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gif" ContentType="image/gif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303" r:id="rId3"/>
    <p:sldId id="314" r:id="rId4"/>
    <p:sldId id="304" r:id="rId5"/>
    <p:sldId id="276" r:id="rId6"/>
    <p:sldId id="327" r:id="rId7"/>
    <p:sldId id="306" r:id="rId8"/>
    <p:sldId id="315" r:id="rId9"/>
    <p:sldId id="305" r:id="rId10"/>
    <p:sldId id="292" r:id="rId11"/>
    <p:sldId id="322" r:id="rId12"/>
    <p:sldId id="320" r:id="rId13"/>
    <p:sldId id="323" r:id="rId14"/>
    <p:sldId id="325" r:id="rId15"/>
    <p:sldId id="321" r:id="rId16"/>
    <p:sldId id="286" r:id="rId17"/>
    <p:sldId id="283" r:id="rId18"/>
    <p:sldId id="326" r:id="rId19"/>
    <p:sldId id="324" r:id="rId20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  <a:srgbClr val="9933FF"/>
    <a:srgbClr val="FF00FF"/>
    <a:srgbClr val="669900"/>
    <a:srgbClr val="0066FF"/>
    <a:srgbClr val="D75C17"/>
    <a:srgbClr val="FF0000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tags" Target="tags/tag1.xml" /><Relationship Id="rId22" Type="http://schemas.openxmlformats.org/officeDocument/2006/relationships/presProps" Target="presProps.xml" /><Relationship Id="rId23" Type="http://schemas.openxmlformats.org/officeDocument/2006/relationships/viewProps" Target="viewProps.xml" /><Relationship Id="rId24" Type="http://schemas.openxmlformats.org/officeDocument/2006/relationships/theme" Target="theme/theme1.xml" /><Relationship Id="rId25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006C5F6-9692-4739-B423-DAB2BF189F6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>
                <a:latin typeface="Calibri" panose="020f0502020204030204" pitchFamily="34" charset="0"/>
                <a:ea typeface="宋体" pitchFamily="2" charset="-122"/>
                <a:cs typeface="+mn-cs"/>
              </a:rPr>
              <a:t/>
            </a:fld>
            <a:endParaRPr lang="zh-CN" altLang="en-US" sz="1200" strike="noStrike" noProof="1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7" name="Rectangle 7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>
                <a:latin typeface="Calibri" panose="020f0502020204030204" pitchFamily="34" charset="0"/>
              </a:rPr>
              <a:t>11</a:t>
            </a:fld>
          </a:p>
        </p:txBody>
      </p:sp>
      <p:sp>
        <p:nvSpPr>
          <p:cNvPr id="14338" name="Rectangle 2"/>
          <p:cNvSpPr>
            <a:spLocks noRot="1" noTextEdit="1"/>
          </p:cNvSpPr>
          <p:nvPr>
            <p:ph type="sldImg" idx="1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4339" name="Rectangle 3"/>
          <p:cNvSpPr>
            <a:spLocks noGrp="1"/>
          </p:cNvSpPr>
          <p:nvPr>
            <p:ph type="body" idx="2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zh-CN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Calibri" panose="020f0502020204030204" pitchFamily="34" charset="0"/>
                <a:ea typeface="宋体" pitchFamily="2" charset="-122"/>
                <a:cs typeface="+mn-cs"/>
              </a:rPr>
              <a:t/>
            </a:fld>
            <a:endParaRPr lang="en-US" altLang="zh-CN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Calibri" panose="020f0502020204030204" pitchFamily="34" charset="0"/>
                <a:ea typeface="宋体" pitchFamily="2" charset="-122"/>
                <a:cs typeface="+mn-cs"/>
              </a:rPr>
              <a:t/>
            </a:fld>
            <a:endParaRPr lang="en-US" altLang="zh-CN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Calibri" panose="020f0502020204030204" pitchFamily="34" charset="0"/>
                <a:ea typeface="宋体" pitchFamily="2" charset="-122"/>
                <a:cs typeface="+mn-cs"/>
              </a:rPr>
              <a:t/>
            </a:fld>
            <a:endParaRPr lang="en-US" altLang="zh-CN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Calibri" panose="020f0502020204030204" pitchFamily="34" charset="0"/>
                <a:ea typeface="宋体" pitchFamily="2" charset="-122"/>
                <a:cs typeface="+mn-cs"/>
              </a:rPr>
              <a:t/>
            </a:fld>
            <a:endParaRPr lang="en-US" altLang="zh-CN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Calibri" panose="020f0502020204030204" pitchFamily="34" charset="0"/>
                <a:ea typeface="宋体" pitchFamily="2" charset="-122"/>
                <a:cs typeface="+mn-cs"/>
              </a:rPr>
              <a:t/>
            </a:fld>
            <a:endParaRPr lang="en-US" altLang="zh-CN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Calibri" panose="020f0502020204030204" pitchFamily="34" charset="0"/>
                <a:ea typeface="宋体" pitchFamily="2" charset="-122"/>
                <a:cs typeface="+mn-cs"/>
              </a:rPr>
              <a:t/>
            </a:fld>
            <a:endParaRPr lang="en-US" altLang="zh-CN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Calibri" panose="020f0502020204030204" pitchFamily="34" charset="0"/>
                <a:ea typeface="宋体" pitchFamily="2" charset="-122"/>
                <a:cs typeface="+mn-cs"/>
              </a:rPr>
              <a:t/>
            </a:fld>
            <a:endParaRPr lang="en-US" altLang="zh-CN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Calibri" panose="020f0502020204030204" pitchFamily="34" charset="0"/>
                <a:ea typeface="宋体" pitchFamily="2" charset="-122"/>
                <a:cs typeface="+mn-cs"/>
              </a:rPr>
              <a:t/>
            </a:fld>
            <a:endParaRPr lang="en-US" altLang="zh-CN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Calibri" panose="020f0502020204030204" pitchFamily="34" charset="0"/>
                <a:ea typeface="宋体" pitchFamily="2" charset="-122"/>
                <a:cs typeface="+mn-cs"/>
              </a:rPr>
              <a:t/>
            </a:fld>
            <a:endParaRPr lang="en-US" altLang="zh-CN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Calibri" panose="020f0502020204030204" pitchFamily="34" charset="0"/>
                <a:ea typeface="宋体" pitchFamily="2" charset="-122"/>
                <a:cs typeface="+mn-cs"/>
              </a:rPr>
              <a:t/>
            </a:fld>
            <a:endParaRPr lang="en-US" altLang="zh-CN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Calibri" panose="020f0502020204030204" pitchFamily="34" charset="0"/>
                <a:ea typeface="宋体" pitchFamily="2" charset="-122"/>
                <a:cs typeface="+mn-cs"/>
              </a:rPr>
              <a:t/>
            </a:fld>
            <a:endParaRPr lang="en-US" altLang="zh-CN" strike="noStrike" noProof="1">
              <a:latin typeface="Arial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>
                <a:latin typeface="Calibri" panose="020f0502020204030204" pitchFamily="34" charset="0"/>
                <a:ea typeface="宋体" pitchFamily="2" charset="-122"/>
                <a:cs typeface="+mn-cs"/>
              </a:rPr>
              <a:t/>
            </a:fld>
            <a:endParaRPr lang="en-US" altLang="zh-CN" strike="noStrike" noProof="1"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3.jpeg" /><Relationship Id="rId4" Type="http://schemas.openxmlformats.org/officeDocument/2006/relationships/image" Target="../media/image9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Relationship Id="rId3" Type="http://schemas.openxmlformats.org/officeDocument/2006/relationships/image" Target="../media/image12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Relationship Id="rId3" Type="http://schemas.openxmlformats.org/officeDocument/2006/relationships/image" Target="../media/image13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Relationship Id="rId3" Type="http://schemas.openxmlformats.org/officeDocument/2006/relationships/image" Target="../media/image14.jpeg" /><Relationship Id="rId4" Type="http://schemas.openxmlformats.org/officeDocument/2006/relationships/image" Target="../media/image15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6.jpeg" /><Relationship Id="rId3" Type="http://schemas.openxmlformats.org/officeDocument/2006/relationships/image" Target="../media/image17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Relationship Id="rId3" Type="http://schemas.openxmlformats.org/officeDocument/2006/relationships/image" Target="../media/image4.gif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Relationship Id="rId3" Type="http://schemas.openxmlformats.org/officeDocument/2006/relationships/image" Target="../media/image5.jpeg" /><Relationship Id="rId4" Type="http://schemas.openxmlformats.org/officeDocument/2006/relationships/image" Target="../media/image6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Relationship Id="rId3" Type="http://schemas.openxmlformats.org/officeDocument/2006/relationships/image" Target="../media/image7.gif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Relationship Id="rId3" Type="http://schemas.openxmlformats.org/officeDocument/2006/relationships/image" Target="../media/image8.png" /><Relationship Id="rId4" Type="http://schemas.openxmlformats.org/officeDocument/2006/relationships/hyperlink" Target="http://hi.baidu.com/xhspace/album/item/9f2e257bfb5981f12f73b325.html" TargetMode="Externa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73" name="Picture 2" descr="http://hiphotos.baidu.com/xhspace/pic/item/b0da99125e0eaeccf7039e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7147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矩形 2"/>
          <p:cNvSpPr/>
          <p:nvPr/>
        </p:nvSpPr>
        <p:spPr>
          <a:xfrm>
            <a:off x="3214688" y="1428750"/>
            <a:ext cx="5715000" cy="13843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8400" b="1">
                <a:solidFill>
                  <a:srgbClr val="CC00FF"/>
                </a:solidFill>
                <a:latin typeface="华文行楷" pitchFamily="2" charset="-122"/>
                <a:ea typeface="华文行楷" pitchFamily="2" charset="-122"/>
              </a:rPr>
              <a:t>奇妙的对联</a:t>
            </a:r>
            <a:endParaRPr lang="zh-CN" altLang="en-US" sz="8400">
              <a:solidFill>
                <a:srgbClr val="CC00FF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89" name="Picture 6" descr="http://zmb.hbsz.cn/sucai/UploadFiles_63411/200512/2005123010215267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矩形 2"/>
          <p:cNvSpPr/>
          <p:nvPr/>
        </p:nvSpPr>
        <p:spPr>
          <a:xfrm>
            <a:off x="539750" y="1000125"/>
            <a:ext cx="8424863" cy="1200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>
                <a:solidFill>
                  <a:srgbClr val="7030A0"/>
                </a:solidFill>
                <a:latin typeface="Arial" pitchFamily="34" charset="0"/>
                <a:ea typeface="宋体" pitchFamily="2" charset="-122"/>
              </a:rPr>
              <a:t>选出下面可以入联的语句（抢答题，</a:t>
            </a:r>
            <a:r>
              <a:rPr lang="en-US" altLang="zh-CN" sz="3600" b="1">
                <a:solidFill>
                  <a:srgbClr val="7030A0"/>
                </a:solidFill>
                <a:latin typeface="Arial" pitchFamily="34" charset="0"/>
                <a:ea typeface="宋体" pitchFamily="2" charset="-122"/>
              </a:rPr>
              <a:t>10</a:t>
            </a:r>
            <a:r>
              <a:rPr lang="zh-CN" altLang="en-US" sz="3600" b="1">
                <a:solidFill>
                  <a:srgbClr val="7030A0"/>
                </a:solidFill>
                <a:latin typeface="Arial" pitchFamily="34" charset="0"/>
                <a:ea typeface="宋体" pitchFamily="2" charset="-122"/>
              </a:rPr>
              <a:t>分）</a:t>
            </a:r>
            <a:endParaRPr lang="zh-CN" altLang="en-US" sz="3600">
              <a:solidFill>
                <a:srgbClr val="7030A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0961" name="Rectangle 1"/>
          <p:cNvSpPr/>
          <p:nvPr/>
        </p:nvSpPr>
        <p:spPr>
          <a:xfrm>
            <a:off x="1000125" y="2786063"/>
            <a:ext cx="7964488" cy="2862262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altLang="zh-CN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(1)  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青，取之于蓝，而青于蓝；</a:t>
            </a:r>
            <a:endParaRPr lang="en-US" altLang="zh-CN" sz="36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/>
            <a:r>
              <a:rPr lang="en-US" altLang="zh-CN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冰，水为之，而寒于水。</a:t>
            </a:r>
          </a:p>
          <a:p>
            <a:pPr eaLnBrk="0" hangingPunct="0"/>
            <a:r>
              <a:rPr lang="en-US" altLang="zh-CN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(2) 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策扶老以流憩，时矫首而遐观。</a:t>
            </a:r>
            <a:endParaRPr lang="en-US" altLang="zh-CN" sz="36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/>
            <a:endParaRPr lang="zh-CN" altLang="en-US" sz="36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/>
            <a:r>
              <a:rPr lang="en-US" altLang="zh-CN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(3) </a:t>
            </a:r>
            <a:r>
              <a:rPr lang="zh-CN" altLang="en-US" sz="36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木欣欣以向荣，泉涓涓而始流。</a:t>
            </a:r>
          </a:p>
        </p:txBody>
      </p:sp>
      <p:sp>
        <p:nvSpPr>
          <p:cNvPr id="12292" name="TextBox 4"/>
          <p:cNvSpPr txBox="1"/>
          <p:nvPr/>
        </p:nvSpPr>
        <p:spPr>
          <a:xfrm>
            <a:off x="1143000" y="214313"/>
            <a:ext cx="3714750" cy="8302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800" b="1">
                <a:solidFill>
                  <a:srgbClr val="D75C17"/>
                </a:solidFill>
                <a:latin typeface="华文琥珀" pitchFamily="2" charset="-122"/>
                <a:ea typeface="华文琥珀" pitchFamily="2" charset="-122"/>
              </a:rPr>
              <a:t>㈠判断式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313" name="Picture 6" descr="http://zmb.hbsz.cn/sucai/UploadFiles_63411/200512/2005123010215267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4" name="Picture 2" descr="底图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0438" y="4857750"/>
            <a:ext cx="5000625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83" name="Rectangle 3"/>
          <p:cNvSpPr>
            <a:spLocks noChangeArrowheads="1"/>
          </p:cNvSpPr>
          <p:nvPr/>
        </p:nvSpPr>
        <p:spPr bwMode="auto">
          <a:xfrm>
            <a:off x="428625" y="1000125"/>
            <a:ext cx="8535988" cy="4340225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有人曾见过一副美国作家斯诺与剧作家姚克合写的悼念鲁迅的挽联。但由于其记忆模糊，上联有两字缺漏，请你根据下联补全上联的内容。（抢答题，</a:t>
            </a:r>
            <a:r>
              <a:rPr kumimoji="1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10</a:t>
            </a: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分） </a:t>
            </a:r>
            <a:br>
              <a:rPr kumimoji="1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+mn-cs"/>
              </a:rPr>
            </a:b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C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上联：</a:t>
            </a:r>
            <a:endParaRPr kumimoji="1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宋体" pitchFamily="2" charset="-122"/>
                <a:ea typeface="华文宋体" pitchFamily="2" charset="-122"/>
                <a:cs typeface="+mn-cs"/>
              </a:rPr>
              <a:t>译著尚未成功，惊闻陨星，中国何人领</a:t>
            </a:r>
            <a:r>
              <a:rPr kumimoji="1" lang="zh-CN" altLang="en-US" sz="3200" b="1" i="0" u="sng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宋体" pitchFamily="2" charset="-122"/>
                <a:ea typeface="华文宋体" pitchFamily="2" charset="-122"/>
                <a:cs typeface="+mn-cs"/>
              </a:rPr>
              <a:t>          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宋体" pitchFamily="2" charset="-122"/>
                <a:ea typeface="华文宋体" pitchFamily="2" charset="-122"/>
                <a:cs typeface="+mn-cs"/>
              </a:rPr>
              <a:t>。 </a:t>
            </a:r>
            <a:r>
              <a:rPr kumimoji="1" lang="zh-CN" altLang="en-US" sz="3200" b="1" i="0" u="sng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宋体" pitchFamily="2" charset="-122"/>
                <a:ea typeface="华文宋体" pitchFamily="2" charset="-122"/>
                <a:cs typeface="+mn-cs"/>
              </a:rPr>
              <a:t>       </a:t>
            </a:r>
            <a:b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n-cs"/>
              </a:rPr>
            </a:b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CC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下联：</a:t>
            </a:r>
            <a:endParaRPr kumimoji="1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宋体" pitchFamily="2" charset="-122"/>
                <a:ea typeface="华文宋体" pitchFamily="2" charset="-122"/>
                <a:cs typeface="+mn-cs"/>
              </a:rPr>
              <a:t>先生已经作古，痛忆旧雨，文坛从此感彷徨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宋体" pitchFamily="2" charset="-122"/>
                <a:ea typeface="华文宋体" pitchFamily="2" charset="-122"/>
                <a:cs typeface="+mn-cs"/>
              </a:rPr>
              <a:t>。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华文宋体" pitchFamily="2" charset="-122"/>
              <a:ea typeface="华文宋体" pitchFamily="2" charset="-122"/>
              <a:cs typeface="+mn-cs"/>
            </a:endParaRPr>
          </a:p>
        </p:txBody>
      </p:sp>
      <p:sp>
        <p:nvSpPr>
          <p:cNvPr id="122884" name="Rectangle 4"/>
          <p:cNvSpPr>
            <a:spLocks noChangeArrowheads="1"/>
          </p:cNvSpPr>
          <p:nvPr/>
        </p:nvSpPr>
        <p:spPr bwMode="auto">
          <a:xfrm flipH="1">
            <a:off x="7715250" y="3571875"/>
            <a:ext cx="2000250" cy="7080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ea"/>
                <a:ea typeface="+mj-ea"/>
                <a:cs typeface="+mn-cs"/>
              </a:rPr>
              <a:t>呐喊</a:t>
            </a:r>
            <a:endParaRPr kumimoji="1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22885" name="Text Box 5"/>
          <p:cNvSpPr txBox="1">
            <a:spLocks noChangeArrowheads="1"/>
          </p:cNvSpPr>
          <p:nvPr/>
        </p:nvSpPr>
        <p:spPr bwMode="auto">
          <a:xfrm>
            <a:off x="428625" y="214313"/>
            <a:ext cx="7023100" cy="7699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4400" b="1" kern="1200" cap="none" spc="0" normalizeH="0" baseline="0" noProof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琥珀" pitchFamily="2" charset="-122"/>
                <a:ea typeface="华文琥珀" pitchFamily="2" charset="-122"/>
                <a:cs typeface="+mn-cs"/>
              </a:rPr>
              <a:t>（二）补充式</a:t>
            </a:r>
            <a:endParaRPr kumimoji="0" lang="zh-CN" altLang="en-US" sz="4400" b="1" kern="1200" cap="none" spc="0" normalizeH="0" baseline="0" noProof="0">
              <a:solidFill>
                <a:schemeClr val="accent6">
                  <a:lumMod val="75000"/>
                </a:schemeClr>
              </a:solidFill>
              <a:latin typeface="华文琥珀" pitchFamily="2" charset="-122"/>
              <a:ea typeface="华文琥珀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22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228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361" name="Picture 6" descr="http://zmb.hbsz.cn/sucai/UploadFiles_63411/200512/2005123010215267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标题 1"/>
          <p:cNvSpPr>
            <a:spLocks noGrp="1"/>
          </p:cNvSpPr>
          <p:nvPr>
            <p:ph type="title"/>
          </p:nvPr>
        </p:nvSpPr>
        <p:spPr>
          <a:xfrm>
            <a:off x="457200" y="214313"/>
            <a:ext cx="8229600" cy="85725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D75C17"/>
                </a:solidFill>
                <a:effectLst/>
                <a:uLnTx/>
                <a:uFillTx/>
                <a:latin typeface="华文琥珀" pitchFamily="2" charset="-122"/>
                <a:ea typeface="华文琥珀" pitchFamily="2" charset="-122"/>
                <a:cs typeface="+mj-cs"/>
              </a:rPr>
              <a:t>㈢修改式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（抢答题，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10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ea"/>
                <a:ea typeface="+mj-ea"/>
                <a:cs typeface="+mj-cs"/>
              </a:rPr>
              <a:t>分）</a:t>
            </a:r>
            <a:br>
              <a:rPr kumimoji="0" 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D75C17"/>
                </a:solidFill>
                <a:effectLst/>
                <a:uLnTx/>
                <a:uFillTx/>
                <a:latin typeface="华文琥珀" pitchFamily="2" charset="-122"/>
                <a:ea typeface="华文琥珀" pitchFamily="2" charset="-122"/>
                <a:cs typeface="+mj-cs"/>
              </a:rPr>
            </a:b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宋体" pitchFamily="2" charset="-122"/>
                <a:cs typeface="+mj-cs"/>
              </a:rPr>
              <a:t>   </a:t>
            </a: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333375"/>
            <a:ext cx="8715375" cy="569753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b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  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   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在鄂西山区流传着这样一个故事：有户姓卓的人家，大儿子娶媳妇，请一位乡间先生写一副婚联。可能是招待不周，这位老先生竟写下一副丧气的对联：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“流水夕阳千古恨，春露秋霜百年愁”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乡亲们看了无不摇头，但这时鼓乐齐鸣，新娘花轿已到，要换副对联已来不及了。新娘下轿看到此联，很不高兴，幸亏她急中生智，毅然将上下联中的各一字涂去，联意顿时显佳。众人拍手叫好。</a:t>
            </a:r>
            <a:endParaRPr kumimoji="0" lang="en-US" altLang="zh-CN" sz="2800" b="1" i="0" u="none" strike="noStrike" kern="1200" cap="none" spc="0" normalizeH="0" baseline="0" noProof="0" smtClean="0">
              <a:ln>
                <a:noFill/>
              </a:ln>
              <a:solidFill>
                <a:srgbClr val="9933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       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CC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请说出新娘巧改后的对联。</a:t>
            </a: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答案：流水夕阳千古，春露秋霜百年</a:t>
            </a:r>
            <a:b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</a:b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b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zh-CN" altLang="en-US" sz="2800" b="0" i="0" u="none" strike="noStrike" kern="1200" cap="none" spc="0" normalizeH="0" baseline="0" noProof="0" smtClean="0">
              <a:ln>
                <a:noFill/>
              </a:ln>
              <a:solidFill>
                <a:srgbClr val="9933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6385" name="Picture 6" descr="http://zmb.hbsz.cn/sucai/UploadFiles_63411/200512/2005123010215267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757488" cy="1143000"/>
          </a:xfrm>
        </p:spPr>
        <p:txBody>
          <a:bodyPr vert="horz" wrap="square" lIns="91440" tIns="45720" rIns="91440" bIns="45720" anchor="ctr"/>
          <a:lstStyle/>
          <a:p>
            <a:r>
              <a:rPr lang="zh-CN" altLang="en-US" b="1">
                <a:solidFill>
                  <a:srgbClr val="D75C17"/>
                </a:solidFill>
                <a:latin typeface="华文琥珀" pitchFamily="2" charset="-122"/>
                <a:ea typeface="华文琥珀" pitchFamily="2" charset="-122"/>
              </a:rPr>
              <a:t>㈣重组式</a:t>
            </a:r>
            <a:br>
              <a:rPr lang="en-US" altLang="zh-CN" b="1">
                <a:solidFill>
                  <a:srgbClr val="D75C17"/>
                </a:solidFill>
                <a:latin typeface="华文琥珀" pitchFamily="2" charset="-122"/>
                <a:ea typeface="华文琥珀" pitchFamily="2" charset="-122"/>
              </a:rPr>
            </a:br>
            <a:endParaRPr lang="zh-CN" altLang="en-US">
              <a:solidFill>
                <a:srgbClr val="D75C17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3316" name="内容占位符 2"/>
          <p:cNvSpPr>
            <a:spLocks noGrp="1"/>
          </p:cNvSpPr>
          <p:nvPr>
            <p:ph idx="1"/>
          </p:nvPr>
        </p:nvSpPr>
        <p:spPr>
          <a:xfrm>
            <a:off x="214313" y="857250"/>
            <a:ext cx="8715375" cy="526891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南京名园瞻园中有一副对联，其下联的句序、结构已被打乱，请根据所给出的上联进行适当的调整。（抢答题，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10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分）</a:t>
            </a:r>
            <a:b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上联：</a:t>
            </a: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大江东去，浪淘尽千古英雄，问楼外青山，山外白云，何处是唐宫汉阙？</a:t>
            </a:r>
            <a:b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</a:b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下联：</a:t>
            </a: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红雨树边，小苑西回，莺唤起一庭佳丽，看池边绿树，此间有尧天舜日。</a:t>
            </a:r>
            <a:b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</a:b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7850" y="5661025"/>
            <a:ext cx="8429625" cy="1077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2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答案：小苑西回，莺唤起一庭佳丽，看池边绿树，树边红雨，此间有尧天舜日。</a:t>
            </a:r>
            <a:endParaRPr lang="zh-CN" altLang="en-US" sz="320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4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500063" y="428625"/>
            <a:ext cx="8143875" cy="1857375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华文琥珀" pitchFamily="2" charset="-122"/>
                <a:ea typeface="华文琥珀" pitchFamily="2" charset="-122"/>
                <a:cs typeface="+mj-cs"/>
              </a:rPr>
              <a:t>㈤评改式</a:t>
            </a:r>
            <a:br>
              <a:rPr kumimoji="0" lang="en-US" altLang="zh-CN" sz="2800" b="0" i="0" u="none" strike="noStrike" kern="1200" cap="none" spc="0" normalizeH="0" baseline="0" noProof="0" smtClean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+mj-lt"/>
                <a:ea typeface="华文新魏" pitchFamily="2" charset="-122"/>
                <a:cs typeface="+mj-cs"/>
              </a:rPr>
            </a:b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（抢答题，每题</a:t>
            </a:r>
            <a:r>
              <a:rPr kumimoji="0" 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10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分，每个小组任一人说出所供</a:t>
            </a:r>
            <a:r>
              <a:rPr kumimoji="0" lang="zh-CN" altLang="en-US" sz="3200" b="1" i="0" u="sng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下联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的错误之处，并加修改）</a:t>
            </a:r>
            <a:br>
              <a:rPr kumimoji="0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zh-CN" altLang="en-US" sz="4400" b="1" i="0" u="none" strike="noStrike" kern="1200" cap="none" spc="0" normalizeH="0" baseline="0" noProof="0" smtClean="0">
              <a:ln>
                <a:noFill/>
              </a:ln>
              <a:solidFill>
                <a:srgbClr val="9933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365" name="Rectangle 4"/>
          <p:cNvSpPr>
            <a:spLocks noGrp="1" noRot="1" noChangeArrowheads="1"/>
          </p:cNvSpPr>
          <p:nvPr>
            <p:ph idx="1"/>
          </p:nvPr>
        </p:nvSpPr>
        <p:spPr>
          <a:xfrm>
            <a:off x="323850" y="2214563"/>
            <a:ext cx="8820150" cy="350043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1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．（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ea"/>
                <a:ea typeface="+mn-ea"/>
                <a:cs typeface="+mn-cs"/>
              </a:rPr>
              <a:t>全国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卷）</a:t>
            </a:r>
            <a:endParaRPr kumimoji="0" lang="en-US" altLang="zh-CN" sz="3600" b="1" i="0" u="none" strike="noStrike" kern="1200" cap="none" spc="0" normalizeH="0" baseline="0" noProof="0" smtClean="0">
              <a:ln>
                <a:noFill/>
              </a:ln>
              <a:solidFill>
                <a:srgbClr val="9933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上：冬去春来千条杨柳迎风绿　　　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rgbClr val="9933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下：冰消雪化万朵梅花扑鼻前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defRPr/>
            </a:pP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2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．（广东卷）</a:t>
            </a:r>
            <a:endParaRPr kumimoji="0" lang="en-US" altLang="zh-CN" sz="3600" b="1" i="0" u="none" strike="noStrike" kern="1200" cap="none" spc="0" normalizeH="0" baseline="0" noProof="0" smtClean="0">
              <a:ln>
                <a:noFill/>
              </a:ln>
              <a:solidFill>
                <a:srgbClr val="9933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9933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上：荔枝龙眼木瓜，皆是岭南佳果　　　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rgbClr val="9933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下：丹霞西樵鼎湖，全是广东名山</a:t>
            </a: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3541" name="Text Box 5" descr="纸莎草纸"/>
          <p:cNvSpPr txBox="1"/>
          <p:nvPr/>
        </p:nvSpPr>
        <p:spPr>
          <a:xfrm>
            <a:off x="5929313" y="3429000"/>
            <a:ext cx="571500" cy="70802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990000"/>
                </a:solidFill>
                <a:latin typeface="Arial" pitchFamily="34" charset="0"/>
                <a:ea typeface="隶书" pitchFamily="49" charset="-122"/>
              </a:rPr>
              <a:t>香</a:t>
            </a:r>
          </a:p>
        </p:txBody>
      </p:sp>
      <p:sp>
        <p:nvSpPr>
          <p:cNvPr id="193542" name="Rectangle 6" descr="纸莎草纸"/>
          <p:cNvSpPr/>
          <p:nvPr/>
        </p:nvSpPr>
        <p:spPr>
          <a:xfrm>
            <a:off x="5072063" y="5286375"/>
            <a:ext cx="428625" cy="57150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9525">
            <a:noFill/>
          </a:ln>
        </p:spPr>
        <p:txBody>
          <a:bodyPr wrap="none" anchor="ctr"/>
          <a:lstStyle/>
          <a:p>
            <a:pPr algn="ctr"/>
            <a:r>
              <a:rPr lang="zh-CN" altLang="en-US" sz="3600" b="1">
                <a:solidFill>
                  <a:srgbClr val="990000"/>
                </a:solidFill>
                <a:latin typeface="Arial" pitchFamily="34" charset="0"/>
                <a:ea typeface="隶书" pitchFamily="49" charset="-122"/>
              </a:rPr>
              <a:t>为</a:t>
            </a:r>
          </a:p>
        </p:txBody>
      </p:sp>
      <p:sp>
        <p:nvSpPr>
          <p:cNvPr id="193548" name="AutoShape 12"/>
          <p:cNvSpPr/>
          <p:nvPr/>
        </p:nvSpPr>
        <p:spPr>
          <a:xfrm>
            <a:off x="6500813" y="2571750"/>
            <a:ext cx="2143125" cy="642938"/>
          </a:xfrm>
          <a:prstGeom prst="wedgeRoundRectCallout">
            <a:avLst>
              <a:gd name="adj1" fmla="val -46444"/>
              <a:gd name="adj2" fmla="val 83917"/>
              <a:gd name="adj3" fmla="val 16667"/>
            </a:avLst>
          </a:prstGeom>
          <a:solidFill>
            <a:srgbClr val="FFFF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200" b="1">
                <a:solidFill>
                  <a:srgbClr val="FF5050"/>
                </a:solidFill>
                <a:latin typeface="Times New Roman" pitchFamily="18" charset="0"/>
                <a:ea typeface="宋体" pitchFamily="2" charset="-122"/>
              </a:rPr>
              <a:t>词性相同</a:t>
            </a:r>
          </a:p>
        </p:txBody>
      </p:sp>
      <p:sp>
        <p:nvSpPr>
          <p:cNvPr id="193549" name="AutoShape 13"/>
          <p:cNvSpPr/>
          <p:nvPr/>
        </p:nvSpPr>
        <p:spPr>
          <a:xfrm>
            <a:off x="5715000" y="5857875"/>
            <a:ext cx="2592388" cy="714375"/>
          </a:xfrm>
          <a:prstGeom prst="wedgeRoundRectCallout">
            <a:avLst>
              <a:gd name="adj1" fmla="val -60106"/>
              <a:gd name="adj2" fmla="val -81389"/>
              <a:gd name="adj3" fmla="val 16667"/>
            </a:avLst>
          </a:prstGeom>
          <a:solidFill>
            <a:srgbClr val="FFFF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3200" b="1">
                <a:solidFill>
                  <a:srgbClr val="FF5050"/>
                </a:solidFill>
                <a:latin typeface="Times New Roman" pitchFamily="18" charset="0"/>
                <a:ea typeface="宋体" pitchFamily="2" charset="-122"/>
              </a:rPr>
              <a:t>忌“同字”。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3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3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53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53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53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93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3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41" grpId="0"/>
      <p:bldP spid="193542" grpId="1"/>
      <p:bldP spid="193548" grpId="2"/>
      <p:bldP spid="193549" grpId="3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433" name="Picture 4" descr="http://tbn0.google.cn/images?q=tbn:KvbU5TwoppBlqM: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1117118">
            <a:off x="214313" y="214313"/>
            <a:ext cx="1214437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4" name="Picture 4" descr="http://www.bzdao.com/pic/2076/57538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214938"/>
            <a:ext cx="9144000" cy="1643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Rectangle 3"/>
          <p:cNvSpPr>
            <a:spLocks noGrp="1" noChangeArrowheads="1"/>
          </p:cNvSpPr>
          <p:nvPr>
            <p:ph idx="1"/>
          </p:nvPr>
        </p:nvSpPr>
        <p:spPr>
          <a:xfrm>
            <a:off x="1214438" y="304800"/>
            <a:ext cx="7929563" cy="19050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1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D75C1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zh-CN" sz="4400" b="1" i="0" u="none" strike="noStrike" kern="1200" cap="none" spc="0" normalizeH="0" baseline="0" noProof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华文琥珀" pitchFamily="2" charset="-122"/>
                <a:ea typeface="华文琥珀" pitchFamily="2" charset="-122"/>
                <a:cs typeface="+mn-cs"/>
              </a:rPr>
              <a:t>㈥</a:t>
            </a:r>
            <a:r>
              <a:rPr kumimoji="1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华文琥珀" pitchFamily="2" charset="-122"/>
                <a:ea typeface="华文琥珀" pitchFamily="2" charset="-122"/>
                <a:cs typeface="+mn-cs"/>
              </a:rPr>
              <a:t>搭配式</a:t>
            </a:r>
            <a:endParaRPr kumimoji="1" lang="en-US" altLang="zh-CN" sz="4400" b="1" i="0" u="none" strike="noStrike" kern="1200" cap="none" spc="0" normalizeH="0" baseline="0" noProof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华文琥珀" pitchFamily="2" charset="-122"/>
              <a:ea typeface="华文琥珀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/>
            </a:pPr>
            <a:r>
              <a:rPr kumimoji="1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D75C1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D75C1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对联寻亲”（抢答题，每道</a:t>
            </a:r>
            <a:r>
              <a:rPr kumimoji="1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D75C1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D75C1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分，共</a:t>
            </a:r>
            <a:r>
              <a:rPr kumimoji="1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D75C1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80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D75C17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分）</a:t>
            </a:r>
            <a:br>
              <a:rPr kumimoji="1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CC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1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214313" y="1500188"/>
            <a:ext cx="8929688" cy="482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 pitchFamily="34" charset="0"/>
                <a:ea typeface="宋体" pitchFamily="2" charset="-122"/>
                <a:cs typeface="+mn-cs"/>
              </a:rPr>
              <a:t> </a:t>
            </a:r>
            <a:r>
              <a:rPr kumimoji="1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itchFamily="2" charset="-122"/>
                <a:cs typeface="+mn-cs"/>
              </a:rPr>
              <a:t>A.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itchFamily="2" charset="-122"/>
                <a:cs typeface="+mn-cs"/>
              </a:rPr>
              <a:t>时雨点红桃千树               </a:t>
            </a:r>
            <a:r>
              <a:rPr kumimoji="1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itchFamily="2" charset="-122"/>
                <a:cs typeface="+mn-cs"/>
              </a:rPr>
              <a:t>a.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itchFamily="2" charset="-122"/>
                <a:cs typeface="+mn-cs"/>
              </a:rPr>
              <a:t>山静无人水自流</a:t>
            </a:r>
            <a:b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itchFamily="2" charset="-122"/>
                <a:cs typeface="+mn-cs"/>
              </a:rPr>
            </a:b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itchFamily="2" charset="-122"/>
                <a:cs typeface="+mn-cs"/>
              </a:rPr>
              <a:t> </a:t>
            </a:r>
            <a:r>
              <a:rPr kumimoji="1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itchFamily="2" charset="-122"/>
                <a:cs typeface="+mn-cs"/>
              </a:rPr>
              <a:t>B.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itchFamily="2" charset="-122"/>
                <a:cs typeface="+mn-cs"/>
              </a:rPr>
              <a:t>亭闲有竹春常在               </a:t>
            </a:r>
            <a:r>
              <a:rPr kumimoji="1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itchFamily="2" charset="-122"/>
                <a:cs typeface="+mn-cs"/>
              </a:rPr>
              <a:t>b.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itchFamily="2" charset="-122"/>
                <a:cs typeface="+mn-cs"/>
              </a:rPr>
              <a:t>一城山色半城湖</a:t>
            </a:r>
            <a:b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itchFamily="2" charset="-122"/>
                <a:cs typeface="+mn-cs"/>
              </a:rPr>
            </a:b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itchFamily="2" charset="-122"/>
                <a:cs typeface="+mn-cs"/>
              </a:rPr>
              <a:t> </a:t>
            </a:r>
            <a:r>
              <a:rPr kumimoji="1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itchFamily="2" charset="-122"/>
                <a:cs typeface="+mn-cs"/>
              </a:rPr>
              <a:t>C.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itchFamily="2" charset="-122"/>
                <a:cs typeface="+mn-cs"/>
              </a:rPr>
              <a:t>无意东风花半露               </a:t>
            </a:r>
            <a:r>
              <a:rPr kumimoji="1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itchFamily="2" charset="-122"/>
                <a:cs typeface="+mn-cs"/>
              </a:rPr>
              <a:t>c.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itchFamily="2" charset="-122"/>
                <a:cs typeface="+mn-cs"/>
              </a:rPr>
              <a:t>江水回头为晚潮</a:t>
            </a:r>
            <a:b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itchFamily="2" charset="-122"/>
                <a:cs typeface="+mn-cs"/>
              </a:rPr>
            </a:b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itchFamily="2" charset="-122"/>
                <a:cs typeface="+mn-cs"/>
              </a:rPr>
              <a:t> </a:t>
            </a:r>
            <a:r>
              <a:rPr kumimoji="1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itchFamily="2" charset="-122"/>
                <a:cs typeface="+mn-cs"/>
              </a:rPr>
              <a:t>D.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itchFamily="2" charset="-122"/>
                <a:cs typeface="+mn-cs"/>
              </a:rPr>
              <a:t>晴空一镜悬明月              </a:t>
            </a:r>
            <a:r>
              <a:rPr kumimoji="1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itchFamily="2" charset="-122"/>
                <a:cs typeface="+mn-cs"/>
              </a:rPr>
              <a:t>d.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itchFamily="2" charset="-122"/>
                <a:cs typeface="+mn-cs"/>
              </a:rPr>
              <a:t>有闲春色燕双飞</a:t>
            </a:r>
            <a:endParaRPr kumimoji="1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itchFamily="2" charset="-122"/>
                <a:cs typeface="+mn-cs"/>
              </a:rPr>
              <a:t> </a:t>
            </a:r>
            <a:r>
              <a:rPr kumimoji="1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itchFamily="2" charset="-122"/>
                <a:cs typeface="+mn-cs"/>
              </a:rPr>
              <a:t>E.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itchFamily="2" charset="-122"/>
                <a:cs typeface="+mn-cs"/>
              </a:rPr>
              <a:t>山光扑面经新雨               </a:t>
            </a:r>
            <a:r>
              <a:rPr kumimoji="1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itchFamily="2" charset="-122"/>
                <a:cs typeface="+mn-cs"/>
              </a:rPr>
              <a:t>e.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itchFamily="2" charset="-122"/>
                <a:cs typeface="+mn-cs"/>
              </a:rPr>
              <a:t>水淡性泊是我师   </a:t>
            </a:r>
            <a:endParaRPr kumimoji="1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itchFamily="2" charset="-122"/>
                <a:cs typeface="+mn-cs"/>
              </a:rPr>
              <a:t> </a:t>
            </a:r>
            <a:r>
              <a:rPr kumimoji="1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itchFamily="2" charset="-122"/>
                <a:cs typeface="+mn-cs"/>
              </a:rPr>
              <a:t>F.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itchFamily="2" charset="-122"/>
                <a:cs typeface="+mn-cs"/>
              </a:rPr>
              <a:t>无边落木萧萧下               </a:t>
            </a:r>
            <a:r>
              <a:rPr kumimoji="1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itchFamily="2" charset="-122"/>
                <a:cs typeface="+mn-cs"/>
              </a:rPr>
              <a:t>f.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itchFamily="2" charset="-122"/>
                <a:cs typeface="+mn-cs"/>
              </a:rPr>
              <a:t>夜市千灯照碧云</a:t>
            </a:r>
            <a:endParaRPr kumimoji="1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itchFamily="2" charset="-122"/>
                <a:cs typeface="+mn-cs"/>
              </a:rPr>
              <a:t> </a:t>
            </a:r>
            <a:r>
              <a:rPr kumimoji="1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itchFamily="2" charset="-122"/>
                <a:cs typeface="+mn-cs"/>
              </a:rPr>
              <a:t>G.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itchFamily="2" charset="-122"/>
                <a:cs typeface="+mn-cs"/>
              </a:rPr>
              <a:t>四面荷花三面柳              </a:t>
            </a:r>
            <a:r>
              <a:rPr kumimoji="1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itchFamily="2" charset="-122"/>
                <a:cs typeface="+mn-cs"/>
              </a:rPr>
              <a:t>g.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itchFamily="2" charset="-122"/>
                <a:cs typeface="+mn-cs"/>
              </a:rPr>
              <a:t>不尽长江滚滚来</a:t>
            </a:r>
            <a:endParaRPr kumimoji="1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itchFamily="2" charset="-122"/>
                <a:cs typeface="+mn-cs"/>
              </a:rPr>
              <a:t> </a:t>
            </a:r>
            <a:r>
              <a:rPr kumimoji="1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itchFamily="2" charset="-122"/>
                <a:cs typeface="+mn-cs"/>
              </a:rPr>
              <a:t>H. 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itchFamily="2" charset="-122"/>
                <a:cs typeface="+mn-cs"/>
              </a:rPr>
              <a:t>竹直心虚乃吾友             </a:t>
            </a:r>
            <a:r>
              <a:rPr kumimoji="1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itchFamily="2" charset="-122"/>
                <a:cs typeface="+mn-cs"/>
              </a:rPr>
              <a:t>h. 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宋体" pitchFamily="2" charset="-122"/>
                <a:cs typeface="+mn-cs"/>
              </a:rPr>
              <a:t>春风吹绿柳万枝</a:t>
            </a:r>
            <a:endParaRPr kumimoji="1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2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itchFamily="2" charset="-122"/>
              <a:cs typeface="+mn-cs"/>
            </a:endParaRPr>
          </a:p>
        </p:txBody>
      </p:sp>
      <p:sp>
        <p:nvSpPr>
          <p:cNvPr id="18437" name="Line 9"/>
          <p:cNvSpPr/>
          <p:nvPr/>
        </p:nvSpPr>
        <p:spPr>
          <a:xfrm flipH="1">
            <a:off x="3505200" y="381000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28683" name="Line 11"/>
          <p:cNvSpPr/>
          <p:nvPr/>
        </p:nvSpPr>
        <p:spPr>
          <a:xfrm flipV="1">
            <a:off x="3500438" y="2071688"/>
            <a:ext cx="1423987" cy="376237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28686" name="Line 14"/>
          <p:cNvSpPr/>
          <p:nvPr/>
        </p:nvSpPr>
        <p:spPr>
          <a:xfrm>
            <a:off x="3571875" y="3429000"/>
            <a:ext cx="1428750" cy="1071563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28687" name="Line 15"/>
          <p:cNvSpPr/>
          <p:nvPr/>
        </p:nvSpPr>
        <p:spPr>
          <a:xfrm flipV="1">
            <a:off x="3500438" y="3071813"/>
            <a:ext cx="1428750" cy="100012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28688" name="Line 16"/>
          <p:cNvSpPr/>
          <p:nvPr/>
        </p:nvSpPr>
        <p:spPr>
          <a:xfrm>
            <a:off x="3429000" y="4357688"/>
            <a:ext cx="1428750" cy="576262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28689" name="Line 17"/>
          <p:cNvSpPr/>
          <p:nvPr/>
        </p:nvSpPr>
        <p:spPr>
          <a:xfrm flipV="1">
            <a:off x="3571875" y="2428875"/>
            <a:ext cx="1357313" cy="2357438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28690" name="Line 18"/>
          <p:cNvSpPr/>
          <p:nvPr/>
        </p:nvSpPr>
        <p:spPr>
          <a:xfrm flipV="1">
            <a:off x="3643313" y="3929063"/>
            <a:ext cx="1233487" cy="1357312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28701" name="Line 29"/>
          <p:cNvSpPr/>
          <p:nvPr/>
        </p:nvSpPr>
        <p:spPr>
          <a:xfrm>
            <a:off x="3643313" y="2000250"/>
            <a:ext cx="1214437" cy="34290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28702" name="Line 30"/>
          <p:cNvSpPr/>
          <p:nvPr/>
        </p:nvSpPr>
        <p:spPr>
          <a:xfrm>
            <a:off x="3571875" y="3000375"/>
            <a:ext cx="1381125" cy="433388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8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8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7" name="Picture 6" descr="http://zmb.hbsz.cn/sucai/UploadFiles_63411/200512/2005123010215267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4312" y="0"/>
            <a:ext cx="9358312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1000125" y="428625"/>
            <a:ext cx="7358063" cy="49545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 fontAlgn="auto">
              <a:spcBef>
                <a:spcPct val="5000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1" lang="zh-CN" altLang="en-US" sz="4400" b="1" kern="1200" cap="none" spc="0" normalizeH="0" baseline="0" noProof="0">
                <a:solidFill>
                  <a:schemeClr val="accent6">
                    <a:lumMod val="75000"/>
                  </a:schemeClr>
                </a:solidFill>
                <a:latin typeface="华文琥珀" pitchFamily="2" charset="-122"/>
                <a:ea typeface="华文琥珀" pitchFamily="2" charset="-122"/>
                <a:cs typeface="+mn-cs"/>
              </a:rPr>
              <a:t>㈦选择式</a:t>
            </a:r>
            <a:r>
              <a:rPr kumimoji="1" lang="zh-CN" altLang="en-US" sz="3600" b="1" kern="1200" cap="none" spc="0" normalizeH="0" baseline="0" noProof="0">
                <a:solidFill>
                  <a:srgbClr val="7030A0"/>
                </a:solidFill>
                <a:latin typeface="幼圆" pitchFamily="49" charset="-122"/>
                <a:ea typeface="幼圆" pitchFamily="49" charset="-122"/>
                <a:cs typeface="+mn-cs"/>
              </a:rPr>
              <a:t>（抢答题，</a:t>
            </a:r>
            <a:r>
              <a:rPr kumimoji="1" lang="en-US" altLang="zh-CN" sz="3600" b="1" kern="1200" cap="none" spc="0" normalizeH="0" baseline="0" noProof="0">
                <a:solidFill>
                  <a:srgbClr val="7030A0"/>
                </a:solidFill>
                <a:latin typeface="幼圆" pitchFamily="49" charset="-122"/>
                <a:ea typeface="幼圆" pitchFamily="49" charset="-122"/>
                <a:cs typeface="+mn-cs"/>
              </a:rPr>
              <a:t>10</a:t>
            </a:r>
            <a:r>
              <a:rPr kumimoji="1" lang="zh-CN" altLang="en-US" sz="3600" b="1" kern="1200" cap="none" spc="0" normalizeH="0" baseline="0" noProof="0">
                <a:solidFill>
                  <a:srgbClr val="7030A0"/>
                </a:solidFill>
                <a:latin typeface="幼圆" pitchFamily="49" charset="-122"/>
                <a:ea typeface="幼圆" pitchFamily="49" charset="-122"/>
                <a:cs typeface="+mn-cs"/>
              </a:rPr>
              <a:t>分）</a:t>
            </a:r>
            <a:endParaRPr kumimoji="1" lang="en-US" altLang="zh-CN" sz="3600" b="1" kern="1200" cap="none" spc="0" normalizeH="0" baseline="0" noProof="0">
              <a:solidFill>
                <a:srgbClr val="7030A0"/>
              </a:solidFill>
              <a:latin typeface="幼圆" pitchFamily="49" charset="-122"/>
              <a:ea typeface="幼圆" pitchFamily="49" charset="-122"/>
              <a:cs typeface="+mn-cs"/>
            </a:endParaRPr>
          </a:p>
          <a:p>
            <a:pPr marR="0" defTabSz="914400" fontAlgn="auto">
              <a:spcBef>
                <a:spcPct val="5000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1" lang="zh-CN" altLang="en-US" sz="3200" b="1" kern="1200" cap="none" spc="0" normalizeH="0" baseline="0" noProof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对联中对偶也有正对和反对之分，下面属于反对的一项是（     ）</a:t>
            </a:r>
            <a:endParaRPr kumimoji="1" lang="en-US" altLang="zh-CN" sz="3200" b="1" kern="1200" cap="none" spc="0" normalizeH="0" baseline="0" noProof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algn="just" defTabSz="914400" fontAlgn="auto">
              <a:spcBef>
                <a:spcPct val="5000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1" lang="en-US" altLang="zh-CN" sz="3200" b="1" kern="1200" cap="none" spc="0" normalizeH="0" baseline="0" noProof="0">
                <a:solidFill>
                  <a:srgbClr val="CC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A</a:t>
            </a:r>
            <a:r>
              <a:rPr kumimoji="1" lang="zh-CN" altLang="en-US" sz="3200" b="1" kern="1200" cap="none" spc="0" normalizeH="0" baseline="0" noProof="0">
                <a:solidFill>
                  <a:srgbClr val="CC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．沉舟侧畔千帆过，病树前头万木春。</a:t>
            </a:r>
          </a:p>
          <a:p>
            <a:pPr marR="0" algn="just" defTabSz="914400" fontAlgn="auto">
              <a:spcBef>
                <a:spcPct val="5000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1" lang="en-US" altLang="zh-CN" sz="3200" b="1" kern="1200" cap="none" spc="0" normalizeH="0" baseline="0" noProof="0">
                <a:solidFill>
                  <a:srgbClr val="CC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B</a:t>
            </a:r>
            <a:r>
              <a:rPr kumimoji="1" lang="zh-CN" altLang="en-US" sz="3200" b="1" kern="1200" cap="none" spc="0" normalizeH="0" baseline="0" noProof="0">
                <a:solidFill>
                  <a:srgbClr val="CC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．初月出云，长虹饮涧。</a:t>
            </a:r>
          </a:p>
          <a:p>
            <a:pPr marR="0" algn="just" defTabSz="914400" fontAlgn="auto">
              <a:spcBef>
                <a:spcPct val="5000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1" lang="en-US" altLang="zh-CN" sz="3200" b="1" kern="1200" cap="none" spc="0" normalizeH="0" baseline="0" noProof="0">
                <a:solidFill>
                  <a:srgbClr val="CC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C</a:t>
            </a:r>
            <a:r>
              <a:rPr kumimoji="1" lang="zh-CN" altLang="en-US" sz="3200" b="1" kern="1200" cap="none" spc="0" normalizeH="0" baseline="0" noProof="0">
                <a:solidFill>
                  <a:srgbClr val="CC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．横眉冷对千夫指，俯首甘为孺子牛。</a:t>
            </a:r>
          </a:p>
          <a:p>
            <a:pPr marR="0" defTabSz="914400" fontAlgn="auto">
              <a:spcBef>
                <a:spcPct val="5000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1" lang="en-US" altLang="zh-CN" sz="3200" b="1" kern="1200" cap="none" spc="0" normalizeH="0" baseline="0" noProof="0">
                <a:solidFill>
                  <a:srgbClr val="CC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D</a:t>
            </a:r>
            <a:r>
              <a:rPr kumimoji="1" lang="zh-CN" altLang="en-US" sz="3200" b="1" kern="1200" cap="none" spc="0" normalizeH="0" baseline="0" noProof="0">
                <a:solidFill>
                  <a:srgbClr val="CC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．春蚕到死丝方尽，蜡炬成灰泪始干</a:t>
            </a:r>
            <a:r>
              <a:rPr kumimoji="1" lang="zh-CN" altLang="en-US" sz="2800" kern="1200" cap="none" spc="0" normalizeH="0" baseline="0" noProof="0">
                <a:solidFill>
                  <a:srgbClr val="CC00FF"/>
                </a:solidFill>
                <a:latin typeface="Times New Roman" pitchFamily="18" charset="0"/>
                <a:ea typeface="+mn-ea"/>
                <a:cs typeface="+mn-cs"/>
              </a:rPr>
              <a:t>。 </a:t>
            </a:r>
          </a:p>
        </p:txBody>
      </p:sp>
      <p:pic>
        <p:nvPicPr>
          <p:cNvPr id="19459" name="Picture 7" descr="http://tbn3.google.cn/images?q=tbn:X68faBCR7QW8UM: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0813" y="5643563"/>
            <a:ext cx="2643187" cy="12144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99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99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99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99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481" name="Picture 6" descr="http://zmb.hbsz.cn/sucai/UploadFiles_63411/200512/2005123010215267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TextBox 2"/>
          <p:cNvSpPr txBox="1">
            <a:spLocks noChangeArrowheads="1"/>
          </p:cNvSpPr>
          <p:nvPr/>
        </p:nvSpPr>
        <p:spPr bwMode="auto">
          <a:xfrm>
            <a:off x="1285875" y="714375"/>
            <a:ext cx="294481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1" u="sng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教学总结</a:t>
            </a:r>
            <a:endParaRPr kumimoji="0" lang="zh-CN" altLang="en-US" sz="4800" b="1" i="1" u="sng" strike="noStrike" kern="1200" cap="none" spc="0" normalizeH="0" baseline="0" noProof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143000" y="1643063"/>
            <a:ext cx="32178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1" u="sng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课后作业</a:t>
            </a:r>
            <a:endParaRPr kumimoji="0" lang="zh-CN" altLang="en-US" sz="4800" b="1" i="1" u="sng" strike="noStrike" kern="1200" cap="none" spc="0" normalizeH="0" baseline="0" noProof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20484" name="Picture 8" descr="http://t2.baidu.com/it/u=1379580298,993863055&amp;fm=0&amp;gp=3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71500"/>
            <a:ext cx="1214438" cy="1928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95288" y="2857500"/>
            <a:ext cx="8424863" cy="255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请大家为我们鹿邑高级中学拟写一副对联。</a:t>
            </a: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2.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欣赏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《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唐伯虎点秋香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》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中对对子的片段视频，自主赏析其中的对联。</a:t>
            </a: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rgbClr val="9933FF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pic>
        <p:nvPicPr>
          <p:cNvPr id="20486" name="Picture 6" descr="http://t1.baidu.com/it/u=627725743,540220691&amp;fm=0&amp;gp=1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4888" y="5013325"/>
            <a:ext cx="3059112" cy="1844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05" name="Picture 6" descr="http://hiphotos.baidu.com/qq645173477/pic/item/c29c9201a856f20a738b653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5" y="5072063"/>
            <a:ext cx="3214688" cy="1785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6" name="Picture 4" descr="http://t2.baidu.com/it/u=1999302588,230798902&amp;fm=3&amp;gp=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85750"/>
            <a:ext cx="1785938" cy="1285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49" name="Rectangle 1"/>
          <p:cNvSpPr/>
          <p:nvPr/>
        </p:nvSpPr>
        <p:spPr>
          <a:xfrm>
            <a:off x="1428750" y="1214438"/>
            <a:ext cx="7358063" cy="397033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defTabSz="914400" eaLnBrk="0" hangingPunct="0">
              <a:tabLst>
                <a:tab pos="457200"/>
              </a:tabLst>
            </a:pPr>
            <a:r>
              <a:rPr lang="zh-CN" altLang="zh-CN" sz="3600" b="1">
                <a:solidFill>
                  <a:srgbClr val="9933FF"/>
                </a:solidFill>
                <a:latin typeface="Times New Roman" pitchFamily="18" charset="0"/>
                <a:ea typeface="宋体" pitchFamily="2" charset="-122"/>
              </a:rPr>
              <a:t>根据</a:t>
            </a:r>
            <a:r>
              <a:rPr lang="zh-CN" altLang="en-US" sz="3600" b="1">
                <a:solidFill>
                  <a:srgbClr val="9933FF"/>
                </a:solidFill>
                <a:latin typeface="Times New Roman" pitchFamily="18" charset="0"/>
                <a:ea typeface="宋体" pitchFamily="2" charset="-122"/>
              </a:rPr>
              <a:t>李</a:t>
            </a:r>
            <a:r>
              <a:rPr lang="zh-CN" altLang="zh-CN" sz="3600" b="1">
                <a:solidFill>
                  <a:srgbClr val="9933FF"/>
                </a:solidFill>
                <a:latin typeface="Times New Roman" pitchFamily="18" charset="0"/>
                <a:ea typeface="宋体" pitchFamily="2" charset="-122"/>
              </a:rPr>
              <a:t>清照词《一剪梅》和《声声慢》拟写对联，概括其大意，</a:t>
            </a:r>
            <a:r>
              <a:rPr lang="zh-CN" altLang="en-US" sz="3600" b="1">
                <a:solidFill>
                  <a:srgbClr val="9933FF"/>
                </a:solidFill>
                <a:latin typeface="Times New Roman" pitchFamily="18" charset="0"/>
                <a:ea typeface="宋体" pitchFamily="2" charset="-122"/>
              </a:rPr>
              <a:t>契合</a:t>
            </a:r>
            <a:r>
              <a:rPr lang="zh-CN" altLang="zh-CN" sz="3600" b="1">
                <a:solidFill>
                  <a:srgbClr val="9933FF"/>
                </a:solidFill>
                <a:latin typeface="Times New Roman" pitchFamily="18" charset="0"/>
                <a:ea typeface="宋体" pitchFamily="2" charset="-122"/>
              </a:rPr>
              <a:t>其意境。</a:t>
            </a:r>
            <a:r>
              <a:rPr lang="zh-CN" altLang="en-US" sz="3600" b="1">
                <a:solidFill>
                  <a:srgbClr val="9933FF"/>
                </a:solidFill>
                <a:latin typeface="Times New Roman" pitchFamily="18" charset="0"/>
                <a:ea typeface="宋体" pitchFamily="2" charset="-122"/>
              </a:rPr>
              <a:t>（</a:t>
            </a:r>
            <a:r>
              <a:rPr lang="en-US" altLang="zh-CN" sz="3600" b="1">
                <a:solidFill>
                  <a:srgbClr val="9933FF"/>
                </a:solidFill>
                <a:latin typeface="Times New Roman" pitchFamily="18" charset="0"/>
                <a:ea typeface="宋体" pitchFamily="2" charset="-122"/>
              </a:rPr>
              <a:t>20</a:t>
            </a:r>
            <a:r>
              <a:rPr lang="zh-CN" altLang="en-US" sz="3600" b="1">
                <a:solidFill>
                  <a:srgbClr val="9933FF"/>
                </a:solidFill>
                <a:latin typeface="Times New Roman" pitchFamily="18" charset="0"/>
                <a:ea typeface="宋体" pitchFamily="2" charset="-122"/>
              </a:rPr>
              <a:t>分）</a:t>
            </a:r>
            <a:endParaRPr lang="en-US" altLang="zh-CN" sz="3600" b="1">
              <a:solidFill>
                <a:srgbClr val="9933FF"/>
              </a:solidFill>
              <a:latin typeface="Times New Roman" pitchFamily="18" charset="0"/>
              <a:ea typeface="宋体" pitchFamily="2" charset="-122"/>
            </a:endParaRPr>
          </a:p>
          <a:p>
            <a:pPr defTabSz="914400" eaLnBrk="0" hangingPunct="0">
              <a:tabLst>
                <a:tab pos="457200"/>
              </a:tabLst>
            </a:pPr>
            <a:endParaRPr lang="zh-CN" altLang="zh-CN" sz="3600" b="1">
              <a:solidFill>
                <a:srgbClr val="9933FF"/>
              </a:solidFill>
              <a:latin typeface="Arial" pitchFamily="34" charset="0"/>
              <a:ea typeface="宋体" pitchFamily="2" charset="-122"/>
            </a:endParaRPr>
          </a:p>
          <a:p>
            <a:pPr defTabSz="914400" eaLnBrk="0" hangingPunct="0">
              <a:tabLst>
                <a:tab pos="457200"/>
              </a:tabLst>
            </a:pPr>
            <a:r>
              <a:rPr lang="zh-CN" altLang="en-US" sz="3600" b="1">
                <a:solidFill>
                  <a:srgbClr val="9933FF"/>
                </a:solidFill>
                <a:latin typeface="Times New Roman" pitchFamily="18" charset="0"/>
                <a:ea typeface="宋体" pitchFamily="2" charset="-122"/>
              </a:rPr>
              <a:t>月满西楼，落花流水寄绵绵相思</a:t>
            </a:r>
            <a:endParaRPr lang="en-US" altLang="zh-CN" sz="3600" b="1">
              <a:solidFill>
                <a:srgbClr val="9933FF"/>
              </a:solidFill>
              <a:latin typeface="Times New Roman" pitchFamily="18" charset="0"/>
              <a:ea typeface="宋体" pitchFamily="2" charset="-122"/>
            </a:endParaRPr>
          </a:p>
          <a:p>
            <a:pPr defTabSz="914400" eaLnBrk="0" hangingPunct="0">
              <a:tabLst>
                <a:tab pos="457200"/>
              </a:tabLst>
            </a:pPr>
            <a:r>
              <a:rPr lang="zh-CN" altLang="en-US" sz="3600" b="1">
                <a:solidFill>
                  <a:srgbClr val="9933FF"/>
                </a:solidFill>
                <a:latin typeface="Times New Roman" pitchFamily="18" charset="0"/>
                <a:ea typeface="宋体" pitchFamily="2" charset="-122"/>
              </a:rPr>
              <a:t>雁过南窗，梧桐细雨书点点离愁</a:t>
            </a:r>
            <a:endParaRPr lang="zh-CN" altLang="en-US" sz="3600" b="1">
              <a:solidFill>
                <a:srgbClr val="9933FF"/>
              </a:solidFill>
              <a:latin typeface="Arial" pitchFamily="34" charset="0"/>
              <a:ea typeface="宋体" pitchFamily="2" charset="-122"/>
            </a:endParaRPr>
          </a:p>
          <a:p>
            <a:pPr defTabSz="914400" eaLnBrk="0" hangingPunct="0">
              <a:tabLst>
                <a:tab pos="457200"/>
              </a:tabLst>
            </a:pPr>
            <a:br>
              <a:rPr lang="zh-CN" altLang="en-US" sz="9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</a:br>
            <a:br>
              <a:rPr lang="zh-CN" altLang="en-US" sz="9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</a:b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28813" y="357188"/>
            <a:ext cx="3714750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4400" b="1" kern="1200" cap="none" spc="0" normalizeH="0" baseline="0" noProof="0">
                <a:solidFill>
                  <a:schemeClr val="accent6">
                    <a:lumMod val="75000"/>
                  </a:schemeClr>
                </a:solidFill>
                <a:latin typeface="华文琥珀" pitchFamily="2" charset="-122"/>
                <a:ea typeface="华文琥珀" pitchFamily="2" charset="-122"/>
                <a:cs typeface="+mn-cs"/>
              </a:rPr>
              <a:t>㈧情景拟写式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32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32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7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endParaRPr lang="zh-CN" altLang="en-US"/>
          </a:p>
        </p:txBody>
      </p:sp>
      <p:sp>
        <p:nvSpPr>
          <p:cNvPr id="4098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lstStyle/>
          <a:p>
            <a:pPr eaLnBrk="1" hangingPunct="1"/>
            <a:endParaRPr lang="zh-CN" altLang="en-US"/>
          </a:p>
        </p:txBody>
      </p:sp>
      <p:pic>
        <p:nvPicPr>
          <p:cNvPr id="4099" name="Picture 9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1912" y="0"/>
            <a:ext cx="9205912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3" name="Rectangle 5"/>
          <p:cNvSpPr/>
          <p:nvPr/>
        </p:nvSpPr>
        <p:spPr>
          <a:xfrm>
            <a:off x="2928938" y="2500313"/>
            <a:ext cx="787400" cy="25971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vert="eaVert" wrap="none" anchor="ctr"/>
          <a:lstStyle/>
          <a:p>
            <a:pPr algn="ctr"/>
            <a:r>
              <a:rPr lang="zh-CN" altLang="en-US" sz="4000" b="1">
                <a:solidFill>
                  <a:srgbClr val="FFFF00"/>
                </a:solidFill>
                <a:latin typeface="经典行书简"/>
                <a:ea typeface="经典行书简"/>
              </a:rPr>
              <a:t>六七八九</a:t>
            </a:r>
          </a:p>
        </p:txBody>
      </p:sp>
      <p:sp>
        <p:nvSpPr>
          <p:cNvPr id="2054" name="Rectangle 6"/>
          <p:cNvSpPr/>
          <p:nvPr/>
        </p:nvSpPr>
        <p:spPr>
          <a:xfrm>
            <a:off x="4000500" y="2500313"/>
            <a:ext cx="785813" cy="257175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vert="eaVert" wrap="none" anchor="ctr"/>
          <a:lstStyle/>
          <a:p>
            <a:pPr algn="ctr"/>
            <a:r>
              <a:rPr lang="zh-CN" altLang="en-US" sz="4000" b="1">
                <a:solidFill>
                  <a:srgbClr val="FFFF00"/>
                </a:solidFill>
                <a:latin typeface="经典行书简"/>
                <a:ea typeface="经典行书简"/>
              </a:rPr>
              <a:t>二三四五</a:t>
            </a:r>
          </a:p>
        </p:txBody>
      </p:sp>
      <p:sp>
        <p:nvSpPr>
          <p:cNvPr id="2055" name="矩形 6"/>
          <p:cNvSpPr/>
          <p:nvPr/>
        </p:nvSpPr>
        <p:spPr>
          <a:xfrm>
            <a:off x="3071813" y="1214438"/>
            <a:ext cx="1643062" cy="708025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4000" b="1">
                <a:solidFill>
                  <a:srgbClr val="FFFF00"/>
                </a:solidFill>
                <a:latin typeface="经典行书简"/>
                <a:ea typeface="经典行书简"/>
              </a:rPr>
              <a:t>南北</a:t>
            </a:r>
          </a:p>
        </p:txBody>
      </p:sp>
      <p:sp>
        <p:nvSpPr>
          <p:cNvPr id="8" name="Rectangle 8"/>
          <p:cNvSpPr/>
          <p:nvPr/>
        </p:nvSpPr>
        <p:spPr>
          <a:xfrm>
            <a:off x="381000" y="5562600"/>
            <a:ext cx="8382000" cy="914400"/>
          </a:xfrm>
          <a:prstGeom prst="rect">
            <a:avLst/>
          </a:prstGeom>
          <a:solidFill>
            <a:srgbClr val="0066FF"/>
          </a:solidFill>
          <a:ln w="9525">
            <a:noFill/>
          </a:ln>
        </p:spPr>
        <p:txBody>
          <a:bodyPr wrap="none" anchor="ctr"/>
          <a:lstStyle/>
          <a:p>
            <a:pPr algn="ctr"/>
            <a:r>
              <a:rPr lang="zh-CN" altLang="en-US" sz="4000" b="1">
                <a:solidFill>
                  <a:srgbClr val="FFFF00"/>
                </a:solidFill>
                <a:latin typeface="Arial" pitchFamily="34" charset="0"/>
                <a:ea typeface="宋体" pitchFamily="2" charset="-122"/>
              </a:rPr>
              <a:t>缺“衣”少“食”，没有“东西”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  <p:bldP spid="2054" grpId="1"/>
      <p:bldP spid="2055" grpId="2"/>
      <p:bldP spid="8" grpId="3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6" descr="http://zmb.hbsz.cn/sucai/UploadFiles_63411/200512/2005123010215267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1143000" y="3071813"/>
            <a:ext cx="7543800" cy="30543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kumimoji="1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相传对联起源于五代后蜀主孟昶的桃符题词：</a:t>
            </a:r>
            <a:endParaRPr kumimoji="1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kumimoji="1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“新年纳余庆，嘉节号长春”。</a:t>
            </a:r>
            <a:endParaRPr kumimoji="0" lang="zh-CN" altLang="en-US" sz="36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5123" name="Picture 3" descr="GIF-47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214563" cy="3143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642938" y="1785938"/>
            <a:ext cx="8215312" cy="7699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4400">
                <a:solidFill>
                  <a:srgbClr val="9933FF"/>
                </a:solidFill>
                <a:latin typeface="华文琥珀" pitchFamily="2" charset="-122"/>
                <a:ea typeface="华文琥珀" pitchFamily="2" charset="-122"/>
              </a:rPr>
              <a:t>合作探究：谈谈您对对联的认识。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uiExpand="1" build="p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145" name="Picture 6" descr="http://zmb.hbsz.cn/sucai/UploadFiles_63411/200512/2005123010215267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6" name="Picture 2" descr="http://img31.artxun.com/auction_socang_com_WY_DutchAuction15/31/7819/thumbnail_400_4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3601638">
            <a:off x="5133975" y="3089275"/>
            <a:ext cx="5187950" cy="2365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内容占位符 2"/>
          <p:cNvSpPr>
            <a:spLocks noGrp="1"/>
          </p:cNvSpPr>
          <p:nvPr>
            <p:ph idx="1"/>
          </p:nvPr>
        </p:nvSpPr>
        <p:spPr>
          <a:xfrm>
            <a:off x="395288" y="765175"/>
            <a:ext cx="5976938" cy="502443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kumimoji="1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对联，又叫对子、楹联、楹帖、联语等，是我国特有的一种体制短小、文字精练、历史悠久、雅俗共赏的传统文学形式。</a:t>
            </a:r>
            <a:endParaRPr kumimoji="1" lang="en-US" altLang="zh-CN" sz="3600" b="1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kumimoji="1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常见的有春联、行业联、婚联、挽联、书画联、名胜古迹联、文艺作品联等。</a:t>
            </a: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7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782300" y="110363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323850" y="1125538"/>
            <a:ext cx="8640763" cy="51704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300" b="1">
                <a:latin typeface="黑体" panose="02010609060101010101" pitchFamily="49" charset="-122"/>
                <a:ea typeface="黑体" panose="02010609060101010101" pitchFamily="49" charset="-122"/>
              </a:rPr>
              <a:t>    天对地，雨对风。大陆对长空。山花对海树，赤日对苍穹。雷隐隐，雾蒙蒙。日下对天中。风高秋月白，雨霁晚霞红。牛女二星河左右，参商两曜斗西东。十月塞边，飒飒寒霜惊戍旅；三冬江上，漫漫朔雪冷渔翁。</a:t>
            </a:r>
            <a:br>
              <a:rPr lang="zh-CN" altLang="en-US" sz="3300" b="1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300" b="1">
                <a:latin typeface="黑体" panose="02010609060101010101" pitchFamily="49" charset="-122"/>
                <a:ea typeface="黑体" panose="02010609060101010101" pitchFamily="49" charset="-122"/>
              </a:rPr>
              <a:t>   河对汉，绿对红。雨伯对雷公。烟楼对雪洞，月殿对天宫。云叆叇，日曈朦。腊屐对渔蓬。过天星似箭，吐魂月如弓。驿旅客逢梅子雨，池亭人挹荷花风。茅店村前，皓月坠林鸡唱韵；板桥路上，青霜锁道马行踪。</a:t>
            </a:r>
          </a:p>
        </p:txBody>
      </p:sp>
      <p:sp>
        <p:nvSpPr>
          <p:cNvPr id="7170" name="TextBox 4"/>
          <p:cNvSpPr txBox="1"/>
          <p:nvPr/>
        </p:nvSpPr>
        <p:spPr>
          <a:xfrm>
            <a:off x="827088" y="188913"/>
            <a:ext cx="2733675" cy="8302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marL="685800" indent="-685800">
              <a:buFont typeface="Arial" pitchFamily="34" charset="0"/>
              <a:buChar char="•"/>
            </a:pPr>
            <a:r>
              <a:rPr lang="zh-CN" altLang="en-US" sz="4800" b="1" i="1" u="sng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对联歌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193" name="Picture 6" descr="http://zmb.hbsz.cn/sucai/UploadFiles_63411/200512/2005123010215267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AutoShape 2">
            <a:hlinkClick action="ppaction://noaction" highlightClick="1"/>
            <a:hlinkHover action="ppaction://noaction" highlightClick="1"/>
          </p:cNvPr>
          <p:cNvSpPr>
            <a:spLocks noChangeArrowheads="1"/>
          </p:cNvSpPr>
          <p:nvPr/>
        </p:nvSpPr>
        <p:spPr bwMode="auto">
          <a:xfrm>
            <a:off x="900113" y="1500188"/>
            <a:ext cx="4103688" cy="642938"/>
          </a:xfrm>
          <a:prstGeom prst="roundRect">
            <a:avLst>
              <a:gd name="adj" fmla="val 16667"/>
            </a:avLst>
          </a:prstGeom>
          <a:gradFill flip="none" rotWithShape="1">
            <a:gsLst>
              <a:gs pos="0">
                <a:srgbClr val="990033">
                  <a:shade val="30000"/>
                  <a:satMod val="115000"/>
                </a:srgbClr>
              </a:gs>
              <a:gs pos="50000">
                <a:srgbClr val="990033">
                  <a:shade val="67500"/>
                  <a:satMod val="115000"/>
                </a:srgbClr>
              </a:gs>
              <a:gs pos="100000">
                <a:srgbClr val="990033">
                  <a:shade val="100000"/>
                  <a:satMod val="115000"/>
                </a:srgbClr>
              </a:gs>
            </a:gsLst>
            <a:lin ang="5400000" scaled="1"/>
          </a:gradFill>
          <a:ln w="12700">
            <a:solidFill>
              <a:srgbClr val="FFFFFF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中宋" pitchFamily="2" charset="-122"/>
                <a:ea typeface="华文中宋" pitchFamily="2" charset="-122"/>
                <a:cs typeface="+mn-cs"/>
              </a:rPr>
              <a:t>上下联字数相等</a:t>
            </a: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华文中宋" pitchFamily="2" charset="-122"/>
              <a:ea typeface="华文中宋" pitchFamily="2" charset="-122"/>
              <a:cs typeface="+mn-cs"/>
            </a:endParaRPr>
          </a:p>
        </p:txBody>
      </p:sp>
      <p:sp>
        <p:nvSpPr>
          <p:cNvPr id="7172" name="AutoShape 4">
            <a:hlinkClick action="ppaction://noaction" highlightClick="1"/>
            <a:hlinkHover action="ppaction://noaction" highlightClick="1"/>
          </p:cNvPr>
          <p:cNvSpPr>
            <a:spLocks noChangeArrowheads="1"/>
          </p:cNvSpPr>
          <p:nvPr/>
        </p:nvSpPr>
        <p:spPr bwMode="auto">
          <a:xfrm>
            <a:off x="900113" y="2428875"/>
            <a:ext cx="6624638" cy="5715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accent2">
                  <a:gamma/>
                  <a:shade val="58824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58824"/>
                  <a:invGamma/>
                </a:schemeClr>
              </a:gs>
            </a:gsLst>
            <a:lin ang="5400000" scaled="1"/>
          </a:gradFill>
          <a:ln w="12700">
            <a:solidFill>
              <a:srgbClr val="FFFFFF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中宋" pitchFamily="2" charset="-122"/>
                <a:ea typeface="华文中宋" pitchFamily="2" charset="-122"/>
                <a:cs typeface="+mn-cs"/>
              </a:rPr>
              <a:t>上下联相同位置用字不能重复</a:t>
            </a: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华文中宋" pitchFamily="2" charset="-122"/>
              <a:ea typeface="华文中宋" pitchFamily="2" charset="-122"/>
              <a:cs typeface="+mn-cs"/>
            </a:endParaRPr>
          </a:p>
        </p:txBody>
      </p:sp>
      <p:sp>
        <p:nvSpPr>
          <p:cNvPr id="7173" name="AutoShape 5">
            <a:hlinkClick action="ppaction://noaction" highlightClick="1"/>
            <a:hlinkHover action="ppaction://noaction" highlightClick="1"/>
          </p:cNvPr>
          <p:cNvSpPr>
            <a:spLocks noChangeArrowheads="1"/>
          </p:cNvSpPr>
          <p:nvPr/>
        </p:nvSpPr>
        <p:spPr bwMode="auto">
          <a:xfrm>
            <a:off x="900113" y="3286125"/>
            <a:ext cx="2671763" cy="5715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accent2">
                  <a:gamma/>
                  <a:shade val="58824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58824"/>
                  <a:invGamma/>
                </a:schemeClr>
              </a:gs>
            </a:gsLst>
            <a:lin ang="5400000" scaled="1"/>
          </a:gradFill>
          <a:ln w="12700">
            <a:solidFill>
              <a:srgbClr val="FFFFFF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中宋" pitchFamily="2" charset="-122"/>
                <a:ea typeface="华文中宋" pitchFamily="2" charset="-122"/>
                <a:cs typeface="+mn-cs"/>
              </a:rPr>
              <a:t>词性相同</a:t>
            </a: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华文中宋" pitchFamily="2" charset="-122"/>
              <a:ea typeface="华文中宋" pitchFamily="2" charset="-122"/>
              <a:cs typeface="+mn-cs"/>
            </a:endParaRPr>
          </a:p>
        </p:txBody>
      </p:sp>
      <p:sp>
        <p:nvSpPr>
          <p:cNvPr id="7174" name="AutoShape 6">
            <a:hlinkClick action="ppaction://noaction" highlightClick="1"/>
            <a:hlinkHover action="ppaction://noaction" highlightClick="1"/>
          </p:cNvPr>
          <p:cNvSpPr>
            <a:spLocks noChangeArrowheads="1"/>
          </p:cNvSpPr>
          <p:nvPr/>
        </p:nvSpPr>
        <p:spPr bwMode="auto">
          <a:xfrm>
            <a:off x="900113" y="4071938"/>
            <a:ext cx="4535488" cy="64293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accent2">
                  <a:gamma/>
                  <a:shade val="58824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58824"/>
                  <a:invGamma/>
                </a:schemeClr>
              </a:gs>
            </a:gsLst>
            <a:lin ang="5400000" scaled="1"/>
          </a:gradFill>
          <a:ln w="12700">
            <a:solidFill>
              <a:srgbClr val="FFFFFF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中宋" pitchFamily="2" charset="-122"/>
                <a:ea typeface="华文中宋" pitchFamily="2" charset="-122"/>
                <a:cs typeface="+mn-cs"/>
              </a:rPr>
              <a:t>结构（格式）相同</a:t>
            </a: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华文中宋" pitchFamily="2" charset="-122"/>
              <a:ea typeface="华文中宋" pitchFamily="2" charset="-122"/>
              <a:cs typeface="+mn-cs"/>
            </a:endParaRPr>
          </a:p>
        </p:txBody>
      </p:sp>
      <p:sp>
        <p:nvSpPr>
          <p:cNvPr id="7175" name="AutoShape 7">
            <a:hlinkClick action="ppaction://noaction" highlightClick="1"/>
            <a:hlinkHover action="ppaction://noaction" highlightClick="1"/>
          </p:cNvPr>
          <p:cNvSpPr>
            <a:spLocks noChangeArrowheads="1"/>
          </p:cNvSpPr>
          <p:nvPr/>
        </p:nvSpPr>
        <p:spPr bwMode="auto">
          <a:xfrm>
            <a:off x="900113" y="5072063"/>
            <a:ext cx="3600450" cy="5715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accent2">
                  <a:gamma/>
                  <a:shade val="58824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58824"/>
                  <a:invGamma/>
                </a:schemeClr>
              </a:gs>
            </a:gsLst>
            <a:lin ang="5400000" scaled="1"/>
          </a:gradFill>
          <a:ln w="12700">
            <a:solidFill>
              <a:srgbClr val="FFFFFF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中宋" pitchFamily="2" charset="-122"/>
                <a:ea typeface="华文中宋" pitchFamily="2" charset="-122"/>
                <a:cs typeface="+mn-cs"/>
              </a:rPr>
              <a:t>围绕同一主题</a:t>
            </a: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华文中宋" pitchFamily="2" charset="-122"/>
              <a:ea typeface="华文中宋" pitchFamily="2" charset="-122"/>
              <a:cs typeface="+mn-cs"/>
            </a:endParaRPr>
          </a:p>
        </p:txBody>
      </p:sp>
      <p:sp>
        <p:nvSpPr>
          <p:cNvPr id="7176" name="AutoShape 8">
            <a:hlinkClick action="ppaction://noaction" highlightClick="1"/>
            <a:hlinkHover action="ppaction://noaction" highlightClick="1"/>
          </p:cNvPr>
          <p:cNvSpPr>
            <a:spLocks noChangeArrowheads="1"/>
          </p:cNvSpPr>
          <p:nvPr/>
        </p:nvSpPr>
        <p:spPr bwMode="auto">
          <a:xfrm>
            <a:off x="900113" y="5929313"/>
            <a:ext cx="3024188" cy="64293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accent2">
                  <a:gamma/>
                  <a:shade val="58824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58824"/>
                  <a:invGamma/>
                </a:schemeClr>
              </a:gs>
            </a:gsLst>
            <a:lin ang="5400000" scaled="1"/>
          </a:gradFill>
          <a:ln w="12700">
            <a:solidFill>
              <a:srgbClr val="FFFFFF"/>
            </a:solidFill>
            <a:round/>
          </a:ln>
          <a:effectLst/>
        </p:spPr>
        <p:txBody>
          <a:bodyPr wrap="none" anchor="ctr"/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defRPr/>
            </a:pP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中宋" pitchFamily="2" charset="-122"/>
                <a:ea typeface="华文中宋" pitchFamily="2" charset="-122"/>
                <a:cs typeface="+mn-cs"/>
              </a:rPr>
              <a:t>仄起平收</a:t>
            </a: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华文中宋" pitchFamily="2" charset="-122"/>
              <a:ea typeface="华文中宋" pitchFamily="2" charset="-122"/>
              <a:cs typeface="+mn-cs"/>
            </a:endParaRPr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>
          <a:xfrm>
            <a:off x="0" y="571500"/>
            <a:ext cx="7929563" cy="846138"/>
          </a:xfrm>
        </p:spPr>
        <p:txBody>
          <a:bodyPr vert="horz" wrap="square" lIns="91440" tIns="45720" rIns="91440" bIns="45720" numCol="1" rtlCol="0" anchor="ctr" anchorCtr="0" compatLnSpc="1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6000" b="1" i="0" u="none" strike="noStrike" kern="1200" cap="none" spc="0" normalizeH="0" baseline="0" noProof="0" smtClean="0">
                <a:ln>
                  <a:noFill/>
                </a:ln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华文行楷" pitchFamily="2" charset="-122"/>
                <a:cs typeface="+mj-cs"/>
              </a:rPr>
              <a:t>【</a:t>
            </a:r>
            <a:r>
              <a:rPr kumimoji="1" lang="zh-CN" altLang="en-US" sz="6000" b="1" i="0" u="none" strike="noStrike" kern="1200" cap="none" spc="0" normalizeH="0" baseline="0" noProof="0" smtClean="0">
                <a:ln>
                  <a:noFill/>
                </a:ln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华文行楷" pitchFamily="2" charset="-122"/>
                <a:cs typeface="+mj-cs"/>
              </a:rPr>
              <a:t>知识储备</a:t>
            </a:r>
            <a:r>
              <a:rPr kumimoji="1" lang="en-US" altLang="zh-CN" sz="6000" b="1" i="0" u="none" strike="noStrike" kern="1200" cap="none" spc="0" normalizeH="0" baseline="0" noProof="0" smtClean="0">
                <a:ln>
                  <a:noFill/>
                </a:ln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隶书" pitchFamily="49" charset="-122"/>
                <a:cs typeface="+mj-cs"/>
              </a:rPr>
              <a:t>·</a:t>
            </a:r>
            <a:r>
              <a:rPr kumimoji="1" lang="zh-CN" altLang="en-US" sz="6000" b="1" i="1" u="heavy" strike="noStrike" kern="1200" cap="none" spc="0" normalizeH="0" baseline="0" noProof="0" smtClean="0">
                <a:ln>
                  <a:noFill/>
                </a:ln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隶书" pitchFamily="2" charset="-122"/>
                <a:ea typeface="华文隶书" pitchFamily="2" charset="-122"/>
                <a:cs typeface="+mj-cs"/>
              </a:rPr>
              <a:t>对联特点</a:t>
            </a:r>
            <a:r>
              <a:rPr kumimoji="1" lang="en-US" altLang="zh-CN" sz="6000" b="1" i="0" u="none" strike="noStrike" kern="1200" cap="none" spc="0" normalizeH="0" baseline="0" noProof="0" smtClean="0">
                <a:ln>
                  <a:noFill/>
                </a:ln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华文行楷" pitchFamily="2" charset="-122"/>
                <a:cs typeface="+mj-cs"/>
              </a:rPr>
              <a:t>】</a:t>
            </a:r>
            <a:br>
              <a:rPr kumimoji="1" lang="en-US" altLang="zh-CN" sz="4400" b="1" i="0" u="none" strike="noStrike" kern="1200" cap="none" spc="0" normalizeH="0" baseline="0" noProof="0" smtClean="0">
                <a:ln>
                  <a:noFill/>
                </a:ln>
                <a:solidFill>
                  <a:srgbClr val="CC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华文行楷" pitchFamily="2" charset="-122"/>
                <a:cs typeface="+mj-cs"/>
              </a:rPr>
            </a:br>
            <a:endParaRPr kumimoji="0" lang="zh-CN" altLang="en-US" sz="4400" b="0" i="0" u="none" strike="noStrike" kern="1200" cap="none" spc="0" normalizeH="0" baseline="0" noProof="0" smtClean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201" name="Picture 7" descr="http://2.yy-home.com/Photo/UploadPhotos1wms61gz/200711/2007112120562348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500" y="5429250"/>
            <a:ext cx="1714500" cy="1428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172" grpId="1"/>
      <p:bldP spid="7173" grpId="2"/>
      <p:bldP spid="7174" grpId="3"/>
      <p:bldP spid="7175" grpId="4"/>
      <p:bldP spid="7176" grpId="5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217" name="Picture 6" descr="http://zmb.hbsz.cn/sucai/UploadFiles_63411/200512/2005123010215267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2500313" y="1214438"/>
            <a:ext cx="5357813" cy="1200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36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  <a:cs typeface="+mn-cs"/>
              </a:rPr>
              <a:t>拳 打 南 山 猛 虎  </a:t>
            </a:r>
          </a:p>
          <a:p>
            <a:pPr marR="0" defTabSz="914400">
              <a:buClrTx/>
              <a:buSzTx/>
              <a:buFontTx/>
              <a:defRPr/>
            </a:pPr>
            <a:r>
              <a:rPr kumimoji="1" lang="zh-CN" altLang="en-US" sz="36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  <a:cs typeface="+mn-cs"/>
              </a:rPr>
              <a:t>脚 踢 北 海 蛟 龙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2500313" y="2636838"/>
            <a:ext cx="714375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3200" b="1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姚体" pitchFamily="2" charset="-122"/>
                <a:ea typeface="方正姚体" pitchFamily="2" charset="-122"/>
                <a:cs typeface="+mn-cs"/>
              </a:rPr>
              <a:t>名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3143250" y="2636838"/>
            <a:ext cx="642938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3200" b="1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姚体" pitchFamily="2" charset="-122"/>
                <a:ea typeface="方正姚体" pitchFamily="2" charset="-122"/>
                <a:cs typeface="+mn-cs"/>
              </a:rPr>
              <a:t>动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4286250" y="2636838"/>
            <a:ext cx="357188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3200" b="1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姚体" pitchFamily="2" charset="-122"/>
                <a:ea typeface="方正姚体" pitchFamily="2" charset="-122"/>
                <a:cs typeface="+mn-cs"/>
              </a:rPr>
              <a:t>名</a:t>
            </a:r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5000625" y="2636838"/>
            <a:ext cx="428625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3200" b="1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姚体" pitchFamily="2" charset="-122"/>
                <a:ea typeface="方正姚体" pitchFamily="2" charset="-122"/>
                <a:cs typeface="+mn-cs"/>
              </a:rPr>
              <a:t>形</a:t>
            </a: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5643563" y="2636838"/>
            <a:ext cx="85725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3200" b="1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姚体" pitchFamily="2" charset="-122"/>
                <a:ea typeface="方正姚体" pitchFamily="2" charset="-122"/>
                <a:cs typeface="+mn-cs"/>
              </a:rPr>
              <a:t>名</a:t>
            </a: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3857625" y="2565400"/>
            <a:ext cx="428625" cy="15700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2400" b="1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姚体" pitchFamily="2" charset="-122"/>
                <a:ea typeface="方正姚体" pitchFamily="2" charset="-122"/>
                <a:cs typeface="+mn-cs"/>
              </a:rPr>
              <a:t>方</a:t>
            </a:r>
          </a:p>
          <a:p>
            <a:pPr marR="0" defTabSz="914400">
              <a:buClrTx/>
              <a:buSzTx/>
              <a:buFontTx/>
              <a:defRPr/>
            </a:pPr>
            <a:r>
              <a:rPr kumimoji="1" lang="zh-CN" altLang="en-US" sz="2400" b="1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姚体" pitchFamily="2" charset="-122"/>
                <a:ea typeface="方正姚体" pitchFamily="2" charset="-122"/>
                <a:cs typeface="+mn-cs"/>
              </a:rPr>
              <a:t>位</a:t>
            </a:r>
          </a:p>
          <a:p>
            <a:pPr marR="0" defTabSz="914400">
              <a:buClrTx/>
              <a:buSzTx/>
              <a:buFontTx/>
              <a:defRPr/>
            </a:pPr>
            <a:r>
              <a:rPr kumimoji="1" lang="zh-CN" altLang="en-US" sz="2400" b="1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姚体" pitchFamily="2" charset="-122"/>
                <a:ea typeface="方正姚体" pitchFamily="2" charset="-122"/>
                <a:cs typeface="+mn-cs"/>
              </a:rPr>
              <a:t>名</a:t>
            </a:r>
          </a:p>
          <a:p>
            <a:pPr marR="0" defTabSz="914400">
              <a:buClrTx/>
              <a:buSzTx/>
              <a:buFontTx/>
              <a:defRPr/>
            </a:pPr>
            <a:r>
              <a:rPr kumimoji="1" lang="zh-CN" altLang="en-US" sz="2400" b="1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姚体" pitchFamily="2" charset="-122"/>
                <a:ea typeface="方正姚体" pitchFamily="2" charset="-122"/>
                <a:cs typeface="+mn-cs"/>
              </a:rPr>
              <a:t>词</a:t>
            </a:r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2500313" y="4149725"/>
            <a:ext cx="3786188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36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itchFamily="2" charset="-122"/>
                <a:ea typeface="华文中宋" pitchFamily="2" charset="-122"/>
                <a:cs typeface="+mn-cs"/>
              </a:rPr>
              <a:t>孙 行 者   </a:t>
            </a:r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2428875" y="4868863"/>
            <a:ext cx="642938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3200" b="1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姚体" pitchFamily="2" charset="-122"/>
                <a:ea typeface="方正姚体" pitchFamily="2" charset="-122"/>
                <a:cs typeface="+mn-cs"/>
              </a:rPr>
              <a:t>名</a:t>
            </a:r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3071813" y="4868863"/>
            <a:ext cx="785813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3200" b="1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姚体" pitchFamily="2" charset="-122"/>
                <a:ea typeface="方正姚体" pitchFamily="2" charset="-122"/>
                <a:cs typeface="+mn-cs"/>
              </a:rPr>
              <a:t>动</a:t>
            </a:r>
          </a:p>
        </p:txBody>
      </p:sp>
      <p:sp>
        <p:nvSpPr>
          <p:cNvPr id="23567" name="Text Box 15"/>
          <p:cNvSpPr txBox="1">
            <a:spLocks noChangeArrowheads="1"/>
          </p:cNvSpPr>
          <p:nvPr/>
        </p:nvSpPr>
        <p:spPr bwMode="auto">
          <a:xfrm>
            <a:off x="3714750" y="4857750"/>
            <a:ext cx="1000125" cy="584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1" lang="zh-CN" altLang="en-US" sz="3200" b="1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姚体" pitchFamily="2" charset="-122"/>
                <a:ea typeface="方正姚体" pitchFamily="2" charset="-122"/>
                <a:cs typeface="+mn-cs"/>
              </a:rPr>
              <a:t>虚</a:t>
            </a:r>
          </a:p>
        </p:txBody>
      </p:sp>
      <p:sp>
        <p:nvSpPr>
          <p:cNvPr id="23568" name="AutoShape 16"/>
          <p:cNvSpPr>
            <a:spLocks noChangeArrowheads="1"/>
          </p:cNvSpPr>
          <p:nvPr/>
        </p:nvSpPr>
        <p:spPr bwMode="auto">
          <a:xfrm>
            <a:off x="5143500" y="3643313"/>
            <a:ext cx="3143250" cy="3000375"/>
          </a:xfrm>
          <a:prstGeom prst="irregularSeal1">
            <a:avLst/>
          </a:prstGeom>
          <a:solidFill>
            <a:srgbClr val="0066FF"/>
          </a:solidFill>
          <a:ln w="9525" cap="rnd">
            <a:solidFill>
              <a:schemeClr val="bg1"/>
            </a:solidFill>
            <a:prstDash val="sysDot"/>
            <a:miter lim="800000"/>
          </a:ln>
          <a:effectLst>
            <a:outerShdw sy="50000" kx="2453608" algn="bl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t>胡适之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itchFamily="18" charset="0"/>
                <a:ea typeface="宋体" pitchFamily="2" charset="-122"/>
                <a:cs typeface="+mn-cs"/>
              </a:rPr>
              <a:t>（祖冲之）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imes New Roman" pitchFamily="18" charset="0"/>
              <a:ea typeface="宋体" pitchFamily="2" charset="-122"/>
              <a:cs typeface="+mn-cs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42938" y="214313"/>
            <a:ext cx="4483100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defRPr/>
            </a:pPr>
            <a:r>
              <a:rPr kumimoji="0" lang="zh-CN" altLang="en-US" sz="5400" b="1" i="1" u="sng" strike="noStrike" kern="1200" cap="none" spc="0" normalizeH="0" baseline="0" noProof="0">
                <a:ln>
                  <a:noFill/>
                </a:ln>
                <a:solidFill>
                  <a:srgbClr val="CC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彩云" pitchFamily="2" charset="-122"/>
                <a:ea typeface="华文彩云" pitchFamily="2" charset="-122"/>
                <a:cs typeface="+mn-cs"/>
              </a:rPr>
              <a:t>实例分析</a:t>
            </a:r>
            <a:endParaRPr kumimoji="0" lang="zh-CN" altLang="en-US" sz="5400" b="0" i="1" u="sng" strike="noStrike" kern="1200" cap="none" spc="0" normalizeH="0" baseline="0" noProof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华文彩云" pitchFamily="2" charset="-122"/>
              <a:ea typeface="华文彩云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42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3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42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6" dur="500"/>
                                        <p:tgtEl>
                                          <p:spTgt spid="235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35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35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  <p:bldP spid="23558" grpId="1"/>
      <p:bldP spid="23559" grpId="2"/>
      <p:bldP spid="23560" grpId="3"/>
      <p:bldP spid="23561" grpId="4"/>
      <p:bldP spid="23562" grpId="5"/>
      <p:bldP spid="23563" grpId="6"/>
      <p:bldP spid="23564" grpId="7"/>
      <p:bldP spid="23565" grpId="8"/>
      <p:bldP spid="23566" grpId="9"/>
      <p:bldP spid="23567" grpId="10"/>
      <p:bldP spid="23568" grpId="11" uiExpan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41" name="Picture 6" descr="http://zmb.hbsz.cn/sucai/UploadFiles_63411/200512/2005123010215267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2" name="Picture 2" descr="http://hiphotos.baidu.com/xhspace/pic/item/9f2e257bfb5981f12f73b325.jpg">
            <a:hlinkClick r:id="rId4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3" y="0"/>
            <a:ext cx="3500437" cy="1214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矩形 2"/>
          <p:cNvSpPr/>
          <p:nvPr/>
        </p:nvSpPr>
        <p:spPr>
          <a:xfrm>
            <a:off x="500063" y="214313"/>
            <a:ext cx="4629150" cy="923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5400" b="1">
                <a:solidFill>
                  <a:srgbClr val="CC00FF"/>
                </a:solidFill>
                <a:latin typeface="Calibri" panose="020f0502020204030204" pitchFamily="34" charset="0"/>
                <a:ea typeface="宋体" pitchFamily="2" charset="-122"/>
              </a:rPr>
              <a:t>佳联欣赏</a:t>
            </a:r>
            <a:endParaRPr lang="zh-CN" altLang="en-US" sz="5400">
              <a:solidFill>
                <a:srgbClr val="CC00FF"/>
              </a:solidFill>
              <a:latin typeface="Calibri" panose="020f0502020204030204" pitchFamily="34" charset="0"/>
              <a:ea typeface="宋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4313" y="1357313"/>
            <a:ext cx="8929687" cy="86169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>
                <a:solidFill>
                  <a:srgbClr val="CC00FF"/>
                </a:solidFill>
                <a:latin typeface="Arial" pitchFamily="34" charset="0"/>
                <a:ea typeface="宋体" pitchFamily="2" charset="-122"/>
              </a:rPr>
              <a:t>1.</a:t>
            </a:r>
            <a:r>
              <a:rPr lang="zh-CN" altLang="en-US" sz="2800" b="1">
                <a:solidFill>
                  <a:srgbClr val="CC00FF"/>
                </a:solidFill>
                <a:latin typeface="Arial" pitchFamily="34" charset="0"/>
                <a:ea typeface="宋体" pitchFamily="2" charset="-122"/>
              </a:rPr>
              <a:t>海水朝，朝朝朝，朝朝朝落；</a:t>
            </a:r>
            <a:endParaRPr lang="en-US" altLang="zh-CN" sz="2800" b="1">
              <a:solidFill>
                <a:srgbClr val="CC00FF"/>
              </a:solidFill>
              <a:latin typeface="Arial" pitchFamily="34" charset="0"/>
              <a:ea typeface="宋体" pitchFamily="2" charset="-122"/>
            </a:endParaRPr>
          </a:p>
          <a:p>
            <a:r>
              <a:rPr lang="zh-CN" altLang="en-US" sz="2800" b="1">
                <a:solidFill>
                  <a:srgbClr val="CC00FF"/>
                </a:solidFill>
                <a:latin typeface="Arial" pitchFamily="34" charset="0"/>
                <a:ea typeface="宋体" pitchFamily="2" charset="-122"/>
              </a:rPr>
              <a:t>   浮云长，长长长，长长长消</a:t>
            </a:r>
            <a:r>
              <a:rPr lang="en-US" altLang="zh-CN" sz="2800" b="1">
                <a:solidFill>
                  <a:srgbClr val="CC00FF"/>
                </a:solidFill>
                <a:latin typeface="Arial" pitchFamily="34" charset="0"/>
                <a:ea typeface="宋体" pitchFamily="2" charset="-122"/>
              </a:rPr>
              <a:t>.</a:t>
            </a:r>
            <a:r>
              <a:rPr lang="zh-CN" altLang="en-US" sz="2800" b="1">
                <a:solidFill>
                  <a:srgbClr val="CC00FF"/>
                </a:solidFill>
                <a:latin typeface="Arial" pitchFamily="34" charset="0"/>
                <a:ea typeface="宋体" pitchFamily="2" charset="-122"/>
              </a:rPr>
              <a:t> </a:t>
            </a:r>
            <a:endParaRPr lang="en-US" altLang="zh-CN" sz="2800" b="1">
              <a:solidFill>
                <a:srgbClr val="CC00FF"/>
              </a:solidFill>
              <a:latin typeface="Arial" pitchFamily="34" charset="0"/>
              <a:ea typeface="宋体" pitchFamily="2" charset="-122"/>
            </a:endParaRPr>
          </a:p>
          <a:p>
            <a:r>
              <a:rPr lang="en-US" altLang="zh-CN" sz="2800" b="1">
                <a:solidFill>
                  <a:srgbClr val="CC00FF"/>
                </a:solidFill>
                <a:latin typeface="Arial" pitchFamily="34" charset="0"/>
                <a:ea typeface="宋体" pitchFamily="2" charset="-122"/>
              </a:rPr>
              <a:t>2.</a:t>
            </a:r>
            <a:r>
              <a:rPr lang="zh-CN" altLang="en-US" sz="2800" b="1">
                <a:solidFill>
                  <a:srgbClr val="CC00FF"/>
                </a:solidFill>
                <a:latin typeface="Arial" pitchFamily="34" charset="0"/>
                <a:ea typeface="宋体" pitchFamily="2" charset="-122"/>
              </a:rPr>
              <a:t>满座老舍客，客舍老座满；前门大碗茶，茶碗大门前。</a:t>
            </a:r>
            <a:endParaRPr lang="en-US" altLang="zh-CN" sz="2800" b="1">
              <a:solidFill>
                <a:srgbClr val="CC00FF"/>
              </a:solidFill>
              <a:latin typeface="Arial" pitchFamily="34" charset="0"/>
              <a:ea typeface="宋体" pitchFamily="2" charset="-122"/>
            </a:endParaRPr>
          </a:p>
          <a:p>
            <a:r>
              <a:rPr lang="en-US" altLang="zh-CN" sz="2800" b="1">
                <a:solidFill>
                  <a:srgbClr val="CC00FF"/>
                </a:solidFill>
                <a:latin typeface="Arial" pitchFamily="34" charset="0"/>
                <a:ea typeface="宋体" pitchFamily="2" charset="-122"/>
              </a:rPr>
              <a:t>3.</a:t>
            </a:r>
            <a:r>
              <a:rPr lang="zh-CN" altLang="en-US" sz="2800" b="1">
                <a:solidFill>
                  <a:srgbClr val="CC00FF"/>
                </a:solidFill>
                <a:latin typeface="Arial" pitchFamily="34" charset="0"/>
                <a:ea typeface="宋体" pitchFamily="2" charset="-122"/>
              </a:rPr>
              <a:t>山羊上山，山碰山羊角；</a:t>
            </a:r>
            <a:endParaRPr lang="en-US" altLang="zh-CN" sz="2800" b="1">
              <a:solidFill>
                <a:srgbClr val="CC00FF"/>
              </a:solidFill>
              <a:latin typeface="Arial" pitchFamily="34" charset="0"/>
              <a:ea typeface="宋体" pitchFamily="2" charset="-122"/>
            </a:endParaRPr>
          </a:p>
          <a:p>
            <a:r>
              <a:rPr lang="zh-CN" altLang="en-US" sz="2800" b="1">
                <a:solidFill>
                  <a:srgbClr val="CC00FF"/>
                </a:solidFill>
                <a:latin typeface="Arial" pitchFamily="34" charset="0"/>
                <a:ea typeface="宋体" pitchFamily="2" charset="-122"/>
              </a:rPr>
              <a:t>   水牛下水，水没水牛腰。</a:t>
            </a:r>
            <a:endParaRPr lang="en-US" altLang="zh-CN" sz="2800" b="1">
              <a:solidFill>
                <a:srgbClr val="CC00FF"/>
              </a:solidFill>
              <a:latin typeface="Arial" pitchFamily="34" charset="0"/>
              <a:ea typeface="宋体" pitchFamily="2" charset="-122"/>
            </a:endParaRPr>
          </a:p>
          <a:p>
            <a:r>
              <a:rPr lang="en-US" altLang="zh-CN" sz="2800" b="1">
                <a:solidFill>
                  <a:srgbClr val="CC00FF"/>
                </a:solidFill>
                <a:latin typeface="Arial" pitchFamily="34" charset="0"/>
                <a:ea typeface="宋体" pitchFamily="2" charset="-122"/>
              </a:rPr>
              <a:t>4.</a:t>
            </a:r>
            <a:r>
              <a:rPr lang="zh-CN" altLang="en-US" sz="2800" b="1">
                <a:solidFill>
                  <a:srgbClr val="CC00FF"/>
                </a:solidFill>
                <a:latin typeface="Arial" pitchFamily="34" charset="0"/>
                <a:ea typeface="宋体" pitchFamily="2" charset="-122"/>
              </a:rPr>
              <a:t>此木为柴山山出；因火成烟夕夕多。</a:t>
            </a:r>
            <a:endParaRPr lang="en-US" altLang="zh-CN" sz="2800" b="1">
              <a:solidFill>
                <a:srgbClr val="CC00FF"/>
              </a:solidFill>
              <a:latin typeface="Arial" pitchFamily="34" charset="0"/>
              <a:ea typeface="宋体" pitchFamily="2" charset="-122"/>
            </a:endParaRPr>
          </a:p>
          <a:p>
            <a:r>
              <a:rPr lang="en-US" altLang="zh-CN" sz="2800" b="1">
                <a:solidFill>
                  <a:srgbClr val="CC00FF"/>
                </a:solidFill>
                <a:latin typeface="Arial" pitchFamily="34" charset="0"/>
                <a:ea typeface="宋体" pitchFamily="2" charset="-122"/>
              </a:rPr>
              <a:t>5.</a:t>
            </a:r>
            <a:r>
              <a:rPr lang="zh-CN" altLang="en-US" sz="2800" b="1">
                <a:solidFill>
                  <a:srgbClr val="CC00FF"/>
                </a:solidFill>
                <a:latin typeface="Arial" pitchFamily="34" charset="0"/>
                <a:ea typeface="宋体" pitchFamily="2" charset="-122"/>
              </a:rPr>
              <a:t>风声、雨声、读书声，声声入耳；</a:t>
            </a:r>
            <a:endParaRPr lang="en-US" altLang="zh-CN" sz="2800" b="1">
              <a:solidFill>
                <a:srgbClr val="CC00FF"/>
              </a:solidFill>
              <a:latin typeface="Arial" pitchFamily="34" charset="0"/>
              <a:ea typeface="宋体" pitchFamily="2" charset="-122"/>
            </a:endParaRPr>
          </a:p>
          <a:p>
            <a:pPr latinLnBrk="1"/>
            <a:r>
              <a:rPr lang="zh-CN" altLang="en-US" sz="2800" b="1">
                <a:solidFill>
                  <a:srgbClr val="CC00FF"/>
                </a:solidFill>
                <a:latin typeface="Arial" pitchFamily="34" charset="0"/>
                <a:ea typeface="宋体" pitchFamily="2" charset="-122"/>
              </a:rPr>
              <a:t>   家事、国事、天下事，事事关心。</a:t>
            </a:r>
            <a:endParaRPr lang="en-US" altLang="zh-CN" sz="2800" b="1">
              <a:solidFill>
                <a:srgbClr val="CC00FF"/>
              </a:solidFill>
              <a:latin typeface="Arial" pitchFamily="34" charset="0"/>
              <a:ea typeface="宋体" pitchFamily="2" charset="-122"/>
            </a:endParaRPr>
          </a:p>
          <a:p>
            <a:pPr latinLnBrk="1"/>
            <a:r>
              <a:rPr lang="en-US" altLang="zh-CN" sz="2800" b="1">
                <a:solidFill>
                  <a:srgbClr val="CC00FF"/>
                </a:solidFill>
                <a:latin typeface="Arial" pitchFamily="34" charset="0"/>
                <a:ea typeface="宋体" pitchFamily="2" charset="-122"/>
              </a:rPr>
              <a:t>6.</a:t>
            </a:r>
            <a:r>
              <a:rPr lang="zh-CN" altLang="en-US" sz="2800" b="1">
                <a:solidFill>
                  <a:srgbClr val="CC00FF"/>
                </a:solidFill>
                <a:latin typeface="Arial" pitchFamily="34" charset="0"/>
                <a:ea typeface="宋体" pitchFamily="2" charset="-122"/>
              </a:rPr>
              <a:t>坐，请坐，请上坐；</a:t>
            </a:r>
          </a:p>
          <a:p>
            <a:r>
              <a:rPr lang="zh-CN" altLang="en-US" sz="2800" b="1">
                <a:solidFill>
                  <a:srgbClr val="CC00FF"/>
                </a:solidFill>
                <a:latin typeface="Arial" pitchFamily="34" charset="0"/>
                <a:ea typeface="宋体" pitchFamily="2" charset="-122"/>
              </a:rPr>
              <a:t>   茶，泡茶，泡好茶。</a:t>
            </a:r>
            <a:endParaRPr lang="en-US" altLang="zh-CN" sz="2800" b="1">
              <a:solidFill>
                <a:srgbClr val="CC00FF"/>
              </a:solidFill>
              <a:latin typeface="Arial" pitchFamily="34" charset="0"/>
              <a:ea typeface="宋体" pitchFamily="2" charset="-122"/>
            </a:endParaRPr>
          </a:p>
          <a:p>
            <a:r>
              <a:rPr lang="en-US" altLang="zh-CN" sz="2800" b="1">
                <a:solidFill>
                  <a:srgbClr val="CC00FF"/>
                </a:solidFill>
                <a:latin typeface="Arial" pitchFamily="34" charset="0"/>
                <a:ea typeface="宋体" pitchFamily="2" charset="-122"/>
              </a:rPr>
              <a:t>7.</a:t>
            </a:r>
            <a:r>
              <a:rPr lang="zh-CN" altLang="en-US" sz="2800" b="1">
                <a:solidFill>
                  <a:srgbClr val="CC00FF"/>
                </a:solidFill>
                <a:latin typeface="Arial" pitchFamily="34" charset="0"/>
                <a:ea typeface="宋体" pitchFamily="2" charset="-122"/>
              </a:rPr>
              <a:t>宠辱不惊，看庭前花开花落；</a:t>
            </a:r>
            <a:endParaRPr lang="en-US" altLang="zh-CN" sz="2800" b="1">
              <a:solidFill>
                <a:srgbClr val="CC00FF"/>
              </a:solidFill>
              <a:latin typeface="Arial" pitchFamily="34" charset="0"/>
              <a:ea typeface="宋体" pitchFamily="2" charset="-122"/>
            </a:endParaRPr>
          </a:p>
          <a:p>
            <a:r>
              <a:rPr lang="en-US" altLang="zh-CN" sz="2800" b="1">
                <a:solidFill>
                  <a:srgbClr val="CC00FF"/>
                </a:solidFill>
                <a:latin typeface="Arial" pitchFamily="34" charset="0"/>
                <a:ea typeface="宋体" pitchFamily="2" charset="-122"/>
              </a:rPr>
              <a:t>   </a:t>
            </a:r>
            <a:r>
              <a:rPr lang="zh-CN" altLang="en-US" sz="2800" b="1">
                <a:solidFill>
                  <a:srgbClr val="CC00FF"/>
                </a:solidFill>
                <a:latin typeface="Arial" pitchFamily="34" charset="0"/>
                <a:ea typeface="宋体" pitchFamily="2" charset="-122"/>
              </a:rPr>
              <a:t>去留无意，望天上云卷云舒。</a:t>
            </a:r>
            <a:endParaRPr lang="en-US" altLang="zh-CN" sz="2400" b="1">
              <a:latin typeface="Arial" pitchFamily="34" charset="0"/>
              <a:ea typeface="宋体" pitchFamily="2" charset="-122"/>
            </a:endParaRPr>
          </a:p>
          <a:p>
            <a:endParaRPr lang="en-US" altLang="zh-CN" sz="2800" b="1">
              <a:solidFill>
                <a:srgbClr val="CC00FF"/>
              </a:solidFill>
              <a:latin typeface="Arial" pitchFamily="34" charset="0"/>
              <a:ea typeface="宋体" pitchFamily="2" charset="-122"/>
            </a:endParaRPr>
          </a:p>
          <a:p>
            <a:pPr latinLnBrk="1"/>
            <a:endParaRPr lang="zh-CN" altLang="en-US" sz="2800" b="1">
              <a:solidFill>
                <a:srgbClr val="CC00FF"/>
              </a:solidFill>
              <a:latin typeface="Arial" pitchFamily="34" charset="0"/>
              <a:ea typeface="宋体" pitchFamily="2" charset="-122"/>
            </a:endParaRPr>
          </a:p>
          <a:p>
            <a:endParaRPr lang="zh-CN" altLang="en-US">
              <a:latin typeface="Arial" pitchFamily="34" charset="0"/>
              <a:ea typeface="宋体" pitchFamily="2" charset="-122"/>
            </a:endParaRPr>
          </a:p>
          <a:p>
            <a:endParaRPr lang="en-US" altLang="zh-CN" b="1">
              <a:latin typeface="Arial" pitchFamily="34" charset="0"/>
              <a:ea typeface="宋体" pitchFamily="2" charset="-122"/>
            </a:endParaRPr>
          </a:p>
          <a:p>
            <a:endParaRPr lang="zh-CN" altLang="en-US">
              <a:latin typeface="Arial" pitchFamily="34" charset="0"/>
              <a:ea typeface="宋体" pitchFamily="2" charset="-122"/>
            </a:endParaRPr>
          </a:p>
          <a:p>
            <a:br>
              <a:rPr lang="en-US" altLang="zh-CN" b="1">
                <a:latin typeface="Arial" pitchFamily="34" charset="0"/>
                <a:ea typeface="宋体" pitchFamily="2" charset="-122"/>
              </a:rPr>
            </a:br>
          </a:p>
          <a:p>
            <a:br>
              <a:rPr lang="en-US" altLang="zh-CN" b="1">
                <a:latin typeface="Arial" pitchFamily="34" charset="0"/>
                <a:ea typeface="宋体" pitchFamily="2" charset="-122"/>
              </a:rPr>
            </a:br>
          </a:p>
          <a:p>
            <a:endParaRPr lang="en-US" altLang="zh-CN" b="1">
              <a:latin typeface="Arial" pitchFamily="34" charset="0"/>
              <a:ea typeface="宋体" pitchFamily="2" charset="-122"/>
            </a:endParaRPr>
          </a:p>
          <a:p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57813" y="1500188"/>
            <a:ext cx="2786062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buClrTx/>
            </a:pPr>
            <a:r>
              <a:rPr lang="zh-CN" altLang="en-US" sz="2400" b="1">
                <a:solidFill>
                  <a:srgbClr val="002060"/>
                </a:solidFill>
                <a:latin typeface="宋体" panose="02010600030101010101" pitchFamily="2" charset="-122"/>
                <a:ea typeface="宋体" pitchFamily="2" charset="-122"/>
              </a:rPr>
              <a:t>（</a:t>
            </a:r>
            <a:r>
              <a:rPr lang="en-US" altLang="zh-CN" sz="2400" b="1">
                <a:solidFill>
                  <a:srgbClr val="002060"/>
                </a:solidFill>
                <a:latin typeface="宋体" panose="02010600030101010101" pitchFamily="2" charset="-122"/>
                <a:ea typeface="宋体" pitchFamily="2" charset="-122"/>
              </a:rPr>
              <a:t>1.</a:t>
            </a:r>
            <a:r>
              <a:rPr lang="zh-CN" altLang="en-US" sz="2400" b="1">
                <a:solidFill>
                  <a:srgbClr val="002060"/>
                </a:solidFill>
                <a:latin typeface="宋体" panose="02010600030101010101" pitchFamily="2" charset="-122"/>
                <a:ea typeface="宋体" pitchFamily="2" charset="-122"/>
              </a:rPr>
              <a:t>多音叠字联）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57750" y="2643188"/>
            <a:ext cx="4899025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latin typeface="Arial" pitchFamily="34" charset="0"/>
                <a:ea typeface="宋体" pitchFamily="2" charset="-122"/>
              </a:rPr>
              <a:t>（</a:t>
            </a:r>
            <a:r>
              <a:rPr lang="en-US" altLang="zh-CN" sz="2400" b="1">
                <a:latin typeface="Arial" pitchFamily="34" charset="0"/>
                <a:ea typeface="宋体" pitchFamily="2" charset="-122"/>
              </a:rPr>
              <a:t>2.</a:t>
            </a:r>
            <a:r>
              <a:rPr lang="zh-CN" altLang="en-US" sz="2400" b="1">
                <a:latin typeface="Arial" pitchFamily="34" charset="0"/>
                <a:ea typeface="宋体" pitchFamily="2" charset="-122"/>
              </a:rPr>
              <a:t>回文联）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29188" y="3071813"/>
            <a:ext cx="4899025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latin typeface="Arial" pitchFamily="34" charset="0"/>
                <a:ea typeface="宋体" pitchFamily="2" charset="-122"/>
              </a:rPr>
              <a:t>（</a:t>
            </a:r>
            <a:r>
              <a:rPr lang="en-US" altLang="zh-CN" sz="2400" b="1">
                <a:latin typeface="Arial" pitchFamily="34" charset="0"/>
                <a:ea typeface="宋体" pitchFamily="2" charset="-122"/>
              </a:rPr>
              <a:t>3.</a:t>
            </a:r>
            <a:r>
              <a:rPr lang="zh-CN" altLang="en-US" sz="2400" b="1">
                <a:latin typeface="Arial" pitchFamily="34" charset="0"/>
                <a:ea typeface="宋体" pitchFamily="2" charset="-122"/>
              </a:rPr>
              <a:t>顶针联）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929313" y="4071938"/>
            <a:ext cx="3756025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latin typeface="Arial" pitchFamily="34" charset="0"/>
                <a:ea typeface="宋体" pitchFamily="2" charset="-122"/>
              </a:rPr>
              <a:t>（</a:t>
            </a:r>
            <a:r>
              <a:rPr lang="en-US" altLang="zh-CN" sz="2400" b="1">
                <a:latin typeface="Arial" pitchFamily="34" charset="0"/>
                <a:ea typeface="宋体" pitchFamily="2" charset="-122"/>
              </a:rPr>
              <a:t>5.</a:t>
            </a:r>
            <a:r>
              <a:rPr lang="zh-CN" altLang="en-US" sz="2400" b="1">
                <a:latin typeface="Arial" pitchFamily="34" charset="0"/>
                <a:ea typeface="宋体" pitchFamily="2" charset="-122"/>
              </a:rPr>
              <a:t>名胜联）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143375" y="5072063"/>
            <a:ext cx="5327650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latin typeface="Arial" pitchFamily="34" charset="0"/>
                <a:ea typeface="宋体" pitchFamily="2" charset="-122"/>
              </a:rPr>
              <a:t>（</a:t>
            </a:r>
            <a:r>
              <a:rPr lang="en-US" altLang="zh-CN" sz="2400" b="1">
                <a:latin typeface="Arial" pitchFamily="34" charset="0"/>
                <a:ea typeface="宋体" pitchFamily="2" charset="-122"/>
              </a:rPr>
              <a:t>6.</a:t>
            </a:r>
            <a:r>
              <a:rPr lang="zh-CN" altLang="en-US" sz="2400" b="1">
                <a:latin typeface="Arial" pitchFamily="34" charset="0"/>
                <a:ea typeface="宋体" pitchFamily="2" charset="-122"/>
              </a:rPr>
              <a:t>讽喻联）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143625" y="3571875"/>
            <a:ext cx="3398838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latin typeface="Arial" pitchFamily="34" charset="0"/>
                <a:ea typeface="宋体" pitchFamily="2" charset="-122"/>
              </a:rPr>
              <a:t>（</a:t>
            </a:r>
            <a:r>
              <a:rPr lang="en-US" altLang="zh-CN" sz="2400" b="1">
                <a:latin typeface="Arial" pitchFamily="34" charset="0"/>
                <a:ea typeface="宋体" pitchFamily="2" charset="-122"/>
              </a:rPr>
              <a:t>4.</a:t>
            </a:r>
            <a:r>
              <a:rPr lang="zh-CN" altLang="en-US" sz="2400" b="1">
                <a:latin typeface="Arial" pitchFamily="34" charset="0"/>
                <a:ea typeface="宋体" pitchFamily="2" charset="-122"/>
              </a:rPr>
              <a:t>拆字联）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715000" y="5929313"/>
            <a:ext cx="2714625" cy="461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latin typeface="Arial" pitchFamily="34" charset="0"/>
                <a:ea typeface="宋体" pitchFamily="2" charset="-122"/>
              </a:rPr>
              <a:t>（</a:t>
            </a:r>
            <a:r>
              <a:rPr lang="en-US" altLang="zh-CN" sz="2400" b="1">
                <a:latin typeface="Arial" pitchFamily="34" charset="0"/>
                <a:ea typeface="宋体" pitchFamily="2" charset="-122"/>
              </a:rPr>
              <a:t>7.</a:t>
            </a:r>
            <a:r>
              <a:rPr lang="zh-CN" altLang="en-US" sz="2400" b="1">
                <a:latin typeface="Arial" pitchFamily="34" charset="0"/>
                <a:ea typeface="宋体" pitchFamily="2" charset="-122"/>
              </a:rPr>
              <a:t>文艺作品联）</a:t>
            </a:r>
            <a:endParaRPr lang="zh-CN" altLang="en-US" sz="24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500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500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8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1" dur="2000"/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4" dur="2000"/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8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1"/>
      <p:bldP spid="19" grpId="2"/>
      <p:bldP spid="12" grpId="3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265" name="Picture 6" descr="http://zmb.hbsz.cn/sucai/UploadFiles_63411/200512/2005123010215267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Text Box 4"/>
          <p:cNvSpPr txBox="1">
            <a:spLocks noChangeArrowheads="1"/>
          </p:cNvSpPr>
          <p:nvPr/>
        </p:nvSpPr>
        <p:spPr bwMode="auto">
          <a:xfrm>
            <a:off x="184150" y="1143000"/>
            <a:ext cx="8678863" cy="498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、审清题意（明示、隐含）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、合乎规则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、联想想象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①联想</a:t>
            </a:r>
            <a:r>
              <a:rPr kumimoji="1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;</a:t>
            </a: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如由“旧习”想到“新 风”（相反），由“园丁”想到“桃李”（相关）；由自然想到社会人生（具体与抽象）。</a:t>
            </a:r>
            <a:b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</a:b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②想象：如运用比喻、拟人等方法</a:t>
            </a:r>
            <a:r>
              <a:rPr kumimoji="1" lang="en-US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.</a:t>
            </a:r>
            <a:endParaRPr kumimoji="1" lang="en-US" altLang="zh-CN" sz="2400" b="1" i="0" u="none" strike="noStrike" kern="1200" cap="none" spc="0" normalizeH="0" baseline="0" noProof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③化用法：灵活变化运用诗文名言或者成语典故来制作对联的方法。</a:t>
            </a:r>
            <a:endParaRPr kumimoji="1" lang="zh-CN" altLang="en-US" sz="2400" b="1" i="0" u="none" strike="noStrike" kern="1200" cap="none" spc="0" normalizeH="0" baseline="0" noProof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琥珀" pitchFamily="2" charset="-122"/>
                <a:ea typeface="华文琥珀" pitchFamily="2" charset="-122"/>
                <a:cs typeface="+mn-cs"/>
              </a:rPr>
              <a:t>如：有志者事竟成，破釜成舟，百二秦关终属楚</a:t>
            </a:r>
            <a:endParaRPr kumimoji="1" lang="en-US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华文琥珀" pitchFamily="2" charset="-122"/>
              <a:ea typeface="华文琥珀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华文琥珀" pitchFamily="2" charset="-122"/>
                <a:ea typeface="华文琥珀" pitchFamily="2" charset="-122"/>
                <a:cs typeface="+mn-cs"/>
              </a:rPr>
              <a:t>苦心人天不负，卧薪尝胆，三千越甲可吞吴（蒲松龄自勉 ）</a:t>
            </a:r>
            <a:endParaRPr kumimoji="1" lang="en-US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华文琥珀" pitchFamily="2" charset="-122"/>
              <a:ea typeface="华文琥珀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4</a:t>
            </a:r>
            <a:r>
              <a:rPr kumimoji="1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、切合意境</a:t>
            </a:r>
            <a:endParaRPr kumimoji="1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云形 4"/>
          <p:cNvSpPr/>
          <p:nvPr/>
        </p:nvSpPr>
        <p:spPr>
          <a:xfrm>
            <a:off x="571500" y="0"/>
            <a:ext cx="3429000" cy="1143000"/>
          </a:xfrm>
          <a:prstGeom prst="cloud">
            <a:avLst/>
          </a:prstGeom>
          <a:solidFill>
            <a:srgbClr val="00B050"/>
          </a:solidFill>
          <a:ln>
            <a:solidFill>
              <a:srgbClr val="66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1" u="sng" strike="noStrike" kern="1200" cap="none" spc="0" normalizeH="0" baseline="0" noProof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解题方法</a:t>
            </a:r>
            <a:endParaRPr kumimoji="0" lang="zh-CN" altLang="en-US" sz="4000" b="1" i="1" u="sng" strike="noStrike" kern="1200" cap="none" spc="0" normalizeH="0" baseline="0" noProof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121</Paragraphs>
  <Slides>18</Slides>
  <Notes>1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baseType="lpstr" size="19">
      <vt:lpstr>Office 主题</vt:lpstr>
      <vt:lpstr>Slide 1</vt:lpstr>
      <vt:lpstr>Slide 2</vt:lpstr>
      <vt:lpstr>Slide 3</vt:lpstr>
      <vt:lpstr>Slide 4</vt:lpstr>
      <vt:lpstr>Slide 5</vt:lpstr>
      <vt:lpstr>【知识储备·对联特点】</vt:lpstr>
      <vt:lpstr>Slide 7</vt:lpstr>
      <vt:lpstr>Slide 8</vt:lpstr>
      <vt:lpstr>Slide 9</vt:lpstr>
      <vt:lpstr>Slide 10</vt:lpstr>
      <vt:lpstr>Slide 11</vt:lpstr>
      <vt:lpstr>㈢修改式（抢答题，10分）   </vt:lpstr>
      <vt:lpstr>㈣重组式</vt:lpstr>
      <vt:lpstr>㈤评改式（抢答题，每题10分，每个小组任一人说出所供下联的错误之处，并加修改）</vt:lpstr>
      <vt:lpstr>Slide 15</vt:lpstr>
      <vt:lpstr>Slide 16</vt:lpstr>
      <vt:lpstr>Slide 17</vt:lpstr>
      <vt:lpstr>Slide 18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2020-10-15T20:06:00.643</cp:lastPrinted>
  <dcterms:created xsi:type="dcterms:W3CDTF">2020-10-15T20:06:00Z</dcterms:created>
  <dcterms:modified xsi:type="dcterms:W3CDTF">2020-10-15T12:06:01Z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