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Lst>
  <p:notesMasterIdLst>
    <p:notesMasterId r:id="rId78"/>
  </p:notesMasterIdLst>
  <p:sldIdLst>
    <p:sldId id="307" r:id="rId14"/>
    <p:sldId id="450" r:id="rId15"/>
    <p:sldId id="315" r:id="rId16"/>
    <p:sldId id="345" r:id="rId17"/>
    <p:sldId id="346" r:id="rId18"/>
    <p:sldId id="347" r:id="rId19"/>
    <p:sldId id="348" r:id="rId20"/>
    <p:sldId id="349" r:id="rId21"/>
    <p:sldId id="350" r:id="rId22"/>
    <p:sldId id="354" r:id="rId23"/>
    <p:sldId id="355" r:id="rId24"/>
    <p:sldId id="352" r:id="rId25"/>
    <p:sldId id="397" r:id="rId26"/>
    <p:sldId id="356" r:id="rId27"/>
    <p:sldId id="357" r:id="rId28"/>
    <p:sldId id="358" r:id="rId29"/>
    <p:sldId id="359" r:id="rId30"/>
    <p:sldId id="360" r:id="rId31"/>
    <p:sldId id="361" r:id="rId32"/>
    <p:sldId id="364" r:id="rId33"/>
    <p:sldId id="365" r:id="rId34"/>
    <p:sldId id="362" r:id="rId35"/>
    <p:sldId id="363" r:id="rId36"/>
    <p:sldId id="314" r:id="rId37"/>
    <p:sldId id="395" r:id="rId38"/>
    <p:sldId id="396" r:id="rId39"/>
    <p:sldId id="437" r:id="rId40"/>
    <p:sldId id="438" r:id="rId41"/>
    <p:sldId id="448" r:id="rId42"/>
    <p:sldId id="439" r:id="rId43"/>
    <p:sldId id="440" r:id="rId44"/>
    <p:sldId id="441" r:id="rId45"/>
    <p:sldId id="442" r:id="rId46"/>
    <p:sldId id="443" r:id="rId47"/>
    <p:sldId id="444" r:id="rId48"/>
    <p:sldId id="445" r:id="rId49"/>
    <p:sldId id="446" r:id="rId50"/>
    <p:sldId id="447" r:id="rId51"/>
    <p:sldId id="449" r:id="rId52"/>
    <p:sldId id="451" r:id="rId53"/>
    <p:sldId id="452" r:id="rId54"/>
    <p:sldId id="453" r:id="rId55"/>
    <p:sldId id="454" r:id="rId56"/>
    <p:sldId id="455" r:id="rId57"/>
    <p:sldId id="456" r:id="rId58"/>
    <p:sldId id="457" r:id="rId59"/>
    <p:sldId id="458" r:id="rId60"/>
    <p:sldId id="459" r:id="rId61"/>
    <p:sldId id="460" r:id="rId62"/>
    <p:sldId id="463" r:id="rId63"/>
    <p:sldId id="462" r:id="rId64"/>
    <p:sldId id="464" r:id="rId65"/>
    <p:sldId id="266" r:id="rId66"/>
    <p:sldId id="465" r:id="rId67"/>
    <p:sldId id="466" r:id="rId68"/>
    <p:sldId id="529" r:id="rId69"/>
    <p:sldId id="530" r:id="rId70"/>
    <p:sldId id="531" r:id="rId71"/>
    <p:sldId id="532" r:id="rId72"/>
    <p:sldId id="533" r:id="rId73"/>
    <p:sldId id="534" r:id="rId74"/>
    <p:sldId id="535" r:id="rId75"/>
    <p:sldId id="536" r:id="rId76"/>
    <p:sldId id="537" r:id="rId77"/>
  </p:sldIdLst>
  <p:sldSz cx="12192000" cy="6858000"/>
  <p:notesSz cx="6858000" cy="9144000"/>
  <p:custDataLst>
    <p:tags r:id="rId79"/>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3" d="100"/>
          <a:sy n="63" d="100"/>
        </p:scale>
        <p:origin x="-114" y="-432"/>
      </p:cViewPr>
      <p:guideLst>
        <p:guide orient="horz" pos="2221"/>
        <p:guide pos="3825"/>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slide" Target="slides/slide42.xml"/><Relationship Id="rId63" Type="http://schemas.openxmlformats.org/officeDocument/2006/relationships/slide" Target="slides/slide50.xml"/><Relationship Id="rId68" Type="http://schemas.openxmlformats.org/officeDocument/2006/relationships/slide" Target="slides/slide55.xml"/><Relationship Id="rId76" Type="http://schemas.openxmlformats.org/officeDocument/2006/relationships/slide" Target="slides/slide63.xml"/><Relationship Id="rId7" Type="http://schemas.openxmlformats.org/officeDocument/2006/relationships/slideMaster" Target="slideMasters/slideMaster7.xml"/><Relationship Id="rId71" Type="http://schemas.openxmlformats.org/officeDocument/2006/relationships/slide" Target="slides/slide58.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slide" Target="slides/slide53.xml"/><Relationship Id="rId74" Type="http://schemas.openxmlformats.org/officeDocument/2006/relationships/slide" Target="slides/slide61.xml"/><Relationship Id="rId79" Type="http://schemas.openxmlformats.org/officeDocument/2006/relationships/tags" Target="tags/tag1.xml"/><Relationship Id="rId5" Type="http://schemas.openxmlformats.org/officeDocument/2006/relationships/slideMaster" Target="slideMasters/slideMaster5.xml"/><Relationship Id="rId61" Type="http://schemas.openxmlformats.org/officeDocument/2006/relationships/slide" Target="slides/slide48.xml"/><Relationship Id="rId82"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slide" Target="slides/slide56.xml"/><Relationship Id="rId77" Type="http://schemas.openxmlformats.org/officeDocument/2006/relationships/slide" Target="slides/slide64.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slide" Target="slides/slide59.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5FE818-D84F-4364-BFE3-529A443C908D}"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04" name="幻灯片图像占位符 3"/>
          <p:cNvSpPr>
            <a:spLocks noGrp="1" noRot="1" noChangeAspect="1"/>
          </p:cNvSpPr>
          <p:nvPr>
            <p:ph type="sldImg" idx="2"/>
          </p:nvPr>
        </p:nvSpPr>
        <p:spPr>
          <a:xfrm>
            <a:off x="685800" y="1143000"/>
            <a:ext cx="5486400" cy="3086100"/>
          </a:xfrm>
          <a:prstGeom prst="rect">
            <a:avLst/>
          </a:prstGeom>
          <a:noFill/>
          <a:ln w="9525">
            <a:noFill/>
          </a:ln>
        </p:spPr>
      </p:sp>
      <p:sp>
        <p:nvSpPr>
          <p:cNvPr id="13317"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6FB7089-84C1-4454-81A9-DBA5E02FAECF}" type="slidenum">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76827833"/>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a:p>
        </p:txBody>
      </p:sp>
      <p:sp>
        <p:nvSpPr>
          <p:cNvPr id="2765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1</a:t>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a:p>
        </p:txBody>
      </p:sp>
      <p:sp>
        <p:nvSpPr>
          <p:cNvPr id="2765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52</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xfrm>
            <a:off x="685800" y="4400550"/>
            <a:ext cx="5486400" cy="3600450"/>
          </a:xfrm>
          <a:prstGeom prst="rect">
            <a:avLst/>
          </a:prstGeom>
          <a:noFill/>
          <a:ln w="9525">
            <a:noFill/>
          </a:ln>
        </p:spPr>
        <p:txBody>
          <a:bodyPr/>
          <a:lstStyle/>
          <a:p>
            <a:pPr lvl="0"/>
            <a:endParaRPr lang="zh-CN" altLang="en-US"/>
          </a:p>
        </p:txBody>
      </p:sp>
      <p:sp>
        <p:nvSpPr>
          <p:cNvPr id="29700"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2</a:t>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14</a:t>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15</a:t>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16</a:t>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30</a:t>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31</a:t>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47</a:t>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a:xfrm>
            <a:off x="685800" y="4400550"/>
            <a:ext cx="5486400" cy="3600450"/>
          </a:xfrm>
          <a:prstGeom prst="rect">
            <a:avLst/>
          </a:prstGeom>
          <a:noFill/>
          <a:ln w="9525">
            <a:noFill/>
          </a:ln>
        </p:spPr>
        <p:txBody>
          <a:bodyPr/>
          <a:lstStyle/>
          <a:p>
            <a:pPr lvl="0"/>
            <a:r>
              <a:rPr lang="zh-CN" altLang="en-US"/>
              <a:t> 版权声明：</a:t>
            </a:r>
            <a:r>
              <a:rPr lang="en-US" altLang="zh-CN"/>
              <a:t>300</a:t>
            </a:r>
            <a:r>
              <a:rPr lang="zh-CN" altLang="en-US"/>
              <a:t>套精品模板商业授权，请联系</a:t>
            </a:r>
            <a:r>
              <a:rPr lang="en-US" altLang="zh-CN"/>
              <a:t>【</a:t>
            </a:r>
            <a:r>
              <a:rPr lang="zh-CN" altLang="en-US"/>
              <a:t>锐旗设计</a:t>
            </a:r>
            <a:r>
              <a:rPr lang="en-US" altLang="zh-CN"/>
              <a:t>】:https://9ppt.taobao.com</a:t>
            </a:r>
            <a:r>
              <a:rPr lang="zh-CN" altLang="en-US"/>
              <a:t>，专业</a:t>
            </a:r>
            <a:r>
              <a:rPr lang="en-US" altLang="zh-CN"/>
              <a:t>PPT</a:t>
            </a:r>
            <a:r>
              <a:rPr lang="zh-CN" altLang="en-US"/>
              <a:t>老师为你解决所有</a:t>
            </a:r>
            <a:r>
              <a:rPr lang="en-US" altLang="zh-CN"/>
              <a:t>PPT</a:t>
            </a:r>
            <a:r>
              <a:rPr lang="zh-CN" altLang="en-US"/>
              <a:t>问题！</a:t>
            </a:r>
          </a:p>
        </p:txBody>
      </p:sp>
      <p:sp>
        <p:nvSpPr>
          <p:cNvPr id="43012"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lstStyle/>
          <a:p>
            <a:pPr lvl="0" algn="r" eaLnBrk="1" hangingPunct="1">
              <a:buFont typeface="Arial" panose="020B0604020202020204" pitchFamily="34" charset="0"/>
            </a:pPr>
            <a:fld id="{9A0DB2DC-4C9A-4742-B13C-FB6460FD3503}" type="slidenum">
              <a:rPr lang="zh-CN" altLang="en-US"/>
              <a:t>48</a:t>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A571E6-5136-42E4-AD2F-3D0DE22D754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94E10FD-07BC-4CBA-B0E8-8C76A09125EE}"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0243"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44"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9B6D8DF-E53F-45C5-858A-E0A483DE7B1F}"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5"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246"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ADD7343-7218-46B3-BB22-13E506669D0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126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26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79A84F6-FECA-477B-848A-D0E8417BD131}"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6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127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1D507971-023B-495D-B33A-04307591780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2291"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292" name="日期占位符 2"/>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3" name="页脚占位符 3"/>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2294" name="灯片编号占位符 4"/>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12291"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292" name="日期占位符 2"/>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1E9CEA-61A7-4590-8E31-E732B9D57D1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3" name="页脚占位符 3"/>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2294" name="灯片编号占位符 4"/>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4353F3B-1EFD-44C3-B1C9-58EB33DCB41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93DD06D-E8D9-4A19-8D9D-35CA4275138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5E0FA4A-9F9C-43F7-A619-AF1865FC8CF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3075"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01A9125-B792-4E15-ABF8-02B80ED020A0}"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10E5395-DE15-4A0C-83BE-B33BFF9A33C8}"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4099"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100"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42C8AB-6D0C-4AA8-813A-180C140024C8}"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102"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A3934C90-CACB-4C79-90A9-41D1D0A822AD}"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5123"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124"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36124-96EF-421D-9321-1384717040CA}"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5"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126"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517CAE5-75A3-41FE-9D07-2BF7F3617376}"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614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148" name="日期占位符 6"/>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6FC23B6-AA61-4F4F-AF11-C83E68F82CAD}"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9" name="页脚占位符 7"/>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150" name="灯片编号占位符 8"/>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2615ABC-5C69-4883-BC01-A9851D52C7AC}"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7171"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172" name="日期占位符 2"/>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36C9F51-72DF-4028-9819-1BA13E5B030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3" name="页脚占位符 3"/>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174" name="灯片编号占位符 4"/>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CC1F3A6-F152-42CA-9F75-B418BF44998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8195"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196"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78157B9-F02D-4EB6-A4AF-924C230770C4}"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7"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8198"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FE46086D-0027-4F83-B2AF-DAA661B9A2F7}"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a:t>单击此处编辑母版标题样式</a:t>
            </a:r>
          </a:p>
        </p:txBody>
      </p:sp>
      <p:sp>
        <p:nvSpPr>
          <p:cNvPr id="9219"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220" name="日期占位符 4"/>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895F3B2-B379-4215-A274-645F2E7B90AB}"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2021-8-13</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1" name="页脚占位符 5"/>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222" name="灯片编号占位符 6"/>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B0390DD0-7745-4B3E-9169-749EC83728C5}"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8.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9.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9.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8.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8.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8.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9.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3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6626" name="椭圆 16"/>
          <p:cNvSpPr/>
          <p:nvPr/>
        </p:nvSpPr>
        <p:spPr>
          <a:xfrm>
            <a:off x="393700" y="5046663"/>
            <a:ext cx="1155700" cy="1157287"/>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nvGrpSpPr>
          <p:cNvPr id="26627" name="组合 18"/>
          <p:cNvGrpSpPr/>
          <p:nvPr/>
        </p:nvGrpSpPr>
        <p:grpSpPr>
          <a:xfrm>
            <a:off x="7207250" y="279400"/>
            <a:ext cx="4295775" cy="6216650"/>
            <a:chOff x="0" y="0"/>
            <a:chExt cx="4294972" cy="6217235"/>
          </a:xfrm>
        </p:grpSpPr>
        <p:sp>
          <p:nvSpPr>
            <p:cNvPr id="26644" name="椭圆 19"/>
            <p:cNvSpPr/>
            <p:nvPr/>
          </p:nvSpPr>
          <p:spPr>
            <a:xfrm>
              <a:off x="2070995" y="5418986"/>
              <a:ext cx="754822" cy="754822"/>
            </a:xfrm>
            <a:prstGeom prst="ellipse">
              <a:avLst/>
            </a:prstGeom>
            <a:solidFill>
              <a:srgbClr val="A698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5" name="椭圆 20"/>
            <p:cNvSpPr/>
            <p:nvPr/>
          </p:nvSpPr>
          <p:spPr>
            <a:xfrm>
              <a:off x="2933360" y="5204746"/>
              <a:ext cx="610756" cy="610756"/>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6" name="椭圆 21"/>
            <p:cNvSpPr/>
            <p:nvPr/>
          </p:nvSpPr>
          <p:spPr>
            <a:xfrm>
              <a:off x="0" y="3400980"/>
              <a:ext cx="656481" cy="656481"/>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7" name="椭圆 22"/>
            <p:cNvSpPr/>
            <p:nvPr/>
          </p:nvSpPr>
          <p:spPr>
            <a:xfrm>
              <a:off x="843741" y="3198859"/>
              <a:ext cx="626262" cy="626262"/>
            </a:xfrm>
            <a:prstGeom prst="ellipse">
              <a:avLst/>
            </a:prstGeom>
            <a:solidFill>
              <a:srgbClr val="F45665"/>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8" name="椭圆 23"/>
            <p:cNvSpPr/>
            <p:nvPr/>
          </p:nvSpPr>
          <p:spPr>
            <a:xfrm>
              <a:off x="1980910" y="2875311"/>
              <a:ext cx="728845" cy="728845"/>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9" name="椭圆 24"/>
            <p:cNvSpPr/>
            <p:nvPr/>
          </p:nvSpPr>
          <p:spPr>
            <a:xfrm>
              <a:off x="2415878" y="2553638"/>
              <a:ext cx="684667" cy="684668"/>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0" name="椭圆 25"/>
            <p:cNvSpPr/>
            <p:nvPr/>
          </p:nvSpPr>
          <p:spPr>
            <a:xfrm>
              <a:off x="131920" y="867529"/>
              <a:ext cx="448523" cy="448523"/>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1" name="椭圆 26"/>
            <p:cNvSpPr/>
            <p:nvPr/>
          </p:nvSpPr>
          <p:spPr>
            <a:xfrm>
              <a:off x="548208" y="472265"/>
              <a:ext cx="257902" cy="257902"/>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2" name="椭圆 27"/>
            <p:cNvSpPr/>
            <p:nvPr/>
          </p:nvSpPr>
          <p:spPr>
            <a:xfrm>
              <a:off x="2129261" y="637661"/>
              <a:ext cx="285934" cy="285934"/>
            </a:xfrm>
            <a:prstGeom prst="ellipse">
              <a:avLst/>
            </a:prstGeom>
            <a:solidFill>
              <a:srgbClr val="FBCDB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3" name="椭圆 28"/>
            <p:cNvSpPr/>
            <p:nvPr/>
          </p:nvSpPr>
          <p:spPr>
            <a:xfrm>
              <a:off x="1711570" y="447038"/>
              <a:ext cx="594295" cy="59429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4" name="椭圆 29"/>
            <p:cNvSpPr/>
            <p:nvPr/>
          </p:nvSpPr>
          <p:spPr>
            <a:xfrm>
              <a:off x="1363963" y="396578"/>
              <a:ext cx="695213" cy="695213"/>
            </a:xfrm>
            <a:prstGeom prst="ellipse">
              <a:avLst/>
            </a:prstGeom>
            <a:solidFill>
              <a:srgbClr val="F7A0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5" name="椭圆 30"/>
            <p:cNvSpPr/>
            <p:nvPr/>
          </p:nvSpPr>
          <p:spPr>
            <a:xfrm>
              <a:off x="1072422" y="396578"/>
              <a:ext cx="583081" cy="583081"/>
            </a:xfrm>
            <a:prstGeom prst="ellipse">
              <a:avLst/>
            </a:prstGeom>
            <a:solidFill>
              <a:srgbClr val="F58B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6" name="椭圆 31"/>
            <p:cNvSpPr/>
            <p:nvPr/>
          </p:nvSpPr>
          <p:spPr>
            <a:xfrm>
              <a:off x="1134095" y="707740"/>
              <a:ext cx="448524" cy="448524"/>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7" name="椭圆 32"/>
            <p:cNvSpPr/>
            <p:nvPr/>
          </p:nvSpPr>
          <p:spPr>
            <a:xfrm>
              <a:off x="1865747" y="842298"/>
              <a:ext cx="313967" cy="313967"/>
            </a:xfrm>
            <a:prstGeom prst="ellipse">
              <a:avLst/>
            </a:prstGeom>
            <a:solidFill>
              <a:srgbClr val="FAC2AC"/>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8" name="椭圆 33"/>
            <p:cNvSpPr/>
            <p:nvPr/>
          </p:nvSpPr>
          <p:spPr>
            <a:xfrm>
              <a:off x="705193" y="447038"/>
              <a:ext cx="583081" cy="583081"/>
            </a:xfrm>
            <a:prstGeom prst="ellipse">
              <a:avLst/>
            </a:prstGeom>
            <a:solidFill>
              <a:srgbClr val="F4835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9" name="椭圆 34"/>
            <p:cNvSpPr/>
            <p:nvPr/>
          </p:nvSpPr>
          <p:spPr>
            <a:xfrm>
              <a:off x="961691" y="884349"/>
              <a:ext cx="257902" cy="257902"/>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0" name="椭圆 35"/>
            <p:cNvSpPr/>
            <p:nvPr/>
          </p:nvSpPr>
          <p:spPr>
            <a:xfrm>
              <a:off x="279098" y="615234"/>
              <a:ext cx="583081" cy="583081"/>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1" name="椭圆 36"/>
            <p:cNvSpPr/>
            <p:nvPr/>
          </p:nvSpPr>
          <p:spPr>
            <a:xfrm>
              <a:off x="25749" y="1198318"/>
              <a:ext cx="448523" cy="44852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2" name="椭圆 37"/>
            <p:cNvSpPr/>
            <p:nvPr/>
          </p:nvSpPr>
          <p:spPr>
            <a:xfrm>
              <a:off x="241599" y="1492660"/>
              <a:ext cx="448523" cy="448523"/>
            </a:xfrm>
            <a:prstGeom prst="ellipse">
              <a:avLst/>
            </a:prstGeom>
            <a:solidFill>
              <a:srgbClr val="F44E5E"/>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3" name="椭圆 38"/>
            <p:cNvSpPr/>
            <p:nvPr/>
          </p:nvSpPr>
          <p:spPr>
            <a:xfrm>
              <a:off x="540321" y="1565544"/>
              <a:ext cx="375640" cy="375640"/>
            </a:xfrm>
            <a:prstGeom prst="ellipse">
              <a:avLst/>
            </a:prstGeom>
            <a:solidFill>
              <a:srgbClr val="F23648"/>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4" name="椭圆 39"/>
            <p:cNvSpPr/>
            <p:nvPr/>
          </p:nvSpPr>
          <p:spPr>
            <a:xfrm>
              <a:off x="265782" y="1142251"/>
              <a:ext cx="518606" cy="518606"/>
            </a:xfrm>
            <a:prstGeom prst="ellipse">
              <a:avLst/>
            </a:prstGeom>
            <a:solidFill>
              <a:srgbClr val="F69D7A"/>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5" name="椭圆 40"/>
            <p:cNvSpPr/>
            <p:nvPr/>
          </p:nvSpPr>
          <p:spPr>
            <a:xfrm>
              <a:off x="712197" y="1716921"/>
              <a:ext cx="375640" cy="375640"/>
            </a:xfrm>
            <a:prstGeom prst="ellipse">
              <a:avLst/>
            </a:prstGeom>
            <a:solidFill>
              <a:srgbClr val="F0142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6" name="椭圆 41"/>
            <p:cNvSpPr/>
            <p:nvPr/>
          </p:nvSpPr>
          <p:spPr>
            <a:xfrm>
              <a:off x="1240958" y="1823446"/>
              <a:ext cx="342001" cy="342001"/>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7" name="椭圆 42"/>
            <p:cNvSpPr/>
            <p:nvPr/>
          </p:nvSpPr>
          <p:spPr>
            <a:xfrm>
              <a:off x="1834916" y="1969217"/>
              <a:ext cx="294345" cy="29434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8" name="椭圆 43"/>
            <p:cNvSpPr/>
            <p:nvPr/>
          </p:nvSpPr>
          <p:spPr>
            <a:xfrm>
              <a:off x="2328995" y="1941183"/>
              <a:ext cx="230204" cy="230204"/>
            </a:xfrm>
            <a:prstGeom prst="ellipse">
              <a:avLst/>
            </a:prstGeom>
            <a:solidFill>
              <a:srgbClr val="F45665"/>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9" name="椭圆 44"/>
            <p:cNvSpPr/>
            <p:nvPr/>
          </p:nvSpPr>
          <p:spPr>
            <a:xfrm>
              <a:off x="2403414" y="2004081"/>
              <a:ext cx="351134" cy="351134"/>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0" name="椭圆 45"/>
            <p:cNvSpPr/>
            <p:nvPr/>
          </p:nvSpPr>
          <p:spPr>
            <a:xfrm>
              <a:off x="2635589" y="1933636"/>
              <a:ext cx="273682" cy="273682"/>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1" name="椭圆 46"/>
            <p:cNvSpPr/>
            <p:nvPr/>
          </p:nvSpPr>
          <p:spPr>
            <a:xfrm>
              <a:off x="2824812" y="2004081"/>
              <a:ext cx="417354" cy="417354"/>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2" name="椭圆 47"/>
            <p:cNvSpPr/>
            <p:nvPr/>
          </p:nvSpPr>
          <p:spPr>
            <a:xfrm>
              <a:off x="3111266" y="1883927"/>
              <a:ext cx="297140" cy="29714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3" name="椭圆 48"/>
            <p:cNvSpPr/>
            <p:nvPr/>
          </p:nvSpPr>
          <p:spPr>
            <a:xfrm>
              <a:off x="3141445" y="1969720"/>
              <a:ext cx="684667" cy="684668"/>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4" name="椭圆 49"/>
            <p:cNvSpPr/>
            <p:nvPr/>
          </p:nvSpPr>
          <p:spPr>
            <a:xfrm>
              <a:off x="3422288" y="2163146"/>
              <a:ext cx="684667" cy="68466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5" name="椭圆 50"/>
            <p:cNvSpPr/>
            <p:nvPr/>
          </p:nvSpPr>
          <p:spPr>
            <a:xfrm>
              <a:off x="3132007" y="2432207"/>
              <a:ext cx="684667" cy="684668"/>
            </a:xfrm>
            <a:prstGeom prst="ellipse">
              <a:avLst/>
            </a:prstGeom>
            <a:solidFill>
              <a:srgbClr val="F88C9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6" name="椭圆 51"/>
            <p:cNvSpPr/>
            <p:nvPr/>
          </p:nvSpPr>
          <p:spPr>
            <a:xfrm>
              <a:off x="2841726" y="2350402"/>
              <a:ext cx="517639" cy="517639"/>
            </a:xfrm>
            <a:prstGeom prst="ellipse">
              <a:avLst/>
            </a:prstGeom>
            <a:solidFill>
              <a:srgbClr val="CA8498"/>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7" name="椭圆 52"/>
            <p:cNvSpPr/>
            <p:nvPr/>
          </p:nvSpPr>
          <p:spPr>
            <a:xfrm>
              <a:off x="2795249" y="2820820"/>
              <a:ext cx="684667" cy="68466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8" name="椭圆 53"/>
            <p:cNvSpPr/>
            <p:nvPr/>
          </p:nvSpPr>
          <p:spPr>
            <a:xfrm>
              <a:off x="3000036" y="2683259"/>
              <a:ext cx="404743" cy="40474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9" name="椭圆 54"/>
            <p:cNvSpPr/>
            <p:nvPr/>
          </p:nvSpPr>
          <p:spPr>
            <a:xfrm>
              <a:off x="2135035" y="2596011"/>
              <a:ext cx="452049" cy="452049"/>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0" name="椭圆 55"/>
            <p:cNvSpPr/>
            <p:nvPr/>
          </p:nvSpPr>
          <p:spPr>
            <a:xfrm>
              <a:off x="1304902" y="2845931"/>
              <a:ext cx="784750" cy="784750"/>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1" name="椭圆 56"/>
            <p:cNvSpPr/>
            <p:nvPr/>
          </p:nvSpPr>
          <p:spPr>
            <a:xfrm>
              <a:off x="1622129" y="2572636"/>
              <a:ext cx="571012" cy="57101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2" name="椭圆 57"/>
            <p:cNvSpPr/>
            <p:nvPr/>
          </p:nvSpPr>
          <p:spPr>
            <a:xfrm>
              <a:off x="713573" y="2791592"/>
              <a:ext cx="512936" cy="512936"/>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3" name="椭圆 58"/>
            <p:cNvSpPr/>
            <p:nvPr/>
          </p:nvSpPr>
          <p:spPr>
            <a:xfrm>
              <a:off x="282546" y="2986162"/>
              <a:ext cx="829636" cy="829637"/>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4" name="椭圆 59"/>
            <p:cNvSpPr/>
            <p:nvPr/>
          </p:nvSpPr>
          <p:spPr>
            <a:xfrm>
              <a:off x="1072422" y="2845931"/>
              <a:ext cx="512936" cy="512936"/>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5" name="椭圆 60"/>
            <p:cNvSpPr/>
            <p:nvPr/>
          </p:nvSpPr>
          <p:spPr>
            <a:xfrm>
              <a:off x="373499" y="3779076"/>
              <a:ext cx="498838" cy="498838"/>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6" name="椭圆 61"/>
            <p:cNvSpPr/>
            <p:nvPr/>
          </p:nvSpPr>
          <p:spPr>
            <a:xfrm>
              <a:off x="644961" y="3870103"/>
              <a:ext cx="595170" cy="595170"/>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7" name="椭圆 62"/>
            <p:cNvSpPr/>
            <p:nvPr/>
          </p:nvSpPr>
          <p:spPr>
            <a:xfrm>
              <a:off x="652499" y="3590986"/>
              <a:ext cx="511429" cy="511429"/>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8" name="椭圆 63"/>
            <p:cNvSpPr/>
            <p:nvPr/>
          </p:nvSpPr>
          <p:spPr>
            <a:xfrm>
              <a:off x="1009783" y="3709996"/>
              <a:ext cx="460696" cy="460697"/>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9" name="椭圆 64"/>
            <p:cNvSpPr/>
            <p:nvPr/>
          </p:nvSpPr>
          <p:spPr>
            <a:xfrm>
              <a:off x="1212580" y="3966434"/>
              <a:ext cx="396782" cy="39678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0" name="椭圆 65"/>
            <p:cNvSpPr/>
            <p:nvPr/>
          </p:nvSpPr>
          <p:spPr>
            <a:xfrm>
              <a:off x="1499680" y="3887119"/>
              <a:ext cx="329733" cy="329733"/>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1" name="椭圆 66"/>
            <p:cNvSpPr/>
            <p:nvPr/>
          </p:nvSpPr>
          <p:spPr>
            <a:xfrm>
              <a:off x="2122987" y="4047151"/>
              <a:ext cx="222345" cy="222345"/>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2" name="椭圆 67"/>
            <p:cNvSpPr/>
            <p:nvPr/>
          </p:nvSpPr>
          <p:spPr>
            <a:xfrm>
              <a:off x="2645051" y="4127716"/>
              <a:ext cx="300396" cy="300397"/>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3" name="椭圆 68"/>
            <p:cNvSpPr/>
            <p:nvPr/>
          </p:nvSpPr>
          <p:spPr>
            <a:xfrm>
              <a:off x="3066201" y="4216704"/>
              <a:ext cx="408140" cy="408140"/>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4" name="椭圆 69"/>
            <p:cNvSpPr/>
            <p:nvPr/>
          </p:nvSpPr>
          <p:spPr>
            <a:xfrm>
              <a:off x="3479946" y="4438515"/>
              <a:ext cx="496672" cy="49667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5" name="椭圆 70"/>
            <p:cNvSpPr/>
            <p:nvPr/>
          </p:nvSpPr>
          <p:spPr>
            <a:xfrm>
              <a:off x="3757702" y="4624843"/>
              <a:ext cx="424840" cy="424840"/>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6" name="椭圆 71"/>
            <p:cNvSpPr/>
            <p:nvPr/>
          </p:nvSpPr>
          <p:spPr>
            <a:xfrm>
              <a:off x="3473420" y="4750788"/>
              <a:ext cx="496701" cy="496701"/>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7" name="椭圆 72"/>
            <p:cNvSpPr/>
            <p:nvPr/>
          </p:nvSpPr>
          <p:spPr>
            <a:xfrm>
              <a:off x="3645270" y="4796664"/>
              <a:ext cx="649702" cy="64970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8" name="椭圆 73"/>
            <p:cNvSpPr/>
            <p:nvPr/>
          </p:nvSpPr>
          <p:spPr>
            <a:xfrm>
              <a:off x="3404778" y="5095559"/>
              <a:ext cx="610756" cy="610756"/>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9" name="椭圆 74"/>
            <p:cNvSpPr/>
            <p:nvPr/>
          </p:nvSpPr>
          <p:spPr>
            <a:xfrm>
              <a:off x="3146945" y="5265551"/>
              <a:ext cx="610756" cy="610756"/>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0" name="椭圆 75"/>
            <p:cNvSpPr/>
            <p:nvPr/>
          </p:nvSpPr>
          <p:spPr>
            <a:xfrm>
              <a:off x="2832204" y="5354103"/>
              <a:ext cx="610756" cy="610756"/>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1" name="椭圆 76"/>
            <p:cNvSpPr/>
            <p:nvPr/>
          </p:nvSpPr>
          <p:spPr>
            <a:xfrm>
              <a:off x="3158679" y="5732810"/>
              <a:ext cx="314741" cy="314741"/>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2" name="椭圆 77"/>
            <p:cNvSpPr/>
            <p:nvPr/>
          </p:nvSpPr>
          <p:spPr>
            <a:xfrm>
              <a:off x="2502419" y="5375559"/>
              <a:ext cx="481289" cy="481289"/>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3" name="椭圆 78"/>
            <p:cNvSpPr/>
            <p:nvPr/>
          </p:nvSpPr>
          <p:spPr>
            <a:xfrm>
              <a:off x="2444981" y="5542372"/>
              <a:ext cx="631436" cy="631436"/>
            </a:xfrm>
            <a:prstGeom prst="ellipse">
              <a:avLst/>
            </a:prstGeom>
            <a:solidFill>
              <a:srgbClr val="816C9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4" name="椭圆 79"/>
            <p:cNvSpPr/>
            <p:nvPr/>
          </p:nvSpPr>
          <p:spPr>
            <a:xfrm>
              <a:off x="1881274" y="5761111"/>
              <a:ext cx="456124" cy="456124"/>
            </a:xfrm>
            <a:prstGeom prst="ellipse">
              <a:avLst/>
            </a:prstGeom>
            <a:solidFill>
              <a:srgbClr val="816C9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5" name="椭圆 80"/>
            <p:cNvSpPr/>
            <p:nvPr/>
          </p:nvSpPr>
          <p:spPr>
            <a:xfrm>
              <a:off x="1780118" y="5478253"/>
              <a:ext cx="548877" cy="548877"/>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6" name="椭圆 81"/>
            <p:cNvSpPr/>
            <p:nvPr/>
          </p:nvSpPr>
          <p:spPr>
            <a:xfrm>
              <a:off x="1547012" y="5501005"/>
              <a:ext cx="375302" cy="375302"/>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7" name="椭圆 82"/>
            <p:cNvSpPr/>
            <p:nvPr/>
          </p:nvSpPr>
          <p:spPr>
            <a:xfrm>
              <a:off x="2305865" y="5040676"/>
              <a:ext cx="240178" cy="240178"/>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8" name="椭圆 83"/>
            <p:cNvSpPr/>
            <p:nvPr/>
          </p:nvSpPr>
          <p:spPr>
            <a:xfrm>
              <a:off x="1641096" y="5118390"/>
              <a:ext cx="139022" cy="139022"/>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9" name="椭圆 84"/>
            <p:cNvSpPr/>
            <p:nvPr/>
          </p:nvSpPr>
          <p:spPr>
            <a:xfrm>
              <a:off x="3770207" y="3099283"/>
              <a:ext cx="139022" cy="13902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0" name="椭圆 85"/>
            <p:cNvSpPr/>
            <p:nvPr/>
          </p:nvSpPr>
          <p:spPr>
            <a:xfrm>
              <a:off x="529802" y="2671641"/>
              <a:ext cx="139022" cy="139022"/>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1" name="椭圆 86"/>
            <p:cNvSpPr/>
            <p:nvPr/>
          </p:nvSpPr>
          <p:spPr>
            <a:xfrm>
              <a:off x="306859" y="2974628"/>
              <a:ext cx="218226" cy="218226"/>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2" name="椭圆 87"/>
            <p:cNvSpPr/>
            <p:nvPr/>
          </p:nvSpPr>
          <p:spPr>
            <a:xfrm>
              <a:off x="1796236" y="1235627"/>
              <a:ext cx="126079" cy="126079"/>
            </a:xfrm>
            <a:prstGeom prst="ellipse">
              <a:avLst/>
            </a:prstGeom>
            <a:solidFill>
              <a:srgbClr val="F4835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3" name="椭圆 88"/>
            <p:cNvSpPr/>
            <p:nvPr/>
          </p:nvSpPr>
          <p:spPr>
            <a:xfrm>
              <a:off x="728141" y="0"/>
              <a:ext cx="233550" cy="233550"/>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4" name="椭圆 89"/>
            <p:cNvSpPr/>
            <p:nvPr/>
          </p:nvSpPr>
          <p:spPr>
            <a:xfrm>
              <a:off x="412486" y="179105"/>
              <a:ext cx="108889" cy="108889"/>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26628" name="任意多边形 90"/>
          <p:cNvSpPr/>
          <p:nvPr/>
        </p:nvSpPr>
        <p:spPr>
          <a:xfrm>
            <a:off x="0" y="4397375"/>
            <a:ext cx="858838" cy="1647825"/>
          </a:xfrm>
          <a:custGeom>
            <a:avLst/>
            <a:gdLst>
              <a:gd name="txL" fmla="*/ 0 w 858639"/>
              <a:gd name="txT" fmla="*/ 0 h 1647670"/>
              <a:gd name="txR" fmla="*/ 858639 w 858639"/>
              <a:gd name="txB" fmla="*/ 1647670 h 1647670"/>
            </a:gdLst>
            <a:ahLst/>
            <a:cxnLst>
              <a:cxn ang="0">
                <a:pos x="34829" y="0"/>
              </a:cxn>
              <a:cxn ang="0">
                <a:pos x="859236" y="824069"/>
              </a:cxn>
              <a:cxn ang="0">
                <a:pos x="34829" y="1648135"/>
              </a:cxn>
              <a:cxn ang="0">
                <a:pos x="0" y="1646378"/>
              </a:cxn>
              <a:cxn ang="0">
                <a:pos x="0" y="1758"/>
              </a:cxn>
            </a:cxnLst>
            <a:rect l="txL" t="txT" r="txR" b="txB"/>
            <a:pathLst>
              <a:path w="858639" h="1647670">
                <a:moveTo>
                  <a:pt x="34805" y="0"/>
                </a:moveTo>
                <a:cubicBezTo>
                  <a:pt x="489796" y="0"/>
                  <a:pt x="858639" y="368843"/>
                  <a:pt x="858639" y="823835"/>
                </a:cubicBezTo>
                <a:cubicBezTo>
                  <a:pt x="858639" y="1278827"/>
                  <a:pt x="489796" y="1647670"/>
                  <a:pt x="34805" y="1647670"/>
                </a:cubicBezTo>
                <a:lnTo>
                  <a:pt x="0" y="1645913"/>
                </a:lnTo>
                <a:lnTo>
                  <a:pt x="0" y="1758"/>
                </a:lnTo>
                <a:lnTo>
                  <a:pt x="34805" y="0"/>
                </a:lnTo>
                <a:close/>
              </a:path>
            </a:pathLst>
          </a:custGeom>
          <a:solidFill>
            <a:srgbClr val="F67280">
              <a:alpha val="100000"/>
            </a:srgbClr>
          </a:solidFill>
          <a:ln w="9525">
            <a:noFill/>
          </a:ln>
        </p:spPr>
        <p:txBody>
          <a:bodyPr/>
          <a:lstStyle/>
          <a:p>
            <a:endParaRPr lang="zh-CN" altLang="en-US"/>
          </a:p>
        </p:txBody>
      </p:sp>
      <p:sp>
        <p:nvSpPr>
          <p:cNvPr id="26629" name="椭圆 91"/>
          <p:cNvSpPr/>
          <p:nvPr/>
        </p:nvSpPr>
        <p:spPr>
          <a:xfrm>
            <a:off x="473075" y="4330700"/>
            <a:ext cx="1025525" cy="102552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0" name="椭圆 92"/>
          <p:cNvSpPr/>
          <p:nvPr/>
        </p:nvSpPr>
        <p:spPr>
          <a:xfrm>
            <a:off x="1069975" y="4784725"/>
            <a:ext cx="857250" cy="85883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1" name="椭圆 93"/>
          <p:cNvSpPr/>
          <p:nvPr/>
        </p:nvSpPr>
        <p:spPr>
          <a:xfrm>
            <a:off x="1425575" y="5410200"/>
            <a:ext cx="690563" cy="69056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2" name="任意多边形 94"/>
          <p:cNvSpPr/>
          <p:nvPr/>
        </p:nvSpPr>
        <p:spPr>
          <a:xfrm>
            <a:off x="0" y="4946650"/>
            <a:ext cx="327025" cy="627063"/>
          </a:xfrm>
          <a:custGeom>
            <a:avLst/>
            <a:gdLst>
              <a:gd name="txL" fmla="*/ 0 w 858639"/>
              <a:gd name="txT" fmla="*/ 0 h 1647670"/>
              <a:gd name="txR" fmla="*/ 858639 w 858639"/>
              <a:gd name="txB" fmla="*/ 1647670 h 1647670"/>
            </a:gdLst>
            <a:ahLst/>
            <a:cxnLst>
              <a:cxn ang="0">
                <a:pos x="1923" y="0"/>
              </a:cxn>
              <a:cxn ang="0">
                <a:pos x="47437" y="45411"/>
              </a:cxn>
              <a:cxn ang="0">
                <a:pos x="1923" y="90822"/>
              </a:cxn>
              <a:cxn ang="0">
                <a:pos x="0" y="90725"/>
              </a:cxn>
              <a:cxn ang="0">
                <a:pos x="0" y="97"/>
              </a:cxn>
            </a:cxnLst>
            <a:rect l="txL" t="txT" r="txR" b="txB"/>
            <a:pathLst>
              <a:path w="858639" h="1647670">
                <a:moveTo>
                  <a:pt x="34805" y="0"/>
                </a:moveTo>
                <a:cubicBezTo>
                  <a:pt x="489796" y="0"/>
                  <a:pt x="858639" y="368843"/>
                  <a:pt x="858639" y="823835"/>
                </a:cubicBezTo>
                <a:cubicBezTo>
                  <a:pt x="858639" y="1278827"/>
                  <a:pt x="489796" y="1647670"/>
                  <a:pt x="34805" y="1647670"/>
                </a:cubicBezTo>
                <a:lnTo>
                  <a:pt x="0" y="1645913"/>
                </a:lnTo>
                <a:lnTo>
                  <a:pt x="0" y="1758"/>
                </a:lnTo>
                <a:lnTo>
                  <a:pt x="34805" y="0"/>
                </a:lnTo>
                <a:close/>
              </a:path>
            </a:pathLst>
          </a:custGeom>
          <a:solidFill>
            <a:srgbClr val="F23648">
              <a:alpha val="100000"/>
            </a:srgbClr>
          </a:solidFill>
          <a:ln w="9525">
            <a:noFill/>
          </a:ln>
        </p:spPr>
        <p:txBody>
          <a:bodyPr/>
          <a:lstStyle/>
          <a:p>
            <a:endParaRPr lang="zh-CN" altLang="en-US"/>
          </a:p>
        </p:txBody>
      </p:sp>
      <p:sp>
        <p:nvSpPr>
          <p:cNvPr id="26633" name="任意多边形 95"/>
          <p:cNvSpPr/>
          <p:nvPr/>
        </p:nvSpPr>
        <p:spPr>
          <a:xfrm rot="-5400000">
            <a:off x="4084638" y="6105525"/>
            <a:ext cx="412750" cy="1125538"/>
          </a:xfrm>
          <a:custGeom>
            <a:avLst/>
            <a:gdLst>
              <a:gd name="txL" fmla="*/ 0 w 491660"/>
              <a:gd name="txT" fmla="*/ 0 h 1505704"/>
              <a:gd name="txR" fmla="*/ 491660 w 491660"/>
              <a:gd name="txB" fmla="*/ 1505704 h 1505704"/>
            </a:gdLst>
            <a:ahLst/>
            <a:cxnLst>
              <a:cxn ang="0">
                <a:pos x="290892" y="314464"/>
              </a:cxn>
              <a:cxn ang="0">
                <a:pos x="75992" y="599807"/>
              </a:cxn>
              <a:cxn ang="0">
                <a:pos x="0" y="628927"/>
              </a:cxn>
              <a:cxn ang="0">
                <a:pos x="0" y="0"/>
              </a:cxn>
              <a:cxn ang="0">
                <a:pos x="75992" y="29119"/>
              </a:cxn>
              <a:cxn ang="0">
                <a:pos x="290892" y="31446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6C5B7B">
              <a:alpha val="100000"/>
            </a:srgbClr>
          </a:solidFill>
          <a:ln w="9525">
            <a:noFill/>
          </a:ln>
        </p:spPr>
        <p:txBody>
          <a:bodyPr/>
          <a:lstStyle/>
          <a:p>
            <a:endParaRPr lang="zh-CN" altLang="en-US"/>
          </a:p>
        </p:txBody>
      </p:sp>
      <p:sp>
        <p:nvSpPr>
          <p:cNvPr id="26634" name="任意多边形 96"/>
          <p:cNvSpPr/>
          <p:nvPr/>
        </p:nvSpPr>
        <p:spPr>
          <a:xfrm rot="-5400000">
            <a:off x="4852988" y="5976938"/>
            <a:ext cx="587375" cy="1208087"/>
          </a:xfrm>
          <a:custGeom>
            <a:avLst/>
            <a:gdLst>
              <a:gd name="txL" fmla="*/ 0 w 491660"/>
              <a:gd name="txT" fmla="*/ 0 h 1505704"/>
              <a:gd name="txR" fmla="*/ 491660 w 491660"/>
              <a:gd name="txB" fmla="*/ 1505704 h 1505704"/>
            </a:gdLst>
            <a:ahLst/>
            <a:cxnLst>
              <a:cxn ang="0">
                <a:pos x="838334" y="388854"/>
              </a:cxn>
              <a:cxn ang="0">
                <a:pos x="219003" y="741700"/>
              </a:cxn>
              <a:cxn ang="0">
                <a:pos x="0" y="777707"/>
              </a:cxn>
              <a:cxn ang="0">
                <a:pos x="0" y="0"/>
              </a:cxn>
              <a:cxn ang="0">
                <a:pos x="219003" y="36008"/>
              </a:cxn>
              <a:cxn ang="0">
                <a:pos x="838334" y="38885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C06C84">
              <a:alpha val="100000"/>
            </a:srgbClr>
          </a:solidFill>
          <a:ln w="9525">
            <a:noFill/>
          </a:ln>
        </p:spPr>
        <p:txBody>
          <a:bodyPr/>
          <a:lstStyle/>
          <a:p>
            <a:endParaRPr lang="zh-CN" altLang="en-US"/>
          </a:p>
        </p:txBody>
      </p:sp>
      <p:sp>
        <p:nvSpPr>
          <p:cNvPr id="26635" name="任意多边形 97"/>
          <p:cNvSpPr/>
          <p:nvPr/>
        </p:nvSpPr>
        <p:spPr>
          <a:xfrm rot="-5400000">
            <a:off x="5613400" y="6105525"/>
            <a:ext cx="412750" cy="1125538"/>
          </a:xfrm>
          <a:custGeom>
            <a:avLst/>
            <a:gdLst>
              <a:gd name="txL" fmla="*/ 0 w 491660"/>
              <a:gd name="txT" fmla="*/ 0 h 1505704"/>
              <a:gd name="txR" fmla="*/ 491660 w 491660"/>
              <a:gd name="txB" fmla="*/ 1505704 h 1505704"/>
            </a:gdLst>
            <a:ahLst/>
            <a:cxnLst>
              <a:cxn ang="0">
                <a:pos x="290892" y="314464"/>
              </a:cxn>
              <a:cxn ang="0">
                <a:pos x="75992" y="599808"/>
              </a:cxn>
              <a:cxn ang="0">
                <a:pos x="0" y="628929"/>
              </a:cxn>
              <a:cxn ang="0">
                <a:pos x="0" y="0"/>
              </a:cxn>
              <a:cxn ang="0">
                <a:pos x="75992" y="29119"/>
              </a:cxn>
              <a:cxn ang="0">
                <a:pos x="290892" y="31446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F67280">
              <a:alpha val="100000"/>
            </a:srgbClr>
          </a:solidFill>
          <a:ln w="9525">
            <a:noFill/>
          </a:ln>
        </p:spPr>
        <p:txBody>
          <a:bodyPr/>
          <a:lstStyle/>
          <a:p>
            <a:endParaRPr lang="zh-CN" altLang="en-US"/>
          </a:p>
        </p:txBody>
      </p:sp>
      <p:sp>
        <p:nvSpPr>
          <p:cNvPr id="26636" name="任意多边形 98"/>
          <p:cNvSpPr/>
          <p:nvPr/>
        </p:nvSpPr>
        <p:spPr>
          <a:xfrm rot="-5400000">
            <a:off x="6480175" y="6319838"/>
            <a:ext cx="238125" cy="887412"/>
          </a:xfrm>
          <a:custGeom>
            <a:avLst/>
            <a:gdLst>
              <a:gd name="txL" fmla="*/ 0 w 491660"/>
              <a:gd name="txT" fmla="*/ 0 h 1505704"/>
              <a:gd name="txR" fmla="*/ 491660 w 491660"/>
              <a:gd name="txB" fmla="*/ 1505704 h 1505704"/>
            </a:gdLst>
            <a:ahLst/>
            <a:cxnLst>
              <a:cxn ang="0">
                <a:pos x="55858" y="154123"/>
              </a:cxn>
              <a:cxn ang="0">
                <a:pos x="14592" y="293974"/>
              </a:cxn>
              <a:cxn ang="0">
                <a:pos x="0" y="308246"/>
              </a:cxn>
              <a:cxn ang="0">
                <a:pos x="0" y="0"/>
              </a:cxn>
              <a:cxn ang="0">
                <a:pos x="14592" y="14272"/>
              </a:cxn>
              <a:cxn ang="0">
                <a:pos x="55858" y="154123"/>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F8B193">
              <a:alpha val="100000"/>
            </a:srgbClr>
          </a:solidFill>
          <a:ln w="9525">
            <a:noFill/>
          </a:ln>
        </p:spPr>
        <p:txBody>
          <a:bodyPr/>
          <a:lstStyle/>
          <a:p>
            <a:endParaRPr lang="zh-CN" altLang="en-US"/>
          </a:p>
        </p:txBody>
      </p:sp>
      <p:sp>
        <p:nvSpPr>
          <p:cNvPr id="26637" name="文本框 99"/>
          <p:cNvSpPr/>
          <p:nvPr/>
        </p:nvSpPr>
        <p:spPr>
          <a:xfrm>
            <a:off x="784225" y="1957388"/>
            <a:ext cx="6278880" cy="82994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4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中考病句常考类型梳理</a:t>
            </a:r>
          </a:p>
        </p:txBody>
      </p:sp>
      <p:grpSp>
        <p:nvGrpSpPr>
          <p:cNvPr id="26639" name="组合 101"/>
          <p:cNvGrpSpPr/>
          <p:nvPr/>
        </p:nvGrpSpPr>
        <p:grpSpPr>
          <a:xfrm>
            <a:off x="749300" y="2767013"/>
            <a:ext cx="5995988" cy="195262"/>
            <a:chOff x="0" y="0"/>
            <a:chExt cx="4727045" cy="649007"/>
          </a:xfrm>
        </p:grpSpPr>
        <p:sp>
          <p:nvSpPr>
            <p:cNvPr id="26640" name="矩形 102"/>
            <p:cNvSpPr/>
            <p:nvPr/>
          </p:nvSpPr>
          <p:spPr>
            <a:xfrm rot="-5400000">
              <a:off x="2281589" y="-2078071"/>
              <a:ext cx="163866" cy="4727045"/>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1" name="矩形 103"/>
            <p:cNvSpPr/>
            <p:nvPr/>
          </p:nvSpPr>
          <p:spPr>
            <a:xfrm rot="-5400000">
              <a:off x="2322556" y="-2236797"/>
              <a:ext cx="81933" cy="4727045"/>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2" name="矩形 104"/>
            <p:cNvSpPr/>
            <p:nvPr/>
          </p:nvSpPr>
          <p:spPr>
            <a:xfrm rot="-5400000">
              <a:off x="2338942" y="-2338943"/>
              <a:ext cx="49160" cy="4727045"/>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3" name="矩形 105"/>
            <p:cNvSpPr/>
            <p:nvPr/>
          </p:nvSpPr>
          <p:spPr>
            <a:xfrm rot="-5400000">
              <a:off x="2240623" y="-1837417"/>
              <a:ext cx="245799" cy="4727045"/>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类型四</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814830"/>
            <a:chOff x="943" y="1695"/>
            <a:chExt cx="17708" cy="2858"/>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695"/>
              <a:ext cx="13285" cy="2858"/>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旅游市场价格上涨也体现了一定的供需矛盾，这就导致海鲜个别品种价格上涨过快。看来，能否保证“高价高质”，确保游客满意度高，仍需政府部门进一步加大监管力度。</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83610" y="3449320"/>
            <a:ext cx="8435975" cy="5219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对工程施工是否认真负责，关系到工程的质量。</a:t>
            </a:r>
          </a:p>
        </p:txBody>
      </p:sp>
      <p:sp>
        <p:nvSpPr>
          <p:cNvPr id="5" name="文本框 4"/>
          <p:cNvSpPr txBox="1"/>
          <p:nvPr/>
        </p:nvSpPr>
        <p:spPr>
          <a:xfrm>
            <a:off x="3483610" y="498602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我们要提倡自主创新，因为能否提高自主创新能力，决定着中国实现从贴牌大国到品牌大国、从制造大国到创造大国、从经济大国到经济强国的跨越。</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类型四</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5219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是否解放思想，关系到改革开放的进程。</a:t>
            </a:r>
          </a:p>
        </p:txBody>
      </p:sp>
      <p:sp>
        <p:nvSpPr>
          <p:cNvPr id="7" name="矩形 6"/>
          <p:cNvSpPr/>
          <p:nvPr/>
        </p:nvSpPr>
        <p:spPr>
          <a:xfrm>
            <a:off x="3759835" y="4928235"/>
            <a:ext cx="477393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一面对两面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类型五</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sym typeface="+mn-ea"/>
              </a:rPr>
              <a:t>应用这种罗盘，无论在阴云密布以及早晚看不到太阳的时候，也不会迷失方向。</a:t>
            </a:r>
            <a:endParaRPr lang="zh-CN" altLang="en-US" sz="2800">
              <a:latin typeface="华文新魏" panose="02010800040101010101" charset="-122"/>
              <a:ea typeface="华文新魏" panose="02010800040101010101" charset="-122"/>
            </a:endParaRPr>
          </a:p>
        </p:txBody>
      </p:sp>
      <p:sp>
        <p:nvSpPr>
          <p:cNvPr id="53256" name="任意多边形 12"/>
          <p:cNvSpPr/>
          <p:nvPr/>
        </p:nvSpPr>
        <p:spPr>
          <a:xfrm rot="-5400000" flipH="1">
            <a:off x="1035685" y="2612708"/>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505200" y="3049905"/>
            <a:ext cx="8435975" cy="181483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sym typeface="+mn-ea"/>
              </a:rPr>
              <a:t>亚冠联赛半决赛首回合比赛中，广州恒大队以3∶1的比分客场大胜日本柏太阳神时，球员们深知：一个球的输赢，不仅仅关系到个人，而是关系到国家。</a:t>
            </a:r>
            <a:endParaRPr lang="zh-CN" altLang="en-US" sz="2800">
              <a:latin typeface="华文新魏" panose="02010800040101010101" charset="-122"/>
              <a:ea typeface="华文新魏" panose="02010800040101010101" charset="-122"/>
            </a:endParaRPr>
          </a:p>
          <a:p>
            <a:endParaRPr lang="zh-CN" altLang="en-US" sz="2800">
              <a:latin typeface="华文新魏" panose="02010800040101010101" charset="-122"/>
              <a:ea typeface="华文新魏" panose="02010800040101010101" charset="-122"/>
            </a:endParaRPr>
          </a:p>
        </p:txBody>
      </p:sp>
      <p:sp>
        <p:nvSpPr>
          <p:cNvPr id="7" name="矩形 6"/>
          <p:cNvSpPr/>
          <p:nvPr/>
        </p:nvSpPr>
        <p:spPr>
          <a:xfrm>
            <a:off x="2382520" y="4928235"/>
            <a:ext cx="752856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关联词语搭配不当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3256"/>
                                        </p:tgtEl>
                                        <p:attrNameLst>
                                          <p:attrName>style.visibility</p:attrName>
                                        </p:attrNameLst>
                                      </p:cBhvr>
                                      <p:to>
                                        <p:strVal val="visible"/>
                                      </p:to>
                                    </p:set>
                                    <p:animEffect transition="in" filter="wipe(down)">
                                      <p:cBhvr>
                                        <p:cTn id="15" dur="500"/>
                                        <p:tgtEl>
                                          <p:spTgt spid="5325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2770"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1"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2"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3"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4" name="矩形 9"/>
          <p:cNvSpPr/>
          <p:nvPr/>
        </p:nvSpPr>
        <p:spPr>
          <a:xfrm>
            <a:off x="1958340" y="65405"/>
            <a:ext cx="4043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搭配不当知识图谱</a:t>
            </a: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786380" y="427990"/>
            <a:ext cx="6597650" cy="6434455"/>
          </a:xfrm>
          <a:prstGeom prst="rect">
            <a:avLst/>
          </a:prstGeom>
          <a:solidFill>
            <a:schemeClr val="bg1">
              <a:lumMod val="95000"/>
            </a:schemeClr>
          </a:solidFill>
          <a:effectLst>
            <a:softEdge rad="685800"/>
          </a:effec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89363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dirty="0" err="1">
                <a:solidFill>
                  <a:srgbClr val="000000"/>
                </a:solidFill>
                <a:latin typeface="华文新魏" panose="02010800040101010101" charset="-122"/>
                <a:ea typeface="华文新魏" panose="02010800040101010101" charset="-122"/>
              </a:rPr>
              <a:t>足球是当今世界参与人数和传播范围最广的体育运动，具有广泛的社会影响，深受世界各国民众喜爱</a:t>
            </a:r>
            <a:r>
              <a:rPr lang="en-US" altLang="zh-CN" sz="2400" dirty="0">
                <a:solidFill>
                  <a:srgbClr val="000000"/>
                </a:solidFill>
                <a:latin typeface="华文新魏" panose="02010800040101010101" charset="-122"/>
                <a:ea typeface="华文新魏" panose="02010800040101010101" charset="-122"/>
              </a:rPr>
              <a:t>。</a:t>
            </a:r>
          </a:p>
        </p:txBody>
      </p:sp>
      <p:sp>
        <p:nvSpPr>
          <p:cNvPr id="42001" name="文本框 69"/>
          <p:cNvSpPr/>
          <p:nvPr/>
        </p:nvSpPr>
        <p:spPr>
          <a:xfrm>
            <a:off x="3288030" y="2430780"/>
            <a:ext cx="893572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城关中学的学生在老师带领下，为山区百姓义务投递邮件，几年来没有丢失一封信，密切了与村民之间的联系，弥补了当地交通不便的局限。</a:t>
            </a:r>
          </a:p>
        </p:txBody>
      </p:sp>
      <p:sp>
        <p:nvSpPr>
          <p:cNvPr id="42002" name="文本框 70"/>
          <p:cNvSpPr/>
          <p:nvPr/>
        </p:nvSpPr>
        <p:spPr>
          <a:xfrm>
            <a:off x="3356610" y="3930650"/>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近年来，全球气候变暖加速了大气中化学污染物的光化学反应，增加了大气中的光化学氧化剂，导致呼吸道疾病发病率明显增多。</a:t>
            </a:r>
          </a:p>
        </p:txBody>
      </p:sp>
      <p:sp>
        <p:nvSpPr>
          <p:cNvPr id="42003" name="文本框 71"/>
          <p:cNvSpPr/>
          <p:nvPr/>
        </p:nvSpPr>
        <p:spPr>
          <a:xfrm>
            <a:off x="3288030" y="5397500"/>
            <a:ext cx="8938895"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《烽火·冼星海》这台音乐剧并没有原封不动地用冼星海的作品，而是将《黄河大合唱》等作品融入剧情，希望能让观众在剧情中欣赏到他的作品，享受到音乐的美妙及其作品的精神。</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2378710" cy="521970"/>
          </a:xfrm>
          <a:prstGeom prst="rect">
            <a:avLst/>
          </a:prstGeom>
          <a:noFill/>
        </p:spPr>
        <p:txBody>
          <a:bodyPr wrap="square" rtlCol="0">
            <a:spAutoFit/>
          </a:bodyPr>
          <a:lstStyle/>
          <a:p>
            <a:r>
              <a:rPr lang="en-US" altLang="zh-CN" sz="2800" b="1" dirty="0" err="1">
                <a:solidFill>
                  <a:srgbClr val="C06C84"/>
                </a:solidFill>
                <a:latin typeface="方正舒体" panose="02010601030101010101" charset="-122"/>
                <a:ea typeface="方正舒体" panose="02010601030101010101" charset="-122"/>
              </a:rPr>
              <a:t>主谓搭配不当</a:t>
            </a:r>
            <a:endParaRPr lang="en-US" altLang="zh-CN" sz="2800" b="1" dirty="0">
              <a:solidFill>
                <a:srgbClr val="C06C84"/>
              </a:solidFill>
              <a:latin typeface="方正舒体" panose="02010601030101010101" charset="-122"/>
              <a:ea typeface="方正舒体" panose="02010601030101010101" charset="-122"/>
            </a:endParaRPr>
          </a:p>
        </p:txBody>
      </p:sp>
      <p:sp>
        <p:nvSpPr>
          <p:cNvPr id="5" name="文本框 4"/>
          <p:cNvSpPr txBox="1"/>
          <p:nvPr/>
        </p:nvSpPr>
        <p:spPr>
          <a:xfrm>
            <a:off x="3356610" y="1974215"/>
            <a:ext cx="2378710" cy="521970"/>
          </a:xfrm>
          <a:prstGeom prst="rect">
            <a:avLst/>
          </a:prstGeom>
          <a:noFill/>
        </p:spPr>
        <p:txBody>
          <a:bodyPr wrap="square" rtlCol="0">
            <a:spAutoFit/>
          </a:bodyPr>
          <a:lstStyle/>
          <a:p>
            <a:r>
              <a:rPr lang="zh-CN" altLang="en-US" sz="2800" b="1">
                <a:solidFill>
                  <a:srgbClr val="6C5B7B"/>
                </a:solidFill>
                <a:latin typeface="方正舒体" panose="02010601030101010101" charset="-122"/>
                <a:ea typeface="方正舒体" panose="02010601030101010101" charset="-122"/>
              </a:rPr>
              <a:t>动宾</a:t>
            </a:r>
            <a:r>
              <a:rPr lang="en-US" altLang="zh-CN" sz="2800" b="1">
                <a:solidFill>
                  <a:srgbClr val="6C5B7B"/>
                </a:solidFill>
                <a:latin typeface="方正舒体" panose="02010601030101010101" charset="-122"/>
                <a:ea typeface="方正舒体" panose="02010601030101010101" charset="-122"/>
              </a:rPr>
              <a:t>搭配不当</a:t>
            </a:r>
          </a:p>
        </p:txBody>
      </p:sp>
      <p:sp>
        <p:nvSpPr>
          <p:cNvPr id="6" name="文本框 5"/>
          <p:cNvSpPr txBox="1"/>
          <p:nvPr/>
        </p:nvSpPr>
        <p:spPr>
          <a:xfrm>
            <a:off x="3493135" y="4808220"/>
            <a:ext cx="2378710" cy="521970"/>
          </a:xfrm>
          <a:prstGeom prst="rect">
            <a:avLst/>
          </a:prstGeom>
          <a:noFill/>
        </p:spPr>
        <p:txBody>
          <a:bodyPr wrap="square" rtlCol="0">
            <a:spAutoFit/>
          </a:bodyPr>
          <a:lstStyle/>
          <a:p>
            <a:pPr algn="l">
              <a:buClrTx/>
              <a:buSzTx/>
              <a:buFontTx/>
            </a:pPr>
            <a:r>
              <a:rPr lang="en-US" altLang="zh-CN" sz="2800" b="1">
                <a:solidFill>
                  <a:srgbClr val="6C5B7B"/>
                </a:solidFill>
                <a:latin typeface="方正舒体" panose="02010601030101010101" charset="-122"/>
                <a:ea typeface="方正舒体" panose="02010601030101010101" charset="-122"/>
              </a:rPr>
              <a:t>动宾搭配不当</a:t>
            </a:r>
          </a:p>
        </p:txBody>
      </p:sp>
      <p:sp>
        <p:nvSpPr>
          <p:cNvPr id="7" name="文本框 6"/>
          <p:cNvSpPr txBox="1"/>
          <p:nvPr/>
        </p:nvSpPr>
        <p:spPr>
          <a:xfrm>
            <a:off x="3428365" y="3467735"/>
            <a:ext cx="2378710" cy="521970"/>
          </a:xfrm>
          <a:prstGeom prst="rect">
            <a:avLst/>
          </a:prstGeom>
          <a:noFill/>
        </p:spPr>
        <p:txBody>
          <a:bodyPr wrap="square" rtlCol="0">
            <a:spAutoFit/>
          </a:bodyPr>
          <a:lstStyle/>
          <a:p>
            <a:r>
              <a:rPr lang="en-US" altLang="zh-CN" sz="2800" b="1">
                <a:solidFill>
                  <a:srgbClr val="C06C84"/>
                </a:solidFill>
                <a:latin typeface="方正舒体" panose="02010601030101010101" charset="-122"/>
                <a:ea typeface="方正舒体" panose="02010601030101010101" charset="-122"/>
              </a:rPr>
              <a:t>主谓搭配不当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916368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判断中国特色社会主义法律体系形成的标志，就在于它能否适应社会发展所达到的水平，能否适应社会现实生活对法律制度的要求。</a:t>
            </a:r>
          </a:p>
        </p:txBody>
      </p:sp>
      <p:sp>
        <p:nvSpPr>
          <p:cNvPr id="42001" name="文本框 69"/>
          <p:cNvSpPr/>
          <p:nvPr/>
        </p:nvSpPr>
        <p:spPr>
          <a:xfrm>
            <a:off x="3253105" y="2534920"/>
            <a:ext cx="90760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三妹拉着葛姐的手说，她老家在偏远的山区，因为和家里赌气才跑到北京打工的，接着三妹又哭泣起自己的遭遇来。</a:t>
            </a:r>
          </a:p>
        </p:txBody>
      </p:sp>
      <p:sp>
        <p:nvSpPr>
          <p:cNvPr id="42002" name="文本框 70"/>
          <p:cNvSpPr/>
          <p:nvPr/>
        </p:nvSpPr>
        <p:spPr>
          <a:xfrm>
            <a:off x="3356610" y="3930650"/>
            <a:ext cx="8870315"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现在，亚太各国已注意到，美军在亚太的平衡方面，也凸显了军事方面的存在，包括加强在亚太地区的军事力量，加强和部署与同盟国的一些军演与合作。</a:t>
            </a:r>
          </a:p>
        </p:txBody>
      </p:sp>
      <p:sp>
        <p:nvSpPr>
          <p:cNvPr id="42003" name="文本框 71"/>
          <p:cNvSpPr/>
          <p:nvPr/>
        </p:nvSpPr>
        <p:spPr>
          <a:xfrm>
            <a:off x="3253105" y="5668010"/>
            <a:ext cx="893889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法律专家的看法是，消费者当众砸毁商品只是为了羞辱或者宣泄自己的不满。</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2378710"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rPr>
              <a:t>一面对两面</a:t>
            </a:r>
          </a:p>
        </p:txBody>
      </p:sp>
      <p:sp>
        <p:nvSpPr>
          <p:cNvPr id="5" name="文本框 4"/>
          <p:cNvSpPr txBox="1"/>
          <p:nvPr/>
        </p:nvSpPr>
        <p:spPr>
          <a:xfrm>
            <a:off x="3356610" y="1974215"/>
            <a:ext cx="2378710" cy="521970"/>
          </a:xfrm>
          <a:prstGeom prst="rect">
            <a:avLst/>
          </a:prstGeom>
          <a:noFill/>
        </p:spPr>
        <p:txBody>
          <a:bodyPr wrap="square" rtlCol="0">
            <a:spAutoFit/>
          </a:bodyPr>
          <a:lstStyle/>
          <a:p>
            <a:r>
              <a:rPr lang="zh-CN" altLang="en-US" sz="2800" b="1">
                <a:solidFill>
                  <a:srgbClr val="6C5B7B"/>
                </a:solidFill>
                <a:latin typeface="方正舒体" panose="02010601030101010101" charset="-122"/>
                <a:ea typeface="方正舒体" panose="02010601030101010101" charset="-122"/>
              </a:rPr>
              <a:t>动宾</a:t>
            </a:r>
            <a:r>
              <a:rPr lang="en-US" altLang="zh-CN" sz="2800" b="1">
                <a:solidFill>
                  <a:srgbClr val="6C5B7B"/>
                </a:solidFill>
                <a:latin typeface="方正舒体" panose="02010601030101010101" charset="-122"/>
                <a:ea typeface="方正舒体" panose="02010601030101010101" charset="-122"/>
              </a:rPr>
              <a:t>搭配不当</a:t>
            </a:r>
          </a:p>
        </p:txBody>
      </p:sp>
      <p:sp>
        <p:nvSpPr>
          <p:cNvPr id="6" name="文本框 5"/>
          <p:cNvSpPr txBox="1"/>
          <p:nvPr/>
        </p:nvSpPr>
        <p:spPr>
          <a:xfrm>
            <a:off x="3428365" y="5146040"/>
            <a:ext cx="2378710" cy="521970"/>
          </a:xfrm>
          <a:prstGeom prst="rect">
            <a:avLst/>
          </a:prstGeom>
          <a:noFill/>
        </p:spPr>
        <p:txBody>
          <a:bodyPr wrap="square" rtlCol="0">
            <a:spAutoFit/>
          </a:bodyPr>
          <a:lstStyle/>
          <a:p>
            <a:pPr algn="l">
              <a:buClrTx/>
              <a:buSzTx/>
              <a:buFontTx/>
            </a:pPr>
            <a:r>
              <a:rPr lang="en-US" altLang="zh-CN" sz="2800" b="1">
                <a:solidFill>
                  <a:srgbClr val="6C5B7B"/>
                </a:solidFill>
                <a:latin typeface="方正舒体" panose="02010601030101010101" charset="-122"/>
                <a:ea typeface="方正舒体" panose="02010601030101010101" charset="-122"/>
              </a:rPr>
              <a:t>动宾搭配不当</a:t>
            </a:r>
          </a:p>
        </p:txBody>
      </p:sp>
      <p:sp>
        <p:nvSpPr>
          <p:cNvPr id="7" name="文本框 6"/>
          <p:cNvSpPr txBox="1"/>
          <p:nvPr/>
        </p:nvSpPr>
        <p:spPr>
          <a:xfrm>
            <a:off x="3428365" y="3467735"/>
            <a:ext cx="2378710" cy="521970"/>
          </a:xfrm>
          <a:prstGeom prst="rect">
            <a:avLst/>
          </a:prstGeom>
          <a:noFill/>
        </p:spPr>
        <p:txBody>
          <a:bodyPr wrap="square" rtlCol="0">
            <a:spAutoFit/>
          </a:bodyPr>
          <a:lstStyle/>
          <a:p>
            <a:pPr algn="l">
              <a:buClrTx/>
              <a:buSzTx/>
              <a:buFontTx/>
            </a:pPr>
            <a:r>
              <a:rPr lang="en-US" altLang="zh-CN" sz="2800" b="1">
                <a:solidFill>
                  <a:srgbClr val="6C5B7B"/>
                </a:solidFill>
                <a:latin typeface="方正舒体" panose="02010601030101010101" charset="-122"/>
                <a:ea typeface="方正舒体" panose="02010601030101010101" charset="-122"/>
                <a:sym typeface="+mn-ea"/>
              </a:rPr>
              <a:t>动宾搭配不当</a:t>
            </a:r>
            <a:endParaRPr lang="en-US" altLang="zh-CN" sz="2800" b="1">
              <a:solidFill>
                <a:srgbClr val="C06C84"/>
              </a:solidFill>
              <a:latin typeface="方正舒体" panose="02010601030101010101" charset="-122"/>
              <a:ea typeface="方正舒体" panose="02010601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916368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sym typeface="+mn-ea"/>
              </a:rPr>
              <a:t>虽然大家文化不同，但正如山水可以融合，本次跨地区的会议将营造一个求同存异、共商发展的平台。</a:t>
            </a:r>
          </a:p>
        </p:txBody>
      </p:sp>
      <p:sp>
        <p:nvSpPr>
          <p:cNvPr id="42001" name="文本框 69"/>
          <p:cNvSpPr/>
          <p:nvPr/>
        </p:nvSpPr>
        <p:spPr>
          <a:xfrm>
            <a:off x="3253105" y="2534920"/>
            <a:ext cx="90760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地铁紧张施工时，隧道突然发生塌方，工段长俞康华奋不顾身，用身体掩护工友的安全，自己却负了重伤。</a:t>
            </a:r>
          </a:p>
        </p:txBody>
      </p:sp>
      <p:sp>
        <p:nvSpPr>
          <p:cNvPr id="42002" name="文本框 70"/>
          <p:cNvSpPr/>
          <p:nvPr/>
        </p:nvSpPr>
        <p:spPr>
          <a:xfrm>
            <a:off x="3356610" y="3930650"/>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在众人惊异的目光中，她毅然决然地在下岗协议书上签了字。这一“壮举”深受大家的敬佩，一时间成了厂里的新闻人物。</a:t>
            </a:r>
          </a:p>
        </p:txBody>
      </p:sp>
      <p:sp>
        <p:nvSpPr>
          <p:cNvPr id="42003" name="文本框 71"/>
          <p:cNvSpPr/>
          <p:nvPr/>
        </p:nvSpPr>
        <p:spPr>
          <a:xfrm>
            <a:off x="3253105" y="5668010"/>
            <a:ext cx="893889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直选产生的乡镇长既要对上级负责，也必须对百姓负责，“乡官”们政治生命的长短，将在很大程度上取决于群众的拥护。</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2378710" cy="521970"/>
          </a:xfrm>
          <a:prstGeom prst="rect">
            <a:avLst/>
          </a:prstGeom>
          <a:noFill/>
        </p:spPr>
        <p:txBody>
          <a:bodyPr wrap="square" rtlCol="0">
            <a:spAutoFit/>
          </a:bodyPr>
          <a:lstStyle/>
          <a:p>
            <a:r>
              <a:rPr lang="zh-CN" altLang="en-US" sz="2800" b="1">
                <a:solidFill>
                  <a:srgbClr val="6C5B7B"/>
                </a:solidFill>
                <a:latin typeface="方正舒体" panose="02010601030101010101" charset="-122"/>
                <a:ea typeface="方正舒体" panose="02010601030101010101" charset="-122"/>
                <a:sym typeface="+mn-ea"/>
              </a:rPr>
              <a:t>动宾</a:t>
            </a:r>
            <a:r>
              <a:rPr lang="en-US" altLang="zh-CN" sz="2800" b="1">
                <a:solidFill>
                  <a:srgbClr val="6C5B7B"/>
                </a:solidFill>
                <a:latin typeface="方正舒体" panose="02010601030101010101" charset="-122"/>
                <a:ea typeface="方正舒体" panose="02010601030101010101" charset="-122"/>
                <a:sym typeface="+mn-ea"/>
              </a:rPr>
              <a:t>搭配不当</a:t>
            </a:r>
            <a:endParaRPr lang="zh-CN" altLang="en-US" sz="2800" b="1">
              <a:solidFill>
                <a:srgbClr val="C06C84"/>
              </a:solidFill>
              <a:latin typeface="方正舒体" panose="02010601030101010101" charset="-122"/>
              <a:ea typeface="方正舒体" panose="02010601030101010101" charset="-122"/>
            </a:endParaRPr>
          </a:p>
        </p:txBody>
      </p:sp>
      <p:sp>
        <p:nvSpPr>
          <p:cNvPr id="5" name="文本框 4"/>
          <p:cNvSpPr txBox="1"/>
          <p:nvPr/>
        </p:nvSpPr>
        <p:spPr>
          <a:xfrm>
            <a:off x="3356610" y="1974215"/>
            <a:ext cx="2378710" cy="521970"/>
          </a:xfrm>
          <a:prstGeom prst="rect">
            <a:avLst/>
          </a:prstGeom>
          <a:noFill/>
        </p:spPr>
        <p:txBody>
          <a:bodyPr wrap="square" rtlCol="0">
            <a:spAutoFit/>
          </a:bodyPr>
          <a:lstStyle/>
          <a:p>
            <a:r>
              <a:rPr lang="zh-CN" altLang="en-US" sz="2800" b="1">
                <a:solidFill>
                  <a:srgbClr val="6C5B7B"/>
                </a:solidFill>
                <a:latin typeface="方正舒体" panose="02010601030101010101" charset="-122"/>
                <a:ea typeface="方正舒体" panose="02010601030101010101" charset="-122"/>
              </a:rPr>
              <a:t>动宾</a:t>
            </a:r>
            <a:r>
              <a:rPr lang="en-US" altLang="zh-CN" sz="2800" b="1">
                <a:solidFill>
                  <a:srgbClr val="6C5B7B"/>
                </a:solidFill>
                <a:latin typeface="方正舒体" panose="02010601030101010101" charset="-122"/>
                <a:ea typeface="方正舒体" panose="02010601030101010101" charset="-122"/>
              </a:rPr>
              <a:t>搭配不当</a:t>
            </a:r>
          </a:p>
        </p:txBody>
      </p:sp>
      <p:sp>
        <p:nvSpPr>
          <p:cNvPr id="6" name="文本框 5"/>
          <p:cNvSpPr txBox="1"/>
          <p:nvPr/>
        </p:nvSpPr>
        <p:spPr>
          <a:xfrm>
            <a:off x="3514725" y="4985385"/>
            <a:ext cx="2378710" cy="521970"/>
          </a:xfrm>
          <a:prstGeom prst="rect">
            <a:avLst/>
          </a:prstGeom>
          <a:noFill/>
        </p:spPr>
        <p:txBody>
          <a:bodyPr wrap="square" rtlCol="0">
            <a:spAutoFit/>
          </a:bodyPr>
          <a:lstStyle/>
          <a:p>
            <a:pPr algn="l">
              <a:buClrTx/>
              <a:buSzTx/>
              <a:buFontTx/>
            </a:pPr>
            <a:r>
              <a:rPr lang="zh-CN" altLang="en-US" sz="2800" b="1">
                <a:solidFill>
                  <a:srgbClr val="C06C84"/>
                </a:solidFill>
                <a:latin typeface="方正舒体" panose="02010601030101010101" charset="-122"/>
                <a:ea typeface="方正舒体" panose="02010601030101010101" charset="-122"/>
              </a:rPr>
              <a:t>一面对两面</a:t>
            </a:r>
          </a:p>
        </p:txBody>
      </p:sp>
      <p:sp>
        <p:nvSpPr>
          <p:cNvPr id="7" name="文本框 6"/>
          <p:cNvSpPr txBox="1"/>
          <p:nvPr/>
        </p:nvSpPr>
        <p:spPr>
          <a:xfrm>
            <a:off x="3428365" y="3467735"/>
            <a:ext cx="2378710" cy="521970"/>
          </a:xfrm>
          <a:prstGeom prst="rect">
            <a:avLst/>
          </a:prstGeom>
          <a:noFill/>
        </p:spPr>
        <p:txBody>
          <a:bodyPr wrap="square" rtlCol="0">
            <a:spAutoFit/>
          </a:bodyPr>
          <a:lstStyle/>
          <a:p>
            <a:pPr algn="l">
              <a:buClrTx/>
              <a:buSzTx/>
              <a:buFontTx/>
            </a:pPr>
            <a:r>
              <a:rPr lang="zh-CN" altLang="en-US" sz="2800" b="1">
                <a:solidFill>
                  <a:srgbClr val="F67280"/>
                </a:solidFill>
                <a:latin typeface="方正舒体" panose="02010601030101010101" charset="-122"/>
                <a:ea typeface="方正舒体" panose="02010601030101010101" charset="-122"/>
                <a:sym typeface="+mn-ea"/>
              </a:rPr>
              <a:t>主</a:t>
            </a:r>
            <a:r>
              <a:rPr lang="en-US" altLang="zh-CN" sz="2800" b="1">
                <a:solidFill>
                  <a:srgbClr val="F67280"/>
                </a:solidFill>
                <a:latin typeface="方正舒体" panose="02010601030101010101" charset="-122"/>
                <a:ea typeface="方正舒体" panose="02010601030101010101" charset="-122"/>
                <a:sym typeface="+mn-ea"/>
              </a:rPr>
              <a:t>宾搭配不当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7543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1．下列各句中，</a:t>
            </a:r>
            <a:r>
              <a:rPr lang="zh-CN" altLang="en-US" sz="3200" b="1">
                <a:solidFill>
                  <a:srgbClr val="C00000"/>
                </a:solidFill>
                <a:latin typeface="华文新魏" panose="02010800040101010101" charset="-122"/>
                <a:ea typeface="华文新魏" panose="02010800040101010101" charset="-122"/>
                <a:cs typeface="华文新魏" panose="02010800040101010101" charset="-122"/>
              </a:rPr>
              <a:t>没有</a:t>
            </a:r>
            <a:r>
              <a:rPr lang="zh-CN" altLang="en-US" sz="2800">
                <a:latin typeface="华文新魏" panose="02010800040101010101" charset="-122"/>
                <a:ea typeface="华文新魏" panose="02010800040101010101" charset="-122"/>
                <a:cs typeface="华文新魏" panose="02010800040101010101" charset="-122"/>
              </a:rPr>
              <a:t>语病的一句是(　　)</a:t>
            </a:r>
          </a:p>
          <a:p>
            <a:r>
              <a:rPr lang="zh-CN" altLang="en-US" sz="2800">
                <a:latin typeface="华文新魏" panose="02010800040101010101" charset="-122"/>
                <a:ea typeface="华文新魏" panose="02010800040101010101" charset="-122"/>
                <a:cs typeface="华文新魏" panose="02010800040101010101" charset="-122"/>
              </a:rPr>
              <a:t>A．很长一段时间，经济效益滑坡一直困扰着这个有五百多万职工的企业，谁也提不出使企业走出困境的灵丹妙药。</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B．建立制度很重要，但我们不能满足于把制度写在纸上、贴在墙上、挂在嘴上，还需要有制约和监督机制以提高制度的执行力。</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C．今年，我省将加大洛阳、郑州两大片区，长城、大运河、丝绸之路河南段3条线性遗产，巩义宋陵等16处大遗址的保护工作。</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D．为加强巡视队伍自身建设，中央对巡视组组长采取“一次一授权”的管理制度，这种创新，相对减弱了巡视组组长自身发生腐败的风险系数。</a:t>
            </a:r>
          </a:p>
        </p:txBody>
      </p:sp>
      <p:sp>
        <p:nvSpPr>
          <p:cNvPr id="4" name="矩形 3"/>
          <p:cNvSpPr/>
          <p:nvPr/>
        </p:nvSpPr>
        <p:spPr>
          <a:xfrm>
            <a:off x="6314123" y="752475"/>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7543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2．下列各句中，</a:t>
            </a:r>
            <a:r>
              <a:rPr lang="zh-CN" altLang="en-US" sz="3200" b="1">
                <a:solidFill>
                  <a:srgbClr val="C00000"/>
                </a:solidFill>
                <a:latin typeface="华文新魏" panose="02010800040101010101" charset="-122"/>
                <a:ea typeface="华文新魏" panose="02010800040101010101" charset="-122"/>
                <a:cs typeface="华文新魏" panose="02010800040101010101" charset="-122"/>
              </a:rPr>
              <a:t>没有</a:t>
            </a:r>
            <a:r>
              <a:rPr lang="zh-CN" altLang="en-US" sz="2800">
                <a:latin typeface="华文新魏" panose="02010800040101010101" charset="-122"/>
                <a:ea typeface="华文新魏" panose="02010800040101010101" charset="-122"/>
                <a:cs typeface="华文新魏" panose="02010800040101010101" charset="-122"/>
              </a:rPr>
              <a:t>语病的一句是(　　)</a:t>
            </a:r>
          </a:p>
          <a:p>
            <a:r>
              <a:rPr lang="zh-CN" altLang="en-US" sz="2800">
                <a:latin typeface="华文新魏" panose="02010800040101010101" charset="-122"/>
                <a:ea typeface="华文新魏" panose="02010800040101010101" charset="-122"/>
                <a:cs typeface="华文新魏" panose="02010800040101010101" charset="-122"/>
              </a:rPr>
              <a:t>A．康师傅食用油的安全问题告诉我们，打击生产销售不合格食品的违法行为的问题，是一个长期而又艰巨的过程，不是一两次专项整治行动就能奏效的，还必须加大处罚力度。</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B．中国新诗诞生于五四运动前夕，它不断接受外来思想文化的影响，并融合了民族风格，涌现了一大批诗人、诗作和艺术流派。</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C．职工公积金应该发挥更大的作用，低收入人群更希望看到的公积金政策变化是增加贷款额度，降低使用公积金贷款的难度。</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D．不管气候条件和地理环境都极为不利，登山队员仍然克服了困难，胜利攀登到顶峰。</a:t>
            </a:r>
          </a:p>
        </p:txBody>
      </p:sp>
      <p:sp>
        <p:nvSpPr>
          <p:cNvPr id="4" name="矩形 3"/>
          <p:cNvSpPr/>
          <p:nvPr/>
        </p:nvSpPr>
        <p:spPr>
          <a:xfrm>
            <a:off x="6303328" y="7632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692775"/>
          </a:xfrm>
          <a:prstGeom prst="rect">
            <a:avLst/>
          </a:prstGeom>
          <a:noFill/>
        </p:spPr>
        <p:txBody>
          <a:bodyPr wrap="square" rtlCol="0">
            <a:spAutoFit/>
          </a:bodyPr>
          <a:lstStyle/>
          <a:p>
            <a:r>
              <a:rPr lang="zh-CN" altLang="en-US" sz="2800" dirty="0">
                <a:latin typeface="华文新魏" panose="02010800040101010101" charset="-122"/>
                <a:ea typeface="华文新魏" panose="02010800040101010101" charset="-122"/>
                <a:cs typeface="华文新魏" panose="02010800040101010101" charset="-122"/>
              </a:rPr>
              <a:t>3．下列各句中，没有语病的一句是(　　)</a:t>
            </a:r>
          </a:p>
          <a:p>
            <a:r>
              <a:rPr lang="zh-CN" altLang="en-US" sz="2800" dirty="0">
                <a:latin typeface="华文新魏" panose="02010800040101010101" charset="-122"/>
                <a:ea typeface="华文新魏" panose="02010800040101010101" charset="-122"/>
                <a:cs typeface="华文新魏" panose="02010800040101010101" charset="-122"/>
              </a:rPr>
              <a:t>A．“地图书”之所以重要，最关键是它能给读者一个全景概貌。一本合格的“地图书”不仅只讲一个小角落，而是告诉你这个领域的边界范围。</a:t>
            </a:r>
          </a:p>
          <a:p>
            <a:endParaRPr lang="zh-CN" altLang="en-US" sz="2800" dirty="0">
              <a:latin typeface="华文新魏" panose="02010800040101010101" charset="-122"/>
              <a:ea typeface="华文新魏" panose="02010800040101010101" charset="-122"/>
              <a:cs typeface="华文新魏" panose="02010800040101010101" charset="-122"/>
            </a:endParaRPr>
          </a:p>
          <a:p>
            <a:r>
              <a:rPr lang="zh-CN" altLang="en-US" sz="2800" dirty="0">
                <a:latin typeface="华文新魏" panose="02010800040101010101" charset="-122"/>
                <a:ea typeface="华文新魏" panose="02010800040101010101" charset="-122"/>
                <a:cs typeface="华文新魏" panose="02010800040101010101" charset="-122"/>
              </a:rPr>
              <a:t>B．工业化和城镇化是支撑我国经济持续增长的基础，而农村人口能否较为顺利地转入工业和城镇，又是决定工业化和城镇化的关键。</a:t>
            </a:r>
          </a:p>
          <a:p>
            <a:endParaRPr lang="zh-CN" altLang="en-US" sz="2800" dirty="0">
              <a:latin typeface="华文新魏" panose="02010800040101010101" charset="-122"/>
              <a:ea typeface="华文新魏" panose="02010800040101010101" charset="-122"/>
              <a:cs typeface="华文新魏" panose="02010800040101010101" charset="-122"/>
            </a:endParaRPr>
          </a:p>
          <a:p>
            <a:r>
              <a:rPr lang="zh-CN" altLang="en-US" sz="2800" dirty="0">
                <a:latin typeface="华文新魏" panose="02010800040101010101" charset="-122"/>
                <a:ea typeface="华文新魏" panose="02010800040101010101" charset="-122"/>
                <a:cs typeface="华文新魏" panose="02010800040101010101" charset="-122"/>
              </a:rPr>
              <a:t>C．部分烟民在采访中表示，即使下决心戒烟，也需要时日，因此提议能否在公共场所、机关单位设立一些不影响别人的“吸烟区”。</a:t>
            </a:r>
          </a:p>
          <a:p>
            <a:endParaRPr lang="zh-CN" altLang="en-US" sz="2800" dirty="0">
              <a:latin typeface="华文新魏" panose="02010800040101010101" charset="-122"/>
              <a:ea typeface="华文新魏" panose="02010800040101010101" charset="-122"/>
              <a:cs typeface="华文新魏" panose="02010800040101010101" charset="-122"/>
            </a:endParaRPr>
          </a:p>
          <a:p>
            <a:r>
              <a:rPr lang="zh-CN" altLang="en-US" sz="2800" dirty="0">
                <a:latin typeface="华文新魏" panose="02010800040101010101" charset="-122"/>
                <a:ea typeface="华文新魏" panose="02010800040101010101" charset="-122"/>
                <a:cs typeface="华文新魏" panose="02010800040101010101" charset="-122"/>
              </a:rPr>
              <a:t>D．古诗词教学成功与否，取决于教师对诗歌的正确认识。是把古诗词视为一种教学内容，还是一个审美世界，这关系着教学的方向和境界。</a:t>
            </a:r>
          </a:p>
        </p:txBody>
      </p:sp>
      <p:sp>
        <p:nvSpPr>
          <p:cNvPr id="4" name="矩形 3"/>
          <p:cNvSpPr/>
          <p:nvPr/>
        </p:nvSpPr>
        <p:spPr>
          <a:xfrm>
            <a:off x="6303328" y="7632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grpSp>
        <p:nvGrpSpPr>
          <p:cNvPr id="28678" name="组合 121"/>
          <p:cNvGrpSpPr/>
          <p:nvPr/>
        </p:nvGrpSpPr>
        <p:grpSpPr>
          <a:xfrm>
            <a:off x="8280400" y="0"/>
            <a:ext cx="1389063" cy="1287463"/>
            <a:chOff x="0" y="0"/>
            <a:chExt cx="2701935" cy="1257300"/>
          </a:xfrm>
        </p:grpSpPr>
        <p:sp>
          <p:nvSpPr>
            <p:cNvPr id="28693" name="矩形 122"/>
            <p:cNvSpPr/>
            <p:nvPr/>
          </p:nvSpPr>
          <p:spPr>
            <a:xfrm>
              <a:off x="0" y="0"/>
              <a:ext cx="365125" cy="12573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4" name="矩形 123"/>
            <p:cNvSpPr/>
            <p:nvPr/>
          </p:nvSpPr>
          <p:spPr>
            <a:xfrm>
              <a:off x="446620" y="0"/>
              <a:ext cx="578908" cy="12573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5" name="矩形 124"/>
            <p:cNvSpPr/>
            <p:nvPr/>
          </p:nvSpPr>
          <p:spPr>
            <a:xfrm>
              <a:off x="1107023" y="0"/>
              <a:ext cx="680509" cy="12573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6" name="矩形 125"/>
            <p:cNvSpPr/>
            <p:nvPr/>
          </p:nvSpPr>
          <p:spPr>
            <a:xfrm>
              <a:off x="1869027" y="0"/>
              <a:ext cx="832908" cy="1257300"/>
            </a:xfrm>
            <a:prstGeom prst="rect">
              <a:avLst/>
            </a:prstGeom>
            <a:solidFill>
              <a:srgbClr val="6C5B7B"/>
            </a:solidFill>
            <a:ln w="12700" cap="flat" cmpd="sng">
              <a:solidFill>
                <a:srgbClr val="6C5B7B"/>
              </a:solidFill>
              <a:prstDash val="solid"/>
              <a:miter/>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grpSp>
        <p:nvGrpSpPr>
          <p:cNvPr id="28679" name="组合 126"/>
          <p:cNvGrpSpPr/>
          <p:nvPr/>
        </p:nvGrpSpPr>
        <p:grpSpPr>
          <a:xfrm flipH="1">
            <a:off x="2506663" y="0"/>
            <a:ext cx="1389062" cy="1287463"/>
            <a:chOff x="0" y="0"/>
            <a:chExt cx="2701935" cy="1257300"/>
          </a:xfrm>
        </p:grpSpPr>
        <p:sp>
          <p:nvSpPr>
            <p:cNvPr id="28689" name="矩形 127"/>
            <p:cNvSpPr/>
            <p:nvPr/>
          </p:nvSpPr>
          <p:spPr>
            <a:xfrm>
              <a:off x="0" y="0"/>
              <a:ext cx="365125" cy="12573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0" name="矩形 128"/>
            <p:cNvSpPr/>
            <p:nvPr/>
          </p:nvSpPr>
          <p:spPr>
            <a:xfrm>
              <a:off x="446620" y="0"/>
              <a:ext cx="578908" cy="12573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1" name="矩形 129"/>
            <p:cNvSpPr/>
            <p:nvPr/>
          </p:nvSpPr>
          <p:spPr>
            <a:xfrm>
              <a:off x="1107023" y="0"/>
              <a:ext cx="680509" cy="12573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92" name="矩形 130"/>
            <p:cNvSpPr/>
            <p:nvPr/>
          </p:nvSpPr>
          <p:spPr>
            <a:xfrm>
              <a:off x="1869027" y="0"/>
              <a:ext cx="832908" cy="1257300"/>
            </a:xfrm>
            <a:prstGeom prst="rect">
              <a:avLst/>
            </a:prstGeom>
            <a:solidFill>
              <a:srgbClr val="6C5B7B"/>
            </a:solidFill>
            <a:ln w="12700" cap="flat" cmpd="sng">
              <a:solidFill>
                <a:srgbClr val="6C5B7B"/>
              </a:solidFill>
              <a:prstDash val="solid"/>
              <a:miter/>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28680" name="文本框 131"/>
          <p:cNvSpPr/>
          <p:nvPr/>
        </p:nvSpPr>
        <p:spPr>
          <a:xfrm>
            <a:off x="4040188" y="180975"/>
            <a:ext cx="4030662" cy="9144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CON</a:t>
            </a:r>
            <a:r>
              <a:rPr lang="zh-CN" altLang="en-US" sz="5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T</a:t>
            </a:r>
            <a:r>
              <a:rPr lang="en-US" altLang="zh-CN" sz="5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ENTS</a:t>
            </a:r>
            <a:endParaRPr lang="zh-CN" altLang="en-US" sz="5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3282315" y="2414588"/>
            <a:ext cx="5902325" cy="3183572"/>
            <a:chOff x="5090" y="3653"/>
            <a:chExt cx="9295" cy="5013"/>
          </a:xfrm>
        </p:grpSpPr>
        <p:grpSp>
          <p:nvGrpSpPr>
            <p:cNvPr id="28675" name="组合 112"/>
            <p:cNvGrpSpPr/>
            <p:nvPr/>
          </p:nvGrpSpPr>
          <p:grpSpPr>
            <a:xfrm>
              <a:off x="5150" y="4155"/>
              <a:ext cx="9085" cy="1768"/>
              <a:chOff x="0" y="0"/>
              <a:chExt cx="5770322" cy="1121542"/>
            </a:xfrm>
          </p:grpSpPr>
          <p:sp>
            <p:nvSpPr>
              <p:cNvPr id="28701" name="任意多边形 113"/>
              <p:cNvSpPr/>
              <p:nvPr/>
            </p:nvSpPr>
            <p:spPr>
              <a:xfrm rot="-180000">
                <a:off x="0" y="9517"/>
                <a:ext cx="5434943" cy="1112025"/>
              </a:xfrm>
              <a:custGeom>
                <a:avLst/>
                <a:gdLst>
                  <a:gd name="txL" fmla="*/ 0 w 5434943"/>
                  <a:gd name="txT" fmla="*/ 0 h 1112025"/>
                  <a:gd name="txR" fmla="*/ 5434943 w 5434943"/>
                  <a:gd name="txB" fmla="*/ 1112025 h 1112025"/>
                </a:gdLst>
                <a:ahLst/>
                <a:cxnLst>
                  <a:cxn ang="0">
                    <a:pos x="5434943" y="0"/>
                  </a:cxn>
                  <a:cxn ang="0">
                    <a:pos x="2056877" y="1112025"/>
                  </a:cxn>
                  <a:cxn ang="0">
                    <a:pos x="0" y="1112025"/>
                  </a:cxn>
                  <a:cxn ang="0">
                    <a:pos x="0" y="754453"/>
                  </a:cxn>
                  <a:cxn ang="0">
                    <a:pos x="2291847" y="0"/>
                  </a:cxn>
                </a:cxnLst>
                <a:rect l="txL" t="txT" r="txR" b="txB"/>
                <a:pathLst>
                  <a:path w="5434943" h="1112025">
                    <a:moveTo>
                      <a:pt x="5434943" y="0"/>
                    </a:moveTo>
                    <a:lnTo>
                      <a:pt x="2056877" y="1112025"/>
                    </a:lnTo>
                    <a:lnTo>
                      <a:pt x="0" y="1112025"/>
                    </a:lnTo>
                    <a:lnTo>
                      <a:pt x="0" y="754453"/>
                    </a:lnTo>
                    <a:lnTo>
                      <a:pt x="2291847" y="0"/>
                    </a:lnTo>
                    <a:lnTo>
                      <a:pt x="5434943" y="0"/>
                    </a:lnTo>
                    <a:close/>
                  </a:path>
                </a:pathLst>
              </a:custGeom>
              <a:solidFill>
                <a:srgbClr val="5D4E6A">
                  <a:alpha val="100000"/>
                </a:srgbClr>
              </a:solidFill>
              <a:ln w="9525">
                <a:noFill/>
              </a:ln>
            </p:spPr>
            <p:txBody>
              <a:bodyPr/>
              <a:lstStyle/>
              <a:p>
                <a:endParaRPr lang="zh-CN" altLang="en-US"/>
              </a:p>
            </p:txBody>
          </p:sp>
          <p:sp>
            <p:nvSpPr>
              <p:cNvPr id="28702" name="任意多边形 114"/>
              <p:cNvSpPr/>
              <p:nvPr/>
            </p:nvSpPr>
            <p:spPr>
              <a:xfrm rot="-180000">
                <a:off x="336822" y="0"/>
                <a:ext cx="5433500" cy="1112025"/>
              </a:xfrm>
              <a:custGeom>
                <a:avLst/>
                <a:gdLst>
                  <a:gd name="txL" fmla="*/ 0 w 5433500"/>
                  <a:gd name="txT" fmla="*/ 0 h 1112025"/>
                  <a:gd name="txR" fmla="*/ 5433500 w 5433500"/>
                  <a:gd name="txB" fmla="*/ 1112025 h 1112025"/>
                </a:gdLst>
                <a:ahLst/>
                <a:cxnLst>
                  <a:cxn ang="0">
                    <a:pos x="5433500" y="0"/>
                  </a:cxn>
                  <a:cxn ang="0">
                    <a:pos x="5433500" y="358047"/>
                  </a:cxn>
                  <a:cxn ang="0">
                    <a:pos x="3143096" y="1112025"/>
                  </a:cxn>
                  <a:cxn ang="0">
                    <a:pos x="0" y="1112025"/>
                  </a:cxn>
                  <a:cxn ang="0">
                    <a:pos x="3378066" y="0"/>
                  </a:cxn>
                </a:cxnLst>
                <a:rect l="txL" t="txT" r="txR" b="txB"/>
                <a:pathLst>
                  <a:path w="5433500" h="1112025">
                    <a:moveTo>
                      <a:pt x="5433500" y="0"/>
                    </a:moveTo>
                    <a:lnTo>
                      <a:pt x="5433500" y="358047"/>
                    </a:lnTo>
                    <a:lnTo>
                      <a:pt x="3143096" y="1112025"/>
                    </a:lnTo>
                    <a:lnTo>
                      <a:pt x="0" y="1112025"/>
                    </a:lnTo>
                    <a:lnTo>
                      <a:pt x="3378066" y="0"/>
                    </a:lnTo>
                    <a:lnTo>
                      <a:pt x="5433500" y="0"/>
                    </a:lnTo>
                    <a:close/>
                  </a:path>
                </a:pathLst>
              </a:custGeom>
              <a:solidFill>
                <a:srgbClr val="5D4E6A">
                  <a:alpha val="100000"/>
                </a:srgbClr>
              </a:solidFill>
              <a:ln w="9525">
                <a:noFill/>
              </a:ln>
            </p:spPr>
            <p:txBody>
              <a:bodyPr/>
              <a:lstStyle/>
              <a:p>
                <a:endParaRPr lang="zh-CN" altLang="en-US"/>
              </a:p>
            </p:txBody>
          </p:sp>
        </p:grpSp>
        <p:grpSp>
          <p:nvGrpSpPr>
            <p:cNvPr id="28676" name="组合 115"/>
            <p:cNvGrpSpPr/>
            <p:nvPr/>
          </p:nvGrpSpPr>
          <p:grpSpPr>
            <a:xfrm>
              <a:off x="5243" y="5850"/>
              <a:ext cx="9087" cy="1765"/>
              <a:chOff x="0" y="0"/>
              <a:chExt cx="5770322" cy="1121542"/>
            </a:xfrm>
          </p:grpSpPr>
          <p:sp>
            <p:nvSpPr>
              <p:cNvPr id="28699" name="任意多边形 116"/>
              <p:cNvSpPr/>
              <p:nvPr/>
            </p:nvSpPr>
            <p:spPr>
              <a:xfrm rot="-180000">
                <a:off x="0" y="9517"/>
                <a:ext cx="5434943" cy="1112025"/>
              </a:xfrm>
              <a:custGeom>
                <a:avLst/>
                <a:gdLst>
                  <a:gd name="txL" fmla="*/ 0 w 5434943"/>
                  <a:gd name="txT" fmla="*/ 0 h 1112025"/>
                  <a:gd name="txR" fmla="*/ 5434943 w 5434943"/>
                  <a:gd name="txB" fmla="*/ 1112025 h 1112025"/>
                </a:gdLst>
                <a:ahLst/>
                <a:cxnLst>
                  <a:cxn ang="0">
                    <a:pos x="5434943" y="0"/>
                  </a:cxn>
                  <a:cxn ang="0">
                    <a:pos x="2056877" y="1112025"/>
                  </a:cxn>
                  <a:cxn ang="0">
                    <a:pos x="0" y="1112025"/>
                  </a:cxn>
                  <a:cxn ang="0">
                    <a:pos x="0" y="754453"/>
                  </a:cxn>
                  <a:cxn ang="0">
                    <a:pos x="2291847" y="0"/>
                  </a:cxn>
                </a:cxnLst>
                <a:rect l="txL" t="txT" r="txR" b="txB"/>
                <a:pathLst>
                  <a:path w="5434943" h="1112025">
                    <a:moveTo>
                      <a:pt x="5434943" y="0"/>
                    </a:moveTo>
                    <a:lnTo>
                      <a:pt x="2056877" y="1112025"/>
                    </a:lnTo>
                    <a:lnTo>
                      <a:pt x="0" y="1112025"/>
                    </a:lnTo>
                    <a:lnTo>
                      <a:pt x="0" y="754453"/>
                    </a:lnTo>
                    <a:lnTo>
                      <a:pt x="2291847" y="0"/>
                    </a:lnTo>
                    <a:lnTo>
                      <a:pt x="5434943" y="0"/>
                    </a:lnTo>
                    <a:close/>
                  </a:path>
                </a:pathLst>
              </a:custGeom>
              <a:solidFill>
                <a:srgbClr val="B85873">
                  <a:alpha val="100000"/>
                </a:srgbClr>
              </a:solidFill>
              <a:ln w="9525">
                <a:noFill/>
              </a:ln>
            </p:spPr>
            <p:txBody>
              <a:bodyPr/>
              <a:lstStyle/>
              <a:p>
                <a:endParaRPr lang="zh-CN" altLang="en-US"/>
              </a:p>
            </p:txBody>
          </p:sp>
          <p:sp>
            <p:nvSpPr>
              <p:cNvPr id="28700" name="任意多边形 117"/>
              <p:cNvSpPr/>
              <p:nvPr/>
            </p:nvSpPr>
            <p:spPr>
              <a:xfrm rot="-180000">
                <a:off x="336822" y="0"/>
                <a:ext cx="5433500" cy="1112025"/>
              </a:xfrm>
              <a:custGeom>
                <a:avLst/>
                <a:gdLst>
                  <a:gd name="txL" fmla="*/ 0 w 5433500"/>
                  <a:gd name="txT" fmla="*/ 0 h 1112025"/>
                  <a:gd name="txR" fmla="*/ 5433500 w 5433500"/>
                  <a:gd name="txB" fmla="*/ 1112025 h 1112025"/>
                </a:gdLst>
                <a:ahLst/>
                <a:cxnLst>
                  <a:cxn ang="0">
                    <a:pos x="5433500" y="0"/>
                  </a:cxn>
                  <a:cxn ang="0">
                    <a:pos x="5433500" y="358047"/>
                  </a:cxn>
                  <a:cxn ang="0">
                    <a:pos x="3143096" y="1112025"/>
                  </a:cxn>
                  <a:cxn ang="0">
                    <a:pos x="0" y="1112025"/>
                  </a:cxn>
                  <a:cxn ang="0">
                    <a:pos x="3378066" y="0"/>
                  </a:cxn>
                </a:cxnLst>
                <a:rect l="txL" t="txT" r="txR" b="txB"/>
                <a:pathLst>
                  <a:path w="5433500" h="1112025">
                    <a:moveTo>
                      <a:pt x="5433500" y="0"/>
                    </a:moveTo>
                    <a:lnTo>
                      <a:pt x="5433500" y="358047"/>
                    </a:lnTo>
                    <a:lnTo>
                      <a:pt x="3143096" y="1112025"/>
                    </a:lnTo>
                    <a:lnTo>
                      <a:pt x="0" y="1112025"/>
                    </a:lnTo>
                    <a:lnTo>
                      <a:pt x="3378066" y="0"/>
                    </a:lnTo>
                    <a:lnTo>
                      <a:pt x="5433500" y="0"/>
                    </a:lnTo>
                    <a:close/>
                  </a:path>
                </a:pathLst>
              </a:custGeom>
              <a:solidFill>
                <a:srgbClr val="B85873">
                  <a:alpha val="100000"/>
                </a:srgbClr>
              </a:solidFill>
              <a:ln w="9525">
                <a:noFill/>
              </a:ln>
            </p:spPr>
            <p:txBody>
              <a:bodyPr/>
              <a:lstStyle/>
              <a:p>
                <a:endParaRPr lang="zh-CN" altLang="en-US"/>
              </a:p>
            </p:txBody>
          </p:sp>
        </p:grpSp>
        <p:sp>
          <p:nvSpPr>
            <p:cNvPr id="28681" name="矩形 132"/>
            <p:cNvSpPr/>
            <p:nvPr/>
          </p:nvSpPr>
          <p:spPr>
            <a:xfrm rot="-180000">
              <a:off x="5090" y="3653"/>
              <a:ext cx="9120" cy="109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82" name="矩形 133"/>
            <p:cNvSpPr/>
            <p:nvPr/>
          </p:nvSpPr>
          <p:spPr>
            <a:xfrm rot="-180000">
              <a:off x="5178" y="5335"/>
              <a:ext cx="9120" cy="1098"/>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83" name="矩形 134"/>
            <p:cNvSpPr/>
            <p:nvPr/>
          </p:nvSpPr>
          <p:spPr>
            <a:xfrm rot="-180000">
              <a:off x="5265" y="7040"/>
              <a:ext cx="9120" cy="1095"/>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8685" name="矩形 136"/>
            <p:cNvSpPr/>
            <p:nvPr/>
          </p:nvSpPr>
          <p:spPr>
            <a:xfrm rot="-240000">
              <a:off x="7801" y="3672"/>
              <a:ext cx="4368" cy="169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b="1" spc="150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搭配不当</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lvl="0" indent="0" eaLnBrk="1" hangingPunct="1">
                <a:lnSpc>
                  <a:spcPct val="100000"/>
                </a:lnSpc>
                <a:spcBef>
                  <a:spcPct val="0"/>
                </a:spcBef>
                <a:buNone/>
              </a:pP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6" name="矩形 137"/>
            <p:cNvSpPr/>
            <p:nvPr/>
          </p:nvSpPr>
          <p:spPr>
            <a:xfrm rot="-240000">
              <a:off x="7867" y="5343"/>
              <a:ext cx="4368" cy="15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b="1" spc="150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成分残缺</a:t>
              </a:r>
            </a:p>
            <a:p>
              <a:pPr marL="0" lvl="0" indent="0" eaLnBrk="1" hangingPunct="1">
                <a:lnSpc>
                  <a:spcPct val="100000"/>
                </a:lnSpc>
                <a:spcBef>
                  <a:spcPct val="0"/>
                </a:spcBef>
                <a:buNone/>
              </a:pPr>
              <a:endPar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7" name="矩形 138"/>
            <p:cNvSpPr/>
            <p:nvPr/>
          </p:nvSpPr>
          <p:spPr>
            <a:xfrm rot="-240000">
              <a:off x="7945" y="7068"/>
              <a:ext cx="4368" cy="1598"/>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b="1" spc="1500">
                  <a:solidFill>
                    <a:schemeClr val="bg1"/>
                  </a:solidFill>
                  <a:uFillTx/>
                  <a:latin typeface="微软雅黑" panose="020B0503020204020204" pitchFamily="34" charset="-122"/>
                  <a:ea typeface="微软雅黑" panose="020B0503020204020204" pitchFamily="34" charset="-122"/>
                  <a:sym typeface="微软雅黑" panose="020B0503020204020204" pitchFamily="34" charset="-122"/>
                </a:rPr>
                <a:t>语序不当</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lvl="0" indent="0" eaLnBrk="1" hangingPunct="1">
                <a:lnSpc>
                  <a:spcPct val="100000"/>
                </a:lnSpc>
                <a:spcBef>
                  <a:spcPct val="0"/>
                </a:spcBef>
                <a:buNone/>
              </a:pPr>
              <a:endPar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69277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（17四调）下列各句中有语病的一项是（       ）</a:t>
            </a:r>
          </a:p>
          <a:p>
            <a:r>
              <a:rPr lang="zh-CN" altLang="en-US" sz="2800">
                <a:latin typeface="华文新魏" panose="02010800040101010101" charset="-122"/>
                <a:ea typeface="华文新魏" panose="02010800040101010101" charset="-122"/>
                <a:cs typeface="华文新魏" panose="02010800040101010101" charset="-122"/>
              </a:rPr>
              <a:t>　　A. 近期，打造“长江中轴文明景观带”、建设“长江新城”成为武汉市社会各界关注的焦点。</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B. 武汉市政府着力打造的风景优美、安全舒适的东湖绿道的开通，成了武汉市民节假日休闲娱乐的好场所。</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C. 财政部有关负责人表示，今年将继续健全医保筹资和报销比例调整机制，增强制度的可持续性。</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D. 将值得尊重的生命和值得关注的文字完美结合，《朗读者》节目掀起了民众诵读经典的热潮。</a:t>
            </a:r>
          </a:p>
          <a:p>
            <a:r>
              <a:rPr lang="zh-CN" altLang="en-US" sz="2800">
                <a:latin typeface="华文新魏" panose="02010800040101010101" charset="-122"/>
                <a:ea typeface="华文新魏" panose="02010800040101010101" charset="-122"/>
                <a:cs typeface="华文新魏" panose="02010800040101010101" charset="-122"/>
              </a:rPr>
              <a:t>　　</a:t>
            </a:r>
          </a:p>
        </p:txBody>
      </p:sp>
      <p:sp>
        <p:nvSpPr>
          <p:cNvPr id="4" name="矩形 3"/>
          <p:cNvSpPr/>
          <p:nvPr/>
        </p:nvSpPr>
        <p:spPr>
          <a:xfrm>
            <a:off x="6930708" y="774065"/>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（15四调）下列各项中，有语病的一项是（       ） </a:t>
            </a:r>
          </a:p>
          <a:p>
            <a:r>
              <a:rPr lang="zh-CN" altLang="en-US" sz="2800">
                <a:latin typeface="华文新魏" panose="02010800040101010101" charset="-122"/>
                <a:ea typeface="华文新魏" panose="02010800040101010101" charset="-122"/>
                <a:cs typeface="华文新魏" panose="02010800040101010101" charset="-122"/>
              </a:rPr>
              <a:t>A．湖畔大学坐落于杭州西湖鹆鹄湾附近，由马云等八位企业家共同发起创办。 </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B．武汉市三环西主线高架的贯通是汉口居民走西大门出城的又一条快速通道。 </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C．中国已经向美国政府提供一份逃亡美国的贪官名单，要求对方协助追缉逃犯。 </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D．“国家卫生城市”称号是一个城市综合实力、文明程度和健康水平的集中体现。　　</a:t>
            </a:r>
          </a:p>
        </p:txBody>
      </p:sp>
      <p:sp>
        <p:nvSpPr>
          <p:cNvPr id="4" name="矩形 3"/>
          <p:cNvSpPr/>
          <p:nvPr/>
        </p:nvSpPr>
        <p:spPr>
          <a:xfrm>
            <a:off x="7287578" y="709295"/>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（16中考）下列各句中有语病的一项是（　　）</a:t>
            </a:r>
          </a:p>
          <a:p>
            <a:r>
              <a:rPr lang="zh-CN" altLang="en-US" sz="2800">
                <a:latin typeface="华文新魏" panose="02010800040101010101" charset="-122"/>
                <a:ea typeface="华文新魏" panose="02010800040101010101" charset="-122"/>
                <a:cs typeface="华文新魏" panose="02010800040101010101" charset="-122"/>
              </a:rPr>
              <a:t>A．武大、华科大效仿牛津、剑桥两校划船比赛的做法，在东湖举行“同城双星”龙舟赛。</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B．家庭和学校对孩子安全问题的过度关注，反而会降低孩子自我保护的意识和能力。</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C．我们要像节食减肥一样，减少使用数码产品的时间，借以缓解对数码产品的心理依赖。</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D．“组队读书”能改变阅读浅层化、碎片化的现状，让人们学会深度阅读和系统阅读。</a:t>
            </a:r>
          </a:p>
        </p:txBody>
      </p:sp>
      <p:sp>
        <p:nvSpPr>
          <p:cNvPr id="4" name="矩形 3"/>
          <p:cNvSpPr/>
          <p:nvPr/>
        </p:nvSpPr>
        <p:spPr>
          <a:xfrm>
            <a:off x="7011988" y="78359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（13中考）下列各项中，有语病的一项是（    ）。</a:t>
            </a:r>
          </a:p>
          <a:p>
            <a:r>
              <a:rPr lang="zh-CN" altLang="en-US" sz="2800">
                <a:latin typeface="华文新魏" panose="02010800040101010101" charset="-122"/>
                <a:ea typeface="华文新魏" panose="02010800040101010101" charset="-122"/>
                <a:cs typeface="华文新魏" panose="02010800040101010101" charset="-122"/>
              </a:rPr>
              <a:t>A．我们深信，爱读书，会读书，进而养成读书的好习惯，能使人享用一辈子。</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B．连日来，武汉“犟妈”易勤倾家助残的事迹，引起了社会各界的广泛关注。</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C．随着直饮水设备和知识的普及，更加方便、环保、健康的直饮水会逐渐被广大市民接受。</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D．历代不少石碑为名家撰写，因此石碑上的刻文成了书法大家真迹的集中场所。</a:t>
            </a:r>
          </a:p>
        </p:txBody>
      </p:sp>
      <p:sp>
        <p:nvSpPr>
          <p:cNvPr id="4" name="矩形 3"/>
          <p:cNvSpPr/>
          <p:nvPr/>
        </p:nvSpPr>
        <p:spPr>
          <a:xfrm>
            <a:off x="7136448" y="72009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椭圆 15"/>
          <p:cNvSpPr/>
          <p:nvPr/>
        </p:nvSpPr>
        <p:spPr>
          <a:xfrm>
            <a:off x="2695575" y="4662488"/>
            <a:ext cx="800100" cy="79851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15" name="椭圆 7"/>
          <p:cNvSpPr/>
          <p:nvPr/>
        </p:nvSpPr>
        <p:spPr>
          <a:xfrm>
            <a:off x="6534150" y="3619500"/>
            <a:ext cx="1701800" cy="1701800"/>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16" name="椭圆 8"/>
          <p:cNvSpPr/>
          <p:nvPr/>
        </p:nvSpPr>
        <p:spPr>
          <a:xfrm>
            <a:off x="3797300" y="1397000"/>
            <a:ext cx="3543300" cy="3543300"/>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17" name="椭圆 1"/>
          <p:cNvSpPr/>
          <p:nvPr/>
        </p:nvSpPr>
        <p:spPr>
          <a:xfrm>
            <a:off x="6534150" y="812800"/>
            <a:ext cx="2590800" cy="259080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18" name="椭圆 9"/>
          <p:cNvSpPr/>
          <p:nvPr/>
        </p:nvSpPr>
        <p:spPr>
          <a:xfrm>
            <a:off x="2954338" y="3390900"/>
            <a:ext cx="1930400" cy="19304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19" name="椭圆 10"/>
          <p:cNvSpPr/>
          <p:nvPr/>
        </p:nvSpPr>
        <p:spPr>
          <a:xfrm>
            <a:off x="1914525" y="1397000"/>
            <a:ext cx="514350" cy="51435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20" name="椭圆 11"/>
          <p:cNvSpPr/>
          <p:nvPr/>
        </p:nvSpPr>
        <p:spPr>
          <a:xfrm>
            <a:off x="5280025" y="5842000"/>
            <a:ext cx="288925" cy="28892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21" name="椭圆 12"/>
          <p:cNvSpPr/>
          <p:nvPr/>
        </p:nvSpPr>
        <p:spPr>
          <a:xfrm>
            <a:off x="9815513" y="2139950"/>
            <a:ext cx="523875" cy="52387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22" name="椭圆 13"/>
          <p:cNvSpPr/>
          <p:nvPr/>
        </p:nvSpPr>
        <p:spPr>
          <a:xfrm>
            <a:off x="5045075" y="412750"/>
            <a:ext cx="798513" cy="8001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23" name="椭圆 14"/>
          <p:cNvSpPr/>
          <p:nvPr/>
        </p:nvSpPr>
        <p:spPr>
          <a:xfrm>
            <a:off x="9763125" y="4819650"/>
            <a:ext cx="244475" cy="242888"/>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8924" name="文本框 2"/>
          <p:cNvSpPr/>
          <p:nvPr/>
        </p:nvSpPr>
        <p:spPr>
          <a:xfrm>
            <a:off x="4921250" y="1384300"/>
            <a:ext cx="1460500" cy="31543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2</a:t>
            </a:r>
            <a:endParaRPr lang="zh-CN" altLang="en-US"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38925" name="文本框 17"/>
          <p:cNvSpPr/>
          <p:nvPr/>
        </p:nvSpPr>
        <p:spPr>
          <a:xfrm>
            <a:off x="6899910" y="1047115"/>
            <a:ext cx="1859280" cy="212280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rPr>
              <a:t>成分</a:t>
            </a:r>
          </a:p>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rPr>
              <a:t>残缺</a:t>
            </a:r>
            <a:endParaRPr lang="zh-CN" sz="6600">
              <a:solidFill>
                <a:schemeClr val="bg1"/>
              </a:solidFill>
              <a:latin typeface="华文行楷" panose="02010800040101010101" charset="-122"/>
              <a:ea typeface="华文行楷" panose="02010800040101010101" charset="-122"/>
              <a:sym typeface="微软雅黑" panose="020B0503020204020204" pitchFamily="3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330325"/>
            <a:chOff x="943" y="1695"/>
            <a:chExt cx="17708" cy="2095"/>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在这部作品中，并没有给人们多少正面的鼓励和积极的启示，相反，其中一些情节的负面作用倒是不小。</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291973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参观了这次科技成果展览，使我们了解到我国已在许多尖端科技领域实现了跨越式发展，取得了巨大成就。</a:t>
            </a:r>
          </a:p>
        </p:txBody>
      </p:sp>
      <p:sp>
        <p:nvSpPr>
          <p:cNvPr id="5" name="文本框 4"/>
          <p:cNvSpPr txBox="1"/>
          <p:nvPr/>
        </p:nvSpPr>
        <p:spPr>
          <a:xfrm>
            <a:off x="3407410" y="498602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中国科学院最近研究发现，喜马拉雅山冰川退缩，湖泊的面积扩张，冰湖溃决危险性增大，引起了研究者的广泛关注。</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52197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学校的教育教学成绩显著，多次受到市教委的表彰。</a:t>
            </a:r>
          </a:p>
        </p:txBody>
      </p:sp>
      <p:sp>
        <p:nvSpPr>
          <p:cNvPr id="53256" name="任意多边形 12"/>
          <p:cNvSpPr/>
          <p:nvPr/>
        </p:nvSpPr>
        <p:spPr>
          <a:xfrm rot="-5400000" flipH="1">
            <a:off x="1035685" y="2612708"/>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505200" y="304990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老陈严肃而诚恳地说：“说实话，那些越是年轻的时候有一腔热血，到岁数大了，就越是不愿承认自己老了。”</a:t>
            </a:r>
          </a:p>
        </p:txBody>
      </p:sp>
      <p:sp>
        <p:nvSpPr>
          <p:cNvPr id="7" name="矩形 6"/>
          <p:cNvSpPr/>
          <p:nvPr/>
        </p:nvSpPr>
        <p:spPr>
          <a:xfrm>
            <a:off x="4218940" y="4928235"/>
            <a:ext cx="385572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主语残缺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3256"/>
                                        </p:tgtEl>
                                        <p:attrNameLst>
                                          <p:attrName>style.visibility</p:attrName>
                                        </p:attrNameLst>
                                      </p:cBhvr>
                                      <p:to>
                                        <p:strVal val="visible"/>
                                      </p:to>
                                    </p:set>
                                    <p:animEffect transition="in" filter="wipe(down)">
                                      <p:cBhvr>
                                        <p:cTn id="15" dur="500"/>
                                        <p:tgtEl>
                                          <p:spTgt spid="5325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561465"/>
            <a:chOff x="943" y="1695"/>
            <a:chExt cx="17708" cy="2459"/>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2179"/>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运­20是我国依靠自己的力量研制的一种大型、多用途运输机，可在复杂气象条件下执行各种物资和人员的长距离航空运输。</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310832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他潜心研究，反复试验，终于成功开发了具有预防及治疗胃肠病的药粥系列产品。</a:t>
            </a:r>
          </a:p>
        </p:txBody>
      </p:sp>
      <p:sp>
        <p:nvSpPr>
          <p:cNvPr id="5" name="文本框 4"/>
          <p:cNvSpPr txBox="1"/>
          <p:nvPr/>
        </p:nvSpPr>
        <p:spPr>
          <a:xfrm>
            <a:off x="3407410" y="4986020"/>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这部电影在塑造人物形象所提供的经验是非常宝贵的。</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sym typeface="+mn-ea"/>
              </a:rPr>
              <a:t>中国印章已有两千多年的历史，它由实用逐步发展成为一种具有独特审美的艺术门类，受到书画家和收藏家的推崇。</a:t>
            </a:r>
            <a:endParaRPr lang="zh-CN" altLang="en-US" sz="2800">
              <a:latin typeface="华文新魏" panose="02010800040101010101" charset="-122"/>
              <a:ea typeface="华文新魏" panose="02010800040101010101" charset="-122"/>
            </a:endParaRPr>
          </a:p>
        </p:txBody>
      </p:sp>
      <p:sp>
        <p:nvSpPr>
          <p:cNvPr id="7" name="矩形 6"/>
          <p:cNvSpPr/>
          <p:nvPr/>
        </p:nvSpPr>
        <p:spPr>
          <a:xfrm>
            <a:off x="4218940" y="4928235"/>
            <a:ext cx="385572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宾语残缺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2770"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1"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2"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3"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4" name="矩形 9"/>
          <p:cNvSpPr/>
          <p:nvPr/>
        </p:nvSpPr>
        <p:spPr>
          <a:xfrm>
            <a:off x="1958340" y="65405"/>
            <a:ext cx="4043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成分残缺知识图谱</a:t>
            </a: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C:\Users\lenovo\Desktop\成分残缺.jpg成分残缺"/>
          <p:cNvPicPr>
            <a:picLocks noChangeAspect="1"/>
          </p:cNvPicPr>
          <p:nvPr/>
        </p:nvPicPr>
        <p:blipFill>
          <a:blip r:embed="rId3"/>
          <a:stretch>
            <a:fillRect/>
          </a:stretch>
        </p:blipFill>
        <p:spPr>
          <a:xfrm>
            <a:off x="1661795" y="870585"/>
            <a:ext cx="8620125" cy="5327015"/>
          </a:xfrm>
          <a:prstGeom prst="rect">
            <a:avLst/>
          </a:prstGeom>
          <a:solidFill>
            <a:schemeClr val="bg1">
              <a:lumMod val="95000"/>
            </a:schemeClr>
          </a:solidFill>
          <a:effectLst>
            <a:softEdge rad="685800"/>
          </a:effec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22" name="椭圆 15"/>
          <p:cNvSpPr/>
          <p:nvPr/>
        </p:nvSpPr>
        <p:spPr>
          <a:xfrm>
            <a:off x="2695575" y="4662488"/>
            <a:ext cx="800100" cy="79851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3" name="椭圆 7"/>
          <p:cNvSpPr/>
          <p:nvPr/>
        </p:nvSpPr>
        <p:spPr>
          <a:xfrm>
            <a:off x="6534150" y="3619500"/>
            <a:ext cx="1701800" cy="1701800"/>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4" name="椭圆 8"/>
          <p:cNvSpPr/>
          <p:nvPr/>
        </p:nvSpPr>
        <p:spPr>
          <a:xfrm>
            <a:off x="3797300" y="1397000"/>
            <a:ext cx="3543300" cy="3543300"/>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5" name="椭圆 1"/>
          <p:cNvSpPr/>
          <p:nvPr/>
        </p:nvSpPr>
        <p:spPr>
          <a:xfrm>
            <a:off x="6534150" y="812800"/>
            <a:ext cx="2590800" cy="259080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6" name="椭圆 9"/>
          <p:cNvSpPr/>
          <p:nvPr/>
        </p:nvSpPr>
        <p:spPr>
          <a:xfrm>
            <a:off x="2954338" y="3390900"/>
            <a:ext cx="1930400" cy="19304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7" name="椭圆 10"/>
          <p:cNvSpPr/>
          <p:nvPr/>
        </p:nvSpPr>
        <p:spPr>
          <a:xfrm>
            <a:off x="1914525" y="1397000"/>
            <a:ext cx="514350" cy="51435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8" name="椭圆 11"/>
          <p:cNvSpPr/>
          <p:nvPr/>
        </p:nvSpPr>
        <p:spPr>
          <a:xfrm>
            <a:off x="5280025" y="5842000"/>
            <a:ext cx="288925" cy="28892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29" name="椭圆 12"/>
          <p:cNvSpPr/>
          <p:nvPr/>
        </p:nvSpPr>
        <p:spPr>
          <a:xfrm>
            <a:off x="9815513" y="2139950"/>
            <a:ext cx="523875" cy="52387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30" name="椭圆 13"/>
          <p:cNvSpPr/>
          <p:nvPr/>
        </p:nvSpPr>
        <p:spPr>
          <a:xfrm>
            <a:off x="5045075" y="412750"/>
            <a:ext cx="798513" cy="8001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31" name="椭圆 14"/>
          <p:cNvSpPr/>
          <p:nvPr/>
        </p:nvSpPr>
        <p:spPr>
          <a:xfrm>
            <a:off x="9763125" y="4819650"/>
            <a:ext cx="244475" cy="242888"/>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0732" name="文本框 2"/>
          <p:cNvSpPr/>
          <p:nvPr/>
        </p:nvSpPr>
        <p:spPr>
          <a:xfrm>
            <a:off x="4921250" y="1384300"/>
            <a:ext cx="1460500" cy="31543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1</a:t>
            </a:r>
            <a:endParaRPr lang="zh-CN" altLang="en-US"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30733" name="文本框 17"/>
          <p:cNvSpPr/>
          <p:nvPr/>
        </p:nvSpPr>
        <p:spPr>
          <a:xfrm>
            <a:off x="6968490" y="1046480"/>
            <a:ext cx="1859280" cy="212280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rPr>
              <a:t>搭配</a:t>
            </a:r>
          </a:p>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rPr>
              <a:t>不当</a:t>
            </a:r>
            <a:endParaRPr lang="zh-CN" sz="6600">
              <a:solidFill>
                <a:schemeClr val="bg1"/>
              </a:solidFill>
              <a:latin typeface="华文行楷" panose="02010800040101010101" charset="-122"/>
              <a:ea typeface="华文行楷" panose="02010800040101010101" charset="-122"/>
              <a:sym typeface="微软雅黑" panose="020B0503020204020204" pitchFamily="3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89363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网球运动员李娜的膝盖曾做过多次手术，经常需要打消肿针，饱受伤病的折磨，最终在32岁的时候做出了离开赛场的决定。</a:t>
            </a:r>
          </a:p>
        </p:txBody>
      </p:sp>
      <p:sp>
        <p:nvSpPr>
          <p:cNvPr id="42001" name="文本框 69"/>
          <p:cNvSpPr/>
          <p:nvPr/>
        </p:nvSpPr>
        <p:spPr>
          <a:xfrm>
            <a:off x="3288030" y="2430780"/>
            <a:ext cx="893572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通过开展全民阅读活动，可以使全社会形成多读书、读好书的阅读氛围和社会风尚，让人们在阅读中开阔视野、增长知识、陶冶情操。</a:t>
            </a:r>
          </a:p>
        </p:txBody>
      </p:sp>
      <p:sp>
        <p:nvSpPr>
          <p:cNvPr id="42002" name="文本框 70"/>
          <p:cNvSpPr/>
          <p:nvPr/>
        </p:nvSpPr>
        <p:spPr>
          <a:xfrm>
            <a:off x="3356610" y="3930650"/>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中国高铁不仅运营规模大，而且还具有系统技术全面、造价低、建设速度快，成为“中国速度”“中国制造”的新名片。</a:t>
            </a:r>
          </a:p>
        </p:txBody>
      </p:sp>
      <p:sp>
        <p:nvSpPr>
          <p:cNvPr id="42003" name="文本框 71"/>
          <p:cNvSpPr/>
          <p:nvPr/>
        </p:nvSpPr>
        <p:spPr>
          <a:xfrm>
            <a:off x="3288030" y="5397500"/>
            <a:ext cx="8938895"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据报道，比起平躺或趴着睡，侧着睡对人的大脑更有帮助，因为侧睡有利于大脑进行自我清理，同时也可以减少阿尔茨海默症、帕金森病和其他神经疾病。</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2378710"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rPr>
              <a:t>主语残缺</a:t>
            </a:r>
          </a:p>
        </p:txBody>
      </p:sp>
      <p:sp>
        <p:nvSpPr>
          <p:cNvPr id="5" name="文本框 4"/>
          <p:cNvSpPr txBox="1"/>
          <p:nvPr/>
        </p:nvSpPr>
        <p:spPr>
          <a:xfrm>
            <a:off x="3356610" y="1974215"/>
            <a:ext cx="2378710"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sym typeface="+mn-ea"/>
              </a:rPr>
              <a:t>主语残缺</a:t>
            </a:r>
            <a:endParaRPr lang="en-US" altLang="zh-CN" sz="2800" b="1">
              <a:solidFill>
                <a:srgbClr val="6C5B7B"/>
              </a:solidFill>
              <a:latin typeface="方正舒体" panose="02010601030101010101" charset="-122"/>
              <a:ea typeface="方正舒体" panose="02010601030101010101" charset="-122"/>
            </a:endParaRPr>
          </a:p>
        </p:txBody>
      </p:sp>
      <p:sp>
        <p:nvSpPr>
          <p:cNvPr id="6" name="文本框 5"/>
          <p:cNvSpPr txBox="1"/>
          <p:nvPr/>
        </p:nvSpPr>
        <p:spPr>
          <a:xfrm>
            <a:off x="3493135" y="4808220"/>
            <a:ext cx="2378710" cy="521970"/>
          </a:xfrm>
          <a:prstGeom prst="rect">
            <a:avLst/>
          </a:prstGeom>
          <a:noFill/>
        </p:spPr>
        <p:txBody>
          <a:bodyPr wrap="square" rtlCol="0">
            <a:spAutoFit/>
          </a:bodyPr>
          <a:lstStyle/>
          <a:p>
            <a:pPr algn="l">
              <a:buClrTx/>
              <a:buSzTx/>
              <a:buFontTx/>
            </a:pPr>
            <a:r>
              <a:rPr lang="en-US" altLang="zh-CN" sz="2800" b="1">
                <a:solidFill>
                  <a:srgbClr val="6C5B7B"/>
                </a:solidFill>
                <a:latin typeface="方正舒体" panose="02010601030101010101" charset="-122"/>
                <a:ea typeface="方正舒体" panose="02010601030101010101" charset="-122"/>
                <a:sym typeface="+mn-ea"/>
              </a:rPr>
              <a:t>宾语残缺</a:t>
            </a:r>
            <a:endParaRPr lang="en-US" altLang="zh-CN" sz="2800" b="1">
              <a:solidFill>
                <a:srgbClr val="6C5B7B"/>
              </a:solidFill>
              <a:latin typeface="方正舒体" panose="02010601030101010101" charset="-122"/>
              <a:ea typeface="方正舒体" panose="02010601030101010101" charset="-122"/>
            </a:endParaRPr>
          </a:p>
        </p:txBody>
      </p:sp>
      <p:sp>
        <p:nvSpPr>
          <p:cNvPr id="7" name="文本框 6"/>
          <p:cNvSpPr txBox="1"/>
          <p:nvPr/>
        </p:nvSpPr>
        <p:spPr>
          <a:xfrm>
            <a:off x="3428365" y="3467735"/>
            <a:ext cx="2378710" cy="521970"/>
          </a:xfrm>
          <a:prstGeom prst="rect">
            <a:avLst/>
          </a:prstGeom>
          <a:noFill/>
        </p:spPr>
        <p:txBody>
          <a:bodyPr wrap="square" rtlCol="0">
            <a:spAutoFit/>
          </a:bodyPr>
          <a:lstStyle/>
          <a:p>
            <a:r>
              <a:rPr lang="en-US" altLang="zh-CN" sz="2800" b="1">
                <a:solidFill>
                  <a:srgbClr val="6C5B7B"/>
                </a:solidFill>
                <a:latin typeface="方正舒体" panose="02010601030101010101" charset="-122"/>
                <a:ea typeface="方正舒体" panose="02010601030101010101" charset="-122"/>
              </a:rPr>
              <a:t>宾语残缺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89363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由于全球金融危机的影响仍未消除，使西方主流文化价值受到普遍质疑，引发了人们对以儒学为代表的中国传统文化的极大兴趣。</a:t>
            </a:r>
          </a:p>
        </p:txBody>
      </p:sp>
      <p:sp>
        <p:nvSpPr>
          <p:cNvPr id="42001" name="文本框 69"/>
          <p:cNvSpPr/>
          <p:nvPr/>
        </p:nvSpPr>
        <p:spPr>
          <a:xfrm>
            <a:off x="3356610" y="2594610"/>
            <a:ext cx="893572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中国国防部在白皮书中表示，中国将坚定不移地维护国家主权、安全和领土完整，维护国家海洋利益，坚持“人不犯我，我不犯人，人若犯我，我必犯人”。</a:t>
            </a:r>
          </a:p>
        </p:txBody>
      </p:sp>
      <p:sp>
        <p:nvSpPr>
          <p:cNvPr id="42002" name="文本框 70"/>
          <p:cNvSpPr/>
          <p:nvPr/>
        </p:nvSpPr>
        <p:spPr>
          <a:xfrm>
            <a:off x="3354070" y="4430395"/>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预计于2015年建成的粤港澳大桥，将从根本上解决阻碍粤港澳三地的交通，成为深化粤港澳合作、促进三地繁荣稳定的“金桥”。</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endPar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文本框 3"/>
          <p:cNvSpPr txBox="1"/>
          <p:nvPr/>
        </p:nvSpPr>
        <p:spPr>
          <a:xfrm>
            <a:off x="3288030" y="723265"/>
            <a:ext cx="2378710"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rPr>
              <a:t>主语残缺</a:t>
            </a:r>
          </a:p>
        </p:txBody>
      </p:sp>
      <p:sp>
        <p:nvSpPr>
          <p:cNvPr id="5" name="文本框 4"/>
          <p:cNvSpPr txBox="1"/>
          <p:nvPr/>
        </p:nvSpPr>
        <p:spPr>
          <a:xfrm>
            <a:off x="3356610" y="2103120"/>
            <a:ext cx="2378710" cy="521970"/>
          </a:xfrm>
          <a:prstGeom prst="rect">
            <a:avLst/>
          </a:prstGeom>
          <a:noFill/>
        </p:spPr>
        <p:txBody>
          <a:bodyPr wrap="square" rtlCol="0">
            <a:spAutoFit/>
          </a:bodyPr>
          <a:lstStyle/>
          <a:p>
            <a:r>
              <a:rPr lang="en-US" altLang="zh-CN" sz="2800" b="1">
                <a:solidFill>
                  <a:srgbClr val="6C5B7B"/>
                </a:solidFill>
                <a:latin typeface="方正舒体" panose="02010601030101010101" charset="-122"/>
                <a:ea typeface="方正舒体" panose="02010601030101010101" charset="-122"/>
                <a:sym typeface="+mn-ea"/>
              </a:rPr>
              <a:t>宾语残缺</a:t>
            </a:r>
            <a:endParaRPr lang="en-US" altLang="zh-CN" sz="2800" b="1">
              <a:solidFill>
                <a:srgbClr val="6C5B7B"/>
              </a:solidFill>
              <a:latin typeface="方正舒体" panose="02010601030101010101" charset="-122"/>
              <a:ea typeface="方正舒体" panose="02010601030101010101" charset="-122"/>
            </a:endParaRPr>
          </a:p>
        </p:txBody>
      </p:sp>
      <p:sp>
        <p:nvSpPr>
          <p:cNvPr id="7" name="文本框 6"/>
          <p:cNvSpPr txBox="1"/>
          <p:nvPr/>
        </p:nvSpPr>
        <p:spPr>
          <a:xfrm>
            <a:off x="3428365" y="3793490"/>
            <a:ext cx="2378710" cy="521970"/>
          </a:xfrm>
          <a:prstGeom prst="rect">
            <a:avLst/>
          </a:prstGeom>
          <a:noFill/>
        </p:spPr>
        <p:txBody>
          <a:bodyPr wrap="square" rtlCol="0">
            <a:spAutoFit/>
          </a:bodyPr>
          <a:lstStyle/>
          <a:p>
            <a:r>
              <a:rPr lang="en-US" altLang="zh-CN" sz="2800" b="1">
                <a:solidFill>
                  <a:srgbClr val="6C5B7B"/>
                </a:solidFill>
                <a:latin typeface="方正舒体" panose="02010601030101010101" charset="-122"/>
                <a:ea typeface="方正舒体" panose="02010601030101010101" charset="-122"/>
              </a:rPr>
              <a:t>宾语残缺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 grpId="0"/>
      <p:bldP spid="5"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82245" y="951230"/>
            <a:ext cx="12010390" cy="439991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1．下列各句中，没有语病的一句是(　　)</a:t>
            </a:r>
          </a:p>
          <a:p>
            <a:r>
              <a:rPr lang="zh-CN" altLang="en-US" sz="2800">
                <a:latin typeface="华文新魏" panose="02010800040101010101" charset="-122"/>
                <a:ea typeface="华文新魏" panose="02010800040101010101" charset="-122"/>
                <a:cs typeface="华文新魏" panose="02010800040101010101" charset="-122"/>
              </a:rPr>
              <a:t>A．《尚书》记载，东方的夷人部落民风淳朴，人们好让不争且取予有度，因此这个部落被称为“君子之国”。</a:t>
            </a:r>
          </a:p>
          <a:p>
            <a:endParaRPr lang="zh-CN" altLang="en-US" sz="2800">
              <a:latin typeface="华文新魏" panose="02010800040101010101" charset="-122"/>
              <a:ea typeface="华文新魏" panose="02010800040101010101" charset="-122"/>
              <a:cs typeface="华文新魏" panose="02010800040101010101" charset="-122"/>
            </a:endParaRPr>
          </a:p>
          <a:p>
            <a:r>
              <a:rPr lang="en-US" altLang="zh-CN" sz="2800">
                <a:latin typeface="华文新魏" panose="02010800040101010101" charset="-122"/>
                <a:ea typeface="华文新魏" panose="02010800040101010101" charset="-122"/>
                <a:cs typeface="华文新魏" panose="02010800040101010101" charset="-122"/>
              </a:rPr>
              <a:t>B</a:t>
            </a:r>
            <a:r>
              <a:rPr lang="zh-CN" altLang="en-US" sz="2800">
                <a:latin typeface="华文新魏" panose="02010800040101010101" charset="-122"/>
                <a:ea typeface="华文新魏" panose="02010800040101010101" charset="-122"/>
                <a:cs typeface="华文新魏" panose="02010800040101010101" charset="-122"/>
              </a:rPr>
              <a:t>．人民公仆贵在天下为公，而回归为公的价值观，就要抓住此次教育实践活动，扎扎实实地学习、认认真真地践行，树立起权为民用的意识。</a:t>
            </a:r>
          </a:p>
          <a:p>
            <a:endParaRPr lang="zh-CN" altLang="en-US" sz="2800">
              <a:latin typeface="华文新魏" panose="02010800040101010101" charset="-122"/>
              <a:ea typeface="华文新魏" panose="02010800040101010101" charset="-122"/>
              <a:cs typeface="华文新魏" panose="02010800040101010101" charset="-122"/>
            </a:endParaRPr>
          </a:p>
          <a:p>
            <a:r>
              <a:rPr lang="en-US" altLang="zh-CN" sz="2800">
                <a:latin typeface="华文新魏" panose="02010800040101010101" charset="-122"/>
                <a:ea typeface="华文新魏" panose="02010800040101010101" charset="-122"/>
                <a:cs typeface="华文新魏" panose="02010800040101010101" charset="-122"/>
              </a:rPr>
              <a:t>C</a:t>
            </a:r>
            <a:r>
              <a:rPr lang="zh-CN" altLang="en-US" sz="2800">
                <a:latin typeface="华文新魏" panose="02010800040101010101" charset="-122"/>
                <a:ea typeface="华文新魏" panose="02010800040101010101" charset="-122"/>
                <a:cs typeface="华文新魏" panose="02010800040101010101" charset="-122"/>
              </a:rPr>
              <a:t>．美国政治学者弗朗西斯·福山指出，为了应对收入差距扩大，发达国家传统的办法是实施再分配和构筑社会安全网，这样做的缺点是打压了人们的干劲。</a:t>
            </a:r>
          </a:p>
        </p:txBody>
      </p:sp>
      <p:sp>
        <p:nvSpPr>
          <p:cNvPr id="4" name="矩形 3"/>
          <p:cNvSpPr/>
          <p:nvPr/>
        </p:nvSpPr>
        <p:spPr>
          <a:xfrm>
            <a:off x="5979478" y="6997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360680" y="951230"/>
            <a:ext cx="11515090" cy="439991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2．下列各句中，没有语病的一句是(　　)</a:t>
            </a:r>
          </a:p>
          <a:p>
            <a:endParaRPr lang="zh-CN" altLang="en-US" sz="2800">
              <a:latin typeface="华文新魏" panose="02010800040101010101" charset="-122"/>
              <a:ea typeface="华文新魏" panose="02010800040101010101" charset="-122"/>
              <a:cs typeface="华文新魏" panose="02010800040101010101" charset="-122"/>
            </a:endParaRP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B．老人跌倒该不该扶？当这个简单的问题都要作为一个话题来讨论的时候，表明了我们的道德品质和精神文明急需提高。</a:t>
            </a:r>
          </a:p>
          <a:p>
            <a:endParaRPr lang="zh-CN" altLang="en-US" sz="2800">
              <a:latin typeface="华文新魏" panose="02010800040101010101" charset="-122"/>
              <a:ea typeface="华文新魏" panose="02010800040101010101" charset="-122"/>
              <a:cs typeface="华文新魏" panose="02010800040101010101" charset="-122"/>
            </a:endParaRPr>
          </a:p>
          <a:p>
            <a:endParaRPr lang="zh-CN" altLang="en-US" sz="2800">
              <a:latin typeface="华文新魏" panose="02010800040101010101" charset="-122"/>
              <a:ea typeface="华文新魏" panose="02010800040101010101" charset="-122"/>
              <a:cs typeface="华文新魏" panose="02010800040101010101" charset="-122"/>
            </a:endParaRP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D．在世界杯这个舞台上，球迷们能够近距离地为自己属意的巨星欢呼，初来乍到的小将们也有机会一战成名，这些也恰是世界杯的魅力所在。</a:t>
            </a:r>
          </a:p>
        </p:txBody>
      </p:sp>
      <p:sp>
        <p:nvSpPr>
          <p:cNvPr id="4" name="矩形 3"/>
          <p:cNvSpPr/>
          <p:nvPr/>
        </p:nvSpPr>
        <p:spPr>
          <a:xfrm>
            <a:off x="6156643" y="752475"/>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（14四调）下面各项中，有语病的一项是（      ）</a:t>
            </a:r>
          </a:p>
          <a:p>
            <a:r>
              <a:rPr lang="zh-CN" altLang="en-US" sz="2800">
                <a:latin typeface="华文新魏" panose="02010800040101010101" charset="-122"/>
                <a:ea typeface="华文新魏" panose="02010800040101010101" charset="-122"/>
                <a:cs typeface="华文新魏" panose="02010800040101010101" charset="-122"/>
              </a:rPr>
              <a:t>A.国际民航组织正在酝酿一项新规定：飞行中的飞机必须每6海里报告一次区位信息，报告的频率相当于1.3分钟/次。</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B.我国新修订的《食品安全法》加大了对食品生产经营者的惩罚力度，也明确了对食品安全监管者的法律责任。</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C.对投资人士来说，高层治理雾霾的决心是否可以持续是关键，这关系到雾霾对经济发展趋势的影响是会增强还是减弱。</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D.交通运输大部门体制改革形成了由交通运输部负责管理国家铁路局、中国民用航空局、国家邮政局。</a:t>
            </a:r>
          </a:p>
        </p:txBody>
      </p:sp>
      <p:sp>
        <p:nvSpPr>
          <p:cNvPr id="4" name="矩形 3"/>
          <p:cNvSpPr/>
          <p:nvPr/>
        </p:nvSpPr>
        <p:spPr>
          <a:xfrm>
            <a:off x="7272973" y="72009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69277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（13四调）下面各项中，有语病的一项是（       ）</a:t>
            </a:r>
          </a:p>
          <a:p>
            <a:r>
              <a:rPr lang="zh-CN" altLang="en-US" sz="2800">
                <a:latin typeface="华文新魏" panose="02010800040101010101" charset="-122"/>
                <a:ea typeface="华文新魏" panose="02010800040101010101" charset="-122"/>
                <a:cs typeface="华文新魏" panose="02010800040101010101" charset="-122"/>
              </a:rPr>
              <a:t>A.南方科技大学的自主招生能力测试不涉及任何高中理化知识，而是主要考察与创新能力培养相关的注意力、想象力和洞察力。</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B.中国是世界最大的能源消耗国，俄罗斯是世界最大的能源出口国，能源合作一直是中俄双边关系中的重头戏。</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C.随着黄浦江死猪事件的曝光，引起了人们对病死动物如何善后这个重要话题的热议。</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D.最近，美国航天局公布了一张令全球震惊的图片：有“白色王国”之称的北极地区不再是灰白色，而是变成了绿色，荒芜之地居然长出了绿色植物。</a:t>
            </a:r>
          </a:p>
        </p:txBody>
      </p:sp>
      <p:sp>
        <p:nvSpPr>
          <p:cNvPr id="4" name="矩形 3"/>
          <p:cNvSpPr/>
          <p:nvPr/>
        </p:nvSpPr>
        <p:spPr>
          <a:xfrm>
            <a:off x="7272973" y="72009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（17中考）下列各句中有语病的一项是（　　）</a:t>
            </a:r>
          </a:p>
          <a:p>
            <a:r>
              <a:rPr lang="zh-CN" altLang="en-US" sz="2800">
                <a:latin typeface="华文新魏" panose="02010800040101010101" charset="-122"/>
                <a:ea typeface="华文新魏" panose="02010800040101010101" charset="-122"/>
                <a:cs typeface="华文新魏" panose="02010800040101010101" charset="-122"/>
              </a:rPr>
              <a:t>A．首批征集选拔的摄影发烧友，兴高采烈地登上武汉第一高楼，抢先拍摄正在建设中的“长江主轴”。</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B．武汉市新一轮招商引资工作取得了阶段性成果，但仍然存在产业项目不多、项目转化速度不快。</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C．今年6月10日是我国第一个“文化和自然遗产日”，各地纷纷开展了与此相关的宣传活动。</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D．“一带一路”倡议得到沿线各国的理解、认同和支持，中国和这些国家之间的交流领域不断扩大。</a:t>
            </a:r>
          </a:p>
        </p:txBody>
      </p:sp>
      <p:sp>
        <p:nvSpPr>
          <p:cNvPr id="4" name="矩形 3"/>
          <p:cNvSpPr/>
          <p:nvPr/>
        </p:nvSpPr>
        <p:spPr>
          <a:xfrm>
            <a:off x="6938328" y="709295"/>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410950"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（15中考）下列各项中，有语病的一项是（     ）</a:t>
            </a:r>
          </a:p>
          <a:p>
            <a:r>
              <a:rPr lang="zh-CN" altLang="en-US" sz="2800">
                <a:latin typeface="华文新魏" panose="02010800040101010101" charset="-122"/>
                <a:ea typeface="华文新魏" panose="02010800040101010101" charset="-122"/>
                <a:cs typeface="华文新魏" panose="02010800040101010101" charset="-122"/>
              </a:rPr>
              <a:t>   A．记者探访多家药店发现，部分药品价格上调，绝大多数药品价格保持稳定。</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B．长江文明馆的筹建填补了全国范围内没有以大河流域为主题博物馆的空白。</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C．城管委鼓励在地铁站周边设置非机动车收费停车位，以满足市民出行的需求。</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D．“湖北省环保政府奖”近日揭晓，获奖者中首次出现两位农民，并代表获奖者发言。</a:t>
            </a:r>
          </a:p>
        </p:txBody>
      </p:sp>
      <p:sp>
        <p:nvSpPr>
          <p:cNvPr id="4" name="矩形 3"/>
          <p:cNvSpPr/>
          <p:nvPr/>
        </p:nvSpPr>
        <p:spPr>
          <a:xfrm>
            <a:off x="7187248" y="6489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562715" cy="439991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（14中考）下列各项中，有语病的一项是（      ）</a:t>
            </a:r>
          </a:p>
          <a:p>
            <a:r>
              <a:rPr lang="zh-CN" altLang="en-US" sz="2800">
                <a:latin typeface="华文新魏" panose="02010800040101010101" charset="-122"/>
                <a:ea typeface="华文新魏" panose="02010800040101010101" charset="-122"/>
                <a:cs typeface="华文新魏" panose="02010800040101010101" charset="-122"/>
              </a:rPr>
              <a:t>A.武汉铁路局宣布将加开19对临时客车，用以疏通端午小长假的客流。</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B.上海试行医疗区域协作方案，既方便了患者，又提高了社会医疗效率。</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C.武汉市汉阳中心书城项目暨“书香江城，体验阅读”系列活动正式启动。</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D.经过三年的使用，隧道内相继出现了顶部渗漏、路面坑陷和横沟盖板松动。 </a:t>
            </a:r>
          </a:p>
        </p:txBody>
      </p:sp>
      <p:sp>
        <p:nvSpPr>
          <p:cNvPr id="4" name="矩形 3"/>
          <p:cNvSpPr/>
          <p:nvPr/>
        </p:nvSpPr>
        <p:spPr>
          <a:xfrm>
            <a:off x="7262813" y="75692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6082" name="椭圆 15"/>
          <p:cNvSpPr/>
          <p:nvPr/>
        </p:nvSpPr>
        <p:spPr>
          <a:xfrm>
            <a:off x="2695575" y="4662488"/>
            <a:ext cx="800100" cy="79851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3" name="椭圆 7"/>
          <p:cNvSpPr/>
          <p:nvPr/>
        </p:nvSpPr>
        <p:spPr>
          <a:xfrm>
            <a:off x="6534150" y="3619500"/>
            <a:ext cx="1701800" cy="1701800"/>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4" name="椭圆 8"/>
          <p:cNvSpPr/>
          <p:nvPr/>
        </p:nvSpPr>
        <p:spPr>
          <a:xfrm>
            <a:off x="3797300" y="1397000"/>
            <a:ext cx="3543300" cy="3543300"/>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5" name="椭圆 1"/>
          <p:cNvSpPr/>
          <p:nvPr/>
        </p:nvSpPr>
        <p:spPr>
          <a:xfrm>
            <a:off x="6534150" y="812800"/>
            <a:ext cx="2590800" cy="259080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6" name="椭圆 9"/>
          <p:cNvSpPr/>
          <p:nvPr/>
        </p:nvSpPr>
        <p:spPr>
          <a:xfrm>
            <a:off x="2954338" y="3390900"/>
            <a:ext cx="1930400" cy="19304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7" name="椭圆 10"/>
          <p:cNvSpPr/>
          <p:nvPr/>
        </p:nvSpPr>
        <p:spPr>
          <a:xfrm>
            <a:off x="1914525" y="1397000"/>
            <a:ext cx="514350" cy="51435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8" name="椭圆 11"/>
          <p:cNvSpPr/>
          <p:nvPr/>
        </p:nvSpPr>
        <p:spPr>
          <a:xfrm>
            <a:off x="5280025" y="5842000"/>
            <a:ext cx="288925" cy="28892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89" name="椭圆 12"/>
          <p:cNvSpPr/>
          <p:nvPr/>
        </p:nvSpPr>
        <p:spPr>
          <a:xfrm>
            <a:off x="9815513" y="2139950"/>
            <a:ext cx="523875" cy="52387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90" name="椭圆 13"/>
          <p:cNvSpPr/>
          <p:nvPr/>
        </p:nvSpPr>
        <p:spPr>
          <a:xfrm>
            <a:off x="5045075" y="412750"/>
            <a:ext cx="798513" cy="800100"/>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91" name="椭圆 14"/>
          <p:cNvSpPr/>
          <p:nvPr/>
        </p:nvSpPr>
        <p:spPr>
          <a:xfrm>
            <a:off x="9763125" y="4819650"/>
            <a:ext cx="244475" cy="242888"/>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6092" name="文本框 2"/>
          <p:cNvSpPr/>
          <p:nvPr/>
        </p:nvSpPr>
        <p:spPr>
          <a:xfrm>
            <a:off x="4921250" y="1384300"/>
            <a:ext cx="1460500" cy="31543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3</a:t>
            </a:r>
            <a:endParaRPr lang="zh-CN" altLang="en-US" sz="19900" b="1">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46093" name="文本框 17"/>
          <p:cNvSpPr/>
          <p:nvPr/>
        </p:nvSpPr>
        <p:spPr>
          <a:xfrm>
            <a:off x="6899910" y="1047115"/>
            <a:ext cx="1859280" cy="212280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sym typeface="微软雅黑" panose="020B0503020204020204" pitchFamily="34" charset="-122"/>
              </a:rPr>
              <a:t>语序</a:t>
            </a:r>
          </a:p>
          <a:p>
            <a:pPr marL="0" lvl="0" indent="0" eaLnBrk="1" hangingPunct="1">
              <a:lnSpc>
                <a:spcPct val="100000"/>
              </a:lnSpc>
              <a:spcBef>
                <a:spcPct val="0"/>
              </a:spcBef>
              <a:buNone/>
            </a:pPr>
            <a:r>
              <a:rPr lang="zh-CN" sz="6600">
                <a:solidFill>
                  <a:schemeClr val="bg1"/>
                </a:solidFill>
                <a:latin typeface="华文行楷" panose="02010800040101010101" charset="-122"/>
                <a:ea typeface="华文行楷" panose="02010800040101010101" charset="-122"/>
                <a:sym typeface="微软雅黑" panose="020B0503020204020204" pitchFamily="34" charset="-122"/>
              </a:rPr>
              <a:t>不当</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170" y="1076325"/>
            <a:ext cx="11244580" cy="1329690"/>
            <a:chOff x="942" y="1695"/>
            <a:chExt cx="17708" cy="2094"/>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dirty="0">
                  <a:latin typeface="华文新魏" panose="02010800040101010101" charset="-122"/>
                  <a:ea typeface="华文新魏" panose="02010800040101010101" charset="-122"/>
                </a:rPr>
                <a:t>局部生态环境的改善并不能遏制整体恶化的态势，中国每年土地沙漠化的速度与面积仍然在不断扩大。</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2919730"/>
            <a:ext cx="8435975" cy="1383665"/>
          </a:xfrm>
          <a:prstGeom prst="rect">
            <a:avLst/>
          </a:prstGeom>
          <a:noFill/>
        </p:spPr>
        <p:txBody>
          <a:bodyPr wrap="square" rtlCol="0">
            <a:spAutoFit/>
          </a:bodyPr>
          <a:lstStyle/>
          <a:p>
            <a:r>
              <a:rPr lang="zh-CN" altLang="en-US" sz="2800" dirty="0">
                <a:latin typeface="华文新魏" panose="02010800040101010101" charset="-122"/>
                <a:ea typeface="华文新魏" panose="02010800040101010101" charset="-122"/>
              </a:rPr>
              <a:t>近年来，人们的消费观念、消费水平和消费方式都有了明显的提高和转变，作为一个成功的商家，不应该漠视这些变化。</a:t>
            </a:r>
          </a:p>
        </p:txBody>
      </p:sp>
      <p:sp>
        <p:nvSpPr>
          <p:cNvPr id="5" name="文本框 4"/>
          <p:cNvSpPr txBox="1"/>
          <p:nvPr/>
        </p:nvSpPr>
        <p:spPr>
          <a:xfrm>
            <a:off x="3407410" y="498602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近日刚刚建成的西红门创业大街和青年创新创业大赛同步启动，绿色设计和“互联网＋农业”设计是本次赛事的两大主题。</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2770"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1"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2"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3"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2774" name="矩形 9"/>
          <p:cNvSpPr/>
          <p:nvPr/>
        </p:nvSpPr>
        <p:spPr>
          <a:xfrm>
            <a:off x="1958340" y="65405"/>
            <a:ext cx="4043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语序不当知识图谱</a:t>
            </a: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C:\Users\lenovo\Desktop\思维导图.jpg思维导图"/>
          <p:cNvPicPr>
            <a:picLocks noChangeAspect="1"/>
          </p:cNvPicPr>
          <p:nvPr/>
        </p:nvPicPr>
        <p:blipFill>
          <a:blip r:embed="rId3"/>
          <a:stretch>
            <a:fillRect/>
          </a:stretch>
        </p:blipFill>
        <p:spPr>
          <a:xfrm>
            <a:off x="962660" y="366395"/>
            <a:ext cx="10033000" cy="6343650"/>
          </a:xfrm>
          <a:prstGeom prst="rect">
            <a:avLst/>
          </a:prstGeom>
          <a:solidFill>
            <a:schemeClr val="bg1">
              <a:lumMod val="95000"/>
            </a:schemeClr>
          </a:solidFill>
          <a:effectLst>
            <a:softEdge rad="685800"/>
          </a:effectLst>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330325"/>
            <a:chOff x="943" y="1695"/>
            <a:chExt cx="17708" cy="2095"/>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如何进行人事制度改革的问题在全校教职工中热烈地引起了讨论。</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291973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这次发展论坛在上海举行，参加论坛的中外各界人士在论坛期间就环境保护、人才培养、普及教育等众多议题为期两天发表意见并进行各种交流。</a:t>
            </a:r>
          </a:p>
        </p:txBody>
      </p:sp>
      <p:sp>
        <p:nvSpPr>
          <p:cNvPr id="7" name="矩形 6"/>
          <p:cNvSpPr/>
          <p:nvPr/>
        </p:nvSpPr>
        <p:spPr>
          <a:xfrm>
            <a:off x="1464310" y="4928235"/>
            <a:ext cx="936498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定语误放在状语位置上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800" decel="100000"/>
                                        <p:tgtEl>
                                          <p:spTgt spid="7"/>
                                        </p:tgtEl>
                                      </p:cBhvr>
                                    </p:animEffect>
                                    <p:anim calcmode="lin" valueType="num">
                                      <p:cBhvr>
                                        <p:cTn id="20" dur="800" decel="100000" fill="hold"/>
                                        <p:tgtEl>
                                          <p:spTgt spid="7"/>
                                        </p:tgtEl>
                                        <p:attrNameLst>
                                          <p:attrName>style.rotation</p:attrName>
                                        </p:attrNameLst>
                                      </p:cBhvr>
                                      <p:tavLst>
                                        <p:tav tm="0">
                                          <p:val>
                                            <p:fltVal val="-90"/>
                                          </p:val>
                                        </p:tav>
                                        <p:tav tm="100000">
                                          <p:val>
                                            <p:fltVal val="0"/>
                                          </p:val>
                                        </p:tav>
                                      </p:tavLst>
                                    </p:anim>
                                    <p:anim calcmode="lin" valueType="num">
                                      <p:cBhvr>
                                        <p:cTn id="21" dur="800" decel="100000" fill="hold"/>
                                        <p:tgtEl>
                                          <p:spTgt spid="7"/>
                                        </p:tgtEl>
                                        <p:attrNameLst>
                                          <p:attrName>ppt_x</p:attrName>
                                        </p:attrNameLst>
                                      </p:cBhvr>
                                      <p:tavLst>
                                        <p:tav tm="0">
                                          <p:val>
                                            <p:strVal val="#ppt_x+0.4"/>
                                          </p:val>
                                        </p:tav>
                                        <p:tav tm="100000">
                                          <p:val>
                                            <p:strVal val="#ppt_x-0.05"/>
                                          </p:val>
                                        </p:tav>
                                      </p:tavLst>
                                    </p:anim>
                                    <p:anim calcmode="lin" valueType="num">
                                      <p:cBhvr>
                                        <p:cTn id="22" dur="800" decel="100000" fill="hold"/>
                                        <p:tgtEl>
                                          <p:spTgt spid="7"/>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330325"/>
            <a:chOff x="943" y="1695"/>
            <a:chExt cx="17708" cy="2095"/>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在职工代表大会上，我们向厂方提出了关于工资制度改革的明确意见。</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316801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在社会主义建设事业中，应该发挥广大知识分子充分的作用。</a:t>
            </a:r>
          </a:p>
        </p:txBody>
      </p:sp>
      <p:sp>
        <p:nvSpPr>
          <p:cNvPr id="7" name="矩形 6"/>
          <p:cNvSpPr/>
          <p:nvPr/>
        </p:nvSpPr>
        <p:spPr>
          <a:xfrm>
            <a:off x="1464310" y="4928235"/>
            <a:ext cx="936498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状语误放在定语位置上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800" decel="100000"/>
                                        <p:tgtEl>
                                          <p:spTgt spid="7"/>
                                        </p:tgtEl>
                                      </p:cBhvr>
                                    </p:animEffect>
                                    <p:anim calcmode="lin" valueType="num">
                                      <p:cBhvr>
                                        <p:cTn id="20" dur="800" decel="100000" fill="hold"/>
                                        <p:tgtEl>
                                          <p:spTgt spid="7"/>
                                        </p:tgtEl>
                                        <p:attrNameLst>
                                          <p:attrName>style.rotation</p:attrName>
                                        </p:attrNameLst>
                                      </p:cBhvr>
                                      <p:tavLst>
                                        <p:tav tm="0">
                                          <p:val>
                                            <p:fltVal val="-90"/>
                                          </p:val>
                                        </p:tav>
                                        <p:tav tm="100000">
                                          <p:val>
                                            <p:fltVal val="0"/>
                                          </p:val>
                                        </p:tav>
                                      </p:tavLst>
                                    </p:anim>
                                    <p:anim calcmode="lin" valueType="num">
                                      <p:cBhvr>
                                        <p:cTn id="21" dur="800" decel="100000" fill="hold"/>
                                        <p:tgtEl>
                                          <p:spTgt spid="7"/>
                                        </p:tgtEl>
                                        <p:attrNameLst>
                                          <p:attrName>ppt_x</p:attrName>
                                        </p:attrNameLst>
                                      </p:cBhvr>
                                      <p:tavLst>
                                        <p:tav tm="0">
                                          <p:val>
                                            <p:strVal val="#ppt_x+0.4"/>
                                          </p:val>
                                        </p:tav>
                                        <p:tav tm="100000">
                                          <p:val>
                                            <p:strVal val="#ppt_x-0.05"/>
                                          </p:val>
                                        </p:tav>
                                      </p:tavLst>
                                    </p:anim>
                                    <p:anim calcmode="lin" valueType="num">
                                      <p:cBhvr>
                                        <p:cTn id="22" dur="800" decel="100000" fill="hold"/>
                                        <p:tgtEl>
                                          <p:spTgt spid="7"/>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330325"/>
            <a:chOff x="943" y="1695"/>
            <a:chExt cx="17708" cy="2095"/>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不但中药能与一般抗生素媲美，而且副作用小，成本低。</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2919730"/>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由于技术水平太低，这些产品质量不是比沿海地区的同类产品低，就是成本比沿海的高。</a:t>
            </a:r>
          </a:p>
        </p:txBody>
      </p:sp>
      <p:sp>
        <p:nvSpPr>
          <p:cNvPr id="5" name="文本框 4"/>
          <p:cNvSpPr txBox="1"/>
          <p:nvPr/>
        </p:nvSpPr>
        <p:spPr>
          <a:xfrm>
            <a:off x="3407410" y="498602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农民一方面向化肥厂提出合理的要求和建议，另一方面化肥厂积极改进技术，提高质量，保证化肥的供应。</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sym typeface="+mn-ea"/>
              </a:rPr>
              <a:t>诚信教育已成为我国公民道德建设的重要内容，因为不仅诚信体现了公民的基本道德素质，而且关系到国家的整体形象。</a:t>
            </a:r>
            <a:endParaRPr lang="zh-CN" altLang="en-US" sz="2800">
              <a:latin typeface="华文新魏" panose="02010800040101010101" charset="-122"/>
              <a:ea typeface="华文新魏" panose="02010800040101010101" charset="-122"/>
            </a:endParaRPr>
          </a:p>
        </p:txBody>
      </p:sp>
      <p:sp>
        <p:nvSpPr>
          <p:cNvPr id="7" name="矩形 6"/>
          <p:cNvSpPr/>
          <p:nvPr/>
        </p:nvSpPr>
        <p:spPr>
          <a:xfrm>
            <a:off x="2927985" y="3370580"/>
            <a:ext cx="661035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关联词位置不当</a:t>
            </a:r>
          </a:p>
        </p:txBody>
      </p:sp>
      <p:sp>
        <p:nvSpPr>
          <p:cNvPr id="2" name="矩形 1"/>
          <p:cNvSpPr/>
          <p:nvPr/>
        </p:nvSpPr>
        <p:spPr>
          <a:xfrm>
            <a:off x="1544320" y="5111750"/>
            <a:ext cx="1025525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rgbClr val="F8B193"/>
                </a:solidFill>
                <a:effectLst/>
                <a:latin typeface="华文行楷" panose="02010800040101010101" charset="-122"/>
                <a:ea typeface="华文行楷" panose="02010800040101010101" charset="-122"/>
                <a:cs typeface="华文行楷" panose="02010800040101010101" charset="-122"/>
              </a:rPr>
              <a:t>口诀：主语“同前异后”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7"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类型三</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330325"/>
            <a:chOff x="943" y="1695"/>
            <a:chExt cx="17708" cy="2095"/>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1501"/>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鸦片战争以来的中国近代史，对于大多数中学生是比较熟悉的，重大的历史事件都能说得一清二楚。</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07410" y="291973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于漪老师是中学语文教学改革的先行者，她在长期的语文教学实践中形成的独特而高超的授课艺术，为不少聆听过她讲课的师生所折服。</a:t>
            </a:r>
          </a:p>
        </p:txBody>
      </p:sp>
      <p:sp>
        <p:nvSpPr>
          <p:cNvPr id="7" name="矩形 6"/>
          <p:cNvSpPr/>
          <p:nvPr/>
        </p:nvSpPr>
        <p:spPr>
          <a:xfrm>
            <a:off x="4251325" y="4885055"/>
            <a:ext cx="385572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主客颠倒</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800" decel="100000"/>
                                        <p:tgtEl>
                                          <p:spTgt spid="7"/>
                                        </p:tgtEl>
                                      </p:cBhvr>
                                    </p:animEffect>
                                    <p:anim calcmode="lin" valueType="num">
                                      <p:cBhvr>
                                        <p:cTn id="20" dur="800" decel="100000" fill="hold"/>
                                        <p:tgtEl>
                                          <p:spTgt spid="7"/>
                                        </p:tgtEl>
                                        <p:attrNameLst>
                                          <p:attrName>style.rotation</p:attrName>
                                        </p:attrNameLst>
                                      </p:cBhvr>
                                      <p:tavLst>
                                        <p:tav tm="0">
                                          <p:val>
                                            <p:fltVal val="-90"/>
                                          </p:val>
                                        </p:tav>
                                        <p:tav tm="100000">
                                          <p:val>
                                            <p:fltVal val="0"/>
                                          </p:val>
                                        </p:tav>
                                      </p:tavLst>
                                    </p:anim>
                                    <p:anim calcmode="lin" valueType="num">
                                      <p:cBhvr>
                                        <p:cTn id="21" dur="800" decel="100000" fill="hold"/>
                                        <p:tgtEl>
                                          <p:spTgt spid="7"/>
                                        </p:tgtEl>
                                        <p:attrNameLst>
                                          <p:attrName>ppt_x</p:attrName>
                                        </p:attrNameLst>
                                      </p:cBhvr>
                                      <p:tavLst>
                                        <p:tav tm="0">
                                          <p:val>
                                            <p:strVal val="#ppt_x+0.4"/>
                                          </p:val>
                                        </p:tav>
                                        <p:tav tm="100000">
                                          <p:val>
                                            <p:strVal val="#ppt_x-0.05"/>
                                          </p:val>
                                        </p:tav>
                                      </p:tavLst>
                                    </p:anim>
                                    <p:anim calcmode="lin" valueType="num">
                                      <p:cBhvr>
                                        <p:cTn id="22" dur="800" decel="100000" fill="hold"/>
                                        <p:tgtEl>
                                          <p:spTgt spid="7"/>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类型四</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561465"/>
            <a:chOff x="943" y="1695"/>
            <a:chExt cx="17708" cy="2459"/>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975"/>
              <a:ext cx="13285" cy="2179"/>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任何一种文明的发展都是与其他文明碰撞、融合、交流的过程，完全封闭的环境不可能带来文明的进步，只会导致文明的衰落。</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291973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我国首座自主建造、设计、开发的第六代深水半潜式钻井平台，在我国南海海域正式开钻，标志着我国海洋石油工业深水战略迈出了实质性步伐。</a:t>
            </a:r>
          </a:p>
        </p:txBody>
      </p:sp>
      <p:sp>
        <p:nvSpPr>
          <p:cNvPr id="7" name="矩形 6"/>
          <p:cNvSpPr/>
          <p:nvPr/>
        </p:nvSpPr>
        <p:spPr>
          <a:xfrm>
            <a:off x="1496695" y="4885055"/>
            <a:ext cx="936498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并列词组（短语）不当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800" decel="100000"/>
                                        <p:tgtEl>
                                          <p:spTgt spid="7"/>
                                        </p:tgtEl>
                                      </p:cBhvr>
                                    </p:animEffect>
                                    <p:anim calcmode="lin" valueType="num">
                                      <p:cBhvr>
                                        <p:cTn id="20" dur="800" decel="100000" fill="hold"/>
                                        <p:tgtEl>
                                          <p:spTgt spid="7"/>
                                        </p:tgtEl>
                                        <p:attrNameLst>
                                          <p:attrName>style.rotation</p:attrName>
                                        </p:attrNameLst>
                                      </p:cBhvr>
                                      <p:tavLst>
                                        <p:tav tm="0">
                                          <p:val>
                                            <p:fltVal val="-90"/>
                                          </p:val>
                                        </p:tav>
                                        <p:tav tm="100000">
                                          <p:val>
                                            <p:fltVal val="0"/>
                                          </p:val>
                                        </p:tav>
                                      </p:tavLst>
                                    </p:anim>
                                    <p:anim calcmode="lin" valueType="num">
                                      <p:cBhvr>
                                        <p:cTn id="21" dur="800" decel="100000" fill="hold"/>
                                        <p:tgtEl>
                                          <p:spTgt spid="7"/>
                                        </p:tgtEl>
                                        <p:attrNameLst>
                                          <p:attrName>ppt_x</p:attrName>
                                        </p:attrNameLst>
                                      </p:cBhvr>
                                      <p:tavLst>
                                        <p:tav tm="0">
                                          <p:val>
                                            <p:strVal val="#ppt_x+0.4"/>
                                          </p:val>
                                        </p:tav>
                                        <p:tav tm="100000">
                                          <p:val>
                                            <p:strVal val="#ppt_x-0.05"/>
                                          </p:val>
                                        </p:tav>
                                      </p:tavLst>
                                    </p:anim>
                                    <p:anim calcmode="lin" valueType="num">
                                      <p:cBhvr>
                                        <p:cTn id="22" dur="800" decel="100000" fill="hold"/>
                                        <p:tgtEl>
                                          <p:spTgt spid="7"/>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893635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有些炎症，西药能治，中药照样能治，不仅中药能与一般抗菌素媲美，而且副作用小，成本较低。</a:t>
            </a:r>
          </a:p>
        </p:txBody>
      </p:sp>
      <p:sp>
        <p:nvSpPr>
          <p:cNvPr id="42001" name="文本框 69"/>
          <p:cNvSpPr/>
          <p:nvPr/>
        </p:nvSpPr>
        <p:spPr>
          <a:xfrm>
            <a:off x="3288030" y="2430780"/>
            <a:ext cx="893572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虽然社会化渠道能够很低成本地让消费者主动获取品牌，但并不能完全占领消费者的生活空间，更不能使消费者生活与品牌形成“强关联”。</a:t>
            </a:r>
          </a:p>
        </p:txBody>
      </p:sp>
      <p:sp>
        <p:nvSpPr>
          <p:cNvPr id="42002" name="文本框 70"/>
          <p:cNvSpPr/>
          <p:nvPr/>
        </p:nvSpPr>
        <p:spPr>
          <a:xfrm>
            <a:off x="3356610" y="3989705"/>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我们一定能在世界舞台展现出古老文明大国的风范，那时我们的城市不仅会变得更加美丽，</a:t>
            </a:r>
            <a:r>
              <a:rPr lang="zh-CN" altLang="en-US" sz="2400">
                <a:solidFill>
                  <a:srgbClr val="000000"/>
                </a:solidFill>
                <a:latin typeface="华文新魏" panose="02010800040101010101" charset="-122"/>
                <a:ea typeface="华文新魏" panose="02010800040101010101" charset="-122"/>
              </a:rPr>
              <a:t>而且</a:t>
            </a:r>
            <a:r>
              <a:rPr lang="en-US" altLang="zh-CN" sz="2400">
                <a:solidFill>
                  <a:srgbClr val="000000"/>
                </a:solidFill>
                <a:latin typeface="华文新魏" panose="02010800040101010101" charset="-122"/>
                <a:ea typeface="华文新魏" panose="02010800040101010101" charset="-122"/>
              </a:rPr>
              <a:t>每一个人也会更讲文明。</a:t>
            </a:r>
          </a:p>
        </p:txBody>
      </p:sp>
      <p:sp>
        <p:nvSpPr>
          <p:cNvPr id="42003" name="文本框 71"/>
          <p:cNvSpPr/>
          <p:nvPr/>
        </p:nvSpPr>
        <p:spPr>
          <a:xfrm>
            <a:off x="3322320" y="5484495"/>
            <a:ext cx="8938895" cy="46037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张艺谋执导的《十面埋伏》对于中国青年是不陌生的。</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2734945"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rPr>
              <a:t>关联词位置不当</a:t>
            </a:r>
          </a:p>
        </p:txBody>
      </p:sp>
      <p:sp>
        <p:nvSpPr>
          <p:cNvPr id="5" name="文本框 4"/>
          <p:cNvSpPr txBox="1"/>
          <p:nvPr/>
        </p:nvSpPr>
        <p:spPr>
          <a:xfrm>
            <a:off x="3356610" y="1974215"/>
            <a:ext cx="3049270"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sym typeface="+mn-ea"/>
              </a:rPr>
              <a:t>关联词位置不当</a:t>
            </a:r>
            <a:endParaRPr lang="en-US" altLang="zh-CN" sz="2800" b="1">
              <a:solidFill>
                <a:srgbClr val="6C5B7B"/>
              </a:solidFill>
              <a:latin typeface="方正舒体" panose="02010601030101010101" charset="-122"/>
              <a:ea typeface="方正舒体" panose="02010601030101010101" charset="-122"/>
            </a:endParaRPr>
          </a:p>
        </p:txBody>
      </p:sp>
      <p:sp>
        <p:nvSpPr>
          <p:cNvPr id="6" name="文本框 5"/>
          <p:cNvSpPr txBox="1"/>
          <p:nvPr/>
        </p:nvSpPr>
        <p:spPr>
          <a:xfrm>
            <a:off x="3466465" y="4962525"/>
            <a:ext cx="2378710" cy="521970"/>
          </a:xfrm>
          <a:prstGeom prst="rect">
            <a:avLst/>
          </a:prstGeom>
          <a:noFill/>
        </p:spPr>
        <p:txBody>
          <a:bodyPr wrap="square" rtlCol="0">
            <a:spAutoFit/>
          </a:bodyPr>
          <a:lstStyle/>
          <a:p>
            <a:pPr algn="l">
              <a:buClrTx/>
              <a:buSzTx/>
              <a:buFontTx/>
            </a:pPr>
            <a:r>
              <a:rPr lang="zh-CN" altLang="en-US" sz="2800" b="1">
                <a:solidFill>
                  <a:srgbClr val="6C5B7B"/>
                </a:solidFill>
                <a:latin typeface="方正舒体" panose="02010601030101010101" charset="-122"/>
                <a:ea typeface="方正舒体" panose="02010601030101010101" charset="-122"/>
              </a:rPr>
              <a:t>主客颠倒</a:t>
            </a:r>
          </a:p>
        </p:txBody>
      </p:sp>
      <p:sp>
        <p:nvSpPr>
          <p:cNvPr id="7" name="文本框 6"/>
          <p:cNvSpPr txBox="1"/>
          <p:nvPr/>
        </p:nvSpPr>
        <p:spPr>
          <a:xfrm>
            <a:off x="3428365" y="3467735"/>
            <a:ext cx="3103245"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sym typeface="+mn-ea"/>
              </a:rPr>
              <a:t>关联词位置不当</a:t>
            </a:r>
            <a:endParaRPr lang="en-US" altLang="zh-CN" sz="2800" b="1">
              <a:solidFill>
                <a:srgbClr val="6C5B7B"/>
              </a:solidFill>
              <a:latin typeface="方正舒体" panose="02010601030101010101" charset="-122"/>
              <a:ea typeface="方正舒体" panose="02010601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1986" name="矩形 1"/>
          <p:cNvSpPr/>
          <p:nvPr/>
        </p:nvSpPr>
        <p:spPr>
          <a:xfrm>
            <a:off x="4015740" y="0"/>
            <a:ext cx="8176260"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8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1990" name="矩形 9"/>
          <p:cNvSpPr/>
          <p:nvPr/>
        </p:nvSpPr>
        <p:spPr>
          <a:xfrm>
            <a:off x="1716405"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000" name="文本框 68"/>
          <p:cNvSpPr/>
          <p:nvPr/>
        </p:nvSpPr>
        <p:spPr>
          <a:xfrm>
            <a:off x="3288030" y="1237615"/>
            <a:ext cx="8936355"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近期，一些地方相继发生重特大安全生产事故，特别是天津港“8·12”瑞海公司危险品仓库爆炸事故，造成重大人员伤亡，教训极为深刻，损失极其惨重。</a:t>
            </a:r>
          </a:p>
        </p:txBody>
      </p:sp>
      <p:sp>
        <p:nvSpPr>
          <p:cNvPr id="42001" name="文本框 69"/>
          <p:cNvSpPr/>
          <p:nvPr/>
        </p:nvSpPr>
        <p:spPr>
          <a:xfrm>
            <a:off x="3322320" y="2861945"/>
            <a:ext cx="8935720"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奥斯特洛夫斯基的《钢铁是怎样炼成的》对于中国青年是不陌生的。</a:t>
            </a:r>
          </a:p>
        </p:txBody>
      </p:sp>
      <p:sp>
        <p:nvSpPr>
          <p:cNvPr id="42002" name="文本框 70"/>
          <p:cNvSpPr/>
          <p:nvPr/>
        </p:nvSpPr>
        <p:spPr>
          <a:xfrm>
            <a:off x="3288030" y="4250690"/>
            <a:ext cx="887031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从“要我学”到“我要学”，是从内因驱动到外因推动的一个转变，是学习者情绪状态的一个转变。</a:t>
            </a:r>
          </a:p>
        </p:txBody>
      </p:sp>
      <p:sp>
        <p:nvSpPr>
          <p:cNvPr id="42003" name="文本框 71"/>
          <p:cNvSpPr/>
          <p:nvPr/>
        </p:nvSpPr>
        <p:spPr>
          <a:xfrm>
            <a:off x="3322320" y="5641340"/>
            <a:ext cx="8938895" cy="82994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2400">
                <a:solidFill>
                  <a:srgbClr val="000000"/>
                </a:solidFill>
                <a:latin typeface="华文新魏" panose="02010800040101010101" charset="-122"/>
                <a:ea typeface="华文新魏" panose="02010800040101010101" charset="-122"/>
              </a:rPr>
              <a:t>图书过度包装不仅让奢靡浪费之风入侵文化领域，将真正的爱书之人拒之门外，而且让普通消费者的图书购买力大大下降。</a:t>
            </a:r>
          </a:p>
        </p:txBody>
      </p:sp>
      <p:grpSp>
        <p:nvGrpSpPr>
          <p:cNvPr id="2" name="组合 1"/>
          <p:cNvGrpSpPr/>
          <p:nvPr/>
        </p:nvGrpSpPr>
        <p:grpSpPr>
          <a:xfrm>
            <a:off x="278130" y="1237615"/>
            <a:ext cx="2894965" cy="4864100"/>
            <a:chOff x="2703" y="2153"/>
            <a:chExt cx="7257" cy="7660"/>
          </a:xfrm>
        </p:grpSpPr>
        <p:sp>
          <p:nvSpPr>
            <p:cNvPr id="41991" name="任意多边形 47"/>
            <p:cNvSpPr/>
            <p:nvPr/>
          </p:nvSpPr>
          <p:spPr>
            <a:xfrm rot="-120000" flipH="1">
              <a:off x="4785" y="4175"/>
              <a:ext cx="2995" cy="1785"/>
            </a:xfrm>
            <a:custGeom>
              <a:avLst/>
              <a:gdLst>
                <a:gd name="txL" fmla="*/ 0 w 2262142"/>
                <a:gd name="txT" fmla="*/ 0 h 1396256"/>
                <a:gd name="txR" fmla="*/ 2262142 w 2262142"/>
                <a:gd name="txB" fmla="*/ 1396256 h 1396256"/>
              </a:gdLst>
              <a:ahLst/>
              <a:cxnLst>
                <a:cxn ang="0">
                  <a:pos x="0" y="0"/>
                </a:cxn>
                <a:cxn ang="0">
                  <a:pos x="44430" y="746974"/>
                </a:cxn>
                <a:cxn ang="0">
                  <a:pos x="1344225" y="746974"/>
                </a:cxn>
              </a:cxnLst>
              <a:rect l="txL" t="txT" r="txR" b="txB"/>
              <a:pathLst>
                <a:path w="2262142" h="1396256">
                  <a:moveTo>
                    <a:pt x="0" y="0"/>
                  </a:moveTo>
                  <a:lnTo>
                    <a:pt x="74770" y="1396256"/>
                  </a:lnTo>
                  <a:lnTo>
                    <a:pt x="2262142" y="1396256"/>
                  </a:lnTo>
                  <a:lnTo>
                    <a:pt x="0" y="0"/>
                  </a:lnTo>
                  <a:close/>
                </a:path>
              </a:pathLst>
            </a:custGeom>
            <a:solidFill>
              <a:srgbClr val="F34B5B">
                <a:alpha val="100000"/>
              </a:srgbClr>
            </a:solidFill>
            <a:ln w="9525">
              <a:noFill/>
            </a:ln>
          </p:spPr>
          <p:txBody>
            <a:bodyPr/>
            <a:lstStyle/>
            <a:p>
              <a:endParaRPr lang="zh-CN" altLang="en-US"/>
            </a:p>
          </p:txBody>
        </p:sp>
        <p:sp>
          <p:nvSpPr>
            <p:cNvPr id="41992" name="任意多边形 51"/>
            <p:cNvSpPr/>
            <p:nvPr/>
          </p:nvSpPr>
          <p:spPr>
            <a:xfrm>
              <a:off x="7710" y="4135"/>
              <a:ext cx="2250" cy="1785"/>
            </a:xfrm>
            <a:custGeom>
              <a:avLst/>
              <a:gdLst>
                <a:gd name="txL" fmla="*/ 0 w 1699399"/>
                <a:gd name="txT" fmla="*/ 0 h 1344593"/>
                <a:gd name="txR" fmla="*/ 1699399 w 1699399"/>
                <a:gd name="txB" fmla="*/ 1344593 h 1344593"/>
              </a:gdLst>
              <a:ahLst/>
              <a:cxnLst>
                <a:cxn ang="0">
                  <a:pos x="0" y="0"/>
                </a:cxn>
                <a:cxn ang="0">
                  <a:pos x="876722" y="0"/>
                </a:cxn>
                <a:cxn ang="0">
                  <a:pos x="1009899" y="134249"/>
                </a:cxn>
                <a:cxn ang="0">
                  <a:pos x="1009899" y="671230"/>
                </a:cxn>
                <a:cxn ang="0">
                  <a:pos x="876722" y="805479"/>
                </a:cxn>
                <a:cxn ang="0">
                  <a:pos x="0" y="805479"/>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67280">
                <a:alpha val="100000"/>
              </a:srgbClr>
            </a:solidFill>
            <a:ln w="9525">
              <a:noFill/>
            </a:ln>
          </p:spPr>
          <p:txBody>
            <a:bodyPr/>
            <a:lstStyle/>
            <a:p>
              <a:endParaRPr lang="zh-CN" altLang="en-US"/>
            </a:p>
          </p:txBody>
        </p:sp>
        <p:sp>
          <p:nvSpPr>
            <p:cNvPr id="41993" name="任意多边形 63"/>
            <p:cNvSpPr/>
            <p:nvPr/>
          </p:nvSpPr>
          <p:spPr>
            <a:xfrm rot="120000" flipH="1" flipV="1">
              <a:off x="4785" y="6050"/>
              <a:ext cx="2995" cy="1778"/>
            </a:xfrm>
            <a:custGeom>
              <a:avLst/>
              <a:gdLst>
                <a:gd name="txL" fmla="*/ 0 w 1901961"/>
                <a:gd name="txT" fmla="*/ 0 h 1128526"/>
                <a:gd name="txR" fmla="*/ 1901961 w 1901961"/>
                <a:gd name="txB" fmla="*/ 1128526 h 1128526"/>
              </a:gdLst>
              <a:ahLst/>
              <a:cxnLst>
                <a:cxn ang="0">
                  <a:pos x="1901553" y="1129087"/>
                </a:cxn>
                <a:cxn ang="0">
                  <a:pos x="62563" y="1129087"/>
                </a:cxn>
                <a:cxn ang="0">
                  <a:pos x="0" y="290"/>
                </a:cxn>
                <a:cxn ang="0">
                  <a:pos x="8286" y="0"/>
                </a:cxn>
              </a:cxnLst>
              <a:rect l="txL" t="txT" r="txR" b="txB"/>
              <a:pathLst>
                <a:path w="1901960" h="1128526">
                  <a:moveTo>
                    <a:pt x="1901961" y="1128526"/>
                  </a:moveTo>
                  <a:lnTo>
                    <a:pt x="62575" y="1128526"/>
                  </a:lnTo>
                  <a:lnTo>
                    <a:pt x="0" y="290"/>
                  </a:lnTo>
                  <a:lnTo>
                    <a:pt x="8289" y="0"/>
                  </a:lnTo>
                  <a:lnTo>
                    <a:pt x="1901961" y="1128526"/>
                  </a:lnTo>
                  <a:close/>
                </a:path>
              </a:pathLst>
            </a:custGeom>
            <a:solidFill>
              <a:srgbClr val="B24C69">
                <a:alpha val="100000"/>
              </a:srgbClr>
            </a:solidFill>
            <a:ln w="9525">
              <a:noFill/>
            </a:ln>
          </p:spPr>
          <p:txBody>
            <a:bodyPr/>
            <a:lstStyle/>
            <a:p>
              <a:endParaRPr lang="zh-CN" altLang="en-US"/>
            </a:p>
          </p:txBody>
        </p:sp>
        <p:sp>
          <p:nvSpPr>
            <p:cNvPr id="41994" name="任意多边形 53"/>
            <p:cNvSpPr/>
            <p:nvPr/>
          </p:nvSpPr>
          <p:spPr>
            <a:xfrm flipV="1">
              <a:off x="7683" y="6090"/>
              <a:ext cx="2250" cy="1765"/>
            </a:xfrm>
            <a:custGeom>
              <a:avLst/>
              <a:gdLst>
                <a:gd name="txL" fmla="*/ 0 w 1699399"/>
                <a:gd name="txT" fmla="*/ 0 h 1344593"/>
                <a:gd name="txR" fmla="*/ 1699399 w 1699399"/>
                <a:gd name="txB" fmla="*/ 1344593 h 1344593"/>
              </a:gdLst>
              <a:ahLst/>
              <a:cxnLst>
                <a:cxn ang="0">
                  <a:pos x="0" y="0"/>
                </a:cxn>
                <a:cxn ang="0">
                  <a:pos x="876722" y="0"/>
                </a:cxn>
                <a:cxn ang="0">
                  <a:pos x="1009899" y="129787"/>
                </a:cxn>
                <a:cxn ang="0">
                  <a:pos x="1009899" y="648919"/>
                </a:cxn>
                <a:cxn ang="0">
                  <a:pos x="876722" y="778706"/>
                </a:cxn>
                <a:cxn ang="0">
                  <a:pos x="0" y="778706"/>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C06C84">
                <a:alpha val="100000"/>
              </a:srgbClr>
            </a:solidFill>
            <a:ln w="9525">
              <a:noFill/>
            </a:ln>
          </p:spPr>
          <p:txBody>
            <a:bodyPr/>
            <a:lstStyle/>
            <a:p>
              <a:endParaRPr lang="zh-CN" altLang="en-US"/>
            </a:p>
          </p:txBody>
        </p:sp>
        <p:sp>
          <p:nvSpPr>
            <p:cNvPr id="41995" name="任意多边形 55"/>
            <p:cNvSpPr/>
            <p:nvPr/>
          </p:nvSpPr>
          <p:spPr>
            <a:xfrm rot="-8494790" flipV="1">
              <a:off x="3950" y="7145"/>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594B65">
                <a:alpha val="100000"/>
              </a:srgbClr>
            </a:solidFill>
            <a:ln w="9525">
              <a:noFill/>
            </a:ln>
          </p:spPr>
          <p:txBody>
            <a:bodyPr/>
            <a:lstStyle/>
            <a:p>
              <a:endParaRPr lang="zh-CN" altLang="en-US"/>
            </a:p>
          </p:txBody>
        </p:sp>
        <p:sp>
          <p:nvSpPr>
            <p:cNvPr id="41996" name="任意多边形 56"/>
            <p:cNvSpPr/>
            <p:nvPr/>
          </p:nvSpPr>
          <p:spPr>
            <a:xfrm flipV="1">
              <a:off x="7683" y="8055"/>
              <a:ext cx="2250" cy="1758"/>
            </a:xfrm>
            <a:custGeom>
              <a:avLst/>
              <a:gdLst>
                <a:gd name="txL" fmla="*/ 0 w 1699399"/>
                <a:gd name="txT" fmla="*/ 0 h 1344593"/>
                <a:gd name="txR" fmla="*/ 1699399 w 1699399"/>
                <a:gd name="txB" fmla="*/ 1344593 h 1344593"/>
              </a:gdLst>
              <a:ahLst/>
              <a:cxnLst>
                <a:cxn ang="0">
                  <a:pos x="0" y="0"/>
                </a:cxn>
                <a:cxn ang="0">
                  <a:pos x="876722" y="0"/>
                </a:cxn>
                <a:cxn ang="0">
                  <a:pos x="1009899" y="128140"/>
                </a:cxn>
                <a:cxn ang="0">
                  <a:pos x="1009899" y="640682"/>
                </a:cxn>
                <a:cxn ang="0">
                  <a:pos x="876722" y="768822"/>
                </a:cxn>
                <a:cxn ang="0">
                  <a:pos x="0" y="768822"/>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6C5B7B">
                <a:alpha val="100000"/>
              </a:srgbClr>
            </a:solidFill>
            <a:ln w="9525">
              <a:noFill/>
            </a:ln>
          </p:spPr>
          <p:txBody>
            <a:bodyPr/>
            <a:lstStyle/>
            <a:p>
              <a:endParaRPr lang="zh-CN" altLang="en-US"/>
            </a:p>
          </p:txBody>
        </p:sp>
        <p:sp>
          <p:nvSpPr>
            <p:cNvPr id="41997" name="任意多边形 58"/>
            <p:cNvSpPr/>
            <p:nvPr/>
          </p:nvSpPr>
          <p:spPr>
            <a:xfrm rot="8494790">
              <a:off x="3950" y="3460"/>
              <a:ext cx="4725" cy="1385"/>
            </a:xfrm>
            <a:custGeom>
              <a:avLst/>
              <a:gdLst>
                <a:gd name="txL" fmla="*/ 0 w 3567861"/>
                <a:gd name="txT" fmla="*/ 0 h 1045825"/>
                <a:gd name="txR" fmla="*/ 3567861 w 3567861"/>
                <a:gd name="txB" fmla="*/ 1045825 h 1045825"/>
              </a:gdLst>
              <a:ahLst/>
              <a:cxnLst>
                <a:cxn ang="0">
                  <a:pos x="0" y="621946"/>
                </a:cxn>
                <a:cxn ang="0">
                  <a:pos x="493315" y="0"/>
                </a:cxn>
                <a:cxn ang="0">
                  <a:pos x="2121830" y="69376"/>
                </a:cxn>
                <a:cxn ang="0">
                  <a:pos x="0" y="621946"/>
                </a:cxn>
              </a:cxnLst>
              <a:rect l="txL" t="txT" r="txR" b="txB"/>
              <a:pathLst>
                <a:path w="3567861" h="1045825">
                  <a:moveTo>
                    <a:pt x="0" y="1045825"/>
                  </a:moveTo>
                  <a:lnTo>
                    <a:pt x="829510" y="0"/>
                  </a:lnTo>
                  <a:lnTo>
                    <a:pt x="3567861" y="116658"/>
                  </a:lnTo>
                  <a:cubicBezTo>
                    <a:pt x="2354936" y="465266"/>
                    <a:pt x="1212925" y="697217"/>
                    <a:pt x="0" y="1045825"/>
                  </a:cubicBezTo>
                  <a:close/>
                </a:path>
              </a:pathLst>
            </a:custGeom>
            <a:solidFill>
              <a:srgbClr val="F5885D">
                <a:alpha val="100000"/>
              </a:srgbClr>
            </a:solidFill>
            <a:ln w="9525">
              <a:noFill/>
            </a:ln>
          </p:spPr>
          <p:txBody>
            <a:bodyPr/>
            <a:lstStyle/>
            <a:p>
              <a:endParaRPr lang="zh-CN" altLang="en-US"/>
            </a:p>
          </p:txBody>
        </p:sp>
        <p:sp>
          <p:nvSpPr>
            <p:cNvPr id="41998" name="任意多边形 59"/>
            <p:cNvSpPr/>
            <p:nvPr/>
          </p:nvSpPr>
          <p:spPr>
            <a:xfrm>
              <a:off x="7710" y="2165"/>
              <a:ext cx="2250" cy="1760"/>
            </a:xfrm>
            <a:custGeom>
              <a:avLst/>
              <a:gdLst>
                <a:gd name="txL" fmla="*/ 0 w 1699399"/>
                <a:gd name="txT" fmla="*/ 0 h 1344593"/>
                <a:gd name="txR" fmla="*/ 1699399 w 1699399"/>
                <a:gd name="txB" fmla="*/ 1344593 h 1344593"/>
              </a:gdLst>
              <a:ahLst/>
              <a:cxnLst>
                <a:cxn ang="0">
                  <a:pos x="0" y="0"/>
                </a:cxn>
                <a:cxn ang="0">
                  <a:pos x="876722" y="0"/>
                </a:cxn>
                <a:cxn ang="0">
                  <a:pos x="1009899" y="128687"/>
                </a:cxn>
                <a:cxn ang="0">
                  <a:pos x="1009899" y="643420"/>
                </a:cxn>
                <a:cxn ang="0">
                  <a:pos x="876722" y="772107"/>
                </a:cxn>
                <a:cxn ang="0">
                  <a:pos x="0" y="772107"/>
                </a:cxn>
              </a:cxnLst>
              <a:rect l="txL" t="txT" r="txR" b="txB"/>
              <a:pathLst>
                <a:path w="1699398"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lnTo>
                    <a:pt x="0" y="0"/>
                  </a:lnTo>
                  <a:close/>
                </a:path>
              </a:pathLst>
            </a:custGeom>
            <a:solidFill>
              <a:srgbClr val="F8B193">
                <a:alpha val="100000"/>
              </a:srgbClr>
            </a:solidFill>
            <a:ln w="9525">
              <a:noFill/>
            </a:ln>
          </p:spPr>
          <p:txBody>
            <a:bodyPr/>
            <a:lstStyle/>
            <a:p>
              <a:endParaRPr lang="zh-CN" altLang="en-US"/>
            </a:p>
          </p:txBody>
        </p:sp>
        <p:grpSp>
          <p:nvGrpSpPr>
            <p:cNvPr id="41999" name="组合 27"/>
            <p:cNvGrpSpPr/>
            <p:nvPr/>
          </p:nvGrpSpPr>
          <p:grpSpPr>
            <a:xfrm>
              <a:off x="2703" y="5105"/>
              <a:ext cx="2155" cy="2165"/>
              <a:chOff x="0" y="0"/>
              <a:chExt cx="1375837" cy="1380067"/>
            </a:xfrm>
          </p:grpSpPr>
          <p:grpSp>
            <p:nvGrpSpPr>
              <p:cNvPr id="42008" name="组合 25"/>
              <p:cNvGrpSpPr/>
              <p:nvPr/>
            </p:nvGrpSpPr>
            <p:grpSpPr>
              <a:xfrm>
                <a:off x="0" y="0"/>
                <a:ext cx="1375837" cy="1380067"/>
                <a:chOff x="0" y="0"/>
                <a:chExt cx="1375837" cy="1380067"/>
              </a:xfrm>
            </p:grpSpPr>
            <p:sp>
              <p:nvSpPr>
                <p:cNvPr id="42010" name="矩形 11"/>
                <p:cNvSpPr/>
                <p:nvPr/>
              </p:nvSpPr>
              <p:spPr>
                <a:xfrm>
                  <a:off x="0" y="254000"/>
                  <a:ext cx="795866" cy="626533"/>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1" name="矩形 12"/>
                <p:cNvSpPr/>
                <p:nvPr/>
              </p:nvSpPr>
              <p:spPr>
                <a:xfrm>
                  <a:off x="0" y="0"/>
                  <a:ext cx="559857" cy="254000"/>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2" name="矩形 13"/>
                <p:cNvSpPr/>
                <p:nvPr/>
              </p:nvSpPr>
              <p:spPr>
                <a:xfrm>
                  <a:off x="829733" y="287867"/>
                  <a:ext cx="29540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3" name="任意多边形 18"/>
                <p:cNvSpPr/>
                <p:nvPr/>
              </p:nvSpPr>
              <p:spPr>
                <a:xfrm>
                  <a:off x="1156761" y="143317"/>
                  <a:ext cx="219076" cy="839485"/>
                </a:xfrm>
                <a:custGeom>
                  <a:avLst/>
                  <a:gdLst>
                    <a:gd name="txL" fmla="*/ 0 w 215619"/>
                    <a:gd name="txT" fmla="*/ 0 h 839485"/>
                    <a:gd name="txR" fmla="*/ 215619 w 215619"/>
                    <a:gd name="txB" fmla="*/ 839485 h 839485"/>
                  </a:gdLst>
                  <a:ahLst/>
                  <a:cxnLst>
                    <a:cxn ang="0">
                      <a:pos x="226157" y="0"/>
                    </a:cxn>
                    <a:cxn ang="0">
                      <a:pos x="226157" y="839485"/>
                    </a:cxn>
                    <a:cxn ang="0">
                      <a:pos x="0" y="691923"/>
                    </a:cxn>
                    <a:cxn ang="0">
                      <a:pos x="0" y="147562"/>
                    </a:cxn>
                  </a:cxnLst>
                  <a:rect l="txL" t="txT" r="txR" b="txB"/>
                  <a:pathLst>
                    <a:path w="215619" h="839485">
                      <a:moveTo>
                        <a:pt x="215619" y="0"/>
                      </a:moveTo>
                      <a:lnTo>
                        <a:pt x="215619" y="839485"/>
                      </a:lnTo>
                      <a:lnTo>
                        <a:pt x="0" y="691923"/>
                      </a:lnTo>
                      <a:lnTo>
                        <a:pt x="0" y="147562"/>
                      </a:lnTo>
                      <a:lnTo>
                        <a:pt x="215619" y="0"/>
                      </a:lnTo>
                      <a:close/>
                    </a:path>
                  </a:pathLst>
                </a:custGeom>
                <a:solidFill>
                  <a:srgbClr val="355C7D">
                    <a:alpha val="100000"/>
                  </a:srgbClr>
                </a:solidFill>
                <a:ln w="9525">
                  <a:noFill/>
                </a:ln>
              </p:spPr>
              <p:txBody>
                <a:bodyPr/>
                <a:lstStyle/>
                <a:p>
                  <a:endParaRPr lang="zh-CN" altLang="en-US"/>
                </a:p>
              </p:txBody>
            </p:sp>
            <p:sp>
              <p:nvSpPr>
                <p:cNvPr id="42014" name="任意多边形 21"/>
                <p:cNvSpPr/>
                <p:nvPr/>
              </p:nvSpPr>
              <p:spPr>
                <a:xfrm>
                  <a:off x="92709" y="821266"/>
                  <a:ext cx="431799" cy="558801"/>
                </a:xfrm>
                <a:custGeom>
                  <a:avLst/>
                  <a:gdLst>
                    <a:gd name="txL" fmla="*/ 0 w 431799"/>
                    <a:gd name="txT" fmla="*/ 0 h 558801"/>
                    <a:gd name="txR" fmla="*/ 431799 w 431799"/>
                    <a:gd name="txB" fmla="*/ 558801 h 558801"/>
                  </a:gdLst>
                  <a:ahLst/>
                  <a:cxnLst>
                    <a:cxn ang="0">
                      <a:pos x="62411" y="80767"/>
                    </a:cxn>
                    <a:cxn ang="0">
                      <a:pos x="62411" y="478032"/>
                    </a:cxn>
                    <a:cxn ang="0">
                      <a:pos x="369387" y="478032"/>
                    </a:cxn>
                    <a:cxn ang="0">
                      <a:pos x="369387" y="80767"/>
                    </a:cxn>
                    <a:cxn ang="0">
                      <a:pos x="0" y="0"/>
                    </a:cxn>
                    <a:cxn ang="0">
                      <a:pos x="431799" y="0"/>
                    </a:cxn>
                    <a:cxn ang="0">
                      <a:pos x="431799" y="558801"/>
                    </a:cxn>
                    <a:cxn ang="0">
                      <a:pos x="0" y="558801"/>
                    </a:cxn>
                  </a:cxnLst>
                  <a:rect l="txL" t="txT" r="txR" b="txB"/>
                  <a:pathLst>
                    <a:path w="431799" h="558801">
                      <a:moveTo>
                        <a:pt x="62411" y="80767"/>
                      </a:moveTo>
                      <a:lnTo>
                        <a:pt x="62411" y="478032"/>
                      </a:lnTo>
                      <a:lnTo>
                        <a:pt x="369387" y="478032"/>
                      </a:lnTo>
                      <a:lnTo>
                        <a:pt x="369387" y="80767"/>
                      </a:lnTo>
                      <a:lnTo>
                        <a:pt x="62411" y="80767"/>
                      </a:lnTo>
                      <a:close/>
                      <a:moveTo>
                        <a:pt x="0" y="0"/>
                      </a:moveTo>
                      <a:lnTo>
                        <a:pt x="431799" y="0"/>
                      </a:lnTo>
                      <a:lnTo>
                        <a:pt x="431799" y="558801"/>
                      </a:lnTo>
                      <a:lnTo>
                        <a:pt x="0" y="558801"/>
                      </a:lnTo>
                      <a:lnTo>
                        <a:pt x="0" y="0"/>
                      </a:lnTo>
                      <a:close/>
                    </a:path>
                  </a:pathLst>
                </a:custGeom>
                <a:solidFill>
                  <a:srgbClr val="355C7D">
                    <a:alpha val="100000"/>
                  </a:srgbClr>
                </a:solidFill>
                <a:ln w="9525">
                  <a:noFill/>
                </a:ln>
              </p:spPr>
              <p:txBody>
                <a:bodyPr/>
                <a:lstStyle/>
                <a:p>
                  <a:endParaRPr lang="zh-CN" altLang="en-US"/>
                </a:p>
              </p:txBody>
            </p:sp>
            <p:sp>
              <p:nvSpPr>
                <p:cNvPr id="42015" name="椭圆 22"/>
                <p:cNvSpPr/>
                <p:nvPr/>
              </p:nvSpPr>
              <p:spPr>
                <a:xfrm>
                  <a:off x="470600" y="1004001"/>
                  <a:ext cx="376066" cy="376066"/>
                </a:xfrm>
                <a:prstGeom prst="ellipse">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42016" name="矩形 23"/>
                <p:cNvSpPr/>
                <p:nvPr/>
              </p:nvSpPr>
              <p:spPr>
                <a:xfrm>
                  <a:off x="476797" y="812801"/>
                  <a:ext cx="167786" cy="567266"/>
                </a:xfrm>
                <a:prstGeom prst="rect">
                  <a:avLst/>
                </a:prstGeom>
                <a:solidFill>
                  <a:srgbClr val="355C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9" name="椭圆 26"/>
              <p:cNvSpPr>
                <a:spLocks noChangeAspect="1"/>
              </p:cNvSpPr>
              <p:nvPr/>
            </p:nvSpPr>
            <p:spPr>
              <a:xfrm>
                <a:off x="535892" y="1071836"/>
                <a:ext cx="252000" cy="252000"/>
              </a:xfrm>
              <a:prstGeom prst="ellipse">
                <a:avLst/>
              </a:prstGeom>
              <a:solidFill>
                <a:schemeClr val="bg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42004" name="文本框 10"/>
            <p:cNvSpPr/>
            <p:nvPr/>
          </p:nvSpPr>
          <p:spPr>
            <a:xfrm>
              <a:off x="8260" y="2153"/>
              <a:ext cx="1095" cy="174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sp>
          <p:nvSpPr>
            <p:cNvPr id="42005" name="文本框 37"/>
            <p:cNvSpPr/>
            <p:nvPr/>
          </p:nvSpPr>
          <p:spPr>
            <a:xfrm>
              <a:off x="8103" y="4338"/>
              <a:ext cx="1465" cy="1452"/>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sp>
          <p:nvSpPr>
            <p:cNvPr id="42006" name="文本框 38"/>
            <p:cNvSpPr/>
            <p:nvPr/>
          </p:nvSpPr>
          <p:spPr>
            <a:xfrm>
              <a:off x="8185" y="6178"/>
              <a:ext cx="1285"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sp>
          <p:nvSpPr>
            <p:cNvPr id="42007" name="文本框 39"/>
            <p:cNvSpPr/>
            <p:nvPr/>
          </p:nvSpPr>
          <p:spPr>
            <a:xfrm>
              <a:off x="8308" y="8205"/>
              <a:ext cx="1047" cy="159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sp>
        <p:nvSpPr>
          <p:cNvPr id="4" name="文本框 3"/>
          <p:cNvSpPr txBox="1"/>
          <p:nvPr/>
        </p:nvSpPr>
        <p:spPr>
          <a:xfrm>
            <a:off x="3288030" y="723265"/>
            <a:ext cx="3244215" cy="521970"/>
          </a:xfrm>
          <a:prstGeom prst="rect">
            <a:avLst/>
          </a:prstGeom>
          <a:noFill/>
        </p:spPr>
        <p:txBody>
          <a:bodyPr wrap="square" rtlCol="0">
            <a:spAutoFit/>
          </a:bodyPr>
          <a:lstStyle/>
          <a:p>
            <a:r>
              <a:rPr lang="zh-CN" altLang="en-US" sz="2800" b="1">
                <a:solidFill>
                  <a:srgbClr val="C06C84"/>
                </a:solidFill>
                <a:latin typeface="方正舒体" panose="02010601030101010101" charset="-122"/>
                <a:ea typeface="方正舒体" panose="02010601030101010101" charset="-122"/>
              </a:rPr>
              <a:t>并列短语排序不当</a:t>
            </a:r>
          </a:p>
        </p:txBody>
      </p:sp>
      <p:sp>
        <p:nvSpPr>
          <p:cNvPr id="5" name="文本框 4"/>
          <p:cNvSpPr txBox="1"/>
          <p:nvPr/>
        </p:nvSpPr>
        <p:spPr>
          <a:xfrm>
            <a:off x="3385820" y="2344420"/>
            <a:ext cx="3049270" cy="521970"/>
          </a:xfrm>
          <a:prstGeom prst="rect">
            <a:avLst/>
          </a:prstGeom>
          <a:noFill/>
        </p:spPr>
        <p:txBody>
          <a:bodyPr wrap="square" rtlCol="0">
            <a:spAutoFit/>
          </a:bodyPr>
          <a:lstStyle/>
          <a:p>
            <a:pPr algn="l">
              <a:buClrTx/>
              <a:buSzTx/>
              <a:buFontTx/>
            </a:pPr>
            <a:r>
              <a:rPr lang="zh-CN" altLang="en-US" sz="2800" b="1">
                <a:solidFill>
                  <a:srgbClr val="6C5B7B"/>
                </a:solidFill>
                <a:latin typeface="方正舒体" panose="02010601030101010101" charset="-122"/>
                <a:ea typeface="方正舒体" panose="02010601030101010101" charset="-122"/>
                <a:sym typeface="+mn-ea"/>
              </a:rPr>
              <a:t>主客颠倒</a:t>
            </a:r>
            <a:endParaRPr lang="en-US" altLang="zh-CN" sz="2800" b="1">
              <a:solidFill>
                <a:srgbClr val="6C5B7B"/>
              </a:solidFill>
              <a:latin typeface="方正舒体" panose="02010601030101010101" charset="-122"/>
              <a:ea typeface="方正舒体" panose="02010601030101010101" charset="-122"/>
            </a:endParaRPr>
          </a:p>
        </p:txBody>
      </p:sp>
      <p:sp>
        <p:nvSpPr>
          <p:cNvPr id="6" name="文本框 5"/>
          <p:cNvSpPr txBox="1"/>
          <p:nvPr/>
        </p:nvSpPr>
        <p:spPr>
          <a:xfrm>
            <a:off x="3385820" y="5119370"/>
            <a:ext cx="6910070" cy="521970"/>
          </a:xfrm>
          <a:prstGeom prst="rect">
            <a:avLst/>
          </a:prstGeom>
          <a:noFill/>
        </p:spPr>
        <p:txBody>
          <a:bodyPr wrap="square" rtlCol="0">
            <a:spAutoFit/>
          </a:bodyPr>
          <a:lstStyle/>
          <a:p>
            <a:pPr algn="l">
              <a:buClrTx/>
              <a:buSzTx/>
              <a:buFontTx/>
            </a:pPr>
            <a:r>
              <a:rPr lang="zh-CN" altLang="en-US" sz="2800" b="1">
                <a:solidFill>
                  <a:srgbClr val="F67280"/>
                </a:solidFill>
                <a:latin typeface="方正舒体" panose="02010601030101010101" charset="-122"/>
                <a:ea typeface="方正舒体" panose="02010601030101010101" charset="-122"/>
              </a:rPr>
              <a:t>拓展：分句间内容逻辑关系颠倒</a:t>
            </a:r>
          </a:p>
        </p:txBody>
      </p:sp>
      <p:sp>
        <p:nvSpPr>
          <p:cNvPr id="7" name="文本框 6"/>
          <p:cNvSpPr txBox="1"/>
          <p:nvPr/>
        </p:nvSpPr>
        <p:spPr>
          <a:xfrm>
            <a:off x="3385820" y="3657600"/>
            <a:ext cx="6227445" cy="521970"/>
          </a:xfrm>
          <a:prstGeom prst="rect">
            <a:avLst/>
          </a:prstGeom>
          <a:noFill/>
        </p:spPr>
        <p:txBody>
          <a:bodyPr wrap="square" rtlCol="0">
            <a:spAutoFit/>
          </a:bodyPr>
          <a:lstStyle/>
          <a:p>
            <a:r>
              <a:rPr lang="zh-CN" altLang="en-US" sz="2800" b="1">
                <a:solidFill>
                  <a:srgbClr val="F8B193"/>
                </a:solidFill>
                <a:latin typeface="方正舒体" panose="02010601030101010101" charset="-122"/>
                <a:ea typeface="方正舒体" panose="02010601030101010101" charset="-122"/>
                <a:sym typeface="+mn-ea"/>
              </a:rPr>
              <a:t>拓展：</a:t>
            </a:r>
            <a:r>
              <a:rPr lang="zh-CN" sz="2800" b="1">
                <a:solidFill>
                  <a:srgbClr val="F8B193"/>
                </a:solidFill>
                <a:latin typeface="方正舒体" panose="02010601030101010101" charset="-122"/>
                <a:ea typeface="方正舒体" panose="02010601030101010101" charset="-122"/>
                <a:sym typeface="+mn-ea"/>
              </a:rPr>
              <a:t>前后对应的词语位置不当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000"/>
                                        </p:tgtEl>
                                        <p:attrNameLst>
                                          <p:attrName>style.visibility</p:attrName>
                                        </p:attrNameLst>
                                      </p:cBhvr>
                                      <p:to>
                                        <p:strVal val="visible"/>
                                      </p:to>
                                    </p:set>
                                    <p:anim calcmode="lin" valueType="num">
                                      <p:cBhvr additive="base">
                                        <p:cTn id="7" dur="500" fill="hold"/>
                                        <p:tgtEl>
                                          <p:spTgt spid="42000"/>
                                        </p:tgtEl>
                                        <p:attrNameLst>
                                          <p:attrName>ppt_x</p:attrName>
                                        </p:attrNameLst>
                                      </p:cBhvr>
                                      <p:tavLst>
                                        <p:tav tm="0">
                                          <p:val>
                                            <p:strVal val="#ppt_x"/>
                                          </p:val>
                                        </p:tav>
                                        <p:tav tm="100000">
                                          <p:val>
                                            <p:strVal val="#ppt_x"/>
                                          </p:val>
                                        </p:tav>
                                      </p:tavLst>
                                    </p:anim>
                                    <p:anim calcmode="lin" valueType="num">
                                      <p:cBhvr additive="base">
                                        <p:cTn id="8" dur="500" fill="hold"/>
                                        <p:tgtEl>
                                          <p:spTgt spid="420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2001"/>
                                        </p:tgtEl>
                                        <p:attrNameLst>
                                          <p:attrName>style.visibility</p:attrName>
                                        </p:attrNameLst>
                                      </p:cBhvr>
                                      <p:to>
                                        <p:strVal val="visible"/>
                                      </p:to>
                                    </p:set>
                                    <p:anim calcmode="lin" valueType="num">
                                      <p:cBhvr additive="base">
                                        <p:cTn id="23" dur="500" fill="hold"/>
                                        <p:tgtEl>
                                          <p:spTgt spid="42001"/>
                                        </p:tgtEl>
                                        <p:attrNameLst>
                                          <p:attrName>ppt_x</p:attrName>
                                        </p:attrNameLst>
                                      </p:cBhvr>
                                      <p:tavLst>
                                        <p:tav tm="0">
                                          <p:val>
                                            <p:strVal val="#ppt_x"/>
                                          </p:val>
                                        </p:tav>
                                        <p:tav tm="100000">
                                          <p:val>
                                            <p:strVal val="#ppt_x"/>
                                          </p:val>
                                        </p:tav>
                                      </p:tavLst>
                                    </p:anim>
                                    <p:anim calcmode="lin" valueType="num">
                                      <p:cBhvr additive="base">
                                        <p:cTn id="24"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3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800" decel="100000"/>
                                        <p:tgtEl>
                                          <p:spTgt spid="5"/>
                                        </p:tgtEl>
                                      </p:cBhvr>
                                    </p:animEffect>
                                    <p:anim calcmode="lin" valueType="num">
                                      <p:cBhvr>
                                        <p:cTn id="30" dur="800" decel="100000" fill="hold"/>
                                        <p:tgtEl>
                                          <p:spTgt spid="5"/>
                                        </p:tgtEl>
                                        <p:attrNameLst>
                                          <p:attrName>style.rotation</p:attrName>
                                        </p:attrNameLst>
                                      </p:cBhvr>
                                      <p:tavLst>
                                        <p:tav tm="0">
                                          <p:val>
                                            <p:fltVal val="-90"/>
                                          </p:val>
                                        </p:tav>
                                        <p:tav tm="100000">
                                          <p:val>
                                            <p:fltVal val="0"/>
                                          </p:val>
                                        </p:tav>
                                      </p:tavLst>
                                    </p:anim>
                                    <p:anim calcmode="lin" valueType="num">
                                      <p:cBhvr>
                                        <p:cTn id="31" dur="800" decel="100000" fill="hold"/>
                                        <p:tgtEl>
                                          <p:spTgt spid="5"/>
                                        </p:tgtEl>
                                        <p:attrNameLst>
                                          <p:attrName>ppt_x</p:attrName>
                                        </p:attrNameLst>
                                      </p:cBhvr>
                                      <p:tavLst>
                                        <p:tav tm="0">
                                          <p:val>
                                            <p:strVal val="#ppt_x+0.4"/>
                                          </p:val>
                                        </p:tav>
                                        <p:tav tm="100000">
                                          <p:val>
                                            <p:strVal val="#ppt_x-0.05"/>
                                          </p:val>
                                        </p:tav>
                                      </p:tavLst>
                                    </p:anim>
                                    <p:anim calcmode="lin" valueType="num">
                                      <p:cBhvr>
                                        <p:cTn id="32" dur="800" decel="100000" fill="hold"/>
                                        <p:tgtEl>
                                          <p:spTgt spid="5"/>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2002"/>
                                        </p:tgtEl>
                                        <p:attrNameLst>
                                          <p:attrName>style.visibility</p:attrName>
                                        </p:attrNameLst>
                                      </p:cBhvr>
                                      <p:to>
                                        <p:strVal val="visible"/>
                                      </p:to>
                                    </p:set>
                                    <p:anim calcmode="lin" valueType="num">
                                      <p:cBhvr additive="base">
                                        <p:cTn id="39" dur="500" fill="hold"/>
                                        <p:tgtEl>
                                          <p:spTgt spid="42002"/>
                                        </p:tgtEl>
                                        <p:attrNameLst>
                                          <p:attrName>ppt_x</p:attrName>
                                        </p:attrNameLst>
                                      </p:cBhvr>
                                      <p:tavLst>
                                        <p:tav tm="0">
                                          <p:val>
                                            <p:strVal val="#ppt_x"/>
                                          </p:val>
                                        </p:tav>
                                        <p:tav tm="100000">
                                          <p:val>
                                            <p:strVal val="#ppt_x"/>
                                          </p:val>
                                        </p:tav>
                                      </p:tavLst>
                                    </p:anim>
                                    <p:anim calcmode="lin" valueType="num">
                                      <p:cBhvr additive="base">
                                        <p:cTn id="40" dur="500" fill="hold"/>
                                        <p:tgtEl>
                                          <p:spTgt spid="42002"/>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2003"/>
                                        </p:tgtEl>
                                        <p:attrNameLst>
                                          <p:attrName>style.visibility</p:attrName>
                                        </p:attrNameLst>
                                      </p:cBhvr>
                                      <p:to>
                                        <p:strVal val="visible"/>
                                      </p:to>
                                    </p:set>
                                    <p:anim calcmode="lin" valueType="num">
                                      <p:cBhvr additive="base">
                                        <p:cTn id="55" dur="500" fill="hold"/>
                                        <p:tgtEl>
                                          <p:spTgt spid="42003"/>
                                        </p:tgtEl>
                                        <p:attrNameLst>
                                          <p:attrName>ppt_x</p:attrName>
                                        </p:attrNameLst>
                                      </p:cBhvr>
                                      <p:tavLst>
                                        <p:tav tm="0">
                                          <p:val>
                                            <p:strVal val="#ppt_x"/>
                                          </p:val>
                                        </p:tav>
                                        <p:tav tm="100000">
                                          <p:val>
                                            <p:strVal val="#ppt_x"/>
                                          </p:val>
                                        </p:tav>
                                      </p:tavLst>
                                    </p:anim>
                                    <p:anim calcmode="lin" valueType="num">
                                      <p:cBhvr additive="base">
                                        <p:cTn id="56" dur="500" fill="hold"/>
                                        <p:tgtEl>
                                          <p:spTgt spid="42003"/>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800" decel="100000"/>
                                        <p:tgtEl>
                                          <p:spTgt spid="6"/>
                                        </p:tgtEl>
                                      </p:cBhvr>
                                    </p:animEffect>
                                    <p:anim calcmode="lin" valueType="num">
                                      <p:cBhvr>
                                        <p:cTn id="62" dur="800" decel="100000" fill="hold"/>
                                        <p:tgtEl>
                                          <p:spTgt spid="6"/>
                                        </p:tgtEl>
                                        <p:attrNameLst>
                                          <p:attrName>style.rotation</p:attrName>
                                        </p:attrNameLst>
                                      </p:cBhvr>
                                      <p:tavLst>
                                        <p:tav tm="0">
                                          <p:val>
                                            <p:fltVal val="-90"/>
                                          </p:val>
                                        </p:tav>
                                        <p:tav tm="100000">
                                          <p:val>
                                            <p:fltVal val="0"/>
                                          </p:val>
                                        </p:tav>
                                      </p:tavLst>
                                    </p:anim>
                                    <p:anim calcmode="lin" valueType="num">
                                      <p:cBhvr>
                                        <p:cTn id="63" dur="800" decel="100000" fill="hold"/>
                                        <p:tgtEl>
                                          <p:spTgt spid="6"/>
                                        </p:tgtEl>
                                        <p:attrNameLst>
                                          <p:attrName>ppt_x</p:attrName>
                                        </p:attrNameLst>
                                      </p:cBhvr>
                                      <p:tavLst>
                                        <p:tav tm="0">
                                          <p:val>
                                            <p:strVal val="#ppt_x+0.4"/>
                                          </p:val>
                                        </p:tav>
                                        <p:tav tm="100000">
                                          <p:val>
                                            <p:strVal val="#ppt_x-0.05"/>
                                          </p:val>
                                        </p:tav>
                                      </p:tavLst>
                                    </p:anim>
                                    <p:anim calcmode="lin" valueType="num">
                                      <p:cBhvr>
                                        <p:cTn id="64" dur="800" decel="100000" fill="hold"/>
                                        <p:tgtEl>
                                          <p:spTgt spid="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p:bldP spid="42001" grpId="0"/>
      <p:bldP spid="42002" grpId="0"/>
      <p:bldP spid="42003" grpId="0"/>
      <p:bldP spid="4" grpId="0"/>
      <p:bldP spid="5" grpId="0"/>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小试牛刀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82245" y="951230"/>
            <a:ext cx="12010390" cy="4399915"/>
          </a:xfrm>
          <a:prstGeom prst="rect">
            <a:avLst/>
          </a:prstGeom>
          <a:noFill/>
        </p:spPr>
        <p:txBody>
          <a:bodyPr wrap="square" rtlCol="0">
            <a:spAutoFit/>
          </a:bodyPr>
          <a:lstStyle/>
          <a:p>
            <a:r>
              <a:rPr lang="en-US" altLang="zh-CN" sz="2800">
                <a:latin typeface="华文新魏" panose="02010800040101010101" charset="-122"/>
                <a:ea typeface="华文新魏" panose="02010800040101010101" charset="-122"/>
                <a:cs typeface="华文新魏" panose="02010800040101010101" charset="-122"/>
              </a:rPr>
              <a:t>1</a:t>
            </a:r>
            <a:r>
              <a:rPr lang="zh-CN" altLang="en-US" sz="2800">
                <a:latin typeface="华文新魏" panose="02010800040101010101" charset="-122"/>
                <a:ea typeface="华文新魏" panose="02010800040101010101" charset="-122"/>
                <a:cs typeface="华文新魏" panose="02010800040101010101" charset="-122"/>
              </a:rPr>
              <a:t>．下列各句中，没有语病的一句是(　　)</a:t>
            </a:r>
          </a:p>
          <a:p>
            <a:r>
              <a:rPr lang="zh-CN" altLang="en-US" sz="2800">
                <a:latin typeface="华文新魏" panose="02010800040101010101" charset="-122"/>
                <a:ea typeface="华文新魏" panose="02010800040101010101" charset="-122"/>
                <a:cs typeface="华文新魏" panose="02010800040101010101" charset="-122"/>
              </a:rPr>
              <a:t>A．美国是飞机制造的发源地，自从上世纪莱特兄弟发明了第一架实用飞机以来，美国的飞机制造业一直对西方乃至整个世界的飞机制造业产生着重要的影响。</a:t>
            </a:r>
          </a:p>
          <a:p>
            <a:endParaRPr lang="zh-CN" altLang="en-US" sz="2800">
              <a:latin typeface="华文新魏" panose="02010800040101010101" charset="-122"/>
              <a:ea typeface="华文新魏" panose="02010800040101010101" charset="-122"/>
              <a:cs typeface="华文新魏" panose="02010800040101010101" charset="-122"/>
            </a:endParaRPr>
          </a:p>
          <a:p>
            <a:r>
              <a:rPr lang="en-US" altLang="zh-CN" sz="2800">
                <a:latin typeface="华文新魏" panose="02010800040101010101" charset="-122"/>
                <a:ea typeface="华文新魏" panose="02010800040101010101" charset="-122"/>
                <a:cs typeface="华文新魏" panose="02010800040101010101" charset="-122"/>
              </a:rPr>
              <a:t>B</a:t>
            </a:r>
            <a:r>
              <a:rPr lang="zh-CN" altLang="en-US" sz="2800">
                <a:latin typeface="华文新魏" panose="02010800040101010101" charset="-122"/>
                <a:ea typeface="华文新魏" panose="02010800040101010101" charset="-122"/>
                <a:cs typeface="华文新魏" panose="02010800040101010101" charset="-122"/>
              </a:rPr>
              <a:t>．河南建业足球队球员毕津浩因在中超联赛中表现抢眼而被佩兰招入国家队之后，他的能力才逐渐对广大球迷熟悉起来。</a:t>
            </a:r>
          </a:p>
          <a:p>
            <a:endParaRPr lang="zh-CN" altLang="en-US" sz="2800">
              <a:latin typeface="华文新魏" panose="02010800040101010101" charset="-122"/>
              <a:ea typeface="华文新魏" panose="02010800040101010101" charset="-122"/>
              <a:cs typeface="华文新魏" panose="02010800040101010101" charset="-122"/>
            </a:endParaRPr>
          </a:p>
          <a:p>
            <a:r>
              <a:rPr lang="en-US" altLang="zh-CN" sz="2800">
                <a:latin typeface="华文新魏" panose="02010800040101010101" charset="-122"/>
                <a:ea typeface="华文新魏" panose="02010800040101010101" charset="-122"/>
                <a:cs typeface="华文新魏" panose="02010800040101010101" charset="-122"/>
              </a:rPr>
              <a:t>C</a:t>
            </a:r>
            <a:r>
              <a:rPr lang="zh-CN" altLang="en-US" sz="2800">
                <a:latin typeface="华文新魏" panose="02010800040101010101" charset="-122"/>
                <a:ea typeface="华文新魏" panose="02010800040101010101" charset="-122"/>
                <a:cs typeface="华文新魏" panose="02010800040101010101" charset="-122"/>
              </a:rPr>
              <a:t>．运用“国家减灾中心经验模型”对鲁甸震区大量数据进行分析、搜集和整理，就可以得出地震可能造成的人员伤亡和财产损失的数据。</a:t>
            </a:r>
          </a:p>
        </p:txBody>
      </p:sp>
      <p:sp>
        <p:nvSpPr>
          <p:cNvPr id="4" name="矩形 3"/>
          <p:cNvSpPr/>
          <p:nvPr/>
        </p:nvSpPr>
        <p:spPr>
          <a:xfrm>
            <a:off x="5979478" y="6997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类型一</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法国批判现实主义作家巴尔扎克的一生，创作了九十多部小说，给世界文学留下了宝贵的遗产。</a:t>
            </a:r>
          </a:p>
        </p:txBody>
      </p:sp>
      <p:sp>
        <p:nvSpPr>
          <p:cNvPr id="53256" name="任意多边形 12"/>
          <p:cNvSpPr/>
          <p:nvPr/>
        </p:nvSpPr>
        <p:spPr>
          <a:xfrm rot="-5400000" flipH="1">
            <a:off x="1035685" y="2612708"/>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505200" y="304990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第二十五届阿姆斯特丹国际纪录片电影节12天里吸引了20多万名观众，来自40多个国家的近2500名电影人、300多部电影前来参与。</a:t>
            </a:r>
          </a:p>
        </p:txBody>
      </p:sp>
      <p:sp>
        <p:nvSpPr>
          <p:cNvPr id="7" name="矩形 6"/>
          <p:cNvSpPr/>
          <p:nvPr/>
        </p:nvSpPr>
        <p:spPr>
          <a:xfrm>
            <a:off x="3300730" y="4928235"/>
            <a:ext cx="569214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主谓搭配不当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3256"/>
                                        </p:tgtEl>
                                        <p:attrNameLst>
                                          <p:attrName>style.visibility</p:attrName>
                                        </p:attrNameLst>
                                      </p:cBhvr>
                                      <p:to>
                                        <p:strVal val="visible"/>
                                      </p:to>
                                    </p:set>
                                    <p:animEffect transition="in" filter="wipe(down)">
                                      <p:cBhvr>
                                        <p:cTn id="15" dur="500"/>
                                        <p:tgtEl>
                                          <p:spTgt spid="5325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253365" y="951230"/>
            <a:ext cx="11774170" cy="439991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（16四调）下列各项中，有语病的一项是（　　　）</a:t>
            </a:r>
          </a:p>
          <a:p>
            <a:r>
              <a:rPr lang="zh-CN" altLang="en-US" sz="2800">
                <a:latin typeface="华文新魏" panose="02010800040101010101" charset="-122"/>
                <a:ea typeface="华文新魏" panose="02010800040101010101" charset="-122"/>
                <a:cs typeface="华文新魏" panose="02010800040101010101" charset="-122"/>
              </a:rPr>
              <a:t>  A．对长时间未探望老年人的家庭成员，养老机构可以督促其前往探望。</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B．造成这一结果的原因是双方在巨额建设费用的分担上未能达成一致。</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Ｃ．我们只有构建以合作共赢为核心的国际关系，才能铲除滋生恐怖主义的土壤。</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D．加拿大人对于“高考”是一个陌生的概念，但大学录取的依据还是考试的分数。</a:t>
            </a:r>
          </a:p>
        </p:txBody>
      </p:sp>
      <p:sp>
        <p:nvSpPr>
          <p:cNvPr id="4" name="矩形 3"/>
          <p:cNvSpPr/>
          <p:nvPr/>
        </p:nvSpPr>
        <p:spPr>
          <a:xfrm>
            <a:off x="7526973" y="78867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7346" name="矩形 1"/>
          <p:cNvSpPr/>
          <p:nvPr/>
        </p:nvSpPr>
        <p:spPr>
          <a:xfrm>
            <a:off x="4059555" y="0"/>
            <a:ext cx="813244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4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7350" name="矩形 9"/>
          <p:cNvSpPr/>
          <p:nvPr/>
        </p:nvSpPr>
        <p:spPr>
          <a:xfrm>
            <a:off x="1709420" y="0"/>
            <a:ext cx="21132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真题演练</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464820" y="951230"/>
            <a:ext cx="11562715" cy="526224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cs typeface="华文新魏" panose="02010800040101010101" charset="-122"/>
              </a:rPr>
              <a:t>（18中考）下列各句中有语病的一项是（        ）</a:t>
            </a:r>
          </a:p>
          <a:p>
            <a:r>
              <a:rPr lang="zh-CN" altLang="en-US" sz="2800">
                <a:latin typeface="华文新魏" panose="02010800040101010101" charset="-122"/>
                <a:ea typeface="华文新魏" panose="02010800040101010101" charset="-122"/>
                <a:cs typeface="华文新魏" panose="02010800040101010101" charset="-122"/>
              </a:rPr>
              <a:t>  A．大桥设计、施工、运营的全过程坚持始终最小程度破坏、最大限度保护的建设目标。</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B．高铁开进机场，铁路与港口无缝对接，充分发挥了武汉作为中部地区交通枢纽的作用。</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D．刚刚结束的武汉高校文化艺术节活动，旨在加强校际深度合作，促进校际文化交流。</a:t>
            </a:r>
          </a:p>
          <a:p>
            <a:endParaRPr lang="zh-CN" altLang="en-US" sz="2800">
              <a:latin typeface="华文新魏" panose="02010800040101010101" charset="-122"/>
              <a:ea typeface="华文新魏" panose="02010800040101010101" charset="-122"/>
              <a:cs typeface="华文新魏" panose="02010800040101010101" charset="-122"/>
            </a:endParaRPr>
          </a:p>
          <a:p>
            <a:r>
              <a:rPr lang="zh-CN" altLang="en-US" sz="2800">
                <a:latin typeface="华文新魏" panose="02010800040101010101" charset="-122"/>
                <a:ea typeface="华文新魏" panose="02010800040101010101" charset="-122"/>
                <a:cs typeface="华文新魏" panose="02010800040101010101" charset="-122"/>
              </a:rPr>
              <a:t>  D．通过对商品、场景、消费者的数字化、智能化处理，人工智能技术开始在实体店中应用。</a:t>
            </a:r>
          </a:p>
        </p:txBody>
      </p:sp>
      <p:sp>
        <p:nvSpPr>
          <p:cNvPr id="4" name="矩形 3"/>
          <p:cNvSpPr/>
          <p:nvPr/>
        </p:nvSpPr>
        <p:spPr>
          <a:xfrm>
            <a:off x="6956108" y="756920"/>
            <a:ext cx="622935" cy="829945"/>
          </a:xfrm>
          <a:prstGeom prst="rect">
            <a:avLst/>
          </a:prstGeom>
          <a:noFill/>
          <a:ln>
            <a:noFill/>
          </a:ln>
        </p:spPr>
        <p:txBody>
          <a:bodyPr wrap="none" rtlCol="0" anchor="t">
            <a:spAutoFit/>
          </a:bodyPr>
          <a:lstStyle/>
          <a:p>
            <a:pPr algn="ctr"/>
            <a:r>
              <a:rPr lang="en-US" altLang="zh-CN" sz="4800" b="1">
                <a:ln w="6600">
                  <a:solidFill>
                    <a:schemeClr val="accent2"/>
                  </a:solidFill>
                  <a:prstDash val="solid"/>
                </a:ln>
                <a:solidFill>
                  <a:srgbClr val="FFFFFF"/>
                </a:solidFill>
                <a:effectLst>
                  <a:outerShdw dist="38100" dir="2700000" algn="tl" rotWithShape="0">
                    <a:schemeClr val="accent2"/>
                  </a:outerShdw>
                </a:effectLst>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6626" name="椭圆 16"/>
          <p:cNvSpPr/>
          <p:nvPr/>
        </p:nvSpPr>
        <p:spPr>
          <a:xfrm>
            <a:off x="393700" y="5046663"/>
            <a:ext cx="1155700" cy="1157287"/>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nvGrpSpPr>
          <p:cNvPr id="26627" name="组合 18"/>
          <p:cNvGrpSpPr/>
          <p:nvPr/>
        </p:nvGrpSpPr>
        <p:grpSpPr>
          <a:xfrm>
            <a:off x="7207250" y="279400"/>
            <a:ext cx="4295775" cy="6216650"/>
            <a:chOff x="0" y="0"/>
            <a:chExt cx="4294972" cy="6217235"/>
          </a:xfrm>
        </p:grpSpPr>
        <p:sp>
          <p:nvSpPr>
            <p:cNvPr id="26644" name="椭圆 19"/>
            <p:cNvSpPr/>
            <p:nvPr/>
          </p:nvSpPr>
          <p:spPr>
            <a:xfrm>
              <a:off x="2070995" y="5418986"/>
              <a:ext cx="754822" cy="754822"/>
            </a:xfrm>
            <a:prstGeom prst="ellipse">
              <a:avLst/>
            </a:prstGeom>
            <a:solidFill>
              <a:srgbClr val="A698B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5" name="椭圆 20"/>
            <p:cNvSpPr/>
            <p:nvPr/>
          </p:nvSpPr>
          <p:spPr>
            <a:xfrm>
              <a:off x="2933360" y="5204746"/>
              <a:ext cx="610756" cy="610756"/>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6" name="椭圆 21"/>
            <p:cNvSpPr/>
            <p:nvPr/>
          </p:nvSpPr>
          <p:spPr>
            <a:xfrm>
              <a:off x="0" y="3400980"/>
              <a:ext cx="656481" cy="656481"/>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7" name="椭圆 22"/>
            <p:cNvSpPr/>
            <p:nvPr/>
          </p:nvSpPr>
          <p:spPr>
            <a:xfrm>
              <a:off x="843741" y="3198859"/>
              <a:ext cx="626262" cy="626262"/>
            </a:xfrm>
            <a:prstGeom prst="ellipse">
              <a:avLst/>
            </a:prstGeom>
            <a:solidFill>
              <a:srgbClr val="F45665"/>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8" name="椭圆 23"/>
            <p:cNvSpPr/>
            <p:nvPr/>
          </p:nvSpPr>
          <p:spPr>
            <a:xfrm>
              <a:off x="1980910" y="2875311"/>
              <a:ext cx="728845" cy="728845"/>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9" name="椭圆 24"/>
            <p:cNvSpPr/>
            <p:nvPr/>
          </p:nvSpPr>
          <p:spPr>
            <a:xfrm>
              <a:off x="2415878" y="2553638"/>
              <a:ext cx="684667" cy="684668"/>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0" name="椭圆 25"/>
            <p:cNvSpPr/>
            <p:nvPr/>
          </p:nvSpPr>
          <p:spPr>
            <a:xfrm>
              <a:off x="131920" y="867529"/>
              <a:ext cx="448523" cy="448523"/>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1" name="椭圆 26"/>
            <p:cNvSpPr/>
            <p:nvPr/>
          </p:nvSpPr>
          <p:spPr>
            <a:xfrm>
              <a:off x="548208" y="472265"/>
              <a:ext cx="257902" cy="257902"/>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2" name="椭圆 27"/>
            <p:cNvSpPr/>
            <p:nvPr/>
          </p:nvSpPr>
          <p:spPr>
            <a:xfrm>
              <a:off x="2129261" y="637661"/>
              <a:ext cx="285934" cy="285934"/>
            </a:xfrm>
            <a:prstGeom prst="ellipse">
              <a:avLst/>
            </a:prstGeom>
            <a:solidFill>
              <a:srgbClr val="FBCDB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3" name="椭圆 28"/>
            <p:cNvSpPr/>
            <p:nvPr/>
          </p:nvSpPr>
          <p:spPr>
            <a:xfrm>
              <a:off x="1711570" y="447038"/>
              <a:ext cx="594295" cy="59429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4" name="椭圆 29"/>
            <p:cNvSpPr/>
            <p:nvPr/>
          </p:nvSpPr>
          <p:spPr>
            <a:xfrm>
              <a:off x="1363963" y="396578"/>
              <a:ext cx="695213" cy="695213"/>
            </a:xfrm>
            <a:prstGeom prst="ellipse">
              <a:avLst/>
            </a:prstGeom>
            <a:solidFill>
              <a:srgbClr val="F7A07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5" name="椭圆 30"/>
            <p:cNvSpPr/>
            <p:nvPr/>
          </p:nvSpPr>
          <p:spPr>
            <a:xfrm>
              <a:off x="1072422" y="396578"/>
              <a:ext cx="583081" cy="583081"/>
            </a:xfrm>
            <a:prstGeom prst="ellipse">
              <a:avLst/>
            </a:prstGeom>
            <a:solidFill>
              <a:srgbClr val="F58B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6" name="椭圆 31"/>
            <p:cNvSpPr/>
            <p:nvPr/>
          </p:nvSpPr>
          <p:spPr>
            <a:xfrm>
              <a:off x="1134095" y="707740"/>
              <a:ext cx="448524" cy="448524"/>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7" name="椭圆 32"/>
            <p:cNvSpPr/>
            <p:nvPr/>
          </p:nvSpPr>
          <p:spPr>
            <a:xfrm>
              <a:off x="1865747" y="842298"/>
              <a:ext cx="313967" cy="313967"/>
            </a:xfrm>
            <a:prstGeom prst="ellipse">
              <a:avLst/>
            </a:prstGeom>
            <a:solidFill>
              <a:srgbClr val="FAC2AC"/>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8" name="椭圆 33"/>
            <p:cNvSpPr/>
            <p:nvPr/>
          </p:nvSpPr>
          <p:spPr>
            <a:xfrm>
              <a:off x="705193" y="447038"/>
              <a:ext cx="583081" cy="583081"/>
            </a:xfrm>
            <a:prstGeom prst="ellipse">
              <a:avLst/>
            </a:prstGeom>
            <a:solidFill>
              <a:srgbClr val="F4835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59" name="椭圆 34"/>
            <p:cNvSpPr/>
            <p:nvPr/>
          </p:nvSpPr>
          <p:spPr>
            <a:xfrm>
              <a:off x="961691" y="884349"/>
              <a:ext cx="257902" cy="257902"/>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0" name="椭圆 35"/>
            <p:cNvSpPr/>
            <p:nvPr/>
          </p:nvSpPr>
          <p:spPr>
            <a:xfrm>
              <a:off x="279098" y="615234"/>
              <a:ext cx="583081" cy="583081"/>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1" name="椭圆 36"/>
            <p:cNvSpPr/>
            <p:nvPr/>
          </p:nvSpPr>
          <p:spPr>
            <a:xfrm>
              <a:off x="25749" y="1198318"/>
              <a:ext cx="448523" cy="44852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2" name="椭圆 37"/>
            <p:cNvSpPr/>
            <p:nvPr/>
          </p:nvSpPr>
          <p:spPr>
            <a:xfrm>
              <a:off x="241599" y="1492660"/>
              <a:ext cx="448523" cy="448523"/>
            </a:xfrm>
            <a:prstGeom prst="ellipse">
              <a:avLst/>
            </a:prstGeom>
            <a:solidFill>
              <a:srgbClr val="F44E5E"/>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3" name="椭圆 38"/>
            <p:cNvSpPr/>
            <p:nvPr/>
          </p:nvSpPr>
          <p:spPr>
            <a:xfrm>
              <a:off x="540321" y="1565544"/>
              <a:ext cx="375640" cy="375640"/>
            </a:xfrm>
            <a:prstGeom prst="ellipse">
              <a:avLst/>
            </a:prstGeom>
            <a:solidFill>
              <a:srgbClr val="F23648"/>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4" name="椭圆 39"/>
            <p:cNvSpPr/>
            <p:nvPr/>
          </p:nvSpPr>
          <p:spPr>
            <a:xfrm>
              <a:off x="265782" y="1142251"/>
              <a:ext cx="518606" cy="518606"/>
            </a:xfrm>
            <a:prstGeom prst="ellipse">
              <a:avLst/>
            </a:prstGeom>
            <a:solidFill>
              <a:srgbClr val="F69D7A"/>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5" name="椭圆 40"/>
            <p:cNvSpPr/>
            <p:nvPr/>
          </p:nvSpPr>
          <p:spPr>
            <a:xfrm>
              <a:off x="712197" y="1716921"/>
              <a:ext cx="375640" cy="375640"/>
            </a:xfrm>
            <a:prstGeom prst="ellipse">
              <a:avLst/>
            </a:prstGeom>
            <a:solidFill>
              <a:srgbClr val="F0142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6" name="椭圆 41"/>
            <p:cNvSpPr/>
            <p:nvPr/>
          </p:nvSpPr>
          <p:spPr>
            <a:xfrm>
              <a:off x="1240958" y="1823446"/>
              <a:ext cx="342001" cy="342001"/>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7" name="椭圆 42"/>
            <p:cNvSpPr/>
            <p:nvPr/>
          </p:nvSpPr>
          <p:spPr>
            <a:xfrm>
              <a:off x="1834916" y="1969217"/>
              <a:ext cx="294345" cy="29434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8" name="椭圆 43"/>
            <p:cNvSpPr/>
            <p:nvPr/>
          </p:nvSpPr>
          <p:spPr>
            <a:xfrm>
              <a:off x="2328995" y="1941183"/>
              <a:ext cx="230204" cy="230204"/>
            </a:xfrm>
            <a:prstGeom prst="ellipse">
              <a:avLst/>
            </a:prstGeom>
            <a:solidFill>
              <a:srgbClr val="F45665"/>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69" name="椭圆 44"/>
            <p:cNvSpPr/>
            <p:nvPr/>
          </p:nvSpPr>
          <p:spPr>
            <a:xfrm>
              <a:off x="2403414" y="2004081"/>
              <a:ext cx="351134" cy="351134"/>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0" name="椭圆 45"/>
            <p:cNvSpPr/>
            <p:nvPr/>
          </p:nvSpPr>
          <p:spPr>
            <a:xfrm>
              <a:off x="2635589" y="1933636"/>
              <a:ext cx="273682" cy="273682"/>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1" name="椭圆 46"/>
            <p:cNvSpPr/>
            <p:nvPr/>
          </p:nvSpPr>
          <p:spPr>
            <a:xfrm>
              <a:off x="2824812" y="2004081"/>
              <a:ext cx="417354" cy="417354"/>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2" name="椭圆 47"/>
            <p:cNvSpPr/>
            <p:nvPr/>
          </p:nvSpPr>
          <p:spPr>
            <a:xfrm>
              <a:off x="3111266" y="1883927"/>
              <a:ext cx="297140" cy="297140"/>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3" name="椭圆 48"/>
            <p:cNvSpPr/>
            <p:nvPr/>
          </p:nvSpPr>
          <p:spPr>
            <a:xfrm>
              <a:off x="3141445" y="1969720"/>
              <a:ext cx="684667" cy="684668"/>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4" name="椭圆 49"/>
            <p:cNvSpPr/>
            <p:nvPr/>
          </p:nvSpPr>
          <p:spPr>
            <a:xfrm>
              <a:off x="3422288" y="2163146"/>
              <a:ext cx="684667" cy="68466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5" name="椭圆 50"/>
            <p:cNvSpPr/>
            <p:nvPr/>
          </p:nvSpPr>
          <p:spPr>
            <a:xfrm>
              <a:off x="3132007" y="2432207"/>
              <a:ext cx="684667" cy="684668"/>
            </a:xfrm>
            <a:prstGeom prst="ellipse">
              <a:avLst/>
            </a:prstGeom>
            <a:solidFill>
              <a:srgbClr val="F88C9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6" name="椭圆 51"/>
            <p:cNvSpPr/>
            <p:nvPr/>
          </p:nvSpPr>
          <p:spPr>
            <a:xfrm>
              <a:off x="2841726" y="2350402"/>
              <a:ext cx="517639" cy="517639"/>
            </a:xfrm>
            <a:prstGeom prst="ellipse">
              <a:avLst/>
            </a:prstGeom>
            <a:solidFill>
              <a:srgbClr val="CA8498"/>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7" name="椭圆 52"/>
            <p:cNvSpPr/>
            <p:nvPr/>
          </p:nvSpPr>
          <p:spPr>
            <a:xfrm>
              <a:off x="2795249" y="2820820"/>
              <a:ext cx="684667" cy="68466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8" name="椭圆 53"/>
            <p:cNvSpPr/>
            <p:nvPr/>
          </p:nvSpPr>
          <p:spPr>
            <a:xfrm>
              <a:off x="3000036" y="2683259"/>
              <a:ext cx="404743" cy="40474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79" name="椭圆 54"/>
            <p:cNvSpPr/>
            <p:nvPr/>
          </p:nvSpPr>
          <p:spPr>
            <a:xfrm>
              <a:off x="2135035" y="2596011"/>
              <a:ext cx="452049" cy="452049"/>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0" name="椭圆 55"/>
            <p:cNvSpPr/>
            <p:nvPr/>
          </p:nvSpPr>
          <p:spPr>
            <a:xfrm>
              <a:off x="1304902" y="2845931"/>
              <a:ext cx="784750" cy="784750"/>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1" name="椭圆 56"/>
            <p:cNvSpPr/>
            <p:nvPr/>
          </p:nvSpPr>
          <p:spPr>
            <a:xfrm>
              <a:off x="1622129" y="2572636"/>
              <a:ext cx="571012" cy="57101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2" name="椭圆 57"/>
            <p:cNvSpPr/>
            <p:nvPr/>
          </p:nvSpPr>
          <p:spPr>
            <a:xfrm>
              <a:off x="713573" y="2791592"/>
              <a:ext cx="512936" cy="512936"/>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3" name="椭圆 58"/>
            <p:cNvSpPr/>
            <p:nvPr/>
          </p:nvSpPr>
          <p:spPr>
            <a:xfrm>
              <a:off x="282546" y="2986162"/>
              <a:ext cx="829636" cy="829637"/>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4" name="椭圆 59"/>
            <p:cNvSpPr/>
            <p:nvPr/>
          </p:nvSpPr>
          <p:spPr>
            <a:xfrm>
              <a:off x="1072422" y="2845931"/>
              <a:ext cx="512936" cy="512936"/>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5" name="椭圆 60"/>
            <p:cNvSpPr/>
            <p:nvPr/>
          </p:nvSpPr>
          <p:spPr>
            <a:xfrm>
              <a:off x="373499" y="3779076"/>
              <a:ext cx="498838" cy="498838"/>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6" name="椭圆 61"/>
            <p:cNvSpPr/>
            <p:nvPr/>
          </p:nvSpPr>
          <p:spPr>
            <a:xfrm>
              <a:off x="644961" y="3870103"/>
              <a:ext cx="595170" cy="595170"/>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7" name="椭圆 62"/>
            <p:cNvSpPr/>
            <p:nvPr/>
          </p:nvSpPr>
          <p:spPr>
            <a:xfrm>
              <a:off x="652499" y="3590986"/>
              <a:ext cx="511429" cy="511429"/>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8" name="椭圆 63"/>
            <p:cNvSpPr/>
            <p:nvPr/>
          </p:nvSpPr>
          <p:spPr>
            <a:xfrm>
              <a:off x="1009783" y="3709996"/>
              <a:ext cx="460696" cy="460697"/>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89" name="椭圆 64"/>
            <p:cNvSpPr/>
            <p:nvPr/>
          </p:nvSpPr>
          <p:spPr>
            <a:xfrm>
              <a:off x="1212580" y="3966434"/>
              <a:ext cx="396782" cy="39678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0" name="椭圆 65"/>
            <p:cNvSpPr/>
            <p:nvPr/>
          </p:nvSpPr>
          <p:spPr>
            <a:xfrm>
              <a:off x="1499680" y="3887119"/>
              <a:ext cx="329733" cy="329733"/>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1" name="椭圆 66"/>
            <p:cNvSpPr/>
            <p:nvPr/>
          </p:nvSpPr>
          <p:spPr>
            <a:xfrm>
              <a:off x="2122987" y="4047151"/>
              <a:ext cx="222345" cy="222345"/>
            </a:xfrm>
            <a:prstGeom prst="ellipse">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2" name="椭圆 67"/>
            <p:cNvSpPr/>
            <p:nvPr/>
          </p:nvSpPr>
          <p:spPr>
            <a:xfrm>
              <a:off x="2645051" y="4127716"/>
              <a:ext cx="300396" cy="300397"/>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3" name="椭圆 68"/>
            <p:cNvSpPr/>
            <p:nvPr/>
          </p:nvSpPr>
          <p:spPr>
            <a:xfrm>
              <a:off x="3066201" y="4216704"/>
              <a:ext cx="408140" cy="408140"/>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4" name="椭圆 69"/>
            <p:cNvSpPr/>
            <p:nvPr/>
          </p:nvSpPr>
          <p:spPr>
            <a:xfrm>
              <a:off x="3479946" y="4438515"/>
              <a:ext cx="496672" cy="49667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5" name="椭圆 70"/>
            <p:cNvSpPr/>
            <p:nvPr/>
          </p:nvSpPr>
          <p:spPr>
            <a:xfrm>
              <a:off x="3757702" y="4624843"/>
              <a:ext cx="424840" cy="424840"/>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6" name="椭圆 71"/>
            <p:cNvSpPr/>
            <p:nvPr/>
          </p:nvSpPr>
          <p:spPr>
            <a:xfrm>
              <a:off x="3473420" y="4750788"/>
              <a:ext cx="496701" cy="496701"/>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7" name="椭圆 72"/>
            <p:cNvSpPr/>
            <p:nvPr/>
          </p:nvSpPr>
          <p:spPr>
            <a:xfrm>
              <a:off x="3645270" y="4796664"/>
              <a:ext cx="649702" cy="649702"/>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8" name="椭圆 73"/>
            <p:cNvSpPr/>
            <p:nvPr/>
          </p:nvSpPr>
          <p:spPr>
            <a:xfrm>
              <a:off x="3404778" y="5095559"/>
              <a:ext cx="610756" cy="610756"/>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99" name="椭圆 74"/>
            <p:cNvSpPr/>
            <p:nvPr/>
          </p:nvSpPr>
          <p:spPr>
            <a:xfrm>
              <a:off x="3146945" y="5265551"/>
              <a:ext cx="610756" cy="610756"/>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0" name="椭圆 75"/>
            <p:cNvSpPr/>
            <p:nvPr/>
          </p:nvSpPr>
          <p:spPr>
            <a:xfrm>
              <a:off x="2832204" y="5354103"/>
              <a:ext cx="610756" cy="610756"/>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1" name="椭圆 76"/>
            <p:cNvSpPr/>
            <p:nvPr/>
          </p:nvSpPr>
          <p:spPr>
            <a:xfrm>
              <a:off x="3158679" y="5732810"/>
              <a:ext cx="314741" cy="314741"/>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2" name="椭圆 77"/>
            <p:cNvSpPr/>
            <p:nvPr/>
          </p:nvSpPr>
          <p:spPr>
            <a:xfrm>
              <a:off x="2502419" y="5375559"/>
              <a:ext cx="481289" cy="481289"/>
            </a:xfrm>
            <a:prstGeom prst="ellipse">
              <a:avLst/>
            </a:prstGeom>
            <a:solidFill>
              <a:srgbClr val="907D9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3" name="椭圆 78"/>
            <p:cNvSpPr/>
            <p:nvPr/>
          </p:nvSpPr>
          <p:spPr>
            <a:xfrm>
              <a:off x="2444981" y="5542372"/>
              <a:ext cx="631436" cy="631436"/>
            </a:xfrm>
            <a:prstGeom prst="ellipse">
              <a:avLst/>
            </a:prstGeom>
            <a:solidFill>
              <a:srgbClr val="816C9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4" name="椭圆 79"/>
            <p:cNvSpPr/>
            <p:nvPr/>
          </p:nvSpPr>
          <p:spPr>
            <a:xfrm>
              <a:off x="1881274" y="5761111"/>
              <a:ext cx="456124" cy="456124"/>
            </a:xfrm>
            <a:prstGeom prst="ellipse">
              <a:avLst/>
            </a:prstGeom>
            <a:solidFill>
              <a:srgbClr val="816C92"/>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5" name="椭圆 80"/>
            <p:cNvSpPr/>
            <p:nvPr/>
          </p:nvSpPr>
          <p:spPr>
            <a:xfrm>
              <a:off x="1780118" y="5478253"/>
              <a:ext cx="548877" cy="548877"/>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6" name="椭圆 81"/>
            <p:cNvSpPr/>
            <p:nvPr/>
          </p:nvSpPr>
          <p:spPr>
            <a:xfrm>
              <a:off x="1547012" y="5501005"/>
              <a:ext cx="375302" cy="375302"/>
            </a:xfrm>
            <a:prstGeom prst="ellipse">
              <a:avLst/>
            </a:prstGeom>
            <a:solidFill>
              <a:srgbClr val="A091A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7" name="椭圆 82"/>
            <p:cNvSpPr/>
            <p:nvPr/>
          </p:nvSpPr>
          <p:spPr>
            <a:xfrm>
              <a:off x="2305865" y="5040676"/>
              <a:ext cx="240178" cy="240178"/>
            </a:xfrm>
            <a:prstGeom prst="ellipse">
              <a:avLst/>
            </a:prstGeom>
            <a:solidFill>
              <a:srgbClr val="554761"/>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8" name="椭圆 83"/>
            <p:cNvSpPr/>
            <p:nvPr/>
          </p:nvSpPr>
          <p:spPr>
            <a:xfrm>
              <a:off x="1641096" y="5118390"/>
              <a:ext cx="139022" cy="139022"/>
            </a:xfrm>
            <a:prstGeom prst="ellipse">
              <a:avLst/>
            </a:prstGeom>
            <a:solidFill>
              <a:srgbClr val="7C698D"/>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09" name="椭圆 84"/>
            <p:cNvSpPr/>
            <p:nvPr/>
          </p:nvSpPr>
          <p:spPr>
            <a:xfrm>
              <a:off x="3770207" y="3099283"/>
              <a:ext cx="139022" cy="139022"/>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0" name="椭圆 85"/>
            <p:cNvSpPr/>
            <p:nvPr/>
          </p:nvSpPr>
          <p:spPr>
            <a:xfrm>
              <a:off x="529802" y="2671641"/>
              <a:ext cx="139022" cy="139022"/>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1" name="椭圆 86"/>
            <p:cNvSpPr/>
            <p:nvPr/>
          </p:nvSpPr>
          <p:spPr>
            <a:xfrm>
              <a:off x="306859" y="2974628"/>
              <a:ext cx="218226" cy="218226"/>
            </a:xfrm>
            <a:prstGeom prst="ellipse">
              <a:avLst/>
            </a:prstGeom>
            <a:solidFill>
              <a:srgbClr val="F45A69"/>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2" name="椭圆 87"/>
            <p:cNvSpPr/>
            <p:nvPr/>
          </p:nvSpPr>
          <p:spPr>
            <a:xfrm>
              <a:off x="1796236" y="1235627"/>
              <a:ext cx="126079" cy="126079"/>
            </a:xfrm>
            <a:prstGeom prst="ellipse">
              <a:avLst/>
            </a:prstGeom>
            <a:solidFill>
              <a:srgbClr val="F48356"/>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3" name="椭圆 88"/>
            <p:cNvSpPr/>
            <p:nvPr/>
          </p:nvSpPr>
          <p:spPr>
            <a:xfrm>
              <a:off x="728141" y="0"/>
              <a:ext cx="233550" cy="233550"/>
            </a:xfrm>
            <a:prstGeom prst="ellipse">
              <a:avLst/>
            </a:prstGeom>
            <a:solidFill>
              <a:srgbClr val="F37847"/>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714" name="椭圆 89"/>
            <p:cNvSpPr/>
            <p:nvPr/>
          </p:nvSpPr>
          <p:spPr>
            <a:xfrm>
              <a:off x="412486" y="179105"/>
              <a:ext cx="108889" cy="108889"/>
            </a:xfrm>
            <a:prstGeom prst="ellipse">
              <a:avLst/>
            </a:prstGeom>
            <a:solidFill>
              <a:srgbClr val="F15B1F"/>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
        <p:nvSpPr>
          <p:cNvPr id="26628" name="任意多边形 90"/>
          <p:cNvSpPr/>
          <p:nvPr/>
        </p:nvSpPr>
        <p:spPr>
          <a:xfrm>
            <a:off x="0" y="4397375"/>
            <a:ext cx="858838" cy="1647825"/>
          </a:xfrm>
          <a:custGeom>
            <a:avLst/>
            <a:gdLst>
              <a:gd name="txL" fmla="*/ 0 w 858639"/>
              <a:gd name="txT" fmla="*/ 0 h 1647670"/>
              <a:gd name="txR" fmla="*/ 858639 w 858639"/>
              <a:gd name="txB" fmla="*/ 1647670 h 1647670"/>
            </a:gdLst>
            <a:ahLst/>
            <a:cxnLst>
              <a:cxn ang="0">
                <a:pos x="34829" y="0"/>
              </a:cxn>
              <a:cxn ang="0">
                <a:pos x="859236" y="824069"/>
              </a:cxn>
              <a:cxn ang="0">
                <a:pos x="34829" y="1648135"/>
              </a:cxn>
              <a:cxn ang="0">
                <a:pos x="0" y="1646378"/>
              </a:cxn>
              <a:cxn ang="0">
                <a:pos x="0" y="1758"/>
              </a:cxn>
            </a:cxnLst>
            <a:rect l="txL" t="txT" r="txR" b="txB"/>
            <a:pathLst>
              <a:path w="858639" h="1647670">
                <a:moveTo>
                  <a:pt x="34805" y="0"/>
                </a:moveTo>
                <a:cubicBezTo>
                  <a:pt x="489796" y="0"/>
                  <a:pt x="858639" y="368843"/>
                  <a:pt x="858639" y="823835"/>
                </a:cubicBezTo>
                <a:cubicBezTo>
                  <a:pt x="858639" y="1278827"/>
                  <a:pt x="489796" y="1647670"/>
                  <a:pt x="34805" y="1647670"/>
                </a:cubicBezTo>
                <a:lnTo>
                  <a:pt x="0" y="1645913"/>
                </a:lnTo>
                <a:lnTo>
                  <a:pt x="0" y="1758"/>
                </a:lnTo>
                <a:lnTo>
                  <a:pt x="34805" y="0"/>
                </a:lnTo>
                <a:close/>
              </a:path>
            </a:pathLst>
          </a:custGeom>
          <a:solidFill>
            <a:srgbClr val="F67280">
              <a:alpha val="100000"/>
            </a:srgbClr>
          </a:solidFill>
          <a:ln w="9525">
            <a:noFill/>
          </a:ln>
        </p:spPr>
        <p:txBody>
          <a:bodyPr/>
          <a:lstStyle/>
          <a:p>
            <a:endParaRPr lang="zh-CN" altLang="en-US"/>
          </a:p>
        </p:txBody>
      </p:sp>
      <p:sp>
        <p:nvSpPr>
          <p:cNvPr id="26629" name="椭圆 91"/>
          <p:cNvSpPr/>
          <p:nvPr/>
        </p:nvSpPr>
        <p:spPr>
          <a:xfrm>
            <a:off x="473075" y="4330700"/>
            <a:ext cx="1025525" cy="102552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0" name="椭圆 92"/>
          <p:cNvSpPr/>
          <p:nvPr/>
        </p:nvSpPr>
        <p:spPr>
          <a:xfrm>
            <a:off x="1069975" y="4784725"/>
            <a:ext cx="857250" cy="858838"/>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1" name="椭圆 93"/>
          <p:cNvSpPr/>
          <p:nvPr/>
        </p:nvSpPr>
        <p:spPr>
          <a:xfrm>
            <a:off x="1425575" y="5410200"/>
            <a:ext cx="690563" cy="690563"/>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32" name="任意多边形 94"/>
          <p:cNvSpPr/>
          <p:nvPr/>
        </p:nvSpPr>
        <p:spPr>
          <a:xfrm>
            <a:off x="0" y="4946650"/>
            <a:ext cx="327025" cy="627063"/>
          </a:xfrm>
          <a:custGeom>
            <a:avLst/>
            <a:gdLst>
              <a:gd name="txL" fmla="*/ 0 w 858639"/>
              <a:gd name="txT" fmla="*/ 0 h 1647670"/>
              <a:gd name="txR" fmla="*/ 858639 w 858639"/>
              <a:gd name="txB" fmla="*/ 1647670 h 1647670"/>
            </a:gdLst>
            <a:ahLst/>
            <a:cxnLst>
              <a:cxn ang="0">
                <a:pos x="1923" y="0"/>
              </a:cxn>
              <a:cxn ang="0">
                <a:pos x="47437" y="45411"/>
              </a:cxn>
              <a:cxn ang="0">
                <a:pos x="1923" y="90822"/>
              </a:cxn>
              <a:cxn ang="0">
                <a:pos x="0" y="90725"/>
              </a:cxn>
              <a:cxn ang="0">
                <a:pos x="0" y="97"/>
              </a:cxn>
            </a:cxnLst>
            <a:rect l="txL" t="txT" r="txR" b="txB"/>
            <a:pathLst>
              <a:path w="858639" h="1647670">
                <a:moveTo>
                  <a:pt x="34805" y="0"/>
                </a:moveTo>
                <a:cubicBezTo>
                  <a:pt x="489796" y="0"/>
                  <a:pt x="858639" y="368843"/>
                  <a:pt x="858639" y="823835"/>
                </a:cubicBezTo>
                <a:cubicBezTo>
                  <a:pt x="858639" y="1278827"/>
                  <a:pt x="489796" y="1647670"/>
                  <a:pt x="34805" y="1647670"/>
                </a:cubicBezTo>
                <a:lnTo>
                  <a:pt x="0" y="1645913"/>
                </a:lnTo>
                <a:lnTo>
                  <a:pt x="0" y="1758"/>
                </a:lnTo>
                <a:lnTo>
                  <a:pt x="34805" y="0"/>
                </a:lnTo>
                <a:close/>
              </a:path>
            </a:pathLst>
          </a:custGeom>
          <a:solidFill>
            <a:srgbClr val="F23648">
              <a:alpha val="100000"/>
            </a:srgbClr>
          </a:solidFill>
          <a:ln w="9525">
            <a:noFill/>
          </a:ln>
        </p:spPr>
        <p:txBody>
          <a:bodyPr/>
          <a:lstStyle/>
          <a:p>
            <a:endParaRPr lang="zh-CN" altLang="en-US"/>
          </a:p>
        </p:txBody>
      </p:sp>
      <p:sp>
        <p:nvSpPr>
          <p:cNvPr id="26633" name="任意多边形 95"/>
          <p:cNvSpPr/>
          <p:nvPr/>
        </p:nvSpPr>
        <p:spPr>
          <a:xfrm rot="-5400000">
            <a:off x="4084638" y="6105525"/>
            <a:ext cx="412750" cy="1125538"/>
          </a:xfrm>
          <a:custGeom>
            <a:avLst/>
            <a:gdLst>
              <a:gd name="txL" fmla="*/ 0 w 491660"/>
              <a:gd name="txT" fmla="*/ 0 h 1505704"/>
              <a:gd name="txR" fmla="*/ 491660 w 491660"/>
              <a:gd name="txB" fmla="*/ 1505704 h 1505704"/>
            </a:gdLst>
            <a:ahLst/>
            <a:cxnLst>
              <a:cxn ang="0">
                <a:pos x="290892" y="314464"/>
              </a:cxn>
              <a:cxn ang="0">
                <a:pos x="75992" y="599807"/>
              </a:cxn>
              <a:cxn ang="0">
                <a:pos x="0" y="628927"/>
              </a:cxn>
              <a:cxn ang="0">
                <a:pos x="0" y="0"/>
              </a:cxn>
              <a:cxn ang="0">
                <a:pos x="75992" y="29119"/>
              </a:cxn>
              <a:cxn ang="0">
                <a:pos x="290892" y="31446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6C5B7B">
              <a:alpha val="100000"/>
            </a:srgbClr>
          </a:solidFill>
          <a:ln w="9525">
            <a:noFill/>
          </a:ln>
        </p:spPr>
        <p:txBody>
          <a:bodyPr/>
          <a:lstStyle/>
          <a:p>
            <a:endParaRPr lang="zh-CN" altLang="en-US"/>
          </a:p>
        </p:txBody>
      </p:sp>
      <p:sp>
        <p:nvSpPr>
          <p:cNvPr id="26634" name="任意多边形 96"/>
          <p:cNvSpPr/>
          <p:nvPr/>
        </p:nvSpPr>
        <p:spPr>
          <a:xfrm rot="-5400000">
            <a:off x="4852988" y="5976938"/>
            <a:ext cx="587375" cy="1208087"/>
          </a:xfrm>
          <a:custGeom>
            <a:avLst/>
            <a:gdLst>
              <a:gd name="txL" fmla="*/ 0 w 491660"/>
              <a:gd name="txT" fmla="*/ 0 h 1505704"/>
              <a:gd name="txR" fmla="*/ 491660 w 491660"/>
              <a:gd name="txB" fmla="*/ 1505704 h 1505704"/>
            </a:gdLst>
            <a:ahLst/>
            <a:cxnLst>
              <a:cxn ang="0">
                <a:pos x="838334" y="388854"/>
              </a:cxn>
              <a:cxn ang="0">
                <a:pos x="219003" y="741700"/>
              </a:cxn>
              <a:cxn ang="0">
                <a:pos x="0" y="777707"/>
              </a:cxn>
              <a:cxn ang="0">
                <a:pos x="0" y="0"/>
              </a:cxn>
              <a:cxn ang="0">
                <a:pos x="219003" y="36008"/>
              </a:cxn>
              <a:cxn ang="0">
                <a:pos x="838334" y="38885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C06C84">
              <a:alpha val="100000"/>
            </a:srgbClr>
          </a:solidFill>
          <a:ln w="9525">
            <a:noFill/>
          </a:ln>
        </p:spPr>
        <p:txBody>
          <a:bodyPr/>
          <a:lstStyle/>
          <a:p>
            <a:endParaRPr lang="zh-CN" altLang="en-US"/>
          </a:p>
        </p:txBody>
      </p:sp>
      <p:sp>
        <p:nvSpPr>
          <p:cNvPr id="26635" name="任意多边形 97"/>
          <p:cNvSpPr/>
          <p:nvPr/>
        </p:nvSpPr>
        <p:spPr>
          <a:xfrm rot="-5400000">
            <a:off x="5613400" y="6105525"/>
            <a:ext cx="412750" cy="1125538"/>
          </a:xfrm>
          <a:custGeom>
            <a:avLst/>
            <a:gdLst>
              <a:gd name="txL" fmla="*/ 0 w 491660"/>
              <a:gd name="txT" fmla="*/ 0 h 1505704"/>
              <a:gd name="txR" fmla="*/ 491660 w 491660"/>
              <a:gd name="txB" fmla="*/ 1505704 h 1505704"/>
            </a:gdLst>
            <a:ahLst/>
            <a:cxnLst>
              <a:cxn ang="0">
                <a:pos x="290892" y="314464"/>
              </a:cxn>
              <a:cxn ang="0">
                <a:pos x="75992" y="599808"/>
              </a:cxn>
              <a:cxn ang="0">
                <a:pos x="0" y="628929"/>
              </a:cxn>
              <a:cxn ang="0">
                <a:pos x="0" y="0"/>
              </a:cxn>
              <a:cxn ang="0">
                <a:pos x="75992" y="29119"/>
              </a:cxn>
              <a:cxn ang="0">
                <a:pos x="290892" y="314464"/>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F67280">
              <a:alpha val="100000"/>
            </a:srgbClr>
          </a:solidFill>
          <a:ln w="9525">
            <a:noFill/>
          </a:ln>
        </p:spPr>
        <p:txBody>
          <a:bodyPr/>
          <a:lstStyle/>
          <a:p>
            <a:endParaRPr lang="zh-CN" altLang="en-US"/>
          </a:p>
        </p:txBody>
      </p:sp>
      <p:sp>
        <p:nvSpPr>
          <p:cNvPr id="26636" name="任意多边形 98"/>
          <p:cNvSpPr/>
          <p:nvPr/>
        </p:nvSpPr>
        <p:spPr>
          <a:xfrm rot="-5400000">
            <a:off x="6480175" y="6319838"/>
            <a:ext cx="238125" cy="887412"/>
          </a:xfrm>
          <a:custGeom>
            <a:avLst/>
            <a:gdLst>
              <a:gd name="txL" fmla="*/ 0 w 491660"/>
              <a:gd name="txT" fmla="*/ 0 h 1505704"/>
              <a:gd name="txR" fmla="*/ 491660 w 491660"/>
              <a:gd name="txB" fmla="*/ 1505704 h 1505704"/>
            </a:gdLst>
            <a:ahLst/>
            <a:cxnLst>
              <a:cxn ang="0">
                <a:pos x="55858" y="154123"/>
              </a:cxn>
              <a:cxn ang="0">
                <a:pos x="14592" y="293974"/>
              </a:cxn>
              <a:cxn ang="0">
                <a:pos x="0" y="308246"/>
              </a:cxn>
              <a:cxn ang="0">
                <a:pos x="0" y="0"/>
              </a:cxn>
              <a:cxn ang="0">
                <a:pos x="14592" y="14272"/>
              </a:cxn>
              <a:cxn ang="0">
                <a:pos x="55858" y="154123"/>
              </a:cxn>
            </a:cxnLst>
            <a:rect l="txL" t="txT" r="txR" b="txB"/>
            <a:pathLst>
              <a:path w="491660" h="1505704">
                <a:moveTo>
                  <a:pt x="491660" y="752852"/>
                </a:moveTo>
                <a:cubicBezTo>
                  <a:pt x="491660" y="1037222"/>
                  <a:pt x="347581" y="1287940"/>
                  <a:pt x="128440" y="1435989"/>
                </a:cubicBezTo>
                <a:lnTo>
                  <a:pt x="0" y="1505704"/>
                </a:lnTo>
                <a:lnTo>
                  <a:pt x="0" y="0"/>
                </a:lnTo>
                <a:lnTo>
                  <a:pt x="128440" y="69715"/>
                </a:lnTo>
                <a:cubicBezTo>
                  <a:pt x="347581" y="217764"/>
                  <a:pt x="491660" y="468482"/>
                  <a:pt x="491660" y="752852"/>
                </a:cubicBezTo>
                <a:close/>
              </a:path>
            </a:pathLst>
          </a:custGeom>
          <a:solidFill>
            <a:srgbClr val="F8B193">
              <a:alpha val="100000"/>
            </a:srgbClr>
          </a:solidFill>
          <a:ln w="9525">
            <a:noFill/>
          </a:ln>
        </p:spPr>
        <p:txBody>
          <a:bodyPr/>
          <a:lstStyle/>
          <a:p>
            <a:endParaRPr lang="zh-CN" altLang="en-US"/>
          </a:p>
        </p:txBody>
      </p:sp>
      <p:sp>
        <p:nvSpPr>
          <p:cNvPr id="26637" name="文本框 99"/>
          <p:cNvSpPr/>
          <p:nvPr/>
        </p:nvSpPr>
        <p:spPr>
          <a:xfrm>
            <a:off x="560705" y="1962468"/>
            <a:ext cx="6888480" cy="82994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4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快速辨析语病的</a:t>
            </a:r>
            <a:r>
              <a:rPr lang="en-US" altLang="zh-CN" sz="4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绝招</a:t>
            </a:r>
            <a:r>
              <a:rPr lang="en-US" altLang="zh-CN" sz="4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6638" name="文本框 100"/>
          <p:cNvSpPr/>
          <p:nvPr/>
        </p:nvSpPr>
        <p:spPr>
          <a:xfrm>
            <a:off x="2741613" y="3089910"/>
            <a:ext cx="2011680" cy="46037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主讲人：王蕊</a:t>
            </a:r>
          </a:p>
        </p:txBody>
      </p:sp>
      <p:grpSp>
        <p:nvGrpSpPr>
          <p:cNvPr id="26639" name="组合 101"/>
          <p:cNvGrpSpPr/>
          <p:nvPr/>
        </p:nvGrpSpPr>
        <p:grpSpPr>
          <a:xfrm>
            <a:off x="749300" y="2767013"/>
            <a:ext cx="5995988" cy="195262"/>
            <a:chOff x="0" y="0"/>
            <a:chExt cx="4727045" cy="649007"/>
          </a:xfrm>
        </p:grpSpPr>
        <p:sp>
          <p:nvSpPr>
            <p:cNvPr id="26640" name="矩形 102"/>
            <p:cNvSpPr/>
            <p:nvPr/>
          </p:nvSpPr>
          <p:spPr>
            <a:xfrm rot="-5400000">
              <a:off x="2281589" y="-2078071"/>
              <a:ext cx="163866" cy="4727045"/>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1" name="矩形 103"/>
            <p:cNvSpPr/>
            <p:nvPr/>
          </p:nvSpPr>
          <p:spPr>
            <a:xfrm rot="-5400000">
              <a:off x="2322556" y="-2236797"/>
              <a:ext cx="81933" cy="4727045"/>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2" name="矩形 104"/>
            <p:cNvSpPr/>
            <p:nvPr/>
          </p:nvSpPr>
          <p:spPr>
            <a:xfrm rot="-5400000">
              <a:off x="2338942" y="-2338943"/>
              <a:ext cx="49160" cy="4727045"/>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26643" name="矩形 105"/>
            <p:cNvSpPr/>
            <p:nvPr/>
          </p:nvSpPr>
          <p:spPr>
            <a:xfrm rot="-5400000">
              <a:off x="2240623" y="-1837417"/>
              <a:ext cx="245799" cy="4727045"/>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0178" name="矩形 1"/>
          <p:cNvSpPr/>
          <p:nvPr/>
        </p:nvSpPr>
        <p:spPr>
          <a:xfrm>
            <a:off x="4444365" y="0"/>
            <a:ext cx="774763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79"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0"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1"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2" name="矩形 9"/>
          <p:cNvSpPr/>
          <p:nvPr/>
        </p:nvSpPr>
        <p:spPr>
          <a:xfrm>
            <a:off x="1708150" y="76200"/>
            <a:ext cx="2595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入门级招数</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3" name="任意多边形 12"/>
          <p:cNvSpPr/>
          <p:nvPr/>
        </p:nvSpPr>
        <p:spPr>
          <a:xfrm rot="2083007">
            <a:off x="5751830" y="2713355"/>
            <a:ext cx="1562100" cy="1560195"/>
          </a:xfrm>
          <a:custGeom>
            <a:avLst/>
            <a:gdLst>
              <a:gd name="txL" fmla="*/ 0 w 3340100"/>
              <a:gd name="txT" fmla="*/ 0 h 3340100"/>
              <a:gd name="txR" fmla="*/ 3340100 w 3340100"/>
              <a:gd name="txB" fmla="*/ 3340100 h 3340100"/>
            </a:gdLst>
            <a:ahLst/>
            <a:cxnLst>
              <a:cxn ang="0">
                <a:pos x="50991" y="170315"/>
              </a:cxn>
              <a:cxn ang="0">
                <a:pos x="290680" y="170315"/>
              </a:cxn>
              <a:cxn ang="0">
                <a:pos x="170835" y="0"/>
              </a:cxn>
              <a:cxn ang="0">
                <a:pos x="190244" y="20072"/>
              </a:cxn>
              <a:cxn ang="0">
                <a:pos x="210623" y="24065"/>
              </a:cxn>
              <a:cxn ang="0">
                <a:pos x="237332" y="13384"/>
              </a:cxn>
              <a:cxn ang="0">
                <a:pos x="246399" y="38578"/>
              </a:cxn>
              <a:cxn ang="0">
                <a:pos x="264025" y="50294"/>
              </a:cxn>
              <a:cxn ang="0">
                <a:pos x="291634" y="49884"/>
              </a:cxn>
              <a:cxn ang="0">
                <a:pos x="291291" y="77172"/>
              </a:cxn>
              <a:cxn ang="0">
                <a:pos x="303386" y="95027"/>
              </a:cxn>
              <a:cxn ang="0">
                <a:pos x="328245" y="104020"/>
              </a:cxn>
              <a:cxn ang="0">
                <a:pos x="318079" y="129964"/>
              </a:cxn>
              <a:cxn ang="0">
                <a:pos x="322440" y="151463"/>
              </a:cxn>
              <a:cxn ang="0">
                <a:pos x="341671" y="170315"/>
              </a:cxn>
              <a:cxn ang="0">
                <a:pos x="322602" y="189077"/>
              </a:cxn>
              <a:cxn ang="0">
                <a:pos x="318268" y="210903"/>
              </a:cxn>
              <a:cxn ang="0">
                <a:pos x="328245" y="236609"/>
              </a:cxn>
              <a:cxn ang="0">
                <a:pos x="304021" y="245531"/>
              </a:cxn>
              <a:cxn ang="0">
                <a:pos x="291493" y="264158"/>
              </a:cxn>
              <a:cxn ang="0">
                <a:pos x="291634" y="290746"/>
              </a:cxn>
              <a:cxn ang="0">
                <a:pos x="264966" y="290605"/>
              </a:cxn>
              <a:cxn ang="0">
                <a:pos x="246281" y="303095"/>
              </a:cxn>
              <a:cxn ang="0">
                <a:pos x="237332" y="327245"/>
              </a:cxn>
              <a:cxn ang="0">
                <a:pos x="211548" y="317299"/>
              </a:cxn>
              <a:cxn ang="0">
                <a:pos x="189655" y="321619"/>
              </a:cxn>
              <a:cxn ang="0">
                <a:pos x="170835" y="340629"/>
              </a:cxn>
              <a:cxn ang="0">
                <a:pos x="151926" y="321457"/>
              </a:cxn>
              <a:cxn ang="0">
                <a:pos x="130361" y="317110"/>
              </a:cxn>
              <a:cxn ang="0">
                <a:pos x="104339" y="327245"/>
              </a:cxn>
              <a:cxn ang="0">
                <a:pos x="95318" y="302461"/>
              </a:cxn>
              <a:cxn ang="0">
                <a:pos x="77408" y="290404"/>
              </a:cxn>
              <a:cxn ang="0">
                <a:pos x="50037" y="290746"/>
              </a:cxn>
              <a:cxn ang="0">
                <a:pos x="50448" y="263221"/>
              </a:cxn>
              <a:cxn ang="0">
                <a:pos x="38695" y="245649"/>
              </a:cxn>
              <a:cxn ang="0">
                <a:pos x="13425" y="236609"/>
              </a:cxn>
              <a:cxn ang="0">
                <a:pos x="24139" y="209981"/>
              </a:cxn>
              <a:cxn ang="0">
                <a:pos x="20133" y="189664"/>
              </a:cxn>
              <a:cxn ang="0">
                <a:pos x="0" y="170315"/>
              </a:cxn>
              <a:cxn ang="0">
                <a:pos x="20295" y="150876"/>
              </a:cxn>
              <a:cxn ang="0">
                <a:pos x="24328" y="130886"/>
              </a:cxn>
              <a:cxn ang="0">
                <a:pos x="13425" y="104020"/>
              </a:cxn>
              <a:cxn ang="0">
                <a:pos x="39331" y="94909"/>
              </a:cxn>
              <a:cxn ang="0">
                <a:pos x="50650" y="78111"/>
              </a:cxn>
              <a:cxn ang="0">
                <a:pos x="50037" y="49884"/>
              </a:cxn>
              <a:cxn ang="0">
                <a:pos x="78350" y="50496"/>
              </a:cxn>
              <a:cxn ang="0">
                <a:pos x="95199" y="39211"/>
              </a:cxn>
              <a:cxn ang="0">
                <a:pos x="104339" y="13384"/>
              </a:cxn>
              <a:cxn ang="0">
                <a:pos x="131285" y="24254"/>
              </a:cxn>
              <a:cxn ang="0">
                <a:pos x="151337" y="20234"/>
              </a:cxn>
            </a:cxnLst>
            <a:rect l="txL" t="txT" r="txR" b="txB"/>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lnTo>
                  <a:pt x="1670050" y="0"/>
                </a:lnTo>
                <a:close/>
              </a:path>
            </a:pathLst>
          </a:custGeom>
          <a:solidFill>
            <a:srgbClr val="C06C84">
              <a:alpha val="100000"/>
            </a:srgbClr>
          </a:solidFill>
          <a:ln w="9525">
            <a:noFill/>
          </a:ln>
        </p:spPr>
        <p:txBody>
          <a:bodyPr/>
          <a:lstStyle/>
          <a:p>
            <a:endParaRPr lang="zh-CN" altLang="en-US"/>
          </a:p>
        </p:txBody>
      </p:sp>
      <p:sp>
        <p:nvSpPr>
          <p:cNvPr id="50185" name="任意多边形 18"/>
          <p:cNvSpPr/>
          <p:nvPr/>
        </p:nvSpPr>
        <p:spPr>
          <a:xfrm rot="1877475">
            <a:off x="3942715" y="1177290"/>
            <a:ext cx="2127250" cy="2125980"/>
          </a:xfrm>
          <a:custGeom>
            <a:avLst/>
            <a:gdLst>
              <a:gd name="txL" fmla="*/ 0 w 3340100"/>
              <a:gd name="txT" fmla="*/ 0 h 3340100"/>
              <a:gd name="txR" fmla="*/ 3340100 w 3340100"/>
              <a:gd name="txB" fmla="*/ 3340100 h 3340100"/>
            </a:gdLst>
            <a:ahLst/>
            <a:cxnLst>
              <a:cxn ang="0">
                <a:pos x="128772" y="430462"/>
              </a:cxn>
              <a:cxn ang="0">
                <a:pos x="734081" y="430462"/>
              </a:cxn>
              <a:cxn ang="0">
                <a:pos x="431427" y="0"/>
              </a:cxn>
              <a:cxn ang="0">
                <a:pos x="480440" y="50730"/>
              </a:cxn>
              <a:cxn ang="0">
                <a:pos x="531906" y="60823"/>
              </a:cxn>
              <a:cxn ang="0">
                <a:pos x="599357" y="33828"/>
              </a:cxn>
              <a:cxn ang="0">
                <a:pos x="622255" y="97503"/>
              </a:cxn>
              <a:cxn ang="0">
                <a:pos x="666767" y="127116"/>
              </a:cxn>
              <a:cxn ang="0">
                <a:pos x="736491" y="126080"/>
              </a:cxn>
              <a:cxn ang="0">
                <a:pos x="735625" y="195050"/>
              </a:cxn>
              <a:cxn ang="0">
                <a:pos x="766168" y="240176"/>
              </a:cxn>
              <a:cxn ang="0">
                <a:pos x="828949" y="262906"/>
              </a:cxn>
              <a:cxn ang="0">
                <a:pos x="803275" y="328476"/>
              </a:cxn>
              <a:cxn ang="0">
                <a:pos x="814286" y="382814"/>
              </a:cxn>
              <a:cxn ang="0">
                <a:pos x="862853" y="430462"/>
              </a:cxn>
              <a:cxn ang="0">
                <a:pos x="814696" y="477882"/>
              </a:cxn>
              <a:cxn ang="0">
                <a:pos x="803753" y="533046"/>
              </a:cxn>
              <a:cxn ang="0">
                <a:pos x="828949" y="598017"/>
              </a:cxn>
              <a:cxn ang="0">
                <a:pos x="767774" y="620565"/>
              </a:cxn>
              <a:cxn ang="0">
                <a:pos x="736135" y="667646"/>
              </a:cxn>
              <a:cxn ang="0">
                <a:pos x="736491" y="734844"/>
              </a:cxn>
              <a:cxn ang="0">
                <a:pos x="669143" y="734489"/>
              </a:cxn>
              <a:cxn ang="0">
                <a:pos x="621956" y="766056"/>
              </a:cxn>
              <a:cxn ang="0">
                <a:pos x="599357" y="827095"/>
              </a:cxn>
              <a:cxn ang="0">
                <a:pos x="534241" y="801956"/>
              </a:cxn>
              <a:cxn ang="0">
                <a:pos x="478954" y="812874"/>
              </a:cxn>
              <a:cxn ang="0">
                <a:pos x="431427" y="860923"/>
              </a:cxn>
              <a:cxn ang="0">
                <a:pos x="383672" y="812465"/>
              </a:cxn>
              <a:cxn ang="0">
                <a:pos x="329213" y="801478"/>
              </a:cxn>
              <a:cxn ang="0">
                <a:pos x="263496" y="827095"/>
              </a:cxn>
              <a:cxn ang="0">
                <a:pos x="240715" y="764455"/>
              </a:cxn>
              <a:cxn ang="0">
                <a:pos x="195487" y="733980"/>
              </a:cxn>
              <a:cxn ang="0">
                <a:pos x="126362" y="734844"/>
              </a:cxn>
              <a:cxn ang="0">
                <a:pos x="127401" y="665276"/>
              </a:cxn>
              <a:cxn ang="0">
                <a:pos x="97722" y="620863"/>
              </a:cxn>
              <a:cxn ang="0">
                <a:pos x="33904" y="598017"/>
              </a:cxn>
              <a:cxn ang="0">
                <a:pos x="60960" y="530716"/>
              </a:cxn>
              <a:cxn ang="0">
                <a:pos x="50844" y="479367"/>
              </a:cxn>
              <a:cxn ang="0">
                <a:pos x="0" y="430462"/>
              </a:cxn>
              <a:cxn ang="0">
                <a:pos x="51254" y="381330"/>
              </a:cxn>
              <a:cxn ang="0">
                <a:pos x="61438" y="330806"/>
              </a:cxn>
              <a:cxn ang="0">
                <a:pos x="33904" y="262906"/>
              </a:cxn>
              <a:cxn ang="0">
                <a:pos x="99327" y="239878"/>
              </a:cxn>
              <a:cxn ang="0">
                <a:pos x="127912" y="197420"/>
              </a:cxn>
              <a:cxn ang="0">
                <a:pos x="126362" y="126080"/>
              </a:cxn>
              <a:cxn ang="0">
                <a:pos x="197863" y="127626"/>
              </a:cxn>
              <a:cxn ang="0">
                <a:pos x="240416" y="99104"/>
              </a:cxn>
              <a:cxn ang="0">
                <a:pos x="263496" y="33828"/>
              </a:cxn>
              <a:cxn ang="0">
                <a:pos x="331547" y="61301"/>
              </a:cxn>
              <a:cxn ang="0">
                <a:pos x="382185" y="51139"/>
              </a:cxn>
            </a:cxnLst>
            <a:rect l="txL" t="txT" r="txR" b="txB"/>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lnTo>
                  <a:pt x="1670050" y="0"/>
                </a:lnTo>
                <a:close/>
              </a:path>
            </a:pathLst>
          </a:custGeom>
          <a:solidFill>
            <a:srgbClr val="6C5B7B">
              <a:alpha val="100000"/>
            </a:srgbClr>
          </a:solidFill>
          <a:ln w="9525">
            <a:noFill/>
          </a:ln>
        </p:spPr>
        <p:txBody>
          <a:bodyPr/>
          <a:lstStyle/>
          <a:p>
            <a:endParaRPr lang="zh-CN" altLang="en-US"/>
          </a:p>
        </p:txBody>
      </p:sp>
      <p:sp>
        <p:nvSpPr>
          <p:cNvPr id="50186" name="文本框 19"/>
          <p:cNvSpPr/>
          <p:nvPr/>
        </p:nvSpPr>
        <p:spPr>
          <a:xfrm>
            <a:off x="4566920" y="1856105"/>
            <a:ext cx="879475" cy="7683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7" name="文本框 20"/>
          <p:cNvSpPr/>
          <p:nvPr/>
        </p:nvSpPr>
        <p:spPr>
          <a:xfrm>
            <a:off x="6154420" y="3170555"/>
            <a:ext cx="755650" cy="64579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6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9" name="文本框 22"/>
          <p:cNvSpPr/>
          <p:nvPr/>
        </p:nvSpPr>
        <p:spPr>
          <a:xfrm>
            <a:off x="460375" y="1595120"/>
            <a:ext cx="3505200" cy="175323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000" b="1">
                <a:solidFill>
                  <a:srgbClr val="000000"/>
                </a:solidFill>
              </a:rPr>
              <a:t>   </a:t>
            </a:r>
            <a:r>
              <a:rPr lang="en-US" altLang="zh-CN" sz="2400" b="1">
                <a:solidFill>
                  <a:srgbClr val="000000"/>
                </a:solidFill>
              </a:rPr>
              <a:t>       </a:t>
            </a:r>
            <a:r>
              <a:rPr lang="zh-CN" altLang="en-US" sz="3200" b="1">
                <a:solidFill>
                  <a:srgbClr val="6C5B7B"/>
                </a:solidFill>
                <a:latin typeface="微软雅黑" panose="020B0503020204020204" pitchFamily="34" charset="-122"/>
                <a:ea typeface="微软雅黑" panose="020B0503020204020204" pitchFamily="34" charset="-122"/>
              </a:rPr>
              <a:t>语感审读法</a:t>
            </a:r>
            <a:endParaRPr lang="zh-CN" altLang="en-US" b="1">
              <a:solidFill>
                <a:srgbClr val="6C5B7B"/>
              </a:solidFill>
              <a:latin typeface="微软雅黑" panose="020B0503020204020204" pitchFamily="34" charset="-122"/>
              <a:ea typeface="微软雅黑" panose="020B0503020204020204" pitchFamily="34" charset="-122"/>
            </a:endParaRPr>
          </a:p>
          <a:p>
            <a:pPr marL="0" lvl="0" indent="0" algn="l" eaLnBrk="1" hangingPunct="1">
              <a:lnSpc>
                <a:spcPct val="100000"/>
              </a:lnSpc>
              <a:spcBef>
                <a:spcPct val="0"/>
              </a:spcBef>
              <a:buNone/>
            </a:pPr>
            <a:endParaRPr lang="en-US" altLang="zh-CN" sz="2000" b="1">
              <a:solidFill>
                <a:srgbClr val="6C5B7B"/>
              </a:solidFill>
              <a:latin typeface="微软雅黑" panose="020B0503020204020204" pitchFamily="34" charset="-122"/>
              <a:ea typeface="微软雅黑" panose="020B0503020204020204" pitchFamily="34" charset="-122"/>
            </a:endParaRPr>
          </a:p>
          <a:p>
            <a:pPr marL="0" lvl="0" indent="0" algn="l" eaLnBrk="1" hangingPunct="1">
              <a:lnSpc>
                <a:spcPct val="100000"/>
              </a:lnSpc>
              <a:spcBef>
                <a:spcPct val="0"/>
              </a:spcBef>
              <a:buNone/>
            </a:pPr>
            <a:r>
              <a:rPr lang="en-US" altLang="zh-CN">
                <a:solidFill>
                  <a:srgbClr val="000000"/>
                </a:solidFill>
                <a:latin typeface="华文新魏" panose="02010800040101010101" charset="-122"/>
                <a:ea typeface="华文新魏" panose="02010800040101010101" charset="-122"/>
                <a:cs typeface="华文新魏" panose="02010800040101010101" charset="-122"/>
              </a:rPr>
              <a:t>在感觉“别扭”处进行标注</a:t>
            </a:r>
            <a:r>
              <a:rPr lang="zh-CN" altLang="en-US">
                <a:solidFill>
                  <a:srgbClr val="000000"/>
                </a:solidFill>
                <a:latin typeface="华文新魏" panose="02010800040101010101" charset="-122"/>
                <a:ea typeface="华文新魏" panose="02010800040101010101" charset="-122"/>
                <a:cs typeface="华文新魏" panose="02010800040101010101" charset="-122"/>
              </a:rPr>
              <a:t>。</a:t>
            </a:r>
          </a:p>
        </p:txBody>
      </p:sp>
      <p:sp>
        <p:nvSpPr>
          <p:cNvPr id="50191" name="文本框 24"/>
          <p:cNvSpPr/>
          <p:nvPr/>
        </p:nvSpPr>
        <p:spPr>
          <a:xfrm>
            <a:off x="7451725" y="1676400"/>
            <a:ext cx="4271645" cy="40309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50000"/>
              </a:lnSpc>
              <a:spcBef>
                <a:spcPct val="0"/>
              </a:spcBef>
              <a:buNone/>
            </a:pPr>
            <a:r>
              <a:rPr lang="en-US" altLang="zh-CN" b="1">
                <a:solidFill>
                  <a:srgbClr val="C06C84"/>
                </a:solidFill>
              </a:rPr>
              <a:t>       </a:t>
            </a:r>
            <a:r>
              <a:rPr lang="en-US" altLang="zh-CN" sz="3200" b="1">
                <a:solidFill>
                  <a:srgbClr val="C06C84"/>
                </a:solidFill>
              </a:rPr>
              <a:t>  </a:t>
            </a:r>
            <a:r>
              <a:rPr lang="en-US" altLang="zh-CN" sz="3200" b="1">
                <a:solidFill>
                  <a:srgbClr val="C06C84"/>
                </a:solidFill>
                <a:latin typeface="微软雅黑" panose="020B0503020204020204" pitchFamily="34" charset="-122"/>
                <a:ea typeface="微软雅黑" panose="020B0503020204020204" pitchFamily="34" charset="-122"/>
              </a:rPr>
              <a:t>主干压缩法</a:t>
            </a:r>
            <a:endParaRPr lang="en-US" altLang="zh-CN" b="1">
              <a:solidFill>
                <a:srgbClr val="C06C84"/>
              </a:solidFill>
              <a:latin typeface="微软雅黑" panose="020B0503020204020204" pitchFamily="34" charset="-122"/>
              <a:ea typeface="微软雅黑" panose="020B0503020204020204" pitchFamily="34" charset="-122"/>
            </a:endParaRPr>
          </a:p>
          <a:p>
            <a:pPr marL="0" lvl="0" indent="0" algn="l" eaLnBrk="1" hangingPunct="1">
              <a:lnSpc>
                <a:spcPct val="100000"/>
              </a:lnSpc>
              <a:spcBef>
                <a:spcPct val="0"/>
              </a:spcBef>
              <a:buNone/>
            </a:pPr>
            <a:r>
              <a:rPr lang="en-US" altLang="zh-CN">
                <a:solidFill>
                  <a:srgbClr val="000000"/>
                </a:solidFill>
                <a:latin typeface="华文新魏" panose="02010800040101010101" charset="-122"/>
                <a:ea typeface="华文新魏" panose="02010800040101010101" charset="-122"/>
                <a:cs typeface="华文新魏" panose="02010800040101010101" charset="-122"/>
              </a:rPr>
              <a:t>找出主语、谓语、宾语等成分</a:t>
            </a:r>
            <a:r>
              <a:rPr lang="zh-CN" altLang="en-US">
                <a:solidFill>
                  <a:srgbClr val="000000"/>
                </a:solidFill>
                <a:latin typeface="华文新魏" panose="02010800040101010101" charset="-122"/>
                <a:ea typeface="华文新魏" panose="02010800040101010101" charset="-122"/>
                <a:cs typeface="华文新魏" panose="02010800040101010101" charset="-122"/>
              </a:rPr>
              <a:t>。</a:t>
            </a:r>
          </a:p>
          <a:p>
            <a:pPr marL="0" lvl="0" indent="0" algn="l" eaLnBrk="1" hangingPunct="1">
              <a:lnSpc>
                <a:spcPct val="100000"/>
              </a:lnSpc>
              <a:spcBef>
                <a:spcPct val="0"/>
              </a:spcBef>
              <a:buNone/>
            </a:pPr>
            <a:endParaRPr lang="zh-CN" altLang="en-US" sz="3200">
              <a:solidFill>
                <a:srgbClr val="000000"/>
              </a:solidFill>
              <a:latin typeface="华文新魏" panose="02010800040101010101" charset="-122"/>
              <a:ea typeface="华文新魏" panose="02010800040101010101" charset="-122"/>
              <a:cs typeface="华文新魏" panose="02010800040101010101" charset="-122"/>
            </a:endParaRPr>
          </a:p>
          <a:p>
            <a:pPr marL="0" lvl="0" indent="0" algn="l" eaLnBrk="1" hangingPunct="1">
              <a:lnSpc>
                <a:spcPct val="100000"/>
              </a:lnSpc>
              <a:spcBef>
                <a:spcPct val="0"/>
              </a:spcBef>
              <a:buNone/>
            </a:pPr>
            <a:r>
              <a:rPr lang="zh-CN" altLang="en-US" sz="2400">
                <a:solidFill>
                  <a:srgbClr val="000000"/>
                </a:solidFill>
                <a:latin typeface="华文楷体" panose="02010600040101010101" charset="-122"/>
                <a:ea typeface="华文楷体" panose="02010600040101010101" charset="-122"/>
                <a:cs typeface="华文楷体" panose="02010600040101010101" charset="-122"/>
              </a:rPr>
              <a:t>例如：自从中国作家莫言获得诺贝尔文学奖之后，他早年的多部小说吸引了很多读者的关注，“莫言热”在国内正在持续升温。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0189"/>
                                        </p:tgtEl>
                                        <p:attrNameLst>
                                          <p:attrName>style.visibility</p:attrName>
                                        </p:attrNameLst>
                                      </p:cBhvr>
                                      <p:to>
                                        <p:strVal val="visible"/>
                                      </p:to>
                                    </p:set>
                                    <p:animEffect transition="in" filter="wedge">
                                      <p:cBhvr>
                                        <p:cTn id="7" dur="2000"/>
                                        <p:tgtEl>
                                          <p:spTgt spid="501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50191"/>
                                        </p:tgtEl>
                                        <p:attrNameLst>
                                          <p:attrName>style.visibility</p:attrName>
                                        </p:attrNameLst>
                                      </p:cBhvr>
                                      <p:to>
                                        <p:strVal val="visible"/>
                                      </p:to>
                                    </p:set>
                                    <p:animEffect transition="in" filter="wedge">
                                      <p:cBhvr>
                                        <p:cTn id="12" dur="2000"/>
                                        <p:tgtEl>
                                          <p:spTgt spid="50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9" grpId="0"/>
      <p:bldP spid="50191" grpId="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0178" name="矩形 1"/>
          <p:cNvSpPr/>
          <p:nvPr/>
        </p:nvSpPr>
        <p:spPr>
          <a:xfrm>
            <a:off x="4444365" y="0"/>
            <a:ext cx="774763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79"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0"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1"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0182" name="矩形 9"/>
          <p:cNvSpPr/>
          <p:nvPr/>
        </p:nvSpPr>
        <p:spPr>
          <a:xfrm>
            <a:off x="1708150" y="76200"/>
            <a:ext cx="2595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入门级招数</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5" name="任意多边形 18"/>
          <p:cNvSpPr/>
          <p:nvPr/>
        </p:nvSpPr>
        <p:spPr>
          <a:xfrm rot="1877475">
            <a:off x="6024245" y="2942590"/>
            <a:ext cx="2127250" cy="2125980"/>
          </a:xfrm>
          <a:custGeom>
            <a:avLst/>
            <a:gdLst>
              <a:gd name="txL" fmla="*/ 0 w 3340100"/>
              <a:gd name="txT" fmla="*/ 0 h 3340100"/>
              <a:gd name="txR" fmla="*/ 3340100 w 3340100"/>
              <a:gd name="txB" fmla="*/ 3340100 h 3340100"/>
            </a:gdLst>
            <a:ahLst/>
            <a:cxnLst>
              <a:cxn ang="0">
                <a:pos x="128772" y="430462"/>
              </a:cxn>
              <a:cxn ang="0">
                <a:pos x="734081" y="430462"/>
              </a:cxn>
              <a:cxn ang="0">
                <a:pos x="431427" y="0"/>
              </a:cxn>
              <a:cxn ang="0">
                <a:pos x="480440" y="50730"/>
              </a:cxn>
              <a:cxn ang="0">
                <a:pos x="531906" y="60823"/>
              </a:cxn>
              <a:cxn ang="0">
                <a:pos x="599357" y="33828"/>
              </a:cxn>
              <a:cxn ang="0">
                <a:pos x="622255" y="97503"/>
              </a:cxn>
              <a:cxn ang="0">
                <a:pos x="666767" y="127116"/>
              </a:cxn>
              <a:cxn ang="0">
                <a:pos x="736491" y="126080"/>
              </a:cxn>
              <a:cxn ang="0">
                <a:pos x="735625" y="195050"/>
              </a:cxn>
              <a:cxn ang="0">
                <a:pos x="766168" y="240176"/>
              </a:cxn>
              <a:cxn ang="0">
                <a:pos x="828949" y="262906"/>
              </a:cxn>
              <a:cxn ang="0">
                <a:pos x="803275" y="328476"/>
              </a:cxn>
              <a:cxn ang="0">
                <a:pos x="814286" y="382814"/>
              </a:cxn>
              <a:cxn ang="0">
                <a:pos x="862853" y="430462"/>
              </a:cxn>
              <a:cxn ang="0">
                <a:pos x="814696" y="477882"/>
              </a:cxn>
              <a:cxn ang="0">
                <a:pos x="803753" y="533046"/>
              </a:cxn>
              <a:cxn ang="0">
                <a:pos x="828949" y="598017"/>
              </a:cxn>
              <a:cxn ang="0">
                <a:pos x="767774" y="620565"/>
              </a:cxn>
              <a:cxn ang="0">
                <a:pos x="736135" y="667646"/>
              </a:cxn>
              <a:cxn ang="0">
                <a:pos x="736491" y="734844"/>
              </a:cxn>
              <a:cxn ang="0">
                <a:pos x="669143" y="734489"/>
              </a:cxn>
              <a:cxn ang="0">
                <a:pos x="621956" y="766056"/>
              </a:cxn>
              <a:cxn ang="0">
                <a:pos x="599357" y="827095"/>
              </a:cxn>
              <a:cxn ang="0">
                <a:pos x="534241" y="801956"/>
              </a:cxn>
              <a:cxn ang="0">
                <a:pos x="478954" y="812874"/>
              </a:cxn>
              <a:cxn ang="0">
                <a:pos x="431427" y="860923"/>
              </a:cxn>
              <a:cxn ang="0">
                <a:pos x="383672" y="812465"/>
              </a:cxn>
              <a:cxn ang="0">
                <a:pos x="329213" y="801478"/>
              </a:cxn>
              <a:cxn ang="0">
                <a:pos x="263496" y="827095"/>
              </a:cxn>
              <a:cxn ang="0">
                <a:pos x="240715" y="764455"/>
              </a:cxn>
              <a:cxn ang="0">
                <a:pos x="195487" y="733980"/>
              </a:cxn>
              <a:cxn ang="0">
                <a:pos x="126362" y="734844"/>
              </a:cxn>
              <a:cxn ang="0">
                <a:pos x="127401" y="665276"/>
              </a:cxn>
              <a:cxn ang="0">
                <a:pos x="97722" y="620863"/>
              </a:cxn>
              <a:cxn ang="0">
                <a:pos x="33904" y="598017"/>
              </a:cxn>
              <a:cxn ang="0">
                <a:pos x="60960" y="530716"/>
              </a:cxn>
              <a:cxn ang="0">
                <a:pos x="50844" y="479367"/>
              </a:cxn>
              <a:cxn ang="0">
                <a:pos x="0" y="430462"/>
              </a:cxn>
              <a:cxn ang="0">
                <a:pos x="51254" y="381330"/>
              </a:cxn>
              <a:cxn ang="0">
                <a:pos x="61438" y="330806"/>
              </a:cxn>
              <a:cxn ang="0">
                <a:pos x="33904" y="262906"/>
              </a:cxn>
              <a:cxn ang="0">
                <a:pos x="99327" y="239878"/>
              </a:cxn>
              <a:cxn ang="0">
                <a:pos x="127912" y="197420"/>
              </a:cxn>
              <a:cxn ang="0">
                <a:pos x="126362" y="126080"/>
              </a:cxn>
              <a:cxn ang="0">
                <a:pos x="197863" y="127626"/>
              </a:cxn>
              <a:cxn ang="0">
                <a:pos x="240416" y="99104"/>
              </a:cxn>
              <a:cxn ang="0">
                <a:pos x="263496" y="33828"/>
              </a:cxn>
              <a:cxn ang="0">
                <a:pos x="331547" y="61301"/>
              </a:cxn>
              <a:cxn ang="0">
                <a:pos x="382185" y="51139"/>
              </a:cxn>
            </a:cxnLst>
            <a:rect l="txL" t="txT" r="txR" b="txB"/>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lnTo>
                  <a:pt x="1670050" y="0"/>
                </a:lnTo>
                <a:close/>
              </a:path>
            </a:pathLst>
          </a:custGeom>
          <a:solidFill>
            <a:srgbClr val="6C5B7B">
              <a:alpha val="100000"/>
            </a:srgbClr>
          </a:solidFill>
          <a:ln w="9525">
            <a:noFill/>
          </a:ln>
        </p:spPr>
        <p:txBody>
          <a:bodyPr/>
          <a:lstStyle/>
          <a:p>
            <a:endParaRPr lang="zh-CN" altLang="en-US"/>
          </a:p>
        </p:txBody>
      </p:sp>
      <p:sp>
        <p:nvSpPr>
          <p:cNvPr id="50186" name="文本框 19"/>
          <p:cNvSpPr/>
          <p:nvPr/>
        </p:nvSpPr>
        <p:spPr>
          <a:xfrm>
            <a:off x="6645275" y="3615690"/>
            <a:ext cx="1086485" cy="76835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en-US" altLang="zh-CN"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a:t>
            </a:r>
            <a:r>
              <a:rPr lang="zh-CN" altLang="en-US"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４</a:t>
            </a:r>
          </a:p>
        </p:txBody>
      </p:sp>
      <p:sp>
        <p:nvSpPr>
          <p:cNvPr id="50189" name="文本框 22"/>
          <p:cNvSpPr/>
          <p:nvPr/>
        </p:nvSpPr>
        <p:spPr>
          <a:xfrm>
            <a:off x="8358505" y="3137535"/>
            <a:ext cx="3505200" cy="255333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000" b="1">
                <a:solidFill>
                  <a:srgbClr val="000000"/>
                </a:solidFill>
              </a:rPr>
              <a:t>          </a:t>
            </a:r>
            <a:r>
              <a:rPr lang="zh-CN" altLang="en-US" b="1">
                <a:solidFill>
                  <a:srgbClr val="6C5B7B"/>
                </a:solidFill>
                <a:latin typeface="微软雅黑" panose="020B0503020204020204" pitchFamily="34" charset="-122"/>
                <a:ea typeface="微软雅黑" panose="020B0503020204020204" pitchFamily="34" charset="-122"/>
              </a:rPr>
              <a:t>逻辑分析法</a:t>
            </a:r>
          </a:p>
          <a:p>
            <a:pPr marL="0" lvl="0" indent="0" algn="l" eaLnBrk="1" hangingPunct="1">
              <a:lnSpc>
                <a:spcPct val="100000"/>
              </a:lnSpc>
              <a:spcBef>
                <a:spcPct val="0"/>
              </a:spcBef>
              <a:buNone/>
            </a:pPr>
            <a:endParaRPr lang="en-US" altLang="zh-CN" sz="2000" b="1">
              <a:solidFill>
                <a:srgbClr val="6C5B7B"/>
              </a:solidFill>
              <a:latin typeface="微软雅黑" panose="020B0503020204020204" pitchFamily="34" charset="-122"/>
              <a:ea typeface="微软雅黑" panose="020B0503020204020204" pitchFamily="34" charset="-122"/>
            </a:endParaRPr>
          </a:p>
          <a:p>
            <a:pPr marL="0" lvl="0" indent="0" algn="l" eaLnBrk="1" hangingPunct="1">
              <a:lnSpc>
                <a:spcPct val="100000"/>
              </a:lnSpc>
              <a:spcBef>
                <a:spcPct val="0"/>
              </a:spcBef>
              <a:buNone/>
            </a:pPr>
            <a:r>
              <a:rPr>
                <a:solidFill>
                  <a:srgbClr val="000000"/>
                </a:solidFill>
                <a:latin typeface="华文新魏" panose="02010800040101010101" charset="-122"/>
                <a:ea typeface="华文新魏" panose="02010800040101010101" charset="-122"/>
                <a:cs typeface="华文新魏" panose="02010800040101010101" charset="-122"/>
              </a:rPr>
              <a:t>要看语句的前后顺序、句间的关系是否合适，前后语句是否呼应</a:t>
            </a:r>
            <a:r>
              <a:rPr lang="zh-CN">
                <a:solidFill>
                  <a:srgbClr val="000000"/>
                </a:solidFill>
                <a:latin typeface="华文新魏" panose="02010800040101010101" charset="-122"/>
                <a:ea typeface="华文新魏" panose="02010800040101010101" charset="-122"/>
                <a:cs typeface="华文新魏" panose="02010800040101010101" charset="-122"/>
              </a:rPr>
              <a:t>。</a:t>
            </a:r>
          </a:p>
          <a:p>
            <a:pPr marL="0" lvl="0" indent="0" algn="l" eaLnBrk="1" hangingPunct="1">
              <a:lnSpc>
                <a:spcPct val="100000"/>
              </a:lnSpc>
              <a:spcBef>
                <a:spcPct val="0"/>
              </a:spcBef>
              <a:buNone/>
            </a:pPr>
            <a:endParaRPr lang="zh-CN">
              <a:solidFill>
                <a:srgbClr val="000000"/>
              </a:solidFill>
              <a:latin typeface="华文新魏" panose="02010800040101010101" charset="-122"/>
              <a:ea typeface="华文新魏" panose="02010800040101010101" charset="-122"/>
              <a:cs typeface="华文新魏" panose="02010800040101010101" charset="-122"/>
            </a:endParaRPr>
          </a:p>
        </p:txBody>
      </p:sp>
      <p:sp>
        <p:nvSpPr>
          <p:cNvPr id="3" name="任意多边形 15"/>
          <p:cNvSpPr/>
          <p:nvPr/>
        </p:nvSpPr>
        <p:spPr>
          <a:xfrm rot="2535249">
            <a:off x="4745990" y="1293178"/>
            <a:ext cx="2143125" cy="2143125"/>
          </a:xfrm>
          <a:custGeom>
            <a:avLst/>
            <a:gdLst>
              <a:gd name="txL" fmla="*/ 0 w 3340100"/>
              <a:gd name="txT" fmla="*/ 0 h 3340100"/>
              <a:gd name="txR" fmla="*/ 3340100 w 3340100"/>
              <a:gd name="txB" fmla="*/ 3340100 h 3340100"/>
            </a:gdLst>
            <a:ahLst/>
            <a:cxnLst>
              <a:cxn ang="0">
                <a:pos x="131676" y="441157"/>
              </a:cxn>
              <a:cxn ang="0">
                <a:pos x="750638" y="441157"/>
              </a:cxn>
              <a:cxn ang="0">
                <a:pos x="441157" y="0"/>
              </a:cxn>
              <a:cxn ang="0">
                <a:pos x="491277" y="51990"/>
              </a:cxn>
              <a:cxn ang="0">
                <a:pos x="543903" y="62335"/>
              </a:cxn>
              <a:cxn ang="0">
                <a:pos x="612876" y="34668"/>
              </a:cxn>
              <a:cxn ang="0">
                <a:pos x="636291" y="99926"/>
              </a:cxn>
              <a:cxn ang="0">
                <a:pos x="681806" y="130274"/>
              </a:cxn>
              <a:cxn ang="0">
                <a:pos x="753103" y="129212"/>
              </a:cxn>
              <a:cxn ang="0">
                <a:pos x="752217" y="199896"/>
              </a:cxn>
              <a:cxn ang="0">
                <a:pos x="783449" y="246145"/>
              </a:cxn>
              <a:cxn ang="0">
                <a:pos x="847647" y="269439"/>
              </a:cxn>
              <a:cxn ang="0">
                <a:pos x="821393" y="336638"/>
              </a:cxn>
              <a:cxn ang="0">
                <a:pos x="832653" y="392326"/>
              </a:cxn>
              <a:cxn ang="0">
                <a:pos x="882315" y="441157"/>
              </a:cxn>
              <a:cxn ang="0">
                <a:pos x="833073" y="489757"/>
              </a:cxn>
              <a:cxn ang="0">
                <a:pos x="821882" y="546291"/>
              </a:cxn>
              <a:cxn ang="0">
                <a:pos x="847647" y="612876"/>
              </a:cxn>
              <a:cxn ang="0">
                <a:pos x="785091" y="635985"/>
              </a:cxn>
              <a:cxn ang="0">
                <a:pos x="752739" y="684236"/>
              </a:cxn>
              <a:cxn ang="0">
                <a:pos x="753103" y="753103"/>
              </a:cxn>
              <a:cxn ang="0">
                <a:pos x="684236" y="752739"/>
              </a:cxn>
              <a:cxn ang="0">
                <a:pos x="635985" y="785091"/>
              </a:cxn>
              <a:cxn ang="0">
                <a:pos x="612876" y="847647"/>
              </a:cxn>
              <a:cxn ang="0">
                <a:pos x="546291" y="821882"/>
              </a:cxn>
              <a:cxn ang="0">
                <a:pos x="489757" y="833073"/>
              </a:cxn>
              <a:cxn ang="0">
                <a:pos x="441157" y="882315"/>
              </a:cxn>
              <a:cxn ang="0">
                <a:pos x="392326" y="832653"/>
              </a:cxn>
              <a:cxn ang="0">
                <a:pos x="336638" y="821393"/>
              </a:cxn>
              <a:cxn ang="0">
                <a:pos x="269439" y="847647"/>
              </a:cxn>
              <a:cxn ang="0">
                <a:pos x="246145" y="783449"/>
              </a:cxn>
              <a:cxn ang="0">
                <a:pos x="199896" y="752217"/>
              </a:cxn>
              <a:cxn ang="0">
                <a:pos x="129212" y="753103"/>
              </a:cxn>
              <a:cxn ang="0">
                <a:pos x="130274" y="681806"/>
              </a:cxn>
              <a:cxn ang="0">
                <a:pos x="99926" y="636291"/>
              </a:cxn>
              <a:cxn ang="0">
                <a:pos x="34668" y="612876"/>
              </a:cxn>
              <a:cxn ang="0">
                <a:pos x="62335" y="543903"/>
              </a:cxn>
              <a:cxn ang="0">
                <a:pos x="51990" y="491277"/>
              </a:cxn>
              <a:cxn ang="0">
                <a:pos x="0" y="441157"/>
              </a:cxn>
              <a:cxn ang="0">
                <a:pos x="52409" y="390806"/>
              </a:cxn>
              <a:cxn ang="0">
                <a:pos x="62824" y="339025"/>
              </a:cxn>
              <a:cxn ang="0">
                <a:pos x="34668" y="269439"/>
              </a:cxn>
              <a:cxn ang="0">
                <a:pos x="101567" y="245839"/>
              </a:cxn>
              <a:cxn ang="0">
                <a:pos x="130797" y="202326"/>
              </a:cxn>
              <a:cxn ang="0">
                <a:pos x="129212" y="129212"/>
              </a:cxn>
              <a:cxn ang="0">
                <a:pos x="202326" y="130797"/>
              </a:cxn>
              <a:cxn ang="0">
                <a:pos x="245839" y="101567"/>
              </a:cxn>
              <a:cxn ang="0">
                <a:pos x="269439" y="34668"/>
              </a:cxn>
              <a:cxn ang="0">
                <a:pos x="339025" y="62824"/>
              </a:cxn>
              <a:cxn ang="0">
                <a:pos x="390806" y="52409"/>
              </a:cxn>
            </a:cxnLst>
            <a:rect l="txL" t="txT" r="txR" b="txB"/>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lnTo>
                  <a:pt x="1670050" y="0"/>
                </a:lnTo>
                <a:close/>
              </a:path>
            </a:pathLst>
          </a:custGeom>
          <a:solidFill>
            <a:srgbClr val="F67280">
              <a:alpha val="100000"/>
            </a:srgbClr>
          </a:solidFill>
          <a:ln w="9525">
            <a:noFill/>
          </a:ln>
        </p:spPr>
        <p:txBody>
          <a:bodyPr/>
          <a:lstStyle/>
          <a:p>
            <a:endParaRPr lang="zh-CN" altLang="en-US"/>
          </a:p>
        </p:txBody>
      </p:sp>
      <p:sp>
        <p:nvSpPr>
          <p:cNvPr id="4" name="文本框 21"/>
          <p:cNvSpPr/>
          <p:nvPr/>
        </p:nvSpPr>
        <p:spPr>
          <a:xfrm>
            <a:off x="5380355" y="1979930"/>
            <a:ext cx="874395" cy="768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Calibri" panose="020F0502020204030204" pitchFamily="34" charset="0"/>
                <a:ea typeface="宋体" panose="02010600030101010101" pitchFamily="2" charset="-122"/>
                <a:cs typeface="+mn-ea"/>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Calibri" panose="020F0502020204030204" pitchFamily="34" charset="0"/>
                <a:ea typeface="宋体" panose="02010600030101010101" pitchFamily="2" charset="-122"/>
                <a:cs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Calibri" panose="020F0502020204030204" pitchFamily="34" charset="0"/>
                <a:ea typeface="宋体" panose="02010600030101010101" pitchFamily="2" charset="-122"/>
                <a:cs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pitchFamily="34" charset="0"/>
                <a:ea typeface="宋体" panose="02010600030101010101" pitchFamily="2" charset="-122"/>
                <a:cs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pitchFamily="34" charset="0"/>
                <a:ea typeface="宋体" panose="02010600030101010101" pitchFamily="2" charset="-122"/>
                <a:cs typeface="+mn-ea"/>
                <a:sym typeface="Calibri" panose="020F0502020204030204" pitchFamily="34" charset="0"/>
              </a:defRPr>
            </a:lvl5pPr>
          </a:lstStyle>
          <a:p>
            <a:pPr marL="0" lvl="0" indent="0" eaLnBrk="1" hangingPunct="1">
              <a:lnSpc>
                <a:spcPct val="100000"/>
              </a:lnSpc>
              <a:spcBef>
                <a:spcPct val="0"/>
              </a:spcBef>
              <a:buNone/>
            </a:pPr>
            <a:r>
              <a:rPr lang="en-US" altLang="zh-CN"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23"/>
          <p:cNvSpPr/>
          <p:nvPr/>
        </p:nvSpPr>
        <p:spPr>
          <a:xfrm>
            <a:off x="634365" y="1229360"/>
            <a:ext cx="3404870" cy="532320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2000" b="1">
                <a:solidFill>
                  <a:srgbClr val="000000"/>
                </a:solidFill>
              </a:rPr>
              <a:t>       </a:t>
            </a:r>
            <a:r>
              <a:rPr lang="en-US" altLang="zh-CN" sz="2000" b="1">
                <a:solidFill>
                  <a:srgbClr val="F6728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a:solidFill>
                  <a:srgbClr val="F67280"/>
                </a:solidFill>
                <a:latin typeface="微软雅黑" panose="020B0503020204020204" pitchFamily="34" charset="-122"/>
                <a:ea typeface="微软雅黑" panose="020B0503020204020204" pitchFamily="34" charset="-122"/>
                <a:cs typeface="微软雅黑" panose="020B0503020204020204" pitchFamily="34" charset="-122"/>
              </a:rPr>
              <a:t>理顺枝叶法</a:t>
            </a:r>
            <a:endParaRPr lang="en-US" altLang="zh-CN" b="1"/>
          </a:p>
          <a:p>
            <a:pPr marL="0" lvl="0" indent="0" algn="l" eaLnBrk="1" hangingPunct="1">
              <a:lnSpc>
                <a:spcPct val="100000"/>
              </a:lnSpc>
              <a:spcBef>
                <a:spcPct val="0"/>
              </a:spcBef>
              <a:buNone/>
            </a:pPr>
            <a:r>
              <a:rPr lang="en-US" altLang="zh-CN">
                <a:solidFill>
                  <a:srgbClr val="000000"/>
                </a:solidFill>
                <a:latin typeface="华文新魏" panose="02010800040101010101" charset="-122"/>
                <a:ea typeface="华文新魏" panose="02010800040101010101" charset="-122"/>
                <a:cs typeface="华文新魏" panose="02010800040101010101" charset="-122"/>
              </a:rPr>
              <a:t>看一看附加成分修饰、限制、次序是否恰当</a:t>
            </a:r>
            <a:r>
              <a:rPr lang="zh-CN" altLang="en-US">
                <a:solidFill>
                  <a:srgbClr val="000000"/>
                </a:solidFill>
                <a:latin typeface="华文新魏" panose="02010800040101010101" charset="-122"/>
                <a:ea typeface="华文新魏" panose="02010800040101010101" charset="-122"/>
                <a:cs typeface="华文新魏" panose="02010800040101010101" charset="-122"/>
              </a:rPr>
              <a:t>。</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cs typeface="华文新魏" panose="02010800040101010101" charset="-122"/>
            </a:endParaRPr>
          </a:p>
          <a:p>
            <a:pPr marL="0" lvl="0" indent="0" algn="l" eaLnBrk="1" hangingPunct="1">
              <a:lnSpc>
                <a:spcPct val="100000"/>
              </a:lnSpc>
              <a:spcBef>
                <a:spcPct val="0"/>
              </a:spcBef>
              <a:buNone/>
            </a:pPr>
            <a:r>
              <a:rPr lang="zh-CN" altLang="en-US">
                <a:solidFill>
                  <a:srgbClr val="000000"/>
                </a:solidFill>
                <a:latin typeface="华文楷体" panose="02010600040101010101" charset="-122"/>
                <a:ea typeface="华文楷体" panose="02010600040101010101" charset="-122"/>
                <a:cs typeface="华文楷体" panose="02010600040101010101" charset="-122"/>
              </a:rPr>
              <a:t>例如：国家环保部门最近公布了第三批通过国家有机食品生产基地审核的企业名单，我市首次有多家农产品生产基地跨进国家有机食品生产基地门槛。</a:t>
            </a:r>
            <a:r>
              <a:rPr lang="en-US" altLang="zh-CN" sz="3200">
                <a:solidFill>
                  <a:srgbClr val="000000"/>
                </a:solidFill>
                <a:latin typeface="华文新魏" panose="02010800040101010101" charset="-122"/>
                <a:ea typeface="华文新魏" panose="02010800040101010101" charset="-122"/>
                <a:cs typeface="华文新魏" panose="0201080004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0189"/>
                                        </p:tgtEl>
                                        <p:attrNameLst>
                                          <p:attrName>style.visibility</p:attrName>
                                        </p:attrNameLst>
                                      </p:cBhvr>
                                      <p:to>
                                        <p:strVal val="visible"/>
                                      </p:to>
                                    </p:set>
                                    <p:animEffect transition="in" filter="wedge">
                                      <p:cBhvr>
                                        <p:cTn id="12" dur="2000"/>
                                        <p:tgtEl>
                                          <p:spTgt spid="50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9"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5093"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看并列短语</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０１</a:t>
            </a:r>
          </a:p>
        </p:txBody>
      </p:sp>
      <p:grpSp>
        <p:nvGrpSpPr>
          <p:cNvPr id="4" name="组合 3"/>
          <p:cNvGrpSpPr/>
          <p:nvPr/>
        </p:nvGrpSpPr>
        <p:grpSpPr>
          <a:xfrm>
            <a:off x="568325" y="1950085"/>
            <a:ext cx="11418570" cy="4769485"/>
            <a:chOff x="10000" y="2543"/>
            <a:chExt cx="17982" cy="7511"/>
          </a:xfrm>
        </p:grpSpPr>
        <p:sp>
          <p:nvSpPr>
            <p:cNvPr id="37900" name="椭圆 42"/>
            <p:cNvSpPr/>
            <p:nvPr/>
          </p:nvSpPr>
          <p:spPr>
            <a:xfrm>
              <a:off x="10000" y="2713"/>
              <a:ext cx="705" cy="70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7904" name="文本框 47"/>
            <p:cNvSpPr/>
            <p:nvPr/>
          </p:nvSpPr>
          <p:spPr>
            <a:xfrm>
              <a:off x="11284" y="2543"/>
              <a:ext cx="16698" cy="7511"/>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zh-CN" altLang="en-US" sz="4000" b="1">
                  <a:solidFill>
                    <a:srgbClr val="F8B193"/>
                  </a:solidFill>
                  <a:latin typeface="方正舒体" panose="02010601030101010101" charset="-122"/>
                  <a:ea typeface="方正舒体" panose="02010601030101010101" charset="-122"/>
                </a:rPr>
                <a:t>搭配不当</a:t>
              </a: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（１）</a:t>
              </a:r>
              <a:r>
                <a:rPr lang="en-US" altLang="zh-CN">
                  <a:solidFill>
                    <a:srgbClr val="000000"/>
                  </a:solidFill>
                  <a:latin typeface="华文新魏" panose="02010800040101010101" charset="-122"/>
                  <a:ea typeface="华文新魏" panose="02010800040101010101" charset="-122"/>
                </a:rPr>
                <a:t>有关部门对极少数不尊重环卫工人劳动、无理取闹甚至殴打侮辱环卫工人的事件，及时进行了批评教育和严肃处理。</a:t>
              </a:r>
            </a:p>
            <a:p>
              <a:pPr marL="0" lvl="0" indent="0" algn="l" eaLnBrk="1" hangingPunct="1">
                <a:lnSpc>
                  <a:spcPct val="100000"/>
                </a:lnSpc>
                <a:spcBef>
                  <a:spcPct val="0"/>
                </a:spcBef>
                <a:buNone/>
              </a:pPr>
              <a:endParaRPr lang="en-US" altLang="zh-CN">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（２）去年六月以来，成都市锦江区的廖先生和两位朋友多次去灾区送温暖，迄今为止，他们共走访了二十多个社区、近四百户家庭和三千多公里路程。</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gr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5093"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看并列短语</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０１</a:t>
            </a:r>
          </a:p>
        </p:txBody>
      </p:sp>
      <p:grpSp>
        <p:nvGrpSpPr>
          <p:cNvPr id="4" name="组合 3"/>
          <p:cNvGrpSpPr/>
          <p:nvPr/>
        </p:nvGrpSpPr>
        <p:grpSpPr>
          <a:xfrm>
            <a:off x="663575" y="2072005"/>
            <a:ext cx="11381518" cy="2861310"/>
            <a:chOff x="9999" y="7044"/>
            <a:chExt cx="26404" cy="4506"/>
          </a:xfrm>
        </p:grpSpPr>
        <p:sp>
          <p:nvSpPr>
            <p:cNvPr id="37901" name="椭圆 43"/>
            <p:cNvSpPr/>
            <p:nvPr/>
          </p:nvSpPr>
          <p:spPr>
            <a:xfrm>
              <a:off x="9999" y="7146"/>
              <a:ext cx="1099" cy="70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7905" name="文本框 48"/>
            <p:cNvSpPr/>
            <p:nvPr/>
          </p:nvSpPr>
          <p:spPr>
            <a:xfrm>
              <a:off x="12687" y="7044"/>
              <a:ext cx="23716" cy="4506"/>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zh-CN" altLang="en-US" sz="4000" b="1">
                  <a:solidFill>
                    <a:srgbClr val="F67280"/>
                  </a:solidFill>
                  <a:latin typeface="方正舒体" panose="02010601030101010101" charset="-122"/>
                  <a:ea typeface="方正舒体" panose="02010601030101010101" charset="-122"/>
                </a:rPr>
                <a:t>语序不当</a:t>
              </a:r>
              <a:endParaRPr lang="en-US" altLang="zh-CN" sz="1600" b="1">
                <a:solidFill>
                  <a:srgbClr val="F67280"/>
                </a:solidFill>
              </a:endParaRP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sym typeface="+mn-ea"/>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sym typeface="+mn-ea"/>
                </a:rPr>
                <a:t>（</a:t>
              </a:r>
              <a:r>
                <a:rPr lang="en-US" altLang="zh-CN">
                  <a:solidFill>
                    <a:srgbClr val="000000"/>
                  </a:solidFill>
                  <a:latin typeface="华文新魏" panose="02010800040101010101" charset="-122"/>
                  <a:ea typeface="华文新魏" panose="02010800040101010101" charset="-122"/>
                  <a:sym typeface="+mn-ea"/>
                </a:rPr>
                <a:t>1</a:t>
              </a:r>
              <a:r>
                <a:rPr lang="zh-CN" altLang="en-US">
                  <a:solidFill>
                    <a:srgbClr val="000000"/>
                  </a:solidFill>
                  <a:latin typeface="华文新魏" panose="02010800040101010101" charset="-122"/>
                  <a:ea typeface="华文新魏" panose="02010800040101010101" charset="-122"/>
                  <a:sym typeface="+mn-ea"/>
                </a:rPr>
                <a:t>）我们应该通过努力，让传统节日焕发新的生机和活力。总之，传统节日是需要传承和保护的文化遗产，切不可在我们手中消失。</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sym typeface="+mn-ea"/>
              </a:endParaRPr>
            </a:p>
          </p:txBody>
        </p:sp>
      </p:gr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3171"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看介词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2</a:t>
            </a:r>
          </a:p>
        </p:txBody>
      </p:sp>
      <p:grpSp>
        <p:nvGrpSpPr>
          <p:cNvPr id="4" name="组合 3"/>
          <p:cNvGrpSpPr/>
          <p:nvPr/>
        </p:nvGrpSpPr>
        <p:grpSpPr>
          <a:xfrm>
            <a:off x="568325" y="1950085"/>
            <a:ext cx="11418570" cy="3907790"/>
            <a:chOff x="10000" y="2543"/>
            <a:chExt cx="17982" cy="6154"/>
          </a:xfrm>
        </p:grpSpPr>
        <p:sp>
          <p:nvSpPr>
            <p:cNvPr id="37900" name="椭圆 42"/>
            <p:cNvSpPr/>
            <p:nvPr/>
          </p:nvSpPr>
          <p:spPr>
            <a:xfrm>
              <a:off x="10000" y="2713"/>
              <a:ext cx="705" cy="70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7904" name="文本框 47"/>
            <p:cNvSpPr/>
            <p:nvPr/>
          </p:nvSpPr>
          <p:spPr>
            <a:xfrm>
              <a:off x="11284" y="2543"/>
              <a:ext cx="16698" cy="6154"/>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zh-CN" altLang="en-US" sz="4000" b="1">
                  <a:solidFill>
                    <a:srgbClr val="F8B193"/>
                  </a:solidFill>
                  <a:latin typeface="方正舒体" panose="02010601030101010101" charset="-122"/>
                  <a:ea typeface="方正舒体" panose="02010601030101010101" charset="-122"/>
                </a:rPr>
                <a:t>淹没主语</a:t>
              </a: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（１）</a:t>
              </a:r>
              <a:r>
                <a:rPr lang="en-US" altLang="zh-CN">
                  <a:solidFill>
                    <a:srgbClr val="000000"/>
                  </a:solidFill>
                  <a:latin typeface="华文新魏" panose="02010800040101010101" charset="-122"/>
                  <a:ea typeface="华文新魏" panose="02010800040101010101" charset="-122"/>
                </a:rPr>
                <a:t>由于《古文观止》具有特色，自问世以后近三百年来，广为传布，经久不衰，至今仍不失为一部好书。</a:t>
              </a:r>
            </a:p>
            <a:p>
              <a:pPr marL="0" lvl="0" indent="0" algn="l" eaLnBrk="1" hangingPunct="1">
                <a:lnSpc>
                  <a:spcPct val="100000"/>
                </a:lnSpc>
                <a:spcBef>
                  <a:spcPct val="0"/>
                </a:spcBef>
                <a:buNone/>
              </a:pPr>
              <a:endParaRPr lang="en-US" altLang="zh-CN">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（２）随着经济的日益发展，城市化进程不断加快，让越来越多的农民告别了自己的耕地。</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gr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3171"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看介词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2</a:t>
            </a:r>
          </a:p>
        </p:txBody>
      </p:sp>
      <p:sp>
        <p:nvSpPr>
          <p:cNvPr id="37904" name="文本框 47"/>
          <p:cNvSpPr/>
          <p:nvPr/>
        </p:nvSpPr>
        <p:spPr>
          <a:xfrm>
            <a:off x="1384300" y="2371725"/>
            <a:ext cx="10603230" cy="273812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zh-CN" altLang="en-US" sz="4000" b="1">
                <a:solidFill>
                  <a:srgbClr val="F67280"/>
                </a:solidFill>
                <a:latin typeface="方正舒体" panose="02010601030101010101" charset="-122"/>
                <a:ea typeface="方正舒体" panose="02010601030101010101" charset="-122"/>
              </a:rPr>
              <a:t>主客颠倒</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（１）</a:t>
            </a:r>
            <a:r>
              <a:rPr lang="en-US" altLang="zh-CN" sz="3200">
                <a:solidFill>
                  <a:srgbClr val="000000"/>
                </a:solidFill>
                <a:latin typeface="华文新魏" panose="02010800040101010101" charset="-122"/>
                <a:ea typeface="华文新魏" panose="02010800040101010101" charset="-122"/>
              </a:rPr>
              <a:t>汉字改革的种种好处，对于每一个同文字打交道的人都是深有体会的。</a:t>
            </a:r>
            <a:endParaRPr lang="zh-CN" altLang="en-US" sz="3200">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sp>
        <p:nvSpPr>
          <p:cNvPr id="55313" name="椭圆 51"/>
          <p:cNvSpPr/>
          <p:nvPr/>
        </p:nvSpPr>
        <p:spPr>
          <a:xfrm>
            <a:off x="648018" y="2523490"/>
            <a:ext cx="447675" cy="44767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3171"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看介词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2</a:t>
            </a:r>
          </a:p>
        </p:txBody>
      </p:sp>
      <p:sp>
        <p:nvSpPr>
          <p:cNvPr id="37904" name="文本框 47"/>
          <p:cNvSpPr/>
          <p:nvPr/>
        </p:nvSpPr>
        <p:spPr>
          <a:xfrm>
            <a:off x="1384300" y="2371725"/>
            <a:ext cx="10603230" cy="23069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en-US" altLang="zh-CN" sz="4000" b="1">
                <a:solidFill>
                  <a:srgbClr val="C06C84"/>
                </a:solidFill>
                <a:latin typeface="方正舒体" panose="02010601030101010101" charset="-122"/>
                <a:ea typeface="方正舒体" panose="02010601030101010101" charset="-122"/>
              </a:rPr>
              <a:t> </a:t>
            </a:r>
            <a:r>
              <a:rPr lang="zh-CN" altLang="en-US" sz="4000" b="1">
                <a:solidFill>
                  <a:srgbClr val="C06C84"/>
                </a:solidFill>
                <a:latin typeface="方正舒体" panose="02010601030101010101" charset="-122"/>
                <a:ea typeface="方正舒体" panose="02010601030101010101" charset="-122"/>
              </a:rPr>
              <a:t>句式杂糅</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（１）</a:t>
            </a:r>
            <a:r>
              <a:rPr lang="en-US" altLang="zh-CN" sz="3200">
                <a:solidFill>
                  <a:srgbClr val="000000"/>
                </a:solidFill>
                <a:latin typeface="华文新魏" panose="02010800040101010101" charset="-122"/>
                <a:ea typeface="华文新魏" panose="02010800040101010101" charset="-122"/>
              </a:rPr>
              <a:t>对高考材料作文应该如何开头这个问题上，两位作者的看法很不一致。</a:t>
            </a: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sp>
        <p:nvSpPr>
          <p:cNvPr id="55314" name="椭圆 52"/>
          <p:cNvSpPr/>
          <p:nvPr/>
        </p:nvSpPr>
        <p:spPr>
          <a:xfrm>
            <a:off x="568643" y="2531110"/>
            <a:ext cx="447675" cy="447675"/>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成千上万的志愿者都在忙碌着，他们在共同努力，完成举办一次令亚洲乃至世界都瞩目的园林博览会的理想。</a:t>
            </a:r>
          </a:p>
        </p:txBody>
      </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94405" y="302831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六年间，我国航天技术完成了从单舱到三舱、从无人到有人，从“一人一天”到“两人五天”的进步。</a:t>
            </a:r>
          </a:p>
        </p:txBody>
      </p:sp>
      <p:sp>
        <p:nvSpPr>
          <p:cNvPr id="5" name="文本框 4"/>
          <p:cNvSpPr txBox="1"/>
          <p:nvPr/>
        </p:nvSpPr>
        <p:spPr>
          <a:xfrm>
            <a:off x="3494405" y="4823460"/>
            <a:ext cx="8435975" cy="1814830"/>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打车软件为乘客和司机搭建起沟通平台，方便了市民打车，但出租车无论是否使用打车软件，均应遵守运营规则，这样才能维护相关各方的合法权益和合理要求。</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anim calcmode="lin" valueType="num">
                                      <p:cBhvr additive="base">
                                        <p:cTn id="13" dur="500" fill="hold"/>
                                        <p:tgtEl>
                                          <p:spTgt spid="53256"/>
                                        </p:tgtEl>
                                        <p:attrNameLst>
                                          <p:attrName>ppt_x</p:attrName>
                                        </p:attrNameLst>
                                      </p:cBhvr>
                                      <p:tavLst>
                                        <p:tav tm="0">
                                          <p:val>
                                            <p:strVal val="#ppt_x"/>
                                          </p:val>
                                        </p:tav>
                                        <p:tav tm="100000">
                                          <p:val>
                                            <p:strVal val="#ppt_x"/>
                                          </p:val>
                                        </p:tav>
                                      </p:tavLst>
                                    </p:anim>
                                    <p:anim calcmode="lin" valueType="num">
                                      <p:cBhvr additive="base">
                                        <p:cTn id="14" dur="500" fill="hold"/>
                                        <p:tgtEl>
                                          <p:spTgt spid="5325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3257"/>
                                        </p:tgtEl>
                                        <p:attrNameLst>
                                          <p:attrName>style.visibility</p:attrName>
                                        </p:attrNameLst>
                                      </p:cBhvr>
                                      <p:to>
                                        <p:strVal val="visible"/>
                                      </p:to>
                                    </p:set>
                                    <p:animEffect transition="in" filter="blinds(horizontal)">
                                      <p:cBhvr>
                                        <p:cTn id="23" dur="500"/>
                                        <p:tgtEl>
                                          <p:spTgt spid="5325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5" grpId="0"/>
      <p:bldP spid="5325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3171"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看介词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2</a:t>
            </a:r>
          </a:p>
        </p:txBody>
      </p:sp>
      <p:sp>
        <p:nvSpPr>
          <p:cNvPr id="37904" name="文本框 47"/>
          <p:cNvSpPr/>
          <p:nvPr/>
        </p:nvSpPr>
        <p:spPr>
          <a:xfrm>
            <a:off x="1384300" y="2371725"/>
            <a:ext cx="10603230" cy="23069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en-US" altLang="zh-CN" sz="4000" b="1">
                <a:solidFill>
                  <a:srgbClr val="C06C84"/>
                </a:solidFill>
                <a:latin typeface="方正舒体" panose="02010601030101010101" charset="-122"/>
                <a:ea typeface="方正舒体" panose="02010601030101010101" charset="-122"/>
              </a:rPr>
              <a:t> </a:t>
            </a:r>
            <a:r>
              <a:rPr lang="zh-CN" altLang="en-US" sz="4000" b="1">
                <a:solidFill>
                  <a:srgbClr val="C06C84"/>
                </a:solidFill>
                <a:latin typeface="方正舒体" panose="02010601030101010101" charset="-122"/>
                <a:ea typeface="方正舒体" panose="02010601030101010101" charset="-122"/>
              </a:rPr>
              <a:t>句式杂糅</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（１）</a:t>
            </a:r>
            <a:r>
              <a:rPr lang="en-US" altLang="zh-CN" sz="3200">
                <a:solidFill>
                  <a:srgbClr val="000000"/>
                </a:solidFill>
                <a:latin typeface="华文新魏" panose="02010800040101010101" charset="-122"/>
                <a:ea typeface="华文新魏" panose="02010800040101010101" charset="-122"/>
              </a:rPr>
              <a:t>对高考材料作文应该如何开头这个问题上，两位作者的看法很不一致。</a:t>
            </a: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sp>
        <p:nvSpPr>
          <p:cNvPr id="55314" name="椭圆 52"/>
          <p:cNvSpPr/>
          <p:nvPr/>
        </p:nvSpPr>
        <p:spPr>
          <a:xfrm>
            <a:off x="568643" y="2531110"/>
            <a:ext cx="447675" cy="447675"/>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5093"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看关联词语</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3</a:t>
            </a:r>
          </a:p>
        </p:txBody>
      </p:sp>
      <p:sp>
        <p:nvSpPr>
          <p:cNvPr id="37904" name="文本框 47"/>
          <p:cNvSpPr/>
          <p:nvPr/>
        </p:nvSpPr>
        <p:spPr>
          <a:xfrm>
            <a:off x="1384300" y="2360930"/>
            <a:ext cx="10603230" cy="193802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en-US" altLang="zh-CN" sz="4000" b="1">
                <a:solidFill>
                  <a:srgbClr val="C06C84"/>
                </a:solidFill>
                <a:latin typeface="方正舒体" panose="02010601030101010101" charset="-122"/>
                <a:ea typeface="方正舒体" panose="02010601030101010101" charset="-122"/>
              </a:rPr>
              <a:t> </a:t>
            </a:r>
            <a:r>
              <a:rPr lang="zh-CN" altLang="en-US" sz="4000" b="1">
                <a:solidFill>
                  <a:srgbClr val="F67280"/>
                </a:solidFill>
                <a:latin typeface="方正舒体" panose="02010601030101010101" charset="-122"/>
                <a:ea typeface="方正舒体" panose="02010601030101010101" charset="-122"/>
              </a:rPr>
              <a:t>搭配不当</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（１）</a:t>
            </a:r>
            <a:r>
              <a:rPr lang="en-US" altLang="zh-CN" sz="3200">
                <a:solidFill>
                  <a:srgbClr val="000000"/>
                </a:solidFill>
                <a:latin typeface="华文新魏" panose="02010800040101010101" charset="-122"/>
                <a:ea typeface="华文新魏" panose="02010800040101010101" charset="-122"/>
              </a:rPr>
              <a:t>无论干部和群众，毫无例外，都必须遵守社会主义法制。</a:t>
            </a:r>
          </a:p>
        </p:txBody>
      </p:sp>
      <p:sp>
        <p:nvSpPr>
          <p:cNvPr id="37901" name="椭圆 43"/>
          <p:cNvSpPr/>
          <p:nvPr/>
        </p:nvSpPr>
        <p:spPr>
          <a:xfrm>
            <a:off x="663575" y="2449830"/>
            <a:ext cx="473727" cy="44767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5093"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看关联词语</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3</a:t>
            </a:r>
          </a:p>
        </p:txBody>
      </p:sp>
      <p:sp>
        <p:nvSpPr>
          <p:cNvPr id="37904" name="文本框 47"/>
          <p:cNvSpPr/>
          <p:nvPr/>
        </p:nvSpPr>
        <p:spPr>
          <a:xfrm>
            <a:off x="1384300" y="2371725"/>
            <a:ext cx="10603230" cy="341503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en-US" altLang="zh-CN" sz="4000" b="1">
                <a:solidFill>
                  <a:srgbClr val="C06C84"/>
                </a:solidFill>
                <a:latin typeface="方正舒体" panose="02010601030101010101" charset="-122"/>
                <a:ea typeface="方正舒体" panose="02010601030101010101" charset="-122"/>
              </a:rPr>
              <a:t> </a:t>
            </a:r>
            <a:r>
              <a:rPr lang="zh-CN" altLang="en-US" sz="4000" b="1">
                <a:solidFill>
                  <a:srgbClr val="C06C84"/>
                </a:solidFill>
                <a:latin typeface="方正舒体" panose="02010601030101010101" charset="-122"/>
                <a:ea typeface="方正舒体" panose="02010601030101010101" charset="-122"/>
              </a:rPr>
              <a:t>语序不当</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（１）</a:t>
            </a:r>
            <a:r>
              <a:rPr lang="en-US" altLang="zh-CN" sz="3200">
                <a:solidFill>
                  <a:srgbClr val="000000"/>
                </a:solidFill>
                <a:latin typeface="华文新魏" panose="02010800040101010101" charset="-122"/>
                <a:ea typeface="华文新魏" panose="02010800040101010101" charset="-122"/>
              </a:rPr>
              <a:t>翻译作品日见其多，一方面这些作品提高了中国学术文化的素养，另一方面也促进了中国书面语言的发展。</a:t>
            </a:r>
          </a:p>
          <a:p>
            <a:pPr marL="0" lvl="0" indent="0" algn="l" eaLnBrk="1" hangingPunct="1">
              <a:lnSpc>
                <a:spcPct val="100000"/>
              </a:lnSpc>
              <a:spcBef>
                <a:spcPct val="0"/>
              </a:spcBef>
              <a:buNone/>
            </a:pPr>
            <a:endParaRPr lang="en-US" altLang="zh-CN" sz="3200">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ltLang="en-US" sz="3200">
                <a:solidFill>
                  <a:srgbClr val="000000"/>
                </a:solidFill>
                <a:latin typeface="华文新魏" panose="02010800040101010101" charset="-122"/>
                <a:ea typeface="华文新魏" panose="02010800040101010101" charset="-122"/>
              </a:rPr>
              <a:t>（</a:t>
            </a:r>
            <a:r>
              <a:rPr lang="en-US" altLang="zh-CN" sz="3200">
                <a:solidFill>
                  <a:srgbClr val="000000"/>
                </a:solidFill>
                <a:latin typeface="华文新魏" panose="02010800040101010101" charset="-122"/>
                <a:ea typeface="华文新魏" panose="02010800040101010101" charset="-122"/>
              </a:rPr>
              <a:t>2</a:t>
            </a:r>
            <a:r>
              <a:rPr lang="zh-CN" altLang="en-US" sz="3200">
                <a:solidFill>
                  <a:srgbClr val="000000"/>
                </a:solidFill>
                <a:latin typeface="华文新魏" panose="02010800040101010101" charset="-122"/>
                <a:ea typeface="华文新魏" panose="02010800040101010101" charset="-122"/>
              </a:rPr>
              <a:t>）我国发明的指南针，不仅促进了世界文明的发展，而且在航海事业中很有实用价值。</a:t>
            </a:r>
          </a:p>
        </p:txBody>
      </p:sp>
      <p:sp>
        <p:nvSpPr>
          <p:cNvPr id="55314" name="椭圆 52"/>
          <p:cNvSpPr/>
          <p:nvPr/>
        </p:nvSpPr>
        <p:spPr>
          <a:xfrm>
            <a:off x="568643" y="2531110"/>
            <a:ext cx="447675" cy="447675"/>
          </a:xfrm>
          <a:prstGeom prst="ellipse">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4132"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看两面词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4</a:t>
            </a:r>
          </a:p>
        </p:txBody>
      </p:sp>
      <p:grpSp>
        <p:nvGrpSpPr>
          <p:cNvPr id="4" name="组合 3"/>
          <p:cNvGrpSpPr/>
          <p:nvPr/>
        </p:nvGrpSpPr>
        <p:grpSpPr>
          <a:xfrm>
            <a:off x="568325" y="1950085"/>
            <a:ext cx="11418570" cy="5631180"/>
            <a:chOff x="10000" y="2543"/>
            <a:chExt cx="17982" cy="8868"/>
          </a:xfrm>
        </p:grpSpPr>
        <p:sp>
          <p:nvSpPr>
            <p:cNvPr id="37900" name="椭圆 42"/>
            <p:cNvSpPr/>
            <p:nvPr/>
          </p:nvSpPr>
          <p:spPr>
            <a:xfrm>
              <a:off x="10000" y="2713"/>
              <a:ext cx="705" cy="705"/>
            </a:xfrm>
            <a:prstGeom prst="ellipse">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37904" name="文本框 47"/>
            <p:cNvSpPr/>
            <p:nvPr/>
          </p:nvSpPr>
          <p:spPr>
            <a:xfrm>
              <a:off x="11284" y="2543"/>
              <a:ext cx="16698" cy="8868"/>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zh-CN" altLang="en-US" sz="4000" b="1">
                  <a:solidFill>
                    <a:srgbClr val="F8B193"/>
                  </a:solidFill>
                  <a:latin typeface="方正舒体" panose="02010601030101010101" charset="-122"/>
                  <a:ea typeface="方正舒体" panose="02010601030101010101" charset="-122"/>
                </a:rPr>
                <a:t>搭配不当</a:t>
              </a: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1</a:t>
              </a:r>
              <a:r>
                <a:rPr lang="zh-CN" altLang="en-US">
                  <a:solidFill>
                    <a:srgbClr val="000000"/>
                  </a:solidFill>
                  <a:latin typeface="华文新魏" panose="02010800040101010101" charset="-122"/>
                  <a:ea typeface="华文新魏" panose="02010800040101010101" charset="-122"/>
                </a:rPr>
                <a:t>）</a:t>
              </a:r>
              <a:r>
                <a:rPr>
                  <a:solidFill>
                    <a:srgbClr val="000000"/>
                  </a:solidFill>
                  <a:latin typeface="华文新魏" panose="02010800040101010101" charset="-122"/>
                  <a:ea typeface="华文新魏" panose="02010800040101010101" charset="-122"/>
                </a:rPr>
                <a:t>我们能不能培养出“四有”新人，是关系到我们党和国家前途命运的大事，也是教育战线的根本任务。</a:t>
              </a:r>
            </a:p>
            <a:p>
              <a:pPr marL="0" lvl="0" indent="0" algn="l" eaLnBrk="1" hangingPunct="1">
                <a:lnSpc>
                  <a:spcPct val="100000"/>
                </a:lnSpc>
                <a:spcBef>
                  <a:spcPct val="0"/>
                </a:spcBef>
                <a:buNone/>
              </a:pPr>
              <a:endParaRPr>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2</a:t>
              </a:r>
              <a:r>
                <a:rPr lang="zh-CN" altLang="en-US">
                  <a:solidFill>
                    <a:srgbClr val="000000"/>
                  </a:solidFill>
                  <a:latin typeface="华文新魏" panose="02010800040101010101" charset="-122"/>
                  <a:ea typeface="华文新魏" panose="02010800040101010101" charset="-122"/>
                </a:rPr>
                <a:t>）居住环境的好坏，将直接影响居民的心情。</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3</a:t>
              </a:r>
              <a:r>
                <a:rPr lang="zh-CN" altLang="en-US">
                  <a:solidFill>
                    <a:srgbClr val="000000"/>
                  </a:solidFill>
                  <a:latin typeface="华文新魏" panose="02010800040101010101" charset="-122"/>
                  <a:ea typeface="华文新魏" panose="02010800040101010101" charset="-122"/>
                </a:rPr>
                <a:t>）是否解放思想，关系到改革开放的进程。</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ltLang="en-US">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4</a:t>
              </a:r>
              <a:r>
                <a:rPr lang="zh-CN" altLang="en-US">
                  <a:solidFill>
                    <a:srgbClr val="000000"/>
                  </a:solidFill>
                  <a:latin typeface="华文新魏" panose="02010800040101010101" charset="-122"/>
                  <a:ea typeface="华文新魏" panose="02010800040101010101" charset="-122"/>
                </a:rPr>
                <a:t>）计算机产业能否迅速发展并带动相关产业，关键在于加速造就一批专门人才。</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gr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2226" name="矩形 1"/>
          <p:cNvSpPr/>
          <p:nvPr/>
        </p:nvSpPr>
        <p:spPr>
          <a:xfrm>
            <a:off x="6621463" y="0"/>
            <a:ext cx="5570537"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7" name="矩形 2"/>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8" name="矩形 3"/>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29" name="矩形 4"/>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0" name="矩形 9"/>
          <p:cNvSpPr/>
          <p:nvPr/>
        </p:nvSpPr>
        <p:spPr>
          <a:xfrm>
            <a:off x="1612900" y="-62865"/>
            <a:ext cx="50088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终极绝招：标志规律法</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68008" y="842963"/>
            <a:ext cx="5419725" cy="982662"/>
            <a:chOff x="9653" y="2378"/>
            <a:chExt cx="8535" cy="1547"/>
          </a:xfrm>
        </p:grpSpPr>
        <p:sp>
          <p:nvSpPr>
            <p:cNvPr id="52234" name="矩形 13"/>
            <p:cNvSpPr/>
            <p:nvPr/>
          </p:nvSpPr>
          <p:spPr>
            <a:xfrm>
              <a:off x="9653" y="2378"/>
              <a:ext cx="1547"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38" name="矩形 17"/>
            <p:cNvSpPr/>
            <p:nvPr/>
          </p:nvSpPr>
          <p:spPr>
            <a:xfrm>
              <a:off x="11628" y="2378"/>
              <a:ext cx="6560" cy="1547"/>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2246" name="文本框 25"/>
            <p:cNvSpPr/>
            <p:nvPr/>
          </p:nvSpPr>
          <p:spPr>
            <a:xfrm flipH="1">
              <a:off x="12170" y="2565"/>
              <a:ext cx="4132" cy="1307"/>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sz="4800" b="1">
                  <a:solidFill>
                    <a:schemeClr val="bg1"/>
                  </a:solidFill>
                  <a:latin typeface="华文新魏" panose="02010800040101010101" charset="-122"/>
                  <a:ea typeface="华文新魏" panose="02010800040101010101" charset="-122"/>
                </a:rPr>
                <a:t>看否定词</a:t>
              </a:r>
              <a:endParaRPr lang="zh-CN" sz="4800" b="1">
                <a:solidFill>
                  <a:schemeClr val="bg1"/>
                </a:solidFill>
                <a:latin typeface="华文新魏" panose="02010800040101010101" charset="-122"/>
                <a:ea typeface="华文新魏" panose="02010800040101010101" charset="-122"/>
                <a:sym typeface="微软雅黑" panose="020B0503020204020204" pitchFamily="34" charset="-122"/>
              </a:endParaRPr>
            </a:p>
          </p:txBody>
        </p:sp>
      </p:grpSp>
      <p:sp>
        <p:nvSpPr>
          <p:cNvPr id="3" name="文本框 2"/>
          <p:cNvSpPr txBox="1"/>
          <p:nvPr/>
        </p:nvSpPr>
        <p:spPr>
          <a:xfrm>
            <a:off x="568960" y="1042670"/>
            <a:ext cx="1043940" cy="583565"/>
          </a:xfrm>
          <a:prstGeom prst="rect">
            <a:avLst/>
          </a:prstGeom>
          <a:noFill/>
        </p:spPr>
        <p:txBody>
          <a:bodyPr wrap="square" rtlCol="0">
            <a:spAutoFit/>
          </a:bodyPr>
          <a:lstStyle/>
          <a:p>
            <a:r>
              <a:rPr lang="zh-CN" altLang="en-US" sz="3200" b="1">
                <a:solidFill>
                  <a:schemeClr val="bg1"/>
                </a:solidFill>
                <a:latin typeface="Microsoft JhengHei UI" panose="020B0604030504040204" charset="-120"/>
                <a:ea typeface="Microsoft JhengHei UI" panose="020B0604030504040204" charset="-120"/>
              </a:rPr>
              <a:t>０</a:t>
            </a:r>
            <a:r>
              <a:rPr lang="en-US" altLang="zh-CN" sz="3200" b="1">
                <a:solidFill>
                  <a:schemeClr val="bg1"/>
                </a:solidFill>
                <a:latin typeface="Microsoft JhengHei UI" panose="020B0604030504040204" charset="-120"/>
                <a:ea typeface="Microsoft JhengHei UI" panose="020B0604030504040204" charset="-120"/>
              </a:rPr>
              <a:t>5</a:t>
            </a:r>
          </a:p>
        </p:txBody>
      </p:sp>
      <p:sp>
        <p:nvSpPr>
          <p:cNvPr id="37904" name="文本框 47"/>
          <p:cNvSpPr/>
          <p:nvPr/>
        </p:nvSpPr>
        <p:spPr>
          <a:xfrm>
            <a:off x="1383665" y="1950085"/>
            <a:ext cx="10603230" cy="433832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l" eaLnBrk="1" hangingPunct="1">
              <a:lnSpc>
                <a:spcPct val="100000"/>
              </a:lnSpc>
              <a:spcBef>
                <a:spcPct val="0"/>
              </a:spcBef>
              <a:buNone/>
            </a:pPr>
            <a:r>
              <a:rPr lang="en-US" altLang="zh-CN" sz="4000" b="1">
                <a:solidFill>
                  <a:srgbClr val="F8B193"/>
                </a:solidFill>
                <a:latin typeface="方正舒体" panose="02010601030101010101" charset="-122"/>
                <a:ea typeface="方正舒体" panose="02010601030101010101" charset="-122"/>
              </a:rPr>
              <a:t>  </a:t>
            </a:r>
            <a:r>
              <a:rPr lang="zh-CN" altLang="en-US" sz="4000" b="1">
                <a:solidFill>
                  <a:srgbClr val="F67280"/>
                </a:solidFill>
                <a:latin typeface="方正舒体" panose="02010601030101010101" charset="-122"/>
                <a:ea typeface="方正舒体" panose="02010601030101010101" charset="-122"/>
              </a:rPr>
              <a:t>否定混乱</a:t>
            </a:r>
            <a:endParaRPr lang="zh-CN" altLang="en-US" sz="4000" b="1">
              <a:solidFill>
                <a:srgbClr val="F8B193"/>
              </a:solidFill>
              <a:latin typeface="方正舒体" panose="02010601030101010101" charset="-122"/>
              <a:ea typeface="方正舒体" panose="02010601030101010101" charset="-122"/>
            </a:endParaRPr>
          </a:p>
          <a:p>
            <a:pPr marL="0" lvl="0" indent="0" algn="l" eaLnBrk="1" hangingPunct="1">
              <a:lnSpc>
                <a:spcPct val="100000"/>
              </a:lnSpc>
              <a:spcBef>
                <a:spcPct val="0"/>
              </a:spcBef>
              <a:buNone/>
            </a:pPr>
            <a:endParaRPr lang="en-US" altLang="zh-CN" sz="1600" b="1">
              <a:solidFill>
                <a:srgbClr val="F8B193"/>
              </a:solidFill>
            </a:endParaRPr>
          </a:p>
          <a:p>
            <a:pPr marL="0" lvl="0" indent="0" algn="l" eaLnBrk="1" hangingPunct="1">
              <a:lnSpc>
                <a:spcPct val="100000"/>
              </a:lnSpc>
              <a:spcBef>
                <a:spcPct val="0"/>
              </a:spcBef>
              <a:buNone/>
            </a:pPr>
            <a:r>
              <a:rPr lang="zh-CN">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1</a:t>
            </a:r>
            <a:r>
              <a:rPr lang="zh-CN" altLang="en-US">
                <a:solidFill>
                  <a:srgbClr val="000000"/>
                </a:solidFill>
                <a:latin typeface="华文新魏" panose="02010800040101010101" charset="-122"/>
                <a:ea typeface="华文新魏" panose="02010800040101010101" charset="-122"/>
              </a:rPr>
              <a:t>）</a:t>
            </a:r>
            <a:r>
              <a:rPr>
                <a:solidFill>
                  <a:srgbClr val="000000"/>
                </a:solidFill>
                <a:latin typeface="华文新魏" panose="02010800040101010101" charset="-122"/>
                <a:ea typeface="华文新魏" panose="02010800040101010101" charset="-122"/>
              </a:rPr>
              <a:t>抄写文稿，难免不漏字，必须认真核对。</a:t>
            </a:r>
          </a:p>
          <a:p>
            <a:pPr marL="0" lvl="0" indent="0" algn="l" eaLnBrk="1" hangingPunct="1">
              <a:lnSpc>
                <a:spcPct val="100000"/>
              </a:lnSpc>
              <a:spcBef>
                <a:spcPct val="0"/>
              </a:spcBef>
              <a:buNone/>
            </a:pPr>
            <a:endParaRPr>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r>
              <a:rPr lang="zh-CN">
                <a:solidFill>
                  <a:srgbClr val="000000"/>
                </a:solidFill>
                <a:latin typeface="华文新魏" panose="02010800040101010101" charset="-122"/>
                <a:ea typeface="华文新魏" panose="02010800040101010101" charset="-122"/>
              </a:rPr>
              <a:t>（</a:t>
            </a:r>
            <a:r>
              <a:rPr lang="en-US" altLang="zh-CN">
                <a:solidFill>
                  <a:srgbClr val="000000"/>
                </a:solidFill>
                <a:latin typeface="华文新魏" panose="02010800040101010101" charset="-122"/>
                <a:ea typeface="华文新魏" panose="02010800040101010101" charset="-122"/>
              </a:rPr>
              <a:t>2</a:t>
            </a:r>
            <a:r>
              <a:rPr lang="zh-CN" altLang="en-US">
                <a:solidFill>
                  <a:srgbClr val="000000"/>
                </a:solidFill>
                <a:latin typeface="华文新魏" panose="02010800040101010101" charset="-122"/>
                <a:ea typeface="华文新魏" panose="02010800040101010101" charset="-122"/>
              </a:rPr>
              <a:t>）如今，作文“套、编、凑”现象非常严重，老师反复强调，中学生写作文，要留心观察生活，要有真情实感，切忌不要胡编乱造。</a:t>
            </a: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a:solidFill>
                <a:srgbClr val="000000"/>
              </a:solidFill>
              <a:latin typeface="华文新魏" panose="02010800040101010101" charset="-122"/>
              <a:ea typeface="华文新魏" panose="02010800040101010101" charset="-122"/>
            </a:endParaRPr>
          </a:p>
          <a:p>
            <a:pPr marL="0" lvl="0" indent="0" algn="l" eaLnBrk="1" hangingPunct="1">
              <a:lnSpc>
                <a:spcPct val="100000"/>
              </a:lnSpc>
              <a:spcBef>
                <a:spcPct val="0"/>
              </a:spcBef>
              <a:buNone/>
            </a:pPr>
            <a:endParaRPr lang="zh-CN" altLang="en-US" sz="2400">
              <a:solidFill>
                <a:srgbClr val="000000"/>
              </a:solidFill>
              <a:latin typeface="华文楷体" panose="02010600040101010101" charset="-122"/>
              <a:ea typeface="华文楷体" panose="02010600040101010101" charset="-122"/>
            </a:endParaRPr>
          </a:p>
        </p:txBody>
      </p:sp>
      <p:sp>
        <p:nvSpPr>
          <p:cNvPr id="37901" name="椭圆 43"/>
          <p:cNvSpPr/>
          <p:nvPr/>
        </p:nvSpPr>
        <p:spPr>
          <a:xfrm>
            <a:off x="728345" y="2092325"/>
            <a:ext cx="473727" cy="447675"/>
          </a:xfrm>
          <a:prstGeom prst="ellipse">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类型二</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奥运火炬登顶珠峰，必须克服低温、低压、大风等不利的特殊气候条件，充分考虑登山队员登顶时可能遇到的各种困难。</a:t>
            </a:r>
          </a:p>
        </p:txBody>
      </p:sp>
      <p:sp>
        <p:nvSpPr>
          <p:cNvPr id="53256" name="任意多边形 12"/>
          <p:cNvSpPr/>
          <p:nvPr/>
        </p:nvSpPr>
        <p:spPr>
          <a:xfrm rot="-5400000" flipH="1">
            <a:off x="1035685" y="2612708"/>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07410" y="3049905"/>
            <a:ext cx="878395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今年我省对外招商的重点项目是在农业、交通、信息产业的技术改造方面，并将在改良投资环境的同时，注意在政策允许的范围内给予外来投资者适当的优惠。</a:t>
            </a:r>
          </a:p>
        </p:txBody>
      </p:sp>
      <p:sp>
        <p:nvSpPr>
          <p:cNvPr id="7" name="矩形 6"/>
          <p:cNvSpPr/>
          <p:nvPr/>
        </p:nvSpPr>
        <p:spPr>
          <a:xfrm>
            <a:off x="3300730" y="4928235"/>
            <a:ext cx="569214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动宾搭配不当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anim calcmode="lin" valueType="num">
                                      <p:cBhvr additive="base">
                                        <p:cTn id="13" dur="500" fill="hold"/>
                                        <p:tgtEl>
                                          <p:spTgt spid="53256"/>
                                        </p:tgtEl>
                                        <p:attrNameLst>
                                          <p:attrName>ppt_x</p:attrName>
                                        </p:attrNameLst>
                                      </p:cBhvr>
                                      <p:tavLst>
                                        <p:tav tm="0">
                                          <p:val>
                                            <p:strVal val="#ppt_x"/>
                                          </p:val>
                                        </p:tav>
                                        <p:tav tm="100000">
                                          <p:val>
                                            <p:strVal val="#ppt_x"/>
                                          </p:val>
                                        </p:tav>
                                      </p:tavLst>
                                    </p:anim>
                                    <p:anim calcmode="lin" valueType="num">
                                      <p:cBhvr additive="base">
                                        <p:cTn id="14" dur="500" fill="hold"/>
                                        <p:tgtEl>
                                          <p:spTgt spid="5325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类型三</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p:cNvGrpSpPr/>
          <p:nvPr/>
        </p:nvGrpSpPr>
        <p:grpSpPr>
          <a:xfrm>
            <a:off x="598805" y="1076325"/>
            <a:ext cx="11244580" cy="1814830"/>
            <a:chOff x="943" y="1695"/>
            <a:chExt cx="17708" cy="2858"/>
          </a:xfrm>
        </p:grpSpPr>
        <p:sp>
          <p:nvSpPr>
            <p:cNvPr id="53255" name="任意多边形 10"/>
            <p:cNvSpPr/>
            <p:nvPr/>
          </p:nvSpPr>
          <p:spPr>
            <a:xfrm rot="-5400000" flipH="1">
              <a:off x="1630" y="1007"/>
              <a:ext cx="2095" cy="347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5366" y="1695"/>
              <a:ext cx="13285" cy="2858"/>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康师傅食用油的安全问题告诉我们，打击生产销售不合格食品的违法行为的问题，是一个长期而又艰巨的过程，不是一两次专项整治行动就能奏效的，还必须加大处罚力度。</a:t>
              </a:r>
            </a:p>
          </p:txBody>
        </p:sp>
      </p:grpSp>
      <p:sp>
        <p:nvSpPr>
          <p:cNvPr id="53256" name="任意多边形 12"/>
          <p:cNvSpPr/>
          <p:nvPr/>
        </p:nvSpPr>
        <p:spPr>
          <a:xfrm rot="-5400000" flipH="1">
            <a:off x="1035685" y="2482533"/>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483610" y="3049270"/>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“全民阅读”活动是丰富市民文化生活，引导市民多读书、读好书，使读书成为一种体现百姓精神追求的生活方式。</a:t>
            </a:r>
          </a:p>
        </p:txBody>
      </p:sp>
      <p:sp>
        <p:nvSpPr>
          <p:cNvPr id="5" name="文本框 4"/>
          <p:cNvSpPr txBox="1"/>
          <p:nvPr/>
        </p:nvSpPr>
        <p:spPr>
          <a:xfrm>
            <a:off x="3483610" y="5174615"/>
            <a:ext cx="8435975" cy="95313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我们坚信有这么一天，中国的工业和农业终会成为发达的国家。</a:t>
            </a:r>
          </a:p>
        </p:txBody>
      </p:sp>
      <p:sp>
        <p:nvSpPr>
          <p:cNvPr id="53257" name="任意多边形 13"/>
          <p:cNvSpPr/>
          <p:nvPr/>
        </p:nvSpPr>
        <p:spPr>
          <a:xfrm rot="-5400000" flipH="1">
            <a:off x="1034098" y="4548823"/>
            <a:ext cx="1330325" cy="2205037"/>
          </a:xfrm>
          <a:custGeom>
            <a:avLst/>
            <a:gdLst>
              <a:gd name="txL" fmla="*/ 0 w 2696561"/>
              <a:gd name="txT" fmla="*/ 0 h 4469351"/>
              <a:gd name="txR" fmla="*/ 2696561 w 2696561"/>
              <a:gd name="txB" fmla="*/ 4469351 h 4469351"/>
            </a:gdLst>
            <a:ahLst/>
            <a:cxnLst>
              <a:cxn ang="0">
                <a:pos x="0" y="382055"/>
              </a:cxn>
              <a:cxn ang="0">
                <a:pos x="56346" y="297034"/>
              </a:cxn>
              <a:cxn ang="0">
                <a:pos x="60560" y="295726"/>
              </a:cxn>
              <a:cxn ang="0">
                <a:pos x="57746" y="290540"/>
              </a:cxn>
              <a:cxn ang="0">
                <a:pos x="51335" y="258779"/>
              </a:cxn>
              <a:cxn ang="0">
                <a:pos x="101162" y="183595"/>
              </a:cxn>
              <a:cxn ang="0">
                <a:pos x="105101" y="182372"/>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4"/>
              </a:cxn>
              <a:cxn ang="0">
                <a:pos x="323404" y="193806"/>
              </a:cxn>
              <a:cxn ang="0">
                <a:pos x="323404" y="421485"/>
              </a:cxn>
              <a:cxn ang="0">
                <a:pos x="323782" y="428960"/>
              </a:cxn>
              <a:cxn ang="0">
                <a:pos x="323404" y="436434"/>
              </a:cxn>
              <a:cxn ang="0">
                <a:pos x="323404" y="439690"/>
              </a:cxn>
              <a:cxn ang="0">
                <a:pos x="323240" y="439690"/>
              </a:cxn>
              <a:cxn ang="0">
                <a:pos x="323226" y="439979"/>
              </a:cxn>
              <a:cxn ang="0">
                <a:pos x="216025" y="536734"/>
              </a:cxn>
              <a:cxn ang="0">
                <a:pos x="116737" y="470911"/>
              </a:cxn>
              <a:cxn ang="0">
                <a:pos x="116644" y="470655"/>
              </a:cxn>
              <a:cxn ang="0">
                <a:pos x="110850" y="472453"/>
              </a:cxn>
              <a:cxn ang="0">
                <a:pos x="92257" y="474328"/>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C06C84">
              <a:alpha val="100000"/>
            </a:srgbClr>
          </a:solidFill>
          <a:ln w="9525">
            <a:noFill/>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2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p:bldP spid="4" grpId="0"/>
      <p:bldP spid="5" grpId="0"/>
      <p:bldP spid="532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13" name="矩形 19"/>
          <p:cNvSpPr/>
          <p:nvPr/>
        </p:nvSpPr>
        <p:spPr>
          <a:xfrm>
            <a:off x="3648075" y="0"/>
            <a:ext cx="8543925" cy="584200"/>
          </a:xfrm>
          <a:prstGeom prst="rect">
            <a:avLst/>
          </a:prstGeom>
          <a:solidFill>
            <a:srgbClr val="F8B193"/>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4" name="矩形 20"/>
          <p:cNvSpPr/>
          <p:nvPr/>
        </p:nvSpPr>
        <p:spPr>
          <a:xfrm>
            <a:off x="0" y="0"/>
            <a:ext cx="914400" cy="584200"/>
          </a:xfrm>
          <a:prstGeom prst="rect">
            <a:avLst/>
          </a:prstGeom>
          <a:solidFill>
            <a:srgbClr val="6C5B7B"/>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5" name="矩形 21"/>
          <p:cNvSpPr/>
          <p:nvPr/>
        </p:nvSpPr>
        <p:spPr>
          <a:xfrm>
            <a:off x="962025" y="0"/>
            <a:ext cx="376238" cy="584200"/>
          </a:xfrm>
          <a:prstGeom prst="rect">
            <a:avLst/>
          </a:prstGeom>
          <a:solidFill>
            <a:srgbClr val="C06C84"/>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6" name="矩形 22"/>
          <p:cNvSpPr/>
          <p:nvPr/>
        </p:nvSpPr>
        <p:spPr>
          <a:xfrm>
            <a:off x="1384300" y="0"/>
            <a:ext cx="146050" cy="584200"/>
          </a:xfrm>
          <a:prstGeom prst="rect">
            <a:avLst/>
          </a:prstGeom>
          <a:solidFill>
            <a:srgbClr val="F67280"/>
          </a:solidFill>
          <a:ln w="9525">
            <a:no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algn="ctr" eaLnBrk="1" hangingPunct="1">
              <a:lnSpc>
                <a:spcPct val="100000"/>
              </a:lnSpc>
              <a:spcBef>
                <a:spcPct val="0"/>
              </a:spcBef>
              <a:buNone/>
            </a:pPr>
            <a:endParaRPr lang="zh-CN" altLang="en-US" sz="1800">
              <a:solidFill>
                <a:srgbClr val="FFFFFF"/>
              </a:solidFill>
              <a:latin typeface="宋体" panose="02010600030101010101" pitchFamily="2" charset="-122"/>
              <a:sym typeface="宋体" panose="02010600030101010101" pitchFamily="2" charset="-122"/>
            </a:endParaRPr>
          </a:p>
        </p:txBody>
      </p:sp>
      <p:sp>
        <p:nvSpPr>
          <p:cNvPr id="51217" name="矩形 23"/>
          <p:cNvSpPr/>
          <p:nvPr/>
        </p:nvSpPr>
        <p:spPr>
          <a:xfrm>
            <a:off x="1670050" y="0"/>
            <a:ext cx="1630680" cy="107632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stStyle>
          <a:p>
            <a:pPr marL="0" lvl="0" indent="0" eaLnBrk="1" hangingPunct="1">
              <a:lnSpc>
                <a:spcPct val="100000"/>
              </a:lnSpc>
              <a:spcBef>
                <a:spcPct val="0"/>
              </a:spcBef>
              <a:buNone/>
            </a:pPr>
            <a:r>
              <a:rPr lang="zh-CN" altLang="en-US" sz="3600" spc="200">
                <a:solidFill>
                  <a:srgbClr val="000000"/>
                </a:solidFill>
                <a:uFillTx/>
                <a:latin typeface="方正舒体" panose="02010601030101010101" charset="-122"/>
                <a:ea typeface="方正舒体" panose="02010601030101010101" charset="-122"/>
                <a:sym typeface="微软雅黑" panose="020B0503020204020204" pitchFamily="34" charset="-122"/>
              </a:rPr>
              <a:t>类型三</a:t>
            </a:r>
          </a:p>
          <a:p>
            <a:pPr marL="0" lvl="0" indent="0" eaLnBrk="1" hangingPunct="1">
              <a:lnSpc>
                <a:spcPct val="100000"/>
              </a:lnSpc>
              <a:spcBef>
                <a:spcPct val="0"/>
              </a:spcBef>
              <a:buNone/>
            </a:pPr>
            <a:endPar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255" name="任意多边形 10"/>
          <p:cNvSpPr/>
          <p:nvPr/>
        </p:nvSpPr>
        <p:spPr>
          <a:xfrm rot="-5400000" flipH="1">
            <a:off x="1034733" y="639445"/>
            <a:ext cx="1330325" cy="2203450"/>
          </a:xfrm>
          <a:custGeom>
            <a:avLst/>
            <a:gdLst>
              <a:gd name="txL" fmla="*/ 0 w 2696561"/>
              <a:gd name="txT" fmla="*/ 0 h 4469351"/>
              <a:gd name="txR" fmla="*/ 2696561 w 2696561"/>
              <a:gd name="txB" fmla="*/ 4469351 h 4469351"/>
            </a:gdLst>
            <a:ahLst/>
            <a:cxnLst>
              <a:cxn ang="0">
                <a:pos x="0" y="381231"/>
              </a:cxn>
              <a:cxn ang="0">
                <a:pos x="56346" y="296392"/>
              </a:cxn>
              <a:cxn ang="0">
                <a:pos x="60560" y="295087"/>
              </a:cxn>
              <a:cxn ang="0">
                <a:pos x="57746" y="289913"/>
              </a:cxn>
              <a:cxn ang="0">
                <a:pos x="51335" y="258221"/>
              </a:cxn>
              <a:cxn ang="0">
                <a:pos x="101162" y="183198"/>
              </a:cxn>
              <a:cxn ang="0">
                <a:pos x="105101" y="181978"/>
              </a:cxn>
              <a:cxn ang="0">
                <a:pos x="105466" y="174764"/>
              </a:cxn>
              <a:cxn ang="0">
                <a:pos x="193624" y="78663"/>
              </a:cxn>
              <a:cxn ang="0">
                <a:pos x="207374" y="77366"/>
              </a:cxn>
              <a:cxn ang="0">
                <a:pos x="207865" y="76103"/>
              </a:cxn>
              <a:cxn ang="0">
                <a:pos x="213191" y="61037"/>
              </a:cxn>
              <a:cxn ang="0">
                <a:pos x="222716" y="0"/>
              </a:cxn>
              <a:cxn ang="0">
                <a:pos x="241066" y="50337"/>
              </a:cxn>
              <a:cxn ang="0">
                <a:pos x="246602" y="77532"/>
              </a:cxn>
              <a:cxn ang="0">
                <a:pos x="247133" y="82254"/>
              </a:cxn>
              <a:cxn ang="0">
                <a:pos x="256941" y="85292"/>
              </a:cxn>
              <a:cxn ang="0">
                <a:pos x="323782" y="185932"/>
              </a:cxn>
              <a:cxn ang="0">
                <a:pos x="323404" y="193387"/>
              </a:cxn>
              <a:cxn ang="0">
                <a:pos x="323404" y="420575"/>
              </a:cxn>
              <a:cxn ang="0">
                <a:pos x="323782" y="428034"/>
              </a:cxn>
              <a:cxn ang="0">
                <a:pos x="323404" y="435493"/>
              </a:cxn>
              <a:cxn ang="0">
                <a:pos x="323404" y="438741"/>
              </a:cxn>
              <a:cxn ang="0">
                <a:pos x="323240" y="438741"/>
              </a:cxn>
              <a:cxn ang="0">
                <a:pos x="323226" y="439029"/>
              </a:cxn>
              <a:cxn ang="0">
                <a:pos x="216025" y="535575"/>
              </a:cxn>
              <a:cxn ang="0">
                <a:pos x="116737" y="469894"/>
              </a:cxn>
              <a:cxn ang="0">
                <a:pos x="116644" y="469639"/>
              </a:cxn>
              <a:cxn ang="0">
                <a:pos x="110850" y="471434"/>
              </a:cxn>
              <a:cxn ang="0">
                <a:pos x="92257" y="473304"/>
              </a:cxn>
              <a:cxn ang="0">
                <a:pos x="0" y="381231"/>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8B193">
              <a:alpha val="100000"/>
            </a:srgbClr>
          </a:solidFill>
          <a:ln w="9525">
            <a:noFill/>
          </a:ln>
        </p:spPr>
        <p:txBody>
          <a:bodyPr/>
          <a:lstStyle/>
          <a:p>
            <a:endParaRPr lang="zh-CN" altLang="en-US"/>
          </a:p>
        </p:txBody>
      </p:sp>
      <p:sp>
        <p:nvSpPr>
          <p:cNvPr id="3" name="文本框 2"/>
          <p:cNvSpPr txBox="1"/>
          <p:nvPr/>
        </p:nvSpPr>
        <p:spPr>
          <a:xfrm>
            <a:off x="3407410" y="125412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生物入侵就是那些本来不属于某一生态系统，但通过某一方式被引入这一生态系统，然后定居、扩散、爆发为害的物种。</a:t>
            </a:r>
          </a:p>
        </p:txBody>
      </p:sp>
      <p:sp>
        <p:nvSpPr>
          <p:cNvPr id="53256" name="任意多边形 12"/>
          <p:cNvSpPr/>
          <p:nvPr/>
        </p:nvSpPr>
        <p:spPr>
          <a:xfrm rot="-5400000" flipH="1">
            <a:off x="1035685" y="2612708"/>
            <a:ext cx="1330325" cy="2205037"/>
          </a:xfrm>
          <a:custGeom>
            <a:avLst/>
            <a:gdLst>
              <a:gd name="txL" fmla="*/ 0 w 2696561"/>
              <a:gd name="txT" fmla="*/ 0 h 4469351"/>
              <a:gd name="txR" fmla="*/ 2696561 w 2696561"/>
              <a:gd name="txB" fmla="*/ 4469351 h 4469351"/>
            </a:gdLst>
            <a:ahLst/>
            <a:cxnLst>
              <a:cxn ang="0">
                <a:pos x="0" y="382055"/>
              </a:cxn>
              <a:cxn ang="0">
                <a:pos x="56346" y="297033"/>
              </a:cxn>
              <a:cxn ang="0">
                <a:pos x="60560" y="295725"/>
              </a:cxn>
              <a:cxn ang="0">
                <a:pos x="57746" y="290540"/>
              </a:cxn>
              <a:cxn ang="0">
                <a:pos x="51335" y="258779"/>
              </a:cxn>
              <a:cxn ang="0">
                <a:pos x="101162" y="183595"/>
              </a:cxn>
              <a:cxn ang="0">
                <a:pos x="105101" y="182371"/>
              </a:cxn>
              <a:cxn ang="0">
                <a:pos x="105466" y="175142"/>
              </a:cxn>
              <a:cxn ang="0">
                <a:pos x="193624" y="78833"/>
              </a:cxn>
              <a:cxn ang="0">
                <a:pos x="207374" y="77533"/>
              </a:cxn>
              <a:cxn ang="0">
                <a:pos x="207865" y="76267"/>
              </a:cxn>
              <a:cxn ang="0">
                <a:pos x="213191" y="61168"/>
              </a:cxn>
              <a:cxn ang="0">
                <a:pos x="222716" y="0"/>
              </a:cxn>
              <a:cxn ang="0">
                <a:pos x="241066" y="50445"/>
              </a:cxn>
              <a:cxn ang="0">
                <a:pos x="246602" y="77700"/>
              </a:cxn>
              <a:cxn ang="0">
                <a:pos x="247133" y="82432"/>
              </a:cxn>
              <a:cxn ang="0">
                <a:pos x="256941" y="85477"/>
              </a:cxn>
              <a:cxn ang="0">
                <a:pos x="323782" y="186333"/>
              </a:cxn>
              <a:cxn ang="0">
                <a:pos x="323404" y="193806"/>
              </a:cxn>
              <a:cxn ang="0">
                <a:pos x="323404" y="421484"/>
              </a:cxn>
              <a:cxn ang="0">
                <a:pos x="323782" y="428959"/>
              </a:cxn>
              <a:cxn ang="0">
                <a:pos x="323404" y="436434"/>
              </a:cxn>
              <a:cxn ang="0">
                <a:pos x="323404" y="439690"/>
              </a:cxn>
              <a:cxn ang="0">
                <a:pos x="323240" y="439690"/>
              </a:cxn>
              <a:cxn ang="0">
                <a:pos x="323226" y="439979"/>
              </a:cxn>
              <a:cxn ang="0">
                <a:pos x="216025" y="536734"/>
              </a:cxn>
              <a:cxn ang="0">
                <a:pos x="116737" y="470910"/>
              </a:cxn>
              <a:cxn ang="0">
                <a:pos x="116644" y="470654"/>
              </a:cxn>
              <a:cxn ang="0">
                <a:pos x="110850" y="472453"/>
              </a:cxn>
              <a:cxn ang="0">
                <a:pos x="92257" y="474327"/>
              </a:cxn>
              <a:cxn ang="0">
                <a:pos x="0" y="382055"/>
              </a:cxn>
            </a:cxnLst>
            <a:rect l="txL" t="txT" r="txR" b="txB"/>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67280">
              <a:alpha val="100000"/>
            </a:srgbClr>
          </a:solidFill>
          <a:ln w="9525">
            <a:noFill/>
          </a:ln>
        </p:spPr>
        <p:txBody>
          <a:bodyPr/>
          <a:lstStyle/>
          <a:p>
            <a:endParaRPr lang="zh-CN" altLang="en-US"/>
          </a:p>
        </p:txBody>
      </p:sp>
      <p:sp>
        <p:nvSpPr>
          <p:cNvPr id="4" name="文本框 3"/>
          <p:cNvSpPr txBox="1"/>
          <p:nvPr/>
        </p:nvSpPr>
        <p:spPr>
          <a:xfrm>
            <a:off x="3505200" y="3049905"/>
            <a:ext cx="8435975" cy="1383665"/>
          </a:xfrm>
          <a:prstGeom prst="rect">
            <a:avLst/>
          </a:prstGeom>
          <a:noFill/>
        </p:spPr>
        <p:txBody>
          <a:bodyPr wrap="square" rtlCol="0">
            <a:spAutoFit/>
          </a:bodyPr>
          <a:lstStyle/>
          <a:p>
            <a:r>
              <a:rPr lang="zh-CN" altLang="en-US" sz="2800">
                <a:latin typeface="华文新魏" panose="02010800040101010101" charset="-122"/>
                <a:ea typeface="华文新魏" panose="02010800040101010101" charset="-122"/>
              </a:rPr>
              <a:t>当今的世界，各个国家、地区相互依存，已经形成了你中有我、我中有你的格局，是一个经济全球化的时代。</a:t>
            </a:r>
          </a:p>
        </p:txBody>
      </p:sp>
      <p:sp>
        <p:nvSpPr>
          <p:cNvPr id="7" name="矩形 6"/>
          <p:cNvSpPr/>
          <p:nvPr/>
        </p:nvSpPr>
        <p:spPr>
          <a:xfrm>
            <a:off x="3300730" y="4928235"/>
            <a:ext cx="5692140" cy="1198880"/>
          </a:xfrm>
          <a:prstGeom prst="rect">
            <a:avLst/>
          </a:prstGeom>
          <a:noFill/>
          <a:ln>
            <a:noFill/>
          </a:ln>
        </p:spPr>
        <p:txBody>
          <a:bodyPr wrap="none" rtlCol="0" anchor="t">
            <a:spAutoFit/>
          </a:bodyPr>
          <a:lstStyle/>
          <a:p>
            <a:pPr algn="ctr"/>
            <a:r>
              <a:rPr lang="zh-CN" altLang="en-US" sz="7200" b="1">
                <a:blipFill>
                  <a:blip r:embed="rId3"/>
                  <a:stretch>
                    <a:fillRect/>
                  </a:stretch>
                </a:blipFill>
                <a:effectLst>
                  <a:outerShdw blurRad="38100" dist="19050" dir="2700000" algn="tl" rotWithShape="0">
                    <a:schemeClr val="dk1">
                      <a:alpha val="40000"/>
                    </a:schemeClr>
                  </a:outerShdw>
                </a:effectLst>
                <a:latin typeface="方正舒体" panose="02010601030101010101" charset="-122"/>
                <a:ea typeface="方正舒体" panose="02010601030101010101" charset="-122"/>
              </a:rPr>
              <a:t>主宾搭配不当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5"/>
                                        </p:tgtEl>
                                        <p:attrNameLst>
                                          <p:attrName>style.visibility</p:attrName>
                                        </p:attrNameLst>
                                      </p:cBhvr>
                                      <p:to>
                                        <p:strVal val="visible"/>
                                      </p:to>
                                    </p:set>
                                    <p:animEffect transition="in" filter="blinds(horizontal)">
                                      <p:cBhvr>
                                        <p:cTn id="7" dur="500"/>
                                        <p:tgtEl>
                                          <p:spTgt spid="532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3256"/>
                                        </p:tgtEl>
                                        <p:attrNameLst>
                                          <p:attrName>style.visibility</p:attrName>
                                        </p:attrNameLst>
                                      </p:cBhvr>
                                      <p:to>
                                        <p:strVal val="visible"/>
                                      </p:to>
                                    </p:set>
                                    <p:animEffect transition="in" filter="wipe(down)">
                                      <p:cBhvr>
                                        <p:cTn id="15" dur="500"/>
                                        <p:tgtEl>
                                          <p:spTgt spid="5325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decel="100000"/>
                                        <p:tgtEl>
                                          <p:spTgt spid="7"/>
                                        </p:tgtEl>
                                      </p:cBhvr>
                                    </p:animEffect>
                                    <p:anim calcmode="lin" valueType="num">
                                      <p:cBhvr>
                                        <p:cTn id="24" dur="800" decel="100000" fill="hold"/>
                                        <p:tgtEl>
                                          <p:spTgt spid="7"/>
                                        </p:tgtEl>
                                        <p:attrNameLst>
                                          <p:attrName>style.rotation</p:attrName>
                                        </p:attrNameLst>
                                      </p:cBhvr>
                                      <p:tavLst>
                                        <p:tav tm="0">
                                          <p:val>
                                            <p:fltVal val="-90"/>
                                          </p:val>
                                        </p:tav>
                                        <p:tav tm="100000">
                                          <p:val>
                                            <p:fltVal val="0"/>
                                          </p:val>
                                        </p:tav>
                                      </p:tavLst>
                                    </p:anim>
                                    <p:anim calcmode="lin" valueType="num">
                                      <p:cBhvr>
                                        <p:cTn id="25" dur="800" decel="100000" fill="hold"/>
                                        <p:tgtEl>
                                          <p:spTgt spid="7"/>
                                        </p:tgtEl>
                                        <p:attrNameLst>
                                          <p:attrName>ppt_x</p:attrName>
                                        </p:attrNameLst>
                                      </p:cBhvr>
                                      <p:tavLst>
                                        <p:tav tm="0">
                                          <p:val>
                                            <p:strVal val="#ppt_x+0.4"/>
                                          </p:val>
                                        </p:tav>
                                        <p:tav tm="100000">
                                          <p:val>
                                            <p:strVal val="#ppt_x-0.05"/>
                                          </p:val>
                                        </p:tav>
                                      </p:tavLst>
                                    </p:anim>
                                    <p:anim calcmode="lin" valueType="num">
                                      <p:cBhvr>
                                        <p:cTn id="26" dur="800" decel="100000" fill="hold"/>
                                        <p:tgtEl>
                                          <p:spTgt spid="7"/>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5" grpId="0" animBg="1"/>
      <p:bldP spid="3" grpId="0"/>
      <p:bldP spid="53256" grpId="0" animBg="1"/>
      <p:bldP spid="4"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10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11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12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3.xml><?xml version="1.0" encoding="utf-8"?>
<a:theme xmlns:a="http://schemas.openxmlformats.org/drawingml/2006/main" name="7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12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1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2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3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4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5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6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8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fontScheme name="9_Office 主题">
      <a:majorFont>
        <a:latin typeface="Calibri Light"/>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FFFFFF"/>
        </a:hlink>
        <a:folHlink>
          <a:srgbClr val="00B0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3529</Words>
  <Application>Microsoft Office PowerPoint</Application>
  <PresentationFormat>自定义</PresentationFormat>
  <Paragraphs>461</Paragraphs>
  <Slides>64</Slides>
  <Notes>10</Notes>
  <HiddenSlides>0</HiddenSlides>
  <MMClips>0</MMClips>
  <ScaleCrop>false</ScaleCrop>
  <HeadingPairs>
    <vt:vector size="4" baseType="variant">
      <vt:variant>
        <vt:lpstr>主题</vt:lpstr>
      </vt:variant>
      <vt:variant>
        <vt:i4>13</vt:i4>
      </vt:variant>
      <vt:variant>
        <vt:lpstr>幻灯片标题</vt:lpstr>
      </vt:variant>
      <vt:variant>
        <vt:i4>64</vt:i4>
      </vt:variant>
    </vt:vector>
  </HeadingPairs>
  <TitlesOfParts>
    <vt:vector size="77" baseType="lpstr">
      <vt:lpstr>Office 主题</vt:lpstr>
      <vt:lpstr>1_Office 主题</vt:lpstr>
      <vt:lpstr>2_Office 主题</vt:lpstr>
      <vt:lpstr>3_Office 主题</vt:lpstr>
      <vt:lpstr>4_Office 主题</vt:lpstr>
      <vt:lpstr>5_Office 主题</vt:lpstr>
      <vt:lpstr>6_Office 主题</vt:lpstr>
      <vt:lpstr>8_Office 主题</vt:lpstr>
      <vt:lpstr>9_Office 主题</vt:lpstr>
      <vt:lpstr>10_Office 主题</vt:lpstr>
      <vt:lpstr>11_Office 主题</vt:lpstr>
      <vt:lpstr>12_Office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2021-07-17T10:58:50Z</cp:lastPrinted>
  <dcterms:created xsi:type="dcterms:W3CDTF">2021-07-17T10:58:50Z</dcterms:created>
  <dcterms:modified xsi:type="dcterms:W3CDTF">2021-08-13T02:08:36Z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