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02" r:id="rId4"/>
    <p:sldId id="257" r:id="rId5"/>
    <p:sldId id="258" r:id="rId6"/>
    <p:sldId id="280" r:id="rId7"/>
    <p:sldId id="263" r:id="rId8"/>
    <p:sldId id="297" r:id="rId9"/>
    <p:sldId id="298" r:id="rId10"/>
    <p:sldId id="299" r:id="rId11"/>
    <p:sldId id="292" r:id="rId12"/>
    <p:sldId id="303" r:id="rId13"/>
    <p:sldId id="304" r:id="rId14"/>
    <p:sldId id="295" r:id="rId15"/>
    <p:sldId id="294" r:id="rId16"/>
    <p:sldId id="305" r:id="rId17"/>
    <p:sldId id="300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4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2244" y="48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C711FBD-E5F9-47ED-B3A5-3AC932F0FB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29AF1A-C5ED-4597-8FEB-F2BA081EF7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46EB3-CA5B-4B73-A72E-D41F6640A36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DDD49F-473A-438A-B688-B3303402C9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54DA0F2-98E0-41B2-99E4-ACE0E1489F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94A75-DE99-4AB6-AF27-583430BE4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29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15961-8D79-4D8F-90CD-AF3F49CCC3DB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674EC-C057-4889-8A41-CBC51F1E8C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926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F2E32F-AD1E-4090-BB59-0F94748BE7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144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F2E32F-AD1E-4090-BB59-0F94748BE7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2787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08DAEA-2528-410C-A688-A26E130ED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DCE72C-681B-43DA-AF90-FAC22EC4B5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E56A35-1ECF-4877-AE06-7F6BCA86F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D0F7DB-05F8-4DA9-A3C7-8A452711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1D9C3-E36F-4161-83C8-009840BF8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5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CA066-0DCC-48CC-8144-60D253607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D72AF3-B3D6-415C-A25A-35A2941AA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3BF2F7-5437-4F9E-89A5-994F52695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7FBADA-1314-4906-B855-7E4F8798D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9F2879-C5AA-416D-8D29-A94E6AA0E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6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47C39B1-1E17-4DDE-8318-D3FC6ED0C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60415D-B397-4A0D-8A24-5C84CE5D8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F0236C-E7E3-4D84-8849-3D4F99EDC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FB86CA-0A26-4314-B794-AB2C0934E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5AF10E-3107-463C-A04A-1B332A837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04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059C9F-3C11-4890-920B-922BE6D94B4E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68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62F1B1-1E87-43F9-B683-A2EE838A8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971CAD-E788-4767-9BF8-CD80D648A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7469C8-D690-4519-9011-F12AFF0F5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DDCA8B-27AB-47B2-8914-46EF89591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6E0F5A-3E65-474C-BC25-A0C9B5786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5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0E7EA4-80C6-4EC3-AE5C-915E51ED7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999FB2-880A-4C35-8093-6C2DDA15F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6C1554-5461-4BFE-8A62-0EECE1704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C6DC08-8329-4ACB-B14A-CE60D0417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4A94FF-D593-47CF-B29C-C42F17BB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8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659209-7323-4444-89C3-B5F803054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AEF05C-30F5-413E-B5CD-593839541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F53855-EA4F-44C0-8D20-88E96154E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8D1836-047D-4B7F-8EAB-3E5452F64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D2B9FF-D86E-43F7-A732-0A7CEAAD9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1CE57B-873E-4967-8B18-459EEA89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13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349874-BD35-46CE-B434-00309E954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72A89E-552A-46EA-99EA-F03FC69C7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8C2633A-020F-4095-99A1-D7DFD1959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984DD8-FBB7-4B9A-9D80-3941B6B0F3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3663B71-0535-49C4-A2FC-4BC2829A1C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962D215-BFF7-43D6-BB3E-1EE00B84A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CB8E0D3-FB70-4187-BFE6-46863428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D0229C-87FD-4A90-92AE-BD919E78F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3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11F3DA-48C0-404D-B0E2-1289FF077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8998C9F-878E-4DD3-A6E2-EBF32D0B9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2D1A25F-76EE-4467-88C6-39D37622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351802D-9481-4AF1-B844-D7417F069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6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F91D09-724F-4215-9168-9C2367114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EEA4DEE-E45F-49CC-89A2-4C3C0C001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9B28AE-ECED-4AF2-99C3-81A972472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3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CEFCA5-8614-4D2B-BFD7-8C39D14CC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8452D2-8062-4F93-9B8B-0038273BC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A4AA4DF-F30F-4D1A-B394-895F1E880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061407-24CB-4855-BDA2-23D057E10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76FA1B-8F71-44DB-9830-D4C249219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851411-F28E-4C58-90A8-527C5AD25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DD5054-4921-4479-828C-EA2D4D99F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C9FF0B5-A1F0-4907-8369-FEA718723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201D948-1A35-4F96-A3FE-3BCBDBC7C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E0291E-D5FF-4943-B6F9-CD59FE0EA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63B618-ABD5-4796-B923-16AEF906F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698EE3A-4903-416A-B6F0-55F018E2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E8936BA-7090-41CF-B95C-801A0BB53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8AC1EF-E129-48A0-ABF7-ADDD11D80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BAA7F2-581E-4B01-9147-4077F5440B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0D93B-06CB-4F06-A81F-E3D67599A4DD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9E1F3E-2F85-4303-B90E-587523A46C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417F13-5107-4A6C-922F-3BBC57D5C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DCC88-F02E-47F8-9058-0E342ABFA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98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audio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png" /><Relationship Id="rId3" Type="http://schemas.openxmlformats.org/officeDocument/2006/relationships/image" Target="../media/image8.png" /><Relationship Id="rId4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2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C02EFD2-EEAB-4A3C-9BE5-0EC0C24F4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" y="2169"/>
            <a:ext cx="12189576" cy="68558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38657EE-9FA5-4265-9C20-CE451968E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4" r="68750" b="15552"/>
          <a:stretch>
            <a:fillRect/>
          </a:stretch>
        </p:blipFill>
        <p:spPr>
          <a:xfrm rot="20921856" flipH="1">
            <a:off x="1896606" y="4023286"/>
            <a:ext cx="4451519" cy="20922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AD37C0E-0548-47FC-90FE-8F5810066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6" t="5736" r="50000" b="45759"/>
          <a:stretch>
            <a:fillRect/>
          </a:stretch>
        </p:blipFill>
        <p:spPr>
          <a:xfrm>
            <a:off x="6630737" y="4452470"/>
            <a:ext cx="386792" cy="6986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77BA2A3-E30C-412D-B334-2AF70F0152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1" t="16338" r="32431" b="23114"/>
          <a:stretch>
            <a:fillRect/>
          </a:stretch>
        </p:blipFill>
        <p:spPr>
          <a:xfrm>
            <a:off x="997111" y="336453"/>
            <a:ext cx="1696816" cy="15492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5D11D8-F6D0-4D72-A6EA-9586DD843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4" r="68750" b="15552"/>
          <a:stretch>
            <a:fillRect/>
          </a:stretch>
        </p:blipFill>
        <p:spPr>
          <a:xfrm>
            <a:off x="1364350" y="832843"/>
            <a:ext cx="2225940" cy="1046192"/>
          </a:xfrm>
          <a:prstGeom prst="rect">
            <a:avLst/>
          </a:prstGeom>
        </p:spPr>
      </p:pic>
      <p:pic>
        <p:nvPicPr>
          <p:cNvPr id="2" name="41c241f1946188a6cb17fb47153c6966">
            <a:hlinkClick action="ppaction://media"/>
            <a:extLst>
              <a:ext uri="{FF2B5EF4-FFF2-40B4-BE49-F238E27FC236}">
                <a16:creationId xmlns:a16="http://schemas.microsoft.com/office/drawing/2014/main" id="{8FEC0777-96EF-4C6D-ADA7-C7534B2978F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84200" y="6451345"/>
            <a:ext cx="406400" cy="4064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307977" y="613645"/>
            <a:ext cx="77455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>
                <a:latin typeface="方正大标宋繁体" panose="02010601030101010101" pitchFamily="2" charset="-122"/>
                <a:ea typeface="方正大标宋繁体" panose="02010601030101010101" pitchFamily="2" charset="-122"/>
              </a:rPr>
              <a:t>“</a:t>
            </a:r>
            <a:r>
              <a:rPr lang="zh-CN" altLang="zh-CN" sz="5400" b="1">
                <a:latin typeface="方正大标宋繁体" panose="02010601030101010101" pitchFamily="2" charset="-122"/>
                <a:ea typeface="方正大标宋繁体" panose="02010601030101010101" pitchFamily="2" charset="-122"/>
              </a:rPr>
              <a:t>文”意在“言”中，</a:t>
            </a:r>
            <a:r>
              <a:rPr lang="en-US" altLang="zh-CN" sz="5400" b="1">
                <a:latin typeface="方正大标宋繁体" panose="02010601030101010101" pitchFamily="2" charset="-122"/>
                <a:ea typeface="方正大标宋繁体" panose="02010601030101010101" pitchFamily="2" charset="-122"/>
              </a:rPr>
              <a:t>      </a:t>
            </a:r>
            <a:r>
              <a:rPr lang="zh-CN" altLang="zh-CN" sz="5400" b="1">
                <a:latin typeface="方正大标宋繁体" panose="02010601030101010101" pitchFamily="2" charset="-122"/>
                <a:ea typeface="方正大标宋繁体" panose="02010601030101010101" pitchFamily="2" charset="-122"/>
              </a:rPr>
              <a:t>“言”美“文”意高</a:t>
            </a:r>
            <a:br>
              <a:rPr lang="zh-CN" altLang="en-US" sz="5400"/>
            </a:b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14684" y="2619055"/>
            <a:ext cx="8579223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                                          ----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对选修（中）第三单元的教学建议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749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3315" y="877218"/>
            <a:ext cx="5617922" cy="86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五、学法要求</a:t>
            </a:r>
            <a:endParaRPr lang="zh-CN" altLang="en-US" sz="4800"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7AC1D1-61A3-47EA-9E19-E8B934C5B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4" t="21392" r="36075" b="27439"/>
          <a:stretch>
            <a:fillRect/>
          </a:stretch>
        </p:blipFill>
        <p:spPr>
          <a:xfrm>
            <a:off x="9261863" y="31038"/>
            <a:ext cx="1869655" cy="1892596"/>
          </a:xfrm>
          <a:prstGeom prst="rect">
            <a:avLst/>
          </a:prstGeom>
        </p:spPr>
      </p:pic>
      <p:sp>
        <p:nvSpPr>
          <p:cNvPr id="8" name="文本框 48">
            <a:extLst>
              <a:ext uri="{FF2B5EF4-FFF2-40B4-BE49-F238E27FC236}">
                <a16:creationId xmlns:a16="http://schemas.microsoft.com/office/drawing/2014/main" id="{CA8A7555-62A6-40D4-9CB1-B6C25B8F2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0938" y="1982670"/>
            <a:ext cx="534615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、充分阅读是基础。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诵读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、背诵——打通古今文化的通道</a:t>
            </a:r>
          </a:p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、积累梳理——尤其是传记类文言文学习的必由之路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实词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r>
              <a:rPr lang="zh-CN" altLang="en-US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虚词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文言习惯用语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古代文化常识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思想观点讨论和积累</a:t>
            </a:r>
          </a:p>
          <a:p>
            <a:pPr eaLnBrk="1" hangingPunct="1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3174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477" y="355680"/>
            <a:ext cx="7524695" cy="160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六、做到两个“转移”达到一个“实现”</a:t>
            </a:r>
            <a:endParaRPr lang="zh-CN" altLang="en-US" sz="4800"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7AC1D1-61A3-47EA-9E19-E8B934C5B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4" t="21392" r="36075" b="27439"/>
          <a:stretch>
            <a:fillRect/>
          </a:stretch>
        </p:blipFill>
        <p:spPr>
          <a:xfrm>
            <a:off x="9261863" y="31038"/>
            <a:ext cx="1869655" cy="1892596"/>
          </a:xfrm>
          <a:prstGeom prst="rect">
            <a:avLst/>
          </a:prstGeom>
        </p:spPr>
      </p:pic>
      <p:sp>
        <p:nvSpPr>
          <p:cNvPr id="8" name="文本框 48">
            <a:extLst>
              <a:ext uri="{FF2B5EF4-FFF2-40B4-BE49-F238E27FC236}">
                <a16:creationId xmlns:a16="http://schemas.microsoft.com/office/drawing/2014/main" id="{7C56ADC6-AE1E-4707-B986-8A8381408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1658" y="2514055"/>
            <a:ext cx="79723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、研究与关注教材的重点应从文本向“学习任务”转移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一是情境和目标表述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二是学习提示和单元学习任务。</a:t>
            </a:r>
          </a:p>
        </p:txBody>
      </p:sp>
    </p:spTree>
    <p:extLst>
      <p:ext uri="{BB962C8B-B14F-4D97-AF65-F5344CB8AC3E}">
        <p14:creationId xmlns:p14="http://schemas.microsoft.com/office/powerpoint/2010/main" val="26930053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50783E-6143-4722-B763-0FFAD89B2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7" t="9434" b="7675"/>
          <a:stretch>
            <a:fillRect/>
          </a:stretch>
        </p:blipFill>
        <p:spPr>
          <a:xfrm>
            <a:off x="6921795" y="848421"/>
            <a:ext cx="5589181" cy="3444948"/>
          </a:xfrm>
          <a:prstGeom prst="rect">
            <a:avLst/>
          </a:prstGeom>
        </p:spPr>
      </p:pic>
      <p:pic>
        <p:nvPicPr>
          <p:cNvPr id="16385" name="图片 1" descr="第97页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6645349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68167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E1EB71F-1928-4517-A024-7DCED538F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55" b="50000"/>
          <a:stretch>
            <a:fillRect/>
          </a:stretch>
        </p:blipFill>
        <p:spPr>
          <a:xfrm>
            <a:off x="9431078" y="403"/>
            <a:ext cx="2760921" cy="342859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3C040F0-1E50-4F53-83F0-3D9986AA0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3"/>
          <a:stretch>
            <a:fillRect/>
          </a:stretch>
        </p:blipFill>
        <p:spPr>
          <a:xfrm>
            <a:off x="-295835" y="4457699"/>
            <a:ext cx="8920716" cy="4800601"/>
          </a:xfrm>
          <a:prstGeom prst="rect">
            <a:avLst/>
          </a:prstGeom>
        </p:spPr>
      </p:pic>
      <p:sp>
        <p:nvSpPr>
          <p:cNvPr id="6" name="文本框 48">
            <a:extLst>
              <a:ext uri="{FF2B5EF4-FFF2-40B4-BE49-F238E27FC236}">
                <a16:creationId xmlns:a16="http://schemas.microsoft.com/office/drawing/2014/main" id="{DBB4A9FA-88C2-41D7-AF8F-C18B2B5C3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8559" y="629973"/>
            <a:ext cx="863499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、学习目标和内容从文本中心转向素养中心</a:t>
            </a:r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sz="1600"/>
              <a:t> 学习目标：</a:t>
            </a:r>
            <a:endParaRPr lang="en-US" altLang="zh-CN" sz="1600"/>
          </a:p>
          <a:p>
            <a:r>
              <a:rPr lang="zh-CN" altLang="en-US" sz="1600"/>
              <a:t>（</a:t>
            </a:r>
            <a:r>
              <a:rPr lang="en-US" altLang="zh-CN" sz="1600"/>
              <a:t>1</a:t>
            </a:r>
            <a:r>
              <a:rPr lang="zh-CN" altLang="en-US" sz="1600"/>
              <a:t>）</a:t>
            </a:r>
            <a:r>
              <a:rPr lang="zh-CN" altLang="zh-CN" sz="1600"/>
              <a:t>阅读本单元</a:t>
            </a:r>
            <a:r>
              <a:rPr lang="zh-CN" altLang="en-US" sz="1600"/>
              <a:t>，</a:t>
            </a:r>
            <a:r>
              <a:rPr lang="zh-CN" altLang="zh-CN" sz="1600"/>
              <a:t>联系作者</a:t>
            </a:r>
            <a:r>
              <a:rPr lang="zh-CN" altLang="en-US" sz="1600"/>
              <a:t>和文中人物</a:t>
            </a:r>
            <a:r>
              <a:rPr lang="zh-CN" altLang="zh-CN" sz="1600"/>
              <a:t>的</a:t>
            </a:r>
            <a:r>
              <a:rPr lang="zh-CN" altLang="en-US" sz="1600"/>
              <a:t>时代</a:t>
            </a:r>
            <a:r>
              <a:rPr lang="zh-CN" altLang="zh-CN" sz="1600"/>
              <a:t>背景，把握作者观点、态度，能够分析作者的</a:t>
            </a:r>
            <a:r>
              <a:rPr lang="zh-CN" altLang="en-US" sz="1600"/>
              <a:t>说理</a:t>
            </a:r>
            <a:r>
              <a:rPr lang="zh-CN" altLang="zh-CN" sz="1600"/>
              <a:t>依据、方法与思路，辨识</a:t>
            </a:r>
            <a:r>
              <a:rPr lang="zh-CN" altLang="en-US" sz="1600"/>
              <a:t>说理</a:t>
            </a:r>
            <a:r>
              <a:rPr lang="zh-CN" altLang="zh-CN" sz="1600"/>
              <a:t>逻辑。</a:t>
            </a:r>
          </a:p>
          <a:p>
            <a:r>
              <a:rPr lang="zh-CN" altLang="en-US" sz="1600"/>
              <a:t>（</a:t>
            </a:r>
            <a:r>
              <a:rPr lang="en-US" altLang="zh-CN" sz="1600"/>
              <a:t>2</a:t>
            </a:r>
            <a:r>
              <a:rPr lang="zh-CN" altLang="en-US" sz="1600"/>
              <a:t>）</a:t>
            </a:r>
            <a:r>
              <a:rPr lang="zh-CN" altLang="zh-CN" sz="1600"/>
              <a:t>阅读与分析本单元各类选文，理解作者提出的</a:t>
            </a:r>
            <a:r>
              <a:rPr lang="zh-CN" altLang="en-US" sz="1600"/>
              <a:t>人物评价、历史观点等学习命题，从优秀传统文化中汲取思想与精神营养。</a:t>
            </a:r>
            <a:endParaRPr lang="zh-CN" altLang="zh-CN" sz="1600"/>
          </a:p>
          <a:p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</a:t>
            </a:r>
            <a:r>
              <a:rPr lang="zh-CN" altLang="zh-CN" sz="1600"/>
              <a:t>通过本单元的学习实践，能够获得</a:t>
            </a:r>
            <a:r>
              <a:rPr lang="zh-CN" altLang="en-US" sz="1600"/>
              <a:t>表达</a:t>
            </a:r>
            <a:r>
              <a:rPr lang="zh-CN" altLang="zh-CN" sz="1600"/>
              <a:t>与</a:t>
            </a:r>
            <a:r>
              <a:rPr lang="zh-CN" altLang="en-US" sz="1600"/>
              <a:t>交流</a:t>
            </a:r>
            <a:r>
              <a:rPr lang="zh-CN" altLang="zh-CN" sz="1600"/>
              <a:t>的经验，并形成有效的思维方法和良好的思辨品质</a:t>
            </a:r>
            <a:r>
              <a:rPr lang="zh-CN" altLang="en-US" sz="1600"/>
              <a:t>，能表达和阐发自己的观点</a:t>
            </a:r>
            <a:r>
              <a:rPr lang="zh-CN" altLang="zh-CN" sz="1600"/>
              <a:t>对学习话题，能表达和阐发自己的观点，并能做到有理、有据、有针对性。</a:t>
            </a:r>
            <a:endParaRPr lang="en-US" altLang="zh-CN" sz="1600"/>
          </a:p>
          <a:p>
            <a:r>
              <a:rPr lang="zh-CN" altLang="en-US" sz="1600"/>
              <a:t>学习内容：</a:t>
            </a:r>
            <a:endParaRPr lang="en-US" altLang="zh-CN" sz="1600"/>
          </a:p>
          <a:p>
            <a:r>
              <a:rPr lang="zh-CN" altLang="en-US" sz="1600"/>
              <a:t>（</a:t>
            </a:r>
            <a:r>
              <a:rPr lang="en-US" altLang="zh-CN" sz="1600"/>
              <a:t>1</a:t>
            </a:r>
            <a:r>
              <a:rPr lang="zh-CN" altLang="en-US" sz="1600"/>
              <a:t>）</a:t>
            </a:r>
            <a:r>
              <a:rPr lang="zh-CN" altLang="zh-CN" sz="1600"/>
              <a:t>阅读与鉴赏：阅读本单元文章，把握作者的观点、态度，</a:t>
            </a:r>
            <a:r>
              <a:rPr lang="zh-CN" altLang="en-US" sz="1600"/>
              <a:t>掌握叙事艺术和说理艺术。</a:t>
            </a:r>
            <a:endParaRPr lang="zh-CN" altLang="zh-CN" sz="1600"/>
          </a:p>
          <a:p>
            <a:r>
              <a:rPr lang="zh-CN" altLang="en-US" sz="1600"/>
              <a:t>（</a:t>
            </a:r>
            <a:r>
              <a:rPr lang="en-US" altLang="zh-CN" sz="1600"/>
              <a:t>2</a:t>
            </a:r>
            <a:r>
              <a:rPr lang="zh-CN" altLang="en-US" sz="1600"/>
              <a:t>）</a:t>
            </a:r>
            <a:r>
              <a:rPr lang="zh-CN" altLang="zh-CN" sz="1600"/>
              <a:t>表达与交流：依据课文</a:t>
            </a:r>
            <a:r>
              <a:rPr lang="zh-CN" altLang="en-US" sz="1600"/>
              <a:t>中的人物和观点展开讨论</a:t>
            </a:r>
            <a:r>
              <a:rPr lang="zh-CN" altLang="zh-CN" sz="1600"/>
              <a:t>，形成自己的观点</a:t>
            </a:r>
            <a:r>
              <a:rPr lang="zh-CN" altLang="en-US" sz="1600"/>
              <a:t>和</a:t>
            </a:r>
            <a:r>
              <a:rPr lang="zh-CN" altLang="zh-CN" sz="1600"/>
              <a:t>主张，学写分析、评价短文。</a:t>
            </a:r>
          </a:p>
          <a:p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</a:t>
            </a:r>
            <a:r>
              <a:rPr lang="zh-CN" altLang="zh-CN" sz="1600"/>
              <a:t>梳理与探究：</a:t>
            </a:r>
            <a:r>
              <a:rPr lang="zh-CN" altLang="en-US" sz="1600"/>
              <a:t>梳理文言知识及用法特点，探究人物评价和思想意义。</a:t>
            </a:r>
            <a:endParaRPr lang="en-US" altLang="zh-CN" sz="1600"/>
          </a:p>
          <a:p>
            <a:endParaRPr lang="zh-CN" altLang="zh-CN" sz="2000"/>
          </a:p>
          <a:p>
            <a:endParaRPr lang="en-US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endParaRPr lang="zh-CN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C408E32-8290-483E-B40C-BCA5587E6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0" r="67820" b="15965"/>
          <a:stretch>
            <a:fillRect/>
          </a:stretch>
        </p:blipFill>
        <p:spPr>
          <a:xfrm>
            <a:off x="850605" y="5043917"/>
            <a:ext cx="3923414" cy="181408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29593" y="4317282"/>
            <a:ext cx="9494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、单篇特别是经典文本的价值如何实现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----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课程价值和文本价值</a:t>
            </a:r>
            <a:endParaRPr lang="zh-CN" altLang="en-US" sz="2400">
              <a:latin typeface="仿宋_GB2312" panose="02010609030101010101" pitchFamily="49" charset="-122"/>
              <a:ea typeface="仿宋_GB2312" panose="02010609030101010101" pitchFamily="49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5338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9729" y="812881"/>
            <a:ext cx="8375117" cy="160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七、坚守两个“价值”，落脚三个“好”</a:t>
            </a:r>
            <a:endParaRPr lang="zh-CN" altLang="en-US" sz="4800">
              <a:sym typeface="+mn-lt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921905" y="3210748"/>
            <a:ext cx="10174941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课程价值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----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是什么？为什么？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----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教得好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  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（课标）</a:t>
            </a:r>
            <a:r>
              <a:rPr lang="zh-CN" altLang="en-US" sz="2400">
                <a:solidFill>
                  <a:srgbClr val="3F3F3F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                                          考得好还要不怕考</a:t>
            </a:r>
            <a:endParaRPr lang="zh-CN" altLang="en-US" sz="2400">
              <a:latin typeface="仿宋_GB2312" panose="02010609030101010101" pitchFamily="49" charset="-122"/>
              <a:ea typeface="仿宋_GB2312" panose="02010609030101010101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教学价值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----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怎么样？怎么做？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----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学得好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3F3F3F"/>
                </a:solidFill>
                <a:effectLst/>
                <a:latin typeface="仿宋_GB2312" panose="02010609030101010101" pitchFamily="49" charset="-122"/>
                <a:ea typeface="仿宋_GB2312" panose="02010609030101010101" pitchFamily="49" charset="-122"/>
                <a:cs typeface="Times New Roman" pitchFamily="18" charset="0"/>
              </a:rPr>
              <a:t>     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>
                <a:solidFill>
                  <a:srgbClr val="3F3F3F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Helvetica"/>
              </a:rPr>
              <a:t>（教材）</a:t>
            </a:r>
          </a:p>
        </p:txBody>
      </p:sp>
      <p:sp>
        <p:nvSpPr>
          <p:cNvPr id="9" name="右大括号 8"/>
          <p:cNvSpPr/>
          <p:nvPr/>
        </p:nvSpPr>
        <p:spPr>
          <a:xfrm>
            <a:off x="7365028" y="3415969"/>
            <a:ext cx="414670" cy="91440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7885396" y="3864204"/>
            <a:ext cx="5528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81495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C02EFD2-EEAB-4A3C-9BE5-0EC0C24F4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" y="1914"/>
            <a:ext cx="12189576" cy="68558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E2956DF-6925-44C2-9FDE-9F524C582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4" t="17567" r="28365" b="17504"/>
          <a:stretch>
            <a:fillRect/>
          </a:stretch>
        </p:blipFill>
        <p:spPr>
          <a:xfrm>
            <a:off x="3348241" y="992296"/>
            <a:ext cx="5369751" cy="50527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38657EE-9FA5-4265-9C20-CE451968E0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4" r="68750" b="15552"/>
          <a:stretch>
            <a:fillRect/>
          </a:stretch>
        </p:blipFill>
        <p:spPr>
          <a:xfrm rot="20921856" flipH="1">
            <a:off x="8817359" y="1800039"/>
            <a:ext cx="4451519" cy="209221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5454AD4-11DB-4D9B-835C-69147DFBD72E}"/>
              </a:ext>
            </a:extLst>
          </p:cNvPr>
          <p:cNvSpPr txBox="1"/>
          <p:nvPr/>
        </p:nvSpPr>
        <p:spPr>
          <a:xfrm>
            <a:off x="5405570" y="1766135"/>
            <a:ext cx="1538883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800">
                <a:solidFill>
                  <a:schemeClr val="tx1">
                    <a:lumMod val="85000"/>
                    <a:lumOff val="15000"/>
                  </a:schemeClr>
                </a:solidFill>
                <a:latin typeface="汉仪国强行书W" panose="00020600040101010101" pitchFamily="18" charset="-122"/>
                <a:ea typeface="汉仪国强行书W" panose="00020600040101010101" pitchFamily="18" charset="-122"/>
              </a:rPr>
              <a:t>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ECF731-9D1C-467D-BCAF-14FEB51F19E3}"/>
              </a:ext>
            </a:extLst>
          </p:cNvPr>
          <p:cNvSpPr txBox="1"/>
          <p:nvPr/>
        </p:nvSpPr>
        <p:spPr>
          <a:xfrm>
            <a:off x="5384266" y="3281082"/>
            <a:ext cx="1661993" cy="121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latin typeface="汉仪国强行书W" panose="00020600040101010101" pitchFamily="18" charset="-122"/>
                <a:ea typeface="汉仪国强行书W" panose="00020600040101010101" pitchFamily="18" charset="-122"/>
              </a:rPr>
              <a:t>谢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AD37C0E-0548-47FC-90FE-8F58100663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6" t="5736" r="50000" b="45759"/>
          <a:stretch>
            <a:fillRect/>
          </a:stretch>
        </p:blipFill>
        <p:spPr>
          <a:xfrm>
            <a:off x="6501669" y="4648932"/>
            <a:ext cx="386792" cy="6986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77BA2A3-E30C-412D-B334-2AF70F0152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1" t="16338" r="32431" b="23114"/>
          <a:stretch>
            <a:fillRect/>
          </a:stretch>
        </p:blipFill>
        <p:spPr>
          <a:xfrm>
            <a:off x="997111" y="336453"/>
            <a:ext cx="1696816" cy="15492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5D11D8-F6D0-4D72-A6EA-9586DD843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4" r="68750" b="15552"/>
          <a:stretch>
            <a:fillRect/>
          </a:stretch>
        </p:blipFill>
        <p:spPr>
          <a:xfrm>
            <a:off x="1310561" y="1021102"/>
            <a:ext cx="2225940" cy="1046192"/>
          </a:xfrm>
          <a:prstGeom prst="rect">
            <a:avLst/>
          </a:prstGeom>
        </p:spPr>
      </p:pic>
      <p:pic>
        <p:nvPicPr>
          <p:cNvPr id="21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379200" y="126619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2537042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9000" p14:dur="2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0" fill="hold" grpId="1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F0186C3-7969-406F-82F9-DEEC80FD32D2}"/>
              </a:ext>
            </a:extLst>
          </p:cNvPr>
          <p:cNvSpPr txBox="1"/>
          <p:nvPr/>
        </p:nvSpPr>
        <p:spPr>
          <a:xfrm>
            <a:off x="2017835" y="2002440"/>
            <a:ext cx="1227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汉仪国强行书W" panose="00020600040101010101" pitchFamily="18" charset="-122"/>
                <a:ea typeface="汉仪国强行书W" panose="00020600040101010101" pitchFamily="18" charset="-122"/>
                <a:cs typeface="+mn-ea"/>
                <a:sym typeface="Li Xuke"/>
              </a:rPr>
              <a:t>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A0BE96-A47C-4F3E-A5BB-9398329FC22D}"/>
              </a:ext>
            </a:extLst>
          </p:cNvPr>
          <p:cNvSpPr txBox="1"/>
          <p:nvPr/>
        </p:nvSpPr>
        <p:spPr>
          <a:xfrm>
            <a:off x="3248577" y="2002440"/>
            <a:ext cx="143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汉仪国强行书W" panose="00020600040101010101" pitchFamily="18" charset="-122"/>
                <a:ea typeface="汉仪国强行书W" panose="00020600040101010101" pitchFamily="18" charset="-122"/>
                <a:cs typeface="+mn-ea"/>
                <a:sym typeface="Li Xuke"/>
              </a:rPr>
              <a:t>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367951-5A0A-41CA-9451-E0A2C0A6EC1F}"/>
              </a:ext>
            </a:extLst>
          </p:cNvPr>
          <p:cNvSpPr txBox="1"/>
          <p:nvPr/>
        </p:nvSpPr>
        <p:spPr>
          <a:xfrm>
            <a:off x="4329999" y="3402417"/>
            <a:ext cx="421336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四、</a:t>
            </a:r>
            <a:r>
              <a:rPr lang="zh-CN" altLang="zh-CN" sz="2000" b="1"/>
              <a:t>处理好“文”和“言”的关系</a:t>
            </a:r>
            <a:endParaRPr lang="zh-CN" altLang="en-US" sz="2000" b="1">
              <a:sym typeface="Li Xuke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548A34-F7C8-4F01-86A7-CBBCE3E6A878}"/>
              </a:ext>
            </a:extLst>
          </p:cNvPr>
          <p:cNvSpPr txBox="1"/>
          <p:nvPr/>
        </p:nvSpPr>
        <p:spPr>
          <a:xfrm>
            <a:off x="4267250" y="1996760"/>
            <a:ext cx="336937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一、</a:t>
            </a:r>
            <a:r>
              <a:rPr lang="zh-CN" altLang="zh-CN" sz="2000" b="1"/>
              <a:t>本单元介绍</a:t>
            </a:r>
            <a:endParaRPr lang="zh-CN" altLang="en-US" sz="2000" b="1">
              <a:sym typeface="Li Xuke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DBA886-985A-4C9B-9C21-D7366FD8540F}"/>
              </a:ext>
            </a:extLst>
          </p:cNvPr>
          <p:cNvSpPr txBox="1"/>
          <p:nvPr/>
        </p:nvSpPr>
        <p:spPr>
          <a:xfrm>
            <a:off x="6457911" y="2925622"/>
            <a:ext cx="492443" cy="3377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zh-CN" sz="2000" b="1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5E8901D-3F66-4D36-BF7C-6FBBF16C76FF}"/>
              </a:ext>
            </a:extLst>
          </p:cNvPr>
          <p:cNvSpPr txBox="1"/>
          <p:nvPr/>
        </p:nvSpPr>
        <p:spPr>
          <a:xfrm>
            <a:off x="4303106" y="2940188"/>
            <a:ext cx="571943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三、</a:t>
            </a:r>
            <a:r>
              <a:rPr lang="zh-CN" altLang="zh-CN" sz="2000" b="1"/>
              <a:t>对文言文教学“少、慢、差、费”的再认识</a:t>
            </a:r>
            <a:r>
              <a:rPr lang="zh-CN" altLang="zh-CN" sz="1400"/>
              <a:t> 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汉仪国强行书W" panose="00020600040101010101" pitchFamily="18" charset="-122"/>
              <a:ea typeface="汉仪国强行书W" panose="00020600040101010101" pitchFamily="18" charset="-122"/>
              <a:cs typeface="+mn-ea"/>
              <a:sym typeface="Li Xuke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04766BF0-7429-4718-98AB-7B14697C3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4" t="21392" r="36075" b="27439"/>
          <a:stretch>
            <a:fillRect/>
          </a:stretch>
        </p:blipFill>
        <p:spPr>
          <a:xfrm>
            <a:off x="4680589" y="-413955"/>
            <a:ext cx="1869655" cy="189259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F3ADF376-9D38-4BB4-981C-506833065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71" r="67959" b="17826"/>
          <a:stretch>
            <a:fillRect/>
          </a:stretch>
        </p:blipFill>
        <p:spPr>
          <a:xfrm>
            <a:off x="5539630" y="222567"/>
            <a:ext cx="3071033" cy="1245441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2A367951-5A0A-41CA-9451-E0A2C0A6EC1F}"/>
              </a:ext>
            </a:extLst>
          </p:cNvPr>
          <p:cNvSpPr txBox="1"/>
          <p:nvPr/>
        </p:nvSpPr>
        <p:spPr>
          <a:xfrm>
            <a:off x="4347927" y="3848798"/>
            <a:ext cx="228073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五、学法要求</a:t>
            </a:r>
            <a:endParaRPr lang="zh-CN" altLang="en-US" sz="2000" b="1">
              <a:sym typeface="Li Xuke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A367951-5A0A-41CA-9451-E0A2C0A6EC1F}"/>
              </a:ext>
            </a:extLst>
          </p:cNvPr>
          <p:cNvSpPr txBox="1"/>
          <p:nvPr/>
        </p:nvSpPr>
        <p:spPr>
          <a:xfrm>
            <a:off x="4356895" y="4257986"/>
            <a:ext cx="502477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六、做到两个“转移”达到一个“实现”</a:t>
            </a:r>
            <a:endParaRPr lang="zh-CN" altLang="en-US" sz="2000" b="1">
              <a:sym typeface="Li Xuke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367951-5A0A-41CA-9451-E0A2C0A6EC1F}"/>
              </a:ext>
            </a:extLst>
          </p:cNvPr>
          <p:cNvSpPr txBox="1"/>
          <p:nvPr/>
        </p:nvSpPr>
        <p:spPr>
          <a:xfrm>
            <a:off x="4338959" y="4740225"/>
            <a:ext cx="469745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七、坚守两个“价值”，落脚三个“好</a:t>
            </a:r>
            <a:r>
              <a:rPr lang="zh-CN" altLang="en-US" sz="1400" b="1"/>
              <a:t>”</a:t>
            </a:r>
            <a:endParaRPr lang="zh-CN" altLang="en-US" sz="1400" b="1">
              <a:sym typeface="Li Xuke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5E8901D-3F66-4D36-BF7C-6FBBF16C76FF}"/>
              </a:ext>
            </a:extLst>
          </p:cNvPr>
          <p:cNvSpPr txBox="1"/>
          <p:nvPr/>
        </p:nvSpPr>
        <p:spPr>
          <a:xfrm>
            <a:off x="4276212" y="2470056"/>
            <a:ext cx="580908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/>
              <a:t>二、“守正创新”是我们教学中恒定不易的原则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汉仪国强行书W" panose="00020600040101010101" pitchFamily="18" charset="-122"/>
              <a:ea typeface="汉仪国强行书W" panose="00020600040101010101" pitchFamily="18" charset="-122"/>
              <a:cs typeface="+mn-ea"/>
              <a:sym typeface="Li Xuke"/>
            </a:endParaRPr>
          </a:p>
        </p:txBody>
      </p:sp>
    </p:spTree>
    <p:extLst>
      <p:ext uri="{BB962C8B-B14F-4D97-AF65-F5344CB8AC3E}">
        <p14:creationId xmlns:p14="http://schemas.microsoft.com/office/powerpoint/2010/main" val="3440035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1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grpId="3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grpId="4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5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2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16" fill="hold" grpId="6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3" presetClass="entr" presetSubtype="16" fill="hold" grpId="7" nodeType="after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3" presetClass="entr" presetSubtype="16" fill="hold" grpId="8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9" nodeType="after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0" grpId="2"/>
      <p:bldP spid="15" grpId="3"/>
      <p:bldP spid="20" grpId="4"/>
      <p:bldP spid="25" grpId="5"/>
      <p:bldP spid="30" grpId="6"/>
      <p:bldP spid="32" grpId="7"/>
      <p:bldP spid="34" grpId="8"/>
      <p:bldP spid="31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73" y="877218"/>
            <a:ext cx="5788779" cy="86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一、</a:t>
            </a:r>
            <a:r>
              <a:rPr lang="zh-CN" altLang="zh-CN" sz="4800"/>
              <a:t>本单元介绍</a:t>
            </a:r>
            <a:endParaRPr lang="zh-CN" altLang="en-US" sz="4800">
              <a:sym typeface="Li Xuke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7AC1D1-61A3-47EA-9E19-E8B934C5B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4" t="21392" r="36075" b="27439"/>
          <a:stretch>
            <a:fillRect/>
          </a:stretch>
        </p:blipFill>
        <p:spPr>
          <a:xfrm>
            <a:off x="9261863" y="31038"/>
            <a:ext cx="1869655" cy="18925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40501CA-E0AB-4100-8BE8-C19E7046A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638" y="2655050"/>
            <a:ext cx="4895562" cy="2753430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489422" y="2573855"/>
            <a:ext cx="121920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2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1</a:t>
            </a:r>
            <a:r>
              <a:rPr kumimoji="0" lang="zh-CN" altLang="en-US" sz="4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、文本：  屈原列传  苏武</a:t>
            </a:r>
            <a:r>
              <a:rPr kumimoji="0" lang="zh-CN" altLang="en-US" sz="4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传  </a:t>
            </a:r>
            <a:endParaRPr kumimoji="0" lang="en-US" altLang="zh-CN" sz="4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隶书" panose="02010609000101010101" pitchFamily="49" charset="-122"/>
              <a:cs typeface="Arial" pitchFamily="34" charset="0"/>
            </a:endParaRPr>
          </a:p>
          <a:p>
            <a:pPr marL="0" marR="0" lvl="0" indent="322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                  </a:t>
            </a:r>
            <a:r>
              <a:rPr kumimoji="0" lang="zh-CN" altLang="en-US" sz="4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过</a:t>
            </a:r>
            <a:r>
              <a:rPr kumimoji="0" lang="zh-CN" altLang="en-US" sz="4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秦论  五代史伶官传序</a:t>
            </a:r>
            <a:endParaRPr kumimoji="0" lang="zh-CN" altLang="en-US" sz="4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隶书" panose="02010609000101010101" pitchFamily="49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94481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6186" y="1976995"/>
            <a:ext cx="12183037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2</a:t>
            </a: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、课程价值</a:t>
            </a:r>
          </a:p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（</a:t>
            </a:r>
            <a:r>
              <a:rPr lang="en-US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1</a:t>
            </a: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）人文价值</a:t>
            </a:r>
          </a:p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历史的现场——传统文化精髓——观点认知——思想升华</a:t>
            </a:r>
          </a:p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（</a:t>
            </a:r>
            <a:r>
              <a:rPr lang="en-US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2</a:t>
            </a: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）文本价值</a:t>
            </a:r>
          </a:p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写史记传类：时代背景——文学地位——历史认知——现代挖掘</a:t>
            </a:r>
          </a:p>
          <a:p>
            <a:pPr indent="322263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史论散文类：时代背景——观点认知——观点碰撞——现实意义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745" y="539761"/>
            <a:ext cx="5788779" cy="86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一、</a:t>
            </a:r>
            <a:r>
              <a:rPr lang="zh-CN" altLang="zh-CN" sz="4800"/>
              <a:t>本单元介绍</a:t>
            </a:r>
            <a:endParaRPr lang="zh-CN" altLang="en-US" sz="4800">
              <a:sym typeface="Li Xuke"/>
            </a:endParaRPr>
          </a:p>
        </p:txBody>
      </p:sp>
    </p:spTree>
    <p:extLst>
      <p:ext uri="{BB962C8B-B14F-4D97-AF65-F5344CB8AC3E}">
        <p14:creationId xmlns:p14="http://schemas.microsoft.com/office/powerpoint/2010/main" val="814864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37B924BE-2A38-4BDE-9698-161D6887E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700" y="539761"/>
            <a:ext cx="8592645" cy="6137051"/>
          </a:xfrm>
          <a:prstGeom prst="rect">
            <a:avLst/>
          </a:prstGeom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019024" y="1593994"/>
            <a:ext cx="3889526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2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3</a:t>
            </a: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、教学价值</a:t>
            </a:r>
          </a:p>
          <a:p>
            <a:pPr marL="0" marR="0" lvl="0" indent="322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（</a:t>
            </a:r>
            <a:r>
              <a:rPr lang="en-US" altLang="zh-CN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1</a:t>
            </a: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）知识呈现</a:t>
            </a:r>
          </a:p>
          <a:p>
            <a:pPr marL="0" marR="0" lvl="0" indent="322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（</a:t>
            </a:r>
            <a:r>
              <a:rPr lang="en-US" altLang="zh-CN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2</a:t>
            </a: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）任务研习</a:t>
            </a:r>
          </a:p>
          <a:p>
            <a:pPr marL="0" marR="0" lvl="0" indent="322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（</a:t>
            </a:r>
            <a:r>
              <a:rPr lang="en-US" altLang="zh-CN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3</a:t>
            </a:r>
            <a:r>
              <a:rPr lang="zh-CN" altLang="en-US" sz="40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）素养提升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745" y="539761"/>
            <a:ext cx="5788779" cy="86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一、</a:t>
            </a:r>
            <a:r>
              <a:rPr lang="zh-CN" altLang="zh-CN" sz="4800"/>
              <a:t>本单元介绍</a:t>
            </a:r>
            <a:endParaRPr lang="zh-CN" altLang="en-US" sz="4800">
              <a:sym typeface="Li Xuke"/>
            </a:endParaRPr>
          </a:p>
        </p:txBody>
      </p:sp>
    </p:spTree>
    <p:extLst>
      <p:ext uri="{BB962C8B-B14F-4D97-AF65-F5344CB8AC3E}">
        <p14:creationId xmlns:p14="http://schemas.microsoft.com/office/powerpoint/2010/main" val="27660936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106" y="547404"/>
            <a:ext cx="8927409" cy="160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二、</a:t>
            </a:r>
            <a:r>
              <a:rPr lang="zh-CN" altLang="zh-CN" sz="4800"/>
              <a:t>“守正创新”是我们教学中恒定不易的原则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965" y="2403098"/>
            <a:ext cx="8927409" cy="6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333333"/>
                </a:solidFill>
                <a:latin typeface="微软雅黑" pitchFamily="34" charset="-122"/>
                <a:ea typeface="隶书" panose="02010609000101010101" pitchFamily="49" charset="-122"/>
                <a:cs typeface="Arial" pitchFamily="34" charset="0"/>
              </a:rPr>
              <a:t>遵循语文教学的基本规律就是守正</a:t>
            </a:r>
            <a:endParaRPr lang="zh-CN" altLang="zh-CN" sz="3200">
              <a:solidFill>
                <a:srgbClr val="333333"/>
              </a:solidFill>
              <a:latin typeface="微软雅黑" pitchFamily="34" charset="-122"/>
              <a:ea typeface="隶书" panose="02010609000101010101" pitchFamily="49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32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366" y="572343"/>
            <a:ext cx="10114261" cy="28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三、</a:t>
            </a:r>
            <a:r>
              <a:rPr lang="zh-CN" altLang="zh-CN" sz="4800"/>
              <a:t>对文言文教学“少、慢、差、费”的再认识 </a:t>
            </a:r>
          </a:p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8000">
              <a:solidFill>
                <a:srgbClr val="000000"/>
              </a:solidFill>
              <a:latin typeface="汉仪国强行书W" panose="00020600040101010101" pitchFamily="18" charset="-122"/>
              <a:ea typeface="汉仪国强行书W" panose="00020600040101010101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2019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9F67566F-636B-46EC-A090-D9508DD67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56" y="668133"/>
            <a:ext cx="9449188" cy="86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/>
              <a:t>四、</a:t>
            </a:r>
            <a:r>
              <a:rPr lang="zh-CN" altLang="zh-CN" sz="4800"/>
              <a:t>处理好“文”和“言”的关系</a:t>
            </a:r>
            <a:endParaRPr lang="zh-CN" altLang="en-US" sz="480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9655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8">
            <a:extLst>
              <a:ext uri="{FF2B5EF4-FFF2-40B4-BE49-F238E27FC236}">
                <a16:creationId xmlns:a16="http://schemas.microsoft.com/office/drawing/2014/main" id="{CD15266F-39B1-45C4-B089-FD88246BF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3620" y="3001637"/>
            <a:ext cx="108006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、关于“文”的教学， 细加挖掘，凸显人文价值 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 </a:t>
            </a:r>
            <a:endParaRPr lang="zh-CN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文言文的价值，突出表现在它所承载的中华民族优秀的传统文化上；文言文中的思想精髓、文化精华，是引导学生认同，继承传统文化并从中提高人文素养的绝好内容。 </a:t>
            </a: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 </a:t>
            </a:r>
            <a:endParaRPr lang="zh-CN" altLang="zh-CN" sz="240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sp>
        <p:nvSpPr>
          <p:cNvPr id="3" name="文本框 48">
            <a:extLst>
              <a:ext uri="{FF2B5EF4-FFF2-40B4-BE49-F238E27FC236}">
                <a16:creationId xmlns:a16="http://schemas.microsoft.com/office/drawing/2014/main" id="{18F1B603-8C37-4EAE-B030-B35CDA3B8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2700" y="4560741"/>
            <a:ext cx="8793276" cy="191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、“言”“文”并重的通俗例法</a:t>
            </a:r>
            <a:endParaRPr lang="en-US" altLang="zh-CN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 eaLnBrk="1" hangingPunct="1">
              <a:lnSpc>
                <a:spcPts val="2800"/>
              </a:lnSpc>
            </a:pPr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从语言入手，通过诵读、关键词句理解、文本的语言特点分析等，实现文言、文章、文学、文化四者的统一。</a:t>
            </a:r>
          </a:p>
          <a:p>
            <a:pPr algn="just" eaLnBrk="1" hangingPunct="1">
              <a:lnSpc>
                <a:spcPct val="150000"/>
              </a:lnSpc>
            </a:pP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sym typeface="+mn-lt"/>
            </a:endParaRPr>
          </a:p>
        </p:txBody>
      </p:sp>
      <p:sp>
        <p:nvSpPr>
          <p:cNvPr id="4" name="文本框 48">
            <a:extLst>
              <a:ext uri="{FF2B5EF4-FFF2-40B4-BE49-F238E27FC236}">
                <a16:creationId xmlns:a16="http://schemas.microsoft.com/office/drawing/2014/main" id="{4A0DB793-C381-44B0-821D-C26CDC3FC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559" y="1046035"/>
            <a:ext cx="949436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关于“言”的教学 ，要强化梳理，注重积累，努力做到准确翻译，正确理解。</a:t>
            </a:r>
            <a:endParaRPr lang="en-US" altLang="zh-CN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zh-CN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为提高“言”的教学的实效性，必须增强学生归类整理的意识，引导他们把感性材料的积累与理性知识的梳理有机结合起来。</a:t>
            </a:r>
          </a:p>
        </p:txBody>
      </p:sp>
    </p:spTree>
    <p:extLst>
      <p:ext uri="{BB962C8B-B14F-4D97-AF65-F5344CB8AC3E}">
        <p14:creationId xmlns:p14="http://schemas.microsoft.com/office/powerpoint/2010/main" val="2206499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1" fill="hold" grpId="2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1"/>
      <p:bldP spid="4" grpId="2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15</Slides>
  <Notes>2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6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2020-09-20T15:39:18.754</cp:lastPrinted>
  <dcterms:created xsi:type="dcterms:W3CDTF">2020-09-20T15:39:18Z</dcterms:created>
  <dcterms:modified xsi:type="dcterms:W3CDTF">2020-09-20T07:39:29Z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