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4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19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9AF98-D072-BB42-BE58-95D0C1974649}" type="datetimeFigureOut">
              <a:rPr kumimoji="1" lang="zh-CN" altLang="en-US" smtClean="0"/>
              <a:t>16/9/5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D9AA2-D739-4647-8961-0F8040B1E8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4016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D9AA2-D739-4647-8961-0F8040B1E83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6944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A98AF03-7270-45C2-A683-C5E353EF01A5}" type="datetime4">
              <a:rPr lang="en-US" smtClean="0"/>
              <a:pPr/>
              <a:t>2016年9月5日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2016年9月5日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3573" y="456164"/>
            <a:ext cx="7024744" cy="840145"/>
          </a:xfrm>
        </p:spPr>
        <p:txBody>
          <a:bodyPr/>
          <a:lstStyle/>
          <a:p>
            <a:r>
              <a:rPr kumimoji="1" lang="zh-CN" altLang="en-US" dirty="0" smtClean="0">
                <a:solidFill>
                  <a:srgbClr val="FF0000"/>
                </a:solidFill>
              </a:rPr>
              <a:t>语文课堂要求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573" y="1034429"/>
            <a:ext cx="7376816" cy="5198332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endParaRPr lang="zh-CN" altLang="zh-CN" dirty="0"/>
          </a:p>
          <a:p>
            <a:pPr lvl="0"/>
            <a:r>
              <a:rPr lang="zh-CN" altLang="zh-CN" dirty="0"/>
              <a:t>争取做到课前预习，熟读课文，并利用注释和字典读准字音，并注明在书上。了解作者的情况，写作背景，试着概括课文的中心内容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68580" lvl="0" indent="0">
              <a:buNone/>
            </a:pPr>
            <a:endParaRPr lang="zh-CN" altLang="zh-CN" dirty="0"/>
          </a:p>
          <a:p>
            <a:pPr lvl="0"/>
            <a:r>
              <a:rPr lang="zh-CN" altLang="zh-CN" dirty="0"/>
              <a:t>严格遵守课堂纪律，认真听课，勤做笔记，不定期检查笔记。争取课堂多发言，积极参与讨论。尊重同学们的课堂发言权，但是不是等于赋予讲私话权，如有疑问可以先做记号，在合适的时机提问或者在讨论环节与同学一起探讨解决。与课堂无关的事情和话不允许在课堂上做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0"/>
            <a:endParaRPr lang="en-US" altLang="zh-CN" dirty="0"/>
          </a:p>
          <a:p>
            <a:pPr lvl="0"/>
            <a:r>
              <a:rPr lang="zh-CN" altLang="en-US" dirty="0" smtClean="0"/>
              <a:t>认真完成课堂作业，并复习当日所讲内容。</a:t>
            </a:r>
            <a:endParaRPr lang="zh-CN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423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6879" y="456164"/>
            <a:ext cx="7024744" cy="1143000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思考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6879" y="1588831"/>
            <a:ext cx="7296912" cy="3138113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en-US" altLang="zh-CN" sz="3200" dirty="0" smtClean="0"/>
              <a:t>1.</a:t>
            </a:r>
            <a:r>
              <a:rPr kumimoji="1" lang="zh-CN" altLang="en-US" sz="3200" dirty="0" smtClean="0"/>
              <a:t>课文运用了什么结构来写春？</a:t>
            </a:r>
            <a:endParaRPr kumimoji="1" lang="en-US" altLang="zh-CN" sz="3200" dirty="0" smtClean="0"/>
          </a:p>
          <a:p>
            <a:pPr marL="68580" indent="0">
              <a:buNone/>
            </a:pPr>
            <a:endParaRPr kumimoji="1" lang="en-US" altLang="zh-CN" sz="3200" dirty="0" smtClean="0"/>
          </a:p>
          <a:p>
            <a:pPr marL="68580" indent="0">
              <a:buNone/>
            </a:pPr>
            <a:endParaRPr kumimoji="1" lang="en-US" altLang="zh-CN" sz="3200" dirty="0" smtClean="0"/>
          </a:p>
          <a:p>
            <a:pPr marL="68580" indent="0">
              <a:buNone/>
            </a:pPr>
            <a:endParaRPr kumimoji="1" lang="en-US" altLang="zh-CN" sz="3200" dirty="0"/>
          </a:p>
          <a:p>
            <a:pPr marL="68580" indent="0">
              <a:buNone/>
            </a:pPr>
            <a:r>
              <a:rPr kumimoji="1" lang="en-US" altLang="zh-CN" sz="3200" dirty="0" smtClean="0"/>
              <a:t>2.</a:t>
            </a:r>
            <a:r>
              <a:rPr kumimoji="1" lang="zh-CN" altLang="en-US" sz="3200" dirty="0" smtClean="0"/>
              <a:t>作者为我们描绘了那几幅春景图？</a:t>
            </a:r>
            <a:endParaRPr kumimoji="1" lang="en-US" altLang="zh-CN" sz="3200" dirty="0" smtClean="0"/>
          </a:p>
          <a:p>
            <a:pPr marL="68580" indent="0">
              <a:buNone/>
            </a:pPr>
            <a:endParaRPr kumimoji="1"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676879" y="4726944"/>
            <a:ext cx="67773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FF0000"/>
                </a:solidFill>
              </a:rPr>
              <a:t>春草图，春花图，春风图，</a:t>
            </a:r>
            <a:endParaRPr kumimoji="1" lang="en-US" altLang="zh-CN" sz="3200" dirty="0" smtClean="0">
              <a:solidFill>
                <a:srgbClr val="FF0000"/>
              </a:solidFill>
            </a:endParaRPr>
          </a:p>
          <a:p>
            <a:endParaRPr kumimoji="1" lang="en-US" altLang="zh-CN" sz="3200" dirty="0">
              <a:solidFill>
                <a:srgbClr val="FF0000"/>
              </a:solidFill>
            </a:endParaRPr>
          </a:p>
          <a:p>
            <a:r>
              <a:rPr kumimoji="1" lang="zh-CN" altLang="en-US" sz="3200" dirty="0" smtClean="0">
                <a:solidFill>
                  <a:srgbClr val="FF0000"/>
                </a:solidFill>
              </a:rPr>
              <a:t>春雨图，迎春图。</a:t>
            </a:r>
            <a:endParaRPr kumimoji="1"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248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47293" y="5839939"/>
            <a:ext cx="1531911" cy="624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7293" y="3548483"/>
            <a:ext cx="1531911" cy="624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7293" y="1243933"/>
            <a:ext cx="1531911" cy="624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163" y="299036"/>
            <a:ext cx="7024744" cy="787769"/>
          </a:xfrm>
        </p:spPr>
        <p:txBody>
          <a:bodyPr/>
          <a:lstStyle/>
          <a:p>
            <a:r>
              <a:rPr kumimoji="1" lang="zh-CN" altLang="en-US" dirty="0" smtClean="0"/>
              <a:t>俯瞰全文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2134" y="1387968"/>
            <a:ext cx="7964666" cy="4923356"/>
          </a:xfrm>
        </p:spPr>
        <p:txBody>
          <a:bodyPr/>
          <a:lstStyle/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zh-CN" altLang="en-US" sz="4800" b="1" dirty="0" smtClean="0"/>
              <a:t>春</a:t>
            </a:r>
            <a:endParaRPr kumimoji="1" lang="en-US" altLang="zh-CN" sz="4800" b="1" dirty="0" smtClean="0"/>
          </a:p>
        </p:txBody>
      </p:sp>
      <p:sp>
        <p:nvSpPr>
          <p:cNvPr id="4" name="左大括号 3"/>
          <p:cNvSpPr/>
          <p:nvPr/>
        </p:nvSpPr>
        <p:spPr>
          <a:xfrm>
            <a:off x="1453351" y="1545096"/>
            <a:ext cx="693942" cy="4596006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91319" y="1221930"/>
            <a:ext cx="1571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/>
              <a:t>盼春</a:t>
            </a:r>
            <a:endParaRPr kumimoji="1"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291319" y="3548483"/>
            <a:ext cx="171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/>
              <a:t>绘春</a:t>
            </a:r>
            <a:endParaRPr kumimoji="1"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2291319" y="581793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 smtClean="0"/>
              <a:t>颂春</a:t>
            </a:r>
            <a:endParaRPr kumimoji="1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7077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065" y="456164"/>
            <a:ext cx="7024744" cy="1143000"/>
          </a:xfrm>
        </p:spPr>
        <p:txBody>
          <a:bodyPr/>
          <a:lstStyle/>
          <a:p>
            <a:r>
              <a:rPr kumimoji="1" lang="zh-CN" altLang="en-US" dirty="0" smtClean="0"/>
              <a:t>下节课预习任务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492" y="2323652"/>
            <a:ext cx="7165977" cy="3508977"/>
          </a:xfrm>
        </p:spPr>
        <p:txBody>
          <a:bodyPr/>
          <a:lstStyle/>
          <a:p>
            <a:r>
              <a:rPr kumimoji="1" lang="zh-CN" altLang="en-US" dirty="0" smtClean="0"/>
              <a:t>将全文根据内容划分结构并简单概括各层次大意。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 smtClean="0"/>
          </a:p>
          <a:p>
            <a:r>
              <a:rPr kumimoji="1" lang="zh-CN" altLang="en-US" dirty="0" smtClean="0"/>
              <a:t>将运用了比喻，拟人等修辞手法的句子找出，并思考使用他们的目的</a:t>
            </a:r>
            <a:endParaRPr kumimoji="1" lang="zh-CN" altLang="en-US" dirty="0"/>
          </a:p>
        </p:txBody>
      </p:sp>
      <p:pic>
        <p:nvPicPr>
          <p:cNvPr id="4" name="图片 3" descr="bd1f056263b28d46b7379232b157a6a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6537">
            <a:off x="5631077" y="3986595"/>
            <a:ext cx="2717549" cy="271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34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7200" dirty="0" smtClean="0"/>
              <a:t>    </a:t>
            </a:r>
            <a:r>
              <a:rPr kumimoji="1" lang="zh-CN" altLang="en-US" sz="7200" dirty="0" smtClean="0"/>
              <a:t>春</a:t>
            </a:r>
            <a:endParaRPr kumimoji="1" lang="zh-CN" altLang="en-US" sz="7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kumimoji="1" lang="en-US" altLang="zh-CN" sz="2400" dirty="0" smtClean="0"/>
          </a:p>
          <a:p>
            <a:pPr algn="r"/>
            <a:r>
              <a:rPr kumimoji="1" lang="zh-CN" altLang="en-US" sz="2400" dirty="0" smtClean="0"/>
              <a:t>朱自清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86852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490" y="703013"/>
            <a:ext cx="7024744" cy="1143000"/>
          </a:xfrm>
        </p:spPr>
        <p:txBody>
          <a:bodyPr/>
          <a:lstStyle/>
          <a:p>
            <a:r>
              <a:rPr kumimoji="1" lang="zh-CN" altLang="en-US" dirty="0" smtClean="0"/>
              <a:t>你们眼中的春天是什么样子？</a:t>
            </a:r>
            <a:endParaRPr kumimoji="1" lang="zh-CN" altLang="en-US" dirty="0"/>
          </a:p>
        </p:txBody>
      </p:sp>
      <p:pic>
        <p:nvPicPr>
          <p:cNvPr id="7" name="内容占位符 6" descr="526e73d797bc517f024880e8f56be1ab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40" r="-19940"/>
          <a:stretch>
            <a:fillRect/>
          </a:stretch>
        </p:blipFill>
        <p:spPr>
          <a:xfrm>
            <a:off x="1042988" y="2324100"/>
            <a:ext cx="7025246" cy="3636869"/>
          </a:xfrm>
        </p:spPr>
      </p:pic>
    </p:spTree>
    <p:extLst>
      <p:ext uri="{BB962C8B-B14F-4D97-AF65-F5344CB8AC3E}">
        <p14:creationId xmlns:p14="http://schemas.microsoft.com/office/powerpoint/2010/main" val="65466375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58" y="634843"/>
            <a:ext cx="7024744" cy="1143000"/>
          </a:xfrm>
        </p:spPr>
        <p:txBody>
          <a:bodyPr/>
          <a:lstStyle/>
          <a:p>
            <a:r>
              <a:rPr kumimoji="1" lang="zh-CN" altLang="en-US" dirty="0" smtClean="0"/>
              <a:t>诗人眼中的春天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/>
              <a:t>1.</a:t>
            </a:r>
            <a:r>
              <a:rPr kumimoji="1" lang="zh-CN" altLang="en-US" dirty="0" smtClean="0"/>
              <a:t>碧玉妆成一树高，万条垂下绿丝绦。</a:t>
            </a:r>
            <a:endParaRPr kumimoji="1" lang="en-US" altLang="zh-CN" dirty="0"/>
          </a:p>
          <a:p>
            <a:pPr marL="68580" indent="0">
              <a:buNone/>
            </a:pPr>
            <a:r>
              <a:rPr kumimoji="1" lang="en-US" altLang="zh-CN" dirty="0" smtClean="0"/>
              <a:t>      </a:t>
            </a:r>
            <a:r>
              <a:rPr kumimoji="1" lang="zh-CN" altLang="en-US" dirty="0" smtClean="0"/>
              <a:t>不知细叶谁裁出，二月春风似剪刀。</a:t>
            </a:r>
            <a:endParaRPr kumimoji="1" lang="en-US" altLang="zh-CN" dirty="0" smtClean="0"/>
          </a:p>
          <a:p>
            <a:pPr marL="68580" indent="0" algn="r">
              <a:buNone/>
            </a:pPr>
            <a:r>
              <a:rPr kumimoji="1" lang="en-US" altLang="zh-CN" dirty="0" smtClean="0"/>
              <a:t>——</a:t>
            </a:r>
            <a:r>
              <a:rPr kumimoji="1" lang="zh-CN" altLang="en-US" dirty="0" smtClean="0"/>
              <a:t>贺知章</a:t>
            </a:r>
            <a:r>
              <a:rPr kumimoji="1" lang="zh-CN" altLang="zh-CN" dirty="0" smtClean="0"/>
              <a:t>《</a:t>
            </a:r>
            <a:r>
              <a:rPr kumimoji="1" lang="zh-CN" altLang="en-US" dirty="0" smtClean="0"/>
              <a:t>咏柳</a:t>
            </a:r>
            <a:r>
              <a:rPr kumimoji="1" lang="en-US" altLang="zh-CN" dirty="0" smtClean="0"/>
              <a:t>》</a:t>
            </a:r>
          </a:p>
          <a:p>
            <a:pPr marL="68580" indent="0">
              <a:buNone/>
            </a:pPr>
            <a:r>
              <a:rPr kumimoji="1" lang="en-US" altLang="zh-CN" dirty="0" smtClean="0"/>
              <a:t>    </a:t>
            </a:r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</a:t>
            </a:r>
            <a:r>
              <a:rPr kumimoji="1" lang="zh-CN" altLang="zh-CN" dirty="0" smtClean="0"/>
              <a:t>2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好雨知时节，当春乃发生。</a:t>
            </a:r>
            <a:endParaRPr kumimoji="1" lang="en-US" altLang="zh-CN" dirty="0" smtClean="0"/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   </a:t>
            </a:r>
            <a:r>
              <a:rPr kumimoji="1" lang="zh-CN" altLang="en-US" dirty="0" smtClean="0"/>
              <a:t>随风潜入夜，润物细无声。</a:t>
            </a:r>
            <a:endParaRPr kumimoji="1" lang="en-US" altLang="zh-CN" dirty="0" smtClean="0"/>
          </a:p>
          <a:p>
            <a:pPr marL="68580" indent="0" algn="r">
              <a:buNone/>
            </a:pPr>
            <a:r>
              <a:rPr kumimoji="1" lang="en-US" altLang="zh-CN" dirty="0"/>
              <a:t>—</a:t>
            </a:r>
            <a:r>
              <a:rPr kumimoji="1" lang="en-US" altLang="zh-CN" dirty="0" smtClean="0"/>
              <a:t>—</a:t>
            </a:r>
            <a:r>
              <a:rPr kumimoji="1" lang="zh-CN" altLang="en-US" dirty="0" smtClean="0"/>
              <a:t>杜甫</a:t>
            </a:r>
            <a:r>
              <a:rPr kumimoji="1" lang="zh-CN" altLang="zh-CN" dirty="0" smtClean="0"/>
              <a:t>《</a:t>
            </a:r>
            <a:r>
              <a:rPr kumimoji="1" lang="zh-CN" altLang="en-US" dirty="0" smtClean="0"/>
              <a:t>春夜喜雨</a:t>
            </a:r>
            <a:r>
              <a:rPr kumimoji="1" lang="en-US" altLang="zh-CN" dirty="0" smtClean="0"/>
              <a:t>》</a:t>
            </a:r>
            <a:endParaRPr kumimoji="1" lang="en-US" altLang="zh-CN" dirty="0"/>
          </a:p>
          <a:p>
            <a:pPr marL="6858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2992556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0184" y="325224"/>
            <a:ext cx="7024744" cy="1143000"/>
          </a:xfrm>
        </p:spPr>
        <p:txBody>
          <a:bodyPr/>
          <a:lstStyle/>
          <a:p>
            <a:r>
              <a:rPr kumimoji="1" lang="zh-CN" altLang="en-US" dirty="0" smtClean="0">
                <a:solidFill>
                  <a:schemeClr val="tx1"/>
                </a:solidFill>
              </a:rPr>
              <a:t>了解作者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pic>
        <p:nvPicPr>
          <p:cNvPr id="6" name="内容占位符 5" descr="716d85829d48a0435aebe562de75e411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51" t="3385" r="-42969" b="-3385"/>
          <a:stretch/>
        </p:blipFill>
        <p:spPr>
          <a:xfrm>
            <a:off x="192432" y="1623660"/>
            <a:ext cx="4743724" cy="4519370"/>
          </a:xfrm>
        </p:spPr>
      </p:pic>
      <p:sp>
        <p:nvSpPr>
          <p:cNvPr id="7" name="文本框 6"/>
          <p:cNvSpPr txBox="1"/>
          <p:nvPr/>
        </p:nvSpPr>
        <p:spPr>
          <a:xfrm>
            <a:off x="4360054" y="1455130"/>
            <a:ext cx="374467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/>
              <a:t>朱自清</a:t>
            </a:r>
            <a:r>
              <a:rPr kumimoji="1" lang="en-US" altLang="zh-CN" sz="2800" b="1" dirty="0" smtClean="0"/>
              <a:t>   </a:t>
            </a:r>
            <a:r>
              <a:rPr kumimoji="1" lang="zh-CN" altLang="en-US" sz="2000" dirty="0" smtClean="0"/>
              <a:t>（</a:t>
            </a:r>
            <a:r>
              <a:rPr kumimoji="1" lang="en-US" altLang="zh-CN" sz="2000" dirty="0" smtClean="0"/>
              <a:t>1898-1948</a:t>
            </a:r>
            <a:r>
              <a:rPr kumimoji="1" lang="zh-CN" altLang="en-US" sz="2000" dirty="0" smtClean="0"/>
              <a:t>），</a:t>
            </a:r>
            <a:endParaRPr kumimoji="1" lang="en-US" altLang="zh-CN" sz="2000" dirty="0" smtClean="0"/>
          </a:p>
          <a:p>
            <a:r>
              <a:rPr kumimoji="1" lang="en-US" altLang="zh-CN" sz="2000" dirty="0"/>
              <a:t> </a:t>
            </a:r>
            <a:r>
              <a:rPr kumimoji="1" lang="en-US" altLang="zh-CN" sz="2000" dirty="0" smtClean="0"/>
              <a:t>     </a:t>
            </a:r>
          </a:p>
          <a:p>
            <a:r>
              <a:rPr kumimoji="1" lang="en-US" altLang="zh-CN" sz="2000" dirty="0"/>
              <a:t> </a:t>
            </a:r>
            <a:r>
              <a:rPr kumimoji="1" lang="en-US" altLang="zh-CN" sz="2000" dirty="0" smtClean="0"/>
              <a:t>     </a:t>
            </a:r>
            <a:r>
              <a:rPr kumimoji="1" lang="zh-CN" altLang="en-US" sz="2000" dirty="0" smtClean="0"/>
              <a:t>字佩弦，号秋实，江苏扬州人，原籍浙江绍兴。现代著名</a:t>
            </a:r>
            <a:r>
              <a:rPr kumimoji="1" lang="zh-CN" altLang="en-US" sz="2000" dirty="0" smtClean="0">
                <a:solidFill>
                  <a:schemeClr val="accent3">
                    <a:lumMod val="75000"/>
                  </a:schemeClr>
                </a:solidFill>
              </a:rPr>
              <a:t>散文家，诗人，学者，民主战士</a:t>
            </a:r>
            <a:r>
              <a:rPr kumimoji="1" lang="zh-CN" altLang="en-US" sz="2000" dirty="0" smtClean="0"/>
              <a:t>。其散文以朴素缜密，清隽沉郁，文笔清丽，极富真情实感著称。</a:t>
            </a:r>
            <a:endParaRPr kumimoji="1" lang="en-US" altLang="zh-CN" sz="2000" dirty="0" smtClean="0"/>
          </a:p>
          <a:p>
            <a:r>
              <a:rPr kumimoji="1" lang="en-US" altLang="zh-CN" sz="2000" dirty="0" smtClean="0"/>
              <a:t>       </a:t>
            </a:r>
          </a:p>
          <a:p>
            <a:r>
              <a:rPr kumimoji="1" lang="en-US" altLang="zh-CN" sz="2000" dirty="0"/>
              <a:t> </a:t>
            </a:r>
            <a:r>
              <a:rPr kumimoji="1" lang="en-US" altLang="zh-CN" sz="2000" dirty="0" smtClean="0"/>
              <a:t>      </a:t>
            </a:r>
            <a:r>
              <a:rPr kumimoji="1" lang="zh-CN" altLang="en-US" sz="2000" dirty="0" smtClean="0"/>
              <a:t>诗文集</a:t>
            </a:r>
            <a:r>
              <a:rPr kumimoji="1" lang="en-US" altLang="zh-CN" sz="2000" dirty="0" smtClean="0"/>
              <a:t>《</a:t>
            </a:r>
            <a:r>
              <a:rPr kumimoji="1" lang="zh-CN" altLang="en-US" sz="2000" dirty="0" smtClean="0"/>
              <a:t>踪迹</a:t>
            </a:r>
            <a:r>
              <a:rPr kumimoji="1" lang="en-US" altLang="zh-CN" sz="2000" dirty="0" smtClean="0"/>
              <a:t>》</a:t>
            </a:r>
            <a:r>
              <a:rPr kumimoji="1" lang="zh-CN" altLang="en-US" sz="2000" dirty="0" smtClean="0"/>
              <a:t>，散文集</a:t>
            </a:r>
            <a:r>
              <a:rPr kumimoji="1" lang="en-US" altLang="zh-CN" sz="2000" dirty="0" smtClean="0"/>
              <a:t>《</a:t>
            </a:r>
            <a:r>
              <a:rPr kumimoji="1" lang="zh-CN" altLang="en-US" sz="2000" dirty="0" smtClean="0"/>
              <a:t>背影</a:t>
            </a:r>
            <a:r>
              <a:rPr kumimoji="1" lang="en-US" altLang="zh-CN" sz="2000" dirty="0" smtClean="0"/>
              <a:t>》《</a:t>
            </a:r>
            <a:r>
              <a:rPr kumimoji="1" lang="zh-CN" altLang="en-US" sz="2000" dirty="0" smtClean="0"/>
              <a:t>欧游杂记</a:t>
            </a:r>
            <a:r>
              <a:rPr kumimoji="1" lang="en-US" altLang="zh-CN" sz="2000" dirty="0" smtClean="0"/>
              <a:t>》</a:t>
            </a:r>
            <a:r>
              <a:rPr kumimoji="1" lang="zh-CN" altLang="en-US" sz="2000" dirty="0" smtClean="0"/>
              <a:t>，以及一些文艺论著，收在</a:t>
            </a:r>
            <a:r>
              <a:rPr kumimoji="1" lang="en-US" altLang="zh-CN" sz="2000" dirty="0" smtClean="0"/>
              <a:t>《</a:t>
            </a:r>
            <a:r>
              <a:rPr kumimoji="1" lang="zh-CN" altLang="en-US" sz="2000" dirty="0" smtClean="0"/>
              <a:t>朱自清文集</a:t>
            </a:r>
            <a:r>
              <a:rPr kumimoji="1" lang="en-US" altLang="zh-CN" sz="2000" dirty="0" smtClean="0"/>
              <a:t>》</a:t>
            </a:r>
            <a:r>
              <a:rPr kumimoji="1" lang="zh-CN" altLang="en-US" sz="2000" dirty="0" smtClean="0"/>
              <a:t>里。</a:t>
            </a:r>
            <a:r>
              <a:rPr kumimoji="1" lang="zh-CN" altLang="en-US" sz="2000" dirty="0" smtClean="0">
                <a:solidFill>
                  <a:srgbClr val="BF4D00"/>
                </a:solidFill>
              </a:rPr>
              <a:t>散文代表作有</a:t>
            </a:r>
            <a:r>
              <a:rPr kumimoji="1" lang="zh-CN" altLang="zh-CN" sz="2000" dirty="0" smtClean="0">
                <a:solidFill>
                  <a:srgbClr val="BF4D00"/>
                </a:solidFill>
              </a:rPr>
              <a:t>：</a:t>
            </a:r>
            <a:r>
              <a:rPr kumimoji="1" lang="en-US" altLang="zh-CN" sz="2000" dirty="0" smtClean="0">
                <a:solidFill>
                  <a:srgbClr val="BF4D00"/>
                </a:solidFill>
              </a:rPr>
              <a:t>《</a:t>
            </a:r>
            <a:r>
              <a:rPr kumimoji="1" lang="zh-CN" altLang="en-US" sz="2000" dirty="0" smtClean="0">
                <a:solidFill>
                  <a:srgbClr val="BF4D00"/>
                </a:solidFill>
              </a:rPr>
              <a:t>绿</a:t>
            </a:r>
            <a:r>
              <a:rPr kumimoji="1" lang="en-US" altLang="zh-CN" sz="2000" dirty="0" smtClean="0">
                <a:solidFill>
                  <a:srgbClr val="BF4D00"/>
                </a:solidFill>
              </a:rPr>
              <a:t>》《</a:t>
            </a:r>
            <a:r>
              <a:rPr kumimoji="1" lang="zh-CN" altLang="en-US" sz="2000" dirty="0" smtClean="0">
                <a:solidFill>
                  <a:srgbClr val="BF4D00"/>
                </a:solidFill>
              </a:rPr>
              <a:t>春</a:t>
            </a:r>
            <a:r>
              <a:rPr kumimoji="1" lang="en-US" altLang="zh-CN" sz="2000" dirty="0" smtClean="0">
                <a:solidFill>
                  <a:srgbClr val="BF4D00"/>
                </a:solidFill>
              </a:rPr>
              <a:t>》《</a:t>
            </a:r>
            <a:r>
              <a:rPr kumimoji="1" lang="zh-CN" altLang="en-US" sz="2000" dirty="0" smtClean="0">
                <a:solidFill>
                  <a:srgbClr val="BF4D00"/>
                </a:solidFill>
              </a:rPr>
              <a:t>荷塘月色</a:t>
            </a:r>
            <a:r>
              <a:rPr kumimoji="1" lang="en-US" altLang="zh-CN" sz="2000" dirty="0" smtClean="0">
                <a:solidFill>
                  <a:srgbClr val="BF4D00"/>
                </a:solidFill>
              </a:rPr>
              <a:t>》《</a:t>
            </a:r>
            <a:r>
              <a:rPr kumimoji="1" lang="zh-CN" altLang="en-US" sz="2000" dirty="0" smtClean="0">
                <a:solidFill>
                  <a:srgbClr val="BF4D00"/>
                </a:solidFill>
              </a:rPr>
              <a:t>背影</a:t>
            </a:r>
            <a:r>
              <a:rPr kumimoji="1" lang="en-US" altLang="zh-CN" sz="2000" dirty="0" smtClean="0">
                <a:solidFill>
                  <a:srgbClr val="BF4D00"/>
                </a:solidFill>
              </a:rPr>
              <a:t>》</a:t>
            </a:r>
            <a:r>
              <a:rPr kumimoji="1" lang="zh-CN" altLang="en-US" sz="2000" dirty="0" smtClean="0">
                <a:solidFill>
                  <a:srgbClr val="BF4D00"/>
                </a:solidFill>
              </a:rPr>
              <a:t>等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07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0850" y="456164"/>
            <a:ext cx="7024744" cy="1143000"/>
          </a:xfrm>
        </p:spPr>
        <p:txBody>
          <a:bodyPr/>
          <a:lstStyle/>
          <a:p>
            <a:r>
              <a:rPr kumimoji="1" lang="zh-CN" altLang="en-US" dirty="0" smtClean="0"/>
              <a:t>语基积累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0850" y="2323652"/>
            <a:ext cx="7387384" cy="3922202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kumimoji="1" lang="zh-CN" altLang="en-US" dirty="0" smtClean="0">
                <a:solidFill>
                  <a:srgbClr val="BF4D00"/>
                </a:solidFill>
              </a:rPr>
              <a:t>朗润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（</a:t>
            </a:r>
            <a:r>
              <a:rPr kumimoji="1" lang="en-US" altLang="zh-CN" dirty="0" err="1" smtClean="0"/>
              <a:t>lâng</a:t>
            </a:r>
            <a:r>
              <a:rPr kumimoji="1" lang="en-US" altLang="zh-CN" dirty="0" smtClean="0"/>
              <a:t> </a:t>
            </a:r>
            <a:r>
              <a:rPr kumimoji="1" lang="en-US" altLang="zh-CN" dirty="0" err="1" smtClean="0"/>
              <a:t>rùn</a:t>
            </a:r>
            <a:r>
              <a:rPr kumimoji="1" lang="zh-CN" altLang="en-US" dirty="0" smtClean="0"/>
              <a:t>）</a:t>
            </a:r>
            <a:r>
              <a:rPr kumimoji="1" lang="en-US" altLang="zh-CN" dirty="0" smtClean="0"/>
              <a:t>   </a:t>
            </a:r>
            <a:r>
              <a:rPr kumimoji="1" lang="zh-CN" altLang="en-US" dirty="0" smtClean="0"/>
              <a:t>迷</a:t>
            </a:r>
            <a:r>
              <a:rPr kumimoji="1" lang="zh-CN" altLang="en-US" dirty="0" smtClean="0">
                <a:solidFill>
                  <a:srgbClr val="BF4D00"/>
                </a:solidFill>
              </a:rPr>
              <a:t>藏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cáng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  </a:t>
            </a:r>
            <a:r>
              <a:rPr kumimoji="1" lang="zh-CN" altLang="en-US" dirty="0" smtClean="0"/>
              <a:t>卖</a:t>
            </a:r>
            <a:r>
              <a:rPr kumimoji="1" lang="zh-CN" altLang="en-US" dirty="0" smtClean="0">
                <a:solidFill>
                  <a:srgbClr val="BF4D00"/>
                </a:solidFill>
              </a:rPr>
              <a:t>弄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n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ong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endParaRPr kumimoji="1" lang="en-US" altLang="zh-CN" dirty="0" smtClean="0">
              <a:solidFill>
                <a:srgbClr val="BF4D00"/>
              </a:solidFill>
            </a:endParaRPr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zh-CN" altLang="en-US" dirty="0" smtClean="0"/>
              <a:t>赶</a:t>
            </a:r>
            <a:r>
              <a:rPr kumimoji="1" lang="zh-CN" altLang="en-US" dirty="0" smtClean="0">
                <a:solidFill>
                  <a:srgbClr val="BF4D00"/>
                </a:solidFill>
              </a:rPr>
              <a:t>趟</a:t>
            </a:r>
            <a:r>
              <a:rPr kumimoji="1" lang="zh-CN" altLang="en-US" dirty="0" smtClean="0"/>
              <a:t>儿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t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àng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r>
              <a:rPr kumimoji="1" lang="en-US" altLang="zh-CN" dirty="0" smtClean="0"/>
              <a:t>      </a:t>
            </a:r>
            <a:r>
              <a:rPr kumimoji="1" lang="zh-CN" altLang="en-US" dirty="0" smtClean="0"/>
              <a:t>清</a:t>
            </a:r>
            <a:r>
              <a:rPr kumimoji="1" lang="zh-CN" altLang="en-US" dirty="0" smtClean="0">
                <a:solidFill>
                  <a:srgbClr val="BF4D00"/>
                </a:solidFill>
              </a:rPr>
              <a:t>脆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c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ùi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r>
              <a:rPr kumimoji="1" lang="en-US" altLang="zh-CN" dirty="0" smtClean="0"/>
              <a:t>      </a:t>
            </a:r>
            <a:r>
              <a:rPr kumimoji="1" lang="zh-CN" altLang="en-US" dirty="0" smtClean="0">
                <a:solidFill>
                  <a:srgbClr val="BF4D00"/>
                </a:solidFill>
              </a:rPr>
              <a:t>宛</a:t>
            </a:r>
            <a:r>
              <a:rPr kumimoji="1" lang="zh-CN" altLang="en-US" dirty="0" smtClean="0"/>
              <a:t>转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w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ân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 smtClean="0">
              <a:solidFill>
                <a:srgbClr val="BF4D00"/>
              </a:solidFill>
            </a:endParaRPr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BF4D00"/>
                </a:solidFill>
              </a:rPr>
              <a:t>酝酿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y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ùn</a:t>
            </a:r>
            <a:r>
              <a:rPr kumimoji="1" lang="en-US" altLang="zh-CN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niàng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 </a:t>
            </a:r>
            <a:r>
              <a:rPr kumimoji="1" lang="zh-CN" altLang="en-US" dirty="0" smtClean="0"/>
              <a:t>应</a:t>
            </a:r>
            <a:r>
              <a:rPr kumimoji="1" lang="zh-CN" altLang="en-US" dirty="0" smtClean="0">
                <a:solidFill>
                  <a:srgbClr val="BF4D00"/>
                </a:solidFill>
              </a:rPr>
              <a:t>和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h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è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r>
              <a:rPr kumimoji="1" lang="en-US" altLang="zh-CN" dirty="0" smtClean="0"/>
              <a:t>      </a:t>
            </a:r>
            <a:r>
              <a:rPr kumimoji="1" lang="zh-CN" altLang="en-US" dirty="0" smtClean="0">
                <a:solidFill>
                  <a:srgbClr val="BF4D00"/>
                </a:solidFill>
              </a:rPr>
              <a:t>嘹</a:t>
            </a:r>
            <a:r>
              <a:rPr kumimoji="1" lang="zh-CN" altLang="en-US" dirty="0" smtClean="0"/>
              <a:t>亮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li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áo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BF4D00"/>
                </a:solidFill>
              </a:rPr>
              <a:t>窠巢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k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ē</a:t>
            </a:r>
            <a:r>
              <a:rPr kumimoji="1" lang="en-US" altLang="zh-CN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cháo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r>
              <a:rPr kumimoji="1" lang="en-US" altLang="zh-CN" dirty="0" smtClean="0"/>
              <a:t>     </a:t>
            </a:r>
            <a:r>
              <a:rPr kumimoji="1" lang="zh-CN" altLang="en-US" dirty="0" smtClean="0"/>
              <a:t>黄</a:t>
            </a:r>
            <a:r>
              <a:rPr kumimoji="1" lang="zh-CN" altLang="en-US" dirty="0" smtClean="0">
                <a:solidFill>
                  <a:srgbClr val="BF4D00"/>
                </a:solidFill>
              </a:rPr>
              <a:t>晕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y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ùn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   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>
                <a:solidFill>
                  <a:srgbClr val="BF4D00"/>
                </a:solidFill>
              </a:rPr>
              <a:t>烘</a:t>
            </a:r>
            <a:r>
              <a:rPr kumimoji="1" lang="zh-CN" altLang="en-US" dirty="0" smtClean="0"/>
              <a:t>托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h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ōng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zh-CN" altLang="en-US" dirty="0" smtClean="0"/>
              <a:t>抖</a:t>
            </a:r>
            <a:r>
              <a:rPr kumimoji="1" lang="zh-CN" altLang="en-US" dirty="0" smtClean="0">
                <a:solidFill>
                  <a:srgbClr val="BF4D00"/>
                </a:solidFill>
              </a:rPr>
              <a:t>擞</a:t>
            </a:r>
            <a:r>
              <a:rPr kumimoji="1" lang="zh-CN" altLang="en-US" dirty="0" smtClean="0">
                <a:solidFill>
                  <a:schemeClr val="tx1"/>
                </a:solidFill>
              </a:rPr>
              <a:t>（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s</a:t>
            </a:r>
            <a:r>
              <a:rPr kumimoji="1" lang="en-US" altLang="zh-CN" dirty="0" err="1" smtClean="0">
                <a:solidFill>
                  <a:schemeClr val="tx1"/>
                </a:solidFill>
              </a:rPr>
              <a:t>ôu</a:t>
            </a:r>
            <a:r>
              <a:rPr kumimoji="1" lang="zh-CN" altLang="en-US" dirty="0" smtClean="0">
                <a:solidFill>
                  <a:schemeClr val="tx1"/>
                </a:solidFill>
              </a:rPr>
              <a:t>）</a:t>
            </a:r>
            <a:r>
              <a:rPr kumimoji="1" lang="en-US" altLang="zh-CN" dirty="0" smtClean="0"/>
              <a:t> </a:t>
            </a:r>
            <a:endParaRPr kumimoji="1" lang="en-US" altLang="zh-CN" dirty="0" smtClean="0">
              <a:solidFill>
                <a:srgbClr val="BF4D00"/>
              </a:solidFill>
            </a:endParaRPr>
          </a:p>
          <a:p>
            <a:pPr marL="6858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8317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065" y="325224"/>
            <a:ext cx="7024744" cy="748487"/>
          </a:xfrm>
        </p:spPr>
        <p:txBody>
          <a:bodyPr/>
          <a:lstStyle/>
          <a:p>
            <a:r>
              <a:rPr kumimoji="1" lang="zh-CN" altLang="en-US" dirty="0" smtClean="0"/>
              <a:t>多音字注解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492" y="1204651"/>
            <a:ext cx="7624241" cy="5041203"/>
          </a:xfrm>
          <a:ln>
            <a:solidFill>
              <a:srgbClr val="BBE0E3"/>
            </a:solidFill>
          </a:ln>
        </p:spPr>
        <p:txBody>
          <a:bodyPr/>
          <a:lstStyle/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>
                <a:solidFill>
                  <a:srgbClr val="FF0000"/>
                </a:solidFill>
              </a:rPr>
              <a:t>晕</a:t>
            </a:r>
            <a:endParaRPr kumimoji="1" lang="en-US" altLang="zh-CN" dirty="0" smtClean="0">
              <a:solidFill>
                <a:srgbClr val="FF0000"/>
              </a:solidFill>
            </a:endParaRPr>
          </a:p>
          <a:p>
            <a:pPr marL="68580" indent="0">
              <a:buNone/>
            </a:pPr>
            <a:endParaRPr kumimoji="1" lang="zh-CN" altLang="en-US" dirty="0"/>
          </a:p>
        </p:txBody>
      </p:sp>
      <p:sp>
        <p:nvSpPr>
          <p:cNvPr id="4" name="左大括号 3"/>
          <p:cNvSpPr/>
          <p:nvPr/>
        </p:nvSpPr>
        <p:spPr>
          <a:xfrm>
            <a:off x="1761042" y="1686832"/>
            <a:ext cx="307692" cy="1429548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68734" y="1414156"/>
            <a:ext cx="19581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/>
              <a:t>（</a:t>
            </a:r>
            <a:r>
              <a:rPr kumimoji="1" lang="en-US" altLang="zh-CN" sz="2400" dirty="0" err="1" smtClean="0"/>
              <a:t>yùn</a:t>
            </a:r>
            <a:r>
              <a:rPr kumimoji="1" lang="zh-CN" altLang="en-US" sz="2400" dirty="0" smtClean="0"/>
              <a:t>）黄晕</a:t>
            </a:r>
            <a:endParaRPr kumimoji="1" lang="en-US" altLang="zh-CN" sz="2400" dirty="0" smtClean="0"/>
          </a:p>
          <a:p>
            <a:endParaRPr kumimoji="1" lang="en-US" altLang="zh-CN" sz="2400" dirty="0"/>
          </a:p>
          <a:p>
            <a:endParaRPr kumimoji="1" lang="en-US" altLang="zh-CN" sz="2400" dirty="0" smtClean="0"/>
          </a:p>
          <a:p>
            <a:endParaRPr kumimoji="1" lang="en-US" altLang="zh-CN" sz="2400" dirty="0" smtClean="0"/>
          </a:p>
          <a:p>
            <a:r>
              <a:rPr kumimoji="1" lang="zh-CN" altLang="zh-CN" sz="2400" dirty="0" smtClean="0"/>
              <a:t>（</a:t>
            </a:r>
            <a:r>
              <a:rPr kumimoji="1" lang="en-US" altLang="zh-CN" sz="2400" dirty="0" err="1" smtClean="0"/>
              <a:t>yūn</a:t>
            </a:r>
            <a:r>
              <a:rPr kumimoji="1" lang="zh-CN" altLang="en-US" sz="2400" dirty="0" smtClean="0"/>
              <a:t>）头晕</a:t>
            </a:r>
            <a:endParaRPr kumimoji="1" lang="en-US" altLang="zh-CN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4962343" y="214742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FF0000"/>
                </a:solidFill>
              </a:rPr>
              <a:t>涨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525351" y="1686832"/>
            <a:ext cx="589197" cy="1547394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996710" y="1502166"/>
            <a:ext cx="2540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/>
              <a:t>（</a:t>
            </a:r>
            <a:r>
              <a:rPr kumimoji="1" lang="en-US" altLang="zh-CN" sz="2400" dirty="0" err="1" smtClean="0"/>
              <a:t>zhâng</a:t>
            </a:r>
            <a:r>
              <a:rPr kumimoji="1" lang="zh-CN" altLang="en-US" sz="2400" dirty="0" smtClean="0"/>
              <a:t>）涨水</a:t>
            </a:r>
            <a:endParaRPr kumimoji="1" lang="en-US" altLang="zh-CN" sz="2400" dirty="0" smtClean="0"/>
          </a:p>
          <a:p>
            <a:endParaRPr kumimoji="1" lang="en-US" altLang="zh-CN" sz="2400" dirty="0"/>
          </a:p>
          <a:p>
            <a:endParaRPr kumimoji="1" lang="en-US" altLang="zh-CN" sz="2400" dirty="0" smtClean="0"/>
          </a:p>
          <a:p>
            <a:endParaRPr kumimoji="1" lang="en-US" altLang="zh-CN" sz="2400" dirty="0" smtClean="0"/>
          </a:p>
          <a:p>
            <a:r>
              <a:rPr kumimoji="1" lang="zh-CN" altLang="en-US" sz="2400" dirty="0" smtClean="0"/>
              <a:t>（</a:t>
            </a:r>
            <a:r>
              <a:rPr kumimoji="1" lang="en-US" altLang="zh-CN" sz="2400" dirty="0" err="1" smtClean="0"/>
              <a:t>zhàng</a:t>
            </a:r>
            <a:r>
              <a:rPr kumimoji="1" lang="zh-CN" altLang="en-US" sz="2400" dirty="0" smtClean="0"/>
              <a:t>）涨红</a:t>
            </a:r>
            <a:endParaRPr kumimoji="1" lang="en-US" altLang="zh-CN" sz="2400" dirty="0" smtClean="0"/>
          </a:p>
        </p:txBody>
      </p:sp>
      <p:sp>
        <p:nvSpPr>
          <p:cNvPr id="11" name="文本框 10"/>
          <p:cNvSpPr txBox="1"/>
          <p:nvPr/>
        </p:nvSpPr>
        <p:spPr>
          <a:xfrm>
            <a:off x="1268599" y="452851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FF0000"/>
                </a:solidFill>
              </a:rPr>
              <a:t>散</a:t>
            </a:r>
            <a:endParaRPr kumimoji="1"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833140" y="4097885"/>
            <a:ext cx="327331" cy="153200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160471" y="3928210"/>
            <a:ext cx="193319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/>
              <a:t>（</a:t>
            </a:r>
            <a:r>
              <a:rPr kumimoji="1" lang="en-US" altLang="zh-CN" sz="2400" dirty="0" err="1" smtClean="0"/>
              <a:t>sân</a:t>
            </a:r>
            <a:r>
              <a:rPr kumimoji="1" lang="zh-CN" altLang="en-US" sz="2400" dirty="0" smtClean="0"/>
              <a:t>）松散</a:t>
            </a:r>
            <a:endParaRPr kumimoji="1" lang="en-US" altLang="zh-CN" sz="2400" dirty="0" smtClean="0"/>
          </a:p>
          <a:p>
            <a:endParaRPr kumimoji="1" lang="en-US" altLang="zh-CN" sz="2400" dirty="0"/>
          </a:p>
          <a:p>
            <a:endParaRPr kumimoji="1" lang="en-US" altLang="zh-CN" sz="2400" dirty="0" smtClean="0"/>
          </a:p>
          <a:p>
            <a:endParaRPr kumimoji="1" lang="en-US" altLang="zh-CN" sz="2400" dirty="0"/>
          </a:p>
          <a:p>
            <a:r>
              <a:rPr kumimoji="1" lang="zh-CN" altLang="zh-CN" sz="2400" dirty="0" smtClean="0"/>
              <a:t>（</a:t>
            </a:r>
            <a:r>
              <a:rPr kumimoji="1" lang="en-US" altLang="zh-CN" sz="2400" dirty="0" err="1" smtClean="0"/>
              <a:t>sàn</a:t>
            </a:r>
            <a:r>
              <a:rPr kumimoji="1" lang="zh-CN" altLang="en-US" sz="2400" dirty="0" smtClean="0"/>
              <a:t>）散会</a:t>
            </a:r>
            <a:endParaRPr kumimoji="1" lang="zh-CN" altLang="en-US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091660" y="452851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FF0000"/>
                </a:solidFill>
                <a:ea typeface="+mj-ea"/>
              </a:rPr>
              <a:t>和</a:t>
            </a:r>
            <a:endParaRPr kumimoji="1" lang="zh-CN" altLang="en-US" sz="2400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734844" y="3928210"/>
            <a:ext cx="379704" cy="1820071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066314" y="3800792"/>
            <a:ext cx="199210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/>
              <a:t>（</a:t>
            </a:r>
            <a:r>
              <a:rPr kumimoji="1" lang="en-US" altLang="zh-CN" sz="2400" dirty="0" err="1" smtClean="0"/>
              <a:t>hè</a:t>
            </a:r>
            <a:r>
              <a:rPr kumimoji="1" lang="zh-CN" altLang="en-US" sz="2400" dirty="0" smtClean="0"/>
              <a:t>）应和</a:t>
            </a:r>
            <a:endParaRPr kumimoji="1" lang="en-US" altLang="zh-CN" sz="2400" dirty="0" smtClean="0"/>
          </a:p>
          <a:p>
            <a:endParaRPr kumimoji="1" lang="en-US" altLang="zh-CN" sz="2400" dirty="0" smtClean="0"/>
          </a:p>
          <a:p>
            <a:endParaRPr kumimoji="1" lang="en-US" altLang="zh-CN" sz="2400" dirty="0" smtClean="0"/>
          </a:p>
          <a:p>
            <a:r>
              <a:rPr kumimoji="1" lang="zh-CN" altLang="zh-CN" sz="2400" dirty="0" smtClean="0"/>
              <a:t>（</a:t>
            </a:r>
            <a:r>
              <a:rPr kumimoji="1" lang="en-US" altLang="zh-CN" sz="2400" dirty="0" err="1" smtClean="0"/>
              <a:t>hé</a:t>
            </a:r>
            <a:r>
              <a:rPr kumimoji="1" lang="zh-CN" altLang="en-US" sz="2400" dirty="0" smtClean="0"/>
              <a:t>）和平</a:t>
            </a:r>
            <a:endParaRPr kumimoji="1" lang="en-US" altLang="zh-CN" sz="2400" dirty="0" smtClean="0"/>
          </a:p>
          <a:p>
            <a:endParaRPr kumimoji="1" lang="en-US" altLang="zh-CN" sz="2400" dirty="0" smtClean="0"/>
          </a:p>
          <a:p>
            <a:r>
              <a:rPr kumimoji="1" lang="zh-CN" altLang="zh-CN" sz="2400" dirty="0" smtClean="0"/>
              <a:t>（</a:t>
            </a:r>
            <a:r>
              <a:rPr kumimoji="1" lang="en-US" altLang="zh-CN" sz="2400" dirty="0" err="1" smtClean="0"/>
              <a:t>húo</a:t>
            </a:r>
            <a:r>
              <a:rPr kumimoji="1" lang="zh-CN" altLang="en-US" sz="2400" dirty="0" smtClean="0"/>
              <a:t>）和面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81894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667" y="353103"/>
            <a:ext cx="7152886" cy="799171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重点词释义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667" y="1152274"/>
            <a:ext cx="8043227" cy="5329273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kumimoji="1" lang="zh-CN" altLang="en-US" dirty="0" smtClean="0">
                <a:solidFill>
                  <a:srgbClr val="FF0000"/>
                </a:solidFill>
              </a:rPr>
              <a:t>朗润</a:t>
            </a:r>
            <a:r>
              <a:rPr kumimoji="1" lang="zh-CN" altLang="en-US" dirty="0" smtClean="0"/>
              <a:t>：明亮滋润。朗，明亮。润，滋润／润泽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/>
              <a:t>卖弄：炫耀。（文中无贬义）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FF0000"/>
                </a:solidFill>
              </a:rPr>
              <a:t>宛转</a:t>
            </a:r>
            <a:r>
              <a:rPr kumimoji="1" lang="zh-CN" altLang="en-US" dirty="0" smtClean="0"/>
              <a:t>：形容声音抑扬动听。现在多写作“婉转”。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FF0000"/>
                </a:solidFill>
              </a:rPr>
              <a:t>黄晕</a:t>
            </a:r>
            <a:r>
              <a:rPr kumimoji="1" lang="zh-CN" altLang="en-US" dirty="0" smtClean="0"/>
              <a:t>：昏黄，不明亮。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zh-CN" altLang="en-US" dirty="0" smtClean="0"/>
              <a:t>应和：响应，附和。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/>
              <a:t>烘托：中国画的技法之一，从旁边或周围涂抹水墨</a:t>
            </a:r>
            <a:endParaRPr kumimoji="1" lang="en-US" altLang="zh-CN" dirty="0" smtClean="0"/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       </a:t>
            </a:r>
            <a:r>
              <a:rPr kumimoji="1" lang="zh-CN" altLang="en-US" dirty="0" smtClean="0"/>
              <a:t>或者淡彩，使画的主要部分更鲜明突出。</a:t>
            </a:r>
            <a:endParaRPr kumimoji="1" lang="en-US" altLang="zh-CN" dirty="0" smtClean="0"/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       </a:t>
            </a:r>
            <a:r>
              <a:rPr kumimoji="1" lang="zh-CN" altLang="en-US" dirty="0" smtClean="0"/>
              <a:t>文中使衬托的意思。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4498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480" y="346774"/>
            <a:ext cx="7024744" cy="831689"/>
          </a:xfrm>
        </p:spPr>
        <p:txBody>
          <a:bodyPr/>
          <a:lstStyle/>
          <a:p>
            <a:r>
              <a:rPr kumimoji="1" lang="zh-CN" altLang="en-US" dirty="0" smtClean="0"/>
              <a:t>重点词释义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228" y="1407070"/>
            <a:ext cx="8187251" cy="5061383"/>
          </a:xfrm>
        </p:spPr>
        <p:txBody>
          <a:bodyPr/>
          <a:lstStyle/>
          <a:p>
            <a:pPr marL="68580" indent="0">
              <a:buNone/>
            </a:pPr>
            <a:r>
              <a:rPr kumimoji="1" lang="zh-CN" altLang="en-US" dirty="0" smtClean="0"/>
              <a:t>抖擞：振作精神。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FF0000"/>
                </a:solidFill>
              </a:rPr>
              <a:t>酝酿</a:t>
            </a:r>
            <a:r>
              <a:rPr kumimoji="1" lang="zh-CN" altLang="en-US" dirty="0" smtClean="0"/>
              <a:t>：原意是造酒，文中是说各种气息混合在空气里，</a:t>
            </a:r>
            <a:r>
              <a:rPr kumimoji="1" lang="en-US" altLang="zh-CN" dirty="0" smtClean="0"/>
              <a:t>  </a:t>
            </a:r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       </a:t>
            </a:r>
            <a:r>
              <a:rPr kumimoji="1" lang="zh-CN" altLang="en-US" dirty="0" smtClean="0"/>
              <a:t>像发酵似的，越来越浓。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FF0000"/>
                </a:solidFill>
              </a:rPr>
              <a:t>赶趟儿</a:t>
            </a:r>
            <a:r>
              <a:rPr kumimoji="1" lang="zh-CN" altLang="en-US" dirty="0" smtClean="0"/>
              <a:t>：原意是时间赶得上，</a:t>
            </a:r>
            <a:endParaRPr kumimoji="1" lang="en-US" altLang="zh-CN" dirty="0" smtClean="0"/>
          </a:p>
          <a:p>
            <a:pPr marL="68580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          </a:t>
            </a:r>
            <a:r>
              <a:rPr kumimoji="1" lang="zh-CN" altLang="en-US" dirty="0" smtClean="0"/>
              <a:t>文中的意思是各种果树争先恐后地开花。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 smtClean="0"/>
          </a:p>
          <a:p>
            <a:pPr marL="68580" indent="0">
              <a:buNone/>
            </a:pPr>
            <a:r>
              <a:rPr kumimoji="1" lang="zh-CN" altLang="en-US" dirty="0" smtClean="0"/>
              <a:t>呼朋引伴：呼唤朋友，招引同伴。</a:t>
            </a:r>
            <a:endParaRPr kumimoji="1" lang="en-US" altLang="zh-CN" dirty="0" smtClean="0"/>
          </a:p>
          <a:p>
            <a:pPr marL="68580" indent="0">
              <a:buNone/>
            </a:pPr>
            <a:endParaRPr kumimoji="1" lang="en-US" altLang="zh-CN" dirty="0"/>
          </a:p>
          <a:p>
            <a:pPr marL="68580" indent="0">
              <a:buNone/>
            </a:pPr>
            <a:r>
              <a:rPr kumimoji="1" lang="zh-CN" altLang="en-US" dirty="0" smtClean="0">
                <a:solidFill>
                  <a:srgbClr val="FF0000"/>
                </a:solidFill>
              </a:rPr>
              <a:t>花枝招展</a:t>
            </a:r>
            <a:r>
              <a:rPr kumimoji="1" lang="zh-CN" altLang="en-US" dirty="0" smtClean="0"/>
              <a:t>：比喻姿态优美。招展，迎风摆动。</a:t>
            </a: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07919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黑色 .thmx</Template>
  <TotalTime>200</TotalTime>
  <Words>480</Words>
  <Application>Microsoft Macintosh PowerPoint</Application>
  <PresentationFormat>全屏显示(4:3)</PresentationFormat>
  <Paragraphs>113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奥斯汀</vt:lpstr>
      <vt:lpstr>语文课堂要求</vt:lpstr>
      <vt:lpstr>    春</vt:lpstr>
      <vt:lpstr>你们眼中的春天是什么样子？</vt:lpstr>
      <vt:lpstr>诗人眼中的春天</vt:lpstr>
      <vt:lpstr>了解作者</vt:lpstr>
      <vt:lpstr>语基积累</vt:lpstr>
      <vt:lpstr>多音字注解</vt:lpstr>
      <vt:lpstr>重点词释义</vt:lpstr>
      <vt:lpstr>重点词释义</vt:lpstr>
      <vt:lpstr>思考</vt:lpstr>
      <vt:lpstr>俯瞰全文</vt:lpstr>
      <vt:lpstr>下节课预习任务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春</dc:title>
  <dc:creator>舒 袁</dc:creator>
  <cp:lastModifiedBy>舒 袁</cp:lastModifiedBy>
  <cp:revision>17</cp:revision>
  <dcterms:created xsi:type="dcterms:W3CDTF">2016-09-05T10:56:58Z</dcterms:created>
  <dcterms:modified xsi:type="dcterms:W3CDTF">2016-09-05T14:17:09Z</dcterms:modified>
</cp:coreProperties>
</file>