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58"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309"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2.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3009" name="幻灯片图像占位符 1"/>
          <p:cNvSpPr>
            <a:spLocks noGrp="1" noRot="1" noChangeAspect="1" noTextEdit="1"/>
          </p:cNvSpPr>
          <p:nvPr>
            <p:ph type="sldImg"/>
          </p:nvPr>
        </p:nvSpPr>
        <p:spPr>
          <a:ln>
            <a:miter/>
          </a:ln>
        </p:spPr>
      </p:sp>
      <p:sp>
        <p:nvSpPr>
          <p:cNvPr id="43010" name="备注占位符 2"/>
          <p:cNvSpPr>
            <a:spLocks noGrp="1"/>
          </p:cNvSpPr>
          <p:nvPr>
            <p:ph type="body" idx="1"/>
          </p:nvPr>
        </p:nvSpPr>
        <p:spPr/>
        <p:txBody>
          <a:bodyPr wrap="square" lIns="91440" tIns="45720" rIns="91440" bIns="45720" anchor="t"/>
          <a:lstStyle/>
          <a:p>
            <a:pPr lvl="0"/>
            <a:endParaRPr lang="zh-CN" altLang="en-US"/>
          </a:p>
        </p:txBody>
      </p:sp>
      <p:sp>
        <p:nvSpPr>
          <p:cNvPr id="4301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t>21</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audio" Target="../media/chimes1.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audio" Target="../media/chimes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audio" Target="../media/chimes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audio" Target="../media/chimes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jpeg" /><Relationship Id="rId4" Type="http://schemas.openxmlformats.org/officeDocument/2006/relationships/audio" Target="../media/chimes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audio" Target="../media/chimes1.wav"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audio" Target="../media/chimes1.wav"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audio" Target="../media/chimes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audio" Target="../media/chimes1.wav"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jpeg" /><Relationship Id="rId3" Type="http://schemas.openxmlformats.org/officeDocument/2006/relationships/audio" Target="../media/chimes1.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 Id="rId3" Type="http://schemas.openxmlformats.org/officeDocument/2006/relationships/audio" Target="../media/chimes1.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audio" Target="../media/chimes1.wav"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 Id="rId3" Type="http://schemas.openxmlformats.org/officeDocument/2006/relationships/audio" Target="../media/chimes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audio" Target="../media/chimes1.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 Id="rId3" Type="http://schemas.openxmlformats.org/officeDocument/2006/relationships/image" Target="../media/image20.jpeg" /><Relationship Id="rId4" Type="http://schemas.openxmlformats.org/officeDocument/2006/relationships/image" Target="../media/image21.jpeg" /><Relationship Id="rId5" Type="http://schemas.openxmlformats.org/officeDocument/2006/relationships/image" Target="../media/image2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 Id="rId3" Type="http://schemas.openxmlformats.org/officeDocument/2006/relationships/image" Target="../media/image24.jpeg" /><Relationship Id="rId4" Type="http://schemas.openxmlformats.org/officeDocument/2006/relationships/image" Target="../media/image25.jpeg" /><Relationship Id="rId5" Type="http://schemas.openxmlformats.org/officeDocument/2006/relationships/image" Target="../media/image2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audio" Target="../media/chimes1.wav"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 Id="rId3" Type="http://schemas.openxmlformats.org/officeDocument/2006/relationships/audio" Target="../media/chimes1.wav"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xml" /><Relationship Id="rId3" Type="http://schemas.openxmlformats.org/officeDocument/2006/relationships/audio" Target="../media/chimes1.wav"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gif" /><Relationship Id="rId3" Type="http://schemas.openxmlformats.org/officeDocument/2006/relationships/audio" Target="../media/chimes1.wav"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png" /><Relationship Id="rId3" Type="http://schemas.openxmlformats.org/officeDocument/2006/relationships/audio" Target="../media/chimes1.wav"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image" Target="../media/image7.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 Id="rId3" Type="http://schemas.openxmlformats.org/officeDocument/2006/relationships/image" Target="../media/image31.gif" /><Relationship Id="rId4" Type="http://schemas.openxmlformats.org/officeDocument/2006/relationships/image" Target="../media/image32.png" /><Relationship Id="rId5" Type="http://schemas.openxmlformats.org/officeDocument/2006/relationships/audio" Target="../media/chimes1.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audio" Target="../media/chimes1.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audio" Target="../media/chimes1.wav" /><Relationship Id="rId2" Type="http://schemas.openxmlformats.org/officeDocument/2006/relationships/hyperlink" Target="https://baike.so.com/doc/5032451-5258818.html" TargetMode="External" /><Relationship Id="rId3" Type="http://schemas.openxmlformats.org/officeDocument/2006/relationships/hyperlink" Target="https://baike.so.com/doc/6407467-6621131.html" TargetMode="External" /><Relationship Id="rId4" Type="http://schemas.openxmlformats.org/officeDocument/2006/relationships/hyperlink" Target="https://baike.so.com/doc/5333754-5569191.html" TargetMode="External" /><Relationship Id="rId5" Type="http://schemas.openxmlformats.org/officeDocument/2006/relationships/hyperlink" Target="https://baike.so.com/doc/6376189-6589837.html" TargetMode="External" /><Relationship Id="rId6" Type="http://schemas.openxmlformats.org/officeDocument/2006/relationships/hyperlink" Target="https://baike.so.com/doc/634224-671221.html" TargetMode="External" /><Relationship Id="rId7" Type="http://schemas.openxmlformats.org/officeDocument/2006/relationships/hyperlink" Target="https://baike.so.com/doc/272153-288030.html" TargetMode="External" /><Relationship Id="rId8" Type="http://schemas.openxmlformats.org/officeDocument/2006/relationships/hyperlink" Target="https://baike.so.com/doc/6690914-6904820.html" TargetMode="External" /><Relationship Id="rId9" Type="http://schemas.openxmlformats.org/officeDocument/2006/relationships/hyperlink" Target="https://baike.so.com/doc/7792545-8066640.html"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35330" y="857250"/>
            <a:ext cx="10882630" cy="4246245"/>
          </a:xfrm>
          <a:prstGeom prst="rect">
            <a:avLst/>
          </a:prstGeom>
        </p:spPr>
        <p:txBody>
          <a:bodyPr wrap="square">
            <a:spAutoFit/>
          </a:bodyPr>
          <a:lstStyle/>
          <a:p>
            <a:pPr marL="0" marR="0" lvl="0" indent="593725" algn="l" defTabSz="914400" rtl="0" eaLnBrk="0" fontAlgn="base" latinLnBrk="0" hangingPunct="0">
              <a:lnSpc>
                <a:spcPct val="150000"/>
              </a:lnSpc>
              <a:spcBef>
                <a:spcPct val="0"/>
              </a:spcBef>
              <a:spcAft>
                <a:spcPct val="0"/>
              </a:spcAft>
              <a:buClrTx/>
              <a:buSzTx/>
              <a:buFontTx/>
              <a:buNone/>
              <a:defRPr/>
            </a:pPr>
            <a:r>
              <a:rPr kumimoji="1" lang="zh-CN" altLang="en-US" sz="3600" b="1"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charset="-122"/>
                <a:ea typeface="微软雅黑" panose="020b0503020204020204" charset="-122"/>
                <a:cs typeface="微软雅黑" panose="020b0503020204020204" charset="-122"/>
              </a:rPr>
              <a:t>我国有句俗话：“三百六十行，行行出状元。”古代就有这样两位：一位可以将箭射中铜钱的方孔，一位可以透过方孔将油注入葫芦。今天我们将要学习的就是这样两位性格各异，却身怀绝技的人。这篇文章为我们揭示了耐人寻味的道理。</a:t>
            </a:r>
            <a:endParaRPr kumimoji="1" lang="zh-CN" altLang="en-US" sz="3600" b="1"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2" name="chimes.wav"/>
      </p:stSnd>
    </p:sndAc>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矩形 1"/>
          <p:cNvSpPr/>
          <p:nvPr/>
        </p:nvSpPr>
        <p:spPr>
          <a:xfrm>
            <a:off x="924560" y="1583055"/>
            <a:ext cx="10340340" cy="2971800"/>
          </a:xfrm>
          <a:prstGeom prst="rect">
            <a:avLst/>
          </a:prstGeom>
          <a:noFill/>
          <a:ln w="9525">
            <a:noFill/>
          </a:ln>
        </p:spPr>
        <p:txBody>
          <a:bodyPr wrap="square" anchor="t">
            <a:spAutoFit/>
          </a:bodyPr>
          <a:lstStyle/>
          <a:p>
            <a:pPr>
              <a:lnSpc>
                <a:spcPct val="130000"/>
              </a:lnSpc>
            </a:pPr>
            <a:r>
              <a:rPr lang="en-US" altLang="zh-CN" sz="3600">
                <a:latin typeface="Arial" panose="020b0604020202020204" pitchFamily="34" charset="0"/>
                <a:ea typeface="宋体" panose="02010600030101010101" pitchFamily="2" charset="-122"/>
              </a:rPr>
              <a:t>      </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归田录</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，笔记。宋代欧阳修作。二卷。凡一百十五条。欧阳修</a:t>
            </a:r>
            <a:r>
              <a:rPr lang="zh-CN" altLang="en-US" sz="3600" b="1">
                <a:solidFill>
                  <a:srgbClr val="FF0000"/>
                </a:solidFill>
                <a:latin typeface="微软雅黑" panose="020b0503020204020204" charset="-122"/>
                <a:ea typeface="微软雅黑" panose="020b0503020204020204" charset="-122"/>
              </a:rPr>
              <a:t>晚年辞官闲居颍州时作</a:t>
            </a:r>
            <a:r>
              <a:rPr lang="zh-CN" altLang="en-US" sz="3600" b="1">
                <a:latin typeface="微软雅黑" panose="020b0503020204020204" charset="-122"/>
                <a:ea typeface="微软雅黑" panose="020b0503020204020204" charset="-122"/>
              </a:rPr>
              <a:t>，故书名</a:t>
            </a:r>
            <a:r>
              <a:rPr lang="zh-CN" altLang="en-US" sz="3600" b="1">
                <a:solidFill>
                  <a:srgbClr val="FF0000"/>
                </a:solidFill>
                <a:latin typeface="微软雅黑" panose="020b0503020204020204" charset="-122"/>
                <a:ea typeface="微软雅黑" panose="020b0503020204020204" charset="-122"/>
              </a:rPr>
              <a:t>归田</a:t>
            </a:r>
            <a:r>
              <a:rPr lang="zh-CN" altLang="en-US" sz="3600" b="1">
                <a:latin typeface="微软雅黑" panose="020b0503020204020204" charset="-122"/>
                <a:ea typeface="微软雅黑" panose="020b0503020204020204" charset="-122"/>
              </a:rPr>
              <a:t>。多记朝庭旧事和士大夫琐事，大多系亲身经历、见闻，史料翔实可靠。</a:t>
            </a:r>
            <a:endParaRPr lang="zh-CN" altLang="en-US" sz="3600" b="1">
              <a:latin typeface="微软雅黑" panose="020b0503020204020204" charset="-122"/>
              <a:ea typeface="微软雅黑" panose="020b0503020204020204" charset="-122"/>
            </a:endParaRPr>
          </a:p>
        </p:txBody>
      </p:sp>
    </p:spTree>
  </p:cSld>
  <p:clrMapOvr>
    <a:masterClrMapping/>
  </p:clrMapOvr>
  <p:transition>
    <p:random/>
    <p:sndAc>
      <p:stSnd>
        <p:snd r:embed="rId2" name="chimes.wav"/>
      </p:stSnd>
    </p:sndAc>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5" name="矩形 1"/>
          <p:cNvSpPr/>
          <p:nvPr/>
        </p:nvSpPr>
        <p:spPr>
          <a:xfrm>
            <a:off x="554355" y="922655"/>
            <a:ext cx="11156950" cy="5077460"/>
          </a:xfrm>
          <a:prstGeom prst="rect">
            <a:avLst/>
          </a:prstGeom>
          <a:noFill/>
          <a:ln w="9525">
            <a:noFill/>
          </a:ln>
        </p:spPr>
        <p:txBody>
          <a:bodyPr wrap="square" anchor="t">
            <a:spAutoFit/>
          </a:bodyPr>
          <a:lstStyle/>
          <a:p>
            <a:pPr>
              <a:lnSpc>
                <a:spcPct val="150000"/>
              </a:lnSpc>
            </a:pPr>
            <a:r>
              <a:rPr lang="en-US" altLang="zh-CN">
                <a:latin typeface="宋体" panose="02010600030101010101" pitchFamily="2" charset="-122"/>
                <a:ea typeface="宋体" panose="02010600030101010101" pitchFamily="2" charset="-122"/>
              </a:rPr>
              <a:t> </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陈尧咨</a:t>
            </a:r>
            <a:r>
              <a:rPr lang="zh-CN" altLang="zh-CN" sz="3600" b="1">
                <a:latin typeface="微软雅黑" panose="020b0503020204020204" charset="-122"/>
                <a:ea typeface="微软雅黑" panose="020b0503020204020204" charset="-122"/>
                <a:cs typeface="微软雅黑" panose="020b0503020204020204" charset="-122"/>
              </a:rPr>
              <a:t>是北宋名臣之一，于真宗咸平三年</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中状元</a:t>
            </a:r>
            <a:r>
              <a:rPr lang="zh-CN" altLang="zh-CN" sz="3600" b="1">
                <a:latin typeface="微软雅黑" panose="020b0503020204020204" charset="-122"/>
                <a:ea typeface="微软雅黑" panose="020b0503020204020204" charset="-122"/>
                <a:cs typeface="微软雅黑" panose="020b0503020204020204" charset="-122"/>
              </a:rPr>
              <a:t>，历任通判、考官、知州、知府、安抚使、</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龙图阁直学士、尚书工部侍郎</a:t>
            </a:r>
            <a:r>
              <a:rPr lang="zh-CN" altLang="zh-CN" sz="3600" b="1">
                <a:latin typeface="微软雅黑" panose="020b0503020204020204" charset="-122"/>
                <a:ea typeface="微软雅黑" panose="020b0503020204020204" charset="-122"/>
                <a:cs typeface="微软雅黑" panose="020b0503020204020204" charset="-122"/>
              </a:rPr>
              <a:t>等职。陈尧咨</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性情刚戾，但办事决断</a:t>
            </a:r>
            <a:r>
              <a:rPr lang="zh-CN" altLang="zh-CN" sz="3600" b="1">
                <a:latin typeface="微软雅黑" panose="020b0503020204020204" charset="-122"/>
                <a:ea typeface="微软雅黑" panose="020b0503020204020204" charset="-122"/>
                <a:cs typeface="微软雅黑" panose="020b0503020204020204" charset="-122"/>
              </a:rPr>
              <a:t>。他</a:t>
            </a:r>
            <a:r>
              <a:rPr lang="zh-CN" altLang="zh-CN" sz="3600" b="1">
                <a:latin typeface="微软雅黑" panose="020b0503020204020204" charset="-122"/>
                <a:ea typeface="微软雅黑" panose="020b0503020204020204" charset="-122"/>
                <a:cs typeface="微软雅黑" panose="020b0503020204020204" charset="-122"/>
                <a:sym typeface="宋体" panose="02010600030101010101" pitchFamily="2" charset="-122"/>
              </a:rPr>
              <a:t>做地方官时重视水利，任永兴军(今陕西)知府时，发现长安饮水十分困难，便组织人力疏通了龙首渠，解决了人民的生活用水问题。</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2" name="chimes.wav"/>
      </p:stSnd>
    </p:sndAc>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56235" y="1895475"/>
            <a:ext cx="11342370" cy="2971800"/>
          </a:xfrm>
          <a:prstGeom prst="rect">
            <a:avLst/>
          </a:prstGeom>
          <a:noFill/>
          <a:ln w="9525">
            <a:noFill/>
          </a:ln>
        </p:spPr>
        <p:txBody>
          <a:bodyPr wrap="square" anchor="t">
            <a:spAutoFit/>
          </a:bodyPr>
          <a:lstStyle/>
          <a:p>
            <a:pPr>
              <a:lnSpc>
                <a:spcPct val="130000"/>
              </a:lnSpc>
              <a:spcBef>
                <a:spcPts val="1200"/>
              </a:spcBef>
            </a:pPr>
            <a:r>
              <a:rPr lang="zh-CN" altLang="en-US" sz="2800" b="1">
                <a:latin typeface="楷体" panose="02010609060101010101" pitchFamily="49" charset="-122"/>
                <a:ea typeface="楷体" panose="02010609060101010101" pitchFamily="49" charset="-122"/>
              </a:rPr>
              <a:t>  </a:t>
            </a:r>
            <a:r>
              <a:rPr lang="zh-CN" altLang="en-US" sz="3600" b="1">
                <a:latin typeface="微软雅黑" panose="020b0503020204020204" charset="-122"/>
                <a:ea typeface="微软雅黑" panose="020b0503020204020204" charset="-122"/>
                <a:cs typeface="微软雅黑" panose="020b0503020204020204" charset="-122"/>
              </a:rPr>
              <a:t>  本文选自</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归田录</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卷一（中华书局</a:t>
            </a:r>
            <a:r>
              <a:rPr lang="en-US" altLang="zh-CN" sz="3600" b="1">
                <a:latin typeface="微软雅黑" panose="020b0503020204020204" charset="-122"/>
                <a:ea typeface="微软雅黑" panose="020b0503020204020204" charset="-122"/>
                <a:cs typeface="微软雅黑" panose="020b0503020204020204" charset="-122"/>
              </a:rPr>
              <a:t>1981</a:t>
            </a:r>
            <a:r>
              <a:rPr lang="zh-CN" altLang="en-US" sz="3600" b="1">
                <a:latin typeface="微软雅黑" panose="020b0503020204020204" charset="-122"/>
                <a:ea typeface="微软雅黑" panose="020b0503020204020204" charset="-122"/>
                <a:cs typeface="微软雅黑" panose="020b0503020204020204" charset="-122"/>
              </a:rPr>
              <a:t>年版）。有删节。题目是编者加的。本文是作者采用</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笔记体</a:t>
            </a:r>
            <a:r>
              <a:rPr lang="zh-CN" altLang="en-US" sz="3600" b="1">
                <a:latin typeface="微软雅黑" panose="020b0503020204020204" charset="-122"/>
                <a:ea typeface="微软雅黑" panose="020b0503020204020204" charset="-122"/>
                <a:cs typeface="微软雅黑" panose="020b0503020204020204" charset="-122"/>
              </a:rPr>
              <a:t>写的一篇短小精悍的</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小说</a:t>
            </a: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笔记小说</a:t>
            </a:r>
            <a:r>
              <a:rPr lang="zh-CN" altLang="en-US" sz="3600" b="1">
                <a:latin typeface="微软雅黑" panose="020b0503020204020204" charset="-122"/>
                <a:ea typeface="微软雅黑" panose="020b0503020204020204" charset="-122"/>
                <a:cs typeface="微软雅黑" panose="020b0503020204020204" charset="-122"/>
              </a:rPr>
              <a:t>），它通过卖油翁和陈尧咨之间的一段小故事，说明了一个深刻的哲理。</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2772" name="圆角矩形 2"/>
          <p:cNvSpPr/>
          <p:nvPr/>
        </p:nvSpPr>
        <p:spPr>
          <a:xfrm>
            <a:off x="708660" y="483235"/>
            <a:ext cx="3156585" cy="846455"/>
          </a:xfrm>
          <a:prstGeom prst="roundRect">
            <a:avLst>
              <a:gd name="adj" fmla="val 6394"/>
            </a:avLst>
          </a:prstGeom>
          <a:noFill/>
          <a:ln w="28575">
            <a:noFill/>
          </a:ln>
        </p:spPr>
        <p:txBody>
          <a:bodyPr lIns="91438" tIns="45719" rIns="91438" bIns="45719" anchor="ctr"/>
          <a:lstStyle/>
          <a:p>
            <a:r>
              <a:rPr lang="zh-CN" altLang="en-US" sz="4000" b="1">
                <a:solidFill>
                  <a:srgbClr val="FF0000"/>
                </a:solidFill>
                <a:latin typeface="微软雅黑" panose="020b0503020204020204" charset="-122"/>
                <a:ea typeface="微软雅黑" panose="020b0503020204020204" charset="-122"/>
              </a:rPr>
              <a:t>背景链接</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5" name="文本框 13"/>
          <p:cNvSpPr txBox="1"/>
          <p:nvPr/>
        </p:nvSpPr>
        <p:spPr>
          <a:xfrm>
            <a:off x="12285663" y="2611438"/>
            <a:ext cx="309880" cy="368300"/>
          </a:xfrm>
          <a:prstGeom prst="rect">
            <a:avLst/>
          </a:prstGeom>
          <a:noFill/>
          <a:ln w="9525">
            <a:noFill/>
          </a:ln>
        </p:spPr>
        <p:txBody>
          <a:bodyPr wrap="none" anchor="t">
            <a:spAutoFit/>
          </a:bodyPr>
          <a:lstStyle/>
          <a:p>
            <a:endParaRPr lang="zh-CN" altLang="en-US">
              <a:latin typeface="Arial" panose="020b0604020202020204" pitchFamily="34" charset="0"/>
              <a:ea typeface="宋体" panose="02010600030101010101" pitchFamily="2" charset="-122"/>
            </a:endParaRPr>
          </a:p>
        </p:txBody>
      </p:sp>
      <p:sp>
        <p:nvSpPr>
          <p:cNvPr id="33796" name="文本框 14"/>
          <p:cNvSpPr txBox="1"/>
          <p:nvPr/>
        </p:nvSpPr>
        <p:spPr>
          <a:xfrm>
            <a:off x="12085638" y="3984625"/>
            <a:ext cx="309880" cy="368300"/>
          </a:xfrm>
          <a:prstGeom prst="rect">
            <a:avLst/>
          </a:prstGeom>
          <a:noFill/>
          <a:ln w="9525">
            <a:noFill/>
          </a:ln>
        </p:spPr>
        <p:txBody>
          <a:bodyPr wrap="none" anchor="t">
            <a:spAutoFit/>
          </a:bodyPr>
          <a:lstStyle/>
          <a:p>
            <a:endParaRPr lang="zh-CN" altLang="en-US">
              <a:latin typeface="Arial" panose="020b0604020202020204" pitchFamily="34" charset="0"/>
              <a:ea typeface="宋体" panose="02010600030101010101" pitchFamily="2" charset="-122"/>
            </a:endParaRPr>
          </a:p>
        </p:txBody>
      </p:sp>
      <p:sp>
        <p:nvSpPr>
          <p:cNvPr id="33798" name="TextBox 18"/>
          <p:cNvSpPr txBox="1"/>
          <p:nvPr/>
        </p:nvSpPr>
        <p:spPr>
          <a:xfrm>
            <a:off x="828040" y="1699260"/>
            <a:ext cx="10792460" cy="3856355"/>
          </a:xfrm>
          <a:prstGeom prst="rect">
            <a:avLst/>
          </a:prstGeom>
          <a:noFill/>
          <a:ln w="9525">
            <a:noFill/>
          </a:ln>
        </p:spPr>
        <p:txBody>
          <a:bodyPr wrap="square" anchor="t">
            <a:spAutoFit/>
          </a:bodyPr>
          <a:lstStyle/>
          <a:p>
            <a:pPr>
              <a:lnSpc>
                <a:spcPct val="170000"/>
              </a:lnSpc>
              <a:buFontTx/>
            </a:pPr>
            <a:r>
              <a:rPr lang="zh-CN" altLang="en-US" sz="2400" b="1">
                <a:latin typeface="黑体" panose="02010609060101010101" pitchFamily="2" charset="-122"/>
                <a:ea typeface="黑体" panose="02010609060101010101" pitchFamily="2" charset="-122"/>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笔记小说</a:t>
            </a:r>
            <a:r>
              <a:rPr lang="zh-CN" altLang="en-US" sz="3600" b="1">
                <a:latin typeface="微软雅黑" panose="020b0503020204020204" charset="-122"/>
                <a:ea typeface="微软雅黑" panose="020b0503020204020204" charset="-122"/>
                <a:cs typeface="微软雅黑" panose="020b0503020204020204" charset="-122"/>
              </a:rPr>
              <a:t>的特点是：根据一件事情、一句话或一个举动等生活中的小细节，以小见大，得出深刻道理。一般篇幅短小，语言生动，有完整的故事情节和具体的人物形象。</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它兼有“笔记”和“小说”特征</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3803" name="矩形 20"/>
          <p:cNvSpPr/>
          <p:nvPr/>
        </p:nvSpPr>
        <p:spPr>
          <a:xfrm>
            <a:off x="828040" y="522605"/>
            <a:ext cx="2214880" cy="706755"/>
          </a:xfrm>
          <a:prstGeom prst="rect">
            <a:avLst/>
          </a:prstGeom>
          <a:noFill/>
          <a:ln w="9525">
            <a:noFill/>
          </a:ln>
        </p:spPr>
        <p:txBody>
          <a:bodyPr wrap="none" anchor="t">
            <a:spAutoFit/>
          </a:bodyPr>
          <a:lstStyle/>
          <a:p>
            <a:r>
              <a:rPr lang="zh-CN" altLang="en-US" sz="4000" b="1">
                <a:solidFill>
                  <a:srgbClr val="FF0000"/>
                </a:solidFill>
                <a:latin typeface="微软雅黑" panose="020b0503020204020204" charset="-122"/>
                <a:ea typeface="微软雅黑" panose="020b0503020204020204" charset="-122"/>
              </a:rPr>
              <a:t>笔记小说</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spd="med">
    <p:fad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标题 9217"/>
          <p:cNvSpPr>
            <a:spLocks noGrp="1"/>
          </p:cNvSpPr>
          <p:nvPr>
            <p:ph type="title"/>
          </p:nvPr>
        </p:nvSpPr>
        <p:spPr>
          <a:xfrm>
            <a:off x="471170" y="287655"/>
            <a:ext cx="8229600" cy="765175"/>
          </a:xfrm>
        </p:spPr>
        <p:txBody>
          <a:bodyPr anchor="ctr"/>
          <a:lstStyle/>
          <a:p>
            <a:r>
              <a:rPr lang="zh-CN" altLang="en-US" sz="4000" b="1">
                <a:solidFill>
                  <a:srgbClr val="FF0000"/>
                </a:solidFill>
              </a:rPr>
              <a:t>读准字音</a:t>
            </a:r>
            <a:endParaRPr lang="zh-CN" altLang="en-US" sz="4000" b="1">
              <a:solidFill>
                <a:srgbClr val="FF0000"/>
              </a:solidFill>
            </a:endParaRPr>
          </a:p>
        </p:txBody>
      </p:sp>
      <p:sp>
        <p:nvSpPr>
          <p:cNvPr id="34818" name="文本占位符 9218"/>
          <p:cNvSpPr>
            <a:spLocks noGrp="1"/>
          </p:cNvSpPr>
          <p:nvPr>
            <p:ph idx="1"/>
          </p:nvPr>
        </p:nvSpPr>
        <p:spPr>
          <a:xfrm>
            <a:off x="1524000" y="1052513"/>
            <a:ext cx="9144000" cy="5805487"/>
          </a:xfrm>
        </p:spPr>
        <p:txBody>
          <a:bodyPr anchor="t"/>
          <a:lstStyle/>
          <a:p>
            <a:pPr>
              <a:buNone/>
            </a:pPr>
            <a:r>
              <a:rPr lang="en-US" altLang="zh-CN" sz="4000"/>
              <a:t>         </a:t>
            </a:r>
            <a:r>
              <a:rPr lang="zh-CN" altLang="en-US" sz="4000" b="1"/>
              <a:t>自矜</a:t>
            </a:r>
            <a:r>
              <a:rPr lang="en-US" altLang="zh-CN" sz="4000" b="1" err="1">
                <a:solidFill>
                  <a:srgbClr val="FF0000"/>
                </a:solidFill>
              </a:rPr>
              <a:t>jīn </a:t>
            </a:r>
            <a:r>
              <a:rPr lang="en-US" altLang="zh-CN" sz="4000" b="1"/>
              <a:t>                   </a:t>
            </a:r>
            <a:r>
              <a:rPr lang="zh-CN" altLang="en-US" sz="4000" b="1"/>
              <a:t>家圃</a:t>
            </a:r>
            <a:r>
              <a:rPr lang="en-US" altLang="zh-CN" sz="4000" b="1" err="1">
                <a:solidFill>
                  <a:srgbClr val="FF0000"/>
                </a:solidFill>
              </a:rPr>
              <a:t>pǔ</a:t>
            </a:r>
            <a:r>
              <a:rPr lang="en-US" altLang="zh-CN" sz="4000">
                <a:solidFill>
                  <a:srgbClr val="FF0000"/>
                </a:solidFill>
              </a:rPr>
              <a:t> </a:t>
            </a:r>
            <a:r>
              <a:rPr lang="en-US" altLang="zh-CN" sz="4000"/>
              <a:t>        </a:t>
            </a:r>
            <a:endParaRPr lang="en-US" altLang="zh-CN" sz="4000"/>
          </a:p>
          <a:p>
            <a:pPr>
              <a:buNone/>
            </a:pPr>
            <a:r>
              <a:rPr lang="en-US" altLang="zh-CN" sz="4000"/>
              <a:t>         </a:t>
            </a:r>
            <a:r>
              <a:rPr lang="zh-CN" altLang="en-US" sz="4000" b="1"/>
              <a:t>睨</a:t>
            </a:r>
            <a:r>
              <a:rPr lang="en-US" altLang="zh-CN" sz="4000" b="1" err="1">
                <a:solidFill>
                  <a:srgbClr val="FF0000"/>
                </a:solidFill>
              </a:rPr>
              <a:t>nì</a:t>
            </a:r>
            <a:r>
              <a:rPr lang="zh-CN" altLang="en-US" sz="4000" b="1"/>
              <a:t>之                     发矢</a:t>
            </a:r>
            <a:r>
              <a:rPr lang="en-US" altLang="zh-CN" sz="4000" b="1" err="1">
                <a:solidFill>
                  <a:srgbClr val="FF0000"/>
                </a:solidFill>
              </a:rPr>
              <a:t>shǐ</a:t>
            </a:r>
            <a:r>
              <a:rPr lang="en-US" altLang="zh-CN" sz="4000" b="1"/>
              <a:t>    </a:t>
            </a:r>
            <a:endParaRPr lang="en-US" altLang="zh-CN" sz="4000" b="1"/>
          </a:p>
          <a:p>
            <a:pPr>
              <a:buNone/>
            </a:pPr>
            <a:r>
              <a:rPr lang="en-US" altLang="zh-CN" sz="4000"/>
              <a:t>         </a:t>
            </a:r>
            <a:r>
              <a:rPr lang="zh-CN" altLang="en-US" sz="4000" b="1"/>
              <a:t>十中</a:t>
            </a:r>
            <a:r>
              <a:rPr lang="en-US" altLang="zh-CN" sz="4000" b="1" err="1">
                <a:solidFill>
                  <a:srgbClr val="FF0000"/>
                </a:solidFill>
              </a:rPr>
              <a:t>zhòng</a:t>
            </a:r>
            <a:r>
              <a:rPr lang="zh-CN" altLang="en-US" sz="4000" b="1"/>
              <a:t>八九       颔</a:t>
            </a:r>
            <a:r>
              <a:rPr lang="en-US" altLang="zh-CN" sz="4000" b="1" err="1">
                <a:solidFill>
                  <a:srgbClr val="FF0000"/>
                </a:solidFill>
              </a:rPr>
              <a:t>hàn</a:t>
            </a:r>
            <a:r>
              <a:rPr lang="zh-CN" altLang="en-US" sz="4000" b="1"/>
              <a:t>之</a:t>
            </a:r>
            <a:r>
              <a:rPr lang="zh-CN" altLang="en-US" sz="4000"/>
              <a:t>     </a:t>
            </a:r>
            <a:endParaRPr lang="zh-CN" altLang="en-US" sz="4000"/>
          </a:p>
          <a:p>
            <a:pPr>
              <a:buNone/>
            </a:pPr>
            <a:r>
              <a:rPr lang="zh-CN" altLang="en-US" sz="4000"/>
              <a:t>         </a:t>
            </a:r>
            <a:r>
              <a:rPr lang="zh-CN" altLang="en-US" sz="4000" b="1"/>
              <a:t>忿</a:t>
            </a:r>
            <a:r>
              <a:rPr lang="en-US" altLang="zh-CN" sz="4000" b="1" err="1">
                <a:solidFill>
                  <a:srgbClr val="FF0000"/>
                </a:solidFill>
              </a:rPr>
              <a:t>fèn</a:t>
            </a:r>
            <a:r>
              <a:rPr lang="zh-CN" altLang="en-US" sz="4000" b="1"/>
              <a:t>然                   汝</a:t>
            </a:r>
            <a:r>
              <a:rPr lang="en-US" altLang="zh-CN" sz="4000" b="1" err="1">
                <a:solidFill>
                  <a:srgbClr val="FF0000"/>
                </a:solidFill>
              </a:rPr>
              <a:t>rǔ</a:t>
            </a:r>
            <a:r>
              <a:rPr lang="zh-CN" altLang="en-US" sz="4000" b="1"/>
              <a:t>亦知射乎  </a:t>
            </a:r>
            <a:endParaRPr lang="zh-CN" altLang="en-US" sz="4000" b="1"/>
          </a:p>
          <a:p>
            <a:pPr>
              <a:buNone/>
            </a:pPr>
            <a:r>
              <a:rPr lang="zh-CN" altLang="en-US" sz="4000"/>
              <a:t>         </a:t>
            </a:r>
            <a:r>
              <a:rPr lang="zh-CN" altLang="en-US" sz="4000" b="1"/>
              <a:t>徐以杓</a:t>
            </a:r>
            <a:r>
              <a:rPr lang="en-US" altLang="zh-CN" sz="4000" b="1" err="1">
                <a:solidFill>
                  <a:srgbClr val="FF0000"/>
                </a:solidFill>
              </a:rPr>
              <a:t>sháo</a:t>
            </a:r>
            <a:r>
              <a:rPr lang="zh-CN" altLang="en-US" sz="4000" b="1"/>
              <a:t>酌</a:t>
            </a:r>
            <a:r>
              <a:rPr lang="en-US" altLang="zh-CN" sz="4000" b="1" err="1">
                <a:solidFill>
                  <a:srgbClr val="FF0000"/>
                </a:solidFill>
              </a:rPr>
              <a:t>zhuó</a:t>
            </a:r>
            <a:r>
              <a:rPr lang="zh-CN" altLang="en-US" sz="4000" b="1"/>
              <a:t>油沥之</a:t>
            </a:r>
            <a:r>
              <a:rPr lang="zh-CN" altLang="en-US" sz="4000"/>
              <a:t>    </a:t>
            </a:r>
            <a:endParaRPr lang="zh-CN" altLang="en-US" sz="4000"/>
          </a:p>
          <a:p>
            <a:pPr>
              <a:buNone/>
            </a:pPr>
            <a:r>
              <a:rPr lang="zh-CN" altLang="en-US" sz="4000"/>
              <a:t>         </a:t>
            </a:r>
            <a:r>
              <a:rPr lang="zh-CN" altLang="en-US" sz="4000" b="1"/>
              <a:t>惟手熟</a:t>
            </a:r>
            <a:r>
              <a:rPr lang="en-US" altLang="zh-CN" sz="4000" b="1" err="1">
                <a:solidFill>
                  <a:srgbClr val="FF0000"/>
                </a:solidFill>
              </a:rPr>
              <a:t>shú</a:t>
            </a:r>
            <a:r>
              <a:rPr lang="zh-CN" altLang="en-US" sz="4000" b="1"/>
              <a:t>尔  </a:t>
            </a:r>
            <a:endParaRPr lang="zh-CN" altLang="en-US" sz="4000" b="1"/>
          </a:p>
          <a:p>
            <a:pPr>
              <a:buNone/>
            </a:pPr>
            <a:r>
              <a:rPr lang="zh-CN" altLang="en-US" sz="4000" b="1"/>
              <a:t>         康肃笑而遣</a:t>
            </a:r>
            <a:r>
              <a:rPr lang="en-US" altLang="zh-CN" sz="4000" b="1" err="1">
                <a:solidFill>
                  <a:srgbClr val="FF0000"/>
                </a:solidFill>
              </a:rPr>
              <a:t>qiǎn</a:t>
            </a:r>
            <a:r>
              <a:rPr lang="zh-CN" altLang="en-US" sz="4000" b="1"/>
              <a:t>之</a:t>
            </a:r>
            <a:endParaRPr lang="zh-CN" altLang="en-US" sz="4000" b="1"/>
          </a:p>
        </p:txBody>
      </p:sp>
    </p:spTree>
  </p:cSld>
  <p:clrMapOvr>
    <a:masterClrMapping/>
  </p:clrMapOvr>
  <p:transition spd="med">
    <p:newsflash/>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圆角矩形 2"/>
          <p:cNvSpPr/>
          <p:nvPr/>
        </p:nvSpPr>
        <p:spPr>
          <a:xfrm>
            <a:off x="866775" y="829310"/>
            <a:ext cx="3502025" cy="688975"/>
          </a:xfrm>
          <a:prstGeom prst="roundRect">
            <a:avLst>
              <a:gd name="adj" fmla="val 6394"/>
            </a:avLst>
          </a:prstGeom>
          <a:noFill/>
          <a:ln w="28575">
            <a:noFill/>
          </a:ln>
        </p:spPr>
        <p:txBody>
          <a:bodyPr lIns="91438" tIns="45719" rIns="91438" bIns="45719" anchor="ctr"/>
          <a:lstStyle/>
          <a:p>
            <a:r>
              <a:rPr lang="zh-CN" altLang="en-US" sz="4000" b="1">
                <a:solidFill>
                  <a:srgbClr val="FF0000"/>
                </a:solidFill>
                <a:latin typeface="微软雅黑" panose="020b0503020204020204" charset="-122"/>
                <a:ea typeface="微软雅黑" panose="020b0503020204020204" charset="-122"/>
              </a:rPr>
              <a:t>整体感知</a:t>
            </a:r>
            <a:endParaRPr lang="zh-CN" altLang="en-US" sz="4000" b="1">
              <a:solidFill>
                <a:srgbClr val="FF0000"/>
              </a:solidFill>
              <a:latin typeface="微软雅黑" panose="020b0503020204020204" charset="-122"/>
              <a:ea typeface="微软雅黑" panose="020b0503020204020204" charset="-122"/>
            </a:endParaRPr>
          </a:p>
        </p:txBody>
      </p:sp>
      <p:sp>
        <p:nvSpPr>
          <p:cNvPr id="35844" name="文本框 10"/>
          <p:cNvSpPr txBox="1"/>
          <p:nvPr/>
        </p:nvSpPr>
        <p:spPr>
          <a:xfrm>
            <a:off x="565785" y="2479675"/>
            <a:ext cx="5862320" cy="2491740"/>
          </a:xfrm>
          <a:prstGeom prst="rect">
            <a:avLst/>
          </a:prstGeom>
          <a:noFill/>
          <a:ln w="9525">
            <a:noFill/>
          </a:ln>
        </p:spPr>
        <p:txBody>
          <a:bodyPr wrap="square" anchor="t">
            <a:spAutoFit/>
          </a:bodyPr>
          <a:lstStyle/>
          <a:p>
            <a:pPr>
              <a:lnSpc>
                <a:spcPct val="130000"/>
              </a:lnSpc>
            </a:pPr>
            <a:r>
              <a:rPr lang="zh-CN" altLang="en-US" sz="4000" b="1">
                <a:latin typeface="楷体" panose="02010609060101010101" pitchFamily="49" charset="-122"/>
                <a:ea typeface="楷体" panose="02010609060101010101" pitchFamily="49" charset="-122"/>
              </a:rPr>
              <a:t>    </a:t>
            </a:r>
            <a:r>
              <a:rPr lang="zh-CN" altLang="en-US" sz="4000" b="1">
                <a:latin typeface="微软雅黑" panose="020b0503020204020204" charset="-122"/>
                <a:ea typeface="微软雅黑" panose="020b0503020204020204" charset="-122"/>
              </a:rPr>
              <a:t>自由朗读课文，疏通生字词，把不理解的字、词、句标注出来。</a:t>
            </a:r>
            <a:endParaRPr lang="zh-CN" altLang="en-US" sz="4000" b="1">
              <a:latin typeface="微软雅黑" panose="020b0503020204020204" charset="-122"/>
              <a:ea typeface="微软雅黑" panose="020b0503020204020204" charset="-122"/>
            </a:endParaRPr>
          </a:p>
        </p:txBody>
      </p:sp>
      <p:pic>
        <p:nvPicPr>
          <p:cNvPr id="35845" name="图片 1"/>
          <p:cNvPicPr>
            <a:picLocks noChangeAspect="1"/>
          </p:cNvPicPr>
          <p:nvPr/>
        </p:nvPicPr>
        <p:blipFill>
          <a:blip r:embed="rId2"/>
          <a:stretch>
            <a:fillRect/>
          </a:stretch>
        </p:blipFill>
        <p:spPr>
          <a:xfrm>
            <a:off x="6683693" y="2479675"/>
            <a:ext cx="3852862" cy="2840038"/>
          </a:xfrm>
          <a:prstGeom prst="rect">
            <a:avLst/>
          </a:prstGeom>
          <a:noFill/>
          <a:ln w="9525">
            <a:noFill/>
          </a:ln>
        </p:spPr>
      </p:pic>
    </p:spTree>
  </p:cSld>
  <p:clrMapOvr>
    <a:masterClrMapping/>
  </p:clrMapOvr>
  <p:transition>
    <p:random/>
    <p:sndAc>
      <p:stSnd>
        <p:snd r:embed="rId3" name="chimes.wav"/>
      </p:stSnd>
    </p:sndAc>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框 7169"/>
          <p:cNvSpPr txBox="1"/>
          <p:nvPr/>
        </p:nvSpPr>
        <p:spPr>
          <a:xfrm>
            <a:off x="1305560" y="838200"/>
            <a:ext cx="10353040" cy="5631180"/>
          </a:xfrm>
          <a:prstGeom prst="rect">
            <a:avLst/>
          </a:prstGeom>
          <a:noFill/>
          <a:ln w="9525">
            <a:noFill/>
          </a:ln>
        </p:spPr>
        <p:txBody>
          <a:bodyPr wrap="square" anchor="t">
            <a:spAutoFit/>
          </a:bodyPr>
          <a:lstStyle/>
          <a:p>
            <a:pPr algn="ctr"/>
            <a:r>
              <a:rPr lang="zh-CN" altLang="en-US" sz="3600" b="1">
                <a:latin typeface="微软雅黑" panose="020b0503020204020204" charset="-122"/>
                <a:ea typeface="微软雅黑" panose="020b0503020204020204" charset="-122"/>
                <a:cs typeface="微软雅黑" panose="020b0503020204020204" charset="-122"/>
              </a:rPr>
              <a:t>卖油翁</a:t>
            </a:r>
            <a:endParaRPr lang="zh-CN" altLang="en-US" sz="3600" b="1">
              <a:latin typeface="微软雅黑" panose="020b0503020204020204" charset="-122"/>
              <a:ea typeface="微软雅黑" panose="020b0503020204020204" charset="-122"/>
              <a:cs typeface="微软雅黑" panose="020b0503020204020204" charset="-122"/>
            </a:endParaRPr>
          </a:p>
          <a:p>
            <a:pPr algn="ctr"/>
            <a:r>
              <a:rPr lang="zh-CN" altLang="en-US" sz="3600" b="1">
                <a:latin typeface="微软雅黑" panose="020b0503020204020204" charset="-122"/>
                <a:ea typeface="微软雅黑" panose="020b0503020204020204" charset="-122"/>
                <a:cs typeface="微软雅黑" panose="020b0503020204020204" charset="-122"/>
              </a:rPr>
              <a:t>                   欧阳修</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a:t>
            </a:r>
            <a:endParaRPr lang="en-US" altLang="zh-CN" sz="3600" b="1">
              <a:latin typeface="微软雅黑" panose="020b0503020204020204" charset="-122"/>
              <a:ea typeface="微软雅黑" panose="020b0503020204020204" charset="-122"/>
              <a:cs typeface="微软雅黑" panose="020b0503020204020204" charset="-122"/>
            </a:endParaRPr>
          </a:p>
          <a:p>
            <a:r>
              <a:rPr lang="en-US" altLang="zh-CN" sz="3600" b="1">
                <a:latin typeface="微软雅黑" panose="020b0503020204020204" charset="-122"/>
                <a:ea typeface="微软雅黑" panose="020b0503020204020204" charset="-122"/>
                <a:cs typeface="微软雅黑" panose="020b0503020204020204" charset="-122"/>
              </a:rPr>
              <a:t>       </a:t>
            </a:r>
            <a:r>
              <a:rPr lang="zh-CN" altLang="en-US" sz="3600" b="1">
                <a:latin typeface="微软雅黑" panose="020b0503020204020204" charset="-122"/>
                <a:ea typeface="微软雅黑" panose="020b0503020204020204" charset="-122"/>
                <a:cs typeface="微软雅黑" panose="020b0503020204020204" charset="-122"/>
              </a:rPr>
              <a:t>陈康肃公善射，当世无双，</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a:t>
            </a:r>
            <a:r>
              <a:rPr lang="en-US" altLang="zh-CN" sz="3600" b="1">
                <a:latin typeface="微软雅黑" panose="020b0503020204020204" charset="-122"/>
                <a:ea typeface="微软雅黑" panose="020b0503020204020204" charset="-122"/>
                <a:cs typeface="微软雅黑" panose="020b0503020204020204" charset="-122"/>
              </a:rPr>
              <a:t>jīn                 pǔ</a:t>
            </a:r>
            <a:endParaRPr lang="en-US" altLang="zh-CN"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公亦以此自矜。尝射于家圃，有卖油翁</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a:t>
            </a:r>
            <a:r>
              <a:rPr lang="en-US" altLang="zh-CN" sz="3600" b="1">
                <a:latin typeface="微软雅黑" panose="020b0503020204020204" charset="-122"/>
                <a:ea typeface="微软雅黑" panose="020b0503020204020204" charset="-122"/>
                <a:cs typeface="微软雅黑" panose="020b0503020204020204" charset="-122"/>
              </a:rPr>
              <a:t>nì                               shǐ</a:t>
            </a:r>
            <a:endParaRPr lang="en-US" altLang="zh-CN"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释担而立，睨之，久而不去。见其发矢</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a:t>
            </a:r>
            <a:r>
              <a:rPr lang="en-US" altLang="zh-CN" sz="3600" b="1">
                <a:latin typeface="微软雅黑" panose="020b0503020204020204" charset="-122"/>
                <a:ea typeface="微软雅黑" panose="020b0503020204020204" charset="-122"/>
                <a:cs typeface="微软雅黑" panose="020b0503020204020204" charset="-122"/>
              </a:rPr>
              <a:t>hàn</a:t>
            </a:r>
            <a:endParaRPr lang="en-US" altLang="zh-CN"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十中八九，但微颔之。</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0-#ppt_w/2"/>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文本框 8193"/>
          <p:cNvSpPr txBox="1"/>
          <p:nvPr/>
        </p:nvSpPr>
        <p:spPr>
          <a:xfrm>
            <a:off x="563245" y="765175"/>
            <a:ext cx="10618470" cy="5406390"/>
          </a:xfrm>
          <a:prstGeom prst="rect">
            <a:avLst/>
          </a:prstGeom>
          <a:noFill/>
          <a:ln w="9525">
            <a:noFill/>
          </a:ln>
        </p:spPr>
        <p:txBody>
          <a:bodyPr wrap="square" anchor="t">
            <a:spAutoFit/>
          </a:bodyPr>
          <a:lstStyle/>
          <a:p>
            <a:pPr>
              <a:lnSpc>
                <a:spcPct val="120000"/>
              </a:lnSpc>
            </a:pPr>
            <a:r>
              <a:rPr lang="zh-CN" altLang="en-US" sz="3200">
                <a:latin typeface="华文行楷" pitchFamily="2" charset="-122"/>
                <a:ea typeface="华文行楷" pitchFamily="2" charset="-122"/>
              </a:rPr>
              <a:t>   </a:t>
            </a:r>
            <a:r>
              <a:rPr lang="zh-CN" altLang="en-US" sz="3200" b="1">
                <a:latin typeface="华文行楷" pitchFamily="2" charset="-122"/>
                <a:ea typeface="华文行楷" pitchFamily="2" charset="-122"/>
              </a:rPr>
              <a:t> 康肃问曰：“汝亦知射乎？吾射不亦精</a:t>
            </a:r>
            <a:endParaRPr lang="zh-CN" altLang="en-US" sz="3200" b="1">
              <a:latin typeface="华文行楷" pitchFamily="2" charset="-122"/>
              <a:ea typeface="华文行楷" pitchFamily="2" charset="-122"/>
            </a:endParaRPr>
          </a:p>
          <a:p>
            <a:pPr>
              <a:lnSpc>
                <a:spcPct val="120000"/>
              </a:lnSpc>
            </a:pPr>
            <a:r>
              <a:rPr lang="zh-CN" altLang="en-US" sz="3200" b="1">
                <a:latin typeface="华文行楷" pitchFamily="2" charset="-122"/>
                <a:ea typeface="华文行楷" pitchFamily="2" charset="-122"/>
              </a:rPr>
              <a:t>                               </a:t>
            </a:r>
            <a:r>
              <a:rPr lang="zh-CN" altLang="en-US" sz="3200" b="1">
                <a:latin typeface="Times New Roman" panose="02020603050405020304" pitchFamily="18" charset="0"/>
                <a:ea typeface="华文行楷" pitchFamily="2" charset="-122"/>
              </a:rPr>
              <a:t> </a:t>
            </a:r>
            <a:r>
              <a:rPr lang="zh-CN" altLang="en-US" sz="3200" b="1">
                <a:latin typeface="Times New Roman" panose="02020603050405020304" pitchFamily="18" charset="0"/>
                <a:ea typeface="华文宋体" pitchFamily="2" charset="-122"/>
              </a:rPr>
              <a:t>                                </a:t>
            </a:r>
            <a:r>
              <a:rPr lang="zh-CN" altLang="en-US" sz="3200" b="1">
                <a:latin typeface="Times New Roman" panose="02020603050405020304" pitchFamily="18" charset="0"/>
                <a:ea typeface="华文行楷" pitchFamily="2" charset="-122"/>
              </a:rPr>
              <a:t>f</a:t>
            </a:r>
            <a:r>
              <a:rPr lang="zh-CN" altLang="en-US" sz="3200" b="1">
                <a:latin typeface="Times New Roman" panose="02020603050405020304" pitchFamily="18" charset="0"/>
                <a:ea typeface="宋体" panose="02010600030101010101" pitchFamily="2" charset="-122"/>
              </a:rPr>
              <a:t>è</a:t>
            </a:r>
            <a:r>
              <a:rPr lang="zh-CN" altLang="en-US" sz="3200" b="1">
                <a:latin typeface="Times New Roman" panose="02020603050405020304" pitchFamily="18" charset="0"/>
                <a:ea typeface="华文行楷" pitchFamily="2" charset="-122"/>
              </a:rPr>
              <a:t>n</a:t>
            </a:r>
            <a:endParaRPr lang="zh-CN" altLang="en-US" sz="3200" b="1">
              <a:latin typeface="Times New Roman" panose="02020603050405020304" pitchFamily="18" charset="0"/>
              <a:ea typeface="华文行楷" pitchFamily="2" charset="-122"/>
            </a:endParaRPr>
          </a:p>
          <a:p>
            <a:pPr>
              <a:lnSpc>
                <a:spcPct val="120000"/>
              </a:lnSpc>
            </a:pPr>
            <a:r>
              <a:rPr lang="zh-CN" altLang="en-US" sz="3200" b="1">
                <a:latin typeface="华文行楷" pitchFamily="2" charset="-122"/>
                <a:ea typeface="华文行楷" pitchFamily="2" charset="-122"/>
              </a:rPr>
              <a:t>乎？”翁曰：“无他，但手熟尔。”康肃忿然曰：</a:t>
            </a:r>
            <a:endParaRPr lang="zh-CN" altLang="en-US" sz="3200" b="1">
              <a:latin typeface="华文行楷" pitchFamily="2" charset="-122"/>
              <a:ea typeface="华文行楷" pitchFamily="2" charset="-122"/>
            </a:endParaRPr>
          </a:p>
          <a:p>
            <a:pPr>
              <a:lnSpc>
                <a:spcPct val="120000"/>
              </a:lnSpc>
            </a:pPr>
            <a:r>
              <a:rPr lang="zh-CN" altLang="en-US" sz="3200" b="1">
                <a:latin typeface="华文行楷" pitchFamily="2" charset="-122"/>
                <a:ea typeface="华文行楷" pitchFamily="2" charset="-122"/>
              </a:rPr>
              <a:t>                                                </a:t>
            </a:r>
            <a:r>
              <a:rPr lang="zh-CN" altLang="en-US" sz="3200" b="1">
                <a:latin typeface="Times New Roman" panose="02020603050405020304" pitchFamily="18" charset="0"/>
                <a:ea typeface="华文行楷" pitchFamily="2" charset="-122"/>
              </a:rPr>
              <a:t>zhu</a:t>
            </a:r>
            <a:r>
              <a:rPr lang="zh-CN" altLang="en-US" sz="3200" b="1">
                <a:latin typeface="Times New Roman" panose="02020603050405020304" pitchFamily="18" charset="0"/>
                <a:ea typeface="宋体" panose="02010600030101010101" pitchFamily="2" charset="-122"/>
              </a:rPr>
              <a:t>ó</a:t>
            </a:r>
            <a:endParaRPr lang="zh-CN" altLang="en-US" sz="3200" b="1">
              <a:latin typeface="华文行楷" pitchFamily="2" charset="-122"/>
              <a:ea typeface="华文行楷" pitchFamily="2" charset="-122"/>
            </a:endParaRPr>
          </a:p>
          <a:p>
            <a:pPr>
              <a:lnSpc>
                <a:spcPct val="120000"/>
              </a:lnSpc>
            </a:pPr>
            <a:r>
              <a:rPr lang="zh-CN" altLang="en-US" sz="3200" b="1">
                <a:latin typeface="华文行楷" pitchFamily="2" charset="-122"/>
                <a:ea typeface="华文行楷" pitchFamily="2" charset="-122"/>
              </a:rPr>
              <a:t>“尔安敢轻吾射？”翁曰：“以我酌油知之。”乃</a:t>
            </a:r>
            <a:endParaRPr lang="zh-CN" altLang="en-US" sz="3200" b="1">
              <a:latin typeface="华文行楷" pitchFamily="2" charset="-122"/>
              <a:ea typeface="华文行楷" pitchFamily="2" charset="-122"/>
            </a:endParaRPr>
          </a:p>
          <a:p>
            <a:pPr>
              <a:lnSpc>
                <a:spcPct val="120000"/>
              </a:lnSpc>
            </a:pPr>
            <a:r>
              <a:rPr lang="zh-CN" altLang="en-US" sz="3200" b="1">
                <a:latin typeface="Times New Roman" panose="02020603050405020304" pitchFamily="18" charset="0"/>
                <a:ea typeface="华文行楷" pitchFamily="2" charset="-122"/>
              </a:rPr>
              <a:t>                                                               sh</a:t>
            </a:r>
            <a:r>
              <a:rPr lang="zh-CN" altLang="en-US" sz="3200" b="1">
                <a:latin typeface="Times New Roman" panose="02020603050405020304" pitchFamily="18" charset="0"/>
                <a:ea typeface="宋体" panose="02010600030101010101" pitchFamily="2" charset="-122"/>
              </a:rPr>
              <a:t>á</a:t>
            </a:r>
            <a:r>
              <a:rPr lang="zh-CN" altLang="en-US" sz="3200" b="1">
                <a:latin typeface="Times New Roman" panose="02020603050405020304" pitchFamily="18" charset="0"/>
                <a:ea typeface="华文行楷" pitchFamily="2" charset="-122"/>
              </a:rPr>
              <a:t>o</a:t>
            </a:r>
            <a:endParaRPr lang="zh-CN" altLang="en-US" sz="3200" b="1">
              <a:latin typeface="Times New Roman" panose="02020603050405020304" pitchFamily="18" charset="0"/>
              <a:ea typeface="华文行楷" pitchFamily="2" charset="-122"/>
            </a:endParaRPr>
          </a:p>
          <a:p>
            <a:pPr>
              <a:lnSpc>
                <a:spcPct val="120000"/>
              </a:lnSpc>
            </a:pPr>
            <a:r>
              <a:rPr lang="zh-CN" altLang="en-US" sz="3200" b="1">
                <a:latin typeface="华文行楷" pitchFamily="2" charset="-122"/>
                <a:ea typeface="华文行楷" pitchFamily="2" charset="-122"/>
              </a:rPr>
              <a:t>取一葫芦置于地，以钱覆其口，徐以杓酌油</a:t>
            </a:r>
            <a:endParaRPr lang="zh-CN" altLang="en-US" sz="3200" b="1">
              <a:latin typeface="华文行楷" pitchFamily="2" charset="-122"/>
              <a:ea typeface="华文行楷" pitchFamily="2" charset="-122"/>
            </a:endParaRPr>
          </a:p>
          <a:p>
            <a:pPr>
              <a:lnSpc>
                <a:spcPct val="120000"/>
              </a:lnSpc>
            </a:pPr>
            <a:r>
              <a:rPr lang="zh-CN" altLang="en-US" sz="3200" b="1">
                <a:latin typeface="华文行楷" pitchFamily="2" charset="-122"/>
                <a:ea typeface="华文行楷" pitchFamily="2" charset="-122"/>
              </a:rPr>
              <a:t>沥之，自钱孔入，而钱不湿。因曰：“我亦无</a:t>
            </a:r>
            <a:endParaRPr lang="zh-CN" altLang="en-US" sz="3200" b="1">
              <a:latin typeface="华文行楷" pitchFamily="2" charset="-122"/>
              <a:ea typeface="华文行楷" pitchFamily="2" charset="-122"/>
            </a:endParaRPr>
          </a:p>
          <a:p>
            <a:pPr>
              <a:lnSpc>
                <a:spcPct val="120000"/>
              </a:lnSpc>
            </a:pPr>
            <a:r>
              <a:rPr lang="zh-CN" altLang="en-US" sz="3200" b="1">
                <a:latin typeface="华文行楷" pitchFamily="2" charset="-122"/>
                <a:ea typeface="华文行楷" pitchFamily="2" charset="-122"/>
              </a:rPr>
              <a:t>他，惟手熟尔。”康肃笑而遣之。</a:t>
            </a:r>
            <a:endParaRPr lang="zh-CN" altLang="en-US" sz="3200" b="1">
              <a:latin typeface="华文行楷" pitchFamily="2" charset="-122"/>
              <a:ea typeface="华文行楷" pitchFamily="2"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0-#ppt_w/2"/>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标题 17409"/>
          <p:cNvSpPr>
            <a:spLocks noGrp="1"/>
          </p:cNvSpPr>
          <p:nvPr>
            <p:ph type="title"/>
          </p:nvPr>
        </p:nvSpPr>
        <p:spPr>
          <a:xfrm>
            <a:off x="692150" y="276225"/>
            <a:ext cx="4906963" cy="561975"/>
          </a:xfrm>
        </p:spPr>
        <p:txBody>
          <a:bodyPr anchor="ctr">
            <a:normAutofit fontScale="90000"/>
          </a:bodyPr>
          <a:lstStyle/>
          <a:p>
            <a:r>
              <a:rPr lang="zh-CN" altLang="en-US" sz="4000" b="1">
                <a:solidFill>
                  <a:srgbClr val="FF0000"/>
                </a:solidFill>
                <a:ea typeface="微软雅黑" panose="020b0503020204020204" charset="-122"/>
              </a:rPr>
              <a:t>解词释句</a:t>
            </a:r>
            <a:endParaRPr lang="zh-CN" altLang="en-US" sz="4000" b="1">
              <a:solidFill>
                <a:srgbClr val="FF0000"/>
              </a:solidFill>
              <a:ea typeface="微软雅黑" panose="020b0503020204020204" charset="-122"/>
            </a:endParaRPr>
          </a:p>
        </p:txBody>
      </p:sp>
      <p:sp>
        <p:nvSpPr>
          <p:cNvPr id="17411" name="文本占位符 17410"/>
          <p:cNvSpPr>
            <a:spLocks noGrp="1"/>
          </p:cNvSpPr>
          <p:nvPr>
            <p:ph idx="1"/>
          </p:nvPr>
        </p:nvSpPr>
        <p:spPr>
          <a:xfrm>
            <a:off x="1847850" y="1270000"/>
            <a:ext cx="8497888" cy="649288"/>
          </a:xfrm>
        </p:spPr>
        <p:txBody>
          <a:bodyPr/>
          <a:lstStyle/>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3200" b="1" i="0" u="sng" strike="noStrike" kern="1200" cap="none" spc="0" normalizeH="0" baseline="0" noProof="1">
                <a:solidFill>
                  <a:schemeClr val="tx1"/>
                </a:solidFill>
                <a:latin typeface="宋体" panose="02010600030101010101" pitchFamily="2" charset="-122"/>
                <a:ea typeface="华文细黑" pitchFamily="2" charset="-122"/>
                <a:cs typeface="+mn-cs"/>
              </a:rPr>
              <a:t>陈康肃公</a:t>
            </a:r>
            <a:r>
              <a:rPr kumimoji="0" lang="zh-CN" altLang="en-US" sz="3200" b="1" i="0" u="sng" strike="noStrike" kern="1200" cap="none" spc="0" normalizeH="0" baseline="0" noProof="1">
                <a:solidFill>
                  <a:schemeClr val="tx1"/>
                </a:solidFill>
                <a:effectLst>
                  <a:outerShdw blurRad="38100" dist="38100" dir="2700000">
                    <a:srgbClr val="FFFFFF"/>
                  </a:outerShdw>
                </a:effectLst>
                <a:latin typeface="仿宋_GB2312" pitchFamily="49" charset="-122"/>
                <a:ea typeface="华文细黑" pitchFamily="2" charset="-122"/>
                <a:cs typeface="+mn-cs"/>
              </a:rPr>
              <a:t>尧咨</a:t>
            </a:r>
            <a:r>
              <a:rPr kumimoji="0" lang="zh-CN" altLang="en-US" sz="3200" b="1" i="0" u="none" strike="noStrike" kern="1200" cap="none" spc="0" normalizeH="0" baseline="0" noProof="1">
                <a:solidFill>
                  <a:srgbClr val="FF0066"/>
                </a:solidFill>
                <a:latin typeface="宋体" panose="02010600030101010101" pitchFamily="2" charset="-122"/>
                <a:ea typeface="华文细黑" pitchFamily="2" charset="-122"/>
                <a:cs typeface="+mn-cs"/>
              </a:rPr>
              <a:t>善</a:t>
            </a:r>
            <a:r>
              <a:rPr kumimoji="0" lang="zh-CN" altLang="en-US" sz="3200" b="1" i="0" u="none" strike="noStrike" kern="1200" cap="none" spc="0" normalizeH="0" baseline="0" noProof="1">
                <a:solidFill>
                  <a:schemeClr val="tx1"/>
                </a:solidFill>
                <a:latin typeface="宋体" panose="02010600030101010101" pitchFamily="2" charset="-122"/>
                <a:ea typeface="华文细黑" pitchFamily="2" charset="-122"/>
                <a:cs typeface="+mn-cs"/>
              </a:rPr>
              <a:t>射，</a:t>
            </a:r>
            <a:r>
              <a:rPr kumimoji="0" lang="zh-CN" altLang="en-US" sz="3200" b="1" i="0" u="sng" strike="noStrike" kern="1200" cap="none" spc="0" normalizeH="0" baseline="0" noProof="1">
                <a:solidFill>
                  <a:schemeClr val="tx1"/>
                </a:solidFill>
                <a:latin typeface="宋体" panose="02010600030101010101" pitchFamily="2" charset="-122"/>
                <a:ea typeface="华文细黑" pitchFamily="2" charset="-122"/>
                <a:cs typeface="+mn-cs"/>
              </a:rPr>
              <a:t>当世</a:t>
            </a:r>
            <a:r>
              <a:rPr kumimoji="0" lang="zh-CN" altLang="en-US" sz="3200" b="1" i="0" u="none" strike="noStrike" kern="1200" cap="none" spc="0" normalizeH="0" baseline="0" noProof="1">
                <a:solidFill>
                  <a:schemeClr val="tx1"/>
                </a:solidFill>
                <a:latin typeface="宋体" panose="02010600030101010101" pitchFamily="2" charset="-122"/>
                <a:ea typeface="华文细黑" pitchFamily="2" charset="-122"/>
                <a:cs typeface="+mn-cs"/>
              </a:rPr>
              <a:t>无双，公亦</a:t>
            </a:r>
            <a:r>
              <a:rPr kumimoji="0" lang="zh-CN" altLang="en-US" sz="3200" b="1" i="0" u="none" strike="noStrike" kern="1200" cap="none" spc="0" normalizeH="0" baseline="0" noProof="1">
                <a:solidFill>
                  <a:srgbClr val="FF0066"/>
                </a:solidFill>
                <a:latin typeface="宋体" panose="02010600030101010101" pitchFamily="2" charset="-122"/>
                <a:ea typeface="华文细黑" pitchFamily="2" charset="-122"/>
                <a:cs typeface="+mn-cs"/>
              </a:rPr>
              <a:t>以</a:t>
            </a:r>
            <a:r>
              <a:rPr kumimoji="0" lang="zh-CN" altLang="en-US" sz="3200" b="1" i="0" u="none" strike="noStrike" kern="1200" cap="none" spc="0" normalizeH="0" baseline="0" noProof="1">
                <a:solidFill>
                  <a:schemeClr val="tx1"/>
                </a:solidFill>
                <a:latin typeface="宋体" panose="02010600030101010101" pitchFamily="2" charset="-122"/>
                <a:ea typeface="华文细黑" pitchFamily="2" charset="-122"/>
                <a:cs typeface="+mn-cs"/>
              </a:rPr>
              <a:t>此自</a:t>
            </a:r>
            <a:r>
              <a:rPr kumimoji="0" lang="zh-CN" altLang="en-US" sz="3200" b="1" i="0" u="none" strike="noStrike" kern="1200" cap="none" spc="0" normalizeH="0" baseline="0" noProof="1">
                <a:solidFill>
                  <a:srgbClr val="FF0066"/>
                </a:solidFill>
                <a:latin typeface="宋体" panose="02010600030101010101" pitchFamily="2" charset="-122"/>
                <a:ea typeface="华文细黑" pitchFamily="2" charset="-122"/>
                <a:cs typeface="+mn-cs"/>
              </a:rPr>
              <a:t>矜</a:t>
            </a:r>
            <a:r>
              <a:rPr kumimoji="0" lang="zh-CN" altLang="en-US" sz="3200" b="1" i="0" u="none" strike="noStrike" kern="1200" cap="none" spc="0" normalizeH="0" baseline="0" noProof="1">
                <a:solidFill>
                  <a:schemeClr val="tx1"/>
                </a:solidFill>
                <a:latin typeface="宋体" panose="02010600030101010101" pitchFamily="2" charset="-122"/>
                <a:ea typeface="华文细黑" pitchFamily="2" charset="-122"/>
                <a:cs typeface="+mn-cs"/>
              </a:rPr>
              <a:t>。</a:t>
            </a:r>
            <a:endParaRPr kumimoji="0" lang="zh-CN" altLang="en-US" sz="3200" b="1" i="0" u="none" strike="noStrike" kern="1200" cap="none" spc="0" normalizeH="0" baseline="0" noProof="1">
              <a:solidFill>
                <a:schemeClr val="tx1"/>
              </a:solidFill>
              <a:latin typeface="宋体" panose="02010600030101010101" pitchFamily="2" charset="-122"/>
              <a:ea typeface="华文细黑" pitchFamily="2" charset="-122"/>
              <a:cs typeface="+mn-cs"/>
            </a:endParaRPr>
          </a:p>
        </p:txBody>
      </p:sp>
      <p:sp>
        <p:nvSpPr>
          <p:cNvPr id="17412" name="文本框 17411"/>
          <p:cNvSpPr txBox="1"/>
          <p:nvPr/>
        </p:nvSpPr>
        <p:spPr>
          <a:xfrm>
            <a:off x="1847850" y="4076700"/>
            <a:ext cx="4537075" cy="2061210"/>
          </a:xfrm>
          <a:prstGeom prst="rect">
            <a:avLst/>
          </a:prstGeom>
          <a:noFill/>
          <a:ln w="9525">
            <a:noFill/>
          </a:ln>
        </p:spPr>
        <p:txBody>
          <a:bodyPr wrap="square">
            <a:spAutoFit/>
          </a:bodyPr>
          <a:lstStyle/>
          <a:p>
            <a:r>
              <a:rPr lang="zh-CN" altLang="en-US" sz="3200" b="1" noProof="1">
                <a:solidFill>
                  <a:srgbClr val="FF6600"/>
                </a:solidFill>
                <a:effectLst>
                  <a:outerShdw blurRad="38100" dist="38100" dir="2700000">
                    <a:srgbClr val="000000"/>
                  </a:outerShdw>
                </a:effectLst>
                <a:latin typeface="仿宋_GB2312" pitchFamily="49" charset="-122"/>
                <a:ea typeface="宋体" panose="02010600030101010101" pitchFamily="2" charset="-122"/>
                <a:cs typeface="+mn-cs"/>
              </a:rPr>
              <a:t>译文：</a:t>
            </a:r>
            <a:r>
              <a:rPr lang="zh-CN" altLang="en-US" sz="3200" b="1" noProof="1">
                <a:effectLst>
                  <a:outerShdw blurRad="38100" dist="38100" dir="2700000">
                    <a:srgbClr val="FFFFFF"/>
                  </a:outerShdw>
                </a:effectLst>
                <a:latin typeface="仿宋_GB2312" pitchFamily="49" charset="-122"/>
                <a:ea typeface="宋体" panose="02010600030101010101" pitchFamily="2" charset="-122"/>
                <a:cs typeface="+mn-cs"/>
              </a:rPr>
              <a:t>陈尧咨擅长射箭，当时世上没有人能和他相比，他也凭着这一点自夸。</a:t>
            </a:r>
            <a:endParaRPr lang="zh-CN" altLang="en-US" sz="3200" b="1" noProof="1">
              <a:effectLst>
                <a:outerShdw blurRad="38100" dist="38100" dir="2700000">
                  <a:srgbClr val="FFFFFF"/>
                </a:outerShdw>
              </a:effectLst>
              <a:latin typeface="仿宋_GB2312" pitchFamily="49" charset="-122"/>
            </a:endParaRPr>
          </a:p>
        </p:txBody>
      </p:sp>
      <p:sp>
        <p:nvSpPr>
          <p:cNvPr id="17413" name="云形标注 17412"/>
          <p:cNvSpPr/>
          <p:nvPr/>
        </p:nvSpPr>
        <p:spPr>
          <a:xfrm>
            <a:off x="1992313" y="2492375"/>
            <a:ext cx="2306637" cy="1295400"/>
          </a:xfrm>
          <a:prstGeom prst="cloudCallout">
            <a:avLst>
              <a:gd name="adj1" fmla="val 273"/>
              <a:gd name="adj2" fmla="val -98968"/>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即陈尧咨，</a:t>
            </a:r>
            <a:endParaRPr lang="zh-CN" altLang="en-US" sz="2800" b="1">
              <a:solidFill>
                <a:schemeClr val="accent2"/>
              </a:solidFill>
              <a:latin typeface="Arial" panose="020b0604020202020204" pitchFamily="34" charset="0"/>
              <a:ea typeface="宋体" panose="02010600030101010101" pitchFamily="2" charset="-122"/>
            </a:endParaRPr>
          </a:p>
          <a:p>
            <a:pPr algn="ctr"/>
            <a:r>
              <a:rPr lang="zh-CN" altLang="en-US" sz="2800" b="1">
                <a:solidFill>
                  <a:schemeClr val="accent2"/>
                </a:solidFill>
                <a:latin typeface="Arial" panose="020b0604020202020204" pitchFamily="34" charset="0"/>
                <a:ea typeface="宋体" panose="02010600030101010101" pitchFamily="2" charset="-122"/>
              </a:rPr>
              <a:t>谥号康肃</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7414" name="云形标注 17413"/>
          <p:cNvSpPr/>
          <p:nvPr/>
        </p:nvSpPr>
        <p:spPr>
          <a:xfrm>
            <a:off x="4368800" y="2997200"/>
            <a:ext cx="914400" cy="609600"/>
          </a:xfrm>
          <a:prstGeom prst="cloudCallout">
            <a:avLst>
              <a:gd name="adj1" fmla="val -23542"/>
              <a:gd name="adj2" fmla="val -238005"/>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擅长</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7415" name="云形标注 17414"/>
          <p:cNvSpPr/>
          <p:nvPr/>
        </p:nvSpPr>
        <p:spPr>
          <a:xfrm>
            <a:off x="5448300" y="2781300"/>
            <a:ext cx="1439863" cy="969963"/>
          </a:xfrm>
          <a:prstGeom prst="cloudCallout">
            <a:avLst>
              <a:gd name="adj1" fmla="val -10671"/>
              <a:gd name="adj2" fmla="val -14357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当时</a:t>
            </a:r>
            <a:endParaRPr lang="zh-CN" altLang="en-US" sz="2800" b="1">
              <a:solidFill>
                <a:schemeClr val="accent2"/>
              </a:solidFill>
              <a:latin typeface="Arial" panose="020b0604020202020204" pitchFamily="34" charset="0"/>
              <a:ea typeface="宋体" panose="02010600030101010101" pitchFamily="2" charset="-122"/>
            </a:endParaRPr>
          </a:p>
          <a:p>
            <a:pPr algn="ctr"/>
            <a:r>
              <a:rPr lang="zh-CN" altLang="en-US" sz="2800" b="1">
                <a:solidFill>
                  <a:schemeClr val="accent2"/>
                </a:solidFill>
                <a:latin typeface="Arial" panose="020b0604020202020204" pitchFamily="34" charset="0"/>
                <a:ea typeface="宋体" panose="02010600030101010101" pitchFamily="2" charset="-122"/>
              </a:rPr>
              <a:t>世上</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7416" name="云形标注 17415"/>
          <p:cNvSpPr/>
          <p:nvPr/>
        </p:nvSpPr>
        <p:spPr>
          <a:xfrm>
            <a:off x="7248525" y="2852738"/>
            <a:ext cx="1706563" cy="792162"/>
          </a:xfrm>
          <a:prstGeom prst="cloudCallout">
            <a:avLst>
              <a:gd name="adj1" fmla="val 31727"/>
              <a:gd name="adj2" fmla="val -179106"/>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凭，凭借</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7417" name="云形标注 17416"/>
          <p:cNvSpPr/>
          <p:nvPr/>
        </p:nvSpPr>
        <p:spPr>
          <a:xfrm>
            <a:off x="9120188" y="2852738"/>
            <a:ext cx="1203325" cy="609600"/>
          </a:xfrm>
          <a:prstGeom prst="cloudCallout">
            <a:avLst>
              <a:gd name="adj1" fmla="val 14361"/>
              <a:gd name="adj2" fmla="val -21401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夸耀</a:t>
            </a:r>
            <a:endParaRPr lang="zh-CN" altLang="en-US" sz="2800" b="1">
              <a:solidFill>
                <a:schemeClr val="accent2"/>
              </a:solidFill>
              <a:latin typeface="Arial" panose="020b0604020202020204" pitchFamily="34" charset="0"/>
              <a:ea typeface="宋体" panose="02010600030101010101" pitchFamily="2" charset="-122"/>
            </a:endParaRPr>
          </a:p>
        </p:txBody>
      </p:sp>
      <p:pic>
        <p:nvPicPr>
          <p:cNvPr id="17418" name="图片 17417" descr="05"/>
          <p:cNvPicPr>
            <a:picLocks noChangeAspect="1"/>
          </p:cNvPicPr>
          <p:nvPr/>
        </p:nvPicPr>
        <p:blipFill>
          <a:blip r:embed="rId2"/>
          <a:stretch>
            <a:fillRect/>
          </a:stretch>
        </p:blipFill>
        <p:spPr>
          <a:xfrm>
            <a:off x="6529388" y="3860800"/>
            <a:ext cx="3671887" cy="2592388"/>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nodeType="withEffect">
                                  <p:stCondLst>
                                    <p:cond delay="0"/>
                                  </p:stCondLst>
                                  <p:childTnLst>
                                    <p:set>
                                      <p:cBhvr>
                                        <p:cTn id="6" dur="1" fill="hold">
                                          <p:stCondLst>
                                            <p:cond delay="0"/>
                                          </p:stCondLst>
                                        </p:cTn>
                                        <p:tgtEl>
                                          <p:spTgt spid="17418"/>
                                        </p:tgtEl>
                                        <p:attrNameLst>
                                          <p:attrName>style.visibility</p:attrName>
                                        </p:attrNameLst>
                                      </p:cBhvr>
                                      <p:to>
                                        <p:strVal val="visible"/>
                                      </p:to>
                                    </p:set>
                                    <p:animEffect transition="in" filter="box(out)">
                                      <p:cBhvr>
                                        <p:cTn id="7" dur="2000"/>
                                        <p:tgtEl>
                                          <p:spTgt spid="1741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blinds(horizontal)">
                                      <p:cBhvr>
                                        <p:cTn id="12" dur="500"/>
                                        <p:tgtEl>
                                          <p:spTgt spid="1741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414"/>
                                        </p:tgtEl>
                                        <p:attrNameLst>
                                          <p:attrName>style.visibility</p:attrName>
                                        </p:attrNameLst>
                                      </p:cBhvr>
                                      <p:to>
                                        <p:strVal val="visible"/>
                                      </p:to>
                                    </p:set>
                                    <p:animEffect transition="in" filter="diamond(in)">
                                      <p:cBhvr>
                                        <p:cTn id="17" dur="2000"/>
                                        <p:tgtEl>
                                          <p:spTgt spid="1741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415"/>
                                        </p:tgtEl>
                                        <p:attrNameLst>
                                          <p:attrName>style.visibility</p:attrName>
                                        </p:attrNameLst>
                                      </p:cBhvr>
                                      <p:to>
                                        <p:strVal val="visible"/>
                                      </p:to>
                                    </p:set>
                                    <p:animEffect transition="in" filter="checkerboard(across)">
                                      <p:cBhvr>
                                        <p:cTn id="22" dur="500"/>
                                        <p:tgtEl>
                                          <p:spTgt spid="17415"/>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16"/>
                                        </p:tgtEl>
                                        <p:attrNameLst>
                                          <p:attrName>style.visibility</p:attrName>
                                        </p:attrNameLst>
                                      </p:cBhvr>
                                      <p:to>
                                        <p:strVal val="visible"/>
                                      </p:to>
                                    </p:set>
                                    <p:animEffect transition="in" filter="blinds(horizontal)">
                                      <p:cBhvr>
                                        <p:cTn id="27" dur="500"/>
                                        <p:tgtEl>
                                          <p:spTgt spid="17416"/>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7417"/>
                                        </p:tgtEl>
                                        <p:attrNameLst>
                                          <p:attrName>style.visibility</p:attrName>
                                        </p:attrNameLst>
                                      </p:cBhvr>
                                      <p:to>
                                        <p:strVal val="visible"/>
                                      </p:to>
                                    </p:set>
                                    <p:anim calcmode="lin" valueType="num">
                                      <p:cBhvr additive="base">
                                        <p:cTn id="32" dur="500" fill="hold"/>
                                        <p:tgtEl>
                                          <p:spTgt spid="17417"/>
                                        </p:tgtEl>
                                        <p:attrNameLst>
                                          <p:attrName>ppt_x</p:attrName>
                                        </p:attrNameLst>
                                      </p:cBhvr>
                                      <p:tavLst>
                                        <p:tav tm="0">
                                          <p:val>
                                            <p:strVal val="#ppt_x"/>
                                          </p:val>
                                        </p:tav>
                                        <p:tav tm="100000">
                                          <p:val>
                                            <p:strVal val="#ppt_x"/>
                                          </p:val>
                                        </p:tav>
                                      </p:tavLst>
                                    </p:anim>
                                    <p:anim calcmode="lin" valueType="num">
                                      <p:cBhvr additive="base">
                                        <p:cTn id="33"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7412"/>
                                        </p:tgtEl>
                                        <p:attrNameLst>
                                          <p:attrName>style.visibility</p:attrName>
                                        </p:attrNameLst>
                                      </p:cBhvr>
                                      <p:to>
                                        <p:strVal val="visible"/>
                                      </p:to>
                                    </p:set>
                                    <p:animEffect transition="in" filter="diamond(in)">
                                      <p:cBhvr>
                                        <p:cTn id="38"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0"/>
      <p:bldP spid="17415" grpId="0"/>
      <p:bldP spid="17416" grpId="0"/>
      <p:bldP spid="1741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文本占位符 18434"/>
          <p:cNvSpPr>
            <a:spLocks noGrp="1"/>
          </p:cNvSpPr>
          <p:nvPr>
            <p:ph idx="1"/>
          </p:nvPr>
        </p:nvSpPr>
        <p:spPr>
          <a:xfrm>
            <a:off x="1847850" y="2133600"/>
            <a:ext cx="8497888" cy="1149350"/>
          </a:xfrm>
        </p:spPr>
        <p:txBody>
          <a:bodyPr anchor="t"/>
          <a:lstStyle/>
          <a:p>
            <a:pPr>
              <a:buNone/>
            </a:pPr>
            <a:r>
              <a:rPr lang="zh-CN" altLang="en-US" sz="3200" b="1">
                <a:solidFill>
                  <a:srgbClr val="FF0066"/>
                </a:solidFill>
                <a:latin typeface="宋体" panose="02010600030101010101" pitchFamily="2" charset="-122"/>
              </a:rPr>
              <a:t>尝</a:t>
            </a:r>
            <a:r>
              <a:rPr lang="zh-CN" altLang="en-US" sz="3200" b="1">
                <a:latin typeface="宋体" panose="02010600030101010101" pitchFamily="2" charset="-122"/>
              </a:rPr>
              <a:t>射</a:t>
            </a:r>
            <a:r>
              <a:rPr lang="zh-CN" altLang="en-US" sz="3200" b="1">
                <a:solidFill>
                  <a:srgbClr val="FF6600"/>
                </a:solidFill>
                <a:latin typeface="宋体" panose="02010600030101010101" pitchFamily="2" charset="-122"/>
              </a:rPr>
              <a:t>于</a:t>
            </a:r>
            <a:r>
              <a:rPr lang="zh-CN" altLang="en-US" sz="3200" b="1">
                <a:latin typeface="宋体" panose="02010600030101010101" pitchFamily="2" charset="-122"/>
              </a:rPr>
              <a:t>家圃，有卖油翁</a:t>
            </a:r>
            <a:r>
              <a:rPr lang="zh-CN" altLang="en-US" sz="3200" b="1">
                <a:solidFill>
                  <a:srgbClr val="FF0066"/>
                </a:solidFill>
                <a:latin typeface="宋体" panose="02010600030101010101" pitchFamily="2" charset="-122"/>
              </a:rPr>
              <a:t>释</a:t>
            </a:r>
            <a:r>
              <a:rPr lang="zh-CN" altLang="en-US" sz="3200" b="1">
                <a:latin typeface="宋体" panose="02010600030101010101" pitchFamily="2" charset="-122"/>
              </a:rPr>
              <a:t>担</a:t>
            </a:r>
            <a:r>
              <a:rPr lang="zh-CN" altLang="en-US" sz="3200" b="1">
                <a:solidFill>
                  <a:srgbClr val="FF6600"/>
                </a:solidFill>
                <a:latin typeface="宋体" panose="02010600030101010101" pitchFamily="2" charset="-122"/>
              </a:rPr>
              <a:t>而</a:t>
            </a:r>
            <a:r>
              <a:rPr lang="zh-CN" altLang="en-US" sz="3200" b="1">
                <a:latin typeface="宋体" panose="02010600030101010101" pitchFamily="2" charset="-122"/>
              </a:rPr>
              <a:t>立，</a:t>
            </a:r>
            <a:r>
              <a:rPr lang="zh-CN" altLang="en-US" sz="3200" b="1">
                <a:solidFill>
                  <a:srgbClr val="FF3399"/>
                </a:solidFill>
                <a:latin typeface="宋体" panose="02010600030101010101" pitchFamily="2" charset="-122"/>
              </a:rPr>
              <a:t>睨</a:t>
            </a:r>
            <a:r>
              <a:rPr lang="zh-CN" altLang="en-US" sz="3200" b="1">
                <a:solidFill>
                  <a:srgbClr val="FF6600"/>
                </a:solidFill>
                <a:latin typeface="宋体" panose="02010600030101010101" pitchFamily="2" charset="-122"/>
              </a:rPr>
              <a:t>之</a:t>
            </a:r>
            <a:r>
              <a:rPr lang="zh-CN" altLang="en-US" sz="3200" b="1">
                <a:latin typeface="宋体" panose="02010600030101010101" pitchFamily="2" charset="-122"/>
              </a:rPr>
              <a:t>，久</a:t>
            </a:r>
            <a:r>
              <a:rPr lang="zh-CN" altLang="en-US" sz="3200" b="1">
                <a:solidFill>
                  <a:srgbClr val="FF6600"/>
                </a:solidFill>
                <a:latin typeface="宋体" panose="02010600030101010101" pitchFamily="2" charset="-122"/>
              </a:rPr>
              <a:t>而</a:t>
            </a:r>
            <a:r>
              <a:rPr lang="zh-CN" altLang="en-US" sz="3200" b="1">
                <a:latin typeface="宋体" panose="02010600030101010101" pitchFamily="2" charset="-122"/>
              </a:rPr>
              <a:t>不去。见</a:t>
            </a:r>
            <a:r>
              <a:rPr lang="zh-CN" altLang="en-US" sz="3200" b="1">
                <a:solidFill>
                  <a:srgbClr val="FF6600"/>
                </a:solidFill>
                <a:latin typeface="宋体" panose="02010600030101010101" pitchFamily="2" charset="-122"/>
              </a:rPr>
              <a:t>其</a:t>
            </a:r>
            <a:r>
              <a:rPr lang="zh-CN" altLang="en-US" sz="3200" b="1">
                <a:latin typeface="宋体" panose="02010600030101010101" pitchFamily="2" charset="-122"/>
              </a:rPr>
              <a:t>发</a:t>
            </a:r>
            <a:r>
              <a:rPr lang="zh-CN" altLang="en-US" sz="3200" b="1">
                <a:solidFill>
                  <a:srgbClr val="FF3399"/>
                </a:solidFill>
                <a:latin typeface="宋体" panose="02010600030101010101" pitchFamily="2" charset="-122"/>
              </a:rPr>
              <a:t>矢</a:t>
            </a:r>
            <a:r>
              <a:rPr lang="zh-CN" altLang="en-US" sz="3200" b="1">
                <a:latin typeface="宋体" panose="02010600030101010101" pitchFamily="2" charset="-122"/>
              </a:rPr>
              <a:t>十中八九，</a:t>
            </a:r>
            <a:r>
              <a:rPr lang="zh-CN" altLang="en-US" sz="3200" b="1">
                <a:solidFill>
                  <a:srgbClr val="FF3399"/>
                </a:solidFill>
                <a:latin typeface="宋体" panose="02010600030101010101" pitchFamily="2" charset="-122"/>
              </a:rPr>
              <a:t>但</a:t>
            </a:r>
            <a:r>
              <a:rPr lang="zh-CN" altLang="en-US" sz="3200" b="1">
                <a:latin typeface="宋体" panose="02010600030101010101" pitchFamily="2" charset="-122"/>
              </a:rPr>
              <a:t>微</a:t>
            </a:r>
            <a:r>
              <a:rPr lang="zh-CN" altLang="en-US" sz="3200" b="1">
                <a:solidFill>
                  <a:srgbClr val="FF3399"/>
                </a:solidFill>
                <a:latin typeface="宋体" panose="02010600030101010101" pitchFamily="2" charset="-122"/>
              </a:rPr>
              <a:t>颔</a:t>
            </a:r>
            <a:r>
              <a:rPr lang="zh-CN" altLang="en-US" sz="3200" b="1">
                <a:solidFill>
                  <a:srgbClr val="FF6600"/>
                </a:solidFill>
                <a:latin typeface="宋体" panose="02010600030101010101" pitchFamily="2" charset="-122"/>
              </a:rPr>
              <a:t>之</a:t>
            </a:r>
            <a:r>
              <a:rPr lang="zh-CN" altLang="en-US" sz="3200" b="1">
                <a:latin typeface="宋体" panose="02010600030101010101" pitchFamily="2" charset="-122"/>
              </a:rPr>
              <a:t>。</a:t>
            </a:r>
            <a:endParaRPr lang="zh-CN" altLang="en-US" sz="3200" b="1">
              <a:latin typeface="宋体" panose="02010600030101010101" pitchFamily="2" charset="-122"/>
            </a:endParaRPr>
          </a:p>
        </p:txBody>
      </p:sp>
      <p:sp>
        <p:nvSpPr>
          <p:cNvPr id="18436" name="云形标注 18435"/>
          <p:cNvSpPr/>
          <p:nvPr/>
        </p:nvSpPr>
        <p:spPr>
          <a:xfrm>
            <a:off x="1847850" y="1268413"/>
            <a:ext cx="914400" cy="609600"/>
          </a:xfrm>
          <a:prstGeom prst="cloudCallout">
            <a:avLst>
              <a:gd name="adj1" fmla="val -20972"/>
              <a:gd name="adj2" fmla="val 10651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曽经</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37" name="云形标注 18436"/>
          <p:cNvSpPr/>
          <p:nvPr/>
        </p:nvSpPr>
        <p:spPr>
          <a:xfrm>
            <a:off x="3000375" y="1268413"/>
            <a:ext cx="723900" cy="576262"/>
          </a:xfrm>
          <a:prstGeom prst="cloudCallout">
            <a:avLst>
              <a:gd name="adj1" fmla="val -48773"/>
              <a:gd name="adj2" fmla="val 114056"/>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在</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38" name="云形标注 18437"/>
          <p:cNvSpPr/>
          <p:nvPr/>
        </p:nvSpPr>
        <p:spPr>
          <a:xfrm>
            <a:off x="2495550" y="3502025"/>
            <a:ext cx="649288" cy="608013"/>
          </a:xfrm>
          <a:prstGeom prst="cloudCallout">
            <a:avLst>
              <a:gd name="adj1" fmla="val 198481"/>
              <a:gd name="adj2" fmla="val -105051"/>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他</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39" name="云形标注 18438"/>
          <p:cNvSpPr/>
          <p:nvPr/>
        </p:nvSpPr>
        <p:spPr>
          <a:xfrm>
            <a:off x="3863975" y="3502025"/>
            <a:ext cx="576263" cy="608013"/>
          </a:xfrm>
          <a:prstGeom prst="cloudCallout">
            <a:avLst>
              <a:gd name="adj1" fmla="val 120231"/>
              <a:gd name="adj2" fmla="val -119028"/>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箭</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40" name="云形标注 18439"/>
          <p:cNvSpPr/>
          <p:nvPr/>
        </p:nvSpPr>
        <p:spPr>
          <a:xfrm>
            <a:off x="4008438" y="1268413"/>
            <a:ext cx="914400" cy="609600"/>
          </a:xfrm>
          <a:prstGeom prst="cloudCallout">
            <a:avLst>
              <a:gd name="adj1" fmla="val 169514"/>
              <a:gd name="adj2" fmla="val 112463"/>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放下</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41" name="云形标注 18440"/>
          <p:cNvSpPr/>
          <p:nvPr/>
        </p:nvSpPr>
        <p:spPr>
          <a:xfrm>
            <a:off x="6527800" y="3429000"/>
            <a:ext cx="1152525" cy="898525"/>
          </a:xfrm>
          <a:prstGeom prst="cloudCallout">
            <a:avLst>
              <a:gd name="adj1" fmla="val 89361"/>
              <a:gd name="adj2" fmla="val -78690"/>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名作动</a:t>
            </a:r>
            <a:endParaRPr lang="zh-CN" altLang="en-US" sz="2400" b="1">
              <a:solidFill>
                <a:schemeClr val="accent2"/>
              </a:solidFill>
              <a:latin typeface="Arial" panose="020b0604020202020204" pitchFamily="34" charset="0"/>
              <a:ea typeface="宋体" panose="02010600030101010101" pitchFamily="2" charset="-122"/>
            </a:endParaRPr>
          </a:p>
          <a:p>
            <a:pPr algn="ctr"/>
            <a:r>
              <a:rPr lang="zh-CN" altLang="en-US" sz="2400" b="1">
                <a:solidFill>
                  <a:schemeClr val="accent2"/>
                </a:solidFill>
                <a:latin typeface="Arial" panose="020b0604020202020204" pitchFamily="34" charset="0"/>
                <a:ea typeface="宋体" panose="02010600030101010101" pitchFamily="2" charset="-122"/>
              </a:rPr>
              <a:t>点头</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18442" name="云形标注 18441"/>
          <p:cNvSpPr/>
          <p:nvPr/>
        </p:nvSpPr>
        <p:spPr>
          <a:xfrm>
            <a:off x="5303838" y="3573463"/>
            <a:ext cx="576262" cy="608012"/>
          </a:xfrm>
          <a:prstGeom prst="cloudCallout">
            <a:avLst>
              <a:gd name="adj1" fmla="val 273593"/>
              <a:gd name="adj2" fmla="val -133102"/>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只</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43" name="云形标注 18442"/>
          <p:cNvSpPr/>
          <p:nvPr/>
        </p:nvSpPr>
        <p:spPr>
          <a:xfrm>
            <a:off x="6456363" y="1123950"/>
            <a:ext cx="1346200" cy="863600"/>
          </a:xfrm>
          <a:prstGeom prst="cloudCallout">
            <a:avLst>
              <a:gd name="adj1" fmla="val 67546"/>
              <a:gd name="adj2" fmla="val 8156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斜着</a:t>
            </a:r>
            <a:endParaRPr lang="zh-CN" altLang="en-US" sz="2400" b="1">
              <a:solidFill>
                <a:schemeClr val="accent2"/>
              </a:solidFill>
              <a:latin typeface="Arial" panose="020b0604020202020204" pitchFamily="34" charset="0"/>
              <a:ea typeface="宋体" panose="02010600030101010101" pitchFamily="2" charset="-122"/>
            </a:endParaRPr>
          </a:p>
          <a:p>
            <a:pPr algn="ctr"/>
            <a:r>
              <a:rPr lang="zh-CN" altLang="en-US" sz="2400" b="1">
                <a:solidFill>
                  <a:schemeClr val="accent2"/>
                </a:solidFill>
                <a:latin typeface="Arial" panose="020b0604020202020204" pitchFamily="34" charset="0"/>
                <a:ea typeface="宋体" panose="02010600030101010101" pitchFamily="2" charset="-122"/>
              </a:rPr>
              <a:t>眼睛看</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18444" name="云形标注 18443"/>
          <p:cNvSpPr/>
          <p:nvPr/>
        </p:nvSpPr>
        <p:spPr>
          <a:xfrm>
            <a:off x="5376863" y="1268413"/>
            <a:ext cx="914400" cy="609600"/>
          </a:xfrm>
          <a:prstGeom prst="cloudCallout">
            <a:avLst>
              <a:gd name="adj1" fmla="val 115972"/>
              <a:gd name="adj2" fmla="val 106620"/>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顺连</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45" name="云形标注 18444"/>
          <p:cNvSpPr/>
          <p:nvPr/>
        </p:nvSpPr>
        <p:spPr>
          <a:xfrm>
            <a:off x="8543925" y="3502025"/>
            <a:ext cx="1130300" cy="608013"/>
          </a:xfrm>
          <a:prstGeom prst="cloudCallout">
            <a:avLst>
              <a:gd name="adj1" fmla="val -44889"/>
              <a:gd name="adj2" fmla="val -106824"/>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这件事</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18446" name="云形标注 18445"/>
          <p:cNvSpPr/>
          <p:nvPr/>
        </p:nvSpPr>
        <p:spPr>
          <a:xfrm>
            <a:off x="9553575" y="1268413"/>
            <a:ext cx="914400" cy="609600"/>
          </a:xfrm>
          <a:prstGeom prst="cloudCallout">
            <a:avLst>
              <a:gd name="adj1" fmla="val -10278"/>
              <a:gd name="adj2" fmla="val 108500"/>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转折</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8447" name="云形标注 18446"/>
          <p:cNvSpPr/>
          <p:nvPr/>
        </p:nvSpPr>
        <p:spPr>
          <a:xfrm>
            <a:off x="8040688" y="1123950"/>
            <a:ext cx="1201737" cy="825500"/>
          </a:xfrm>
          <a:prstGeom prst="cloudCallout">
            <a:avLst>
              <a:gd name="adj1" fmla="val 5227"/>
              <a:gd name="adj2" fmla="val 84847"/>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他，</a:t>
            </a:r>
            <a:endParaRPr lang="zh-CN" altLang="en-US" sz="2400" b="1">
              <a:solidFill>
                <a:schemeClr val="accent2"/>
              </a:solidFill>
              <a:latin typeface="Arial" panose="020b0604020202020204" pitchFamily="34" charset="0"/>
              <a:ea typeface="宋体" panose="02010600030101010101" pitchFamily="2" charset="-122"/>
            </a:endParaRPr>
          </a:p>
          <a:p>
            <a:pPr algn="ctr"/>
            <a:r>
              <a:rPr lang="zh-CN" altLang="en-US" sz="2400" b="1">
                <a:solidFill>
                  <a:schemeClr val="accent2"/>
                </a:solidFill>
                <a:latin typeface="Arial" panose="020b0604020202020204" pitchFamily="34" charset="0"/>
                <a:ea typeface="宋体" panose="02010600030101010101" pitchFamily="2" charset="-122"/>
              </a:rPr>
              <a:t>尧咨</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18448" name="文本框 18447"/>
          <p:cNvSpPr txBox="1"/>
          <p:nvPr/>
        </p:nvSpPr>
        <p:spPr>
          <a:xfrm>
            <a:off x="1920875" y="4508500"/>
            <a:ext cx="8496300" cy="1814830"/>
          </a:xfrm>
          <a:prstGeom prst="rect">
            <a:avLst/>
          </a:prstGeom>
          <a:noFill/>
          <a:ln w="9525">
            <a:noFill/>
          </a:ln>
        </p:spPr>
        <p:txBody>
          <a:bodyPr wrap="square">
            <a:spAutoFit/>
          </a:bodyPr>
          <a:lstStyle/>
          <a:p>
            <a:r>
              <a:rPr lang="zh-CN" altLang="en-US" sz="2800" b="1" noProof="1">
                <a:solidFill>
                  <a:srgbClr val="FF6600"/>
                </a:solidFill>
                <a:effectLst>
                  <a:outerShdw blurRad="38100" dist="38100" dir="2700000">
                    <a:srgbClr val="000000"/>
                  </a:outerShdw>
                </a:effectLst>
                <a:latin typeface="仿宋_GB2312" pitchFamily="49" charset="-122"/>
                <a:ea typeface="宋体" panose="02010600030101010101" pitchFamily="2" charset="-122"/>
                <a:cs typeface="+mn-cs"/>
              </a:rPr>
              <a:t>译文：</a:t>
            </a:r>
            <a:r>
              <a:rPr lang="zh-CN" altLang="en-US" sz="2800" b="1" noProof="1">
                <a:effectLst>
                  <a:outerShdw blurRad="38100" dist="38100" dir="2700000">
                    <a:srgbClr val="FFFFFF"/>
                  </a:outerShdw>
                </a:effectLst>
                <a:latin typeface="仿宋_GB2312" pitchFamily="49" charset="-122"/>
                <a:ea typeface="宋体" panose="02010600030101010101" pitchFamily="2" charset="-122"/>
                <a:cs typeface="+mn-cs"/>
              </a:rPr>
              <a:t>一次，他曾在自家的园圃里射箭，有个卖油的老翁放下挑着的担子，站在一旁，不在意地斜着眼看他，久久地不离去。老翁见到陈尧咨射出的箭十支能中八九支，只不过微微地点点头赞许这情况。</a:t>
            </a:r>
            <a:endParaRPr lang="zh-CN" altLang="en-US" sz="2800" b="1" noProof="1">
              <a:effectLst>
                <a:outerShdw blurRad="38100" dist="38100" dir="2700000">
                  <a:srgbClr val="FFFFFF"/>
                </a:outerShdw>
              </a:effectLst>
              <a:latin typeface="仿宋_GB2312" pitchFamily="49"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p:tgtEl>
                                          <p:spTgt spid="184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ipe(down)">
                                      <p:cBhvr>
                                        <p:cTn id="12" dur="500"/>
                                        <p:tgtEl>
                                          <p:spTgt spid="1843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440"/>
                                        </p:tgtEl>
                                        <p:attrNameLst>
                                          <p:attrName>style.visibility</p:attrName>
                                        </p:attrNameLst>
                                      </p:cBhvr>
                                      <p:to>
                                        <p:strVal val="visible"/>
                                      </p:to>
                                    </p:set>
                                    <p:anim calcmode="lin" valueType="num">
                                      <p:cBhvr additive="base">
                                        <p:cTn id="17" dur="500" fill="hold"/>
                                        <p:tgtEl>
                                          <p:spTgt spid="18440"/>
                                        </p:tgtEl>
                                        <p:attrNameLst>
                                          <p:attrName>ppt_x</p:attrName>
                                        </p:attrNameLst>
                                      </p:cBhvr>
                                      <p:tavLst>
                                        <p:tav tm="0">
                                          <p:val>
                                            <p:strVal val="#ppt_x"/>
                                          </p:val>
                                        </p:tav>
                                        <p:tav tm="100000">
                                          <p:val>
                                            <p:strVal val="#ppt_x"/>
                                          </p:val>
                                        </p:tav>
                                      </p:tavLst>
                                    </p:anim>
                                    <p:anim calcmode="lin" valueType="num">
                                      <p:cBhvr additive="base">
                                        <p:cTn id="18"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8444"/>
                                        </p:tgtEl>
                                        <p:attrNameLst>
                                          <p:attrName>style.visibility</p:attrName>
                                        </p:attrNameLst>
                                      </p:cBhvr>
                                      <p:to>
                                        <p:strVal val="visible"/>
                                      </p:to>
                                    </p:set>
                                    <p:animEffect transition="in" filter="diamond(in)">
                                      <p:cBhvr>
                                        <p:cTn id="23" dur="2000"/>
                                        <p:tgtEl>
                                          <p:spTgt spid="1844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8443"/>
                                        </p:tgtEl>
                                        <p:attrNameLst>
                                          <p:attrName>style.visibility</p:attrName>
                                        </p:attrNameLst>
                                      </p:cBhvr>
                                      <p:to>
                                        <p:strVal val="visible"/>
                                      </p:to>
                                    </p:set>
                                    <p:animEffect transition="in" filter="checkerboard(across)">
                                      <p:cBhvr>
                                        <p:cTn id="28" dur="500"/>
                                        <p:tgtEl>
                                          <p:spTgt spid="1844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8447"/>
                                        </p:tgtEl>
                                        <p:attrNameLst>
                                          <p:attrName>style.visibility</p:attrName>
                                        </p:attrNameLst>
                                      </p:cBhvr>
                                      <p:to>
                                        <p:strVal val="visible"/>
                                      </p:to>
                                    </p:set>
                                    <p:animEffect transition="in" filter="slide(fromBottom)">
                                      <p:cBhvr>
                                        <p:cTn id="33" dur="500"/>
                                        <p:tgtEl>
                                          <p:spTgt spid="1844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8446"/>
                                        </p:tgtEl>
                                        <p:attrNameLst>
                                          <p:attrName>style.visibility</p:attrName>
                                        </p:attrNameLst>
                                      </p:cBhvr>
                                      <p:to>
                                        <p:strVal val="visible"/>
                                      </p:to>
                                    </p:set>
                                    <p:anim calcmode="lin" valueType="num">
                                      <p:cBhvr additive="base">
                                        <p:cTn id="38" dur="500" fill="hold"/>
                                        <p:tgtEl>
                                          <p:spTgt spid="18446"/>
                                        </p:tgtEl>
                                        <p:attrNameLst>
                                          <p:attrName>ppt_x</p:attrName>
                                        </p:attrNameLst>
                                      </p:cBhvr>
                                      <p:tavLst>
                                        <p:tav tm="0">
                                          <p:val>
                                            <p:strVal val="#ppt_x"/>
                                          </p:val>
                                        </p:tav>
                                        <p:tav tm="100000">
                                          <p:val>
                                            <p:strVal val="#ppt_x"/>
                                          </p:val>
                                        </p:tav>
                                      </p:tavLst>
                                    </p:anim>
                                    <p:anim calcmode="lin" valueType="num">
                                      <p:cBhvr additive="base">
                                        <p:cTn id="39" dur="500" fill="hold"/>
                                        <p:tgtEl>
                                          <p:spTgt spid="18446"/>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8438"/>
                                        </p:tgtEl>
                                        <p:attrNameLst>
                                          <p:attrName>style.visibility</p:attrName>
                                        </p:attrNameLst>
                                      </p:cBhvr>
                                      <p:to>
                                        <p:strVal val="visible"/>
                                      </p:to>
                                    </p:set>
                                    <p:animEffect transition="in" filter="diamond(in)">
                                      <p:cBhvr>
                                        <p:cTn id="44" dur="2000"/>
                                        <p:tgtEl>
                                          <p:spTgt spid="1843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9"/>
                                        </p:tgtEl>
                                        <p:attrNameLst>
                                          <p:attrName>style.visibility</p:attrName>
                                        </p:attrNameLst>
                                      </p:cBhvr>
                                      <p:to>
                                        <p:strVal val="visible"/>
                                      </p:to>
                                    </p:set>
                                    <p:anim calcmode="lin" valueType="num">
                                      <p:cBhvr additive="base">
                                        <p:cTn id="49" dur="500" fill="hold"/>
                                        <p:tgtEl>
                                          <p:spTgt spid="18439"/>
                                        </p:tgtEl>
                                        <p:attrNameLst>
                                          <p:attrName>ppt_x</p:attrName>
                                        </p:attrNameLst>
                                      </p:cBhvr>
                                      <p:tavLst>
                                        <p:tav tm="0">
                                          <p:val>
                                            <p:strVal val="#ppt_x"/>
                                          </p:val>
                                        </p:tav>
                                        <p:tav tm="100000">
                                          <p:val>
                                            <p:strVal val="#ppt_x"/>
                                          </p:val>
                                        </p:tav>
                                      </p:tavLst>
                                    </p:anim>
                                    <p:anim calcmode="lin" valueType="num">
                                      <p:cBhvr additive="base">
                                        <p:cTn id="50"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8442"/>
                                        </p:tgtEl>
                                        <p:attrNameLst>
                                          <p:attrName>style.visibility</p:attrName>
                                        </p:attrNameLst>
                                      </p:cBhvr>
                                      <p:to>
                                        <p:strVal val="visible"/>
                                      </p:to>
                                    </p:set>
                                    <p:animEffect transition="in" filter="wipe(down)">
                                      <p:cBhvr>
                                        <p:cTn id="55" dur="500"/>
                                        <p:tgtEl>
                                          <p:spTgt spid="18442"/>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8441"/>
                                        </p:tgtEl>
                                        <p:attrNameLst>
                                          <p:attrName>style.visibility</p:attrName>
                                        </p:attrNameLst>
                                      </p:cBhvr>
                                      <p:to>
                                        <p:strVal val="visible"/>
                                      </p:to>
                                    </p:set>
                                    <p:animEffect transition="in" filter="wipe(down)">
                                      <p:cBhvr>
                                        <p:cTn id="60" dur="500"/>
                                        <p:tgtEl>
                                          <p:spTgt spid="18441"/>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8445"/>
                                        </p:tgtEl>
                                        <p:attrNameLst>
                                          <p:attrName>style.visibility</p:attrName>
                                        </p:attrNameLst>
                                      </p:cBhvr>
                                      <p:to>
                                        <p:strVal val="visible"/>
                                      </p:to>
                                    </p:set>
                                    <p:animEffect transition="in" filter="blinds(horizontal)">
                                      <p:cBhvr>
                                        <p:cTn id="65" dur="500"/>
                                        <p:tgtEl>
                                          <p:spTgt spid="18445"/>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8" presetClass="entr" presetSubtype="16" fill="hold" grpId="0" nodeType="clickEffect">
                                  <p:stCondLst>
                                    <p:cond delay="0"/>
                                  </p:stCondLst>
                                  <p:childTnLst>
                                    <p:set>
                                      <p:cBhvr>
                                        <p:cTn id="69" dur="1" fill="hold">
                                          <p:stCondLst>
                                            <p:cond delay="0"/>
                                          </p:stCondLst>
                                        </p:cTn>
                                        <p:tgtEl>
                                          <p:spTgt spid="18448"/>
                                        </p:tgtEl>
                                        <p:attrNameLst>
                                          <p:attrName>style.visibility</p:attrName>
                                        </p:attrNameLst>
                                      </p:cBhvr>
                                      <p:to>
                                        <p:strVal val="visible"/>
                                      </p:to>
                                    </p:set>
                                    <p:animEffect transition="in" filter="diamond(in)">
                                      <p:cBhvr>
                                        <p:cTn id="70" dur="2000"/>
                                        <p:tgtEl>
                                          <p:spTgt spid="18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P spid="18439" grpId="0"/>
      <p:bldP spid="18440" grpId="0"/>
      <p:bldP spid="18441" grpId="0"/>
      <p:bldP spid="18442" grpId="0"/>
      <p:bldP spid="18443" grpId="0"/>
      <p:bldP spid="18444" grpId="0"/>
      <p:bldP spid="18445" grpId="0"/>
      <p:bldP spid="18446" grpId="0"/>
      <p:bldP spid="18447" grpId="0"/>
      <p:bldP spid="1844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图片 14337" descr="03"/>
          <p:cNvPicPr>
            <a:picLocks noChangeAspect="1"/>
          </p:cNvPicPr>
          <p:nvPr/>
        </p:nvPicPr>
        <p:blipFill>
          <a:blip r:embed="rId2"/>
          <a:stretch>
            <a:fillRect/>
          </a:stretch>
        </p:blipFill>
        <p:spPr>
          <a:xfrm>
            <a:off x="4513263" y="0"/>
            <a:ext cx="6153150" cy="6859588"/>
          </a:xfrm>
          <a:prstGeom prst="rect">
            <a:avLst/>
          </a:prstGeom>
          <a:noFill/>
          <a:ln w="9525">
            <a:noFill/>
          </a:ln>
        </p:spPr>
      </p:pic>
      <p:sp>
        <p:nvSpPr>
          <p:cNvPr id="14339" name="标题 14338"/>
          <p:cNvSpPr>
            <a:spLocks noGrp="1"/>
          </p:cNvSpPr>
          <p:nvPr>
            <p:ph type="ctrTitle"/>
          </p:nvPr>
        </p:nvSpPr>
        <p:spPr>
          <a:xfrm>
            <a:off x="2418239" y="549275"/>
            <a:ext cx="1413510" cy="3670300"/>
          </a:xfrm>
        </p:spPr>
        <p:txBody>
          <a:bodyPr vert="eaVert" wrap="square" anchor="ctr">
            <a:spAutoFit/>
          </a:bodyP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8000" b="1" i="0" u="none" strike="noStrike" kern="1200" cap="none" spc="0" normalizeH="0" baseline="0" noProof="1">
                <a:solidFill>
                  <a:srgbClr val="FF0000"/>
                </a:solidFill>
                <a:effectLst>
                  <a:outerShdw blurRad="38100" dist="38100" dir="2700000">
                    <a:srgbClr val="FFFFFF"/>
                  </a:outerShdw>
                </a:effectLst>
                <a:latin typeface="Arial" panose="020b0604020202020204" pitchFamily="34" charset="0"/>
                <a:ea typeface="黑体" panose="02010609060101010101" pitchFamily="2" charset="-122"/>
                <a:cs typeface="+mj-cs"/>
              </a:rPr>
              <a:t>卖油翁</a:t>
            </a:r>
            <a:endParaRPr kumimoji="0" lang="zh-CN" altLang="en-US" sz="8000" b="1" i="0" u="none" strike="noStrike" kern="1200" cap="none" spc="0" normalizeH="0" baseline="0" noProof="1">
              <a:solidFill>
                <a:srgbClr val="FF0000"/>
              </a:solidFill>
              <a:effectLst>
                <a:outerShdw blurRad="38100" dist="38100" dir="2700000">
                  <a:srgbClr val="FFFFFF"/>
                </a:outerShdw>
              </a:effectLst>
              <a:latin typeface="Arial" panose="020b0604020202020204" pitchFamily="34" charset="0"/>
              <a:ea typeface="黑体" panose="02010609060101010101" pitchFamily="2" charset="-122"/>
              <a:cs typeface="+mj-cs"/>
            </a:endParaRPr>
          </a:p>
        </p:txBody>
      </p:sp>
      <p:sp>
        <p:nvSpPr>
          <p:cNvPr id="14340" name="副标题 14339"/>
          <p:cNvSpPr>
            <a:spLocks noGrp="1"/>
          </p:cNvSpPr>
          <p:nvPr>
            <p:ph type="subTitle" idx="1"/>
          </p:nvPr>
        </p:nvSpPr>
        <p:spPr>
          <a:xfrm>
            <a:off x="2778443" y="4292600"/>
            <a:ext cx="798195" cy="1873250"/>
          </a:xfrm>
        </p:spPr>
        <p:txBody>
          <a:bodyPr vert="eaVert" wrap="square" anchor="t">
            <a:spAutoFit/>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sz="4000" b="1" i="0" u="none" strike="noStrike" kern="1200" cap="none" spc="0" normalizeH="0" baseline="0" noProof="1">
                <a:gradFill>
                  <a:gsLst>
                    <a:gs pos="0">
                      <a:srgbClr val="012D86"/>
                    </a:gs>
                    <a:gs pos="100000">
                      <a:srgbClr val="0E2557"/>
                    </a:gs>
                  </a:gsLst>
                  <a:lin scaled="0"/>
                </a:gradFill>
                <a:effectLst>
                  <a:outerShdw blurRad="38100" dist="38100" dir="2700000">
                    <a:srgbClr val="000000"/>
                  </a:outerShdw>
                </a:effectLst>
                <a:latin typeface="Arial" panose="020b0604020202020204" pitchFamily="34" charset="0"/>
                <a:ea typeface="华文细黑" pitchFamily="2" charset="-122"/>
                <a:cs typeface="+mn-cs"/>
              </a:rPr>
              <a:t>欧阳修</a:t>
            </a:r>
            <a:endParaRPr kumimoji="0" lang="zh-CN" altLang="en-US" sz="4000" b="1" i="0" u="none" strike="noStrike" kern="1200" cap="none" spc="0" normalizeH="0" baseline="0" noProof="1">
              <a:gradFill>
                <a:gsLst>
                  <a:gs pos="0">
                    <a:srgbClr val="012D86"/>
                  </a:gs>
                  <a:gs pos="100000">
                    <a:srgbClr val="0E2557"/>
                  </a:gs>
                </a:gsLst>
                <a:lin scaled="0"/>
              </a:gradFill>
              <a:effectLst>
                <a:outerShdw blurRad="38100" dist="38100" dir="2700000">
                  <a:srgbClr val="000000"/>
                </a:outerShdw>
              </a:effectLst>
              <a:latin typeface="Arial" panose="020b0604020202020204" pitchFamily="34" charset="0"/>
              <a:ea typeface="华文细黑" pitchFamily="2" charset="-122"/>
              <a:cs typeface="+mn-cs"/>
            </a:endParaRPr>
          </a:p>
        </p:txBody>
      </p:sp>
      <p:sp>
        <p:nvSpPr>
          <p:cNvPr id="19461" name="文本框 1"/>
          <p:cNvSpPr txBox="1"/>
          <p:nvPr/>
        </p:nvSpPr>
        <p:spPr>
          <a:xfrm>
            <a:off x="1825625" y="417513"/>
            <a:ext cx="736600" cy="2520950"/>
          </a:xfrm>
          <a:prstGeom prst="rect">
            <a:avLst/>
          </a:prstGeom>
          <a:noFill/>
          <a:ln w="9525">
            <a:noFill/>
          </a:ln>
        </p:spPr>
        <p:txBody>
          <a:bodyPr vert="eaVert" anchor="t">
            <a:spAutoFit/>
          </a:bodyPr>
          <a:lstStyle/>
          <a:p>
            <a:r>
              <a:rPr lang="zh-CN" altLang="en-US" sz="3600" b="1">
                <a:solidFill>
                  <a:srgbClr val="FF0000"/>
                </a:solidFill>
                <a:latin typeface="黑体" panose="02010609060101010101" pitchFamily="2" charset="-122"/>
                <a:ea typeface="黑体" panose="02010609060101010101" pitchFamily="2" charset="-122"/>
              </a:rPr>
              <a:t>笔记小说</a:t>
            </a:r>
            <a:endParaRPr lang="zh-CN" altLang="en-US" sz="3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random/>
    <p:sndAc>
      <p:stSnd>
        <p:snd r:embed="rId3" name="chimes.wav"/>
      </p:stSnd>
    </p:sndAc>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981075" y="1753870"/>
            <a:ext cx="6728460" cy="3922395"/>
          </a:xfrm>
          <a:prstGeom prst="rect">
            <a:avLst/>
          </a:prstGeom>
          <a:noFill/>
          <a:ln w="9525">
            <a:noFill/>
          </a:ln>
        </p:spPr>
        <p:txBody>
          <a:bodyPr wrap="square" anchor="t">
            <a:spAutoFit/>
          </a:bodyPr>
          <a:lstStyle/>
          <a:p>
            <a:pPr>
              <a:lnSpc>
                <a:spcPct val="130000"/>
              </a:lnSpc>
              <a:spcBef>
                <a:spcPts val="6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故事发生的地点：</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30000"/>
              </a:lnSpc>
              <a:spcBef>
                <a:spcPts val="600"/>
              </a:spcBef>
            </a:pPr>
            <a:r>
              <a:rPr lang="zh-CN" altLang="en-US" sz="3600" b="1">
                <a:latin typeface="微软雅黑" panose="020b0503020204020204" charset="-122"/>
                <a:ea typeface="微软雅黑" panose="020b0503020204020204" charset="-122"/>
                <a:cs typeface="微软雅黑" panose="020b0503020204020204" charset="-122"/>
              </a:rPr>
              <a:t>陈尧咨家的菜园子里；</a:t>
            </a:r>
            <a:endParaRPr lang="en-US" altLang="zh-CN" sz="3600" b="1">
              <a:latin typeface="微软雅黑" panose="020b0503020204020204" charset="-122"/>
              <a:ea typeface="微软雅黑" panose="020b0503020204020204" charset="-122"/>
              <a:cs typeface="微软雅黑" panose="020b0503020204020204" charset="-122"/>
            </a:endParaRPr>
          </a:p>
          <a:p>
            <a:pPr>
              <a:lnSpc>
                <a:spcPct val="130000"/>
              </a:lnSpc>
              <a:spcBef>
                <a:spcPts val="6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人物：</a:t>
            </a:r>
            <a:r>
              <a:rPr lang="zh-CN" altLang="en-US" sz="3600" b="1">
                <a:latin typeface="微软雅黑" panose="020b0503020204020204" charset="-122"/>
                <a:ea typeface="微软雅黑" panose="020b0503020204020204" charset="-122"/>
                <a:cs typeface="微软雅黑" panose="020b0503020204020204" charset="-122"/>
              </a:rPr>
              <a:t>陈尧咨、卖油翁；</a:t>
            </a:r>
            <a:endParaRPr lang="en-US" altLang="zh-CN" sz="3600" b="1">
              <a:latin typeface="微软雅黑" panose="020b0503020204020204" charset="-122"/>
              <a:ea typeface="微软雅黑" panose="020b0503020204020204" charset="-122"/>
              <a:cs typeface="微软雅黑" panose="020b0503020204020204" charset="-122"/>
            </a:endParaRPr>
          </a:p>
          <a:p>
            <a:pPr>
              <a:lnSpc>
                <a:spcPct val="130000"/>
              </a:lnSpc>
              <a:spcBef>
                <a:spcPts val="6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背景：</a:t>
            </a:r>
            <a:r>
              <a:rPr lang="zh-CN" altLang="en-US" sz="3600" b="1">
                <a:latin typeface="微软雅黑" panose="020b0503020204020204" charset="-122"/>
                <a:ea typeface="微软雅黑" panose="020b0503020204020204" charset="-122"/>
                <a:cs typeface="微软雅黑" panose="020b0503020204020204" charset="-122"/>
              </a:rPr>
              <a:t>陈尧咨善射，“当世无双”，“以此自矜”。</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698500" y="231140"/>
            <a:ext cx="8916670" cy="1014730"/>
          </a:xfrm>
          <a:prstGeom prst="rect">
            <a:avLst/>
          </a:prstGeom>
          <a:noFill/>
          <a:ln w="9525">
            <a:noFill/>
          </a:ln>
        </p:spPr>
        <p:txBody>
          <a:bodyPr wrap="square" anchor="t">
            <a:spAutoFit/>
          </a:bodyPr>
          <a:lstStyle/>
          <a:p>
            <a:pPr>
              <a:lnSpc>
                <a:spcPct val="150000"/>
              </a:lnSpc>
            </a:pPr>
            <a:r>
              <a:rPr lang="en-US" altLang="zh-CN" sz="4000" b="1">
                <a:solidFill>
                  <a:srgbClr val="0000FF"/>
                </a:solidFill>
                <a:latin typeface="微软雅黑" panose="020b0503020204020204" charset="-122"/>
                <a:ea typeface="微软雅黑" panose="020b0503020204020204" charset="-122"/>
                <a:cs typeface="微软雅黑" panose="020b0503020204020204" charset="-122"/>
              </a:rPr>
              <a:t>1.</a:t>
            </a:r>
            <a:r>
              <a:rPr lang="zh-CN" altLang="en-US" sz="4000" b="1">
                <a:solidFill>
                  <a:srgbClr val="0000FF"/>
                </a:solidFill>
                <a:latin typeface="微软雅黑" panose="020b0503020204020204" charset="-122"/>
                <a:ea typeface="微软雅黑" panose="020b0503020204020204" charset="-122"/>
                <a:cs typeface="微软雅黑" panose="020b0503020204020204" charset="-122"/>
              </a:rPr>
              <a:t>第一自然段介绍了故事的哪些内容？</a:t>
            </a:r>
            <a:endParaRPr lang="en-US" altLang="zh-CN" sz="4000" b="1">
              <a:solidFill>
                <a:srgbClr val="0000FF"/>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tretch>
            <a:fillRect/>
          </a:stretch>
        </p:blipFill>
        <p:spPr>
          <a:xfrm>
            <a:off x="8165783" y="2526030"/>
            <a:ext cx="2878137" cy="2597150"/>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arn(inVertical)">
                                      <p:cBhvr>
                                        <p:cTn id="29" dur="500"/>
                                        <p:tgtEl>
                                          <p:spTgt spid="3">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barn(inVertical)">
                                      <p:cBhvr>
                                        <p:cTn id="3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TextBox 4"/>
          <p:cNvSpPr txBox="1"/>
          <p:nvPr/>
        </p:nvSpPr>
        <p:spPr>
          <a:xfrm>
            <a:off x="1905000" y="2143125"/>
            <a:ext cx="5589588" cy="2491740"/>
          </a:xfrm>
          <a:prstGeom prst="rect">
            <a:avLst/>
          </a:prstGeom>
          <a:noFill/>
          <a:ln w="9525">
            <a:noFill/>
          </a:ln>
        </p:spPr>
        <p:txBody>
          <a:bodyPr anchor="t">
            <a:spAutoFit/>
          </a:bodyPr>
          <a:lstStyle/>
          <a:p>
            <a:pPr>
              <a:lnSpc>
                <a:spcPct val="150000"/>
              </a:lnSpc>
              <a:spcBef>
                <a:spcPts val="450"/>
              </a:spcBef>
            </a:pPr>
            <a:r>
              <a:rPr lang="zh-CN" altLang="en-US" sz="2400" b="1">
                <a:latin typeface="楷体" panose="02010609060101010101" pitchFamily="49" charset="-122"/>
                <a:ea typeface="楷体" panose="02010609060101010101" pitchFamily="49" charset="-122"/>
              </a:rPr>
              <a:t>　　</a:t>
            </a:r>
            <a:r>
              <a:rPr lang="zh-CN" altLang="en-US" sz="2600" b="1">
                <a:latin typeface="楷体" panose="02010609060101010101" pitchFamily="49" charset="-122"/>
                <a:ea typeface="楷体" panose="02010609060101010101" pitchFamily="49" charset="-122"/>
              </a:rPr>
              <a:t>陈康肃公善射，当世无双，公亦以此自矜。尝射于家圃，有卖油翁释担而立，睨之久而不去。见其发矢十中八九，但微颔之。</a:t>
            </a:r>
            <a:endParaRPr lang="en-US" altLang="zh-CN" sz="2600" b="1">
              <a:latin typeface="楷体" panose="02010609060101010101" pitchFamily="49" charset="-122"/>
              <a:ea typeface="楷体" panose="02010609060101010101" pitchFamily="49" charset="-122"/>
            </a:endParaRPr>
          </a:p>
        </p:txBody>
      </p:sp>
      <p:sp>
        <p:nvSpPr>
          <p:cNvPr id="32" name="线形标注 2 31"/>
          <p:cNvSpPr/>
          <p:nvPr/>
        </p:nvSpPr>
        <p:spPr>
          <a:xfrm>
            <a:off x="2659063" y="2870200"/>
            <a:ext cx="679450" cy="431800"/>
          </a:xfrm>
          <a:prstGeom prst="borderCallout2">
            <a:avLst>
              <a:gd name="adj1" fmla="val 284"/>
              <a:gd name="adj2" fmla="val 83153"/>
              <a:gd name="adj3" fmla="val -134512"/>
              <a:gd name="adj4" fmla="val 99404"/>
              <a:gd name="adj5" fmla="val -227086"/>
              <a:gd name="adj6" fmla="val 110746"/>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文本框 32"/>
          <p:cNvSpPr txBox="1"/>
          <p:nvPr/>
        </p:nvSpPr>
        <p:spPr>
          <a:xfrm>
            <a:off x="2868613" y="1193800"/>
            <a:ext cx="3678237" cy="706755"/>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000" b="1">
                <a:solidFill>
                  <a:srgbClr val="0000FF"/>
                </a:solidFill>
                <a:latin typeface="宋体" panose="02010600030101010101" pitchFamily="2" charset="-122"/>
                <a:ea typeface="宋体" panose="02010600030101010101" pitchFamily="2" charset="-122"/>
              </a:rPr>
              <a:t>可以看出陈尧咨是一个擅长射箭且骄傲自大的人。</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23" name="线形标注 2 22"/>
          <p:cNvSpPr/>
          <p:nvPr/>
        </p:nvSpPr>
        <p:spPr>
          <a:xfrm>
            <a:off x="3281363" y="4040188"/>
            <a:ext cx="1368425" cy="430213"/>
          </a:xfrm>
          <a:prstGeom prst="borderCallout2">
            <a:avLst>
              <a:gd name="adj1" fmla="val 44854"/>
              <a:gd name="adj2" fmla="val 99873"/>
              <a:gd name="adj3" fmla="val 47257"/>
              <a:gd name="adj4" fmla="val 209838"/>
              <a:gd name="adj5" fmla="val 120746"/>
              <a:gd name="adj6" fmla="val 205665"/>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文本框 23"/>
          <p:cNvSpPr txBox="1"/>
          <p:nvPr/>
        </p:nvSpPr>
        <p:spPr>
          <a:xfrm>
            <a:off x="4337050" y="4552950"/>
            <a:ext cx="5243513" cy="768350"/>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400" b="1">
                <a:solidFill>
                  <a:srgbClr val="FF00FF"/>
                </a:solidFill>
                <a:latin typeface="黑体" panose="02010609060101010101" pitchFamily="2" charset="-122"/>
                <a:ea typeface="黑体" panose="02010609060101010101" pitchFamily="2" charset="-122"/>
              </a:rPr>
              <a:t>神态描写：</a:t>
            </a:r>
            <a:r>
              <a:rPr lang="zh-CN" altLang="en-US" sz="2000" b="1">
                <a:solidFill>
                  <a:srgbClr val="0000FF"/>
                </a:solidFill>
                <a:latin typeface="宋体" panose="02010600030101010101" pitchFamily="2" charset="-122"/>
                <a:ea typeface="宋体" panose="02010600030101010101" pitchFamily="2" charset="-122"/>
              </a:rPr>
              <a:t>“睨之”“但微颔之”，写出了卖油翁对陈尧咨射技不屑一顾的态度。</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26" name="线形标注 2 25"/>
          <p:cNvSpPr/>
          <p:nvPr/>
        </p:nvSpPr>
        <p:spPr>
          <a:xfrm>
            <a:off x="3292475" y="3478213"/>
            <a:ext cx="711200" cy="431800"/>
          </a:xfrm>
          <a:prstGeom prst="borderCallout2">
            <a:avLst>
              <a:gd name="adj1" fmla="val 95733"/>
              <a:gd name="adj2" fmla="val 100459"/>
              <a:gd name="adj3" fmla="val 177554"/>
              <a:gd name="adj4" fmla="val 400574"/>
              <a:gd name="adj5" fmla="val 249099"/>
              <a:gd name="adj6" fmla="val 393694"/>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线形标注 2 7"/>
          <p:cNvSpPr/>
          <p:nvPr/>
        </p:nvSpPr>
        <p:spPr>
          <a:xfrm>
            <a:off x="3941763" y="2295525"/>
            <a:ext cx="679450" cy="431800"/>
          </a:xfrm>
          <a:prstGeom prst="borderCallout2">
            <a:avLst>
              <a:gd name="adj1" fmla="val 5097"/>
              <a:gd name="adj2" fmla="val 570"/>
              <a:gd name="adj3" fmla="val -44672"/>
              <a:gd name="adj4" fmla="val 5606"/>
              <a:gd name="adj5" fmla="val -92327"/>
              <a:gd name="adj6" fmla="val 777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 name="图片 8"/>
          <p:cNvPicPr>
            <a:picLocks noChangeAspect="1"/>
          </p:cNvPicPr>
          <p:nvPr/>
        </p:nvPicPr>
        <p:blipFill>
          <a:blip r:embed="rId3"/>
          <a:stretch>
            <a:fillRect/>
          </a:stretch>
        </p:blipFill>
        <p:spPr>
          <a:xfrm>
            <a:off x="7475538" y="2305050"/>
            <a:ext cx="2733675" cy="2051050"/>
          </a:xfrm>
          <a:prstGeom prst="rect">
            <a:avLst/>
          </a:prstGeom>
          <a:noFill/>
          <a:ln w="9525">
            <a:noFill/>
          </a:ln>
        </p:spPr>
      </p:pic>
    </p:spTree>
  </p:cSld>
  <p:clrMapOvr>
    <a:masterClrMapping/>
  </p:clrMapOvr>
  <p:transition>
    <p:rand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nodeType="afterGroup">
                            <p:stCondLst>
                              <p:cond delay="1"/>
                            </p:stCondLst>
                            <p:childTnLst>
                              <p:par>
                                <p:cTn id="15" presetID="1"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23" grpId="0"/>
      <p:bldP spid="24" grpId="0"/>
      <p:bldP spid="26" grpId="0"/>
      <p:bldP spid="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2143125" y="2679700"/>
            <a:ext cx="8337550" cy="2171065"/>
          </a:xfrm>
          <a:prstGeom prst="rect">
            <a:avLst/>
          </a:prstGeom>
          <a:noFill/>
          <a:ln w="9525">
            <a:noFill/>
          </a:ln>
        </p:spPr>
        <p:txBody>
          <a:bodyPr anchor="t">
            <a:spAutoFit/>
          </a:bodyPr>
          <a:lstStyle/>
          <a:p>
            <a:pPr>
              <a:lnSpc>
                <a:spcPct val="130000"/>
              </a:lnSpc>
            </a:pPr>
            <a:r>
              <a:rPr lang="zh-CN" altLang="en-US" sz="2600" b="1">
                <a:latin typeface="楷体" panose="02010609060101010101" pitchFamily="49" charset="-122"/>
                <a:ea typeface="楷体" panose="02010609060101010101" pitchFamily="49" charset="-122"/>
              </a:rPr>
              <a:t>  “睨之”是</a:t>
            </a:r>
            <a:r>
              <a:rPr lang="zh-CN" altLang="en-US" sz="2600" b="1">
                <a:solidFill>
                  <a:srgbClr val="FF00FF"/>
                </a:solidFill>
                <a:latin typeface="楷体" panose="02010609060101010101" pitchFamily="49" charset="-122"/>
                <a:ea typeface="楷体" panose="02010609060101010101" pitchFamily="49" charset="-122"/>
              </a:rPr>
              <a:t>神态描写</a:t>
            </a:r>
            <a:r>
              <a:rPr lang="zh-CN" altLang="en-US" sz="2600" b="1">
                <a:latin typeface="楷体" panose="02010609060101010101" pitchFamily="49" charset="-122"/>
                <a:ea typeface="楷体" panose="02010609060101010101" pitchFamily="49" charset="-122"/>
              </a:rPr>
              <a:t>，表现了卖油翁对陈尧咨的射技不以为意的态度；“但微颔之”是</a:t>
            </a:r>
            <a:r>
              <a:rPr lang="zh-CN" altLang="en-US" sz="2600" b="1">
                <a:solidFill>
                  <a:srgbClr val="FF00FF"/>
                </a:solidFill>
                <a:latin typeface="楷体" panose="02010609060101010101" pitchFamily="49" charset="-122"/>
                <a:ea typeface="楷体" panose="02010609060101010101" pitchFamily="49" charset="-122"/>
              </a:rPr>
              <a:t>动作描写</a:t>
            </a:r>
            <a:r>
              <a:rPr lang="zh-CN" altLang="en-US" sz="2600" b="1">
                <a:latin typeface="楷体" panose="02010609060101010101" pitchFamily="49" charset="-122"/>
                <a:ea typeface="楷体" panose="02010609060101010101" pitchFamily="49" charset="-122"/>
              </a:rPr>
              <a:t>，表现卖油翁略表赞赏的态度。这两个短语刻画了一个</a:t>
            </a:r>
            <a:r>
              <a:rPr lang="zh-CN" altLang="en-US" sz="2600" b="1">
                <a:solidFill>
                  <a:srgbClr val="FF0000"/>
                </a:solidFill>
                <a:latin typeface="楷体" panose="02010609060101010101" pitchFamily="49" charset="-122"/>
                <a:ea typeface="楷体" panose="02010609060101010101" pitchFamily="49" charset="-122"/>
              </a:rPr>
              <a:t>沉着自信、不动声色、超然物外</a:t>
            </a:r>
            <a:r>
              <a:rPr lang="zh-CN" altLang="en-US" sz="2600" b="1">
                <a:latin typeface="楷体" panose="02010609060101010101" pitchFamily="49" charset="-122"/>
                <a:ea typeface="楷体" panose="02010609060101010101" pitchFamily="49" charset="-122"/>
              </a:rPr>
              <a:t>的智者形象。</a:t>
            </a:r>
            <a:endParaRPr lang="zh-CN" altLang="en-US" sz="2600" b="1">
              <a:latin typeface="楷体" panose="02010609060101010101" pitchFamily="49" charset="-122"/>
              <a:ea typeface="楷体" panose="02010609060101010101" pitchFamily="49" charset="-122"/>
            </a:endParaRPr>
          </a:p>
        </p:txBody>
      </p:sp>
      <p:sp>
        <p:nvSpPr>
          <p:cNvPr id="4" name="矩形 3"/>
          <p:cNvSpPr/>
          <p:nvPr/>
        </p:nvSpPr>
        <p:spPr>
          <a:xfrm>
            <a:off x="2032000" y="1546225"/>
            <a:ext cx="8191500" cy="1124585"/>
          </a:xfrm>
          <a:prstGeom prst="rect">
            <a:avLst/>
          </a:prstGeom>
          <a:noFill/>
          <a:ln w="9525">
            <a:noFill/>
          </a:ln>
        </p:spPr>
        <p:txBody>
          <a:bodyPr anchor="t">
            <a:spAutoFit/>
          </a:bodyPr>
          <a:lstStyle/>
          <a:p>
            <a:pPr>
              <a:lnSpc>
                <a:spcPct val="120000"/>
              </a:lnSpc>
            </a:pPr>
            <a:r>
              <a:rPr lang="en-US" altLang="zh-CN" sz="2800" b="1">
                <a:solidFill>
                  <a:srgbClr val="0000FF"/>
                </a:solidFill>
                <a:latin typeface="黑体" panose="02010609060101010101" pitchFamily="2" charset="-122"/>
                <a:ea typeface="黑体" panose="02010609060101010101" pitchFamily="2" charset="-122"/>
              </a:rPr>
              <a:t>2.“</a:t>
            </a:r>
            <a:r>
              <a:rPr lang="zh-CN" altLang="en-US" sz="2800" b="1">
                <a:solidFill>
                  <a:srgbClr val="0000FF"/>
                </a:solidFill>
                <a:latin typeface="黑体" panose="02010609060101010101" pitchFamily="2" charset="-122"/>
                <a:ea typeface="黑体" panose="02010609060101010101" pitchFamily="2" charset="-122"/>
              </a:rPr>
              <a:t>睨之”“但微颔之”分别是对卖油翁的什么描写？有什么作用？</a:t>
            </a:r>
            <a:endParaRPr lang="en-US" altLang="zh-CN" sz="28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文本占位符 19458"/>
          <p:cNvSpPr>
            <a:spLocks noGrp="1"/>
          </p:cNvSpPr>
          <p:nvPr>
            <p:ph idx="1"/>
          </p:nvPr>
        </p:nvSpPr>
        <p:spPr>
          <a:xfrm>
            <a:off x="1981200" y="1268413"/>
            <a:ext cx="8229600" cy="1008062"/>
          </a:xfrm>
        </p:spPr>
        <p:txBody>
          <a:bodyPr anchor="t">
            <a:normAutofit lnSpcReduction="10000"/>
          </a:bodyPr>
          <a:lstStyle/>
          <a:p>
            <a:pPr>
              <a:buNone/>
            </a:pPr>
            <a:r>
              <a:rPr lang="en-US" altLang="zh-CN" sz="3200" b="1"/>
              <a:t> </a:t>
            </a:r>
            <a:r>
              <a:rPr lang="zh-CN" altLang="en-US" sz="3200" b="1"/>
              <a:t>康肃问曰：“</a:t>
            </a:r>
            <a:r>
              <a:rPr lang="zh-CN" altLang="en-US" sz="3200" b="1">
                <a:solidFill>
                  <a:srgbClr val="FF0066"/>
                </a:solidFill>
              </a:rPr>
              <a:t>汝</a:t>
            </a:r>
            <a:r>
              <a:rPr lang="zh-CN" altLang="en-US" sz="3200" b="1"/>
              <a:t>亦知</a:t>
            </a:r>
            <a:r>
              <a:rPr lang="zh-CN" altLang="en-US" sz="3200" b="1">
                <a:solidFill>
                  <a:srgbClr val="FF6600"/>
                </a:solidFill>
              </a:rPr>
              <a:t>射</a:t>
            </a:r>
            <a:r>
              <a:rPr lang="zh-CN" altLang="en-US" sz="3200" b="1"/>
              <a:t>乎？吾</a:t>
            </a:r>
            <a:r>
              <a:rPr lang="zh-CN" altLang="en-US" sz="3200" b="1">
                <a:solidFill>
                  <a:srgbClr val="FF6600"/>
                </a:solidFill>
              </a:rPr>
              <a:t>射</a:t>
            </a:r>
            <a:r>
              <a:rPr lang="zh-CN" altLang="en-US" sz="3200" b="1"/>
              <a:t>不亦精乎？”翁曰：“无</a:t>
            </a:r>
            <a:r>
              <a:rPr lang="zh-CN" altLang="en-US" sz="3200" b="1">
                <a:solidFill>
                  <a:srgbClr val="FF6600"/>
                </a:solidFill>
              </a:rPr>
              <a:t>他</a:t>
            </a:r>
            <a:r>
              <a:rPr lang="zh-CN" altLang="en-US" sz="3200" b="1"/>
              <a:t>，但手熟</a:t>
            </a:r>
            <a:r>
              <a:rPr lang="zh-CN" altLang="en-US" sz="3200" b="1">
                <a:solidFill>
                  <a:srgbClr val="FF0066"/>
                </a:solidFill>
              </a:rPr>
              <a:t>尔</a:t>
            </a:r>
            <a:r>
              <a:rPr lang="zh-CN" altLang="en-US" sz="3200" b="1"/>
              <a:t>。”</a:t>
            </a:r>
            <a:endParaRPr lang="zh-CN" altLang="en-US" sz="3200" b="1"/>
          </a:p>
        </p:txBody>
      </p:sp>
      <p:sp>
        <p:nvSpPr>
          <p:cNvPr id="19460" name="云形标注 19459"/>
          <p:cNvSpPr/>
          <p:nvPr/>
        </p:nvSpPr>
        <p:spPr>
          <a:xfrm>
            <a:off x="4511675" y="2781300"/>
            <a:ext cx="914400" cy="609600"/>
          </a:xfrm>
          <a:prstGeom prst="cloudCallout">
            <a:avLst>
              <a:gd name="adj1" fmla="val 109236"/>
              <a:gd name="adj2" fmla="val -20807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射术</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9461" name="云形标注 19460"/>
          <p:cNvSpPr/>
          <p:nvPr/>
        </p:nvSpPr>
        <p:spPr>
          <a:xfrm>
            <a:off x="6527800" y="2781300"/>
            <a:ext cx="914400" cy="609600"/>
          </a:xfrm>
          <a:prstGeom prst="cloudCallout">
            <a:avLst>
              <a:gd name="adj1" fmla="val -231593"/>
              <a:gd name="adj2" fmla="val -131435"/>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别的</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9462" name="云形标注 19461"/>
          <p:cNvSpPr/>
          <p:nvPr/>
        </p:nvSpPr>
        <p:spPr>
          <a:xfrm>
            <a:off x="8472488" y="2781300"/>
            <a:ext cx="914400" cy="609600"/>
          </a:xfrm>
          <a:prstGeom prst="cloudCallout">
            <a:avLst>
              <a:gd name="adj1" fmla="val -224856"/>
              <a:gd name="adj2" fmla="val -135398"/>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罢了</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9463" name="云形标注 19462"/>
          <p:cNvSpPr/>
          <p:nvPr/>
        </p:nvSpPr>
        <p:spPr>
          <a:xfrm>
            <a:off x="2784475" y="2781300"/>
            <a:ext cx="914400" cy="609600"/>
          </a:xfrm>
          <a:prstGeom prst="cloudCallout">
            <a:avLst>
              <a:gd name="adj1" fmla="val 152083"/>
              <a:gd name="adj2" fmla="val -212037"/>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你</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19464" name="文本框 19463"/>
          <p:cNvSpPr txBox="1"/>
          <p:nvPr/>
        </p:nvSpPr>
        <p:spPr>
          <a:xfrm>
            <a:off x="5376863" y="3789363"/>
            <a:ext cx="4824412" cy="2553335"/>
          </a:xfrm>
          <a:prstGeom prst="rect">
            <a:avLst/>
          </a:prstGeom>
          <a:noFill/>
          <a:ln w="9525">
            <a:noFill/>
          </a:ln>
        </p:spPr>
        <p:txBody>
          <a:bodyPr anchor="t">
            <a:spAutoFit/>
          </a:bodyPr>
          <a:lstStyle/>
          <a:p>
            <a:r>
              <a:rPr lang="zh-CN" altLang="en-US" sz="3200" b="1">
                <a:solidFill>
                  <a:srgbClr val="FF6600"/>
                </a:solidFill>
                <a:latin typeface="宋体" panose="02010600030101010101" pitchFamily="2" charset="-122"/>
                <a:ea typeface="宋体" panose="02010600030101010101" pitchFamily="2" charset="-122"/>
              </a:rPr>
              <a:t>译文：</a:t>
            </a:r>
            <a:r>
              <a:rPr lang="zh-CN" altLang="en-US" sz="3200" b="1">
                <a:latin typeface="宋体" panose="02010600030101010101" pitchFamily="2" charset="-122"/>
                <a:ea typeface="宋体" panose="02010600030101010101" pitchFamily="2" charset="-122"/>
              </a:rPr>
              <a:t>康肃公问道：“你也会射术吗？我射术不也很精湛吗？”老翁说：“没有什么别的奥秘，只不过是手熟罢了。”</a:t>
            </a:r>
            <a:endParaRPr lang="zh-CN" altLang="en-US" sz="3200" b="1">
              <a:latin typeface="宋体" panose="02010600030101010101" pitchFamily="2" charset="-122"/>
              <a:ea typeface="宋体" panose="02010600030101010101" pitchFamily="2" charset="-122"/>
            </a:endParaRPr>
          </a:p>
        </p:txBody>
      </p:sp>
      <p:pic>
        <p:nvPicPr>
          <p:cNvPr id="19465" name="图片 19464" descr="01"/>
          <p:cNvPicPr>
            <a:picLocks noChangeAspect="1"/>
          </p:cNvPicPr>
          <p:nvPr/>
        </p:nvPicPr>
        <p:blipFill>
          <a:blip r:embed="rId2"/>
          <a:stretch>
            <a:fillRect/>
          </a:stretch>
        </p:blipFill>
        <p:spPr>
          <a:xfrm>
            <a:off x="1992313" y="3644900"/>
            <a:ext cx="3095625" cy="2816225"/>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wipe(left)">
                                      <p:cBhvr>
                                        <p:cTn id="7" dur="2000"/>
                                        <p:tgtEl>
                                          <p:spTgt spid="1946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 calcmode="lin" valueType="num">
                                      <p:cBhvr additive="base">
                                        <p:cTn id="12" dur="500" fill="hold"/>
                                        <p:tgtEl>
                                          <p:spTgt spid="19463"/>
                                        </p:tgtEl>
                                        <p:attrNameLst>
                                          <p:attrName>ppt_x</p:attrName>
                                        </p:attrNameLst>
                                      </p:cBhvr>
                                      <p:tavLst>
                                        <p:tav tm="0">
                                          <p:val>
                                            <p:strVal val="#ppt_x"/>
                                          </p:val>
                                        </p:tav>
                                        <p:tav tm="100000">
                                          <p:val>
                                            <p:strVal val="#ppt_x"/>
                                          </p:val>
                                        </p:tav>
                                      </p:tavLst>
                                    </p:anim>
                                    <p:anim calcmode="lin" valueType="num">
                                      <p:cBhvr additive="base">
                                        <p:cTn id="13"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460"/>
                                        </p:tgtEl>
                                        <p:attrNameLst>
                                          <p:attrName>style.visibility</p:attrName>
                                        </p:attrNameLst>
                                      </p:cBhvr>
                                      <p:to>
                                        <p:strVal val="visible"/>
                                      </p:to>
                                    </p:set>
                                    <p:animEffect transition="in" filter="blinds(horizontal)">
                                      <p:cBhvr>
                                        <p:cTn id="18" dur="500"/>
                                        <p:tgtEl>
                                          <p:spTgt spid="19460"/>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9461"/>
                                        </p:tgtEl>
                                        <p:attrNameLst>
                                          <p:attrName>style.visibility</p:attrName>
                                        </p:attrNameLst>
                                      </p:cBhvr>
                                      <p:to>
                                        <p:strVal val="visible"/>
                                      </p:to>
                                    </p:set>
                                    <p:animEffect transition="in" filter="diamond(in)">
                                      <p:cBhvr>
                                        <p:cTn id="23" dur="2000"/>
                                        <p:tgtEl>
                                          <p:spTgt spid="19461"/>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9462"/>
                                        </p:tgtEl>
                                        <p:attrNameLst>
                                          <p:attrName>style.visibility</p:attrName>
                                        </p:attrNameLst>
                                      </p:cBhvr>
                                      <p:to>
                                        <p:strVal val="visible"/>
                                      </p:to>
                                    </p:set>
                                    <p:animEffect transition="in" filter="checkerboard(across)">
                                      <p:cBhvr>
                                        <p:cTn id="28" dur="500"/>
                                        <p:tgtEl>
                                          <p:spTgt spid="19462"/>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9464"/>
                                        </p:tgtEl>
                                        <p:attrNameLst>
                                          <p:attrName>style.visibility</p:attrName>
                                        </p:attrNameLst>
                                      </p:cBhvr>
                                      <p:to>
                                        <p:strVal val="visible"/>
                                      </p:to>
                                    </p:set>
                                    <p:animEffect transition="in" filter="wipe(up)">
                                      <p:cBhvr>
                                        <p:cTn id="33" dur="20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P spid="1946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文本占位符 20482"/>
          <p:cNvSpPr>
            <a:spLocks noGrp="1"/>
          </p:cNvSpPr>
          <p:nvPr>
            <p:ph idx="1"/>
          </p:nvPr>
        </p:nvSpPr>
        <p:spPr>
          <a:xfrm>
            <a:off x="1847850" y="1270000"/>
            <a:ext cx="8497888" cy="1081088"/>
          </a:xfrm>
        </p:spPr>
        <p:txBody>
          <a:bodyPr anchor="t"/>
          <a:lstStyle/>
          <a:p>
            <a:pPr>
              <a:buNone/>
            </a:pPr>
            <a:r>
              <a:rPr lang="zh-CN" altLang="en-US" sz="3200" b="1"/>
              <a:t>康肃</a:t>
            </a:r>
            <a:r>
              <a:rPr lang="zh-CN" altLang="en-US" sz="3200" b="1">
                <a:solidFill>
                  <a:srgbClr val="FF0066"/>
                </a:solidFill>
              </a:rPr>
              <a:t>忿然</a:t>
            </a:r>
            <a:r>
              <a:rPr lang="zh-CN" altLang="en-US" sz="3200" b="1"/>
              <a:t>曰：“</a:t>
            </a:r>
            <a:r>
              <a:rPr lang="zh-CN" altLang="en-US" sz="3200" b="1">
                <a:solidFill>
                  <a:srgbClr val="FF0066"/>
                </a:solidFill>
              </a:rPr>
              <a:t>尔</a:t>
            </a:r>
            <a:r>
              <a:rPr lang="zh-CN" altLang="en-US" sz="3200" b="1">
                <a:solidFill>
                  <a:srgbClr val="FF6600"/>
                </a:solidFill>
              </a:rPr>
              <a:t>安敢</a:t>
            </a:r>
            <a:r>
              <a:rPr lang="zh-CN" altLang="en-US" sz="3200" b="1"/>
              <a:t>轻吾射！”翁曰：“</a:t>
            </a:r>
            <a:r>
              <a:rPr lang="zh-CN" altLang="en-US" sz="3200" b="1">
                <a:solidFill>
                  <a:srgbClr val="FF0066"/>
                </a:solidFill>
              </a:rPr>
              <a:t>以</a:t>
            </a:r>
            <a:r>
              <a:rPr lang="zh-CN" altLang="en-US" sz="3200" b="1"/>
              <a:t>我</a:t>
            </a:r>
            <a:r>
              <a:rPr lang="zh-CN" altLang="en-US" sz="3200" b="1">
                <a:solidFill>
                  <a:srgbClr val="FF0066"/>
                </a:solidFill>
              </a:rPr>
              <a:t>酌</a:t>
            </a:r>
            <a:r>
              <a:rPr lang="zh-CN" altLang="en-US" sz="3200" b="1"/>
              <a:t>油知</a:t>
            </a:r>
            <a:r>
              <a:rPr lang="zh-CN" altLang="en-US" sz="3200" b="1">
                <a:solidFill>
                  <a:srgbClr val="FF6600"/>
                </a:solidFill>
              </a:rPr>
              <a:t>之</a:t>
            </a:r>
            <a:r>
              <a:rPr lang="zh-CN" altLang="en-US" sz="3200" b="1"/>
              <a:t>。”</a:t>
            </a:r>
            <a:endParaRPr lang="zh-CN" altLang="en-US" sz="3200" b="1"/>
          </a:p>
        </p:txBody>
      </p:sp>
      <p:sp>
        <p:nvSpPr>
          <p:cNvPr id="20484" name="圆角矩形标注 20483"/>
          <p:cNvSpPr/>
          <p:nvPr/>
        </p:nvSpPr>
        <p:spPr>
          <a:xfrm>
            <a:off x="3287713" y="2636838"/>
            <a:ext cx="1635125" cy="611187"/>
          </a:xfrm>
          <a:prstGeom prst="wedgeRoundRectCallout">
            <a:avLst>
              <a:gd name="adj1" fmla="val -46773"/>
              <a:gd name="adj2" fmla="val -183190"/>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恼怒的样子</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0485" name="圆角矩形标注 20484"/>
          <p:cNvSpPr/>
          <p:nvPr/>
        </p:nvSpPr>
        <p:spPr>
          <a:xfrm>
            <a:off x="6743700" y="2565400"/>
            <a:ext cx="576263" cy="609600"/>
          </a:xfrm>
          <a:prstGeom prst="wedgeRoundRectCallout">
            <a:avLst>
              <a:gd name="adj1" fmla="val -339741"/>
              <a:gd name="adj2" fmla="val -174944"/>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你</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0486" name="圆角矩形标注 20485"/>
          <p:cNvSpPr/>
          <p:nvPr/>
        </p:nvSpPr>
        <p:spPr>
          <a:xfrm>
            <a:off x="1920875" y="2636838"/>
            <a:ext cx="1079500" cy="611187"/>
          </a:xfrm>
          <a:prstGeom prst="wedgeRoundRectCallout">
            <a:avLst>
              <a:gd name="adj1" fmla="val 42532"/>
              <a:gd name="adj2" fmla="val -108894"/>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舀，倒</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0487" name="圆角矩形标注 20486"/>
          <p:cNvSpPr/>
          <p:nvPr/>
        </p:nvSpPr>
        <p:spPr>
          <a:xfrm>
            <a:off x="7464425" y="2565400"/>
            <a:ext cx="1152525" cy="609600"/>
          </a:xfrm>
          <a:prstGeom prst="wedgeRoundRectCallout">
            <a:avLst>
              <a:gd name="adj1" fmla="val -188639"/>
              <a:gd name="adj2" fmla="val -171329"/>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怎么敢</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0488" name="圆角矩形标注 20487"/>
          <p:cNvSpPr/>
          <p:nvPr/>
        </p:nvSpPr>
        <p:spPr>
          <a:xfrm>
            <a:off x="8759825" y="2565400"/>
            <a:ext cx="1512888" cy="609600"/>
          </a:xfrm>
          <a:prstGeom prst="wedgeRoundRectCallout">
            <a:avLst>
              <a:gd name="adj1" fmla="val 18796"/>
              <a:gd name="adj2" fmla="val -171329"/>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凭，凭借</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0489" name="圆角矩形标注 20488"/>
          <p:cNvSpPr/>
          <p:nvPr/>
        </p:nvSpPr>
        <p:spPr>
          <a:xfrm>
            <a:off x="5160963" y="2565400"/>
            <a:ext cx="1368425" cy="647700"/>
          </a:xfrm>
          <a:prstGeom prst="wedgeRoundRectCallout">
            <a:avLst>
              <a:gd name="adj1" fmla="val -114634"/>
              <a:gd name="adj2" fmla="val -101171"/>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这个道理</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0490" name="文本框 20489"/>
          <p:cNvSpPr txBox="1"/>
          <p:nvPr/>
        </p:nvSpPr>
        <p:spPr>
          <a:xfrm>
            <a:off x="1920875" y="3502025"/>
            <a:ext cx="3959225" cy="3046095"/>
          </a:xfrm>
          <a:prstGeom prst="rect">
            <a:avLst/>
          </a:prstGeom>
          <a:noFill/>
          <a:ln w="9525">
            <a:noFill/>
          </a:ln>
        </p:spPr>
        <p:txBody>
          <a:bodyPr anchor="t">
            <a:spAutoFit/>
          </a:bodyPr>
          <a:lstStyle/>
          <a:p>
            <a:r>
              <a:rPr lang="zh-CN" altLang="en-US" sz="3200" b="1">
                <a:solidFill>
                  <a:srgbClr val="FF6600"/>
                </a:solidFill>
                <a:latin typeface="仿宋_GB2312" pitchFamily="49" charset="-122"/>
                <a:ea typeface="仿宋_GB2312" pitchFamily="49" charset="-122"/>
              </a:rPr>
              <a:t>译文：</a:t>
            </a:r>
            <a:r>
              <a:rPr lang="zh-CN" altLang="en-US" sz="3200" b="1">
                <a:latin typeface="仿宋_GB2312" pitchFamily="49" charset="-122"/>
                <a:ea typeface="仿宋_GB2312" pitchFamily="49" charset="-122"/>
              </a:rPr>
              <a:t>康肃公听后愤愤地说：“你怎么敢轻视我的射术！”老翁说：“凭着我倒油的经验就可懂得这个道理。”</a:t>
            </a:r>
            <a:endParaRPr lang="zh-CN" altLang="en-US" sz="3200" b="1">
              <a:latin typeface="仿宋_GB2312" pitchFamily="49" charset="-122"/>
              <a:ea typeface="仿宋_GB2312" pitchFamily="49" charset="-122"/>
            </a:endParaRPr>
          </a:p>
        </p:txBody>
      </p:sp>
      <p:pic>
        <p:nvPicPr>
          <p:cNvPr id="20491" name="图片 20490" descr="02"/>
          <p:cNvPicPr>
            <a:picLocks noChangeAspect="1"/>
          </p:cNvPicPr>
          <p:nvPr/>
        </p:nvPicPr>
        <p:blipFill>
          <a:blip r:embed="rId2"/>
          <a:stretch>
            <a:fillRect/>
          </a:stretch>
        </p:blipFill>
        <p:spPr>
          <a:xfrm>
            <a:off x="6169025" y="3503613"/>
            <a:ext cx="4130675" cy="2944812"/>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32" fill="hold" nodeType="withEffect">
                                  <p:stCondLst>
                                    <p:cond delay="0"/>
                                  </p:stCondLst>
                                  <p:childTnLst>
                                    <p:set>
                                      <p:cBhvr>
                                        <p:cTn id="6" dur="1" fill="hold">
                                          <p:stCondLst>
                                            <p:cond delay="0"/>
                                          </p:stCondLst>
                                        </p:cTn>
                                        <p:tgtEl>
                                          <p:spTgt spid="20491"/>
                                        </p:tgtEl>
                                        <p:attrNameLst>
                                          <p:attrName>style.visibility</p:attrName>
                                        </p:attrNameLst>
                                      </p:cBhvr>
                                      <p:to>
                                        <p:strVal val="visible"/>
                                      </p:to>
                                    </p:set>
                                    <p:animEffect transition="in" filter="diamond(out)">
                                      <p:cBhvr>
                                        <p:cTn id="7" dur="2000"/>
                                        <p:tgtEl>
                                          <p:spTgt spid="2049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wipe(left)">
                                      <p:cBhvr>
                                        <p:cTn id="12" dur="500"/>
                                        <p:tgtEl>
                                          <p:spTgt spid="2048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 calcmode="lin" valueType="num">
                                      <p:cBhvr additive="base">
                                        <p:cTn id="17" dur="500" fill="hold"/>
                                        <p:tgtEl>
                                          <p:spTgt spid="20485"/>
                                        </p:tgtEl>
                                        <p:attrNameLst>
                                          <p:attrName>ppt_x</p:attrName>
                                        </p:attrNameLst>
                                      </p:cBhvr>
                                      <p:tavLst>
                                        <p:tav tm="0">
                                          <p:val>
                                            <p:strVal val="#ppt_x"/>
                                          </p:val>
                                        </p:tav>
                                        <p:tav tm="100000">
                                          <p:val>
                                            <p:strVal val="#ppt_x"/>
                                          </p:val>
                                        </p:tav>
                                      </p:tavLst>
                                    </p:anim>
                                    <p:anim calcmode="lin" valueType="num">
                                      <p:cBhvr additive="base">
                                        <p:cTn id="18"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0487"/>
                                        </p:tgtEl>
                                        <p:attrNameLst>
                                          <p:attrName>style.visibility</p:attrName>
                                        </p:attrNameLst>
                                      </p:cBhvr>
                                      <p:to>
                                        <p:strVal val="visible"/>
                                      </p:to>
                                    </p:set>
                                    <p:animEffect transition="in" filter="box(in)">
                                      <p:cBhvr>
                                        <p:cTn id="23" dur="500"/>
                                        <p:tgtEl>
                                          <p:spTgt spid="20487"/>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20488"/>
                                        </p:tgtEl>
                                        <p:attrNameLst>
                                          <p:attrName>style.visibility</p:attrName>
                                        </p:attrNameLst>
                                      </p:cBhvr>
                                      <p:to>
                                        <p:strVal val="visible"/>
                                      </p:to>
                                    </p:set>
                                    <p:animEffect transition="in" filter="slide(fromBottom)">
                                      <p:cBhvr>
                                        <p:cTn id="28" dur="500"/>
                                        <p:tgtEl>
                                          <p:spTgt spid="20488"/>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0486"/>
                                        </p:tgtEl>
                                        <p:attrNameLst>
                                          <p:attrName>style.visibility</p:attrName>
                                        </p:attrNameLst>
                                      </p:cBhvr>
                                      <p:to>
                                        <p:strVal val="visible"/>
                                      </p:to>
                                    </p:set>
                                    <p:animEffect transition="in" filter="blinds(horizontal)">
                                      <p:cBhvr>
                                        <p:cTn id="33" dur="500"/>
                                        <p:tgtEl>
                                          <p:spTgt spid="20486"/>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20489"/>
                                        </p:tgtEl>
                                        <p:attrNameLst>
                                          <p:attrName>style.visibility</p:attrName>
                                        </p:attrNameLst>
                                      </p:cBhvr>
                                      <p:to>
                                        <p:strVal val="visible"/>
                                      </p:to>
                                    </p:set>
                                    <p:animEffect transition="in" filter="checkerboard(across)">
                                      <p:cBhvr>
                                        <p:cTn id="38" dur="500"/>
                                        <p:tgtEl>
                                          <p:spTgt spid="20489"/>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90"/>
                                        </p:tgtEl>
                                        <p:attrNameLst>
                                          <p:attrName>style.visibility</p:attrName>
                                        </p:attrNameLst>
                                      </p:cBhvr>
                                      <p:to>
                                        <p:strVal val="visible"/>
                                      </p:to>
                                    </p:set>
                                    <p:anim calcmode="lin" valueType="num">
                                      <p:cBhvr additive="base">
                                        <p:cTn id="43" dur="500" fill="hold"/>
                                        <p:tgtEl>
                                          <p:spTgt spid="20490"/>
                                        </p:tgtEl>
                                        <p:attrNameLst>
                                          <p:attrName>ppt_x</p:attrName>
                                        </p:attrNameLst>
                                      </p:cBhvr>
                                      <p:tavLst>
                                        <p:tav tm="0">
                                          <p:val>
                                            <p:strVal val="#ppt_x"/>
                                          </p:val>
                                        </p:tav>
                                        <p:tav tm="100000">
                                          <p:val>
                                            <p:strVal val="#ppt_x"/>
                                          </p:val>
                                        </p:tav>
                                      </p:tavLst>
                                    </p:anim>
                                    <p:anim calcmode="lin" valueType="num">
                                      <p:cBhvr additive="base">
                                        <p:cTn id="44" dur="500" fill="hold"/>
                                        <p:tgtEl>
                                          <p:spTgt spid="204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P spid="20487" grpId="0"/>
      <p:bldP spid="20488" grpId="0"/>
      <p:bldP spid="20489" grpId="0"/>
      <p:bldP spid="2049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文本占位符 21506"/>
          <p:cNvSpPr>
            <a:spLocks noGrp="1"/>
          </p:cNvSpPr>
          <p:nvPr>
            <p:ph idx="1"/>
          </p:nvPr>
        </p:nvSpPr>
        <p:spPr>
          <a:xfrm>
            <a:off x="1992313" y="2060575"/>
            <a:ext cx="8229600" cy="1152525"/>
          </a:xfrm>
        </p:spPr>
        <p:txBody>
          <a:bodyPr anchor="t"/>
          <a:lstStyle/>
          <a:p>
            <a:pPr>
              <a:buNone/>
            </a:pPr>
            <a:r>
              <a:rPr lang="zh-CN" altLang="en-US" sz="3200" b="1">
                <a:solidFill>
                  <a:srgbClr val="FF6600"/>
                </a:solidFill>
              </a:rPr>
              <a:t>乃</a:t>
            </a:r>
            <a:r>
              <a:rPr lang="zh-CN" altLang="en-US" sz="3200" b="1"/>
              <a:t>取一葫芦</a:t>
            </a:r>
            <a:r>
              <a:rPr lang="zh-CN" altLang="en-US" sz="3200" b="1">
                <a:solidFill>
                  <a:srgbClr val="FF0066"/>
                </a:solidFill>
              </a:rPr>
              <a:t>置</a:t>
            </a:r>
            <a:r>
              <a:rPr lang="zh-CN" altLang="en-US" sz="3200" b="1">
                <a:solidFill>
                  <a:srgbClr val="FF6600"/>
                </a:solidFill>
              </a:rPr>
              <a:t>于</a:t>
            </a:r>
            <a:r>
              <a:rPr lang="zh-CN" altLang="en-US" sz="3200" b="1"/>
              <a:t>地，</a:t>
            </a:r>
            <a:r>
              <a:rPr lang="zh-CN" altLang="en-US" sz="3200" b="1">
                <a:solidFill>
                  <a:srgbClr val="FF0066"/>
                </a:solidFill>
              </a:rPr>
              <a:t>以</a:t>
            </a:r>
            <a:r>
              <a:rPr lang="zh-CN" altLang="en-US" sz="3200" b="1"/>
              <a:t>钱覆</a:t>
            </a:r>
            <a:r>
              <a:rPr lang="zh-CN" altLang="en-US" sz="3200" b="1">
                <a:solidFill>
                  <a:srgbClr val="FF6600"/>
                </a:solidFill>
              </a:rPr>
              <a:t>其</a:t>
            </a:r>
            <a:r>
              <a:rPr lang="zh-CN" altLang="en-US" sz="3200" b="1"/>
              <a:t>口，徐</a:t>
            </a:r>
            <a:r>
              <a:rPr lang="zh-CN" altLang="en-US" sz="3200" b="1">
                <a:solidFill>
                  <a:srgbClr val="FF6600"/>
                </a:solidFill>
              </a:rPr>
              <a:t>以</a:t>
            </a:r>
            <a:r>
              <a:rPr lang="zh-CN" altLang="en-US" sz="3200" b="1">
                <a:solidFill>
                  <a:srgbClr val="FF0066"/>
                </a:solidFill>
              </a:rPr>
              <a:t>杓</a:t>
            </a:r>
            <a:r>
              <a:rPr lang="zh-CN" altLang="en-US" sz="3200" b="1"/>
              <a:t>酌油</a:t>
            </a:r>
            <a:r>
              <a:rPr lang="zh-CN" altLang="en-US" sz="3200" b="1">
                <a:solidFill>
                  <a:srgbClr val="FF0066"/>
                </a:solidFill>
              </a:rPr>
              <a:t>沥</a:t>
            </a:r>
            <a:r>
              <a:rPr lang="zh-CN" altLang="en-US" sz="3200" b="1">
                <a:solidFill>
                  <a:srgbClr val="FF6600"/>
                </a:solidFill>
              </a:rPr>
              <a:t>之</a:t>
            </a:r>
            <a:r>
              <a:rPr lang="zh-CN" altLang="en-US" sz="3200" b="1"/>
              <a:t>，自钱孔入，</a:t>
            </a:r>
            <a:r>
              <a:rPr lang="zh-CN" altLang="en-US" sz="3200" b="1">
                <a:solidFill>
                  <a:srgbClr val="FF6600"/>
                </a:solidFill>
              </a:rPr>
              <a:t>而</a:t>
            </a:r>
            <a:r>
              <a:rPr lang="zh-CN" altLang="en-US" sz="3200" b="1"/>
              <a:t>钱不湿。</a:t>
            </a:r>
            <a:endParaRPr lang="zh-CN" altLang="en-US" sz="3200" b="1"/>
          </a:p>
        </p:txBody>
      </p:sp>
      <p:sp>
        <p:nvSpPr>
          <p:cNvPr id="21508" name="圆角矩形标注 21507"/>
          <p:cNvSpPr/>
          <p:nvPr/>
        </p:nvSpPr>
        <p:spPr>
          <a:xfrm>
            <a:off x="3792538" y="1196975"/>
            <a:ext cx="503237" cy="609600"/>
          </a:xfrm>
          <a:prstGeom prst="wedgeRoundRectCallout">
            <a:avLst>
              <a:gd name="adj1" fmla="val 48741"/>
              <a:gd name="adj2" fmla="val 108167"/>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放</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09" name="圆角矩形标注 21508"/>
          <p:cNvSpPr/>
          <p:nvPr/>
        </p:nvSpPr>
        <p:spPr>
          <a:xfrm>
            <a:off x="4727575" y="1196975"/>
            <a:ext cx="504825" cy="609600"/>
          </a:xfrm>
          <a:prstGeom prst="wedgeRoundRectCallout">
            <a:avLst>
              <a:gd name="adj1" fmla="val -43694"/>
              <a:gd name="adj2" fmla="val 108167"/>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在</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0" name="圆角矩形标注 21509"/>
          <p:cNvSpPr/>
          <p:nvPr/>
        </p:nvSpPr>
        <p:spPr>
          <a:xfrm>
            <a:off x="5664200" y="1196975"/>
            <a:ext cx="504825" cy="609600"/>
          </a:xfrm>
          <a:prstGeom prst="wedgeRoundRectCallout">
            <a:avLst>
              <a:gd name="adj1" fmla="val 7556"/>
              <a:gd name="adj2" fmla="val 108167"/>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用</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1" name="圆角矩形标注 21510"/>
          <p:cNvSpPr/>
          <p:nvPr/>
        </p:nvSpPr>
        <p:spPr>
          <a:xfrm>
            <a:off x="6600825" y="1196975"/>
            <a:ext cx="1943100" cy="609600"/>
          </a:xfrm>
          <a:prstGeom prst="wedgeRoundRectCallout">
            <a:avLst>
              <a:gd name="adj1" fmla="val -22306"/>
              <a:gd name="adj2" fmla="val 106190"/>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它的，指葫芦</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1512" name="圆角矩形标注 21511"/>
          <p:cNvSpPr/>
          <p:nvPr/>
        </p:nvSpPr>
        <p:spPr>
          <a:xfrm>
            <a:off x="1920875" y="1196975"/>
            <a:ext cx="1417638" cy="609600"/>
          </a:xfrm>
          <a:prstGeom prst="wedgeRoundRectCallout">
            <a:avLst>
              <a:gd name="adj1" fmla="val -23856"/>
              <a:gd name="adj2" fmla="val 106190"/>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就，于是</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1513" name="圆角矩形标注 21512"/>
          <p:cNvSpPr/>
          <p:nvPr/>
        </p:nvSpPr>
        <p:spPr>
          <a:xfrm>
            <a:off x="8904288" y="1196975"/>
            <a:ext cx="504825" cy="609600"/>
          </a:xfrm>
          <a:prstGeom prst="wedgeRoundRectCallout">
            <a:avLst>
              <a:gd name="adj1" fmla="val -75310"/>
              <a:gd name="adj2" fmla="val 102028"/>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用</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4" name="圆角矩形标注 21513"/>
          <p:cNvSpPr/>
          <p:nvPr/>
        </p:nvSpPr>
        <p:spPr>
          <a:xfrm>
            <a:off x="9769475" y="1196975"/>
            <a:ext cx="503238" cy="609600"/>
          </a:xfrm>
          <a:prstGeom prst="wedgeRoundRectCallout">
            <a:avLst>
              <a:gd name="adj1" fmla="val -133495"/>
              <a:gd name="adj2" fmla="val 102134"/>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勺</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5" name="圆角矩形标注 21514"/>
          <p:cNvSpPr/>
          <p:nvPr/>
        </p:nvSpPr>
        <p:spPr>
          <a:xfrm>
            <a:off x="2208213" y="3357563"/>
            <a:ext cx="914400" cy="609600"/>
          </a:xfrm>
          <a:prstGeom prst="wedgeRoundRectCallout">
            <a:avLst>
              <a:gd name="adj1" fmla="val 40764"/>
              <a:gd name="adj2" fmla="val -94949"/>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注入</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6" name="圆角矩形标注 21515"/>
          <p:cNvSpPr/>
          <p:nvPr/>
        </p:nvSpPr>
        <p:spPr>
          <a:xfrm>
            <a:off x="4152900" y="3357563"/>
            <a:ext cx="914400" cy="609600"/>
          </a:xfrm>
          <a:prstGeom prst="wedgeRoundRectCallout">
            <a:avLst>
              <a:gd name="adj1" fmla="val -116106"/>
              <a:gd name="adj2" fmla="val -94741"/>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葫芦</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1517" name="圆角矩形标注 21516"/>
          <p:cNvSpPr/>
          <p:nvPr/>
        </p:nvSpPr>
        <p:spPr>
          <a:xfrm>
            <a:off x="6096000" y="3357563"/>
            <a:ext cx="2305050" cy="609600"/>
          </a:xfrm>
          <a:prstGeom prst="wedgeRoundRectCallout">
            <a:avLst>
              <a:gd name="adj1" fmla="val -39472"/>
              <a:gd name="adj2" fmla="val -96926"/>
              <a:gd name="adj3" fmla="val 16667"/>
            </a:avLst>
          </a:prstGeom>
          <a:solidFill>
            <a:srgbClr val="FFCCFF"/>
          </a:solidFill>
          <a:ln w="9525" cap="flat" cmpd="sng">
            <a:solidFill>
              <a:schemeClr val="tx1"/>
            </a:solidFill>
            <a:prstDash val="solid"/>
            <a:miter/>
            <a:headEnd type="none" w="med" len="med"/>
            <a:tailEnd type="none" w="med" len="med"/>
          </a:ln>
        </p:spPr>
        <p:txBody>
          <a:bodyPr wrap="none" anchor="ctr"/>
          <a:lstStyle/>
          <a:p>
            <a:pPr algn="ctr"/>
            <a:r>
              <a:rPr lang="zh-CN" altLang="en-US" sz="2400" b="1">
                <a:solidFill>
                  <a:schemeClr val="accent2"/>
                </a:solidFill>
                <a:latin typeface="Arial" panose="020b0604020202020204" pitchFamily="34" charset="0"/>
                <a:ea typeface="宋体" panose="02010600030101010101" pitchFamily="2" charset="-122"/>
              </a:rPr>
              <a:t>转折，可是，却</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21518" name="文本框 21517"/>
          <p:cNvSpPr txBox="1"/>
          <p:nvPr/>
        </p:nvSpPr>
        <p:spPr>
          <a:xfrm>
            <a:off x="5448300" y="4221163"/>
            <a:ext cx="4824413" cy="2245360"/>
          </a:xfrm>
          <a:prstGeom prst="rect">
            <a:avLst/>
          </a:prstGeom>
          <a:noFill/>
          <a:ln w="9525">
            <a:noFill/>
          </a:ln>
        </p:spPr>
        <p:txBody>
          <a:bodyPr wrap="square">
            <a:spAutoFit/>
          </a:bodyPr>
          <a:lstStyle/>
          <a:p>
            <a:r>
              <a:rPr lang="zh-CN" altLang="en-US" sz="2800" b="1" noProof="1">
                <a:solidFill>
                  <a:srgbClr val="FF6600"/>
                </a:solidFill>
                <a:effectLst>
                  <a:outerShdw blurRad="38100" dist="38100" dir="2700000">
                    <a:srgbClr val="000000"/>
                  </a:outerShdw>
                </a:effectLst>
                <a:latin typeface="仿宋_GB2312" pitchFamily="49" charset="-122"/>
                <a:ea typeface="宋体" panose="02010600030101010101" pitchFamily="2" charset="-122"/>
                <a:cs typeface="+mn-cs"/>
              </a:rPr>
              <a:t>译文：</a:t>
            </a:r>
            <a:r>
              <a:rPr lang="zh-CN" altLang="en-US" sz="2800" b="1" noProof="1">
                <a:effectLst>
                  <a:outerShdw blurRad="38100" dist="38100" dir="2700000">
                    <a:srgbClr val="FFFFFF"/>
                  </a:outerShdw>
                </a:effectLst>
                <a:latin typeface="仿宋_GB2312" pitchFamily="49" charset="-122"/>
                <a:ea typeface="宋体" panose="02010600030101010101" pitchFamily="2" charset="-122"/>
                <a:cs typeface="+mn-cs"/>
              </a:rPr>
              <a:t>于是老翁取过一个葫芦立放在地上，用铜钱盖在它的口上，慢慢地用杓子把油倒进葫芦，油从铜钱的孔中注进去，却不沾湿铜钱。</a:t>
            </a:r>
            <a:endParaRPr lang="zh-CN" altLang="en-US" sz="2800" b="1" noProof="1">
              <a:effectLst>
                <a:outerShdw blurRad="38100" dist="38100" dir="2700000">
                  <a:srgbClr val="FFFFFF"/>
                </a:outerShdw>
              </a:effectLst>
              <a:latin typeface="仿宋_GB2312" pitchFamily="49" charset="-122"/>
            </a:endParaRPr>
          </a:p>
        </p:txBody>
      </p:sp>
      <p:pic>
        <p:nvPicPr>
          <p:cNvPr id="21519" name="图片 21518" descr="图片1"/>
          <p:cNvPicPr>
            <a:picLocks noChangeAspect="1"/>
          </p:cNvPicPr>
          <p:nvPr/>
        </p:nvPicPr>
        <p:blipFill>
          <a:blip r:embed="rId2"/>
          <a:stretch>
            <a:fillRect/>
          </a:stretch>
        </p:blipFill>
        <p:spPr>
          <a:xfrm>
            <a:off x="1978025" y="4221163"/>
            <a:ext cx="3067050" cy="2303462"/>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1519"/>
                                        </p:tgtEl>
                                        <p:attrNameLst>
                                          <p:attrName>style.visibility</p:attrName>
                                        </p:attrNameLst>
                                      </p:cBhvr>
                                      <p:to>
                                        <p:strVal val="visible"/>
                                      </p:to>
                                    </p:set>
                                    <p:anim calcmode="lin" valueType="num">
                                      <p:cBhvr>
                                        <p:cTn id="7" dur="500" fill="hold"/>
                                        <p:tgtEl>
                                          <p:spTgt spid="21519"/>
                                        </p:tgtEl>
                                        <p:attrNameLst>
                                          <p:attrName>ppt_w</p:attrName>
                                        </p:attrNameLst>
                                      </p:cBhvr>
                                      <p:tavLst>
                                        <p:tav tm="0">
                                          <p:val>
                                            <p:fltVal val="0"/>
                                          </p:val>
                                        </p:tav>
                                        <p:tav tm="100000">
                                          <p:val>
                                            <p:strVal val="#ppt_w"/>
                                          </p:val>
                                        </p:tav>
                                      </p:tavLst>
                                    </p:anim>
                                    <p:anim calcmode="lin" valueType="num">
                                      <p:cBhvr>
                                        <p:cTn id="8" dur="500" fill="hold"/>
                                        <p:tgtEl>
                                          <p:spTgt spid="21519"/>
                                        </p:tgtEl>
                                        <p:attrNameLst>
                                          <p:attrName>ppt_h</p:attrName>
                                        </p:attrNameLst>
                                      </p:cBhvr>
                                      <p:tavLst>
                                        <p:tav tm="0">
                                          <p:val>
                                            <p:fltVal val="0"/>
                                          </p:val>
                                        </p:tav>
                                        <p:tav tm="100000">
                                          <p:val>
                                            <p:strVal val="#ppt_h"/>
                                          </p:val>
                                        </p:tav>
                                      </p:tavLst>
                                    </p:anim>
                                    <p:anim calcmode="lin" valueType="num">
                                      <p:cBhvr>
                                        <p:cTn id="9" dur="500" fill="hold"/>
                                        <p:tgtEl>
                                          <p:spTgt spid="21519"/>
                                        </p:tgtEl>
                                        <p:attrNameLst>
                                          <p:attrName>style.rotation</p:attrName>
                                        </p:attrNameLst>
                                      </p:cBhvr>
                                      <p:tavLst>
                                        <p:tav tm="0">
                                          <p:val>
                                            <p:fltVal val="360"/>
                                          </p:val>
                                        </p:tav>
                                        <p:tav tm="100000">
                                          <p:val>
                                            <p:fltVal val="0"/>
                                          </p:val>
                                        </p:tav>
                                      </p:tavLst>
                                    </p:anim>
                                    <p:animEffect transition="in" filter="fade">
                                      <p:cBhvr>
                                        <p:cTn id="10" dur="500"/>
                                        <p:tgtEl>
                                          <p:spTgt spid="21519"/>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1512"/>
                                        </p:tgtEl>
                                        <p:attrNameLst>
                                          <p:attrName>style.visibility</p:attrName>
                                        </p:attrNameLst>
                                      </p:cBhvr>
                                      <p:to>
                                        <p:strVal val="visible"/>
                                      </p:to>
                                    </p:set>
                                    <p:animEffect transition="in" filter="wipe(left)">
                                      <p:cBhvr>
                                        <p:cTn id="15" dur="500"/>
                                        <p:tgtEl>
                                          <p:spTgt spid="21512"/>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1508"/>
                                        </p:tgtEl>
                                        <p:attrNameLst>
                                          <p:attrName>style.visibility</p:attrName>
                                        </p:attrNameLst>
                                      </p:cBhvr>
                                      <p:to>
                                        <p:strVal val="visible"/>
                                      </p:to>
                                    </p:set>
                                    <p:animEffect transition="in" filter="blinds(horizontal)">
                                      <p:cBhvr>
                                        <p:cTn id="20" dur="500"/>
                                        <p:tgtEl>
                                          <p:spTgt spid="21508"/>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box(in)">
                                      <p:cBhvr>
                                        <p:cTn id="25" dur="500"/>
                                        <p:tgtEl>
                                          <p:spTgt spid="21509"/>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21510"/>
                                        </p:tgtEl>
                                        <p:attrNameLst>
                                          <p:attrName>style.visibility</p:attrName>
                                        </p:attrNameLst>
                                      </p:cBhvr>
                                      <p:to>
                                        <p:strVal val="visible"/>
                                      </p:to>
                                    </p:set>
                                    <p:animEffect transition="in" filter="diamond(in)">
                                      <p:cBhvr>
                                        <p:cTn id="30" dur="2000"/>
                                        <p:tgtEl>
                                          <p:spTgt spid="21510"/>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21511"/>
                                        </p:tgtEl>
                                        <p:attrNameLst>
                                          <p:attrName>style.visibility</p:attrName>
                                        </p:attrNameLst>
                                      </p:cBhvr>
                                      <p:to>
                                        <p:strVal val="visible"/>
                                      </p:to>
                                    </p:set>
                                    <p:animEffect transition="in" filter="checkerboard(across)">
                                      <p:cBhvr>
                                        <p:cTn id="35" dur="500"/>
                                        <p:tgtEl>
                                          <p:spTgt spid="21511"/>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1513"/>
                                        </p:tgtEl>
                                        <p:attrNameLst>
                                          <p:attrName>style.visibility</p:attrName>
                                        </p:attrNameLst>
                                      </p:cBhvr>
                                      <p:to>
                                        <p:strVal val="visible"/>
                                      </p:to>
                                    </p:set>
                                    <p:animEffect transition="in" filter="blinds(horizontal)">
                                      <p:cBhvr>
                                        <p:cTn id="40" dur="500"/>
                                        <p:tgtEl>
                                          <p:spTgt spid="21513"/>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21514"/>
                                        </p:tgtEl>
                                        <p:attrNameLst>
                                          <p:attrName>style.visibility</p:attrName>
                                        </p:attrNameLst>
                                      </p:cBhvr>
                                      <p:to>
                                        <p:strVal val="visible"/>
                                      </p:to>
                                    </p:set>
                                    <p:animEffect transition="in" filter="box(in)">
                                      <p:cBhvr>
                                        <p:cTn id="45" dur="500"/>
                                        <p:tgtEl>
                                          <p:spTgt spid="21514"/>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21515"/>
                                        </p:tgtEl>
                                        <p:attrNameLst>
                                          <p:attrName>style.visibility</p:attrName>
                                        </p:attrNameLst>
                                      </p:cBhvr>
                                      <p:to>
                                        <p:strVal val="visible"/>
                                      </p:to>
                                    </p:set>
                                    <p:animEffect transition="in" filter="diamond(in)">
                                      <p:cBhvr>
                                        <p:cTn id="50" dur="2000"/>
                                        <p:tgtEl>
                                          <p:spTgt spid="21515"/>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21516"/>
                                        </p:tgtEl>
                                        <p:attrNameLst>
                                          <p:attrName>style.visibility</p:attrName>
                                        </p:attrNameLst>
                                      </p:cBhvr>
                                      <p:to>
                                        <p:strVal val="visible"/>
                                      </p:to>
                                    </p:set>
                                    <p:animEffect transition="in" filter="box(in)">
                                      <p:cBhvr>
                                        <p:cTn id="55" dur="500"/>
                                        <p:tgtEl>
                                          <p:spTgt spid="21516"/>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1517"/>
                                        </p:tgtEl>
                                        <p:attrNameLst>
                                          <p:attrName>style.visibility</p:attrName>
                                        </p:attrNameLst>
                                      </p:cBhvr>
                                      <p:to>
                                        <p:strVal val="visible"/>
                                      </p:to>
                                    </p:set>
                                    <p:animEffect transition="in" filter="wipe(left)">
                                      <p:cBhvr>
                                        <p:cTn id="60" dur="500"/>
                                        <p:tgtEl>
                                          <p:spTgt spid="21517"/>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1518"/>
                                        </p:tgtEl>
                                        <p:attrNameLst>
                                          <p:attrName>style.visibility</p:attrName>
                                        </p:attrNameLst>
                                      </p:cBhvr>
                                      <p:to>
                                        <p:strVal val="visible"/>
                                      </p:to>
                                    </p:set>
                                    <p:animEffect transition="in" filter="wipe(up)">
                                      <p:cBhvr>
                                        <p:cTn id="65" dur="20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9" grpId="0"/>
      <p:bldP spid="21510" grpId="0"/>
      <p:bldP spid="21511" grpId="0"/>
      <p:bldP spid="21512" grpId="0"/>
      <p:bldP spid="21513" grpId="0"/>
      <p:bldP spid="21514" grpId="0"/>
      <p:bldP spid="21515" grpId="0"/>
      <p:bldP spid="21516" grpId="0"/>
      <p:bldP spid="21517" grpId="0"/>
      <p:bldP spid="2151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图片 22529" descr="03"/>
          <p:cNvPicPr>
            <a:picLocks noChangeAspect="1"/>
          </p:cNvPicPr>
          <p:nvPr/>
        </p:nvPicPr>
        <p:blipFill>
          <a:blip r:embed="rId2"/>
          <a:stretch>
            <a:fillRect/>
          </a:stretch>
        </p:blipFill>
        <p:spPr>
          <a:xfrm>
            <a:off x="6600825" y="3068638"/>
            <a:ext cx="3670300" cy="3529012"/>
          </a:xfrm>
          <a:prstGeom prst="rect">
            <a:avLst/>
          </a:prstGeom>
          <a:noFill/>
          <a:ln w="9525">
            <a:noFill/>
          </a:ln>
        </p:spPr>
      </p:pic>
      <p:sp>
        <p:nvSpPr>
          <p:cNvPr id="48131" name="文本占位符 22531"/>
          <p:cNvSpPr>
            <a:spLocks noGrp="1"/>
          </p:cNvSpPr>
          <p:nvPr>
            <p:ph idx="1"/>
          </p:nvPr>
        </p:nvSpPr>
        <p:spPr>
          <a:xfrm>
            <a:off x="1981200" y="1268413"/>
            <a:ext cx="8229600" cy="504825"/>
          </a:xfrm>
        </p:spPr>
        <p:txBody>
          <a:bodyPr anchor="t">
            <a:normAutofit fontScale="90000"/>
          </a:bodyPr>
          <a:lstStyle/>
          <a:p>
            <a:pPr>
              <a:spcBef>
                <a:spcPct val="100000"/>
              </a:spcBef>
              <a:buNone/>
            </a:pPr>
            <a:r>
              <a:rPr lang="zh-CN" altLang="en-US" sz="2800" b="1">
                <a:solidFill>
                  <a:srgbClr val="FF6600"/>
                </a:solidFill>
              </a:rPr>
              <a:t>因</a:t>
            </a:r>
            <a:r>
              <a:rPr lang="zh-CN" altLang="en-US" sz="2800" b="1"/>
              <a:t>曰：“我亦无他，</a:t>
            </a:r>
            <a:r>
              <a:rPr lang="zh-CN" altLang="en-US" sz="2800" b="1">
                <a:solidFill>
                  <a:srgbClr val="FF0066"/>
                </a:solidFill>
              </a:rPr>
              <a:t>惟</a:t>
            </a:r>
            <a:r>
              <a:rPr lang="zh-CN" altLang="en-US" sz="2800" b="1"/>
              <a:t>手熟尔。”康肃笑</a:t>
            </a:r>
            <a:r>
              <a:rPr lang="zh-CN" altLang="en-US" sz="2800" b="1">
                <a:solidFill>
                  <a:srgbClr val="FF6600"/>
                </a:solidFill>
              </a:rPr>
              <a:t>而</a:t>
            </a:r>
            <a:r>
              <a:rPr lang="zh-CN" altLang="en-US" sz="2800" b="1">
                <a:solidFill>
                  <a:srgbClr val="FF0066"/>
                </a:solidFill>
              </a:rPr>
              <a:t>遣</a:t>
            </a:r>
            <a:r>
              <a:rPr lang="zh-CN" altLang="en-US" sz="2800" b="1">
                <a:solidFill>
                  <a:srgbClr val="FF6600"/>
                </a:solidFill>
              </a:rPr>
              <a:t>之</a:t>
            </a:r>
            <a:r>
              <a:rPr lang="zh-CN" altLang="en-US" sz="2800" b="1"/>
              <a:t>。</a:t>
            </a:r>
            <a:endParaRPr lang="zh-CN" altLang="en-US" sz="2800" b="1"/>
          </a:p>
          <a:p>
            <a:pPr>
              <a:spcBef>
                <a:spcPct val="100000"/>
              </a:spcBef>
              <a:buNone/>
            </a:pPr>
            <a:endParaRPr lang="zh-CN" altLang="en-US" sz="2800" b="1"/>
          </a:p>
        </p:txBody>
      </p:sp>
      <p:sp>
        <p:nvSpPr>
          <p:cNvPr id="22533" name="云形标注 22532"/>
          <p:cNvSpPr/>
          <p:nvPr/>
        </p:nvSpPr>
        <p:spPr>
          <a:xfrm>
            <a:off x="1919288" y="2276475"/>
            <a:ext cx="914400" cy="609600"/>
          </a:xfrm>
          <a:prstGeom prst="cloudCallout">
            <a:avLst>
              <a:gd name="adj1" fmla="val -12847"/>
              <a:gd name="adj2" fmla="val -137481"/>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接着</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2534" name="云形标注 22533"/>
          <p:cNvSpPr/>
          <p:nvPr/>
        </p:nvSpPr>
        <p:spPr>
          <a:xfrm>
            <a:off x="3216275" y="2276475"/>
            <a:ext cx="914400" cy="609600"/>
          </a:xfrm>
          <a:prstGeom prst="cloudCallout">
            <a:avLst>
              <a:gd name="adj1" fmla="val 188333"/>
              <a:gd name="adj2" fmla="val -135398"/>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只是</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2535" name="云形标注 22534"/>
          <p:cNvSpPr/>
          <p:nvPr/>
        </p:nvSpPr>
        <p:spPr>
          <a:xfrm>
            <a:off x="4584700" y="2276475"/>
            <a:ext cx="1346200" cy="609600"/>
          </a:xfrm>
          <a:prstGeom prst="cloudCallout">
            <a:avLst>
              <a:gd name="adj1" fmla="val 246981"/>
              <a:gd name="adj2" fmla="val -141444"/>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表修饰</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2536" name="云形标注 22535"/>
          <p:cNvSpPr/>
          <p:nvPr/>
        </p:nvSpPr>
        <p:spPr>
          <a:xfrm>
            <a:off x="6384925" y="2349500"/>
            <a:ext cx="914400" cy="608013"/>
          </a:xfrm>
          <a:prstGeom prst="cloudCallout">
            <a:avLst>
              <a:gd name="adj1" fmla="val 235347"/>
              <a:gd name="adj2" fmla="val -147597"/>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打发</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2537" name="云形标注 22536"/>
          <p:cNvSpPr/>
          <p:nvPr/>
        </p:nvSpPr>
        <p:spPr>
          <a:xfrm>
            <a:off x="7680325" y="2276475"/>
            <a:ext cx="2663825" cy="719138"/>
          </a:xfrm>
          <a:prstGeom prst="cloudCallout">
            <a:avLst>
              <a:gd name="adj1" fmla="val 13815"/>
              <a:gd name="adj2" fmla="val -121199"/>
            </a:avLst>
          </a:prstGeom>
          <a:solidFill>
            <a:srgbClr val="FFCCFF"/>
          </a:solidFill>
          <a:ln w="9525" cap="flat" cmpd="sng">
            <a:solidFill>
              <a:schemeClr val="tx1"/>
            </a:solidFill>
            <a:prstDash val="solid"/>
            <a:round/>
            <a:headEnd type="none" w="med" len="med"/>
            <a:tailEnd type="none" w="med" len="med"/>
          </a:ln>
        </p:spPr>
        <p:txBody>
          <a:bodyPr wrap="none" anchor="ctr"/>
          <a:lstStyle/>
          <a:p>
            <a:pPr algn="ctr"/>
            <a:r>
              <a:rPr lang="zh-CN" altLang="en-US" sz="2800" b="1">
                <a:solidFill>
                  <a:schemeClr val="accent2"/>
                </a:solidFill>
                <a:latin typeface="Arial" panose="020b0604020202020204" pitchFamily="34" charset="0"/>
                <a:ea typeface="宋体" panose="02010600030101010101" pitchFamily="2" charset="-122"/>
              </a:rPr>
              <a:t>他，指卖油翁</a:t>
            </a:r>
            <a:endParaRPr lang="zh-CN" altLang="en-US" sz="2800" b="1">
              <a:solidFill>
                <a:schemeClr val="accent2"/>
              </a:solidFill>
              <a:latin typeface="Arial" panose="020b0604020202020204" pitchFamily="34" charset="0"/>
              <a:ea typeface="宋体" panose="02010600030101010101" pitchFamily="2" charset="-122"/>
            </a:endParaRPr>
          </a:p>
        </p:txBody>
      </p:sp>
      <p:sp>
        <p:nvSpPr>
          <p:cNvPr id="22538" name="文本框 22537"/>
          <p:cNvSpPr txBox="1"/>
          <p:nvPr/>
        </p:nvSpPr>
        <p:spPr>
          <a:xfrm>
            <a:off x="1920875" y="3429000"/>
            <a:ext cx="4102100" cy="3046095"/>
          </a:xfrm>
          <a:prstGeom prst="rect">
            <a:avLst/>
          </a:prstGeom>
          <a:noFill/>
          <a:ln w="9525">
            <a:noFill/>
          </a:ln>
        </p:spPr>
        <p:txBody>
          <a:bodyPr wrap="square">
            <a:spAutoFit/>
          </a:bodyPr>
          <a:lstStyle/>
          <a:p>
            <a:r>
              <a:rPr lang="zh-CN" altLang="en-US" sz="3200" b="1" noProof="1">
                <a:solidFill>
                  <a:srgbClr val="FF6600"/>
                </a:solidFill>
                <a:effectLst>
                  <a:outerShdw blurRad="38100" dist="38100" dir="2700000">
                    <a:srgbClr val="000000"/>
                  </a:outerShdw>
                </a:effectLst>
                <a:latin typeface="仿宋_GB2312" pitchFamily="49" charset="-122"/>
                <a:ea typeface="仿宋_GB2312" pitchFamily="49" charset="-122"/>
                <a:cs typeface="+mn-cs"/>
              </a:rPr>
              <a:t>译文：</a:t>
            </a:r>
            <a:r>
              <a:rPr lang="zh-CN" altLang="en-US" sz="3200" b="1" noProof="1">
                <a:effectLst>
                  <a:outerShdw blurRad="38100" dist="38100" dir="2700000">
                    <a:srgbClr val="FFFFFF"/>
                  </a:outerShdw>
                </a:effectLst>
                <a:latin typeface="仿宋_GB2312" pitchFamily="49" charset="-122"/>
                <a:ea typeface="仿宋_GB2312" pitchFamily="49" charset="-122"/>
                <a:cs typeface="+mn-cs"/>
              </a:rPr>
              <a:t>老人说：“我这点手艺也没有什么别的奥秘，只是手熟罢了。”陈尧咨见此，只好笑着将老翁打发走了。</a:t>
            </a:r>
            <a:endParaRPr lang="zh-CN" altLang="en-US" sz="3200" b="1" noProof="1">
              <a:effectLst>
                <a:outerShdw blurRad="38100" dist="38100" dir="2700000">
                  <a:srgbClr val="FFFFFF"/>
                </a:outerShdw>
              </a:effectLst>
              <a:latin typeface="仿宋_GB2312" pitchFamily="49" charset="-122"/>
              <a:ea typeface="仿宋_GB2312" pitchFamily="49"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amond(in)">
                                      <p:cBhvr>
                                        <p:cTn id="7" dur="2000"/>
                                        <p:tgtEl>
                                          <p:spTgt spid="2253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blinds(horizontal)">
                                      <p:cBhvr>
                                        <p:cTn id="12" dur="500"/>
                                        <p:tgtEl>
                                          <p:spTgt spid="2253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wipe(down)">
                                      <p:cBhvr>
                                        <p:cTn id="17" dur="500"/>
                                        <p:tgtEl>
                                          <p:spTgt spid="2253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2535"/>
                                        </p:tgtEl>
                                        <p:attrNameLst>
                                          <p:attrName>style.visibility</p:attrName>
                                        </p:attrNameLst>
                                      </p:cBhvr>
                                      <p:to>
                                        <p:strVal val="visible"/>
                                      </p:to>
                                    </p:set>
                                    <p:animEffect transition="in" filter="diamond(in)">
                                      <p:cBhvr>
                                        <p:cTn id="22" dur="2000"/>
                                        <p:tgtEl>
                                          <p:spTgt spid="22535"/>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2536"/>
                                        </p:tgtEl>
                                        <p:attrNameLst>
                                          <p:attrName>style.visibility</p:attrName>
                                        </p:attrNameLst>
                                      </p:cBhvr>
                                      <p:to>
                                        <p:strVal val="visible"/>
                                      </p:to>
                                    </p:set>
                                    <p:animEffect transition="in" filter="checkerboard(across)">
                                      <p:cBhvr>
                                        <p:cTn id="27" dur="500"/>
                                        <p:tgtEl>
                                          <p:spTgt spid="22536"/>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537"/>
                                        </p:tgtEl>
                                        <p:attrNameLst>
                                          <p:attrName>style.visibility</p:attrName>
                                        </p:attrNameLst>
                                      </p:cBhvr>
                                      <p:to>
                                        <p:strVal val="visible"/>
                                      </p:to>
                                    </p:set>
                                    <p:animEffect transition="in" filter="blinds(horizontal)">
                                      <p:cBhvr>
                                        <p:cTn id="32" dur="500"/>
                                        <p:tgtEl>
                                          <p:spTgt spid="22537"/>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538"/>
                                        </p:tgtEl>
                                        <p:attrNameLst>
                                          <p:attrName>style.visibility</p:attrName>
                                        </p:attrNameLst>
                                      </p:cBhvr>
                                      <p:to>
                                        <p:strVal val="visible"/>
                                      </p:to>
                                    </p:set>
                                    <p:anim calcmode="lin" valueType="num">
                                      <p:cBhvr additive="base">
                                        <p:cTn id="37" dur="2000" fill="hold"/>
                                        <p:tgtEl>
                                          <p:spTgt spid="22538"/>
                                        </p:tgtEl>
                                        <p:attrNameLst>
                                          <p:attrName>ppt_x</p:attrName>
                                        </p:attrNameLst>
                                      </p:cBhvr>
                                      <p:tavLst>
                                        <p:tav tm="0">
                                          <p:val>
                                            <p:strVal val="#ppt_x"/>
                                          </p:val>
                                        </p:tav>
                                        <p:tav tm="100000">
                                          <p:val>
                                            <p:strVal val="#ppt_x"/>
                                          </p:val>
                                        </p:tav>
                                      </p:tavLst>
                                    </p:anim>
                                    <p:anim calcmode="lin" valueType="num">
                                      <p:cBhvr additive="base">
                                        <p:cTn id="38" dur="2000" fill="hold"/>
                                        <p:tgtEl>
                                          <p:spTgt spid="22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4" grpId="0"/>
      <p:bldP spid="22535" grpId="0"/>
      <p:bldP spid="22536" grpId="0"/>
      <p:bldP spid="22537" grpId="0"/>
      <p:bldP spid="2253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p:nvSpPr>
        <p:spPr>
          <a:xfrm>
            <a:off x="1658938" y="4408488"/>
            <a:ext cx="5337175"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15" name="矩形 14"/>
          <p:cNvSpPr/>
          <p:nvPr/>
        </p:nvSpPr>
        <p:spPr>
          <a:xfrm>
            <a:off x="1658938" y="2030413"/>
            <a:ext cx="8904288"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16" name="矩形 15"/>
          <p:cNvSpPr/>
          <p:nvPr/>
        </p:nvSpPr>
        <p:spPr>
          <a:xfrm>
            <a:off x="1658938" y="3216275"/>
            <a:ext cx="8904288"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49156" name="TextBox 4"/>
          <p:cNvSpPr txBox="1"/>
          <p:nvPr/>
        </p:nvSpPr>
        <p:spPr>
          <a:xfrm>
            <a:off x="1755775" y="1412875"/>
            <a:ext cx="8689975" cy="3692525"/>
          </a:xfrm>
          <a:prstGeom prst="rect">
            <a:avLst/>
          </a:prstGeom>
          <a:noFill/>
          <a:ln w="9525">
            <a:noFill/>
          </a:ln>
        </p:spPr>
        <p:txBody>
          <a:bodyPr anchor="t">
            <a:spAutoFit/>
          </a:bodyPr>
          <a:lstStyle/>
          <a:p>
            <a:pPr>
              <a:lnSpc>
                <a:spcPct val="300000"/>
              </a:lnSpc>
              <a:spcBef>
                <a:spcPts val="450"/>
              </a:spcBef>
            </a:pPr>
            <a:r>
              <a:rPr lang="zh-CN" altLang="en-US" sz="2600" b="1">
                <a:latin typeface="楷体" panose="02010609060101010101" pitchFamily="49" charset="-122"/>
                <a:ea typeface="楷体" panose="02010609060101010101" pitchFamily="49" charset="-122"/>
              </a:rPr>
              <a:t>    康肃</a:t>
            </a:r>
            <a:r>
              <a:rPr lang="zh-CN" altLang="en-US" sz="2600" b="1">
                <a:solidFill>
                  <a:srgbClr val="FF0000"/>
                </a:solidFill>
                <a:latin typeface="楷体" panose="02010609060101010101" pitchFamily="49" charset="-122"/>
                <a:ea typeface="楷体" panose="02010609060101010101" pitchFamily="49" charset="-122"/>
              </a:rPr>
              <a:t>问</a:t>
            </a:r>
            <a:r>
              <a:rPr lang="zh-CN" altLang="en-US" sz="2600" b="1">
                <a:latin typeface="楷体" panose="02010609060101010101" pitchFamily="49" charset="-122"/>
                <a:ea typeface="楷体" panose="02010609060101010101" pitchFamily="49" charset="-122"/>
              </a:rPr>
              <a:t>曰：“</a:t>
            </a:r>
            <a:r>
              <a:rPr lang="zh-CN" altLang="en-US" sz="2600" b="1">
                <a:solidFill>
                  <a:srgbClr val="FF0000"/>
                </a:solidFill>
                <a:latin typeface="楷体" panose="02010609060101010101" pitchFamily="49" charset="-122"/>
                <a:ea typeface="楷体" panose="02010609060101010101" pitchFamily="49" charset="-122"/>
              </a:rPr>
              <a:t>汝</a:t>
            </a:r>
            <a:r>
              <a:rPr lang="zh-CN" altLang="en-US" sz="2600" b="1">
                <a:latin typeface="楷体" panose="02010609060101010101" pitchFamily="49" charset="-122"/>
                <a:ea typeface="楷体" panose="02010609060101010101" pitchFamily="49" charset="-122"/>
              </a:rPr>
              <a:t>亦</a:t>
            </a:r>
            <a:r>
              <a:rPr lang="zh-CN" altLang="en-US" sz="2600" b="1">
                <a:solidFill>
                  <a:srgbClr val="FF0000"/>
                </a:solidFill>
                <a:latin typeface="楷体" panose="02010609060101010101" pitchFamily="49" charset="-122"/>
                <a:ea typeface="楷体" panose="02010609060101010101" pitchFamily="49" charset="-122"/>
              </a:rPr>
              <a:t>知</a:t>
            </a:r>
            <a:r>
              <a:rPr lang="zh-CN" altLang="en-US" sz="2600" b="1" u="sng">
                <a:solidFill>
                  <a:srgbClr val="FF0000"/>
                </a:solidFill>
                <a:latin typeface="楷体" panose="02010609060101010101" pitchFamily="49" charset="-122"/>
                <a:ea typeface="楷体" panose="02010609060101010101" pitchFamily="49" charset="-122"/>
              </a:rPr>
              <a:t>射</a:t>
            </a:r>
            <a:r>
              <a:rPr lang="zh-CN" altLang="en-US" sz="2600" b="1">
                <a:latin typeface="楷体" panose="02010609060101010101" pitchFamily="49" charset="-122"/>
                <a:ea typeface="楷体" panose="02010609060101010101" pitchFamily="49" charset="-122"/>
              </a:rPr>
              <a:t>乎？吾射不亦精乎？”翁曰：“</a:t>
            </a:r>
            <a:r>
              <a:rPr lang="zh-CN" altLang="en-US" sz="2600" b="1">
                <a:solidFill>
                  <a:srgbClr val="FF0000"/>
                </a:solidFill>
                <a:latin typeface="楷体" panose="02010609060101010101" pitchFamily="49" charset="-122"/>
                <a:ea typeface="楷体" panose="02010609060101010101" pitchFamily="49" charset="-122"/>
              </a:rPr>
              <a:t>无他</a:t>
            </a:r>
            <a:r>
              <a:rPr lang="zh-CN" altLang="en-US" sz="2600" b="1">
                <a:latin typeface="楷体" panose="02010609060101010101" pitchFamily="49" charset="-122"/>
                <a:ea typeface="楷体" panose="02010609060101010101" pitchFamily="49" charset="-122"/>
              </a:rPr>
              <a:t>， 但手熟</a:t>
            </a:r>
            <a:r>
              <a:rPr lang="zh-CN" altLang="en-US" sz="2600" b="1">
                <a:solidFill>
                  <a:srgbClr val="FF0000"/>
                </a:solidFill>
                <a:latin typeface="楷体" panose="02010609060101010101" pitchFamily="49" charset="-122"/>
                <a:ea typeface="楷体" panose="02010609060101010101" pitchFamily="49" charset="-122"/>
              </a:rPr>
              <a:t>尔</a:t>
            </a:r>
            <a:r>
              <a:rPr lang="zh-CN" altLang="en-US" sz="2600" b="1">
                <a:latin typeface="楷体" panose="02010609060101010101" pitchFamily="49" charset="-122"/>
                <a:ea typeface="楷体" panose="02010609060101010101" pitchFamily="49" charset="-122"/>
              </a:rPr>
              <a:t>。”康肃忿然曰：“尔安敢轻吾射！”翁曰： “</a:t>
            </a:r>
            <a:r>
              <a:rPr lang="zh-CN" altLang="en-US" sz="2600" b="1">
                <a:solidFill>
                  <a:srgbClr val="FF0000"/>
                </a:solidFill>
                <a:latin typeface="楷体" panose="02010609060101010101" pitchFamily="49" charset="-122"/>
                <a:ea typeface="楷体" panose="02010609060101010101" pitchFamily="49" charset="-122"/>
              </a:rPr>
              <a:t>以</a:t>
            </a:r>
            <a:r>
              <a:rPr lang="zh-CN" altLang="en-US" sz="2600" b="1">
                <a:latin typeface="楷体" panose="02010609060101010101" pitchFamily="49" charset="-122"/>
                <a:ea typeface="楷体" panose="02010609060101010101" pitchFamily="49" charset="-122"/>
              </a:rPr>
              <a:t>我酌油知之。”</a:t>
            </a:r>
            <a:endParaRPr lang="en-US" altLang="zh-CN" sz="2600" b="1">
              <a:latin typeface="楷体" panose="02010609060101010101" pitchFamily="49" charset="-122"/>
              <a:ea typeface="楷体" panose="02010609060101010101" pitchFamily="49" charset="-122"/>
            </a:endParaRPr>
          </a:p>
        </p:txBody>
      </p:sp>
      <p:sp>
        <p:nvSpPr>
          <p:cNvPr id="20" name="文本框 19"/>
          <p:cNvSpPr txBox="1"/>
          <p:nvPr/>
        </p:nvSpPr>
        <p:spPr>
          <a:xfrm>
            <a:off x="4400550" y="2384425"/>
            <a:ext cx="661988"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21" name="文本框 20"/>
          <p:cNvSpPr txBox="1"/>
          <p:nvPr/>
        </p:nvSpPr>
        <p:spPr>
          <a:xfrm>
            <a:off x="4991100" y="2406650"/>
            <a:ext cx="879475"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24" name="文本框 23"/>
          <p:cNvSpPr txBox="1"/>
          <p:nvPr/>
        </p:nvSpPr>
        <p:spPr>
          <a:xfrm>
            <a:off x="2170113" y="2846388"/>
            <a:ext cx="2132012"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25" name="文本框 24"/>
          <p:cNvSpPr txBox="1"/>
          <p:nvPr/>
        </p:nvSpPr>
        <p:spPr>
          <a:xfrm>
            <a:off x="3697288" y="3670300"/>
            <a:ext cx="1746250"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33" name="文本框 32"/>
          <p:cNvSpPr txBox="1"/>
          <p:nvPr/>
        </p:nvSpPr>
        <p:spPr>
          <a:xfrm>
            <a:off x="3065463" y="4811713"/>
            <a:ext cx="1262062"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34" name="线形标注 2 33"/>
          <p:cNvSpPr/>
          <p:nvPr/>
        </p:nvSpPr>
        <p:spPr>
          <a:xfrm>
            <a:off x="2176463" y="3222625"/>
            <a:ext cx="2668588" cy="422275"/>
          </a:xfrm>
          <a:prstGeom prst="borderCallout2">
            <a:avLst>
              <a:gd name="adj1" fmla="val 808"/>
              <a:gd name="adj2" fmla="val 131"/>
              <a:gd name="adj3" fmla="val -139695"/>
              <a:gd name="adj4" fmla="val -8577"/>
              <a:gd name="adj5" fmla="val -360463"/>
              <a:gd name="adj6" fmla="val 989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文本框 34"/>
          <p:cNvSpPr txBox="1"/>
          <p:nvPr/>
        </p:nvSpPr>
        <p:spPr>
          <a:xfrm>
            <a:off x="1949450" y="1233488"/>
            <a:ext cx="7377113" cy="460375"/>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400" b="1">
                <a:solidFill>
                  <a:srgbClr val="FF00FF"/>
                </a:solidFill>
                <a:latin typeface="黑体" panose="02010609060101010101" pitchFamily="2" charset="-122"/>
                <a:ea typeface="黑体" panose="02010609060101010101" pitchFamily="2" charset="-122"/>
              </a:rPr>
              <a:t>语言描写：</a:t>
            </a:r>
            <a:r>
              <a:rPr lang="zh-CN" altLang="en-US" sz="2000" b="1">
                <a:solidFill>
                  <a:srgbClr val="0000FF"/>
                </a:solidFill>
                <a:latin typeface="宋体" panose="02010600030101010101" pitchFamily="2" charset="-122"/>
                <a:ea typeface="宋体" panose="02010600030101010101" pitchFamily="2" charset="-122"/>
              </a:rPr>
              <a:t>在不慌不忙的应对之间，卖油翁流露出藐视之意。</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37" name="线形标注 2 36"/>
          <p:cNvSpPr/>
          <p:nvPr/>
        </p:nvSpPr>
        <p:spPr>
          <a:xfrm>
            <a:off x="7650163" y="3206750"/>
            <a:ext cx="2324100" cy="420688"/>
          </a:xfrm>
          <a:prstGeom prst="borderCallout2">
            <a:avLst>
              <a:gd name="adj1" fmla="val 101996"/>
              <a:gd name="adj2" fmla="val 83929"/>
              <a:gd name="adj3" fmla="val 180443"/>
              <a:gd name="adj4" fmla="val 90259"/>
              <a:gd name="adj5" fmla="val 355622"/>
              <a:gd name="adj6" fmla="val 102338"/>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文本框 37"/>
          <p:cNvSpPr txBox="1"/>
          <p:nvPr/>
        </p:nvSpPr>
        <p:spPr>
          <a:xfrm>
            <a:off x="6073775" y="4714875"/>
            <a:ext cx="4081463" cy="768350"/>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400" b="1">
                <a:solidFill>
                  <a:srgbClr val="FF00FF"/>
                </a:solidFill>
                <a:latin typeface="黑体" panose="02010609060101010101" pitchFamily="2" charset="-122"/>
                <a:ea typeface="黑体" panose="02010609060101010101" pitchFamily="2" charset="-122"/>
              </a:rPr>
              <a:t>语言描写：</a:t>
            </a:r>
            <a:r>
              <a:rPr lang="zh-CN" altLang="en-US" sz="2000" b="1">
                <a:solidFill>
                  <a:srgbClr val="0000FF"/>
                </a:solidFill>
                <a:latin typeface="宋体" panose="02010600030101010101" pitchFamily="2" charset="-122"/>
                <a:ea typeface="宋体" panose="02010600030101010101" pitchFamily="2" charset="-122"/>
              </a:rPr>
              <a:t>这是陈尧咨在受到轻视后不善罢甘休的蛮横语言。</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18" name="文本框 17"/>
          <p:cNvSpPr txBox="1"/>
          <p:nvPr/>
        </p:nvSpPr>
        <p:spPr>
          <a:xfrm>
            <a:off x="5984875" y="3786188"/>
            <a:ext cx="3208338" cy="768350"/>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400" b="1">
                <a:solidFill>
                  <a:srgbClr val="FF00FF"/>
                </a:solidFill>
                <a:latin typeface="黑体" panose="02010609060101010101" pitchFamily="2" charset="-122"/>
                <a:ea typeface="黑体" panose="02010609060101010101" pitchFamily="2" charset="-122"/>
              </a:rPr>
              <a:t>神态描写：</a:t>
            </a:r>
            <a:r>
              <a:rPr lang="zh-CN" altLang="en-US" sz="2000" b="1">
                <a:solidFill>
                  <a:srgbClr val="0000FF"/>
                </a:solidFill>
                <a:latin typeface="宋体" panose="02010600030101010101" pitchFamily="2" charset="-122"/>
                <a:ea typeface="宋体" panose="02010600030101010101" pitchFamily="2" charset="-122"/>
              </a:rPr>
              <a:t>表现了陈尧咨受到轻视后的愤怒之态。</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26" name="线形标注 2 25"/>
          <p:cNvSpPr/>
          <p:nvPr/>
        </p:nvSpPr>
        <p:spPr>
          <a:xfrm>
            <a:off x="5980113" y="3213100"/>
            <a:ext cx="676275" cy="420688"/>
          </a:xfrm>
          <a:prstGeom prst="borderCallout2">
            <a:avLst>
              <a:gd name="adj1" fmla="val 101996"/>
              <a:gd name="adj2" fmla="val 57302"/>
              <a:gd name="adj3" fmla="val 121163"/>
              <a:gd name="adj4" fmla="val 68753"/>
              <a:gd name="adj5" fmla="val 134970"/>
              <a:gd name="adj6" fmla="val 8083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1000"/>
                                        <p:tgtEl>
                                          <p:spTgt spid="38"/>
                                        </p:tgtEl>
                                      </p:cBhvr>
                                    </p:animEffect>
                                    <p:anim calcmode="lin" valueType="num">
                                      <p:cBhvr>
                                        <p:cTn id="69" dur="1000" fill="hold"/>
                                        <p:tgtEl>
                                          <p:spTgt spid="38"/>
                                        </p:tgtEl>
                                        <p:attrNameLst>
                                          <p:attrName>ppt_x</p:attrName>
                                        </p:attrNameLst>
                                      </p:cBhvr>
                                      <p:tavLst>
                                        <p:tav tm="0">
                                          <p:val>
                                            <p:strVal val="#ppt_x"/>
                                          </p:val>
                                        </p:tav>
                                        <p:tav tm="100000">
                                          <p:val>
                                            <p:strVal val="#ppt_x"/>
                                          </p:val>
                                        </p:tav>
                                      </p:tavLst>
                                    </p:anim>
                                    <p:anim calcmode="lin" valueType="num">
                                      <p:cBhvr>
                                        <p:cTn id="7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P spid="25" grpId="0"/>
      <p:bldP spid="33" grpId="0"/>
      <p:bldP spid="34" grpId="0"/>
      <p:bldP spid="35" grpId="0"/>
      <p:bldP spid="37" grpId="0"/>
      <p:bldP spid="38" grpId="0"/>
      <p:bldP spid="18" grpId="0"/>
      <p:bldP spid="2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1720850" y="4605338"/>
            <a:ext cx="3322638"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15" name="矩形 14"/>
          <p:cNvSpPr/>
          <p:nvPr/>
        </p:nvSpPr>
        <p:spPr>
          <a:xfrm>
            <a:off x="1720850" y="2252663"/>
            <a:ext cx="8734425"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16" name="矩形 15"/>
          <p:cNvSpPr/>
          <p:nvPr/>
        </p:nvSpPr>
        <p:spPr>
          <a:xfrm>
            <a:off x="1720850" y="3429000"/>
            <a:ext cx="8734425" cy="403225"/>
          </a:xfrm>
          <a:prstGeom prst="rect">
            <a:avLst/>
          </a:prstGeom>
          <a:solidFill>
            <a:srgbClr val="FFFFCC">
              <a:alpha val="8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50180" name="TextBox 4"/>
          <p:cNvSpPr txBox="1"/>
          <p:nvPr/>
        </p:nvSpPr>
        <p:spPr>
          <a:xfrm>
            <a:off x="1817688" y="1625600"/>
            <a:ext cx="8689975" cy="3692525"/>
          </a:xfrm>
          <a:prstGeom prst="rect">
            <a:avLst/>
          </a:prstGeom>
          <a:noFill/>
          <a:ln w="9525">
            <a:noFill/>
          </a:ln>
        </p:spPr>
        <p:txBody>
          <a:bodyPr anchor="t">
            <a:spAutoFit/>
          </a:bodyPr>
          <a:lstStyle/>
          <a:p>
            <a:pPr>
              <a:lnSpc>
                <a:spcPct val="300000"/>
              </a:lnSpc>
              <a:spcBef>
                <a:spcPts val="450"/>
              </a:spcBef>
            </a:pPr>
            <a:r>
              <a:rPr lang="zh-CN" altLang="en-US" sz="2600" b="1">
                <a:solidFill>
                  <a:srgbClr val="FF0000"/>
                </a:solidFill>
                <a:latin typeface="楷体" panose="02010609060101010101" pitchFamily="49" charset="-122"/>
                <a:ea typeface="楷体" panose="02010609060101010101" pitchFamily="49" charset="-122"/>
              </a:rPr>
              <a:t>乃</a:t>
            </a:r>
            <a:r>
              <a:rPr lang="zh-CN" altLang="en-US" sz="2600" b="1">
                <a:latin typeface="楷体" panose="02010609060101010101" pitchFamily="49" charset="-122"/>
                <a:ea typeface="楷体" panose="02010609060101010101" pitchFamily="49" charset="-122"/>
              </a:rPr>
              <a:t>取一葫芦</a:t>
            </a:r>
            <a:r>
              <a:rPr lang="zh-CN" altLang="en-US" sz="2600" b="1">
                <a:solidFill>
                  <a:srgbClr val="FF0000"/>
                </a:solidFill>
                <a:latin typeface="楷体" panose="02010609060101010101" pitchFamily="49" charset="-122"/>
                <a:ea typeface="楷体" panose="02010609060101010101" pitchFamily="49" charset="-122"/>
              </a:rPr>
              <a:t>置</a:t>
            </a:r>
            <a:r>
              <a:rPr lang="zh-CN" altLang="en-US" sz="2600" b="1">
                <a:latin typeface="楷体" panose="02010609060101010101" pitchFamily="49" charset="-122"/>
                <a:ea typeface="楷体" panose="02010609060101010101" pitchFamily="49" charset="-122"/>
              </a:rPr>
              <a:t>于地，</a:t>
            </a:r>
            <a:r>
              <a:rPr lang="zh-CN" altLang="en-US" sz="2600" b="1">
                <a:solidFill>
                  <a:srgbClr val="FF0000"/>
                </a:solidFill>
                <a:latin typeface="楷体" panose="02010609060101010101" pitchFamily="49" charset="-122"/>
                <a:ea typeface="楷体" panose="02010609060101010101" pitchFamily="49" charset="-122"/>
              </a:rPr>
              <a:t>以</a:t>
            </a:r>
            <a:r>
              <a:rPr lang="zh-CN" altLang="en-US" sz="2600" b="1">
                <a:latin typeface="楷体" panose="02010609060101010101" pitchFamily="49" charset="-122"/>
                <a:ea typeface="楷体" panose="02010609060101010101" pitchFamily="49" charset="-122"/>
              </a:rPr>
              <a:t>钱</a:t>
            </a:r>
            <a:r>
              <a:rPr lang="zh-CN" altLang="en-US" sz="2600" b="1">
                <a:solidFill>
                  <a:srgbClr val="FF0000"/>
                </a:solidFill>
                <a:latin typeface="楷体" panose="02010609060101010101" pitchFamily="49" charset="-122"/>
                <a:ea typeface="楷体" panose="02010609060101010101" pitchFamily="49" charset="-122"/>
              </a:rPr>
              <a:t>覆</a:t>
            </a:r>
            <a:r>
              <a:rPr lang="zh-CN" altLang="en-US" sz="2600" b="1">
                <a:latin typeface="楷体" panose="02010609060101010101" pitchFamily="49" charset="-122"/>
                <a:ea typeface="楷体" panose="02010609060101010101" pitchFamily="49" charset="-122"/>
              </a:rPr>
              <a:t>其口，</a:t>
            </a:r>
            <a:r>
              <a:rPr lang="zh-CN" altLang="en-US" sz="2600" b="1">
                <a:solidFill>
                  <a:srgbClr val="FF0000"/>
                </a:solidFill>
                <a:latin typeface="楷体" panose="02010609060101010101" pitchFamily="49" charset="-122"/>
                <a:ea typeface="楷体" panose="02010609060101010101" pitchFamily="49" charset="-122"/>
              </a:rPr>
              <a:t>徐</a:t>
            </a:r>
            <a:r>
              <a:rPr lang="zh-CN" altLang="en-US" sz="2600" b="1">
                <a:latin typeface="楷体" panose="02010609060101010101" pitchFamily="49" charset="-122"/>
                <a:ea typeface="楷体" panose="02010609060101010101" pitchFamily="49" charset="-122"/>
              </a:rPr>
              <a:t>以杓</a:t>
            </a:r>
            <a:r>
              <a:rPr lang="zh-CN" altLang="en-US" sz="2600" b="1">
                <a:solidFill>
                  <a:srgbClr val="FF0000"/>
                </a:solidFill>
                <a:latin typeface="楷体" panose="02010609060101010101" pitchFamily="49" charset="-122"/>
                <a:ea typeface="楷体" panose="02010609060101010101" pitchFamily="49" charset="-122"/>
              </a:rPr>
              <a:t>酌</a:t>
            </a:r>
            <a:r>
              <a:rPr lang="zh-CN" altLang="en-US" sz="2600" b="1">
                <a:latin typeface="楷体" panose="02010609060101010101" pitchFamily="49" charset="-122"/>
                <a:ea typeface="楷体" panose="02010609060101010101" pitchFamily="49" charset="-122"/>
              </a:rPr>
              <a:t>油</a:t>
            </a:r>
            <a:r>
              <a:rPr lang="zh-CN" altLang="en-US" sz="2600" b="1">
                <a:solidFill>
                  <a:srgbClr val="FF0000"/>
                </a:solidFill>
                <a:latin typeface="楷体" panose="02010609060101010101" pitchFamily="49" charset="-122"/>
                <a:ea typeface="楷体" panose="02010609060101010101" pitchFamily="49" charset="-122"/>
              </a:rPr>
              <a:t>沥</a:t>
            </a:r>
            <a:r>
              <a:rPr lang="zh-CN" altLang="en-US" sz="2600" b="1">
                <a:latin typeface="楷体" panose="02010609060101010101" pitchFamily="49" charset="-122"/>
                <a:ea typeface="楷体" panose="02010609060101010101" pitchFamily="49" charset="-122"/>
              </a:rPr>
              <a:t>之，自钱孔入，而钱不湿。</a:t>
            </a:r>
            <a:r>
              <a:rPr lang="zh-CN" altLang="en-US" sz="2600" b="1">
                <a:solidFill>
                  <a:srgbClr val="FF0000"/>
                </a:solidFill>
                <a:latin typeface="楷体" panose="02010609060101010101" pitchFamily="49" charset="-122"/>
                <a:ea typeface="楷体" panose="02010609060101010101" pitchFamily="49" charset="-122"/>
              </a:rPr>
              <a:t>因</a:t>
            </a:r>
            <a:r>
              <a:rPr lang="zh-CN" altLang="en-US" sz="2600" b="1">
                <a:latin typeface="楷体" panose="02010609060101010101" pitchFamily="49" charset="-122"/>
                <a:ea typeface="楷体" panose="02010609060101010101" pitchFamily="49" charset="-122"/>
              </a:rPr>
              <a:t>曰：我亦无他，</a:t>
            </a:r>
            <a:r>
              <a:rPr lang="zh-CN" altLang="en-US" sz="2600" b="1">
                <a:solidFill>
                  <a:srgbClr val="FF0000"/>
                </a:solidFill>
                <a:latin typeface="楷体" panose="02010609060101010101" pitchFamily="49" charset="-122"/>
                <a:ea typeface="楷体" panose="02010609060101010101" pitchFamily="49" charset="-122"/>
              </a:rPr>
              <a:t>惟</a:t>
            </a:r>
            <a:r>
              <a:rPr lang="zh-CN" altLang="en-US" sz="2600" b="1">
                <a:latin typeface="楷体" panose="02010609060101010101" pitchFamily="49" charset="-122"/>
                <a:ea typeface="楷体" panose="02010609060101010101" pitchFamily="49" charset="-122"/>
              </a:rPr>
              <a:t>手熟尔。”康肃笑而</a:t>
            </a:r>
            <a:r>
              <a:rPr lang="zh-CN" altLang="en-US" sz="2600" b="1">
                <a:solidFill>
                  <a:srgbClr val="FF0000"/>
                </a:solidFill>
                <a:latin typeface="楷体" panose="02010609060101010101" pitchFamily="49" charset="-122"/>
                <a:ea typeface="楷体" panose="02010609060101010101" pitchFamily="49" charset="-122"/>
              </a:rPr>
              <a:t>遣</a:t>
            </a:r>
            <a:r>
              <a:rPr lang="zh-CN" altLang="en-US" sz="2600" b="1">
                <a:latin typeface="楷体" panose="02010609060101010101" pitchFamily="49" charset="-122"/>
                <a:ea typeface="楷体" panose="02010609060101010101" pitchFamily="49" charset="-122"/>
              </a:rPr>
              <a:t>之。</a:t>
            </a:r>
            <a:endParaRPr lang="en-US" altLang="zh-CN" sz="2600" b="1">
              <a:latin typeface="楷体" panose="02010609060101010101" pitchFamily="49" charset="-122"/>
              <a:ea typeface="楷体" panose="02010609060101010101" pitchFamily="49" charset="-122"/>
            </a:endParaRPr>
          </a:p>
        </p:txBody>
      </p:sp>
      <p:sp>
        <p:nvSpPr>
          <p:cNvPr id="14" name="文本框 13"/>
          <p:cNvSpPr txBox="1"/>
          <p:nvPr/>
        </p:nvSpPr>
        <p:spPr>
          <a:xfrm>
            <a:off x="1720850" y="2625725"/>
            <a:ext cx="1295400"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8" name="文本框 7"/>
          <p:cNvSpPr txBox="1"/>
          <p:nvPr/>
        </p:nvSpPr>
        <p:spPr>
          <a:xfrm>
            <a:off x="4837113" y="2625725"/>
            <a:ext cx="696912"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0" name="文本框 9"/>
          <p:cNvSpPr txBox="1"/>
          <p:nvPr/>
        </p:nvSpPr>
        <p:spPr>
          <a:xfrm>
            <a:off x="5567363" y="2651125"/>
            <a:ext cx="561975"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1" name="文本框 10"/>
          <p:cNvSpPr txBox="1"/>
          <p:nvPr/>
        </p:nvSpPr>
        <p:spPr>
          <a:xfrm>
            <a:off x="6694488" y="2600325"/>
            <a:ext cx="995362"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3" name="文本框 12"/>
          <p:cNvSpPr txBox="1"/>
          <p:nvPr/>
        </p:nvSpPr>
        <p:spPr>
          <a:xfrm>
            <a:off x="8507413" y="2598738"/>
            <a:ext cx="798512"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7" name="文本框 16"/>
          <p:cNvSpPr txBox="1"/>
          <p:nvPr/>
        </p:nvSpPr>
        <p:spPr>
          <a:xfrm>
            <a:off x="3811588" y="3857625"/>
            <a:ext cx="2117725"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8" name="文本框 17"/>
          <p:cNvSpPr txBox="1"/>
          <p:nvPr/>
        </p:nvSpPr>
        <p:spPr>
          <a:xfrm>
            <a:off x="7191375" y="3803650"/>
            <a:ext cx="1220788"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19" name="文本框 18"/>
          <p:cNvSpPr txBox="1"/>
          <p:nvPr/>
        </p:nvSpPr>
        <p:spPr>
          <a:xfrm>
            <a:off x="2484438" y="4294188"/>
            <a:ext cx="833437" cy="368300"/>
          </a:xfrm>
          <a:prstGeom prst="rect">
            <a:avLst/>
          </a:prstGeom>
          <a:noFill/>
          <a:ln w="9525">
            <a:noFill/>
          </a:ln>
        </p:spPr>
        <p:txBody>
          <a:bodyPr anchor="t">
            <a:spAutoFit/>
          </a:bodyPr>
          <a:lstStyle/>
          <a:p>
            <a:endParaRPr lang="zh-CN" altLang="en-US" b="1">
              <a:solidFill>
                <a:srgbClr val="0000FF"/>
              </a:solidFill>
              <a:latin typeface="宋体" panose="02010600030101010101" pitchFamily="2" charset="-122"/>
              <a:ea typeface="宋体" panose="02010600030101010101" pitchFamily="2" charset="-122"/>
            </a:endParaRPr>
          </a:p>
        </p:txBody>
      </p:sp>
      <p:sp>
        <p:nvSpPr>
          <p:cNvPr id="20" name="线形标注 2 19"/>
          <p:cNvSpPr/>
          <p:nvPr/>
        </p:nvSpPr>
        <p:spPr>
          <a:xfrm>
            <a:off x="6884988" y="2224088"/>
            <a:ext cx="3446463" cy="420688"/>
          </a:xfrm>
          <a:prstGeom prst="borderCallout2">
            <a:avLst>
              <a:gd name="adj1" fmla="val 2438"/>
              <a:gd name="adj2" fmla="val 4724"/>
              <a:gd name="adj3" fmla="val -30396"/>
              <a:gd name="adj4" fmla="val 9130"/>
              <a:gd name="adj5" fmla="val -73349"/>
              <a:gd name="adj6" fmla="val 292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文本框 20"/>
          <p:cNvSpPr txBox="1"/>
          <p:nvPr/>
        </p:nvSpPr>
        <p:spPr>
          <a:xfrm>
            <a:off x="3967163" y="1441450"/>
            <a:ext cx="5545137" cy="460375"/>
          </a:xfrm>
          <a:prstGeom prst="rect">
            <a:avLst/>
          </a:prstGeom>
          <a:solidFill>
            <a:srgbClr val="FFCC99">
              <a:alpha val="70193"/>
            </a:srgbClr>
          </a:solidFill>
          <a:ln w="28575" cap="flat" cmpd="sng">
            <a:solidFill>
              <a:srgbClr val="00B050"/>
            </a:solidFill>
            <a:prstDash val="solid"/>
            <a:miter/>
            <a:headEnd type="none" w="med" len="med"/>
            <a:tailEnd type="none" w="med" len="med"/>
          </a:ln>
        </p:spPr>
        <p:txBody>
          <a:bodyPr anchor="t">
            <a:spAutoFit/>
          </a:bodyPr>
          <a:lstStyle/>
          <a:p>
            <a:r>
              <a:rPr lang="zh-CN" altLang="en-US" sz="2400" b="1">
                <a:solidFill>
                  <a:srgbClr val="FF00FF"/>
                </a:solidFill>
                <a:latin typeface="黑体" panose="02010609060101010101" pitchFamily="2" charset="-122"/>
                <a:ea typeface="黑体" panose="02010609060101010101" pitchFamily="2" charset="-122"/>
              </a:rPr>
              <a:t>动作描写：</a:t>
            </a:r>
            <a:r>
              <a:rPr lang="zh-CN" altLang="en-US" sz="2000" b="1">
                <a:solidFill>
                  <a:srgbClr val="0000FF"/>
                </a:solidFill>
                <a:latin typeface="宋体" panose="02010600030101010101" pitchFamily="2" charset="-122"/>
                <a:ea typeface="宋体" panose="02010600030101010101" pitchFamily="2" charset="-122"/>
              </a:rPr>
              <a:t>动作娴熟，技艺高超，描绘形象。</a:t>
            </a:r>
            <a:endParaRPr lang="zh-CN" altLang="en-US" sz="2000" b="1">
              <a:solidFill>
                <a:srgbClr val="0000FF"/>
              </a:solidFill>
              <a:latin typeface="宋体" panose="02010600030101010101" pitchFamily="2" charset="-122"/>
              <a:ea typeface="宋体" panose="02010600030101010101" pitchFamily="2" charset="-122"/>
            </a:endParaRPr>
          </a:p>
        </p:txBody>
      </p:sp>
      <p:sp>
        <p:nvSpPr>
          <p:cNvPr id="22" name="线形标注 2 21"/>
          <p:cNvSpPr/>
          <p:nvPr/>
        </p:nvSpPr>
        <p:spPr>
          <a:xfrm>
            <a:off x="1817688" y="3438525"/>
            <a:ext cx="2600325" cy="420688"/>
          </a:xfrm>
          <a:prstGeom prst="borderCallout2">
            <a:avLst>
              <a:gd name="adj1" fmla="val 808"/>
              <a:gd name="adj2" fmla="val 35773"/>
              <a:gd name="adj3" fmla="val -1033"/>
              <a:gd name="adj4" fmla="val 51602"/>
              <a:gd name="adj5" fmla="val 61"/>
              <a:gd name="adj6" fmla="val 68738"/>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0" grpId="0"/>
      <p:bldP spid="11" grpId="0"/>
      <p:bldP spid="13" grpId="0"/>
      <p:bldP spid="17" grpId="0"/>
      <p:bldP spid="18" grpId="0"/>
      <p:bldP spid="19" grpId="0"/>
      <p:bldP spid="20" grpId="0"/>
      <p:bldP spid="21" grpId="0"/>
      <p:bldP spid="2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895350" y="3051175"/>
            <a:ext cx="10259695" cy="2251710"/>
          </a:xfrm>
          <a:prstGeom prst="rect">
            <a:avLst/>
          </a:prstGeom>
          <a:noFill/>
          <a:ln w="9525">
            <a:noFill/>
          </a:ln>
        </p:spPr>
        <p:txBody>
          <a:bodyPr wrap="square" anchor="t">
            <a:spAutoFit/>
          </a:bodyPr>
          <a:lstStyle/>
          <a:p>
            <a:pPr>
              <a:lnSpc>
                <a:spcPct val="130000"/>
              </a:lnSpc>
            </a:pPr>
            <a:r>
              <a:rPr lang="zh-CN" altLang="en-US" sz="28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连续两问，语气盛气凌人，一是对卖油翁的态度表示不满；二是言语之间，不乏轻蔑和质问之意。</a:t>
            </a: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1839913" y="2206625"/>
            <a:ext cx="8450262" cy="607695"/>
          </a:xfrm>
          <a:prstGeom prst="rect">
            <a:avLst/>
          </a:prstGeom>
          <a:noFill/>
          <a:ln w="9525">
            <a:noFill/>
          </a:ln>
        </p:spPr>
        <p:txBody>
          <a:bodyPr anchor="t">
            <a:spAutoFit/>
          </a:bodyPr>
          <a:lstStyle/>
          <a:p>
            <a:pPr>
              <a:lnSpc>
                <a:spcPct val="120000"/>
              </a:lnSpc>
            </a:pPr>
            <a:r>
              <a:rPr lang="en-US" altLang="zh-CN" sz="2800" b="1">
                <a:solidFill>
                  <a:srgbClr val="0000FF"/>
                </a:solidFill>
                <a:latin typeface="黑体" panose="02010609060101010101" pitchFamily="2" charset="-122"/>
                <a:ea typeface="黑体" panose="02010609060101010101" pitchFamily="2" charset="-122"/>
              </a:rPr>
              <a:t>1.</a:t>
            </a:r>
            <a:r>
              <a:rPr lang="zh-CN" altLang="en-US" sz="2800" b="1">
                <a:solidFill>
                  <a:srgbClr val="0000FF"/>
                </a:solidFill>
                <a:latin typeface="黑体" panose="02010609060101010101" pitchFamily="2" charset="-122"/>
                <a:ea typeface="黑体" panose="02010609060101010101" pitchFamily="2" charset="-122"/>
              </a:rPr>
              <a:t>陈尧咨连用两个问句，试分析这两个问句中的含意。</a:t>
            </a:r>
            <a:endParaRPr lang="en-US" altLang="zh-CN" sz="2800" b="1">
              <a:solidFill>
                <a:srgbClr val="0000FF"/>
              </a:solidFill>
              <a:latin typeface="黑体" panose="02010609060101010101" pitchFamily="2" charset="-122"/>
              <a:ea typeface="黑体" panose="02010609060101010101" pitchFamily="2" charset="-122"/>
            </a:endParaRPr>
          </a:p>
        </p:txBody>
      </p:sp>
      <p:sp>
        <p:nvSpPr>
          <p:cNvPr id="51203" name="矩形 4"/>
          <p:cNvSpPr/>
          <p:nvPr/>
        </p:nvSpPr>
        <p:spPr>
          <a:xfrm>
            <a:off x="1258570" y="883603"/>
            <a:ext cx="6786880" cy="706755"/>
          </a:xfrm>
          <a:prstGeom prst="rect">
            <a:avLst/>
          </a:prstGeom>
          <a:noFill/>
          <a:ln w="9525">
            <a:noFill/>
          </a:ln>
        </p:spPr>
        <p:txBody>
          <a:bodyPr wrap="none" anchor="t">
            <a:spAutoFit/>
          </a:bodyPr>
          <a:lstStyle/>
          <a:p>
            <a:r>
              <a:rPr lang="zh-CN" altLang="en-US" sz="4000" b="1">
                <a:solidFill>
                  <a:srgbClr val="FF0000"/>
                </a:solidFill>
                <a:latin typeface="微软雅黑" panose="020b0503020204020204" charset="-122"/>
                <a:ea typeface="微软雅黑" panose="020b0503020204020204" charset="-122"/>
              </a:rPr>
              <a:t>汝亦知射乎？吾射不亦精乎？</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文本占位符 16386"/>
          <p:cNvSpPr>
            <a:spLocks noGrp="1"/>
          </p:cNvSpPr>
          <p:nvPr>
            <p:ph idx="1"/>
          </p:nvPr>
        </p:nvSpPr>
        <p:spPr>
          <a:xfrm>
            <a:off x="1524000" y="836613"/>
            <a:ext cx="9144000" cy="6021387"/>
          </a:xfrm>
        </p:spPr>
        <p:txBody>
          <a:bodyPr anchor="t"/>
          <a:lstStyle/>
          <a:p>
            <a:pPr>
              <a:buNone/>
            </a:pPr>
            <a:endParaRPr lang="zh-CN" altLang="zh-CN"/>
          </a:p>
        </p:txBody>
      </p:sp>
      <p:pic>
        <p:nvPicPr>
          <p:cNvPr id="20483" name="图片 16387" descr="图片1"/>
          <p:cNvPicPr>
            <a:picLocks noChangeAspect="1"/>
          </p:cNvPicPr>
          <p:nvPr/>
        </p:nvPicPr>
        <p:blipFill>
          <a:blip r:embed="rId2"/>
          <a:stretch>
            <a:fillRect/>
          </a:stretch>
        </p:blipFill>
        <p:spPr>
          <a:xfrm>
            <a:off x="210185" y="373380"/>
            <a:ext cx="11771630" cy="6280785"/>
          </a:xfrm>
          <a:prstGeom prst="rect">
            <a:avLst/>
          </a:prstGeom>
          <a:noFill/>
          <a:ln w="9525">
            <a:noFill/>
          </a:ln>
        </p:spPr>
      </p:pic>
    </p:spTree>
  </p:cSld>
  <p:clrMapOvr>
    <a:masterClrMapping/>
  </p:clrMapOvr>
  <p:transition spd="med">
    <p:newsflash/>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1366520" y="1989455"/>
            <a:ext cx="7234555" cy="2651125"/>
          </a:xfrm>
          <a:prstGeom prst="rect">
            <a:avLst/>
          </a:prstGeom>
          <a:noFill/>
          <a:ln w="9525">
            <a:noFill/>
          </a:ln>
        </p:spPr>
        <p:txBody>
          <a:bodyPr wrap="square" anchor="t">
            <a:spAutoFit/>
          </a:bodyPr>
          <a:lstStyle/>
          <a:p>
            <a:pPr>
              <a:lnSpc>
                <a:spcPct val="130000"/>
              </a:lnSpc>
            </a:pPr>
            <a:r>
              <a:rPr lang="zh-CN" altLang="en-US" sz="3200" b="1">
                <a:latin typeface="微软雅黑" panose="020b0503020204020204" charset="-122"/>
                <a:ea typeface="微软雅黑" panose="020b0503020204020204" charset="-122"/>
                <a:cs typeface="微软雅黑" panose="020b0503020204020204" charset="-122"/>
              </a:rPr>
              <a:t>康肃问曰：“</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汝</a:t>
            </a:r>
            <a:r>
              <a:rPr lang="zh-CN" altLang="en-US" sz="3200" b="1">
                <a:latin typeface="微软雅黑" panose="020b0503020204020204" charset="-122"/>
                <a:ea typeface="微软雅黑" panose="020b0503020204020204" charset="-122"/>
                <a:cs typeface="微软雅黑" panose="020b0503020204020204" charset="-122"/>
              </a:rPr>
              <a:t>亦知</a:t>
            </a:r>
            <a:r>
              <a:rPr lang="zh-CN" altLang="en-US" sz="3200" b="1">
                <a:solidFill>
                  <a:srgbClr val="FF6600"/>
                </a:solidFill>
                <a:latin typeface="微软雅黑" panose="020b0503020204020204" charset="-122"/>
                <a:ea typeface="微软雅黑" panose="020b0503020204020204" charset="-122"/>
                <a:cs typeface="微软雅黑" panose="020b0503020204020204" charset="-122"/>
              </a:rPr>
              <a:t>射</a:t>
            </a:r>
            <a:r>
              <a:rPr lang="zh-CN" altLang="en-US" sz="3200" b="1">
                <a:latin typeface="微软雅黑" panose="020b0503020204020204" charset="-122"/>
                <a:ea typeface="微软雅黑" panose="020b0503020204020204" charset="-122"/>
                <a:cs typeface="微软雅黑" panose="020b0503020204020204" charset="-122"/>
              </a:rPr>
              <a:t>乎？吾</a:t>
            </a:r>
            <a:r>
              <a:rPr lang="zh-CN" altLang="en-US" sz="3200" b="1">
                <a:solidFill>
                  <a:srgbClr val="FF6600"/>
                </a:solidFill>
                <a:latin typeface="微软雅黑" panose="020b0503020204020204" charset="-122"/>
                <a:ea typeface="微软雅黑" panose="020b0503020204020204" charset="-122"/>
                <a:cs typeface="微软雅黑" panose="020b0503020204020204" charset="-122"/>
              </a:rPr>
              <a:t>射</a:t>
            </a:r>
            <a:r>
              <a:rPr lang="zh-CN" altLang="en-US" sz="3200" b="1">
                <a:latin typeface="微软雅黑" panose="020b0503020204020204" charset="-122"/>
                <a:ea typeface="微软雅黑" panose="020b0503020204020204" charset="-122"/>
                <a:cs typeface="微软雅黑" panose="020b0503020204020204" charset="-122"/>
              </a:rPr>
              <a:t>不亦精乎？”翁曰：“无</a:t>
            </a:r>
            <a:r>
              <a:rPr lang="zh-CN" altLang="en-US" sz="3200" b="1">
                <a:solidFill>
                  <a:srgbClr val="FF6600"/>
                </a:solidFill>
                <a:latin typeface="微软雅黑" panose="020b0503020204020204" charset="-122"/>
                <a:ea typeface="微软雅黑" panose="020b0503020204020204" charset="-122"/>
                <a:cs typeface="微软雅黑" panose="020b0503020204020204" charset="-122"/>
              </a:rPr>
              <a:t>他</a:t>
            </a:r>
            <a:r>
              <a:rPr lang="zh-CN" altLang="en-US" sz="3200" b="1">
                <a:latin typeface="微软雅黑" panose="020b0503020204020204" charset="-122"/>
                <a:ea typeface="微软雅黑" panose="020b0503020204020204" charset="-122"/>
                <a:cs typeface="微软雅黑" panose="020b0503020204020204" charset="-122"/>
              </a:rPr>
              <a:t>，但手熟</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尔</a:t>
            </a:r>
            <a:r>
              <a:rPr lang="zh-CN" altLang="en-US" sz="3200" b="1">
                <a:latin typeface="微软雅黑" panose="020b0503020204020204" charset="-122"/>
                <a:ea typeface="微软雅黑" panose="020b0503020204020204" charset="-122"/>
                <a:cs typeface="微软雅黑" panose="020b0503020204020204" charset="-122"/>
              </a:rPr>
              <a:t>。”</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200" b="1">
                <a:latin typeface="微软雅黑" panose="020b0503020204020204" charset="-122"/>
                <a:ea typeface="微软雅黑" panose="020b0503020204020204" charset="-122"/>
                <a:cs typeface="微软雅黑" panose="020b0503020204020204" charset="-122"/>
              </a:rPr>
              <a:t>康肃</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忿然</a:t>
            </a:r>
            <a:r>
              <a:rPr lang="zh-CN" altLang="en-US" sz="3200" b="1">
                <a:latin typeface="微软雅黑" panose="020b0503020204020204" charset="-122"/>
                <a:ea typeface="微软雅黑" panose="020b0503020204020204" charset="-122"/>
                <a:cs typeface="微软雅黑" panose="020b0503020204020204" charset="-122"/>
              </a:rPr>
              <a:t>曰：“</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尔</a:t>
            </a:r>
            <a:r>
              <a:rPr lang="zh-CN" altLang="en-US" sz="3200" b="1">
                <a:solidFill>
                  <a:srgbClr val="FF6600"/>
                </a:solidFill>
                <a:latin typeface="微软雅黑" panose="020b0503020204020204" charset="-122"/>
                <a:ea typeface="微软雅黑" panose="020b0503020204020204" charset="-122"/>
                <a:cs typeface="微软雅黑" panose="020b0503020204020204" charset="-122"/>
              </a:rPr>
              <a:t>安敢</a:t>
            </a:r>
            <a:r>
              <a:rPr lang="zh-CN" altLang="en-US" sz="3200" b="1">
                <a:latin typeface="微软雅黑" panose="020b0503020204020204" charset="-122"/>
                <a:ea typeface="微软雅黑" panose="020b0503020204020204" charset="-122"/>
                <a:cs typeface="微软雅黑" panose="020b0503020204020204" charset="-122"/>
              </a:rPr>
              <a:t>轻吾射！”翁曰：“</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以</a:t>
            </a:r>
            <a:r>
              <a:rPr lang="zh-CN" altLang="en-US" sz="3200" b="1">
                <a:latin typeface="微软雅黑" panose="020b0503020204020204" charset="-122"/>
                <a:ea typeface="微软雅黑" panose="020b0503020204020204" charset="-122"/>
                <a:cs typeface="微软雅黑" panose="020b0503020204020204" charset="-122"/>
              </a:rPr>
              <a:t>我</a:t>
            </a:r>
            <a:r>
              <a:rPr lang="zh-CN" altLang="en-US" sz="3200" b="1">
                <a:solidFill>
                  <a:srgbClr val="FF0066"/>
                </a:solidFill>
                <a:latin typeface="微软雅黑" panose="020b0503020204020204" charset="-122"/>
                <a:ea typeface="微软雅黑" panose="020b0503020204020204" charset="-122"/>
                <a:cs typeface="微软雅黑" panose="020b0503020204020204" charset="-122"/>
              </a:rPr>
              <a:t>酌</a:t>
            </a:r>
            <a:r>
              <a:rPr lang="zh-CN" altLang="en-US" sz="3200" b="1">
                <a:latin typeface="微软雅黑" panose="020b0503020204020204" charset="-122"/>
                <a:ea typeface="微软雅黑" panose="020b0503020204020204" charset="-122"/>
                <a:cs typeface="微软雅黑" panose="020b0503020204020204" charset="-122"/>
              </a:rPr>
              <a:t>油知</a:t>
            </a:r>
            <a:r>
              <a:rPr lang="zh-CN" altLang="en-US" sz="3200" b="1">
                <a:solidFill>
                  <a:srgbClr val="FF6600"/>
                </a:solidFill>
                <a:latin typeface="微软雅黑" panose="020b0503020204020204" charset="-122"/>
                <a:ea typeface="微软雅黑" panose="020b0503020204020204" charset="-122"/>
                <a:cs typeface="微软雅黑" panose="020b0503020204020204" charset="-122"/>
              </a:rPr>
              <a:t>之</a:t>
            </a:r>
            <a:r>
              <a:rPr lang="zh-CN" altLang="en-US" sz="3200" b="1">
                <a:latin typeface="微软雅黑" panose="020b0503020204020204" charset="-122"/>
                <a:ea typeface="微软雅黑" panose="020b0503020204020204" charset="-122"/>
                <a:cs typeface="微软雅黑" panose="020b0503020204020204" charset="-122"/>
              </a:rPr>
              <a:t>。</a:t>
            </a:r>
            <a:r>
              <a:rPr lang="zh-CN" altLang="en-US" sz="3200" b="1">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宋体" panose="02010600030101010101" pitchFamily="2" charset="-122"/>
            </a:endParaRPr>
          </a:p>
        </p:txBody>
      </p:sp>
      <p:sp>
        <p:nvSpPr>
          <p:cNvPr id="4" name="矩形 3"/>
          <p:cNvSpPr/>
          <p:nvPr/>
        </p:nvSpPr>
        <p:spPr>
          <a:xfrm>
            <a:off x="1992313" y="765175"/>
            <a:ext cx="8413750" cy="922020"/>
          </a:xfrm>
          <a:prstGeom prst="rect">
            <a:avLst/>
          </a:prstGeom>
          <a:noFill/>
          <a:ln w="9525">
            <a:noFill/>
          </a:ln>
        </p:spPr>
        <p:txBody>
          <a:bodyPr anchor="t">
            <a:spAutoFit/>
          </a:bodyPr>
          <a:lstStyle/>
          <a:p>
            <a:pPr>
              <a:lnSpc>
                <a:spcPct val="150000"/>
              </a:lnSpc>
            </a:pPr>
            <a:r>
              <a:rPr lang="en-US" altLang="zh-CN" sz="2800" b="1">
                <a:solidFill>
                  <a:srgbClr val="0000FF"/>
                </a:solidFill>
                <a:latin typeface="黑体" panose="02010609060101010101" pitchFamily="2" charset="-122"/>
                <a:ea typeface="黑体" panose="02010609060101010101" pitchFamily="2" charset="-122"/>
              </a:rPr>
              <a:t>2.</a:t>
            </a:r>
            <a:r>
              <a:rPr lang="zh-CN" altLang="en-US" sz="3600" b="1">
                <a:solidFill>
                  <a:srgbClr val="0000FF"/>
                </a:solidFill>
                <a:latin typeface="黑体" panose="02010609060101010101" pitchFamily="2" charset="-122"/>
                <a:ea typeface="黑体" panose="02010609060101010101" pitchFamily="2" charset="-122"/>
              </a:rPr>
              <a:t>朗读陈尧咨与卖油翁的对话</a:t>
            </a:r>
            <a:endParaRPr lang="en-US" altLang="zh-CN" sz="3600" b="1">
              <a:solidFill>
                <a:srgbClr val="0000FF"/>
              </a:solidFill>
              <a:latin typeface="黑体" panose="02010609060101010101" pitchFamily="2" charset="-122"/>
              <a:ea typeface="黑体" panose="02010609060101010101" pitchFamily="2" charset="-122"/>
            </a:endParaRPr>
          </a:p>
        </p:txBody>
      </p:sp>
      <p:pic>
        <p:nvPicPr>
          <p:cNvPr id="2" name="图片 1"/>
          <p:cNvPicPr>
            <a:picLocks noChangeAspect="1"/>
          </p:cNvPicPr>
          <p:nvPr/>
        </p:nvPicPr>
        <p:blipFill>
          <a:blip r:embed="rId2"/>
          <a:srcRect b="6223"/>
          <a:stretch>
            <a:fillRect/>
          </a:stretch>
        </p:blipFill>
        <p:spPr>
          <a:xfrm>
            <a:off x="8601710" y="2301875"/>
            <a:ext cx="2635250" cy="2995613"/>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3341688" y="3236913"/>
            <a:ext cx="2449512" cy="1691640"/>
          </a:xfrm>
          <a:prstGeom prst="rect">
            <a:avLst/>
          </a:prstGeom>
          <a:noFill/>
          <a:ln w="9525">
            <a:noFill/>
          </a:ln>
        </p:spPr>
        <p:txBody>
          <a:bodyPr anchor="t">
            <a:spAutoFit/>
          </a:bodyPr>
          <a:lstStyle/>
          <a:p>
            <a:pPr>
              <a:lnSpc>
                <a:spcPct val="130000"/>
              </a:lnSpc>
            </a:pPr>
            <a:r>
              <a:rPr lang="zh-CN" altLang="en-US" sz="4000" b="1">
                <a:solidFill>
                  <a:srgbClr val="FF0000"/>
                </a:solidFill>
                <a:latin typeface="楷体" panose="02010609060101010101" pitchFamily="49" charset="-122"/>
                <a:ea typeface="楷体" panose="02010609060101010101" pitchFamily="49" charset="-122"/>
              </a:rPr>
              <a:t>恃技而矜</a:t>
            </a:r>
            <a:endParaRPr lang="en-US" altLang="zh-CN" sz="4000" b="1">
              <a:latin typeface="楷体" panose="02010609060101010101" pitchFamily="49" charset="-122"/>
              <a:ea typeface="楷体" panose="02010609060101010101" pitchFamily="49" charset="-122"/>
            </a:endParaRPr>
          </a:p>
          <a:p>
            <a:pPr>
              <a:lnSpc>
                <a:spcPct val="130000"/>
              </a:lnSpc>
            </a:pPr>
            <a:r>
              <a:rPr lang="zh-CN" altLang="en-US" sz="4000" b="1">
                <a:solidFill>
                  <a:srgbClr val="FF0000"/>
                </a:solidFill>
                <a:latin typeface="楷体" panose="02010609060101010101" pitchFamily="49" charset="-122"/>
                <a:ea typeface="楷体" panose="02010609060101010101" pitchFamily="49" charset="-122"/>
              </a:rPr>
              <a:t>盛气凌人</a:t>
            </a:r>
            <a:endParaRPr lang="zh-CN" altLang="en-US" sz="4000" b="1">
              <a:latin typeface="楷体" panose="02010609060101010101" pitchFamily="49" charset="-122"/>
              <a:ea typeface="楷体" panose="02010609060101010101" pitchFamily="49" charset="-122"/>
            </a:endParaRPr>
          </a:p>
        </p:txBody>
      </p:sp>
      <p:sp>
        <p:nvSpPr>
          <p:cNvPr id="4" name="矩形 3"/>
          <p:cNvSpPr/>
          <p:nvPr/>
        </p:nvSpPr>
        <p:spPr>
          <a:xfrm>
            <a:off x="1033145" y="765175"/>
            <a:ext cx="9986010" cy="1753235"/>
          </a:xfrm>
          <a:prstGeom prst="rect">
            <a:avLst/>
          </a:prstGeom>
          <a:noFill/>
          <a:ln w="9525">
            <a:noFill/>
          </a:ln>
        </p:spPr>
        <p:txBody>
          <a:bodyPr wrap="square" anchor="t">
            <a:spAutoFit/>
          </a:bodyPr>
          <a:lstStyle/>
          <a:p>
            <a:pPr>
              <a:lnSpc>
                <a:spcPct val="150000"/>
              </a:lnSpc>
            </a:pPr>
            <a:r>
              <a:rPr lang="en-US" altLang="zh-CN" sz="2800" b="1">
                <a:solidFill>
                  <a:srgbClr val="0000FF"/>
                </a:solidFill>
                <a:latin typeface="黑体" panose="02010609060101010101" pitchFamily="2" charset="-122"/>
                <a:ea typeface="黑体" panose="02010609060101010101" pitchFamily="2" charset="-122"/>
              </a:rPr>
              <a:t>2.</a:t>
            </a:r>
            <a:r>
              <a:rPr lang="zh-CN" altLang="en-US" sz="3600" b="1">
                <a:solidFill>
                  <a:srgbClr val="0000FF"/>
                </a:solidFill>
                <a:latin typeface="黑体" panose="02010609060101010101" pitchFamily="2" charset="-122"/>
                <a:ea typeface="黑体" panose="02010609060101010101" pitchFamily="2" charset="-122"/>
              </a:rPr>
              <a:t>朗读陈尧咨与卖油翁的对话，说说你认为陈尧咨是个什么样的人？</a:t>
            </a:r>
            <a:endParaRPr lang="en-US" altLang="zh-CN" sz="3600" b="1">
              <a:solidFill>
                <a:srgbClr val="0000FF"/>
              </a:solidFill>
              <a:latin typeface="黑体" panose="02010609060101010101" pitchFamily="2" charset="-122"/>
              <a:ea typeface="黑体" panose="02010609060101010101" pitchFamily="2" charset="-122"/>
            </a:endParaRPr>
          </a:p>
        </p:txBody>
      </p:sp>
      <p:pic>
        <p:nvPicPr>
          <p:cNvPr id="2" name="图片 1"/>
          <p:cNvPicPr>
            <a:picLocks noChangeAspect="1"/>
          </p:cNvPicPr>
          <p:nvPr/>
        </p:nvPicPr>
        <p:blipFill>
          <a:blip r:embed="rId2"/>
          <a:srcRect b="6223"/>
          <a:stretch>
            <a:fillRect/>
          </a:stretch>
        </p:blipFill>
        <p:spPr>
          <a:xfrm>
            <a:off x="7002463" y="2376488"/>
            <a:ext cx="2635250" cy="2995612"/>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773430" y="2060575"/>
            <a:ext cx="6118225" cy="3415030"/>
          </a:xfrm>
          <a:prstGeom prst="rect">
            <a:avLst/>
          </a:prstGeom>
          <a:noFill/>
          <a:ln w="9525">
            <a:noFill/>
          </a:ln>
        </p:spPr>
        <p:txBody>
          <a:bodyPr wrap="square" anchor="t">
            <a:spAutoFit/>
          </a:bodyPr>
          <a:lstStyle/>
          <a:p>
            <a:pPr>
              <a:lnSpc>
                <a:spcPct val="150000"/>
              </a:lnSpc>
            </a:pPr>
            <a:r>
              <a:rPr lang="zh-CN" altLang="en-US" sz="28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陈尧咨先质问，语气咄咄逼人，而卖油翁</a:t>
            </a:r>
            <a:r>
              <a:rPr lang="zh-CN" altLang="en-US" sz="3600" b="1">
                <a:solidFill>
                  <a:srgbClr val="FF0000"/>
                </a:solidFill>
                <a:latin typeface="楷体" panose="02010609060101010101" pitchFamily="49" charset="-122"/>
                <a:ea typeface="楷体" panose="02010609060101010101" pitchFamily="49" charset="-122"/>
              </a:rPr>
              <a:t>语气平和，不卑不亢，沉着镇静</a:t>
            </a:r>
            <a:r>
              <a:rPr lang="zh-CN" altLang="en-US" sz="3600" b="1">
                <a:latin typeface="楷体" panose="02010609060101010101" pitchFamily="49" charset="-122"/>
                <a:ea typeface="楷体" panose="02010609060101010101" pitchFamily="49" charset="-122"/>
              </a:rPr>
              <a:t>，并用事实说明“惟手熟尔”。</a:t>
            </a: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1992313" y="1196975"/>
            <a:ext cx="8450262" cy="607695"/>
          </a:xfrm>
          <a:prstGeom prst="rect">
            <a:avLst/>
          </a:prstGeom>
          <a:noFill/>
          <a:ln w="9525">
            <a:noFill/>
          </a:ln>
        </p:spPr>
        <p:txBody>
          <a:bodyPr anchor="t">
            <a:spAutoFit/>
          </a:bodyPr>
          <a:lstStyle/>
          <a:p>
            <a:pPr>
              <a:lnSpc>
                <a:spcPct val="120000"/>
              </a:lnSpc>
            </a:pPr>
            <a:r>
              <a:rPr lang="en-US" altLang="zh-CN" sz="2800" b="1">
                <a:solidFill>
                  <a:srgbClr val="0000FF"/>
                </a:solidFill>
                <a:latin typeface="黑体" panose="02010609060101010101" pitchFamily="2" charset="-122"/>
                <a:ea typeface="黑体" panose="02010609060101010101" pitchFamily="2" charset="-122"/>
              </a:rPr>
              <a:t>3.</a:t>
            </a:r>
            <a:r>
              <a:rPr lang="zh-CN" altLang="en-US" sz="2800" b="1">
                <a:solidFill>
                  <a:srgbClr val="0000FF"/>
                </a:solidFill>
                <a:latin typeface="黑体" panose="02010609060101010101" pitchFamily="2" charset="-122"/>
                <a:ea typeface="黑体" panose="02010609060101010101" pitchFamily="2" charset="-122"/>
              </a:rPr>
              <a:t>面对陈尧咨的质问，卖油翁的表现如何？</a:t>
            </a:r>
            <a:endParaRPr lang="en-US" altLang="zh-CN" sz="2800" b="1">
              <a:solidFill>
                <a:srgbClr val="0000FF"/>
              </a:solidFill>
              <a:latin typeface="黑体" panose="02010609060101010101" pitchFamily="2" charset="-122"/>
              <a:ea typeface="黑体" panose="02010609060101010101" pitchFamily="2" charset="-122"/>
            </a:endParaRPr>
          </a:p>
        </p:txBody>
      </p:sp>
      <p:pic>
        <p:nvPicPr>
          <p:cNvPr id="2" name="图片 1"/>
          <p:cNvPicPr>
            <a:picLocks noChangeAspect="1"/>
          </p:cNvPicPr>
          <p:nvPr/>
        </p:nvPicPr>
        <p:blipFill>
          <a:blip r:embed="rId2"/>
          <a:stretch>
            <a:fillRect/>
          </a:stretch>
        </p:blipFill>
        <p:spPr>
          <a:xfrm>
            <a:off x="7898448" y="2670493"/>
            <a:ext cx="3298825" cy="2603500"/>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11"/>
          <p:cNvSpPr txBox="1"/>
          <p:nvPr/>
        </p:nvSpPr>
        <p:spPr>
          <a:xfrm>
            <a:off x="892810" y="1484630"/>
            <a:ext cx="6420485" cy="3415030"/>
          </a:xfrm>
          <a:prstGeom prst="rect">
            <a:avLst/>
          </a:prstGeom>
          <a:noFill/>
          <a:ln w="9525">
            <a:noFill/>
          </a:ln>
        </p:spPr>
        <p:txBody>
          <a:bodyPr wrap="square" anchor="t">
            <a:spAutoFit/>
          </a:bodyPr>
          <a:lstStyle/>
          <a:p>
            <a:pPr>
              <a:lnSpc>
                <a:spcPct val="150000"/>
              </a:lnSpc>
            </a:pPr>
            <a:r>
              <a:rPr lang="zh-CN" altLang="en-US" sz="28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写出了陈尧咨看到卖油翁高超的技艺后心服口服，认输了的神情。</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笑</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，有</a:t>
            </a:r>
            <a:r>
              <a:rPr lang="zh-CN" altLang="en-US" sz="3600" b="1">
                <a:solidFill>
                  <a:srgbClr val="FF0000"/>
                </a:solidFill>
                <a:latin typeface="楷体" panose="02010609060101010101" pitchFamily="49" charset="-122"/>
                <a:ea typeface="楷体" panose="02010609060101010101" pitchFamily="49" charset="-122"/>
              </a:rPr>
              <a:t>赞许</a:t>
            </a:r>
            <a:r>
              <a:rPr lang="zh-CN" altLang="en-US" sz="3600" b="1">
                <a:latin typeface="楷体" panose="02010609060101010101" pitchFamily="49" charset="-122"/>
                <a:ea typeface="楷体" panose="02010609060101010101" pitchFamily="49" charset="-122"/>
              </a:rPr>
              <a:t>，有</a:t>
            </a:r>
            <a:r>
              <a:rPr lang="zh-CN" altLang="en-US" sz="3600" b="1">
                <a:solidFill>
                  <a:srgbClr val="FF0000"/>
                </a:solidFill>
                <a:latin typeface="楷体" panose="02010609060101010101" pitchFamily="49" charset="-122"/>
                <a:ea typeface="楷体" panose="02010609060101010101" pitchFamily="49" charset="-122"/>
              </a:rPr>
              <a:t>会意</a:t>
            </a:r>
            <a:r>
              <a:rPr lang="zh-CN" altLang="en-US" sz="3600" b="1">
                <a:latin typeface="楷体" panose="02010609060101010101" pitchFamily="49" charset="-122"/>
                <a:ea typeface="楷体" panose="02010609060101010101" pitchFamily="49" charset="-122"/>
              </a:rPr>
              <a:t>，有</a:t>
            </a:r>
            <a:r>
              <a:rPr lang="zh-CN" altLang="en-US" sz="3600" b="1">
                <a:solidFill>
                  <a:srgbClr val="FF0000"/>
                </a:solidFill>
                <a:latin typeface="楷体" panose="02010609060101010101" pitchFamily="49" charset="-122"/>
                <a:ea typeface="楷体" panose="02010609060101010101" pitchFamily="49" charset="-122"/>
              </a:rPr>
              <a:t>解嘲</a:t>
            </a:r>
            <a:r>
              <a:rPr lang="zh-CN" altLang="en-US" sz="3600" b="1">
                <a:latin typeface="楷体" panose="02010609060101010101" pitchFamily="49" charset="-122"/>
                <a:ea typeface="楷体" panose="02010609060101010101" pitchFamily="49" charset="-122"/>
              </a:rPr>
              <a:t>，也有</a:t>
            </a:r>
            <a:r>
              <a:rPr lang="zh-CN" altLang="en-US" sz="3600" b="1">
                <a:solidFill>
                  <a:srgbClr val="FF0000"/>
                </a:solidFill>
                <a:latin typeface="楷体" panose="02010609060101010101" pitchFamily="49" charset="-122"/>
                <a:ea typeface="楷体" panose="02010609060101010101" pitchFamily="49" charset="-122"/>
              </a:rPr>
              <a:t>尴尬</a:t>
            </a:r>
            <a:r>
              <a:rPr lang="zh-CN" altLang="en-US" sz="3600" b="1">
                <a:latin typeface="楷体" panose="02010609060101010101" pitchFamily="49" charset="-122"/>
                <a:ea typeface="楷体" panose="02010609060101010101" pitchFamily="49" charset="-122"/>
              </a:rPr>
              <a:t>之意。</a:t>
            </a: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2063750" y="765175"/>
            <a:ext cx="8399463" cy="755650"/>
          </a:xfrm>
          <a:prstGeom prst="rect">
            <a:avLst/>
          </a:prstGeom>
          <a:noFill/>
          <a:ln w="9525">
            <a:noFill/>
          </a:ln>
        </p:spPr>
        <p:txBody>
          <a:bodyPr anchor="t">
            <a:spAutoFit/>
          </a:bodyPr>
          <a:lstStyle/>
          <a:p>
            <a:pPr>
              <a:lnSpc>
                <a:spcPct val="120000"/>
              </a:lnSpc>
            </a:pPr>
            <a:r>
              <a:rPr lang="en-US" altLang="zh-CN" sz="3600" b="1">
                <a:solidFill>
                  <a:srgbClr val="0000FF"/>
                </a:solidFill>
                <a:latin typeface="黑体" panose="02010609060101010101" pitchFamily="2" charset="-122"/>
                <a:ea typeface="黑体" panose="02010609060101010101" pitchFamily="2" charset="-122"/>
              </a:rPr>
              <a:t>4.</a:t>
            </a:r>
            <a:r>
              <a:rPr lang="zh-CN" altLang="en-US" sz="3600" b="1">
                <a:solidFill>
                  <a:srgbClr val="0000FF"/>
                </a:solidFill>
                <a:latin typeface="黑体" panose="02010609060101010101" pitchFamily="2" charset="-122"/>
                <a:ea typeface="黑体" panose="02010609060101010101" pitchFamily="2" charset="-122"/>
              </a:rPr>
              <a:t>“笑而遣之”的“笑”写出了什么？</a:t>
            </a:r>
            <a:endParaRPr lang="en-US" altLang="zh-CN" sz="3600" b="1">
              <a:solidFill>
                <a:srgbClr val="0000FF"/>
              </a:solidFill>
              <a:latin typeface="黑体" panose="02010609060101010101" pitchFamily="2" charset="-122"/>
              <a:ea typeface="黑体" panose="02010609060101010101" pitchFamily="2" charset="-122"/>
            </a:endParaRPr>
          </a:p>
        </p:txBody>
      </p:sp>
      <p:pic>
        <p:nvPicPr>
          <p:cNvPr id="2" name="图片 1"/>
          <p:cNvPicPr>
            <a:picLocks noChangeAspect="1"/>
          </p:cNvPicPr>
          <p:nvPr/>
        </p:nvPicPr>
        <p:blipFill>
          <a:blip r:embed="rId2"/>
          <a:stretch>
            <a:fillRect/>
          </a:stretch>
        </p:blipFill>
        <p:spPr bwMode="auto">
          <a:xfrm>
            <a:off x="7662020" y="2592482"/>
            <a:ext cx="3531401" cy="2490791"/>
          </a:xfrm>
          <a:prstGeom prst="rect">
            <a:avLst/>
          </a:prstGeom>
          <a:ln>
            <a:noFill/>
          </a:ln>
          <a:effectLst>
            <a:softEdge rad="112500"/>
          </a:effectLst>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标题 23553"/>
          <p:cNvSpPr>
            <a:spLocks noGrp="1"/>
          </p:cNvSpPr>
          <p:nvPr>
            <p:ph type="title"/>
          </p:nvPr>
        </p:nvSpPr>
        <p:spPr>
          <a:xfrm>
            <a:off x="1981200" y="276225"/>
            <a:ext cx="6635750" cy="561975"/>
          </a:xfrm>
        </p:spPr>
        <p:txBody>
          <a:bodyPr anchor="ctr">
            <a:normAutofit fontScale="90000"/>
          </a:bodyPr>
          <a:lstStyle/>
          <a:p>
            <a:r>
              <a:rPr lang="zh-CN" altLang="en-US" sz="3600" b="1">
                <a:solidFill>
                  <a:srgbClr val="FF0000"/>
                </a:solidFill>
                <a:ea typeface="微软雅黑" panose="020b0503020204020204" charset="-122"/>
              </a:rPr>
              <a:t>词语归纳</a:t>
            </a:r>
            <a:endParaRPr lang="zh-CN" altLang="en-US" sz="3600" b="1">
              <a:solidFill>
                <a:srgbClr val="FF0000"/>
              </a:solidFill>
              <a:ea typeface="微软雅黑" panose="020b0503020204020204" charset="-122"/>
            </a:endParaRPr>
          </a:p>
        </p:txBody>
      </p:sp>
      <p:sp>
        <p:nvSpPr>
          <p:cNvPr id="56322" name="文本占位符 23554"/>
          <p:cNvSpPr>
            <a:spLocks noGrp="1"/>
          </p:cNvSpPr>
          <p:nvPr>
            <p:ph idx="1"/>
          </p:nvPr>
        </p:nvSpPr>
        <p:spPr>
          <a:xfrm>
            <a:off x="1981200" y="1268413"/>
            <a:ext cx="4116388" cy="4857750"/>
          </a:xfrm>
        </p:spPr>
        <p:txBody>
          <a:bodyPr anchor="t"/>
          <a:lstStyle/>
          <a:p>
            <a:pPr>
              <a:spcBef>
                <a:spcPct val="50000"/>
              </a:spcBef>
            </a:pPr>
            <a:r>
              <a:rPr lang="zh-CN" altLang="en-US" sz="3200" b="1">
                <a:solidFill>
                  <a:srgbClr val="FF0000"/>
                </a:solidFill>
                <a:latin typeface="Times New Roman" panose="02020603050405020304" pitchFamily="18" charset="0"/>
              </a:rPr>
              <a:t>射</a:t>
            </a:r>
            <a:r>
              <a:rPr lang="zh-CN" altLang="en-US" sz="3200" b="1">
                <a:latin typeface="Times New Roman" panose="02020603050405020304" pitchFamily="18" charset="0"/>
              </a:rPr>
              <a:t>：善</a:t>
            </a:r>
            <a:r>
              <a:rPr lang="zh-CN" altLang="en-US" sz="3200" b="1">
                <a:solidFill>
                  <a:srgbClr val="FF0000"/>
                </a:solidFill>
                <a:latin typeface="Times New Roman" panose="02020603050405020304" pitchFamily="18" charset="0"/>
              </a:rPr>
              <a:t>射 </a:t>
            </a:r>
            <a:r>
              <a:rPr lang="zh-CN" altLang="en-US" sz="3200" b="1">
                <a:latin typeface="Times New Roman" panose="02020603050405020304" pitchFamily="18" charset="0"/>
              </a:rPr>
              <a:t>                                 </a:t>
            </a:r>
            <a:endParaRPr lang="zh-CN" altLang="en-US" sz="3200" b="1">
              <a:latin typeface="Times New Roman" panose="02020603050405020304" pitchFamily="18" charset="0"/>
            </a:endParaRPr>
          </a:p>
          <a:p>
            <a:pPr>
              <a:spcBef>
                <a:spcPct val="50000"/>
              </a:spcBef>
            </a:pPr>
            <a:r>
              <a:rPr lang="zh-CN" altLang="en-US" sz="3200" b="1">
                <a:latin typeface="Times New Roman" panose="02020603050405020304" pitchFamily="18" charset="0"/>
              </a:rPr>
              <a:t>        汝亦知</a:t>
            </a:r>
            <a:r>
              <a:rPr lang="zh-CN" altLang="en-US" sz="3200" b="1">
                <a:solidFill>
                  <a:srgbClr val="FF0000"/>
                </a:solidFill>
                <a:latin typeface="Times New Roman" panose="02020603050405020304" pitchFamily="18" charset="0"/>
              </a:rPr>
              <a:t>射</a:t>
            </a:r>
            <a:r>
              <a:rPr lang="zh-CN" altLang="en-US" sz="3200" b="1">
                <a:latin typeface="Times New Roman" panose="02020603050405020304" pitchFamily="18" charset="0"/>
              </a:rPr>
              <a:t>乎</a:t>
            </a:r>
            <a:endParaRPr lang="zh-CN" altLang="en-US" sz="3200" b="1">
              <a:latin typeface="Times New Roman" panose="02020603050405020304" pitchFamily="18" charset="0"/>
            </a:endParaRPr>
          </a:p>
          <a:p>
            <a:pPr>
              <a:spcBef>
                <a:spcPct val="50000"/>
              </a:spcBef>
            </a:pPr>
            <a:r>
              <a:rPr lang="zh-CN" altLang="en-US" sz="3200" b="1">
                <a:latin typeface="Times New Roman" panose="02020603050405020304" pitchFamily="18" charset="0"/>
              </a:rPr>
              <a:t>        吾</a:t>
            </a:r>
            <a:r>
              <a:rPr lang="zh-CN" altLang="en-US" sz="3200" b="1">
                <a:solidFill>
                  <a:srgbClr val="FF0000"/>
                </a:solidFill>
                <a:latin typeface="Times New Roman" panose="02020603050405020304" pitchFamily="18" charset="0"/>
              </a:rPr>
              <a:t>射</a:t>
            </a:r>
            <a:r>
              <a:rPr lang="zh-CN" altLang="en-US" sz="3200" b="1">
                <a:latin typeface="Times New Roman" panose="02020603050405020304" pitchFamily="18" charset="0"/>
              </a:rPr>
              <a:t>不亦精乎                  </a:t>
            </a:r>
            <a:endParaRPr lang="zh-CN" altLang="en-US" sz="3200" b="1">
              <a:latin typeface="Times New Roman" panose="02020603050405020304" pitchFamily="18" charset="0"/>
            </a:endParaRPr>
          </a:p>
          <a:p>
            <a:pPr>
              <a:spcBef>
                <a:spcPct val="50000"/>
              </a:spcBef>
            </a:pPr>
            <a:r>
              <a:rPr lang="zh-CN" altLang="en-US" sz="3200" b="1">
                <a:solidFill>
                  <a:srgbClr val="FF0000"/>
                </a:solidFill>
                <a:latin typeface="Times New Roman" panose="02020603050405020304" pitchFamily="18" charset="0"/>
              </a:rPr>
              <a:t>以</a:t>
            </a:r>
            <a:r>
              <a:rPr lang="zh-CN" altLang="en-US" sz="3200" b="1">
                <a:latin typeface="Times New Roman" panose="02020603050405020304" pitchFamily="18" charset="0"/>
              </a:rPr>
              <a:t>：</a:t>
            </a:r>
            <a:r>
              <a:rPr lang="zh-CN" altLang="en-US" sz="3200" b="1">
                <a:solidFill>
                  <a:srgbClr val="FF0000"/>
                </a:solidFill>
                <a:latin typeface="Times New Roman" panose="02020603050405020304" pitchFamily="18" charset="0"/>
              </a:rPr>
              <a:t>以</a:t>
            </a:r>
            <a:r>
              <a:rPr lang="zh-CN" altLang="en-US" sz="3200" b="1">
                <a:latin typeface="Times New Roman" panose="02020603050405020304" pitchFamily="18" charset="0"/>
              </a:rPr>
              <a:t>此自矜</a:t>
            </a:r>
            <a:endParaRPr lang="zh-CN" altLang="en-US" sz="3200" b="1">
              <a:latin typeface="Times New Roman" panose="02020603050405020304" pitchFamily="18" charset="0"/>
            </a:endParaRPr>
          </a:p>
          <a:p>
            <a:pPr>
              <a:spcBef>
                <a:spcPct val="50000"/>
              </a:spcBef>
            </a:pPr>
            <a:r>
              <a:rPr lang="zh-CN" altLang="en-US" sz="3200" b="1">
                <a:latin typeface="Times New Roman" panose="02020603050405020304" pitchFamily="18" charset="0"/>
              </a:rPr>
              <a:t>        </a:t>
            </a:r>
            <a:r>
              <a:rPr lang="zh-CN" altLang="en-US" sz="3200" b="1">
                <a:solidFill>
                  <a:srgbClr val="FF0000"/>
                </a:solidFill>
                <a:latin typeface="Times New Roman" panose="02020603050405020304" pitchFamily="18" charset="0"/>
              </a:rPr>
              <a:t>以</a:t>
            </a:r>
            <a:r>
              <a:rPr lang="zh-CN" altLang="en-US" sz="3200" b="1">
                <a:latin typeface="Times New Roman" panose="02020603050405020304" pitchFamily="18" charset="0"/>
              </a:rPr>
              <a:t>我酌油知之                  </a:t>
            </a:r>
            <a:endParaRPr lang="zh-CN" altLang="en-US" sz="3200" b="1">
              <a:latin typeface="Times New Roman" panose="02020603050405020304" pitchFamily="18" charset="0"/>
            </a:endParaRPr>
          </a:p>
          <a:p>
            <a:pPr>
              <a:spcBef>
                <a:spcPct val="50000"/>
              </a:spcBef>
            </a:pPr>
            <a:r>
              <a:rPr lang="zh-CN" altLang="en-US" sz="3200" b="1">
                <a:latin typeface="Times New Roman" panose="02020603050405020304" pitchFamily="18" charset="0"/>
              </a:rPr>
              <a:t>        </a:t>
            </a:r>
            <a:r>
              <a:rPr lang="zh-CN" altLang="en-US" sz="3200" b="1">
                <a:solidFill>
                  <a:srgbClr val="FF0000"/>
                </a:solidFill>
                <a:latin typeface="Times New Roman" panose="02020603050405020304" pitchFamily="18" charset="0"/>
              </a:rPr>
              <a:t>以</a:t>
            </a:r>
            <a:r>
              <a:rPr lang="zh-CN" altLang="en-US" sz="3200" b="1">
                <a:latin typeface="Times New Roman" panose="02020603050405020304" pitchFamily="18" charset="0"/>
              </a:rPr>
              <a:t>钱覆其口                    </a:t>
            </a:r>
            <a:endParaRPr lang="zh-CN" altLang="en-US" sz="3200" b="1">
              <a:latin typeface="Times New Roman" panose="02020603050405020304" pitchFamily="18" charset="0"/>
            </a:endParaRPr>
          </a:p>
        </p:txBody>
      </p:sp>
      <p:sp>
        <p:nvSpPr>
          <p:cNvPr id="23556" name="文本框 23555"/>
          <p:cNvSpPr txBox="1"/>
          <p:nvPr/>
        </p:nvSpPr>
        <p:spPr>
          <a:xfrm>
            <a:off x="6888163" y="1341438"/>
            <a:ext cx="999490" cy="583565"/>
          </a:xfrm>
          <a:prstGeom prst="rect">
            <a:avLst/>
          </a:prstGeom>
          <a:noFill/>
          <a:ln w="9525">
            <a:noFill/>
          </a:ln>
        </p:spPr>
        <p:txBody>
          <a:bodyPr wrap="none" anchor="t">
            <a:spAutoFit/>
          </a:bodyPr>
          <a:lstStyle/>
          <a:p>
            <a:r>
              <a:rPr lang="zh-CN" altLang="en-US" sz="3200" b="1">
                <a:solidFill>
                  <a:schemeClr val="accent2"/>
                </a:solidFill>
                <a:latin typeface="Arial" panose="020b0604020202020204" pitchFamily="34" charset="0"/>
                <a:ea typeface="宋体" panose="02010600030101010101" pitchFamily="2" charset="-122"/>
              </a:rPr>
              <a:t>射箭</a:t>
            </a:r>
            <a:endParaRPr lang="zh-CN" altLang="en-US" sz="3200" b="1">
              <a:solidFill>
                <a:schemeClr val="accent2"/>
              </a:solidFill>
              <a:latin typeface="Arial" panose="020b0604020202020204" pitchFamily="34" charset="0"/>
              <a:ea typeface="宋体" panose="02010600030101010101" pitchFamily="2" charset="-122"/>
            </a:endParaRPr>
          </a:p>
        </p:txBody>
      </p:sp>
      <p:sp>
        <p:nvSpPr>
          <p:cNvPr id="23557" name="文本框 23556"/>
          <p:cNvSpPr txBox="1"/>
          <p:nvPr/>
        </p:nvSpPr>
        <p:spPr>
          <a:xfrm>
            <a:off x="6888163" y="2420938"/>
            <a:ext cx="999490" cy="583565"/>
          </a:xfrm>
          <a:prstGeom prst="rect">
            <a:avLst/>
          </a:prstGeom>
          <a:noFill/>
          <a:ln w="9525">
            <a:noFill/>
          </a:ln>
        </p:spPr>
        <p:txBody>
          <a:bodyPr wrap="none" anchor="t">
            <a:spAutoFit/>
          </a:bodyPr>
          <a:lstStyle/>
          <a:p>
            <a:r>
              <a:rPr lang="zh-CN" altLang="en-US" sz="3200" b="1">
                <a:solidFill>
                  <a:schemeClr val="accent2"/>
                </a:solidFill>
                <a:latin typeface="Arial" panose="020b0604020202020204" pitchFamily="34" charset="0"/>
                <a:ea typeface="宋体" panose="02010600030101010101" pitchFamily="2" charset="-122"/>
              </a:rPr>
              <a:t>射术</a:t>
            </a:r>
            <a:endParaRPr lang="zh-CN" altLang="en-US" sz="3200" b="1">
              <a:solidFill>
                <a:schemeClr val="accent2"/>
              </a:solidFill>
              <a:latin typeface="Arial" panose="020b0604020202020204" pitchFamily="34" charset="0"/>
              <a:ea typeface="宋体" panose="02010600030101010101" pitchFamily="2" charset="-122"/>
            </a:endParaRPr>
          </a:p>
        </p:txBody>
      </p:sp>
      <p:sp>
        <p:nvSpPr>
          <p:cNvPr id="23558" name="文本框 23557"/>
          <p:cNvSpPr txBox="1"/>
          <p:nvPr/>
        </p:nvSpPr>
        <p:spPr>
          <a:xfrm>
            <a:off x="6888163" y="3860800"/>
            <a:ext cx="999490" cy="583565"/>
          </a:xfrm>
          <a:prstGeom prst="rect">
            <a:avLst/>
          </a:prstGeom>
          <a:noFill/>
          <a:ln w="9525">
            <a:noFill/>
          </a:ln>
        </p:spPr>
        <p:txBody>
          <a:bodyPr wrap="none" anchor="t">
            <a:spAutoFit/>
          </a:bodyPr>
          <a:lstStyle/>
          <a:p>
            <a:r>
              <a:rPr lang="zh-CN" altLang="en-US" sz="3200" b="1">
                <a:solidFill>
                  <a:schemeClr val="accent2"/>
                </a:solidFill>
                <a:latin typeface="Arial" panose="020b0604020202020204" pitchFamily="34" charset="0"/>
                <a:ea typeface="宋体" panose="02010600030101010101" pitchFamily="2" charset="-122"/>
              </a:rPr>
              <a:t>凭借</a:t>
            </a:r>
            <a:endParaRPr lang="zh-CN" altLang="en-US" sz="3200" b="1">
              <a:solidFill>
                <a:schemeClr val="accent2"/>
              </a:solidFill>
              <a:latin typeface="Arial" panose="020b0604020202020204" pitchFamily="34" charset="0"/>
              <a:ea typeface="宋体" panose="02010600030101010101" pitchFamily="2" charset="-122"/>
            </a:endParaRPr>
          </a:p>
        </p:txBody>
      </p:sp>
      <p:sp>
        <p:nvSpPr>
          <p:cNvPr id="23559" name="文本框 23558"/>
          <p:cNvSpPr txBox="1"/>
          <p:nvPr/>
        </p:nvSpPr>
        <p:spPr>
          <a:xfrm>
            <a:off x="6959600" y="4868863"/>
            <a:ext cx="591185" cy="583565"/>
          </a:xfrm>
          <a:prstGeom prst="rect">
            <a:avLst/>
          </a:prstGeom>
          <a:noFill/>
          <a:ln w="9525">
            <a:noFill/>
          </a:ln>
        </p:spPr>
        <p:txBody>
          <a:bodyPr wrap="none" anchor="t">
            <a:spAutoFit/>
          </a:bodyPr>
          <a:lstStyle/>
          <a:p>
            <a:r>
              <a:rPr lang="zh-CN" altLang="en-US" sz="3200" b="1">
                <a:solidFill>
                  <a:schemeClr val="accent2"/>
                </a:solidFill>
                <a:latin typeface="Arial" panose="020b0604020202020204" pitchFamily="34" charset="0"/>
                <a:ea typeface="宋体" panose="02010600030101010101" pitchFamily="2" charset="-122"/>
              </a:rPr>
              <a:t>用</a:t>
            </a:r>
            <a:endParaRPr lang="zh-CN" altLang="en-US" sz="3200" b="1">
              <a:solidFill>
                <a:schemeClr val="accent2"/>
              </a:solidFill>
              <a:latin typeface="Arial" panose="020b0604020202020204" pitchFamily="34" charset="0"/>
              <a:ea typeface="宋体" panose="02010600030101010101" pitchFamily="2" charset="-122"/>
            </a:endParaRPr>
          </a:p>
        </p:txBody>
      </p:sp>
      <p:sp>
        <p:nvSpPr>
          <p:cNvPr id="56327" name="左中括号 23559"/>
          <p:cNvSpPr/>
          <p:nvPr/>
        </p:nvSpPr>
        <p:spPr>
          <a:xfrm flipH="1">
            <a:off x="6096000" y="2205038"/>
            <a:ext cx="76200" cy="1009650"/>
          </a:xfrm>
          <a:prstGeom prst="leftBracket">
            <a:avLst>
              <a:gd name="adj" fmla="val 110416"/>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6328" name="左中括号 23560"/>
          <p:cNvSpPr/>
          <p:nvPr/>
        </p:nvSpPr>
        <p:spPr>
          <a:xfrm>
            <a:off x="3071813" y="1557338"/>
            <a:ext cx="76200" cy="1511300"/>
          </a:xfrm>
          <a:prstGeom prst="leftBracket">
            <a:avLst>
              <a:gd name="adj" fmla="val 165277"/>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6329" name="左中括号 23561"/>
          <p:cNvSpPr/>
          <p:nvPr/>
        </p:nvSpPr>
        <p:spPr>
          <a:xfrm>
            <a:off x="3071813" y="3789363"/>
            <a:ext cx="76200" cy="1439862"/>
          </a:xfrm>
          <a:prstGeom prst="leftBracket">
            <a:avLst>
              <a:gd name="adj" fmla="val 157465"/>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6330" name="右中括号 23562"/>
          <p:cNvSpPr/>
          <p:nvPr/>
        </p:nvSpPr>
        <p:spPr>
          <a:xfrm>
            <a:off x="6097588" y="3644900"/>
            <a:ext cx="76200" cy="1008063"/>
          </a:xfrm>
          <a:prstGeom prst="rightBracket">
            <a:avLst>
              <a:gd name="adj" fmla="val 110243"/>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p:cTn id="13" dur="500" fill="hold"/>
                                        <p:tgtEl>
                                          <p:spTgt spid="23557"/>
                                        </p:tgtEl>
                                        <p:attrNameLst>
                                          <p:attrName>ppt_w</p:attrName>
                                        </p:attrNameLst>
                                      </p:cBhvr>
                                      <p:tavLst>
                                        <p:tav tm="0">
                                          <p:val>
                                            <p:fltVal val="0"/>
                                          </p:val>
                                        </p:tav>
                                        <p:tav tm="100000">
                                          <p:val>
                                            <p:strVal val="#ppt_w"/>
                                          </p:val>
                                        </p:tav>
                                      </p:tavLst>
                                    </p:anim>
                                    <p:anim calcmode="lin" valueType="num">
                                      <p:cBhvr>
                                        <p:cTn id="14" dur="500" fill="hold"/>
                                        <p:tgtEl>
                                          <p:spTgt spid="23557"/>
                                        </p:tgtEl>
                                        <p:attrNameLst>
                                          <p:attrName>ppt_h</p:attrName>
                                        </p:attrNameLst>
                                      </p:cBhvr>
                                      <p:tavLst>
                                        <p:tav tm="0">
                                          <p:val>
                                            <p:fltVal val="0"/>
                                          </p:val>
                                        </p:tav>
                                        <p:tav tm="100000">
                                          <p:val>
                                            <p:strVal val="#ppt_h"/>
                                          </p:val>
                                        </p:tav>
                                      </p:tavLst>
                                    </p:anim>
                                    <p:anim calcmode="lin" valueType="num">
                                      <p:cBhvr>
                                        <p:cTn id="15" dur="500" fill="hold"/>
                                        <p:tgtEl>
                                          <p:spTgt spid="23557"/>
                                        </p:tgtEl>
                                        <p:attrNameLst>
                                          <p:attrName>style.rotation</p:attrName>
                                        </p:attrNameLst>
                                      </p:cBhvr>
                                      <p:tavLst>
                                        <p:tav tm="0">
                                          <p:val>
                                            <p:fltVal val="360"/>
                                          </p:val>
                                        </p:tav>
                                        <p:tav tm="100000">
                                          <p:val>
                                            <p:fltVal val="0"/>
                                          </p:val>
                                        </p:tav>
                                      </p:tavLst>
                                    </p:anim>
                                    <p:animEffect transition="in" filter="fade">
                                      <p:cBhvr>
                                        <p:cTn id="16" dur="500"/>
                                        <p:tgtEl>
                                          <p:spTgt spid="2355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558"/>
                                        </p:tgtEl>
                                        <p:attrNameLst>
                                          <p:attrName>style.visibility</p:attrName>
                                        </p:attrNameLst>
                                      </p:cBhvr>
                                      <p:to>
                                        <p:strVal val="visible"/>
                                      </p:to>
                                    </p:set>
                                    <p:animEffect transition="in" filter="blinds(horizontal)">
                                      <p:cBhvr>
                                        <p:cTn id="21" dur="500"/>
                                        <p:tgtEl>
                                          <p:spTgt spid="23558"/>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559"/>
                                        </p:tgtEl>
                                        <p:attrNameLst>
                                          <p:attrName>style.visibility</p:attrName>
                                        </p:attrNameLst>
                                      </p:cBhvr>
                                      <p:to>
                                        <p:strVal val="visible"/>
                                      </p:to>
                                    </p:set>
                                    <p:anim calcmode="lin" valueType="num">
                                      <p:cBhvr additive="base">
                                        <p:cTn id="26" dur="500" fill="hold"/>
                                        <p:tgtEl>
                                          <p:spTgt spid="23559"/>
                                        </p:tgtEl>
                                        <p:attrNameLst>
                                          <p:attrName>ppt_x</p:attrName>
                                        </p:attrNameLst>
                                      </p:cBhvr>
                                      <p:tavLst>
                                        <p:tav tm="0">
                                          <p:val>
                                            <p:strVal val="#ppt_x"/>
                                          </p:val>
                                        </p:tav>
                                        <p:tav tm="100000">
                                          <p:val>
                                            <p:strVal val="#ppt_x"/>
                                          </p:val>
                                        </p:tav>
                                      </p:tavLst>
                                    </p:anim>
                                    <p:anim calcmode="lin" valueType="num">
                                      <p:cBhvr additive="base">
                                        <p:cTn id="27"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文本占位符 24578"/>
          <p:cNvSpPr>
            <a:spLocks noGrp="1"/>
          </p:cNvSpPr>
          <p:nvPr>
            <p:ph idx="1"/>
          </p:nvPr>
        </p:nvSpPr>
        <p:spPr>
          <a:xfrm>
            <a:off x="1982788" y="1270000"/>
            <a:ext cx="3827462" cy="4391025"/>
          </a:xfrm>
        </p:spPr>
        <p:txBody>
          <a:bodyPr anchor="t"/>
          <a:lstStyle/>
          <a:p>
            <a:pPr>
              <a:spcBef>
                <a:spcPct val="50000"/>
              </a:spcBef>
            </a:pPr>
            <a:r>
              <a:rPr lang="zh-CN" altLang="en-US" sz="3200" b="1">
                <a:solidFill>
                  <a:srgbClr val="FF0000"/>
                </a:solidFill>
                <a:latin typeface="Times New Roman" panose="02020603050405020304" pitchFamily="18" charset="0"/>
              </a:rPr>
              <a:t>尝</a:t>
            </a:r>
            <a:r>
              <a:rPr lang="zh-CN" altLang="en-US" sz="3200" b="1">
                <a:latin typeface="Times New Roman" panose="02020603050405020304" pitchFamily="18" charset="0"/>
              </a:rPr>
              <a:t>：</a:t>
            </a:r>
            <a:r>
              <a:rPr lang="zh-CN" altLang="en-US" sz="3200" b="1">
                <a:solidFill>
                  <a:srgbClr val="FF0000"/>
                </a:solidFill>
                <a:latin typeface="Times New Roman" panose="02020603050405020304" pitchFamily="18" charset="0"/>
              </a:rPr>
              <a:t>尝</a:t>
            </a:r>
            <a:r>
              <a:rPr lang="zh-CN" altLang="en-US" sz="3200" b="1">
                <a:latin typeface="Times New Roman" panose="02020603050405020304" pitchFamily="18" charset="0"/>
              </a:rPr>
              <a:t>射于家圃  </a:t>
            </a:r>
            <a:endParaRPr lang="zh-CN" altLang="en-US" sz="3200" b="1">
              <a:latin typeface="Times New Roman" panose="02020603050405020304" pitchFamily="18" charset="0"/>
            </a:endParaRPr>
          </a:p>
          <a:p>
            <a:pPr>
              <a:spcBef>
                <a:spcPct val="50000"/>
              </a:spcBef>
            </a:pPr>
            <a:r>
              <a:rPr lang="zh-CN" altLang="en-US" sz="3200" b="1">
                <a:solidFill>
                  <a:srgbClr val="FF0000"/>
                </a:solidFill>
                <a:latin typeface="Times New Roman" panose="02020603050405020304" pitchFamily="18" charset="0"/>
              </a:rPr>
              <a:t>去</a:t>
            </a:r>
            <a:r>
              <a:rPr lang="zh-CN" altLang="en-US" sz="3200" b="1">
                <a:latin typeface="Times New Roman" panose="02020603050405020304" pitchFamily="18" charset="0"/>
              </a:rPr>
              <a:t>：久而不</a:t>
            </a:r>
            <a:r>
              <a:rPr lang="zh-CN" altLang="en-US" sz="3200" b="1">
                <a:solidFill>
                  <a:srgbClr val="FF0000"/>
                </a:solidFill>
                <a:latin typeface="Times New Roman" panose="02020603050405020304" pitchFamily="18" charset="0"/>
              </a:rPr>
              <a:t>去  </a:t>
            </a:r>
            <a:r>
              <a:rPr lang="zh-CN" altLang="en-US" sz="3200" b="1">
                <a:latin typeface="Times New Roman" panose="02020603050405020304" pitchFamily="18" charset="0"/>
              </a:rPr>
              <a:t>                        </a:t>
            </a:r>
            <a:endParaRPr lang="zh-CN" altLang="en-US" sz="3200" b="1">
              <a:latin typeface="Times New Roman" panose="02020603050405020304" pitchFamily="18" charset="0"/>
            </a:endParaRPr>
          </a:p>
          <a:p>
            <a:pPr>
              <a:spcBef>
                <a:spcPct val="50000"/>
              </a:spcBef>
            </a:pPr>
            <a:r>
              <a:rPr lang="zh-CN" altLang="en-US" sz="3200" b="1">
                <a:solidFill>
                  <a:srgbClr val="FF0000"/>
                </a:solidFill>
                <a:latin typeface="Times New Roman" panose="02020603050405020304" pitchFamily="18" charset="0"/>
              </a:rPr>
              <a:t>尔</a:t>
            </a:r>
            <a:r>
              <a:rPr lang="zh-CN" altLang="en-US" sz="3200" b="1">
                <a:latin typeface="Times New Roman" panose="02020603050405020304" pitchFamily="18" charset="0"/>
              </a:rPr>
              <a:t>：但(惟)手熟</a:t>
            </a:r>
            <a:r>
              <a:rPr lang="zh-CN" altLang="en-US" sz="3200" b="1">
                <a:solidFill>
                  <a:srgbClr val="FF0000"/>
                </a:solidFill>
                <a:latin typeface="Times New Roman" panose="02020603050405020304" pitchFamily="18" charset="0"/>
              </a:rPr>
              <a:t>尔</a:t>
            </a:r>
            <a:r>
              <a:rPr lang="zh-CN" altLang="en-US" sz="3200" b="1">
                <a:latin typeface="Times New Roman" panose="02020603050405020304" pitchFamily="18" charset="0"/>
              </a:rPr>
              <a:t>                           </a:t>
            </a:r>
            <a:endParaRPr lang="zh-CN" altLang="en-US" sz="3200" b="1">
              <a:latin typeface="Times New Roman" panose="02020603050405020304" pitchFamily="18" charset="0"/>
            </a:endParaRPr>
          </a:p>
          <a:p>
            <a:pPr>
              <a:spcBef>
                <a:spcPct val="50000"/>
              </a:spcBef>
            </a:pPr>
            <a:r>
              <a:rPr lang="zh-CN" altLang="en-US" sz="3200" b="1">
                <a:latin typeface="Times New Roman" panose="02020603050405020304" pitchFamily="18" charset="0"/>
              </a:rPr>
              <a:t>        </a:t>
            </a:r>
            <a:r>
              <a:rPr lang="zh-CN" altLang="en-US" sz="3200" b="1">
                <a:solidFill>
                  <a:srgbClr val="FF0000"/>
                </a:solidFill>
                <a:latin typeface="Times New Roman" panose="02020603050405020304" pitchFamily="18" charset="0"/>
              </a:rPr>
              <a:t>尔</a:t>
            </a:r>
            <a:r>
              <a:rPr lang="zh-CN" altLang="en-US" sz="3200" b="1">
                <a:latin typeface="Times New Roman" panose="02020603050405020304" pitchFamily="18" charset="0"/>
              </a:rPr>
              <a:t>安敢</a:t>
            </a:r>
            <a:r>
              <a:rPr lang="zh-CN" altLang="en-US" sz="3200" b="1">
                <a:solidFill>
                  <a:srgbClr val="FF9999"/>
                </a:solidFill>
                <a:latin typeface="Times New Roman" panose="02020603050405020304" pitchFamily="18" charset="0"/>
              </a:rPr>
              <a:t>轻</a:t>
            </a:r>
            <a:r>
              <a:rPr lang="zh-CN" altLang="en-US" sz="3200" b="1">
                <a:latin typeface="Times New Roman" panose="02020603050405020304" pitchFamily="18" charset="0"/>
              </a:rPr>
              <a:t>吾射                      </a:t>
            </a:r>
            <a:endParaRPr lang="zh-CN" altLang="en-US" sz="3200" b="1">
              <a:latin typeface="Times New Roman" panose="02020603050405020304" pitchFamily="18" charset="0"/>
            </a:endParaRPr>
          </a:p>
          <a:p>
            <a:pPr>
              <a:spcBef>
                <a:spcPct val="50000"/>
              </a:spcBef>
            </a:pPr>
            <a:r>
              <a:rPr lang="zh-CN" altLang="en-US" sz="3200" b="1">
                <a:solidFill>
                  <a:srgbClr val="FF0000"/>
                </a:solidFill>
                <a:latin typeface="Times New Roman" panose="02020603050405020304" pitchFamily="18" charset="0"/>
              </a:rPr>
              <a:t>颔：</a:t>
            </a:r>
            <a:r>
              <a:rPr lang="zh-CN" altLang="en-US" sz="3200" b="1">
                <a:latin typeface="Times New Roman" panose="02020603050405020304" pitchFamily="18" charset="0"/>
              </a:rPr>
              <a:t>但微</a:t>
            </a:r>
            <a:r>
              <a:rPr lang="zh-CN" altLang="en-US" sz="3200" b="1">
                <a:solidFill>
                  <a:srgbClr val="FF0000"/>
                </a:solidFill>
                <a:latin typeface="Times New Roman" panose="02020603050405020304" pitchFamily="18" charset="0"/>
              </a:rPr>
              <a:t>颔</a:t>
            </a:r>
            <a:r>
              <a:rPr lang="zh-CN" altLang="en-US" sz="3200" b="1">
                <a:latin typeface="Times New Roman" panose="02020603050405020304" pitchFamily="18" charset="0"/>
              </a:rPr>
              <a:t>之 </a:t>
            </a:r>
            <a:r>
              <a:rPr lang="zh-CN" altLang="en-US" sz="3200" b="1">
                <a:solidFill>
                  <a:srgbClr val="FF0000"/>
                </a:solidFill>
                <a:latin typeface="Times New Roman" panose="02020603050405020304" pitchFamily="18" charset="0"/>
              </a:rPr>
              <a:t>                         </a:t>
            </a:r>
            <a:endParaRPr lang="zh-CN" altLang="en-US" sz="3200" b="1">
              <a:solidFill>
                <a:srgbClr val="FF0000"/>
              </a:solidFill>
              <a:latin typeface="Times New Roman" panose="02020603050405020304" pitchFamily="18" charset="0"/>
            </a:endParaRPr>
          </a:p>
          <a:p>
            <a:pPr>
              <a:spcBef>
                <a:spcPct val="50000"/>
              </a:spcBef>
            </a:pPr>
            <a:r>
              <a:rPr lang="zh-CN" altLang="en-US" sz="3200" b="1">
                <a:solidFill>
                  <a:srgbClr val="FF0000"/>
                </a:solidFill>
                <a:latin typeface="Times New Roman" panose="02020603050405020304" pitchFamily="18" charset="0"/>
              </a:rPr>
              <a:t>杓</a:t>
            </a:r>
            <a:r>
              <a:rPr lang="zh-CN" altLang="en-US" sz="3200" b="1">
                <a:latin typeface="Times New Roman" panose="02020603050405020304" pitchFamily="18" charset="0"/>
              </a:rPr>
              <a:t>：以</a:t>
            </a:r>
            <a:r>
              <a:rPr lang="zh-CN" altLang="en-US" sz="3200" b="1">
                <a:solidFill>
                  <a:srgbClr val="FF0000"/>
                </a:solidFill>
                <a:latin typeface="Times New Roman" panose="02020603050405020304" pitchFamily="18" charset="0"/>
              </a:rPr>
              <a:t>杓</a:t>
            </a:r>
            <a:r>
              <a:rPr lang="zh-CN" altLang="en-US" sz="3200" b="1">
                <a:latin typeface="Times New Roman" panose="02020603050405020304" pitchFamily="18" charset="0"/>
              </a:rPr>
              <a:t>酌油                          </a:t>
            </a:r>
            <a:endParaRPr lang="zh-CN" altLang="en-US" sz="3200" b="1">
              <a:latin typeface="Times New Roman" panose="02020603050405020304" pitchFamily="18" charset="0"/>
            </a:endParaRPr>
          </a:p>
        </p:txBody>
      </p:sp>
      <p:sp>
        <p:nvSpPr>
          <p:cNvPr id="24580" name="文本框 24579"/>
          <p:cNvSpPr txBox="1"/>
          <p:nvPr/>
        </p:nvSpPr>
        <p:spPr>
          <a:xfrm>
            <a:off x="6024563" y="1989138"/>
            <a:ext cx="999490" cy="583565"/>
          </a:xfrm>
          <a:prstGeom prst="rect">
            <a:avLst/>
          </a:prstGeom>
          <a:noFill/>
          <a:ln w="9525">
            <a:noFill/>
          </a:ln>
        </p:spPr>
        <p:txBody>
          <a:bodyPr wrap="none"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离开</a:t>
            </a:r>
            <a:endParaRPr lang="zh-CN" altLang="en-US" sz="3200" b="1">
              <a:solidFill>
                <a:schemeClr val="accent2"/>
              </a:solidFill>
              <a:latin typeface="Times New Roman" panose="02020603050405020304" pitchFamily="18" charset="0"/>
              <a:ea typeface="宋体" panose="02010600030101010101" pitchFamily="2" charset="-122"/>
            </a:endParaRPr>
          </a:p>
        </p:txBody>
      </p:sp>
      <p:sp>
        <p:nvSpPr>
          <p:cNvPr id="24581" name="文本框 24580"/>
          <p:cNvSpPr txBox="1"/>
          <p:nvPr/>
        </p:nvSpPr>
        <p:spPr>
          <a:xfrm>
            <a:off x="6024563" y="2708275"/>
            <a:ext cx="3449320" cy="583565"/>
          </a:xfrm>
          <a:prstGeom prst="rect">
            <a:avLst/>
          </a:prstGeom>
          <a:noFill/>
          <a:ln w="9525">
            <a:noFill/>
          </a:ln>
        </p:spPr>
        <p:txBody>
          <a:bodyPr wrap="none"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语气词，通“耳”</a:t>
            </a:r>
            <a:endParaRPr lang="zh-CN" altLang="en-US" sz="3200" b="1">
              <a:solidFill>
                <a:schemeClr val="accent2"/>
              </a:solidFill>
              <a:latin typeface="Times New Roman" panose="02020603050405020304" pitchFamily="18" charset="0"/>
              <a:ea typeface="宋体" panose="02010600030101010101" pitchFamily="2" charset="-122"/>
            </a:endParaRPr>
          </a:p>
        </p:txBody>
      </p:sp>
      <p:sp>
        <p:nvSpPr>
          <p:cNvPr id="24582" name="文本框 24581"/>
          <p:cNvSpPr txBox="1"/>
          <p:nvPr/>
        </p:nvSpPr>
        <p:spPr>
          <a:xfrm>
            <a:off x="6024563" y="3429000"/>
            <a:ext cx="591185" cy="583565"/>
          </a:xfrm>
          <a:prstGeom prst="rect">
            <a:avLst/>
          </a:prstGeom>
          <a:noFill/>
          <a:ln w="9525">
            <a:noFill/>
          </a:ln>
        </p:spPr>
        <p:txBody>
          <a:bodyPr wrap="none"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你</a:t>
            </a:r>
            <a:endParaRPr lang="zh-CN" altLang="en-US" sz="3200" b="1">
              <a:solidFill>
                <a:schemeClr val="accent2"/>
              </a:solidFill>
              <a:latin typeface="Times New Roman" panose="02020603050405020304" pitchFamily="18" charset="0"/>
              <a:ea typeface="宋体" panose="02010600030101010101" pitchFamily="2" charset="-122"/>
            </a:endParaRPr>
          </a:p>
        </p:txBody>
      </p:sp>
      <p:sp>
        <p:nvSpPr>
          <p:cNvPr id="24583" name="文本框 24582"/>
          <p:cNvSpPr txBox="1"/>
          <p:nvPr/>
        </p:nvSpPr>
        <p:spPr>
          <a:xfrm>
            <a:off x="6527800" y="3502025"/>
            <a:ext cx="3854450" cy="460375"/>
          </a:xfrm>
          <a:prstGeom prst="rect">
            <a:avLst/>
          </a:prstGeom>
          <a:noFill/>
          <a:ln w="9525">
            <a:noFill/>
          </a:ln>
        </p:spPr>
        <p:txBody>
          <a:bodyPr wrap="none" anchor="t">
            <a:spAutoFit/>
          </a:bodyPr>
          <a:lstStyle/>
          <a:p>
            <a:r>
              <a:rPr lang="zh-CN" altLang="en-US" sz="2400" b="1">
                <a:solidFill>
                  <a:srgbClr val="FF6600"/>
                </a:solidFill>
                <a:latin typeface="Times New Roman" panose="02020603050405020304" pitchFamily="18" charset="0"/>
                <a:ea typeface="宋体" panose="02010600030101010101" pitchFamily="2" charset="-122"/>
              </a:rPr>
              <a:t>把</a:t>
            </a:r>
            <a:r>
              <a:rPr lang="en-US" altLang="zh-CN" sz="2400" b="1">
                <a:solidFill>
                  <a:srgbClr val="FF6600"/>
                </a:solidFill>
                <a:latin typeface="Times New Roman" panose="02020603050405020304" pitchFamily="18" charset="0"/>
                <a:ea typeface="宋体" panose="02010600030101010101" pitchFamily="2" charset="-122"/>
              </a:rPr>
              <a:t>…</a:t>
            </a:r>
            <a:r>
              <a:rPr lang="zh-CN" altLang="en-US" sz="2400" b="1">
                <a:solidFill>
                  <a:srgbClr val="FF6600"/>
                </a:solidFill>
                <a:latin typeface="Times New Roman" panose="02020603050405020304" pitchFamily="18" charset="0"/>
                <a:ea typeface="宋体" panose="02010600030101010101" pitchFamily="2" charset="-122"/>
              </a:rPr>
              <a:t>看轻，形容词意动用法</a:t>
            </a:r>
            <a:endParaRPr lang="zh-CN" altLang="en-US" sz="2400">
              <a:solidFill>
                <a:srgbClr val="FF6600"/>
              </a:solidFill>
              <a:latin typeface="Arial" panose="020b0604020202020204" pitchFamily="34" charset="0"/>
              <a:ea typeface="宋体" panose="02010600030101010101" pitchFamily="2" charset="-122"/>
            </a:endParaRPr>
          </a:p>
        </p:txBody>
      </p:sp>
      <p:sp>
        <p:nvSpPr>
          <p:cNvPr id="24584" name="文本框 24583"/>
          <p:cNvSpPr txBox="1"/>
          <p:nvPr/>
        </p:nvSpPr>
        <p:spPr>
          <a:xfrm>
            <a:off x="6024563" y="4221163"/>
            <a:ext cx="4265930" cy="583565"/>
          </a:xfrm>
          <a:prstGeom prst="rect">
            <a:avLst/>
          </a:prstGeom>
          <a:noFill/>
          <a:ln w="9525">
            <a:noFill/>
          </a:ln>
        </p:spPr>
        <p:txBody>
          <a:bodyPr wrap="none"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点头，名词活用为动词</a:t>
            </a:r>
            <a:endParaRPr lang="zh-CN" altLang="en-US" sz="3200" b="1">
              <a:solidFill>
                <a:schemeClr val="accent2"/>
              </a:solidFill>
              <a:latin typeface="Times New Roman" panose="02020603050405020304" pitchFamily="18" charset="0"/>
              <a:ea typeface="宋体" panose="02010600030101010101" pitchFamily="2" charset="-122"/>
            </a:endParaRPr>
          </a:p>
        </p:txBody>
      </p:sp>
      <p:sp>
        <p:nvSpPr>
          <p:cNvPr id="24585" name="文本框 24584"/>
          <p:cNvSpPr txBox="1"/>
          <p:nvPr/>
        </p:nvSpPr>
        <p:spPr>
          <a:xfrm>
            <a:off x="6024563" y="4941888"/>
            <a:ext cx="3423285" cy="583565"/>
          </a:xfrm>
          <a:prstGeom prst="rect">
            <a:avLst/>
          </a:prstGeom>
          <a:noFill/>
          <a:ln w="9525">
            <a:noFill/>
          </a:ln>
        </p:spPr>
        <p:txBody>
          <a:bodyPr wrap="none"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同“勺”，</a:t>
            </a:r>
            <a:r>
              <a:rPr lang="en-US" altLang="zh-CN" sz="3200" b="1">
                <a:solidFill>
                  <a:schemeClr val="accent2"/>
                </a:solidFill>
                <a:latin typeface="Times New Roman" panose="02020603050405020304" pitchFamily="18" charset="0"/>
                <a:ea typeface="宋体" panose="02010600030101010101" pitchFamily="2" charset="-122"/>
              </a:rPr>
              <a:t>sháo</a:t>
            </a:r>
            <a:r>
              <a:rPr lang="zh-CN" altLang="en-US" sz="3200" b="1">
                <a:solidFill>
                  <a:schemeClr val="accent2"/>
                </a:solidFill>
                <a:latin typeface="Times New Roman" panose="02020603050405020304" pitchFamily="18" charset="0"/>
                <a:ea typeface="宋体" panose="02010600030101010101" pitchFamily="2" charset="-122"/>
              </a:rPr>
              <a:t>。</a:t>
            </a:r>
            <a:endParaRPr lang="zh-CN" altLang="en-US" sz="3200">
              <a:solidFill>
                <a:schemeClr val="accent2"/>
              </a:solidFill>
              <a:latin typeface="Arial" panose="020b0604020202020204" pitchFamily="34" charset="0"/>
              <a:ea typeface="宋体" panose="02010600030101010101" pitchFamily="2" charset="-122"/>
            </a:endParaRPr>
          </a:p>
        </p:txBody>
      </p:sp>
      <p:sp>
        <p:nvSpPr>
          <p:cNvPr id="24586" name="文本框 24585"/>
          <p:cNvSpPr txBox="1"/>
          <p:nvPr/>
        </p:nvSpPr>
        <p:spPr>
          <a:xfrm>
            <a:off x="6024563" y="1268413"/>
            <a:ext cx="1027112" cy="583565"/>
          </a:xfrm>
          <a:prstGeom prst="rect">
            <a:avLst/>
          </a:prstGeom>
          <a:noFill/>
          <a:ln w="9525">
            <a:noFill/>
          </a:ln>
        </p:spPr>
        <p:txBody>
          <a:bodyPr anchor="t">
            <a:spAutoFit/>
          </a:bodyPr>
          <a:lstStyle/>
          <a:p>
            <a:r>
              <a:rPr lang="zh-CN" altLang="en-US" sz="3200" b="1">
                <a:solidFill>
                  <a:schemeClr val="accent2"/>
                </a:solidFill>
                <a:latin typeface="Times New Roman" panose="02020603050405020304" pitchFamily="18" charset="0"/>
                <a:ea typeface="宋体" panose="02010600030101010101" pitchFamily="2" charset="-122"/>
              </a:rPr>
              <a:t>曾经</a:t>
            </a:r>
            <a:endParaRPr lang="zh-CN" altLang="en-US" sz="3200" b="1">
              <a:solidFill>
                <a:schemeClr val="accent2"/>
              </a:solidFill>
              <a:latin typeface="Times New Roman" panose="02020603050405020304" pitchFamily="18" charset="0"/>
              <a:ea typeface="宋体" panose="02010600030101010101" pitchFamily="2"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6"/>
                                        </p:tgtEl>
                                        <p:attrNameLst>
                                          <p:attrName>style.visibility</p:attrName>
                                        </p:attrNameLst>
                                      </p:cBhvr>
                                      <p:to>
                                        <p:strVal val="visible"/>
                                      </p:to>
                                    </p:set>
                                    <p:animEffect transition="in" filter="blinds(horizontal)">
                                      <p:cBhvr>
                                        <p:cTn id="7" dur="500"/>
                                        <p:tgtEl>
                                          <p:spTgt spid="245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 calcmode="lin" valueType="num">
                                      <p:cBhvr additive="base">
                                        <p:cTn id="12" dur="500" fill="hold"/>
                                        <p:tgtEl>
                                          <p:spTgt spid="24580"/>
                                        </p:tgtEl>
                                        <p:attrNameLst>
                                          <p:attrName>ppt_x</p:attrName>
                                        </p:attrNameLst>
                                      </p:cBhvr>
                                      <p:tavLst>
                                        <p:tav tm="0">
                                          <p:val>
                                            <p:strVal val="#ppt_x"/>
                                          </p:val>
                                        </p:tav>
                                        <p:tav tm="100000">
                                          <p:val>
                                            <p:strVal val="#ppt_x"/>
                                          </p:val>
                                        </p:tav>
                                      </p:tavLst>
                                    </p:anim>
                                    <p:anim calcmode="lin" valueType="num">
                                      <p:cBhvr additive="base">
                                        <p:cTn id="13"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4581"/>
                                        </p:tgtEl>
                                        <p:attrNameLst>
                                          <p:attrName>style.visibility</p:attrName>
                                        </p:attrNameLst>
                                      </p:cBhvr>
                                      <p:to>
                                        <p:strVal val="visible"/>
                                      </p:to>
                                    </p:set>
                                    <p:animEffect transition="in" filter="wipe(left)">
                                      <p:cBhvr>
                                        <p:cTn id="18" dur="500"/>
                                        <p:tgtEl>
                                          <p:spTgt spid="2458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4582"/>
                                        </p:tgtEl>
                                        <p:attrNameLst>
                                          <p:attrName>style.visibility</p:attrName>
                                        </p:attrNameLst>
                                      </p:cBhvr>
                                      <p:to>
                                        <p:strVal val="visible"/>
                                      </p:to>
                                    </p:set>
                                    <p:anim calcmode="lin" valueType="num">
                                      <p:cBhvr>
                                        <p:cTn id="23" dur="500" fill="hold"/>
                                        <p:tgtEl>
                                          <p:spTgt spid="24582"/>
                                        </p:tgtEl>
                                        <p:attrNameLst>
                                          <p:attrName>ppt_w</p:attrName>
                                        </p:attrNameLst>
                                      </p:cBhvr>
                                      <p:tavLst>
                                        <p:tav tm="0">
                                          <p:val>
                                            <p:fltVal val="0"/>
                                          </p:val>
                                        </p:tav>
                                        <p:tav tm="100000">
                                          <p:val>
                                            <p:strVal val="#ppt_w"/>
                                          </p:val>
                                        </p:tav>
                                      </p:tavLst>
                                    </p:anim>
                                    <p:anim calcmode="lin" valueType="num">
                                      <p:cBhvr>
                                        <p:cTn id="24" dur="500" fill="hold"/>
                                        <p:tgtEl>
                                          <p:spTgt spid="24582"/>
                                        </p:tgtEl>
                                        <p:attrNameLst>
                                          <p:attrName>ppt_h</p:attrName>
                                        </p:attrNameLst>
                                      </p:cBhvr>
                                      <p:tavLst>
                                        <p:tav tm="0">
                                          <p:val>
                                            <p:fltVal val="0"/>
                                          </p:val>
                                        </p:tav>
                                        <p:tav tm="100000">
                                          <p:val>
                                            <p:strVal val="#ppt_h"/>
                                          </p:val>
                                        </p:tav>
                                      </p:tavLst>
                                    </p:anim>
                                    <p:anim calcmode="lin" valueType="num">
                                      <p:cBhvr>
                                        <p:cTn id="25" dur="500" fill="hold"/>
                                        <p:tgtEl>
                                          <p:spTgt spid="24582"/>
                                        </p:tgtEl>
                                        <p:attrNameLst>
                                          <p:attrName>style.rotation</p:attrName>
                                        </p:attrNameLst>
                                      </p:cBhvr>
                                      <p:tavLst>
                                        <p:tav tm="0">
                                          <p:val>
                                            <p:fltVal val="360"/>
                                          </p:val>
                                        </p:tav>
                                        <p:tav tm="100000">
                                          <p:val>
                                            <p:fltVal val="0"/>
                                          </p:val>
                                        </p:tav>
                                      </p:tavLst>
                                    </p:anim>
                                    <p:animEffect transition="in" filter="fade">
                                      <p:cBhvr>
                                        <p:cTn id="26" dur="500"/>
                                        <p:tgtEl>
                                          <p:spTgt spid="2458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583"/>
                                        </p:tgtEl>
                                        <p:attrNameLst>
                                          <p:attrName>style.visibility</p:attrName>
                                        </p:attrNameLst>
                                      </p:cBhvr>
                                      <p:to>
                                        <p:strVal val="visible"/>
                                      </p:to>
                                    </p:set>
                                    <p:animEffect transition="in" filter="wipe(left)">
                                      <p:cBhvr>
                                        <p:cTn id="31" dur="2000"/>
                                        <p:tgtEl>
                                          <p:spTgt spid="2458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4584"/>
                                        </p:tgtEl>
                                        <p:attrNameLst>
                                          <p:attrName>style.visibility</p:attrName>
                                        </p:attrNameLst>
                                      </p:cBhvr>
                                      <p:to>
                                        <p:strVal val="visible"/>
                                      </p:to>
                                    </p:set>
                                    <p:animEffect transition="in" filter="checkerboard(across)">
                                      <p:cBhvr>
                                        <p:cTn id="36" dur="500"/>
                                        <p:tgtEl>
                                          <p:spTgt spid="24584"/>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4585"/>
                                        </p:tgtEl>
                                        <p:attrNameLst>
                                          <p:attrName>style.visibility</p:attrName>
                                        </p:attrNameLst>
                                      </p:cBhvr>
                                      <p:to>
                                        <p:strVal val="visible"/>
                                      </p:to>
                                    </p:set>
                                    <p:animEffect transition="in" filter="blinds(horizontal)">
                                      <p:cBhvr>
                                        <p:cTn id="41" dur="500"/>
                                        <p:tgtEl>
                                          <p:spTgt spid="2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P spid="24583" grpId="0"/>
      <p:bldP spid="24584" grpId="0"/>
      <p:bldP spid="24585" grpId="0"/>
      <p:bldP spid="2458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3" name="文本框 25602"/>
          <p:cNvSpPr txBox="1"/>
          <p:nvPr/>
        </p:nvSpPr>
        <p:spPr>
          <a:xfrm>
            <a:off x="3287713" y="765175"/>
            <a:ext cx="5641975" cy="645160"/>
          </a:xfrm>
          <a:prstGeom prst="rect">
            <a:avLst/>
          </a:prstGeom>
          <a:noFill/>
          <a:ln w="9525">
            <a:noFill/>
          </a:ln>
        </p:spPr>
        <p:txBody>
          <a:bodyPr anchor="t">
            <a:spAutoFit/>
          </a:bodyPr>
          <a:lstStyle/>
          <a:p>
            <a:r>
              <a:rPr lang="zh-CN" altLang="en-US" sz="3600" b="1">
                <a:solidFill>
                  <a:srgbClr val="111111"/>
                </a:solidFill>
                <a:latin typeface="Times New Roman" panose="02020603050405020304" pitchFamily="18" charset="0"/>
                <a:ea typeface="华文细黑" pitchFamily="2" charset="-122"/>
              </a:rPr>
              <a:t>有卖油翁释担而立，睨</a:t>
            </a:r>
            <a:r>
              <a:rPr lang="zh-CN" altLang="en-US" sz="3600" b="1">
                <a:solidFill>
                  <a:srgbClr val="FF0000"/>
                </a:solidFill>
                <a:latin typeface="Times New Roman" panose="02020603050405020304" pitchFamily="18" charset="0"/>
                <a:ea typeface="华文细黑" pitchFamily="2" charset="-122"/>
              </a:rPr>
              <a:t>之</a:t>
            </a:r>
            <a:endParaRPr lang="zh-CN" altLang="en-US" sz="3600" b="1">
              <a:solidFill>
                <a:srgbClr val="FF0000"/>
              </a:solidFill>
              <a:latin typeface="Times New Roman" panose="02020603050405020304" pitchFamily="18" charset="0"/>
              <a:ea typeface="华文细黑" pitchFamily="2" charset="-122"/>
            </a:endParaRPr>
          </a:p>
        </p:txBody>
      </p:sp>
      <p:sp>
        <p:nvSpPr>
          <p:cNvPr id="25604" name="文本框 25603"/>
          <p:cNvSpPr txBox="1"/>
          <p:nvPr/>
        </p:nvSpPr>
        <p:spPr>
          <a:xfrm>
            <a:off x="3287713" y="2133600"/>
            <a:ext cx="3124200" cy="645160"/>
          </a:xfrm>
          <a:prstGeom prst="rect">
            <a:avLst/>
          </a:prstGeom>
          <a:noFill/>
          <a:ln w="9525">
            <a:noFill/>
          </a:ln>
        </p:spPr>
        <p:txBody>
          <a:bodyPr anchor="t">
            <a:spAutoFit/>
          </a:bodyPr>
          <a:lstStyle/>
          <a:p>
            <a:r>
              <a:rPr lang="zh-CN" altLang="en-US" sz="3600" b="1">
                <a:solidFill>
                  <a:srgbClr val="111111"/>
                </a:solidFill>
                <a:latin typeface="Times New Roman" panose="02020603050405020304" pitchFamily="18" charset="0"/>
                <a:ea typeface="华文细黑" pitchFamily="2" charset="-122"/>
              </a:rPr>
              <a:t>以我酌油知</a:t>
            </a:r>
            <a:r>
              <a:rPr lang="zh-CN" altLang="en-US" sz="3600" b="1">
                <a:solidFill>
                  <a:srgbClr val="FF0000"/>
                </a:solidFill>
                <a:latin typeface="Times New Roman" panose="02020603050405020304" pitchFamily="18" charset="0"/>
                <a:ea typeface="华文细黑" pitchFamily="2" charset="-122"/>
              </a:rPr>
              <a:t>之</a:t>
            </a:r>
            <a:endParaRPr lang="zh-CN" altLang="en-US" sz="3600" b="1">
              <a:solidFill>
                <a:srgbClr val="FF0000"/>
              </a:solidFill>
              <a:latin typeface="Times New Roman" panose="02020603050405020304" pitchFamily="18" charset="0"/>
              <a:ea typeface="华文细黑" pitchFamily="2" charset="-122"/>
            </a:endParaRPr>
          </a:p>
        </p:txBody>
      </p:sp>
      <p:sp>
        <p:nvSpPr>
          <p:cNvPr id="25605" name="文本框 25604"/>
          <p:cNvSpPr txBox="1"/>
          <p:nvPr/>
        </p:nvSpPr>
        <p:spPr>
          <a:xfrm>
            <a:off x="3332163" y="3573463"/>
            <a:ext cx="3611562" cy="645160"/>
          </a:xfrm>
          <a:prstGeom prst="rect">
            <a:avLst/>
          </a:prstGeom>
          <a:noFill/>
          <a:ln w="9525">
            <a:noFill/>
          </a:ln>
        </p:spPr>
        <p:txBody>
          <a:bodyPr anchor="t">
            <a:spAutoFit/>
          </a:bodyPr>
          <a:lstStyle/>
          <a:p>
            <a:r>
              <a:rPr lang="zh-CN" altLang="en-US" sz="3600" b="1">
                <a:solidFill>
                  <a:srgbClr val="111111"/>
                </a:solidFill>
                <a:latin typeface="Times New Roman" panose="02020603050405020304" pitchFamily="18" charset="0"/>
                <a:ea typeface="华文细黑" pitchFamily="2" charset="-122"/>
              </a:rPr>
              <a:t>徐以杓酌油沥</a:t>
            </a:r>
            <a:r>
              <a:rPr lang="zh-CN" altLang="en-US" sz="3600" b="1">
                <a:solidFill>
                  <a:srgbClr val="FF0000"/>
                </a:solidFill>
                <a:latin typeface="Times New Roman" panose="02020603050405020304" pitchFamily="18" charset="0"/>
                <a:ea typeface="华文细黑" pitchFamily="2" charset="-122"/>
              </a:rPr>
              <a:t>之</a:t>
            </a:r>
            <a:endParaRPr lang="zh-CN" altLang="en-US" sz="3600" b="1">
              <a:solidFill>
                <a:srgbClr val="FF0000"/>
              </a:solidFill>
              <a:latin typeface="Times New Roman" panose="02020603050405020304" pitchFamily="18" charset="0"/>
              <a:ea typeface="华文细黑" pitchFamily="2" charset="-122"/>
            </a:endParaRPr>
          </a:p>
        </p:txBody>
      </p:sp>
      <p:sp>
        <p:nvSpPr>
          <p:cNvPr id="25606" name="文本框 25605"/>
          <p:cNvSpPr txBox="1"/>
          <p:nvPr/>
        </p:nvSpPr>
        <p:spPr>
          <a:xfrm>
            <a:off x="3346450" y="5013325"/>
            <a:ext cx="3124200" cy="645160"/>
          </a:xfrm>
          <a:prstGeom prst="rect">
            <a:avLst/>
          </a:prstGeom>
          <a:noFill/>
          <a:ln w="9525">
            <a:noFill/>
          </a:ln>
        </p:spPr>
        <p:txBody>
          <a:bodyPr anchor="t">
            <a:spAutoFit/>
          </a:bodyPr>
          <a:lstStyle/>
          <a:p>
            <a:r>
              <a:rPr lang="zh-CN" altLang="en-US" sz="3600" b="1">
                <a:solidFill>
                  <a:srgbClr val="111111"/>
                </a:solidFill>
                <a:latin typeface="Times New Roman" panose="02020603050405020304" pitchFamily="18" charset="0"/>
                <a:ea typeface="华文细黑" pitchFamily="2" charset="-122"/>
              </a:rPr>
              <a:t>康肃笑而遣</a:t>
            </a:r>
            <a:r>
              <a:rPr lang="zh-CN" altLang="en-US" sz="3600" b="1">
                <a:solidFill>
                  <a:srgbClr val="FF0000"/>
                </a:solidFill>
                <a:latin typeface="Times New Roman" panose="02020603050405020304" pitchFamily="18" charset="0"/>
                <a:ea typeface="华文细黑" pitchFamily="2" charset="-122"/>
              </a:rPr>
              <a:t>之</a:t>
            </a:r>
            <a:endParaRPr lang="zh-CN" altLang="en-US" sz="3600" b="1">
              <a:solidFill>
                <a:srgbClr val="FF0000"/>
              </a:solidFill>
              <a:latin typeface="Times New Roman" panose="02020603050405020304" pitchFamily="18" charset="0"/>
              <a:ea typeface="华文细黑" pitchFamily="2" charset="-122"/>
            </a:endParaRPr>
          </a:p>
        </p:txBody>
      </p:sp>
      <p:sp>
        <p:nvSpPr>
          <p:cNvPr id="25607" name="文本框 25606"/>
          <p:cNvSpPr txBox="1"/>
          <p:nvPr/>
        </p:nvSpPr>
        <p:spPr>
          <a:xfrm>
            <a:off x="4071938" y="1441450"/>
            <a:ext cx="4098925" cy="645160"/>
          </a:xfrm>
          <a:prstGeom prst="rect">
            <a:avLst/>
          </a:prstGeom>
          <a:noFill/>
          <a:ln w="9525">
            <a:noFill/>
          </a:ln>
        </p:spPr>
        <p:txBody>
          <a:bodyPr anchor="t">
            <a:spAutoFit/>
          </a:bodyPr>
          <a:lstStyle/>
          <a:p>
            <a:r>
              <a:rPr lang="zh-CN" altLang="en-US" sz="3600" b="1">
                <a:solidFill>
                  <a:srgbClr val="FF0000"/>
                </a:solidFill>
                <a:latin typeface="Times New Roman" panose="02020603050405020304" pitchFamily="18" charset="0"/>
                <a:ea typeface="华文细黑" pitchFamily="2" charset="-122"/>
              </a:rPr>
              <a:t>代词，代指陈尧咨</a:t>
            </a:r>
            <a:endParaRPr lang="zh-CN" altLang="en-US" sz="3600" b="1">
              <a:solidFill>
                <a:srgbClr val="FF0000"/>
              </a:solidFill>
              <a:latin typeface="Times New Roman" panose="02020603050405020304" pitchFamily="18" charset="0"/>
              <a:ea typeface="华文细黑" pitchFamily="2" charset="-122"/>
            </a:endParaRPr>
          </a:p>
        </p:txBody>
      </p:sp>
      <p:sp>
        <p:nvSpPr>
          <p:cNvPr id="25608" name="文本框 25607"/>
          <p:cNvSpPr txBox="1"/>
          <p:nvPr/>
        </p:nvSpPr>
        <p:spPr>
          <a:xfrm>
            <a:off x="4008438" y="2852738"/>
            <a:ext cx="6049962" cy="645160"/>
          </a:xfrm>
          <a:prstGeom prst="rect">
            <a:avLst/>
          </a:prstGeom>
          <a:noFill/>
          <a:ln w="9525">
            <a:noFill/>
          </a:ln>
        </p:spPr>
        <p:txBody>
          <a:bodyPr anchor="t">
            <a:spAutoFit/>
          </a:bodyPr>
          <a:lstStyle/>
          <a:p>
            <a:r>
              <a:rPr lang="zh-CN" altLang="en-US" sz="3600" b="1">
                <a:solidFill>
                  <a:srgbClr val="FF0000"/>
                </a:solidFill>
                <a:latin typeface="Times New Roman" panose="02020603050405020304" pitchFamily="18" charset="0"/>
                <a:ea typeface="华文细黑" pitchFamily="2" charset="-122"/>
              </a:rPr>
              <a:t>代词，代指射技精湛的道理</a:t>
            </a:r>
            <a:endParaRPr lang="zh-CN" altLang="en-US" sz="3600" b="1">
              <a:solidFill>
                <a:srgbClr val="FF0000"/>
              </a:solidFill>
              <a:latin typeface="Times New Roman" panose="02020603050405020304" pitchFamily="18" charset="0"/>
              <a:ea typeface="华文细黑" pitchFamily="2" charset="-122"/>
            </a:endParaRPr>
          </a:p>
        </p:txBody>
      </p:sp>
      <p:sp>
        <p:nvSpPr>
          <p:cNvPr id="25609" name="文本框 25608"/>
          <p:cNvSpPr txBox="1"/>
          <p:nvPr/>
        </p:nvSpPr>
        <p:spPr>
          <a:xfrm>
            <a:off x="3979863" y="4322763"/>
            <a:ext cx="3611562" cy="645160"/>
          </a:xfrm>
          <a:prstGeom prst="rect">
            <a:avLst/>
          </a:prstGeom>
          <a:noFill/>
          <a:ln w="9525">
            <a:noFill/>
          </a:ln>
        </p:spPr>
        <p:txBody>
          <a:bodyPr anchor="t">
            <a:spAutoFit/>
          </a:bodyPr>
          <a:lstStyle/>
          <a:p>
            <a:r>
              <a:rPr lang="zh-CN" altLang="en-US" sz="3600" b="1">
                <a:solidFill>
                  <a:srgbClr val="FF0000"/>
                </a:solidFill>
                <a:latin typeface="Times New Roman" panose="02020603050405020304" pitchFamily="18" charset="0"/>
                <a:ea typeface="华文细黑" pitchFamily="2" charset="-122"/>
              </a:rPr>
              <a:t>代词，代指葫芦</a:t>
            </a:r>
            <a:endParaRPr lang="zh-CN" altLang="en-US" sz="3600" b="1">
              <a:solidFill>
                <a:srgbClr val="FF0000"/>
              </a:solidFill>
              <a:latin typeface="Times New Roman" panose="02020603050405020304" pitchFamily="18" charset="0"/>
              <a:ea typeface="华文细黑" pitchFamily="2" charset="-122"/>
            </a:endParaRPr>
          </a:p>
        </p:txBody>
      </p:sp>
      <p:sp>
        <p:nvSpPr>
          <p:cNvPr id="25610" name="文本框 25609"/>
          <p:cNvSpPr txBox="1"/>
          <p:nvPr/>
        </p:nvSpPr>
        <p:spPr>
          <a:xfrm>
            <a:off x="4025900" y="5741988"/>
            <a:ext cx="4098925" cy="645160"/>
          </a:xfrm>
          <a:prstGeom prst="rect">
            <a:avLst/>
          </a:prstGeom>
          <a:noFill/>
          <a:ln w="9525">
            <a:noFill/>
          </a:ln>
        </p:spPr>
        <p:txBody>
          <a:bodyPr anchor="t">
            <a:spAutoFit/>
          </a:bodyPr>
          <a:lstStyle/>
          <a:p>
            <a:r>
              <a:rPr lang="zh-CN" altLang="en-US" sz="3600" b="1">
                <a:solidFill>
                  <a:srgbClr val="FF0000"/>
                </a:solidFill>
                <a:latin typeface="Times New Roman" panose="02020603050405020304" pitchFamily="18" charset="0"/>
                <a:ea typeface="华文细黑" pitchFamily="2" charset="-122"/>
              </a:rPr>
              <a:t>代词，代指卖油翁</a:t>
            </a:r>
            <a:endParaRPr lang="zh-CN" altLang="en-US" sz="3600" b="1">
              <a:solidFill>
                <a:srgbClr val="FF0000"/>
              </a:solidFill>
              <a:latin typeface="Times New Roman" panose="02020603050405020304" pitchFamily="18" charset="0"/>
              <a:ea typeface="华文细黑" pitchFamily="2" charset="-122"/>
            </a:endParaRPr>
          </a:p>
        </p:txBody>
      </p:sp>
      <p:sp>
        <p:nvSpPr>
          <p:cNvPr id="58378" name="文本框 25610"/>
          <p:cNvSpPr txBox="1"/>
          <p:nvPr/>
        </p:nvSpPr>
        <p:spPr>
          <a:xfrm>
            <a:off x="1823085" y="2781300"/>
            <a:ext cx="690880" cy="706755"/>
          </a:xfrm>
          <a:prstGeom prst="rect">
            <a:avLst/>
          </a:prstGeom>
          <a:noFill/>
          <a:ln w="9525">
            <a:noFill/>
          </a:ln>
          <a:effectLst>
            <a:outerShdw dist="35921" dir="2699999" algn="ctr" rotWithShape="0">
              <a:srgbClr val="C0C0C0">
                <a:alpha val="75000"/>
              </a:srgbClr>
            </a:outerShdw>
          </a:effectLst>
        </p:spPr>
        <p:txBody>
          <a:bodyPr wrap="none" anchor="t">
            <a:spAutoFit/>
          </a:bodyPr>
          <a:lstStyle/>
          <a:p>
            <a:pPr algn="ctr"/>
            <a:r>
              <a:rPr lang="zh-CN" altLang="en-US" sz="4000" b="1">
                <a:solidFill>
                  <a:srgbClr val="FF0000"/>
                </a:solidFill>
                <a:latin typeface="Times New Roman" panose="02020603050405020304" pitchFamily="18" charset="0"/>
                <a:ea typeface="华文细黑" pitchFamily="2" charset="-122"/>
              </a:rPr>
              <a:t>之</a:t>
            </a:r>
            <a:endParaRPr lang="zh-CN" altLang="en-US" sz="4000" b="1">
              <a:solidFill>
                <a:srgbClr val="FF0000"/>
              </a:solidFill>
              <a:latin typeface="Times New Roman" panose="02020603050405020304" pitchFamily="18" charset="0"/>
              <a:ea typeface="华文细黑" pitchFamily="2" charset="-122"/>
            </a:endParaRPr>
          </a:p>
        </p:txBody>
      </p:sp>
      <p:sp>
        <p:nvSpPr>
          <p:cNvPr id="58379" name="左中括号 25611"/>
          <p:cNvSpPr/>
          <p:nvPr/>
        </p:nvSpPr>
        <p:spPr>
          <a:xfrm>
            <a:off x="2711450" y="1052513"/>
            <a:ext cx="146050" cy="4679950"/>
          </a:xfrm>
          <a:prstGeom prst="leftBracket">
            <a:avLst>
              <a:gd name="adj" fmla="val 266880"/>
            </a:avLst>
          </a:prstGeom>
          <a:noFill/>
          <a:ln w="19050" cap="flat" cmpd="sng">
            <a:solidFill>
              <a:schemeClr val="bg2"/>
            </a:solidFill>
            <a:prstDash val="solid"/>
            <a:round/>
            <a:headEnd type="none" w="med" len="med"/>
            <a:tailEnd type="none" w="med" len="med"/>
          </a:ln>
          <a:effectLst>
            <a:outerShdw dist="35921" dir="2699999" algn="ctr" rotWithShape="0">
              <a:srgbClr val="C0C0C0">
                <a:alpha val="75000"/>
              </a:srgbClr>
            </a:outerShdw>
          </a:effectLst>
        </p:spPr>
        <p:txBody>
          <a:bodyPr anchor="t"/>
          <a:lstStyle/>
          <a:p>
            <a:endParaRPr lang="zh-CN" altLang="en-US">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slide(fromBottom)">
                                      <p:cBhvr>
                                        <p:cTn id="7" dur="500"/>
                                        <p:tgtEl>
                                          <p:spTgt spid="2560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5604"/>
                                        </p:tgtEl>
                                        <p:attrNameLst>
                                          <p:attrName>style.visibility</p:attrName>
                                        </p:attrNameLst>
                                      </p:cBhvr>
                                      <p:to>
                                        <p:strVal val="visible"/>
                                      </p:to>
                                    </p:set>
                                    <p:animEffect transition="in" filter="slide(fromBottom)">
                                      <p:cBhvr>
                                        <p:cTn id="10" dur="500"/>
                                        <p:tgtEl>
                                          <p:spTgt spid="2560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5605"/>
                                        </p:tgtEl>
                                        <p:attrNameLst>
                                          <p:attrName>style.visibility</p:attrName>
                                        </p:attrNameLst>
                                      </p:cBhvr>
                                      <p:to>
                                        <p:strVal val="visible"/>
                                      </p:to>
                                    </p:set>
                                    <p:animEffect transition="in" filter="slide(fromBottom)">
                                      <p:cBhvr>
                                        <p:cTn id="13" dur="500"/>
                                        <p:tgtEl>
                                          <p:spTgt spid="2560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5606"/>
                                        </p:tgtEl>
                                        <p:attrNameLst>
                                          <p:attrName>style.visibility</p:attrName>
                                        </p:attrNameLst>
                                      </p:cBhvr>
                                      <p:to>
                                        <p:strVal val="visible"/>
                                      </p:to>
                                    </p:set>
                                    <p:animEffect transition="in" filter="slide(fromBottom)">
                                      <p:cBhvr>
                                        <p:cTn id="16" dur="500"/>
                                        <p:tgtEl>
                                          <p:spTgt spid="25606"/>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5607"/>
                                        </p:tgtEl>
                                        <p:attrNameLst>
                                          <p:attrName>style.visibility</p:attrName>
                                        </p:attrNameLst>
                                      </p:cBhvr>
                                      <p:to>
                                        <p:strVal val="visible"/>
                                      </p:to>
                                    </p:set>
                                    <p:animEffect transition="in" filter="dissolve">
                                      <p:cBhvr>
                                        <p:cTn id="21" dur="1000"/>
                                        <p:tgtEl>
                                          <p:spTgt spid="25607"/>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5608"/>
                                        </p:tgtEl>
                                        <p:attrNameLst>
                                          <p:attrName>style.visibility</p:attrName>
                                        </p:attrNameLst>
                                      </p:cBhvr>
                                      <p:to>
                                        <p:strVal val="visible"/>
                                      </p:to>
                                    </p:set>
                                    <p:animEffect transition="in" filter="dissolve">
                                      <p:cBhvr>
                                        <p:cTn id="26" dur="500"/>
                                        <p:tgtEl>
                                          <p:spTgt spid="25608"/>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5609"/>
                                        </p:tgtEl>
                                        <p:attrNameLst>
                                          <p:attrName>style.visibility</p:attrName>
                                        </p:attrNameLst>
                                      </p:cBhvr>
                                      <p:to>
                                        <p:strVal val="visible"/>
                                      </p:to>
                                    </p:set>
                                    <p:animEffect transition="in" filter="dissolve">
                                      <p:cBhvr>
                                        <p:cTn id="31" dur="500"/>
                                        <p:tgtEl>
                                          <p:spTgt spid="25609"/>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5610"/>
                                        </p:tgtEl>
                                        <p:attrNameLst>
                                          <p:attrName>style.visibility</p:attrName>
                                        </p:attrNameLst>
                                      </p:cBhvr>
                                      <p:to>
                                        <p:strVal val="visible"/>
                                      </p:to>
                                    </p:set>
                                    <p:animEffect transition="in" filter="dissolve">
                                      <p:cBhvr>
                                        <p:cTn id="36" dur="500"/>
                                        <p:tgtEl>
                                          <p:spTgt spid="25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P spid="25608" grpId="0"/>
      <p:bldP spid="25609" grpId="0"/>
      <p:bldP spid="2561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99865" y="2363470"/>
            <a:ext cx="3640455" cy="1325880"/>
          </a:xfrm>
        </p:spPr>
        <p:txBody>
          <a:bodyPr/>
          <a:lstStyle/>
          <a:p>
            <a:r>
              <a:rPr lang="zh-CN" altLang="en-US" sz="6000" b="1">
                <a:solidFill>
                  <a:srgbClr val="FF0000"/>
                </a:solidFill>
              </a:rPr>
              <a:t>第二课时</a:t>
            </a:r>
            <a:endParaRPr lang="zh-CN" altLang="en-US" sz="6000" b="1">
              <a:solidFill>
                <a:srgbClr val="FF0000"/>
              </a:solidFill>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41" name="Picture 8" descr="图片11"/>
          <p:cNvPicPr>
            <a:picLocks noChangeAspect="1"/>
          </p:cNvPicPr>
          <p:nvPr/>
        </p:nvPicPr>
        <p:blipFill>
          <a:blip r:embed="rId2"/>
          <a:stretch>
            <a:fillRect/>
          </a:stretch>
        </p:blipFill>
        <p:spPr>
          <a:xfrm>
            <a:off x="4046538" y="3476625"/>
            <a:ext cx="2914650" cy="1897063"/>
          </a:xfrm>
          <a:prstGeom prst="rect">
            <a:avLst/>
          </a:prstGeom>
          <a:noFill/>
          <a:ln w="9525">
            <a:noFill/>
          </a:ln>
        </p:spPr>
      </p:pic>
      <p:pic>
        <p:nvPicPr>
          <p:cNvPr id="61442" name="Picture 6" descr="图片9"/>
          <p:cNvPicPr>
            <a:picLocks noChangeAspect="1"/>
          </p:cNvPicPr>
          <p:nvPr/>
        </p:nvPicPr>
        <p:blipFill>
          <a:blip r:embed="rId3"/>
          <a:srcRect l="2100"/>
          <a:stretch>
            <a:fillRect/>
          </a:stretch>
        </p:blipFill>
        <p:spPr>
          <a:xfrm>
            <a:off x="4052888" y="1506538"/>
            <a:ext cx="2901950" cy="1997075"/>
          </a:xfrm>
          <a:prstGeom prst="rect">
            <a:avLst/>
          </a:prstGeom>
          <a:noFill/>
          <a:ln w="9525">
            <a:noFill/>
          </a:ln>
        </p:spPr>
      </p:pic>
      <p:pic>
        <p:nvPicPr>
          <p:cNvPr id="61443" name="Picture 7" descr="图片10"/>
          <p:cNvPicPr>
            <a:picLocks noChangeAspect="1"/>
          </p:cNvPicPr>
          <p:nvPr/>
        </p:nvPicPr>
        <p:blipFill>
          <a:blip r:embed="rId4"/>
          <a:stretch>
            <a:fillRect/>
          </a:stretch>
        </p:blipFill>
        <p:spPr>
          <a:xfrm>
            <a:off x="6951663" y="1504950"/>
            <a:ext cx="2587625" cy="2000250"/>
          </a:xfrm>
          <a:prstGeom prst="rect">
            <a:avLst/>
          </a:prstGeom>
          <a:noFill/>
          <a:ln w="9525">
            <a:noFill/>
          </a:ln>
        </p:spPr>
      </p:pic>
      <p:pic>
        <p:nvPicPr>
          <p:cNvPr id="61444" name="Picture 9" descr="图片12"/>
          <p:cNvPicPr>
            <a:picLocks noChangeAspect="1"/>
          </p:cNvPicPr>
          <p:nvPr/>
        </p:nvPicPr>
        <p:blipFill>
          <a:blip r:embed="rId5"/>
          <a:srcRect b="2745"/>
          <a:stretch>
            <a:fillRect/>
          </a:stretch>
        </p:blipFill>
        <p:spPr>
          <a:xfrm>
            <a:off x="6956425" y="3497263"/>
            <a:ext cx="2611438" cy="1870075"/>
          </a:xfrm>
          <a:prstGeom prst="rect">
            <a:avLst/>
          </a:prstGeom>
          <a:noFill/>
          <a:ln w="9525">
            <a:noFill/>
          </a:ln>
        </p:spPr>
      </p:pic>
      <p:sp>
        <p:nvSpPr>
          <p:cNvPr id="61445" name="TextBox 5"/>
          <p:cNvSpPr txBox="1"/>
          <p:nvPr/>
        </p:nvSpPr>
        <p:spPr>
          <a:xfrm>
            <a:off x="2535873" y="1689100"/>
            <a:ext cx="859790" cy="4354513"/>
          </a:xfrm>
          <a:prstGeom prst="rect">
            <a:avLst/>
          </a:prstGeom>
          <a:noFill/>
          <a:ln w="9525">
            <a:noFill/>
          </a:ln>
        </p:spPr>
        <p:txBody>
          <a:bodyPr vert="eaVert" wrap="square" anchor="t">
            <a:spAutoFit/>
          </a:bodyPr>
          <a:lstStyle/>
          <a:p>
            <a:r>
              <a:rPr lang="zh-CN" altLang="en-US" sz="4400" b="1">
                <a:solidFill>
                  <a:srgbClr val="FF0000"/>
                </a:solidFill>
                <a:latin typeface="黑体" panose="02010609060101010101" pitchFamily="2" charset="-122"/>
                <a:ea typeface="黑体" panose="02010609060101010101" pitchFamily="2" charset="-122"/>
              </a:rPr>
              <a:t>看图复述故事</a:t>
            </a:r>
            <a:endParaRPr lang="zh-CN" altLang="en-US" sz="4400" b="1">
              <a:solidFill>
                <a:srgbClr val="FF0000"/>
              </a:solidFill>
              <a:latin typeface="黑体" panose="02010609060101010101" pitchFamily="2" charset="-122"/>
              <a:ea typeface="黑体" panose="02010609060101010101" pitchFamily="2" charset="-122"/>
            </a:endParaRPr>
          </a:p>
        </p:txBody>
      </p:sp>
      <p:sp>
        <p:nvSpPr>
          <p:cNvPr id="61446" name="文本框 1"/>
          <p:cNvSpPr txBox="1"/>
          <p:nvPr/>
        </p:nvSpPr>
        <p:spPr>
          <a:xfrm>
            <a:off x="1107440" y="366395"/>
            <a:ext cx="10537190" cy="706755"/>
          </a:xfrm>
          <a:prstGeom prst="rect">
            <a:avLst/>
          </a:prstGeom>
          <a:noFill/>
          <a:ln w="9525">
            <a:noFill/>
          </a:ln>
        </p:spPr>
        <p:txBody>
          <a:bodyPr wrap="square" anchor="t">
            <a:spAutoFit/>
          </a:bodyPr>
          <a:lstStyle/>
          <a:p>
            <a:r>
              <a:rPr lang="zh-CN" altLang="en-US" sz="4000" noProof="1">
                <a:ln w="22225">
                  <a:solidFill>
                    <a:schemeClr val="accent2"/>
                  </a:solidFill>
                  <a:prstDash val="solid"/>
                </a:ln>
                <a:solidFill>
                  <a:srgbClr val="FF0000"/>
                </a:solidFill>
                <a:latin typeface="Arial" panose="020b0604020202020204" pitchFamily="34" charset="0"/>
                <a:ea typeface="宋体" panose="02010600030101010101" pitchFamily="2" charset="-122"/>
                <a:cs typeface="+mn-cs"/>
              </a:rPr>
              <a:t>复述故事</a:t>
            </a:r>
            <a:r>
              <a:rPr lang="zh-CN" altLang="en-US" sz="4000" noProof="1">
                <a:solidFill>
                  <a:srgbClr val="FF0000"/>
                </a:solidFill>
                <a:latin typeface="Arial" panose="020b0604020202020204" pitchFamily="34" charset="0"/>
                <a:ea typeface="宋体" panose="02010600030101010101" pitchFamily="2" charset="-122"/>
                <a:cs typeface="+mn-cs"/>
              </a:rPr>
              <a:t>：（要求：</a:t>
            </a:r>
            <a:r>
              <a:rPr lang="zh-CN" altLang="en-US" sz="4000" noProof="1">
                <a:solidFill>
                  <a:srgbClr val="FF0000"/>
                </a:solidFill>
                <a:latin typeface="隶书" pitchFamily="49" charset="-122"/>
                <a:ea typeface="隶书" pitchFamily="49" charset="-122"/>
                <a:cs typeface="+mn-cs"/>
              </a:rPr>
              <a:t>即贴近原文，又生动形象）</a:t>
            </a:r>
            <a:endParaRPr lang="zh-CN" altLang="en-US" sz="4000" noProof="1">
              <a:solidFill>
                <a:srgbClr val="FF0000"/>
              </a:solidFill>
              <a:latin typeface="隶书" pitchFamily="49" charset="-122"/>
              <a:ea typeface="隶书" pitchFamily="49" charset="-122"/>
              <a:cs typeface="+mn-cs"/>
            </a:endParaRPr>
          </a:p>
        </p:txBody>
      </p:sp>
    </p:spTree>
  </p:cSld>
  <p:clrMapOvr>
    <a:masterClrMapping/>
  </p:clrMapOvr>
  <p:transition spd="slow"/>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2465" name="Picture 6" descr="图片13"/>
          <p:cNvPicPr>
            <a:picLocks noChangeAspect="1"/>
          </p:cNvPicPr>
          <p:nvPr/>
        </p:nvPicPr>
        <p:blipFill>
          <a:blip r:embed="rId2"/>
          <a:stretch>
            <a:fillRect/>
          </a:stretch>
        </p:blipFill>
        <p:spPr>
          <a:xfrm>
            <a:off x="1239520" y="413385"/>
            <a:ext cx="4618990" cy="2866390"/>
          </a:xfrm>
          <a:prstGeom prst="rect">
            <a:avLst/>
          </a:prstGeom>
          <a:noFill/>
          <a:ln w="9525">
            <a:noFill/>
          </a:ln>
        </p:spPr>
      </p:pic>
      <p:pic>
        <p:nvPicPr>
          <p:cNvPr id="62466" name="Picture 7" descr="图片14"/>
          <p:cNvPicPr>
            <a:picLocks noChangeAspect="1"/>
          </p:cNvPicPr>
          <p:nvPr/>
        </p:nvPicPr>
        <p:blipFill>
          <a:blip r:embed="rId3"/>
          <a:stretch>
            <a:fillRect/>
          </a:stretch>
        </p:blipFill>
        <p:spPr>
          <a:xfrm>
            <a:off x="5850255" y="413385"/>
            <a:ext cx="4657090" cy="2861945"/>
          </a:xfrm>
          <a:prstGeom prst="rect">
            <a:avLst/>
          </a:prstGeom>
          <a:noFill/>
          <a:ln w="9525">
            <a:noFill/>
          </a:ln>
        </p:spPr>
      </p:pic>
      <p:pic>
        <p:nvPicPr>
          <p:cNvPr id="62467" name="Picture 8" descr="图片15"/>
          <p:cNvPicPr>
            <a:picLocks noChangeAspect="1"/>
          </p:cNvPicPr>
          <p:nvPr/>
        </p:nvPicPr>
        <p:blipFill>
          <a:blip r:embed="rId4"/>
          <a:stretch>
            <a:fillRect/>
          </a:stretch>
        </p:blipFill>
        <p:spPr>
          <a:xfrm>
            <a:off x="1239520" y="3254375"/>
            <a:ext cx="4612005" cy="2646680"/>
          </a:xfrm>
          <a:prstGeom prst="rect">
            <a:avLst/>
          </a:prstGeom>
          <a:noFill/>
          <a:ln w="9525">
            <a:noFill/>
          </a:ln>
        </p:spPr>
      </p:pic>
      <p:pic>
        <p:nvPicPr>
          <p:cNvPr id="62468" name="Picture 9" descr="图片16"/>
          <p:cNvPicPr>
            <a:picLocks noChangeAspect="1"/>
          </p:cNvPicPr>
          <p:nvPr/>
        </p:nvPicPr>
        <p:blipFill>
          <a:blip r:embed="rId5"/>
          <a:stretch>
            <a:fillRect/>
          </a:stretch>
        </p:blipFill>
        <p:spPr>
          <a:xfrm>
            <a:off x="5843905" y="3260725"/>
            <a:ext cx="4664075" cy="2639695"/>
          </a:xfrm>
          <a:prstGeom prst="rect">
            <a:avLst/>
          </a:prstGeom>
          <a:noFill/>
          <a:ln w="9525">
            <a:noFill/>
          </a:ln>
        </p:spPr>
      </p:pic>
    </p:spTree>
  </p:cSld>
  <p:clrMapOvr>
    <a:masterClrMapping/>
  </p:clrMapOvr>
  <p:transition spd="slow"/>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167765" y="2016125"/>
            <a:ext cx="5060950" cy="3863340"/>
          </a:xfrm>
          <a:prstGeom prst="rect">
            <a:avLst/>
          </a:prstGeom>
          <a:ln>
            <a:noFill/>
          </a:ln>
          <a:effectLst>
            <a:softEdge rad="112500"/>
          </a:effectLst>
        </p:spPr>
      </p:pic>
      <p:pic>
        <p:nvPicPr>
          <p:cNvPr id="9" name="图片 8"/>
          <p:cNvPicPr>
            <a:picLocks noChangeAspect="1"/>
          </p:cNvPicPr>
          <p:nvPr/>
        </p:nvPicPr>
        <p:blipFill>
          <a:blip r:embed="rId3"/>
          <a:srcRect l="9109" t="14833" r="3889" b="4974"/>
          <a:stretch>
            <a:fillRect/>
          </a:stretch>
        </p:blipFill>
        <p:spPr>
          <a:xfrm>
            <a:off x="6433820" y="2747010"/>
            <a:ext cx="5296535" cy="34874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7073900" y="1579563"/>
            <a:ext cx="2225040" cy="706755"/>
          </a:xfrm>
          <a:prstGeom prst="rect">
            <a:avLst/>
          </a:prstGeom>
          <a:noFill/>
          <a:ln w="9525">
            <a:noFill/>
          </a:ln>
        </p:spPr>
        <p:txBody>
          <a:bodyPr wrap="none" anchor="t">
            <a:spAutoFit/>
          </a:bodyPr>
          <a:lstStyle/>
          <a:p>
            <a:r>
              <a:rPr lang="zh-CN" altLang="en-US" sz="4000" b="1">
                <a:solidFill>
                  <a:srgbClr val="FF0000"/>
                </a:solidFill>
                <a:latin typeface="楷体" panose="02010609060101010101" pitchFamily="49" charset="-122"/>
                <a:ea typeface="楷体" panose="02010609060101010101" pitchFamily="49" charset="-122"/>
              </a:rPr>
              <a:t>民间艺人</a:t>
            </a:r>
            <a:endParaRPr lang="zh-CN" altLang="en-US" sz="4000" b="1">
              <a:solidFill>
                <a:srgbClr val="FF0000"/>
              </a:solidFill>
              <a:latin typeface="楷体" panose="02010609060101010101" pitchFamily="49" charset="-122"/>
              <a:ea typeface="楷体" panose="02010609060101010101" pitchFamily="49" charset="-122"/>
            </a:endParaRPr>
          </a:p>
        </p:txBody>
      </p:sp>
      <p:sp>
        <p:nvSpPr>
          <p:cNvPr id="22534" name="圆角矩形 2"/>
          <p:cNvSpPr/>
          <p:nvPr/>
        </p:nvSpPr>
        <p:spPr>
          <a:xfrm>
            <a:off x="661670" y="890905"/>
            <a:ext cx="2998470" cy="688975"/>
          </a:xfrm>
          <a:prstGeom prst="roundRect">
            <a:avLst>
              <a:gd name="adj" fmla="val 6394"/>
            </a:avLst>
          </a:prstGeom>
          <a:noFill/>
          <a:ln w="28575">
            <a:noFill/>
          </a:ln>
        </p:spPr>
        <p:txBody>
          <a:bodyPr lIns="91438" tIns="45719" rIns="91438" bIns="45719" anchor="ctr"/>
          <a:lstStyle/>
          <a:p>
            <a:r>
              <a:rPr lang="zh-CN" altLang="en-US" sz="4000" b="1">
                <a:solidFill>
                  <a:srgbClr val="FF0000"/>
                </a:solidFill>
                <a:latin typeface="微软雅黑" panose="020b0503020204020204" charset="-122"/>
                <a:ea typeface="微软雅黑" panose="020b0503020204020204" charset="-122"/>
              </a:rPr>
              <a:t>新课导入</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par>
                          <p:cTn id="12" fill="hold" nodeType="afterGroup">
                            <p:stCondLst>
                              <p:cond delay="10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文本框 11265"/>
          <p:cNvSpPr txBox="1"/>
          <p:nvPr/>
        </p:nvSpPr>
        <p:spPr>
          <a:xfrm>
            <a:off x="1109345" y="777875"/>
            <a:ext cx="3027680" cy="829945"/>
          </a:xfrm>
          <a:prstGeom prst="rect">
            <a:avLst/>
          </a:prstGeom>
          <a:noFill/>
          <a:ln w="9525">
            <a:noFill/>
          </a:ln>
        </p:spPr>
        <p:txBody>
          <a:bodyPr wrap="none" anchor="t">
            <a:spAutoFit/>
          </a:bodyPr>
          <a:lstStyle/>
          <a:p>
            <a:r>
              <a:rPr lang="zh-CN" altLang="en-US" sz="4800" b="1">
                <a:solidFill>
                  <a:srgbClr val="FF0000"/>
                </a:solidFill>
                <a:latin typeface="微软雅黑" panose="020b0503020204020204" charset="-122"/>
                <a:ea typeface="微软雅黑" panose="020b0503020204020204" charset="-122"/>
              </a:rPr>
              <a:t>复述故事</a:t>
            </a:r>
            <a:r>
              <a:rPr lang="zh-CN" altLang="en-US" sz="3200" b="1">
                <a:latin typeface="微软雅黑" panose="020b0503020204020204" charset="-122"/>
                <a:ea typeface="微软雅黑" panose="020b0503020204020204" charset="-122"/>
              </a:rPr>
              <a:t>：</a:t>
            </a:r>
            <a:endParaRPr lang="zh-CN" altLang="en-US" sz="3200" b="1">
              <a:latin typeface="微软雅黑" panose="020b0503020204020204" charset="-122"/>
              <a:ea typeface="微软雅黑" panose="020b0503020204020204" charset="-122"/>
            </a:endParaRPr>
          </a:p>
        </p:txBody>
      </p:sp>
      <p:sp>
        <p:nvSpPr>
          <p:cNvPr id="59394" name="文本框 11266"/>
          <p:cNvSpPr txBox="1"/>
          <p:nvPr/>
        </p:nvSpPr>
        <p:spPr>
          <a:xfrm>
            <a:off x="756285" y="1863090"/>
            <a:ext cx="11097895" cy="2730500"/>
          </a:xfrm>
          <a:prstGeom prst="rect">
            <a:avLst/>
          </a:prstGeom>
          <a:noFill/>
          <a:ln w="9525">
            <a:noFill/>
          </a:ln>
        </p:spPr>
        <p:txBody>
          <a:bodyPr wrap="square" anchor="t">
            <a:spAutoFit/>
          </a:bodyPr>
          <a:lstStyle/>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1  </a:t>
            </a:r>
            <a:r>
              <a:rPr lang="zh-CN" altLang="en-US" sz="4400" b="1">
                <a:latin typeface="微软雅黑" panose="020b0503020204020204" charset="-122"/>
                <a:ea typeface="微软雅黑" panose="020b0503020204020204" charset="-122"/>
                <a:cs typeface="微软雅黑" panose="020b0503020204020204" charset="-122"/>
              </a:rPr>
              <a:t>请用</a:t>
            </a:r>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简洁的话语</a:t>
            </a:r>
            <a:r>
              <a:rPr lang="zh-CN" altLang="en-US" sz="4400" b="1">
                <a:latin typeface="微软雅黑" panose="020b0503020204020204" charset="-122"/>
                <a:ea typeface="微软雅黑" panose="020b0503020204020204" charset="-122"/>
                <a:cs typeface="微软雅黑" panose="020b0503020204020204" charset="-122"/>
              </a:rPr>
              <a:t>复述本文的故事（想象人物的神态、动作、心理，体会人物说话时的语气，语调。即贴近原文，又生动形象）。</a:t>
            </a:r>
            <a:endParaRPr lang="zh-CN" altLang="en-US" sz="4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ppt_x</p:attrName>
                                        </p:attrNameLst>
                                      </p:cBhvr>
                                      <p:tavLst>
                                        <p:tav tm="0">
                                          <p:val>
                                            <p:strVal val="0-#ppt_w/2"/>
                                          </p:val>
                                        </p:tav>
                                        <p:tav tm="100000">
                                          <p:val>
                                            <p:strVal val="#ppt_x"/>
                                          </p:val>
                                        </p:tav>
                                      </p:tavLst>
                                    </p:anim>
                                    <p:anim calcmode="lin" valueType="num">
                                      <p:cBhvr>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4"/>
                                        </p:tgtEl>
                                        <p:attrNameLst>
                                          <p:attrName>style.visibility</p:attrName>
                                        </p:attrNameLst>
                                      </p:cBhvr>
                                      <p:to>
                                        <p:strVal val="visible"/>
                                      </p:to>
                                    </p:set>
                                    <p:anim calcmode="lin" valueType="num">
                                      <p:cBhvr>
                                        <p:cTn id="13" dur="500" fill="hold"/>
                                        <p:tgtEl>
                                          <p:spTgt spid="59394"/>
                                        </p:tgtEl>
                                        <p:attrNameLst>
                                          <p:attrName>ppt_x</p:attrName>
                                        </p:attrNameLst>
                                      </p:cBhvr>
                                      <p:tavLst>
                                        <p:tav tm="0">
                                          <p:val>
                                            <p:strVal val="0-#ppt_w/2"/>
                                          </p:val>
                                        </p:tav>
                                        <p:tav tm="100000">
                                          <p:val>
                                            <p:strVal val="#ppt_x"/>
                                          </p:val>
                                        </p:tav>
                                      </p:tavLst>
                                    </p:anim>
                                    <p:anim calcmode="lin" valueType="num">
                                      <p:cBhvr>
                                        <p:cTn id="14"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5939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标题 26625"/>
          <p:cNvSpPr>
            <a:spLocks noGrp="1"/>
          </p:cNvSpPr>
          <p:nvPr>
            <p:ph type="title"/>
          </p:nvPr>
        </p:nvSpPr>
        <p:spPr>
          <a:xfrm>
            <a:off x="1922463" y="122238"/>
            <a:ext cx="5326062" cy="701675"/>
          </a:xfrm>
        </p:spPr>
        <p:txBody>
          <a:bodyPr anchor="ctr" anchorCtr="1">
            <a:normAutofit fontScale="90000"/>
          </a:bodyPr>
          <a:lstStyle/>
          <a:p>
            <a:pPr algn="l"/>
            <a:r>
              <a:rPr lang="zh-CN" altLang="en-US" sz="4000" b="1">
                <a:solidFill>
                  <a:srgbClr val="FF99CC"/>
                </a:solidFill>
                <a:effectLst/>
                <a:latin typeface="Times New Roman" panose="02020603050405020304" pitchFamily="18" charset="0"/>
                <a:ea typeface="微软雅黑" panose="020b0503020204020204" charset="-122"/>
              </a:rPr>
              <a:t>分析探究—故事情节</a:t>
            </a:r>
            <a:endParaRPr lang="zh-CN" altLang="en-US" sz="4000" b="1">
              <a:solidFill>
                <a:srgbClr val="FF99CC"/>
              </a:solidFill>
              <a:effectLst/>
              <a:latin typeface="Times New Roman" panose="02020603050405020304" pitchFamily="18" charset="0"/>
              <a:ea typeface="微软雅黑" panose="020b0503020204020204" charset="-122"/>
            </a:endParaRPr>
          </a:p>
        </p:txBody>
      </p:sp>
      <p:sp>
        <p:nvSpPr>
          <p:cNvPr id="26627" name="文本框 26626"/>
          <p:cNvSpPr txBox="1"/>
          <p:nvPr/>
        </p:nvSpPr>
        <p:spPr>
          <a:xfrm>
            <a:off x="4440238" y="765175"/>
            <a:ext cx="1402080" cy="583565"/>
          </a:xfrm>
          <a:prstGeom prst="rect">
            <a:avLst/>
          </a:prstGeom>
          <a:noFill/>
          <a:ln w="9525">
            <a:noFill/>
          </a:ln>
        </p:spPr>
        <p:txBody>
          <a:bodyPr wrap="none" anchor="t">
            <a:spAutoFit/>
          </a:bodyPr>
          <a:lstStyle/>
          <a:p>
            <a:r>
              <a:rPr lang="zh-CN" altLang="en-US" sz="3200" b="1">
                <a:solidFill>
                  <a:schemeClr val="accent1"/>
                </a:solidFill>
                <a:latin typeface="Times New Roman" panose="02020603050405020304" pitchFamily="18" charset="0"/>
                <a:ea typeface="微软雅黑" panose="020b0503020204020204" charset="-122"/>
              </a:rPr>
              <a:t>康肃公</a:t>
            </a:r>
            <a:endParaRPr lang="zh-CN" altLang="en-US" sz="3200" b="1">
              <a:solidFill>
                <a:schemeClr val="accent1"/>
              </a:solidFill>
              <a:latin typeface="Times New Roman" panose="02020603050405020304" pitchFamily="18" charset="0"/>
              <a:ea typeface="微软雅黑" panose="020b0503020204020204" charset="-122"/>
            </a:endParaRPr>
          </a:p>
        </p:txBody>
      </p:sp>
      <p:sp>
        <p:nvSpPr>
          <p:cNvPr id="26628" name="文本框 26627"/>
          <p:cNvSpPr txBox="1"/>
          <p:nvPr/>
        </p:nvSpPr>
        <p:spPr>
          <a:xfrm>
            <a:off x="7896225" y="765175"/>
            <a:ext cx="1402080" cy="583565"/>
          </a:xfrm>
          <a:prstGeom prst="rect">
            <a:avLst/>
          </a:prstGeom>
          <a:noFill/>
          <a:ln w="9525">
            <a:noFill/>
          </a:ln>
        </p:spPr>
        <p:txBody>
          <a:bodyPr wrap="none" anchor="t">
            <a:spAutoFit/>
          </a:bodyPr>
          <a:lstStyle/>
          <a:p>
            <a:r>
              <a:rPr lang="zh-CN" altLang="en-US" sz="3200" b="1">
                <a:solidFill>
                  <a:schemeClr val="accent1"/>
                </a:solidFill>
                <a:latin typeface="Times New Roman" panose="02020603050405020304" pitchFamily="18" charset="0"/>
                <a:ea typeface="微软雅黑" panose="020b0503020204020204" charset="-122"/>
              </a:rPr>
              <a:t>卖油翁</a:t>
            </a:r>
            <a:endParaRPr lang="zh-CN" altLang="en-US" sz="3200" b="1">
              <a:solidFill>
                <a:schemeClr val="accent1"/>
              </a:solidFill>
              <a:latin typeface="Times New Roman" panose="02020603050405020304" pitchFamily="18" charset="0"/>
              <a:ea typeface="微软雅黑" panose="020b0503020204020204" charset="-122"/>
            </a:endParaRPr>
          </a:p>
        </p:txBody>
      </p:sp>
      <p:sp>
        <p:nvSpPr>
          <p:cNvPr id="26629" name="文本框 26628"/>
          <p:cNvSpPr txBox="1"/>
          <p:nvPr/>
        </p:nvSpPr>
        <p:spPr>
          <a:xfrm>
            <a:off x="1692275" y="13160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第一段</a:t>
            </a:r>
            <a:endParaRPr lang="zh-CN" altLang="en-US" sz="2400" b="1">
              <a:solidFill>
                <a:srgbClr val="111111"/>
              </a:solidFill>
              <a:latin typeface="Times New Roman" panose="02020603050405020304" pitchFamily="18" charset="0"/>
              <a:ea typeface="楷体_GB2312" pitchFamily="49" charset="-122"/>
            </a:endParaRPr>
          </a:p>
        </p:txBody>
      </p:sp>
      <p:sp>
        <p:nvSpPr>
          <p:cNvPr id="26630" name="文本框 26629"/>
          <p:cNvSpPr txBox="1"/>
          <p:nvPr/>
        </p:nvSpPr>
        <p:spPr>
          <a:xfrm>
            <a:off x="3140075" y="13160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开端：</a:t>
            </a:r>
            <a:endParaRPr lang="zh-CN" altLang="en-US" sz="2400" b="1">
              <a:solidFill>
                <a:srgbClr val="111111"/>
              </a:solidFill>
              <a:latin typeface="Times New Roman" panose="02020603050405020304" pitchFamily="18" charset="0"/>
              <a:ea typeface="楷体_GB2312" pitchFamily="49" charset="-122"/>
            </a:endParaRPr>
          </a:p>
        </p:txBody>
      </p:sp>
      <p:sp>
        <p:nvSpPr>
          <p:cNvPr id="26631" name="文本框 26630"/>
          <p:cNvSpPr txBox="1"/>
          <p:nvPr/>
        </p:nvSpPr>
        <p:spPr>
          <a:xfrm>
            <a:off x="4054475" y="1316038"/>
            <a:ext cx="125349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善射”</a:t>
            </a:r>
            <a:endParaRPr lang="zh-CN" altLang="en-US" sz="2400" b="1">
              <a:solidFill>
                <a:srgbClr val="111111"/>
              </a:solidFill>
              <a:latin typeface="Times New Roman" panose="02020603050405020304" pitchFamily="18" charset="0"/>
              <a:ea typeface="楷体_GB2312" pitchFamily="49" charset="-122"/>
            </a:endParaRPr>
          </a:p>
        </p:txBody>
      </p:sp>
      <p:sp>
        <p:nvSpPr>
          <p:cNvPr id="26632" name="文本框 26631"/>
          <p:cNvSpPr txBox="1"/>
          <p:nvPr/>
        </p:nvSpPr>
        <p:spPr>
          <a:xfrm>
            <a:off x="5045075" y="1316038"/>
            <a:ext cx="186563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以此自矜”</a:t>
            </a:r>
            <a:endParaRPr lang="zh-CN" altLang="en-US" sz="2400" b="1">
              <a:solidFill>
                <a:srgbClr val="111111"/>
              </a:solidFill>
              <a:latin typeface="Times New Roman" panose="02020603050405020304" pitchFamily="18" charset="0"/>
              <a:ea typeface="楷体_GB2312" pitchFamily="49" charset="-122"/>
            </a:endParaRPr>
          </a:p>
        </p:txBody>
      </p:sp>
      <p:sp>
        <p:nvSpPr>
          <p:cNvPr id="26633" name="文本框 26632"/>
          <p:cNvSpPr txBox="1"/>
          <p:nvPr/>
        </p:nvSpPr>
        <p:spPr>
          <a:xfrm>
            <a:off x="7248525" y="1316038"/>
            <a:ext cx="125349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睨之”</a:t>
            </a:r>
            <a:endParaRPr lang="zh-CN" altLang="en-US" sz="2400" b="1">
              <a:solidFill>
                <a:srgbClr val="111111"/>
              </a:solidFill>
              <a:latin typeface="Times New Roman" panose="02020603050405020304" pitchFamily="18" charset="0"/>
              <a:ea typeface="楷体_GB2312" pitchFamily="49" charset="-122"/>
            </a:endParaRPr>
          </a:p>
        </p:txBody>
      </p:sp>
      <p:sp>
        <p:nvSpPr>
          <p:cNvPr id="26634" name="文本框 26633"/>
          <p:cNvSpPr txBox="1"/>
          <p:nvPr/>
        </p:nvSpPr>
        <p:spPr>
          <a:xfrm>
            <a:off x="8315325" y="1316038"/>
            <a:ext cx="186563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但微颔之”</a:t>
            </a:r>
            <a:endParaRPr lang="zh-CN" altLang="en-US" sz="2400" b="1">
              <a:solidFill>
                <a:srgbClr val="111111"/>
              </a:solidFill>
              <a:latin typeface="Times New Roman" panose="02020603050405020304" pitchFamily="18" charset="0"/>
              <a:ea typeface="楷体_GB2312" pitchFamily="49" charset="-122"/>
            </a:endParaRPr>
          </a:p>
        </p:txBody>
      </p:sp>
      <p:sp>
        <p:nvSpPr>
          <p:cNvPr id="26635" name="文本框 26634"/>
          <p:cNvSpPr txBox="1"/>
          <p:nvPr/>
        </p:nvSpPr>
        <p:spPr>
          <a:xfrm>
            <a:off x="1692275" y="35258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第二段</a:t>
            </a:r>
            <a:endParaRPr lang="zh-CN" altLang="en-US" sz="2400" b="1">
              <a:solidFill>
                <a:srgbClr val="111111"/>
              </a:solidFill>
              <a:latin typeface="Times New Roman" panose="02020603050405020304" pitchFamily="18" charset="0"/>
              <a:ea typeface="楷体_GB2312" pitchFamily="49" charset="-122"/>
            </a:endParaRPr>
          </a:p>
        </p:txBody>
      </p:sp>
      <p:sp>
        <p:nvSpPr>
          <p:cNvPr id="26636" name="文本框 26635"/>
          <p:cNvSpPr txBox="1"/>
          <p:nvPr/>
        </p:nvSpPr>
        <p:spPr>
          <a:xfrm>
            <a:off x="3140075" y="23828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发展：</a:t>
            </a:r>
            <a:endParaRPr lang="zh-CN" altLang="en-US" sz="2400" b="1">
              <a:solidFill>
                <a:srgbClr val="111111"/>
              </a:solidFill>
              <a:latin typeface="Times New Roman" panose="02020603050405020304" pitchFamily="18" charset="0"/>
              <a:ea typeface="楷体_GB2312" pitchFamily="49" charset="-122"/>
            </a:endParaRPr>
          </a:p>
        </p:txBody>
      </p:sp>
      <p:sp>
        <p:nvSpPr>
          <p:cNvPr id="26637" name="文本框 26636"/>
          <p:cNvSpPr txBox="1"/>
          <p:nvPr/>
        </p:nvSpPr>
        <p:spPr>
          <a:xfrm>
            <a:off x="4151313" y="2349500"/>
            <a:ext cx="2613025" cy="768350"/>
          </a:xfrm>
          <a:prstGeom prst="rect">
            <a:avLst/>
          </a:prstGeom>
          <a:noFill/>
          <a:ln w="9525">
            <a:noFill/>
          </a:ln>
        </p:spPr>
        <p:txBody>
          <a:bodyPr anchor="t">
            <a:spAutoFit/>
          </a:bodyPr>
          <a:lstStyle/>
          <a:p>
            <a:r>
              <a:rPr lang="en-US" altLang="zh-CN" sz="2200" b="1">
                <a:solidFill>
                  <a:srgbClr val="111111"/>
                </a:solidFill>
                <a:latin typeface="仿宋_GB2312" pitchFamily="49" charset="-122"/>
                <a:ea typeface="仿宋_GB2312" pitchFamily="49" charset="-122"/>
              </a:rPr>
              <a:t>“</a:t>
            </a:r>
            <a:r>
              <a:rPr lang="zh-CN" altLang="en-US" sz="2200" b="1">
                <a:solidFill>
                  <a:srgbClr val="111111"/>
                </a:solidFill>
                <a:latin typeface="仿宋_GB2312" pitchFamily="49" charset="-122"/>
                <a:ea typeface="仿宋_GB2312" pitchFamily="49" charset="-122"/>
              </a:rPr>
              <a:t>汝亦知射乎？</a:t>
            </a:r>
            <a:endParaRPr lang="zh-CN" altLang="en-US" sz="2200" b="1">
              <a:solidFill>
                <a:srgbClr val="111111"/>
              </a:solidFill>
              <a:latin typeface="仿宋_GB2312" pitchFamily="49" charset="-122"/>
              <a:ea typeface="仿宋_GB2312" pitchFamily="49" charset="-122"/>
            </a:endParaRPr>
          </a:p>
          <a:p>
            <a:r>
              <a:rPr lang="zh-CN" altLang="en-US" sz="2200" b="1">
                <a:solidFill>
                  <a:srgbClr val="111111"/>
                </a:solidFill>
                <a:latin typeface="仿宋_GB2312" pitchFamily="49" charset="-122"/>
                <a:ea typeface="仿宋_GB2312" pitchFamily="49" charset="-122"/>
              </a:rPr>
              <a:t>吾射不亦精乎？”</a:t>
            </a:r>
            <a:endParaRPr lang="zh-CN" altLang="en-US" sz="2200" b="1">
              <a:solidFill>
                <a:srgbClr val="111111"/>
              </a:solidFill>
              <a:latin typeface="仿宋_GB2312" pitchFamily="49" charset="-122"/>
              <a:ea typeface="仿宋_GB2312" pitchFamily="49" charset="-122"/>
            </a:endParaRPr>
          </a:p>
        </p:txBody>
      </p:sp>
      <p:sp>
        <p:nvSpPr>
          <p:cNvPr id="26638" name="文本框 26637"/>
          <p:cNvSpPr txBox="1"/>
          <p:nvPr/>
        </p:nvSpPr>
        <p:spPr>
          <a:xfrm>
            <a:off x="7300913" y="2349500"/>
            <a:ext cx="278384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无他，但手熟尔”</a:t>
            </a:r>
            <a:endParaRPr lang="zh-CN" altLang="en-US" sz="2400" b="1">
              <a:solidFill>
                <a:srgbClr val="111111"/>
              </a:solidFill>
              <a:latin typeface="Times New Roman" panose="02020603050405020304" pitchFamily="18" charset="0"/>
              <a:ea typeface="楷体_GB2312" pitchFamily="49" charset="-122"/>
            </a:endParaRPr>
          </a:p>
        </p:txBody>
      </p:sp>
      <p:sp>
        <p:nvSpPr>
          <p:cNvPr id="26639" name="文本框 26638"/>
          <p:cNvSpPr txBox="1"/>
          <p:nvPr/>
        </p:nvSpPr>
        <p:spPr>
          <a:xfrm>
            <a:off x="3140075" y="35258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高潮：</a:t>
            </a:r>
            <a:endParaRPr lang="zh-CN" altLang="en-US" sz="2400" b="1">
              <a:solidFill>
                <a:srgbClr val="111111"/>
              </a:solidFill>
              <a:latin typeface="Times New Roman" panose="02020603050405020304" pitchFamily="18" charset="0"/>
              <a:ea typeface="楷体_GB2312" pitchFamily="49" charset="-122"/>
            </a:endParaRPr>
          </a:p>
        </p:txBody>
      </p:sp>
      <p:sp>
        <p:nvSpPr>
          <p:cNvPr id="26640" name="文本框 26639"/>
          <p:cNvSpPr txBox="1"/>
          <p:nvPr/>
        </p:nvSpPr>
        <p:spPr>
          <a:xfrm>
            <a:off x="4283075" y="3525838"/>
            <a:ext cx="2028825" cy="829945"/>
          </a:xfrm>
          <a:prstGeom prst="rect">
            <a:avLst/>
          </a:prstGeom>
          <a:noFill/>
          <a:ln w="9525">
            <a:noFill/>
          </a:ln>
        </p:spPr>
        <p:txBody>
          <a:bodyPr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忿然”“尔安敢轻吾射！”</a:t>
            </a:r>
            <a:endParaRPr lang="zh-CN" altLang="en-US" sz="2400" b="1">
              <a:solidFill>
                <a:srgbClr val="111111"/>
              </a:solidFill>
              <a:latin typeface="Times New Roman" panose="02020603050405020304" pitchFamily="18" charset="0"/>
              <a:ea typeface="楷体_GB2312" pitchFamily="49" charset="-122"/>
            </a:endParaRPr>
          </a:p>
        </p:txBody>
      </p:sp>
      <p:sp>
        <p:nvSpPr>
          <p:cNvPr id="26641" name="文本框 26640"/>
          <p:cNvSpPr txBox="1"/>
          <p:nvPr/>
        </p:nvSpPr>
        <p:spPr>
          <a:xfrm>
            <a:off x="7373938" y="3525838"/>
            <a:ext cx="792480" cy="460375"/>
          </a:xfrm>
          <a:prstGeom prst="rect">
            <a:avLst/>
          </a:prstGeom>
          <a:noFill/>
          <a:ln w="9525">
            <a:noFill/>
          </a:ln>
        </p:spPr>
        <p:txBody>
          <a:bodyPr wrap="none" anchor="t">
            <a:spAutoFit/>
          </a:bodyPr>
          <a:lstStyle/>
          <a:p>
            <a:r>
              <a:rPr lang="zh-CN" altLang="en-US" sz="2400">
                <a:latin typeface="Times New Roman" panose="02020603050405020304" pitchFamily="18" charset="0"/>
                <a:ea typeface="楷体_GB2312" pitchFamily="49" charset="-122"/>
              </a:rPr>
              <a:t>酌油</a:t>
            </a:r>
            <a:endParaRPr lang="zh-CN" altLang="en-US" sz="2400">
              <a:latin typeface="Times New Roman" panose="02020603050405020304" pitchFamily="18" charset="0"/>
              <a:ea typeface="楷体_GB2312" pitchFamily="49" charset="-122"/>
            </a:endParaRPr>
          </a:p>
        </p:txBody>
      </p:sp>
      <p:sp>
        <p:nvSpPr>
          <p:cNvPr id="26643" name="文本框 26642"/>
          <p:cNvSpPr txBox="1"/>
          <p:nvPr/>
        </p:nvSpPr>
        <p:spPr>
          <a:xfrm>
            <a:off x="3140075" y="4668838"/>
            <a:ext cx="1101090" cy="460375"/>
          </a:xfrm>
          <a:prstGeom prst="rect">
            <a:avLst/>
          </a:prstGeom>
          <a:noFill/>
          <a:ln w="9525">
            <a:noFill/>
          </a:ln>
        </p:spPr>
        <p:txBody>
          <a:bodyPr wrap="none" anchor="t">
            <a:spAutoFit/>
          </a:bodyPr>
          <a:lstStyle/>
          <a:p>
            <a:r>
              <a:rPr lang="zh-CN" altLang="en-US" sz="2400" b="1">
                <a:solidFill>
                  <a:srgbClr val="111111"/>
                </a:solidFill>
                <a:latin typeface="Times New Roman" panose="02020603050405020304" pitchFamily="18" charset="0"/>
                <a:ea typeface="楷体_GB2312" pitchFamily="49" charset="-122"/>
              </a:rPr>
              <a:t>结局：</a:t>
            </a:r>
            <a:endParaRPr lang="zh-CN" altLang="en-US" sz="2400" b="1">
              <a:solidFill>
                <a:srgbClr val="111111"/>
              </a:solidFill>
              <a:latin typeface="Times New Roman" panose="02020603050405020304" pitchFamily="18" charset="0"/>
              <a:ea typeface="楷体_GB2312" pitchFamily="49" charset="-122"/>
            </a:endParaRPr>
          </a:p>
        </p:txBody>
      </p:sp>
      <p:sp>
        <p:nvSpPr>
          <p:cNvPr id="26644" name="文本框 26643"/>
          <p:cNvSpPr txBox="1"/>
          <p:nvPr/>
        </p:nvSpPr>
        <p:spPr>
          <a:xfrm>
            <a:off x="4151313" y="4652963"/>
            <a:ext cx="1865630" cy="460375"/>
          </a:xfrm>
          <a:prstGeom prst="rect">
            <a:avLst/>
          </a:prstGeom>
          <a:noFill/>
          <a:ln w="9525">
            <a:noFill/>
          </a:ln>
        </p:spPr>
        <p:txBody>
          <a:bodyPr wrap="none" anchor="t">
            <a:spAutoFit/>
          </a:bodyPr>
          <a:lstStyle/>
          <a:p>
            <a:r>
              <a:rPr lang="en-US" altLang="zh-CN" sz="2400" b="1">
                <a:solidFill>
                  <a:srgbClr val="111111"/>
                </a:solidFill>
                <a:latin typeface="Times New Roman" panose="02020603050405020304" pitchFamily="18" charset="0"/>
                <a:ea typeface="楷体_GB2312" pitchFamily="49" charset="-122"/>
              </a:rPr>
              <a:t>“</a:t>
            </a:r>
            <a:r>
              <a:rPr lang="zh-CN" altLang="en-US" sz="2400" b="1">
                <a:solidFill>
                  <a:srgbClr val="111111"/>
                </a:solidFill>
                <a:latin typeface="Times New Roman" panose="02020603050405020304" pitchFamily="18" charset="0"/>
                <a:ea typeface="楷体_GB2312" pitchFamily="49" charset="-122"/>
              </a:rPr>
              <a:t>笑而遣之”</a:t>
            </a:r>
            <a:endParaRPr lang="zh-CN" altLang="en-US" sz="2400" b="1">
              <a:solidFill>
                <a:srgbClr val="111111"/>
              </a:solidFill>
              <a:latin typeface="Times New Roman" panose="02020603050405020304" pitchFamily="18" charset="0"/>
              <a:ea typeface="楷体_GB2312" pitchFamily="49" charset="-122"/>
            </a:endParaRPr>
          </a:p>
        </p:txBody>
      </p:sp>
      <p:sp>
        <p:nvSpPr>
          <p:cNvPr id="26645" name="左大括号 26644"/>
          <p:cNvSpPr/>
          <p:nvPr/>
        </p:nvSpPr>
        <p:spPr>
          <a:xfrm>
            <a:off x="2759075" y="2687638"/>
            <a:ext cx="304800" cy="2209800"/>
          </a:xfrm>
          <a:prstGeom prst="leftBrace">
            <a:avLst>
              <a:gd name="adj1" fmla="val 60047"/>
              <a:gd name="adj2" fmla="val 50861"/>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6647" name="矩形 26646"/>
          <p:cNvSpPr/>
          <p:nvPr/>
        </p:nvSpPr>
        <p:spPr>
          <a:xfrm>
            <a:off x="2963863" y="5316538"/>
            <a:ext cx="4068762" cy="1136650"/>
          </a:xfrm>
          <a:prstGeom prst="rect">
            <a:avLst/>
          </a:prstGeom>
        </p:spPr>
        <p:txBody>
          <a:bodyPr wrap="none" fromWordArt="1">
            <a:prstTxWarp prst="textPlain">
              <a:avLst>
                <a:gd name="adj" fmla="val 50000"/>
              </a:avLst>
            </a:prstTxWarp>
            <a:normAutofit/>
          </a:bodyPr>
          <a:lstStyle/>
          <a:p>
            <a:pPr algn="ctr"/>
            <a:r>
              <a:rPr lang="zh-CN" altLang="en-US" sz="4800">
                <a:solidFill>
                  <a:srgbClr val="FF0000"/>
                </a:solidFill>
                <a:effectLst>
                  <a:outerShdw dist="35921" dir="2699999" algn="ctr" rotWithShape="0">
                    <a:srgbClr val="C0C0C0">
                      <a:alpha val="75000"/>
                    </a:srgbClr>
                  </a:outerShdw>
                </a:effectLst>
                <a:latin typeface="隶书" charset="0"/>
                <a:ea typeface="隶书" charset="0"/>
              </a:rPr>
              <a:t>结论——熟能生巧</a:t>
            </a:r>
            <a:endParaRPr lang="zh-CN" altLang="en-US" sz="4800">
              <a:solidFill>
                <a:srgbClr val="FF0000"/>
              </a:solidFill>
              <a:effectLst>
                <a:outerShdw dist="35921" dir="2699999" algn="ctr" rotWithShape="0">
                  <a:srgbClr val="C0C0C0">
                    <a:alpha val="75000"/>
                  </a:srgbClr>
                </a:outerShdw>
              </a:effectLst>
              <a:latin typeface="隶书" charset="0"/>
              <a:ea typeface="隶书" charset="0"/>
            </a:endParaRPr>
          </a:p>
        </p:txBody>
      </p:sp>
      <p:sp>
        <p:nvSpPr>
          <p:cNvPr id="26648" name="文本框 26647"/>
          <p:cNvSpPr txBox="1"/>
          <p:nvPr/>
        </p:nvSpPr>
        <p:spPr>
          <a:xfrm>
            <a:off x="4511675" y="1628775"/>
            <a:ext cx="1143000" cy="521970"/>
          </a:xfrm>
          <a:prstGeom prst="rect">
            <a:avLst/>
          </a:prstGeom>
          <a:noFill/>
          <a:ln w="9525">
            <a:noFill/>
          </a:ln>
        </p:spPr>
        <p:txBody>
          <a:bodyPr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骄傲</a:t>
            </a:r>
            <a:endParaRPr lang="zh-CN" altLang="en-US" sz="2800" b="1">
              <a:solidFill>
                <a:srgbClr val="FF0000"/>
              </a:solidFill>
              <a:latin typeface="Times New Roman" panose="02020603050405020304" pitchFamily="18" charset="0"/>
              <a:ea typeface="隶书" pitchFamily="49" charset="-122"/>
            </a:endParaRPr>
          </a:p>
        </p:txBody>
      </p:sp>
      <p:sp>
        <p:nvSpPr>
          <p:cNvPr id="26649" name="文本框 26648"/>
          <p:cNvSpPr txBox="1"/>
          <p:nvPr/>
        </p:nvSpPr>
        <p:spPr>
          <a:xfrm>
            <a:off x="6311900" y="3030538"/>
            <a:ext cx="1865313" cy="521970"/>
          </a:xfrm>
          <a:prstGeom prst="rect">
            <a:avLst/>
          </a:prstGeom>
          <a:noFill/>
          <a:ln w="9525">
            <a:noFill/>
          </a:ln>
        </p:spPr>
        <p:txBody>
          <a:bodyPr wrap="square"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恃技而矜</a:t>
            </a:r>
            <a:endParaRPr lang="zh-CN" altLang="en-US" sz="2800" b="1">
              <a:solidFill>
                <a:srgbClr val="FF0000"/>
              </a:solidFill>
              <a:latin typeface="Times New Roman" panose="02020603050405020304" pitchFamily="18" charset="0"/>
              <a:ea typeface="隶书" pitchFamily="49" charset="-122"/>
            </a:endParaRPr>
          </a:p>
        </p:txBody>
      </p:sp>
      <p:sp>
        <p:nvSpPr>
          <p:cNvPr id="26650" name="文本框 26649"/>
          <p:cNvSpPr txBox="1"/>
          <p:nvPr/>
        </p:nvSpPr>
        <p:spPr>
          <a:xfrm>
            <a:off x="6329363" y="4278313"/>
            <a:ext cx="1854200" cy="521970"/>
          </a:xfrm>
          <a:prstGeom prst="rect">
            <a:avLst/>
          </a:prstGeom>
          <a:noFill/>
          <a:ln w="9525">
            <a:noFill/>
          </a:ln>
        </p:spPr>
        <p:txBody>
          <a:bodyPr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赞许 会意</a:t>
            </a:r>
            <a:endParaRPr lang="zh-CN" altLang="en-US" sz="2800" b="1">
              <a:solidFill>
                <a:srgbClr val="FF0000"/>
              </a:solidFill>
              <a:latin typeface="Times New Roman" panose="02020603050405020304" pitchFamily="18" charset="0"/>
              <a:ea typeface="隶书" pitchFamily="49" charset="-122"/>
            </a:endParaRPr>
          </a:p>
        </p:txBody>
      </p:sp>
      <p:sp>
        <p:nvSpPr>
          <p:cNvPr id="26651" name="文本框 26650"/>
          <p:cNvSpPr txBox="1"/>
          <p:nvPr/>
        </p:nvSpPr>
        <p:spPr>
          <a:xfrm>
            <a:off x="6167438" y="4797425"/>
            <a:ext cx="1800225" cy="521970"/>
          </a:xfrm>
          <a:prstGeom prst="rect">
            <a:avLst/>
          </a:prstGeom>
          <a:noFill/>
          <a:ln w="9525">
            <a:noFill/>
          </a:ln>
        </p:spPr>
        <p:txBody>
          <a:bodyPr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解嘲  尴尬</a:t>
            </a:r>
            <a:endParaRPr lang="zh-CN" altLang="en-US" sz="2800" b="1">
              <a:solidFill>
                <a:srgbClr val="FF0000"/>
              </a:solidFill>
              <a:latin typeface="Times New Roman" panose="02020603050405020304" pitchFamily="18" charset="0"/>
              <a:ea typeface="隶书" pitchFamily="49" charset="-122"/>
            </a:endParaRPr>
          </a:p>
        </p:txBody>
      </p:sp>
      <p:sp>
        <p:nvSpPr>
          <p:cNvPr id="26652" name="直接连接符 26651"/>
          <p:cNvSpPr/>
          <p:nvPr/>
        </p:nvSpPr>
        <p:spPr>
          <a:xfrm>
            <a:off x="5951538" y="4941888"/>
            <a:ext cx="381000" cy="228600"/>
          </a:xfrm>
          <a:prstGeom prst="line">
            <a:avLst/>
          </a:prstGeom>
          <a:ln w="38100" cap="flat" cmpd="sng">
            <a:solidFill>
              <a:schemeClr val="bg2"/>
            </a:solidFill>
            <a:prstDash val="solid"/>
            <a:round/>
            <a:headEnd type="none" w="med" len="med"/>
            <a:tailEnd type="triangle" w="med" len="med"/>
          </a:ln>
        </p:spPr>
        <p:txBody>
          <a:bodyPr/>
          <a:lstStyle/>
          <a:p/>
        </p:txBody>
      </p:sp>
      <p:sp>
        <p:nvSpPr>
          <p:cNvPr id="26653" name="直接连接符 26652"/>
          <p:cNvSpPr/>
          <p:nvPr/>
        </p:nvSpPr>
        <p:spPr>
          <a:xfrm flipV="1">
            <a:off x="5951538" y="4581525"/>
            <a:ext cx="381000" cy="228600"/>
          </a:xfrm>
          <a:prstGeom prst="line">
            <a:avLst/>
          </a:prstGeom>
          <a:ln w="38100" cap="flat" cmpd="sng">
            <a:solidFill>
              <a:schemeClr val="bg2"/>
            </a:solidFill>
            <a:prstDash val="solid"/>
            <a:round/>
            <a:headEnd type="none" w="med" len="med"/>
            <a:tailEnd type="triangle" w="med" len="med"/>
          </a:ln>
        </p:spPr>
        <p:txBody>
          <a:bodyPr/>
          <a:lstStyle/>
          <a:p/>
        </p:txBody>
      </p:sp>
      <p:sp>
        <p:nvSpPr>
          <p:cNvPr id="26654" name="右大括号 26653"/>
          <p:cNvSpPr/>
          <p:nvPr/>
        </p:nvSpPr>
        <p:spPr>
          <a:xfrm>
            <a:off x="6383338" y="2708275"/>
            <a:ext cx="71437" cy="1368425"/>
          </a:xfrm>
          <a:prstGeom prst="rightBrace">
            <a:avLst>
              <a:gd name="adj1" fmla="val 158655"/>
              <a:gd name="adj2" fmla="val 50000"/>
            </a:avLst>
          </a:prstGeom>
          <a:noFill/>
          <a:ln w="19050" cap="flat" cmpd="sng">
            <a:solidFill>
              <a:schemeClr val="bg2"/>
            </a:solidFill>
            <a:prstDash val="solid"/>
            <a:round/>
            <a:headEnd type="none" w="med" len="med"/>
            <a:tailEnd type="none" w="med" len="med"/>
          </a:ln>
          <a:effectLst>
            <a:outerShdw dist="35921" dir="2699999" algn="ctr" rotWithShape="0">
              <a:srgbClr val="C0C0C0">
                <a:alpha val="75000"/>
              </a:srgbClr>
            </a:outerShdw>
          </a:effectLst>
        </p:spPr>
        <p:txBody>
          <a:bodyPr anchor="t"/>
          <a:lstStyle/>
          <a:p>
            <a:endParaRPr lang="zh-CN" altLang="en-US">
              <a:latin typeface="Arial" panose="020b0604020202020204" pitchFamily="34" charset="0"/>
              <a:ea typeface="宋体" panose="02010600030101010101" pitchFamily="2" charset="-122"/>
            </a:endParaRPr>
          </a:p>
        </p:txBody>
      </p:sp>
      <p:sp>
        <p:nvSpPr>
          <p:cNvPr id="26655" name="文本框 26654"/>
          <p:cNvSpPr txBox="1"/>
          <p:nvPr/>
        </p:nvSpPr>
        <p:spPr>
          <a:xfrm>
            <a:off x="8040688" y="3068638"/>
            <a:ext cx="2627312" cy="521970"/>
          </a:xfrm>
          <a:prstGeom prst="rect">
            <a:avLst/>
          </a:prstGeom>
          <a:noFill/>
          <a:ln w="9525">
            <a:noFill/>
          </a:ln>
        </p:spPr>
        <p:txBody>
          <a:bodyPr wrap="square"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技高一筹</a:t>
            </a:r>
            <a:endParaRPr lang="zh-CN" altLang="en-US" sz="2800" b="1">
              <a:solidFill>
                <a:srgbClr val="FF0000"/>
              </a:solidFill>
              <a:latin typeface="Times New Roman" panose="02020603050405020304" pitchFamily="18" charset="0"/>
              <a:ea typeface="隶书" pitchFamily="49" charset="-122"/>
            </a:endParaRPr>
          </a:p>
        </p:txBody>
      </p:sp>
      <p:sp>
        <p:nvSpPr>
          <p:cNvPr id="26656" name="文本框 26655"/>
          <p:cNvSpPr txBox="1"/>
          <p:nvPr/>
        </p:nvSpPr>
        <p:spPr>
          <a:xfrm>
            <a:off x="8040688" y="4508500"/>
            <a:ext cx="2159000" cy="521970"/>
          </a:xfrm>
          <a:prstGeom prst="rect">
            <a:avLst/>
          </a:prstGeom>
          <a:noFill/>
          <a:ln w="9525">
            <a:noFill/>
          </a:ln>
        </p:spPr>
        <p:txBody>
          <a:bodyPr anchor="t">
            <a:spAutoFit/>
          </a:bodyPr>
          <a:lstStyle/>
          <a:p>
            <a:pPr>
              <a:spcBef>
                <a:spcPct val="50000"/>
              </a:spcBef>
            </a:pPr>
            <a:r>
              <a:rPr lang="zh-CN" altLang="en-US" sz="2800" b="1">
                <a:solidFill>
                  <a:srgbClr val="FF0000"/>
                </a:solidFill>
                <a:latin typeface="Times New Roman" panose="02020603050405020304" pitchFamily="18" charset="0"/>
                <a:ea typeface="隶书" pitchFamily="49" charset="-122"/>
              </a:rPr>
              <a:t>沉着谦虚</a:t>
            </a:r>
            <a:endParaRPr lang="zh-CN" altLang="en-US" sz="2800" b="1">
              <a:solidFill>
                <a:srgbClr val="FF0000"/>
              </a:solidFill>
              <a:latin typeface="Times New Roman" panose="02020603050405020304" pitchFamily="18" charset="0"/>
              <a:ea typeface="隶书" pitchFamily="49" charset="-122"/>
            </a:endParaRPr>
          </a:p>
        </p:txBody>
      </p:sp>
      <p:sp>
        <p:nvSpPr>
          <p:cNvPr id="26657" name="文本框 26656"/>
          <p:cNvSpPr txBox="1"/>
          <p:nvPr/>
        </p:nvSpPr>
        <p:spPr>
          <a:xfrm>
            <a:off x="7300913" y="3822700"/>
            <a:ext cx="2998787" cy="460375"/>
          </a:xfrm>
          <a:prstGeom prst="rect">
            <a:avLst/>
          </a:prstGeom>
          <a:noFill/>
          <a:ln w="9525">
            <a:noFill/>
          </a:ln>
        </p:spPr>
        <p:txBody>
          <a:bodyPr wrap="square" anchor="t">
            <a:spAutoFit/>
          </a:bodyPr>
          <a:lstStyle/>
          <a:p>
            <a:r>
              <a:rPr lang="zh-CN" altLang="en-US" sz="2400" b="1">
                <a:solidFill>
                  <a:srgbClr val="111111"/>
                </a:solidFill>
                <a:latin typeface="Times New Roman" panose="02020603050405020304" pitchFamily="18" charset="0"/>
                <a:ea typeface="楷体_GB2312" pitchFamily="49" charset="-122"/>
              </a:rPr>
              <a:t>我亦无他，惟手熟尔</a:t>
            </a:r>
            <a:endParaRPr lang="zh-CN" altLang="en-US" sz="2400" b="1">
              <a:solidFill>
                <a:srgbClr val="111111"/>
              </a:solidFill>
              <a:latin typeface="Times New Roman" panose="02020603050405020304" pitchFamily="18" charset="0"/>
              <a:ea typeface="楷体_GB2312" pitchFamily="49" charset="-122"/>
            </a:endParaRPr>
          </a:p>
        </p:txBody>
      </p:sp>
    </p:spTree>
  </p:cSld>
  <p:clrMapOvr>
    <a:overrideClrMapping bg1="lt1" tx1="dk1" bg2="lt2" tx2="dk2" accent1="accent1" accent2="accent2" accent3="accent3" accent4="accent4" accent5="accent5" accent6="accent6" hlink="hlink" folHlink="folHlink"/>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dissolve">
                                      <p:cBhvr>
                                        <p:cTn id="7" dur="500"/>
                                        <p:tgtEl>
                                          <p:spTgt spid="26627"/>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6628"/>
                                        </p:tgtEl>
                                        <p:attrNameLst>
                                          <p:attrName>style.visibility</p:attrName>
                                        </p:attrNameLst>
                                      </p:cBhvr>
                                      <p:to>
                                        <p:strVal val="visible"/>
                                      </p:to>
                                    </p:set>
                                    <p:animEffect transition="in" filter="dissolve">
                                      <p:cBhvr>
                                        <p:cTn id="11" dur="500"/>
                                        <p:tgtEl>
                                          <p:spTgt spid="26628"/>
                                        </p:tgtEl>
                                      </p:cBhvr>
                                    </p:animEffect>
                                  </p:childTnLst>
                                </p:cTn>
                              </p:par>
                            </p:childTnLst>
                          </p:cTn>
                        </p:par>
                        <p:par>
                          <p:cTn id="12" fill="hold" nodeType="afterGroup">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6629"/>
                                        </p:tgtEl>
                                        <p:attrNameLst>
                                          <p:attrName>style.visibility</p:attrName>
                                        </p:attrNameLst>
                                      </p:cBhvr>
                                      <p:to>
                                        <p:strVal val="visible"/>
                                      </p:to>
                                    </p:set>
                                    <p:animEffect transition="in" filter="slide(fromTop)">
                                      <p:cBhvr>
                                        <p:cTn id="15" dur="500"/>
                                        <p:tgtEl>
                                          <p:spTgt spid="26629"/>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26630"/>
                                        </p:tgtEl>
                                        <p:attrNameLst>
                                          <p:attrName>style.visibility</p:attrName>
                                        </p:attrNameLst>
                                      </p:cBhvr>
                                      <p:to>
                                        <p:strVal val="visible"/>
                                      </p:to>
                                    </p:set>
                                    <p:animEffect transition="in" filter="slide(fromBottom)">
                                      <p:cBhvr>
                                        <p:cTn id="20" dur="500"/>
                                        <p:tgtEl>
                                          <p:spTgt spid="26630"/>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631"/>
                                        </p:tgtEl>
                                        <p:attrNameLst>
                                          <p:attrName>style.visibility</p:attrName>
                                        </p:attrNameLst>
                                      </p:cBhvr>
                                      <p:to>
                                        <p:strVal val="visible"/>
                                      </p:to>
                                    </p:set>
                                    <p:animEffect transition="in" filter="slide(fromBottom)">
                                      <p:cBhvr>
                                        <p:cTn id="25" dur="500"/>
                                        <p:tgtEl>
                                          <p:spTgt spid="26631"/>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632"/>
                                        </p:tgtEl>
                                        <p:attrNameLst>
                                          <p:attrName>style.visibility</p:attrName>
                                        </p:attrNameLst>
                                      </p:cBhvr>
                                      <p:to>
                                        <p:strVal val="visible"/>
                                      </p:to>
                                    </p:set>
                                    <p:animEffect transition="in" filter="slide(fromBottom)">
                                      <p:cBhvr>
                                        <p:cTn id="30" dur="500"/>
                                        <p:tgtEl>
                                          <p:spTgt spid="26632"/>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6648"/>
                                        </p:tgtEl>
                                        <p:attrNameLst>
                                          <p:attrName>style.visibility</p:attrName>
                                        </p:attrNameLst>
                                      </p:cBhvr>
                                      <p:to>
                                        <p:strVal val="visible"/>
                                      </p:to>
                                    </p:set>
                                    <p:animEffect transition="in" filter="dissolve">
                                      <p:cBhvr>
                                        <p:cTn id="35" dur="500"/>
                                        <p:tgtEl>
                                          <p:spTgt spid="26648"/>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slide(fromBottom)">
                                      <p:cBhvr>
                                        <p:cTn id="40" dur="500"/>
                                        <p:tgtEl>
                                          <p:spTgt spid="26633"/>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6634"/>
                                        </p:tgtEl>
                                        <p:attrNameLst>
                                          <p:attrName>style.visibility</p:attrName>
                                        </p:attrNameLst>
                                      </p:cBhvr>
                                      <p:to>
                                        <p:strVal val="visible"/>
                                      </p:to>
                                    </p:set>
                                    <p:animEffect transition="in" filter="slide(fromBottom)">
                                      <p:cBhvr>
                                        <p:cTn id="45" dur="500"/>
                                        <p:tgtEl>
                                          <p:spTgt spid="26634"/>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12" presetClass="entr" presetSubtype="1" fill="hold" grpId="0" nodeType="clickEffect">
                                  <p:stCondLst>
                                    <p:cond delay="0"/>
                                  </p:stCondLst>
                                  <p:childTnLst>
                                    <p:set>
                                      <p:cBhvr>
                                        <p:cTn id="49" dur="1" fill="hold">
                                          <p:stCondLst>
                                            <p:cond delay="0"/>
                                          </p:stCondLst>
                                        </p:cTn>
                                        <p:tgtEl>
                                          <p:spTgt spid="26635"/>
                                        </p:tgtEl>
                                        <p:attrNameLst>
                                          <p:attrName>style.visibility</p:attrName>
                                        </p:attrNameLst>
                                      </p:cBhvr>
                                      <p:to>
                                        <p:strVal val="visible"/>
                                      </p:to>
                                    </p:set>
                                    <p:animEffect transition="in" filter="slide(fromTop)">
                                      <p:cBhvr>
                                        <p:cTn id="50" dur="500"/>
                                        <p:tgtEl>
                                          <p:spTgt spid="26635"/>
                                        </p:tgtEl>
                                      </p:cBhvr>
                                    </p:animEffect>
                                  </p:childTnLst>
                                </p:cTn>
                              </p:par>
                              <p:par>
                                <p:cTn id="51" presetID="9" presetClass="entr" presetSubtype="0" fill="hold" nodeType="withEffect">
                                  <p:stCondLst>
                                    <p:cond delay="0"/>
                                  </p:stCondLst>
                                  <p:childTnLst>
                                    <p:set>
                                      <p:cBhvr>
                                        <p:cTn id="52" dur="1" fill="hold">
                                          <p:stCondLst>
                                            <p:cond delay="0"/>
                                          </p:stCondLst>
                                        </p:cTn>
                                        <p:tgtEl>
                                          <p:spTgt spid="26645"/>
                                        </p:tgtEl>
                                        <p:attrNameLst>
                                          <p:attrName>style.visibility</p:attrName>
                                        </p:attrNameLst>
                                      </p:cBhvr>
                                      <p:to>
                                        <p:strVal val="visible"/>
                                      </p:to>
                                    </p:set>
                                    <p:animEffect transition="in" filter="dissolve">
                                      <p:cBhvr>
                                        <p:cTn id="53" dur="500"/>
                                        <p:tgtEl>
                                          <p:spTgt spid="26645"/>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26636"/>
                                        </p:tgtEl>
                                        <p:attrNameLst>
                                          <p:attrName>style.visibility</p:attrName>
                                        </p:attrNameLst>
                                      </p:cBhvr>
                                      <p:to>
                                        <p:strVal val="visible"/>
                                      </p:to>
                                    </p:set>
                                    <p:animEffect transition="in" filter="slide(fromBottom)">
                                      <p:cBhvr>
                                        <p:cTn id="58" dur="500"/>
                                        <p:tgtEl>
                                          <p:spTgt spid="26636"/>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6637"/>
                                        </p:tgtEl>
                                        <p:attrNameLst>
                                          <p:attrName>style.visibility</p:attrName>
                                        </p:attrNameLst>
                                      </p:cBhvr>
                                      <p:to>
                                        <p:strVal val="visible"/>
                                      </p:to>
                                    </p:set>
                                    <p:animEffect transition="in" filter="slide(fromBottom)">
                                      <p:cBhvr>
                                        <p:cTn id="63" dur="500"/>
                                        <p:tgtEl>
                                          <p:spTgt spid="26637"/>
                                        </p:tgtEl>
                                      </p:cBhvr>
                                    </p:animEffect>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6638"/>
                                        </p:tgtEl>
                                        <p:attrNameLst>
                                          <p:attrName>style.visibility</p:attrName>
                                        </p:attrNameLst>
                                      </p:cBhvr>
                                      <p:to>
                                        <p:strVal val="visible"/>
                                      </p:to>
                                    </p:set>
                                    <p:animEffect transition="in" filter="slide(fromBottom)">
                                      <p:cBhvr>
                                        <p:cTn id="68" dur="500"/>
                                        <p:tgtEl>
                                          <p:spTgt spid="26638"/>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26639"/>
                                        </p:tgtEl>
                                        <p:attrNameLst>
                                          <p:attrName>style.visibility</p:attrName>
                                        </p:attrNameLst>
                                      </p:cBhvr>
                                      <p:to>
                                        <p:strVal val="visible"/>
                                      </p:to>
                                    </p:set>
                                    <p:animEffect transition="in" filter="slide(fromBottom)">
                                      <p:cBhvr>
                                        <p:cTn id="73" dur="500"/>
                                        <p:tgtEl>
                                          <p:spTgt spid="26639"/>
                                        </p:tgtEl>
                                      </p:cBhvr>
                                    </p:animEffect>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26640"/>
                                        </p:tgtEl>
                                        <p:attrNameLst>
                                          <p:attrName>style.visibility</p:attrName>
                                        </p:attrNameLst>
                                      </p:cBhvr>
                                      <p:to>
                                        <p:strVal val="visible"/>
                                      </p:to>
                                    </p:set>
                                    <p:animEffect transition="in" filter="slide(fromBottom)">
                                      <p:cBhvr>
                                        <p:cTn id="78" dur="500"/>
                                        <p:tgtEl>
                                          <p:spTgt spid="26640"/>
                                        </p:tgtEl>
                                      </p:cBhvr>
                                    </p:animEffect>
                                  </p:childTnLst>
                                </p:cTn>
                              </p:par>
                            </p:childTnLst>
                          </p:cTn>
                        </p:par>
                      </p:childTnLst>
                    </p:cTn>
                  </p:par>
                  <p:par>
                    <p:cTn id="79" fill="hold" nodeType="clickPar">
                      <p:stCondLst>
                        <p:cond delay="indefinite"/>
                        <p:cond evt="onBegin" delay="0">
                          <p:tn val="78"/>
                        </p:cond>
                      </p:stCondLst>
                      <p:childTnLst>
                        <p:par>
                          <p:cTn id="80" fill="hold" nodeType="afterGroup">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26649"/>
                                        </p:tgtEl>
                                        <p:attrNameLst>
                                          <p:attrName>style.visibility</p:attrName>
                                        </p:attrNameLst>
                                      </p:cBhvr>
                                      <p:to>
                                        <p:strVal val="visible"/>
                                      </p:to>
                                    </p:set>
                                    <p:animEffect transition="in" filter="dissolve">
                                      <p:cBhvr>
                                        <p:cTn id="83" dur="500"/>
                                        <p:tgtEl>
                                          <p:spTgt spid="26649"/>
                                        </p:tgtEl>
                                      </p:cBhvr>
                                    </p:animEffect>
                                  </p:childTnLst>
                                </p:cTn>
                              </p:par>
                              <p:par>
                                <p:cTn id="84" presetID="1" presetClass="entr" presetSubtype="0" fill="hold" nodeType="withEffect">
                                  <p:stCondLst>
                                    <p:cond delay="0"/>
                                  </p:stCondLst>
                                  <p:childTnLst>
                                    <p:set>
                                      <p:cBhvr>
                                        <p:cTn id="85" dur="1" fill="hold">
                                          <p:stCondLst>
                                            <p:cond delay="0"/>
                                          </p:stCondLst>
                                        </p:cTn>
                                        <p:tgtEl>
                                          <p:spTgt spid="26654"/>
                                        </p:tgtEl>
                                        <p:attrNameLst>
                                          <p:attrName>style.visibility</p:attrName>
                                        </p:attrNameLst>
                                      </p:cBhvr>
                                      <p:to>
                                        <p:strVal val="visible"/>
                                      </p:to>
                                    </p:set>
                                  </p:childTnLst>
                                </p:cTn>
                              </p:par>
                            </p:childTnLst>
                          </p:cTn>
                        </p:par>
                      </p:childTnLst>
                    </p:cTn>
                  </p:par>
                  <p:par>
                    <p:cTn id="86" fill="hold" nodeType="clickPar">
                      <p:stCondLst>
                        <p:cond delay="indefinite"/>
                        <p:cond evt="onBegin" delay="0">
                          <p:tn val="85"/>
                        </p:cond>
                      </p:stCondLst>
                      <p:childTnLst>
                        <p:par>
                          <p:cTn id="87" fill="hold" nodeType="afterGroup">
                            <p:stCondLst>
                              <p:cond delay="0"/>
                            </p:stCondLst>
                            <p:childTnLst>
                              <p:par>
                                <p:cTn id="88" presetID="12" presetClass="entr" presetSubtype="4" fill="hold" grpId="0" nodeType="clickEffect">
                                  <p:stCondLst>
                                    <p:cond delay="0"/>
                                  </p:stCondLst>
                                  <p:childTnLst>
                                    <p:set>
                                      <p:cBhvr>
                                        <p:cTn id="89" dur="1" fill="hold">
                                          <p:stCondLst>
                                            <p:cond delay="0"/>
                                          </p:stCondLst>
                                        </p:cTn>
                                        <p:tgtEl>
                                          <p:spTgt spid="26641"/>
                                        </p:tgtEl>
                                        <p:attrNameLst>
                                          <p:attrName>style.visibility</p:attrName>
                                        </p:attrNameLst>
                                      </p:cBhvr>
                                      <p:to>
                                        <p:strVal val="visible"/>
                                      </p:to>
                                    </p:set>
                                    <p:animEffect transition="in" filter="slide(fromBottom)">
                                      <p:cBhvr>
                                        <p:cTn id="90" dur="500"/>
                                        <p:tgtEl>
                                          <p:spTgt spid="26641"/>
                                        </p:tgtEl>
                                      </p:cBhvr>
                                    </p:animEffect>
                                  </p:childTnLst>
                                </p:cTn>
                              </p:par>
                            </p:childTnLst>
                          </p:cTn>
                        </p:par>
                      </p:childTnLst>
                    </p:cTn>
                  </p:par>
                  <p:par>
                    <p:cTn id="91" fill="hold" nodeType="clickPar">
                      <p:stCondLst>
                        <p:cond delay="indefinite"/>
                        <p:cond evt="onBegin" delay="0">
                          <p:tn val="90"/>
                        </p:cond>
                      </p:stCondLst>
                      <p:childTnLst>
                        <p:par>
                          <p:cTn id="92" fill="hold" nodeType="afterGroup">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26655"/>
                                        </p:tgtEl>
                                        <p:attrNameLst>
                                          <p:attrName>style.visibility</p:attrName>
                                        </p:attrNameLst>
                                      </p:cBhvr>
                                      <p:to>
                                        <p:strVal val="visible"/>
                                      </p:to>
                                    </p:set>
                                    <p:animEffect transition="in" filter="slide(fromBottom)">
                                      <p:cBhvr>
                                        <p:cTn id="95" dur="500"/>
                                        <p:tgtEl>
                                          <p:spTgt spid="26655"/>
                                        </p:tgtEl>
                                      </p:cBhvr>
                                    </p:animEffect>
                                  </p:childTnLst>
                                </p:cTn>
                              </p:par>
                            </p:childTnLst>
                          </p:cTn>
                        </p:par>
                      </p:childTnLst>
                    </p:cTn>
                  </p:par>
                  <p:par>
                    <p:cTn id="96" fill="hold" nodeType="clickPar">
                      <p:stCondLst>
                        <p:cond delay="indefinite"/>
                        <p:cond evt="onBegin" delay="0">
                          <p:tn val="95"/>
                        </p:cond>
                      </p:stCondLst>
                      <p:childTnLst>
                        <p:par>
                          <p:cTn id="97" fill="hold" nodeType="afterGroup">
                            <p:stCondLst>
                              <p:cond delay="0"/>
                            </p:stCondLst>
                            <p:childTnLst>
                              <p:par>
                                <p:cTn id="98" presetID="12" presetClass="entr" presetSubtype="4" fill="hold" grpId="0" nodeType="clickEffect">
                                  <p:stCondLst>
                                    <p:cond delay="0"/>
                                  </p:stCondLst>
                                  <p:childTnLst>
                                    <p:set>
                                      <p:cBhvr>
                                        <p:cTn id="99" dur="1" fill="hold">
                                          <p:stCondLst>
                                            <p:cond delay="0"/>
                                          </p:stCondLst>
                                        </p:cTn>
                                        <p:tgtEl>
                                          <p:spTgt spid="26657"/>
                                        </p:tgtEl>
                                        <p:attrNameLst>
                                          <p:attrName>style.visibility</p:attrName>
                                        </p:attrNameLst>
                                      </p:cBhvr>
                                      <p:to>
                                        <p:strVal val="visible"/>
                                      </p:to>
                                    </p:set>
                                    <p:animEffect transition="in" filter="slide(fromBottom)">
                                      <p:cBhvr>
                                        <p:cTn id="100" dur="500"/>
                                        <p:tgtEl>
                                          <p:spTgt spid="26657"/>
                                        </p:tgtEl>
                                      </p:cBhvr>
                                    </p:animEffect>
                                  </p:childTnLst>
                                </p:cTn>
                              </p:par>
                            </p:childTnLst>
                          </p:cTn>
                        </p:par>
                      </p:childTnLst>
                    </p:cTn>
                  </p:par>
                  <p:par>
                    <p:cTn id="101" fill="hold" nodeType="clickPar">
                      <p:stCondLst>
                        <p:cond delay="indefinite"/>
                        <p:cond evt="onBegin" delay="0">
                          <p:tn val="100"/>
                        </p:cond>
                      </p:stCondLst>
                      <p:childTnLst>
                        <p:par>
                          <p:cTn id="102" fill="hold" nodeType="afterGroup">
                            <p:stCondLst>
                              <p:cond delay="0"/>
                            </p:stCondLst>
                            <p:childTnLst>
                              <p:par>
                                <p:cTn id="103" presetID="2" presetClass="entr" presetSubtype="8" fill="hold" grpId="0" nodeType="clickEffect">
                                  <p:stCondLst>
                                    <p:cond delay="0"/>
                                  </p:stCondLst>
                                  <p:childTnLst>
                                    <p:set>
                                      <p:cBhvr>
                                        <p:cTn id="104" dur="1" fill="hold">
                                          <p:stCondLst>
                                            <p:cond delay="0"/>
                                          </p:stCondLst>
                                        </p:cTn>
                                        <p:tgtEl>
                                          <p:spTgt spid="26656"/>
                                        </p:tgtEl>
                                        <p:attrNameLst>
                                          <p:attrName>style.visibility</p:attrName>
                                        </p:attrNameLst>
                                      </p:cBhvr>
                                      <p:to>
                                        <p:strVal val="visible"/>
                                      </p:to>
                                    </p:set>
                                    <p:anim calcmode="lin" valueType="num">
                                      <p:cBhvr additive="base">
                                        <p:cTn id="105" dur="500" fill="hold"/>
                                        <p:tgtEl>
                                          <p:spTgt spid="26656"/>
                                        </p:tgtEl>
                                        <p:attrNameLst>
                                          <p:attrName>ppt_x</p:attrName>
                                        </p:attrNameLst>
                                      </p:cBhvr>
                                      <p:tavLst>
                                        <p:tav tm="0">
                                          <p:val>
                                            <p:strVal val="0-#ppt_w/2"/>
                                          </p:val>
                                        </p:tav>
                                        <p:tav tm="100000">
                                          <p:val>
                                            <p:strVal val="#ppt_x"/>
                                          </p:val>
                                        </p:tav>
                                      </p:tavLst>
                                    </p:anim>
                                    <p:anim calcmode="lin" valueType="num">
                                      <p:cBhvr additive="base">
                                        <p:cTn id="106" dur="500" fill="hold"/>
                                        <p:tgtEl>
                                          <p:spTgt spid="26656"/>
                                        </p:tgtEl>
                                        <p:attrNameLst>
                                          <p:attrName>ppt_y</p:attrName>
                                        </p:attrNameLst>
                                      </p:cBhvr>
                                      <p:tavLst>
                                        <p:tav tm="0">
                                          <p:val>
                                            <p:strVal val="#ppt_y"/>
                                          </p:val>
                                        </p:tav>
                                        <p:tav tm="100000">
                                          <p:val>
                                            <p:strVal val="#ppt_y"/>
                                          </p:val>
                                        </p:tav>
                                      </p:tavLst>
                                    </p:anim>
                                  </p:childTnLst>
                                </p:cTn>
                              </p:par>
                            </p:childTnLst>
                          </p:cTn>
                        </p:par>
                      </p:childTnLst>
                    </p:cTn>
                  </p:par>
                  <p:par>
                    <p:cTn id="107" fill="hold" nodeType="clickPar">
                      <p:stCondLst>
                        <p:cond delay="indefinite"/>
                        <p:cond evt="onBegin" delay="0">
                          <p:tn val="106"/>
                        </p:cond>
                      </p:stCondLst>
                      <p:childTnLst>
                        <p:par>
                          <p:cTn id="108" fill="hold" nodeType="afterGroup">
                            <p:stCondLst>
                              <p:cond delay="0"/>
                            </p:stCondLst>
                            <p:childTnLst>
                              <p:par>
                                <p:cTn id="109" presetID="12" presetClass="entr" presetSubtype="4" fill="hold" grpId="0" nodeType="clickEffect">
                                  <p:stCondLst>
                                    <p:cond delay="0"/>
                                  </p:stCondLst>
                                  <p:childTnLst>
                                    <p:set>
                                      <p:cBhvr>
                                        <p:cTn id="110" dur="1" fill="hold">
                                          <p:stCondLst>
                                            <p:cond delay="0"/>
                                          </p:stCondLst>
                                        </p:cTn>
                                        <p:tgtEl>
                                          <p:spTgt spid="26643"/>
                                        </p:tgtEl>
                                        <p:attrNameLst>
                                          <p:attrName>style.visibility</p:attrName>
                                        </p:attrNameLst>
                                      </p:cBhvr>
                                      <p:to>
                                        <p:strVal val="visible"/>
                                      </p:to>
                                    </p:set>
                                    <p:animEffect transition="in" filter="slide(fromBottom)">
                                      <p:cBhvr>
                                        <p:cTn id="111" dur="500"/>
                                        <p:tgtEl>
                                          <p:spTgt spid="26643"/>
                                        </p:tgtEl>
                                      </p:cBhvr>
                                    </p:animEffect>
                                  </p:childTnLst>
                                </p:cTn>
                              </p:par>
                            </p:childTnLst>
                          </p:cTn>
                        </p:par>
                      </p:childTnLst>
                    </p:cTn>
                  </p:par>
                  <p:par>
                    <p:cTn id="112" fill="hold" nodeType="clickPar">
                      <p:stCondLst>
                        <p:cond delay="indefinite"/>
                        <p:cond evt="onBegin" delay="0">
                          <p:tn val="111"/>
                        </p:cond>
                      </p:stCondLst>
                      <p:childTnLst>
                        <p:par>
                          <p:cTn id="113" fill="hold" nodeType="afterGroup">
                            <p:stCondLst>
                              <p:cond delay="0"/>
                            </p:stCondLst>
                            <p:childTnLst>
                              <p:par>
                                <p:cTn id="114" presetID="12" presetClass="entr" presetSubtype="4" fill="hold" grpId="0" nodeType="clickEffect">
                                  <p:stCondLst>
                                    <p:cond delay="0"/>
                                  </p:stCondLst>
                                  <p:childTnLst>
                                    <p:set>
                                      <p:cBhvr>
                                        <p:cTn id="115" dur="1" fill="hold">
                                          <p:stCondLst>
                                            <p:cond delay="0"/>
                                          </p:stCondLst>
                                        </p:cTn>
                                        <p:tgtEl>
                                          <p:spTgt spid="26644"/>
                                        </p:tgtEl>
                                        <p:attrNameLst>
                                          <p:attrName>style.visibility</p:attrName>
                                        </p:attrNameLst>
                                      </p:cBhvr>
                                      <p:to>
                                        <p:strVal val="visible"/>
                                      </p:to>
                                    </p:set>
                                    <p:animEffect transition="in" filter="slide(fromBottom)">
                                      <p:cBhvr>
                                        <p:cTn id="116" dur="500"/>
                                        <p:tgtEl>
                                          <p:spTgt spid="26644"/>
                                        </p:tgtEl>
                                      </p:cBhvr>
                                    </p:animEffect>
                                  </p:childTnLst>
                                </p:cTn>
                              </p:par>
                            </p:childTnLst>
                          </p:cTn>
                        </p:par>
                        <p:par>
                          <p:cTn id="117" fill="hold" nodeType="afterGroup">
                            <p:stCondLst>
                              <p:cond delay="500"/>
                            </p:stCondLst>
                            <p:childTnLst>
                              <p:par>
                                <p:cTn id="118" presetID="1" presetClass="entr" presetSubtype="0" fill="hold" nodeType="afterEffect">
                                  <p:stCondLst>
                                    <p:cond delay="0"/>
                                  </p:stCondLst>
                                  <p:childTnLst>
                                    <p:set>
                                      <p:cBhvr>
                                        <p:cTn id="119" dur="1" fill="hold">
                                          <p:stCondLst>
                                            <p:cond delay="0"/>
                                          </p:stCondLst>
                                        </p:cTn>
                                        <p:tgtEl>
                                          <p:spTgt spid="26653"/>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26652"/>
                                        </p:tgtEl>
                                        <p:attrNameLst>
                                          <p:attrName>style.visibility</p:attrName>
                                        </p:attrNameLst>
                                      </p:cBhvr>
                                      <p:to>
                                        <p:strVal val="visible"/>
                                      </p:to>
                                    </p:set>
                                  </p:childTnLst>
                                </p:cTn>
                              </p:par>
                            </p:childTnLst>
                          </p:cTn>
                        </p:par>
                      </p:childTnLst>
                    </p:cTn>
                  </p:par>
                  <p:par>
                    <p:cTn id="122" fill="hold" nodeType="clickPar">
                      <p:stCondLst>
                        <p:cond delay="indefinite"/>
                        <p:cond evt="onBegin" delay="0">
                          <p:tn val="121"/>
                        </p:cond>
                      </p:stCondLst>
                      <p:childTnLst>
                        <p:par>
                          <p:cTn id="123" fill="hold" nodeType="afterGroup">
                            <p:stCondLst>
                              <p:cond delay="0"/>
                            </p:stCondLst>
                            <p:childTnLst>
                              <p:par>
                                <p:cTn id="124" presetID="9" presetClass="entr" presetSubtype="0" fill="hold" grpId="0" nodeType="clickEffect">
                                  <p:stCondLst>
                                    <p:cond delay="0"/>
                                  </p:stCondLst>
                                  <p:childTnLst>
                                    <p:set>
                                      <p:cBhvr>
                                        <p:cTn id="125" dur="1" fill="hold">
                                          <p:stCondLst>
                                            <p:cond delay="0"/>
                                          </p:stCondLst>
                                        </p:cTn>
                                        <p:tgtEl>
                                          <p:spTgt spid="26650"/>
                                        </p:tgtEl>
                                        <p:attrNameLst>
                                          <p:attrName>style.visibility</p:attrName>
                                        </p:attrNameLst>
                                      </p:cBhvr>
                                      <p:to>
                                        <p:strVal val="visible"/>
                                      </p:to>
                                    </p:set>
                                    <p:animEffect transition="in" filter="dissolve">
                                      <p:cBhvr>
                                        <p:cTn id="126" dur="500"/>
                                        <p:tgtEl>
                                          <p:spTgt spid="26650"/>
                                        </p:tgtEl>
                                      </p:cBhvr>
                                    </p:animEffect>
                                  </p:childTnLst>
                                </p:cTn>
                              </p:par>
                            </p:childTnLst>
                          </p:cTn>
                        </p:par>
                      </p:childTnLst>
                    </p:cTn>
                  </p:par>
                  <p:par>
                    <p:cTn id="127" fill="hold" nodeType="clickPar">
                      <p:stCondLst>
                        <p:cond delay="indefinite"/>
                        <p:cond evt="onBegin" delay="0">
                          <p:tn val="126"/>
                        </p:cond>
                      </p:stCondLst>
                      <p:childTnLst>
                        <p:par>
                          <p:cTn id="128" fill="hold" nodeType="afterGroup">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26651"/>
                                        </p:tgtEl>
                                        <p:attrNameLst>
                                          <p:attrName>style.visibility</p:attrName>
                                        </p:attrNameLst>
                                      </p:cBhvr>
                                      <p:to>
                                        <p:strVal val="visible"/>
                                      </p:to>
                                    </p:set>
                                    <p:animEffect transition="in" filter="dissolve">
                                      <p:cBhvr>
                                        <p:cTn id="131" dur="500"/>
                                        <p:tgtEl>
                                          <p:spTgt spid="26651"/>
                                        </p:tgtEl>
                                      </p:cBhvr>
                                    </p:animEffect>
                                  </p:childTnLst>
                                </p:cTn>
                              </p:par>
                            </p:childTnLst>
                          </p:cTn>
                        </p:par>
                      </p:childTnLst>
                    </p:cTn>
                  </p:par>
                  <p:par>
                    <p:cTn id="132" fill="hold" nodeType="clickPar">
                      <p:stCondLst>
                        <p:cond delay="indefinite"/>
                        <p:cond evt="onBegin" delay="0">
                          <p:tn val="131"/>
                        </p:cond>
                      </p:stCondLst>
                      <p:childTnLst>
                        <p:par>
                          <p:cTn id="133" fill="hold" nodeType="afterGroup">
                            <p:stCondLst>
                              <p:cond delay="0"/>
                            </p:stCondLst>
                            <p:childTnLst>
                              <p:par>
                                <p:cTn id="134" presetID="53" presetClass="entr" presetSubtype="0" fill="hold" nodeType="clickEffect">
                                  <p:stCondLst>
                                    <p:cond delay="0"/>
                                  </p:stCondLst>
                                  <p:childTnLst>
                                    <p:set>
                                      <p:cBhvr>
                                        <p:cTn id="135" dur="1" fill="hold">
                                          <p:stCondLst>
                                            <p:cond delay="0"/>
                                          </p:stCondLst>
                                        </p:cTn>
                                        <p:tgtEl>
                                          <p:spTgt spid="26647"/>
                                        </p:tgtEl>
                                        <p:attrNameLst>
                                          <p:attrName>style.visibility</p:attrName>
                                        </p:attrNameLst>
                                      </p:cBhvr>
                                      <p:to>
                                        <p:strVal val="visible"/>
                                      </p:to>
                                    </p:set>
                                    <p:anim calcmode="lin" valueType="num">
                                      <p:cBhvr>
                                        <p:cTn id="136" dur="500" fill="hold"/>
                                        <p:tgtEl>
                                          <p:spTgt spid="26647"/>
                                        </p:tgtEl>
                                        <p:attrNameLst>
                                          <p:attrName>ppt_w</p:attrName>
                                        </p:attrNameLst>
                                      </p:cBhvr>
                                      <p:tavLst>
                                        <p:tav tm="0">
                                          <p:val>
                                            <p:fltVal val="0"/>
                                          </p:val>
                                        </p:tav>
                                        <p:tav tm="100000">
                                          <p:val>
                                            <p:strVal val="#ppt_w"/>
                                          </p:val>
                                        </p:tav>
                                      </p:tavLst>
                                    </p:anim>
                                    <p:anim calcmode="lin" valueType="num">
                                      <p:cBhvr>
                                        <p:cTn id="137" dur="500" fill="hold"/>
                                        <p:tgtEl>
                                          <p:spTgt spid="26647"/>
                                        </p:tgtEl>
                                        <p:attrNameLst>
                                          <p:attrName>ppt_h</p:attrName>
                                        </p:attrNameLst>
                                      </p:cBhvr>
                                      <p:tavLst>
                                        <p:tav tm="0">
                                          <p:val>
                                            <p:fltVal val="0"/>
                                          </p:val>
                                        </p:tav>
                                        <p:tav tm="100000">
                                          <p:val>
                                            <p:strVal val="#ppt_h"/>
                                          </p:val>
                                        </p:tav>
                                      </p:tavLst>
                                    </p:anim>
                                    <p:animEffect transition="in" filter="fade">
                                      <p:cBhvr>
                                        <p:cTn id="138" dur="500"/>
                                        <p:tgtEl>
                                          <p:spTgt spid="26647"/>
                                        </p:tgtEl>
                                      </p:cBhvr>
                                    </p:animEffect>
                                  </p:childTnLst>
                                </p:cTn>
                              </p:par>
                            </p:childTnLst>
                          </p:cTn>
                        </p:par>
                      </p:childTnLst>
                    </p:cTn>
                  </p:par>
                  <p:par>
                    <p:cTn id="139" fill="hold" nodeType="clickPar">
                      <p:stCondLst>
                        <p:cond delay="indefinite"/>
                        <p:cond evt="onBegin" delay="0">
                          <p:tn val="138"/>
                        </p:cond>
                      </p:stCondLst>
                      <p:childTnLst>
                        <p:par>
                          <p:cTn id="140" fill="hold" nodeType="afterGroup">
                            <p:stCondLst>
                              <p:cond delay="0"/>
                            </p:stCondLst>
                            <p:childTnLst>
                              <p:par>
                                <p:cTn id="141" presetID="5" presetClass="exit" presetSubtype="10" fill="hold" nodeType="clickEffect">
                                  <p:stCondLst>
                                    <p:cond delay="0"/>
                                  </p:stCondLst>
                                  <p:childTnLst>
                                    <p:animEffect transition="out" filter="checkerboard(across)">
                                      <p:cBhvr>
                                        <p:cTn id="142" dur="500"/>
                                        <p:tgtEl>
                                          <p:spTgt spid="26647"/>
                                        </p:tgtEl>
                                      </p:cBhvr>
                                    </p:animEffect>
                                    <p:set>
                                      <p:cBhvr>
                                        <p:cTn id="143" dur="1" fill="hold">
                                          <p:stCondLst>
                                            <p:cond delay="499"/>
                                          </p:stCondLst>
                                        </p:cTn>
                                        <p:tgtEl>
                                          <p:spTgt spid="266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29" grpId="0"/>
      <p:bldP spid="26630" grpId="0"/>
      <p:bldP spid="26631" grpId="0"/>
      <p:bldP spid="26632" grpId="0"/>
      <p:bldP spid="26633" grpId="0"/>
      <p:bldP spid="26634" grpId="0"/>
      <p:bldP spid="26635" grpId="0"/>
      <p:bldP spid="26636" grpId="0"/>
      <p:bldP spid="26637" grpId="0"/>
      <p:bldP spid="26638" grpId="0"/>
      <p:bldP spid="26639" grpId="0"/>
      <p:bldP spid="26640" grpId="0"/>
      <p:bldP spid="26641" grpId="0"/>
      <p:bldP spid="26643" grpId="0"/>
      <p:bldP spid="26644" grpId="0"/>
      <p:bldP spid="26648" grpId="0"/>
      <p:bldP spid="26649" grpId="0"/>
      <p:bldP spid="26650" grpId="0"/>
      <p:bldP spid="26651" grpId="0"/>
      <p:bldP spid="26655" grpId="0"/>
      <p:bldP spid="26656" grpId="0"/>
      <p:bldP spid="26657"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文本占位符 27650"/>
          <p:cNvSpPr>
            <a:spLocks noGrp="1" noRot="1"/>
          </p:cNvSpPr>
          <p:nvPr>
            <p:ph idx="1"/>
          </p:nvPr>
        </p:nvSpPr>
        <p:spPr>
          <a:xfrm>
            <a:off x="527685" y="620395"/>
            <a:ext cx="11228705" cy="2842260"/>
          </a:xfrm>
        </p:spPr>
        <p:txBody>
          <a:bodyPr anchor="t"/>
          <a:lstStyle/>
          <a:p>
            <a:pPr>
              <a:lnSpc>
                <a:spcPct val="100000"/>
              </a:lnSpc>
              <a:spcBef>
                <a:spcPct val="50000"/>
              </a:spcBef>
            </a:pPr>
            <a:r>
              <a:rPr lang="zh-CN" altLang="en-US" sz="3600" b="1">
                <a:gradFill>
                  <a:gsLst>
                    <a:gs pos="0">
                      <a:srgbClr val="012D86"/>
                    </a:gs>
                    <a:gs pos="100000">
                      <a:srgbClr val="0E2557"/>
                    </a:gs>
                  </a:gsLst>
                  <a:lin scaled="0"/>
                </a:gradFill>
              </a:rPr>
              <a:t>1、本文运用哪几种方法来刻画人物形象？从文中找出具体句子进行分析。说说你对这两个人物的评价。</a:t>
            </a:r>
            <a:endParaRPr lang="zh-CN" altLang="en-US" sz="3600" b="1">
              <a:gradFill>
                <a:gsLst>
                  <a:gs pos="0">
                    <a:srgbClr val="012D86"/>
                  </a:gs>
                  <a:gs pos="100000">
                    <a:srgbClr val="0E2557"/>
                  </a:gs>
                </a:gsLst>
                <a:lin scaled="0"/>
              </a:gradFill>
            </a:endParaRPr>
          </a:p>
          <a:p>
            <a:pPr>
              <a:spcBef>
                <a:spcPct val="50000"/>
              </a:spcBef>
            </a:pPr>
            <a:r>
              <a:rPr lang="zh-CN" altLang="en-US" sz="3600" b="1">
                <a:gradFill>
                  <a:gsLst>
                    <a:gs pos="0">
                      <a:srgbClr val="012D86"/>
                    </a:gs>
                    <a:gs pos="100000">
                      <a:srgbClr val="0E2557"/>
                    </a:gs>
                  </a:gsLst>
                  <a:lin scaled="0"/>
                </a:gradFill>
              </a:rPr>
              <a:t>2、从这个故事中你懂得了什么道理？</a:t>
            </a:r>
            <a:endParaRPr lang="zh-CN" altLang="en-US" b="1">
              <a:gradFill>
                <a:gsLst>
                  <a:gs pos="0">
                    <a:srgbClr val="012D86"/>
                  </a:gs>
                  <a:gs pos="100000">
                    <a:srgbClr val="0E2557"/>
                  </a:gs>
                </a:gsLst>
                <a:lin scaled="0"/>
              </a:gradFill>
            </a:endParaRPr>
          </a:p>
          <a:p>
            <a:endParaRPr lang="zh-CN" altLang="en-US" b="1">
              <a:gradFill>
                <a:gsLst>
                  <a:gs pos="0">
                    <a:srgbClr val="012D86"/>
                  </a:gs>
                  <a:gs pos="100000">
                    <a:srgbClr val="0E2557"/>
                  </a:gs>
                </a:gsLst>
                <a:lin scaled="0"/>
              </a:gradFill>
            </a:endParaRPr>
          </a:p>
        </p:txBody>
      </p:sp>
      <p:pic>
        <p:nvPicPr>
          <p:cNvPr id="27654" name="图片 27653" descr="10"/>
          <p:cNvPicPr>
            <a:picLocks noChangeAspect="1"/>
          </p:cNvPicPr>
          <p:nvPr/>
        </p:nvPicPr>
        <p:blipFill>
          <a:blip r:embed="rId2"/>
          <a:stretch>
            <a:fillRect/>
          </a:stretch>
        </p:blipFill>
        <p:spPr>
          <a:xfrm>
            <a:off x="2933383" y="3801745"/>
            <a:ext cx="4176712" cy="2447925"/>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p:cTn id="7" dur="1000" fill="hold"/>
                                        <p:tgtEl>
                                          <p:spTgt spid="27654"/>
                                        </p:tgtEl>
                                        <p:attrNameLst>
                                          <p:attrName>ppt_w</p:attrName>
                                        </p:attrNameLst>
                                      </p:cBhvr>
                                      <p:tavLst>
                                        <p:tav tm="0">
                                          <p:val>
                                            <p:fltVal val="0"/>
                                          </p:val>
                                        </p:tav>
                                        <p:tav tm="100000">
                                          <p:val>
                                            <p:strVal val="#ppt_w"/>
                                          </p:val>
                                        </p:tav>
                                      </p:tavLst>
                                    </p:anim>
                                    <p:anim calcmode="lin" valueType="num">
                                      <p:cBhvr>
                                        <p:cTn id="8" dur="1000" fill="hold"/>
                                        <p:tgtEl>
                                          <p:spTgt spid="27654"/>
                                        </p:tgtEl>
                                        <p:attrNameLst>
                                          <p:attrName>ppt_h</p:attrName>
                                        </p:attrNameLst>
                                      </p:cBhvr>
                                      <p:tavLst>
                                        <p:tav tm="0">
                                          <p:val>
                                            <p:fltVal val="0"/>
                                          </p:val>
                                        </p:tav>
                                        <p:tav tm="100000">
                                          <p:val>
                                            <p:strVal val="#ppt_h"/>
                                          </p:val>
                                        </p:tav>
                                      </p:tavLst>
                                    </p:anim>
                                    <p:anim calcmode="lin" valueType="num">
                                      <p:cBhvr>
                                        <p:cTn id="9" dur="1000" fill="hold"/>
                                        <p:tgtEl>
                                          <p:spTgt spid="27654"/>
                                        </p:tgtEl>
                                        <p:attrNameLst>
                                          <p:attrName>style.rotation</p:attrName>
                                        </p:attrNameLst>
                                      </p:cBhvr>
                                      <p:tavLst>
                                        <p:tav tm="0">
                                          <p:val>
                                            <p:fltVal val="360"/>
                                          </p:val>
                                        </p:tav>
                                        <p:tav tm="100000">
                                          <p:val>
                                            <p:fltVal val="0"/>
                                          </p:val>
                                        </p:tav>
                                      </p:tavLst>
                                    </p:anim>
                                    <p:animEffect transition="in" filter="fade">
                                      <p:cBhvr>
                                        <p:cTn id="10"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文本框 28674"/>
          <p:cNvSpPr txBox="1"/>
          <p:nvPr/>
        </p:nvSpPr>
        <p:spPr>
          <a:xfrm>
            <a:off x="6796088" y="698500"/>
            <a:ext cx="1820862" cy="368300"/>
          </a:xfrm>
          <a:prstGeom prst="rect">
            <a:avLst/>
          </a:prstGeom>
          <a:noFill/>
          <a:ln w="9525">
            <a:noFill/>
          </a:ln>
        </p:spPr>
        <p:txBody>
          <a:bodyPr anchor="t">
            <a:spAutoFit/>
          </a:bodyPr>
          <a:lstStyle/>
          <a:p>
            <a:pPr eaLnBrk="0" hangingPunct="0"/>
            <a:endParaRPr lang="zh-CN" altLang="zh-CN" u="sng">
              <a:latin typeface="Arial" panose="020b0604020202020204" pitchFamily="34" charset="0"/>
              <a:ea typeface="宋体" panose="02010600030101010101" pitchFamily="2" charset="-122"/>
            </a:endParaRPr>
          </a:p>
        </p:txBody>
      </p:sp>
      <p:sp>
        <p:nvSpPr>
          <p:cNvPr id="66563" name="文本框 28675"/>
          <p:cNvSpPr txBox="1"/>
          <p:nvPr/>
        </p:nvSpPr>
        <p:spPr>
          <a:xfrm>
            <a:off x="3432175" y="1557338"/>
            <a:ext cx="2087563" cy="368300"/>
          </a:xfrm>
          <a:prstGeom prst="rect">
            <a:avLst/>
          </a:prstGeom>
          <a:noFill/>
          <a:ln w="9525">
            <a:noFill/>
          </a:ln>
        </p:spPr>
        <p:txBody>
          <a:bodyPr anchor="t">
            <a:spAutoFit/>
          </a:bodyPr>
          <a:lstStyle/>
          <a:p>
            <a:pPr eaLnBrk="0" hangingPunct="0">
              <a:spcBef>
                <a:spcPct val="50000"/>
              </a:spcBef>
            </a:pPr>
            <a:endParaRPr lang="zh-CN" altLang="zh-CN" u="sng">
              <a:latin typeface="Arial" panose="020b0604020202020204" pitchFamily="34" charset="0"/>
              <a:ea typeface="宋体" panose="02010600030101010101" pitchFamily="2" charset="-122"/>
            </a:endParaRPr>
          </a:p>
        </p:txBody>
      </p:sp>
      <p:sp>
        <p:nvSpPr>
          <p:cNvPr id="28677" name="文本框 28676"/>
          <p:cNvSpPr txBox="1"/>
          <p:nvPr/>
        </p:nvSpPr>
        <p:spPr>
          <a:xfrm>
            <a:off x="1774825" y="5013325"/>
            <a:ext cx="1368425" cy="645160"/>
          </a:xfrm>
          <a:prstGeom prst="rect">
            <a:avLst/>
          </a:prstGeom>
          <a:noFill/>
          <a:ln w="9525">
            <a:noFill/>
          </a:ln>
        </p:spPr>
        <p:txBody>
          <a:bodyPr anchor="t">
            <a:spAutoFit/>
          </a:bodyPr>
          <a:lstStyle/>
          <a:p>
            <a:pPr eaLnBrk="0" hangingPunct="0">
              <a:spcBef>
                <a:spcPct val="50000"/>
              </a:spcBef>
            </a:pPr>
            <a:r>
              <a:rPr lang="zh-CN" altLang="en-US" sz="3600" b="1">
                <a:solidFill>
                  <a:srgbClr val="FF0066"/>
                </a:solidFill>
                <a:latin typeface="Arial" panose="020b0604020202020204" pitchFamily="34" charset="0"/>
                <a:ea typeface="宋体" panose="02010600030101010101" pitchFamily="2" charset="-122"/>
              </a:rPr>
              <a:t>性格</a:t>
            </a:r>
            <a:r>
              <a:rPr lang="en-US" altLang="zh-CN" sz="3600" b="1">
                <a:solidFill>
                  <a:srgbClr val="FF0066"/>
                </a:solidFill>
                <a:latin typeface="Arial" panose="020b0604020202020204" pitchFamily="34" charset="0"/>
                <a:ea typeface="宋体" panose="02010600030101010101" pitchFamily="2" charset="-122"/>
              </a:rPr>
              <a:t>:</a:t>
            </a:r>
            <a:endParaRPr lang="en-US" altLang="zh-CN" sz="3600" b="1">
              <a:solidFill>
                <a:srgbClr val="FF0066"/>
              </a:solidFill>
              <a:latin typeface="Arial" panose="020b0604020202020204" pitchFamily="34" charset="0"/>
              <a:ea typeface="宋体" panose="02010600030101010101" pitchFamily="2" charset="-122"/>
            </a:endParaRPr>
          </a:p>
        </p:txBody>
      </p:sp>
      <p:sp>
        <p:nvSpPr>
          <p:cNvPr id="28678" name="文本框 28677"/>
          <p:cNvSpPr txBox="1"/>
          <p:nvPr/>
        </p:nvSpPr>
        <p:spPr>
          <a:xfrm>
            <a:off x="2927350" y="4652963"/>
            <a:ext cx="4760913" cy="706755"/>
          </a:xfrm>
          <a:prstGeom prst="rect">
            <a:avLst/>
          </a:prstGeom>
          <a:noFill/>
          <a:ln w="9525">
            <a:noFill/>
          </a:ln>
        </p:spPr>
        <p:txBody>
          <a:bodyPr wrap="square" anchor="t">
            <a:spAutoFit/>
          </a:bodyPr>
          <a:lstStyle/>
          <a:p>
            <a:pPr eaLnBrk="0" hangingPunct="0">
              <a:spcBef>
                <a:spcPct val="50000"/>
              </a:spcBef>
            </a:pPr>
            <a:r>
              <a:rPr lang="zh-CN" altLang="en-US" sz="4000" b="1">
                <a:solidFill>
                  <a:schemeClr val="tx2"/>
                </a:solidFill>
                <a:latin typeface="Arial" panose="020b0604020202020204" pitchFamily="34" charset="0"/>
                <a:ea typeface="宋体" panose="02010600030101010101" pitchFamily="2" charset="-122"/>
              </a:rPr>
              <a:t>自矜（骄傲）</a:t>
            </a:r>
            <a:endParaRPr lang="zh-CN" altLang="en-US" sz="4000" b="1">
              <a:solidFill>
                <a:schemeClr val="tx2"/>
              </a:solidFill>
              <a:latin typeface="Arial" panose="020b0604020202020204" pitchFamily="34" charset="0"/>
              <a:ea typeface="宋体" panose="02010600030101010101" pitchFamily="2" charset="-122"/>
            </a:endParaRPr>
          </a:p>
        </p:txBody>
      </p:sp>
      <p:sp>
        <p:nvSpPr>
          <p:cNvPr id="28679" name="文本框 28678"/>
          <p:cNvSpPr txBox="1"/>
          <p:nvPr/>
        </p:nvSpPr>
        <p:spPr>
          <a:xfrm>
            <a:off x="8183563" y="5084763"/>
            <a:ext cx="1368425" cy="706755"/>
          </a:xfrm>
          <a:prstGeom prst="rect">
            <a:avLst/>
          </a:prstGeom>
          <a:noFill/>
          <a:ln w="9525">
            <a:noFill/>
          </a:ln>
        </p:spPr>
        <p:txBody>
          <a:bodyPr anchor="t">
            <a:spAutoFit/>
          </a:bodyPr>
          <a:lstStyle/>
          <a:p>
            <a:pPr eaLnBrk="0" hangingPunct="0">
              <a:spcBef>
                <a:spcPct val="50000"/>
              </a:spcBef>
            </a:pPr>
            <a:r>
              <a:rPr lang="zh-CN" altLang="en-US" sz="4000" b="1">
                <a:latin typeface="Arial" panose="020b0604020202020204" pitchFamily="34" charset="0"/>
                <a:ea typeface="宋体" panose="02010600030101010101" pitchFamily="2" charset="-122"/>
              </a:rPr>
              <a:t>谦虚</a:t>
            </a:r>
            <a:endParaRPr lang="zh-CN" altLang="en-US" sz="4000" b="1">
              <a:latin typeface="Arial" panose="020b0604020202020204" pitchFamily="34" charset="0"/>
              <a:ea typeface="宋体" panose="02010600030101010101" pitchFamily="2" charset="-122"/>
            </a:endParaRPr>
          </a:p>
        </p:txBody>
      </p:sp>
      <p:sp>
        <p:nvSpPr>
          <p:cNvPr id="28680" name="左右箭头 28679"/>
          <p:cNvSpPr/>
          <p:nvPr/>
        </p:nvSpPr>
        <p:spPr>
          <a:xfrm>
            <a:off x="5232400" y="5229225"/>
            <a:ext cx="2952750" cy="142875"/>
          </a:xfrm>
          <a:prstGeom prst="leftRightArrow">
            <a:avLst>
              <a:gd name="adj1" fmla="val 50000"/>
              <a:gd name="adj2" fmla="val 412280"/>
            </a:avLst>
          </a:prstGeom>
          <a:solidFill>
            <a:schemeClr val="accent2"/>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8681" name="文本框 28680"/>
          <p:cNvSpPr txBox="1"/>
          <p:nvPr/>
        </p:nvSpPr>
        <p:spPr>
          <a:xfrm>
            <a:off x="6311900" y="4797425"/>
            <a:ext cx="649288" cy="1076325"/>
          </a:xfrm>
          <a:prstGeom prst="rect">
            <a:avLst/>
          </a:prstGeom>
          <a:noFill/>
          <a:ln w="9525">
            <a:noFill/>
          </a:ln>
        </p:spPr>
        <p:txBody>
          <a:bodyPr anchor="t">
            <a:spAutoFit/>
          </a:bodyPr>
          <a:lstStyle/>
          <a:p>
            <a:pPr eaLnBrk="0" hangingPunct="0">
              <a:spcBef>
                <a:spcPct val="50000"/>
              </a:spcBef>
            </a:pPr>
            <a:r>
              <a:rPr lang="zh-CN" altLang="en-US" sz="3200" b="1">
                <a:solidFill>
                  <a:srgbClr val="FF0000"/>
                </a:solidFill>
                <a:latin typeface="Arial" panose="020b0604020202020204" pitchFamily="34" charset="0"/>
                <a:ea typeface="宋体" panose="02010600030101010101" pitchFamily="2" charset="-122"/>
              </a:rPr>
              <a:t>对比</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8682" name="文本框 28681"/>
          <p:cNvSpPr txBox="1"/>
          <p:nvPr/>
        </p:nvSpPr>
        <p:spPr>
          <a:xfrm>
            <a:off x="1776413" y="5805488"/>
            <a:ext cx="1368425" cy="645160"/>
          </a:xfrm>
          <a:prstGeom prst="rect">
            <a:avLst/>
          </a:prstGeom>
          <a:noFill/>
          <a:ln w="9525">
            <a:noFill/>
          </a:ln>
        </p:spPr>
        <p:txBody>
          <a:bodyPr anchor="t">
            <a:spAutoFit/>
          </a:bodyPr>
          <a:lstStyle/>
          <a:p>
            <a:pPr eaLnBrk="0" hangingPunct="0">
              <a:spcBef>
                <a:spcPct val="50000"/>
              </a:spcBef>
            </a:pPr>
            <a:r>
              <a:rPr lang="zh-CN" altLang="en-US" sz="3600" b="1">
                <a:solidFill>
                  <a:srgbClr val="FF0066"/>
                </a:solidFill>
                <a:latin typeface="Arial" panose="020b0604020202020204" pitchFamily="34" charset="0"/>
                <a:ea typeface="宋体" panose="02010600030101010101" pitchFamily="2" charset="-122"/>
              </a:rPr>
              <a:t>道理</a:t>
            </a:r>
            <a:r>
              <a:rPr lang="en-US" altLang="zh-CN" sz="3600" b="1">
                <a:solidFill>
                  <a:srgbClr val="FF0066"/>
                </a:solidFill>
                <a:latin typeface="Arial" panose="020b0604020202020204" pitchFamily="34" charset="0"/>
                <a:ea typeface="宋体" panose="02010600030101010101" pitchFamily="2" charset="-122"/>
              </a:rPr>
              <a:t>:</a:t>
            </a:r>
            <a:endParaRPr lang="en-US" altLang="zh-CN" sz="3600" b="1">
              <a:solidFill>
                <a:srgbClr val="FF0066"/>
              </a:solidFill>
              <a:latin typeface="Arial" panose="020b0604020202020204" pitchFamily="34" charset="0"/>
              <a:ea typeface="宋体" panose="02010600030101010101" pitchFamily="2" charset="-122"/>
            </a:endParaRPr>
          </a:p>
        </p:txBody>
      </p:sp>
      <p:sp>
        <p:nvSpPr>
          <p:cNvPr id="28683" name="文本框 28682"/>
          <p:cNvSpPr txBox="1"/>
          <p:nvPr/>
        </p:nvSpPr>
        <p:spPr>
          <a:xfrm>
            <a:off x="3000375" y="5546725"/>
            <a:ext cx="7667625" cy="1322070"/>
          </a:xfrm>
          <a:prstGeom prst="rect">
            <a:avLst/>
          </a:prstGeom>
          <a:noFill/>
          <a:ln w="9525">
            <a:noFill/>
          </a:ln>
        </p:spPr>
        <p:txBody>
          <a:bodyPr anchor="t">
            <a:spAutoFit/>
          </a:bodyPr>
          <a:lstStyle/>
          <a:p>
            <a:pPr eaLnBrk="0" hangingPunct="0">
              <a:spcBef>
                <a:spcPct val="50000"/>
              </a:spcBef>
            </a:pPr>
            <a:r>
              <a:rPr lang="zh-CN" altLang="en-US" sz="4000" b="1">
                <a:solidFill>
                  <a:schemeClr val="hlink"/>
                </a:solidFill>
                <a:latin typeface="Arial" panose="020b0604020202020204" pitchFamily="34" charset="0"/>
                <a:ea typeface="华文行楷" pitchFamily="2" charset="-122"/>
              </a:rPr>
              <a:t>熟能生巧</a:t>
            </a:r>
            <a:r>
              <a:rPr lang="en-US" altLang="zh-CN" sz="4000" b="1">
                <a:solidFill>
                  <a:schemeClr val="hlink"/>
                </a:solidFill>
                <a:latin typeface="Arial" panose="020b0604020202020204" pitchFamily="34" charset="0"/>
                <a:ea typeface="华文行楷" pitchFamily="2" charset="-122"/>
              </a:rPr>
              <a:t>,</a:t>
            </a:r>
            <a:r>
              <a:rPr lang="zh-CN" altLang="en-US" sz="4000" b="1">
                <a:solidFill>
                  <a:schemeClr val="hlink"/>
                </a:solidFill>
                <a:latin typeface="Arial" panose="020b0604020202020204" pitchFamily="34" charset="0"/>
                <a:ea typeface="华文行楷" pitchFamily="2" charset="-122"/>
              </a:rPr>
              <a:t>即使有什么长处也不必骄傲自满。</a:t>
            </a:r>
            <a:endParaRPr lang="zh-CN" altLang="en-US" sz="4000" b="1">
              <a:solidFill>
                <a:schemeClr val="hlink"/>
              </a:solidFill>
              <a:latin typeface="Arial" panose="020b0604020202020204" pitchFamily="34" charset="0"/>
              <a:ea typeface="华文行楷" pitchFamily="2" charset="-122"/>
            </a:endParaRPr>
          </a:p>
        </p:txBody>
      </p:sp>
      <p:graphicFrame>
        <p:nvGraphicFramePr>
          <p:cNvPr id="28684" name="内容占位符 28683"/>
          <p:cNvGraphicFramePr>
            <a:graphicFrameLocks noGrp="1"/>
          </p:cNvGraphicFramePr>
          <p:nvPr>
            <p:ph idx="1"/>
            <p:custDataLst>
              <p:tags r:id="rId2"/>
            </p:custDataLst>
          </p:nvPr>
        </p:nvGraphicFramePr>
        <p:xfrm>
          <a:off x="1774825" y="908050"/>
          <a:ext cx="8569325" cy="3887470"/>
        </p:xfrm>
        <a:graphic>
          <a:graphicData uri="http://schemas.openxmlformats.org/drawingml/2006/table">
            <a:tbl>
              <a:tblPr/>
              <a:tblGrid>
                <a:gridCol w="935355"/>
                <a:gridCol w="4089400"/>
                <a:gridCol w="3544570"/>
              </a:tblGrid>
              <a:tr h="647700">
                <a:tc gridSpan="2">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6580">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38910">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24280">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8705" name="文本框 28704"/>
          <p:cNvSpPr txBox="1"/>
          <p:nvPr/>
        </p:nvSpPr>
        <p:spPr>
          <a:xfrm>
            <a:off x="2927350" y="981075"/>
            <a:ext cx="3314700" cy="583565"/>
          </a:xfrm>
          <a:prstGeom prst="rect">
            <a:avLst/>
          </a:prstGeom>
          <a:noFill/>
          <a:ln w="9525">
            <a:noFill/>
          </a:ln>
        </p:spPr>
        <p:txBody>
          <a:bodyPr anchor="t">
            <a:spAutoFit/>
          </a:bodyPr>
          <a:lstStyle/>
          <a:p>
            <a:pPr eaLnBrk="0" hangingPunct="0">
              <a:spcBef>
                <a:spcPct val="50000"/>
              </a:spcBef>
            </a:pPr>
            <a:r>
              <a:rPr lang="zh-CN" altLang="en-US" sz="3200" b="1">
                <a:solidFill>
                  <a:schemeClr val="hlink"/>
                </a:solidFill>
                <a:latin typeface="Arial" panose="020b0604020202020204" pitchFamily="34" charset="0"/>
                <a:ea typeface="宋体" panose="02010600030101010101" pitchFamily="2" charset="-122"/>
              </a:rPr>
              <a:t>康肃公（善射）</a:t>
            </a:r>
            <a:endParaRPr lang="zh-CN" altLang="en-US" sz="3200" b="1">
              <a:solidFill>
                <a:schemeClr val="hlink"/>
              </a:solidFill>
              <a:latin typeface="Arial" panose="020b0604020202020204" pitchFamily="34" charset="0"/>
              <a:ea typeface="宋体" panose="02010600030101010101" pitchFamily="2" charset="-122"/>
            </a:endParaRPr>
          </a:p>
        </p:txBody>
      </p:sp>
      <p:sp>
        <p:nvSpPr>
          <p:cNvPr id="28706" name="文本框 28705"/>
          <p:cNvSpPr txBox="1"/>
          <p:nvPr/>
        </p:nvSpPr>
        <p:spPr>
          <a:xfrm>
            <a:off x="7032625" y="981075"/>
            <a:ext cx="3387725" cy="583565"/>
          </a:xfrm>
          <a:prstGeom prst="rect">
            <a:avLst/>
          </a:prstGeom>
          <a:noFill/>
          <a:ln w="9525">
            <a:noFill/>
          </a:ln>
        </p:spPr>
        <p:txBody>
          <a:bodyPr anchor="t">
            <a:spAutoFit/>
          </a:bodyPr>
          <a:lstStyle/>
          <a:p>
            <a:pPr eaLnBrk="0" hangingPunct="0">
              <a:spcBef>
                <a:spcPct val="50000"/>
              </a:spcBef>
            </a:pPr>
            <a:r>
              <a:rPr lang="zh-CN" altLang="en-US" sz="3200" b="1">
                <a:solidFill>
                  <a:schemeClr val="hlink"/>
                </a:solidFill>
                <a:latin typeface="Arial" panose="020b0604020202020204" pitchFamily="34" charset="0"/>
                <a:ea typeface="宋体" panose="02010600030101010101" pitchFamily="2" charset="-122"/>
              </a:rPr>
              <a:t>卖油翁（善酌）</a:t>
            </a:r>
            <a:endParaRPr lang="zh-CN" altLang="en-US" sz="3200" b="1">
              <a:solidFill>
                <a:schemeClr val="hlink"/>
              </a:solidFill>
              <a:latin typeface="Arial" panose="020b0604020202020204" pitchFamily="34" charset="0"/>
              <a:ea typeface="宋体" panose="02010600030101010101" pitchFamily="2" charset="-122"/>
            </a:endParaRPr>
          </a:p>
        </p:txBody>
      </p:sp>
      <p:sp>
        <p:nvSpPr>
          <p:cNvPr id="28707" name="文本框 28706"/>
          <p:cNvSpPr txBox="1"/>
          <p:nvPr/>
        </p:nvSpPr>
        <p:spPr>
          <a:xfrm>
            <a:off x="1849438" y="1773238"/>
            <a:ext cx="1008062" cy="521970"/>
          </a:xfrm>
          <a:prstGeom prst="rect">
            <a:avLst/>
          </a:prstGeom>
          <a:noFill/>
          <a:ln w="9525">
            <a:noFill/>
          </a:ln>
        </p:spPr>
        <p:txBody>
          <a:bodyPr anchor="t">
            <a:spAutoFit/>
          </a:bodyPr>
          <a:lstStyle/>
          <a:p>
            <a:pPr eaLnBrk="0" hangingPunct="0">
              <a:spcBef>
                <a:spcPct val="50000"/>
              </a:spcBef>
            </a:pPr>
            <a:r>
              <a:rPr lang="zh-CN" altLang="en-US" sz="2800" b="1">
                <a:solidFill>
                  <a:srgbClr val="750515"/>
                </a:solidFill>
                <a:latin typeface="Arial" panose="020b0604020202020204" pitchFamily="34" charset="0"/>
                <a:ea typeface="宋体" panose="02010600030101010101" pitchFamily="2" charset="-122"/>
              </a:rPr>
              <a:t>神态</a:t>
            </a:r>
            <a:endParaRPr lang="zh-CN" altLang="en-US" sz="2800" b="1">
              <a:solidFill>
                <a:srgbClr val="750515"/>
              </a:solidFill>
              <a:latin typeface="Arial" panose="020b0604020202020204" pitchFamily="34" charset="0"/>
              <a:ea typeface="宋体" panose="02010600030101010101" pitchFamily="2" charset="-122"/>
            </a:endParaRPr>
          </a:p>
        </p:txBody>
      </p:sp>
      <p:sp>
        <p:nvSpPr>
          <p:cNvPr id="28708" name="文本框 28707"/>
          <p:cNvSpPr txBox="1"/>
          <p:nvPr/>
        </p:nvSpPr>
        <p:spPr>
          <a:xfrm>
            <a:off x="1847850" y="2781300"/>
            <a:ext cx="1008063" cy="521970"/>
          </a:xfrm>
          <a:prstGeom prst="rect">
            <a:avLst/>
          </a:prstGeom>
          <a:noFill/>
          <a:ln w="9525">
            <a:noFill/>
          </a:ln>
        </p:spPr>
        <p:txBody>
          <a:bodyPr anchor="t">
            <a:spAutoFit/>
          </a:bodyPr>
          <a:lstStyle/>
          <a:p>
            <a:pPr eaLnBrk="0" hangingPunct="0">
              <a:spcBef>
                <a:spcPct val="50000"/>
              </a:spcBef>
            </a:pPr>
            <a:r>
              <a:rPr lang="zh-CN" altLang="en-US" sz="2800" b="1">
                <a:solidFill>
                  <a:srgbClr val="750515"/>
                </a:solidFill>
                <a:latin typeface="Arial" panose="020b0604020202020204" pitchFamily="34" charset="0"/>
                <a:ea typeface="宋体" panose="02010600030101010101" pitchFamily="2" charset="-122"/>
              </a:rPr>
              <a:t>语言</a:t>
            </a:r>
            <a:endParaRPr lang="zh-CN" altLang="en-US" sz="2800" b="1">
              <a:solidFill>
                <a:srgbClr val="750515"/>
              </a:solidFill>
              <a:latin typeface="Arial" panose="020b0604020202020204" pitchFamily="34" charset="0"/>
              <a:ea typeface="宋体" panose="02010600030101010101" pitchFamily="2" charset="-122"/>
            </a:endParaRPr>
          </a:p>
        </p:txBody>
      </p:sp>
      <p:sp>
        <p:nvSpPr>
          <p:cNvPr id="28709" name="文本框 28708"/>
          <p:cNvSpPr txBox="1"/>
          <p:nvPr/>
        </p:nvSpPr>
        <p:spPr>
          <a:xfrm>
            <a:off x="1847850" y="4076700"/>
            <a:ext cx="1079500" cy="521970"/>
          </a:xfrm>
          <a:prstGeom prst="rect">
            <a:avLst/>
          </a:prstGeom>
          <a:noFill/>
          <a:ln w="9525">
            <a:noFill/>
          </a:ln>
        </p:spPr>
        <p:txBody>
          <a:bodyPr anchor="t">
            <a:spAutoFit/>
          </a:bodyPr>
          <a:lstStyle/>
          <a:p>
            <a:pPr eaLnBrk="0" hangingPunct="0">
              <a:spcBef>
                <a:spcPct val="50000"/>
              </a:spcBef>
            </a:pPr>
            <a:r>
              <a:rPr lang="zh-CN" altLang="en-US" sz="2800" b="1">
                <a:solidFill>
                  <a:srgbClr val="750515"/>
                </a:solidFill>
                <a:latin typeface="Arial" panose="020b0604020202020204" pitchFamily="34" charset="0"/>
                <a:ea typeface="宋体" panose="02010600030101010101" pitchFamily="2" charset="-122"/>
              </a:rPr>
              <a:t>动作</a:t>
            </a:r>
            <a:endParaRPr lang="zh-CN" altLang="en-US" sz="2800" b="1">
              <a:solidFill>
                <a:srgbClr val="750515"/>
              </a:solidFill>
              <a:latin typeface="Arial" panose="020b0604020202020204" pitchFamily="34" charset="0"/>
              <a:ea typeface="宋体" panose="02010600030101010101" pitchFamily="2" charset="-122"/>
            </a:endParaRPr>
          </a:p>
        </p:txBody>
      </p:sp>
      <p:grpSp>
        <p:nvGrpSpPr>
          <p:cNvPr id="28710" name="组合 28709"/>
          <p:cNvGrpSpPr/>
          <p:nvPr/>
        </p:nvGrpSpPr>
        <p:grpSpPr>
          <a:xfrm>
            <a:off x="3071813" y="1557338"/>
            <a:ext cx="2879725" cy="576262"/>
            <a:chExt cx="1814" cy="363"/>
          </a:xfrm>
        </p:grpSpPr>
        <p:sp>
          <p:nvSpPr>
            <p:cNvPr id="66598" name="文本框 28710"/>
            <p:cNvSpPr txBox="1"/>
            <p:nvPr/>
          </p:nvSpPr>
          <p:spPr>
            <a:xfrm>
              <a:off x="0" y="0"/>
              <a:ext cx="1814" cy="329"/>
            </a:xfrm>
            <a:prstGeom prst="rect">
              <a:avLst/>
            </a:prstGeom>
            <a:noFill/>
            <a:ln w="9525">
              <a:noFill/>
            </a:ln>
          </p:spPr>
          <p:txBody>
            <a:bodyPr anchor="t">
              <a:spAutoFit/>
            </a:bodyPr>
            <a:lstStyle/>
            <a:p>
              <a:pPr eaLnBrk="0" hangingPunct="0">
                <a:spcBef>
                  <a:spcPct val="50000"/>
                </a:spcBef>
              </a:pPr>
              <a:r>
                <a:rPr lang="zh-CN" altLang="en-US" sz="2800" b="1">
                  <a:solidFill>
                    <a:srgbClr val="FF0000"/>
                  </a:solidFill>
                  <a:latin typeface="Arial" panose="020b0604020202020204" pitchFamily="34" charset="0"/>
                  <a:ea typeface="宋体" panose="02010600030101010101" pitchFamily="2" charset="-122"/>
                </a:rPr>
                <a:t>忿然 </a:t>
              </a:r>
              <a:r>
                <a:rPr lang="zh-CN" altLang="en-US" sz="2800" b="1">
                  <a:solidFill>
                    <a:schemeClr val="tx2"/>
                  </a:solidFill>
                  <a:latin typeface="Arial" panose="020b0604020202020204" pitchFamily="34" charset="0"/>
                  <a:ea typeface="宋体" panose="02010600030101010101" pitchFamily="2" charset="-122"/>
                </a:rPr>
                <a:t> </a:t>
              </a:r>
              <a:r>
                <a:rPr lang="zh-CN" altLang="en-US" sz="2800" b="1">
                  <a:solidFill>
                    <a:srgbClr val="FF0000"/>
                  </a:solidFill>
                  <a:latin typeface="Arial" panose="020b0604020202020204" pitchFamily="34" charset="0"/>
                  <a:ea typeface="宋体" panose="02010600030101010101" pitchFamily="2" charset="-122"/>
                </a:rPr>
                <a:t>笑</a:t>
              </a:r>
              <a:r>
                <a:rPr lang="zh-CN" altLang="en-US" sz="2800" b="1">
                  <a:solidFill>
                    <a:schemeClr val="tx2"/>
                  </a:solidFill>
                  <a:latin typeface="Arial" panose="020b0604020202020204" pitchFamily="34" charset="0"/>
                  <a:ea typeface="宋体" panose="02010600030101010101" pitchFamily="2" charset="-122"/>
                </a:rPr>
                <a:t>而遣之</a:t>
              </a:r>
              <a:endParaRPr lang="zh-CN" altLang="en-US" sz="2800" b="1">
                <a:solidFill>
                  <a:schemeClr val="tx2"/>
                </a:solidFill>
                <a:latin typeface="Arial" panose="020b0604020202020204" pitchFamily="34" charset="0"/>
                <a:ea typeface="宋体" panose="02010600030101010101" pitchFamily="2" charset="-122"/>
              </a:endParaRPr>
            </a:p>
          </p:txBody>
        </p:sp>
        <p:sp>
          <p:nvSpPr>
            <p:cNvPr id="66599" name="椭圆 28711"/>
            <p:cNvSpPr/>
            <p:nvPr/>
          </p:nvSpPr>
          <p:spPr>
            <a:xfrm>
              <a:off x="726" y="317"/>
              <a:ext cx="45" cy="46"/>
            </a:xfrm>
            <a:prstGeom prst="ellipse">
              <a:avLst/>
            </a:prstGeom>
            <a:solidFill>
              <a:srgbClr val="FF0066"/>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grpSp>
      <p:sp>
        <p:nvSpPr>
          <p:cNvPr id="28713" name="矩形 28712"/>
          <p:cNvSpPr/>
          <p:nvPr/>
        </p:nvSpPr>
        <p:spPr>
          <a:xfrm>
            <a:off x="3000375" y="2205038"/>
            <a:ext cx="2685415" cy="1383665"/>
          </a:xfrm>
          <a:prstGeom prst="rect">
            <a:avLst/>
          </a:prstGeom>
          <a:noFill/>
          <a:ln w="9525">
            <a:noFill/>
          </a:ln>
        </p:spPr>
        <p:txBody>
          <a:bodyPr wrap="none" anchor="t">
            <a:spAutoFit/>
          </a:bodyPr>
          <a:lstStyle/>
          <a:p>
            <a:pPr eaLnBrk="0" hangingPunct="0"/>
            <a:r>
              <a:rPr lang="zh-CN" altLang="en-US" sz="2800" b="1">
                <a:solidFill>
                  <a:schemeClr val="tx2"/>
                </a:solidFill>
                <a:latin typeface="Arial" panose="020b0604020202020204" pitchFamily="34" charset="0"/>
                <a:ea typeface="宋体" panose="02010600030101010101" pitchFamily="2" charset="-122"/>
              </a:rPr>
              <a:t>汝亦知射乎？</a:t>
            </a:r>
            <a:endParaRPr lang="zh-CN" altLang="en-US" sz="2800" b="1">
              <a:solidFill>
                <a:schemeClr val="tx2"/>
              </a:solidFill>
              <a:latin typeface="Arial" panose="020b0604020202020204" pitchFamily="34" charset="0"/>
              <a:ea typeface="宋体" panose="02010600030101010101" pitchFamily="2" charset="-122"/>
            </a:endParaRPr>
          </a:p>
          <a:p>
            <a:pPr eaLnBrk="0" hangingPunct="0"/>
            <a:r>
              <a:rPr lang="zh-CN" altLang="en-US" sz="2800" b="1">
                <a:solidFill>
                  <a:schemeClr val="tx2"/>
                </a:solidFill>
                <a:latin typeface="Arial" panose="020b0604020202020204" pitchFamily="34" charset="0"/>
                <a:ea typeface="宋体" panose="02010600030101010101" pitchFamily="2" charset="-122"/>
              </a:rPr>
              <a:t>吾射不亦精乎？</a:t>
            </a:r>
            <a:endParaRPr lang="zh-CN" altLang="en-US" sz="2800" b="1">
              <a:solidFill>
                <a:schemeClr val="tx2"/>
              </a:solidFill>
              <a:latin typeface="Arial" panose="020b0604020202020204" pitchFamily="34" charset="0"/>
              <a:ea typeface="宋体" panose="02010600030101010101" pitchFamily="2" charset="-122"/>
            </a:endParaRPr>
          </a:p>
          <a:p>
            <a:pPr eaLnBrk="0" hangingPunct="0"/>
            <a:r>
              <a:rPr lang="zh-CN" altLang="en-US" sz="2800" b="1">
                <a:solidFill>
                  <a:schemeClr val="tx2"/>
                </a:solidFill>
                <a:latin typeface="Arial" panose="020b0604020202020204" pitchFamily="34" charset="0"/>
                <a:ea typeface="宋体" panose="02010600030101010101" pitchFamily="2" charset="-122"/>
              </a:rPr>
              <a:t>尔安敢轻吾射！</a:t>
            </a:r>
            <a:endParaRPr lang="zh-CN" altLang="en-US" sz="2800" b="1">
              <a:solidFill>
                <a:schemeClr val="tx2"/>
              </a:solidFill>
              <a:latin typeface="Arial" panose="020b0604020202020204" pitchFamily="34" charset="0"/>
              <a:ea typeface="宋体" panose="02010600030101010101" pitchFamily="2" charset="-122"/>
            </a:endParaRPr>
          </a:p>
        </p:txBody>
      </p:sp>
      <p:grpSp>
        <p:nvGrpSpPr>
          <p:cNvPr id="28714" name="组合 28713"/>
          <p:cNvGrpSpPr/>
          <p:nvPr/>
        </p:nvGrpSpPr>
        <p:grpSpPr>
          <a:xfrm>
            <a:off x="3000375" y="3860800"/>
            <a:ext cx="1612900" cy="593725"/>
            <a:chExt cx="1016" cy="373"/>
          </a:xfrm>
        </p:grpSpPr>
        <p:sp>
          <p:nvSpPr>
            <p:cNvPr id="66602" name="椭圆 28714"/>
            <p:cNvSpPr/>
            <p:nvPr/>
          </p:nvSpPr>
          <p:spPr>
            <a:xfrm>
              <a:off x="648" y="327"/>
              <a:ext cx="45" cy="46"/>
            </a:xfrm>
            <a:prstGeom prst="ellipse">
              <a:avLst/>
            </a:prstGeom>
            <a:solidFill>
              <a:srgbClr val="FF0066"/>
            </a:solid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66603" name="文本框 28715"/>
            <p:cNvSpPr txBox="1"/>
            <p:nvPr/>
          </p:nvSpPr>
          <p:spPr>
            <a:xfrm>
              <a:off x="0" y="0"/>
              <a:ext cx="1016" cy="328"/>
            </a:xfrm>
            <a:prstGeom prst="rect">
              <a:avLst/>
            </a:prstGeom>
            <a:noFill/>
            <a:ln w="9525">
              <a:noFill/>
            </a:ln>
          </p:spPr>
          <p:txBody>
            <a:bodyPr wrap="none" anchor="t">
              <a:spAutoFit/>
            </a:bodyPr>
            <a:lstStyle/>
            <a:p>
              <a:pPr eaLnBrk="0" hangingPunct="0"/>
              <a:r>
                <a:rPr lang="zh-CN" altLang="en-US" sz="2800" b="1">
                  <a:solidFill>
                    <a:schemeClr val="tx2"/>
                  </a:solidFill>
                  <a:latin typeface="Arial" panose="020b0604020202020204" pitchFamily="34" charset="0"/>
                  <a:ea typeface="宋体" panose="02010600030101010101" pitchFamily="2" charset="-122"/>
                </a:rPr>
                <a:t>笑而遣之</a:t>
              </a:r>
              <a:endParaRPr lang="zh-CN" altLang="en-US" sz="2800" b="1">
                <a:solidFill>
                  <a:schemeClr val="tx2"/>
                </a:solidFill>
                <a:latin typeface="Arial" panose="020b0604020202020204" pitchFamily="34" charset="0"/>
                <a:ea typeface="宋体" panose="02010600030101010101" pitchFamily="2" charset="-122"/>
              </a:endParaRPr>
            </a:p>
          </p:txBody>
        </p:sp>
      </p:grpSp>
      <p:sp>
        <p:nvSpPr>
          <p:cNvPr id="28717" name="矩形 28716"/>
          <p:cNvSpPr/>
          <p:nvPr/>
        </p:nvSpPr>
        <p:spPr>
          <a:xfrm>
            <a:off x="7104063" y="1557338"/>
            <a:ext cx="897890" cy="521970"/>
          </a:xfrm>
          <a:prstGeom prst="rect">
            <a:avLst/>
          </a:prstGeom>
          <a:noFill/>
          <a:ln w="9525">
            <a:noFill/>
          </a:ln>
        </p:spPr>
        <p:txBody>
          <a:bodyPr wrap="none" anchor="t">
            <a:spAutoFit/>
          </a:bodyPr>
          <a:lstStyle/>
          <a:p>
            <a:pPr eaLnBrk="0" hangingPunct="0"/>
            <a:r>
              <a:rPr lang="zh-CN" altLang="en-US" sz="2800" b="1">
                <a:solidFill>
                  <a:srgbClr val="FF0000"/>
                </a:solidFill>
                <a:latin typeface="Arial" panose="020b0604020202020204" pitchFamily="34" charset="0"/>
                <a:ea typeface="宋体" panose="02010600030101010101" pitchFamily="2" charset="-122"/>
              </a:rPr>
              <a:t>睨</a:t>
            </a:r>
            <a:r>
              <a:rPr lang="zh-CN" altLang="en-US" sz="2800" b="1">
                <a:latin typeface="Arial" panose="020b0604020202020204" pitchFamily="34" charset="0"/>
                <a:ea typeface="宋体" panose="02010600030101010101" pitchFamily="2" charset="-122"/>
              </a:rPr>
              <a:t>之</a:t>
            </a:r>
            <a:endParaRPr lang="zh-CN" altLang="en-US" sz="2800" b="1">
              <a:latin typeface="Arial" panose="020b0604020202020204" pitchFamily="34" charset="0"/>
              <a:ea typeface="宋体" panose="02010600030101010101" pitchFamily="2" charset="-122"/>
            </a:endParaRPr>
          </a:p>
        </p:txBody>
      </p:sp>
      <p:sp>
        <p:nvSpPr>
          <p:cNvPr id="28718" name="矩形 28717"/>
          <p:cNvSpPr/>
          <p:nvPr/>
        </p:nvSpPr>
        <p:spPr>
          <a:xfrm>
            <a:off x="6888163" y="2133600"/>
            <a:ext cx="3400425" cy="1383665"/>
          </a:xfrm>
          <a:prstGeom prst="rect">
            <a:avLst/>
          </a:prstGeom>
          <a:noFill/>
          <a:ln w="9525">
            <a:noFill/>
          </a:ln>
        </p:spPr>
        <p:txBody>
          <a:bodyPr wrap="none" anchor="t">
            <a:spAutoFit/>
          </a:bodyPr>
          <a:lstStyle/>
          <a:p>
            <a:pPr eaLnBrk="0" hangingPunct="0"/>
            <a:r>
              <a:rPr lang="zh-CN" altLang="en-US" sz="2800" b="1">
                <a:latin typeface="Arial" panose="020b0604020202020204" pitchFamily="34" charset="0"/>
                <a:ea typeface="宋体" panose="02010600030101010101" pitchFamily="2" charset="-122"/>
              </a:rPr>
              <a:t>无他，但手熟尔</a:t>
            </a:r>
            <a:endParaRPr lang="zh-CN" altLang="en-US" sz="2800" b="1">
              <a:latin typeface="Arial" panose="020b0604020202020204" pitchFamily="34" charset="0"/>
              <a:ea typeface="宋体" panose="02010600030101010101" pitchFamily="2" charset="-122"/>
            </a:endParaRPr>
          </a:p>
          <a:p>
            <a:pPr eaLnBrk="0" hangingPunct="0"/>
            <a:r>
              <a:rPr lang="zh-CN" altLang="en-US" sz="2800" b="1">
                <a:latin typeface="Arial" panose="020b0604020202020204" pitchFamily="34" charset="0"/>
                <a:ea typeface="宋体" panose="02010600030101010101" pitchFamily="2" charset="-122"/>
              </a:rPr>
              <a:t>以我酌油知之</a:t>
            </a:r>
            <a:endParaRPr lang="zh-CN" altLang="en-US" sz="2800" b="1">
              <a:latin typeface="Arial" panose="020b0604020202020204" pitchFamily="34" charset="0"/>
              <a:ea typeface="宋体" panose="02010600030101010101" pitchFamily="2" charset="-122"/>
            </a:endParaRPr>
          </a:p>
          <a:p>
            <a:pPr eaLnBrk="0" hangingPunct="0"/>
            <a:r>
              <a:rPr lang="zh-CN" altLang="en-US" sz="2800" b="1">
                <a:latin typeface="Arial" panose="020b0604020202020204" pitchFamily="34" charset="0"/>
                <a:ea typeface="宋体" panose="02010600030101010101" pitchFamily="2" charset="-122"/>
              </a:rPr>
              <a:t>我亦无他，惟手熟尔</a:t>
            </a:r>
            <a:endParaRPr lang="zh-CN" altLang="en-US" sz="2800" b="1">
              <a:latin typeface="Arial" panose="020b0604020202020204" pitchFamily="34" charset="0"/>
              <a:ea typeface="宋体" panose="02010600030101010101" pitchFamily="2" charset="-122"/>
            </a:endParaRPr>
          </a:p>
        </p:txBody>
      </p:sp>
      <p:sp>
        <p:nvSpPr>
          <p:cNvPr id="28719" name="文本框 28718"/>
          <p:cNvSpPr txBox="1"/>
          <p:nvPr/>
        </p:nvSpPr>
        <p:spPr>
          <a:xfrm>
            <a:off x="6888163" y="3644900"/>
            <a:ext cx="3240087" cy="1168400"/>
          </a:xfrm>
          <a:prstGeom prst="rect">
            <a:avLst/>
          </a:prstGeom>
          <a:noFill/>
          <a:ln w="9525">
            <a:noFill/>
          </a:ln>
        </p:spPr>
        <p:txBody>
          <a:bodyPr anchor="t">
            <a:spAutoFit/>
          </a:bodyPr>
          <a:lstStyle/>
          <a:p>
            <a:pPr eaLnBrk="0" hangingPunct="0">
              <a:spcBef>
                <a:spcPct val="50000"/>
              </a:spcBef>
            </a:pPr>
            <a:r>
              <a:rPr lang="zh-CN" altLang="en-US" sz="2800" b="1">
                <a:solidFill>
                  <a:srgbClr val="FF0000"/>
                </a:solidFill>
                <a:latin typeface="Arial" panose="020b0604020202020204" pitchFamily="34" charset="0"/>
                <a:ea typeface="宋体" panose="02010600030101010101" pitchFamily="2" charset="-122"/>
              </a:rPr>
              <a:t>释</a:t>
            </a:r>
            <a:r>
              <a:rPr lang="zh-CN" altLang="en-US" sz="2800" b="1">
                <a:latin typeface="Arial" panose="020b0604020202020204" pitchFamily="34" charset="0"/>
                <a:ea typeface="宋体" panose="02010600030101010101" pitchFamily="2" charset="-122"/>
              </a:rPr>
              <a:t>担而</a:t>
            </a:r>
            <a:r>
              <a:rPr lang="zh-CN" altLang="en-US" sz="2800" b="1">
                <a:solidFill>
                  <a:srgbClr val="FF0000"/>
                </a:solidFill>
                <a:latin typeface="Arial" panose="020b0604020202020204" pitchFamily="34" charset="0"/>
                <a:ea typeface="宋体" panose="02010600030101010101" pitchFamily="2" charset="-122"/>
              </a:rPr>
              <a:t>立</a:t>
            </a:r>
            <a:r>
              <a:rPr lang="zh-CN" altLang="en-US" sz="2800" b="1">
                <a:latin typeface="Arial" panose="020b0604020202020204" pitchFamily="34" charset="0"/>
                <a:ea typeface="宋体" panose="02010600030101010101" pitchFamily="2" charset="-122"/>
              </a:rPr>
              <a:t> 但微</a:t>
            </a:r>
            <a:r>
              <a:rPr lang="zh-CN" altLang="en-US" sz="2800" b="1">
                <a:solidFill>
                  <a:srgbClr val="FF0000"/>
                </a:solidFill>
                <a:latin typeface="Arial" panose="020b0604020202020204" pitchFamily="34" charset="0"/>
                <a:ea typeface="宋体" panose="02010600030101010101" pitchFamily="2" charset="-122"/>
              </a:rPr>
              <a:t>颔</a:t>
            </a:r>
            <a:r>
              <a:rPr lang="zh-CN" altLang="en-US" sz="2800" b="1">
                <a:latin typeface="Arial" panose="020b0604020202020204" pitchFamily="34" charset="0"/>
                <a:ea typeface="宋体" panose="02010600030101010101" pitchFamily="2" charset="-122"/>
              </a:rPr>
              <a:t>之</a:t>
            </a:r>
            <a:endParaRPr lang="zh-CN" altLang="en-US" sz="2800" b="1">
              <a:latin typeface="Arial" panose="020b0604020202020204" pitchFamily="34" charset="0"/>
              <a:ea typeface="宋体" panose="02010600030101010101" pitchFamily="2" charset="-122"/>
            </a:endParaRPr>
          </a:p>
          <a:p>
            <a:pPr eaLnBrk="0" hangingPunct="0">
              <a:spcBef>
                <a:spcPct val="50000"/>
              </a:spcBef>
            </a:pPr>
            <a:r>
              <a:rPr lang="zh-CN" altLang="en-US" sz="2800" b="1">
                <a:solidFill>
                  <a:srgbClr val="FF0000"/>
                </a:solidFill>
                <a:latin typeface="Arial" panose="020b0604020202020204" pitchFamily="34" charset="0"/>
                <a:ea typeface="宋体" panose="02010600030101010101" pitchFamily="2" charset="-122"/>
              </a:rPr>
              <a:t>取  置  覆  酌  沥</a:t>
            </a:r>
            <a:endParaRPr lang="zh-CN" altLang="en-US" sz="28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705"/>
                                        </p:tgtEl>
                                        <p:attrNameLst>
                                          <p:attrName>style.visibility</p:attrName>
                                        </p:attrNameLst>
                                      </p:cBhvr>
                                      <p:to>
                                        <p:strVal val="visible"/>
                                      </p:to>
                                    </p:set>
                                    <p:animEffect transition="in" filter="blinds(horizontal)">
                                      <p:cBhvr>
                                        <p:cTn id="7" dur="500"/>
                                        <p:tgtEl>
                                          <p:spTgt spid="2870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706">
                                            <p:txEl>
                                              <p:pRg st="0" end="0"/>
                                            </p:txEl>
                                          </p:spTgt>
                                        </p:tgtEl>
                                        <p:attrNameLst>
                                          <p:attrName>style.visibility</p:attrName>
                                        </p:attrNameLst>
                                      </p:cBhvr>
                                      <p:to>
                                        <p:strVal val="visible"/>
                                      </p:to>
                                    </p:set>
                                    <p:animEffect transition="in" filter="blinds(horizontal)">
                                      <p:cBhvr>
                                        <p:cTn id="12" dur="500"/>
                                        <p:tgtEl>
                                          <p:spTgt spid="2870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8707"/>
                                        </p:tgtEl>
                                        <p:attrNameLst>
                                          <p:attrName>style.visibility</p:attrName>
                                        </p:attrNameLst>
                                      </p:cBhvr>
                                      <p:to>
                                        <p:strVal val="visible"/>
                                      </p:to>
                                    </p:set>
                                    <p:anim calcmode="lin" valueType="num">
                                      <p:cBhvr additive="base">
                                        <p:cTn id="17" dur="500" fill="hold"/>
                                        <p:tgtEl>
                                          <p:spTgt spid="28707"/>
                                        </p:tgtEl>
                                        <p:attrNameLst>
                                          <p:attrName>ppt_x</p:attrName>
                                        </p:attrNameLst>
                                      </p:cBhvr>
                                      <p:tavLst>
                                        <p:tav tm="0">
                                          <p:val>
                                            <p:strVal val="0-#ppt_w/2"/>
                                          </p:val>
                                        </p:tav>
                                        <p:tav tm="100000">
                                          <p:val>
                                            <p:strVal val="#ppt_x"/>
                                          </p:val>
                                        </p:tav>
                                      </p:tavLst>
                                    </p:anim>
                                    <p:anim calcmode="lin" valueType="num">
                                      <p:cBhvr additive="base">
                                        <p:cTn id="18" dur="500" fill="hold"/>
                                        <p:tgtEl>
                                          <p:spTgt spid="2870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8708"/>
                                        </p:tgtEl>
                                        <p:attrNameLst>
                                          <p:attrName>style.visibility</p:attrName>
                                        </p:attrNameLst>
                                      </p:cBhvr>
                                      <p:to>
                                        <p:strVal val="visible"/>
                                      </p:to>
                                    </p:set>
                                    <p:anim calcmode="lin" valueType="num">
                                      <p:cBhvr additive="base">
                                        <p:cTn id="23" dur="500" fill="hold"/>
                                        <p:tgtEl>
                                          <p:spTgt spid="28708"/>
                                        </p:tgtEl>
                                        <p:attrNameLst>
                                          <p:attrName>ppt_x</p:attrName>
                                        </p:attrNameLst>
                                      </p:cBhvr>
                                      <p:tavLst>
                                        <p:tav tm="0">
                                          <p:val>
                                            <p:strVal val="0-#ppt_w/2"/>
                                          </p:val>
                                        </p:tav>
                                        <p:tav tm="100000">
                                          <p:val>
                                            <p:strVal val="#ppt_x"/>
                                          </p:val>
                                        </p:tav>
                                      </p:tavLst>
                                    </p:anim>
                                    <p:anim calcmode="lin" valueType="num">
                                      <p:cBhvr additive="base">
                                        <p:cTn id="24" dur="500" fill="hold"/>
                                        <p:tgtEl>
                                          <p:spTgt spid="28708"/>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8709"/>
                                        </p:tgtEl>
                                        <p:attrNameLst>
                                          <p:attrName>style.visibility</p:attrName>
                                        </p:attrNameLst>
                                      </p:cBhvr>
                                      <p:to>
                                        <p:strVal val="visible"/>
                                      </p:to>
                                    </p:set>
                                    <p:anim calcmode="lin" valueType="num">
                                      <p:cBhvr additive="base">
                                        <p:cTn id="29" dur="500" fill="hold"/>
                                        <p:tgtEl>
                                          <p:spTgt spid="28709"/>
                                        </p:tgtEl>
                                        <p:attrNameLst>
                                          <p:attrName>ppt_x</p:attrName>
                                        </p:attrNameLst>
                                      </p:cBhvr>
                                      <p:tavLst>
                                        <p:tav tm="0">
                                          <p:val>
                                            <p:strVal val="0-#ppt_w/2"/>
                                          </p:val>
                                        </p:tav>
                                        <p:tav tm="100000">
                                          <p:val>
                                            <p:strVal val="#ppt_x"/>
                                          </p:val>
                                        </p:tav>
                                      </p:tavLst>
                                    </p:anim>
                                    <p:anim calcmode="lin" valueType="num">
                                      <p:cBhvr additive="base">
                                        <p:cTn id="30" dur="500" fill="hold"/>
                                        <p:tgtEl>
                                          <p:spTgt spid="28709"/>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28710"/>
                                        </p:tgtEl>
                                        <p:attrNameLst>
                                          <p:attrName>style.visibility</p:attrName>
                                        </p:attrNameLst>
                                      </p:cBhvr>
                                      <p:to>
                                        <p:strVal val="visible"/>
                                      </p:to>
                                    </p:set>
                                    <p:animEffect transition="in" filter="blinds(horizontal)">
                                      <p:cBhvr>
                                        <p:cTn id="35" dur="500"/>
                                        <p:tgtEl>
                                          <p:spTgt spid="2871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28713"/>
                                        </p:tgtEl>
                                        <p:attrNameLst>
                                          <p:attrName>style.visibility</p:attrName>
                                        </p:attrNameLst>
                                      </p:cBhvr>
                                      <p:to>
                                        <p:strVal val="visible"/>
                                      </p:to>
                                    </p:set>
                                    <p:animEffect transition="in" filter="box(in)">
                                      <p:cBhvr>
                                        <p:cTn id="40" dur="500"/>
                                        <p:tgtEl>
                                          <p:spTgt spid="2871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28714"/>
                                        </p:tgtEl>
                                        <p:attrNameLst>
                                          <p:attrName>style.visibility</p:attrName>
                                        </p:attrNameLst>
                                      </p:cBhvr>
                                      <p:to>
                                        <p:strVal val="visible"/>
                                      </p:to>
                                    </p:set>
                                    <p:animEffect transition="in" filter="blinds(horizontal)">
                                      <p:cBhvr>
                                        <p:cTn id="45" dur="500"/>
                                        <p:tgtEl>
                                          <p:spTgt spid="2871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28717"/>
                                        </p:tgtEl>
                                        <p:attrNameLst>
                                          <p:attrName>style.visibility</p:attrName>
                                        </p:attrNameLst>
                                      </p:cBhvr>
                                      <p:to>
                                        <p:strVal val="visible"/>
                                      </p:to>
                                    </p:set>
                                    <p:animEffect transition="in" filter="diamond(in)">
                                      <p:cBhvr>
                                        <p:cTn id="50" dur="500"/>
                                        <p:tgtEl>
                                          <p:spTgt spid="28717"/>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28718"/>
                                        </p:tgtEl>
                                        <p:attrNameLst>
                                          <p:attrName>style.visibility</p:attrName>
                                        </p:attrNameLst>
                                      </p:cBhvr>
                                      <p:to>
                                        <p:strVal val="visible"/>
                                      </p:to>
                                    </p:set>
                                    <p:animEffect transition="in" filter="box(in)">
                                      <p:cBhvr>
                                        <p:cTn id="55" dur="500"/>
                                        <p:tgtEl>
                                          <p:spTgt spid="28718"/>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28719"/>
                                        </p:tgtEl>
                                        <p:attrNameLst>
                                          <p:attrName>style.visibility</p:attrName>
                                        </p:attrNameLst>
                                      </p:cBhvr>
                                      <p:to>
                                        <p:strVal val="visible"/>
                                      </p:to>
                                    </p:set>
                                    <p:animEffect transition="in" filter="checkerboard(across)">
                                      <p:cBhvr>
                                        <p:cTn id="60" dur="500"/>
                                        <p:tgtEl>
                                          <p:spTgt spid="28719"/>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28677"/>
                                        </p:tgtEl>
                                        <p:attrNameLst>
                                          <p:attrName>style.visibility</p:attrName>
                                        </p:attrNameLst>
                                      </p:cBhvr>
                                      <p:to>
                                        <p:strVal val="visible"/>
                                      </p:to>
                                    </p:set>
                                    <p:anim calcmode="lin" valueType="num">
                                      <p:cBhvr additive="base">
                                        <p:cTn id="65" dur="500" fill="hold"/>
                                        <p:tgtEl>
                                          <p:spTgt spid="28677"/>
                                        </p:tgtEl>
                                        <p:attrNameLst>
                                          <p:attrName>ppt_x</p:attrName>
                                        </p:attrNameLst>
                                      </p:cBhvr>
                                      <p:tavLst>
                                        <p:tav tm="0">
                                          <p:val>
                                            <p:strVal val="0-#ppt_w/2"/>
                                          </p:val>
                                        </p:tav>
                                        <p:tav tm="100000">
                                          <p:val>
                                            <p:strVal val="#ppt_x"/>
                                          </p:val>
                                        </p:tav>
                                      </p:tavLst>
                                    </p:anim>
                                    <p:anim calcmode="lin" valueType="num">
                                      <p:cBhvr additive="base">
                                        <p:cTn id="66"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4" presetClass="entr" presetSubtype="16" fill="hold" grpId="0" nodeType="clickEffect">
                                  <p:stCondLst>
                                    <p:cond delay="0"/>
                                  </p:stCondLst>
                                  <p:childTnLst>
                                    <p:set>
                                      <p:cBhvr>
                                        <p:cTn id="70" dur="1" fill="hold">
                                          <p:stCondLst>
                                            <p:cond delay="0"/>
                                          </p:stCondLst>
                                        </p:cTn>
                                        <p:tgtEl>
                                          <p:spTgt spid="28678"/>
                                        </p:tgtEl>
                                        <p:attrNameLst>
                                          <p:attrName>style.visibility</p:attrName>
                                        </p:attrNameLst>
                                      </p:cBhvr>
                                      <p:to>
                                        <p:strVal val="visible"/>
                                      </p:to>
                                    </p:set>
                                    <p:animEffect transition="in" filter="box(in)">
                                      <p:cBhvr>
                                        <p:cTn id="71" dur="500"/>
                                        <p:tgtEl>
                                          <p:spTgt spid="28678"/>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28679"/>
                                        </p:tgtEl>
                                        <p:attrNameLst>
                                          <p:attrName>style.visibility</p:attrName>
                                        </p:attrNameLst>
                                      </p:cBhvr>
                                      <p:to>
                                        <p:strVal val="visible"/>
                                      </p:to>
                                    </p:set>
                                    <p:animEffect transition="in" filter="box(in)">
                                      <p:cBhvr>
                                        <p:cTn id="76" dur="500"/>
                                        <p:tgtEl>
                                          <p:spTgt spid="28679"/>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8" presetClass="entr" presetSubtype="16" fill="hold" nodeType="clickEffect">
                                  <p:stCondLst>
                                    <p:cond delay="0"/>
                                  </p:stCondLst>
                                  <p:childTnLst>
                                    <p:set>
                                      <p:cBhvr>
                                        <p:cTn id="80" dur="1" fill="hold">
                                          <p:stCondLst>
                                            <p:cond delay="0"/>
                                          </p:stCondLst>
                                        </p:cTn>
                                        <p:tgtEl>
                                          <p:spTgt spid="28680"/>
                                        </p:tgtEl>
                                        <p:attrNameLst>
                                          <p:attrName>style.visibility</p:attrName>
                                        </p:attrNameLst>
                                      </p:cBhvr>
                                      <p:to>
                                        <p:strVal val="visible"/>
                                      </p:to>
                                    </p:set>
                                    <p:animEffect transition="in" filter="diamond(in)">
                                      <p:cBhvr>
                                        <p:cTn id="81" dur="1000"/>
                                        <p:tgtEl>
                                          <p:spTgt spid="28680"/>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8" presetClass="entr" presetSubtype="16" fill="hold" grpId="0" nodeType="clickEffect">
                                  <p:stCondLst>
                                    <p:cond delay="0"/>
                                  </p:stCondLst>
                                  <p:childTnLst>
                                    <p:set>
                                      <p:cBhvr>
                                        <p:cTn id="85" dur="1" fill="hold">
                                          <p:stCondLst>
                                            <p:cond delay="0"/>
                                          </p:stCondLst>
                                        </p:cTn>
                                        <p:tgtEl>
                                          <p:spTgt spid="28681"/>
                                        </p:tgtEl>
                                        <p:attrNameLst>
                                          <p:attrName>style.visibility</p:attrName>
                                        </p:attrNameLst>
                                      </p:cBhvr>
                                      <p:to>
                                        <p:strVal val="visible"/>
                                      </p:to>
                                    </p:set>
                                    <p:animEffect transition="in" filter="diamond(in)">
                                      <p:cBhvr>
                                        <p:cTn id="86" dur="500"/>
                                        <p:tgtEl>
                                          <p:spTgt spid="28681"/>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8682"/>
                                        </p:tgtEl>
                                        <p:attrNameLst>
                                          <p:attrName>style.visibility</p:attrName>
                                        </p:attrNameLst>
                                      </p:cBhvr>
                                      <p:to>
                                        <p:strVal val="visible"/>
                                      </p:to>
                                    </p:set>
                                    <p:anim calcmode="lin" valueType="num">
                                      <p:cBhvr additive="base">
                                        <p:cTn id="91" dur="500" fill="hold"/>
                                        <p:tgtEl>
                                          <p:spTgt spid="28682"/>
                                        </p:tgtEl>
                                        <p:attrNameLst>
                                          <p:attrName>ppt_x</p:attrName>
                                        </p:attrNameLst>
                                      </p:cBhvr>
                                      <p:tavLst>
                                        <p:tav tm="0">
                                          <p:val>
                                            <p:strVal val="#ppt_x"/>
                                          </p:val>
                                        </p:tav>
                                        <p:tav tm="100000">
                                          <p:val>
                                            <p:strVal val="#ppt_x"/>
                                          </p:val>
                                        </p:tav>
                                      </p:tavLst>
                                    </p:anim>
                                    <p:anim calcmode="lin" valueType="num">
                                      <p:cBhvr additive="base">
                                        <p:cTn id="92" dur="500" fill="hold"/>
                                        <p:tgtEl>
                                          <p:spTgt spid="2868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35" presetClass="entr" presetSubtype="0" fill="hold" grpId="0" nodeType="clickEffect">
                                  <p:stCondLst>
                                    <p:cond delay="0"/>
                                  </p:stCondLst>
                                  <p:childTnLst>
                                    <p:set>
                                      <p:cBhvr>
                                        <p:cTn id="96" dur="1" fill="hold">
                                          <p:stCondLst>
                                            <p:cond delay="0"/>
                                          </p:stCondLst>
                                        </p:cTn>
                                        <p:tgtEl>
                                          <p:spTgt spid="28683"/>
                                        </p:tgtEl>
                                        <p:attrNameLst>
                                          <p:attrName>style.visibility</p:attrName>
                                        </p:attrNameLst>
                                      </p:cBhvr>
                                      <p:to>
                                        <p:strVal val="visible"/>
                                      </p:to>
                                    </p:set>
                                    <p:animEffect transition="in" filter="fade">
                                      <p:cBhvr>
                                        <p:cTn id="97" dur="2000"/>
                                        <p:tgtEl>
                                          <p:spTgt spid="28683"/>
                                        </p:tgtEl>
                                      </p:cBhvr>
                                    </p:animEffect>
                                    <p:anim calcmode="lin" valueType="num">
                                      <p:cBhvr>
                                        <p:cTn id="98" dur="2000" fill="hold"/>
                                        <p:tgtEl>
                                          <p:spTgt spid="28683"/>
                                        </p:tgtEl>
                                        <p:attrNameLst>
                                          <p:attrName>style.rotation</p:attrName>
                                        </p:attrNameLst>
                                      </p:cBhvr>
                                      <p:tavLst>
                                        <p:tav tm="0">
                                          <p:val>
                                            <p:fltVal val="720"/>
                                          </p:val>
                                        </p:tav>
                                        <p:tav tm="100000">
                                          <p:val>
                                            <p:fltVal val="0"/>
                                          </p:val>
                                        </p:tav>
                                      </p:tavLst>
                                    </p:anim>
                                    <p:anim calcmode="lin" valueType="num">
                                      <p:cBhvr>
                                        <p:cTn id="99" dur="2000" fill="hold"/>
                                        <p:tgtEl>
                                          <p:spTgt spid="28683"/>
                                        </p:tgtEl>
                                        <p:attrNameLst>
                                          <p:attrName>ppt_h</p:attrName>
                                        </p:attrNameLst>
                                      </p:cBhvr>
                                      <p:tavLst>
                                        <p:tav tm="0">
                                          <p:val>
                                            <p:fltVal val="0"/>
                                          </p:val>
                                        </p:tav>
                                        <p:tav tm="100000">
                                          <p:val>
                                            <p:strVal val="#ppt_h"/>
                                          </p:val>
                                        </p:tav>
                                      </p:tavLst>
                                    </p:anim>
                                    <p:anim calcmode="lin" valueType="num">
                                      <p:cBhvr>
                                        <p:cTn id="100" dur="2000" fill="hold"/>
                                        <p:tgtEl>
                                          <p:spTgt spid="2868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P spid="28679" grpId="0"/>
      <p:bldP spid="28681" grpId="0"/>
      <p:bldP spid="28682" grpId="0"/>
      <p:bldP spid="28683" grpId="0"/>
      <p:bldP spid="28705" grpId="0"/>
      <p:bldP spid="28707" grpId="0"/>
      <p:bldP spid="28708" grpId="0"/>
      <p:bldP spid="28709" grpId="0"/>
      <p:bldP spid="28713" grpId="0"/>
      <p:bldP spid="28717" grpId="0"/>
      <p:bldP spid="28718" grpId="0"/>
      <p:bldP spid="2871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文本占位符 29698"/>
          <p:cNvSpPr>
            <a:spLocks noGrp="1" noRot="1"/>
          </p:cNvSpPr>
          <p:nvPr>
            <p:ph idx="1"/>
          </p:nvPr>
        </p:nvSpPr>
        <p:spPr>
          <a:xfrm>
            <a:off x="521970" y="621030"/>
            <a:ext cx="11167745" cy="5159375"/>
          </a:xfrm>
        </p:spPr>
        <p:txBody>
          <a:bodyPr anchor="t">
            <a:normAutofit lnSpcReduction="10000"/>
          </a:bodyPr>
          <a:lstStyle/>
          <a:p>
            <a:pPr marL="0" marR="0" indent="0" algn="l" defTabSz="914400" rtl="0" eaLnBrk="1" fontAlgn="base" latinLnBrk="0" hangingPunct="1">
              <a:lnSpc>
                <a:spcPct val="120000"/>
              </a:lnSpc>
              <a:spcBef>
                <a:spcPct val="20000"/>
              </a:spcBef>
              <a:spcAft>
                <a:spcPct val="0"/>
              </a:spcAft>
              <a:buClr>
                <a:schemeClr val="hlink"/>
              </a:buClr>
              <a:buSzPct val="75000"/>
              <a:buFont typeface="Wingdings" panose="05000000000000000000" pitchFamily="2" charset="2"/>
              <a:buNone/>
            </a:pPr>
            <a:r>
              <a:rPr kumimoji="0" lang="en-US" altLang="zh-CN" sz="4000" b="1" i="0" u="none" strike="noStrike" kern="1200" cap="none" spc="0" normalizeH="0" baseline="0" noProof="1">
                <a:solidFill>
                  <a:srgbClr val="111111"/>
                </a:solidFill>
                <a:latin typeface="宋体" panose="02010600030101010101" pitchFamily="2" charset="-122"/>
                <a:ea typeface="+mn-ea"/>
                <a:cs typeface="+mn-cs"/>
              </a:rPr>
              <a:t> 1 </a:t>
            </a:r>
            <a:r>
              <a:rPr kumimoji="0" lang="zh-CN" altLang="en-US" sz="4000" b="1" i="0" u="none" strike="noStrike" kern="1200" cap="none" spc="0" normalizeH="0" baseline="0" noProof="1">
                <a:solidFill>
                  <a:srgbClr val="111111"/>
                </a:solidFill>
                <a:latin typeface="宋体" panose="02010600030101010101" pitchFamily="2" charset="-122"/>
                <a:ea typeface="+mn-ea"/>
                <a:cs typeface="+mn-cs"/>
              </a:rPr>
              <a:t>说说陈康肃公对待卖油翁的态度前后发生了怎样的变化，原因是什么？</a:t>
            </a:r>
            <a:endParaRPr kumimoji="0" lang="zh-CN" altLang="en-US" sz="4000" b="1"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20000"/>
              </a:lnSpc>
              <a:spcBef>
                <a:spcPct val="20000"/>
              </a:spcBef>
              <a:spcAft>
                <a:spcPct val="0"/>
              </a:spcAft>
              <a:buClr>
                <a:schemeClr val="hlink"/>
              </a:buClr>
              <a:buSzPct val="75000"/>
              <a:buFont typeface="Wingdings" panose="05000000000000000000" pitchFamily="2" charset="2"/>
              <a:buNone/>
            </a:pPr>
            <a:r>
              <a:rPr kumimoji="0" lang="en-US" altLang="zh-CN" sz="4000" b="1" i="0" u="none" strike="noStrike" kern="1200" cap="none" spc="0" normalizeH="0" baseline="0" noProof="1">
                <a:solidFill>
                  <a:schemeClr val="tx1"/>
                </a:solidFill>
                <a:latin typeface="+mn-lt"/>
                <a:ea typeface="+mn-ea"/>
                <a:cs typeface="+mn-cs"/>
                <a:sym typeface="+mn-ea"/>
              </a:rPr>
              <a:t>2 </a:t>
            </a:r>
            <a:r>
              <a:rPr kumimoji="0" lang="zh-CN" altLang="en-US" sz="4000" b="1" i="0" u="none" strike="noStrike" kern="1200" cap="none" spc="0" normalizeH="0" baseline="0" noProof="1">
                <a:solidFill>
                  <a:schemeClr val="tx1"/>
                </a:solidFill>
                <a:latin typeface="+mn-lt"/>
                <a:ea typeface="+mn-ea"/>
                <a:cs typeface="+mn-cs"/>
                <a:sym typeface="+mn-ea"/>
              </a:rPr>
              <a:t>课文为什么对陈康肃公的善射写得简略而对卖油翁的酌油情况却写得比较详细？</a:t>
            </a:r>
            <a:endParaRPr kumimoji="0" lang="zh-CN" altLang="en-US" sz="4000" b="1" i="0" u="none" strike="noStrike" kern="1200" cap="none" spc="0" normalizeH="0" baseline="0" noProof="1">
              <a:solidFill>
                <a:schemeClr val="tx1"/>
              </a:solidFill>
              <a:latin typeface="+mn-lt"/>
              <a:ea typeface="+mn-ea"/>
              <a:cs typeface="+mn-cs"/>
              <a:sym typeface="+mn-ea"/>
            </a:endParaRPr>
          </a:p>
          <a:p>
            <a:pPr marL="0" marR="0" indent="0" algn="l" defTabSz="914400" rtl="0" eaLnBrk="1" fontAlgn="base" latinLnBrk="0" hangingPunct="1">
              <a:lnSpc>
                <a:spcPct val="120000"/>
              </a:lnSpc>
              <a:spcBef>
                <a:spcPct val="20000"/>
              </a:spcBef>
              <a:spcAft>
                <a:spcPct val="0"/>
              </a:spcAft>
              <a:buClr>
                <a:schemeClr val="hlink"/>
              </a:buClr>
              <a:buSzPct val="75000"/>
              <a:buFont typeface="Wingdings" panose="05000000000000000000" pitchFamily="2" charset="2"/>
              <a:buNone/>
            </a:pPr>
            <a:r>
              <a:rPr kumimoji="0" lang="en-US" altLang="zh-CN" sz="4000" b="1" i="0" u="none" strike="noStrike" kern="1200" cap="none" spc="0" normalizeH="0" baseline="0" noProof="1">
                <a:solidFill>
                  <a:schemeClr val="tx1"/>
                </a:solidFill>
                <a:latin typeface="+mn-lt"/>
                <a:ea typeface="+mn-ea"/>
                <a:cs typeface="+mn-cs"/>
                <a:sym typeface="+mn-ea"/>
              </a:rPr>
              <a:t>3  </a:t>
            </a:r>
            <a:r>
              <a:rPr kumimoji="0" lang="zh-CN" altLang="en-US" sz="4000" b="1" i="0" u="none" strike="noStrike" kern="1200" cap="none" spc="0" normalizeH="0" baseline="0" noProof="1">
                <a:solidFill>
                  <a:schemeClr val="tx1"/>
                </a:solidFill>
                <a:latin typeface="+mn-lt"/>
                <a:ea typeface="+mn-ea"/>
                <a:cs typeface="+mn-cs"/>
                <a:sym typeface="+mn-ea"/>
              </a:rPr>
              <a:t>本文刻画了陈康肃公和卖油翁两个人物，可否把题目改成“陈尧咨和卖油翁”？为什么？</a:t>
            </a:r>
            <a:endParaRPr kumimoji="0" lang="zh-CN" altLang="en-US" sz="4000" b="1"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20000"/>
              </a:lnSpc>
              <a:spcBef>
                <a:spcPct val="20000"/>
              </a:spcBef>
              <a:spcAft>
                <a:spcPct val="0"/>
              </a:spcAft>
              <a:buClr>
                <a:schemeClr val="hlink"/>
              </a:buClr>
              <a:buSzPct val="75000"/>
              <a:buFont typeface="Wingdings" panose="05000000000000000000" pitchFamily="2" charset="2"/>
              <a:buNone/>
            </a:pPr>
            <a:r>
              <a:rPr kumimoji="0" lang="zh-CN" altLang="en-US" sz="4000" b="1" i="0" u="none" strike="noStrike" kern="1200" cap="none" spc="0" normalizeH="0" baseline="0" noProof="1">
                <a:solidFill>
                  <a:schemeClr val="tx1"/>
                </a:solidFill>
                <a:latin typeface="+mn-lt"/>
                <a:ea typeface="+mn-ea"/>
                <a:cs typeface="+mn-cs"/>
                <a:sym typeface="+mn-ea"/>
              </a:rPr>
              <a:t>（提示：</a:t>
            </a:r>
            <a:r>
              <a:rPr kumimoji="0" lang="en-US" altLang="zh-CN" sz="4000" b="1" i="0" u="none" strike="noStrike" kern="1200" cap="none" spc="0" normalizeH="0" baseline="0" noProof="1">
                <a:solidFill>
                  <a:schemeClr val="tx1"/>
                </a:solidFill>
                <a:latin typeface="+mn-lt"/>
                <a:ea typeface="+mn-ea"/>
                <a:cs typeface="+mn-cs"/>
                <a:sym typeface="+mn-ea"/>
              </a:rPr>
              <a:t>2--3</a:t>
            </a:r>
            <a:r>
              <a:rPr kumimoji="0" lang="zh-CN" altLang="en-US" sz="4000" b="1" i="0" u="none" strike="noStrike" kern="1200" cap="none" spc="0" normalizeH="0" baseline="0" noProof="1">
                <a:solidFill>
                  <a:schemeClr val="tx1"/>
                </a:solidFill>
                <a:latin typeface="+mn-lt"/>
                <a:ea typeface="+mn-ea"/>
                <a:cs typeface="+mn-cs"/>
                <a:sym typeface="+mn-ea"/>
              </a:rPr>
              <a:t>题从主题和写作重点来考虑）</a:t>
            </a:r>
            <a:endParaRPr kumimoji="0" lang="zh-CN" altLang="en-US" sz="4000" b="1" i="0" u="none" strike="noStrike" kern="1200" cap="none" spc="0" normalizeH="0" baseline="0" noProof="1">
              <a:solidFill>
                <a:schemeClr val="tx1"/>
              </a:solidFill>
              <a:latin typeface="+mn-lt"/>
              <a:ea typeface="+mn-ea"/>
              <a:cs typeface="+mn-cs"/>
            </a:endParaRPr>
          </a:p>
        </p:txBody>
      </p:sp>
      <p:pic>
        <p:nvPicPr>
          <p:cNvPr id="67587" name="图片 24584" descr="t01111c265b0c57e2ae"/>
          <p:cNvPicPr>
            <a:picLocks noChangeAspect="1"/>
          </p:cNvPicPr>
          <p:nvPr/>
        </p:nvPicPr>
        <p:blipFill>
          <a:blip r:embed="rId2"/>
          <a:stretch>
            <a:fillRect/>
          </a:stretch>
        </p:blipFill>
        <p:spPr>
          <a:xfrm flipH="1">
            <a:off x="10668000" y="1044575"/>
            <a:ext cx="109538" cy="431800"/>
          </a:xfrm>
          <a:prstGeom prst="rect">
            <a:avLst/>
          </a:prstGeom>
          <a:noFill/>
          <a:ln w="9525">
            <a:noFill/>
          </a:ln>
        </p:spPr>
      </p:pic>
      <p:pic>
        <p:nvPicPr>
          <p:cNvPr id="67588" name="图片 24584" descr="t01111c265b0c57e2ae"/>
          <p:cNvPicPr>
            <a:picLocks noChangeAspect="1"/>
          </p:cNvPicPr>
          <p:nvPr/>
        </p:nvPicPr>
        <p:blipFill>
          <a:blip r:embed="rId2"/>
          <a:stretch>
            <a:fillRect/>
          </a:stretch>
        </p:blipFill>
        <p:spPr>
          <a:xfrm>
            <a:off x="10668000" y="1179513"/>
            <a:ext cx="109538" cy="431800"/>
          </a:xfrm>
          <a:prstGeom prst="rect">
            <a:avLst/>
          </a:prstGeom>
          <a:noFill/>
          <a:ln w="9525">
            <a:noFill/>
          </a:ln>
        </p:spPr>
      </p:pic>
      <p:pic>
        <p:nvPicPr>
          <p:cNvPr id="67589" name="图片 24584" descr="t01111c265b0c57e2ae"/>
          <p:cNvPicPr>
            <a:picLocks noChangeAspect="1"/>
          </p:cNvPicPr>
          <p:nvPr/>
        </p:nvPicPr>
        <p:blipFill>
          <a:blip r:embed="rId2"/>
          <a:stretch>
            <a:fillRect/>
          </a:stretch>
        </p:blipFill>
        <p:spPr>
          <a:xfrm>
            <a:off x="10321925" y="1306513"/>
            <a:ext cx="600075" cy="431800"/>
          </a:xfrm>
          <a:prstGeom prst="rect">
            <a:avLst/>
          </a:prstGeom>
          <a:noFill/>
          <a:ln w="9525">
            <a:noFill/>
          </a:ln>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charRg st="33" end="148"/>
                                            </p:txEl>
                                          </p:spTgt>
                                        </p:tgtEl>
                                        <p:attrNameLst>
                                          <p:attrName>style.visibility</p:attrName>
                                        </p:attrNameLst>
                                      </p:cBhvr>
                                      <p:to>
                                        <p:strVal val="visible"/>
                                      </p:to>
                                    </p:set>
                                    <p:anim calcmode="lin" valueType="num">
                                      <p:cBhvr>
                                        <p:cTn id="7" dur="500" fill="hold"/>
                                        <p:tgtEl>
                                          <p:spTgt spid="35843">
                                            <p:txEl>
                                              <p:charRg st="33" end="148"/>
                                            </p:txEl>
                                          </p:spTgt>
                                        </p:tgtEl>
                                        <p:attrNameLst>
                                          <p:attrName>ppt_x</p:attrName>
                                        </p:attrNameLst>
                                      </p:cBhvr>
                                      <p:tavLst>
                                        <p:tav tm="0">
                                          <p:val>
                                            <p:strVal val="#ppt_x"/>
                                          </p:val>
                                        </p:tav>
                                        <p:tav tm="100000">
                                          <p:val>
                                            <p:strVal val="#ppt_x"/>
                                          </p:val>
                                        </p:tav>
                                      </p:tavLst>
                                    </p:anim>
                                    <p:anim calcmode="lin" valueType="num">
                                      <p:cBhvr>
                                        <p:cTn id="8" dur="500" fill="hold"/>
                                        <p:tgtEl>
                                          <p:spTgt spid="35843">
                                            <p:txEl>
                                              <p:charRg st="33" end="148"/>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charRg st="148" end="175"/>
                                            </p:txEl>
                                          </p:spTgt>
                                        </p:tgtEl>
                                        <p:attrNameLst>
                                          <p:attrName>style.visibility</p:attrName>
                                        </p:attrNameLst>
                                      </p:cBhvr>
                                      <p:to>
                                        <p:strVal val="visible"/>
                                      </p:to>
                                    </p:set>
                                    <p:anim calcmode="lin" valueType="num">
                                      <p:cBhvr>
                                        <p:cTn id="13" dur="500" fill="hold"/>
                                        <p:tgtEl>
                                          <p:spTgt spid="35843">
                                            <p:txEl>
                                              <p:charRg st="148" end="175"/>
                                            </p:txEl>
                                          </p:spTgt>
                                        </p:tgtEl>
                                        <p:attrNameLst>
                                          <p:attrName>ppt_x</p:attrName>
                                        </p:attrNameLst>
                                      </p:cBhvr>
                                      <p:tavLst>
                                        <p:tav tm="0">
                                          <p:val>
                                            <p:strVal val="#ppt_x"/>
                                          </p:val>
                                        </p:tav>
                                        <p:tav tm="100000">
                                          <p:val>
                                            <p:strVal val="#ppt_x"/>
                                          </p:val>
                                        </p:tav>
                                      </p:tavLst>
                                    </p:anim>
                                    <p:anim calcmode="lin" valueType="num">
                                      <p:cBhvr>
                                        <p:cTn id="14" dur="500" fill="hold"/>
                                        <p:tgtEl>
                                          <p:spTgt spid="35843">
                                            <p:txEl>
                                              <p:charRg st="148" end="1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标题 29697"/>
          <p:cNvSpPr>
            <a:spLocks noGrp="1" noRot="1"/>
          </p:cNvSpPr>
          <p:nvPr>
            <p:ph type="title"/>
          </p:nvPr>
        </p:nvSpPr>
        <p:spPr>
          <a:xfrm>
            <a:off x="1703388" y="0"/>
            <a:ext cx="8540750" cy="731838"/>
          </a:xfrm>
        </p:spPr>
        <p:txBody>
          <a:bodyPr anchor="ctr">
            <a:normAutofit fontScale="90000"/>
          </a:bodyPr>
          <a:lstStyle/>
          <a:p>
            <a:pPr algn="l"/>
            <a:r>
              <a:rPr lang="zh-CN" altLang="en-US" sz="4000" b="1">
                <a:solidFill>
                  <a:srgbClr val="FF0000"/>
                </a:solidFill>
                <a:ea typeface="微软雅黑" panose="020b0503020204020204" charset="-122"/>
              </a:rPr>
              <a:t>探究疑难</a:t>
            </a:r>
            <a:r>
              <a:rPr lang="en-US" altLang="zh-CN" sz="4000" b="1">
                <a:solidFill>
                  <a:srgbClr val="FF99CC"/>
                </a:solidFill>
                <a:ea typeface="微软雅黑" panose="020b0503020204020204" charset="-122"/>
              </a:rPr>
              <a:t>:</a:t>
            </a:r>
            <a:endParaRPr lang="en-US" altLang="zh-CN" sz="4000" b="1">
              <a:solidFill>
                <a:srgbClr val="FF99CC"/>
              </a:solidFill>
              <a:ea typeface="微软雅黑" panose="020b0503020204020204" charset="-122"/>
            </a:endParaRPr>
          </a:p>
        </p:txBody>
      </p:sp>
      <p:sp>
        <p:nvSpPr>
          <p:cNvPr id="35843" name="文本占位符 29698"/>
          <p:cNvSpPr>
            <a:spLocks noGrp="1" noRot="1"/>
          </p:cNvSpPr>
          <p:nvPr>
            <p:ph idx="1"/>
          </p:nvPr>
        </p:nvSpPr>
        <p:spPr>
          <a:xfrm>
            <a:off x="548640" y="731520"/>
            <a:ext cx="11235690" cy="5659755"/>
          </a:xfrm>
        </p:spPr>
        <p:txBody>
          <a:bodyPr anchor="t">
            <a:normAutofit fontScale="80000"/>
          </a:bodyPr>
          <a:lstStyle/>
          <a:p>
            <a:pPr>
              <a:lnSpc>
                <a:spcPct val="120000"/>
              </a:lnSpc>
            </a:pPr>
            <a:r>
              <a:rPr lang="en-US" altLang="zh-CN" sz="4000" b="1">
                <a:solidFill>
                  <a:srgbClr val="111111"/>
                </a:solidFill>
                <a:latin typeface="宋体" panose="02010600030101010101" pitchFamily="2" charset="-122"/>
              </a:rPr>
              <a:t>  1 </a:t>
            </a:r>
            <a:r>
              <a:rPr lang="zh-CN" altLang="en-US" sz="4000" b="1">
                <a:solidFill>
                  <a:srgbClr val="111111"/>
                </a:solidFill>
                <a:latin typeface="宋体" panose="02010600030101010101" pitchFamily="2" charset="-122"/>
              </a:rPr>
              <a:t>说说陈康肃公对待卖油翁的态度前后发生了怎样的变化，原因是什么？</a:t>
            </a:r>
            <a:endParaRPr lang="zh-CN" altLang="en-US" sz="4000" b="1">
              <a:solidFill>
                <a:srgbClr val="111111"/>
              </a:solidFill>
              <a:latin typeface="宋体" panose="02010600030101010101" pitchFamily="2" charset="-122"/>
            </a:endParaRPr>
          </a:p>
          <a:p>
            <a:pPr>
              <a:lnSpc>
                <a:spcPct val="120000"/>
              </a:lnSpc>
            </a:pPr>
            <a:r>
              <a:rPr lang="zh-CN" altLang="en-US" sz="4000" b="1"/>
              <a:t>开始对卖油翁看他射箭便问：“汝亦知射乎？吾射不亦精乎？”这一反问表示陈康肃公的</a:t>
            </a:r>
            <a:r>
              <a:rPr lang="zh-CN" altLang="en-US" sz="4000" b="1">
                <a:solidFill>
                  <a:srgbClr val="FF0000"/>
                </a:solidFill>
              </a:rPr>
              <a:t>反感不满</a:t>
            </a:r>
            <a:r>
              <a:rPr lang="zh-CN" altLang="en-US" sz="4000" b="1"/>
              <a:t>。当卖油翁说：“无他，但手熟尔。”陈康肃公觉得受到轻视，</a:t>
            </a:r>
            <a:r>
              <a:rPr lang="zh-CN" altLang="en-US" sz="4000" b="1">
                <a:solidFill>
                  <a:srgbClr val="FF0000"/>
                </a:solidFill>
              </a:rPr>
              <a:t>忿然</a:t>
            </a:r>
            <a:r>
              <a:rPr lang="zh-CN" altLang="en-US" sz="4000" b="1"/>
              <a:t>曰：“尔安感轻吾射？”后来看到卖油翁从“钱孔”中酌油而钱不湿，便</a:t>
            </a:r>
            <a:r>
              <a:rPr lang="zh-CN" altLang="en-US" sz="4000" b="1">
                <a:solidFill>
                  <a:srgbClr val="FF0000"/>
                </a:solidFill>
              </a:rPr>
              <a:t>心悦诚服</a:t>
            </a:r>
            <a:r>
              <a:rPr lang="zh-CN" altLang="en-US" sz="4000" b="1"/>
              <a:t>，只好“</a:t>
            </a:r>
            <a:r>
              <a:rPr lang="zh-CN" altLang="en-US" sz="4000" b="1">
                <a:solidFill>
                  <a:srgbClr val="FF0000"/>
                </a:solidFill>
              </a:rPr>
              <a:t>笑而遣之</a:t>
            </a:r>
            <a:r>
              <a:rPr lang="zh-CN" altLang="en-US" sz="4000" b="1"/>
              <a:t>。”</a:t>
            </a:r>
            <a:endParaRPr lang="zh-CN" altLang="en-US" sz="4000" b="1"/>
          </a:p>
          <a:p>
            <a:pPr>
              <a:lnSpc>
                <a:spcPct val="120000"/>
              </a:lnSpc>
            </a:pPr>
            <a:r>
              <a:rPr lang="zh-CN" altLang="en-US" sz="4000" b="1">
                <a:solidFill>
                  <a:srgbClr val="FF6600"/>
                </a:solidFill>
              </a:rPr>
              <a:t>原因</a:t>
            </a:r>
            <a:r>
              <a:rPr lang="zh-CN" altLang="en-US" sz="4000" b="1"/>
              <a:t>：看到了卖油翁酌油的技术纯熟，却不“以此自矜”。</a:t>
            </a:r>
            <a:endParaRPr lang="zh-CN" altLang="en-US" sz="4000" b="1"/>
          </a:p>
        </p:txBody>
      </p:sp>
      <p:pic>
        <p:nvPicPr>
          <p:cNvPr id="68610" name="New picture"/>
          <p:cNvPicPr/>
          <p:nvPr/>
        </p:nvPicPr>
        <p:blipFill>
          <a:blip r:embed="rId2"/>
          <a:stretch>
            <a:fillRect/>
          </a:stretch>
        </p:blipFill>
        <p:spPr>
          <a:xfrm>
            <a:off x="12090400" y="10591800"/>
            <a:ext cx="330200" cy="241300"/>
          </a:xfrm>
          <a:prstGeom prst="cube">
            <a:avLst/>
          </a:prstGeom>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charRg st="33" end="148"/>
                                            </p:txEl>
                                          </p:spTgt>
                                        </p:tgtEl>
                                        <p:attrNameLst>
                                          <p:attrName>style.visibility</p:attrName>
                                        </p:attrNameLst>
                                      </p:cBhvr>
                                      <p:to>
                                        <p:strVal val="visible"/>
                                      </p:to>
                                    </p:set>
                                    <p:anim calcmode="lin" valueType="num">
                                      <p:cBhvr additive="base">
                                        <p:cTn id="7" dur="500" fill="hold"/>
                                        <p:tgtEl>
                                          <p:spTgt spid="35843">
                                            <p:txEl>
                                              <p:charRg st="33" end="14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charRg st="33" end="148"/>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charRg st="148" end="175"/>
                                            </p:txEl>
                                          </p:spTgt>
                                        </p:tgtEl>
                                        <p:attrNameLst>
                                          <p:attrName>style.visibility</p:attrName>
                                        </p:attrNameLst>
                                      </p:cBhvr>
                                      <p:to>
                                        <p:strVal val="visible"/>
                                      </p:to>
                                    </p:set>
                                    <p:anim calcmode="lin" valueType="num">
                                      <p:cBhvr additive="base">
                                        <p:cTn id="13" dur="500" fill="hold"/>
                                        <p:tgtEl>
                                          <p:spTgt spid="35843">
                                            <p:txEl>
                                              <p:charRg st="148" end="17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charRg st="148" end="1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3" name="标题 23553"/>
          <p:cNvSpPr>
            <a:spLocks noGrp="1" noRot="1"/>
          </p:cNvSpPr>
          <p:nvPr>
            <p:ph type="title"/>
          </p:nvPr>
        </p:nvSpPr>
        <p:spPr/>
        <p:txBody>
          <a:bodyPr anchor="ctr"/>
          <a:lstStyle/>
          <a:p>
            <a:br>
              <a:rPr lang="en-US" altLang="zh-CN" sz="4000"/>
            </a:br>
            <a:endParaRPr lang="en-US" altLang="zh-CN" sz="4000"/>
          </a:p>
        </p:txBody>
      </p:sp>
      <p:sp>
        <p:nvSpPr>
          <p:cNvPr id="23555" name="内容占位符 23554"/>
          <p:cNvSpPr>
            <a:spLocks noGrp="1" noRot="1"/>
          </p:cNvSpPr>
          <p:nvPr>
            <p:ph idx="1"/>
          </p:nvPr>
        </p:nvSpPr>
        <p:spPr>
          <a:xfrm>
            <a:off x="541020" y="817880"/>
            <a:ext cx="11110595" cy="4906645"/>
          </a:xfrm>
        </p:spPr>
        <p:txBody>
          <a:bodyPr anchor="t">
            <a:normAutofit fontScale="90000"/>
          </a:bodyPr>
          <a:lstStyle/>
          <a:p>
            <a:pPr>
              <a:lnSpc>
                <a:spcPct val="130000"/>
              </a:lnSpc>
              <a:buNone/>
            </a:pPr>
            <a:r>
              <a:rPr lang="en-US" altLang="zh-CN" sz="4000" b="1"/>
              <a:t>2 </a:t>
            </a:r>
            <a:r>
              <a:rPr lang="zh-CN" altLang="en-US" sz="4000" b="1"/>
              <a:t>课文为什么对陈康肃公的善射写得简略而对卖油翁的酌油情况却写得比较详细？</a:t>
            </a:r>
            <a:endParaRPr lang="zh-CN" altLang="en-US" sz="4000" b="1"/>
          </a:p>
          <a:p>
            <a:pPr>
              <a:lnSpc>
                <a:spcPct val="130000"/>
              </a:lnSpc>
              <a:buNone/>
            </a:pPr>
            <a:r>
              <a:rPr lang="zh-CN" altLang="en-US" sz="4000" b="1"/>
              <a:t>          </a:t>
            </a:r>
            <a:r>
              <a:rPr lang="zh-CN" altLang="en-US" sz="4000" b="1">
                <a:solidFill>
                  <a:srgbClr val="FF6600"/>
                </a:solidFill>
              </a:rPr>
              <a:t>因为故事要说明的道理是熟能生巧，并不是陈康肃公的善射</a:t>
            </a:r>
            <a:r>
              <a:rPr lang="zh-CN" altLang="en-US" sz="4000" b="1">
                <a:solidFill>
                  <a:srgbClr val="FF0000"/>
                </a:solidFill>
              </a:rPr>
              <a:t>，</a:t>
            </a:r>
            <a:r>
              <a:rPr lang="zh-CN" altLang="en-US" sz="4000" b="1"/>
              <a:t>所以只用“当世无双”“ 十中八九”来描写他箭术的精湛，而对卖油翁的记叙比较详细，这样</a:t>
            </a:r>
            <a:r>
              <a:rPr lang="zh-CN" altLang="en-US" sz="4000" b="1">
                <a:solidFill>
                  <a:srgbClr val="FF0000"/>
                </a:solidFill>
              </a:rPr>
              <a:t>使叙事清楚，同时又突出了重点。</a:t>
            </a:r>
            <a:endParaRPr lang="zh-CN" altLang="en-US" sz="4000" b="1">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charRg st="37" end="131"/>
                                            </p:txEl>
                                          </p:spTgt>
                                        </p:tgtEl>
                                        <p:attrNameLst>
                                          <p:attrName>style.visibility</p:attrName>
                                        </p:attrNameLst>
                                      </p:cBhvr>
                                      <p:to>
                                        <p:strVal val="visible"/>
                                      </p:to>
                                    </p:set>
                                    <p:animEffect transition="in" filter="diamond(in)">
                                      <p:cBhvr>
                                        <p:cTn id="7" dur="2000"/>
                                        <p:tgtEl>
                                          <p:spTgt spid="23555">
                                            <p:txEl>
                                              <p:charRg st="37"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标题 24577"/>
          <p:cNvSpPr>
            <a:spLocks noGrp="1" noRot="1"/>
          </p:cNvSpPr>
          <p:nvPr>
            <p:ph type="title"/>
          </p:nvPr>
        </p:nvSpPr>
        <p:spPr/>
        <p:txBody>
          <a:bodyPr anchor="ctr"/>
          <a:lstStyle/>
          <a:p>
            <a:br>
              <a:rPr lang="en-US" altLang="zh-CN" sz="4000"/>
            </a:br>
            <a:endParaRPr lang="en-US" altLang="zh-CN" sz="4000"/>
          </a:p>
        </p:txBody>
      </p:sp>
      <p:sp>
        <p:nvSpPr>
          <p:cNvPr id="24579" name="内容占位符 24578"/>
          <p:cNvSpPr>
            <a:spLocks noGrp="1" noRot="1"/>
          </p:cNvSpPr>
          <p:nvPr>
            <p:ph idx="1"/>
          </p:nvPr>
        </p:nvSpPr>
        <p:spPr>
          <a:xfrm>
            <a:off x="375920" y="0"/>
            <a:ext cx="11409045" cy="5992495"/>
          </a:xfrm>
        </p:spPr>
        <p:txBody>
          <a:bodyPr anchor="t">
            <a:normAutofit lnSpcReduction="20000"/>
          </a:bodyPr>
          <a:lstStyle/>
          <a:p>
            <a:pPr fontAlgn="base">
              <a:lnSpc>
                <a:spcPct val="120000"/>
              </a:lnSpc>
              <a:buNone/>
            </a:pPr>
            <a:r>
              <a:rPr lang="en-US" altLang="zh-CN" sz="3600" b="1" strike="noStrike" noProof="1">
                <a:solidFill>
                  <a:schemeClr val="accent4"/>
                </a:solidFill>
              </a:rPr>
              <a:t>  </a:t>
            </a:r>
            <a:r>
              <a:rPr lang="en-US" altLang="zh-CN" sz="3600" b="1" strike="noStrike" noProof="1">
                <a:gradFill>
                  <a:gsLst>
                    <a:gs pos="0">
                      <a:srgbClr val="012D86"/>
                    </a:gs>
                    <a:gs pos="100000">
                      <a:srgbClr val="0E2557"/>
                    </a:gs>
                  </a:gsLst>
                  <a:lin scaled="0"/>
                </a:gradFill>
              </a:rPr>
              <a:t>3  </a:t>
            </a:r>
            <a:r>
              <a:rPr lang="zh-CN" altLang="en-US" sz="3600" b="1" strike="noStrike" noProof="1">
                <a:gradFill>
                  <a:gsLst>
                    <a:gs pos="0">
                      <a:srgbClr val="012D86"/>
                    </a:gs>
                    <a:gs pos="100000">
                      <a:srgbClr val="0E2557"/>
                    </a:gs>
                  </a:gsLst>
                  <a:lin scaled="0"/>
                </a:gradFill>
              </a:rPr>
              <a:t>本文刻画了陈康肃公和卖油翁两个人物，可否把题目改成“陈尧咨和卖油翁”？为什么？</a:t>
            </a:r>
            <a:endParaRPr lang="zh-CN" altLang="en-US" sz="3600" b="1" strike="noStrike" noProof="1">
              <a:gradFill>
                <a:gsLst>
                  <a:gs pos="0">
                    <a:srgbClr val="012D86"/>
                  </a:gs>
                  <a:gs pos="100000">
                    <a:srgbClr val="0E2557"/>
                  </a:gs>
                </a:gsLst>
                <a:lin scaled="0"/>
              </a:gradFill>
            </a:endParaRPr>
          </a:p>
          <a:p>
            <a:pPr fontAlgn="base">
              <a:lnSpc>
                <a:spcPct val="120000"/>
              </a:lnSpc>
              <a:buNone/>
            </a:pPr>
            <a:r>
              <a:rPr lang="zh-CN" altLang="en-US" sz="3600" b="1" strike="noStrike" noProof="1">
                <a:solidFill>
                  <a:schemeClr val="accent4"/>
                </a:solidFill>
              </a:rPr>
              <a:t>        不 可以。</a:t>
            </a:r>
            <a:r>
              <a:rPr lang="zh-CN" altLang="en-US" sz="3600" b="1" strike="noStrike" noProof="1">
                <a:solidFill>
                  <a:srgbClr val="FF0000"/>
                </a:solidFill>
              </a:rPr>
              <a:t>事端是由卖油翁引起的</a:t>
            </a:r>
            <a:r>
              <a:rPr lang="zh-CN" altLang="en-US" sz="3600" b="1" strike="noStrike" noProof="1">
                <a:solidFill>
                  <a:schemeClr val="accent4"/>
                </a:solidFill>
              </a:rPr>
              <a:t>，他如果不“释担而立”，不露出轻视的表情，陈康肃公就不会发问；同时</a:t>
            </a:r>
            <a:r>
              <a:rPr lang="zh-CN" altLang="en-US" sz="3600" b="1" strike="noStrike" noProof="1">
                <a:solidFill>
                  <a:srgbClr val="FF0000"/>
                </a:solidFill>
              </a:rPr>
              <a:t>事情又是由他解决的</a:t>
            </a:r>
            <a:r>
              <a:rPr lang="en-US" altLang="zh-CN" sz="3600" b="1" strike="noStrike" noProof="1">
                <a:solidFill>
                  <a:srgbClr val="FF0000"/>
                </a:solidFill>
              </a:rPr>
              <a:t>——</a:t>
            </a:r>
            <a:r>
              <a:rPr lang="zh-CN" altLang="en-US" sz="3600" b="1" strike="noStrike" noProof="1">
                <a:solidFill>
                  <a:srgbClr val="FF0000"/>
                </a:solidFill>
              </a:rPr>
              <a:t>以酌油技术平息了陈尧咨的愤怒情绪</a:t>
            </a:r>
            <a:r>
              <a:rPr lang="zh-CN" altLang="en-US" sz="3600" b="1" strike="noStrike" noProof="1">
                <a:solidFill>
                  <a:schemeClr val="accent4"/>
                </a:solidFill>
              </a:rPr>
              <a:t>。作者</a:t>
            </a:r>
            <a:r>
              <a:rPr lang="zh-CN" altLang="en-US" sz="3600" b="1" strike="noStrike" noProof="1">
                <a:ln w="22225">
                  <a:solidFill>
                    <a:schemeClr val="accent2"/>
                  </a:solidFill>
                  <a:prstDash val="solid"/>
                </a:ln>
                <a:solidFill>
                  <a:schemeClr val="accent2">
                    <a:lumMod val="40000"/>
                    <a:lumOff val="60000"/>
                  </a:schemeClr>
                </a:solidFill>
                <a:effectLst/>
              </a:rPr>
              <a:t>详写了卖油翁的酌油表演</a:t>
            </a:r>
            <a:r>
              <a:rPr lang="zh-CN" altLang="en-US" sz="3600" b="1" strike="noStrike" noProof="1">
                <a:solidFill>
                  <a:schemeClr val="accent4"/>
                </a:solidFill>
              </a:rPr>
              <a:t>，明显技高一筹；而</a:t>
            </a:r>
            <a:r>
              <a:rPr lang="zh-CN" altLang="en-US" sz="3600" b="1" strike="noStrike" noProof="1">
                <a:ln w="22225">
                  <a:solidFill>
                    <a:schemeClr val="accent2"/>
                  </a:solidFill>
                  <a:prstDash val="solid"/>
                </a:ln>
                <a:solidFill>
                  <a:schemeClr val="accent2">
                    <a:lumMod val="40000"/>
                    <a:lumOff val="60000"/>
                  </a:schemeClr>
                </a:solidFill>
                <a:effectLst/>
              </a:rPr>
              <a:t>对陈康肃公的射技</a:t>
            </a:r>
            <a:r>
              <a:rPr lang="zh-CN" altLang="en-US" sz="3600" b="1" strike="noStrike" noProof="1">
                <a:solidFill>
                  <a:schemeClr val="accent4"/>
                </a:solidFill>
              </a:rPr>
              <a:t>，作者以“发矢十中八九”一笔带过，</a:t>
            </a:r>
            <a:r>
              <a:rPr lang="zh-CN" altLang="en-US" sz="3600" b="1" strike="noStrike" noProof="1">
                <a:ln w="22225">
                  <a:solidFill>
                    <a:schemeClr val="accent2"/>
                  </a:solidFill>
                  <a:prstDash val="solid"/>
                </a:ln>
                <a:solidFill>
                  <a:schemeClr val="accent2">
                    <a:lumMod val="40000"/>
                    <a:lumOff val="60000"/>
                  </a:schemeClr>
                </a:solidFill>
                <a:effectLst/>
              </a:rPr>
              <a:t>是略写</a:t>
            </a:r>
            <a:r>
              <a:rPr lang="zh-CN" altLang="en-US" sz="3600" b="1" strike="noStrike" noProof="1">
                <a:solidFill>
                  <a:schemeClr val="accent4"/>
                </a:solidFill>
              </a:rPr>
              <a:t>。再者，</a:t>
            </a:r>
            <a:r>
              <a:rPr lang="zh-CN" altLang="en-US" sz="3600" b="1" strike="noStrike" noProof="1">
                <a:solidFill>
                  <a:srgbClr val="FF0000"/>
                </a:solidFill>
              </a:rPr>
              <a:t>卖油翁技高一筹，谦虚沉着</a:t>
            </a:r>
            <a:r>
              <a:rPr lang="zh-CN" altLang="en-US" sz="3600" b="1" strike="noStrike" noProof="1">
                <a:solidFill>
                  <a:schemeClr val="accent4"/>
                </a:solidFill>
              </a:rPr>
              <a:t>；</a:t>
            </a:r>
            <a:r>
              <a:rPr lang="zh-CN" altLang="en-US" sz="3600" b="1" strike="noStrike" noProof="1">
                <a:solidFill>
                  <a:srgbClr val="FF0000"/>
                </a:solidFill>
              </a:rPr>
              <a:t>陈康肃公</a:t>
            </a:r>
            <a:r>
              <a:rPr lang="zh-CN" altLang="en-US" sz="3600" b="1" strike="noStrike" noProof="1">
                <a:solidFill>
                  <a:schemeClr val="accent1">
                    <a:lumMod val="10000"/>
                  </a:schemeClr>
                </a:solidFill>
              </a:rPr>
              <a:t>却因“善射”而</a:t>
            </a:r>
            <a:r>
              <a:rPr lang="zh-CN" altLang="en-US" sz="3600" b="1" strike="noStrike" noProof="1">
                <a:solidFill>
                  <a:srgbClr val="FF0000"/>
                </a:solidFill>
              </a:rPr>
              <a:t>恃技而矜，盛气凌人</a:t>
            </a:r>
            <a:r>
              <a:rPr lang="zh-CN" altLang="en-US" sz="3600" b="1" strike="noStrike" noProof="1">
                <a:solidFill>
                  <a:schemeClr val="accent4"/>
                </a:solidFill>
              </a:rPr>
              <a:t>。卖油翁在事件发展的全过程中起了</a:t>
            </a:r>
            <a:r>
              <a:rPr lang="zh-CN" altLang="en-US" sz="3600" b="1" strike="noStrike" noProof="1">
                <a:solidFill>
                  <a:srgbClr val="FF0000"/>
                </a:solidFill>
                <a:effectLst/>
              </a:rPr>
              <a:t>主导</a:t>
            </a:r>
            <a:r>
              <a:rPr lang="zh-CN" altLang="en-US" sz="3600" b="1" strike="noStrike" noProof="1">
                <a:solidFill>
                  <a:schemeClr val="accent4"/>
                </a:solidFill>
              </a:rPr>
              <a:t>作用。</a:t>
            </a:r>
            <a:endParaRPr lang="zh-CN" altLang="en-US" sz="3600" b="1" strike="noStrike" noProof="1">
              <a:solidFill>
                <a:schemeClr val="accent4"/>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charRg st="41" end="230"/>
                                            </p:txEl>
                                          </p:spTgt>
                                        </p:tgtEl>
                                        <p:attrNameLst>
                                          <p:attrName>style.visibility</p:attrName>
                                        </p:attrNameLst>
                                      </p:cBhvr>
                                      <p:to>
                                        <p:strVal val="visible"/>
                                      </p:to>
                                    </p:set>
                                    <p:animEffect transition="in" filter="blinds(horizontal)">
                                      <p:cBhvr>
                                        <p:cTn id="7" dur="500"/>
                                        <p:tgtEl>
                                          <p:spTgt spid="24579">
                                            <p:txEl>
                                              <p:charRg st="41" end="2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标题 25601"/>
          <p:cNvSpPr>
            <a:spLocks noGrp="1" noRot="1"/>
          </p:cNvSpPr>
          <p:nvPr>
            <p:ph type="title"/>
          </p:nvPr>
        </p:nvSpPr>
        <p:spPr>
          <a:xfrm>
            <a:off x="1283335" y="0"/>
            <a:ext cx="8927465" cy="621028"/>
          </a:xfrm>
        </p:spPr>
        <p:txBody>
          <a:bodyPr anchor="ctr">
            <a:normAutofit fontScale="90000"/>
          </a:bodyPr>
          <a:lstStyle/>
          <a:p>
            <a:pPr fontAlgn="base"/>
            <a:r>
              <a:rPr lang="zh-CN" altLang="en-US" sz="4000" b="1" strike="noStrike" noProof="1">
                <a:ln w="22225">
                  <a:solidFill>
                    <a:schemeClr val="accent2"/>
                  </a:solidFill>
                  <a:prstDash val="solid"/>
                </a:ln>
                <a:gradFill>
                  <a:gsLst>
                    <a:gs pos="0">
                      <a:srgbClr val="012D86"/>
                    </a:gs>
                    <a:gs pos="100000">
                      <a:srgbClr val="0E2557"/>
                    </a:gs>
                  </a:gsLst>
                  <a:lin scaled="0"/>
                </a:gradFill>
                <a:effectLst/>
              </a:rPr>
              <a:t>写作特点</a:t>
            </a:r>
            <a:endParaRPr lang="zh-CN" altLang="en-US" sz="4000" b="1" strike="noStrike" noProof="1">
              <a:ln w="22225">
                <a:solidFill>
                  <a:schemeClr val="accent2"/>
                </a:solidFill>
                <a:prstDash val="solid"/>
              </a:ln>
              <a:gradFill>
                <a:gsLst>
                  <a:gs pos="0">
                    <a:srgbClr val="012D86"/>
                  </a:gs>
                  <a:gs pos="100000">
                    <a:srgbClr val="0E2557"/>
                  </a:gs>
                </a:gsLst>
                <a:lin scaled="0"/>
              </a:gradFill>
              <a:effectLst/>
            </a:endParaRPr>
          </a:p>
        </p:txBody>
      </p:sp>
      <p:sp>
        <p:nvSpPr>
          <p:cNvPr id="71682" name="文本占位符 25602"/>
          <p:cNvSpPr>
            <a:spLocks noGrp="1" noRot="1"/>
          </p:cNvSpPr>
          <p:nvPr>
            <p:ph idx="1"/>
          </p:nvPr>
        </p:nvSpPr>
        <p:spPr>
          <a:xfrm>
            <a:off x="611505" y="765175"/>
            <a:ext cx="11142345" cy="6092825"/>
          </a:xfrm>
        </p:spPr>
        <p:txBody>
          <a:bodyPr anchor="t"/>
          <a:lstStyle/>
          <a:p>
            <a:pPr marL="609600" indent="-609600">
              <a:lnSpc>
                <a:spcPct val="110000"/>
              </a:lnSpc>
              <a:buNone/>
            </a:pPr>
            <a:r>
              <a:rPr lang="en-US" altLang="zh-CN" sz="3600" b="1">
                <a:solidFill>
                  <a:srgbClr val="FF0000"/>
                </a:solidFill>
              </a:rPr>
              <a:t>1</a:t>
            </a:r>
            <a:r>
              <a:rPr lang="zh-CN" altLang="en-US" sz="3600" b="1">
                <a:solidFill>
                  <a:srgbClr val="FF0000"/>
                </a:solidFill>
              </a:rPr>
              <a:t>、对比手法，人物鲜明</a:t>
            </a:r>
            <a:endParaRPr lang="zh-CN" altLang="en-US" sz="3600" b="1">
              <a:solidFill>
                <a:srgbClr val="FF0000"/>
              </a:solidFill>
            </a:endParaRPr>
          </a:p>
          <a:p>
            <a:pPr marL="609600" indent="-609600">
              <a:lnSpc>
                <a:spcPct val="110000"/>
              </a:lnSpc>
              <a:buNone/>
            </a:pPr>
            <a:r>
              <a:rPr lang="zh-CN" altLang="en-US" sz="3600" b="1"/>
              <a:t>            文中用对比手法刻画出陈尧咨善射但骄傲自矜、不可一世的性情，卖油翁虽然技高一筹，但并以此自夸，表现出智者超然物外之态。</a:t>
            </a:r>
            <a:endParaRPr lang="zh-CN" altLang="en-US" sz="3600" b="1"/>
          </a:p>
          <a:p>
            <a:pPr marL="609600" indent="-609600">
              <a:lnSpc>
                <a:spcPct val="110000"/>
              </a:lnSpc>
              <a:buNone/>
            </a:pPr>
            <a:r>
              <a:rPr lang="en-US" altLang="zh-CN" sz="3600" b="1">
                <a:solidFill>
                  <a:srgbClr val="FF0000"/>
                </a:solidFill>
              </a:rPr>
              <a:t>2</a:t>
            </a:r>
            <a:r>
              <a:rPr lang="zh-CN" altLang="en-US" sz="3600" b="1">
                <a:solidFill>
                  <a:srgbClr val="FF0000"/>
                </a:solidFill>
              </a:rPr>
              <a:t>、详略得当，剪裁合理</a:t>
            </a:r>
            <a:endParaRPr lang="zh-CN" altLang="en-US" sz="3600" b="1">
              <a:solidFill>
                <a:srgbClr val="FF0000"/>
              </a:solidFill>
            </a:endParaRPr>
          </a:p>
          <a:p>
            <a:pPr marL="609600" indent="-609600">
              <a:lnSpc>
                <a:spcPct val="110000"/>
              </a:lnSpc>
              <a:buNone/>
            </a:pPr>
            <a:r>
              <a:rPr lang="zh-CN" altLang="en-US" sz="3600" b="1"/>
              <a:t>            本文的</a:t>
            </a:r>
            <a:r>
              <a:rPr lang="zh-CN" altLang="en-US" sz="3600" b="1">
                <a:solidFill>
                  <a:srgbClr val="FF0000"/>
                </a:solidFill>
              </a:rPr>
              <a:t>主要人物是卖油翁</a:t>
            </a:r>
            <a:r>
              <a:rPr lang="zh-CN" altLang="en-US" sz="3600" b="1"/>
              <a:t>，因为文章</a:t>
            </a:r>
            <a:r>
              <a:rPr lang="zh-CN" altLang="en-US" sz="3600" b="1">
                <a:solidFill>
                  <a:srgbClr val="FF0000"/>
                </a:solidFill>
              </a:rPr>
              <a:t>主要说明熟能生巧的道理</a:t>
            </a:r>
            <a:r>
              <a:rPr lang="zh-CN" altLang="en-US" sz="3600" b="1"/>
              <a:t>，因此对卖油翁写得比较详细，而对陈尧咨的射箭写得较简略，陈尧咨在课文中起着</a:t>
            </a:r>
            <a:r>
              <a:rPr lang="zh-CN" altLang="en-US" sz="3600" b="1">
                <a:solidFill>
                  <a:srgbClr val="FF0000"/>
                </a:solidFill>
              </a:rPr>
              <a:t>反衬</a:t>
            </a:r>
            <a:r>
              <a:rPr lang="zh-CN" altLang="en-US" sz="3600" b="1"/>
              <a:t>的作用。</a:t>
            </a:r>
            <a:endParaRPr lang="zh-CN" altLang="en-US" sz="3600" b="1"/>
          </a:p>
        </p:txBody>
      </p:sp>
    </p:spTree>
  </p:cSld>
  <p:clrMapOvr>
    <a:masterClrMapping/>
  </p:clrMapOvr>
  <p:transition spd="med">
    <p:newsflash/>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标题 30721"/>
          <p:cNvSpPr>
            <a:spLocks noGrp="1" noRot="1"/>
          </p:cNvSpPr>
          <p:nvPr>
            <p:ph type="title"/>
          </p:nvPr>
        </p:nvSpPr>
        <p:spPr>
          <a:xfrm>
            <a:off x="1847850" y="188912"/>
            <a:ext cx="8540750" cy="658813"/>
          </a:xfrm>
        </p:spPr>
        <p:txBody>
          <a:bodyPr anchor="ctr">
            <a:normAutofit fontScale="90000"/>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00000"/>
              </a:lnSpc>
              <a:spcBef>
                <a:spcPct val="0"/>
              </a:spcBef>
              <a:spcAft>
                <a:spcPct val="0"/>
              </a:spcAft>
              <a:buClrTx/>
              <a:buSzTx/>
              <a:buFontTx/>
              <a:buNone/>
            </a:pPr>
            <a:r>
              <a:rPr kumimoji="0" lang="zh-CN" altLang="en-US" sz="4800" b="1" i="0" u="none" strike="noStrike" kern="1200" cap="none" spc="0" normalizeH="0" baseline="0" noProof="1">
                <a:solidFill>
                  <a:schemeClr val="accent4"/>
                </a:solidFill>
                <a:effectLst/>
                <a:latin typeface="+mj-lt"/>
                <a:ea typeface="微软雅黑" panose="020b0503020204020204" charset="-122"/>
                <a:cs typeface="+mj-cs"/>
              </a:rPr>
              <a:t>主旨</a:t>
            </a:r>
            <a:r>
              <a:rPr kumimoji="0" lang="zh-CN" altLang="en-US" sz="4800" b="1" i="0" u="none" strike="noStrike" kern="1200" cap="none" spc="0" normalizeH="0" baseline="0" noProof="1">
                <a:solidFill>
                  <a:schemeClr val="accent4"/>
                </a:solidFill>
                <a:effectLst>
                  <a:outerShdw blurRad="38100" dist="38100" dir="2700000">
                    <a:srgbClr val="C0C0C0"/>
                  </a:outerShdw>
                </a:effectLst>
                <a:latin typeface="+mj-lt"/>
                <a:ea typeface="微软雅黑" panose="020b0503020204020204" charset="-122"/>
                <a:cs typeface="+mj-cs"/>
              </a:rPr>
              <a:t>：</a:t>
            </a:r>
            <a:endParaRPr kumimoji="0" lang="zh-CN" altLang="en-US" sz="4800" b="1" i="0" u="none" strike="noStrike" kern="1200" cap="none" spc="0" normalizeH="0" baseline="0" noProof="1">
              <a:solidFill>
                <a:schemeClr val="accent4"/>
              </a:solidFill>
              <a:effectLst>
                <a:outerShdw blurRad="38100" dist="38100" dir="2700000">
                  <a:srgbClr val="C0C0C0"/>
                </a:outerShdw>
              </a:effectLst>
              <a:latin typeface="+mj-lt"/>
              <a:ea typeface="微软雅黑" panose="020b0503020204020204" charset="-122"/>
              <a:cs typeface="+mj-cs"/>
            </a:endParaRPr>
          </a:p>
        </p:txBody>
      </p:sp>
      <p:sp>
        <p:nvSpPr>
          <p:cNvPr id="72706" name="文本占位符 30722"/>
          <p:cNvSpPr>
            <a:spLocks noGrp="1" noRot="1"/>
          </p:cNvSpPr>
          <p:nvPr>
            <p:ph idx="1"/>
          </p:nvPr>
        </p:nvSpPr>
        <p:spPr>
          <a:xfrm>
            <a:off x="516890" y="1063625"/>
            <a:ext cx="11251565" cy="4591685"/>
          </a:xfrm>
        </p:spPr>
        <p:txBody>
          <a:bodyPr anchor="t">
            <a:normAutofit/>
          </a:bodyPr>
          <a:lstStyle/>
          <a:p>
            <a:pPr>
              <a:lnSpc>
                <a:spcPct val="120000"/>
              </a:lnSpc>
              <a:buNone/>
            </a:pPr>
            <a:r>
              <a:rPr lang="zh-CN" altLang="en-US" sz="5400" b="1">
                <a:solidFill>
                  <a:srgbClr val="111111"/>
                </a:solidFill>
                <a:latin typeface="宋体" panose="02010600030101010101" pitchFamily="2" charset="-122"/>
              </a:rPr>
              <a:t>   </a:t>
            </a:r>
            <a:r>
              <a:rPr lang="zh-CN" altLang="en-US" sz="4445" b="1">
                <a:solidFill>
                  <a:srgbClr val="111111"/>
                </a:solidFill>
                <a:latin typeface="宋体" panose="02010600030101010101" pitchFamily="2" charset="-122"/>
              </a:rPr>
              <a:t>本文记叙了卖油翁答对陈尧咨的话，通过对两人态度及心理状态的</a:t>
            </a:r>
            <a:r>
              <a:rPr lang="zh-CN" altLang="en-US" sz="4445" b="1">
                <a:solidFill>
                  <a:srgbClr val="FF0000"/>
                </a:solidFill>
                <a:latin typeface="宋体" panose="02010600030101010101" pitchFamily="2" charset="-122"/>
              </a:rPr>
              <a:t>对比描写</a:t>
            </a:r>
            <a:r>
              <a:rPr lang="zh-CN" altLang="en-US" sz="4445" b="1">
                <a:solidFill>
                  <a:srgbClr val="111111"/>
                </a:solidFill>
                <a:latin typeface="宋体" panose="02010600030101010101" pitchFamily="2" charset="-122"/>
              </a:rPr>
              <a:t>突出人物形象，生动具体地</a:t>
            </a:r>
            <a:r>
              <a:rPr lang="zh-CN" altLang="en-US" sz="4445" b="1">
                <a:solidFill>
                  <a:srgbClr val="FF0000"/>
                </a:solidFill>
                <a:latin typeface="宋体" panose="02010600030101010101" pitchFamily="2" charset="-122"/>
              </a:rPr>
              <a:t>阐述了“熟能生巧”的道理</a:t>
            </a:r>
            <a:r>
              <a:rPr lang="zh-CN" altLang="en-US" sz="4445" b="1">
                <a:solidFill>
                  <a:srgbClr val="111111"/>
                </a:solidFill>
                <a:latin typeface="宋体" panose="02010600030101010101" pitchFamily="2" charset="-122"/>
              </a:rPr>
              <a:t>。</a:t>
            </a:r>
            <a:r>
              <a:rPr lang="zh-CN" altLang="en-US" sz="4445" b="1">
                <a:solidFill>
                  <a:srgbClr val="FF0000"/>
                </a:solidFill>
                <a:latin typeface="宋体" panose="02010600030101010101" pitchFamily="2" charset="-122"/>
              </a:rPr>
              <a:t>告诉人们：即使有什么长处也不要骄傲自满。</a:t>
            </a:r>
            <a:endParaRPr lang="zh-CN" altLang="en-US" sz="4445" b="1">
              <a:solidFill>
                <a:srgbClr val="FF0000"/>
              </a:solidFill>
              <a:latin typeface="宋体" panose="02010600030101010101" pitchFamily="2" charset="-122"/>
            </a:endParaRPr>
          </a:p>
        </p:txBody>
      </p:sp>
    </p:spTree>
  </p:cSld>
  <p:clrMapOvr>
    <a:masterClrMapping/>
  </p:clrMapOvr>
  <p:transition>
    <p:random/>
    <p:sndAc>
      <p:stSnd>
        <p:snd r:embed="rId2" name="chimes.wav"/>
      </p:stSnd>
    </p:sndAc>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6791960" y="746125"/>
            <a:ext cx="4316730" cy="5723255"/>
          </a:xfrm>
          <a:prstGeom prst="rect">
            <a:avLst/>
          </a:prstGeom>
          <a:ln>
            <a:noFill/>
          </a:ln>
          <a:effectLst>
            <a:outerShdw blurRad="190500" algn="tl" rotWithShape="0">
              <a:srgbClr val="000000">
                <a:alpha val="70000"/>
              </a:srgbClr>
            </a:outerShdw>
          </a:effectLst>
        </p:spPr>
      </p:pic>
      <p:pic>
        <p:nvPicPr>
          <p:cNvPr id="3" name="图片 2"/>
          <p:cNvPicPr>
            <a:picLocks noChangeAspect="1"/>
          </p:cNvPicPr>
          <p:nvPr/>
        </p:nvPicPr>
        <p:blipFill>
          <a:blip r:embed="rId3"/>
          <a:srcRect r="1918" b="6165"/>
          <a:stretch>
            <a:fillRect/>
          </a:stretch>
        </p:blipFill>
        <p:spPr>
          <a:xfrm rot="21069024">
            <a:off x="895350" y="1292225"/>
            <a:ext cx="5196840" cy="3311525"/>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nodeType="afterGroup">
                            <p:stCondLst>
                              <p:cond delay="100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图片 31745" descr="11"/>
          <p:cNvPicPr>
            <a:picLocks noChangeAspect="1"/>
          </p:cNvPicPr>
          <p:nvPr/>
        </p:nvPicPr>
        <p:blipFill>
          <a:blip r:embed="rId2"/>
          <a:stretch>
            <a:fillRect/>
          </a:stretch>
        </p:blipFill>
        <p:spPr>
          <a:xfrm>
            <a:off x="1993900" y="4078288"/>
            <a:ext cx="8137525" cy="2447925"/>
          </a:xfrm>
          <a:prstGeom prst="rect">
            <a:avLst/>
          </a:prstGeom>
          <a:noFill/>
          <a:ln w="9525">
            <a:noFill/>
          </a:ln>
        </p:spPr>
      </p:pic>
      <p:sp>
        <p:nvSpPr>
          <p:cNvPr id="31747" name="标题 31746"/>
          <p:cNvSpPr>
            <a:spLocks noGrp="1" noRot="1"/>
          </p:cNvSpPr>
          <p:nvPr>
            <p:ph type="title"/>
          </p:nvPr>
        </p:nvSpPr>
        <p:spPr>
          <a:xfrm>
            <a:off x="692785" y="290195"/>
            <a:ext cx="2533015" cy="791845"/>
          </a:xfrm>
        </p:spPr>
        <p:txBody>
          <a:bodyPr anchor="ctr">
            <a:scene3d>
              <a:camera prst="orthographicFront"/>
              <a:lightRig rig="soft" dir="t">
                <a:rot lat="0" lon="0" rev="15600000"/>
              </a:lightRig>
            </a:scene3d>
            <a:sp3d extrusionH="57150" prstMaterial="softEdge">
              <a:bevelT w="25400" h="38100"/>
            </a:sp3d>
          </a:bodyPr>
          <a:lstStyle/>
          <a:p>
            <a:pPr marL="0" marR="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kern="1200" cap="none" spc="0" normalizeH="0" baseline="0" noProof="1">
                <a:solidFill>
                  <a:srgbClr val="FF0000"/>
                </a:solidFill>
                <a:effectLst/>
                <a:latin typeface="+mj-lt"/>
                <a:ea typeface="微软雅黑" panose="020b0503020204020204" charset="-122"/>
                <a:cs typeface="+mj-cs"/>
              </a:rPr>
              <a:t>拓展延伸</a:t>
            </a:r>
            <a:endParaRPr kumimoji="0" lang="zh-CN" altLang="en-US" sz="4000" b="1" i="0" u="none" strike="noStrike" kern="1200" cap="none" spc="0" normalizeH="0" baseline="0" noProof="1">
              <a:solidFill>
                <a:srgbClr val="FF0000"/>
              </a:solidFill>
              <a:effectLst/>
              <a:latin typeface="+mj-lt"/>
              <a:ea typeface="微软雅黑" panose="020b0503020204020204" charset="-122"/>
              <a:cs typeface="+mj-cs"/>
            </a:endParaRPr>
          </a:p>
        </p:txBody>
      </p:sp>
      <p:sp>
        <p:nvSpPr>
          <p:cNvPr id="73731" name="文本占位符 31747"/>
          <p:cNvSpPr>
            <a:spLocks noGrp="1" noRot="1"/>
          </p:cNvSpPr>
          <p:nvPr>
            <p:ph idx="1"/>
          </p:nvPr>
        </p:nvSpPr>
        <p:spPr>
          <a:xfrm>
            <a:off x="836295" y="1341755"/>
            <a:ext cx="10638790" cy="1437005"/>
          </a:xfrm>
        </p:spPr>
        <p:txBody>
          <a:bodyPr anchor="t"/>
          <a:lstStyle/>
          <a:p>
            <a:pPr>
              <a:spcBef>
                <a:spcPct val="50000"/>
              </a:spcBef>
            </a:pPr>
            <a:r>
              <a:rPr lang="en-US" altLang="zh-CN" sz="3600" b="1">
                <a:solidFill>
                  <a:schemeClr val="tx2"/>
                </a:solidFill>
                <a:latin typeface="宋体" panose="02010600030101010101" pitchFamily="2" charset="-122"/>
              </a:rPr>
              <a:t>1</a:t>
            </a:r>
            <a:r>
              <a:rPr lang="zh-CN" altLang="en-US" sz="3600" b="1">
                <a:solidFill>
                  <a:schemeClr val="tx2"/>
                </a:solidFill>
                <a:latin typeface="宋体" panose="02010600030101010101" pitchFamily="2" charset="-122"/>
              </a:rPr>
              <a:t>、</a:t>
            </a:r>
            <a:r>
              <a:rPr lang="zh-CN" altLang="en-US" sz="4400" b="1">
                <a:solidFill>
                  <a:schemeClr val="tx2"/>
                </a:solidFill>
                <a:latin typeface="宋体" panose="02010600030101010101" pitchFamily="2" charset="-122"/>
              </a:rPr>
              <a:t>联系生活、学习，说说熟能生巧的事例。</a:t>
            </a:r>
            <a:endParaRPr lang="zh-CN" altLang="en-US" sz="3600" b="1">
              <a:solidFill>
                <a:schemeClr val="tx2"/>
              </a:solidFill>
              <a:latin typeface="宋体" panose="02010600030101010101" pitchFamily="2" charset="-122"/>
            </a:endParaRPr>
          </a:p>
        </p:txBody>
      </p:sp>
      <p:sp>
        <p:nvSpPr>
          <p:cNvPr id="73732" name="矩形 31748"/>
          <p:cNvSpPr/>
          <p:nvPr/>
        </p:nvSpPr>
        <p:spPr>
          <a:xfrm>
            <a:off x="2351088" y="692150"/>
            <a:ext cx="2736850" cy="706755"/>
          </a:xfrm>
          <a:prstGeom prst="rect">
            <a:avLst/>
          </a:prstGeom>
          <a:noFill/>
          <a:ln w="9525">
            <a:noFill/>
          </a:ln>
        </p:spPr>
        <p:txBody>
          <a:bodyPr anchor="t">
            <a:spAutoFit/>
          </a:bodyPr>
          <a:lstStyle/>
          <a:p>
            <a:endParaRPr lang="zh-CN" altLang="zh-CN" sz="4000" b="1">
              <a:solidFill>
                <a:schemeClr val="hlink"/>
              </a:solidFill>
              <a:latin typeface="Arial" panose="020b0604020202020204" pitchFamily="34" charset="0"/>
              <a:ea typeface="华文新魏" pitchFamily="2" charset="-122"/>
            </a:endParaRPr>
          </a:p>
        </p:txBody>
      </p:sp>
      <p:pic>
        <p:nvPicPr>
          <p:cNvPr id="73733" name="内容占位符 31749" descr="古人"/>
          <p:cNvPicPr>
            <a:picLocks noGrp="1" noRot="1" noChangeAspect="1"/>
          </p:cNvPicPr>
          <p:nvPr>
            <p:ph idx="1"/>
          </p:nvPr>
        </p:nvPicPr>
        <p:blipFill>
          <a:blip r:embed="rId3"/>
          <a:stretch>
            <a:fillRect/>
          </a:stretch>
        </p:blipFill>
        <p:spPr>
          <a:xfrm>
            <a:off x="1703388" y="5013325"/>
            <a:ext cx="863600" cy="1400175"/>
          </a:xfrm>
        </p:spPr>
      </p:pic>
      <p:pic>
        <p:nvPicPr>
          <p:cNvPr id="73734" name="内容占位符 31750" descr="54203674895"/>
          <p:cNvPicPr>
            <a:picLocks noGrp="1" noRot="1" noChangeAspect="1"/>
          </p:cNvPicPr>
          <p:nvPr>
            <p:ph idx="1"/>
          </p:nvPr>
        </p:nvPicPr>
        <p:blipFill>
          <a:blip r:embed="rId4"/>
          <a:stretch>
            <a:fillRect/>
          </a:stretch>
        </p:blipFill>
        <p:spPr>
          <a:xfrm>
            <a:off x="1847850" y="6237288"/>
            <a:ext cx="8820150" cy="381000"/>
          </a:xfrm>
        </p:spPr>
      </p:pic>
    </p:spTree>
  </p:cSld>
  <p:clrMapOvr>
    <a:masterClrMapping/>
  </p:clrMapOvr>
  <p:transition>
    <p:random/>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right)">
                                      <p:cBhvr>
                                        <p:cTn id="7" dur="5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标题 32769"/>
          <p:cNvSpPr>
            <a:spLocks noGrp="1"/>
          </p:cNvSpPr>
          <p:nvPr>
            <p:ph type="title"/>
          </p:nvPr>
        </p:nvSpPr>
        <p:spPr/>
        <p:txBody>
          <a:bodyPr anchor="ctr"/>
          <a:lstStyle/>
          <a:p>
            <a:pPr marL="0" marR="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kern="1200" cap="none" spc="0" normalizeH="0" baseline="0"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j-cs"/>
              </a:rPr>
              <a:t>收获体会</a:t>
            </a:r>
            <a:endParaRPr kumimoji="0" lang="zh-CN" altLang="en-US" sz="4000" b="1" i="0" u="none" strike="noStrike" kern="1200" cap="none" spc="0" normalizeH="0" baseline="0"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j-cs"/>
            </a:endParaRPr>
          </a:p>
        </p:txBody>
      </p:sp>
      <p:sp>
        <p:nvSpPr>
          <p:cNvPr id="74754" name="文本占位符 32770"/>
          <p:cNvSpPr>
            <a:spLocks noGrp="1"/>
          </p:cNvSpPr>
          <p:nvPr>
            <p:ph idx="1"/>
          </p:nvPr>
        </p:nvSpPr>
        <p:spPr>
          <a:xfrm>
            <a:off x="838200" y="1827530"/>
            <a:ext cx="10804525" cy="3867150"/>
          </a:xfrm>
        </p:spPr>
        <p:txBody>
          <a:bodyPr anchor="t">
            <a:normAutofit fontScale="90000" lnSpcReduction="20000"/>
          </a:bodyPr>
          <a:lstStyle/>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1</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、正视自己的长处，扬长避短</a:t>
            </a:r>
            <a:endPar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2</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、正视自己的缺点，知错能改</a:t>
            </a:r>
            <a:endPar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3</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、艺无止境，学无止境</a:t>
            </a:r>
            <a:endPar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4</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、人应有一技之长</a:t>
            </a:r>
            <a:endPar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5</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、强中更有强中手，一山还比一山高（人外有人，天外有天）</a:t>
            </a:r>
            <a:endPar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a:p>
            <a:pPr>
              <a:lnSpc>
                <a:spcPct val="90000"/>
              </a:lnSpc>
              <a:spcBef>
                <a:spcPct val="15000"/>
              </a:spcBef>
              <a:buNone/>
            </a:pP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6</a:t>
            </a:r>
            <a:r>
              <a:rPr lang="zh-CN" altLang="en-US"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、骄傲自大、不可一世者往往遭人轻视</a:t>
            </a:r>
            <a:r>
              <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rPr>
              <a:t>.</a:t>
            </a:r>
            <a:endParaRPr lang="en-US" altLang="zh-CN" sz="4400" b="1">
              <a:gradFill>
                <a:gsLst>
                  <a:gs pos="0">
                    <a:srgbClr val="012D86"/>
                  </a:gs>
                  <a:gs pos="100000">
                    <a:srgbClr val="0E2557"/>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2" name="chimes.wav"/>
      </p:stSnd>
    </p:sndAc>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7" name="标题 28673"/>
          <p:cNvSpPr>
            <a:spLocks noGrp="1"/>
          </p:cNvSpPr>
          <p:nvPr>
            <p:ph type="title"/>
          </p:nvPr>
        </p:nvSpPr>
        <p:spPr/>
        <p:txBody>
          <a:bodyPr anchor="ctr"/>
          <a:lstStyle/>
          <a:p>
            <a:br>
              <a:rPr lang="en-US" altLang="zh-CN" sz="4000"/>
            </a:br>
            <a:endParaRPr lang="en-US" altLang="zh-CN" sz="4000"/>
          </a:p>
        </p:txBody>
      </p:sp>
      <p:sp>
        <p:nvSpPr>
          <p:cNvPr id="75778" name="文本占位符 28674"/>
          <p:cNvSpPr>
            <a:spLocks noGrp="1"/>
          </p:cNvSpPr>
          <p:nvPr>
            <p:ph idx="1"/>
          </p:nvPr>
        </p:nvSpPr>
        <p:spPr>
          <a:xfrm>
            <a:off x="1429385" y="723900"/>
            <a:ext cx="9144000" cy="3239770"/>
          </a:xfrm>
        </p:spPr>
        <p:txBody>
          <a:bodyPr anchor="t"/>
          <a:lstStyle/>
          <a:p>
            <a:pPr>
              <a:buNone/>
            </a:pPr>
            <a:endParaRPr lang="zh-CN" altLang="en-US" sz="4000" b="1"/>
          </a:p>
          <a:p>
            <a:pPr>
              <a:buNone/>
            </a:pPr>
            <a:r>
              <a:rPr lang="en-US" altLang="zh-CN" sz="4000" b="1">
                <a:gradFill>
                  <a:gsLst>
                    <a:gs pos="0">
                      <a:srgbClr val="012D86"/>
                    </a:gs>
                    <a:gs pos="100000">
                      <a:srgbClr val="0E2557"/>
                    </a:gs>
                  </a:gsLst>
                  <a:lin scaled="0"/>
                </a:gradFill>
              </a:rPr>
              <a:t>7</a:t>
            </a:r>
            <a:r>
              <a:rPr lang="zh-CN" altLang="en-US" sz="4000" b="1">
                <a:gradFill>
                  <a:gsLst>
                    <a:gs pos="0">
                      <a:srgbClr val="012D86"/>
                    </a:gs>
                    <a:gs pos="100000">
                      <a:srgbClr val="0E2557"/>
                    </a:gs>
                  </a:gsLst>
                  <a:lin scaled="0"/>
                </a:gradFill>
              </a:rPr>
              <a:t>、宝剑锋从磨砺出，梅花香自苦寒来；</a:t>
            </a:r>
            <a:endParaRPr lang="zh-CN" altLang="en-US" sz="4000" b="1">
              <a:gradFill>
                <a:gsLst>
                  <a:gs pos="0">
                    <a:srgbClr val="012D86"/>
                  </a:gs>
                  <a:gs pos="100000">
                    <a:srgbClr val="0E2557"/>
                  </a:gs>
                </a:gsLst>
                <a:lin scaled="0"/>
              </a:gradFill>
            </a:endParaRPr>
          </a:p>
          <a:p>
            <a:pPr>
              <a:buNone/>
            </a:pPr>
            <a:r>
              <a:rPr lang="en-US" altLang="zh-CN" sz="4000" b="1">
                <a:gradFill>
                  <a:gsLst>
                    <a:gs pos="0">
                      <a:srgbClr val="012D86"/>
                    </a:gs>
                    <a:gs pos="100000">
                      <a:srgbClr val="0E2557"/>
                    </a:gs>
                  </a:gsLst>
                  <a:lin scaled="0"/>
                </a:gradFill>
              </a:rPr>
              <a:t>8</a:t>
            </a:r>
            <a:r>
              <a:rPr lang="zh-CN" altLang="en-US" sz="4000" b="1">
                <a:gradFill>
                  <a:gsLst>
                    <a:gs pos="0">
                      <a:srgbClr val="012D86"/>
                    </a:gs>
                    <a:gs pos="100000">
                      <a:srgbClr val="0E2557"/>
                    </a:gs>
                  </a:gsLst>
                  <a:lin scaled="0"/>
                </a:gradFill>
              </a:rPr>
              <a:t>、智者超然物外。</a:t>
            </a:r>
            <a:endParaRPr lang="zh-CN" altLang="en-US" sz="4000" b="1">
              <a:gradFill>
                <a:gsLst>
                  <a:gs pos="0">
                    <a:srgbClr val="012D86"/>
                  </a:gs>
                  <a:gs pos="100000">
                    <a:srgbClr val="0E2557"/>
                  </a:gs>
                </a:gsLst>
                <a:lin scaled="0"/>
              </a:gradFill>
            </a:endParaRPr>
          </a:p>
          <a:p>
            <a:pPr>
              <a:buNone/>
            </a:pPr>
            <a:r>
              <a:rPr lang="en-US" altLang="zh-CN" sz="4000" b="1">
                <a:gradFill>
                  <a:gsLst>
                    <a:gs pos="0">
                      <a:srgbClr val="012D86"/>
                    </a:gs>
                    <a:gs pos="100000">
                      <a:srgbClr val="0E2557"/>
                    </a:gs>
                  </a:gsLst>
                  <a:lin scaled="0"/>
                </a:gradFill>
              </a:rPr>
              <a:t>9</a:t>
            </a:r>
            <a:r>
              <a:rPr lang="zh-CN" altLang="en-US" sz="4000" b="1">
                <a:gradFill>
                  <a:gsLst>
                    <a:gs pos="0">
                      <a:srgbClr val="012D86"/>
                    </a:gs>
                    <a:gs pos="100000">
                      <a:srgbClr val="0E2557"/>
                    </a:gs>
                  </a:gsLst>
                  <a:lin scaled="0"/>
                </a:gradFill>
              </a:rPr>
              <a:t>、高手在民间。</a:t>
            </a:r>
            <a:endParaRPr lang="zh-CN" altLang="en-US" sz="4000" b="1">
              <a:gradFill>
                <a:gsLst>
                  <a:gs pos="0">
                    <a:srgbClr val="012D86"/>
                  </a:gs>
                  <a:gs pos="100000">
                    <a:srgbClr val="0E2557"/>
                  </a:gs>
                </a:gsLst>
                <a:lin scaled="0"/>
              </a:gradFill>
            </a:endParaRPr>
          </a:p>
          <a:p>
            <a:endParaRPr lang="zh-CN" altLang="en-US" sz="4000" b="1">
              <a:gradFill>
                <a:gsLst>
                  <a:gs pos="0">
                    <a:srgbClr val="012D86"/>
                  </a:gs>
                  <a:gs pos="100000">
                    <a:srgbClr val="0E2557"/>
                  </a:gs>
                </a:gsLst>
                <a:lin scaled="0"/>
              </a:gradFill>
            </a:endParaRPr>
          </a:p>
        </p:txBody>
      </p:sp>
    </p:spTree>
  </p:cSld>
  <p:clrMapOvr>
    <a:masterClrMapping/>
  </p:clrMapOvr>
  <p:transition spd="med">
    <p:newsflash/>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内容占位符 2"/>
          <p:cNvSpPr>
            <a:spLocks noGrp="1"/>
          </p:cNvSpPr>
          <p:nvPr>
            <p:ph idx="1"/>
          </p:nvPr>
        </p:nvSpPr>
        <p:spPr>
          <a:xfrm>
            <a:off x="2820670" y="1253490"/>
            <a:ext cx="6032500" cy="4351655"/>
          </a:xfrm>
        </p:spPr>
        <p:txBody>
          <a:bodyPr anchor="t"/>
          <a:lstStyle/>
          <a:p>
            <a:endParaRPr lang="zh-CN" altLang="en-US" sz="9600"/>
          </a:p>
          <a:p>
            <a:pPr marL="1371600" lvl="3" indent="0">
              <a:buNone/>
            </a:pPr>
            <a:r>
              <a:rPr lang="zh-CN" altLang="en-US" sz="6165" b="1">
                <a:solidFill>
                  <a:srgbClr val="FF0000"/>
                </a:solidFill>
              </a:rPr>
              <a:t>第一课时</a:t>
            </a:r>
            <a:endParaRPr lang="zh-CN" altLang="en-US" sz="6165" b="1">
              <a:solidFill>
                <a:srgbClr val="FF0000"/>
              </a:solidFill>
            </a:endParaRPr>
          </a:p>
        </p:txBody>
      </p:sp>
    </p:spTree>
  </p:cSld>
  <p:clrMapOvr>
    <a:masterClrMapping/>
  </p:clrMapOvr>
  <p:transition>
    <p:random/>
    <p:sndAc>
      <p:stSnd>
        <p:snd r:embed="rId2" name="chimes.wav"/>
      </p:stSnd>
    </p:sndAc>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66720" y="1329055"/>
            <a:ext cx="8674100" cy="4570730"/>
          </a:xfrm>
          <a:prstGeom prst="rect">
            <a:avLst/>
          </a:prstGeom>
          <a:noFill/>
          <a:ln w="9525">
            <a:noFill/>
          </a:ln>
        </p:spPr>
        <p:txBody>
          <a:bodyPr wrap="square" anchor="t">
            <a:spAutoFit/>
          </a:bodyPr>
          <a:lstStyle/>
          <a:p>
            <a:pPr>
              <a:lnSpc>
                <a:spcPct val="130000"/>
              </a:lnSpc>
              <a:spcBef>
                <a:spcPts val="1200"/>
              </a:spcBef>
            </a:pPr>
            <a:r>
              <a:rPr lang="zh-CN" altLang="en-US" sz="2800" b="1">
                <a:solidFill>
                  <a:srgbClr val="FF0000"/>
                </a:solidFill>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 欧阳修</a:t>
            </a:r>
            <a:r>
              <a:rPr lang="zh-CN" altLang="en-US" sz="3200" b="1">
                <a:latin typeface="微软雅黑" panose="020b0503020204020204" charset="-122"/>
                <a:ea typeface="微软雅黑" panose="020b0503020204020204" charset="-122"/>
                <a:cs typeface="微软雅黑" panose="020b0503020204020204" charset="-122"/>
              </a:rPr>
              <a:t>（</a:t>
            </a:r>
            <a:r>
              <a:rPr lang="en-US" altLang="zh-CN" sz="3200" b="1">
                <a:latin typeface="微软雅黑" panose="020b0503020204020204" charset="-122"/>
                <a:ea typeface="微软雅黑" panose="020b0503020204020204" charset="-122"/>
                <a:cs typeface="微软雅黑" panose="020b0503020204020204" charset="-122"/>
              </a:rPr>
              <a:t>1007—1072</a:t>
            </a:r>
            <a:r>
              <a:rPr lang="zh-CN" altLang="en-US" sz="3200" b="1">
                <a:latin typeface="微软雅黑" panose="020b0503020204020204" charset="-122"/>
                <a:ea typeface="微软雅黑" panose="020b0503020204020204" charset="-122"/>
                <a:cs typeface="微软雅黑" panose="020b0503020204020204" charset="-122"/>
              </a:rPr>
              <a:t>），字永叔，</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号醉翁</a:t>
            </a:r>
            <a:r>
              <a:rPr lang="zh-CN" altLang="en-US" sz="3200" b="1">
                <a:latin typeface="微软雅黑" panose="020b0503020204020204" charset="-122"/>
                <a:ea typeface="微软雅黑" panose="020b0503020204020204" charset="-122"/>
                <a:cs typeface="微软雅黑" panose="020b0503020204020204" charset="-122"/>
              </a:rPr>
              <a:t>，晚年</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六一居士</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solidFill>
                  <a:srgbClr val="00B050"/>
                </a:solidFill>
                <a:latin typeface="微软雅黑" panose="020b0503020204020204" charset="-122"/>
                <a:ea typeface="微软雅黑" panose="020b0503020204020204" charset="-122"/>
                <a:cs typeface="微软雅黑" panose="020b0503020204020204" charset="-122"/>
              </a:rPr>
              <a:t>藏书一万卷、金石遗文一千卷、琴一张、棋一局、酒一壶、醉翁一人</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，谥号</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文忠</a:t>
            </a:r>
            <a:r>
              <a:rPr lang="zh-CN" altLang="en-US" sz="3200" b="1">
                <a:latin typeface="微软雅黑" panose="020b0503020204020204" charset="-122"/>
                <a:ea typeface="微软雅黑" panose="020b0503020204020204" charset="-122"/>
                <a:cs typeface="微软雅黑" panose="020b0503020204020204" charset="-122"/>
              </a:rPr>
              <a:t>，吉州永丰（今江西）人。</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北宋政治家、文学家，唐宋八大家之一</a:t>
            </a:r>
            <a:r>
              <a:rPr lang="zh-CN" altLang="en-US" sz="3200" b="1">
                <a:latin typeface="微软雅黑" panose="020b0503020204020204" charset="-122"/>
                <a:ea typeface="微软雅黑" panose="020b0503020204020204" charset="-122"/>
                <a:cs typeface="微软雅黑" panose="020b0503020204020204" charset="-122"/>
              </a:rPr>
              <a:t>，对北宋诗文革新运动做出了卓越的贡献。代表作品有</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醉翁亭记</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卖油翁</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等。</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8" name="Picture 9" descr="C:\Documents and Settings\Administrator\桌面\人八语大课堂正文\CJ31.tif"/>
          <p:cNvPicPr>
            <a:picLocks noChangeAspect="1"/>
          </p:cNvPicPr>
          <p:nvPr/>
        </p:nvPicPr>
        <p:blipFill>
          <a:blip r:embed="rId2"/>
          <a:stretch>
            <a:fillRect/>
          </a:stretch>
        </p:blipFill>
        <p:spPr>
          <a:xfrm>
            <a:off x="678180" y="2195830"/>
            <a:ext cx="1878013" cy="2557463"/>
          </a:xfrm>
          <a:prstGeom prst="rect">
            <a:avLst/>
          </a:prstGeom>
          <a:noFill/>
          <a:ln w="9525">
            <a:noFill/>
          </a:ln>
        </p:spPr>
      </p:pic>
      <p:sp>
        <p:nvSpPr>
          <p:cNvPr id="27653" name="圆角矩形 2"/>
          <p:cNvSpPr/>
          <p:nvPr/>
        </p:nvSpPr>
        <p:spPr>
          <a:xfrm>
            <a:off x="678180" y="860425"/>
            <a:ext cx="2510790" cy="688975"/>
          </a:xfrm>
          <a:prstGeom prst="roundRect">
            <a:avLst>
              <a:gd name="adj" fmla="val 6394"/>
            </a:avLst>
          </a:prstGeom>
          <a:noFill/>
          <a:ln w="28575">
            <a:noFill/>
          </a:ln>
        </p:spPr>
        <p:txBody>
          <a:bodyPr lIns="91438" tIns="45719" rIns="91438" bIns="45719" anchor="ctr"/>
          <a:lstStyle/>
          <a:p>
            <a:r>
              <a:rPr lang="zh-CN" altLang="en-US" sz="4000" b="1">
                <a:solidFill>
                  <a:srgbClr val="FF0000"/>
                </a:solidFill>
                <a:latin typeface="微软雅黑" panose="020b0503020204020204" charset="-122"/>
                <a:ea typeface="微软雅黑" panose="020b0503020204020204" charset="-122"/>
              </a:rPr>
              <a:t>作者名片</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文本框 13"/>
          <p:cNvSpPr txBox="1"/>
          <p:nvPr/>
        </p:nvSpPr>
        <p:spPr>
          <a:xfrm>
            <a:off x="12285663" y="2611438"/>
            <a:ext cx="309880" cy="368300"/>
          </a:xfrm>
          <a:prstGeom prst="rect">
            <a:avLst/>
          </a:prstGeom>
          <a:noFill/>
          <a:ln w="9525">
            <a:noFill/>
          </a:ln>
        </p:spPr>
        <p:txBody>
          <a:bodyPr wrap="none" anchor="t">
            <a:spAutoFit/>
          </a:bodyPr>
          <a:lstStyle/>
          <a:p>
            <a:endParaRPr lang="zh-CN" altLang="en-US">
              <a:latin typeface="Arial" panose="020b0604020202020204" pitchFamily="34" charset="0"/>
              <a:ea typeface="宋体" panose="02010600030101010101" pitchFamily="2" charset="-122"/>
            </a:endParaRPr>
          </a:p>
        </p:txBody>
      </p:sp>
      <p:sp>
        <p:nvSpPr>
          <p:cNvPr id="28679" name="TextBox 17"/>
          <p:cNvSpPr txBox="1"/>
          <p:nvPr/>
        </p:nvSpPr>
        <p:spPr>
          <a:xfrm>
            <a:off x="488950" y="1368425"/>
            <a:ext cx="11273790" cy="5128895"/>
          </a:xfrm>
          <a:prstGeom prst="rect">
            <a:avLst/>
          </a:prstGeom>
          <a:noFill/>
          <a:ln w="9525">
            <a:noFill/>
          </a:ln>
        </p:spPr>
        <p:txBody>
          <a:bodyPr wrap="square" anchor="t">
            <a:spAutoFit/>
          </a:bodyPr>
          <a:lstStyle/>
          <a:p>
            <a:pPr>
              <a:lnSpc>
                <a:spcPct val="130000"/>
              </a:lnSpc>
              <a:buFontTx/>
            </a:pPr>
            <a:r>
              <a:rPr lang="zh-CN" altLang="en-US" sz="2000" b="1">
                <a:latin typeface="黑体" panose="02010609060101010101" pitchFamily="2" charset="-122"/>
                <a:ea typeface="黑体" panose="02010609060101010101" pitchFamily="2" charset="-122"/>
              </a:rPr>
              <a:t>   </a:t>
            </a:r>
            <a:r>
              <a:rPr lang="zh-CN" altLang="en-US" sz="2800" b="1">
                <a:latin typeface="微软雅黑" panose="020b0503020204020204" charset="-122"/>
                <a:ea typeface="微软雅黑" panose="020b0503020204020204" charset="-122"/>
                <a:cs typeface="微软雅黑" panose="020b0503020204020204" charset="-122"/>
              </a:rPr>
              <a:t>   唐宋八大家是唐宋时期八大散文作家的合称，即</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唐代</a:t>
            </a:r>
            <a:r>
              <a:rPr lang="zh-CN" altLang="en-US" sz="2800" b="1">
                <a:latin typeface="微软雅黑" panose="020b0503020204020204" charset="-122"/>
                <a:ea typeface="微软雅黑" panose="020b0503020204020204" charset="-122"/>
                <a:cs typeface="微软雅黑" panose="020b0503020204020204" charset="-122"/>
              </a:rPr>
              <a:t>的韩愈、柳宗元，</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宋代</a:t>
            </a:r>
            <a:r>
              <a:rPr lang="zh-CN" altLang="en-US" sz="2800" b="1">
                <a:latin typeface="微软雅黑" panose="020b0503020204020204" charset="-122"/>
                <a:ea typeface="微软雅黑" panose="020b0503020204020204" charset="-122"/>
                <a:cs typeface="微软雅黑" panose="020b0503020204020204" charset="-122"/>
              </a:rPr>
              <a:t>的苏洵、苏轼、苏辙、欧阳修、王安石、曾巩。唐宋文坛以他们的文学成就最高，流传最广，故称唐宋八大家。</a:t>
            </a:r>
            <a:endParaRPr lang="en-US" altLang="zh-CN" sz="2800" b="1">
              <a:latin typeface="微软雅黑" panose="020b0503020204020204" charset="-122"/>
              <a:ea typeface="微软雅黑" panose="020b0503020204020204" charset="-122"/>
              <a:cs typeface="微软雅黑" panose="020b0503020204020204" charset="-122"/>
            </a:endParaRPr>
          </a:p>
          <a:p>
            <a:pPr>
              <a:lnSpc>
                <a:spcPct val="130000"/>
              </a:lnSpc>
              <a:buFontTx/>
            </a:pP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明初，朱右最初将韩愈、柳宗元、苏轼、苏洵、苏辙、 欧阳修、王安石、曾巩八个作家的散文作品编选在一起，名之曰</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八先生文集</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，后唐顺之在</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文编</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一书中也选录了这八个唐宋作家的作品。明朝中叶，古文家茅坤在前人基础上加以整理和编选，取名</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唐宋八大家文钞</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，共</a:t>
            </a:r>
            <a:r>
              <a:rPr lang="en-US" altLang="zh-CN" sz="2800" b="1">
                <a:latin typeface="微软雅黑" panose="020b0503020204020204" charset="-122"/>
                <a:ea typeface="微软雅黑" panose="020b0503020204020204" charset="-122"/>
                <a:cs typeface="微软雅黑" panose="020b0503020204020204" charset="-122"/>
              </a:rPr>
              <a:t>160</a:t>
            </a:r>
            <a:r>
              <a:rPr lang="zh-CN" altLang="en-US" sz="2800" b="1">
                <a:latin typeface="微软雅黑" panose="020b0503020204020204" charset="-122"/>
                <a:ea typeface="微软雅黑" panose="020b0503020204020204" charset="-122"/>
                <a:cs typeface="微软雅黑" panose="020b0503020204020204" charset="-122"/>
              </a:rPr>
              <a:t>卷。“唐宋八大家”从此得名。</a:t>
            </a:r>
            <a:r>
              <a:rPr lang="zh-CN" altLang="en-US" sz="2800" b="1">
                <a:solidFill>
                  <a:srgbClr val="00B050"/>
                </a:solidFill>
                <a:latin typeface="微软雅黑" panose="020b0503020204020204" charset="-122"/>
                <a:ea typeface="微软雅黑" panose="020b0503020204020204" charset="-122"/>
                <a:cs typeface="微软雅黑" panose="020b0503020204020204" charset="-122"/>
              </a:rPr>
              <a:t>唐宋八大家的巧记方法</a:t>
            </a:r>
            <a:r>
              <a:rPr lang="zh-CN" altLang="en-US" sz="2800" b="1">
                <a:latin typeface="微软雅黑" panose="020b0503020204020204" charset="-122"/>
                <a:ea typeface="微软雅黑" panose="020b0503020204020204" charset="-122"/>
                <a:cs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韩柳三苏王欧曾</a:t>
            </a:r>
            <a:r>
              <a:rPr lang="zh-CN" altLang="en-US" sz="2800" b="1">
                <a:latin typeface="微软雅黑" panose="020b0503020204020204" charset="-122"/>
                <a:ea typeface="微软雅黑" panose="020b0503020204020204" charset="-122"/>
                <a:cs typeface="微软雅黑" panose="020b0503020204020204" charset="-122"/>
              </a:rPr>
              <a:t>。</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28680" name="矩形 19"/>
          <p:cNvSpPr/>
          <p:nvPr/>
        </p:nvSpPr>
        <p:spPr>
          <a:xfrm>
            <a:off x="488950" y="330835"/>
            <a:ext cx="2861945" cy="645160"/>
          </a:xfrm>
          <a:prstGeom prst="rect">
            <a:avLst/>
          </a:prstGeom>
          <a:noFill/>
          <a:ln w="9525">
            <a:noFill/>
          </a:ln>
        </p:spPr>
        <p:txBody>
          <a:bodyPr wrap="square" anchor="t">
            <a:spAutoFit/>
          </a:bodyPr>
          <a:lstStyle/>
          <a:p>
            <a:r>
              <a:rPr lang="zh-CN" altLang="en-US" sz="3600" b="1">
                <a:solidFill>
                  <a:srgbClr val="FF0000"/>
                </a:solidFill>
                <a:latin typeface="微软雅黑" panose="020b0503020204020204" charset="-122"/>
                <a:ea typeface="微软雅黑" panose="020b0503020204020204" charset="-122"/>
              </a:rPr>
              <a:t>唐宋八大家</a:t>
            </a:r>
            <a:endParaRPr lang="zh-CN" altLang="en-US" sz="3600" b="1">
              <a:solidFill>
                <a:srgbClr val="FF0000"/>
              </a:solidFill>
              <a:latin typeface="微软雅黑" panose="020b0503020204020204" charset="-122"/>
              <a:ea typeface="微软雅黑" panose="020b0503020204020204" charset="-122"/>
            </a:endParaRPr>
          </a:p>
        </p:txBody>
      </p:sp>
    </p:spTree>
  </p:cSld>
  <p:clrMapOvr>
    <a:masterClrMapping/>
  </p:clrMapOvr>
  <p:transition spd="slow">
    <p:wip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矩形 1"/>
          <p:cNvSpPr/>
          <p:nvPr/>
        </p:nvSpPr>
        <p:spPr>
          <a:xfrm>
            <a:off x="520065" y="837565"/>
            <a:ext cx="11134090" cy="5259070"/>
          </a:xfrm>
          <a:prstGeom prst="rect">
            <a:avLst/>
          </a:prstGeom>
          <a:noFill/>
          <a:ln w="9525">
            <a:noFill/>
          </a:ln>
        </p:spPr>
        <p:txBody>
          <a:bodyPr wrap="square" anchor="t">
            <a:spAutoFit/>
          </a:bodyPr>
          <a:lstStyle/>
          <a:p>
            <a:pPr>
              <a:lnSpc>
                <a:spcPct val="120000"/>
              </a:lnSpc>
            </a:pPr>
            <a:r>
              <a:rPr lang="zh-CN" altLang="en-US" sz="2400">
                <a:latin typeface="Arial" panose="020b0604020202020204" pitchFamily="34" charset="0"/>
                <a:ea typeface="宋体" panose="02010600030101010101" pitchFamily="2" charset="-122"/>
              </a:rPr>
              <a:t>        </a:t>
            </a:r>
            <a:r>
              <a:rPr lang="zh-CN" altLang="en-US" sz="2800" b="1">
                <a:latin typeface="微软雅黑" panose="020b0503020204020204" charset="-122"/>
                <a:ea typeface="微软雅黑" panose="020b0503020204020204" charset="-122"/>
                <a:cs typeface="微软雅黑" panose="020b0503020204020204" charset="-122"/>
              </a:rPr>
              <a:t>欧阳修四岁丧父，随叔父在现湖北随州长大，幼年家贫无资，</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母亲郑氏以荻画地，教以识字</a:t>
            </a:r>
            <a:r>
              <a:rPr lang="zh-CN" altLang="en-US" sz="2800" b="1">
                <a:latin typeface="微软雅黑" panose="020b0503020204020204" charset="-122"/>
                <a:ea typeface="微软雅黑" panose="020b0503020204020204" charset="-122"/>
                <a:cs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画荻教子</a:t>
            </a:r>
            <a:r>
              <a:rPr lang="zh-CN" altLang="en-US" sz="2800" b="1">
                <a:latin typeface="微软雅黑" panose="020b0503020204020204" charset="-122"/>
                <a:ea typeface="微软雅黑" panose="020b0503020204020204" charset="-122"/>
                <a:cs typeface="微软雅黑" panose="020b0503020204020204" charset="-122"/>
              </a:rPr>
              <a:t>）欧阳修自幼酷爱读书，常从城南李家借书抄读，他天资聪颖，又刻苦勤奋，往往书不待抄完，已能成诵</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少年习作诗赋文章，文笔老练，有如成人，其叔由此看到了家族振兴的希望，曾对欧阳修的母亲说</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嫂无以家贫子幼为念，此奇儿也</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不唯起家以大吾门，他日必名重当世。</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十岁时，欧阳修从李家得唐</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昌黎先生文集</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六卷，甚爱其文，</a:t>
            </a:r>
            <a:r>
              <a:rPr lang="zh-CN" altLang="en-US" sz="2800" b="1">
                <a:latin typeface="微软雅黑" panose="020b0503020204020204" charset="-122"/>
                <a:ea typeface="微软雅黑" panose="020b0503020204020204" charset="-122"/>
                <a:cs typeface="微软雅黑" panose="020b0503020204020204" charset="-122"/>
                <a:hlinkClick r:id="rId2"/>
              </a:rPr>
              <a:t>手不释卷</a:t>
            </a:r>
            <a:r>
              <a:rPr lang="zh-CN" altLang="en-US" sz="2800" b="1">
                <a:latin typeface="微软雅黑" panose="020b0503020204020204" charset="-122"/>
                <a:ea typeface="微软雅黑" panose="020b0503020204020204" charset="-122"/>
                <a:cs typeface="微软雅黑" panose="020b0503020204020204" charset="-122"/>
              </a:rPr>
              <a:t>，这为日后</a:t>
            </a:r>
            <a:r>
              <a:rPr lang="zh-CN" altLang="en-US" sz="2800" b="1">
                <a:latin typeface="微软雅黑" panose="020b0503020204020204" charset="-122"/>
                <a:ea typeface="微软雅黑" panose="020b0503020204020204" charset="-122"/>
                <a:cs typeface="微软雅黑" panose="020b0503020204020204" charset="-122"/>
                <a:hlinkClick r:id="rId3"/>
              </a:rPr>
              <a:t>北宋诗文革新运动</a:t>
            </a:r>
            <a:r>
              <a:rPr lang="zh-CN" altLang="en-US" sz="2800" b="1">
                <a:latin typeface="微软雅黑" panose="020b0503020204020204" charset="-122"/>
                <a:ea typeface="微软雅黑" panose="020b0503020204020204" charset="-122"/>
                <a:cs typeface="微软雅黑" panose="020b0503020204020204" charset="-122"/>
              </a:rPr>
              <a:t>播下了种子。 仁宗天圣八年</a:t>
            </a:r>
            <a:r>
              <a:rPr lang="en-US" altLang="zh-CN" sz="2800" b="1">
                <a:latin typeface="微软雅黑" panose="020b0503020204020204" charset="-122"/>
                <a:ea typeface="微软雅黑" panose="020b0503020204020204" charset="-122"/>
                <a:cs typeface="微软雅黑" panose="020b0503020204020204" charset="-122"/>
              </a:rPr>
              <a:t>(1030)</a:t>
            </a:r>
            <a:r>
              <a:rPr lang="zh-CN" altLang="en-US" sz="2800" b="1">
                <a:latin typeface="微软雅黑" panose="020b0503020204020204" charset="-122"/>
                <a:ea typeface="微软雅黑" panose="020b0503020204020204" charset="-122"/>
                <a:cs typeface="微软雅黑" panose="020b0503020204020204" charset="-122"/>
              </a:rPr>
              <a:t>中进士。次年任西京</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今洛阳</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留守推官，与</a:t>
            </a:r>
            <a:r>
              <a:rPr lang="zh-CN" altLang="en-US" sz="2800" b="1">
                <a:latin typeface="微软雅黑" panose="020b0503020204020204" charset="-122"/>
                <a:ea typeface="微软雅黑" panose="020b0503020204020204" charset="-122"/>
                <a:cs typeface="微软雅黑" panose="020b0503020204020204" charset="-122"/>
                <a:hlinkClick r:id="rId4"/>
              </a:rPr>
              <a:t>梅尧臣</a:t>
            </a:r>
            <a:r>
              <a:rPr lang="zh-CN" altLang="en-US"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hlinkClick r:id="rId5"/>
              </a:rPr>
              <a:t>尹洙</a:t>
            </a:r>
            <a:r>
              <a:rPr lang="zh-CN" altLang="en-US" sz="2800" b="1">
                <a:latin typeface="微软雅黑" panose="020b0503020204020204" charset="-122"/>
                <a:ea typeface="微软雅黑" panose="020b0503020204020204" charset="-122"/>
                <a:cs typeface="微软雅黑" panose="020b0503020204020204" charset="-122"/>
              </a:rPr>
              <a:t>结为至交，互相切磋诗文。景佑元年</a:t>
            </a:r>
            <a:r>
              <a:rPr lang="en-US" altLang="zh-CN" sz="2800" b="1">
                <a:latin typeface="微软雅黑" panose="020b0503020204020204" charset="-122"/>
                <a:ea typeface="微软雅黑" panose="020b0503020204020204" charset="-122"/>
                <a:cs typeface="微软雅黑" panose="020b0503020204020204" charset="-122"/>
              </a:rPr>
              <a:t>(1034</a:t>
            </a:r>
            <a:r>
              <a:rPr lang="zh-CN" altLang="en-US" sz="2800" b="1">
                <a:latin typeface="微软雅黑" panose="020b0503020204020204" charset="-122"/>
                <a:ea typeface="微软雅黑" panose="020b0503020204020204" charset="-122"/>
                <a:cs typeface="微软雅黑" panose="020b0503020204020204" charset="-122"/>
              </a:rPr>
              <a:t>年</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hlinkClick r:id="rId6"/>
              </a:rPr>
              <a:t>召试</a:t>
            </a:r>
            <a:r>
              <a:rPr lang="zh-CN" altLang="en-US" sz="2800" b="1">
                <a:latin typeface="微软雅黑" panose="020b0503020204020204" charset="-122"/>
                <a:ea typeface="微软雅黑" panose="020b0503020204020204" charset="-122"/>
                <a:cs typeface="微软雅黑" panose="020b0503020204020204" charset="-122"/>
                <a:hlinkClick r:id="rId7"/>
              </a:rPr>
              <a:t>学士院</a:t>
            </a:r>
            <a:r>
              <a:rPr lang="zh-CN" altLang="en-US" sz="2800" b="1">
                <a:latin typeface="微软雅黑" panose="020b0503020204020204" charset="-122"/>
                <a:ea typeface="微软雅黑" panose="020b0503020204020204" charset="-122"/>
                <a:cs typeface="微软雅黑" panose="020b0503020204020204" charset="-122"/>
              </a:rPr>
              <a:t>，授任</a:t>
            </a:r>
            <a:r>
              <a:rPr lang="zh-CN" altLang="en-US" sz="2800" b="1">
                <a:latin typeface="微软雅黑" panose="020b0503020204020204" charset="-122"/>
                <a:ea typeface="微软雅黑" panose="020b0503020204020204" charset="-122"/>
                <a:cs typeface="微软雅黑" panose="020b0503020204020204" charset="-122"/>
                <a:hlinkClick r:id="rId8"/>
              </a:rPr>
              <a:t>宣德郎</a:t>
            </a:r>
            <a:r>
              <a:rPr lang="zh-CN" altLang="en-US" sz="2800" b="1">
                <a:latin typeface="微软雅黑" panose="020b0503020204020204" charset="-122"/>
                <a:ea typeface="微软雅黑" panose="020b0503020204020204" charset="-122"/>
                <a:cs typeface="微软雅黑" panose="020b0503020204020204" charset="-122"/>
              </a:rPr>
              <a:t>，充</a:t>
            </a:r>
            <a:r>
              <a:rPr lang="zh-CN" altLang="en-US" sz="2800" b="1">
                <a:latin typeface="微软雅黑" panose="020b0503020204020204" charset="-122"/>
                <a:ea typeface="微软雅黑" panose="020b0503020204020204" charset="-122"/>
                <a:cs typeface="微软雅黑" panose="020b0503020204020204" charset="-122"/>
                <a:hlinkClick r:id="rId9"/>
              </a:rPr>
              <a:t>馆阁校勘</a:t>
            </a:r>
            <a:r>
              <a:rPr lang="zh-CN" altLang="en-US" sz="2800" b="1">
                <a:latin typeface="微软雅黑" panose="020b0503020204020204" charset="-122"/>
                <a:ea typeface="微软雅黑" panose="020b0503020204020204" charset="-122"/>
                <a:cs typeface="微软雅黑" panose="020b0503020204020204" charset="-122"/>
              </a:rPr>
              <a:t>。</a:t>
            </a:r>
            <a:endParaRPr lang="zh-CN"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sndAc>
      <p:stSnd>
        <p:snd r:embed="rId10" name="chimes.wav"/>
      </p:stSnd>
    </p:sndAc>
  </p:transition>
  <p:timing/>
</p:sld>
</file>

<file path=ppt/tags/tag1.xml><?xml version="1.0" encoding="utf-8"?>
<p:tagLst xmlns:p="http://schemas.openxmlformats.org/presentationml/2006/main">
  <p:tag name="KSO_WM_UNIT_TABLE_BEAUTIFY" val="smartTable{6fa104fa-3c40-4063-9338-2453109958fa}"/>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260</Paragraphs>
  <Slides>52</Slides>
  <Notes>1</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52</vt:i4>
      </vt:variant>
    </vt:vector>
  </HeadingPairs>
  <TitlesOfParts>
    <vt:vector baseType="lpstr" size="69">
      <vt:lpstr>Arial</vt:lpstr>
      <vt:lpstr>Calibri</vt:lpstr>
      <vt:lpstr>Calibri Light</vt:lpstr>
      <vt:lpstr>微软雅黑</vt:lpstr>
      <vt:lpstr>黑体</vt:lpstr>
      <vt:lpstr>华文细黑</vt:lpstr>
      <vt:lpstr>楷体</vt:lpstr>
      <vt:lpstr>宋体</vt:lpstr>
      <vt:lpstr>华文行楷</vt:lpstr>
      <vt:lpstr>Times New Roman</vt:lpstr>
      <vt:lpstr>华文宋体</vt:lpstr>
      <vt:lpstr>仿宋_GB2312</vt:lpstr>
      <vt:lpstr>隶书</vt:lpstr>
      <vt:lpstr>楷体_GB2312</vt:lpstr>
      <vt:lpstr>Wingdings</vt:lpstr>
      <vt:lpstr>华文新魏</vt:lpstr>
      <vt:lpstr>Office 主题</vt:lpstr>
      <vt:lpstr>PowerPoint Presentation</vt:lpstr>
      <vt:lpstr>卖油翁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读准字音</vt:lpstr>
      <vt:lpstr>PowerPoint Presentation</vt:lpstr>
      <vt:lpstr>PowerPoint Presentation</vt:lpstr>
      <vt:lpstr>PowerPoint Presentation</vt:lpstr>
      <vt:lpstr>解词释句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词语归纳</vt:lpstr>
      <vt:lpstr>PowerPoint Presentation</vt:lpstr>
      <vt:lpstr>PowerPoint Presentation</vt:lpstr>
      <vt:lpstr>第二课时</vt:lpstr>
      <vt:lpstr>PowerPoint Presentation</vt:lpstr>
      <vt:lpstr>PowerPoint Presentation</vt:lpstr>
      <vt:lpstr>PowerPoint Presentation</vt:lpstr>
      <vt:lpstr>分析探究—故事情节</vt:lpstr>
      <vt:lpstr>PowerPoint Presentation</vt:lpstr>
      <vt:lpstr>PowerPoint Presentation</vt:lpstr>
      <vt:lpstr>PowerPoint Presentation</vt:lpstr>
      <vt:lpstr>探究疑难:</vt:lpstr>
      <vt:lpstr/>
      <vt:lpstr/>
      <vt:lpstr>写作特点</vt:lpstr>
      <vt:lpstr>主旨：</vt:lpstr>
      <vt:lpstr>拓展延伸</vt:lpstr>
      <vt:lpstr>收获体会</vt:lpstr>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2021-03-15T12:35:44.592</cp:lastPrinted>
  <dcterms:created xsi:type="dcterms:W3CDTF">2021-03-15T12:35:44Z</dcterms:created>
  <dcterms:modified xsi:type="dcterms:W3CDTF">2021-03-15T04:35:48Z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