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58" r:id="rId5"/>
    <p:sldId id="262" r:id="rId6"/>
    <p:sldId id="263" r:id="rId7"/>
    <p:sldId id="264" r:id="rId8"/>
    <p:sldId id="265" r:id="rId9"/>
    <p:sldId id="267" r:id="rId10"/>
    <p:sldId id="274" r:id="rId11"/>
    <p:sldId id="273" r:id="rId12"/>
    <p:sldId id="272" r:id="rId13"/>
    <p:sldId id="268" r:id="rId14"/>
    <p:sldId id="269" r:id="rId15"/>
    <p:sldId id="275" r:id="rId16"/>
    <p:sldId id="285" r:id="rId17"/>
    <p:sldId id="293" r:id="rId18"/>
    <p:sldId id="296" r:id="rId19"/>
    <p:sldId id="298" r:id="rId20"/>
    <p:sldId id="306" r:id="rId21"/>
    <p:sldId id="304" r:id="rId22"/>
    <p:sldId id="305" r:id="rId23"/>
    <p:sldId id="302" r:id="rId24"/>
    <p:sldId id="303" r:id="rId25"/>
    <p:sldId id="310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000"/>
    <a:srgbClr val="FF00FF"/>
    <a:srgbClr val="6600CC"/>
    <a:srgbClr val="660066"/>
    <a:srgbClr val="0000FF"/>
    <a:srgbClr val="FF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84542-5A76-40E8-A846-824C29723D1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1715E-AE3C-4173-BC19-F5A2FFFB9C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E8663-7CA8-4CC0-B6DC-193639C53D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6EA56-608E-4933-8881-56AA4EA1A7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99BDC-8942-4EF8-965F-9A6532C8884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3FF97-661B-494B-8CC3-BD1BF6126F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C2306-C00D-46ED-9551-E1042BB36DF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236C0-DE58-429E-BC4E-031AE52A53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2FD56-B00E-428D-A984-C299650C5B4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B73EA-5ED3-4C4E-A59E-E29C807D7F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23447-DDCB-44CF-B5F6-13570F5D1B5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3E6F2-4E01-4447-A46D-97A0257C0E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ABEB5-50FA-408C-BADD-0DF305C6668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1CC4C-D9A3-4431-9548-C8AD536AFC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402EE-EBE5-4B73-9CF9-38A9C06D2E8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ABD89-065F-41FF-B591-E313994E0E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73574-921F-44F4-80C8-5CCF092B25C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4E80-50CF-44E2-8003-555CE4AF29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2BFF6-7DB9-4317-A6C1-40ED92DF26A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7E88D-1C30-44AD-A237-51B3614B0F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EE7F7-8F04-4E40-A27A-53161D4366D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4CA7-EE54-4103-A9BC-2832771AAA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843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19705F-C91B-40AC-9438-BFE3EFD7A89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725569-0664-4AF9-B2E6-F170DE2D86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hyperlink" Target="&#31532;4&#35838;&#35799;&#20004;&#39318;&#20043;&#20551;&#22914;&#29983;&#27963;&#27450;&#39575;&#20102;&#20320;/&#24247;&#26725;&#26391;&#35829;&#20316;&#21697;&#65306;&#20551;&#22914;&#29983;&#27963;&#27450;&#39575;&#20102;&#20320;.flv" TargetMode="External"/><Relationship Id="rId7" Type="http://schemas.openxmlformats.org/officeDocument/2006/relationships/image" Target="../media/image5.png"/><Relationship Id="rId6" Type="http://schemas.microsoft.com/office/2007/relationships/media" Target="file:///C:\Documents%20and%20Settings\Administrator\&#26700;&#38754;\&#20551;&#22914;&#29983;&#27963;&#27450;&#39575;&#20102;&#20320;3\&#20551;&#22914;&#29983;&#27963;&#27450;&#39575;&#20102;&#20320;.mp3" TargetMode="External"/><Relationship Id="rId5" Type="http://schemas.openxmlformats.org/officeDocument/2006/relationships/audio" Target="file:///C:\Documents%20and%20Settings\Administrator\&#26700;&#38754;\&#20551;&#22914;&#29983;&#27963;&#27450;&#39575;&#20102;&#20320;3\&#20551;&#22914;&#29983;&#27963;&#27450;&#39575;&#20102;&#20320;.mp3" TargetMode="External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I:\&#35799;&#20004;&#39318;\&#35799;&#20004;&#39318;%20%20&#29579;&#26635;&#21033;\znpa-2087.wma" TargetMode="External"/><Relationship Id="rId2" Type="http://schemas.openxmlformats.org/officeDocument/2006/relationships/audio" Target="file:///I:\&#35799;&#20004;&#39318;\&#35799;&#20004;&#39318;%20%20&#29579;&#26635;&#21033;\znpa-2087.wma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5.png"/><Relationship Id="rId3" Type="http://schemas.microsoft.com/office/2007/relationships/media" Target="file:///G:\&#25105;&#30340;&#35838;&#20214;\&#20551;&#22914;&#29983;&#27963;&#27450;&#39575;&#20102;&#20320;\&#32972;&#26223;.mp3" TargetMode="External"/><Relationship Id="rId2" Type="http://schemas.openxmlformats.org/officeDocument/2006/relationships/audio" Target="file:///G:\&#25105;&#30340;&#35838;&#20214;\&#20551;&#22914;&#29983;&#27963;&#27450;&#39575;&#20102;&#20320;\&#32972;&#26223;.mp3" TargetMode="Externa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WordArt 2"/>
          <p:cNvSpPr>
            <a:spLocks noChangeArrowheads="1" noChangeShapeType="1" noTextEdit="1"/>
          </p:cNvSpPr>
          <p:nvPr/>
        </p:nvSpPr>
        <p:spPr bwMode="auto">
          <a:xfrm>
            <a:off x="1187450" y="620713"/>
            <a:ext cx="6408738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8000" b="1" kern="10">
                <a:ln w="9525">
                  <a:rou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</a:rPr>
              <a:t>诗两首</a:t>
            </a:r>
            <a:endParaRPr lang="zh-CN" altLang="en-US" sz="8000" b="1" kern="10">
              <a:ln w="9525">
                <a:round/>
              </a:ln>
              <a:gradFill rotWithShape="1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</a:gradFill>
              <a:latin typeface="+mn-ea"/>
              <a:ea typeface="+mn-ea"/>
              <a:cs typeface="+mn-ea"/>
            </a:endParaRPr>
          </a:p>
        </p:txBody>
      </p:sp>
      <p:pic>
        <p:nvPicPr>
          <p:cNvPr id="13314" name="Picture 3" descr="花边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20939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花边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5649913"/>
            <a:ext cx="6048375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042988" y="3284538"/>
            <a:ext cx="3168650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5400" b="1">
                <a:solidFill>
                  <a:srgbClr val="006666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假如生活</a:t>
            </a:r>
            <a:endParaRPr kumimoji="1" lang="zh-CN" altLang="en-US" sz="5400" b="1">
              <a:solidFill>
                <a:srgbClr val="006666"/>
              </a:solidFill>
              <a:latin typeface="Times New Roman" panose="02020603050405020304" pitchFamily="18" charset="0"/>
              <a:ea typeface="华文行楷"/>
              <a:cs typeface="华文行楷"/>
            </a:endParaRPr>
          </a:p>
          <a:p>
            <a:r>
              <a:rPr kumimoji="1" lang="zh-CN" altLang="en-US" sz="5400" b="1">
                <a:solidFill>
                  <a:srgbClr val="006666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欺骗了你</a:t>
            </a:r>
            <a:endParaRPr kumimoji="1" lang="zh-CN" altLang="en-US" sz="5400" b="1">
              <a:solidFill>
                <a:srgbClr val="006666"/>
              </a:solidFill>
              <a:latin typeface="Times New Roman" panose="02020603050405020304" pitchFamily="18" charset="0"/>
              <a:ea typeface="华文行楷"/>
              <a:cs typeface="华文行楷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5148263" y="3760788"/>
            <a:ext cx="362902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solidFill>
                  <a:srgbClr val="0000FF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未选择的路</a:t>
            </a:r>
            <a:endParaRPr kumimoji="1" lang="zh-CN" altLang="en-US" sz="8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3318" name="Picture 7" descr="花边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7050088" y="0"/>
            <a:ext cx="2093912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4787900" y="2852738"/>
            <a:ext cx="0" cy="2952750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2339975" y="549275"/>
            <a:ext cx="4370388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预习检测</a:t>
            </a:r>
            <a:endParaRPr lang="zh-CN" altLang="en-US" sz="4800" b="1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86125" y="2071688"/>
            <a:ext cx="53975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一眨眼一呼吸的短时间。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2532" name="矩形 5"/>
          <p:cNvSpPr>
            <a:spLocks noChangeArrowheads="1"/>
          </p:cNvSpPr>
          <p:nvPr/>
        </p:nvSpPr>
        <p:spPr bwMode="auto">
          <a:xfrm>
            <a:off x="500063" y="2786063"/>
            <a:ext cx="1724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忧郁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矩形 6"/>
          <p:cNvSpPr>
            <a:spLocks noChangeArrowheads="1"/>
          </p:cNvSpPr>
          <p:nvPr/>
        </p:nvSpPr>
        <p:spPr bwMode="auto">
          <a:xfrm>
            <a:off x="500063" y="2071688"/>
            <a:ext cx="1724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息：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928813" y="2071688"/>
            <a:ext cx="1714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shùn</a:t>
            </a:r>
            <a:endParaRPr lang="en-US" altLang="zh-CN" sz="4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57375" y="2714625"/>
            <a:ext cx="24384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yōu yù</a:t>
            </a:r>
            <a:r>
              <a:rPr lang="en-US" sz="4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4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714750" y="2786063"/>
            <a:ext cx="15001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愁闷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7" name="矩形 10"/>
          <p:cNvSpPr>
            <a:spLocks noChangeArrowheads="1"/>
          </p:cNvSpPr>
          <p:nvPr/>
        </p:nvSpPr>
        <p:spPr bwMode="auto">
          <a:xfrm>
            <a:off x="428625" y="3786188"/>
            <a:ext cx="15700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怀恋：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85938" y="3857625"/>
            <a:ext cx="1022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liàn</a:t>
            </a:r>
            <a:endParaRPr lang="en-US" altLang="zh-CN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714625" y="3786188"/>
            <a:ext cx="11080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怀念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矩形 13"/>
          <p:cNvSpPr>
            <a:spLocks noChangeArrowheads="1"/>
          </p:cNvSpPr>
          <p:nvPr/>
        </p:nvSpPr>
        <p:spPr bwMode="auto">
          <a:xfrm>
            <a:off x="428625" y="4714875"/>
            <a:ext cx="15700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欺骗：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14500" y="4714875"/>
            <a:ext cx="17748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qī piàn</a:t>
            </a:r>
            <a:endParaRPr lang="en-US" altLang="zh-CN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429000" y="4786313"/>
            <a:ext cx="557212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以虚假的言行掩盖事实真相，使人上当。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utoUpdateAnimBg="0"/>
      <p:bldP spid="9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285875" y="1071563"/>
            <a:ext cx="5929313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假如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生活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欺骗了你，                                    不要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悲伤，不要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心急！                              忧郁的日子里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须要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镇静：                       相信吧，快乐的日子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将会来临。</a:t>
            </a:r>
            <a:endParaRPr kumimoji="1"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428750" y="3429000"/>
            <a:ext cx="6357938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心儿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永远向往着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未来；</a:t>
            </a:r>
            <a:endParaRPr kumimoji="1"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现在却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常是忧郁。</a:t>
            </a:r>
            <a:endParaRPr kumimoji="1"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一切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都是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瞬（</a:t>
            </a:r>
            <a:r>
              <a:rPr kumimoji="1" lang="en-US" altLang="zh-CN" sz="3200" b="1">
                <a:latin typeface="黑体" panose="02010609060101010101" charset="-122"/>
                <a:ea typeface="黑体" panose="02010609060101010101" charset="-122"/>
              </a:rPr>
              <a:t>shùn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）息，</a:t>
            </a:r>
            <a:endParaRPr kumimoji="1"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一切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都将会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过去；</a:t>
            </a:r>
            <a:endParaRPr kumimoji="1"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那过去了的，</a:t>
            </a:r>
            <a:endParaRPr kumimoji="1"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就会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成为</a:t>
            </a:r>
            <a:r>
              <a:rPr kumimoji="1"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亲切的怀恋。</a:t>
            </a:r>
            <a:r>
              <a:rPr kumimoji="1" lang="zh-CN" altLang="en-US" sz="1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</a:t>
            </a:r>
            <a:r>
              <a:rPr kumimoji="1" lang="en-US" altLang="zh-CN" sz="1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kumimoji="1" lang="zh-CN" altLang="en-US" sz="1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科</a:t>
            </a:r>
            <a:r>
              <a:rPr kumimoji="1" lang="en-US" altLang="zh-CN" sz="1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kumimoji="1" lang="zh-CN" altLang="en-US" sz="1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网 </a:t>
            </a:r>
            <a:endParaRPr kumimoji="1" lang="zh-CN" altLang="en-US" sz="1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2700338" y="333375"/>
            <a:ext cx="38544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华文行楷"/>
                <a:cs typeface="华文行楷"/>
              </a:rPr>
              <a:t>假如生活欺骗了你</a:t>
            </a:r>
            <a:endParaRPr kumimoji="1"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华文行楷"/>
              <a:cs typeface="华文行楷"/>
            </a:endParaRPr>
          </a:p>
        </p:txBody>
      </p:sp>
      <p:pic>
        <p:nvPicPr>
          <p:cNvPr id="25604" name="Picture 5" descr="花边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25538"/>
            <a:ext cx="1076325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花边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3071813"/>
            <a:ext cx="63579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4" descr="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357188"/>
            <a:ext cx="17145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2425700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读清句读</a:t>
            </a:r>
            <a:endParaRPr lang="zh-CN" altLang="en-US" sz="4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FF"/>
                </a:solidFill>
              </a:rPr>
              <a:t>假如生活欺骗了你</a:t>
            </a:r>
            <a:endParaRPr lang="zh-CN" altLang="en-US" b="1" smtClean="0">
              <a:solidFill>
                <a:srgbClr val="FF00FF"/>
              </a:solidFill>
            </a:endParaRPr>
          </a:p>
        </p:txBody>
      </p:sp>
      <p:pic>
        <p:nvPicPr>
          <p:cNvPr id="23554" name="Picture 3" descr="j029889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060575"/>
            <a:ext cx="180657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1285875"/>
            <a:ext cx="110013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j02977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4357688"/>
            <a:ext cx="18510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j02938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3789363"/>
            <a:ext cx="1744663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假如生活欺骗了你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8"/>
          <p:cNvSpPr txBox="1">
            <a:spLocks noChangeArrowheads="1"/>
          </p:cNvSpPr>
          <p:nvPr/>
        </p:nvSpPr>
        <p:spPr bwMode="auto">
          <a:xfrm>
            <a:off x="2714625" y="1928813"/>
            <a:ext cx="366395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听录音范读</a:t>
            </a:r>
            <a:endParaRPr lang="zh-CN" altLang="en-US" sz="5400" b="1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动作按钮: 声音 8">
            <a:hlinkClick r:id="rId8" action="ppaction://hlinkfile" highlightClick="1"/>
          </p:cNvPr>
          <p:cNvSpPr/>
          <p:nvPr/>
        </p:nvSpPr>
        <p:spPr>
          <a:xfrm>
            <a:off x="4500563" y="5357813"/>
            <a:ext cx="1000125" cy="757237"/>
          </a:xfrm>
          <a:prstGeom prst="actionButtonSound">
            <a:avLst/>
          </a:prstGeom>
          <a:blipFill>
            <a:blip r:embed="rId9"/>
            <a:tile tx="0" ty="0" sx="100000" sy="100000" flip="none" algn="tl"/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03" fill="hold"/>
                                        <p:tgtEl>
                                          <p:spTgt spid="17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蓝天（放飞心情）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500188" y="2286000"/>
            <a:ext cx="66706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rgbClr val="FF3399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我们也来试试！</a:t>
            </a:r>
            <a:endParaRPr lang="zh-CN" altLang="en-US" sz="7200" b="1">
              <a:solidFill>
                <a:srgbClr val="FF3399"/>
              </a:solidFill>
              <a:latin typeface="Times New Roman" panose="02020603050405020304" pitchFamily="18" charset="0"/>
              <a:ea typeface="华文行楷"/>
              <a:cs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95390" y="2332018"/>
            <a:ext cx="6072230" cy="1446550"/>
          </a:xfrm>
          <a:prstGeom prst="rect">
            <a:avLst/>
          </a:prstGeom>
          <a:solidFill>
            <a:schemeClr val="bg1"/>
          </a:solidFill>
          <a:ln>
            <a:solidFill>
              <a:srgbClr val="660066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合作探究</a:t>
            </a:r>
            <a:endParaRPr lang="zh-CN" altLang="en-US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57188" y="142875"/>
            <a:ext cx="835818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 i="1"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4400" b="1" i="1">
                <a:latin typeface="楷体_GB2312"/>
                <a:ea typeface="楷体_GB2312"/>
                <a:cs typeface="楷体_GB2312"/>
              </a:rPr>
              <a:t>、怎样理解</a:t>
            </a:r>
            <a:r>
              <a:rPr lang="zh-CN" altLang="en-US" sz="4400" b="1" i="1">
                <a:ea typeface="楷体_GB2312"/>
                <a:cs typeface="楷体_GB2312"/>
              </a:rPr>
              <a:t>“</a:t>
            </a:r>
            <a:r>
              <a:rPr lang="zh-CN" altLang="en-US" sz="4400" b="1" i="1">
                <a:latin typeface="楷体_GB2312"/>
                <a:ea typeface="楷体_GB2312"/>
                <a:cs typeface="楷体_GB2312"/>
              </a:rPr>
              <a:t>生活欺骗了你</a:t>
            </a:r>
            <a:r>
              <a:rPr lang="zh-CN" altLang="en-US" sz="4400" b="1" i="1">
                <a:ea typeface="楷体_GB2312"/>
                <a:cs typeface="楷体_GB2312"/>
              </a:rPr>
              <a:t>”</a:t>
            </a:r>
            <a:r>
              <a:rPr lang="en-US" altLang="zh-CN" sz="4400" b="1" i="1">
                <a:latin typeface="楷体_GB2312"/>
                <a:ea typeface="楷体_GB2312"/>
                <a:cs typeface="楷体_GB2312"/>
              </a:rPr>
              <a:t>?</a:t>
            </a:r>
            <a:endParaRPr lang="en-US" altLang="zh-CN" sz="4400" b="1" i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1052513"/>
            <a:ext cx="8820150" cy="538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zh-CN" altLang="en-US" sz="2800" b="1">
                <a:latin typeface="Calibri" panose="020F0502020204030204" pitchFamily="34" charset="0"/>
                <a:ea typeface="楷体_GB2312"/>
                <a:cs typeface="楷体_GB2312"/>
              </a:rPr>
              <a:t>    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这是特指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在生活中因遭遇艰难困苦、挫折、困难，甚至不幸而身处逆境。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作者写这首诗时，正被流放，这是他自己真实生活的写照。专制扼杀正义，沙皇镇压革命，人生经历着苦难，生活遭遇着不幸。这是生活对热爱她的人的一种“欺骗”。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</a:pPr>
            <a:endParaRPr lang="zh-CN" altLang="en-US" sz="3100" b="1">
              <a:solidFill>
                <a:srgbClr val="0000FF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ChangeArrowheads="1"/>
          </p:cNvSpPr>
          <p:nvPr/>
        </p:nvSpPr>
        <p:spPr bwMode="auto">
          <a:xfrm>
            <a:off x="1619250" y="0"/>
            <a:ext cx="6985000" cy="102552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、怎样理解“而那过去了的，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 就会成为亲切的怀恋”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?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9699" name="Rectangle 7"/>
          <p:cNvSpPr>
            <a:spLocks noChangeArrowheads="1"/>
          </p:cNvSpPr>
          <p:nvPr/>
        </p:nvSpPr>
        <p:spPr bwMode="auto">
          <a:xfrm>
            <a:off x="395288" y="981075"/>
            <a:ext cx="8389937" cy="56054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1500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）作者强调的是一种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积极乐观向上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的人生态度：坚信一切过去后再回想在困境中勇敢地面对现实，执著地追求理想的过程时，将会为自己的坚定、顽强、不屈不挠而深感欣慰，倍感亲切。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1500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（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）对人生的看法：人生的体验应当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丰富多彩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，经历应当丰富多样，不管是美好还是忧伤的，各种体验都是一笔宝贵的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人生财富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，都有助于把握人生，尤其是在逆境中的磨砺，更能铸造精彩的人生。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0" y="0"/>
            <a:ext cx="6372225" cy="1335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85000"/>
              </a:lnSpc>
            </a:pPr>
            <a:r>
              <a:rPr kumimoji="1"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3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、诗人在诗中阐明了怎样的人生态度？请结合你感受最深的诗句说说你曾有过的体验。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0" y="1341438"/>
            <a:ext cx="78120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宋体" panose="02010600030101010101" pitchFamily="2" charset="-122"/>
              </a:rPr>
              <a:t> </a:t>
            </a: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诗中阐明了一种</a:t>
            </a:r>
            <a:r>
              <a:rPr kumimoji="1" lang="zh-CN" altLang="en-US" sz="3600" b="1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积极乐观</a:t>
            </a: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的人生态度：</a:t>
            </a:r>
            <a:r>
              <a:rPr kumimoji="1" lang="zh-CN" altLang="en-US" sz="2800">
                <a:latin typeface="Times New Roman" panose="02020603050405020304" pitchFamily="18" charset="0"/>
              </a:rPr>
              <a:t> </a:t>
            </a:r>
            <a:endParaRPr kumimoji="1"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250825" y="2060575"/>
            <a:ext cx="7127875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kumimoji="1"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当生活欺骗了你时，不要悲伤，不要心急；在苦恼的时候要善于忍耐，一切都会过去，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未来是幸福、美好的。</a:t>
            </a:r>
            <a:r>
              <a:rPr kumimoji="1"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我们一定要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</a:rPr>
              <a:t>永葆积极乐观</a:t>
            </a:r>
            <a:r>
              <a:rPr kumimoji="1"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的心态；生活中不可能没有痛苦与悲伤，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</a:rPr>
              <a:t>欢乐不会永远被忧伤所掩盖</a:t>
            </a:r>
            <a:r>
              <a:rPr kumimoji="1"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，快乐的日子终会到来。</a:t>
            </a:r>
            <a:endParaRPr kumimoji="1"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autoUpdateAnimBg="0" build="p"/>
      <p:bldP spid="124933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3" name="Picture 9" descr="u=4280620036,2035461798&amp;fm=27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03505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、假如你觉得生活欺骗了你，你将如何面对？联系自己的生活体验谈谈你的体会。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0" y="1052513"/>
            <a:ext cx="9144000" cy="57943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人们要正确对待挫折</a:t>
            </a:r>
            <a:r>
              <a:rPr lang="en-US" altLang="zh-CN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,</a:t>
            </a:r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坚信未来是光明的、美好的</a:t>
            </a:r>
            <a:r>
              <a:rPr lang="en-US" altLang="zh-CN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.</a:t>
            </a:r>
            <a:endParaRPr lang="en-US" altLang="zh-CN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179388" y="3500438"/>
            <a:ext cx="8713787" cy="140652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3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过去的已经成为历史，不可挽回，只是怀念；</a:t>
            </a:r>
            <a:endParaRPr kumimoji="1" lang="zh-CN" altLang="en-US" sz="3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kumimoji="1" lang="zh-CN" altLang="en-US" sz="3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现在只是暂时的，一切都将过去；</a:t>
            </a:r>
            <a:endParaRPr kumimoji="1" lang="zh-CN" altLang="en-US" sz="3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kumimoji="1" lang="zh-CN" altLang="en-US" sz="3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将来才是永久的，我们要面向未来。</a:t>
            </a:r>
            <a:endParaRPr kumimoji="1" lang="zh-CN" altLang="en-US" sz="3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0" y="1557338"/>
            <a:ext cx="9144000" cy="9683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32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要积极乐观面对困难，当越过艰难困苦之后再回首那段往事时，那过去的一切便会变得美好起来。</a:t>
            </a:r>
            <a:endParaRPr kumimoji="1" lang="zh-CN" altLang="en-US" sz="3200" b="1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</p:txBody>
      </p:sp>
      <p:sp>
        <p:nvSpPr>
          <p:cNvPr id="31750" name="Rectangle 9"/>
          <p:cNvSpPr>
            <a:spLocks noChangeArrowheads="1"/>
          </p:cNvSpPr>
          <p:nvPr/>
        </p:nvSpPr>
        <p:spPr bwMode="auto">
          <a:xfrm>
            <a:off x="179388" y="2565400"/>
            <a:ext cx="8316912" cy="9207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生活中遇到不顺心的事要冷静地对待，不要消沉，要善于克制自己，放眼未来。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</p:txBody>
      </p:sp>
      <p:sp>
        <p:nvSpPr>
          <p:cNvPr id="31751" name="Rectangle 10"/>
          <p:cNvSpPr>
            <a:spLocks noChangeArrowheads="1"/>
          </p:cNvSpPr>
          <p:nvPr/>
        </p:nvSpPr>
        <p:spPr bwMode="auto">
          <a:xfrm>
            <a:off x="0" y="4868863"/>
            <a:ext cx="8893175" cy="57943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要积极面向未来，战胜自己，做生活的主宰。</a:t>
            </a:r>
            <a:endParaRPr lang="zh-CN" altLang="en-US" sz="3200" b="1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47111" grpId="0"/>
      <p:bldP spid="31749" grpId="0"/>
      <p:bldP spid="31750" grpId="0"/>
      <p:bldP spid="317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图片3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125538"/>
            <a:ext cx="8785225" cy="5732462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全诗共</a:t>
            </a:r>
            <a:r>
              <a:rPr lang="en-US" altLang="zh-CN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行，既是一位长者对于心爱的孩子的叮咛和嘱托，更是诗人在严峻艰苦的岁月里的座右铭。它告诉我们：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成长的道路上，阳光时时洒满你的心田，但风雨也可能不期而至，</a:t>
            </a:r>
            <a:r>
              <a:rPr lang="zh-CN" altLang="en-US" sz="36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生活中不可能没有痛苦与悲伤，欢乐不会永远被忧伤所掩盖，</a:t>
            </a:r>
            <a:r>
              <a:rPr lang="zh-CN" alt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对待人生要持积极乐观的态度，生活中遇到不顺心的事要冷静地对待，要善于克制自己，放眼未来。</a:t>
            </a:r>
            <a:r>
              <a:rPr lang="zh-CN" altLang="en-US" sz="36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快乐的日子终会到来，善待生活，善待人生。</a:t>
            </a:r>
            <a:br>
              <a:rPr lang="zh-CN" altLang="en-US" sz="36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3600" b="1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3203575" y="549275"/>
            <a:ext cx="1919288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FF"/>
                </a:solidFill>
                <a:ea typeface="黑体" panose="02010609060101010101" charset="-122"/>
              </a:rPr>
              <a:t>总   结</a:t>
            </a:r>
            <a:endParaRPr lang="zh-CN" altLang="en-US" sz="4800" b="1">
              <a:solidFill>
                <a:srgbClr val="FF00F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1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3276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WordArt 3"/>
          <p:cNvSpPr>
            <a:spLocks noChangeArrowheads="1" noChangeShapeType="1"/>
          </p:cNvSpPr>
          <p:nvPr/>
        </p:nvSpPr>
        <p:spPr bwMode="auto">
          <a:xfrm>
            <a:off x="3851275" y="404813"/>
            <a:ext cx="3671888" cy="10144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722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60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132138" y="1557338"/>
            <a:ext cx="5688012" cy="4392612"/>
          </a:xfrm>
          <a:solidFill>
            <a:srgbClr val="FFFFFF"/>
          </a:solidFill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掌握阅读现代诗歌的技巧</a:t>
            </a:r>
            <a:endParaRPr lang="zh-CN" altLang="en-US" sz="3600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  <a:p>
            <a:pPr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品味诗歌，感悟诗歌的意蕴和哲理</a:t>
            </a:r>
            <a:endParaRPr lang="zh-CN" altLang="en-US" sz="3600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  <a:p>
            <a:pPr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背诵诗歌</a:t>
            </a:r>
            <a:endParaRPr lang="zh-CN" altLang="en-US" sz="3600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  <a:p>
            <a:pPr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endParaRPr lang="zh-CN" altLang="en-US" sz="3600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3527425" y="2392363"/>
            <a:ext cx="488950" cy="288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800">
                <a:solidFill>
                  <a:srgbClr val="FFFFFF"/>
                </a:solidFill>
                <a:latin typeface="Calibri" panose="020F0502020204030204" pitchFamily="34" charset="0"/>
              </a:rPr>
              <a:t>学科网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HH00170_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076700"/>
            <a:ext cx="226853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260350"/>
            <a:ext cx="8893175" cy="5802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 i="1">
                <a:solidFill>
                  <a:srgbClr val="CC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仿句练习</a:t>
            </a:r>
            <a:endParaRPr lang="zh-CN" altLang="en-US" sz="3600" b="1" i="1">
              <a:solidFill>
                <a:srgbClr val="CC00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CC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仿照</a:t>
            </a:r>
            <a:r>
              <a:rPr lang="en-US" altLang="zh-CN" sz="3600" b="1">
                <a:solidFill>
                  <a:srgbClr val="CC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CC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假如生活欺骗了你</a:t>
            </a:r>
            <a:r>
              <a:rPr lang="en-US" altLang="zh-CN" sz="3600" b="1">
                <a:solidFill>
                  <a:srgbClr val="CC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CC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第一节，续写下面的诗句。</a:t>
            </a:r>
            <a:endParaRPr lang="zh-CN" altLang="en-US" sz="3600" b="1">
              <a:solidFill>
                <a:srgbClr val="CC00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假如生活捉弄了你，</a:t>
            </a:r>
            <a:endParaRPr lang="zh-CN" altLang="en-US" sz="3600" b="1" i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不要</a:t>
            </a:r>
            <a:r>
              <a:rPr lang="en-US" altLang="zh-CN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____________</a:t>
            </a:r>
            <a:r>
              <a:rPr lang="zh-CN" altLang="en-US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3600" b="1" i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不要</a:t>
            </a:r>
            <a:r>
              <a:rPr lang="en-US" altLang="zh-CN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____________</a:t>
            </a:r>
            <a:r>
              <a:rPr lang="zh-CN" altLang="en-US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！</a:t>
            </a:r>
            <a:endParaRPr lang="zh-CN" altLang="en-US" sz="3600" b="1" i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________________</a:t>
            </a:r>
            <a:endParaRPr lang="en-US" altLang="zh-CN" sz="3600" b="1" i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________________</a:t>
            </a:r>
            <a:r>
              <a:rPr lang="zh-CN" altLang="en-US" sz="3600" b="1" i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3600" b="1" i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600" b="1" i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0" y="0"/>
            <a:ext cx="349250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4000" b="1" i="1">
                <a:solidFill>
                  <a:srgbClr val="6600CC"/>
                </a:solidFill>
                <a:ea typeface="黑体" panose="02010609060101010101" charset="-122"/>
              </a:rPr>
              <a:t>拓展延伸</a:t>
            </a:r>
            <a:endParaRPr lang="zh-CN" altLang="en-US" sz="4000" b="1" i="1">
              <a:solidFill>
                <a:srgbClr val="6600CC"/>
              </a:solidFill>
              <a:ea typeface="黑体" panose="02010609060101010101" charset="-122"/>
            </a:endParaRPr>
          </a:p>
        </p:txBody>
      </p:sp>
      <p:sp>
        <p:nvSpPr>
          <p:cNvPr id="34820" name="Rectangle 6"/>
          <p:cNvSpPr>
            <a:spLocks noChangeArrowheads="1"/>
          </p:cNvSpPr>
          <p:nvPr/>
        </p:nvSpPr>
        <p:spPr bwMode="auto">
          <a:xfrm>
            <a:off x="4067175" y="1844675"/>
            <a:ext cx="5076825" cy="39370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0066"/>
                </a:solidFill>
                <a:ea typeface="黑体" panose="02010609060101010101" charset="-122"/>
              </a:rPr>
              <a:t>例：</a:t>
            </a:r>
            <a:endParaRPr lang="zh-CN" altLang="en-US" sz="3600" b="1">
              <a:solidFill>
                <a:srgbClr val="CC0066"/>
              </a:solidFill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假如生活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捉弄了你，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不要惊慌，</a:t>
            </a:r>
            <a:endParaRPr lang="zh-CN" altLang="en-US" sz="3600" b="1">
              <a:solidFill>
                <a:srgbClr val="0000FF"/>
              </a:solidFill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不要沮丧！</a:t>
            </a:r>
            <a:endParaRPr lang="zh-CN" altLang="en-US" sz="3600" b="1">
              <a:solidFill>
                <a:srgbClr val="0000FF"/>
              </a:solidFill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阴暗的日子里需要信心</a:t>
            </a:r>
            <a:r>
              <a:rPr lang="en-US" altLang="zh-CN" sz="3600" b="1">
                <a:solidFill>
                  <a:srgbClr val="0000FF"/>
                </a:solidFill>
                <a:ea typeface="黑体" panose="02010609060101010101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相信吧，</a:t>
            </a:r>
            <a:endParaRPr lang="zh-CN" altLang="en-US" sz="3600" b="1">
              <a:solidFill>
                <a:srgbClr val="0000FF"/>
              </a:solidFill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开心的日子定会到来。</a:t>
            </a:r>
            <a:endParaRPr lang="zh-CN" altLang="en-US" sz="3600" b="1">
              <a:solidFill>
                <a:srgbClr val="0000F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348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50825" y="908050"/>
            <a:ext cx="8642350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  </a:t>
            </a:r>
            <a:r>
              <a:rPr kumimoji="1" lang="zh-CN" altLang="en-US" sz="36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/>
              </a:rPr>
              <a:t>面对逆境，我们就只有耐心等待，不予抗争吗？说一说你的看法。</a:t>
            </a:r>
            <a:endParaRPr kumimoji="1" lang="zh-CN" altLang="en-US" sz="36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华文新魏"/>
            </a:endParaRPr>
          </a:p>
        </p:txBody>
      </p:sp>
      <p:sp>
        <p:nvSpPr>
          <p:cNvPr id="35842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6121400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拓展引申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1331913" y="2276475"/>
            <a:ext cx="6480175" cy="11874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0" tIns="0" rIns="0" bIns="88872" anchor="ctr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在逆境中学习，锻炼自己的意志力，不断的充实自己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 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250825" y="3500438"/>
            <a:ext cx="8713788" cy="28384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面对逆境，首先要认清逆境，并敢于正视逆境，把逆境看成是严峻的考验和磨练。始终坚定信心，积极利用各种可以利用的因素，做好准备，待时机成熟，奋力搏击，使逆境成为人生旅程上的一个闪光点。</a:t>
            </a:r>
            <a:endParaRPr lang="zh-CN" altLang="en-US" sz="3600" b="1">
              <a:solidFill>
                <a:srgbClr val="0000F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836613"/>
            <a:ext cx="6419850" cy="1576387"/>
          </a:xfrm>
        </p:spPr>
        <p:txBody>
          <a:bodyPr/>
          <a:lstStyle/>
          <a:p>
            <a:pPr eaLnBrk="1" hangingPunct="1"/>
            <a:r>
              <a:rPr lang="zh-CN" altLang="en-US" sz="6300" b="1" smtClean="0">
                <a:solidFill>
                  <a:srgbClr val="FF00FF"/>
                </a:solidFill>
                <a:ea typeface="华文隶书"/>
                <a:cs typeface="华文隶书"/>
              </a:rPr>
              <a:t>选择题</a:t>
            </a:r>
            <a:br>
              <a:rPr lang="zh-CN" altLang="en-US" sz="6300" b="1" smtClean="0">
                <a:solidFill>
                  <a:srgbClr val="FF00FF"/>
                </a:solidFill>
                <a:ea typeface="华文隶书"/>
                <a:cs typeface="华文隶书"/>
              </a:rPr>
            </a:br>
            <a:endParaRPr lang="zh-CN" altLang="en-US" sz="6300" b="1" smtClean="0">
              <a:solidFill>
                <a:srgbClr val="FF00FF"/>
              </a:solidFill>
              <a:ea typeface="华文隶书"/>
              <a:cs typeface="华文隶书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773238"/>
            <a:ext cx="8229600" cy="4530725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《</a:t>
            </a:r>
            <a:r>
              <a:rPr lang="zh-CN" altLang="en-US" sz="40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假如生活欺骗了你</a:t>
            </a:r>
            <a:r>
              <a:rPr lang="en-US" altLang="zh-CN" sz="40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》</a:t>
            </a:r>
            <a:r>
              <a:rPr lang="zh-CN" altLang="en-US" sz="40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用了</a:t>
            </a:r>
            <a:r>
              <a:rPr lang="zh-CN" alt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（   ）</a:t>
            </a:r>
            <a:endParaRPr lang="zh-CN" altLang="en-US" sz="4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en-US" altLang="zh-CN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A</a:t>
            </a:r>
            <a:r>
              <a:rPr lang="zh-CN" altLang="en-US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．劝说的口吻  </a:t>
            </a:r>
            <a:r>
              <a:rPr lang="en-US" altLang="zh-CN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B</a:t>
            </a:r>
            <a:r>
              <a:rPr lang="zh-CN" altLang="en-US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．教训的语气</a:t>
            </a:r>
            <a:endParaRPr lang="zh-CN" altLang="en-US" sz="400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/>
              <a:ea typeface="华文新魏"/>
              <a:cs typeface="华文新魏"/>
            </a:endParaRPr>
          </a:p>
          <a:p>
            <a:pPr eaLnBrk="1" hangingPunct="1"/>
            <a:r>
              <a:rPr lang="en-US" altLang="zh-CN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C</a:t>
            </a:r>
            <a:r>
              <a:rPr lang="zh-CN" altLang="en-US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．激昂的语调  </a:t>
            </a:r>
            <a:r>
              <a:rPr lang="en-US" altLang="zh-CN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D</a:t>
            </a:r>
            <a:r>
              <a:rPr lang="zh-CN" altLang="en-US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/>
                <a:ea typeface="华文新魏"/>
                <a:cs typeface="华文新魏"/>
              </a:rPr>
              <a:t>．激动的语态</a:t>
            </a:r>
            <a:endParaRPr lang="zh-CN" altLang="en-US" sz="400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/>
              <a:ea typeface="华文新魏"/>
              <a:cs typeface="华文新魏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380288" y="1557338"/>
            <a:ext cx="533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3300"/>
                </a:solidFill>
                <a:latin typeface="Impact" panose="020B0806030902050204" pitchFamily="34" charset="0"/>
              </a:rPr>
              <a:t>A</a:t>
            </a:r>
            <a:endParaRPr lang="en-US" altLang="zh-CN" sz="5400">
              <a:solidFill>
                <a:srgbClr val="FF3300"/>
              </a:solidFill>
              <a:latin typeface="Impact" panose="020B0806030902050204" pitchFamily="34" charset="0"/>
            </a:endParaRP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0" y="0"/>
            <a:ext cx="3276600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6600CC"/>
                </a:solidFill>
                <a:ea typeface="黑体" panose="02010609060101010101" charset="-122"/>
              </a:rPr>
              <a:t>当堂检测</a:t>
            </a:r>
            <a:endParaRPr lang="zh-CN" altLang="en-US" sz="4400" b="1">
              <a:solidFill>
                <a:srgbClr val="6600CC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autoUpdateAnimBg="0" build="p"/>
      <p:bldP spid="2765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7500" b="1" smtClean="0">
                <a:solidFill>
                  <a:srgbClr val="FF00FF"/>
                </a:solidFill>
                <a:ea typeface="华文隶书"/>
                <a:cs typeface="华文隶书"/>
              </a:rPr>
              <a:t>填空题</a:t>
            </a:r>
            <a:r>
              <a:rPr lang="zh-CN" altLang="en-US" sz="4000" smtClean="0"/>
              <a:t> </a:t>
            </a:r>
            <a:endParaRPr lang="zh-CN" altLang="en-US" sz="40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495800" cy="4530725"/>
          </a:xfrm>
        </p:spPr>
        <p:txBody>
          <a:bodyPr/>
          <a:lstStyle/>
          <a:p>
            <a:pPr algn="just" eaLnBrk="1" hangingPunct="1"/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．</a:t>
            </a:r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假如生活欺骗了你</a:t>
            </a:r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写于</a:t>
            </a:r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_________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4000" b="1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填作者名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）被流放的日子里。</a:t>
            </a:r>
            <a:endParaRPr lang="zh-CN" altLang="en-US" sz="4000" b="1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600200"/>
            <a:ext cx="4316413" cy="4525963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．当感觉到生活欺骗了你时，正确的态度是</a:t>
            </a:r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_________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_____________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000" b="1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11188" y="2708275"/>
            <a:ext cx="20955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新魏"/>
              </a:rPr>
              <a:t>普希金</a:t>
            </a:r>
            <a:r>
              <a:rPr lang="zh-CN" altLang="en-US" sz="3600" b="1">
                <a:solidFill>
                  <a:srgbClr val="0000FF"/>
                </a:solidFill>
                <a:latin typeface="华文新魏"/>
                <a:ea typeface="黑体" panose="02010609060101010101" charset="-122"/>
                <a:cs typeface="华文新魏"/>
              </a:rPr>
              <a:t> </a:t>
            </a:r>
            <a:endParaRPr lang="zh-CN" altLang="en-US" sz="3600" b="1">
              <a:solidFill>
                <a:srgbClr val="0000FF"/>
              </a:solidFill>
              <a:latin typeface="华文新魏"/>
              <a:ea typeface="黑体" panose="02010609060101010101" charset="-122"/>
              <a:cs typeface="华文新魏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508625" y="4076700"/>
            <a:ext cx="17145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新魏"/>
              </a:rPr>
              <a:t>乐观  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华文新魏"/>
            </a:endParaRPr>
          </a:p>
        </p:txBody>
      </p:sp>
      <p:sp>
        <p:nvSpPr>
          <p:cNvPr id="37894" name="Text Box 7"/>
          <p:cNvSpPr txBox="1">
            <a:spLocks noChangeArrowheads="1"/>
          </p:cNvSpPr>
          <p:nvPr/>
        </p:nvSpPr>
        <p:spPr bwMode="auto">
          <a:xfrm>
            <a:off x="5435600" y="3357563"/>
            <a:ext cx="18002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新魏"/>
              </a:rPr>
              <a:t>镇静 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华文新魏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 build="p"/>
      <p:bldP spid="28677" grpId="0" autoUpdateAnimBg="0"/>
      <p:bldP spid="28678" grpId="0" autoUpdateAnimBg="0"/>
      <p:bldP spid="37894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图片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15" name="WordArt 5"/>
          <p:cNvSpPr>
            <a:spLocks noChangeArrowheads="1" noChangeShapeType="1" noTextEdit="1"/>
          </p:cNvSpPr>
          <p:nvPr/>
        </p:nvSpPr>
        <p:spPr bwMode="auto">
          <a:xfrm>
            <a:off x="2195513" y="0"/>
            <a:ext cx="5256212" cy="1557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老师寄语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611188" y="1557338"/>
            <a:ext cx="8208962" cy="44862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ea typeface="黑体" panose="02010609060101010101" charset="-122"/>
              </a:rPr>
              <a:t>       在全世界的许多地方，许多人把这首诗记在自己的笔记本上，成为激励自己前进的座右铭。希望同学们在学习了这首诗后，也能拥有诗人那样的博大胸怀，培养积极乐观的人生态度，在自己的人生道路上，尤其在遇到挫折与困境的时候，能够以积极进取的精神，笑对人生，成为生活的真正强者。</a:t>
            </a:r>
            <a:endParaRPr lang="zh-CN" altLang="en-US" sz="3600" b="1"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3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1476375" y="2133600"/>
            <a:ext cx="6286500" cy="301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>
                <a:solidFill>
                  <a:srgbClr val="CC0066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4800">
                <a:solidFill>
                  <a:srgbClr val="CC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你的所得，还那样少吗？你的付出，还那样多吗？生活的路，总有太多不平事</a:t>
            </a:r>
            <a:r>
              <a:rPr lang="en-US" altLang="zh-CN" sz="4800">
                <a:solidFill>
                  <a:srgbClr val="CC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zxxk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474" name="znpa-2087.wma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164388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2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0102" fill="hold"/>
                                        <p:tgtEl>
                                          <p:spTgt spid="624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7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4"/>
                </p:tgtEl>
              </p:cMediaNode>
            </p:audio>
          </p:childTnLst>
        </p:cTn>
      </p:par>
    </p:tnLst>
    <p:bldLst>
      <p:bldP spid="624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</p:pic>
      <p:sp>
        <p:nvSpPr>
          <p:cNvPr id="4099" name="WordArt 3"/>
          <p:cNvSpPr>
            <a:spLocks noChangeArrowheads="1" noChangeShapeType="1"/>
          </p:cNvSpPr>
          <p:nvPr/>
        </p:nvSpPr>
        <p:spPr bwMode="auto">
          <a:xfrm>
            <a:off x="714375" y="214313"/>
            <a:ext cx="8072438" cy="2643187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r>
              <a:rPr lang="zh-CN" altLang="en-US" sz="9600" b="1" kern="10" normalizeH="1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prstShdw prst="shdw13" dist="53882" dir="13500000">
                    <a:srgbClr val="9999FF"/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假如生活欺骗了你</a:t>
            </a:r>
            <a:endParaRPr lang="zh-CN" altLang="en-US" sz="9600" b="1" kern="10" normalizeH="1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prstShdw prst="shdw13" dist="53882" dir="13500000">
                  <a:srgbClr val="9999FF"/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928938" y="3071813"/>
            <a:ext cx="542925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9900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           </a:t>
            </a:r>
            <a:r>
              <a:rPr lang="zh-CN" altLang="en-US" sz="6600" b="1">
                <a:solidFill>
                  <a:srgbClr val="FF9900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普希金</a:t>
            </a:r>
            <a:endParaRPr lang="zh-CN" altLang="en-US" sz="6600" b="1">
              <a:solidFill>
                <a:srgbClr val="FF9900"/>
              </a:solidFill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524000" y="762000"/>
            <a:ext cx="50292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4102" name="背景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43625" y="5572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3276600" y="0"/>
          <a:ext cx="5867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019425" imgH="3810000" progId="">
                  <p:embed/>
                </p:oleObj>
              </mc:Choice>
              <mc:Fallback>
                <p:oleObj name="" r:id="rId1" imgW="3019425" imgH="3810000" progId="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6600" y="0"/>
                        <a:ext cx="5867400" cy="6858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WordArt 3"/>
          <p:cNvSpPr>
            <a:spLocks noChangeArrowheads="1" noChangeShapeType="1"/>
          </p:cNvSpPr>
          <p:nvPr/>
        </p:nvSpPr>
        <p:spPr bwMode="auto">
          <a:xfrm>
            <a:off x="468313" y="333375"/>
            <a:ext cx="2627312" cy="61372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走</a:t>
            </a:r>
            <a:endParaRPr lang="zh-CN" altLang="en-US" sz="60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  <a:p>
            <a:pPr algn="ctr"/>
            <a:r>
              <a:rPr lang="zh-CN" altLang="en-US" sz="60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近</a:t>
            </a:r>
            <a:endParaRPr lang="zh-CN" altLang="en-US" sz="60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  <a:p>
            <a:pPr algn="ctr"/>
            <a:r>
              <a:rPr lang="zh-CN" altLang="en-US" sz="60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作</a:t>
            </a:r>
            <a:endParaRPr lang="zh-CN" altLang="en-US" sz="60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  <a:p>
            <a:pPr algn="ctr"/>
            <a:r>
              <a:rPr lang="zh-CN" altLang="en-US" sz="60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者</a:t>
            </a:r>
            <a:endParaRPr lang="zh-CN" altLang="en-US" sz="60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普希金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836613"/>
            <a:ext cx="3733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3419475" y="260350"/>
            <a:ext cx="5329238" cy="534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br>
              <a:rPr lang="en-US" altLang="zh-CN" sz="2000">
                <a:latin typeface="华文新魏"/>
                <a:ea typeface="华文新魏"/>
                <a:cs typeface="华文新魏"/>
              </a:rPr>
            </a:br>
            <a:r>
              <a:rPr lang="en-US" altLang="zh-CN" sz="2000">
                <a:latin typeface="华文新魏"/>
                <a:ea typeface="华文新魏"/>
                <a:cs typeface="华文新魏"/>
              </a:rPr>
              <a:t>    </a:t>
            </a:r>
            <a:r>
              <a:rPr lang="zh-CN" altLang="en-US" sz="3600" b="1">
                <a:latin typeface="华文新魏"/>
                <a:ea typeface="华文新魏"/>
                <a:cs typeface="华文新魏"/>
              </a:rPr>
              <a:t>俄罗斯伟大的民族诗人、小说家；</a:t>
            </a:r>
            <a:endParaRPr lang="zh-CN" altLang="en-US" sz="3600" b="1">
              <a:latin typeface="华文新魏"/>
              <a:ea typeface="华文新魏"/>
              <a:cs typeface="华文新魏"/>
            </a:endParaRPr>
          </a:p>
          <a:p>
            <a:r>
              <a:rPr lang="zh-CN" altLang="en-US" sz="3600" b="1">
                <a:latin typeface="华文新魏"/>
                <a:ea typeface="华文新魏"/>
                <a:cs typeface="华文新魏"/>
              </a:rPr>
              <a:t>史称：</a:t>
            </a:r>
            <a:endParaRPr lang="zh-CN" altLang="en-US" sz="3600" b="1">
              <a:latin typeface="华文新魏"/>
              <a:ea typeface="华文新魏"/>
              <a:cs typeface="华文新魏"/>
            </a:endParaRPr>
          </a:p>
          <a:p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俄罗斯文学之父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”</a:t>
            </a:r>
            <a:r>
              <a:rPr lang="zh-CN" altLang="en-US" sz="36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、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俄罗斯诗歌的太阳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”</a:t>
            </a:r>
            <a:r>
              <a:rPr lang="zh-CN" altLang="en-US" sz="36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、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俄国文学的始祖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”</a:t>
            </a:r>
            <a:r>
              <a:rPr lang="zh-CN" altLang="en-US" sz="3600" b="1">
                <a:latin typeface="华文新魏"/>
                <a:ea typeface="华文新魏"/>
                <a:cs typeface="华文新魏"/>
              </a:rPr>
              <a:t>；</a:t>
            </a:r>
            <a:endParaRPr lang="zh-CN" altLang="en-US" sz="3600" b="1">
              <a:latin typeface="华文新魏"/>
              <a:ea typeface="华文新魏"/>
              <a:cs typeface="华文新魏"/>
            </a:endParaRPr>
          </a:p>
          <a:p>
            <a:r>
              <a:rPr lang="zh-CN" altLang="en-US" sz="3600" b="1">
                <a:latin typeface="华文新魏"/>
                <a:ea typeface="华文新魏"/>
                <a:cs typeface="华文新魏"/>
              </a:rPr>
              <a:t>他被认为是</a:t>
            </a:r>
            <a:r>
              <a:rPr lang="zh-CN" altLang="en-US" sz="3600" b="1">
                <a:solidFill>
                  <a:srgbClr val="0000FF"/>
                </a:solidFill>
                <a:latin typeface="华文新魏"/>
                <a:ea typeface="华文新魏"/>
                <a:cs typeface="华文新魏"/>
              </a:rPr>
              <a:t>俄罗斯文学语言的创建者和新俄罗斯文学的奠基人。</a:t>
            </a:r>
            <a:r>
              <a:rPr lang="zh-CN" altLang="en-US" sz="3600" b="1">
                <a:latin typeface="华文新魏"/>
                <a:ea typeface="华文新魏"/>
                <a:cs typeface="华文新魏"/>
              </a:rPr>
              <a:t> </a:t>
            </a:r>
            <a:endParaRPr lang="zh-CN" altLang="en-US" sz="3600" b="1">
              <a:latin typeface="华文新魏"/>
              <a:ea typeface="华文新魏"/>
              <a:cs typeface="华文新魏"/>
            </a:endParaRP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亚历山大</a:t>
            </a:r>
            <a:r>
              <a:rPr lang="en-US" altLang="zh-CN" sz="40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·</a:t>
            </a:r>
            <a:r>
              <a:rPr lang="zh-CN" altLang="en-US" sz="40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谢尔盖耶维奇</a:t>
            </a:r>
            <a:r>
              <a:rPr lang="en-US" altLang="zh-CN" sz="4000" b="1">
                <a:solidFill>
                  <a:schemeClr val="accent2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·</a:t>
            </a:r>
            <a:r>
              <a:rPr lang="zh-CN" altLang="en-US" sz="40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普希金</a:t>
            </a: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（</a:t>
            </a:r>
            <a:r>
              <a:rPr lang="en-US" altLang="zh-CN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1799-1837</a:t>
            </a: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）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33625" y="5589588"/>
            <a:ext cx="6810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高尔基更赞誉他</a:t>
            </a:r>
            <a:r>
              <a:rPr lang="zh-CN" altLang="en-US" sz="36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“一代宗师”。</a:t>
            </a:r>
            <a:r>
              <a:rPr lang="zh-CN" altLang="en-US" sz="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学科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260350"/>
            <a:ext cx="2362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仿宋_GB2312"/>
                <a:cs typeface="仿宋_GB2312"/>
              </a:rPr>
              <a:t>作者简介</a:t>
            </a:r>
            <a:endParaRPr lang="zh-CN" altLang="en-US" sz="4000" b="1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仿宋_GB2312"/>
              <a:cs typeface="仿宋_GB2312"/>
            </a:endParaRPr>
          </a:p>
        </p:txBody>
      </p:sp>
      <p:pic>
        <p:nvPicPr>
          <p:cNvPr id="5124" name="Picture 4" descr="grr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-430814">
            <a:off x="0" y="1052513"/>
            <a:ext cx="34861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348038" y="188913"/>
            <a:ext cx="5795962" cy="6226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他出身于贵族地主家庭，一生倾向革命，与黑暗专制进行着不屈不挠的斗争，他的思想与诗作，引起了沙皇俄国统治者的不满和仇恨，他曾两度被流放，始终不肯屈服，最终在沙皇政府的阴谋策划下与敌人决斗而死，年仅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38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岁。                    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             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其代表作有：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著名诗歌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自由颂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致大海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致恰达耶夫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等，以及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诗体小说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叶普盖尼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奥涅金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，长篇小说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上校的女儿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》,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童话诗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渔夫和金鱼的故事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&gt;&gt;</a:t>
            </a:r>
            <a:r>
              <a:rPr lang="zh-CN" altLang="en-US" sz="32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等。</a:t>
            </a:r>
            <a:endParaRPr lang="zh-CN" altLang="en-US" sz="3200" b="1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6" name="Picture 6" descr="566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21190">
            <a:off x="468313" y="1412875"/>
            <a:ext cx="251618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普希金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84313"/>
            <a:ext cx="3276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0" y="-95250"/>
            <a:ext cx="298608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华文新魏"/>
                <a:cs typeface="华文新魏"/>
              </a:rPr>
              <a:t>写作背景：</a:t>
            </a:r>
            <a:endParaRPr lang="zh-CN" altLang="en-US" sz="44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华文新魏"/>
              <a:cs typeface="华文新魏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419475" y="1412875"/>
            <a:ext cx="5429250" cy="4965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 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假如生活欺骗了你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写于普希金被沙皇流放的日子里。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是以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的形式写在他邻居的女儿的纪念册上的。那时俄国革命如火如荼，诗人却被迫与世隔绝。在这样的处境下，诗人仍没有丧失希望与斗志，他热爱生活，执着地追求理想，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相信光明必来，正义必胜。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23850" y="549275"/>
            <a:ext cx="8534400" cy="92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200">
                <a:solidFill>
                  <a:srgbClr val="FF3300"/>
                </a:solidFill>
                <a:latin typeface="华文新魏"/>
                <a:ea typeface="华文新魏"/>
                <a:cs typeface="华文新魏"/>
              </a:rPr>
              <a:t>    </a:t>
            </a:r>
            <a:r>
              <a:rPr lang="zh-CN" altLang="en-US" sz="3200" b="1">
                <a:solidFill>
                  <a:srgbClr val="CC0066"/>
                </a:solidFill>
                <a:latin typeface="华文新魏"/>
                <a:ea typeface="华文新魏"/>
                <a:cs typeface="华文新魏"/>
              </a:rPr>
              <a:t>丑小鸭是安徒生的真实写照，</a:t>
            </a:r>
            <a:r>
              <a:rPr lang="en-US" altLang="zh-CN" sz="3200" b="1">
                <a:solidFill>
                  <a:srgbClr val="CC0066"/>
                </a:solidFill>
                <a:latin typeface="华文新魏"/>
                <a:ea typeface="华文新魏"/>
                <a:cs typeface="华文新魏"/>
              </a:rPr>
              <a:t>《</a:t>
            </a:r>
            <a:r>
              <a:rPr lang="zh-CN" altLang="en-US" sz="3200" b="1">
                <a:solidFill>
                  <a:srgbClr val="CC0066"/>
                </a:solidFill>
                <a:latin typeface="华文新魏"/>
                <a:ea typeface="华文新魏"/>
                <a:cs typeface="华文新魏"/>
              </a:rPr>
              <a:t>假如生活欺骗了你</a:t>
            </a:r>
            <a:r>
              <a:rPr lang="en-US" altLang="zh-CN" sz="3200" b="1">
                <a:solidFill>
                  <a:srgbClr val="CC0066"/>
                </a:solidFill>
                <a:latin typeface="华文新魏"/>
                <a:ea typeface="华文新魏"/>
                <a:cs typeface="华文新魏"/>
              </a:rPr>
              <a:t>》</a:t>
            </a:r>
            <a:r>
              <a:rPr lang="zh-CN" altLang="en-US" sz="3200" b="1">
                <a:solidFill>
                  <a:srgbClr val="CC0066"/>
                </a:solidFill>
                <a:latin typeface="华文新魏"/>
                <a:ea typeface="华文新魏"/>
                <a:cs typeface="华文新魏"/>
              </a:rPr>
              <a:t>与作者的经历有关系吗？ </a:t>
            </a:r>
            <a:endParaRPr lang="zh-CN" altLang="en-US" sz="3200" b="1">
              <a:solidFill>
                <a:srgbClr val="CC0066"/>
              </a:solidFill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WordArt 2"/>
          <p:cNvSpPr>
            <a:spLocks noChangeArrowheads="1" noChangeShapeType="1" noTextEdit="1"/>
          </p:cNvSpPr>
          <p:nvPr/>
        </p:nvSpPr>
        <p:spPr bwMode="auto">
          <a:xfrm>
            <a:off x="1331913" y="404813"/>
            <a:ext cx="5903912" cy="159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初读感知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  <p:pic>
        <p:nvPicPr>
          <p:cNvPr id="26626" name="Picture 3" descr="花车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04025" y="4221163"/>
            <a:ext cx="1800225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692275" y="2363788"/>
            <a:ext cx="4679950" cy="39449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7200" b="1" smtClean="0">
                <a:solidFill>
                  <a:srgbClr val="0000FF"/>
                </a:solidFill>
                <a:ea typeface="方正姚体"/>
                <a:cs typeface="方正姚体"/>
              </a:rPr>
              <a:t>读准字音</a:t>
            </a:r>
            <a:endParaRPr lang="zh-CN" altLang="en-US" sz="7200" b="1" smtClean="0">
              <a:solidFill>
                <a:srgbClr val="0000FF"/>
              </a:solidFill>
              <a:ea typeface="方正姚体"/>
              <a:cs typeface="方正姚体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7200" b="1" smtClean="0">
                <a:solidFill>
                  <a:srgbClr val="0000FF"/>
                </a:solidFill>
                <a:ea typeface="方正姚体"/>
                <a:cs typeface="方正姚体"/>
              </a:rPr>
              <a:t>读清句读</a:t>
            </a:r>
            <a:endParaRPr lang="zh-CN" altLang="en-US" sz="7200" b="1" smtClean="0">
              <a:solidFill>
                <a:srgbClr val="0000FF"/>
              </a:solidFill>
              <a:ea typeface="方正姚体"/>
              <a:cs typeface="方正姚体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7200" b="1" smtClean="0">
                <a:solidFill>
                  <a:srgbClr val="0000FF"/>
                </a:solidFill>
                <a:ea typeface="方正姚体"/>
                <a:cs typeface="方正姚体"/>
              </a:rPr>
              <a:t>读出感情</a:t>
            </a:r>
            <a:endParaRPr lang="zh-CN" altLang="en-US" sz="7200" b="1" smtClean="0">
              <a:solidFill>
                <a:srgbClr val="0000FF"/>
              </a:solidFill>
              <a:ea typeface="方正姚体"/>
              <a:cs typeface="方正姚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uiExpand="1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2461</Words>
  <Application>WPS 演示</Application>
  <PresentationFormat>全屏显示(4:3)</PresentationFormat>
  <Paragraphs>187</Paragraphs>
  <Slides>24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Times New Roman</vt:lpstr>
      <vt:lpstr>华文行楷</vt:lpstr>
      <vt:lpstr>黑体</vt:lpstr>
      <vt:lpstr>楷体_GB2312</vt:lpstr>
      <vt:lpstr>微软雅黑</vt:lpstr>
      <vt:lpstr>华文新魏</vt:lpstr>
      <vt:lpstr>仿宋_GB2312</vt:lpstr>
      <vt:lpstr>方正姚体</vt:lpstr>
      <vt:lpstr>Arial Unicode MS</vt:lpstr>
      <vt:lpstr>仿宋</vt:lpstr>
      <vt:lpstr>华文隶书</vt:lpstr>
      <vt:lpstr>Impact</vt:lpstr>
      <vt:lpstr>新宋体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假如生活欺骗了你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全诗共8行，既是一位长者对于心爱的孩子的叮咛和嘱托，更是诗人在严峻艰苦的岁月里的座右铭。它告诉我们：成长的道路上，阳光时时洒满你的心田，但风雨也可能不期而至，生活中不可能没有痛苦与悲伤，欢乐不会永远被忧伤所掩盖，对待人生要持积极乐观的态度，生活中遇到不顺心的事要冷静地对待，要善于克制自己，放眼未来。快乐的日子终会到来，善待生活，善待人生。 </vt:lpstr>
      <vt:lpstr>PowerPoint 演示文稿</vt:lpstr>
      <vt:lpstr>PowerPoint 演示文稿</vt:lpstr>
      <vt:lpstr>选择题 </vt:lpstr>
      <vt:lpstr>填空题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wey</cp:lastModifiedBy>
  <cp:revision>31</cp:revision>
  <dcterms:created xsi:type="dcterms:W3CDTF">2015-03-11T01:14:00Z</dcterms:created>
  <dcterms:modified xsi:type="dcterms:W3CDTF">2019-01-30T02:13:02Z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