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70" r:id="rId3"/>
    <p:sldId id="257" r:id="rId4"/>
    <p:sldId id="344" r:id="rId5"/>
    <p:sldId id="272" r:id="rId6"/>
    <p:sldId id="273" r:id="rId7"/>
    <p:sldId id="274" r:id="rId8"/>
    <p:sldId id="275" r:id="rId9"/>
    <p:sldId id="347" r:id="rId10"/>
    <p:sldId id="345" r:id="rId11"/>
    <p:sldId id="346" r:id="rId13"/>
    <p:sldId id="348" r:id="rId14"/>
    <p:sldId id="349" r:id="rId15"/>
    <p:sldId id="350" r:id="rId16"/>
    <p:sldId id="343" r:id="rId17"/>
    <p:sldId id="351" r:id="rId18"/>
    <p:sldId id="352" r:id="rId19"/>
    <p:sldId id="384" r:id="rId20"/>
    <p:sldId id="359" r:id="rId21"/>
    <p:sldId id="362" r:id="rId22"/>
    <p:sldId id="386" r:id="rId23"/>
    <p:sldId id="319" r:id="rId24"/>
    <p:sldId id="363" r:id="rId25"/>
    <p:sldId id="364" r:id="rId26"/>
    <p:sldId id="365" r:id="rId27"/>
    <p:sldId id="367" r:id="rId28"/>
    <p:sldId id="375" r:id="rId29"/>
    <p:sldId id="376" r:id="rId30"/>
    <p:sldId id="377" r:id="rId31"/>
    <p:sldId id="262" r:id="rId32"/>
    <p:sldId id="380" r:id="rId33"/>
    <p:sldId id="381" r:id="rId34"/>
    <p:sldId id="382" r:id="rId35"/>
    <p:sldId id="383" r:id="rId36"/>
    <p:sldId id="401" r:id="rId37"/>
    <p:sldId id="402" r:id="rId38"/>
    <p:sldId id="403" r:id="rId39"/>
    <p:sldId id="404" r:id="rId40"/>
    <p:sldId id="405"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p:cViewPr varScale="1">
        <p:scale>
          <a:sx n="70" d="100"/>
          <a:sy n="70" d="100"/>
        </p:scale>
        <p:origin x="-1410"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126432-E3A8-4630-9374-E149B67498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296CE1-6D4D-4B41-ADDB-C904A927335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B43AF2CF-C5D7-4915-8C69-26190480E13F}" type="slidenum">
              <a:rPr lang="en-US" altLang="zh-CN"/>
            </a:fld>
            <a:endParaRPr lang="en-US" altLang="zh-CN"/>
          </a:p>
        </p:txBody>
      </p:sp>
      <p:sp>
        <p:nvSpPr>
          <p:cNvPr id="17410" name="Rectangle 2"/>
          <p:cNvSpPr>
            <a:spLocks noGrp="1" noRot="1" noChangeAspect="1" noChangeArrowheads="1" noTextEdit="1"/>
          </p:cNvSpPr>
          <p:nvPr>
            <p:ph type="sldImg"/>
          </p:nvPr>
        </p:nvSpPr>
        <p:spPr/>
      </p:sp>
      <p:sp>
        <p:nvSpPr>
          <p:cNvPr id="17411" name="Rectangle 3"/>
          <p:cNvSpPr>
            <a:spLocks noGrp="1" noChangeArrowheads="1"/>
          </p:cNvSpPr>
          <p:nvPr>
            <p:ph type="body" idx="1"/>
          </p:nvPr>
        </p:nvSpPr>
        <p:spPr/>
        <p:txBody>
          <a:bodyPr/>
          <a:lstStyle/>
          <a:p>
            <a:r>
              <a:rPr lang="zh-CN" altLang="en-US"/>
              <a:t>本资料来自于资源最齐全的２１世纪教育网</a:t>
            </a:r>
            <a:r>
              <a:rPr lang="en-US" altLang="zh-CN"/>
              <a:t>www.21cnjy.com</a:t>
            </a:r>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84D3F34-1F75-408A-BE6C-FD47DD43AC2F}" type="slidenum">
              <a:rPr lang="en-US" altLang="zh-CN"/>
            </a:fld>
            <a:endParaRPr lang="en-US" altLang="zh-CN"/>
          </a:p>
        </p:txBody>
      </p:sp>
      <p:sp>
        <p:nvSpPr>
          <p:cNvPr id="19458" name="Rectangle 2"/>
          <p:cNvSpPr>
            <a:spLocks noGrp="1" noRot="1" noChangeAspect="1" noChangeArrowheads="1" noTextEdit="1"/>
          </p:cNvSpPr>
          <p:nvPr>
            <p:ph type="sldImg"/>
          </p:nvPr>
        </p:nvSpPr>
        <p:spPr/>
      </p:sp>
      <p:sp>
        <p:nvSpPr>
          <p:cNvPr id="19459" name="Rectangle 3"/>
          <p:cNvSpPr>
            <a:spLocks noGrp="1" noChangeArrowheads="1"/>
          </p:cNvSpPr>
          <p:nvPr>
            <p:ph type="body" idx="1"/>
          </p:nvPr>
        </p:nvSpPr>
        <p:spPr/>
        <p:txBody>
          <a:bodyPr/>
          <a:lstStyle/>
          <a:p>
            <a:r>
              <a:rPr lang="zh-CN" altLang="en-US"/>
              <a:t>本资料来自于资源最齐全的２１世纪教育网</a:t>
            </a:r>
            <a:r>
              <a:rPr lang="en-US" altLang="zh-CN"/>
              <a:t>www.21cnjy.com</a:t>
            </a:r>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fld id="{5188387C-0DCB-4DD2-B966-0397A14EDF31}"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0F1AA4E8-20B7-4E9E-8183-E44B31C14964}" type="slidenum">
              <a:rPr lang="en-US" altLang="zh-CN"/>
            </a:fld>
            <a:endParaRPr lang="en-US" altLang="zh-CN"/>
          </a:p>
        </p:txBody>
      </p:sp>
      <p:sp>
        <p:nvSpPr>
          <p:cNvPr id="45058" name="Rectangle 2"/>
          <p:cNvSpPr>
            <a:spLocks noGrp="1" noRot="1" noChangeAspect="1" noChangeArrowheads="1" noTextEdit="1"/>
          </p:cNvSpPr>
          <p:nvPr>
            <p:ph type="sldImg"/>
          </p:nvPr>
        </p:nvSpPr>
        <p:spPr/>
      </p:sp>
      <p:sp>
        <p:nvSpPr>
          <p:cNvPr id="45059" name="Rectangle 3"/>
          <p:cNvSpPr>
            <a:spLocks noGrp="1" noChangeArrowheads="1"/>
          </p:cNvSpPr>
          <p:nvPr>
            <p:ph type="body" idx="1"/>
          </p:nvPr>
        </p:nvSpPr>
        <p:spPr/>
        <p:txBody>
          <a:bodyPr/>
          <a:lstStyle/>
          <a:p>
            <a:r>
              <a:rPr lang="zh-CN" altLang="en-US"/>
              <a:t>本资料来自于资源最齐全的２１世纪教育网</a:t>
            </a:r>
            <a:r>
              <a:rPr lang="en-US" altLang="zh-CN"/>
              <a:t>www.21cnjy.com</a:t>
            </a:r>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E5CCD16F-7382-4E0D-8768-FE3593E75BFD}" type="datetimeFigureOut">
              <a:rPr lang="zh-CN" altLang="en-US" smtClean="0"/>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E9FF8188-1B2F-4A47-8DA2-336850314A8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E5CCD16F-7382-4E0D-8768-FE3593E75BFD}" type="datetimeFigureOut">
              <a:rPr lang="zh-CN" altLang="en-US" smtClean="0"/>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E9FF8188-1B2F-4A47-8DA2-336850314A8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E5CCD16F-7382-4E0D-8768-FE3593E75BFD}" type="datetimeFigureOut">
              <a:rPr lang="zh-CN" altLang="en-US" smtClean="0"/>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E9FF8188-1B2F-4A47-8DA2-336850314A8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4" name="页脚占位符 3"/>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5" name="灯片编号占位符 4"/>
          <p:cNvSpPr>
            <a:spLocks noGrp="1"/>
          </p:cNvSpPr>
          <p:nvPr>
            <p:ph type="sldNum" sz="quarter" idx="12"/>
          </p:nvPr>
        </p:nvSpPr>
        <p:spPr>
          <a:xfrm>
            <a:off x="6553200" y="6245225"/>
            <a:ext cx="2133600" cy="476250"/>
          </a:xfrm>
          <a:prstGeom prst="rect">
            <a:avLst/>
          </a:prstGeom>
        </p:spPr>
        <p:txBody>
          <a:bodyPr/>
          <a:lstStyle>
            <a:lvl1pPr>
              <a:defRPr/>
            </a:lvl1pPr>
          </a:lstStyle>
          <a:p>
            <a:fld id="{6338EA5C-C9BF-404F-A0E7-FA908FE4D021}"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E5CCD16F-7382-4E0D-8768-FE3593E75BFD}" type="datetimeFigureOut">
              <a:rPr lang="zh-CN" altLang="en-US" smtClean="0"/>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E9FF8188-1B2F-4A47-8DA2-336850314A8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E5CCD16F-7382-4E0D-8768-FE3593E75BFD}" type="datetimeFigureOut">
              <a:rPr lang="zh-CN" altLang="en-US" smtClean="0"/>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E9FF8188-1B2F-4A47-8DA2-336850314A8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E5CCD16F-7382-4E0D-8768-FE3593E75BFD}" type="datetimeFigureOut">
              <a:rPr lang="zh-CN" altLang="en-US" smtClean="0"/>
            </a:fld>
            <a:endParaRPr lang="zh-CN"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E9FF8188-1B2F-4A47-8DA2-336850314A8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E5CCD16F-7382-4E0D-8768-FE3593E75BFD}" type="datetimeFigureOut">
              <a:rPr lang="zh-CN" altLang="en-US" smtClean="0"/>
            </a:fld>
            <a:endParaRPr lang="zh-CN" alt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E9FF8188-1B2F-4A47-8DA2-336850314A8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E5CCD16F-7382-4E0D-8768-FE3593E75BFD}" type="datetimeFigureOut">
              <a:rPr lang="zh-CN" altLang="en-US" smtClean="0"/>
            </a:fld>
            <a:endParaRPr lang="zh-CN" alt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E9FF8188-1B2F-4A47-8DA2-336850314A8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E5CCD16F-7382-4E0D-8768-FE3593E75BFD}" type="datetimeFigureOut">
              <a:rPr lang="zh-CN" altLang="en-US" smtClean="0"/>
            </a:fld>
            <a:endParaRPr lang="zh-CN" alt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E9FF8188-1B2F-4A47-8DA2-336850314A8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E5CCD16F-7382-4E0D-8768-FE3593E75BFD}" type="datetimeFigureOut">
              <a:rPr lang="zh-CN" altLang="en-US" smtClean="0"/>
            </a:fld>
            <a:endParaRPr lang="zh-CN"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E9FF8188-1B2F-4A47-8DA2-336850314A8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E5CCD16F-7382-4E0D-8768-FE3593E75BFD}" type="datetimeFigureOut">
              <a:rPr lang="zh-CN" altLang="en-US" smtClean="0"/>
            </a:fld>
            <a:endParaRPr lang="zh-CN"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E9FF8188-1B2F-4A47-8DA2-336850314A8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pic>
        <p:nvPicPr>
          <p:cNvPr id="7" name="图片 6"/>
          <p:cNvPicPr>
            <a:picLocks noChangeAspect="1"/>
          </p:cNvPicPr>
          <p:nvPr userDrawn="1"/>
        </p:nvPicPr>
        <p:blipFill>
          <a:blip r:embed="rId13" cstate="print"/>
          <a:stretch>
            <a:fillRect/>
          </a:stretch>
        </p:blipFill>
        <p:spPr>
          <a:xfrm>
            <a:off x="0" y="6391333"/>
            <a:ext cx="9144000" cy="46666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3.wmf"/><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wmf"/><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image" Target="../media/image13.wmf"/><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GIF"/><Relationship Id="rId4" Type="http://schemas.openxmlformats.org/officeDocument/2006/relationships/image" Target="../media/image15.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1.png"/><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17.wmf"/><Relationship Id="rId1"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wmf"/><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GIF"/><Relationship Id="rId3" Type="http://schemas.openxmlformats.org/officeDocument/2006/relationships/image" Target="../media/image11.png"/><Relationship Id="rId2" Type="http://schemas.openxmlformats.org/officeDocument/2006/relationships/image" Target="../media/image18.png"/><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8.png"/><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GIF"/><Relationship Id="rId3" Type="http://schemas.openxmlformats.org/officeDocument/2006/relationships/image" Target="../media/image11.png"/><Relationship Id="rId2" Type="http://schemas.openxmlformats.org/officeDocument/2006/relationships/image" Target="../media/image18.png"/><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GIF"/><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WordArt 2"/>
          <p:cNvSpPr>
            <a:spLocks noChangeArrowheads="1" noChangeShapeType="1"/>
          </p:cNvSpPr>
          <p:nvPr/>
        </p:nvSpPr>
        <p:spPr bwMode="auto">
          <a:xfrm>
            <a:off x="2411760" y="836712"/>
            <a:ext cx="5943798" cy="1439862"/>
          </a:xfrm>
          <a:prstGeom prst="rect">
            <a:avLst/>
          </a:prstGeom>
        </p:spPr>
        <p:txBody>
          <a:bodyPr wrap="none" fromWordArt="1">
            <a:prstTxWarp prst="textPlain">
              <a:avLst>
                <a:gd name="adj" fmla="val 50000"/>
              </a:avLst>
            </a:prstTxWarp>
          </a:bodyPr>
          <a:lstStyle/>
          <a:p>
            <a:pPr algn="ctr"/>
            <a:r>
              <a:rPr lang="zh-CN" altLang="en-US" sz="3600" b="1" kern="10" dirty="0" smtClean="0">
                <a:ln w="12700">
                  <a:solidFill>
                    <a:srgbClr val="EAEAEA"/>
                  </a:solidFill>
                  <a:round/>
                </a:ln>
                <a:solidFill>
                  <a:srgbClr val="FF0000"/>
                </a:solidFill>
                <a:effectLst>
                  <a:outerShdw dist="35921" dir="2700000" sy="50000" kx="2115830" algn="bl" rotWithShape="0">
                    <a:srgbClr val="C0C0C0">
                      <a:alpha val="79999"/>
                    </a:srgbClr>
                  </a:outerShdw>
                </a:effectLst>
                <a:latin typeface="华文行楷" panose="02010800040101010101" pitchFamily="2" charset="-122"/>
                <a:ea typeface="华文行楷" panose="02010800040101010101" pitchFamily="2" charset="-122"/>
              </a:rPr>
              <a:t>回忆鲁迅先生（节选）</a:t>
            </a:r>
            <a:endParaRPr lang="zh-CN" altLang="en-US" sz="3600" b="1" kern="10" dirty="0">
              <a:ln w="12700">
                <a:solidFill>
                  <a:srgbClr val="EAEAEA"/>
                </a:solidFill>
                <a:round/>
              </a:ln>
              <a:solidFill>
                <a:srgbClr val="FF0000"/>
              </a:solidFill>
              <a:effectLst>
                <a:outerShdw dist="35921" dir="2700000" sy="50000" kx="2115830" algn="bl" rotWithShape="0">
                  <a:srgbClr val="C0C0C0">
                    <a:alpha val="79999"/>
                  </a:srgbClr>
                </a:outerShdw>
              </a:effectLst>
              <a:latin typeface="华文行楷" panose="02010800040101010101" pitchFamily="2" charset="-122"/>
              <a:ea typeface="华文行楷" panose="02010800040101010101" pitchFamily="2" charset="-122"/>
            </a:endParaRPr>
          </a:p>
        </p:txBody>
      </p:sp>
      <p:sp>
        <p:nvSpPr>
          <p:cNvPr id="5" name="AutoShape 11"/>
          <p:cNvSpPr>
            <a:spLocks noChangeArrowheads="1"/>
          </p:cNvSpPr>
          <p:nvPr/>
        </p:nvSpPr>
        <p:spPr bwMode="gray">
          <a:xfrm>
            <a:off x="829680" y="1032249"/>
            <a:ext cx="1182687" cy="1162432"/>
          </a:xfrm>
          <a:prstGeom prst="diamond">
            <a:avLst/>
          </a:prstGeom>
          <a:solidFill>
            <a:srgbClr val="800000"/>
          </a:solidFill>
          <a:ln w="38100">
            <a:solidFill>
              <a:schemeClr val="bg1"/>
            </a:solidFill>
            <a:miter lim="800000"/>
          </a:ln>
          <a:effectLst>
            <a:outerShdw sy="50000" rotWithShape="0">
              <a:srgbClr val="808080">
                <a:alpha val="50000"/>
              </a:srgbClr>
            </a:outerShdw>
          </a:effectLst>
        </p:spPr>
        <p:txBody>
          <a:bodyPr wrap="none"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en-US" altLang="ko-KR" sz="2800" b="1">
              <a:solidFill>
                <a:srgbClr val="FFFFFF"/>
              </a:solidFill>
              <a:ea typeface="Gulim" panose="020B0600000101010101" pitchFamily="34" charset="-127"/>
            </a:endParaRPr>
          </a:p>
        </p:txBody>
      </p:sp>
      <p:sp>
        <p:nvSpPr>
          <p:cNvPr id="6" name="文本框 49"/>
          <p:cNvSpPr txBox="1">
            <a:spLocks noChangeArrowheads="1"/>
          </p:cNvSpPr>
          <p:nvPr/>
        </p:nvSpPr>
        <p:spPr bwMode="auto">
          <a:xfrm>
            <a:off x="1180517" y="1062411"/>
            <a:ext cx="55976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1" lang="en-US" altLang="zh-CN" sz="6000" b="1" dirty="0" smtClean="0">
                <a:solidFill>
                  <a:schemeClr val="bg1"/>
                </a:solidFill>
                <a:latin typeface="方正大黑简体" pitchFamily="65" charset="-122"/>
                <a:ea typeface="方正大黑简体" pitchFamily="65" charset="-122"/>
              </a:rPr>
              <a:t>3</a:t>
            </a:r>
            <a:endParaRPr kumimoji="1" lang="zh-CN" altLang="en-US" sz="6000" b="1" dirty="0">
              <a:solidFill>
                <a:schemeClr val="bg1"/>
              </a:solidFill>
              <a:latin typeface="方正大黑简体" pitchFamily="65" charset="-122"/>
              <a:ea typeface="方正大黑简体" pitchFamily="65" charset="-122"/>
            </a:endParaRPr>
          </a:p>
        </p:txBody>
      </p:sp>
      <p:sp>
        <p:nvSpPr>
          <p:cNvPr id="7" name="Text Box 3"/>
          <p:cNvSpPr txBox="1">
            <a:spLocks noChangeArrowheads="1"/>
          </p:cNvSpPr>
          <p:nvPr/>
        </p:nvSpPr>
        <p:spPr bwMode="auto">
          <a:xfrm>
            <a:off x="5580112" y="2708920"/>
            <a:ext cx="24479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sz="5400" dirty="0" smtClean="0">
                <a:latin typeface="Arial" panose="020B0604020202020204" pitchFamily="34" charset="0"/>
                <a:ea typeface="华文新魏" panose="02010800040101010101" pitchFamily="2" charset="-122"/>
              </a:rPr>
              <a:t>萧红</a:t>
            </a:r>
            <a:endParaRPr kumimoji="0" lang="zh-CN" sz="5400" dirty="0">
              <a:latin typeface="Arial" panose="020B0604020202020204" pitchFamily="34" charset="0"/>
              <a:ea typeface="华文新魏" panose="02010800040101010101" pitchFamily="2"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861048"/>
            <a:ext cx="9144000" cy="29734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54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p:bldP spid="5" grpId="0" animBg="1"/>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body" idx="1"/>
          </p:nvPr>
        </p:nvSpPr>
        <p:spPr>
          <a:xfrm>
            <a:off x="179388" y="882650"/>
            <a:ext cx="8713787" cy="5975350"/>
          </a:xfrm>
        </p:spPr>
        <p:txBody>
          <a:bodyPr/>
          <a:lstStyle/>
          <a:p>
            <a:endParaRPr lang="en-US" altLang="zh-CN" b="1"/>
          </a:p>
          <a:p>
            <a:pPr>
              <a:buFontTx/>
              <a:buNone/>
            </a:pPr>
            <a:r>
              <a:rPr lang="en-US" altLang="zh-CN" b="1"/>
              <a:t>1</a:t>
            </a:r>
            <a:r>
              <a:rPr lang="zh-CN" altLang="en-US" b="1"/>
              <a:t>、</a:t>
            </a:r>
            <a:r>
              <a:rPr lang="en-US" altLang="zh-CN" b="1"/>
              <a:t>《</a:t>
            </a:r>
            <a:r>
              <a:rPr lang="zh-CN" altLang="en-US" b="1"/>
              <a:t>在酒楼上</a:t>
            </a:r>
            <a:r>
              <a:rPr lang="en-US" altLang="zh-CN" b="1"/>
              <a:t>》</a:t>
            </a:r>
            <a:r>
              <a:rPr lang="zh-CN" altLang="en-US" b="1"/>
              <a:t>平庸对人的吞噬，绝望的反抗。</a:t>
            </a:r>
            <a:endParaRPr lang="zh-CN" altLang="en-US" b="1"/>
          </a:p>
          <a:p>
            <a:pPr>
              <a:buFontTx/>
              <a:buNone/>
            </a:pPr>
            <a:r>
              <a:rPr lang="en-US" altLang="zh-CN" b="1"/>
              <a:t>2</a:t>
            </a:r>
            <a:r>
              <a:rPr lang="zh-CN" altLang="en-US" b="1"/>
              <a:t>、</a:t>
            </a:r>
            <a:r>
              <a:rPr lang="en-US" altLang="zh-CN" b="1"/>
              <a:t>《</a:t>
            </a:r>
            <a:r>
              <a:rPr lang="zh-CN" altLang="en-US" b="1"/>
              <a:t>肥皂</a:t>
            </a:r>
            <a:r>
              <a:rPr lang="en-US" altLang="zh-CN" b="1"/>
              <a:t>》</a:t>
            </a:r>
            <a:r>
              <a:rPr lang="zh-CN" altLang="en-US" b="1"/>
              <a:t>对意淫的伪君子的幽默讽刺。</a:t>
            </a:r>
            <a:endParaRPr lang="zh-CN" altLang="en-US" b="1"/>
          </a:p>
          <a:p>
            <a:pPr>
              <a:buFontTx/>
              <a:buNone/>
            </a:pPr>
            <a:r>
              <a:rPr lang="en-US" altLang="zh-CN" b="1"/>
              <a:t>3</a:t>
            </a:r>
            <a:r>
              <a:rPr lang="zh-CN" altLang="en-US" b="1"/>
              <a:t>、</a:t>
            </a:r>
            <a:r>
              <a:rPr lang="en-US" altLang="zh-CN" b="1"/>
              <a:t>《</a:t>
            </a:r>
            <a:r>
              <a:rPr lang="zh-CN" altLang="en-US" b="1"/>
              <a:t>社戏</a:t>
            </a:r>
            <a:r>
              <a:rPr lang="en-US" altLang="zh-CN" b="1"/>
              <a:t>》</a:t>
            </a:r>
            <a:r>
              <a:rPr lang="zh-CN" altLang="en-US" b="1"/>
              <a:t>对纯正善良的人性的呼唤。</a:t>
            </a:r>
            <a:endParaRPr lang="zh-CN" altLang="en-US" b="1"/>
          </a:p>
          <a:p>
            <a:pPr>
              <a:buFontTx/>
              <a:buNone/>
            </a:pPr>
            <a:r>
              <a:rPr lang="en-US" altLang="zh-CN" b="1"/>
              <a:t>4</a:t>
            </a:r>
            <a:r>
              <a:rPr lang="zh-CN" altLang="en-US" b="1"/>
              <a:t>、</a:t>
            </a:r>
            <a:r>
              <a:rPr lang="en-US" altLang="zh-CN" b="1"/>
              <a:t>《</a:t>
            </a:r>
            <a:r>
              <a:rPr lang="zh-CN" altLang="en-US" b="1"/>
              <a:t>纪念刘和珍君</a:t>
            </a:r>
            <a:r>
              <a:rPr lang="en-US" altLang="zh-CN" b="1"/>
              <a:t>》</a:t>
            </a:r>
            <a:r>
              <a:rPr lang="zh-CN" altLang="en-US" b="1"/>
              <a:t>对生命的人道主义关怀，对革命的反思。</a:t>
            </a:r>
            <a:endParaRPr lang="zh-CN" altLang="en-US" b="1"/>
          </a:p>
          <a:p>
            <a:pPr>
              <a:buFontTx/>
              <a:buNone/>
            </a:pPr>
            <a:r>
              <a:rPr lang="en-US" altLang="zh-CN" b="1"/>
              <a:t>5</a:t>
            </a:r>
            <a:r>
              <a:rPr lang="zh-CN" altLang="en-US" b="1"/>
              <a:t>、</a:t>
            </a:r>
            <a:r>
              <a:rPr lang="en-US" altLang="zh-CN" b="1"/>
              <a:t>《</a:t>
            </a:r>
            <a:r>
              <a:rPr lang="zh-CN" altLang="en-US" b="1"/>
              <a:t>论“他妈的”</a:t>
            </a:r>
            <a:r>
              <a:rPr lang="en-US" altLang="zh-CN" b="1"/>
              <a:t>》</a:t>
            </a:r>
            <a:r>
              <a:rPr lang="zh-CN" altLang="en-US" b="1"/>
              <a:t>封建等级制度造成的卑劣心理。</a:t>
            </a:r>
            <a:endParaRPr lang="zh-CN" altLang="en-US" b="1"/>
          </a:p>
          <a:p>
            <a:pPr>
              <a:buFontTx/>
              <a:buNone/>
            </a:pPr>
            <a:r>
              <a:rPr lang="en-US" altLang="zh-CN" b="1"/>
              <a:t>6</a:t>
            </a:r>
            <a:r>
              <a:rPr lang="zh-CN" altLang="en-US" b="1"/>
              <a:t>、</a:t>
            </a:r>
            <a:r>
              <a:rPr lang="en-US" altLang="zh-CN" b="1"/>
              <a:t>《</a:t>
            </a:r>
            <a:r>
              <a:rPr lang="zh-CN" altLang="en-US" b="1"/>
              <a:t>论照相之类</a:t>
            </a:r>
            <a:r>
              <a:rPr lang="en-US" altLang="zh-CN" b="1"/>
              <a:t>》</a:t>
            </a:r>
            <a:r>
              <a:rPr lang="zh-CN" altLang="en-US" b="1"/>
              <a:t>封建性压抑下的性变态。</a:t>
            </a:r>
            <a:endParaRPr lang="zh-CN" altLang="en-US" b="1"/>
          </a:p>
        </p:txBody>
      </p:sp>
      <p:sp>
        <p:nvSpPr>
          <p:cNvPr id="18435" name="Text Box 3"/>
          <p:cNvSpPr txBox="1">
            <a:spLocks noChangeArrowheads="1"/>
          </p:cNvSpPr>
          <p:nvPr/>
        </p:nvSpPr>
        <p:spPr bwMode="auto">
          <a:xfrm>
            <a:off x="2555875" y="476250"/>
            <a:ext cx="33845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400" b="1">
                <a:latin typeface="Times New Roman" panose="02020603050405020304" pitchFamily="18" charset="0"/>
              </a:rPr>
              <a:t>作品与主题</a:t>
            </a:r>
            <a:endParaRPr kumimoji="1" lang="zh-CN" altLang="en-US" sz="4400" b="1">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4">
                                            <p:txEl>
                                              <p:pRg st="1" end="1"/>
                                            </p:txEl>
                                          </p:spTgt>
                                        </p:tgtEl>
                                        <p:attrNameLst>
                                          <p:attrName>style.visibility</p:attrName>
                                        </p:attrNameLst>
                                      </p:cBhvr>
                                      <p:to>
                                        <p:strVal val="visible"/>
                                      </p:to>
                                    </p:set>
                                    <p:anim calcmode="lin" valueType="num">
                                      <p:cBhvr additive="base">
                                        <p:cTn id="7" dur="500" fill="hold"/>
                                        <p:tgtEl>
                                          <p:spTgt spid="1843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4">
                                            <p:txEl>
                                              <p:pRg st="2" end="2"/>
                                            </p:txEl>
                                          </p:spTgt>
                                        </p:tgtEl>
                                        <p:attrNameLst>
                                          <p:attrName>style.visibility</p:attrName>
                                        </p:attrNameLst>
                                      </p:cBhvr>
                                      <p:to>
                                        <p:strVal val="visible"/>
                                      </p:to>
                                    </p:set>
                                    <p:anim calcmode="lin" valueType="num">
                                      <p:cBhvr additive="base">
                                        <p:cTn id="13" dur="500" fill="hold"/>
                                        <p:tgtEl>
                                          <p:spTgt spid="1843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434">
                                            <p:txEl>
                                              <p:pRg st="3" end="3"/>
                                            </p:txEl>
                                          </p:spTgt>
                                        </p:tgtEl>
                                        <p:attrNameLst>
                                          <p:attrName>style.visibility</p:attrName>
                                        </p:attrNameLst>
                                      </p:cBhvr>
                                      <p:to>
                                        <p:strVal val="visible"/>
                                      </p:to>
                                    </p:set>
                                    <p:anim calcmode="lin" valueType="num">
                                      <p:cBhvr additive="base">
                                        <p:cTn id="19" dur="500" fill="hold"/>
                                        <p:tgtEl>
                                          <p:spTgt spid="1843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434">
                                            <p:txEl>
                                              <p:pRg st="4" end="4"/>
                                            </p:txEl>
                                          </p:spTgt>
                                        </p:tgtEl>
                                        <p:attrNameLst>
                                          <p:attrName>style.visibility</p:attrName>
                                        </p:attrNameLst>
                                      </p:cBhvr>
                                      <p:to>
                                        <p:strVal val="visible"/>
                                      </p:to>
                                    </p:set>
                                    <p:anim calcmode="lin" valueType="num">
                                      <p:cBhvr additive="base">
                                        <p:cTn id="25" dur="500" fill="hold"/>
                                        <p:tgtEl>
                                          <p:spTgt spid="1843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8434">
                                            <p:txEl>
                                              <p:pRg st="5" end="5"/>
                                            </p:txEl>
                                          </p:spTgt>
                                        </p:tgtEl>
                                        <p:attrNameLst>
                                          <p:attrName>style.visibility</p:attrName>
                                        </p:attrNameLst>
                                      </p:cBhvr>
                                      <p:to>
                                        <p:strVal val="visible"/>
                                      </p:to>
                                    </p:set>
                                    <p:anim calcmode="lin" valueType="num">
                                      <p:cBhvr additive="base">
                                        <p:cTn id="31" dur="500" fill="hold"/>
                                        <p:tgtEl>
                                          <p:spTgt spid="18434">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43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8434">
                                            <p:txEl>
                                              <p:pRg st="6" end="6"/>
                                            </p:txEl>
                                          </p:spTgt>
                                        </p:tgtEl>
                                        <p:attrNameLst>
                                          <p:attrName>style.visibility</p:attrName>
                                        </p:attrNameLst>
                                      </p:cBhvr>
                                      <p:to>
                                        <p:strVal val="visible"/>
                                      </p:to>
                                    </p:set>
                                    <p:anim calcmode="lin" valueType="num">
                                      <p:cBhvr additive="base">
                                        <p:cTn id="37" dur="500" fill="hold"/>
                                        <p:tgtEl>
                                          <p:spTgt spid="18434">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43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31" descr="山底5.png"/>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4751388"/>
            <a:ext cx="9144000"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3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347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831850" y="2427288"/>
            <a:ext cx="7856538" cy="2246312"/>
          </a:xfrm>
          <a:prstGeom prst="rect">
            <a:avLst/>
          </a:prstGeom>
        </p:spPr>
        <p:txBody>
          <a:bodyPr>
            <a:spAutoFit/>
          </a:bodyPr>
          <a:lstStyle/>
          <a:p>
            <a:pPr>
              <a:lnSpc>
                <a:spcPct val="250000"/>
              </a:lnSpc>
              <a:defRPr/>
            </a:pPr>
            <a:r>
              <a:rPr lang="zh-CN" altLang="en-US" sz="2800" b="1" u="sng" dirty="0">
                <a:solidFill>
                  <a:srgbClr val="0C9337"/>
                </a:solidFill>
                <a:latin typeface="+mn-ea"/>
                <a:ea typeface="+mn-ea"/>
              </a:rPr>
              <a:t>咳 嗽</a:t>
            </a:r>
            <a:r>
              <a:rPr lang="zh-CN" altLang="en-US" sz="2800" b="1" dirty="0">
                <a:latin typeface="+mn-ea"/>
                <a:ea typeface="+mn-ea"/>
              </a:rPr>
              <a:t>      调</a:t>
            </a:r>
            <a:r>
              <a:rPr lang="zh-CN" altLang="en-US" sz="2800" b="1" u="sng" dirty="0">
                <a:solidFill>
                  <a:srgbClr val="0C9337"/>
                </a:solidFill>
                <a:latin typeface="+mn-ea"/>
                <a:ea typeface="+mn-ea"/>
              </a:rPr>
              <a:t>羹</a:t>
            </a:r>
            <a:r>
              <a:rPr lang="zh-CN" altLang="en-US" sz="2800" b="1" dirty="0">
                <a:latin typeface="+mn-ea"/>
                <a:ea typeface="+mn-ea"/>
              </a:rPr>
              <a:t>      </a:t>
            </a:r>
            <a:r>
              <a:rPr lang="zh-CN" altLang="en-US" sz="2800" b="1" u="sng" dirty="0">
                <a:solidFill>
                  <a:srgbClr val="0C9337"/>
                </a:solidFill>
                <a:latin typeface="+mn-ea"/>
                <a:ea typeface="+mn-ea"/>
              </a:rPr>
              <a:t>抹</a:t>
            </a:r>
            <a:r>
              <a:rPr lang="zh-CN" altLang="en-US" sz="2800" b="1" dirty="0">
                <a:latin typeface="+mn-ea"/>
                <a:ea typeface="+mn-ea"/>
              </a:rPr>
              <a:t>杀      轻</a:t>
            </a:r>
            <a:r>
              <a:rPr lang="zh-CN" altLang="en-US" sz="2800" b="1" u="sng" dirty="0">
                <a:solidFill>
                  <a:srgbClr val="0C9337"/>
                </a:solidFill>
                <a:latin typeface="+mn-ea"/>
                <a:ea typeface="+mn-ea"/>
              </a:rPr>
              <a:t>捷</a:t>
            </a:r>
            <a:endParaRPr lang="en-US" altLang="zh-CN" sz="2800" b="1" u="sng" dirty="0">
              <a:solidFill>
                <a:srgbClr val="0C9337"/>
              </a:solidFill>
              <a:latin typeface="+mn-ea"/>
              <a:ea typeface="+mn-ea"/>
            </a:endParaRPr>
          </a:p>
          <a:p>
            <a:pPr>
              <a:lnSpc>
                <a:spcPct val="250000"/>
              </a:lnSpc>
              <a:defRPr/>
            </a:pPr>
            <a:r>
              <a:rPr lang="zh-CN" altLang="en-US" sz="2800" b="1" u="sng" dirty="0">
                <a:solidFill>
                  <a:srgbClr val="0C9337"/>
                </a:solidFill>
                <a:latin typeface="+mn-ea"/>
                <a:ea typeface="+mn-ea"/>
              </a:rPr>
              <a:t>竭</a:t>
            </a:r>
            <a:r>
              <a:rPr lang="zh-CN" altLang="en-US" sz="2800" b="1" dirty="0">
                <a:latin typeface="+mn-ea"/>
                <a:ea typeface="+mn-ea"/>
              </a:rPr>
              <a:t>力    </a:t>
            </a:r>
            <a:r>
              <a:rPr lang="zh-CN" altLang="en-US" sz="2800" b="1" u="sng" dirty="0">
                <a:solidFill>
                  <a:srgbClr val="0C9337"/>
                </a:solidFill>
                <a:latin typeface="+mn-ea"/>
                <a:ea typeface="+mn-ea"/>
              </a:rPr>
              <a:t>揩</a:t>
            </a:r>
            <a:r>
              <a:rPr lang="en-US" altLang="zh-CN" sz="2800" b="1" dirty="0">
                <a:latin typeface="+mn-ea"/>
                <a:ea typeface="+mn-ea"/>
              </a:rPr>
              <a:t>      </a:t>
            </a:r>
            <a:r>
              <a:rPr lang="zh-CN" altLang="en-US" sz="2800" b="1" dirty="0">
                <a:latin typeface="+mn-ea"/>
                <a:ea typeface="+mn-ea"/>
              </a:rPr>
              <a:t>学</a:t>
            </a:r>
            <a:r>
              <a:rPr lang="zh-CN" altLang="en-US" sz="2800" b="1" u="sng" dirty="0">
                <a:solidFill>
                  <a:srgbClr val="0C9337"/>
                </a:solidFill>
                <a:latin typeface="+mn-ea"/>
                <a:ea typeface="+mn-ea"/>
              </a:rPr>
              <a:t>校</a:t>
            </a:r>
            <a:r>
              <a:rPr lang="zh-CN" altLang="en-US" sz="2800" b="1" dirty="0">
                <a:latin typeface="+mn-ea"/>
                <a:ea typeface="+mn-ea"/>
              </a:rPr>
              <a:t>      </a:t>
            </a:r>
            <a:r>
              <a:rPr lang="zh-CN" altLang="en-US" sz="2800" b="1" u="sng" dirty="0">
                <a:solidFill>
                  <a:srgbClr val="0C9337"/>
                </a:solidFill>
                <a:latin typeface="+mn-ea"/>
                <a:ea typeface="+mn-ea"/>
              </a:rPr>
              <a:t>校</a:t>
            </a:r>
            <a:r>
              <a:rPr lang="zh-CN" altLang="en-US" sz="2800" b="1" dirty="0">
                <a:latin typeface="+mn-ea"/>
                <a:ea typeface="+mn-ea"/>
              </a:rPr>
              <a:t>对</a:t>
            </a:r>
            <a:endParaRPr lang="zh-CN" altLang="en-US" sz="2800" b="1" dirty="0">
              <a:latin typeface="+mn-ea"/>
              <a:ea typeface="+mn-ea"/>
            </a:endParaRPr>
          </a:p>
        </p:txBody>
      </p:sp>
      <p:pic>
        <p:nvPicPr>
          <p:cNvPr id="10246" name="Picture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2738" y="6230938"/>
            <a:ext cx="12192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图片 4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3588" y="539750"/>
            <a:ext cx="25733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8" name="Picture 6" descr="BS00554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95613" y="1801813"/>
            <a:ext cx="503237"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49" name="组 53"/>
          <p:cNvGrpSpPr/>
          <p:nvPr/>
        </p:nvGrpSpPr>
        <p:grpSpPr bwMode="auto">
          <a:xfrm>
            <a:off x="506413" y="1797050"/>
            <a:ext cx="3122612" cy="461963"/>
            <a:chOff x="4701070" y="1806066"/>
            <a:chExt cx="3123216" cy="462053"/>
          </a:xfrm>
        </p:grpSpPr>
        <p:sp>
          <p:nvSpPr>
            <p:cNvPr id="55" name="圆角矩形 54"/>
            <p:cNvSpPr/>
            <p:nvPr/>
          </p:nvSpPr>
          <p:spPr>
            <a:xfrm>
              <a:off x="5199641" y="1806066"/>
              <a:ext cx="1897429" cy="449351"/>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kumimoji="1" lang="zh-CN" altLang="en-US"/>
            </a:p>
          </p:txBody>
        </p:sp>
        <p:sp>
          <p:nvSpPr>
            <p:cNvPr id="56" name="椭圆 55"/>
            <p:cNvSpPr/>
            <p:nvPr/>
          </p:nvSpPr>
          <p:spPr>
            <a:xfrm>
              <a:off x="4734413" y="1806066"/>
              <a:ext cx="462052" cy="462053"/>
            </a:xfrm>
            <a:prstGeom prst="ellipse">
              <a:avLst/>
            </a:prstGeom>
            <a:gradFill>
              <a:gsLst>
                <a:gs pos="0">
                  <a:srgbClr val="C3DD96"/>
                </a:gs>
                <a:gs pos="100000">
                  <a:schemeClr val="bg1"/>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0269" name="文本框 56"/>
            <p:cNvSpPr txBox="1">
              <a:spLocks noChangeArrowheads="1"/>
            </p:cNvSpPr>
            <p:nvPr/>
          </p:nvSpPr>
          <p:spPr bwMode="auto">
            <a:xfrm>
              <a:off x="4701070" y="1806158"/>
              <a:ext cx="3123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1" lang="zh-CN" altLang="en-US" sz="2400" b="1">
                  <a:latin typeface="黑体" panose="02010609060101010101" pitchFamily="49" charset="-122"/>
                  <a:ea typeface="黑体" panose="02010609060101010101" pitchFamily="49" charset="-122"/>
                </a:rPr>
                <a:t>一</a:t>
              </a:r>
              <a:r>
                <a:rPr kumimoji="1" lang="en-US" altLang="zh-CN" sz="2400" b="1">
                  <a:latin typeface="Adobe 黑体 Std R" pitchFamily="34" charset="-122"/>
                  <a:ea typeface="黑体" panose="02010609060101010101" pitchFamily="49" charset="-122"/>
                </a:rPr>
                <a:t>    </a:t>
              </a:r>
              <a:r>
                <a:rPr kumimoji="1" lang="zh-CN" altLang="en-US" sz="2400" b="1">
                  <a:latin typeface="黑体" panose="02010609060101010101" pitchFamily="49" charset="-122"/>
                  <a:ea typeface="黑体" panose="02010609060101010101" pitchFamily="49" charset="-122"/>
                </a:rPr>
                <a:t>读一读字音</a:t>
              </a:r>
              <a:endParaRPr kumimoji="1" lang="zh-CN" altLang="en-US" sz="2400" b="1">
                <a:latin typeface="黑体" panose="02010609060101010101" pitchFamily="49" charset="-122"/>
                <a:ea typeface="黑体" panose="02010609060101010101" pitchFamily="49" charset="-122"/>
              </a:endParaRPr>
            </a:p>
          </p:txBody>
        </p:sp>
      </p:grpSp>
      <p:sp>
        <p:nvSpPr>
          <p:cNvPr id="31" name="矩形 30"/>
          <p:cNvSpPr/>
          <p:nvPr/>
        </p:nvSpPr>
        <p:spPr>
          <a:xfrm>
            <a:off x="757238" y="2432050"/>
            <a:ext cx="1271587" cy="523875"/>
          </a:xfrm>
          <a:prstGeom prst="rect">
            <a:avLst/>
          </a:prstGeom>
        </p:spPr>
        <p:txBody>
          <a:bodyPr wrap="none">
            <a:spAutoFit/>
          </a:bodyPr>
          <a:lstStyle/>
          <a:p>
            <a:pPr>
              <a:defRPr/>
            </a:pPr>
            <a:r>
              <a:rPr lang="en-US" altLang="zh-CN" sz="2800" b="1" dirty="0" err="1">
                <a:solidFill>
                  <a:srgbClr val="FF0000"/>
                </a:solidFill>
                <a:latin typeface="+mn-ea"/>
                <a:ea typeface="+mn-ea"/>
              </a:rPr>
              <a:t>ké</a:t>
            </a:r>
            <a:r>
              <a:rPr lang="en-US" altLang="zh-CN" sz="2800" b="1" dirty="0">
                <a:solidFill>
                  <a:srgbClr val="FF0000"/>
                </a:solidFill>
                <a:latin typeface="+mn-ea"/>
                <a:ea typeface="+mn-ea"/>
              </a:rPr>
              <a:t> </a:t>
            </a:r>
            <a:r>
              <a:rPr lang="en-US" altLang="zh-CN" sz="2800" b="1" dirty="0" err="1">
                <a:solidFill>
                  <a:srgbClr val="FF0000"/>
                </a:solidFill>
                <a:latin typeface="+mn-ea"/>
                <a:ea typeface="+mn-ea"/>
              </a:rPr>
              <a:t>sou</a:t>
            </a:r>
            <a:endParaRPr lang="en-US" altLang="zh-CN" sz="2800" b="1" dirty="0">
              <a:solidFill>
                <a:srgbClr val="FF0000"/>
              </a:solidFill>
              <a:latin typeface="+mn-ea"/>
              <a:ea typeface="+mn-ea"/>
            </a:endParaRPr>
          </a:p>
        </p:txBody>
      </p:sp>
      <p:sp>
        <p:nvSpPr>
          <p:cNvPr id="33" name="矩形 32"/>
          <p:cNvSpPr/>
          <p:nvPr/>
        </p:nvSpPr>
        <p:spPr>
          <a:xfrm>
            <a:off x="3016250" y="2432050"/>
            <a:ext cx="908050" cy="523875"/>
          </a:xfrm>
          <a:prstGeom prst="rect">
            <a:avLst/>
          </a:prstGeom>
        </p:spPr>
        <p:txBody>
          <a:bodyPr wrap="none">
            <a:spAutoFit/>
          </a:bodyPr>
          <a:lstStyle/>
          <a:p>
            <a:pPr>
              <a:defRPr/>
            </a:pPr>
            <a:r>
              <a:rPr lang="en-US" altLang="zh-CN" sz="2800" b="1" dirty="0" err="1">
                <a:solidFill>
                  <a:srgbClr val="FF0000"/>
                </a:solidFill>
                <a:latin typeface="+mn-ea"/>
                <a:ea typeface="+mn-ea"/>
              </a:rPr>
              <a:t>ɡēnɡ</a:t>
            </a:r>
            <a:endParaRPr lang="zh-CN" altLang="en-US" sz="2800" b="1" dirty="0">
              <a:solidFill>
                <a:srgbClr val="FF0000"/>
              </a:solidFill>
              <a:latin typeface="+mn-ea"/>
              <a:ea typeface="+mn-ea"/>
            </a:endParaRPr>
          </a:p>
        </p:txBody>
      </p:sp>
      <p:sp>
        <p:nvSpPr>
          <p:cNvPr id="39" name="矩形 38"/>
          <p:cNvSpPr/>
          <p:nvPr/>
        </p:nvSpPr>
        <p:spPr>
          <a:xfrm>
            <a:off x="4572000" y="2433638"/>
            <a:ext cx="546100" cy="522287"/>
          </a:xfrm>
          <a:prstGeom prst="rect">
            <a:avLst/>
          </a:prstGeom>
        </p:spPr>
        <p:txBody>
          <a:bodyPr wrap="none">
            <a:spAutoFit/>
          </a:bodyPr>
          <a:lstStyle/>
          <a:p>
            <a:pPr>
              <a:defRPr/>
            </a:pPr>
            <a:r>
              <a:rPr lang="en-US" altLang="zh-CN" sz="2800" b="1" dirty="0" err="1">
                <a:solidFill>
                  <a:srgbClr val="FF0000"/>
                </a:solidFill>
                <a:latin typeface="+mn-ea"/>
                <a:ea typeface="+mn-ea"/>
              </a:rPr>
              <a:t>mǒ</a:t>
            </a:r>
            <a:endParaRPr lang="zh-CN" altLang="en-US" sz="2800" b="1" dirty="0">
              <a:solidFill>
                <a:srgbClr val="FF0000"/>
              </a:solidFill>
              <a:latin typeface="+mn-ea"/>
              <a:ea typeface="+mn-ea"/>
            </a:endParaRPr>
          </a:p>
        </p:txBody>
      </p:sp>
      <p:sp>
        <p:nvSpPr>
          <p:cNvPr id="40" name="矩形 39"/>
          <p:cNvSpPr/>
          <p:nvPr/>
        </p:nvSpPr>
        <p:spPr>
          <a:xfrm>
            <a:off x="6618288" y="2432050"/>
            <a:ext cx="728662" cy="523875"/>
          </a:xfrm>
          <a:prstGeom prst="rect">
            <a:avLst/>
          </a:prstGeom>
        </p:spPr>
        <p:txBody>
          <a:bodyPr wrap="none">
            <a:spAutoFit/>
          </a:bodyPr>
          <a:lstStyle/>
          <a:p>
            <a:pPr>
              <a:defRPr/>
            </a:pPr>
            <a:r>
              <a:rPr lang="en-US" altLang="zh-CN" sz="2800" b="1" dirty="0" err="1">
                <a:solidFill>
                  <a:srgbClr val="FF0000"/>
                </a:solidFill>
                <a:latin typeface="+mn-ea"/>
                <a:ea typeface="+mn-ea"/>
              </a:rPr>
              <a:t>jié</a:t>
            </a:r>
            <a:endParaRPr lang="zh-CN" altLang="en-US" sz="2800" b="1" dirty="0">
              <a:solidFill>
                <a:srgbClr val="FF0000"/>
              </a:solidFill>
              <a:latin typeface="+mn-ea"/>
              <a:ea typeface="+mn-ea"/>
            </a:endParaRPr>
          </a:p>
        </p:txBody>
      </p:sp>
      <p:sp>
        <p:nvSpPr>
          <p:cNvPr id="43" name="矩形 42"/>
          <p:cNvSpPr/>
          <p:nvPr/>
        </p:nvSpPr>
        <p:spPr>
          <a:xfrm>
            <a:off x="711200" y="3502025"/>
            <a:ext cx="727075" cy="522288"/>
          </a:xfrm>
          <a:prstGeom prst="rect">
            <a:avLst/>
          </a:prstGeom>
        </p:spPr>
        <p:txBody>
          <a:bodyPr wrap="none">
            <a:spAutoFit/>
          </a:bodyPr>
          <a:lstStyle/>
          <a:p>
            <a:pPr>
              <a:defRPr/>
            </a:pPr>
            <a:r>
              <a:rPr lang="en-US" altLang="zh-CN" sz="2800" b="1" dirty="0" err="1">
                <a:solidFill>
                  <a:srgbClr val="FF0000"/>
                </a:solidFill>
                <a:latin typeface="+mn-ea"/>
                <a:ea typeface="+mn-ea"/>
              </a:rPr>
              <a:t>jié</a:t>
            </a:r>
            <a:endParaRPr lang="zh-CN" altLang="en-US" sz="2800" b="1" dirty="0">
              <a:solidFill>
                <a:srgbClr val="FF0000"/>
              </a:solidFill>
              <a:latin typeface="+mn-ea"/>
              <a:ea typeface="+mn-ea"/>
            </a:endParaRPr>
          </a:p>
        </p:txBody>
      </p:sp>
      <p:sp>
        <p:nvSpPr>
          <p:cNvPr id="37" name="矩形 36"/>
          <p:cNvSpPr/>
          <p:nvPr/>
        </p:nvSpPr>
        <p:spPr>
          <a:xfrm>
            <a:off x="3944938" y="3502025"/>
            <a:ext cx="909637" cy="522288"/>
          </a:xfrm>
          <a:prstGeom prst="rect">
            <a:avLst/>
          </a:prstGeom>
        </p:spPr>
        <p:txBody>
          <a:bodyPr wrap="none">
            <a:spAutoFit/>
          </a:bodyPr>
          <a:lstStyle/>
          <a:p>
            <a:pPr>
              <a:defRPr/>
            </a:pPr>
            <a:r>
              <a:rPr lang="en-US" altLang="zh-CN" sz="2800" b="1" dirty="0" err="1">
                <a:solidFill>
                  <a:srgbClr val="FF0000"/>
                </a:solidFill>
                <a:latin typeface="+mn-ea"/>
                <a:ea typeface="+mn-ea"/>
              </a:rPr>
              <a:t>xiào</a:t>
            </a:r>
            <a:endParaRPr lang="zh-CN" altLang="en-US" sz="2800" b="1" dirty="0">
              <a:solidFill>
                <a:srgbClr val="FF0000"/>
              </a:solidFill>
              <a:latin typeface="+mn-ea"/>
              <a:ea typeface="+mn-ea"/>
            </a:endParaRPr>
          </a:p>
        </p:txBody>
      </p:sp>
      <p:sp>
        <p:nvSpPr>
          <p:cNvPr id="44" name="矩形 43"/>
          <p:cNvSpPr/>
          <p:nvPr/>
        </p:nvSpPr>
        <p:spPr>
          <a:xfrm>
            <a:off x="5367338" y="3502025"/>
            <a:ext cx="909637" cy="522288"/>
          </a:xfrm>
          <a:prstGeom prst="rect">
            <a:avLst/>
          </a:prstGeom>
        </p:spPr>
        <p:txBody>
          <a:bodyPr wrap="none">
            <a:spAutoFit/>
          </a:bodyPr>
          <a:lstStyle/>
          <a:p>
            <a:pPr>
              <a:defRPr/>
            </a:pPr>
            <a:r>
              <a:rPr lang="en-US" altLang="zh-CN" sz="2800" b="1" dirty="0" err="1">
                <a:solidFill>
                  <a:srgbClr val="FF0000"/>
                </a:solidFill>
                <a:latin typeface="+mn-ea"/>
                <a:ea typeface="+mn-ea"/>
              </a:rPr>
              <a:t>jiào</a:t>
            </a:r>
            <a:endParaRPr lang="zh-CN" altLang="en-US" sz="2800" b="1" dirty="0">
              <a:solidFill>
                <a:srgbClr val="FF0000"/>
              </a:solidFill>
              <a:latin typeface="+mn-ea"/>
              <a:ea typeface="+mn-ea"/>
            </a:endParaRPr>
          </a:p>
        </p:txBody>
      </p:sp>
      <p:sp>
        <p:nvSpPr>
          <p:cNvPr id="30" name="圆角矩形标注 29"/>
          <p:cNvSpPr/>
          <p:nvPr/>
        </p:nvSpPr>
        <p:spPr>
          <a:xfrm rot="10800000">
            <a:off x="989013" y="4608513"/>
            <a:ext cx="6910387" cy="1062037"/>
          </a:xfrm>
          <a:prstGeom prst="wedgeRoundRectCallout">
            <a:avLst>
              <a:gd name="adj1" fmla="val -26146"/>
              <a:gd name="adj2" fmla="val 49500"/>
              <a:gd name="adj3" fmla="val 16667"/>
            </a:avLst>
          </a:prstGeom>
          <a:solidFill>
            <a:srgbClr val="FFFF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34" name="矩形 33"/>
          <p:cNvSpPr>
            <a:spLocks noChangeArrowheads="1"/>
          </p:cNvSpPr>
          <p:nvPr/>
        </p:nvSpPr>
        <p:spPr bwMode="auto">
          <a:xfrm>
            <a:off x="1147763" y="4683125"/>
            <a:ext cx="6735762"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zh-CN" sz="2200" b="1">
                <a:solidFill>
                  <a:srgbClr val="FF0000"/>
                </a:solidFill>
                <a:latin typeface="黑体" panose="02010609060101010101" pitchFamily="49" charset="-122"/>
                <a:ea typeface="黑体" panose="02010609060101010101" pitchFamily="49" charset="-122"/>
                <a:cs typeface="Adobe 黑体 Std R" pitchFamily="34" charset="-122"/>
              </a:rPr>
              <a:t>语境记忆法：</a:t>
            </a:r>
            <a:r>
              <a:rPr lang="zh-CN" altLang="en-US" sz="2200" b="1">
                <a:latin typeface="黑体" panose="02010609060101010101" pitchFamily="49" charset="-122"/>
                <a:ea typeface="黑体" panose="02010609060101010101" pitchFamily="49" charset="-122"/>
                <a:cs typeface="Adobe 黑体 Std R" pitchFamily="34" charset="-122"/>
              </a:rPr>
              <a:t>“校”作名词时就读“</a:t>
            </a:r>
            <a:r>
              <a:rPr lang="en-US" altLang="zh-CN" sz="2200" b="1">
                <a:latin typeface="黑体" panose="02010609060101010101" pitchFamily="49" charset="-122"/>
                <a:ea typeface="黑体" panose="02010609060101010101" pitchFamily="49" charset="-122"/>
                <a:cs typeface="Adobe 黑体 Std R" pitchFamily="34" charset="-122"/>
              </a:rPr>
              <a:t>xiào”</a:t>
            </a:r>
            <a:r>
              <a:rPr lang="zh-CN" altLang="en-US" sz="2200" b="1">
                <a:latin typeface="黑体" panose="02010609060101010101" pitchFamily="49" charset="-122"/>
                <a:ea typeface="黑体" panose="02010609060101010101" pitchFamily="49" charset="-122"/>
                <a:cs typeface="Adobe 黑体 Std R" pitchFamily="34" charset="-122"/>
              </a:rPr>
              <a:t>，当动词用时就读“</a:t>
            </a:r>
            <a:r>
              <a:rPr lang="en-US" altLang="zh-CN" sz="2200" b="1">
                <a:latin typeface="黑体" panose="02010609060101010101" pitchFamily="49" charset="-122"/>
                <a:ea typeface="黑体" panose="02010609060101010101" pitchFamily="49" charset="-122"/>
                <a:cs typeface="Adobe 黑体 Std R" pitchFamily="34" charset="-122"/>
              </a:rPr>
              <a:t>jiào”</a:t>
            </a:r>
            <a:r>
              <a:rPr lang="zh-CN" altLang="en-US" sz="2200" b="1">
                <a:latin typeface="黑体" panose="02010609060101010101" pitchFamily="49" charset="-122"/>
                <a:ea typeface="黑体" panose="02010609060101010101" pitchFamily="49" charset="-122"/>
                <a:cs typeface="Adobe 黑体 Std R" pitchFamily="34" charset="-122"/>
              </a:rPr>
              <a:t>。</a:t>
            </a:r>
            <a:endParaRPr lang="zh-CN" altLang="en-US" sz="2200" b="1">
              <a:solidFill>
                <a:srgbClr val="FF0000"/>
              </a:solidFill>
              <a:latin typeface="黑体" panose="02010609060101010101" pitchFamily="49" charset="-122"/>
              <a:ea typeface="黑体" panose="02010609060101010101" pitchFamily="49" charset="-122"/>
              <a:cs typeface="Adobe 黑体 Std R" pitchFamily="34" charset="-122"/>
            </a:endParaRPr>
          </a:p>
        </p:txBody>
      </p:sp>
      <p:sp>
        <p:nvSpPr>
          <p:cNvPr id="35" name="上箭头 34"/>
          <p:cNvSpPr/>
          <p:nvPr/>
        </p:nvSpPr>
        <p:spPr>
          <a:xfrm>
            <a:off x="4276725" y="4411663"/>
            <a:ext cx="249238" cy="303212"/>
          </a:xfrm>
          <a:prstGeom prst="upArrow">
            <a:avLst/>
          </a:prstGeom>
          <a:gradFill>
            <a:gsLst>
              <a:gs pos="0">
                <a:srgbClr val="FF0000"/>
              </a:gs>
              <a:gs pos="100000">
                <a:srgbClr val="FF6600"/>
              </a:gs>
            </a:gsLst>
          </a:gradFill>
          <a:ln>
            <a:solidFill>
              <a:srgbClr val="80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b="1">
              <a:latin typeface="+mn-ea"/>
            </a:endParaRPr>
          </a:p>
        </p:txBody>
      </p:sp>
      <p:sp>
        <p:nvSpPr>
          <p:cNvPr id="38" name="上箭头 37"/>
          <p:cNvSpPr/>
          <p:nvPr/>
        </p:nvSpPr>
        <p:spPr>
          <a:xfrm>
            <a:off x="5702300" y="4411663"/>
            <a:ext cx="249238" cy="303212"/>
          </a:xfrm>
          <a:prstGeom prst="upArrow">
            <a:avLst/>
          </a:prstGeom>
          <a:gradFill>
            <a:gsLst>
              <a:gs pos="0">
                <a:srgbClr val="FF0000"/>
              </a:gs>
              <a:gs pos="100000">
                <a:srgbClr val="FF6600"/>
              </a:gs>
            </a:gsLst>
          </a:gradFill>
          <a:ln>
            <a:solidFill>
              <a:srgbClr val="80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b="1">
              <a:latin typeface="+mn-ea"/>
            </a:endParaRPr>
          </a:p>
        </p:txBody>
      </p:sp>
      <p:sp>
        <p:nvSpPr>
          <p:cNvPr id="41" name="矩形 40"/>
          <p:cNvSpPr/>
          <p:nvPr/>
        </p:nvSpPr>
        <p:spPr>
          <a:xfrm>
            <a:off x="2228850" y="3502025"/>
            <a:ext cx="727075" cy="522288"/>
          </a:xfrm>
          <a:prstGeom prst="rect">
            <a:avLst/>
          </a:prstGeom>
        </p:spPr>
        <p:txBody>
          <a:bodyPr wrap="none">
            <a:spAutoFit/>
          </a:bodyPr>
          <a:lstStyle/>
          <a:p>
            <a:pPr>
              <a:defRPr/>
            </a:pPr>
            <a:r>
              <a:rPr lang="en-US" altLang="zh-CN" sz="2800" b="1" dirty="0" err="1">
                <a:solidFill>
                  <a:srgbClr val="FF0000"/>
                </a:solidFill>
                <a:latin typeface="+mn-ea"/>
                <a:ea typeface="+mn-ea"/>
              </a:rPr>
              <a:t>kāi</a:t>
            </a:r>
            <a:endParaRPr lang="zh-CN" altLang="en-US" sz="2800" b="1" dirty="0">
              <a:solidFill>
                <a:srgbClr val="FF0000"/>
              </a:solidFill>
              <a:latin typeface="+mn-ea"/>
              <a:ea typeface="+mn-ea"/>
            </a:endParaRPr>
          </a:p>
        </p:txBody>
      </p:sp>
      <p:cxnSp>
        <p:nvCxnSpPr>
          <p:cNvPr id="45" name="直接连接符 19"/>
          <p:cNvCxnSpPr/>
          <p:nvPr/>
        </p:nvCxnSpPr>
        <p:spPr bwMode="auto">
          <a:xfrm>
            <a:off x="819150" y="6303963"/>
            <a:ext cx="7505700"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ppt_x"/>
                                          </p:val>
                                        </p:tav>
                                        <p:tav tm="100000">
                                          <p:val>
                                            <p:strVal val="#ppt_x"/>
                                          </p:val>
                                        </p:tav>
                                      </p:tavLst>
                                    </p:anim>
                                    <p:anim calcmode="lin" valueType="num">
                                      <p:cBhvr additive="base">
                                        <p:cTn id="1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ppt_x"/>
                                          </p:val>
                                        </p:tav>
                                        <p:tav tm="100000">
                                          <p:val>
                                            <p:strVal val="#ppt_x"/>
                                          </p:val>
                                        </p:tav>
                                      </p:tavLst>
                                    </p:anim>
                                    <p:anim calcmode="lin" valueType="num">
                                      <p:cBhvr additive="base">
                                        <p:cTn id="2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ppt_x"/>
                                          </p:val>
                                        </p:tav>
                                        <p:tav tm="100000">
                                          <p:val>
                                            <p:strVal val="#ppt_x"/>
                                          </p:val>
                                        </p:tav>
                                      </p:tavLst>
                                    </p:anim>
                                    <p:anim calcmode="lin" valueType="num">
                                      <p:cBhvr additive="base">
                                        <p:cTn id="2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ppt_x"/>
                                          </p:val>
                                        </p:tav>
                                        <p:tav tm="100000">
                                          <p:val>
                                            <p:strVal val="#ppt_x"/>
                                          </p:val>
                                        </p:tav>
                                      </p:tavLst>
                                    </p:anim>
                                    <p:anim calcmode="lin" valueType="num">
                                      <p:cBhvr additive="base">
                                        <p:cTn id="3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fill="hold"/>
                                        <p:tgtEl>
                                          <p:spTgt spid="44"/>
                                        </p:tgtEl>
                                        <p:attrNameLst>
                                          <p:attrName>ppt_x</p:attrName>
                                        </p:attrNameLst>
                                      </p:cBhvr>
                                      <p:tavLst>
                                        <p:tav tm="0">
                                          <p:val>
                                            <p:strVal val="#ppt_x"/>
                                          </p:val>
                                        </p:tav>
                                        <p:tav tm="100000">
                                          <p:val>
                                            <p:strVal val="#ppt_x"/>
                                          </p:val>
                                        </p:tav>
                                      </p:tavLst>
                                    </p:anim>
                                    <p:anim calcmode="lin" valueType="num">
                                      <p:cBhvr additive="base">
                                        <p:cTn id="5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ppt_x"/>
                                          </p:val>
                                        </p:tav>
                                        <p:tav tm="100000">
                                          <p:val>
                                            <p:strVal val="#ppt_x"/>
                                          </p:val>
                                        </p:tav>
                                      </p:tavLst>
                                    </p:anim>
                                    <p:anim calcmode="lin" valueType="num">
                                      <p:cBhvr additive="base">
                                        <p:cTn id="5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9" grpId="0"/>
      <p:bldP spid="40" grpId="0"/>
      <p:bldP spid="43" grpId="0"/>
      <p:bldP spid="37" grpId="0"/>
      <p:bldP spid="44" grpId="0"/>
      <p:bldP spid="34"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31" descr="山底5.png"/>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4751388"/>
            <a:ext cx="9144000"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3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347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860425" y="2635250"/>
            <a:ext cx="7710488" cy="954088"/>
          </a:xfrm>
          <a:prstGeom prst="rect">
            <a:avLst/>
          </a:prstGeom>
        </p:spPr>
        <p:txBody>
          <a:bodyPr>
            <a:spAutoFit/>
          </a:bodyPr>
          <a:lstStyle/>
          <a:p>
            <a:pPr>
              <a:lnSpc>
                <a:spcPct val="200000"/>
              </a:lnSpc>
              <a:defRPr/>
            </a:pPr>
            <a:r>
              <a:rPr lang="en-US" altLang="zh-CN" sz="2800" b="1" dirty="0" err="1">
                <a:solidFill>
                  <a:srgbClr val="0C9337"/>
                </a:solidFill>
                <a:latin typeface="+mn-ea"/>
                <a:ea typeface="+mn-ea"/>
              </a:rPr>
              <a:t>chuǎn</a:t>
            </a:r>
            <a:r>
              <a:rPr lang="en-US" altLang="zh-CN" sz="2800" b="1" dirty="0">
                <a:latin typeface="+mn-ea"/>
                <a:ea typeface="+mn-ea"/>
              </a:rPr>
              <a:t>(   )</a:t>
            </a:r>
            <a:r>
              <a:rPr lang="zh-CN" altLang="en-US" sz="2800" b="1" dirty="0">
                <a:latin typeface="+mn-ea"/>
                <a:ea typeface="+mn-ea"/>
              </a:rPr>
              <a:t>气    忧</a:t>
            </a:r>
            <a:r>
              <a:rPr lang="en-US" altLang="zh-CN" sz="2800" b="1" dirty="0" err="1">
                <a:solidFill>
                  <a:srgbClr val="0C9337"/>
                </a:solidFill>
                <a:latin typeface="+mn-ea"/>
                <a:ea typeface="+mn-ea"/>
              </a:rPr>
              <a:t>yù</a:t>
            </a:r>
            <a:r>
              <a:rPr lang="en-US" altLang="zh-CN" sz="2800" b="1" dirty="0">
                <a:latin typeface="+mn-ea"/>
                <a:ea typeface="+mn-ea"/>
              </a:rPr>
              <a:t>(   )    </a:t>
            </a:r>
            <a:r>
              <a:rPr lang="en-US" altLang="zh-CN" sz="2800" b="1" dirty="0" err="1">
                <a:solidFill>
                  <a:srgbClr val="0C9337"/>
                </a:solidFill>
                <a:latin typeface="+mn-ea"/>
                <a:ea typeface="+mn-ea"/>
              </a:rPr>
              <a:t>ɡē</a:t>
            </a:r>
            <a:r>
              <a:rPr lang="en-US" altLang="zh-CN" sz="2800" b="1" dirty="0">
                <a:latin typeface="+mn-ea"/>
                <a:ea typeface="+mn-ea"/>
              </a:rPr>
              <a:t> </a:t>
            </a:r>
            <a:r>
              <a:rPr lang="en-US" altLang="zh-CN" sz="2800" b="1" dirty="0" err="1">
                <a:solidFill>
                  <a:srgbClr val="0C9337"/>
                </a:solidFill>
                <a:latin typeface="+mn-ea"/>
                <a:ea typeface="+mn-ea"/>
              </a:rPr>
              <a:t>dɑ</a:t>
            </a:r>
            <a:r>
              <a:rPr lang="en-US" altLang="zh-CN" sz="2800" b="1" dirty="0">
                <a:latin typeface="+mn-ea"/>
                <a:ea typeface="+mn-ea"/>
              </a:rPr>
              <a:t>(     )</a:t>
            </a:r>
            <a:endParaRPr lang="en-US" altLang="zh-CN" sz="2800" b="1" dirty="0">
              <a:latin typeface="+mn-ea"/>
              <a:ea typeface="+mn-ea"/>
            </a:endParaRPr>
          </a:p>
        </p:txBody>
      </p:sp>
      <p:pic>
        <p:nvPicPr>
          <p:cNvPr id="11270" name="Picture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2738" y="6194425"/>
            <a:ext cx="12192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图片 4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3588" y="539750"/>
            <a:ext cx="25733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6" descr="BS00554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95613" y="1801813"/>
            <a:ext cx="503237"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3" name="组 53"/>
          <p:cNvGrpSpPr/>
          <p:nvPr/>
        </p:nvGrpSpPr>
        <p:grpSpPr bwMode="auto">
          <a:xfrm>
            <a:off x="506413" y="1797050"/>
            <a:ext cx="3122612" cy="461963"/>
            <a:chOff x="4701070" y="1806066"/>
            <a:chExt cx="3123216" cy="462053"/>
          </a:xfrm>
        </p:grpSpPr>
        <p:sp>
          <p:nvSpPr>
            <p:cNvPr id="55" name="圆角矩形 54"/>
            <p:cNvSpPr/>
            <p:nvPr/>
          </p:nvSpPr>
          <p:spPr>
            <a:xfrm>
              <a:off x="5199641" y="1806066"/>
              <a:ext cx="1897429" cy="449351"/>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kumimoji="1" lang="zh-CN" altLang="en-US"/>
            </a:p>
          </p:txBody>
        </p:sp>
        <p:sp>
          <p:nvSpPr>
            <p:cNvPr id="56" name="椭圆 55"/>
            <p:cNvSpPr/>
            <p:nvPr/>
          </p:nvSpPr>
          <p:spPr>
            <a:xfrm>
              <a:off x="4734413" y="1806066"/>
              <a:ext cx="462052" cy="462053"/>
            </a:xfrm>
            <a:prstGeom prst="ellipse">
              <a:avLst/>
            </a:prstGeom>
            <a:gradFill>
              <a:gsLst>
                <a:gs pos="0">
                  <a:srgbClr val="C3DD96"/>
                </a:gs>
                <a:gs pos="100000">
                  <a:schemeClr val="bg1"/>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1284" name="文本框 56"/>
            <p:cNvSpPr txBox="1">
              <a:spLocks noChangeArrowheads="1"/>
            </p:cNvSpPr>
            <p:nvPr/>
          </p:nvSpPr>
          <p:spPr bwMode="auto">
            <a:xfrm>
              <a:off x="4701070" y="1806158"/>
              <a:ext cx="3123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1" lang="zh-CN" altLang="en-US" sz="2400" b="1">
                  <a:latin typeface="黑体" panose="02010609060101010101" pitchFamily="49" charset="-122"/>
                  <a:ea typeface="黑体" panose="02010609060101010101" pitchFamily="49" charset="-122"/>
                </a:rPr>
                <a:t>二</a:t>
              </a:r>
              <a:r>
                <a:rPr kumimoji="1" lang="en-US" altLang="zh-CN" sz="2400" b="1">
                  <a:latin typeface="黑体" panose="02010609060101010101" pitchFamily="49" charset="-122"/>
                  <a:ea typeface="黑体" panose="02010609060101010101" pitchFamily="49" charset="-122"/>
                </a:rPr>
                <a:t>  </a:t>
              </a:r>
              <a:r>
                <a:rPr kumimoji="1" lang="zh-CN" altLang="en-US" sz="2400" b="1">
                  <a:latin typeface="黑体" panose="02010609060101010101" pitchFamily="49" charset="-122"/>
                  <a:ea typeface="黑体" panose="02010609060101010101" pitchFamily="49" charset="-122"/>
                </a:rPr>
                <a:t>写一写字形</a:t>
              </a:r>
              <a:endParaRPr kumimoji="1" lang="zh-CN" altLang="en-US" sz="2400" b="1">
                <a:latin typeface="黑体" panose="02010609060101010101" pitchFamily="49" charset="-122"/>
                <a:ea typeface="黑体" panose="02010609060101010101" pitchFamily="49" charset="-122"/>
              </a:endParaRPr>
            </a:p>
          </p:txBody>
        </p:sp>
      </p:grpSp>
      <p:sp>
        <p:nvSpPr>
          <p:cNvPr id="21" name="矩形 20"/>
          <p:cNvSpPr/>
          <p:nvPr/>
        </p:nvSpPr>
        <p:spPr>
          <a:xfrm>
            <a:off x="2043113" y="2901950"/>
            <a:ext cx="912812" cy="523875"/>
          </a:xfrm>
          <a:prstGeom prst="rect">
            <a:avLst/>
          </a:prstGeom>
        </p:spPr>
        <p:txBody>
          <a:bodyPr>
            <a:spAutoFit/>
          </a:bodyPr>
          <a:lstStyle/>
          <a:p>
            <a:pPr>
              <a:defRPr/>
            </a:pPr>
            <a:r>
              <a:rPr lang="zh-CN" altLang="en-US" sz="2800" b="1" dirty="0">
                <a:solidFill>
                  <a:srgbClr val="FF0000"/>
                </a:solidFill>
                <a:latin typeface="+mn-ea"/>
                <a:ea typeface="+mn-ea"/>
              </a:rPr>
              <a:t>喘</a:t>
            </a:r>
            <a:endParaRPr lang="zh-CN" altLang="en-US" sz="2800" dirty="0">
              <a:solidFill>
                <a:srgbClr val="FF0000"/>
              </a:solidFill>
              <a:latin typeface="+mn-ea"/>
              <a:ea typeface="+mn-ea"/>
            </a:endParaRPr>
          </a:p>
        </p:txBody>
      </p:sp>
      <p:sp>
        <p:nvSpPr>
          <p:cNvPr id="22" name="矩形 21"/>
          <p:cNvSpPr/>
          <p:nvPr/>
        </p:nvSpPr>
        <p:spPr>
          <a:xfrm>
            <a:off x="4714875" y="2901950"/>
            <a:ext cx="546100" cy="523875"/>
          </a:xfrm>
          <a:prstGeom prst="rect">
            <a:avLst/>
          </a:prstGeom>
        </p:spPr>
        <p:txBody>
          <a:bodyPr wrap="none">
            <a:spAutoFit/>
          </a:bodyPr>
          <a:lstStyle/>
          <a:p>
            <a:pPr>
              <a:defRPr/>
            </a:pPr>
            <a:r>
              <a:rPr lang="zh-CN" altLang="en-US" sz="2800" b="1" dirty="0">
                <a:solidFill>
                  <a:srgbClr val="FF0000"/>
                </a:solidFill>
                <a:latin typeface="+mn-ea"/>
                <a:ea typeface="+mn-ea"/>
              </a:rPr>
              <a:t>郁</a:t>
            </a:r>
            <a:endParaRPr lang="zh-CN" altLang="en-US" sz="2800" dirty="0">
              <a:solidFill>
                <a:srgbClr val="FF0000"/>
              </a:solidFill>
              <a:latin typeface="+mn-ea"/>
              <a:ea typeface="+mn-ea"/>
            </a:endParaRPr>
          </a:p>
        </p:txBody>
      </p:sp>
      <p:sp>
        <p:nvSpPr>
          <p:cNvPr id="23" name="矩形 22"/>
          <p:cNvSpPr/>
          <p:nvPr/>
        </p:nvSpPr>
        <p:spPr>
          <a:xfrm>
            <a:off x="7219950" y="2903538"/>
            <a:ext cx="906463" cy="522287"/>
          </a:xfrm>
          <a:prstGeom prst="rect">
            <a:avLst/>
          </a:prstGeom>
        </p:spPr>
        <p:txBody>
          <a:bodyPr wrap="none">
            <a:spAutoFit/>
          </a:bodyPr>
          <a:lstStyle/>
          <a:p>
            <a:pPr>
              <a:defRPr/>
            </a:pPr>
            <a:r>
              <a:rPr lang="zh-CN" altLang="en-US" sz="2800" b="1" dirty="0">
                <a:solidFill>
                  <a:srgbClr val="FF0000"/>
                </a:solidFill>
                <a:latin typeface="+mn-ea"/>
                <a:ea typeface="+mn-ea"/>
              </a:rPr>
              <a:t>疙瘩</a:t>
            </a:r>
            <a:endParaRPr lang="zh-CN" altLang="en-US" sz="2800" dirty="0">
              <a:solidFill>
                <a:srgbClr val="FF0000"/>
              </a:solidFill>
              <a:latin typeface="+mn-ea"/>
              <a:ea typeface="+mn-ea"/>
            </a:endParaRPr>
          </a:p>
        </p:txBody>
      </p:sp>
      <p:cxnSp>
        <p:nvCxnSpPr>
          <p:cNvPr id="34" name="直接连接符 19"/>
          <p:cNvCxnSpPr/>
          <p:nvPr/>
        </p:nvCxnSpPr>
        <p:spPr bwMode="auto">
          <a:xfrm>
            <a:off x="819150" y="6303963"/>
            <a:ext cx="7505700"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68057" y="3838747"/>
            <a:ext cx="3164682" cy="23725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25" descr="山底5.png"/>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4751388"/>
            <a:ext cx="9144000"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2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347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2738" y="6194425"/>
            <a:ext cx="12192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图片 1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3588" y="539750"/>
            <a:ext cx="25733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6" descr="BS00554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95613" y="1554163"/>
            <a:ext cx="503237"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6" name="组 23"/>
          <p:cNvGrpSpPr/>
          <p:nvPr/>
        </p:nvGrpSpPr>
        <p:grpSpPr bwMode="auto">
          <a:xfrm>
            <a:off x="530225" y="1549400"/>
            <a:ext cx="2660650" cy="461963"/>
            <a:chOff x="4725454" y="1806066"/>
            <a:chExt cx="2660845" cy="462053"/>
          </a:xfrm>
        </p:grpSpPr>
        <p:sp>
          <p:nvSpPr>
            <p:cNvPr id="33" name="圆角矩形 32"/>
            <p:cNvSpPr/>
            <p:nvPr/>
          </p:nvSpPr>
          <p:spPr>
            <a:xfrm>
              <a:off x="5198564" y="1806066"/>
              <a:ext cx="1898789" cy="449351"/>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kumimoji="1" lang="zh-CN" altLang="en-US"/>
            </a:p>
          </p:txBody>
        </p:sp>
        <p:sp>
          <p:nvSpPr>
            <p:cNvPr id="34" name="椭圆 33"/>
            <p:cNvSpPr/>
            <p:nvPr/>
          </p:nvSpPr>
          <p:spPr>
            <a:xfrm>
              <a:off x="4733393" y="1806066"/>
              <a:ext cx="461996" cy="462053"/>
            </a:xfrm>
            <a:prstGeom prst="ellipse">
              <a:avLst/>
            </a:prstGeom>
            <a:gradFill>
              <a:gsLst>
                <a:gs pos="0">
                  <a:srgbClr val="C3DD96"/>
                </a:gs>
                <a:gs pos="100000">
                  <a:schemeClr val="bg1"/>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2306" name="文本框 34"/>
            <p:cNvSpPr txBox="1">
              <a:spLocks noChangeArrowheads="1"/>
            </p:cNvSpPr>
            <p:nvPr/>
          </p:nvSpPr>
          <p:spPr bwMode="auto">
            <a:xfrm>
              <a:off x="4725454" y="1806158"/>
              <a:ext cx="26608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1" lang="zh-CN" altLang="en-US" sz="2400" b="1">
                  <a:latin typeface="黑体" panose="02010609060101010101" pitchFamily="49" charset="-122"/>
                  <a:ea typeface="黑体" panose="02010609060101010101" pitchFamily="49" charset="-122"/>
                </a:rPr>
                <a:t>三</a:t>
              </a:r>
              <a:r>
                <a:rPr kumimoji="1" lang="en-US" altLang="zh-CN" sz="2400" b="1">
                  <a:latin typeface="黑体" panose="02010609060101010101" pitchFamily="49" charset="-122"/>
                  <a:ea typeface="黑体" panose="02010609060101010101" pitchFamily="49" charset="-122"/>
                </a:rPr>
                <a:t>  </a:t>
              </a:r>
              <a:r>
                <a:rPr kumimoji="1" lang="zh-CN" altLang="en-US" sz="2400" b="1">
                  <a:latin typeface="黑体" panose="02010609060101010101" pitchFamily="49" charset="-122"/>
                  <a:ea typeface="黑体" panose="02010609060101010101" pitchFamily="49" charset="-122"/>
                </a:rPr>
                <a:t>记一记词义</a:t>
              </a:r>
              <a:endParaRPr kumimoji="1" lang="zh-CN" altLang="en-US" sz="2400" b="1">
                <a:latin typeface="黑体" panose="02010609060101010101" pitchFamily="49" charset="-122"/>
                <a:ea typeface="黑体" panose="02010609060101010101" pitchFamily="49" charset="-122"/>
              </a:endParaRPr>
            </a:p>
          </p:txBody>
        </p:sp>
      </p:grpSp>
      <p:sp>
        <p:nvSpPr>
          <p:cNvPr id="12299" name="矩形 1"/>
          <p:cNvSpPr>
            <a:spLocks noChangeArrowheads="1"/>
          </p:cNvSpPr>
          <p:nvPr/>
        </p:nvSpPr>
        <p:spPr bwMode="auto">
          <a:xfrm>
            <a:off x="544513" y="2205038"/>
            <a:ext cx="2641600" cy="354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74955"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60000"/>
              </a:lnSpc>
            </a:pPr>
            <a:r>
              <a:rPr lang="en-US" altLang="zh-CN" sz="2400" b="1">
                <a:solidFill>
                  <a:srgbClr val="FF0000"/>
                </a:solidFill>
                <a:latin typeface="宋体" panose="02010600030101010101" pitchFamily="2" charset="-122"/>
              </a:rPr>
              <a:t>1.</a:t>
            </a:r>
            <a:r>
              <a:rPr lang="zh-CN" altLang="en-US" sz="2400" b="1">
                <a:solidFill>
                  <a:srgbClr val="FF0000"/>
                </a:solidFill>
                <a:latin typeface="宋体" panose="02010600030101010101" pitchFamily="2" charset="-122"/>
              </a:rPr>
              <a:t>明朗：</a:t>
            </a:r>
            <a:endParaRPr lang="zh-CN" altLang="en-US" sz="2400" b="1">
              <a:solidFill>
                <a:srgbClr val="FF0000"/>
              </a:solidFill>
              <a:latin typeface="宋体" panose="02010600030101010101" pitchFamily="2" charset="-122"/>
            </a:endParaRPr>
          </a:p>
          <a:p>
            <a:pPr eaLnBrk="1" hangingPunct="1">
              <a:lnSpc>
                <a:spcPct val="160000"/>
              </a:lnSpc>
            </a:pPr>
            <a:r>
              <a:rPr lang="en-US" altLang="zh-CN" sz="2400" b="1">
                <a:solidFill>
                  <a:srgbClr val="FF0000"/>
                </a:solidFill>
                <a:latin typeface="宋体" panose="02010600030101010101" pitchFamily="2" charset="-122"/>
              </a:rPr>
              <a:t>2.</a:t>
            </a:r>
            <a:r>
              <a:rPr lang="zh-CN" altLang="en-US" sz="2400" b="1">
                <a:solidFill>
                  <a:srgbClr val="FF0000"/>
                </a:solidFill>
                <a:latin typeface="宋体" panose="02010600030101010101" pitchFamily="2" charset="-122"/>
              </a:rPr>
              <a:t>轻捷： </a:t>
            </a:r>
            <a:endParaRPr lang="zh-CN" altLang="en-US" sz="2400" b="1">
              <a:solidFill>
                <a:srgbClr val="FF0000"/>
              </a:solidFill>
              <a:latin typeface="宋体" panose="02010600030101010101" pitchFamily="2" charset="-122"/>
            </a:endParaRPr>
          </a:p>
          <a:p>
            <a:pPr eaLnBrk="1" hangingPunct="1">
              <a:lnSpc>
                <a:spcPct val="160000"/>
              </a:lnSpc>
            </a:pPr>
            <a:r>
              <a:rPr lang="en-US" altLang="zh-CN" sz="2400" b="1">
                <a:solidFill>
                  <a:srgbClr val="FF0000"/>
                </a:solidFill>
                <a:latin typeface="宋体" panose="02010600030101010101" pitchFamily="2" charset="-122"/>
              </a:rPr>
              <a:t>3.</a:t>
            </a:r>
            <a:r>
              <a:rPr lang="zh-CN" altLang="en-US" sz="2400" b="1">
                <a:solidFill>
                  <a:srgbClr val="FF0000"/>
                </a:solidFill>
                <a:latin typeface="宋体" panose="02010600030101010101" pitchFamily="2" charset="-122"/>
              </a:rPr>
              <a:t>安顿： </a:t>
            </a:r>
            <a:endParaRPr lang="zh-CN" altLang="en-US" sz="2400" b="1">
              <a:solidFill>
                <a:srgbClr val="FF0000"/>
              </a:solidFill>
              <a:latin typeface="宋体" panose="02010600030101010101" pitchFamily="2" charset="-122"/>
            </a:endParaRPr>
          </a:p>
          <a:p>
            <a:pPr eaLnBrk="1" hangingPunct="1">
              <a:lnSpc>
                <a:spcPct val="160000"/>
              </a:lnSpc>
            </a:pPr>
            <a:r>
              <a:rPr lang="en-US" altLang="zh-CN" sz="2400" b="1">
                <a:solidFill>
                  <a:srgbClr val="FF0000"/>
                </a:solidFill>
                <a:latin typeface="宋体" panose="02010600030101010101" pitchFamily="2" charset="-122"/>
              </a:rPr>
              <a:t>4.</a:t>
            </a:r>
            <a:r>
              <a:rPr lang="zh-CN" altLang="en-US" sz="2400" b="1">
                <a:solidFill>
                  <a:srgbClr val="FF0000"/>
                </a:solidFill>
                <a:latin typeface="宋体" panose="02010600030101010101" pitchFamily="2" charset="-122"/>
              </a:rPr>
              <a:t>竭力： </a:t>
            </a:r>
            <a:endParaRPr lang="zh-CN" altLang="en-US" sz="2400" b="1">
              <a:solidFill>
                <a:srgbClr val="FF0000"/>
              </a:solidFill>
              <a:latin typeface="宋体" panose="02010600030101010101" pitchFamily="2" charset="-122"/>
            </a:endParaRPr>
          </a:p>
          <a:p>
            <a:pPr eaLnBrk="1" hangingPunct="1">
              <a:lnSpc>
                <a:spcPct val="160000"/>
              </a:lnSpc>
            </a:pPr>
            <a:r>
              <a:rPr lang="en-US" altLang="zh-CN" sz="2400" b="1">
                <a:solidFill>
                  <a:srgbClr val="FF0000"/>
                </a:solidFill>
                <a:latin typeface="宋体" panose="02010600030101010101" pitchFamily="2" charset="-122"/>
              </a:rPr>
              <a:t>5.</a:t>
            </a:r>
            <a:r>
              <a:rPr lang="zh-CN" altLang="en-US" sz="2400" b="1">
                <a:solidFill>
                  <a:srgbClr val="FF0000"/>
                </a:solidFill>
                <a:latin typeface="宋体" panose="02010600030101010101" pitchFamily="2" charset="-122"/>
              </a:rPr>
              <a:t>忧郁： </a:t>
            </a:r>
            <a:endParaRPr lang="zh-CN" altLang="en-US" sz="2400" b="1">
              <a:solidFill>
                <a:srgbClr val="FF0000"/>
              </a:solidFill>
              <a:latin typeface="宋体" panose="02010600030101010101" pitchFamily="2" charset="-122"/>
            </a:endParaRPr>
          </a:p>
          <a:p>
            <a:pPr eaLnBrk="1" hangingPunct="1">
              <a:lnSpc>
                <a:spcPct val="160000"/>
              </a:lnSpc>
            </a:pPr>
            <a:r>
              <a:rPr lang="en-US" altLang="zh-CN" sz="2400" b="1">
                <a:solidFill>
                  <a:srgbClr val="FF0000"/>
                </a:solidFill>
                <a:latin typeface="宋体" panose="02010600030101010101" pitchFamily="2" charset="-122"/>
              </a:rPr>
              <a:t>6.</a:t>
            </a:r>
            <a:r>
              <a:rPr lang="zh-CN" altLang="en-US" sz="2400" b="1">
                <a:solidFill>
                  <a:srgbClr val="FF0000"/>
                </a:solidFill>
                <a:latin typeface="宋体" panose="02010600030101010101" pitchFamily="2" charset="-122"/>
              </a:rPr>
              <a:t>抹杀： </a:t>
            </a:r>
            <a:endParaRPr lang="zh-CN" altLang="en-US" sz="2400" b="1">
              <a:solidFill>
                <a:srgbClr val="FF0000"/>
              </a:solidFill>
              <a:latin typeface="宋体" panose="02010600030101010101" pitchFamily="2" charset="-122"/>
            </a:endParaRPr>
          </a:p>
        </p:txBody>
      </p:sp>
      <p:sp>
        <p:nvSpPr>
          <p:cNvPr id="22" name="矩形 1"/>
          <p:cNvSpPr>
            <a:spLocks noChangeArrowheads="1"/>
          </p:cNvSpPr>
          <p:nvPr/>
        </p:nvSpPr>
        <p:spPr bwMode="auto">
          <a:xfrm>
            <a:off x="1711325" y="2239963"/>
            <a:ext cx="6145213" cy="354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74955"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60000"/>
              </a:lnSpc>
            </a:pPr>
            <a:r>
              <a:rPr lang="zh-CN" altLang="en-US" sz="2400" b="1">
                <a:solidFill>
                  <a:srgbClr val="000000"/>
                </a:solidFill>
                <a:latin typeface="宋体" panose="02010600030101010101" pitchFamily="2" charset="-122"/>
              </a:rPr>
              <a:t>爽朗。</a:t>
            </a:r>
            <a:endParaRPr lang="zh-CN" altLang="en-US" sz="2400" b="1">
              <a:solidFill>
                <a:srgbClr val="000000"/>
              </a:solidFill>
              <a:latin typeface="宋体" panose="02010600030101010101" pitchFamily="2" charset="-122"/>
            </a:endParaRPr>
          </a:p>
          <a:p>
            <a:pPr eaLnBrk="1" hangingPunct="1">
              <a:lnSpc>
                <a:spcPct val="160000"/>
              </a:lnSpc>
            </a:pPr>
            <a:r>
              <a:rPr lang="zh-CN" altLang="en-US" sz="2400" b="1">
                <a:solidFill>
                  <a:srgbClr val="000000"/>
                </a:solidFill>
                <a:latin typeface="宋体" panose="02010600030101010101" pitchFamily="2" charset="-122"/>
              </a:rPr>
              <a:t>动作轻快敏捷。</a:t>
            </a:r>
            <a:endParaRPr lang="zh-CN" altLang="en-US" sz="2400" b="1">
              <a:solidFill>
                <a:srgbClr val="000000"/>
              </a:solidFill>
              <a:latin typeface="宋体" panose="02010600030101010101" pitchFamily="2" charset="-122"/>
            </a:endParaRPr>
          </a:p>
          <a:p>
            <a:pPr eaLnBrk="1" hangingPunct="1">
              <a:lnSpc>
                <a:spcPct val="160000"/>
              </a:lnSpc>
            </a:pPr>
            <a:r>
              <a:rPr lang="zh-CN" altLang="en-US" sz="2400" b="1">
                <a:solidFill>
                  <a:srgbClr val="000000"/>
                </a:solidFill>
                <a:latin typeface="宋体" panose="02010600030101010101" pitchFamily="2" charset="-122"/>
              </a:rPr>
              <a:t>安详，安稳。</a:t>
            </a:r>
            <a:endParaRPr lang="zh-CN" altLang="en-US" sz="2400" b="1">
              <a:solidFill>
                <a:srgbClr val="000000"/>
              </a:solidFill>
              <a:latin typeface="宋体" panose="02010600030101010101" pitchFamily="2" charset="-122"/>
            </a:endParaRPr>
          </a:p>
          <a:p>
            <a:pPr eaLnBrk="1" hangingPunct="1">
              <a:lnSpc>
                <a:spcPct val="160000"/>
              </a:lnSpc>
            </a:pPr>
            <a:r>
              <a:rPr lang="zh-CN" altLang="en-US" sz="2400" b="1">
                <a:solidFill>
                  <a:srgbClr val="000000"/>
                </a:solidFill>
                <a:latin typeface="宋体" panose="02010600030101010101" pitchFamily="2" charset="-122"/>
              </a:rPr>
              <a:t>做事使出自己全部的力气。</a:t>
            </a:r>
            <a:endParaRPr lang="zh-CN" altLang="en-US" sz="2400" b="1">
              <a:solidFill>
                <a:srgbClr val="000000"/>
              </a:solidFill>
              <a:latin typeface="宋体" panose="02010600030101010101" pitchFamily="2" charset="-122"/>
            </a:endParaRPr>
          </a:p>
          <a:p>
            <a:pPr eaLnBrk="1" hangingPunct="1">
              <a:lnSpc>
                <a:spcPct val="160000"/>
              </a:lnSpc>
            </a:pPr>
            <a:r>
              <a:rPr lang="zh-CN" altLang="en-US" sz="2400" b="1">
                <a:solidFill>
                  <a:srgbClr val="000000"/>
                </a:solidFill>
                <a:latin typeface="宋体" panose="02010600030101010101" pitchFamily="2" charset="-122"/>
              </a:rPr>
              <a:t>忧愁苦闷。</a:t>
            </a:r>
            <a:endParaRPr lang="zh-CN" altLang="en-US" sz="2400" b="1">
              <a:solidFill>
                <a:srgbClr val="000000"/>
              </a:solidFill>
              <a:latin typeface="宋体" panose="02010600030101010101" pitchFamily="2" charset="-122"/>
            </a:endParaRPr>
          </a:p>
          <a:p>
            <a:pPr eaLnBrk="1" hangingPunct="1">
              <a:lnSpc>
                <a:spcPct val="160000"/>
              </a:lnSpc>
            </a:pPr>
            <a:r>
              <a:rPr lang="zh-CN" altLang="en-US" sz="2400" b="1">
                <a:solidFill>
                  <a:srgbClr val="000000"/>
                </a:solidFill>
                <a:latin typeface="宋体" panose="02010600030101010101" pitchFamily="2" charset="-122"/>
              </a:rPr>
              <a:t>一概不计；完全勾销。也作“抹煞”。</a:t>
            </a:r>
            <a:endParaRPr lang="zh-CN" altLang="en-US" sz="2400" b="1">
              <a:solidFill>
                <a:srgbClr val="000000"/>
              </a:solidFill>
              <a:latin typeface="宋体" panose="02010600030101010101" pitchFamily="2" charset="-122"/>
            </a:endParaRPr>
          </a:p>
        </p:txBody>
      </p:sp>
      <p:cxnSp>
        <p:nvCxnSpPr>
          <p:cNvPr id="24" name="直接连接符 19"/>
          <p:cNvCxnSpPr/>
          <p:nvPr/>
        </p:nvCxnSpPr>
        <p:spPr bwMode="auto">
          <a:xfrm>
            <a:off x="819150" y="6303963"/>
            <a:ext cx="7505700"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
                                            <p:txEl>
                                              <p:pRg st="1" end="1"/>
                                            </p:txEl>
                                          </p:spTgt>
                                        </p:tgtEl>
                                        <p:attrNameLst>
                                          <p:attrName>style.visibility</p:attrName>
                                        </p:attrNameLst>
                                      </p:cBhvr>
                                      <p:to>
                                        <p:strVal val="visible"/>
                                      </p:to>
                                    </p:set>
                                    <p:anim calcmode="lin" valueType="num">
                                      <p:cBhvr additive="base">
                                        <p:cTn id="13" dur="500" fill="hold"/>
                                        <p:tgtEl>
                                          <p:spTgt spid="2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xEl>
                                              <p:pRg st="2" end="2"/>
                                            </p:txEl>
                                          </p:spTgt>
                                        </p:tgtEl>
                                        <p:attrNameLst>
                                          <p:attrName>style.visibility</p:attrName>
                                        </p:attrNameLst>
                                      </p:cBhvr>
                                      <p:to>
                                        <p:strVal val="visible"/>
                                      </p:to>
                                    </p:set>
                                    <p:anim calcmode="lin" valueType="num">
                                      <p:cBhvr additive="base">
                                        <p:cTn id="19" dur="500" fill="hold"/>
                                        <p:tgtEl>
                                          <p:spTgt spid="2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
                                            <p:txEl>
                                              <p:pRg st="3" end="3"/>
                                            </p:txEl>
                                          </p:spTgt>
                                        </p:tgtEl>
                                        <p:attrNameLst>
                                          <p:attrName>style.visibility</p:attrName>
                                        </p:attrNameLst>
                                      </p:cBhvr>
                                      <p:to>
                                        <p:strVal val="visible"/>
                                      </p:to>
                                    </p:set>
                                    <p:anim calcmode="lin" valueType="num">
                                      <p:cBhvr additive="base">
                                        <p:cTn id="25" dur="500" fill="hold"/>
                                        <p:tgtEl>
                                          <p:spTgt spid="2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
                                            <p:txEl>
                                              <p:pRg st="4" end="4"/>
                                            </p:txEl>
                                          </p:spTgt>
                                        </p:tgtEl>
                                        <p:attrNameLst>
                                          <p:attrName>style.visibility</p:attrName>
                                        </p:attrNameLst>
                                      </p:cBhvr>
                                      <p:to>
                                        <p:strVal val="visible"/>
                                      </p:to>
                                    </p:set>
                                    <p:anim calcmode="lin" valueType="num">
                                      <p:cBhvr additive="base">
                                        <p:cTn id="31" dur="500" fill="hold"/>
                                        <p:tgtEl>
                                          <p:spTgt spid="2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
                                            <p:txEl>
                                              <p:pRg st="5" end="5"/>
                                            </p:txEl>
                                          </p:spTgt>
                                        </p:tgtEl>
                                        <p:attrNameLst>
                                          <p:attrName>style.visibility</p:attrName>
                                        </p:attrNameLst>
                                      </p:cBhvr>
                                      <p:to>
                                        <p:strVal val="visible"/>
                                      </p:to>
                                    </p:set>
                                    <p:anim calcmode="lin" valueType="num">
                                      <p:cBhvr additive="base">
                                        <p:cTn id="37" dur="500" fill="hold"/>
                                        <p:tgtEl>
                                          <p:spTgt spid="2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Documents and Settings\鱼不愚\桌面\00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5916" y="1844824"/>
            <a:ext cx="3121025" cy="512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圆角矩形 38"/>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28975" y="2060848"/>
            <a:ext cx="5940425" cy="561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3639918" y="2711669"/>
            <a:ext cx="5118538" cy="1569660"/>
          </a:xfrm>
          <a:prstGeom prst="rect">
            <a:avLst/>
          </a:prstGeom>
          <a:noFill/>
        </p:spPr>
        <p:txBody>
          <a:bodyPr wrap="square" rtlCol="0">
            <a:spAutoFit/>
          </a:bodyPr>
          <a:lstStyle/>
          <a:p>
            <a:r>
              <a:rPr lang="zh-CN" altLang="en-US" sz="9600" dirty="0">
                <a:latin typeface="华文琥珀" panose="02010800040101010101" pitchFamily="2" charset="-122"/>
                <a:ea typeface="华文琥珀" panose="02010800040101010101" pitchFamily="2" charset="-122"/>
              </a:rPr>
              <a:t>整体感知</a:t>
            </a:r>
            <a:endParaRPr lang="zh-CN" altLang="en-US" sz="9600" dirty="0">
              <a:latin typeface="华文琥珀" panose="02010800040101010101" pitchFamily="2" charset="-122"/>
              <a:ea typeface="华文琥珀"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18" descr="山底5.png"/>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4751388"/>
            <a:ext cx="9144000"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1266825" y="4060825"/>
            <a:ext cx="6853238" cy="2001838"/>
          </a:xfrm>
          <a:prstGeom prst="rect">
            <a:avLst/>
          </a:prstGeom>
          <a:solidFill>
            <a:srgbClr val="26E606">
              <a:alpha val="15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pic>
        <p:nvPicPr>
          <p:cNvPr id="13316" name="图片 1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347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2738" y="6194425"/>
            <a:ext cx="12192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图片 2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3588" y="539750"/>
            <a:ext cx="25733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0" name="文本框 13"/>
          <p:cNvSpPr txBox="1">
            <a:spLocks noChangeArrowheads="1"/>
          </p:cNvSpPr>
          <p:nvPr/>
        </p:nvSpPr>
        <p:spPr bwMode="auto">
          <a:xfrm>
            <a:off x="10761663" y="2339975"/>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zh-CN" altLang="en-US"/>
          </a:p>
        </p:txBody>
      </p:sp>
      <p:sp>
        <p:nvSpPr>
          <p:cNvPr id="13321" name="文本框 14"/>
          <p:cNvSpPr txBox="1">
            <a:spLocks noChangeArrowheads="1"/>
          </p:cNvSpPr>
          <p:nvPr/>
        </p:nvSpPr>
        <p:spPr bwMode="auto">
          <a:xfrm>
            <a:off x="10561638" y="4170363"/>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zh-CN" altLang="en-US"/>
          </a:p>
        </p:txBody>
      </p:sp>
      <p:sp>
        <p:nvSpPr>
          <p:cNvPr id="13322" name="Rectangle 4"/>
          <p:cNvSpPr>
            <a:spLocks noChangeArrowheads="1"/>
          </p:cNvSpPr>
          <p:nvPr/>
        </p:nvSpPr>
        <p:spPr bwMode="auto">
          <a:xfrm>
            <a:off x="1082675" y="1836738"/>
            <a:ext cx="6905625"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ct val="50000"/>
              </a:spcBef>
              <a:buClr>
                <a:schemeClr val="folHlink"/>
              </a:buClr>
              <a:buSzPct val="60000"/>
            </a:pPr>
            <a:r>
              <a:rPr lang="en-US" altLang="zh-CN" sz="2400" b="1">
                <a:latin typeface="黑体" panose="02010609060101010101" pitchFamily="49" charset="-122"/>
                <a:ea typeface="黑体" panose="02010609060101010101" pitchFamily="49" charset="-122"/>
              </a:rPr>
              <a:t>    </a:t>
            </a:r>
            <a:r>
              <a:rPr lang="zh-CN" altLang="en-US" sz="2400" b="1">
                <a:latin typeface="黑体" panose="02010609060101010101" pitchFamily="49" charset="-122"/>
                <a:ea typeface="黑体" panose="02010609060101010101" pitchFamily="49" charset="-122"/>
              </a:rPr>
              <a:t>请同学们朗读课文，并在课本上及时做好旁批和圈点。体会作者感情，感受文章自然的风格。</a:t>
            </a:r>
            <a:endParaRPr lang="zh-CN" altLang="en-US" sz="2400" b="1">
              <a:solidFill>
                <a:srgbClr val="0000FF"/>
              </a:solidFill>
              <a:latin typeface="黑体" panose="02010609060101010101" pitchFamily="49" charset="-122"/>
              <a:ea typeface="黑体" panose="02010609060101010101" pitchFamily="49" charset="-122"/>
            </a:endParaRPr>
          </a:p>
        </p:txBody>
      </p:sp>
      <p:grpSp>
        <p:nvGrpSpPr>
          <p:cNvPr id="13323" name="组 1"/>
          <p:cNvGrpSpPr/>
          <p:nvPr/>
        </p:nvGrpSpPr>
        <p:grpSpPr bwMode="auto">
          <a:xfrm>
            <a:off x="656276" y="3074987"/>
            <a:ext cx="2647950" cy="668338"/>
            <a:chOff x="5481428" y="3706338"/>
            <a:chExt cx="2646572" cy="668337"/>
          </a:xfrm>
        </p:grpSpPr>
        <p:sp>
          <p:nvSpPr>
            <p:cNvPr id="30" name="圆角矩形 29"/>
            <p:cNvSpPr/>
            <p:nvPr/>
          </p:nvSpPr>
          <p:spPr>
            <a:xfrm>
              <a:off x="6317605" y="3841276"/>
              <a:ext cx="1810395" cy="449261"/>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kumimoji="1" lang="zh-CN" altLang="en-US"/>
            </a:p>
          </p:txBody>
        </p:sp>
        <p:sp>
          <p:nvSpPr>
            <p:cNvPr id="13329" name="文本框 30"/>
            <p:cNvSpPr txBox="1">
              <a:spLocks noChangeArrowheads="1"/>
            </p:cNvSpPr>
            <p:nvPr/>
          </p:nvSpPr>
          <p:spPr bwMode="auto">
            <a:xfrm>
              <a:off x="6565743" y="3829427"/>
              <a:ext cx="15500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1" lang="zh-CN" altLang="en-US" sz="2400" b="1" dirty="0">
                  <a:latin typeface="黑体" panose="02010609060101010101" pitchFamily="49" charset="-122"/>
                  <a:ea typeface="黑体" panose="02010609060101010101" pitchFamily="49" charset="-122"/>
                </a:rPr>
                <a:t>圈点要求</a:t>
              </a:r>
              <a:endParaRPr kumimoji="1" lang="zh-CN" altLang="en-US" sz="2400" b="1" dirty="0">
                <a:latin typeface="黑体" panose="02010609060101010101" pitchFamily="49" charset="-122"/>
                <a:ea typeface="黑体" panose="02010609060101010101" pitchFamily="49" charset="-122"/>
              </a:endParaRPr>
            </a:p>
          </p:txBody>
        </p:sp>
        <p:pic>
          <p:nvPicPr>
            <p:cNvPr id="13330" name="图片 9" descr="book.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81428" y="3706338"/>
              <a:ext cx="1087437"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324" name="Rectangle 17"/>
          <p:cNvSpPr>
            <a:spLocks noChangeArrowheads="1"/>
          </p:cNvSpPr>
          <p:nvPr/>
        </p:nvSpPr>
        <p:spPr bwMode="auto">
          <a:xfrm>
            <a:off x="1427163" y="4038600"/>
            <a:ext cx="6692900"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4500" indent="-4445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en-US" altLang="zh-CN" sz="2400" b="1">
                <a:latin typeface="楷体" panose="02010609060101010101" pitchFamily="49" charset="-122"/>
                <a:ea typeface="楷体" panose="02010609060101010101" pitchFamily="49" charset="-122"/>
                <a:cs typeface="Times New Roman" panose="02020603050405020304" pitchFamily="18" charset="0"/>
              </a:rPr>
              <a:t>1.</a:t>
            </a:r>
            <a:r>
              <a:rPr lang="zh-CN" altLang="en-US" sz="2400" b="1">
                <a:latin typeface="楷体" panose="02010609060101010101" pitchFamily="49" charset="-122"/>
                <a:ea typeface="楷体" panose="02010609060101010101" pitchFamily="49" charset="-122"/>
                <a:cs typeface="Times New Roman" panose="02020603050405020304" pitchFamily="18" charset="0"/>
              </a:rPr>
              <a:t>划分文章部分、层次分别用</a:t>
            </a:r>
            <a:r>
              <a:rPr lang="zh-CN" altLang="en-US" sz="2400" b="1">
                <a:solidFill>
                  <a:srgbClr val="FF0000"/>
                </a:solidFill>
                <a:latin typeface="楷体" panose="02010609060101010101" pitchFamily="49" charset="-122"/>
                <a:ea typeface="楷体" panose="02010609060101010101" pitchFamily="49" charset="-122"/>
                <a:cs typeface="Times New Roman" panose="02020603050405020304" pitchFamily="18" charset="0"/>
              </a:rPr>
              <a:t>双竖线、单竖线</a:t>
            </a:r>
            <a:r>
              <a:rPr lang="zh-CN" altLang="en-US" sz="2400" b="1">
                <a:latin typeface="楷体" panose="02010609060101010101" pitchFamily="49" charset="-122"/>
                <a:ea typeface="楷体" panose="02010609060101010101" pitchFamily="49" charset="-122"/>
                <a:cs typeface="Times New Roman" panose="02020603050405020304" pitchFamily="18" charset="0"/>
              </a:rPr>
              <a:t>。</a:t>
            </a:r>
            <a:endParaRPr lang="zh-CN" altLang="en-US" sz="2400" b="1">
              <a:latin typeface="楷体" panose="02010609060101010101" pitchFamily="49" charset="-122"/>
              <a:ea typeface="楷体" panose="02010609060101010101" pitchFamily="49" charset="-122"/>
              <a:cs typeface="Times New Roman" panose="02020603050405020304" pitchFamily="18" charset="0"/>
            </a:endParaRPr>
          </a:p>
          <a:p>
            <a:pPr algn="just">
              <a:lnSpc>
                <a:spcPct val="130000"/>
              </a:lnSpc>
            </a:pPr>
            <a:r>
              <a:rPr lang="en-US" altLang="zh-CN" sz="2400" b="1">
                <a:latin typeface="楷体" panose="02010609060101010101" pitchFamily="49" charset="-122"/>
                <a:ea typeface="楷体" panose="02010609060101010101" pitchFamily="49" charset="-122"/>
                <a:cs typeface="Times New Roman" panose="02020603050405020304" pitchFamily="18" charset="0"/>
              </a:rPr>
              <a:t>2.</a:t>
            </a:r>
            <a:r>
              <a:rPr lang="zh-CN" altLang="en-US" sz="2400" b="1">
                <a:latin typeface="楷体" panose="02010609060101010101" pitchFamily="49" charset="-122"/>
                <a:ea typeface="楷体" panose="02010609060101010101" pitchFamily="49" charset="-122"/>
                <a:cs typeface="Times New Roman" panose="02020603050405020304" pitchFamily="18" charset="0"/>
              </a:rPr>
              <a:t>认为用得好的词语用</a:t>
            </a:r>
            <a:r>
              <a:rPr lang="zh-CN" altLang="en-US" sz="2400" b="1">
                <a:solidFill>
                  <a:srgbClr val="FF0000"/>
                </a:solidFill>
                <a:latin typeface="楷体" panose="02010609060101010101" pitchFamily="49" charset="-122"/>
                <a:ea typeface="楷体" panose="02010609060101010101" pitchFamily="49" charset="-122"/>
                <a:cs typeface="Times New Roman" panose="02020603050405020304" pitchFamily="18" charset="0"/>
              </a:rPr>
              <a:t>方框</a:t>
            </a:r>
            <a:r>
              <a:rPr lang="zh-CN" altLang="en-US" sz="2400" b="1">
                <a:latin typeface="楷体" panose="02010609060101010101" pitchFamily="49" charset="-122"/>
                <a:ea typeface="楷体" panose="02010609060101010101" pitchFamily="49" charset="-122"/>
                <a:cs typeface="Times New Roman" panose="02020603050405020304" pitchFamily="18" charset="0"/>
              </a:rPr>
              <a:t>。</a:t>
            </a:r>
            <a:endParaRPr lang="zh-CN" altLang="en-US" sz="2400" b="1">
              <a:latin typeface="楷体" panose="02010609060101010101" pitchFamily="49" charset="-122"/>
              <a:ea typeface="楷体" panose="02010609060101010101" pitchFamily="49" charset="-122"/>
              <a:cs typeface="Times New Roman" panose="02020603050405020304" pitchFamily="18" charset="0"/>
            </a:endParaRPr>
          </a:p>
          <a:p>
            <a:pPr algn="just">
              <a:lnSpc>
                <a:spcPct val="130000"/>
              </a:lnSpc>
            </a:pPr>
            <a:r>
              <a:rPr lang="en-US" altLang="zh-CN" sz="2400" b="1">
                <a:latin typeface="楷体" panose="02010609060101010101" pitchFamily="49" charset="-122"/>
                <a:ea typeface="楷体" panose="02010609060101010101" pitchFamily="49" charset="-122"/>
                <a:cs typeface="Times New Roman" panose="02020603050405020304" pitchFamily="18" charset="0"/>
              </a:rPr>
              <a:t>3.</a:t>
            </a:r>
            <a:r>
              <a:rPr lang="zh-CN" altLang="en-US" sz="2400" b="1">
                <a:latin typeface="楷体" panose="02010609060101010101" pitchFamily="49" charset="-122"/>
                <a:ea typeface="楷体" panose="02010609060101010101" pitchFamily="49" charset="-122"/>
                <a:cs typeface="Times New Roman" panose="02020603050405020304" pitchFamily="18" charset="0"/>
              </a:rPr>
              <a:t>关键语句（或写得好的语句）用</a:t>
            </a:r>
            <a:r>
              <a:rPr lang="zh-CN" altLang="en-US" sz="2400" b="1">
                <a:solidFill>
                  <a:srgbClr val="FF0000"/>
                </a:solidFill>
                <a:latin typeface="楷体" panose="02010609060101010101" pitchFamily="49" charset="-122"/>
                <a:ea typeface="楷体" panose="02010609060101010101" pitchFamily="49" charset="-122"/>
                <a:cs typeface="Times New Roman" panose="02020603050405020304" pitchFamily="18" charset="0"/>
              </a:rPr>
              <a:t>波浪线</a:t>
            </a:r>
            <a:r>
              <a:rPr lang="zh-CN" altLang="en-US" sz="2400" b="1">
                <a:latin typeface="楷体" panose="02010609060101010101" pitchFamily="49" charset="-122"/>
                <a:ea typeface="楷体" panose="02010609060101010101" pitchFamily="49" charset="-122"/>
                <a:cs typeface="Times New Roman" panose="02020603050405020304" pitchFamily="18" charset="0"/>
              </a:rPr>
              <a:t>。</a:t>
            </a:r>
            <a:endParaRPr lang="zh-CN" altLang="en-US" sz="2400" b="1">
              <a:latin typeface="楷体" panose="02010609060101010101" pitchFamily="49" charset="-122"/>
              <a:ea typeface="楷体" panose="02010609060101010101" pitchFamily="49" charset="-122"/>
              <a:cs typeface="Times New Roman" panose="02020603050405020304" pitchFamily="18" charset="0"/>
            </a:endParaRPr>
          </a:p>
          <a:p>
            <a:pPr algn="just">
              <a:lnSpc>
                <a:spcPct val="130000"/>
              </a:lnSpc>
            </a:pPr>
            <a:r>
              <a:rPr lang="en-US" altLang="zh-CN" sz="2400" b="1">
                <a:latin typeface="楷体" panose="02010609060101010101" pitchFamily="49" charset="-122"/>
                <a:ea typeface="楷体" panose="02010609060101010101" pitchFamily="49" charset="-122"/>
                <a:cs typeface="Times New Roman" panose="02020603050405020304" pitchFamily="18" charset="0"/>
              </a:rPr>
              <a:t>4.</a:t>
            </a:r>
            <a:r>
              <a:rPr lang="zh-CN" altLang="en-US" sz="2400" b="1">
                <a:latin typeface="楷体" panose="02010609060101010101" pitchFamily="49" charset="-122"/>
                <a:ea typeface="楷体" panose="02010609060101010101" pitchFamily="49" charset="-122"/>
                <a:cs typeface="Times New Roman" panose="02020603050405020304" pitchFamily="18" charset="0"/>
              </a:rPr>
              <a:t>有疑问的地方，用</a:t>
            </a:r>
            <a:r>
              <a:rPr lang="zh-CN" altLang="en-US" sz="2400" b="1">
                <a:solidFill>
                  <a:srgbClr val="FF0000"/>
                </a:solidFill>
                <a:latin typeface="楷体" panose="02010609060101010101" pitchFamily="49" charset="-122"/>
                <a:ea typeface="楷体" panose="02010609060101010101" pitchFamily="49" charset="-122"/>
                <a:cs typeface="Times New Roman" panose="02020603050405020304" pitchFamily="18" charset="0"/>
              </a:rPr>
              <a:t>问号</a:t>
            </a:r>
            <a:r>
              <a:rPr lang="zh-CN" altLang="en-US" sz="2400" b="1">
                <a:latin typeface="楷体" panose="02010609060101010101" pitchFamily="49" charset="-122"/>
                <a:ea typeface="楷体" panose="02010609060101010101" pitchFamily="49" charset="-122"/>
                <a:cs typeface="Times New Roman" panose="02020603050405020304" pitchFamily="18" charset="0"/>
              </a:rPr>
              <a:t>标注。</a:t>
            </a:r>
            <a:endParaRPr lang="zh-CN" altLang="en-US" sz="2400" b="1">
              <a:latin typeface="楷体" panose="02010609060101010101" pitchFamily="49" charset="-122"/>
              <a:ea typeface="楷体" panose="02010609060101010101" pitchFamily="49" charset="-122"/>
              <a:cs typeface="Times New Roman" panose="02020603050405020304" pitchFamily="18" charset="0"/>
            </a:endParaRPr>
          </a:p>
        </p:txBody>
      </p:sp>
      <p:cxnSp>
        <p:nvCxnSpPr>
          <p:cNvPr id="22" name="直接连接符 19"/>
          <p:cNvCxnSpPr/>
          <p:nvPr/>
        </p:nvCxnSpPr>
        <p:spPr bwMode="auto">
          <a:xfrm>
            <a:off x="819150" y="6303963"/>
            <a:ext cx="7505700"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type="body" idx="1"/>
          </p:nvPr>
        </p:nvSpPr>
        <p:spPr>
          <a:xfrm>
            <a:off x="827088" y="981075"/>
            <a:ext cx="7632700" cy="1223963"/>
          </a:xfrm>
          <a:solidFill>
            <a:schemeClr val="folHlink"/>
          </a:solidFill>
          <a:ln>
            <a:solidFill>
              <a:srgbClr val="FF0000"/>
            </a:solidFill>
            <a:miter lim="800000"/>
          </a:ln>
        </p:spPr>
        <p:txBody>
          <a:bodyPr/>
          <a:lstStyle/>
          <a:p>
            <a:pPr>
              <a:spcBef>
                <a:spcPct val="50000"/>
              </a:spcBef>
              <a:buFontTx/>
              <a:buNone/>
            </a:pPr>
            <a:r>
              <a:rPr kumimoji="1" lang="zh-CN" altLang="en-US" sz="6000" b="1"/>
              <a:t>初读课文，整体感悟</a:t>
            </a:r>
            <a:endParaRPr kumimoji="1" lang="zh-CN" altLang="en-US" sz="6000" b="1"/>
          </a:p>
          <a:p>
            <a:endParaRPr lang="en-US" altLang="zh-CN" sz="6000" b="1"/>
          </a:p>
        </p:txBody>
      </p:sp>
      <p:sp>
        <p:nvSpPr>
          <p:cNvPr id="65540" name="Text Box 4"/>
          <p:cNvSpPr txBox="1">
            <a:spLocks noChangeArrowheads="1"/>
          </p:cNvSpPr>
          <p:nvPr/>
        </p:nvSpPr>
        <p:spPr bwMode="auto">
          <a:xfrm>
            <a:off x="1042988" y="2636838"/>
            <a:ext cx="6265862"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dirty="0"/>
              <a:t>全文共写了多少件事？</a:t>
            </a:r>
            <a:endParaRPr lang="zh-CN" altLang="en-US" sz="3600" b="1" dirty="0"/>
          </a:p>
          <a:p>
            <a:pPr>
              <a:spcBef>
                <a:spcPct val="50000"/>
              </a:spcBef>
            </a:pPr>
            <a:r>
              <a:rPr lang="zh-CN" altLang="en-US" sz="3600" b="1" dirty="0"/>
              <a:t>各表现了怎样的精神品质</a:t>
            </a:r>
            <a:r>
              <a:rPr lang="zh-CN" altLang="en-US" sz="3600" b="1" dirty="0" smtClean="0"/>
              <a:t>？</a:t>
            </a:r>
            <a:endParaRPr lang="zh-CN" altLang="en-US" sz="36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37565" y="451485"/>
            <a:ext cx="2984500" cy="393700"/>
          </a:xfrm>
          <a:prstGeom prst="rect">
            <a:avLst/>
          </a:prstGeom>
          <a:noFill/>
        </p:spPr>
        <p:txBody>
          <a:bodyPr wrap="none" rtlCol="0">
            <a:spAutoFit/>
          </a:bodyPr>
          <a:p>
            <a:r>
              <a:rPr lang="zh-CN" altLang="en-US"/>
              <a:t>鲁迅笑声明朗</a:t>
            </a:r>
            <a:r>
              <a:rPr lang="zh-CN" altLang="en-US">
                <a:cs typeface="Arial" panose="020B0604020202020204" pitchFamily="34" charset="0"/>
              </a:rPr>
              <a:t>˴走路轻捷</a:t>
            </a:r>
            <a:r>
              <a:rPr lang="zh-CN" altLang="en-US">
                <a:latin typeface="Sitka Subheading" panose="02000505000000020004" charset="0"/>
                <a:cs typeface="Arial" panose="020B0604020202020204" pitchFamily="34" charset="0"/>
              </a:rPr>
              <a:t>――</a:t>
            </a:r>
            <a:endParaRPr lang="zh-CN" altLang="en-US">
              <a:latin typeface="Sitka Subheading" panose="02000505000000020004" charset="0"/>
              <a:cs typeface="Arial" panose="020B0604020202020204" pitchFamily="34" charset="0"/>
            </a:endParaRPr>
          </a:p>
        </p:txBody>
      </p:sp>
      <p:sp>
        <p:nvSpPr>
          <p:cNvPr id="4" name="文本框 3"/>
          <p:cNvSpPr txBox="1"/>
          <p:nvPr/>
        </p:nvSpPr>
        <p:spPr>
          <a:xfrm>
            <a:off x="3822065" y="479425"/>
            <a:ext cx="2169795" cy="365760"/>
          </a:xfrm>
          <a:prstGeom prst="rect">
            <a:avLst/>
          </a:prstGeom>
          <a:noFill/>
        </p:spPr>
        <p:txBody>
          <a:bodyPr wrap="square" rtlCol="0">
            <a:spAutoFit/>
          </a:bodyPr>
          <a:p>
            <a:r>
              <a:rPr lang="zh-CN" altLang="en-US"/>
              <a:t>平易近人</a:t>
            </a:r>
            <a:r>
              <a:rPr lang="zh-CN" altLang="en-US">
                <a:cs typeface="Arial" panose="020B0604020202020204" pitchFamily="34" charset="0"/>
              </a:rPr>
              <a:t>˴</a:t>
            </a:r>
            <a:r>
              <a:rPr lang="zh-CN" altLang="en-US"/>
              <a:t>干练</a:t>
            </a:r>
            <a:endParaRPr lang="zh-CN" altLang="en-US"/>
          </a:p>
        </p:txBody>
      </p:sp>
      <p:sp>
        <p:nvSpPr>
          <p:cNvPr id="5" name="文本框 4"/>
          <p:cNvSpPr txBox="1"/>
          <p:nvPr/>
        </p:nvSpPr>
        <p:spPr>
          <a:xfrm>
            <a:off x="1336675" y="845185"/>
            <a:ext cx="2578100" cy="393700"/>
          </a:xfrm>
          <a:prstGeom prst="rect">
            <a:avLst/>
          </a:prstGeom>
          <a:noFill/>
        </p:spPr>
        <p:txBody>
          <a:bodyPr wrap="square" rtlCol="0">
            <a:spAutoFit/>
          </a:bodyPr>
          <a:p>
            <a:r>
              <a:rPr lang="zh-CN" altLang="en-US"/>
              <a:t>嘱咐先生雇车付钱</a:t>
            </a:r>
            <a:r>
              <a:rPr lang="zh-CN" altLang="en-US">
                <a:latin typeface="Sitka Subheading" panose="02000505000000020004" charset="0"/>
              </a:rPr>
              <a:t>――</a:t>
            </a:r>
            <a:endParaRPr lang="zh-CN" altLang="en-US">
              <a:latin typeface="Sitka Subheading" panose="02000505000000020004" charset="0"/>
            </a:endParaRPr>
          </a:p>
        </p:txBody>
      </p:sp>
      <p:sp>
        <p:nvSpPr>
          <p:cNvPr id="6" name="文本框 5"/>
          <p:cNvSpPr txBox="1"/>
          <p:nvPr/>
        </p:nvSpPr>
        <p:spPr>
          <a:xfrm>
            <a:off x="3756660" y="859155"/>
            <a:ext cx="1630680" cy="365760"/>
          </a:xfrm>
          <a:prstGeom prst="rect">
            <a:avLst/>
          </a:prstGeom>
          <a:noFill/>
        </p:spPr>
        <p:txBody>
          <a:bodyPr wrap="none" rtlCol="0">
            <a:spAutoFit/>
          </a:bodyPr>
          <a:p>
            <a:r>
              <a:rPr lang="zh-CN" altLang="en-US"/>
              <a:t>细心</a:t>
            </a:r>
            <a:r>
              <a:rPr lang="zh-CN" altLang="en-US">
                <a:cs typeface="Arial" panose="020B0604020202020204" pitchFamily="34" charset="0"/>
              </a:rPr>
              <a:t>˴关心他人</a:t>
            </a:r>
            <a:endParaRPr lang="zh-CN" altLang="en-US">
              <a:cs typeface="Arial" panose="020B0604020202020204" pitchFamily="34" charset="0"/>
            </a:endParaRPr>
          </a:p>
        </p:txBody>
      </p:sp>
      <p:sp>
        <p:nvSpPr>
          <p:cNvPr id="7" name="文本框 6"/>
          <p:cNvSpPr txBox="1"/>
          <p:nvPr/>
        </p:nvSpPr>
        <p:spPr>
          <a:xfrm>
            <a:off x="1337310" y="1224915"/>
            <a:ext cx="2747645" cy="393700"/>
          </a:xfrm>
          <a:prstGeom prst="rect">
            <a:avLst/>
          </a:prstGeom>
          <a:noFill/>
        </p:spPr>
        <p:txBody>
          <a:bodyPr wrap="square" rtlCol="0">
            <a:spAutoFit/>
          </a:bodyPr>
          <a:p>
            <a:r>
              <a:rPr lang="zh-CN" altLang="en-US"/>
              <a:t>饮食习惯与身体状况</a:t>
            </a:r>
            <a:r>
              <a:rPr lang="zh-CN" altLang="en-US">
                <a:latin typeface="Sitka Subheading" panose="02000505000000020004" charset="0"/>
              </a:rPr>
              <a:t>――</a:t>
            </a:r>
            <a:endParaRPr lang="zh-CN" altLang="en-US">
              <a:latin typeface="Sitka Subheading" panose="02000505000000020004" charset="0"/>
            </a:endParaRPr>
          </a:p>
        </p:txBody>
      </p:sp>
      <p:sp>
        <p:nvSpPr>
          <p:cNvPr id="8" name="文本框 7"/>
          <p:cNvSpPr txBox="1"/>
          <p:nvPr/>
        </p:nvSpPr>
        <p:spPr>
          <a:xfrm>
            <a:off x="3863340" y="1224915"/>
            <a:ext cx="2087880" cy="365760"/>
          </a:xfrm>
          <a:prstGeom prst="rect">
            <a:avLst/>
          </a:prstGeom>
          <a:noFill/>
        </p:spPr>
        <p:txBody>
          <a:bodyPr wrap="none" rtlCol="0">
            <a:spAutoFit/>
          </a:bodyPr>
          <a:p>
            <a:r>
              <a:rPr lang="zh-CN" altLang="en-US"/>
              <a:t>喜欢吃北方</a:t>
            </a:r>
            <a:r>
              <a:rPr lang="zh-CN" altLang="en-US">
                <a:cs typeface="Arial" panose="020B0604020202020204" pitchFamily="34" charset="0"/>
              </a:rPr>
              <a:t>˴胃不好</a:t>
            </a:r>
            <a:endParaRPr lang="zh-CN" altLang="en-US">
              <a:cs typeface="Arial" panose="020B0604020202020204" pitchFamily="34" charset="0"/>
            </a:endParaRPr>
          </a:p>
        </p:txBody>
      </p:sp>
      <p:sp>
        <p:nvSpPr>
          <p:cNvPr id="9" name="文本框 8"/>
          <p:cNvSpPr txBox="1"/>
          <p:nvPr/>
        </p:nvSpPr>
        <p:spPr>
          <a:xfrm>
            <a:off x="1016000" y="2150110"/>
            <a:ext cx="1765300" cy="393700"/>
          </a:xfrm>
          <a:prstGeom prst="rect">
            <a:avLst/>
          </a:prstGeom>
          <a:noFill/>
        </p:spPr>
        <p:txBody>
          <a:bodyPr wrap="none" rtlCol="0">
            <a:spAutoFit/>
          </a:bodyPr>
          <a:p>
            <a:r>
              <a:rPr lang="zh-CN" altLang="en-US"/>
              <a:t>鲁迅开玩笑</a:t>
            </a:r>
            <a:r>
              <a:rPr lang="zh-CN" altLang="en-US">
                <a:latin typeface="Sitka Subheading" panose="02000505000000020004" charset="0"/>
              </a:rPr>
              <a:t>――</a:t>
            </a:r>
            <a:endParaRPr lang="zh-CN" altLang="en-US">
              <a:latin typeface="Sitka Subheading" panose="02000505000000020004" charset="0"/>
            </a:endParaRPr>
          </a:p>
        </p:txBody>
      </p:sp>
      <p:sp>
        <p:nvSpPr>
          <p:cNvPr id="10" name="文本框 9"/>
          <p:cNvSpPr txBox="1"/>
          <p:nvPr/>
        </p:nvSpPr>
        <p:spPr>
          <a:xfrm>
            <a:off x="3329940" y="2150745"/>
            <a:ext cx="1149350" cy="365760"/>
          </a:xfrm>
          <a:prstGeom prst="rect">
            <a:avLst/>
          </a:prstGeom>
          <a:noFill/>
        </p:spPr>
        <p:txBody>
          <a:bodyPr wrap="square" rtlCol="0">
            <a:spAutoFit/>
          </a:bodyPr>
          <a:p>
            <a:r>
              <a:rPr lang="zh-CN" altLang="en-US"/>
              <a:t>幽默随和</a:t>
            </a:r>
            <a:endParaRPr lang="zh-CN" altLang="en-US"/>
          </a:p>
        </p:txBody>
      </p:sp>
      <p:sp>
        <p:nvSpPr>
          <p:cNvPr id="11" name="文本框 10"/>
          <p:cNvSpPr txBox="1"/>
          <p:nvPr/>
        </p:nvSpPr>
        <p:spPr>
          <a:xfrm>
            <a:off x="1016000" y="2543810"/>
            <a:ext cx="2451100" cy="393700"/>
          </a:xfrm>
          <a:prstGeom prst="rect">
            <a:avLst/>
          </a:prstGeom>
          <a:noFill/>
        </p:spPr>
        <p:txBody>
          <a:bodyPr wrap="none" rtlCol="0">
            <a:spAutoFit/>
          </a:bodyPr>
          <a:p>
            <a:r>
              <a:rPr lang="zh-CN" altLang="en-US"/>
              <a:t>与许先生展然的笑</a:t>
            </a:r>
            <a:r>
              <a:rPr lang="zh-CN" altLang="en-US">
                <a:latin typeface="Sitka Subheading" panose="02000505000000020004" charset="0"/>
              </a:rPr>
              <a:t>――</a:t>
            </a:r>
            <a:endParaRPr lang="zh-CN" altLang="en-US">
              <a:latin typeface="Sitka Subheading" panose="02000505000000020004" charset="0"/>
              <a:cs typeface="Sitka Subheading" panose="02000505000000020004" charset="0"/>
            </a:endParaRPr>
          </a:p>
        </p:txBody>
      </p:sp>
      <p:sp>
        <p:nvSpPr>
          <p:cNvPr id="12" name="文本框 11"/>
          <p:cNvSpPr txBox="1"/>
          <p:nvPr/>
        </p:nvSpPr>
        <p:spPr>
          <a:xfrm>
            <a:off x="3467100" y="2571750"/>
            <a:ext cx="640080" cy="365760"/>
          </a:xfrm>
          <a:prstGeom prst="rect">
            <a:avLst/>
          </a:prstGeom>
          <a:noFill/>
        </p:spPr>
        <p:txBody>
          <a:bodyPr wrap="none" rtlCol="0">
            <a:spAutoFit/>
          </a:bodyPr>
          <a:p>
            <a:r>
              <a:rPr lang="zh-CN" altLang="en-US"/>
              <a:t>默契</a:t>
            </a:r>
            <a:endParaRPr lang="zh-CN" altLang="en-US"/>
          </a:p>
        </p:txBody>
      </p:sp>
      <p:sp>
        <p:nvSpPr>
          <p:cNvPr id="13" name="文本框 12"/>
          <p:cNvSpPr txBox="1"/>
          <p:nvPr/>
        </p:nvSpPr>
        <p:spPr>
          <a:xfrm>
            <a:off x="1016635" y="2937510"/>
            <a:ext cx="1621155" cy="393700"/>
          </a:xfrm>
          <a:prstGeom prst="rect">
            <a:avLst/>
          </a:prstGeom>
          <a:noFill/>
        </p:spPr>
        <p:txBody>
          <a:bodyPr wrap="square" rtlCol="0">
            <a:spAutoFit/>
          </a:bodyPr>
          <a:p>
            <a:r>
              <a:rPr lang="zh-CN" altLang="en-US"/>
              <a:t>深夜看信</a:t>
            </a:r>
            <a:r>
              <a:rPr lang="zh-CN" altLang="en-US">
                <a:latin typeface="Sitka Subheading" panose="02000505000000020004" charset="0"/>
              </a:rPr>
              <a:t>――</a:t>
            </a:r>
            <a:endParaRPr lang="zh-CN" altLang="en-US">
              <a:latin typeface="Sitka Subheading" panose="02000505000000020004" charset="0"/>
            </a:endParaRPr>
          </a:p>
        </p:txBody>
      </p:sp>
      <p:sp>
        <p:nvSpPr>
          <p:cNvPr id="14" name="文本框 13"/>
          <p:cNvSpPr txBox="1"/>
          <p:nvPr/>
        </p:nvSpPr>
        <p:spPr>
          <a:xfrm>
            <a:off x="2781300" y="2936875"/>
            <a:ext cx="1411605" cy="365760"/>
          </a:xfrm>
          <a:prstGeom prst="rect">
            <a:avLst/>
          </a:prstGeom>
          <a:noFill/>
        </p:spPr>
        <p:txBody>
          <a:bodyPr wrap="square" rtlCol="0">
            <a:spAutoFit/>
          </a:bodyPr>
          <a:p>
            <a:r>
              <a:rPr lang="zh-CN" altLang="en-US"/>
              <a:t>认真负责</a:t>
            </a:r>
            <a:endParaRPr lang="zh-CN" altLang="en-US"/>
          </a:p>
        </p:txBody>
      </p:sp>
      <p:sp>
        <p:nvSpPr>
          <p:cNvPr id="15" name="文本框 14"/>
          <p:cNvSpPr txBox="1"/>
          <p:nvPr/>
        </p:nvSpPr>
        <p:spPr>
          <a:xfrm>
            <a:off x="1016000" y="3331210"/>
            <a:ext cx="2719705" cy="393700"/>
          </a:xfrm>
          <a:prstGeom prst="rect">
            <a:avLst/>
          </a:prstGeom>
          <a:noFill/>
        </p:spPr>
        <p:txBody>
          <a:bodyPr wrap="square" rtlCol="0">
            <a:spAutoFit/>
          </a:bodyPr>
          <a:p>
            <a:r>
              <a:rPr lang="zh-CN" altLang="en-US"/>
              <a:t>原稿</a:t>
            </a:r>
            <a:r>
              <a:rPr lang="zh-CN" altLang="en-US">
                <a:cs typeface="Arial" panose="020B0604020202020204" pitchFamily="34" charset="0"/>
              </a:rPr>
              <a:t>˴校样随意放置</a:t>
            </a:r>
            <a:r>
              <a:rPr lang="zh-CN" altLang="en-US">
                <a:latin typeface="Sitka Subheading" panose="02000505000000020004" charset="0"/>
                <a:cs typeface="Arial" panose="020B0604020202020204" pitchFamily="34" charset="0"/>
              </a:rPr>
              <a:t>――</a:t>
            </a:r>
            <a:endParaRPr lang="zh-CN" altLang="en-US">
              <a:latin typeface="Sitka Subheading" panose="02000505000000020004" charset="0"/>
              <a:cs typeface="Arial" panose="020B0604020202020204" pitchFamily="34" charset="0"/>
            </a:endParaRPr>
          </a:p>
        </p:txBody>
      </p:sp>
      <p:sp>
        <p:nvSpPr>
          <p:cNvPr id="16" name="文本框 15"/>
          <p:cNvSpPr txBox="1"/>
          <p:nvPr/>
        </p:nvSpPr>
        <p:spPr>
          <a:xfrm>
            <a:off x="3467100" y="3359150"/>
            <a:ext cx="1097280" cy="365760"/>
          </a:xfrm>
          <a:prstGeom prst="rect">
            <a:avLst/>
          </a:prstGeom>
          <a:noFill/>
        </p:spPr>
        <p:txBody>
          <a:bodyPr wrap="square" rtlCol="0">
            <a:spAutoFit/>
          </a:bodyPr>
          <a:p>
            <a:r>
              <a:rPr lang="zh-CN" altLang="en-US"/>
              <a:t>谈泊名利</a:t>
            </a:r>
            <a:endParaRPr lang="zh-CN" altLang="en-US"/>
          </a:p>
        </p:txBody>
      </p:sp>
      <p:sp>
        <p:nvSpPr>
          <p:cNvPr id="17" name="文本框 16"/>
          <p:cNvSpPr txBox="1"/>
          <p:nvPr/>
        </p:nvSpPr>
        <p:spPr>
          <a:xfrm>
            <a:off x="1016635" y="3724910"/>
            <a:ext cx="1882140" cy="393700"/>
          </a:xfrm>
          <a:prstGeom prst="rect">
            <a:avLst/>
          </a:prstGeom>
          <a:noFill/>
        </p:spPr>
        <p:txBody>
          <a:bodyPr wrap="square" rtlCol="0">
            <a:spAutoFit/>
          </a:bodyPr>
          <a:p>
            <a:r>
              <a:rPr lang="zh-CN" altLang="en-US"/>
              <a:t>许先生忙碌</a:t>
            </a:r>
            <a:r>
              <a:rPr lang="zh-CN" altLang="en-US">
                <a:latin typeface="Sitka Subheading" panose="02000505000000020004" charset="0"/>
              </a:rPr>
              <a:t>――</a:t>
            </a:r>
            <a:endParaRPr lang="zh-CN" altLang="en-US">
              <a:latin typeface="Sitka Subheading" panose="02000505000000020004" charset="0"/>
            </a:endParaRPr>
          </a:p>
        </p:txBody>
      </p:sp>
      <p:sp>
        <p:nvSpPr>
          <p:cNvPr id="18" name="文本框 17"/>
          <p:cNvSpPr txBox="1"/>
          <p:nvPr/>
        </p:nvSpPr>
        <p:spPr>
          <a:xfrm>
            <a:off x="3009900" y="3752850"/>
            <a:ext cx="1554480" cy="365760"/>
          </a:xfrm>
          <a:prstGeom prst="rect">
            <a:avLst/>
          </a:prstGeom>
          <a:noFill/>
        </p:spPr>
        <p:txBody>
          <a:bodyPr wrap="none" rtlCol="0">
            <a:spAutoFit/>
          </a:bodyPr>
          <a:p>
            <a:r>
              <a:rPr lang="zh-CN" altLang="en-US"/>
              <a:t>体贴关怀鲁迅</a:t>
            </a:r>
            <a:endParaRPr lang="zh-CN" altLang="en-US"/>
          </a:p>
        </p:txBody>
      </p:sp>
      <p:sp>
        <p:nvSpPr>
          <p:cNvPr id="19" name="文本框 18"/>
          <p:cNvSpPr txBox="1"/>
          <p:nvPr/>
        </p:nvSpPr>
        <p:spPr>
          <a:xfrm>
            <a:off x="1484630" y="4418965"/>
            <a:ext cx="1536700" cy="393700"/>
          </a:xfrm>
          <a:prstGeom prst="rect">
            <a:avLst/>
          </a:prstGeom>
          <a:noFill/>
        </p:spPr>
        <p:txBody>
          <a:bodyPr wrap="none" rtlCol="0">
            <a:spAutoFit/>
          </a:bodyPr>
          <a:p>
            <a:r>
              <a:rPr lang="zh-CN" altLang="en-US"/>
              <a:t>礼让家人</a:t>
            </a:r>
            <a:r>
              <a:rPr lang="zh-CN" altLang="en-US">
                <a:latin typeface="Sitka Subheading" panose="02000505000000020004" charset="0"/>
              </a:rPr>
              <a:t>――</a:t>
            </a:r>
            <a:endParaRPr lang="zh-CN" altLang="en-US">
              <a:latin typeface="Sitka Subheading" panose="02000505000000020004" charset="0"/>
            </a:endParaRPr>
          </a:p>
        </p:txBody>
      </p:sp>
      <p:sp>
        <p:nvSpPr>
          <p:cNvPr id="20" name="文本框 19"/>
          <p:cNvSpPr txBox="1"/>
          <p:nvPr/>
        </p:nvSpPr>
        <p:spPr>
          <a:xfrm>
            <a:off x="3116580" y="4446905"/>
            <a:ext cx="2087880" cy="365760"/>
          </a:xfrm>
          <a:prstGeom prst="rect">
            <a:avLst/>
          </a:prstGeom>
          <a:noFill/>
        </p:spPr>
        <p:txBody>
          <a:bodyPr wrap="none" rtlCol="0">
            <a:spAutoFit/>
          </a:bodyPr>
          <a:p>
            <a:r>
              <a:rPr lang="zh-CN" altLang="en-US"/>
              <a:t>对家人爱</a:t>
            </a:r>
            <a:r>
              <a:rPr lang="zh-CN" altLang="en-US">
                <a:cs typeface="Arial" panose="020B0604020202020204" pitchFamily="34" charset="0"/>
              </a:rPr>
              <a:t>˴做事认真</a:t>
            </a:r>
            <a:endParaRPr lang="zh-CN" altLang="en-US">
              <a:cs typeface="Arial" panose="020B0604020202020204" pitchFamily="34" charset="0"/>
            </a:endParaRPr>
          </a:p>
        </p:txBody>
      </p:sp>
      <p:sp>
        <p:nvSpPr>
          <p:cNvPr id="21" name="文本框 20"/>
          <p:cNvSpPr txBox="1"/>
          <p:nvPr/>
        </p:nvSpPr>
        <p:spPr>
          <a:xfrm>
            <a:off x="1473200" y="4812665"/>
            <a:ext cx="1536700" cy="393700"/>
          </a:xfrm>
          <a:prstGeom prst="rect">
            <a:avLst/>
          </a:prstGeom>
          <a:noFill/>
        </p:spPr>
        <p:txBody>
          <a:bodyPr wrap="none" rtlCol="0">
            <a:spAutoFit/>
          </a:bodyPr>
          <a:p>
            <a:r>
              <a:rPr lang="zh-CN" altLang="en-US"/>
              <a:t>陪伴客人</a:t>
            </a:r>
            <a:r>
              <a:rPr lang="zh-CN" altLang="en-US">
                <a:latin typeface="Sitka Subheading" panose="02000505000000020004" charset="0"/>
              </a:rPr>
              <a:t>――</a:t>
            </a:r>
            <a:endParaRPr lang="zh-CN" altLang="en-US">
              <a:latin typeface="Sitka Subheading" panose="02000505000000020004" charset="0"/>
            </a:endParaRPr>
          </a:p>
        </p:txBody>
      </p:sp>
      <p:sp>
        <p:nvSpPr>
          <p:cNvPr id="22" name="文本框 21"/>
          <p:cNvSpPr txBox="1"/>
          <p:nvPr/>
        </p:nvSpPr>
        <p:spPr>
          <a:xfrm>
            <a:off x="3021330" y="4826635"/>
            <a:ext cx="1783080" cy="365760"/>
          </a:xfrm>
          <a:prstGeom prst="rect">
            <a:avLst/>
          </a:prstGeom>
          <a:noFill/>
        </p:spPr>
        <p:txBody>
          <a:bodyPr wrap="none" rtlCol="0">
            <a:spAutoFit/>
          </a:bodyPr>
          <a:p>
            <a:r>
              <a:rPr lang="zh-CN" altLang="en-US"/>
              <a:t>热情和蔼有耐心</a:t>
            </a:r>
            <a:endParaRPr lang="zh-CN" altLang="en-US"/>
          </a:p>
        </p:txBody>
      </p:sp>
      <p:sp>
        <p:nvSpPr>
          <p:cNvPr id="23" name="文本框 22"/>
          <p:cNvSpPr txBox="1"/>
          <p:nvPr/>
        </p:nvSpPr>
        <p:spPr>
          <a:xfrm>
            <a:off x="1485265" y="5192395"/>
            <a:ext cx="1631315" cy="393700"/>
          </a:xfrm>
          <a:prstGeom prst="rect">
            <a:avLst/>
          </a:prstGeom>
          <a:noFill/>
        </p:spPr>
        <p:txBody>
          <a:bodyPr wrap="square" rtlCol="0">
            <a:spAutoFit/>
          </a:bodyPr>
          <a:p>
            <a:r>
              <a:rPr lang="zh-CN" altLang="en-US"/>
              <a:t>夜间工作</a:t>
            </a:r>
            <a:r>
              <a:rPr lang="zh-CN" altLang="en-US">
                <a:latin typeface="Sitka Subheading" panose="02000505000000020004" charset="0"/>
              </a:rPr>
              <a:t>――</a:t>
            </a:r>
            <a:endParaRPr lang="zh-CN" altLang="en-US">
              <a:latin typeface="Sitka Subheading" panose="02000505000000020004" charset="0"/>
            </a:endParaRPr>
          </a:p>
        </p:txBody>
      </p:sp>
      <p:sp>
        <p:nvSpPr>
          <p:cNvPr id="24" name="文本框 23"/>
          <p:cNvSpPr txBox="1"/>
          <p:nvPr/>
        </p:nvSpPr>
        <p:spPr>
          <a:xfrm>
            <a:off x="3211830" y="5220335"/>
            <a:ext cx="2087880" cy="365760"/>
          </a:xfrm>
          <a:prstGeom prst="rect">
            <a:avLst/>
          </a:prstGeom>
          <a:noFill/>
        </p:spPr>
        <p:txBody>
          <a:bodyPr wrap="none" rtlCol="0">
            <a:spAutoFit/>
          </a:bodyPr>
          <a:p>
            <a:r>
              <a:rPr lang="zh-CN" altLang="en-US"/>
              <a:t>抓紧时间</a:t>
            </a:r>
            <a:r>
              <a:rPr lang="zh-CN" altLang="en-US">
                <a:cs typeface="Arial" panose="020B0604020202020204" pitchFamily="34" charset="0"/>
              </a:rPr>
              <a:t>˴笔耕不戳</a:t>
            </a:r>
            <a:endParaRPr lang="zh-CN" altLang="en-US">
              <a:cs typeface="Arial" panose="020B0604020202020204" pitchFamily="34" charset="0"/>
            </a:endParaRPr>
          </a:p>
        </p:txBody>
      </p:sp>
      <p:sp>
        <p:nvSpPr>
          <p:cNvPr id="25" name="文本框 24"/>
          <p:cNvSpPr txBox="1"/>
          <p:nvPr/>
        </p:nvSpPr>
        <p:spPr>
          <a:xfrm>
            <a:off x="1540510" y="5586095"/>
            <a:ext cx="1536700" cy="393700"/>
          </a:xfrm>
          <a:prstGeom prst="rect">
            <a:avLst/>
          </a:prstGeom>
          <a:noFill/>
        </p:spPr>
        <p:txBody>
          <a:bodyPr wrap="none" rtlCol="0">
            <a:spAutoFit/>
          </a:bodyPr>
          <a:p>
            <a:r>
              <a:rPr lang="zh-CN" altLang="en-US"/>
              <a:t>对待生活</a:t>
            </a:r>
            <a:r>
              <a:rPr lang="zh-CN" altLang="en-US">
                <a:latin typeface="Sitka Subheading" panose="02000505000000020004" charset="0"/>
              </a:rPr>
              <a:t>――</a:t>
            </a:r>
            <a:endParaRPr lang="zh-CN" altLang="en-US">
              <a:latin typeface="Sitka Subheading" panose="02000505000000020004" charset="0"/>
            </a:endParaRPr>
          </a:p>
        </p:txBody>
      </p:sp>
      <p:sp>
        <p:nvSpPr>
          <p:cNvPr id="26" name="文本框 25"/>
          <p:cNvSpPr txBox="1"/>
          <p:nvPr/>
        </p:nvSpPr>
        <p:spPr>
          <a:xfrm>
            <a:off x="3097530" y="5614035"/>
            <a:ext cx="1630680" cy="365760"/>
          </a:xfrm>
          <a:prstGeom prst="rect">
            <a:avLst/>
          </a:prstGeom>
          <a:noFill/>
        </p:spPr>
        <p:txBody>
          <a:bodyPr wrap="none" rtlCol="0">
            <a:spAutoFit/>
          </a:bodyPr>
          <a:p>
            <a:r>
              <a:rPr lang="zh-CN" altLang="en-US"/>
              <a:t>实事求是</a:t>
            </a:r>
            <a:r>
              <a:rPr lang="zh-CN" altLang="en-US">
                <a:cs typeface="Arial" panose="020B0604020202020204" pitchFamily="34" charset="0"/>
              </a:rPr>
              <a:t>˴严谨</a:t>
            </a:r>
            <a:endParaRPr lang="zh-CN" altLang="en-US">
              <a:cs typeface="Arial" panose="020B0604020202020204" pitchFamily="34" charset="0"/>
            </a:endParaRPr>
          </a:p>
        </p:txBody>
      </p:sp>
      <p:sp>
        <p:nvSpPr>
          <p:cNvPr id="28" name="文本框 27"/>
          <p:cNvSpPr txBox="1"/>
          <p:nvPr/>
        </p:nvSpPr>
        <p:spPr>
          <a:xfrm>
            <a:off x="1494790" y="5988685"/>
            <a:ext cx="1536700" cy="393700"/>
          </a:xfrm>
          <a:prstGeom prst="rect">
            <a:avLst/>
          </a:prstGeom>
          <a:noFill/>
        </p:spPr>
        <p:txBody>
          <a:bodyPr wrap="none" rtlCol="0">
            <a:spAutoFit/>
          </a:bodyPr>
          <a:p>
            <a:r>
              <a:rPr lang="zh-CN" altLang="en-US"/>
              <a:t>鲁迅生病</a:t>
            </a:r>
            <a:r>
              <a:rPr lang="zh-CN" altLang="en-US">
                <a:latin typeface="Sitka Subheading" panose="02000505000000020004" charset="0"/>
              </a:rPr>
              <a:t>――</a:t>
            </a:r>
            <a:endParaRPr lang="zh-CN" altLang="en-US">
              <a:latin typeface="Sitka Subheading" panose="02000505000000020004" charset="0"/>
            </a:endParaRPr>
          </a:p>
        </p:txBody>
      </p:sp>
      <p:sp>
        <p:nvSpPr>
          <p:cNvPr id="29" name="文本框 28"/>
          <p:cNvSpPr txBox="1"/>
          <p:nvPr/>
        </p:nvSpPr>
        <p:spPr>
          <a:xfrm>
            <a:off x="3031490" y="6016625"/>
            <a:ext cx="2087880" cy="365760"/>
          </a:xfrm>
          <a:prstGeom prst="rect">
            <a:avLst/>
          </a:prstGeom>
          <a:noFill/>
        </p:spPr>
        <p:txBody>
          <a:bodyPr wrap="none" rtlCol="0">
            <a:spAutoFit/>
          </a:bodyPr>
          <a:p>
            <a:r>
              <a:rPr lang="zh-CN" altLang="en-US"/>
              <a:t>积劳成积</a:t>
            </a:r>
            <a:r>
              <a:rPr lang="zh-CN" altLang="en-US">
                <a:cs typeface="Arial" panose="020B0604020202020204" pitchFamily="34" charset="0"/>
              </a:rPr>
              <a:t>˴忘我工作</a:t>
            </a:r>
            <a:endParaRPr lang="zh-CN" altLang="en-US">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additive="base">
                                        <p:cTn id="85" dur="500" fill="hold"/>
                                        <p:tgtEl>
                                          <p:spTgt spid="17"/>
                                        </p:tgtEl>
                                        <p:attrNameLst>
                                          <p:attrName>ppt_x</p:attrName>
                                        </p:attrNameLst>
                                      </p:cBhvr>
                                      <p:tavLst>
                                        <p:tav tm="0">
                                          <p:val>
                                            <p:strVal val="#ppt_x"/>
                                          </p:val>
                                        </p:tav>
                                        <p:tav tm="100000">
                                          <p:val>
                                            <p:strVal val="#ppt_x"/>
                                          </p:val>
                                        </p:tav>
                                      </p:tavLst>
                                    </p:anim>
                                    <p:anim calcmode="lin" valueType="num">
                                      <p:cBhvr additive="base">
                                        <p:cTn id="8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additive="base">
                                        <p:cTn id="97" dur="500" fill="hold"/>
                                        <p:tgtEl>
                                          <p:spTgt spid="19"/>
                                        </p:tgtEl>
                                        <p:attrNameLst>
                                          <p:attrName>ppt_x</p:attrName>
                                        </p:attrNameLst>
                                      </p:cBhvr>
                                      <p:tavLst>
                                        <p:tav tm="0">
                                          <p:val>
                                            <p:strVal val="#ppt_x"/>
                                          </p:val>
                                        </p:tav>
                                        <p:tav tm="100000">
                                          <p:val>
                                            <p:strVal val="#ppt_x"/>
                                          </p:val>
                                        </p:tav>
                                      </p:tavLst>
                                    </p:anim>
                                    <p:anim calcmode="lin" valueType="num">
                                      <p:cBhvr additive="base">
                                        <p:cTn id="9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additive="base">
                                        <p:cTn id="103" dur="500" fill="hold"/>
                                        <p:tgtEl>
                                          <p:spTgt spid="20"/>
                                        </p:tgtEl>
                                        <p:attrNameLst>
                                          <p:attrName>ppt_x</p:attrName>
                                        </p:attrNameLst>
                                      </p:cBhvr>
                                      <p:tavLst>
                                        <p:tav tm="0">
                                          <p:val>
                                            <p:strVal val="#ppt_x"/>
                                          </p:val>
                                        </p:tav>
                                        <p:tav tm="100000">
                                          <p:val>
                                            <p:strVal val="#ppt_x"/>
                                          </p:val>
                                        </p:tav>
                                      </p:tavLst>
                                    </p:anim>
                                    <p:anim calcmode="lin" valueType="num">
                                      <p:cBhvr additive="base">
                                        <p:cTn id="10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additive="base">
                                        <p:cTn id="109" dur="500" fill="hold"/>
                                        <p:tgtEl>
                                          <p:spTgt spid="21"/>
                                        </p:tgtEl>
                                        <p:attrNameLst>
                                          <p:attrName>ppt_x</p:attrName>
                                        </p:attrNameLst>
                                      </p:cBhvr>
                                      <p:tavLst>
                                        <p:tav tm="0">
                                          <p:val>
                                            <p:strVal val="#ppt_x"/>
                                          </p:val>
                                        </p:tav>
                                        <p:tav tm="100000">
                                          <p:val>
                                            <p:strVal val="#ppt_x"/>
                                          </p:val>
                                        </p:tav>
                                      </p:tavLst>
                                    </p:anim>
                                    <p:anim calcmode="lin" valueType="num">
                                      <p:cBhvr additive="base">
                                        <p:cTn id="11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additive="base">
                                        <p:cTn id="115" dur="500" fill="hold"/>
                                        <p:tgtEl>
                                          <p:spTgt spid="22"/>
                                        </p:tgtEl>
                                        <p:attrNameLst>
                                          <p:attrName>ppt_x</p:attrName>
                                        </p:attrNameLst>
                                      </p:cBhvr>
                                      <p:tavLst>
                                        <p:tav tm="0">
                                          <p:val>
                                            <p:strVal val="#ppt_x"/>
                                          </p:val>
                                        </p:tav>
                                        <p:tav tm="100000">
                                          <p:val>
                                            <p:strVal val="#ppt_x"/>
                                          </p:val>
                                        </p:tav>
                                      </p:tavLst>
                                    </p:anim>
                                    <p:anim calcmode="lin" valueType="num">
                                      <p:cBhvr additive="base">
                                        <p:cTn id="11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23"/>
                                        </p:tgtEl>
                                        <p:attrNameLst>
                                          <p:attrName>style.visibility</p:attrName>
                                        </p:attrNameLst>
                                      </p:cBhvr>
                                      <p:to>
                                        <p:strVal val="visible"/>
                                      </p:to>
                                    </p:set>
                                    <p:anim calcmode="lin" valueType="num">
                                      <p:cBhvr additive="base">
                                        <p:cTn id="121" dur="500" fill="hold"/>
                                        <p:tgtEl>
                                          <p:spTgt spid="23"/>
                                        </p:tgtEl>
                                        <p:attrNameLst>
                                          <p:attrName>ppt_x</p:attrName>
                                        </p:attrNameLst>
                                      </p:cBhvr>
                                      <p:tavLst>
                                        <p:tav tm="0">
                                          <p:val>
                                            <p:strVal val="#ppt_x"/>
                                          </p:val>
                                        </p:tav>
                                        <p:tav tm="100000">
                                          <p:val>
                                            <p:strVal val="#ppt_x"/>
                                          </p:val>
                                        </p:tav>
                                      </p:tavLst>
                                    </p:anim>
                                    <p:anim calcmode="lin" valueType="num">
                                      <p:cBhvr additive="base">
                                        <p:cTn id="12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24"/>
                                        </p:tgtEl>
                                        <p:attrNameLst>
                                          <p:attrName>style.visibility</p:attrName>
                                        </p:attrNameLst>
                                      </p:cBhvr>
                                      <p:to>
                                        <p:strVal val="visible"/>
                                      </p:to>
                                    </p:set>
                                    <p:anim calcmode="lin" valueType="num">
                                      <p:cBhvr additive="base">
                                        <p:cTn id="127" dur="500" fill="hold"/>
                                        <p:tgtEl>
                                          <p:spTgt spid="24"/>
                                        </p:tgtEl>
                                        <p:attrNameLst>
                                          <p:attrName>ppt_x</p:attrName>
                                        </p:attrNameLst>
                                      </p:cBhvr>
                                      <p:tavLst>
                                        <p:tav tm="0">
                                          <p:val>
                                            <p:strVal val="#ppt_x"/>
                                          </p:val>
                                        </p:tav>
                                        <p:tav tm="100000">
                                          <p:val>
                                            <p:strVal val="#ppt_x"/>
                                          </p:val>
                                        </p:tav>
                                      </p:tavLst>
                                    </p:anim>
                                    <p:anim calcmode="lin" valueType="num">
                                      <p:cBhvr additive="base">
                                        <p:cTn id="12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additive="base">
                                        <p:cTn id="133" dur="500" fill="hold"/>
                                        <p:tgtEl>
                                          <p:spTgt spid="25"/>
                                        </p:tgtEl>
                                        <p:attrNameLst>
                                          <p:attrName>ppt_x</p:attrName>
                                        </p:attrNameLst>
                                      </p:cBhvr>
                                      <p:tavLst>
                                        <p:tav tm="0">
                                          <p:val>
                                            <p:strVal val="#ppt_x"/>
                                          </p:val>
                                        </p:tav>
                                        <p:tav tm="100000">
                                          <p:val>
                                            <p:strVal val="#ppt_x"/>
                                          </p:val>
                                        </p:tav>
                                      </p:tavLst>
                                    </p:anim>
                                    <p:anim calcmode="lin" valueType="num">
                                      <p:cBhvr additive="base">
                                        <p:cTn id="13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26"/>
                                        </p:tgtEl>
                                        <p:attrNameLst>
                                          <p:attrName>style.visibility</p:attrName>
                                        </p:attrNameLst>
                                      </p:cBhvr>
                                      <p:to>
                                        <p:strVal val="visible"/>
                                      </p:to>
                                    </p:set>
                                    <p:anim calcmode="lin" valueType="num">
                                      <p:cBhvr additive="base">
                                        <p:cTn id="139" dur="500" fill="hold"/>
                                        <p:tgtEl>
                                          <p:spTgt spid="26"/>
                                        </p:tgtEl>
                                        <p:attrNameLst>
                                          <p:attrName>ppt_x</p:attrName>
                                        </p:attrNameLst>
                                      </p:cBhvr>
                                      <p:tavLst>
                                        <p:tav tm="0">
                                          <p:val>
                                            <p:strVal val="#ppt_x"/>
                                          </p:val>
                                        </p:tav>
                                        <p:tav tm="100000">
                                          <p:val>
                                            <p:strVal val="#ppt_x"/>
                                          </p:val>
                                        </p:tav>
                                      </p:tavLst>
                                    </p:anim>
                                    <p:anim calcmode="lin" valueType="num">
                                      <p:cBhvr additive="base">
                                        <p:cTn id="14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28"/>
                                        </p:tgtEl>
                                        <p:attrNameLst>
                                          <p:attrName>style.visibility</p:attrName>
                                        </p:attrNameLst>
                                      </p:cBhvr>
                                      <p:to>
                                        <p:strVal val="visible"/>
                                      </p:to>
                                    </p:set>
                                    <p:anim calcmode="lin" valueType="num">
                                      <p:cBhvr additive="base">
                                        <p:cTn id="145" dur="500" fill="hold"/>
                                        <p:tgtEl>
                                          <p:spTgt spid="28"/>
                                        </p:tgtEl>
                                        <p:attrNameLst>
                                          <p:attrName>ppt_x</p:attrName>
                                        </p:attrNameLst>
                                      </p:cBhvr>
                                      <p:tavLst>
                                        <p:tav tm="0">
                                          <p:val>
                                            <p:strVal val="#ppt_x"/>
                                          </p:val>
                                        </p:tav>
                                        <p:tav tm="100000">
                                          <p:val>
                                            <p:strVal val="#ppt_x"/>
                                          </p:val>
                                        </p:tav>
                                      </p:tavLst>
                                    </p:anim>
                                    <p:anim calcmode="lin" valueType="num">
                                      <p:cBhvr additive="base">
                                        <p:cTn id="14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29"/>
                                        </p:tgtEl>
                                        <p:attrNameLst>
                                          <p:attrName>style.visibility</p:attrName>
                                        </p:attrNameLst>
                                      </p:cBhvr>
                                      <p:to>
                                        <p:strVal val="visible"/>
                                      </p:to>
                                    </p:set>
                                    <p:anim calcmode="lin" valueType="num">
                                      <p:cBhvr additive="base">
                                        <p:cTn id="151" dur="500" fill="hold"/>
                                        <p:tgtEl>
                                          <p:spTgt spid="29"/>
                                        </p:tgtEl>
                                        <p:attrNameLst>
                                          <p:attrName>ppt_x</p:attrName>
                                        </p:attrNameLst>
                                      </p:cBhvr>
                                      <p:tavLst>
                                        <p:tav tm="0">
                                          <p:val>
                                            <p:strVal val="#ppt_x"/>
                                          </p:val>
                                        </p:tav>
                                        <p:tav tm="100000">
                                          <p:val>
                                            <p:strVal val="#ppt_x"/>
                                          </p:val>
                                        </p:tav>
                                      </p:tavLst>
                                    </p:anim>
                                    <p:anim calcmode="lin" valueType="num">
                                      <p:cBhvr additive="base">
                                        <p:cTn id="15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395288" y="1268413"/>
            <a:ext cx="83534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a:solidFill>
                  <a:srgbClr val="0000FF"/>
                </a:solidFill>
                <a:latin typeface="Times New Roman" panose="02020603050405020304" pitchFamily="18" charset="0"/>
              </a:rPr>
              <a:t>萧红眼中的鲁迅是一个怎样的形象呢？</a:t>
            </a:r>
            <a:endParaRPr kumimoji="1" lang="zh-CN" altLang="en-US" sz="3600">
              <a:solidFill>
                <a:srgbClr val="0000FF"/>
              </a:solidFill>
              <a:latin typeface="Times New Roman" panose="02020603050405020304" pitchFamily="18" charset="0"/>
            </a:endParaRPr>
          </a:p>
        </p:txBody>
      </p:sp>
      <p:sp>
        <p:nvSpPr>
          <p:cNvPr id="60419" name="Rectangle 3"/>
          <p:cNvSpPr>
            <a:spLocks noChangeArrowheads="1"/>
          </p:cNvSpPr>
          <p:nvPr/>
        </p:nvSpPr>
        <p:spPr bwMode="auto">
          <a:xfrm>
            <a:off x="430213" y="2060575"/>
            <a:ext cx="8713787"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15000"/>
              </a:lnSpc>
            </a:pPr>
            <a:r>
              <a:rPr kumimoji="1" lang="en-US" altLang="zh-CN" sz="2800" dirty="0">
                <a:solidFill>
                  <a:srgbClr val="000066"/>
                </a:solidFill>
                <a:latin typeface="楷体_GB2312" pitchFamily="49" charset="-122"/>
                <a:ea typeface="楷体_GB2312" pitchFamily="49" charset="-122"/>
              </a:rPr>
              <a:t>     </a:t>
            </a:r>
            <a:r>
              <a:rPr kumimoji="1" lang="zh-CN" altLang="en-US" sz="3200" b="1" dirty="0">
                <a:latin typeface="楷体_GB2312" pitchFamily="49" charset="-122"/>
              </a:rPr>
              <a:t>一个孝敬父母的好儿子、一个尊重妻子的好丈夫、一个培植晚辈作家的慈祥宽厚的长者、一个追求真理坚持真理的战士、一个不卑不亢的学者、一个美满家庭的家长、一个和蔼宽厚的平易近人的老人，潇洒、幽默、风趣</a:t>
            </a:r>
            <a:r>
              <a:rPr kumimoji="1" lang="en-US" altLang="zh-CN" sz="3200" b="1" dirty="0">
                <a:latin typeface="宋体" panose="02010600030101010101" pitchFamily="2" charset="-122"/>
              </a:rPr>
              <a:t>……</a:t>
            </a:r>
            <a:r>
              <a:rPr lang="zh-CN" altLang="en-US" sz="3200" b="1" dirty="0"/>
              <a:t>生活平凡随意、为人宽厚仁爱，待友真诚细心，意志坚定，平凡而又伟大的人。</a:t>
            </a:r>
            <a:endParaRPr lang="zh-CN" altLang="en-US" sz="3200" b="1" dirty="0"/>
          </a:p>
          <a:p>
            <a:pPr algn="just">
              <a:lnSpc>
                <a:spcPct val="115000"/>
              </a:lnSpc>
            </a:pPr>
            <a:endParaRPr kumimoji="1" lang="en-US" altLang="zh-CN" sz="3200" b="1" dirty="0">
              <a:solidFill>
                <a:srgbClr val="000066"/>
              </a:solidFill>
              <a:latin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0419"/>
                                        </p:tgtEl>
                                        <p:attrNameLst>
                                          <p:attrName>style.visibility</p:attrName>
                                        </p:attrNameLst>
                                      </p:cBhvr>
                                      <p:to>
                                        <p:strVal val="visible"/>
                                      </p:to>
                                    </p:set>
                                    <p:animEffect transition="in" filter="wedge">
                                      <p:cBhvr>
                                        <p:cTn id="7" dur="2000"/>
                                        <p:tgtEl>
                                          <p:spTgt spid="60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图片 9"/>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44000" cy="347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图片 12" descr="山底5.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751388"/>
            <a:ext cx="9144000"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图片 1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3588" y="539750"/>
            <a:ext cx="25733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32738" y="6194425"/>
            <a:ext cx="12192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文本框 13"/>
          <p:cNvSpPr txBox="1">
            <a:spLocks noChangeArrowheads="1"/>
          </p:cNvSpPr>
          <p:nvPr/>
        </p:nvSpPr>
        <p:spPr bwMode="auto">
          <a:xfrm>
            <a:off x="10761663" y="2339975"/>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zh-CN" altLang="en-US"/>
          </a:p>
        </p:txBody>
      </p:sp>
      <p:sp>
        <p:nvSpPr>
          <p:cNvPr id="33803" name="Rectangle 11"/>
          <p:cNvSpPr>
            <a:spLocks noChangeArrowheads="1"/>
          </p:cNvSpPr>
          <p:nvPr/>
        </p:nvSpPr>
        <p:spPr bwMode="auto">
          <a:xfrm>
            <a:off x="692150" y="1870075"/>
            <a:ext cx="7678738" cy="2914650"/>
          </a:xfrm>
          <a:prstGeom prst="rect">
            <a:avLst/>
          </a:prstGeom>
          <a:noFill/>
          <a:ln w="9525">
            <a:noFill/>
            <a:miter lim="800000"/>
          </a:ln>
          <a:effectLst/>
        </p:spPr>
        <p:txBody>
          <a:bodyPr>
            <a:spAutoFit/>
          </a:bodyPr>
          <a:lstStyle/>
          <a:p>
            <a:pPr indent="624205" algn="just" eaLnBrk="0" hangingPunct="0">
              <a:lnSpc>
                <a:spcPct val="200000"/>
              </a:lnSpc>
              <a:defRPr/>
            </a:pPr>
            <a:r>
              <a:rPr lang="zh-CN" altLang="en-US" sz="2400" b="1" dirty="0">
                <a:solidFill>
                  <a:srgbClr val="C00000"/>
                </a:solidFill>
                <a:latin typeface="+mn-ea"/>
                <a:ea typeface="+mn-ea"/>
                <a:cs typeface="Times New Roman" panose="02020603050405020304" pitchFamily="18" charset="0"/>
              </a:rPr>
              <a:t>本文通过对鲁迅先生的笑声、走路姿态、待人接 物、读书写作等日常生活细节的描述，展示了伟大的鲁迅先生的平凡生活，表现了鲁迅先生的情趣、气质以及高尚品格，抒发了作者对鲁迅先生的热爱和怀念之情。</a:t>
            </a:r>
            <a:endParaRPr lang="zh-CN" altLang="en-US" sz="2400" b="1" dirty="0">
              <a:solidFill>
                <a:srgbClr val="C00000"/>
              </a:solidFill>
              <a:latin typeface="+mn-ea"/>
              <a:ea typeface="+mn-ea"/>
              <a:cs typeface="Times New Roman" panose="02020603050405020304" pitchFamily="18" charset="0"/>
            </a:endParaRPr>
          </a:p>
        </p:txBody>
      </p:sp>
      <p:cxnSp>
        <p:nvCxnSpPr>
          <p:cNvPr id="13" name="直接连接符 19"/>
          <p:cNvCxnSpPr/>
          <p:nvPr/>
        </p:nvCxnSpPr>
        <p:spPr bwMode="auto">
          <a:xfrm>
            <a:off x="819150" y="6303963"/>
            <a:ext cx="7505700"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圆角矩形 19"/>
          <p:cNvSpPr>
            <a:spLocks noChangeArrowheads="1"/>
          </p:cNvSpPr>
          <p:nvPr/>
        </p:nvSpPr>
        <p:spPr bwMode="auto">
          <a:xfrm>
            <a:off x="2529709" y="1058753"/>
            <a:ext cx="4929188" cy="741362"/>
          </a:xfrm>
          <a:prstGeom prst="roundRect">
            <a:avLst>
              <a:gd name="adj" fmla="val 20787"/>
            </a:avLst>
          </a:prstGeom>
          <a:noFill/>
          <a:ln w="38100">
            <a:solidFill>
              <a:srgbClr val="009900"/>
            </a:solidFill>
            <a:round/>
          </a:ln>
          <a:effectLst>
            <a:outerShdw dist="38100" dir="2700000" algn="ctr" rotWithShape="0">
              <a:srgbClr val="000000">
                <a:alpha val="0"/>
              </a:srgbClr>
            </a:outerShdw>
          </a:effectLst>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dirty="0" smtClean="0"/>
              <a:t>基础知识</a:t>
            </a:r>
            <a:endParaRPr lang="zh-CN" altLang="en-US" dirty="0"/>
          </a:p>
        </p:txBody>
      </p:sp>
      <p:grpSp>
        <p:nvGrpSpPr>
          <p:cNvPr id="43" name="Group 4"/>
          <p:cNvGrpSpPr/>
          <p:nvPr/>
        </p:nvGrpSpPr>
        <p:grpSpPr bwMode="auto">
          <a:xfrm>
            <a:off x="1958209" y="987315"/>
            <a:ext cx="1041400" cy="1116013"/>
            <a:chOff x="0" y="0"/>
            <a:chExt cx="1041090" cy="1115215"/>
          </a:xfrm>
        </p:grpSpPr>
        <p:pic>
          <p:nvPicPr>
            <p:cNvPr id="44" name="Picture 3" descr="C:\Documents and Settings\鱼不愚\桌面\000.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00809" cy="1115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0"/>
            <p:cNvSpPr txBox="1">
              <a:spLocks noChangeArrowheads="1"/>
            </p:cNvSpPr>
            <p:nvPr/>
          </p:nvSpPr>
          <p:spPr bwMode="auto">
            <a:xfrm>
              <a:off x="112678" y="123737"/>
              <a:ext cx="928412" cy="58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3200" dirty="0">
                  <a:solidFill>
                    <a:srgbClr val="F2F2F2"/>
                  </a:solidFill>
                </a:rPr>
                <a:t>01</a:t>
              </a:r>
              <a:endParaRPr lang="en-US" altLang="zh-CN" sz="3200" dirty="0">
                <a:solidFill>
                  <a:srgbClr val="F2F2F2"/>
                </a:solidFill>
              </a:endParaRPr>
            </a:p>
          </p:txBody>
        </p:sp>
      </p:grpSp>
      <p:grpSp>
        <p:nvGrpSpPr>
          <p:cNvPr id="46" name="Group 9"/>
          <p:cNvGrpSpPr/>
          <p:nvPr/>
        </p:nvGrpSpPr>
        <p:grpSpPr bwMode="auto">
          <a:xfrm>
            <a:off x="1958209" y="2130315"/>
            <a:ext cx="5429250" cy="1116013"/>
            <a:chOff x="0" y="0"/>
            <a:chExt cx="5429288" cy="1115215"/>
          </a:xfrm>
        </p:grpSpPr>
        <p:sp>
          <p:nvSpPr>
            <p:cNvPr id="47" name="圆角矩形 26"/>
            <p:cNvSpPr>
              <a:spLocks noChangeArrowheads="1"/>
            </p:cNvSpPr>
            <p:nvPr/>
          </p:nvSpPr>
          <p:spPr bwMode="auto">
            <a:xfrm>
              <a:off x="500067" y="164982"/>
              <a:ext cx="4929221" cy="740833"/>
            </a:xfrm>
            <a:prstGeom prst="roundRect">
              <a:avLst>
                <a:gd name="adj" fmla="val 20787"/>
              </a:avLst>
            </a:prstGeom>
            <a:noFill/>
            <a:ln w="38100">
              <a:solidFill>
                <a:srgbClr val="009900"/>
              </a:solidFill>
              <a:round/>
            </a:ln>
            <a:effectLst>
              <a:outerShdw dist="38100" dir="2700000" algn="ctr" rotWithShape="0">
                <a:srgbClr val="000000">
                  <a:alpha val="0"/>
                </a:srgbClr>
              </a:outerShdw>
            </a:effectLst>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dirty="0" smtClean="0"/>
                <a:t>整体感知</a:t>
              </a:r>
              <a:endParaRPr lang="zh-CN" altLang="en-US" dirty="0"/>
            </a:p>
          </p:txBody>
        </p:sp>
        <p:grpSp>
          <p:nvGrpSpPr>
            <p:cNvPr id="48" name="Group 11"/>
            <p:cNvGrpSpPr/>
            <p:nvPr/>
          </p:nvGrpSpPr>
          <p:grpSpPr bwMode="auto">
            <a:xfrm>
              <a:off x="0" y="0"/>
              <a:ext cx="1041090" cy="1115215"/>
              <a:chOff x="0" y="0"/>
              <a:chExt cx="1041090" cy="1115215"/>
            </a:xfrm>
          </p:grpSpPr>
          <p:pic>
            <p:nvPicPr>
              <p:cNvPr id="49" name="Picture 3" descr="C:\Documents and Settings\鱼不愚\桌面\000.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00809" cy="1115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29"/>
              <p:cNvSpPr txBox="1">
                <a:spLocks noChangeArrowheads="1"/>
              </p:cNvSpPr>
              <p:nvPr/>
            </p:nvSpPr>
            <p:spPr bwMode="auto">
              <a:xfrm>
                <a:off x="112713" y="123737"/>
                <a:ext cx="928694" cy="58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3200">
                    <a:solidFill>
                      <a:srgbClr val="F2F2F2"/>
                    </a:solidFill>
                  </a:rPr>
                  <a:t>02</a:t>
                </a:r>
                <a:endParaRPr lang="en-US" altLang="zh-CN" sz="3200">
                  <a:solidFill>
                    <a:srgbClr val="F2F2F2"/>
                  </a:solidFill>
                </a:endParaRPr>
              </a:p>
            </p:txBody>
          </p:sp>
        </p:grpSp>
      </p:grpSp>
      <p:grpSp>
        <p:nvGrpSpPr>
          <p:cNvPr id="51" name="Group 16"/>
          <p:cNvGrpSpPr/>
          <p:nvPr/>
        </p:nvGrpSpPr>
        <p:grpSpPr bwMode="auto">
          <a:xfrm>
            <a:off x="1958209" y="4559190"/>
            <a:ext cx="5429250" cy="1116013"/>
            <a:chOff x="0" y="0"/>
            <a:chExt cx="5429288" cy="1115215"/>
          </a:xfrm>
        </p:grpSpPr>
        <p:sp>
          <p:nvSpPr>
            <p:cNvPr id="52" name="圆角矩形 33"/>
            <p:cNvSpPr>
              <a:spLocks noChangeArrowheads="1"/>
            </p:cNvSpPr>
            <p:nvPr/>
          </p:nvSpPr>
          <p:spPr bwMode="auto">
            <a:xfrm>
              <a:off x="500067" y="164982"/>
              <a:ext cx="4929221" cy="740833"/>
            </a:xfrm>
            <a:prstGeom prst="roundRect">
              <a:avLst>
                <a:gd name="adj" fmla="val 20787"/>
              </a:avLst>
            </a:prstGeom>
            <a:noFill/>
            <a:ln w="38100">
              <a:solidFill>
                <a:srgbClr val="009900"/>
              </a:solidFill>
              <a:round/>
            </a:ln>
            <a:effectLst>
              <a:outerShdw dist="38100" dir="2700000" algn="ctr" rotWithShape="0">
                <a:srgbClr val="000000">
                  <a:alpha val="0"/>
                </a:srgbClr>
              </a:outerShdw>
            </a:effectLst>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dirty="0" smtClean="0"/>
                <a:t>拓展延伸</a:t>
              </a:r>
              <a:endParaRPr lang="zh-CN" altLang="en-US" dirty="0"/>
            </a:p>
          </p:txBody>
        </p:sp>
        <p:grpSp>
          <p:nvGrpSpPr>
            <p:cNvPr id="53" name="Group 18"/>
            <p:cNvGrpSpPr/>
            <p:nvPr/>
          </p:nvGrpSpPr>
          <p:grpSpPr bwMode="auto">
            <a:xfrm>
              <a:off x="0" y="0"/>
              <a:ext cx="1041090" cy="1115215"/>
              <a:chOff x="0" y="0"/>
              <a:chExt cx="1041090" cy="1115215"/>
            </a:xfrm>
          </p:grpSpPr>
          <p:pic>
            <p:nvPicPr>
              <p:cNvPr id="54" name="Picture 3" descr="C:\Documents and Settings\鱼不愚\桌面\000.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00809" cy="1115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Box 36"/>
              <p:cNvSpPr txBox="1">
                <a:spLocks noChangeArrowheads="1"/>
              </p:cNvSpPr>
              <p:nvPr/>
            </p:nvSpPr>
            <p:spPr bwMode="auto">
              <a:xfrm>
                <a:off x="112713" y="123737"/>
                <a:ext cx="928694" cy="58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3200">
                    <a:solidFill>
                      <a:srgbClr val="F2F2F2"/>
                    </a:solidFill>
                  </a:rPr>
                  <a:t>04</a:t>
                </a:r>
                <a:endParaRPr lang="en-US" altLang="zh-CN" sz="3200">
                  <a:solidFill>
                    <a:srgbClr val="F2F2F2"/>
                  </a:solidFill>
                </a:endParaRPr>
              </a:p>
            </p:txBody>
          </p:sp>
        </p:grpSp>
      </p:grpSp>
      <p:grpSp>
        <p:nvGrpSpPr>
          <p:cNvPr id="56" name="Group 16"/>
          <p:cNvGrpSpPr/>
          <p:nvPr/>
        </p:nvGrpSpPr>
        <p:grpSpPr bwMode="auto">
          <a:xfrm>
            <a:off x="1958209" y="3344753"/>
            <a:ext cx="5429250" cy="1116012"/>
            <a:chOff x="0" y="0"/>
            <a:chExt cx="5429288" cy="1115215"/>
          </a:xfrm>
        </p:grpSpPr>
        <p:sp>
          <p:nvSpPr>
            <p:cNvPr id="57" name="圆角矩形 33"/>
            <p:cNvSpPr>
              <a:spLocks noChangeArrowheads="1"/>
            </p:cNvSpPr>
            <p:nvPr/>
          </p:nvSpPr>
          <p:spPr bwMode="auto">
            <a:xfrm>
              <a:off x="500067" y="164982"/>
              <a:ext cx="4929221" cy="740833"/>
            </a:xfrm>
            <a:prstGeom prst="roundRect">
              <a:avLst>
                <a:gd name="adj" fmla="val 20787"/>
              </a:avLst>
            </a:prstGeom>
            <a:noFill/>
            <a:ln w="38100">
              <a:solidFill>
                <a:srgbClr val="009900"/>
              </a:solidFill>
              <a:round/>
            </a:ln>
            <a:effectLst>
              <a:outerShdw dist="38100" dir="2700000" algn="ctr" rotWithShape="0">
                <a:srgbClr val="000000">
                  <a:alpha val="0"/>
                </a:srgbClr>
              </a:outerShdw>
            </a:effectLst>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dirty="0" smtClean="0"/>
                <a:t>品析课文</a:t>
              </a:r>
              <a:endParaRPr lang="zh-CN" altLang="en-US" dirty="0"/>
            </a:p>
          </p:txBody>
        </p:sp>
        <p:grpSp>
          <p:nvGrpSpPr>
            <p:cNvPr id="58" name="Group 18"/>
            <p:cNvGrpSpPr/>
            <p:nvPr/>
          </p:nvGrpSpPr>
          <p:grpSpPr bwMode="auto">
            <a:xfrm>
              <a:off x="0" y="0"/>
              <a:ext cx="1041407" cy="1115215"/>
              <a:chOff x="0" y="0"/>
              <a:chExt cx="1041407" cy="1115215"/>
            </a:xfrm>
          </p:grpSpPr>
          <p:pic>
            <p:nvPicPr>
              <p:cNvPr id="59" name="Picture 3" descr="C:\Documents and Settings\鱼不愚\桌面\000.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00809" cy="1115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36"/>
              <p:cNvSpPr txBox="1">
                <a:spLocks noChangeArrowheads="1"/>
              </p:cNvSpPr>
              <p:nvPr/>
            </p:nvSpPr>
            <p:spPr bwMode="auto">
              <a:xfrm>
                <a:off x="112713" y="123737"/>
                <a:ext cx="928694" cy="58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3200" dirty="0">
                    <a:solidFill>
                      <a:srgbClr val="F2F2F2"/>
                    </a:solidFill>
                  </a:rPr>
                  <a:t>03</a:t>
                </a:r>
                <a:endParaRPr lang="en-US" altLang="zh-CN" sz="3200" dirty="0">
                  <a:solidFill>
                    <a:srgbClr val="F2F2F2"/>
                  </a:solidFill>
                </a:endParaRPr>
              </a:p>
            </p:txBody>
          </p:sp>
        </p:gr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5616" y="764704"/>
            <a:ext cx="2031325" cy="646331"/>
          </a:xfrm>
          <a:prstGeom prst="rect">
            <a:avLst/>
          </a:prstGeom>
        </p:spPr>
        <p:txBody>
          <a:bodyPr wrap="none">
            <a:spAutoFit/>
          </a:bodyPr>
          <a:lstStyle/>
          <a:p>
            <a:pPr algn="just" eaLnBrk="0" hangingPunct="0">
              <a:lnSpc>
                <a:spcPct val="150000"/>
              </a:lnSpc>
              <a:spcAft>
                <a:spcPts val="0"/>
              </a:spcAft>
              <a:defRPr/>
            </a:pPr>
            <a:r>
              <a:rPr lang="zh-CN" altLang="zh-CN" sz="2400" b="1" kern="100" dirty="0">
                <a:highlight>
                  <a:srgbClr val="FFFF00"/>
                </a:highlight>
                <a:latin typeface="宋体" panose="02010600030101010101" pitchFamily="2" charset="-122"/>
                <a:ea typeface="微软雅黑" panose="020B0503020204020204" pitchFamily="34" charset="-122"/>
                <a:cs typeface="Times New Roman" panose="02020603050405020304" pitchFamily="18" charset="0"/>
              </a:rPr>
              <a:t>五、板书设计</a:t>
            </a:r>
            <a:endParaRPr lang="zh-CN" altLang="zh-CN" sz="1050" kern="100" dirty="0">
              <a:latin typeface="Calibri" panose="020F0502020204030204" pitchFamily="34" charset="0"/>
              <a:cs typeface="Times New Roman" panose="02020603050405020304" pitchFamily="18" charset="0"/>
            </a:endParaRPr>
          </a:p>
        </p:txBody>
      </p:sp>
      <p:graphicFrame>
        <p:nvGraphicFramePr>
          <p:cNvPr id="32771" name="对象 2"/>
          <p:cNvGraphicFramePr>
            <a:graphicFrameLocks noChangeAspect="1"/>
          </p:cNvGraphicFramePr>
          <p:nvPr/>
        </p:nvGraphicFramePr>
        <p:xfrm>
          <a:off x="330200" y="1693863"/>
          <a:ext cx="9204325" cy="2757487"/>
        </p:xfrm>
        <a:graphic>
          <a:graphicData uri="http://schemas.openxmlformats.org/presentationml/2006/ole">
            <mc:AlternateContent xmlns:mc="http://schemas.openxmlformats.org/markup-compatibility/2006">
              <mc:Choice xmlns:v="urn:schemas-microsoft-com:vml" Requires="v">
                <p:oleObj spid="_x0000_s1025" name="金山 WPS 文字" r:id="rId1" imgW="3952875" imgH="1190625" progId="Office12.wps.Document.8">
                  <p:embed/>
                </p:oleObj>
              </mc:Choice>
              <mc:Fallback>
                <p:oleObj name="金山 WPS 文字" r:id="rId1" imgW="3952875" imgH="1190625" progId="Office12.wps.Document.8">
                  <p:embed/>
                  <p:pic>
                    <p:nvPicPr>
                      <p:cNvPr id="0" name="对象 2"/>
                      <p:cNvPicPr>
                        <a:picLocks noChangeAspect="1"/>
                      </p:cNvPicPr>
                      <p:nvPr/>
                    </p:nvPicPr>
                    <p:blipFill>
                      <a:blip r:embed="rId2"/>
                      <a:stretch>
                        <a:fillRect/>
                      </a:stretch>
                    </p:blipFill>
                    <p:spPr>
                      <a:xfrm>
                        <a:off x="330200" y="1693863"/>
                        <a:ext cx="9204325" cy="2757487"/>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wipe(left)">
                                      <p:cBhvr>
                                        <p:cTn id="7" dur="5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Documents and Settings\鱼不愚\桌面\00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5916" y="1844824"/>
            <a:ext cx="3121025" cy="512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圆角矩形 38"/>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28975" y="2060848"/>
            <a:ext cx="5940425" cy="561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3613642" y="2648607"/>
            <a:ext cx="5171089" cy="1569660"/>
          </a:xfrm>
          <a:prstGeom prst="rect">
            <a:avLst/>
          </a:prstGeom>
          <a:noFill/>
        </p:spPr>
        <p:txBody>
          <a:bodyPr wrap="square" rtlCol="0">
            <a:spAutoFit/>
          </a:bodyPr>
          <a:lstStyle/>
          <a:p>
            <a:r>
              <a:rPr lang="zh-CN" altLang="en-US" sz="9600" b="1" dirty="0" smtClean="0">
                <a:latin typeface="华文琥珀" panose="02010800040101010101" pitchFamily="2" charset="-122"/>
                <a:ea typeface="华文琥珀" panose="02010800040101010101" pitchFamily="2" charset="-122"/>
              </a:rPr>
              <a:t>品析课文</a:t>
            </a:r>
            <a:endParaRPr lang="zh-CN" altLang="en-US" sz="9600" b="1" dirty="0">
              <a:latin typeface="华文琥珀" panose="02010800040101010101" pitchFamily="2" charset="-122"/>
              <a:ea typeface="华文琥珀"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3"/>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44000" cy="347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片 14" descr="山底5.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751388"/>
            <a:ext cx="9144000"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2738" y="6194425"/>
            <a:ext cx="12192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6" name="Rectangle 18"/>
          <p:cNvSpPr>
            <a:spLocks noChangeArrowheads="1"/>
          </p:cNvSpPr>
          <p:nvPr/>
        </p:nvSpPr>
        <p:spPr bwMode="auto">
          <a:xfrm>
            <a:off x="563563" y="2160588"/>
            <a:ext cx="7761287" cy="560387"/>
          </a:xfrm>
          <a:prstGeom prst="rect">
            <a:avLst/>
          </a:prstGeom>
          <a:noFill/>
          <a:ln w="9525">
            <a:noFill/>
            <a:miter lim="800000"/>
          </a:ln>
          <a:effectLst/>
        </p:spPr>
        <p:txBody>
          <a:bodyPr>
            <a:spAutoFit/>
          </a:bodyPr>
          <a:lstStyle/>
          <a:p>
            <a:pPr marL="274955" indent="-274955" algn="just" eaLnBrk="0" hangingPunct="0">
              <a:lnSpc>
                <a:spcPct val="150000"/>
              </a:lnSpc>
              <a:defRPr/>
            </a:pPr>
            <a:r>
              <a:rPr lang="en-US" altLang="zh-CN" sz="2400" b="1" dirty="0">
                <a:latin typeface="+mn-ea"/>
                <a:ea typeface="+mn-ea"/>
              </a:rPr>
              <a:t>1.</a:t>
            </a:r>
            <a:r>
              <a:rPr lang="zh-CN" altLang="en-US" sz="2400" b="1" dirty="0">
                <a:latin typeface="+mn-ea"/>
                <a:ea typeface="+mn-ea"/>
              </a:rPr>
              <a:t>文章第</a:t>
            </a:r>
            <a:r>
              <a:rPr lang="en-US" altLang="zh-CN" sz="2400" b="1" dirty="0">
                <a:latin typeface="+mn-ea"/>
                <a:ea typeface="+mn-ea"/>
              </a:rPr>
              <a:t>2</a:t>
            </a:r>
            <a:r>
              <a:rPr lang="zh-CN" altLang="en-US" sz="2400" b="1" dirty="0">
                <a:latin typeface="+mn-ea"/>
                <a:ea typeface="+mn-ea"/>
              </a:rPr>
              <a:t>段运用了什么描写方法？有什么作用？</a:t>
            </a:r>
            <a:endParaRPr lang="zh-CN" altLang="en-US" sz="2400" b="1" dirty="0">
              <a:latin typeface="+mn-ea"/>
              <a:ea typeface="+mn-ea"/>
            </a:endParaRPr>
          </a:p>
        </p:txBody>
      </p:sp>
      <p:sp>
        <p:nvSpPr>
          <p:cNvPr id="2" name="矩形 1"/>
          <p:cNvSpPr/>
          <p:nvPr/>
        </p:nvSpPr>
        <p:spPr>
          <a:xfrm>
            <a:off x="819150" y="2676525"/>
            <a:ext cx="7505700" cy="1200150"/>
          </a:xfrm>
          <a:prstGeom prst="rect">
            <a:avLst/>
          </a:prstGeom>
          <a:noFill/>
          <a:ln w="9525">
            <a:noFill/>
            <a:miter lim="800000"/>
          </a:ln>
          <a:effectLst/>
        </p:spPr>
        <p:txBody>
          <a:bodyPr>
            <a:spAutoFit/>
          </a:bodyPr>
          <a:lstStyle/>
          <a:p>
            <a:pPr algn="just" eaLnBrk="0" hangingPunct="0">
              <a:lnSpc>
                <a:spcPct val="150000"/>
              </a:lnSpc>
              <a:defRPr/>
            </a:pPr>
            <a:r>
              <a:rPr lang="en-US" altLang="zh-CN" sz="2400" b="1" dirty="0">
                <a:solidFill>
                  <a:srgbClr val="FF0000"/>
                </a:solidFill>
                <a:latin typeface="+mn-ea"/>
                <a:ea typeface="+mn-ea"/>
              </a:rPr>
              <a:t>【</a:t>
            </a:r>
            <a:r>
              <a:rPr lang="zh-CN" altLang="en-US" sz="2400" b="1" dirty="0">
                <a:solidFill>
                  <a:srgbClr val="FF0000"/>
                </a:solidFill>
                <a:latin typeface="+mn-ea"/>
                <a:ea typeface="+mn-ea"/>
              </a:rPr>
              <a:t>答案</a:t>
            </a:r>
            <a:r>
              <a:rPr lang="en-US" altLang="zh-CN" sz="2400" b="1" dirty="0">
                <a:solidFill>
                  <a:srgbClr val="FF0000"/>
                </a:solidFill>
                <a:latin typeface="+mn-ea"/>
                <a:ea typeface="+mn-ea"/>
              </a:rPr>
              <a:t>】</a:t>
            </a:r>
            <a:r>
              <a:rPr lang="zh-CN" altLang="en-US" sz="2400" b="1" dirty="0">
                <a:solidFill>
                  <a:srgbClr val="0000FF"/>
                </a:solidFill>
                <a:latin typeface="+mn-ea"/>
                <a:ea typeface="+mn-ea"/>
              </a:rPr>
              <a:t>动作描写，表现了鲁迅先生的干练、轻捷和不顾一切、勇往直前的坚毅精神。</a:t>
            </a:r>
            <a:endParaRPr lang="zh-CN" altLang="en-US" sz="2400" b="1" dirty="0">
              <a:solidFill>
                <a:srgbClr val="0000FF"/>
              </a:solidFill>
              <a:latin typeface="+mn-ea"/>
              <a:ea typeface="+mn-ea"/>
            </a:endParaRPr>
          </a:p>
        </p:txBody>
      </p:sp>
      <p:cxnSp>
        <p:nvCxnSpPr>
          <p:cNvPr id="16" name="直接连接符 19"/>
          <p:cNvCxnSpPr/>
          <p:nvPr/>
        </p:nvCxnSpPr>
        <p:spPr bwMode="auto">
          <a:xfrm>
            <a:off x="819150" y="6303963"/>
            <a:ext cx="7505700"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grpSp>
        <p:nvGrpSpPr>
          <p:cNvPr id="16396" name="组 1"/>
          <p:cNvGrpSpPr/>
          <p:nvPr/>
        </p:nvGrpSpPr>
        <p:grpSpPr bwMode="auto">
          <a:xfrm>
            <a:off x="622300" y="1658938"/>
            <a:ext cx="3435350" cy="490537"/>
            <a:chOff x="4298376" y="161236"/>
            <a:chExt cx="3953699" cy="489076"/>
          </a:xfrm>
        </p:grpSpPr>
        <p:pic>
          <p:nvPicPr>
            <p:cNvPr id="16397" name="Picture 6" descr="BS00554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48836" y="210575"/>
              <a:ext cx="503239"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圆角矩形 16"/>
            <p:cNvSpPr/>
            <p:nvPr/>
          </p:nvSpPr>
          <p:spPr>
            <a:xfrm>
              <a:off x="4298376" y="181812"/>
              <a:ext cx="3334335" cy="449507"/>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kumimoji="1" lang="zh-CN" altLang="en-US"/>
            </a:p>
          </p:txBody>
        </p:sp>
        <p:sp>
          <p:nvSpPr>
            <p:cNvPr id="16399" name="文本框 32"/>
            <p:cNvSpPr txBox="1">
              <a:spLocks noChangeArrowheads="1"/>
            </p:cNvSpPr>
            <p:nvPr/>
          </p:nvSpPr>
          <p:spPr bwMode="auto">
            <a:xfrm>
              <a:off x="4450883" y="161236"/>
              <a:ext cx="3340136" cy="460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latin typeface="黑体" panose="02010609060101010101" pitchFamily="49" charset="-122"/>
                  <a:ea typeface="黑体" panose="02010609060101010101" pitchFamily="49" charset="-122"/>
                </a:rPr>
                <a:t>重点</a:t>
              </a:r>
              <a:r>
                <a:rPr lang="zh-CN" altLang="zh-CN" sz="2400" b="1" dirty="0">
                  <a:latin typeface="黑体" panose="02010609060101010101" pitchFamily="49" charset="-122"/>
                  <a:ea typeface="黑体" panose="02010609060101010101" pitchFamily="49" charset="-122"/>
                </a:rPr>
                <a:t>品析第</a:t>
              </a:r>
              <a:r>
                <a:rPr lang="en-US" altLang="zh-CN" sz="2400" b="1" dirty="0">
                  <a:latin typeface="黑体" panose="02010609060101010101" pitchFamily="49" charset="-122"/>
                  <a:ea typeface="黑体" panose="02010609060101010101" pitchFamily="49" charset="-122"/>
                </a:rPr>
                <a:t>1-13</a:t>
              </a:r>
              <a:r>
                <a:rPr lang="zh-CN" altLang="en-US" sz="2400" b="1" dirty="0">
                  <a:latin typeface="黑体" panose="02010609060101010101" pitchFamily="49" charset="-122"/>
                  <a:ea typeface="黑体" panose="02010609060101010101" pitchFamily="49" charset="-122"/>
                </a:rPr>
                <a:t>段</a:t>
              </a:r>
              <a:endParaRPr kumimoji="1" lang="zh-CN" altLang="en-US" sz="2400" b="1" dirty="0">
                <a:latin typeface="黑体" panose="02010609060101010101" pitchFamily="49" charset="-122"/>
                <a:ea typeface="黑体" panose="02010609060101010101" pitchFamily="49" charset="-122"/>
              </a:endParaRPr>
            </a:p>
          </p:txBody>
        </p:sp>
      </p:grpSp>
      <p:sp>
        <p:nvSpPr>
          <p:cNvPr id="3" name="文本框 2"/>
          <p:cNvSpPr txBox="1"/>
          <p:nvPr/>
        </p:nvSpPr>
        <p:spPr>
          <a:xfrm>
            <a:off x="2178208" y="308348"/>
            <a:ext cx="4824536" cy="923330"/>
          </a:xfrm>
          <a:prstGeom prst="rect">
            <a:avLst/>
          </a:prstGeom>
          <a:noFill/>
        </p:spPr>
        <p:txBody>
          <a:bodyPr wrap="square" rtlCol="0">
            <a:spAutoFit/>
          </a:bodyPr>
          <a:lstStyle/>
          <a:p>
            <a:r>
              <a:rPr lang="zh-CN" altLang="en-US" sz="5400" dirty="0" smtClean="0"/>
              <a:t>一、句段品析</a:t>
            </a:r>
            <a:endParaRPr lang="zh-CN" altLang="en-US" sz="5400" dirty="0"/>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96136" y="4261657"/>
            <a:ext cx="2644618" cy="198262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图片 27" descr="山底5.png"/>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3737" y="3775076"/>
            <a:ext cx="9144000"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图片 1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9851" y="-436562"/>
            <a:ext cx="25733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2738" y="6194425"/>
            <a:ext cx="12192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圆角矩形 31"/>
          <p:cNvSpPr/>
          <p:nvPr/>
        </p:nvSpPr>
        <p:spPr>
          <a:xfrm>
            <a:off x="3676576" y="822326"/>
            <a:ext cx="2427287" cy="449262"/>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kumimoji="1" lang="zh-CN" altLang="en-US"/>
          </a:p>
        </p:txBody>
      </p:sp>
      <p:sp>
        <p:nvSpPr>
          <p:cNvPr id="17416" name="文本框 35"/>
          <p:cNvSpPr txBox="1">
            <a:spLocks noChangeArrowheads="1"/>
          </p:cNvSpPr>
          <p:nvPr/>
        </p:nvSpPr>
        <p:spPr bwMode="auto">
          <a:xfrm>
            <a:off x="3954388" y="809626"/>
            <a:ext cx="2479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1" lang="zh-CN" altLang="en-US" sz="2400" b="1">
                <a:latin typeface="黑体" panose="02010609060101010101" pitchFamily="49" charset="-122"/>
                <a:ea typeface="黑体" panose="02010609060101010101" pitchFamily="49" charset="-122"/>
              </a:rPr>
              <a:t>阅读方法解密</a:t>
            </a:r>
            <a:endParaRPr kumimoji="1" lang="zh-CN" altLang="en-US" sz="2400" b="1">
              <a:latin typeface="黑体" panose="02010609060101010101" pitchFamily="49" charset="-122"/>
              <a:ea typeface="黑体" panose="02010609060101010101" pitchFamily="49" charset="-122"/>
            </a:endParaRPr>
          </a:p>
        </p:txBody>
      </p:sp>
      <p:pic>
        <p:nvPicPr>
          <p:cNvPr id="17417" name="图片 9" descr="book.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41551" y="687388"/>
            <a:ext cx="1087437"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9" name="Rectangle 15"/>
          <p:cNvSpPr>
            <a:spLocks noChangeArrowheads="1"/>
          </p:cNvSpPr>
          <p:nvPr/>
        </p:nvSpPr>
        <p:spPr bwMode="auto">
          <a:xfrm>
            <a:off x="710491" y="1443991"/>
            <a:ext cx="7723187" cy="3970337"/>
          </a:xfrm>
          <a:prstGeom prst="rect">
            <a:avLst/>
          </a:prstGeom>
          <a:noFill/>
          <a:ln w="9525">
            <a:noFill/>
            <a:miter lim="800000"/>
          </a:ln>
          <a:effectLst/>
        </p:spPr>
        <p:txBody>
          <a:bodyPr>
            <a:spAutoFit/>
          </a:bodyPr>
          <a:lstStyle/>
          <a:p>
            <a:pPr algn="just" eaLnBrk="0" hangingPunct="0">
              <a:lnSpc>
                <a:spcPct val="150000"/>
              </a:lnSpc>
              <a:defRPr/>
            </a:pPr>
            <a:r>
              <a:rPr lang="zh-CN" altLang="en-US" sz="2400" b="1" dirty="0">
                <a:solidFill>
                  <a:srgbClr val="FF0000"/>
                </a:solidFill>
                <a:latin typeface="+mn-ea"/>
                <a:ea typeface="+mn-ea"/>
                <a:cs typeface="Times New Roman" panose="02020603050405020304" pitchFamily="18" charset="0"/>
              </a:rPr>
              <a:t>动作描写作用分析法。</a:t>
            </a:r>
            <a:r>
              <a:rPr lang="zh-CN" altLang="en-US" sz="2400" b="1" dirty="0">
                <a:latin typeface="+mn-ea"/>
                <a:ea typeface="+mn-ea"/>
                <a:cs typeface="Times New Roman" panose="02020603050405020304" pitchFamily="18" charset="0"/>
              </a:rPr>
              <a:t>人物的动作描写其作用一般有：①交代人物的身份、地位；②显示人物内心世界；③刻画人物性格特征；④表现人物的姿势、感情或者态度；⑤创造生动的画面和活跃的场景；⑥推动故事情节发展等。答题模式：运用动作描写，形象生动地表现出人物的</a:t>
            </a:r>
            <a:r>
              <a:rPr lang="en-US" altLang="zh-CN" sz="2400" b="1" dirty="0">
                <a:latin typeface="+mn-ea"/>
                <a:ea typeface="+mn-ea"/>
                <a:cs typeface="Times New Roman" panose="02020603050405020304" pitchFamily="18" charset="0"/>
              </a:rPr>
              <a:t>……</a:t>
            </a:r>
            <a:r>
              <a:rPr lang="zh-CN" altLang="en-US" sz="2400" b="1" dirty="0">
                <a:latin typeface="+mn-ea"/>
                <a:ea typeface="+mn-ea"/>
                <a:cs typeface="Times New Roman" panose="02020603050405020304" pitchFamily="18" charset="0"/>
              </a:rPr>
              <a:t>心理</a:t>
            </a:r>
            <a:r>
              <a:rPr lang="en-US" altLang="zh-CN" sz="2400" b="1" dirty="0">
                <a:latin typeface="+mn-ea"/>
                <a:ea typeface="+mn-ea"/>
                <a:cs typeface="Times New Roman" panose="02020603050405020304" pitchFamily="18" charset="0"/>
              </a:rPr>
              <a:t>(</a:t>
            </a:r>
            <a:r>
              <a:rPr lang="zh-CN" altLang="en-US" sz="2400" b="1" dirty="0">
                <a:latin typeface="+mn-ea"/>
                <a:ea typeface="+mn-ea"/>
                <a:cs typeface="Times New Roman" panose="02020603050405020304" pitchFamily="18" charset="0"/>
              </a:rPr>
              <a:t>心情</a:t>
            </a:r>
            <a:r>
              <a:rPr lang="en-US" altLang="zh-CN" sz="2400" b="1" dirty="0">
                <a:latin typeface="+mn-ea"/>
                <a:ea typeface="+mn-ea"/>
                <a:cs typeface="Times New Roman" panose="02020603050405020304" pitchFamily="18" charset="0"/>
              </a:rPr>
              <a:t>)</a:t>
            </a:r>
            <a:r>
              <a:rPr lang="zh-CN" altLang="en-US" sz="2400" b="1" dirty="0">
                <a:latin typeface="+mn-ea"/>
                <a:ea typeface="+mn-ea"/>
                <a:cs typeface="Times New Roman" panose="02020603050405020304" pitchFamily="18" charset="0"/>
              </a:rPr>
              <a:t>，并反映了人物的</a:t>
            </a:r>
            <a:r>
              <a:rPr lang="en-US" altLang="zh-CN" sz="2400" b="1" dirty="0">
                <a:latin typeface="+mn-ea"/>
                <a:ea typeface="+mn-ea"/>
                <a:cs typeface="Times New Roman" panose="02020603050405020304" pitchFamily="18" charset="0"/>
              </a:rPr>
              <a:t>……</a:t>
            </a:r>
            <a:r>
              <a:rPr lang="zh-CN" altLang="en-US" sz="2400" b="1" dirty="0">
                <a:latin typeface="+mn-ea"/>
                <a:ea typeface="+mn-ea"/>
                <a:cs typeface="Times New Roman" panose="02020603050405020304" pitchFamily="18" charset="0"/>
              </a:rPr>
              <a:t>性格特征或</a:t>
            </a:r>
            <a:r>
              <a:rPr lang="en-US" altLang="zh-CN" sz="2400" b="1" dirty="0">
                <a:latin typeface="+mn-ea"/>
                <a:ea typeface="+mn-ea"/>
                <a:cs typeface="Times New Roman" panose="02020603050405020304" pitchFamily="18" charset="0"/>
              </a:rPr>
              <a:t>……</a:t>
            </a:r>
            <a:r>
              <a:rPr lang="zh-CN" altLang="en-US" sz="2400" b="1" dirty="0">
                <a:latin typeface="+mn-ea"/>
                <a:ea typeface="+mn-ea"/>
                <a:cs typeface="Times New Roman" panose="02020603050405020304" pitchFamily="18" charset="0"/>
              </a:rPr>
              <a:t>精神品质</a:t>
            </a:r>
            <a:r>
              <a:rPr lang="en-US" altLang="zh-CN" sz="2400" b="1" dirty="0">
                <a:latin typeface="+mn-ea"/>
                <a:ea typeface="+mn-ea"/>
                <a:cs typeface="Times New Roman" panose="02020603050405020304" pitchFamily="18" charset="0"/>
              </a:rPr>
              <a:t>(</a:t>
            </a:r>
            <a:r>
              <a:rPr lang="zh-CN" altLang="en-US" sz="2400" b="1" dirty="0">
                <a:latin typeface="+mn-ea"/>
                <a:ea typeface="+mn-ea"/>
                <a:cs typeface="Times New Roman" panose="02020603050405020304" pitchFamily="18" charset="0"/>
              </a:rPr>
              <a:t>有时还推动了情节的发展</a:t>
            </a:r>
            <a:r>
              <a:rPr lang="en-US" altLang="zh-CN" sz="2400" b="1" dirty="0">
                <a:latin typeface="+mn-ea"/>
                <a:ea typeface="+mn-ea"/>
                <a:cs typeface="Times New Roman" panose="02020603050405020304" pitchFamily="18" charset="0"/>
              </a:rPr>
              <a:t>)</a:t>
            </a:r>
            <a:r>
              <a:rPr lang="zh-CN" altLang="en-US" sz="2400" b="1" dirty="0">
                <a:latin typeface="+mn-ea"/>
                <a:ea typeface="+mn-ea"/>
                <a:cs typeface="Times New Roman" panose="02020603050405020304" pitchFamily="18" charset="0"/>
              </a:rPr>
              <a:t>。</a:t>
            </a:r>
            <a:endParaRPr lang="en-US" altLang="zh-CN" sz="2400" b="1" dirty="0">
              <a:latin typeface="+mn-ea"/>
              <a:ea typeface="+mn-ea"/>
              <a:cs typeface="Times New Roman" panose="02020603050405020304" pitchFamily="18" charset="0"/>
            </a:endParaRPr>
          </a:p>
        </p:txBody>
      </p:sp>
      <p:cxnSp>
        <p:nvCxnSpPr>
          <p:cNvPr id="19" name="直接连接符 19"/>
          <p:cNvCxnSpPr/>
          <p:nvPr/>
        </p:nvCxnSpPr>
        <p:spPr bwMode="auto">
          <a:xfrm>
            <a:off x="819150" y="6303963"/>
            <a:ext cx="7505700"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图片 19" descr="山底5.png"/>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4751388"/>
            <a:ext cx="9144000"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图片 1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3588" y="539750"/>
            <a:ext cx="2817111"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2738" y="6194425"/>
            <a:ext cx="12192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5" name="Rectangle 13"/>
          <p:cNvSpPr>
            <a:spLocks noChangeArrowheads="1"/>
          </p:cNvSpPr>
          <p:nvPr/>
        </p:nvSpPr>
        <p:spPr bwMode="auto">
          <a:xfrm>
            <a:off x="385669" y="262731"/>
            <a:ext cx="8341122" cy="1200329"/>
          </a:xfrm>
          <a:prstGeom prst="rect">
            <a:avLst/>
          </a:prstGeom>
          <a:noFill/>
          <a:ln w="9525">
            <a:noFill/>
            <a:miter lim="800000"/>
          </a:ln>
          <a:effectLst/>
        </p:spPr>
        <p:txBody>
          <a:bodyPr wrap="square">
            <a:spAutoFit/>
          </a:bodyPr>
          <a:lstStyle/>
          <a:p>
            <a:pPr marL="274955" indent="-274955" eaLnBrk="0" hangingPunct="0">
              <a:lnSpc>
                <a:spcPct val="150000"/>
              </a:lnSpc>
              <a:defRPr/>
            </a:pPr>
            <a:r>
              <a:rPr lang="en-US" altLang="zh-CN" sz="2400" b="1" dirty="0">
                <a:latin typeface="+mn-ea"/>
                <a:ea typeface="+mn-ea"/>
                <a:cs typeface="Times New Roman" panose="02020603050405020304" pitchFamily="18" charset="0"/>
              </a:rPr>
              <a:t>2.</a:t>
            </a:r>
            <a:r>
              <a:rPr lang="zh-CN" altLang="en-US" sz="2400" b="1" dirty="0">
                <a:latin typeface="+mn-ea"/>
                <a:ea typeface="+mn-ea"/>
                <a:cs typeface="Times New Roman" panose="02020603050405020304" pitchFamily="18" charset="0"/>
              </a:rPr>
              <a:t>“</a:t>
            </a:r>
            <a:r>
              <a:rPr lang="en-US" altLang="zh-CN" sz="2400" b="1" dirty="0">
                <a:latin typeface="+mn-ea"/>
                <a:ea typeface="+mn-ea"/>
                <a:cs typeface="Times New Roman" panose="02020603050405020304" pitchFamily="18" charset="0"/>
              </a:rPr>
              <a:t>……</a:t>
            </a:r>
            <a:r>
              <a:rPr lang="zh-CN" altLang="en-US" sz="2400" b="1" dirty="0">
                <a:latin typeface="+mn-ea"/>
                <a:ea typeface="+mn-ea"/>
                <a:cs typeface="Times New Roman" panose="02020603050405020304" pitchFamily="18" charset="0"/>
              </a:rPr>
              <a:t>喜欢吃硬的东西，就是后来生病的时候，也不大吃牛奶。</a:t>
            </a:r>
            <a:r>
              <a:rPr lang="en-US" altLang="zh-CN" sz="2400" b="1" dirty="0">
                <a:latin typeface="+mn-ea"/>
                <a:ea typeface="+mn-ea"/>
                <a:cs typeface="Times New Roman" panose="02020603050405020304" pitchFamily="18" charset="0"/>
              </a:rPr>
              <a:t>……”</a:t>
            </a:r>
            <a:r>
              <a:rPr lang="zh-CN" altLang="en-US" sz="2400" b="1" dirty="0">
                <a:latin typeface="+mn-ea"/>
                <a:ea typeface="+mn-ea"/>
                <a:cs typeface="Times New Roman" panose="02020603050405020304" pitchFamily="18" charset="0"/>
              </a:rPr>
              <a:t>说说这段文字刻画鲁迅先生性格的作用。</a:t>
            </a:r>
            <a:endParaRPr lang="zh-CN" altLang="en-US" sz="2400" b="1" dirty="0">
              <a:latin typeface="+mn-ea"/>
              <a:ea typeface="+mn-ea"/>
              <a:cs typeface="Times New Roman" panose="02020603050405020304" pitchFamily="18" charset="0"/>
            </a:endParaRPr>
          </a:p>
        </p:txBody>
      </p:sp>
      <p:sp>
        <p:nvSpPr>
          <p:cNvPr id="2" name="矩形 1"/>
          <p:cNvSpPr/>
          <p:nvPr/>
        </p:nvSpPr>
        <p:spPr>
          <a:xfrm>
            <a:off x="646018" y="1848644"/>
            <a:ext cx="8246462" cy="1200150"/>
          </a:xfrm>
          <a:prstGeom prst="rect">
            <a:avLst/>
          </a:prstGeom>
        </p:spPr>
        <p:txBody>
          <a:bodyPr wrap="square">
            <a:spAutoFit/>
          </a:bodyPr>
          <a:lstStyle/>
          <a:p>
            <a:pPr eaLnBrk="0" hangingPunct="0">
              <a:lnSpc>
                <a:spcPct val="150000"/>
              </a:lnSpc>
              <a:defRPr/>
            </a:pPr>
            <a:r>
              <a:rPr lang="zh-CN" altLang="zh-CN" sz="2400" b="1" dirty="0">
                <a:solidFill>
                  <a:srgbClr val="FF0000"/>
                </a:solidFill>
                <a:latin typeface="+mn-ea"/>
                <a:ea typeface="+mn-ea"/>
              </a:rPr>
              <a:t>【答案】</a:t>
            </a:r>
            <a:r>
              <a:rPr lang="zh-CN" altLang="en-US" sz="2400" b="1" dirty="0">
                <a:solidFill>
                  <a:srgbClr val="0000FF"/>
                </a:solidFill>
                <a:latin typeface="+mn-ea"/>
                <a:ea typeface="+mn-ea"/>
              </a:rPr>
              <a:t>喜欢吃硬东西，隐隐透露出鲁迅先生刚毅的一面；“舀了一二下”则表现了其倔强的性格。</a:t>
            </a:r>
            <a:endParaRPr lang="zh-CN" altLang="en-US" sz="2400" b="1" dirty="0">
              <a:solidFill>
                <a:srgbClr val="0000FF"/>
              </a:solidFill>
              <a:latin typeface="+mn-ea"/>
              <a:ea typeface="+mn-ea"/>
            </a:endParaRPr>
          </a:p>
        </p:txBody>
      </p:sp>
      <p:cxnSp>
        <p:nvCxnSpPr>
          <p:cNvPr id="15" name="直接连接符 19"/>
          <p:cNvCxnSpPr/>
          <p:nvPr/>
        </p:nvCxnSpPr>
        <p:spPr bwMode="auto">
          <a:xfrm>
            <a:off x="819150" y="6303963"/>
            <a:ext cx="7505700"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sp>
        <p:nvSpPr>
          <p:cNvPr id="14" name="Rectangle 14"/>
          <p:cNvSpPr>
            <a:spLocks noChangeArrowheads="1"/>
          </p:cNvSpPr>
          <p:nvPr/>
        </p:nvSpPr>
        <p:spPr bwMode="auto">
          <a:xfrm>
            <a:off x="371104" y="2992329"/>
            <a:ext cx="8305352" cy="1200329"/>
          </a:xfrm>
          <a:prstGeom prst="rect">
            <a:avLst/>
          </a:prstGeom>
          <a:noFill/>
          <a:ln w="9525">
            <a:noFill/>
            <a:miter lim="800000"/>
          </a:ln>
          <a:effectLst/>
        </p:spPr>
        <p:txBody>
          <a:bodyPr wrap="square">
            <a:spAutoFit/>
          </a:bodyPr>
          <a:lstStyle/>
          <a:p>
            <a:pPr marL="363855" indent="-363855">
              <a:lnSpc>
                <a:spcPct val="150000"/>
              </a:lnSpc>
              <a:defRPr/>
            </a:pPr>
            <a:r>
              <a:rPr lang="en-US" altLang="zh-CN" sz="2400" b="1" dirty="0">
                <a:latin typeface="+mn-ea"/>
                <a:ea typeface="+mn-ea"/>
              </a:rPr>
              <a:t>3.</a:t>
            </a:r>
            <a:r>
              <a:rPr lang="zh-CN" altLang="en-US" sz="2400" b="1" dirty="0">
                <a:latin typeface="+mn-ea"/>
                <a:ea typeface="+mn-ea"/>
              </a:rPr>
              <a:t>“饺子煮好，一上楼梯，就听到楼上鲁迅先生明朗的笑声冲下楼梯来”分析“冲”这个字的表达效果。 </a:t>
            </a:r>
            <a:endParaRPr lang="zh-CN" altLang="en-US" sz="2400" b="1" dirty="0">
              <a:latin typeface="+mn-ea"/>
              <a:ea typeface="+mn-ea"/>
            </a:endParaRPr>
          </a:p>
        </p:txBody>
      </p:sp>
      <p:sp>
        <p:nvSpPr>
          <p:cNvPr id="16" name="矩形 15"/>
          <p:cNvSpPr/>
          <p:nvPr/>
        </p:nvSpPr>
        <p:spPr>
          <a:xfrm>
            <a:off x="720354" y="4071829"/>
            <a:ext cx="8172126" cy="1754188"/>
          </a:xfrm>
          <a:prstGeom prst="rect">
            <a:avLst/>
          </a:prstGeom>
        </p:spPr>
        <p:txBody>
          <a:bodyPr wrap="square">
            <a:spAutoFit/>
          </a:bodyPr>
          <a:lstStyle/>
          <a:p>
            <a:pPr algn="just" eaLnBrk="0" hangingPunct="0">
              <a:lnSpc>
                <a:spcPct val="150000"/>
              </a:lnSpc>
              <a:defRPr/>
            </a:pPr>
            <a:r>
              <a:rPr lang="en-US" altLang="zh-CN" sz="2400" b="1" dirty="0">
                <a:solidFill>
                  <a:srgbClr val="FF0000"/>
                </a:solidFill>
                <a:latin typeface="+mn-ea"/>
                <a:ea typeface="+mn-ea"/>
              </a:rPr>
              <a:t>【</a:t>
            </a:r>
            <a:r>
              <a:rPr lang="zh-CN" altLang="en-US" sz="2400" b="1" dirty="0">
                <a:solidFill>
                  <a:srgbClr val="FF0000"/>
                </a:solidFill>
                <a:latin typeface="+mn-ea"/>
                <a:ea typeface="+mn-ea"/>
              </a:rPr>
              <a:t>答案</a:t>
            </a:r>
            <a:r>
              <a:rPr lang="en-US" altLang="zh-CN" sz="2400" b="1" dirty="0">
                <a:solidFill>
                  <a:srgbClr val="FF0000"/>
                </a:solidFill>
                <a:latin typeface="+mn-ea"/>
                <a:ea typeface="+mn-ea"/>
              </a:rPr>
              <a:t>】</a:t>
            </a:r>
            <a:r>
              <a:rPr lang="zh-CN" altLang="en-US" sz="2400" b="1" dirty="0">
                <a:solidFill>
                  <a:srgbClr val="0000FF"/>
                </a:solidFill>
                <a:latin typeface="+mn-ea"/>
                <a:ea typeface="+mn-ea"/>
              </a:rPr>
              <a:t>本题运用关键词语表达效果法。一个“冲”字传神地表现出笑声之响亮，反映出鲁迅先生当时愉悦的心情，可见鲁迅先生绝不是一个严肃的人。</a:t>
            </a:r>
            <a:endParaRPr lang="zh-CN" altLang="en-US" sz="2400" b="1" dirty="0">
              <a:solidFill>
                <a:srgbClr val="0000FF"/>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14" descr="山底5.png"/>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4751388"/>
            <a:ext cx="9144000"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图片 1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3588" y="539750"/>
            <a:ext cx="25733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2738" y="6194425"/>
            <a:ext cx="12192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0" name="Rectangle 14"/>
          <p:cNvSpPr>
            <a:spLocks noChangeArrowheads="1"/>
          </p:cNvSpPr>
          <p:nvPr/>
        </p:nvSpPr>
        <p:spPr bwMode="auto">
          <a:xfrm>
            <a:off x="305780" y="354016"/>
            <a:ext cx="8568952" cy="1200329"/>
          </a:xfrm>
          <a:prstGeom prst="rect">
            <a:avLst/>
          </a:prstGeom>
          <a:noFill/>
          <a:ln w="9525">
            <a:noFill/>
            <a:miter lim="800000"/>
          </a:ln>
          <a:effectLst/>
        </p:spPr>
        <p:txBody>
          <a:bodyPr wrap="square">
            <a:spAutoFit/>
          </a:bodyPr>
          <a:lstStyle/>
          <a:p>
            <a:pPr marL="363855" indent="-363855">
              <a:lnSpc>
                <a:spcPct val="150000"/>
              </a:lnSpc>
              <a:defRPr/>
            </a:pPr>
            <a:r>
              <a:rPr lang="en-US" altLang="zh-CN" sz="2400" b="1" dirty="0">
                <a:latin typeface="+mn-ea"/>
                <a:ea typeface="+mn-ea"/>
              </a:rPr>
              <a:t>4.</a:t>
            </a:r>
            <a:r>
              <a:rPr lang="zh-CN" altLang="en-US" sz="2400" b="1" dirty="0">
                <a:latin typeface="+mn-ea"/>
                <a:ea typeface="+mn-ea"/>
              </a:rPr>
              <a:t>赏析句子：鲁迅先生还是在饭桌上举着筷子问许先生：“我再吃几个吗？”</a:t>
            </a:r>
            <a:endParaRPr lang="zh-CN" altLang="en-US" sz="2400" b="1" dirty="0">
              <a:latin typeface="+mn-ea"/>
              <a:ea typeface="+mn-ea"/>
            </a:endParaRPr>
          </a:p>
        </p:txBody>
      </p:sp>
      <p:sp>
        <p:nvSpPr>
          <p:cNvPr id="2" name="矩形 1"/>
          <p:cNvSpPr/>
          <p:nvPr/>
        </p:nvSpPr>
        <p:spPr>
          <a:xfrm>
            <a:off x="370297" y="1485591"/>
            <a:ext cx="8403406" cy="1200329"/>
          </a:xfrm>
          <a:prstGeom prst="rect">
            <a:avLst/>
          </a:prstGeom>
        </p:spPr>
        <p:txBody>
          <a:bodyPr wrap="square">
            <a:spAutoFit/>
          </a:bodyPr>
          <a:lstStyle/>
          <a:p>
            <a:pPr algn="just" eaLnBrk="0" hangingPunct="0">
              <a:lnSpc>
                <a:spcPct val="150000"/>
              </a:lnSpc>
              <a:defRPr/>
            </a:pPr>
            <a:r>
              <a:rPr lang="en-US" altLang="zh-CN" sz="2400" b="1" dirty="0">
                <a:solidFill>
                  <a:srgbClr val="FF0000"/>
                </a:solidFill>
                <a:latin typeface="+mn-ea"/>
                <a:ea typeface="+mn-ea"/>
              </a:rPr>
              <a:t>【</a:t>
            </a:r>
            <a:r>
              <a:rPr lang="zh-CN" altLang="en-US" sz="2400" b="1" dirty="0">
                <a:solidFill>
                  <a:srgbClr val="FF0000"/>
                </a:solidFill>
                <a:latin typeface="+mn-ea"/>
                <a:ea typeface="+mn-ea"/>
              </a:rPr>
              <a:t>答案</a:t>
            </a:r>
            <a:r>
              <a:rPr lang="en-US" altLang="zh-CN" sz="2400" b="1" dirty="0">
                <a:solidFill>
                  <a:srgbClr val="FF0000"/>
                </a:solidFill>
                <a:latin typeface="+mn-ea"/>
                <a:ea typeface="+mn-ea"/>
              </a:rPr>
              <a:t>】</a:t>
            </a:r>
            <a:r>
              <a:rPr lang="zh-CN" altLang="en-US" sz="2400" b="1" dirty="0">
                <a:solidFill>
                  <a:srgbClr val="0000FF"/>
                </a:solidFill>
                <a:latin typeface="+mn-ea"/>
                <a:ea typeface="+mn-ea"/>
              </a:rPr>
              <a:t>本题运用赏析句子表达效果三步法。言辞间自然地流露出对妻子的尊重与依赖，还有更多对小辈的体恤。</a:t>
            </a:r>
            <a:endParaRPr lang="zh-CN" altLang="en-US" sz="2400" b="1" dirty="0">
              <a:solidFill>
                <a:srgbClr val="0000FF"/>
              </a:solidFill>
              <a:latin typeface="+mn-ea"/>
              <a:ea typeface="+mn-ea"/>
            </a:endParaRPr>
          </a:p>
        </p:txBody>
      </p:sp>
      <p:cxnSp>
        <p:nvCxnSpPr>
          <p:cNvPr id="15" name="直接连接符 19"/>
          <p:cNvCxnSpPr/>
          <p:nvPr/>
        </p:nvCxnSpPr>
        <p:spPr bwMode="auto">
          <a:xfrm>
            <a:off x="819150" y="6303963"/>
            <a:ext cx="7505700"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sp>
        <p:nvSpPr>
          <p:cNvPr id="14" name="文本框 35"/>
          <p:cNvSpPr txBox="1">
            <a:spLocks noChangeArrowheads="1"/>
          </p:cNvSpPr>
          <p:nvPr/>
        </p:nvSpPr>
        <p:spPr bwMode="auto">
          <a:xfrm>
            <a:off x="1457734" y="2644958"/>
            <a:ext cx="19891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1" lang="zh-CN" altLang="en-US" sz="2400" b="1" dirty="0">
                <a:latin typeface="黑体" panose="02010609060101010101" pitchFamily="49" charset="-122"/>
                <a:ea typeface="黑体" panose="02010609060101010101" pitchFamily="49" charset="-122"/>
              </a:rPr>
              <a:t>重难点小结</a:t>
            </a:r>
            <a:endParaRPr kumimoji="1" lang="zh-CN" altLang="en-US" sz="2400" b="1" dirty="0">
              <a:latin typeface="黑体" panose="02010609060101010101" pitchFamily="49" charset="-122"/>
              <a:ea typeface="黑体" panose="02010609060101010101" pitchFamily="49" charset="-122"/>
            </a:endParaRPr>
          </a:p>
        </p:txBody>
      </p:sp>
      <p:pic>
        <p:nvPicPr>
          <p:cNvPr id="16" name="图片 9" descr="book.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9268" y="2578591"/>
            <a:ext cx="1087437"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5"/>
          <p:cNvSpPr>
            <a:spLocks noChangeArrowheads="1"/>
          </p:cNvSpPr>
          <p:nvPr/>
        </p:nvSpPr>
        <p:spPr bwMode="auto">
          <a:xfrm>
            <a:off x="73720" y="3043228"/>
            <a:ext cx="8801012" cy="3416320"/>
          </a:xfrm>
          <a:prstGeom prst="rect">
            <a:avLst/>
          </a:prstGeom>
          <a:noFill/>
          <a:ln w="9525">
            <a:noFill/>
            <a:miter lim="800000"/>
          </a:ln>
          <a:effectLst/>
        </p:spPr>
        <p:txBody>
          <a:bodyPr wrap="square">
            <a:spAutoFit/>
          </a:bodyPr>
          <a:lstStyle/>
          <a:p>
            <a:pPr indent="624205" algn="just" eaLnBrk="0" hangingPunct="0">
              <a:lnSpc>
                <a:spcPct val="150000"/>
              </a:lnSpc>
              <a:defRPr/>
            </a:pPr>
            <a:r>
              <a:rPr lang="zh-CN" altLang="en-US" sz="2400" b="1" dirty="0">
                <a:latin typeface="+mn-ea"/>
                <a:ea typeface="+mn-ea"/>
                <a:cs typeface="Times New Roman" panose="02020603050405020304" pitchFamily="18" charset="0"/>
              </a:rPr>
              <a:t>这一部分文字写鲁迅先生的笑声、走路姿势、对他人的关心饮食及身体状况。表现了鲁迅先生的平易近人、干练，细心、关心他人，以及身体不好的等特征。</a:t>
            </a:r>
            <a:endParaRPr lang="zh-CN" altLang="en-US" sz="2400" b="1" dirty="0">
              <a:latin typeface="+mn-ea"/>
              <a:ea typeface="+mn-ea"/>
              <a:cs typeface="Times New Roman" panose="02020603050405020304" pitchFamily="18" charset="0"/>
            </a:endParaRPr>
          </a:p>
          <a:p>
            <a:pPr indent="624205" algn="just" eaLnBrk="0" hangingPunct="0">
              <a:lnSpc>
                <a:spcPct val="150000"/>
              </a:lnSpc>
              <a:defRPr/>
            </a:pPr>
            <a:r>
              <a:rPr lang="zh-CN" altLang="en-US" sz="2400" b="1" dirty="0">
                <a:latin typeface="+mn-ea"/>
                <a:ea typeface="+mn-ea"/>
                <a:cs typeface="Times New Roman" panose="02020603050405020304" pitchFamily="18" charset="0"/>
              </a:rPr>
              <a:t>萧红以细腻的感觉捕捉鲁迅先生日常生活中零碎的细节，随意点染；但感情真挚而又深厚，文笔散漫而又抒情，展现出鲁迅先生丰富的性格特征。</a:t>
            </a:r>
            <a:endParaRPr lang="zh-CN" altLang="en-US" sz="2400" b="1" dirty="0">
              <a:latin typeface="+mn-ea"/>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图片 12" descr="山底5.png"/>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4751388"/>
            <a:ext cx="9144000"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32738" y="6194425"/>
            <a:ext cx="12192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454837" y="635994"/>
            <a:ext cx="7483475" cy="640080"/>
          </a:xfrm>
          <a:prstGeom prst="rect">
            <a:avLst/>
          </a:prstGeom>
        </p:spPr>
        <p:txBody>
          <a:bodyPr>
            <a:spAutoFit/>
          </a:bodyPr>
          <a:lstStyle/>
          <a:p>
            <a:pPr marL="363855" indent="-363855">
              <a:lnSpc>
                <a:spcPct val="150000"/>
              </a:lnSpc>
              <a:defRPr/>
            </a:pPr>
            <a:r>
              <a:rPr lang="en-US" altLang="zh-CN" sz="2400" b="1" dirty="0">
                <a:latin typeface="+mn-ea"/>
                <a:ea typeface="+mn-ea"/>
              </a:rPr>
              <a:t>5.</a:t>
            </a:r>
            <a:r>
              <a:rPr lang="zh-CN" altLang="en-US" sz="2400" b="1" dirty="0">
                <a:latin typeface="+mn-ea"/>
                <a:ea typeface="+mn-ea"/>
              </a:rPr>
              <a:t>文章以描写鲁迅先生工作来结尾，有什么用意？</a:t>
            </a:r>
            <a:endParaRPr lang="zh-CN" altLang="en-US" sz="2400" b="1" dirty="0">
              <a:latin typeface="+mn-ea"/>
              <a:ea typeface="+mn-ea"/>
            </a:endParaRPr>
          </a:p>
        </p:txBody>
      </p:sp>
      <p:sp>
        <p:nvSpPr>
          <p:cNvPr id="29710" name="Rectangle 14"/>
          <p:cNvSpPr>
            <a:spLocks noChangeArrowheads="1"/>
          </p:cNvSpPr>
          <p:nvPr/>
        </p:nvSpPr>
        <p:spPr bwMode="auto">
          <a:xfrm>
            <a:off x="1000918" y="1391645"/>
            <a:ext cx="7142163" cy="166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zh-CN" sz="2400" b="1" dirty="0">
                <a:solidFill>
                  <a:srgbClr val="FF0000"/>
                </a:solidFill>
                <a:latin typeface="宋体" panose="02010600030101010101" pitchFamily="2" charset="-122"/>
                <a:cs typeface="Times New Roman" panose="02020603050405020304" pitchFamily="18" charset="0"/>
              </a:rPr>
              <a:t>【答案】</a:t>
            </a:r>
            <a:r>
              <a:rPr lang="zh-CN" altLang="en-US" sz="2400" b="1" dirty="0">
                <a:solidFill>
                  <a:srgbClr val="0000FF"/>
                </a:solidFill>
                <a:latin typeface="宋体" panose="02010600030101010101" pitchFamily="2" charset="-122"/>
                <a:cs typeface="Times New Roman" panose="02020603050405020304" pitchFamily="18" charset="0"/>
              </a:rPr>
              <a:t>本题运用结尾句</a:t>
            </a:r>
            <a:r>
              <a:rPr lang="en-US" altLang="zh-CN" sz="2400" b="1" dirty="0">
                <a:solidFill>
                  <a:srgbClr val="0000FF"/>
                </a:solidFill>
                <a:latin typeface="宋体" panose="02010600030101010101" pitchFamily="2" charset="-122"/>
                <a:cs typeface="Times New Roman" panose="02020603050405020304" pitchFamily="18" charset="0"/>
              </a:rPr>
              <a:t>(</a:t>
            </a:r>
            <a:r>
              <a:rPr lang="zh-CN" altLang="en-US" sz="2400" b="1" dirty="0">
                <a:solidFill>
                  <a:srgbClr val="0000FF"/>
                </a:solidFill>
                <a:latin typeface="宋体" panose="02010600030101010101" pitchFamily="2" charset="-122"/>
                <a:cs typeface="Times New Roman" panose="02020603050405020304" pitchFamily="18" charset="0"/>
              </a:rPr>
              <a:t>段</a:t>
            </a:r>
            <a:r>
              <a:rPr lang="en-US" altLang="zh-CN" sz="2400" b="1" dirty="0">
                <a:solidFill>
                  <a:srgbClr val="0000FF"/>
                </a:solidFill>
                <a:latin typeface="宋体" panose="02010600030101010101" pitchFamily="2" charset="-122"/>
                <a:cs typeface="Times New Roman" panose="02020603050405020304" pitchFamily="18" charset="0"/>
              </a:rPr>
              <a:t>)</a:t>
            </a:r>
            <a:r>
              <a:rPr lang="zh-CN" altLang="en-US" sz="2400" b="1" dirty="0">
                <a:solidFill>
                  <a:srgbClr val="0000FF"/>
                </a:solidFill>
                <a:latin typeface="宋体" panose="02010600030101010101" pitchFamily="2" charset="-122"/>
                <a:cs typeface="Times New Roman" panose="02020603050405020304" pitchFamily="18" charset="0"/>
              </a:rPr>
              <a:t>作用分析法。表现了鲁迅先生废寝忘食的工作热情，以表达作者对鲁迅先生的敬爱之情。</a:t>
            </a:r>
            <a:endParaRPr lang="zh-CN" altLang="en-US" sz="2400" b="1" dirty="0">
              <a:solidFill>
                <a:srgbClr val="0000FF"/>
              </a:solidFill>
              <a:latin typeface="宋体" panose="02010600030101010101" pitchFamily="2" charset="-122"/>
              <a:cs typeface="Times New Roman" panose="02020603050405020304" pitchFamily="18" charset="0"/>
            </a:endParaRPr>
          </a:p>
        </p:txBody>
      </p:sp>
      <p:cxnSp>
        <p:nvCxnSpPr>
          <p:cNvPr id="16" name="直接连接符 19"/>
          <p:cNvCxnSpPr/>
          <p:nvPr/>
        </p:nvCxnSpPr>
        <p:spPr bwMode="auto">
          <a:xfrm>
            <a:off x="819150" y="6303963"/>
            <a:ext cx="7505700"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8064" y="3555401"/>
            <a:ext cx="3678510" cy="27577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710"/>
                                        </p:tgtEl>
                                        <p:attrNameLst>
                                          <p:attrName>style.visibility</p:attrName>
                                        </p:attrNameLst>
                                      </p:cBhvr>
                                      <p:to>
                                        <p:strVal val="visible"/>
                                      </p:to>
                                    </p:set>
                                    <p:animEffect transition="in" filter="blinds(horizontal)">
                                      <p:cBhvr>
                                        <p:cTn id="7" dur="500"/>
                                        <p:tgtEl>
                                          <p:spTgt spid="297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12"/>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44000" cy="347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图片 18" descr="山底5.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751388"/>
            <a:ext cx="9144000"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2738" y="6194425"/>
            <a:ext cx="12192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4" name="Rectangle 14"/>
          <p:cNvSpPr>
            <a:spLocks noChangeArrowheads="1"/>
          </p:cNvSpPr>
          <p:nvPr/>
        </p:nvSpPr>
        <p:spPr bwMode="auto">
          <a:xfrm>
            <a:off x="844550" y="3130550"/>
            <a:ext cx="7294563" cy="3162300"/>
          </a:xfrm>
          <a:prstGeom prst="rect">
            <a:avLst/>
          </a:prstGeom>
          <a:noFill/>
          <a:ln w="9525">
            <a:noFill/>
            <a:miter lim="800000"/>
          </a:ln>
          <a:effectLst/>
        </p:spPr>
        <p:txBody>
          <a:bodyPr>
            <a:spAutoFit/>
          </a:bodyPr>
          <a:lstStyle/>
          <a:p>
            <a:pPr algn="just" eaLnBrk="0" hangingPunct="0">
              <a:lnSpc>
                <a:spcPct val="140000"/>
              </a:lnSpc>
              <a:defRPr/>
            </a:pPr>
            <a:r>
              <a:rPr lang="zh-CN" altLang="zh-CN" sz="2400" b="1" dirty="0">
                <a:solidFill>
                  <a:srgbClr val="FF0000"/>
                </a:solidFill>
                <a:latin typeface="+mn-ea"/>
                <a:ea typeface="+mn-ea"/>
                <a:cs typeface="Times New Roman" panose="02020603050405020304" pitchFamily="18" charset="0"/>
              </a:rPr>
              <a:t>【</a:t>
            </a:r>
            <a:r>
              <a:rPr lang="zh-CN" sz="2400" b="1" dirty="0">
                <a:solidFill>
                  <a:srgbClr val="FF0000"/>
                </a:solidFill>
                <a:latin typeface="+mn-ea"/>
                <a:ea typeface="+mn-ea"/>
                <a:cs typeface="Times New Roman" panose="02020603050405020304" pitchFamily="18" charset="0"/>
              </a:rPr>
              <a:t>答案</a:t>
            </a:r>
            <a:r>
              <a:rPr lang="zh-CN" altLang="zh-CN" sz="2400" b="1" dirty="0">
                <a:solidFill>
                  <a:srgbClr val="FF0000"/>
                </a:solidFill>
                <a:latin typeface="+mn-ea"/>
                <a:ea typeface="+mn-ea"/>
                <a:cs typeface="Times New Roman" panose="02020603050405020304" pitchFamily="18" charset="0"/>
              </a:rPr>
              <a:t>】</a:t>
            </a:r>
            <a:r>
              <a:rPr lang="en-US" altLang="zh-CN" sz="2400" b="1" dirty="0">
                <a:solidFill>
                  <a:srgbClr val="0000FF"/>
                </a:solidFill>
                <a:latin typeface="+mn-ea"/>
              </a:rPr>
              <a:t>(1)</a:t>
            </a:r>
            <a:r>
              <a:rPr lang="zh-CN" altLang="en-US" sz="2400" b="1" dirty="0">
                <a:solidFill>
                  <a:srgbClr val="0000FF"/>
                </a:solidFill>
                <a:latin typeface="+mn-ea"/>
              </a:rPr>
              <a:t>更真实。伟人也像平凡人一样会聊天、看电影，也有自己的生活特点和习惯，这就呈现给读者</a:t>
            </a:r>
            <a:r>
              <a:rPr lang="zh-CN" altLang="en-US" sz="2400" b="1" u="sng" dirty="0">
                <a:solidFill>
                  <a:srgbClr val="FF0000"/>
                </a:solidFill>
                <a:latin typeface="微软雅黑" panose="020B0503020204020204" pitchFamily="34" charset="-122"/>
                <a:ea typeface="微软雅黑" panose="020B0503020204020204" pitchFamily="34" charset="-122"/>
              </a:rPr>
              <a:t>一个活生生的、真实的鲁迅。这样的鲁迅，更让人觉得可亲。</a:t>
            </a:r>
            <a:endParaRPr lang="zh-CN" altLang="en-US" sz="2400" b="1" u="sng" dirty="0">
              <a:solidFill>
                <a:srgbClr val="FF0000"/>
              </a:solidFill>
              <a:latin typeface="微软雅黑" panose="020B0503020204020204" pitchFamily="34" charset="-122"/>
              <a:ea typeface="微软雅黑" panose="020B0503020204020204" pitchFamily="34" charset="-122"/>
            </a:endParaRPr>
          </a:p>
          <a:p>
            <a:pPr algn="just" eaLnBrk="0" hangingPunct="0">
              <a:lnSpc>
                <a:spcPct val="140000"/>
              </a:lnSpc>
              <a:defRPr/>
            </a:pPr>
            <a:r>
              <a:rPr lang="en-US" altLang="zh-CN" sz="2400" b="1" dirty="0">
                <a:solidFill>
                  <a:srgbClr val="0000FF"/>
                </a:solidFill>
                <a:latin typeface="+mn-ea"/>
              </a:rPr>
              <a:t>(2)</a:t>
            </a:r>
            <a:r>
              <a:rPr lang="zh-CN" altLang="en-US" sz="2400" b="1" dirty="0">
                <a:solidFill>
                  <a:srgbClr val="0000FF"/>
                </a:solidFill>
                <a:latin typeface="+mn-ea"/>
              </a:rPr>
              <a:t>更直观。对鲁迅的工作、生活琐事的记叙，让我们直接感受到鲁迅的为人、做事、对待生活、对待工</a:t>
            </a:r>
            <a:endParaRPr lang="en-US" altLang="zh-CN" sz="2400" b="1" dirty="0">
              <a:solidFill>
                <a:srgbClr val="0000FF"/>
              </a:solidFill>
              <a:latin typeface="+mn-ea"/>
            </a:endParaRPr>
          </a:p>
        </p:txBody>
      </p:sp>
      <p:sp>
        <p:nvSpPr>
          <p:cNvPr id="30735" name="Rectangle 15"/>
          <p:cNvSpPr>
            <a:spLocks noChangeArrowheads="1"/>
          </p:cNvSpPr>
          <p:nvPr/>
        </p:nvSpPr>
        <p:spPr bwMode="auto">
          <a:xfrm>
            <a:off x="836613" y="1655763"/>
            <a:ext cx="7302500" cy="1643062"/>
          </a:xfrm>
          <a:prstGeom prst="rect">
            <a:avLst/>
          </a:prstGeom>
          <a:noFill/>
          <a:ln w="9525">
            <a:noFill/>
            <a:miter lim="800000"/>
          </a:ln>
          <a:effectLst/>
        </p:spPr>
        <p:txBody>
          <a:bodyPr>
            <a:spAutoFit/>
          </a:bodyPr>
          <a:lstStyle/>
          <a:p>
            <a:pPr>
              <a:lnSpc>
                <a:spcPct val="140000"/>
              </a:lnSpc>
              <a:defRPr/>
            </a:pPr>
            <a:r>
              <a:rPr lang="en-US" altLang="zh-CN" sz="2400" b="1" dirty="0">
                <a:solidFill>
                  <a:srgbClr val="FF0000"/>
                </a:solidFill>
                <a:latin typeface="+mn-ea"/>
                <a:ea typeface="+mn-ea"/>
                <a:cs typeface="Times New Roman" panose="02020603050405020304" pitchFamily="18" charset="0"/>
              </a:rPr>
              <a:t>【</a:t>
            </a:r>
            <a:r>
              <a:rPr lang="zh-CN" altLang="en-US" sz="2400" b="1" dirty="0">
                <a:solidFill>
                  <a:srgbClr val="FF0000"/>
                </a:solidFill>
                <a:latin typeface="+mn-ea"/>
                <a:ea typeface="+mn-ea"/>
                <a:cs typeface="Times New Roman" panose="02020603050405020304" pitchFamily="18" charset="0"/>
              </a:rPr>
              <a:t>难点探究</a:t>
            </a:r>
            <a:r>
              <a:rPr lang="en-US" altLang="zh-CN" sz="2400" b="1" dirty="0">
                <a:solidFill>
                  <a:srgbClr val="FF0000"/>
                </a:solidFill>
                <a:latin typeface="+mn-ea"/>
                <a:ea typeface="+mn-ea"/>
                <a:cs typeface="Times New Roman" panose="02020603050405020304" pitchFamily="18" charset="0"/>
              </a:rPr>
              <a:t>】</a:t>
            </a:r>
            <a:r>
              <a:rPr lang="zh-CN" altLang="en-US" sz="2400" b="1" dirty="0">
                <a:latin typeface="+mn-ea"/>
                <a:ea typeface="+mn-ea"/>
              </a:rPr>
              <a:t>鲁迅是伟大的文学家、思想家、革命家，但本文却大量细致地记叙他的工作、生活琐事，这样写有什么好处？</a:t>
            </a:r>
            <a:endParaRPr lang="zh-CN" altLang="en-US" sz="2400" b="1" dirty="0">
              <a:latin typeface="+mn-ea"/>
              <a:ea typeface="+mn-ea"/>
            </a:endParaRPr>
          </a:p>
        </p:txBody>
      </p:sp>
      <p:cxnSp>
        <p:nvCxnSpPr>
          <p:cNvPr id="17" name="直接连接符 19"/>
          <p:cNvCxnSpPr/>
          <p:nvPr/>
        </p:nvCxnSpPr>
        <p:spPr bwMode="auto">
          <a:xfrm>
            <a:off x="819150" y="6303963"/>
            <a:ext cx="7505700"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2699792" y="392509"/>
            <a:ext cx="4368850" cy="923330"/>
          </a:xfrm>
          <a:prstGeom prst="rect">
            <a:avLst/>
          </a:prstGeom>
          <a:noFill/>
        </p:spPr>
        <p:txBody>
          <a:bodyPr wrap="square" rtlCol="0">
            <a:spAutoFit/>
          </a:bodyPr>
          <a:lstStyle/>
          <a:p>
            <a:r>
              <a:rPr lang="zh-CN" altLang="en-US" sz="5400" dirty="0" smtClean="0"/>
              <a:t>二、疑难探究</a:t>
            </a:r>
            <a:endParaRPr lang="zh-CN" altLang="en-US"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34"/>
                                        </p:tgtEl>
                                        <p:attrNameLst>
                                          <p:attrName>style.visibility</p:attrName>
                                        </p:attrNameLst>
                                      </p:cBhvr>
                                      <p:to>
                                        <p:strVal val="visible"/>
                                      </p:to>
                                    </p:set>
                                    <p:animEffect transition="in" filter="blinds(horizontal)">
                                      <p:cBhvr>
                                        <p:cTn id="7" dur="500"/>
                                        <p:tgtEl>
                                          <p:spTgt spid="30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图片 18" descr="山底5.png"/>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4751388"/>
            <a:ext cx="9144000"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32738" y="6194425"/>
            <a:ext cx="12192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9" name="Rectangle 14"/>
          <p:cNvSpPr>
            <a:spLocks noChangeArrowheads="1"/>
          </p:cNvSpPr>
          <p:nvPr/>
        </p:nvSpPr>
        <p:spPr bwMode="auto">
          <a:xfrm>
            <a:off x="467544" y="908720"/>
            <a:ext cx="828092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a:lnSpc>
                <a:spcPct val="140000"/>
              </a:lnSpc>
              <a:buFont typeface="Arial" panose="020B0604020202020204" pitchFamily="34" charset="0"/>
              <a:buNone/>
              <a:defRPr/>
            </a:pPr>
            <a:r>
              <a:rPr lang="zh-CN" altLang="en-US" sz="2400" b="1" dirty="0">
                <a:solidFill>
                  <a:srgbClr val="002060"/>
                </a:solidFill>
                <a:latin typeface="+mn-ea"/>
              </a:rPr>
              <a:t>作方面的许多感人之处，以及他思想、性格方面的不少特点。而这些都不可能从作者的抽象说教中得来。</a:t>
            </a:r>
            <a:endParaRPr lang="zh-CN" altLang="en-US" sz="2400" b="1" dirty="0">
              <a:solidFill>
                <a:srgbClr val="002060"/>
              </a:solidFill>
              <a:latin typeface="+mn-ea"/>
            </a:endParaRPr>
          </a:p>
          <a:p>
            <a:pPr algn="just">
              <a:lnSpc>
                <a:spcPct val="140000"/>
              </a:lnSpc>
              <a:buFont typeface="Arial" panose="020B0604020202020204" pitchFamily="34" charset="0"/>
              <a:buNone/>
              <a:defRPr/>
            </a:pPr>
            <a:r>
              <a:rPr lang="en-US" altLang="zh-CN" sz="2400" b="1" dirty="0">
                <a:solidFill>
                  <a:srgbClr val="002060"/>
                </a:solidFill>
                <a:latin typeface="+mn-ea"/>
              </a:rPr>
              <a:t>(3)</a:t>
            </a:r>
            <a:r>
              <a:rPr lang="zh-CN" altLang="en-US" sz="2400" b="1" dirty="0">
                <a:solidFill>
                  <a:srgbClr val="002060"/>
                </a:solidFill>
                <a:latin typeface="+mn-ea"/>
              </a:rPr>
              <a:t>更真挚。运用细节描写，真情毕现。</a:t>
            </a:r>
            <a:endParaRPr lang="zh-CN" altLang="en-US" sz="2400" b="1" dirty="0">
              <a:solidFill>
                <a:srgbClr val="002060"/>
              </a:solidFill>
              <a:latin typeface="+mn-ea"/>
            </a:endParaRPr>
          </a:p>
          <a:p>
            <a:pPr algn="just">
              <a:lnSpc>
                <a:spcPct val="140000"/>
              </a:lnSpc>
              <a:buFont typeface="Arial" panose="020B0604020202020204" pitchFamily="34" charset="0"/>
              <a:buNone/>
              <a:defRPr/>
            </a:pPr>
            <a:r>
              <a:rPr lang="en-US" altLang="zh-CN" sz="2400" b="1" dirty="0">
                <a:solidFill>
                  <a:srgbClr val="002060"/>
                </a:solidFill>
                <a:latin typeface="+mn-ea"/>
              </a:rPr>
              <a:t>(4)</a:t>
            </a:r>
            <a:r>
              <a:rPr lang="zh-CN" altLang="en-US" sz="2400" b="1" dirty="0">
                <a:solidFill>
                  <a:srgbClr val="002060"/>
                </a:solidFill>
                <a:latin typeface="+mn-ea"/>
              </a:rPr>
              <a:t>更有趣味。关于鲁迅的许多富有趣味的生活细节的描述，可以引起读者浓厚的阅读兴趣。</a:t>
            </a:r>
            <a:endParaRPr lang="zh-CN" altLang="en-US" sz="2400" b="1" dirty="0">
              <a:solidFill>
                <a:srgbClr val="002060"/>
              </a:solidFill>
              <a:latin typeface="+mn-ea"/>
            </a:endParaRPr>
          </a:p>
          <a:p>
            <a:pPr algn="just">
              <a:lnSpc>
                <a:spcPct val="140000"/>
              </a:lnSpc>
              <a:buFont typeface="Arial" panose="020B0604020202020204" pitchFamily="34" charset="0"/>
              <a:buNone/>
              <a:defRPr/>
            </a:pPr>
            <a:r>
              <a:rPr lang="en-US" altLang="zh-CN" sz="2400" b="1" dirty="0">
                <a:solidFill>
                  <a:srgbClr val="002060"/>
                </a:solidFill>
                <a:latin typeface="+mn-ea"/>
              </a:rPr>
              <a:t>(5)</a:t>
            </a:r>
            <a:r>
              <a:rPr lang="zh-CN" altLang="en-US" sz="2400" b="1" dirty="0">
                <a:solidFill>
                  <a:srgbClr val="002060"/>
                </a:solidFill>
                <a:latin typeface="+mn-ea"/>
              </a:rPr>
              <a:t>更有表现力。文中许广平的一句话十分恰当</a:t>
            </a:r>
            <a:r>
              <a:rPr lang="zh-CN" altLang="en-US" sz="2400" b="1" dirty="0" smtClean="0">
                <a:solidFill>
                  <a:srgbClr val="002060"/>
                </a:solidFill>
                <a:latin typeface="+mn-ea"/>
              </a:rPr>
              <a:t>：</a:t>
            </a:r>
            <a:endParaRPr lang="zh-CN" altLang="en-US" sz="2400" b="1" dirty="0" smtClean="0">
              <a:solidFill>
                <a:srgbClr val="002060"/>
              </a:solidFill>
              <a:latin typeface="+mn-ea"/>
            </a:endParaRPr>
          </a:p>
          <a:p>
            <a:pPr algn="just">
              <a:lnSpc>
                <a:spcPct val="140000"/>
              </a:lnSpc>
              <a:buFont typeface="Arial" panose="020B0604020202020204" pitchFamily="34" charset="0"/>
              <a:buNone/>
              <a:defRPr/>
            </a:pPr>
            <a:r>
              <a:rPr lang="zh-CN" altLang="en-US" sz="2400" b="1" dirty="0" smtClean="0">
                <a:solidFill>
                  <a:srgbClr val="002060"/>
                </a:solidFill>
                <a:latin typeface="+mn-ea"/>
              </a:rPr>
              <a:t>“</a:t>
            </a:r>
            <a:r>
              <a:rPr lang="zh-CN" altLang="en-US" sz="2400" b="1" dirty="0">
                <a:solidFill>
                  <a:srgbClr val="002060"/>
                </a:solidFill>
                <a:latin typeface="+mn-ea"/>
              </a:rPr>
              <a:t>周先生的做人，真是我们学不了的。那怕一点点小事。”看似轻描淡写，实则富有思想内涵。</a:t>
            </a:r>
            <a:endParaRPr lang="zh-CN" altLang="en-US" sz="2400" b="1" dirty="0">
              <a:solidFill>
                <a:srgbClr val="002060"/>
              </a:solidFill>
              <a:latin typeface="+mn-ea"/>
            </a:endParaRPr>
          </a:p>
        </p:txBody>
      </p:sp>
      <p:cxnSp>
        <p:nvCxnSpPr>
          <p:cNvPr id="14" name="直接连接符 19"/>
          <p:cNvCxnSpPr/>
          <p:nvPr/>
        </p:nvCxnSpPr>
        <p:spPr bwMode="auto">
          <a:xfrm>
            <a:off x="819150" y="6303963"/>
            <a:ext cx="7505700"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Documents and Settings\鱼不愚\桌面\00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5916" y="1844824"/>
            <a:ext cx="3121025" cy="512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圆角矩形 38"/>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28975" y="2060848"/>
            <a:ext cx="5940425" cy="561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3783724" y="2669628"/>
            <a:ext cx="5385676" cy="1569660"/>
          </a:xfrm>
          <a:prstGeom prst="rect">
            <a:avLst/>
          </a:prstGeom>
          <a:noFill/>
        </p:spPr>
        <p:txBody>
          <a:bodyPr wrap="square" rtlCol="0">
            <a:spAutoFit/>
          </a:bodyPr>
          <a:lstStyle/>
          <a:p>
            <a:r>
              <a:rPr lang="zh-CN" altLang="en-US" sz="9600" dirty="0" smtClean="0">
                <a:latin typeface="华文琥珀" panose="02010800040101010101" pitchFamily="2" charset="-122"/>
                <a:ea typeface="华文琥珀" panose="02010800040101010101" pitchFamily="2" charset="-122"/>
              </a:rPr>
              <a:t>拓展延伸</a:t>
            </a:r>
            <a:endParaRPr lang="zh-CN" altLang="en-US" sz="9600" dirty="0">
              <a:latin typeface="华文琥珀" panose="02010800040101010101" pitchFamily="2" charset="-122"/>
              <a:ea typeface="华文琥珀"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Documents and Settings\鱼不愚\桌面\00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5916" y="1844824"/>
            <a:ext cx="3121025" cy="512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圆角矩形 38"/>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28975" y="2060848"/>
            <a:ext cx="5940425" cy="561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3613642" y="2648607"/>
            <a:ext cx="5171089" cy="1569660"/>
          </a:xfrm>
          <a:prstGeom prst="rect">
            <a:avLst/>
          </a:prstGeom>
          <a:noFill/>
        </p:spPr>
        <p:txBody>
          <a:bodyPr wrap="square" rtlCol="0">
            <a:spAutoFit/>
          </a:bodyPr>
          <a:lstStyle/>
          <a:p>
            <a:r>
              <a:rPr lang="zh-CN" altLang="en-US" sz="9600" b="1" dirty="0">
                <a:latin typeface="华文琥珀" panose="02010800040101010101" pitchFamily="2" charset="-122"/>
                <a:ea typeface="华文琥珀" panose="02010800040101010101" pitchFamily="2" charset="-122"/>
              </a:rPr>
              <a:t>基础知识</a:t>
            </a:r>
            <a:endParaRPr lang="zh-CN" altLang="en-US" sz="9600" b="1" dirty="0">
              <a:latin typeface="华文琥珀" panose="02010800040101010101" pitchFamily="2" charset="-122"/>
              <a:ea typeface="华文琥珀"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0" y="0"/>
            <a:ext cx="8915400" cy="655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b="1" dirty="0">
                <a:latin typeface="黑体" panose="02010609060101010101" pitchFamily="49" charset="-122"/>
                <a:ea typeface="黑体" panose="02010609060101010101" pitchFamily="49" charset="-122"/>
              </a:rPr>
              <a:t>                        </a:t>
            </a:r>
            <a:r>
              <a:rPr lang="zh-CN" altLang="en-US" sz="4000" b="1" dirty="0">
                <a:solidFill>
                  <a:srgbClr val="FF0000"/>
                </a:solidFill>
                <a:latin typeface="黑体" panose="02010609060101010101" pitchFamily="49" charset="-122"/>
                <a:ea typeface="黑体" panose="02010609060101010101" pitchFamily="49" charset="-122"/>
              </a:rPr>
              <a:t>怀鲁迅</a:t>
            </a:r>
            <a:r>
              <a:rPr lang="zh-CN" altLang="en-US" sz="2400" b="1" dirty="0">
                <a:latin typeface="黑体" panose="02010609060101010101" pitchFamily="49" charset="-122"/>
                <a:ea typeface="黑体" panose="02010609060101010101" pitchFamily="49" charset="-122"/>
              </a:rPr>
              <a:t>   </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郁达夫</a:t>
            </a:r>
            <a:r>
              <a:rPr lang="en-US" altLang="zh-CN" sz="2400" b="1" dirty="0">
                <a:latin typeface="黑体" panose="02010609060101010101" pitchFamily="49" charset="-122"/>
                <a:ea typeface="黑体" panose="02010609060101010101" pitchFamily="49" charset="-122"/>
              </a:rPr>
              <a:t>)</a:t>
            </a:r>
            <a:endParaRPr lang="en-US" altLang="zh-CN" sz="2400" b="1" dirty="0">
              <a:latin typeface="黑体" panose="02010609060101010101" pitchFamily="49" charset="-122"/>
              <a:ea typeface="黑体" panose="02010609060101010101" pitchFamily="49" charset="-122"/>
            </a:endParaRPr>
          </a:p>
          <a:p>
            <a:r>
              <a:rPr lang="en-US" altLang="zh-CN" sz="24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真是晴天的霹雳，在南台的宴会席上，忽而听到了鲁迅的死！ </a:t>
            </a:r>
            <a:endParaRPr lang="zh-CN" altLang="en-US" sz="3200" b="1" dirty="0">
              <a:latin typeface="黑体" panose="02010609060101010101" pitchFamily="49" charset="-122"/>
              <a:ea typeface="黑体" panose="02010609060101010101" pitchFamily="49" charset="-122"/>
            </a:endParaRPr>
          </a:p>
          <a:p>
            <a:r>
              <a:rPr lang="zh-CN" altLang="en-US" sz="3200" b="1" dirty="0">
                <a:latin typeface="黑体" panose="02010609060101010101" pitchFamily="49" charset="-122"/>
                <a:ea typeface="黑体" panose="02010609060101010101" pitchFamily="49" charset="-122"/>
              </a:rPr>
              <a:t>    发出了几通电报，会萃了一夜行李，第二天我就匆匆跳上了开往上海的轮船。 </a:t>
            </a:r>
            <a:endParaRPr lang="zh-CN" altLang="en-US" sz="3200" b="1" dirty="0">
              <a:latin typeface="黑体" panose="02010609060101010101" pitchFamily="49" charset="-122"/>
              <a:ea typeface="黑体" panose="02010609060101010101" pitchFamily="49" charset="-122"/>
            </a:endParaRPr>
          </a:p>
          <a:p>
            <a:r>
              <a:rPr lang="zh-CN" altLang="en-US" sz="3200" b="1" dirty="0">
                <a:latin typeface="黑体" panose="02010609060101010101" pitchFamily="49" charset="-122"/>
                <a:ea typeface="黑体" panose="02010609060101010101" pitchFamily="49" charset="-122"/>
              </a:rPr>
              <a:t>    二十二日上午十时船靠了岸，到家洗了一个澡，吞了两口饭，跑到胶州路万国殡仪馆去，遇见的只是真诚的脸，热烈的脸，悲愤的脸，和千千万万将要破裂似的青年男女的心肺与紧捏的拳头。 </a:t>
            </a:r>
            <a:endParaRPr lang="zh-CN" altLang="en-US" sz="3200" b="1" dirty="0">
              <a:latin typeface="黑体" panose="02010609060101010101" pitchFamily="49" charset="-122"/>
              <a:ea typeface="黑体" panose="02010609060101010101" pitchFamily="49" charset="-122"/>
            </a:endParaRPr>
          </a:p>
          <a:p>
            <a:r>
              <a:rPr lang="zh-CN" altLang="en-US" sz="3200" b="1" dirty="0">
                <a:latin typeface="黑体" panose="02010609060101010101" pitchFamily="49" charset="-122"/>
                <a:ea typeface="黑体" panose="02010609060101010101" pitchFamily="49" charset="-122"/>
              </a:rPr>
              <a:t>    这不是寻常的丧事，这也不是沉郁的悲哀，这正象是大地震要来，或黎时将到时充塞在天地之间的一瞬间的寂静。 </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ransition>
    <p:blinds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395288" y="333375"/>
            <a:ext cx="8748712" cy="6183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latin typeface="黑体" panose="02010609060101010101" pitchFamily="49" charset="-122"/>
                <a:ea typeface="黑体" panose="02010609060101010101" pitchFamily="49" charset="-122"/>
              </a:rPr>
              <a:t>生死，肉体，灵魂，眼泪，悲叹，这些问题与感觉，在此地似乎太渺小了，在鲁迅的死的彼岸，还照耀着一道更伟大，更猛烈的寂光。 </a:t>
            </a:r>
            <a:endParaRPr lang="zh-CN" altLang="en-US" sz="3200" b="1">
              <a:latin typeface="黑体" panose="02010609060101010101" pitchFamily="49" charset="-122"/>
              <a:ea typeface="黑体" panose="02010609060101010101" pitchFamily="49" charset="-122"/>
            </a:endParaRPr>
          </a:p>
          <a:p>
            <a:r>
              <a:rPr lang="zh-CN" altLang="en-US" sz="3200" b="1">
                <a:latin typeface="黑体" panose="02010609060101010101" pitchFamily="49" charset="-122"/>
                <a:ea typeface="黑体" panose="02010609060101010101" pitchFamily="49" charset="-122"/>
              </a:rPr>
              <a:t>    没有伟大的人物出现的民族，是世界上最可怜的生物之群；有了伟大的人物，而不知拥护，爱戴，崇仰的国家，是没有希望的奴隶之邦。因鲁迅的一死，使人自觉出了民族的尚可以有为，也因鲁迅之一死，使人家看出了中国还是奴隶性很浓厚的半绝望的国家。 </a:t>
            </a:r>
            <a:endParaRPr lang="zh-CN" altLang="en-US" sz="3200" b="1">
              <a:latin typeface="黑体" panose="02010609060101010101" pitchFamily="49" charset="-122"/>
              <a:ea typeface="黑体" panose="02010609060101010101" pitchFamily="49" charset="-122"/>
            </a:endParaRPr>
          </a:p>
          <a:p>
            <a:r>
              <a:rPr lang="zh-CN" altLang="en-US" sz="3200" b="1">
                <a:latin typeface="黑体" panose="02010609060101010101" pitchFamily="49" charset="-122"/>
                <a:ea typeface="黑体" panose="02010609060101010101" pitchFamily="49" charset="-122"/>
              </a:rPr>
              <a:t>    鲁迅的灵柩，在夜阴里被埋入浅土中去了；西天角却出现了一片微红的新月。 </a:t>
            </a:r>
            <a:endParaRPr lang="zh-CN" altLang="en-US" sz="3200" b="1">
              <a:latin typeface="黑体" panose="02010609060101010101" pitchFamily="49" charset="-122"/>
              <a:ea typeface="黑体" panose="02010609060101010101" pitchFamily="49" charset="-122"/>
            </a:endParaRPr>
          </a:p>
          <a:p>
            <a:r>
              <a:rPr lang="zh-CN" altLang="en-US" sz="2400" b="1">
                <a:latin typeface="Times New Roman" panose="02020603050405020304" pitchFamily="18" charset="0"/>
              </a:rPr>
              <a:t>                                  一九三六年十月二十四日在上海 </a:t>
            </a:r>
            <a:endParaRPr lang="zh-CN" altLang="en-US" sz="2400" b="1">
              <a:latin typeface="Times New Roman" panose="02020603050405020304" pitchFamily="18" charset="0"/>
            </a:endParaRPr>
          </a:p>
          <a:p>
            <a:r>
              <a:rPr lang="zh-CN" altLang="en-US" sz="2400" b="1">
                <a:latin typeface="Times New Roman" panose="02020603050405020304" pitchFamily="18" charset="0"/>
              </a:rPr>
              <a:t>                    原载一九三六年十一月一日</a:t>
            </a:r>
            <a:r>
              <a:rPr lang="en-US" altLang="zh-CN" sz="2400" b="1">
                <a:latin typeface="Times New Roman" panose="02020603050405020304" pitchFamily="18" charset="0"/>
              </a:rPr>
              <a:t>《</a:t>
            </a:r>
            <a:r>
              <a:rPr lang="zh-CN" altLang="en-US" sz="2400" b="1">
                <a:latin typeface="Times New Roman" panose="02020603050405020304" pitchFamily="18" charset="0"/>
              </a:rPr>
              <a:t>文学</a:t>
            </a:r>
            <a:r>
              <a:rPr lang="en-US" altLang="zh-CN" sz="2400" b="1">
                <a:latin typeface="Times New Roman" panose="02020603050405020304" pitchFamily="18" charset="0"/>
              </a:rPr>
              <a:t>》</a:t>
            </a:r>
            <a:r>
              <a:rPr lang="zh-CN" altLang="en-US" sz="2400" b="1">
                <a:latin typeface="Times New Roman" panose="02020603050405020304" pitchFamily="18" charset="0"/>
              </a:rPr>
              <a:t>第七卷第五号</a:t>
            </a:r>
            <a:endParaRPr lang="zh-CN" altLang="en-US" sz="2400" b="1">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395288" y="193675"/>
            <a:ext cx="8497887" cy="629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a:latin typeface="Times New Roman" panose="02020603050405020304" pitchFamily="18" charset="0"/>
              </a:rPr>
              <a:t>        </a:t>
            </a:r>
            <a:r>
              <a:rPr lang="zh-CN" altLang="en-US" sz="2400" b="1">
                <a:solidFill>
                  <a:srgbClr val="0000FF"/>
                </a:solidFill>
                <a:latin typeface="方正姚体" panose="02010601030101010101" pitchFamily="2" charset="-122"/>
                <a:ea typeface="方正姚体" panose="02010601030101010101" pitchFamily="2" charset="-122"/>
              </a:rPr>
              <a:t>在现代所有的中国人中，鲁迅无疑是最为深刻而且最为独特的一个，他的遗嘱也是最为独特的一封。下面是遗嘱全文：</a:t>
            </a:r>
            <a:endParaRPr lang="zh-CN" altLang="en-US" sz="2400" b="1">
              <a:solidFill>
                <a:srgbClr val="0000FF"/>
              </a:solidFill>
              <a:latin typeface="方正姚体" panose="02010601030101010101" pitchFamily="2" charset="-122"/>
              <a:ea typeface="方正姚体" panose="02010601030101010101" pitchFamily="2" charset="-122"/>
            </a:endParaRPr>
          </a:p>
          <a:p>
            <a:r>
              <a:rPr lang="zh-CN" altLang="en-US" sz="2400" b="1">
                <a:latin typeface="方正姚体" panose="02010601030101010101" pitchFamily="2" charset="-122"/>
                <a:ea typeface="方正姚体" panose="02010601030101010101" pitchFamily="2" charset="-122"/>
              </a:rPr>
              <a:t>    我只想到过写遗嘱，以为我倘曾贵为宫保，富有千万，儿子和女婿及其他一定早已逼我写好遗嘱了，现在却谁也不提起。但是，我也留下一张罢。当时好像很想定了一些，都是写给亲属的，其中有的是：</a:t>
            </a:r>
            <a:endParaRPr lang="zh-CN" altLang="en-US" sz="2400" b="1">
              <a:latin typeface="方正姚体" panose="02010601030101010101" pitchFamily="2" charset="-122"/>
              <a:ea typeface="方正姚体" panose="02010601030101010101" pitchFamily="2" charset="-122"/>
            </a:endParaRPr>
          </a:p>
          <a:p>
            <a:r>
              <a:rPr lang="zh-CN" altLang="en-US" sz="2400" b="1">
                <a:latin typeface="方正姚体" panose="02010601030101010101" pitchFamily="2" charset="-122"/>
                <a:ea typeface="方正姚体" panose="02010601030101010101" pitchFamily="2" charset="-122"/>
              </a:rPr>
              <a:t>   不是因为丧事，收受任何一文钱</a:t>
            </a:r>
            <a:r>
              <a:rPr lang="en-US" altLang="zh-CN" sz="2400" b="1">
                <a:latin typeface="Times New Roman" panose="02020603050405020304" pitchFamily="18" charset="0"/>
                <a:ea typeface="方正姚体" panose="02010601030101010101" pitchFamily="2" charset="-122"/>
              </a:rPr>
              <a:t>——</a:t>
            </a:r>
            <a:r>
              <a:rPr lang="zh-CN" altLang="en-US" sz="2400" b="1">
                <a:latin typeface="方正姚体" panose="02010601030101010101" pitchFamily="2" charset="-122"/>
                <a:ea typeface="方正姚体" panose="02010601030101010101" pitchFamily="2" charset="-122"/>
              </a:rPr>
              <a:t>但老朋友的，不在此例，赶快收敛、埋掉、拉倒。</a:t>
            </a:r>
            <a:endParaRPr lang="zh-CN" altLang="en-US" sz="2400" b="1">
              <a:latin typeface="方正姚体" panose="02010601030101010101" pitchFamily="2" charset="-122"/>
              <a:ea typeface="方正姚体" panose="02010601030101010101" pitchFamily="2" charset="-122"/>
            </a:endParaRPr>
          </a:p>
          <a:p>
            <a:r>
              <a:rPr lang="zh-CN" altLang="en-US" sz="2400" b="1">
                <a:latin typeface="方正姚体" panose="02010601030101010101" pitchFamily="2" charset="-122"/>
                <a:ea typeface="方正姚体" panose="02010601030101010101" pitchFamily="2" charset="-122"/>
              </a:rPr>
              <a:t>   不要做任何关于纪念的事。</a:t>
            </a:r>
            <a:endParaRPr lang="zh-CN" altLang="en-US" sz="2400" b="1">
              <a:latin typeface="方正姚体" panose="02010601030101010101" pitchFamily="2" charset="-122"/>
              <a:ea typeface="方正姚体" panose="02010601030101010101" pitchFamily="2" charset="-122"/>
            </a:endParaRPr>
          </a:p>
          <a:p>
            <a:r>
              <a:rPr lang="zh-CN" altLang="en-US" sz="2400" b="1">
                <a:latin typeface="方正姚体" panose="02010601030101010101" pitchFamily="2" charset="-122"/>
                <a:ea typeface="方正姚体" panose="02010601030101010101" pitchFamily="2" charset="-122"/>
              </a:rPr>
              <a:t>   忘掉我，管自己的生活。</a:t>
            </a:r>
            <a:r>
              <a:rPr lang="en-US" altLang="zh-CN" sz="2400" b="1">
                <a:latin typeface="Times New Roman" panose="02020603050405020304" pitchFamily="18" charset="0"/>
                <a:ea typeface="方正姚体" panose="02010601030101010101" pitchFamily="2" charset="-122"/>
              </a:rPr>
              <a:t>——</a:t>
            </a:r>
            <a:r>
              <a:rPr lang="zh-CN" altLang="en-US" sz="2400" b="1">
                <a:latin typeface="方正姚体" panose="02010601030101010101" pitchFamily="2" charset="-122"/>
                <a:ea typeface="方正姚体" panose="02010601030101010101" pitchFamily="2" charset="-122"/>
              </a:rPr>
              <a:t>倘不，那就真是胡涂虫。孩子长大，倘无才能，可寻点小事情过活，万不可去做空头文学家或美术家别人应许给你的事物，不可当真损着别人的牙眼，却反对报复，主张宽容的人，万勿和他接近此外自然还有，现在忘记了。只还记得在发热时，又曾想到欧洲人临死时，往往有一种仪式，是请别人宽恕，自己也宽恕了别人。我的怨敌可谓多矣，倘有新式的人问起我来，怎么回答呢</a:t>
            </a:r>
            <a:r>
              <a:rPr lang="en-US" altLang="zh-CN" sz="2400" b="1">
                <a:latin typeface="方正姚体" panose="02010601030101010101" pitchFamily="2" charset="-122"/>
                <a:ea typeface="方正姚体" panose="02010601030101010101" pitchFamily="2" charset="-122"/>
              </a:rPr>
              <a:t>?</a:t>
            </a:r>
            <a:r>
              <a:rPr lang="zh-CN" altLang="en-US" sz="2400" b="1">
                <a:latin typeface="方正姚体" panose="02010601030101010101" pitchFamily="2" charset="-122"/>
                <a:ea typeface="方正姚体" panose="02010601030101010101" pitchFamily="2" charset="-122"/>
              </a:rPr>
              <a:t>我想了一想，决定的是：</a:t>
            </a:r>
            <a:r>
              <a:rPr lang="zh-CN" altLang="en-US" sz="2400" b="1">
                <a:solidFill>
                  <a:srgbClr val="FF0000"/>
                </a:solidFill>
                <a:latin typeface="方正姚体" panose="02010601030101010101" pitchFamily="2" charset="-122"/>
                <a:ea typeface="方正姚体" panose="02010601030101010101" pitchFamily="2" charset="-122"/>
              </a:rPr>
              <a:t>让他们怨恨去，我也一个都不宽恕。</a:t>
            </a:r>
            <a:endParaRPr lang="zh-CN" altLang="en-US" sz="2400" b="1">
              <a:solidFill>
                <a:srgbClr val="FF0000"/>
              </a:solidFill>
              <a:latin typeface="方正姚体" panose="02010601030101010101" pitchFamily="2" charset="-122"/>
              <a:ea typeface="方正姚体" panose="02010601030101010101" pitchFamily="2"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0" y="0"/>
            <a:ext cx="2590800" cy="649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000" dirty="0">
                <a:latin typeface="Times New Roman" panose="02020603050405020304" pitchFamily="18" charset="0"/>
                <a:ea typeface="华文行楷" panose="02010800040101010101" pitchFamily="2" charset="-122"/>
              </a:rPr>
              <a:t>思考：通过对本篇课文的学习，你对鲁迅有没有新的认识？请谈谈你的体会。</a:t>
            </a:r>
            <a:endParaRPr kumimoji="1" lang="zh-CN" altLang="en-US" sz="4000" dirty="0">
              <a:latin typeface="Times New Roman" panose="02020603050405020304" pitchFamily="18" charset="0"/>
              <a:ea typeface="华文行楷" panose="02010800040101010101" pitchFamily="2" charset="-122"/>
            </a:endParaRPr>
          </a:p>
          <a:p>
            <a:pPr>
              <a:spcBef>
                <a:spcPct val="50000"/>
              </a:spcBef>
            </a:pPr>
            <a:endParaRPr kumimoji="1" lang="en-US" altLang="zh-CN" sz="4000" dirty="0">
              <a:solidFill>
                <a:srgbClr val="0066FF"/>
              </a:solidFill>
              <a:latin typeface="Times New Roman" panose="02020603050405020304" pitchFamily="18" charset="0"/>
              <a:ea typeface="华文行楷" panose="02010800040101010101" pitchFamily="2" charset="-122"/>
            </a:endParaRPr>
          </a:p>
        </p:txBody>
      </p:sp>
      <p:pic>
        <p:nvPicPr>
          <p:cNvPr id="44035" name="Picture 3" descr="luxunmu"/>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flipH="1">
            <a:off x="2286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randombar(horizontal)">
                                      <p:cBhvr>
                                        <p:cTn id="7" dur="500"/>
                                        <p:tgtEl>
                                          <p:spTgt spid="4403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4035"/>
                                        </p:tgtEl>
                                        <p:attrNameLst>
                                          <p:attrName>style.visibility</p:attrName>
                                        </p:attrNameLst>
                                      </p:cBhvr>
                                      <p:to>
                                        <p:strVal val="visible"/>
                                      </p:to>
                                    </p:set>
                                    <p:anim calcmode="lin" valueType="num">
                                      <p:cBhvr additive="base">
                                        <p:cTn id="12" dur="500" fill="hold"/>
                                        <p:tgtEl>
                                          <p:spTgt spid="44035"/>
                                        </p:tgtEl>
                                        <p:attrNameLst>
                                          <p:attrName>ppt_x</p:attrName>
                                        </p:attrNameLst>
                                      </p:cBhvr>
                                      <p:tavLst>
                                        <p:tav tm="0">
                                          <p:val>
                                            <p:strVal val="1+#ppt_w/2"/>
                                          </p:val>
                                        </p:tav>
                                        <p:tav tm="100000">
                                          <p:val>
                                            <p:strVal val="#ppt_x"/>
                                          </p:val>
                                        </p:tav>
                                      </p:tavLst>
                                    </p:anim>
                                    <p:anim calcmode="lin" valueType="num">
                                      <p:cBhvr additive="base">
                                        <p:cTn id="13" dur="500" fill="hold"/>
                                        <p:tgtEl>
                                          <p:spTgt spid="440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003018a015260f08b5f22f"/>
          <p:cNvPicPr>
            <a:picLocks noChangeAspect="1"/>
          </p:cNvPicPr>
          <p:nvPr/>
        </p:nvPicPr>
        <p:blipFill>
          <a:blip r:embed="rId1"/>
          <a:stretch>
            <a:fillRect/>
          </a:stretch>
        </p:blipFill>
        <p:spPr>
          <a:xfrm>
            <a:off x="1203960" y="890905"/>
            <a:ext cx="6661785" cy="481012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0110408161037012504"/>
          <p:cNvPicPr>
            <a:picLocks noChangeAspect="1"/>
          </p:cNvPicPr>
          <p:nvPr/>
        </p:nvPicPr>
        <p:blipFill>
          <a:blip r:embed="rId1"/>
          <a:stretch>
            <a:fillRect/>
          </a:stretch>
        </p:blipFill>
        <p:spPr>
          <a:xfrm>
            <a:off x="920115" y="106045"/>
            <a:ext cx="7036435" cy="629539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lcdorlrlmm44141"/>
          <p:cNvPicPr>
            <a:picLocks noChangeAspect="1"/>
          </p:cNvPicPr>
          <p:nvPr/>
        </p:nvPicPr>
        <p:blipFill>
          <a:blip r:embed="rId1"/>
          <a:stretch>
            <a:fillRect/>
          </a:stretch>
        </p:blipFill>
        <p:spPr>
          <a:xfrm>
            <a:off x="1139825" y="1057910"/>
            <a:ext cx="6618605" cy="478409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019392c3a77d922d5a"/>
          <p:cNvPicPr>
            <a:picLocks noChangeAspect="1"/>
          </p:cNvPicPr>
          <p:nvPr/>
        </p:nvPicPr>
        <p:blipFill>
          <a:blip r:embed="rId1"/>
          <a:stretch>
            <a:fillRect/>
          </a:stretch>
        </p:blipFill>
        <p:spPr>
          <a:xfrm>
            <a:off x="896620" y="280670"/>
            <a:ext cx="8040370" cy="591439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xinsrc_5821204280945390323454"/>
          <p:cNvPicPr>
            <a:picLocks noChangeAspect="1"/>
          </p:cNvPicPr>
          <p:nvPr/>
        </p:nvPicPr>
        <p:blipFill>
          <a:blip r:embed="rId1"/>
          <a:stretch>
            <a:fillRect/>
          </a:stretch>
        </p:blipFill>
        <p:spPr>
          <a:xfrm>
            <a:off x="822960" y="-13335"/>
            <a:ext cx="6788150" cy="644969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9"/>
          <p:cNvSpPr>
            <a:spLocks noChangeArrowheads="1"/>
          </p:cNvSpPr>
          <p:nvPr/>
        </p:nvSpPr>
        <p:spPr bwMode="auto">
          <a:xfrm>
            <a:off x="1089793" y="375417"/>
            <a:ext cx="2599338" cy="585788"/>
          </a:xfrm>
          <a:prstGeom prst="roundRect">
            <a:avLst>
              <a:gd name="adj" fmla="val 20787"/>
            </a:avLst>
          </a:prstGeom>
          <a:noFill/>
          <a:ln w="38100">
            <a:solidFill>
              <a:srgbClr val="009900"/>
            </a:solidFill>
            <a:round/>
          </a:ln>
          <a:effectLst>
            <a:outerShdw dist="38100" dir="2700000" algn="ctr" rotWithShape="0">
              <a:srgbClr val="000000">
                <a:alpha val="0"/>
              </a:srgbClr>
            </a:outerShdw>
          </a:effectLst>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4000" dirty="0"/>
              <a:t>目标导航</a:t>
            </a:r>
            <a:endParaRPr lang="zh-CN" altLang="en-US" sz="4000" dirty="0"/>
          </a:p>
        </p:txBody>
      </p:sp>
      <p:grpSp>
        <p:nvGrpSpPr>
          <p:cNvPr id="5" name="Group 4"/>
          <p:cNvGrpSpPr/>
          <p:nvPr/>
        </p:nvGrpSpPr>
        <p:grpSpPr bwMode="auto">
          <a:xfrm>
            <a:off x="192472" y="251591"/>
            <a:ext cx="1041400" cy="1116013"/>
            <a:chOff x="0" y="0"/>
            <a:chExt cx="1041090" cy="1115215"/>
          </a:xfrm>
        </p:grpSpPr>
        <p:pic>
          <p:nvPicPr>
            <p:cNvPr id="6" name="Picture 3" descr="C:\Documents and Settings\鱼不愚\桌面\000.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00809" cy="1115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0"/>
            <p:cNvSpPr txBox="1">
              <a:spLocks noChangeArrowheads="1"/>
            </p:cNvSpPr>
            <p:nvPr/>
          </p:nvSpPr>
          <p:spPr bwMode="auto">
            <a:xfrm>
              <a:off x="112678" y="123737"/>
              <a:ext cx="928412" cy="58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3200" dirty="0">
                  <a:solidFill>
                    <a:srgbClr val="F2F2F2"/>
                  </a:solidFill>
                </a:rPr>
                <a:t>01</a:t>
              </a:r>
              <a:endParaRPr lang="en-US" altLang="zh-CN" sz="3200" dirty="0">
                <a:solidFill>
                  <a:srgbClr val="F2F2F2"/>
                </a:solidFill>
              </a:endParaRPr>
            </a:p>
          </p:txBody>
        </p:sp>
      </p:grpSp>
      <p:sp>
        <p:nvSpPr>
          <p:cNvPr id="8" name="单圆角矩形 7"/>
          <p:cNvSpPr/>
          <p:nvPr/>
        </p:nvSpPr>
        <p:spPr>
          <a:xfrm>
            <a:off x="493986" y="1587063"/>
            <a:ext cx="7798676" cy="4456386"/>
          </a:xfrm>
          <a:prstGeom prst="round1Rect">
            <a:avLst/>
          </a:prstGeom>
          <a:solidFill>
            <a:schemeClr val="accent6">
              <a:lumMod val="40000"/>
              <a:lumOff val="60000"/>
            </a:schemeClr>
          </a:solidFill>
          <a:ln>
            <a:solidFill>
              <a:srgbClr val="00B05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ltLang="zh-CN" dirty="0" smtClean="0"/>
          </a:p>
        </p:txBody>
      </p:sp>
      <p:sp>
        <p:nvSpPr>
          <p:cNvPr id="10" name="Rectangle 11"/>
          <p:cNvSpPr>
            <a:spLocks noChangeArrowheads="1"/>
          </p:cNvSpPr>
          <p:nvPr/>
        </p:nvSpPr>
        <p:spPr bwMode="auto">
          <a:xfrm>
            <a:off x="1057054" y="3192952"/>
            <a:ext cx="566737" cy="468313"/>
          </a:xfrm>
          <a:prstGeom prst="rect">
            <a:avLst/>
          </a:prstGeom>
          <a:solidFill>
            <a:srgbClr val="FFFF00"/>
          </a:solidFill>
          <a:ln>
            <a:noFill/>
          </a:ln>
          <a:effectLst/>
        </p:spPr>
        <p:txBody>
          <a:bodyPr wrap="none" anchor="ctr"/>
          <a:lstStyle/>
          <a:p>
            <a:pPr algn="ctr" defTabSz="914400" fontAlgn="auto">
              <a:spcBef>
                <a:spcPts val="0"/>
              </a:spcBef>
              <a:spcAft>
                <a:spcPts val="0"/>
              </a:spcAft>
              <a:defRPr/>
            </a:pPr>
            <a:endParaRPr lang="zh-CN" altLang="en-US" sz="1200" kern="0" dirty="0">
              <a:solidFill>
                <a:srgbClr val="FFFFFF"/>
              </a:solidFill>
              <a:latin typeface="+mn-lt"/>
              <a:ea typeface="+mn-ea"/>
            </a:endParaRPr>
          </a:p>
        </p:txBody>
      </p:sp>
      <p:sp>
        <p:nvSpPr>
          <p:cNvPr id="11" name="Rectangle 11"/>
          <p:cNvSpPr>
            <a:spLocks noChangeArrowheads="1"/>
          </p:cNvSpPr>
          <p:nvPr/>
        </p:nvSpPr>
        <p:spPr bwMode="auto">
          <a:xfrm>
            <a:off x="1057054" y="4275627"/>
            <a:ext cx="566737" cy="468313"/>
          </a:xfrm>
          <a:prstGeom prst="rect">
            <a:avLst/>
          </a:prstGeom>
          <a:solidFill>
            <a:srgbClr val="FFFF00"/>
          </a:solidFill>
          <a:ln>
            <a:noFill/>
          </a:ln>
          <a:effectLst/>
        </p:spPr>
        <p:txBody>
          <a:bodyPr wrap="none" anchor="ctr"/>
          <a:lstStyle/>
          <a:p>
            <a:pPr algn="ctr" defTabSz="914400" fontAlgn="auto">
              <a:spcBef>
                <a:spcPts val="0"/>
              </a:spcBef>
              <a:spcAft>
                <a:spcPts val="0"/>
              </a:spcAft>
              <a:defRPr/>
            </a:pPr>
            <a:endParaRPr lang="zh-CN" altLang="en-US" sz="1200" kern="0" dirty="0">
              <a:solidFill>
                <a:srgbClr val="FFFFFF"/>
              </a:solidFill>
              <a:latin typeface="+mn-lt"/>
              <a:ea typeface="+mn-ea"/>
            </a:endParaRPr>
          </a:p>
        </p:txBody>
      </p:sp>
      <p:sp>
        <p:nvSpPr>
          <p:cNvPr id="13" name="文本框 14"/>
          <p:cNvSpPr txBox="1">
            <a:spLocks noChangeArrowheads="1"/>
          </p:cNvSpPr>
          <p:nvPr/>
        </p:nvSpPr>
        <p:spPr bwMode="auto">
          <a:xfrm>
            <a:off x="10693179" y="4277215"/>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zh-CN" altLang="en-US"/>
          </a:p>
        </p:txBody>
      </p:sp>
      <p:sp>
        <p:nvSpPr>
          <p:cNvPr id="14" name="Rectangle 11"/>
          <p:cNvSpPr>
            <a:spLocks noChangeArrowheads="1"/>
          </p:cNvSpPr>
          <p:nvPr/>
        </p:nvSpPr>
        <p:spPr bwMode="auto">
          <a:xfrm>
            <a:off x="1057054" y="2102340"/>
            <a:ext cx="566737" cy="468312"/>
          </a:xfrm>
          <a:prstGeom prst="rect">
            <a:avLst/>
          </a:prstGeom>
          <a:solidFill>
            <a:srgbClr val="FFFF00"/>
          </a:solidFill>
          <a:ln>
            <a:noFill/>
          </a:ln>
          <a:effectLst/>
        </p:spPr>
        <p:txBody>
          <a:bodyPr wrap="none" anchor="ctr"/>
          <a:lstStyle/>
          <a:p>
            <a:pPr algn="ctr" defTabSz="914400" fontAlgn="auto">
              <a:spcBef>
                <a:spcPts val="0"/>
              </a:spcBef>
              <a:spcAft>
                <a:spcPts val="0"/>
              </a:spcAft>
              <a:defRPr/>
            </a:pPr>
            <a:endParaRPr lang="zh-CN" altLang="en-US" sz="1200" kern="0" dirty="0">
              <a:solidFill>
                <a:srgbClr val="FFFFFF"/>
              </a:solidFill>
              <a:latin typeface="+mn-lt"/>
              <a:ea typeface="+mn-ea"/>
            </a:endParaRPr>
          </a:p>
        </p:txBody>
      </p:sp>
      <p:sp>
        <p:nvSpPr>
          <p:cNvPr id="15" name="矩形 1"/>
          <p:cNvSpPr>
            <a:spLocks noChangeArrowheads="1"/>
          </p:cNvSpPr>
          <p:nvPr/>
        </p:nvSpPr>
        <p:spPr bwMode="auto">
          <a:xfrm>
            <a:off x="1193579" y="1993462"/>
            <a:ext cx="7019925"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Tx/>
              <a:buAutoNum type="arabicPeriod"/>
            </a:pPr>
            <a:r>
              <a:rPr lang="zh-CN" altLang="en-US" sz="2400" b="1" dirty="0"/>
              <a:t>品读课文，理清文章思路，理解伟人鲁迅丰富而细腻的感情世界。</a:t>
            </a:r>
            <a:endParaRPr lang="en-US" altLang="zh-CN" sz="2400" b="1" dirty="0"/>
          </a:p>
          <a:p>
            <a:pPr eaLnBrk="1" hangingPunct="1">
              <a:lnSpc>
                <a:spcPct val="150000"/>
              </a:lnSpc>
              <a:buFontTx/>
              <a:buAutoNum type="arabicPeriod"/>
            </a:pPr>
            <a:r>
              <a:rPr lang="zh-CN" altLang="en-US" sz="2400" b="1" dirty="0"/>
              <a:t>学习本文善于从撷取生活琐事中去展现人物性格的写作方法。</a:t>
            </a:r>
            <a:endParaRPr lang="en-US" altLang="zh-CN" sz="2400" b="1" dirty="0"/>
          </a:p>
          <a:p>
            <a:pPr eaLnBrk="1" hangingPunct="1">
              <a:lnSpc>
                <a:spcPct val="150000"/>
              </a:lnSpc>
              <a:buFontTx/>
              <a:buAutoNum type="arabicPeriod"/>
            </a:pPr>
            <a:r>
              <a:rPr lang="zh-CN" altLang="en-US" sz="2400" b="1" dirty="0"/>
              <a:t>感悟鲁迅在平易温和的性格中蕴含的深厚的爱国情感、“孺子牛”般奉献精神。</a:t>
            </a:r>
            <a:endParaRPr lang="zh-CN" altLang="en-US" sz="2400" b="1" dirty="0"/>
          </a:p>
        </p:txBody>
      </p:sp>
      <p:sp>
        <p:nvSpPr>
          <p:cNvPr id="16" name="矩形 15"/>
          <p:cNvSpPr/>
          <p:nvPr/>
        </p:nvSpPr>
        <p:spPr>
          <a:xfrm>
            <a:off x="3725641" y="2432540"/>
            <a:ext cx="1808163" cy="558800"/>
          </a:xfrm>
          <a:prstGeom prst="rect">
            <a:avLst/>
          </a:prstGeom>
        </p:spPr>
        <p:txBody>
          <a:bodyPr wrap="none">
            <a:spAutoFit/>
          </a:bodyPr>
          <a:lstStyle/>
          <a:p>
            <a:pPr indent="382905" eaLnBrk="0" hangingPunct="0">
              <a:lnSpc>
                <a:spcPct val="150000"/>
              </a:lnSpc>
              <a:defRPr/>
            </a:pPr>
            <a:r>
              <a:rPr lang="zh-CN" altLang="en-US" sz="2400" b="1" dirty="0">
                <a:solidFill>
                  <a:srgbClr val="FF0000"/>
                </a:solidFill>
                <a:latin typeface="+mn-ea"/>
                <a:cs typeface="Times New Roman" panose="02020603050405020304" pitchFamily="18" charset="0"/>
              </a:rPr>
              <a:t>（重点）</a:t>
            </a:r>
            <a:endParaRPr lang="zh-CN" altLang="en-US" sz="1100" dirty="0">
              <a:latin typeface="+mn-ea"/>
            </a:endParaRPr>
          </a:p>
        </p:txBody>
      </p:sp>
      <p:sp>
        <p:nvSpPr>
          <p:cNvPr id="17" name="矩形 16"/>
          <p:cNvSpPr/>
          <p:nvPr/>
        </p:nvSpPr>
        <p:spPr>
          <a:xfrm>
            <a:off x="5533804" y="4726477"/>
            <a:ext cx="1809750" cy="558800"/>
          </a:xfrm>
          <a:prstGeom prst="rect">
            <a:avLst/>
          </a:prstGeom>
        </p:spPr>
        <p:txBody>
          <a:bodyPr wrap="none">
            <a:spAutoFit/>
          </a:bodyPr>
          <a:lstStyle/>
          <a:p>
            <a:pPr indent="382905" eaLnBrk="0" hangingPunct="0">
              <a:lnSpc>
                <a:spcPct val="150000"/>
              </a:lnSpc>
              <a:defRPr/>
            </a:pPr>
            <a:r>
              <a:rPr lang="zh-CN" altLang="en-US" sz="2400" b="1" dirty="0">
                <a:solidFill>
                  <a:srgbClr val="FF0000"/>
                </a:solidFill>
                <a:latin typeface="+mn-ea"/>
                <a:cs typeface="Times New Roman" panose="02020603050405020304" pitchFamily="18" charset="0"/>
              </a:rPr>
              <a:t>（重点）</a:t>
            </a:r>
            <a:endParaRPr lang="zh-CN" altLang="en-US" sz="1100" dirty="0">
              <a:latin typeface="+mn-ea"/>
            </a:endParaRPr>
          </a:p>
        </p:txBody>
      </p:sp>
      <p:sp>
        <p:nvSpPr>
          <p:cNvPr id="18" name="矩形 17"/>
          <p:cNvSpPr/>
          <p:nvPr/>
        </p:nvSpPr>
        <p:spPr>
          <a:xfrm>
            <a:off x="3146204" y="3600940"/>
            <a:ext cx="1806575" cy="647700"/>
          </a:xfrm>
          <a:prstGeom prst="rect">
            <a:avLst/>
          </a:prstGeom>
        </p:spPr>
        <p:txBody>
          <a:bodyPr wrap="none">
            <a:spAutoFit/>
          </a:bodyPr>
          <a:lstStyle/>
          <a:p>
            <a:pPr indent="382905" eaLnBrk="0" hangingPunct="0">
              <a:lnSpc>
                <a:spcPct val="150000"/>
              </a:lnSpc>
              <a:defRPr/>
            </a:pPr>
            <a:r>
              <a:rPr lang="zh-CN" altLang="en-US" sz="2400" b="1" dirty="0">
                <a:solidFill>
                  <a:srgbClr val="FF0000"/>
                </a:solidFill>
                <a:latin typeface="+mn-ea"/>
                <a:cs typeface="Times New Roman" panose="02020603050405020304" pitchFamily="18" charset="0"/>
              </a:rPr>
              <a:t>（难点）</a:t>
            </a:r>
            <a:endParaRPr lang="zh-CN" altLang="en-US" sz="11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9"/>
          <p:cNvSpPr>
            <a:spLocks noChangeArrowheads="1"/>
          </p:cNvSpPr>
          <p:nvPr/>
        </p:nvSpPr>
        <p:spPr bwMode="auto">
          <a:xfrm>
            <a:off x="1089793" y="375417"/>
            <a:ext cx="2599338" cy="585788"/>
          </a:xfrm>
          <a:prstGeom prst="roundRect">
            <a:avLst>
              <a:gd name="adj" fmla="val 20787"/>
            </a:avLst>
          </a:prstGeom>
          <a:noFill/>
          <a:ln w="38100">
            <a:solidFill>
              <a:srgbClr val="009900"/>
            </a:solidFill>
            <a:round/>
          </a:ln>
          <a:effectLst>
            <a:outerShdw dist="38100" dir="2700000" algn="ctr" rotWithShape="0">
              <a:srgbClr val="000000">
                <a:alpha val="0"/>
              </a:srgbClr>
            </a:outerShdw>
          </a:effectLst>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4000" dirty="0" smtClean="0"/>
              <a:t>文体知识</a:t>
            </a:r>
            <a:endParaRPr lang="zh-CN" altLang="en-US" sz="4000" dirty="0"/>
          </a:p>
        </p:txBody>
      </p:sp>
      <p:grpSp>
        <p:nvGrpSpPr>
          <p:cNvPr id="5" name="Group 4"/>
          <p:cNvGrpSpPr/>
          <p:nvPr/>
        </p:nvGrpSpPr>
        <p:grpSpPr bwMode="auto">
          <a:xfrm>
            <a:off x="192472" y="251591"/>
            <a:ext cx="1041400" cy="1116013"/>
            <a:chOff x="0" y="0"/>
            <a:chExt cx="1041090" cy="1115215"/>
          </a:xfrm>
        </p:grpSpPr>
        <p:pic>
          <p:nvPicPr>
            <p:cNvPr id="6" name="Picture 3" descr="C:\Documents and Settings\鱼不愚\桌面\000.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00809" cy="1115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0"/>
            <p:cNvSpPr txBox="1">
              <a:spLocks noChangeArrowheads="1"/>
            </p:cNvSpPr>
            <p:nvPr/>
          </p:nvSpPr>
          <p:spPr bwMode="auto">
            <a:xfrm>
              <a:off x="112678" y="123737"/>
              <a:ext cx="928412" cy="58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3200" dirty="0" smtClean="0">
                  <a:solidFill>
                    <a:srgbClr val="F2F2F2"/>
                  </a:solidFill>
                </a:rPr>
                <a:t>02</a:t>
              </a:r>
              <a:endParaRPr lang="en-US" altLang="zh-CN" sz="3200" dirty="0">
                <a:solidFill>
                  <a:srgbClr val="F2F2F2"/>
                </a:solidFill>
              </a:endParaRPr>
            </a:p>
          </p:txBody>
        </p:sp>
      </p:grpSp>
      <p:grpSp>
        <p:nvGrpSpPr>
          <p:cNvPr id="9" name="组 1"/>
          <p:cNvGrpSpPr/>
          <p:nvPr/>
        </p:nvGrpSpPr>
        <p:grpSpPr bwMode="auto">
          <a:xfrm>
            <a:off x="3124474" y="1347413"/>
            <a:ext cx="2633663" cy="668338"/>
            <a:chOff x="2265695" y="1736230"/>
            <a:chExt cx="2633545" cy="668337"/>
          </a:xfrm>
        </p:grpSpPr>
        <p:sp>
          <p:nvSpPr>
            <p:cNvPr id="11" name="圆角矩形 10"/>
            <p:cNvSpPr/>
            <p:nvPr/>
          </p:nvSpPr>
          <p:spPr>
            <a:xfrm>
              <a:off x="3005437" y="1845768"/>
              <a:ext cx="1893803" cy="449261"/>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kumimoji="1" lang="zh-CN" altLang="en-US"/>
            </a:p>
          </p:txBody>
        </p:sp>
        <p:pic>
          <p:nvPicPr>
            <p:cNvPr id="12" name="图片 9" descr="book.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5695" y="1736230"/>
              <a:ext cx="1087437"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矩形 1"/>
          <p:cNvSpPr>
            <a:spLocks noChangeArrowheads="1"/>
          </p:cNvSpPr>
          <p:nvPr/>
        </p:nvSpPr>
        <p:spPr bwMode="auto">
          <a:xfrm>
            <a:off x="749574" y="2134813"/>
            <a:ext cx="7729538" cy="3635375"/>
          </a:xfrm>
          <a:prstGeom prst="rect">
            <a:avLst/>
          </a:prstGeom>
          <a:noFill/>
          <a:ln>
            <a:noFill/>
          </a:ln>
        </p:spPr>
        <p:txBody>
          <a:bodyPr>
            <a:spAutoFit/>
          </a:bodyPr>
          <a:lstStyle/>
          <a:p>
            <a:pPr>
              <a:lnSpc>
                <a:spcPct val="140000"/>
              </a:lnSpc>
              <a:defRPr/>
            </a:pPr>
            <a:r>
              <a:rPr lang="zh-CN" altLang="en-US" sz="2400" b="1" dirty="0">
                <a:latin typeface="+mn-ea"/>
                <a:ea typeface="+mn-ea"/>
              </a:rPr>
              <a:t>    回忆录，顾名思义，就是回忆过去的事情，并且用文字记录下来；准确地说，回忆录是追记本人或他人过去生活经历和社会活动的一种文体，它具有文献的价值。根据文字记录方式的不同，回忆录可分为亲笔回忆录和口述回忆录。亲笔回忆录即回忆录主人公亲笔撰写的个人回忆录。口述回忆录，即回忆录主人公不是亲笔撰写，而采用自己口述、他人记录整理的方式。</a:t>
            </a:r>
            <a:endParaRPr lang="zh-CN" altLang="en-US" sz="2400" b="1" dirty="0">
              <a:latin typeface="+mn-ea"/>
              <a:ea typeface="+mn-ea"/>
            </a:endParaRPr>
          </a:p>
        </p:txBody>
      </p:sp>
      <p:sp>
        <p:nvSpPr>
          <p:cNvPr id="14" name="矩形 13"/>
          <p:cNvSpPr/>
          <p:nvPr/>
        </p:nvSpPr>
        <p:spPr>
          <a:xfrm>
            <a:off x="4211960" y="1367604"/>
            <a:ext cx="1871300" cy="584775"/>
          </a:xfrm>
          <a:prstGeom prst="rect">
            <a:avLst/>
          </a:prstGeom>
        </p:spPr>
        <p:txBody>
          <a:bodyPr wrap="square">
            <a:spAutoFit/>
          </a:bodyPr>
          <a:lstStyle/>
          <a:p>
            <a:r>
              <a:rPr lang="zh-CN" altLang="en-US" sz="3200" b="1" dirty="0">
                <a:latin typeface="黑体" panose="02010609060101010101" pitchFamily="49" charset="-122"/>
                <a:ea typeface="黑体" panose="02010609060101010101" pitchFamily="49" charset="-122"/>
              </a:rPr>
              <a:t>回忆录</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33"/>
          <p:cNvSpPr>
            <a:spLocks noChangeArrowheads="1"/>
          </p:cNvSpPr>
          <p:nvPr/>
        </p:nvSpPr>
        <p:spPr bwMode="auto">
          <a:xfrm>
            <a:off x="1049064" y="409301"/>
            <a:ext cx="2503433" cy="668337"/>
          </a:xfrm>
          <a:prstGeom prst="roundRect">
            <a:avLst>
              <a:gd name="adj" fmla="val 20787"/>
            </a:avLst>
          </a:prstGeom>
          <a:noFill/>
          <a:ln w="38100">
            <a:solidFill>
              <a:srgbClr val="009900"/>
            </a:solidFill>
            <a:round/>
          </a:ln>
          <a:effectLst>
            <a:outerShdw dist="38100" dir="2700000" algn="ctr" rotWithShape="0">
              <a:srgbClr val="000000">
                <a:alpha val="0"/>
              </a:srgbClr>
            </a:outerShdw>
          </a:effectLst>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4000" dirty="0" smtClean="0"/>
              <a:t>作者简介</a:t>
            </a:r>
            <a:endParaRPr lang="zh-CN" altLang="en-US" sz="4000" dirty="0"/>
          </a:p>
        </p:txBody>
      </p:sp>
      <p:pic>
        <p:nvPicPr>
          <p:cNvPr id="8" name="Picture 3" descr="C:\Documents and Settings\鱼不愚\桌面\000.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28587" y="244201"/>
            <a:ext cx="1000802"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36"/>
          <p:cNvSpPr txBox="1">
            <a:spLocks noChangeArrowheads="1"/>
          </p:cNvSpPr>
          <p:nvPr/>
        </p:nvSpPr>
        <p:spPr bwMode="auto">
          <a:xfrm>
            <a:off x="241299" y="368026"/>
            <a:ext cx="9286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3200" dirty="0">
                <a:solidFill>
                  <a:srgbClr val="F2F2F2"/>
                </a:solidFill>
              </a:rPr>
              <a:t>03</a:t>
            </a:r>
            <a:endParaRPr lang="en-US" altLang="zh-CN" sz="3200" dirty="0">
              <a:solidFill>
                <a:srgbClr val="F2F2F2"/>
              </a:solidFill>
            </a:endParaRPr>
          </a:p>
        </p:txBody>
      </p:sp>
      <p:sp>
        <p:nvSpPr>
          <p:cNvPr id="11" name="矩形 10"/>
          <p:cNvSpPr/>
          <p:nvPr/>
        </p:nvSpPr>
        <p:spPr>
          <a:xfrm>
            <a:off x="2793999" y="1197577"/>
            <a:ext cx="6395546" cy="5262979"/>
          </a:xfrm>
          <a:prstGeom prst="rect">
            <a:avLst/>
          </a:prstGeom>
        </p:spPr>
        <p:txBody>
          <a:bodyPr wrap="square">
            <a:spAutoFit/>
          </a:bodyPr>
          <a:lstStyle/>
          <a:p>
            <a:pPr>
              <a:lnSpc>
                <a:spcPct val="150000"/>
              </a:lnSpc>
            </a:pPr>
            <a:r>
              <a:rPr lang="zh-CN" altLang="en-US" sz="3200" b="1" dirty="0">
                <a:solidFill>
                  <a:srgbClr val="FF0000"/>
                </a:solidFill>
              </a:rPr>
              <a:t> 萧红</a:t>
            </a:r>
            <a:r>
              <a:rPr lang="en-US" altLang="zh-CN" sz="2400" b="1" dirty="0"/>
              <a:t>(1911</a:t>
            </a:r>
            <a:r>
              <a:rPr lang="zh-CN" altLang="en-US" sz="2400" b="1" dirty="0"/>
              <a:t>～</a:t>
            </a:r>
            <a:r>
              <a:rPr lang="en-US" altLang="zh-CN" sz="2400" b="1" dirty="0"/>
              <a:t>1942)</a:t>
            </a:r>
            <a:r>
              <a:rPr lang="zh-CN" altLang="en-US" sz="2400" b="1" dirty="0"/>
              <a:t>，原名</a:t>
            </a:r>
            <a:r>
              <a:rPr lang="zh-CN" altLang="en-US" sz="2400" b="1" dirty="0">
                <a:solidFill>
                  <a:srgbClr val="FF0000"/>
                </a:solidFill>
              </a:rPr>
              <a:t>张迺莹</a:t>
            </a:r>
            <a:r>
              <a:rPr lang="zh-CN" altLang="en-US" sz="2400" b="1" dirty="0"/>
              <a:t>，著名女作家。出生于黑龙江省呼兰</a:t>
            </a:r>
            <a:r>
              <a:rPr lang="en-US" altLang="zh-CN" sz="2400" b="1" dirty="0"/>
              <a:t>(</a:t>
            </a:r>
            <a:r>
              <a:rPr lang="zh-CN" altLang="en-US" sz="2400" b="1" dirty="0"/>
              <a:t>今属哈尔滨</a:t>
            </a:r>
            <a:r>
              <a:rPr lang="en-US" altLang="zh-CN" sz="2400" b="1" dirty="0"/>
              <a:t>)</a:t>
            </a:r>
            <a:r>
              <a:rPr lang="zh-CN" altLang="en-US" sz="2400" b="1" dirty="0"/>
              <a:t>一个地主家庭。</a:t>
            </a:r>
            <a:r>
              <a:rPr lang="en-US" altLang="zh-CN" sz="2400" b="1" dirty="0"/>
              <a:t>1930</a:t>
            </a:r>
            <a:r>
              <a:rPr lang="zh-CN" altLang="en-US" sz="2400" b="1" dirty="0"/>
              <a:t>年为了反抗父母包办的婚姻离家出走。</a:t>
            </a:r>
            <a:r>
              <a:rPr lang="en-US" altLang="zh-CN" sz="2400" b="1" dirty="0"/>
              <a:t>1932</a:t>
            </a:r>
            <a:r>
              <a:rPr lang="zh-CN" altLang="en-US" sz="2400" b="1" dirty="0"/>
              <a:t>年认识左翼作家萧军，并与之结为伴侣。后来在鲁迅的帮助下和萧军一起来到上海。抗战爆发后，上海沦陷，萧红到了香港，</a:t>
            </a:r>
            <a:r>
              <a:rPr lang="en-US" altLang="zh-CN" sz="2400" b="1" dirty="0"/>
              <a:t>1942</a:t>
            </a:r>
            <a:r>
              <a:rPr lang="zh-CN" altLang="en-US" sz="2400" b="1" dirty="0"/>
              <a:t>年病逝于香港。主要作品：</a:t>
            </a:r>
            <a:r>
              <a:rPr lang="en-US" altLang="zh-CN" sz="2400" b="1" dirty="0">
                <a:solidFill>
                  <a:srgbClr val="FF0000"/>
                </a:solidFill>
              </a:rPr>
              <a:t>《</a:t>
            </a:r>
            <a:r>
              <a:rPr lang="zh-CN" altLang="en-US" sz="2400" b="1" dirty="0">
                <a:solidFill>
                  <a:srgbClr val="FF0000"/>
                </a:solidFill>
              </a:rPr>
              <a:t>生死场</a:t>
            </a:r>
            <a:r>
              <a:rPr lang="en-US" altLang="zh-CN" sz="2400" b="1" dirty="0">
                <a:solidFill>
                  <a:srgbClr val="FF0000"/>
                </a:solidFill>
              </a:rPr>
              <a:t>》</a:t>
            </a:r>
            <a:r>
              <a:rPr lang="en-US" altLang="zh-CN" sz="2400" b="1" dirty="0"/>
              <a:t>《</a:t>
            </a:r>
            <a:r>
              <a:rPr lang="zh-CN" altLang="en-US" sz="2400" b="1" dirty="0"/>
              <a:t>马伯乐</a:t>
            </a:r>
            <a:r>
              <a:rPr lang="en-US" altLang="zh-CN" sz="2400" b="1" dirty="0"/>
              <a:t>》</a:t>
            </a:r>
            <a:r>
              <a:rPr lang="en-US" altLang="zh-CN" sz="2400" b="1" dirty="0">
                <a:solidFill>
                  <a:srgbClr val="FF0000"/>
                </a:solidFill>
              </a:rPr>
              <a:t>《</a:t>
            </a:r>
            <a:r>
              <a:rPr lang="zh-CN" altLang="en-US" sz="2400" b="1" dirty="0">
                <a:solidFill>
                  <a:srgbClr val="FF0000"/>
                </a:solidFill>
              </a:rPr>
              <a:t>呼兰河传</a:t>
            </a:r>
            <a:r>
              <a:rPr lang="en-US" altLang="zh-CN" sz="2400" b="1" dirty="0">
                <a:solidFill>
                  <a:srgbClr val="FF0000"/>
                </a:solidFill>
              </a:rPr>
              <a:t>》</a:t>
            </a:r>
            <a:r>
              <a:rPr lang="en-US" altLang="zh-CN" sz="2400" b="1" dirty="0"/>
              <a:t>《</a:t>
            </a:r>
            <a:r>
              <a:rPr lang="zh-CN" altLang="en-US" sz="2400" b="1" dirty="0"/>
              <a:t>小城三月</a:t>
            </a:r>
            <a:r>
              <a:rPr lang="en-US" altLang="zh-CN" sz="2400" b="1" dirty="0"/>
              <a:t>》</a:t>
            </a:r>
            <a:r>
              <a:rPr lang="zh-CN" altLang="en-US" sz="2400" b="1" dirty="0"/>
              <a:t>，散文集</a:t>
            </a:r>
            <a:r>
              <a:rPr lang="en-US" altLang="zh-CN" sz="2400" b="1" dirty="0"/>
              <a:t>《</a:t>
            </a:r>
            <a:r>
              <a:rPr lang="zh-CN" altLang="en-US" sz="2400" b="1" dirty="0"/>
              <a:t>牛车上</a:t>
            </a:r>
            <a:r>
              <a:rPr lang="en-US" altLang="zh-CN" sz="2400" b="1" dirty="0"/>
              <a:t>》</a:t>
            </a:r>
            <a:r>
              <a:rPr lang="zh-CN" altLang="en-US" sz="2400" b="1" dirty="0"/>
              <a:t>等。</a:t>
            </a:r>
            <a:endParaRPr lang="en-US" altLang="zh-CN" sz="2400" b="1" dirty="0" smtClean="0"/>
          </a:p>
        </p:txBody>
      </p:sp>
      <p:pic>
        <p:nvPicPr>
          <p:cNvPr id="2" name="Picture 2" descr="http://e.hiphotos.baidu.com/baike/w%3D268%3Bg%3D0/sign=dc9c3047573d26972ed30f5b6dc0d5c6/241f95cad1c8a786b56747836109c93d71cf50e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299" y="1772816"/>
            <a:ext cx="2552700" cy="39052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33"/>
          <p:cNvSpPr>
            <a:spLocks noChangeArrowheads="1"/>
          </p:cNvSpPr>
          <p:nvPr/>
        </p:nvSpPr>
        <p:spPr bwMode="auto">
          <a:xfrm>
            <a:off x="1049064" y="409301"/>
            <a:ext cx="2503433" cy="668337"/>
          </a:xfrm>
          <a:prstGeom prst="roundRect">
            <a:avLst>
              <a:gd name="adj" fmla="val 20787"/>
            </a:avLst>
          </a:prstGeom>
          <a:noFill/>
          <a:ln w="38100">
            <a:solidFill>
              <a:srgbClr val="009900"/>
            </a:solidFill>
            <a:round/>
          </a:ln>
          <a:effectLst>
            <a:outerShdw dist="38100" dir="2700000" algn="ctr" rotWithShape="0">
              <a:srgbClr val="000000">
                <a:alpha val="0"/>
              </a:srgbClr>
            </a:outerShdw>
          </a:effectLst>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4000" dirty="0" smtClean="0"/>
              <a:t>相关资料</a:t>
            </a:r>
            <a:endParaRPr lang="zh-CN" altLang="en-US" sz="4000" dirty="0"/>
          </a:p>
        </p:txBody>
      </p:sp>
      <p:pic>
        <p:nvPicPr>
          <p:cNvPr id="7" name="Picture 3" descr="C:\Documents and Settings\鱼不愚\桌面\000.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28587" y="244201"/>
            <a:ext cx="1000802"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36"/>
          <p:cNvSpPr txBox="1">
            <a:spLocks noChangeArrowheads="1"/>
          </p:cNvSpPr>
          <p:nvPr/>
        </p:nvSpPr>
        <p:spPr bwMode="auto">
          <a:xfrm>
            <a:off x="241299" y="368026"/>
            <a:ext cx="9286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3200" dirty="0" smtClean="0">
                <a:solidFill>
                  <a:srgbClr val="F2F2F2"/>
                </a:solidFill>
              </a:rPr>
              <a:t>04</a:t>
            </a:r>
            <a:endParaRPr lang="en-US" altLang="zh-CN" sz="3200" dirty="0">
              <a:solidFill>
                <a:srgbClr val="F2F2F2"/>
              </a:solidFill>
            </a:endParaRPr>
          </a:p>
        </p:txBody>
      </p:sp>
      <p:sp>
        <p:nvSpPr>
          <p:cNvPr id="9" name="矩形 8"/>
          <p:cNvSpPr/>
          <p:nvPr/>
        </p:nvSpPr>
        <p:spPr>
          <a:xfrm>
            <a:off x="539552" y="1628800"/>
            <a:ext cx="7860288" cy="4062651"/>
          </a:xfrm>
          <a:prstGeom prst="rect">
            <a:avLst/>
          </a:prstGeom>
        </p:spPr>
        <p:txBody>
          <a:bodyPr wrap="square">
            <a:spAutoFit/>
          </a:bodyPr>
          <a:lstStyle/>
          <a:p>
            <a:pPr indent="533400" algn="just">
              <a:lnSpc>
                <a:spcPct val="150000"/>
              </a:lnSpc>
              <a:defRPr/>
            </a:pPr>
            <a:r>
              <a:rPr lang="zh-CN" altLang="en-US" sz="3200" b="1" dirty="0" smtClean="0">
                <a:solidFill>
                  <a:srgbClr val="FF0000"/>
                </a:solidFill>
                <a:latin typeface="+mn-ea"/>
              </a:rPr>
              <a:t>背景</a:t>
            </a:r>
            <a:r>
              <a:rPr lang="zh-CN" altLang="en-US" sz="2000" b="1" dirty="0" smtClean="0">
                <a:latin typeface="+mn-ea"/>
              </a:rPr>
              <a:t>：</a:t>
            </a:r>
            <a:r>
              <a:rPr lang="zh-CN" altLang="en-US" sz="2800" b="1" dirty="0">
                <a:latin typeface="+mn-ea"/>
              </a:rPr>
              <a:t>本文作于鲁迅逝世三年后。为了培育萧红这朵中国二十世纪三四十年代中国女性文学园圃中的奇葩，鲁迅甘作春泥，甘为人梯，在她的作品中倾注了大量心血；鲁迅去世之后，萧红从悲痛中振作起来，陆续出版和发表了</a:t>
            </a:r>
            <a:r>
              <a:rPr lang="en-US" altLang="zh-CN" sz="2800" b="1" dirty="0">
                <a:latin typeface="+mn-ea"/>
              </a:rPr>
              <a:t>《</a:t>
            </a:r>
            <a:r>
              <a:rPr lang="zh-CN" altLang="en-US" sz="2800" b="1" dirty="0">
                <a:latin typeface="+mn-ea"/>
              </a:rPr>
              <a:t>马伯乐</a:t>
            </a:r>
            <a:r>
              <a:rPr lang="en-US" altLang="zh-CN" sz="2800" b="1" dirty="0">
                <a:latin typeface="+mn-ea"/>
              </a:rPr>
              <a:t>》《</a:t>
            </a:r>
            <a:r>
              <a:rPr lang="zh-CN" altLang="en-US" sz="2800" b="1" dirty="0">
                <a:latin typeface="+mn-ea"/>
              </a:rPr>
              <a:t>回忆鲁迅先生</a:t>
            </a:r>
            <a:r>
              <a:rPr lang="en-US" altLang="zh-CN" sz="2800" b="1" dirty="0">
                <a:latin typeface="+mn-ea"/>
              </a:rPr>
              <a:t>》《</a:t>
            </a:r>
            <a:r>
              <a:rPr lang="zh-CN" altLang="en-US" sz="2800" b="1" dirty="0">
                <a:latin typeface="+mn-ea"/>
              </a:rPr>
              <a:t>呼兰河传</a:t>
            </a:r>
            <a:r>
              <a:rPr lang="en-US" altLang="zh-CN" sz="2800" b="1" dirty="0">
                <a:latin typeface="+mn-ea"/>
              </a:rPr>
              <a:t>》</a:t>
            </a:r>
            <a:r>
              <a:rPr lang="zh-CN" altLang="en-US" sz="2800" b="1" dirty="0">
                <a:latin typeface="+mn-ea"/>
              </a:rPr>
              <a:t>等名篇佳作。</a:t>
            </a:r>
            <a:endParaRPr lang="zh-CN" altLang="en-US" sz="2800" b="1" dirty="0">
              <a:latin typeface="+mn-ea"/>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2863680" y="980728"/>
            <a:ext cx="6009364" cy="517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5000"/>
              </a:lnSpc>
            </a:pPr>
            <a:r>
              <a:rPr kumimoji="1" lang="en-US" altLang="zh-CN" sz="2400" b="1" dirty="0">
                <a:latin typeface="楷体_GB2312" pitchFamily="49" charset="-122"/>
                <a:ea typeface="楷体_GB2312" pitchFamily="49" charset="-122"/>
              </a:rPr>
              <a:t>    </a:t>
            </a:r>
            <a:r>
              <a:rPr kumimoji="1" lang="zh-CN" altLang="en-US" sz="2400" b="1" dirty="0">
                <a:latin typeface="宋体" panose="02010600030101010101" pitchFamily="2" charset="-122"/>
              </a:rPr>
              <a:t>鲁迅（</a:t>
            </a:r>
            <a:r>
              <a:rPr kumimoji="1" lang="en-US" altLang="zh-CN" sz="2400" b="1" dirty="0">
                <a:latin typeface="宋体" panose="02010600030101010101" pitchFamily="2" charset="-122"/>
              </a:rPr>
              <a:t>1881—1936</a:t>
            </a:r>
            <a:r>
              <a:rPr kumimoji="1" lang="zh-CN" altLang="en-US" sz="2400" b="1" dirty="0">
                <a:latin typeface="宋体" panose="02010600030101010101" pitchFamily="2" charset="-122"/>
              </a:rPr>
              <a:t>），</a:t>
            </a:r>
            <a:r>
              <a:rPr kumimoji="1" lang="en-US" altLang="zh-CN" sz="2400" b="1" dirty="0">
                <a:latin typeface="宋体" panose="02010600030101010101" pitchFamily="2" charset="-122"/>
              </a:rPr>
              <a:t>20</a:t>
            </a:r>
            <a:r>
              <a:rPr kumimoji="1" lang="zh-CN" altLang="en-US" sz="2400" b="1" dirty="0">
                <a:latin typeface="宋体" panose="02010600030101010101" pitchFamily="2" charset="-122"/>
              </a:rPr>
              <a:t>世纪中国伟大的思想家和文学家，也是</a:t>
            </a:r>
            <a:r>
              <a:rPr kumimoji="1" lang="en-US" altLang="zh-CN" sz="2400" b="1" dirty="0">
                <a:latin typeface="宋体" panose="02010600030101010101" pitchFamily="2" charset="-122"/>
              </a:rPr>
              <a:t>20</a:t>
            </a:r>
            <a:r>
              <a:rPr kumimoji="1" lang="zh-CN" altLang="en-US" sz="2400" b="1" dirty="0">
                <a:latin typeface="宋体" panose="02010600030101010101" pitchFamily="2" charset="-122"/>
              </a:rPr>
              <a:t>世纪的文化巨人之一，鲁迅堪称现代中国的“民族魂”，文学不过是他传播思想的武器。</a:t>
            </a:r>
            <a:endParaRPr kumimoji="1" lang="zh-CN" altLang="en-US" sz="2400" b="1" dirty="0">
              <a:latin typeface="宋体" panose="02010600030101010101" pitchFamily="2" charset="-122"/>
            </a:endParaRPr>
          </a:p>
          <a:p>
            <a:pPr algn="just">
              <a:lnSpc>
                <a:spcPct val="125000"/>
              </a:lnSpc>
            </a:pPr>
            <a:r>
              <a:rPr kumimoji="1" lang="zh-CN" altLang="en-US" sz="2400" b="1" dirty="0">
                <a:latin typeface="宋体" panose="02010600030101010101" pitchFamily="2" charset="-122"/>
              </a:rPr>
              <a:t>    鲁迅的作品对人的精神创伤与病态进行无止境的发掘，对中国人的“奴性”进行了彻底的批判，是对现代中国人的灵魂的伟大拷问 。</a:t>
            </a:r>
            <a:endParaRPr kumimoji="1" lang="zh-CN" altLang="en-US" sz="2400" b="1" dirty="0">
              <a:latin typeface="宋体" panose="02010600030101010101" pitchFamily="2" charset="-122"/>
            </a:endParaRPr>
          </a:p>
          <a:p>
            <a:pPr algn="just">
              <a:lnSpc>
                <a:spcPct val="125000"/>
              </a:lnSpc>
            </a:pPr>
            <a:r>
              <a:rPr kumimoji="1" lang="zh-CN" altLang="en-US" sz="2400" b="1" dirty="0">
                <a:latin typeface="宋体" panose="02010600030101010101" pitchFamily="2" charset="-122"/>
              </a:rPr>
              <a:t>    他残酷地鞭笞着人的灵魂，也反对任何形式的忍受，他始终维护人的思想的独立性和不妥协性。</a:t>
            </a:r>
            <a:endParaRPr kumimoji="1" lang="zh-CN" altLang="en-US" sz="2400" b="1" dirty="0">
              <a:latin typeface="宋体" panose="02010600030101010101" pitchFamily="2" charset="-122"/>
            </a:endParaRPr>
          </a:p>
        </p:txBody>
      </p:sp>
      <p:pic>
        <p:nvPicPr>
          <p:cNvPr id="6" name="Picture 19" descr="http://a0.att.hudong.com/07/31/01300000825436126787315914072.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9384" y="2900754"/>
            <a:ext cx="2664296" cy="3250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p:nvPr/>
        </p:nvSpPr>
        <p:spPr>
          <a:xfrm>
            <a:off x="101308" y="1109744"/>
            <a:ext cx="2860448" cy="830997"/>
          </a:xfrm>
          <a:prstGeom prst="rect">
            <a:avLst/>
          </a:prstGeom>
          <a:noFill/>
        </p:spPr>
        <p:txBody>
          <a:bodyPr wrap="square" rtlCol="0">
            <a:spAutoFit/>
          </a:bodyPr>
          <a:lstStyle/>
          <a:p>
            <a:r>
              <a:rPr lang="zh-CN" altLang="en-US" sz="4800" b="1" dirty="0" smtClean="0">
                <a:solidFill>
                  <a:srgbClr val="FF0000"/>
                </a:solidFill>
              </a:rPr>
              <a:t>关于鲁迅</a:t>
            </a:r>
            <a:endParaRPr lang="zh-CN" altLang="en-US" sz="4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862263" y="341313"/>
            <a:ext cx="4286250" cy="608012"/>
          </a:xfrm>
        </p:spPr>
        <p:txBody>
          <a:bodyPr>
            <a:normAutofit fontScale="90000"/>
          </a:bodyPr>
          <a:lstStyle/>
          <a:p>
            <a:r>
              <a:rPr lang="zh-CN" altLang="en-US" b="1"/>
              <a:t>主要作品</a:t>
            </a:r>
            <a:endParaRPr lang="zh-CN" altLang="en-US" b="1"/>
          </a:p>
        </p:txBody>
      </p:sp>
      <p:sp>
        <p:nvSpPr>
          <p:cNvPr id="16387" name="Rectangle 3"/>
          <p:cNvSpPr>
            <a:spLocks noGrp="1" noChangeArrowheads="1"/>
          </p:cNvSpPr>
          <p:nvPr>
            <p:ph type="body" idx="1"/>
          </p:nvPr>
        </p:nvSpPr>
        <p:spPr>
          <a:xfrm>
            <a:off x="755650" y="1628775"/>
            <a:ext cx="7920038" cy="4687888"/>
          </a:xfrm>
        </p:spPr>
        <p:txBody>
          <a:bodyPr/>
          <a:lstStyle/>
          <a:p>
            <a:pPr>
              <a:buFontTx/>
              <a:buNone/>
            </a:pPr>
            <a:r>
              <a:rPr lang="en-US" altLang="zh-CN" sz="4000" b="1"/>
              <a:t>1</a:t>
            </a:r>
            <a:r>
              <a:rPr lang="zh-CN" altLang="en-US" sz="4000" b="1"/>
              <a:t>、小说集：</a:t>
            </a:r>
            <a:r>
              <a:rPr lang="en-US" altLang="zh-CN" sz="4000" b="1"/>
              <a:t>《</a:t>
            </a:r>
            <a:r>
              <a:rPr lang="zh-CN" altLang="en-US" sz="4000" b="1"/>
              <a:t>呐喊</a:t>
            </a:r>
            <a:r>
              <a:rPr lang="en-US" altLang="zh-CN" sz="4000" b="1"/>
              <a:t>》《</a:t>
            </a:r>
            <a:r>
              <a:rPr lang="zh-CN" altLang="en-US" sz="4000" b="1"/>
              <a:t>彷徨</a:t>
            </a:r>
            <a:r>
              <a:rPr lang="en-US" altLang="zh-CN" sz="4000" b="1"/>
              <a:t>》《</a:t>
            </a:r>
            <a:r>
              <a:rPr lang="zh-CN" altLang="en-US" sz="4000" b="1"/>
              <a:t>故事新编</a:t>
            </a:r>
            <a:r>
              <a:rPr lang="en-US" altLang="zh-CN" sz="4000" b="1"/>
              <a:t>》</a:t>
            </a:r>
            <a:endParaRPr lang="en-US" altLang="zh-CN" sz="4000" b="1"/>
          </a:p>
          <a:p>
            <a:pPr>
              <a:buFontTx/>
              <a:buNone/>
            </a:pPr>
            <a:r>
              <a:rPr lang="en-US" altLang="zh-CN" sz="4000" b="1"/>
              <a:t>2</a:t>
            </a:r>
            <a:r>
              <a:rPr lang="zh-CN" altLang="en-US" sz="4000" b="1"/>
              <a:t>、散文集：</a:t>
            </a:r>
            <a:r>
              <a:rPr lang="en-US" altLang="zh-CN" sz="4000" b="1"/>
              <a:t>《</a:t>
            </a:r>
            <a:r>
              <a:rPr lang="zh-CN" altLang="en-US" sz="4000" b="1"/>
              <a:t>朝花夕拾</a:t>
            </a:r>
            <a:r>
              <a:rPr lang="en-US" altLang="zh-CN" sz="4000" b="1"/>
              <a:t>》</a:t>
            </a:r>
            <a:endParaRPr lang="en-US" altLang="zh-CN" sz="4000" b="1"/>
          </a:p>
          <a:p>
            <a:pPr>
              <a:buFontTx/>
              <a:buNone/>
            </a:pPr>
            <a:r>
              <a:rPr lang="en-US" altLang="zh-CN" sz="4000" b="1"/>
              <a:t>3</a:t>
            </a:r>
            <a:r>
              <a:rPr lang="zh-CN" altLang="en-US" sz="4000" b="1"/>
              <a:t>、散文诗集：</a:t>
            </a:r>
            <a:r>
              <a:rPr lang="en-US" altLang="zh-CN" sz="4000" b="1"/>
              <a:t>《</a:t>
            </a:r>
            <a:r>
              <a:rPr lang="zh-CN" altLang="en-US" sz="4000" b="1"/>
              <a:t>野草</a:t>
            </a:r>
            <a:r>
              <a:rPr lang="en-US" altLang="zh-CN" sz="4000" b="1"/>
              <a:t>》</a:t>
            </a:r>
            <a:endParaRPr lang="en-US" altLang="zh-CN" sz="4000" b="1"/>
          </a:p>
          <a:p>
            <a:pPr>
              <a:buFontTx/>
              <a:buNone/>
            </a:pPr>
            <a:r>
              <a:rPr lang="en-US" altLang="zh-CN" sz="4000" b="1"/>
              <a:t>4</a:t>
            </a:r>
            <a:r>
              <a:rPr lang="zh-CN" altLang="en-US" sz="4000" b="1"/>
              <a:t>、杂文集：</a:t>
            </a:r>
            <a:r>
              <a:rPr lang="en-US" altLang="zh-CN" sz="4000" b="1"/>
              <a:t>16</a:t>
            </a:r>
            <a:r>
              <a:rPr lang="zh-CN" altLang="en-US" sz="4000" b="1"/>
              <a:t>本</a:t>
            </a:r>
            <a:endParaRPr lang="zh-CN" altLang="en-US" sz="4000" b="1"/>
          </a:p>
          <a:p>
            <a:pPr>
              <a:buFontTx/>
              <a:buNone/>
            </a:pPr>
            <a:r>
              <a:rPr lang="en-US" altLang="zh-CN" sz="4000" b="1"/>
              <a:t>5</a:t>
            </a:r>
            <a:r>
              <a:rPr lang="zh-CN" altLang="en-US" sz="4000" b="1"/>
              <a:t>、还有书信、日记和学术著作等</a:t>
            </a:r>
            <a:endParaRPr lang="zh-CN" altLang="en-US" sz="4000" b="1"/>
          </a:p>
          <a:p>
            <a:endParaRPr lang="en-US" altLang="zh-CN" sz="4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 calcmode="lin" valueType="num">
                                      <p:cBhvr additive="base">
                                        <p:cTn id="7" dur="5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387">
                                            <p:txEl>
                                              <p:pRg st="1" end="1"/>
                                            </p:txEl>
                                          </p:spTgt>
                                        </p:tgtEl>
                                        <p:attrNameLst>
                                          <p:attrName>style.visibility</p:attrName>
                                        </p:attrNameLst>
                                      </p:cBhvr>
                                      <p:to>
                                        <p:strVal val="visible"/>
                                      </p:to>
                                    </p:set>
                                    <p:anim calcmode="lin" valueType="num">
                                      <p:cBhvr additive="base">
                                        <p:cTn id="13" dur="5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387">
                                            <p:txEl>
                                              <p:pRg st="2" end="2"/>
                                            </p:txEl>
                                          </p:spTgt>
                                        </p:tgtEl>
                                        <p:attrNameLst>
                                          <p:attrName>style.visibility</p:attrName>
                                        </p:attrNameLst>
                                      </p:cBhvr>
                                      <p:to>
                                        <p:strVal val="visible"/>
                                      </p:to>
                                    </p:set>
                                    <p:anim calcmode="lin" valueType="num">
                                      <p:cBhvr additive="base">
                                        <p:cTn id="19" dur="500" fill="hold"/>
                                        <p:tgtEl>
                                          <p:spTgt spid="1638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387">
                                            <p:txEl>
                                              <p:pRg st="3" end="3"/>
                                            </p:txEl>
                                          </p:spTgt>
                                        </p:tgtEl>
                                        <p:attrNameLst>
                                          <p:attrName>style.visibility</p:attrName>
                                        </p:attrNameLst>
                                      </p:cBhvr>
                                      <p:to>
                                        <p:strVal val="visible"/>
                                      </p:to>
                                    </p:set>
                                    <p:anim calcmode="lin" valueType="num">
                                      <p:cBhvr additive="base">
                                        <p:cTn id="25" dur="500" fill="hold"/>
                                        <p:tgtEl>
                                          <p:spTgt spid="1638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38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387">
                                            <p:txEl>
                                              <p:pRg st="4" end="4"/>
                                            </p:txEl>
                                          </p:spTgt>
                                        </p:tgtEl>
                                        <p:attrNameLst>
                                          <p:attrName>style.visibility</p:attrName>
                                        </p:attrNameLst>
                                      </p:cBhvr>
                                      <p:to>
                                        <p:strVal val="visible"/>
                                      </p:to>
                                    </p:set>
                                    <p:anim calcmode="lin" valueType="num">
                                      <p:cBhvr additive="base">
                                        <p:cTn id="31" dur="500" fill="hold"/>
                                        <p:tgtEl>
                                          <p:spTgt spid="1638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38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4039</Words>
  <Application>WPS 演示</Application>
  <PresentationFormat>全屏显示(4:3)</PresentationFormat>
  <Paragraphs>280</Paragraphs>
  <Slides>38</Slides>
  <Notes>4</Notes>
  <HiddenSlides>0</HiddenSlides>
  <MMClips>0</MMClips>
  <ScaleCrop>false</ScaleCrop>
  <HeadingPairs>
    <vt:vector size="8" baseType="variant">
      <vt:variant>
        <vt:lpstr>已用的字体</vt:lpstr>
      </vt:variant>
      <vt:variant>
        <vt:i4>20</vt:i4>
      </vt: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60" baseType="lpstr">
      <vt:lpstr>Arial</vt:lpstr>
      <vt:lpstr>宋体</vt:lpstr>
      <vt:lpstr>Wingdings</vt:lpstr>
      <vt:lpstr>华文行楷</vt:lpstr>
      <vt:lpstr>Calibri</vt:lpstr>
      <vt:lpstr>Gulim</vt:lpstr>
      <vt:lpstr>方正大黑简体</vt:lpstr>
      <vt:lpstr>华文新魏</vt:lpstr>
      <vt:lpstr>微软雅黑</vt:lpstr>
      <vt:lpstr>华文琥珀</vt:lpstr>
      <vt:lpstr>Times New Roman</vt:lpstr>
      <vt:lpstr>黑体</vt:lpstr>
      <vt:lpstr>楷体_GB2312</vt:lpstr>
      <vt:lpstr>Calibri Light</vt:lpstr>
      <vt:lpstr>Adobe 黑体 Std R</vt:lpstr>
      <vt:lpstr>楷体</vt:lpstr>
      <vt:lpstr>Sitka Subheading</vt:lpstr>
      <vt:lpstr>方正姚体</vt:lpstr>
      <vt:lpstr>新宋体</vt:lpstr>
      <vt:lpstr>Malgun Gothic</vt:lpstr>
      <vt:lpstr>Office 主题</vt:lpstr>
      <vt:lpstr>Office12.wps.Document.8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主要作品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Administrator</cp:lastModifiedBy>
  <cp:revision>30</cp:revision>
  <dcterms:created xsi:type="dcterms:W3CDTF">2017-01-04T09:48:00Z</dcterms:created>
  <dcterms:modified xsi:type="dcterms:W3CDTF">2017-02-28T08:27:37Z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