
<file path=[Content_Types].xml><?xml version="1.0" encoding="utf-8"?>
<Types xmlns="http://schemas.openxmlformats.org/package/2006/content-types">
  <Default Extension="png" ContentType="image/png"/>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337" r:id="rId3"/>
    <p:sldId id="338" r:id="rId5"/>
    <p:sldId id="339" r:id="rId6"/>
    <p:sldId id="311" r:id="rId7"/>
    <p:sldId id="343" r:id="rId8"/>
    <p:sldId id="312" r:id="rId9"/>
    <p:sldId id="264" r:id="rId10"/>
    <p:sldId id="321" r:id="rId11"/>
    <p:sldId id="346" r:id="rId12"/>
    <p:sldId id="322" r:id="rId13"/>
    <p:sldId id="313" r:id="rId14"/>
    <p:sldId id="314" r:id="rId15"/>
    <p:sldId id="315" r:id="rId16"/>
    <p:sldId id="316" r:id="rId17"/>
    <p:sldId id="317" r:id="rId18"/>
    <p:sldId id="318" r:id="rId19"/>
    <p:sldId id="319" r:id="rId20"/>
    <p:sldId id="320" r:id="rId21"/>
    <p:sldId id="323" r:id="rId22"/>
    <p:sldId id="283" r:id="rId23"/>
    <p:sldId id="324" r:id="rId24"/>
    <p:sldId id="348" r:id="rId25"/>
    <p:sldId id="304" r:id="rId26"/>
    <p:sldId id="349" r:id="rId27"/>
  </p:sldIdLst>
  <p:sldSz cx="12192000" cy="6858000"/>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王笛" initials="T" lastIdx="1" clrIdx="0"/>
  <p:cmAuthor id="2" name="walkinnet" initials="w" lastIdx="0" clrIdx="0"/>
  <p:cmAuthor id="3" name="新课标第一网" initials="新" lastIdx="2"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14AA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1" autoAdjust="0"/>
    <p:restoredTop sz="94660"/>
  </p:normalViewPr>
  <p:slideViewPr>
    <p:cSldViewPr snapToGrid="0">
      <p:cViewPr>
        <p:scale>
          <a:sx n="110" d="100"/>
          <a:sy n="110" d="100"/>
        </p:scale>
        <p:origin x="-1644" y="-666"/>
      </p:cViewPr>
      <p:guideLst>
        <p:guide orient="horz" pos="2160"/>
        <p:guide pos="3840"/>
      </p:guideLst>
    </p:cSldViewPr>
  </p:slideViewPr>
  <p:notesTextViewPr>
    <p:cViewPr>
      <p:scale>
        <a:sx n="1" d="1"/>
        <a:sy n="1" d="1"/>
      </p:scale>
      <p:origin x="0" y="0"/>
    </p:cViewPr>
  </p:notesText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9266279-8ADF-4194-9E98-8AE20AF176E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1E78739-7610-4052-AC11-035C401B25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911A9B-A15E-46BD-A6CE-53BB8B5BDAF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defRPr>
            </a:lvl1pPr>
          </a:lstStyle>
          <a:p>
            <a:fld id="{41E78739-7610-4052-AC11-035C401B25E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defRPr>
            </a:lvl1pPr>
          </a:lstStyle>
          <a:p>
            <a:fld id="{8E911A9B-A15E-46BD-A6CE-53BB8B5BDAF0}"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xml"/><Relationship Id="rId13" Type="http://schemas.openxmlformats.org/officeDocument/2006/relationships/slideLayout" Target="../slideLayouts/slideLayout2.xml"/><Relationship Id="rId12" Type="http://schemas.openxmlformats.org/officeDocument/2006/relationships/image" Target="../media/image10.png"/><Relationship Id="rId11" Type="http://schemas.microsoft.com/office/2007/relationships/media" Target="../media/media1.mp3"/><Relationship Id="rId10"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12.png"/><Relationship Id="rId2" Type="http://schemas.openxmlformats.org/officeDocument/2006/relationships/image" Target="../media/image11.png"/><Relationship Id="rId12" Type="http://schemas.openxmlformats.org/officeDocument/2006/relationships/notesSlide" Target="../notesSlides/notesSlide2.xml"/><Relationship Id="rId11" Type="http://schemas.openxmlformats.org/officeDocument/2006/relationships/slideLayout" Target="../slideLayouts/slideLayout2.xml"/><Relationship Id="rId10" Type="http://schemas.openxmlformats.org/officeDocument/2006/relationships/image" Target="../media/image9.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350" y="0"/>
            <a:ext cx="12192000" cy="685800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843" y="545394"/>
            <a:ext cx="1924050" cy="1476375"/>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7419" y="314325"/>
            <a:ext cx="1817739" cy="33147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1936" y="3835893"/>
            <a:ext cx="1958975" cy="5782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400" y="2504233"/>
            <a:ext cx="1761760" cy="450315"/>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679037" y="4163738"/>
            <a:ext cx="3107976" cy="2903696"/>
          </a:xfrm>
          <a:prstGeom prst="rect">
            <a:avLst/>
          </a:prstGeom>
        </p:spPr>
      </p:pic>
      <p:pic>
        <p:nvPicPr>
          <p:cNvPr id="20" name="图片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59932" y="596259"/>
            <a:ext cx="2487543" cy="2314417"/>
          </a:xfrm>
          <a:prstGeom prst="rect">
            <a:avLst/>
          </a:prstGeom>
          <a:effectLst>
            <a:outerShdw blurRad="50800" dist="38100" dir="2700000" algn="tl" rotWithShape="0">
              <a:prstClr val="black">
                <a:alpha val="40000"/>
              </a:prstClr>
            </a:outerShdw>
          </a:effectLst>
        </p:spPr>
      </p:pic>
      <p:sp>
        <p:nvSpPr>
          <p:cNvPr id="21" name="标题 1"/>
          <p:cNvSpPr>
            <a:spLocks noGrp="1"/>
          </p:cNvSpPr>
          <p:nvPr>
            <p:ph type="title"/>
          </p:nvPr>
        </p:nvSpPr>
        <p:spPr>
          <a:xfrm>
            <a:off x="2422161" y="2308926"/>
            <a:ext cx="7377568" cy="1325563"/>
          </a:xfrm>
        </p:spPr>
        <p:txBody>
          <a:bodyPr>
            <a:normAutofit fontScale="90000"/>
          </a:bodyPr>
          <a:lstStyle/>
          <a:p>
            <a:pPr algn="ctr"/>
            <a:r>
              <a:rPr lang="zh-CN" altLang="en-US" sz="8000" b="1" spc="225" dirty="0">
                <a:solidFill>
                  <a:schemeClr val="tx1">
                    <a:lumMod val="85000"/>
                    <a:lumOff val="15000"/>
                  </a:schemeClr>
                </a:solidFill>
                <a:sym typeface="微软雅黑" panose="020B0503020204020204" charset="-122"/>
              </a:rPr>
              <a:t>峨日朵雪峰之侧</a:t>
            </a:r>
            <a:endParaRPr lang="zh-CN" altLang="en-US" sz="8000" b="1" spc="600" dirty="0">
              <a:latin typeface="微软雅黑" panose="020B0503020204020204" charset="-122"/>
              <a:ea typeface="微软雅黑" panose="020B0503020204020204" charset="-122"/>
            </a:endParaRPr>
          </a:p>
        </p:txBody>
      </p:sp>
      <p:pic>
        <p:nvPicPr>
          <p:cNvPr id="27" name="图片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0670" y="3773574"/>
            <a:ext cx="1884754" cy="2294275"/>
          </a:xfrm>
          <a:prstGeom prst="rect">
            <a:avLst/>
          </a:prstGeom>
        </p:spPr>
      </p:pic>
      <p:grpSp>
        <p:nvGrpSpPr>
          <p:cNvPr id="45" name="组合 44"/>
          <p:cNvGrpSpPr/>
          <p:nvPr/>
        </p:nvGrpSpPr>
        <p:grpSpPr>
          <a:xfrm>
            <a:off x="375247" y="335578"/>
            <a:ext cx="11429395" cy="6433522"/>
            <a:chOff x="375247" y="335578"/>
            <a:chExt cx="11429395" cy="6433522"/>
          </a:xfrm>
        </p:grpSpPr>
        <p:sp>
          <p:nvSpPr>
            <p:cNvPr id="32" name="任意多边形: 形状 31"/>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任意多边形: 形状 32"/>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33"/>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任意多边形: 形状 34"/>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
        <p:nvSpPr>
          <p:cNvPr id="2" name="文本框 1"/>
          <p:cNvSpPr txBox="1"/>
          <p:nvPr/>
        </p:nvSpPr>
        <p:spPr>
          <a:xfrm>
            <a:off x="4732655" y="3870325"/>
            <a:ext cx="5428615" cy="521970"/>
          </a:xfrm>
          <a:prstGeom prst="rect">
            <a:avLst/>
          </a:prstGeom>
          <a:noFill/>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ctr"/>
            <a:r>
              <a:rPr lang="zh-CN" altLang="en-US" sz="2800" dirty="0">
                <a:latin typeface="宋体" panose="02010600030101010101" pitchFamily="2" charset="-122"/>
                <a:cs typeface="+mn-ea"/>
                <a:sym typeface="+mn-lt"/>
              </a:rPr>
              <a:t>人教版高中语文必修一课件</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宋体" panose="02010600030101010101" pitchFamily="2" charset="-122"/>
              <a:cs typeface="+mn-ea"/>
              <a:sym typeface="Arial" panose="020B0604020202020204" pitchFamily="34" charset="0"/>
            </a:endParaRPr>
          </a:p>
        </p:txBody>
      </p:sp>
      <p:pic>
        <p:nvPicPr>
          <p:cNvPr id="3" name="音频 (2)">
            <a:hlinkClick r:id="" action="ppaction://media"/>
          </p:cNvPr>
          <p:cNvPicPr/>
          <p:nvPr>
            <a:audioFile r:link="rId10"/>
            <p:extLst>
              <p:ext uri="{DAA4B4D4-6D71-4841-9C94-3DE7FCFB9230}">
                <p14:media xmlns:p14="http://schemas.microsoft.com/office/powerpoint/2010/main" r:embed="rId11"/>
              </p:ext>
            </p:extLst>
          </p:nvPr>
        </p:nvPicPr>
        <p:blipFill>
          <a:blip r:embed="rId12"/>
          <a:stretch>
            <a:fillRect/>
          </a:stretch>
        </p:blipFill>
        <p:spPr>
          <a:xfrm>
            <a:off x="5681345" y="-718820"/>
            <a:ext cx="61912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750"/>
                                        <p:tgtEl>
                                          <p:spTgt spid="4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750" fill="hold"/>
                                        <p:tgtEl>
                                          <p:spTgt spid="18"/>
                                        </p:tgtEl>
                                        <p:attrNameLst>
                                          <p:attrName>ppt_w</p:attrName>
                                        </p:attrNameLst>
                                      </p:cBhvr>
                                      <p:tavLst>
                                        <p:tav tm="0">
                                          <p:val>
                                            <p:fltVal val="0"/>
                                          </p:val>
                                        </p:tav>
                                        <p:tav tm="100000">
                                          <p:val>
                                            <p:strVal val="#ppt_w"/>
                                          </p:val>
                                        </p:tav>
                                      </p:tavLst>
                                    </p:anim>
                                    <p:anim calcmode="lin" valueType="num">
                                      <p:cBhvr>
                                        <p:cTn id="16" dur="750" fill="hold"/>
                                        <p:tgtEl>
                                          <p:spTgt spid="18"/>
                                        </p:tgtEl>
                                        <p:attrNameLst>
                                          <p:attrName>ppt_h</p:attrName>
                                        </p:attrNameLst>
                                      </p:cBhvr>
                                      <p:tavLst>
                                        <p:tav tm="0">
                                          <p:val>
                                            <p:fltVal val="0"/>
                                          </p:val>
                                        </p:tav>
                                        <p:tav tm="100000">
                                          <p:val>
                                            <p:strVal val="#ppt_h"/>
                                          </p:val>
                                        </p:tav>
                                      </p:tavLst>
                                    </p:anim>
                                    <p:animEffect transition="in" filter="fade">
                                      <p:cBhvr>
                                        <p:cTn id="17" dur="750"/>
                                        <p:tgtEl>
                                          <p:spTgt spid="18"/>
                                        </p:tgtEl>
                                      </p:cBhvr>
                                    </p:animEffect>
                                  </p:childTnLst>
                                </p:cTn>
                              </p:par>
                            </p:childTnLst>
                          </p:cTn>
                        </p:par>
                        <p:par>
                          <p:cTn id="18" fill="hold">
                            <p:stCondLst>
                              <p:cond delay="3000"/>
                            </p:stCondLst>
                            <p:childTnLst>
                              <p:par>
                                <p:cTn id="19" presetID="2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750"/>
                                        <p:tgtEl>
                                          <p:spTgt spid="10"/>
                                        </p:tgtEl>
                                      </p:cBhvr>
                                    </p:animEffect>
                                  </p:childTnLst>
                                </p:cTn>
                              </p:par>
                            </p:childTnLst>
                          </p:cTn>
                        </p:par>
                        <p:par>
                          <p:cTn id="22" fill="hold">
                            <p:stCondLst>
                              <p:cond delay="4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5000"/>
                            </p:stCondLst>
                            <p:childTnLst>
                              <p:par>
                                <p:cTn id="28" presetID="22" presetClass="entr" presetSubtype="2"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750"/>
                                        <p:tgtEl>
                                          <p:spTgt spid="14"/>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750"/>
                                        <p:tgtEl>
                                          <p:spTgt spid="12"/>
                                        </p:tgtEl>
                                      </p:cBhvr>
                                    </p:animEffect>
                                  </p:childTnLst>
                                </p:cTn>
                              </p:par>
                            </p:childTnLst>
                          </p:cTn>
                        </p:par>
                        <p:par>
                          <p:cTn id="34" fill="hold">
                            <p:stCondLst>
                              <p:cond delay="6000"/>
                            </p:stCondLst>
                            <p:childTnLst>
                              <p:par>
                                <p:cTn id="35" presetID="2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750"/>
                                        <p:tgtEl>
                                          <p:spTgt spid="27"/>
                                        </p:tgtEl>
                                      </p:cBhvr>
                                    </p:animEffect>
                                  </p:childTnLst>
                                </p:cTn>
                              </p:par>
                            </p:childTnLst>
                          </p:cTn>
                        </p:par>
                        <p:par>
                          <p:cTn id="38" fill="hold">
                            <p:stCondLst>
                              <p:cond delay="7000"/>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750" fill="hold"/>
                                        <p:tgtEl>
                                          <p:spTgt spid="20"/>
                                        </p:tgtEl>
                                        <p:attrNameLst>
                                          <p:attrName>ppt_w</p:attrName>
                                        </p:attrNameLst>
                                      </p:cBhvr>
                                      <p:tavLst>
                                        <p:tav tm="0">
                                          <p:val>
                                            <p:fltVal val="0"/>
                                          </p:val>
                                        </p:tav>
                                        <p:tav tm="100000">
                                          <p:val>
                                            <p:strVal val="#ppt_w"/>
                                          </p:val>
                                        </p:tav>
                                      </p:tavLst>
                                    </p:anim>
                                    <p:anim calcmode="lin" valueType="num">
                                      <p:cBhvr>
                                        <p:cTn id="42" dur="750" fill="hold"/>
                                        <p:tgtEl>
                                          <p:spTgt spid="20"/>
                                        </p:tgtEl>
                                        <p:attrNameLst>
                                          <p:attrName>ppt_h</p:attrName>
                                        </p:attrNameLst>
                                      </p:cBhvr>
                                      <p:tavLst>
                                        <p:tav tm="0">
                                          <p:val>
                                            <p:fltVal val="0"/>
                                          </p:val>
                                        </p:tav>
                                        <p:tav tm="100000">
                                          <p:val>
                                            <p:strVal val="#ppt_h"/>
                                          </p:val>
                                        </p:tav>
                                      </p:tavLst>
                                    </p:anim>
                                    <p:animEffect transition="in" filter="fade">
                                      <p:cBhvr>
                                        <p:cTn id="43" dur="750"/>
                                        <p:tgtEl>
                                          <p:spTgt spid="20"/>
                                        </p:tgtEl>
                                      </p:cBhvr>
                                    </p:animEffect>
                                  </p:childTnLst>
                                </p:cTn>
                              </p:par>
                            </p:childTnLst>
                          </p:cTn>
                        </p:par>
                        <p:par>
                          <p:cTn id="44" fill="hold">
                            <p:stCondLst>
                              <p:cond delay="8000"/>
                            </p:stCondLst>
                            <p:childTnLst>
                              <p:par>
                                <p:cTn id="45" presetID="14" presetClass="entr" presetSubtype="1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750"/>
                                        <p:tgtEl>
                                          <p:spTgt spid="2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500"/>
                                        <p:tgtEl>
                                          <p:spTgt spid="2"/>
                                        </p:tgtEl>
                                      </p:cBhvr>
                                    </p:animEffect>
                                  </p:childTnLst>
                                </p:cTn>
                              </p:par>
                            </p:childTnLst>
                          </p:cTn>
                        </p:par>
                        <p:par>
                          <p:cTn id="51" fill="hold">
                            <p:stCondLst>
                              <p:cond delay="9000"/>
                            </p:stCondLst>
                            <p:childTnLst>
                              <p:par>
                                <p:cTn id="52" presetID="1" presetClass="mediacall" presetSubtype="0" fill="hold" nodeType="afterEffect">
                                  <p:stCondLst>
                                    <p:cond delay="0"/>
                                  </p:stCondLst>
                                  <p:childTnLst>
                                    <p:cmd type="call" cmd="playFrom(0.0)">
                                      <p:cBhvr additive="base">
                                        <p:cTn id="53" dur="1227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54"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21"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解读诗歌</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1880258" y="2858682"/>
            <a:ext cx="4965836" cy="2561590"/>
          </a:xfrm>
          <a:prstGeom prst="rect">
            <a:avLst/>
          </a:prstGeom>
        </p:spPr>
        <p:txBody>
          <a:bodyPr wrap="square" lIns="68580" tIns="34290" rIns="68580" bIns="34290">
            <a:spAutoFit/>
          </a:bodyPr>
          <a:lstStyle/>
          <a:p>
            <a:pPr indent="342900">
              <a:lnSpc>
                <a:spcPct val="150000"/>
              </a:lnSpc>
            </a:pPr>
            <a:r>
              <a:rPr lang="zh-CN" altLang="en-US" sz="1800" dirty="0">
                <a:latin typeface="微软雅黑" panose="020B0503020204020204" charset="-122"/>
                <a:ea typeface="微软雅黑" panose="020B0503020204020204" charset="-122"/>
                <a:sym typeface="微软雅黑" panose="020B0503020204020204" charset="-122"/>
              </a:rPr>
              <a:t>“峨日朵</a:t>
            </a:r>
            <a:r>
              <a:rPr lang="zh-CN" altLang="en-US" sz="1800" dirty="0">
                <a:latin typeface="微软雅黑" panose="020B0503020204020204" charset="-122"/>
                <a:ea typeface="微软雅黑" panose="020B0503020204020204" charset="-122"/>
                <a:sym typeface="微软雅黑" panose="020B0503020204020204" charset="-122"/>
              </a:rPr>
              <a:t>” 是</a:t>
            </a:r>
            <a:r>
              <a:rPr lang="zh-CN" altLang="en-US" sz="1800" dirty="0">
                <a:latin typeface="微软雅黑" panose="020B0503020204020204" charset="-122"/>
                <a:ea typeface="微软雅黑" panose="020B0503020204020204" charset="-122"/>
                <a:sym typeface="微软雅黑" panose="020B0503020204020204" charset="-122"/>
              </a:rPr>
              <a:t>现在</a:t>
            </a:r>
            <a:r>
              <a:rPr lang="zh-CN" altLang="en-US" sz="1800" dirty="0">
                <a:latin typeface="微软雅黑" panose="020B0503020204020204" charset="-122"/>
                <a:ea typeface="微软雅黑" panose="020B0503020204020204" charset="-122"/>
                <a:sym typeface="微软雅黑" panose="020B0503020204020204" charset="-122"/>
              </a:rPr>
              <a:t>的青海省海</a:t>
            </a:r>
            <a:r>
              <a:rPr lang="zh-CN" altLang="en-US" sz="1800" dirty="0">
                <a:latin typeface="微软雅黑" panose="020B0503020204020204" charset="-122"/>
                <a:ea typeface="微软雅黑" panose="020B0503020204020204" charset="-122"/>
                <a:sym typeface="微软雅黑" panose="020B0503020204020204" charset="-122"/>
              </a:rPr>
              <a:t>北藏族自治州祁连县的峨堡镇，而“峨日朵”则应该是当地老百姓“峨堡”的发语词。那么，“峨日朵雪峰”便是峨</a:t>
            </a:r>
            <a:r>
              <a:rPr lang="zh-CN" altLang="en-US" sz="1800" dirty="0">
                <a:latin typeface="微软雅黑" panose="020B0503020204020204" charset="-122"/>
                <a:ea typeface="微软雅黑" panose="020B0503020204020204" charset="-122"/>
                <a:sym typeface="微软雅黑" panose="020B0503020204020204" charset="-122"/>
              </a:rPr>
              <a:t>堡镇境内</a:t>
            </a:r>
            <a:r>
              <a:rPr lang="zh-CN" altLang="en-US" sz="1800" dirty="0">
                <a:latin typeface="微软雅黑" panose="020B0503020204020204" charset="-122"/>
                <a:ea typeface="微软雅黑" panose="020B0503020204020204" charset="-122"/>
                <a:sym typeface="微软雅黑" panose="020B0503020204020204" charset="-122"/>
              </a:rPr>
              <a:t>的祁连山脉中一座或者几座小雪峰了。想来，它们原本没有自己独立的名字，它们只是一个如画的诗作之远景</a:t>
            </a:r>
            <a:r>
              <a:rPr lang="zh-CN" altLang="en-US" sz="1800" dirty="0">
                <a:latin typeface="微软雅黑" panose="020B0503020204020204" charset="-122"/>
                <a:ea typeface="微软雅黑" panose="020B0503020204020204" charset="-122"/>
                <a:sym typeface="微软雅黑" panose="020B0503020204020204" charset="-122"/>
              </a:rPr>
              <a:t>而已。</a:t>
            </a:r>
            <a:endParaRPr lang="zh-CN" altLang="en-US" sz="1800" dirty="0">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1" cstate="email"/>
          <a:stretch>
            <a:fillRect/>
          </a:stretch>
        </p:blipFill>
        <p:spPr>
          <a:xfrm>
            <a:off x="6909458" y="2721768"/>
            <a:ext cx="3530712" cy="2350295"/>
          </a:xfrm>
          <a:prstGeom prst="rect">
            <a:avLst/>
          </a:prstGeom>
        </p:spPr>
      </p:pic>
      <p:sp>
        <p:nvSpPr>
          <p:cNvPr id="5" name="矩形 4"/>
          <p:cNvSpPr/>
          <p:nvPr/>
        </p:nvSpPr>
        <p:spPr>
          <a:xfrm>
            <a:off x="3267309" y="2142738"/>
            <a:ext cx="1661160" cy="437515"/>
          </a:xfrm>
          <a:prstGeom prst="rect">
            <a:avLst/>
          </a:prstGeom>
        </p:spPr>
        <p:txBody>
          <a:bodyPr wrap="none" lIns="68580" tIns="34290" rIns="68580" bIns="34290">
            <a:spAutoFit/>
          </a:bodyPr>
          <a:lstStyle/>
          <a:p>
            <a:r>
              <a:rPr lang="zh-CN" altLang="en-US" sz="2400" b="1" dirty="0">
                <a:solidFill>
                  <a:schemeClr val="accent1">
                    <a:lumMod val="50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峨日朵雪峰</a:t>
            </a:r>
            <a:endParaRPr lang="zh-CN" altLang="en-US" sz="2400" b="1" dirty="0">
              <a:solidFill>
                <a:schemeClr val="accent1">
                  <a:lumMod val="50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95612" y="1965046"/>
            <a:ext cx="5414963" cy="437515"/>
          </a:xfrm>
          <a:prstGeom prst="rect">
            <a:avLst/>
          </a:prstGeom>
          <a:solidFill>
            <a:schemeClr val="bg2"/>
          </a:solidFill>
        </p:spPr>
        <p:txBody>
          <a:bodyPr wrap="square" lIns="68580" tIns="34290" rIns="68580" bIns="34290">
            <a:spAutoFit/>
          </a:bodyPr>
          <a:lstStyle/>
          <a:p>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zh-CN"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这</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是我此刻</a:t>
            </a:r>
            <a:r>
              <a:rPr lang="zh-CN" altLang="zh-CN"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仅能征服的高度</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了”</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616994" y="2916667"/>
            <a:ext cx="6272213" cy="899160"/>
          </a:xfrm>
          <a:prstGeom prst="rect">
            <a:avLst/>
          </a:prstGeom>
        </p:spPr>
        <p:txBody>
          <a:bodyPr wrap="square" lIns="68580" tIns="34290" rIns="68580" bIns="34290">
            <a:spAutoFit/>
          </a:bodyPr>
          <a:lstStyle/>
          <a:p>
            <a:pPr>
              <a:lnSpc>
                <a:spcPct val="150000"/>
              </a:lnSpc>
            </a:pP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    在狂热的时代背景下，</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“这”</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“仅能征服的高度”当</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是</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指他这种游离于时代和现实之外的清醒和理智。</a:t>
            </a:r>
            <a:endParaRPr lang="zh-CN" altLang="en-US" sz="1800" dirty="0">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rotWithShape="1">
          <a:blip r:embed="rId1" cstate="email"/>
          <a:srcRect/>
          <a:stretch>
            <a:fillRect/>
          </a:stretch>
        </p:blipFill>
        <p:spPr>
          <a:xfrm>
            <a:off x="4264195" y="3929644"/>
            <a:ext cx="3460580" cy="18788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6932" y="3058039"/>
            <a:ext cx="7043738" cy="1730375"/>
          </a:xfrm>
          <a:prstGeom prst="rect">
            <a:avLst/>
          </a:prstGeom>
        </p:spPr>
        <p:txBody>
          <a:bodyPr wrap="square" lIns="68580" tIns="34290" rIns="68580" bIns="34290">
            <a:spAutoFit/>
          </a:bodyPr>
          <a:lstStyle/>
          <a:p>
            <a:pPr indent="342900">
              <a:lnSpc>
                <a:spcPct val="150000"/>
              </a:lnSpc>
            </a:pPr>
            <a:r>
              <a:rPr lang="en-US"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 </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因“我”到达的</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 “高度”</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从精神层面看的确是一个难得的</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高度</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，因为</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这是</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诗人</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自己</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艰难攀</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上去</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的高度，也是只有他自己看得见、感觉得到的高度</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但对于他当时在社会主流意识里所处的底地位来说，这个高度无疑是危险的</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所以</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他</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只能“小心</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zh-CN"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探出前额”</a:t>
            </a:r>
            <a:r>
              <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18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3331369" y="2176504"/>
            <a:ext cx="3043238" cy="437515"/>
          </a:xfrm>
          <a:prstGeom prst="rect">
            <a:avLst/>
          </a:prstGeom>
          <a:solidFill>
            <a:schemeClr val="bg2"/>
          </a:solidFill>
        </p:spPr>
        <p:txBody>
          <a:bodyPr wrap="square" lIns="68580" tIns="34290" rIns="68580" bIns="34290">
            <a:spAutoFit/>
          </a:bodyPr>
          <a:lstStyle/>
          <a:p>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小心</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地</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探</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出前额</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59782" y="4586743"/>
            <a:ext cx="8458200" cy="899160"/>
          </a:xfrm>
          <a:prstGeom prst="rect">
            <a:avLst/>
          </a:prstGeom>
        </p:spPr>
        <p:txBody>
          <a:bodyPr wrap="square" lIns="68580" tIns="34290" rIns="68580" bIns="34290">
            <a:spAutoFit/>
          </a:bodyPr>
          <a:lstStyle/>
          <a:p>
            <a:pPr>
              <a:lnSpc>
                <a:spcPct val="150000"/>
              </a:lnSpc>
            </a:pPr>
            <a:r>
              <a:rPr lang="en-US" altLang="zh-CN" sz="1800" dirty="0">
                <a:latin typeface="微软雅黑" panose="020B0503020204020204" charset="-122"/>
                <a:ea typeface="微软雅黑" panose="020B0503020204020204" charset="-122"/>
                <a:sym typeface="微软雅黑" panose="020B0503020204020204" charset="-122"/>
              </a:rPr>
              <a:t>    </a:t>
            </a:r>
            <a:r>
              <a:rPr lang="zh-CN" altLang="zh-CN" sz="1800" dirty="0">
                <a:latin typeface="微软雅黑" panose="020B0503020204020204" charset="-122"/>
                <a:ea typeface="微软雅黑" panose="020B0503020204020204" charset="-122"/>
                <a:sym typeface="微软雅黑" panose="020B0503020204020204" charset="-122"/>
              </a:rPr>
              <a:t>那</a:t>
            </a:r>
            <a:r>
              <a:rPr lang="zh-CN" altLang="zh-CN" sz="1800" dirty="0">
                <a:latin typeface="微软雅黑" panose="020B0503020204020204" charset="-122"/>
                <a:ea typeface="微软雅黑" panose="020B0503020204020204" charset="-122"/>
                <a:sym typeface="微软雅黑" panose="020B0503020204020204" charset="-122"/>
              </a:rPr>
              <a:t>曾一度被时代捧为神明、视若永恒真理的“太阳”，在严峻的现实面前，在人们的困惑迷惘中，终于失却了原来的高度，</a:t>
            </a:r>
            <a:r>
              <a:rPr lang="zh-CN" altLang="zh-CN" sz="1800" dirty="0">
                <a:latin typeface="微软雅黑" panose="020B0503020204020204" charset="-122"/>
                <a:ea typeface="微软雅黑" panose="020B0503020204020204" charset="-122"/>
                <a:sym typeface="微软雅黑" panose="020B0503020204020204" charset="-122"/>
              </a:rPr>
              <a:t>终于</a:t>
            </a:r>
            <a:r>
              <a:rPr lang="zh-CN" altLang="en-US" sz="1800" dirty="0">
                <a:latin typeface="微软雅黑" panose="020B0503020204020204" charset="-122"/>
                <a:ea typeface="微软雅黑" panose="020B0503020204020204" charset="-122"/>
                <a:sym typeface="微软雅黑" panose="020B0503020204020204" charset="-122"/>
              </a:rPr>
              <a:t>要</a:t>
            </a:r>
            <a:r>
              <a:rPr lang="zh-CN" altLang="zh-CN" sz="1800" dirty="0">
                <a:latin typeface="微软雅黑" panose="020B0503020204020204" charset="-122"/>
                <a:ea typeface="微软雅黑" panose="020B0503020204020204" charset="-122"/>
                <a:sym typeface="微软雅黑" panose="020B0503020204020204" charset="-122"/>
              </a:rPr>
              <a:t>被</a:t>
            </a:r>
            <a:r>
              <a:rPr lang="zh-CN" altLang="zh-CN" sz="1800" dirty="0">
                <a:latin typeface="微软雅黑" panose="020B0503020204020204" charset="-122"/>
                <a:ea typeface="微软雅黑" panose="020B0503020204020204" charset="-122"/>
                <a:sym typeface="微软雅黑" panose="020B0503020204020204" charset="-122"/>
              </a:rPr>
              <a:t>屡遭</a:t>
            </a:r>
            <a:r>
              <a:rPr lang="zh-CN" altLang="zh-CN" sz="1800" dirty="0">
                <a:latin typeface="微软雅黑" panose="020B0503020204020204" charset="-122"/>
                <a:ea typeface="微软雅黑" panose="020B0503020204020204" charset="-122"/>
                <a:sym typeface="微软雅黑" panose="020B0503020204020204" charset="-122"/>
              </a:rPr>
              <a:t>愚弄的</a:t>
            </a:r>
            <a:r>
              <a:rPr lang="zh-CN" altLang="zh-CN" sz="1800" dirty="0">
                <a:latin typeface="微软雅黑" panose="020B0503020204020204" charset="-122"/>
                <a:ea typeface="微软雅黑" panose="020B0503020204020204" charset="-122"/>
                <a:sym typeface="微软雅黑" panose="020B0503020204020204" charset="-122"/>
              </a:rPr>
              <a:t>时代</a:t>
            </a:r>
            <a:r>
              <a:rPr lang="zh-CN" altLang="zh-CN" sz="1800" dirty="0">
                <a:latin typeface="微软雅黑" panose="020B0503020204020204" charset="-122"/>
                <a:ea typeface="微软雅黑" panose="020B0503020204020204" charset="-122"/>
                <a:sym typeface="微软雅黑" panose="020B0503020204020204" charset="-122"/>
              </a:rPr>
              <a:t>心理</a:t>
            </a:r>
            <a:r>
              <a:rPr lang="zh-CN" altLang="en-US" sz="1800" dirty="0">
                <a:latin typeface="微软雅黑" panose="020B0503020204020204" charset="-122"/>
                <a:ea typeface="微软雅黑" panose="020B0503020204020204" charset="-122"/>
                <a:sym typeface="微软雅黑" panose="020B0503020204020204" charset="-122"/>
              </a:rPr>
              <a:t>放弃</a:t>
            </a:r>
            <a:r>
              <a:rPr lang="zh-CN" altLang="zh-CN" sz="1800" dirty="0">
                <a:latin typeface="微软雅黑" panose="020B0503020204020204" charset="-122"/>
                <a:ea typeface="微软雅黑" panose="020B0503020204020204" charset="-122"/>
                <a:sym typeface="微软雅黑" panose="020B0503020204020204" charset="-122"/>
              </a:rPr>
              <a:t>了</a:t>
            </a:r>
            <a:r>
              <a:rPr lang="zh-CN" altLang="zh-CN" sz="1800" dirty="0">
                <a:latin typeface="微软雅黑" panose="020B0503020204020204" charset="-122"/>
                <a:ea typeface="微软雅黑" panose="020B0503020204020204" charset="-122"/>
                <a:sym typeface="微软雅黑" panose="020B0503020204020204" charset="-122"/>
              </a:rPr>
              <a:t>。</a:t>
            </a:r>
            <a:endParaRPr lang="zh-CN" altLang="en-US" sz="1800" dirty="0">
              <a:latin typeface="微软雅黑" panose="020B0503020204020204" charset="-122"/>
              <a:ea typeface="微软雅黑" panose="020B0503020204020204" charset="-122"/>
              <a:sym typeface="微软雅黑" panose="020B0503020204020204" charset="-122"/>
            </a:endParaRPr>
          </a:p>
        </p:txBody>
      </p:sp>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302669" y="2132710"/>
            <a:ext cx="4457700" cy="1730375"/>
          </a:xfrm>
          <a:prstGeom prst="rect">
            <a:avLst/>
          </a:prstGeom>
          <a:solidFill>
            <a:schemeClr val="bg2"/>
          </a:solidFill>
        </p:spPr>
        <p:txBody>
          <a:bodyPr wrap="square" lIns="68580" tIns="34290" rIns="68580" bIns="34290">
            <a:spAutoFit/>
          </a:bodyPr>
          <a:lstStyle/>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惊异于薄壁那边</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朝向峨日朵之雪</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彷徨许久的</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太阳</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正</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决然跃入</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一片引力无穷</a:t>
            </a:r>
            <a:r>
              <a:rPr lang="zh-CN" altLang="en-US" sz="2400" kern="0" dirty="0" smtClean="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的山</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海</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2" name="图片 1"/>
          <p:cNvPicPr>
            <a:picLocks noChangeAspect="1"/>
          </p:cNvPicPr>
          <p:nvPr/>
        </p:nvPicPr>
        <p:blipFill rotWithShape="1">
          <a:blip r:embed="rId1" cstate="email"/>
          <a:srcRect/>
          <a:stretch>
            <a:fillRect/>
          </a:stretch>
        </p:blipFill>
        <p:spPr>
          <a:xfrm>
            <a:off x="6964252" y="1936453"/>
            <a:ext cx="3553730" cy="22540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2084784" y="4200459"/>
            <a:ext cx="8261747" cy="1522730"/>
          </a:xfrm>
          <a:prstGeom prst="rect">
            <a:avLst/>
          </a:prstGeom>
        </p:spPr>
        <p:txBody>
          <a:bodyPr wrap="square" lIns="68580" tIns="34290" rIns="68580" bIns="34290">
            <a:spAutoFit/>
          </a:bodyPr>
          <a:lstStyle/>
          <a:p>
            <a:pPr indent="342900">
              <a:lnSpc>
                <a:spcPct val="150000"/>
              </a:lnSpc>
            </a:pPr>
            <a:r>
              <a:rPr lang="zh-CN" altLang="zh-CN" sz="2100" kern="0"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当“太阳”跃入山海，时代从泛滥的狂热、廉价的乐观中摆脱出来，那荒谬年代的所谓理想、所谓信念、所谓追求</a:t>
            </a:r>
            <a:r>
              <a:rPr lang="zh-CN" altLang="zh-CN" sz="2100" kern="0"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，不过是</a:t>
            </a:r>
            <a:r>
              <a:rPr lang="zh-CN" altLang="zh-CN" sz="2100" kern="0"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堆砌上去而根基根本不会稳固的“石砾”</a:t>
            </a:r>
            <a:r>
              <a:rPr lang="zh-CN" altLang="zh-CN" sz="2100" kern="0"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，它们</a:t>
            </a:r>
            <a:r>
              <a:rPr lang="zh-CN" altLang="zh-CN" sz="2100" kern="0" dirty="0">
                <a:solidFill>
                  <a:schemeClr val="tx1">
                    <a:lumMod val="95000"/>
                    <a:lumOff val="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只能有“滑坡”的下场。</a:t>
            </a:r>
            <a:endParaRPr lang="zh-CN" altLang="en-US" sz="21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424112" y="1929932"/>
            <a:ext cx="5186363" cy="1730375"/>
          </a:xfrm>
          <a:prstGeom prst="rect">
            <a:avLst/>
          </a:prstGeom>
          <a:solidFill>
            <a:schemeClr val="bg2"/>
          </a:solidFill>
        </p:spPr>
        <p:txBody>
          <a:bodyPr wrap="square" lIns="68580" tIns="34290" rIns="68580" bIns="34290">
            <a:spAutoFit/>
          </a:bodyPr>
          <a:lstStyle/>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石砾不时</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滑坡，</a:t>
            </a:r>
            <a:endPar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引动</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棕色深渊自上而下的一派嚣鸣</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像军旅远去的喊杀声。</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3" name="图片 2"/>
          <p:cNvPicPr>
            <a:picLocks noChangeAspect="1"/>
          </p:cNvPicPr>
          <p:nvPr/>
        </p:nvPicPr>
        <p:blipFill rotWithShape="1">
          <a:blip r:embed="rId1" cstate="email"/>
          <a:srcRect/>
          <a:stretch>
            <a:fillRect/>
          </a:stretch>
        </p:blipFill>
        <p:spPr>
          <a:xfrm>
            <a:off x="7864078" y="1785422"/>
            <a:ext cx="2482453" cy="22055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2588419" y="4407627"/>
            <a:ext cx="6672263" cy="1037590"/>
          </a:xfrm>
          <a:prstGeom prst="rect">
            <a:avLst/>
          </a:prstGeom>
        </p:spPr>
        <p:txBody>
          <a:bodyPr wrap="square" lIns="68580" tIns="34290" rIns="68580" bIns="34290">
            <a:spAutoFit/>
          </a:bodyPr>
          <a:lstStyle/>
          <a:p>
            <a:pPr indent="342900">
              <a:lnSpc>
                <a:spcPct val="150000"/>
              </a:lnSpc>
            </a:pP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在这样的高度，</a:t>
            </a:r>
            <a:r>
              <a:rPr lang="zh-CN" altLang="zh-CN" sz="2100" dirty="0">
                <a:latin typeface="微软雅黑" panose="020B0503020204020204" charset="-122"/>
                <a:ea typeface="微软雅黑" panose="020B0503020204020204" charset="-122"/>
                <a:sym typeface="微软雅黑" panose="020B0503020204020204" charset="-122"/>
              </a:rPr>
              <a:t>内外</a:t>
            </a:r>
            <a:r>
              <a:rPr lang="zh-CN" altLang="zh-CN" sz="2100" dirty="0">
                <a:latin typeface="微软雅黑" panose="020B0503020204020204" charset="-122"/>
                <a:ea typeface="微软雅黑" panose="020B0503020204020204" charset="-122"/>
                <a:sym typeface="微软雅黑" panose="020B0503020204020204" charset="-122"/>
              </a:rPr>
              <a:t>都有力量</a:t>
            </a:r>
            <a:r>
              <a:rPr lang="zh-CN" altLang="zh-CN" sz="2100" dirty="0">
                <a:latin typeface="微软雅黑" panose="020B0503020204020204" charset="-122"/>
                <a:ea typeface="微软雅黑" panose="020B0503020204020204" charset="-122"/>
                <a:sym typeface="微软雅黑" panose="020B0503020204020204" charset="-122"/>
              </a:rPr>
              <a:t>拉扯</a:t>
            </a:r>
            <a:r>
              <a:rPr lang="zh-CN" altLang="en-US" sz="2100" dirty="0">
                <a:latin typeface="微软雅黑" panose="020B0503020204020204" charset="-122"/>
                <a:ea typeface="微软雅黑" panose="020B0503020204020204" charset="-122"/>
                <a:sym typeface="微软雅黑" panose="020B0503020204020204" charset="-122"/>
              </a:rPr>
              <a:t>“我”</a:t>
            </a:r>
            <a:r>
              <a:rPr lang="zh-CN" altLang="zh-CN" sz="2100" dirty="0">
                <a:latin typeface="微软雅黑" panose="020B0503020204020204" charset="-122"/>
                <a:ea typeface="微软雅黑" panose="020B0503020204020204" charset="-122"/>
                <a:sym typeface="微软雅黑" panose="020B0503020204020204" charset="-122"/>
              </a:rPr>
              <a:t>下滑，在</a:t>
            </a:r>
            <a:r>
              <a:rPr lang="zh-CN" altLang="zh-CN" sz="2100" dirty="0">
                <a:latin typeface="微软雅黑" panose="020B0503020204020204" charset="-122"/>
                <a:ea typeface="微软雅黑" panose="020B0503020204020204" charset="-122"/>
                <a:sym typeface="微软雅黑" panose="020B0503020204020204" charset="-122"/>
              </a:rPr>
              <a:t>坚守、占据自己的高度</a:t>
            </a:r>
            <a:r>
              <a:rPr lang="zh-CN" altLang="zh-CN" sz="2100" dirty="0">
                <a:latin typeface="微软雅黑" panose="020B0503020204020204" charset="-122"/>
                <a:ea typeface="微软雅黑" panose="020B0503020204020204" charset="-122"/>
                <a:sym typeface="微软雅黑" panose="020B0503020204020204" charset="-122"/>
              </a:rPr>
              <a:t>时其</a:t>
            </a:r>
            <a:r>
              <a:rPr lang="zh-CN" altLang="zh-CN" sz="2100" dirty="0">
                <a:latin typeface="微软雅黑" panose="020B0503020204020204" charset="-122"/>
                <a:ea typeface="微软雅黑" panose="020B0503020204020204" charset="-122"/>
                <a:sym typeface="微软雅黑" panose="020B0503020204020204" charset="-122"/>
              </a:rPr>
              <a:t>艰难和痛苦可想而知。</a:t>
            </a:r>
            <a:endParaRPr lang="zh-CN" altLang="zh-CN" sz="2100"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263104" y="2026145"/>
            <a:ext cx="4632997" cy="1730375"/>
          </a:xfrm>
          <a:prstGeom prst="rect">
            <a:avLst/>
          </a:prstGeom>
          <a:solidFill>
            <a:schemeClr val="bg2"/>
          </a:solidFill>
        </p:spPr>
        <p:txBody>
          <a:bodyPr wrap="square" lIns="68580" tIns="34290" rIns="68580" bIns="34290">
            <a:spAutoFit/>
          </a:bodyPr>
          <a:lstStyle/>
          <a:p>
            <a:pPr>
              <a:lnSpc>
                <a:spcPct val="150000"/>
              </a:lnSpc>
            </a:pP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我</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的指关节</a:t>
            </a:r>
            <a:r>
              <a:rPr lang="zh-CN" altLang="zh-CN"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铆钉</a:t>
            </a:r>
            <a:r>
              <a:rPr lang="zh-CN" altLang="zh-CN"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一般</a:t>
            </a:r>
            <a:endParaRPr lang="en-US" altLang="zh-CN"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楔</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入巨石罅隙</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en-US"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血滴</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从撕裂的</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千层掌</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鞋底</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渗出</a:t>
            </a:r>
            <a:r>
              <a:rPr lang="zh-CN"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6" name="图片 5"/>
          <p:cNvPicPr>
            <a:picLocks noChangeAspect="1"/>
          </p:cNvPicPr>
          <p:nvPr/>
        </p:nvPicPr>
        <p:blipFill>
          <a:blip r:embed="rId1" cstate="email"/>
          <a:stretch>
            <a:fillRect/>
          </a:stretch>
        </p:blipFill>
        <p:spPr>
          <a:xfrm>
            <a:off x="7354949" y="1915645"/>
            <a:ext cx="2926080" cy="19522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1885035" y="3511062"/>
            <a:ext cx="4757737" cy="2007235"/>
          </a:xfrm>
          <a:prstGeom prst="rect">
            <a:avLst/>
          </a:prstGeom>
        </p:spPr>
        <p:txBody>
          <a:bodyPr wrap="square" lIns="68580" tIns="34290" rIns="68580" bIns="34290">
            <a:spAutoFit/>
          </a:bodyPr>
          <a:lstStyle/>
          <a:p>
            <a:pPr>
              <a:lnSpc>
                <a:spcPct val="150000"/>
              </a:lnSpc>
            </a:pPr>
            <a:r>
              <a:rPr lang="en-US" altLang="zh-CN" sz="2100" dirty="0">
                <a:latin typeface="微软雅黑" panose="020B0503020204020204" charset="-122"/>
                <a:ea typeface="微软雅黑" panose="020B0503020204020204" charset="-122"/>
                <a:sym typeface="微软雅黑" panose="020B0503020204020204" charset="-122"/>
              </a:rPr>
              <a:t>    </a:t>
            </a:r>
            <a:r>
              <a:rPr lang="zh-CN" altLang="zh-CN" sz="2100" dirty="0">
                <a:latin typeface="微软雅黑" panose="020B0503020204020204" charset="-122"/>
                <a:ea typeface="微软雅黑" panose="020B0503020204020204" charset="-122"/>
                <a:sym typeface="微软雅黑" panose="020B0503020204020204" charset="-122"/>
              </a:rPr>
              <a:t>这</a:t>
            </a:r>
            <a:r>
              <a:rPr lang="zh-CN" altLang="zh-CN" sz="2100" dirty="0">
                <a:latin typeface="微软雅黑" panose="020B0503020204020204" charset="-122"/>
                <a:ea typeface="微软雅黑" panose="020B0503020204020204" charset="-122"/>
                <a:sym typeface="微软雅黑" panose="020B0503020204020204" charset="-122"/>
              </a:rPr>
              <a:t>是生命意志和生命强力的伟岸展示，呈示在这种高度的生命必定是强健和雄壮者的生命，定格在这种险峰的姿态必定是胜利者的姿态</a:t>
            </a:r>
            <a:r>
              <a:rPr lang="zh-CN" altLang="zh-CN" sz="2100" dirty="0">
                <a:latin typeface="微软雅黑" panose="020B0503020204020204" charset="-122"/>
                <a:ea typeface="微软雅黑" panose="020B0503020204020204" charset="-122"/>
                <a:sym typeface="微软雅黑" panose="020B0503020204020204" charset="-122"/>
              </a:rPr>
              <a:t>！</a:t>
            </a:r>
            <a:endParaRPr lang="zh-CN" altLang="zh-CN" sz="2100"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184797" y="2225884"/>
            <a:ext cx="5811441" cy="622300"/>
          </a:xfrm>
          <a:prstGeom prst="rect">
            <a:avLst/>
          </a:prstGeom>
          <a:solidFill>
            <a:schemeClr val="bg2"/>
          </a:solidFill>
        </p:spPr>
        <p:txBody>
          <a:bodyPr wrap="square" lIns="68580" tIns="34290" rIns="68580" bIns="34290">
            <a:spAutoFit/>
          </a:bodyPr>
          <a:lstStyle/>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呵，真</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渴望</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有一只</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雄鹰或雪豹与我为伍</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7" name="图片 6"/>
          <p:cNvPicPr>
            <a:picLocks noChangeAspect="1"/>
          </p:cNvPicPr>
          <p:nvPr/>
        </p:nvPicPr>
        <p:blipFill>
          <a:blip r:embed="rId1" cstate="email"/>
          <a:stretch>
            <a:fillRect/>
          </a:stretch>
        </p:blipFill>
        <p:spPr>
          <a:xfrm>
            <a:off x="6836202" y="3446451"/>
            <a:ext cx="3506869" cy="20728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1866901" y="3971300"/>
            <a:ext cx="5723792" cy="1730375"/>
          </a:xfrm>
          <a:prstGeom prst="rect">
            <a:avLst/>
          </a:prstGeom>
        </p:spPr>
        <p:txBody>
          <a:bodyPr wrap="square" lIns="68580" tIns="34290" rIns="68580" bIns="34290">
            <a:spAutoFit/>
          </a:bodyPr>
          <a:lstStyle/>
          <a:p>
            <a:pPr>
              <a:lnSpc>
                <a:spcPct val="150000"/>
              </a:lnSpc>
            </a:pPr>
            <a:r>
              <a:rPr lang="zh-CN" altLang="en-US"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   诗人</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何尝不知道</a:t>
            </a:r>
            <a:r>
              <a:rPr lang="zh-CN" altLang="en-US"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雄鹰或雪豹的</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假设</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和想象的可笑和荒谬，何尝不知道他</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自己是</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怎样的</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角色</a:t>
            </a:r>
            <a:r>
              <a:rPr lang="zh-CN" altLang="en-US"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和</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形象</a:t>
            </a:r>
            <a:r>
              <a:rPr lang="zh-CN" altLang="en-US"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这是</a:t>
            </a:r>
            <a:r>
              <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rPr>
              <a:t>一个莫大的反讽，而正是这个反讽的开启，使全诗通过对比形成的反讽结构得以凸现出来、清晰起来。</a:t>
            </a:r>
            <a:endParaRPr lang="zh-CN" altLang="zh-CN" sz="1800" dirty="0">
              <a:solidFill>
                <a:schemeClr val="tx1">
                  <a:lumMod val="95000"/>
                  <a:lumOff val="5000"/>
                </a:schemeClr>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369848" y="1619479"/>
            <a:ext cx="4509080" cy="2284095"/>
          </a:xfrm>
          <a:prstGeom prst="rect">
            <a:avLst/>
          </a:prstGeom>
          <a:solidFill>
            <a:schemeClr val="bg2"/>
          </a:solidFill>
        </p:spPr>
        <p:txBody>
          <a:bodyPr wrap="square" lIns="68580" tIns="34290" rIns="68580" bIns="34290">
            <a:spAutoFit/>
          </a:bodyPr>
          <a:lstStyle/>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在</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锈蚀的岩壁</a:t>
            </a:r>
            <a:r>
              <a:rPr lang="en-US"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en-US" altLang="zh-CN"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但有一只</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小得可怜的蜘蛛</a:t>
            </a:r>
            <a:endPar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与</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我一同</a:t>
            </a:r>
            <a:r>
              <a:rPr lang="zh-CN" altLang="en-US" sz="2400"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默享</a:t>
            </a: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着这大自然赐予的</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a:p>
            <a:pPr>
              <a:lnSpc>
                <a:spcPct val="150000"/>
              </a:lnSpc>
            </a:pPr>
            <a:r>
              <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快慰。</a:t>
            </a:r>
            <a:endParaRPr lang="zh-CN" altLang="en-US" sz="2400" kern="0" dirty="0">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3" name="图片 2"/>
          <p:cNvPicPr>
            <a:picLocks noChangeAspect="1"/>
          </p:cNvPicPr>
          <p:nvPr/>
        </p:nvPicPr>
        <p:blipFill rotWithShape="1">
          <a:blip r:embed="rId1" cstate="email"/>
          <a:srcRect/>
          <a:stretch>
            <a:fillRect/>
          </a:stretch>
        </p:blipFill>
        <p:spPr>
          <a:xfrm>
            <a:off x="7590693" y="1771651"/>
            <a:ext cx="2703895" cy="3508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1673470" y="2063581"/>
            <a:ext cx="7904285" cy="3808095"/>
          </a:xfrm>
          <a:prstGeom prst="rect">
            <a:avLst/>
          </a:prstGeom>
        </p:spPr>
        <p:txBody>
          <a:bodyPr wrap="square" lIns="68580" tIns="34290" rIns="68580" bIns="34290">
            <a:spAutoFit/>
          </a:bodyPr>
          <a:lstStyle/>
          <a:p>
            <a:pPr indent="342900">
              <a:lnSpc>
                <a:spcPct val="150000"/>
              </a:lnSpc>
            </a:pPr>
            <a:r>
              <a:rPr lang="zh-CN" altLang="en-US" sz="1800" dirty="0">
                <a:latin typeface="微软雅黑" panose="020B0503020204020204" charset="-122"/>
                <a:ea typeface="微软雅黑" panose="020B0503020204020204" charset="-122"/>
                <a:sym typeface="微软雅黑" panose="020B0503020204020204" charset="-122"/>
              </a:rPr>
              <a:t>这首</a:t>
            </a:r>
            <a:r>
              <a:rPr lang="zh-CN" altLang="zh-CN" sz="1800" dirty="0">
                <a:latin typeface="微软雅黑" panose="020B0503020204020204" charset="-122"/>
                <a:ea typeface="微软雅黑" panose="020B0503020204020204" charset="-122"/>
                <a:sym typeface="微软雅黑" panose="020B0503020204020204" charset="-122"/>
              </a:rPr>
              <a:t>诗</a:t>
            </a:r>
            <a:r>
              <a:rPr lang="zh-CN" altLang="zh-CN" sz="1800" dirty="0">
                <a:latin typeface="微软雅黑" panose="020B0503020204020204" charset="-122"/>
                <a:ea typeface="微软雅黑" panose="020B0503020204020204" charset="-122"/>
                <a:sym typeface="微软雅黑" panose="020B0503020204020204" charset="-122"/>
              </a:rPr>
              <a:t>中</a:t>
            </a:r>
            <a:r>
              <a:rPr lang="zh-CN" altLang="zh-CN" sz="1800" dirty="0">
                <a:latin typeface="微软雅黑" panose="020B0503020204020204" charset="-122"/>
                <a:ea typeface="微软雅黑" panose="020B0503020204020204" charset="-122"/>
                <a:sym typeface="微软雅黑" panose="020B0503020204020204" charset="-122"/>
              </a:rPr>
              <a:t>始终</a:t>
            </a:r>
            <a:r>
              <a:rPr lang="zh-CN" altLang="en-US" sz="1800" dirty="0">
                <a:latin typeface="微软雅黑" panose="020B0503020204020204" charset="-122"/>
                <a:ea typeface="微软雅黑" panose="020B0503020204020204" charset="-122"/>
                <a:sym typeface="微软雅黑" panose="020B0503020204020204" charset="-122"/>
              </a:rPr>
              <a:t>充满</a:t>
            </a:r>
            <a:r>
              <a:rPr lang="zh-CN" altLang="zh-CN" sz="1800" dirty="0">
                <a:latin typeface="微软雅黑" panose="020B0503020204020204" charset="-122"/>
                <a:ea typeface="微软雅黑" panose="020B0503020204020204" charset="-122"/>
                <a:sym typeface="微软雅黑" panose="020B0503020204020204" charset="-122"/>
              </a:rPr>
              <a:t>浓烈</a:t>
            </a:r>
            <a:r>
              <a:rPr lang="zh-CN" altLang="zh-CN" sz="1800" dirty="0">
                <a:latin typeface="微软雅黑" panose="020B0503020204020204" charset="-122"/>
                <a:ea typeface="微软雅黑" panose="020B0503020204020204" charset="-122"/>
                <a:sym typeface="微软雅黑" panose="020B0503020204020204" charset="-122"/>
              </a:rPr>
              <a:t>的对比意绪：强大和弱小，光明和幽暗，热闹和沉寂，高拔和低矮</a:t>
            </a:r>
            <a:r>
              <a:rPr lang="zh-CN" altLang="zh-CN" sz="1800" dirty="0">
                <a:latin typeface="微软雅黑" panose="020B0503020204020204" charset="-122"/>
                <a:ea typeface="微软雅黑" panose="020B0503020204020204" charset="-122"/>
                <a:sym typeface="微软雅黑" panose="020B0503020204020204" charset="-122"/>
              </a:rPr>
              <a:t>……</a:t>
            </a:r>
            <a:endParaRPr lang="en-US" altLang="zh-CN" sz="1800" dirty="0">
              <a:latin typeface="微软雅黑" panose="020B0503020204020204" charset="-122"/>
              <a:ea typeface="微软雅黑" panose="020B0503020204020204" charset="-122"/>
              <a:sym typeface="微软雅黑" panose="020B0503020204020204" charset="-122"/>
            </a:endParaRPr>
          </a:p>
          <a:p>
            <a:pPr indent="342900">
              <a:lnSpc>
                <a:spcPct val="150000"/>
              </a:lnSpc>
            </a:pPr>
            <a:r>
              <a:rPr lang="zh-CN" altLang="zh-CN" sz="1800" dirty="0">
                <a:latin typeface="微软雅黑" panose="020B0503020204020204" charset="-122"/>
                <a:ea typeface="微软雅黑" panose="020B0503020204020204" charset="-122"/>
                <a:sym typeface="微软雅黑" panose="020B0503020204020204" charset="-122"/>
              </a:rPr>
              <a:t>在</a:t>
            </a:r>
            <a:r>
              <a:rPr lang="zh-CN" altLang="zh-CN" sz="1800" dirty="0">
                <a:latin typeface="微软雅黑" panose="020B0503020204020204" charset="-122"/>
                <a:ea typeface="微软雅黑" panose="020B0503020204020204" charset="-122"/>
                <a:sym typeface="微软雅黑" panose="020B0503020204020204" charset="-122"/>
              </a:rPr>
              <a:t>峨日朵雪峰之侧坚守住高度的不是强大的雄鹰或雪豹而是弱小得可怜的蜘蛛</a:t>
            </a:r>
            <a:r>
              <a:rPr lang="zh-CN" altLang="zh-CN" sz="1800" dirty="0">
                <a:latin typeface="微软雅黑" panose="020B0503020204020204" charset="-122"/>
                <a:ea typeface="微软雅黑" panose="020B0503020204020204" charset="-122"/>
                <a:sym typeface="微软雅黑" panose="020B0503020204020204" charset="-122"/>
              </a:rPr>
              <a:t>；</a:t>
            </a:r>
            <a:endParaRPr lang="en-US" altLang="zh-CN" sz="1800" dirty="0">
              <a:latin typeface="微软雅黑" panose="020B0503020204020204" charset="-122"/>
              <a:ea typeface="微软雅黑" panose="020B0503020204020204" charset="-122"/>
              <a:sym typeface="微软雅黑" panose="020B0503020204020204" charset="-122"/>
            </a:endParaRPr>
          </a:p>
          <a:p>
            <a:pPr indent="342900">
              <a:lnSpc>
                <a:spcPct val="150000"/>
              </a:lnSpc>
            </a:pPr>
            <a:r>
              <a:rPr lang="zh-CN" altLang="zh-CN" sz="1800" dirty="0">
                <a:latin typeface="微软雅黑" panose="020B0503020204020204" charset="-122"/>
                <a:ea typeface="微软雅黑" panose="020B0503020204020204" charset="-122"/>
                <a:sym typeface="微软雅黑" panose="020B0503020204020204" charset="-122"/>
              </a:rPr>
              <a:t>光明</a:t>
            </a:r>
            <a:r>
              <a:rPr lang="zh-CN" altLang="zh-CN" sz="1800" dirty="0">
                <a:latin typeface="微软雅黑" panose="020B0503020204020204" charset="-122"/>
                <a:ea typeface="微软雅黑" panose="020B0503020204020204" charset="-122"/>
                <a:sym typeface="微软雅黑" panose="020B0503020204020204" charset="-122"/>
              </a:rPr>
              <a:t>的太阳不过是虚妄的神明和幻象的真理的</a:t>
            </a:r>
            <a:r>
              <a:rPr lang="zh-CN" altLang="zh-CN" sz="1800" dirty="0">
                <a:latin typeface="微软雅黑" panose="020B0503020204020204" charset="-122"/>
                <a:ea typeface="微软雅黑" panose="020B0503020204020204" charset="-122"/>
                <a:sym typeface="微软雅黑" panose="020B0503020204020204" charset="-122"/>
              </a:rPr>
              <a:t>别称</a:t>
            </a:r>
            <a:r>
              <a:rPr lang="zh-CN" altLang="en-US" sz="1800" dirty="0">
                <a:latin typeface="微软雅黑" panose="020B0503020204020204" charset="-122"/>
                <a:ea typeface="微软雅黑" panose="020B0503020204020204" charset="-122"/>
                <a:sym typeface="微软雅黑" panose="020B0503020204020204" charset="-122"/>
              </a:rPr>
              <a:t>；</a:t>
            </a:r>
            <a:endParaRPr lang="en-US" altLang="zh-CN" sz="1800" dirty="0">
              <a:latin typeface="微软雅黑" panose="020B0503020204020204" charset="-122"/>
              <a:ea typeface="微软雅黑" panose="020B0503020204020204" charset="-122"/>
              <a:sym typeface="微软雅黑" panose="020B0503020204020204" charset="-122"/>
            </a:endParaRPr>
          </a:p>
          <a:p>
            <a:pPr indent="342900">
              <a:lnSpc>
                <a:spcPct val="150000"/>
              </a:lnSpc>
            </a:pPr>
            <a:r>
              <a:rPr lang="zh-CN" altLang="zh-CN" sz="1800" dirty="0">
                <a:latin typeface="微软雅黑" panose="020B0503020204020204" charset="-122"/>
                <a:ea typeface="微软雅黑" panose="020B0503020204020204" charset="-122"/>
                <a:sym typeface="微软雅黑" panose="020B0503020204020204" charset="-122"/>
              </a:rPr>
              <a:t>堆砌</a:t>
            </a:r>
            <a:r>
              <a:rPr lang="zh-CN" altLang="zh-CN" sz="1800" dirty="0">
                <a:latin typeface="微软雅黑" panose="020B0503020204020204" charset="-122"/>
                <a:ea typeface="微软雅黑" panose="020B0503020204020204" charset="-122"/>
                <a:sym typeface="微软雅黑" panose="020B0503020204020204" charset="-122"/>
              </a:rPr>
              <a:t>的石砾不过是狂热的信念、迷信的追求、廉价的乐观的代号，而它们正在跃入幽暗却引力无穷的山海，正在滑向棕色的深渊</a:t>
            </a:r>
            <a:r>
              <a:rPr lang="zh-CN" altLang="zh-CN" sz="1800" dirty="0">
                <a:latin typeface="微软雅黑" panose="020B0503020204020204" charset="-122"/>
                <a:ea typeface="微软雅黑" panose="020B0503020204020204" charset="-122"/>
                <a:sym typeface="微软雅黑" panose="020B0503020204020204" charset="-122"/>
              </a:rPr>
              <a:t>；</a:t>
            </a:r>
            <a:endParaRPr lang="en-US" altLang="zh-CN" sz="1800" dirty="0">
              <a:latin typeface="微软雅黑" panose="020B0503020204020204" charset="-122"/>
              <a:ea typeface="微软雅黑" panose="020B0503020204020204" charset="-122"/>
              <a:sym typeface="微软雅黑" panose="020B0503020204020204" charset="-122"/>
            </a:endParaRPr>
          </a:p>
          <a:p>
            <a:pPr indent="342900">
              <a:lnSpc>
                <a:spcPct val="150000"/>
              </a:lnSpc>
            </a:pPr>
            <a:r>
              <a:rPr lang="zh-CN" altLang="zh-CN" sz="1800" dirty="0">
                <a:latin typeface="微软雅黑" panose="020B0503020204020204" charset="-122"/>
                <a:ea typeface="微软雅黑" panose="020B0503020204020204" charset="-122"/>
                <a:sym typeface="微软雅黑" panose="020B0503020204020204" charset="-122"/>
              </a:rPr>
              <a:t>一派</a:t>
            </a:r>
            <a:r>
              <a:rPr lang="zh-CN" altLang="zh-CN" sz="1800" dirty="0">
                <a:latin typeface="微软雅黑" panose="020B0503020204020204" charset="-122"/>
                <a:ea typeface="微软雅黑" panose="020B0503020204020204" charset="-122"/>
                <a:sym typeface="微软雅黑" panose="020B0503020204020204" charset="-122"/>
              </a:rPr>
              <a:t>嚣鸣的、像军旅的喊杀声的，原来是在“滑坡”，是在“远去”，而接纳和归结它们的恰恰是沉寂和冷静…</a:t>
            </a:r>
            <a:endParaRPr lang="zh-CN" altLang="zh-CN" sz="1800" dirty="0">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4852988" y="1526895"/>
            <a:ext cx="2354965" cy="622300"/>
          </a:xfrm>
          <a:prstGeom prst="rect">
            <a:avLst/>
          </a:prstGeom>
          <a:solidFill>
            <a:schemeClr val="bg2"/>
          </a:solidFill>
        </p:spPr>
        <p:txBody>
          <a:bodyPr wrap="square" lIns="68580" tIns="34290" rIns="68580" bIns="34290">
            <a:spAutoFit/>
          </a:bodyPr>
          <a:lstStyle/>
          <a:p>
            <a:pPr>
              <a:lnSpc>
                <a:spcPct val="150000"/>
              </a:lnSpc>
            </a:pPr>
            <a:r>
              <a:rPr lang="zh-CN" altLang="en-US" sz="2400" b="1"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诗中的反讽手法</a:t>
            </a:r>
            <a:endParaRPr lang="zh-CN" altLang="en-US" sz="2400" b="1"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3" name="文本框 2"/>
          <p:cNvSpPr txBox="1"/>
          <p:nvPr/>
        </p:nvSpPr>
        <p:spPr>
          <a:xfrm>
            <a:off x="9736015" y="3152042"/>
            <a:ext cx="782516" cy="1360805"/>
          </a:xfrm>
          <a:prstGeom prst="rect">
            <a:avLst/>
          </a:prstGeom>
          <a:noFill/>
        </p:spPr>
        <p:txBody>
          <a:bodyPr wrap="square" lIns="68580" tIns="34290" rIns="68580" bIns="34290" rtlCol="0">
            <a:spAutoFit/>
          </a:bodyPr>
          <a:lstStyle/>
          <a:p>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坚守</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冷静</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真实</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理智</a:t>
            </a:r>
            <a:endParaRPr lang="zh-CN" altLang="en-US" sz="2100"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latin typeface="微软雅黑" panose="020B0503020204020204" charset="-122"/>
                <a:ea typeface="微软雅黑" panose="020B0503020204020204" charset="-122"/>
                <a:sym typeface="微软雅黑" panose="020B0503020204020204" charset="-122"/>
              </a:rPr>
              <a:t>解读意象</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3827584" y="3202182"/>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石砾</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4632081" y="1668823"/>
            <a:ext cx="2354965" cy="622300"/>
          </a:xfrm>
          <a:prstGeom prst="rect">
            <a:avLst/>
          </a:prstGeom>
          <a:solidFill>
            <a:schemeClr val="bg2"/>
          </a:solidFill>
        </p:spPr>
        <p:txBody>
          <a:bodyPr wrap="square" lIns="68580" tIns="34290" rIns="68580" bIns="34290">
            <a:spAutoFit/>
          </a:bodyPr>
          <a:lstStyle/>
          <a:p>
            <a:pPr>
              <a:lnSpc>
                <a:spcPct val="150000"/>
              </a:lnSpc>
            </a:pPr>
            <a:r>
              <a:rPr lang="zh-CN" altLang="en-US" sz="2400" b="1"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诗中的反讽手法</a:t>
            </a:r>
            <a:endParaRPr lang="zh-CN" altLang="en-US" sz="2400" b="1" kern="0" dirty="0">
              <a:solidFill>
                <a:srgbClr val="FF0000"/>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3" name="文本框 2"/>
          <p:cNvSpPr txBox="1"/>
          <p:nvPr/>
        </p:nvSpPr>
        <p:spPr>
          <a:xfrm>
            <a:off x="8107926" y="3003786"/>
            <a:ext cx="782516" cy="2007235"/>
          </a:xfrm>
          <a:prstGeom prst="rect">
            <a:avLst/>
          </a:prstGeom>
          <a:solidFill>
            <a:schemeClr val="tx2">
              <a:lumMod val="20000"/>
              <a:lumOff val="80000"/>
            </a:schemeClr>
          </a:solidFill>
          <a:ln>
            <a:solidFill>
              <a:schemeClr val="bg2">
                <a:lumMod val="50000"/>
              </a:schemeClr>
            </a:solidFill>
          </a:ln>
        </p:spPr>
        <p:txBody>
          <a:bodyPr wrap="square" lIns="68580" tIns="34290" rIns="68580" bIns="34290" rtlCol="0">
            <a:spAutoFit/>
          </a:bodyPr>
          <a:lstStyle/>
          <a:p>
            <a:pPr>
              <a:lnSpc>
                <a:spcPct val="150000"/>
              </a:lnSpc>
            </a:pPr>
            <a:r>
              <a:rPr lang="zh-CN" altLang="en-US" sz="2100" dirty="0">
                <a:latin typeface="微软雅黑" panose="020B0503020204020204" charset="-122"/>
                <a:ea typeface="微软雅黑" panose="020B0503020204020204" charset="-122"/>
                <a:sym typeface="微软雅黑" panose="020B0503020204020204" charset="-122"/>
              </a:rPr>
              <a:t>坚守</a:t>
            </a:r>
            <a:endParaRPr lang="en-US" altLang="zh-CN" sz="21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latin typeface="微软雅黑" panose="020B0503020204020204" charset="-122"/>
                <a:ea typeface="微软雅黑" panose="020B0503020204020204" charset="-122"/>
                <a:sym typeface="微软雅黑" panose="020B0503020204020204" charset="-122"/>
              </a:rPr>
              <a:t>冷静</a:t>
            </a:r>
            <a:endParaRPr lang="en-US" altLang="zh-CN" sz="21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latin typeface="微软雅黑" panose="020B0503020204020204" charset="-122"/>
                <a:ea typeface="微软雅黑" panose="020B0503020204020204" charset="-122"/>
                <a:sym typeface="微软雅黑" panose="020B0503020204020204" charset="-122"/>
              </a:rPr>
              <a:t>真实</a:t>
            </a:r>
            <a:endParaRPr lang="en-US" altLang="zh-CN" sz="2100"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latin typeface="微软雅黑" panose="020B0503020204020204" charset="-122"/>
                <a:ea typeface="微软雅黑" panose="020B0503020204020204" charset="-122"/>
                <a:sym typeface="微软雅黑" panose="020B0503020204020204" charset="-122"/>
              </a:rPr>
              <a:t>理智</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a:off x="6744982" y="2535453"/>
            <a:ext cx="774959" cy="622300"/>
          </a:xfrm>
          <a:prstGeom prst="rect">
            <a:avLst/>
          </a:prstGeom>
        </p:spPr>
        <p:txBody>
          <a:bodyPr wrap="square" lIns="68580" tIns="34290" rIns="68580" bIns="34290">
            <a:spAutoFit/>
          </a:bodyPr>
          <a:lstStyle/>
          <a:p>
            <a:pPr>
              <a:lnSpc>
                <a:spcPct val="150000"/>
              </a:lnSpc>
            </a:pPr>
            <a:r>
              <a:rPr lang="zh-CN" altLang="en-US"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rPr>
              <a:t>山海</a:t>
            </a:r>
            <a:endParaRPr lang="zh-CN" altLang="zh-CN"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8" name="矩形 7"/>
          <p:cNvSpPr/>
          <p:nvPr/>
        </p:nvSpPr>
        <p:spPr>
          <a:xfrm>
            <a:off x="3816317" y="2553223"/>
            <a:ext cx="817410"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太阳</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nvSpPr>
        <p:spPr>
          <a:xfrm>
            <a:off x="6744982" y="3255841"/>
            <a:ext cx="774959" cy="622300"/>
          </a:xfrm>
          <a:prstGeom prst="rect">
            <a:avLst/>
          </a:prstGeom>
        </p:spPr>
        <p:txBody>
          <a:bodyPr wrap="square" lIns="68580" tIns="34290" rIns="68580" bIns="34290">
            <a:spAutoFit/>
          </a:bodyPr>
          <a:lstStyle/>
          <a:p>
            <a:pPr>
              <a:lnSpc>
                <a:spcPct val="150000"/>
              </a:lnSpc>
            </a:pPr>
            <a:r>
              <a:rPr lang="zh-CN" altLang="en-US"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rPr>
              <a:t>深渊</a:t>
            </a:r>
            <a:endParaRPr lang="zh-CN" altLang="zh-CN"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0" name="矩形 9"/>
          <p:cNvSpPr/>
          <p:nvPr/>
        </p:nvSpPr>
        <p:spPr>
          <a:xfrm>
            <a:off x="3827584" y="3834279"/>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雄鹰</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1" name="矩形 10"/>
          <p:cNvSpPr/>
          <p:nvPr/>
        </p:nvSpPr>
        <p:spPr>
          <a:xfrm>
            <a:off x="3827584" y="4455918"/>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雪豹</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2" name="矩形 11"/>
          <p:cNvSpPr/>
          <p:nvPr/>
        </p:nvSpPr>
        <p:spPr>
          <a:xfrm>
            <a:off x="6777126" y="4090039"/>
            <a:ext cx="774959" cy="622300"/>
          </a:xfrm>
          <a:prstGeom prst="rect">
            <a:avLst/>
          </a:prstGeom>
        </p:spPr>
        <p:txBody>
          <a:bodyPr wrap="square" lIns="68580" tIns="34290" rIns="68580" bIns="34290">
            <a:spAutoFit/>
          </a:bodyPr>
          <a:lstStyle/>
          <a:p>
            <a:pPr>
              <a:lnSpc>
                <a:spcPct val="150000"/>
              </a:lnSpc>
            </a:pPr>
            <a:r>
              <a:rPr lang="zh-CN" altLang="en-US"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rPr>
              <a:t>蜘蛛</a:t>
            </a:r>
            <a:endParaRPr lang="zh-CN" altLang="zh-CN"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3674542" y="5070373"/>
            <a:ext cx="1100960"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喊杀声</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6797251" y="5070372"/>
            <a:ext cx="774959" cy="622300"/>
          </a:xfrm>
          <a:prstGeom prst="rect">
            <a:avLst/>
          </a:prstGeom>
        </p:spPr>
        <p:txBody>
          <a:bodyPr wrap="square" lIns="68580" tIns="34290" rIns="68580" bIns="34290">
            <a:spAutoFit/>
          </a:bodyPr>
          <a:lstStyle/>
          <a:p>
            <a:pPr>
              <a:lnSpc>
                <a:spcPct val="150000"/>
              </a:lnSpc>
            </a:pPr>
            <a:r>
              <a:rPr lang="zh-CN" altLang="en-US"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rPr>
              <a:t>默享</a:t>
            </a:r>
            <a:endParaRPr lang="zh-CN" altLang="zh-CN" sz="2400" dirty="0">
              <a:solidFill>
                <a:schemeClr val="accent3">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15" name="文本框 14"/>
          <p:cNvSpPr txBox="1"/>
          <p:nvPr/>
        </p:nvSpPr>
        <p:spPr>
          <a:xfrm>
            <a:off x="5825322" y="2800531"/>
            <a:ext cx="516617" cy="2653665"/>
          </a:xfrm>
          <a:prstGeom prst="rect">
            <a:avLst/>
          </a:prstGeom>
          <a:solidFill>
            <a:schemeClr val="accent1"/>
          </a:solidFill>
        </p:spPr>
        <p:txBody>
          <a:bodyPr wrap="square" lIns="68580" tIns="34290" rIns="68580" bIns="34290" rtlCol="0">
            <a:spAutoFit/>
          </a:bodyPr>
          <a:lstStyle/>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我</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的</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高</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度</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cxnSp>
        <p:nvCxnSpPr>
          <p:cNvPr id="18" name="直接箭头连接符 17"/>
          <p:cNvCxnSpPr/>
          <p:nvPr/>
        </p:nvCxnSpPr>
        <p:spPr>
          <a:xfrm>
            <a:off x="4723024" y="2864847"/>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723024" y="3604969"/>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723024" y="4419828"/>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4763276" y="5390790"/>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193619" y="2803795"/>
            <a:ext cx="516617" cy="2653665"/>
          </a:xfrm>
          <a:prstGeom prst="rect">
            <a:avLst/>
          </a:prstGeom>
          <a:solidFill>
            <a:schemeClr val="accent1"/>
          </a:solidFill>
        </p:spPr>
        <p:txBody>
          <a:bodyPr wrap="square" lIns="68580" tIns="34290" rIns="68580" bIns="34290" rtlCol="0">
            <a:spAutoFit/>
          </a:bodyPr>
          <a:lstStyle/>
          <a:p>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峨日朵雪峰之侧</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p:nvPr/>
        </p:nvSpPr>
        <p:spPr>
          <a:xfrm>
            <a:off x="2049890" y="3060104"/>
            <a:ext cx="1216977" cy="2007235"/>
          </a:xfrm>
          <a:prstGeom prst="rect">
            <a:avLst/>
          </a:prstGeom>
          <a:solidFill>
            <a:schemeClr val="accent2">
              <a:lumMod val="20000"/>
              <a:lumOff val="80000"/>
            </a:schemeClr>
          </a:solidFill>
          <a:ln>
            <a:solidFill>
              <a:schemeClr val="accent2">
                <a:lumMod val="75000"/>
              </a:schemeClr>
            </a:solidFill>
          </a:ln>
        </p:spPr>
        <p:txBody>
          <a:bodyPr wrap="square" lIns="68580" tIns="34290" rIns="68580" bIns="34290" rtlCol="0">
            <a:spAutoFit/>
          </a:bodyPr>
          <a:lstStyle/>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狂热</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虚浮</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伟岸高大</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喧嚣</a:t>
            </a:r>
            <a:endParaRPr lang="zh-CN" altLang="en-US" sz="21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4" name="左大括号 23"/>
          <p:cNvSpPr/>
          <p:nvPr/>
        </p:nvSpPr>
        <p:spPr>
          <a:xfrm>
            <a:off x="3339952" y="2864846"/>
            <a:ext cx="326346" cy="2525943"/>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左大括号 24"/>
          <p:cNvSpPr/>
          <p:nvPr/>
        </p:nvSpPr>
        <p:spPr>
          <a:xfrm flipH="1">
            <a:off x="7531958" y="2831285"/>
            <a:ext cx="371754" cy="2525943"/>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381" y="1697580"/>
            <a:ext cx="3234987" cy="4841477"/>
          </a:xfrm>
          <a:prstGeom prst="rect">
            <a:avLst/>
          </a:prstGeom>
        </p:spPr>
      </p:pic>
      <p:grpSp>
        <p:nvGrpSpPr>
          <p:cNvPr id="47" name="组合 46"/>
          <p:cNvGrpSpPr/>
          <p:nvPr/>
        </p:nvGrpSpPr>
        <p:grpSpPr>
          <a:xfrm>
            <a:off x="375247" y="335578"/>
            <a:ext cx="11429395" cy="6433522"/>
            <a:chOff x="375247" y="335578"/>
            <a:chExt cx="11429395" cy="6433522"/>
          </a:xfrm>
        </p:grpSpPr>
        <p:sp>
          <p:nvSpPr>
            <p:cNvPr id="13" name="任意多边形: 形状 12"/>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任意多边形: 形状 13"/>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任意多边形: 形状 15"/>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0" name="组合 19"/>
            <p:cNvGrpSpPr/>
            <p:nvPr/>
          </p:nvGrpSpPr>
          <p:grpSpPr>
            <a:xfrm flipH="1">
              <a:off x="11194851" y="347484"/>
              <a:ext cx="609791" cy="765969"/>
              <a:chOff x="538163" y="490537"/>
              <a:chExt cx="609791" cy="765969"/>
            </a:xfrm>
          </p:grpSpPr>
          <p:sp>
            <p:nvSpPr>
              <p:cNvPr id="17" name="任意多边形: 形状 16"/>
              <p:cNvSpPr/>
              <p:nvPr/>
            </p:nvSpPr>
            <p:spPr>
              <a:xfrm>
                <a:off x="539750" y="6413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任意多边形: 形状 17"/>
              <p:cNvSpPr/>
              <p:nvPr/>
            </p:nvSpPr>
            <p:spPr>
              <a:xfrm>
                <a:off x="694532" y="4905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任意多边形: 形状 18"/>
              <p:cNvSpPr/>
              <p:nvPr/>
            </p:nvSpPr>
            <p:spPr>
              <a:xfrm>
                <a:off x="538163" y="8493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8527" y="1901881"/>
            <a:ext cx="1919939" cy="1468985"/>
          </a:xfrm>
          <a:prstGeom prst="rect">
            <a:avLst/>
          </a:prstGeom>
        </p:spPr>
      </p:pic>
      <p:sp>
        <p:nvSpPr>
          <p:cNvPr id="23" name="矩形 22"/>
          <p:cNvSpPr/>
          <p:nvPr/>
        </p:nvSpPr>
        <p:spPr>
          <a:xfrm>
            <a:off x="3868420" y="2173605"/>
            <a:ext cx="3309620" cy="82994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Contents</a:t>
            </a:r>
            <a:endParaRPr kumimoji="0" lang="zh-CN" altLang="en-US" sz="4800" b="0"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endParaRPr>
          </a:p>
        </p:txBody>
      </p:sp>
      <p:sp>
        <p:nvSpPr>
          <p:cNvPr id="24" name="MH_Others_1"/>
          <p:cNvSpPr txBox="1"/>
          <p:nvPr>
            <p:custDataLst>
              <p:tags r:id="rId4"/>
            </p:custDataLst>
          </p:nvPr>
        </p:nvSpPr>
        <p:spPr>
          <a:xfrm>
            <a:off x="3725706" y="1575411"/>
            <a:ext cx="3382645" cy="738664"/>
          </a:xfrm>
          <a:prstGeom prst="rect">
            <a:avLst/>
          </a:prstGeom>
          <a:noFill/>
        </p:spPr>
        <p:txBody>
          <a:bodyPr wrap="square" lIns="108000" tIns="0" rIns="0" bIns="0" rtlCol="0" anchor="ctr" anchorCtr="0">
            <a:spAutoFit/>
          </a:bodyPr>
          <a:lstStyle/>
          <a:p>
            <a:pPr marL="0" marR="0" lvl="0" indent="0" defTabSz="6858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60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目录</a:t>
            </a:r>
            <a:endParaRPr kumimoji="0" lang="zh-CN" altLang="en-US" sz="4800" b="1" i="0" u="none" strike="noStrike" kern="1200" cap="none" spc="60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6" name="PA-矩形 12"/>
          <p:cNvSpPr/>
          <p:nvPr>
            <p:custDataLst>
              <p:tags r:id="rId5"/>
            </p:custDataLst>
          </p:nvPr>
        </p:nvSpPr>
        <p:spPr>
          <a:xfrm>
            <a:off x="3791725" y="3237401"/>
            <a:ext cx="2944560" cy="521970"/>
          </a:xfrm>
          <a:prstGeom prst="rect">
            <a:avLst/>
          </a:prstGeom>
          <a:ln>
            <a:noFill/>
          </a:ln>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01.</a:t>
            </a:r>
            <a:r>
              <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 情境导入</a:t>
            </a:r>
            <a:endPar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endParaRPr>
          </a:p>
        </p:txBody>
      </p:sp>
      <p:sp>
        <p:nvSpPr>
          <p:cNvPr id="28" name="PA-矩形 12"/>
          <p:cNvSpPr/>
          <p:nvPr>
            <p:custDataLst>
              <p:tags r:id="rId6"/>
            </p:custDataLst>
          </p:nvPr>
        </p:nvSpPr>
        <p:spPr>
          <a:xfrm>
            <a:off x="7433440" y="3210171"/>
            <a:ext cx="2944560" cy="521970"/>
          </a:xfrm>
          <a:prstGeom prst="rect">
            <a:avLst/>
          </a:prstGeom>
          <a:ln>
            <a:noFill/>
          </a:ln>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02. </a:t>
            </a:r>
            <a:r>
              <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初读课文</a:t>
            </a:r>
            <a:endPar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endParaRPr>
          </a:p>
        </p:txBody>
      </p:sp>
      <p:sp>
        <p:nvSpPr>
          <p:cNvPr id="30" name="PA-矩形 12"/>
          <p:cNvSpPr/>
          <p:nvPr>
            <p:custDataLst>
              <p:tags r:id="rId7"/>
            </p:custDataLst>
          </p:nvPr>
        </p:nvSpPr>
        <p:spPr>
          <a:xfrm>
            <a:off x="3828033" y="4525417"/>
            <a:ext cx="2944560" cy="521970"/>
          </a:xfrm>
          <a:prstGeom prst="rect">
            <a:avLst/>
          </a:prstGeom>
          <a:ln>
            <a:noFill/>
          </a:ln>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03.</a:t>
            </a:r>
            <a:r>
              <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 新知探究</a:t>
            </a:r>
            <a:endPar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endParaRPr>
          </a:p>
        </p:txBody>
      </p:sp>
      <p:sp>
        <p:nvSpPr>
          <p:cNvPr id="32" name="PA-矩形 12"/>
          <p:cNvSpPr/>
          <p:nvPr>
            <p:custDataLst>
              <p:tags r:id="rId8"/>
            </p:custDataLst>
          </p:nvPr>
        </p:nvSpPr>
        <p:spPr>
          <a:xfrm>
            <a:off x="7469748" y="4498187"/>
            <a:ext cx="2944560" cy="521970"/>
          </a:xfrm>
          <a:prstGeom prst="rect">
            <a:avLst/>
          </a:prstGeom>
          <a:ln>
            <a:noFill/>
          </a:ln>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04. </a:t>
            </a:r>
            <a:r>
              <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拓展延伸</a:t>
            </a:r>
            <a:endParaRPr kumimoji="0" lang="zh-CN" altLang="en-US" sz="2800" b="1" i="0" u="none" strike="noStrike" kern="1200" cap="none" spc="0" normalizeH="0" baseline="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endParaRPr>
          </a:p>
        </p:txBody>
      </p:sp>
      <p:grpSp>
        <p:nvGrpSpPr>
          <p:cNvPr id="43" name="组合 42"/>
          <p:cNvGrpSpPr/>
          <p:nvPr/>
        </p:nvGrpSpPr>
        <p:grpSpPr>
          <a:xfrm>
            <a:off x="10197828" y="681544"/>
            <a:ext cx="1086002" cy="1068829"/>
            <a:chOff x="8835224" y="1451855"/>
            <a:chExt cx="1086002" cy="1068829"/>
          </a:xfrm>
        </p:grpSpPr>
        <p:pic>
          <p:nvPicPr>
            <p:cNvPr id="37" name="图片 3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5224" y="1452691"/>
              <a:ext cx="1086002" cy="1066949"/>
            </a:xfrm>
            <a:prstGeom prst="rect">
              <a:avLst/>
            </a:prstGeom>
          </p:spPr>
        </p:pic>
        <p:pic>
          <p:nvPicPr>
            <p:cNvPr id="38" name="图片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5224" y="1453735"/>
              <a:ext cx="1086002" cy="1066949"/>
            </a:xfrm>
            <a:prstGeom prst="rect">
              <a:avLst/>
            </a:prstGeom>
          </p:spPr>
        </p:pic>
        <p:pic>
          <p:nvPicPr>
            <p:cNvPr id="39" name="图片 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5224" y="1451855"/>
              <a:ext cx="1086002" cy="1066949"/>
            </a:xfrm>
            <a:prstGeom prst="rect">
              <a:avLst/>
            </a:prstGeom>
          </p:spPr>
        </p:pic>
        <p:pic>
          <p:nvPicPr>
            <p:cNvPr id="40" name="图片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5224" y="1452899"/>
              <a:ext cx="1086002" cy="1066949"/>
            </a:xfrm>
            <a:prstGeom prst="rect">
              <a:avLst/>
            </a:prstGeom>
          </p:spPr>
        </p:pic>
      </p:grpSp>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750"/>
                                        <p:tgtEl>
                                          <p:spTgt spid="10"/>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750"/>
                                        <p:tgtEl>
                                          <p:spTgt spid="47"/>
                                        </p:tgtEl>
                                      </p:cBhvr>
                                    </p:animEffect>
                                  </p:childTnLst>
                                </p:cTn>
                              </p:par>
                            </p:childTnLst>
                          </p:cTn>
                        </p:par>
                        <p:par>
                          <p:cTn id="12" fill="hold">
                            <p:stCondLst>
                              <p:cond delay="2000"/>
                            </p:stCondLst>
                            <p:childTnLst>
                              <p:par>
                                <p:cTn id="13" presetID="2" presetClass="entr" presetSubtype="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1+#ppt_w/2"/>
                                          </p:val>
                                        </p:tav>
                                        <p:tav tm="100000">
                                          <p:val>
                                            <p:strVal val="#ppt_x"/>
                                          </p:val>
                                        </p:tav>
                                      </p:tavLst>
                                    </p:anim>
                                    <p:anim calcmode="lin" valueType="num">
                                      <p:cBhvr additive="base">
                                        <p:cTn id="16" dur="75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2" presetClass="entr" presetSubtype="4"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down)">
                                      <p:cBhvr>
                                        <p:cTn id="20" dur="750"/>
                                        <p:tgtEl>
                                          <p:spTgt spid="45"/>
                                        </p:tgtEl>
                                      </p:cBhvr>
                                    </p:animEffect>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50"/>
                                        <p:tgtEl>
                                          <p:spTgt spid="43"/>
                                        </p:tgtEl>
                                      </p:cBhvr>
                                    </p:animEffect>
                                    <p:anim calcmode="lin" valueType="num">
                                      <p:cBhvr>
                                        <p:cTn id="25" dur="750" fill="hold"/>
                                        <p:tgtEl>
                                          <p:spTgt spid="43"/>
                                        </p:tgtEl>
                                        <p:attrNameLst>
                                          <p:attrName>ppt_x</p:attrName>
                                        </p:attrNameLst>
                                      </p:cBhvr>
                                      <p:tavLst>
                                        <p:tav tm="0">
                                          <p:val>
                                            <p:strVal val="#ppt_x"/>
                                          </p:val>
                                        </p:tav>
                                        <p:tav tm="100000">
                                          <p:val>
                                            <p:strVal val="#ppt_x"/>
                                          </p:val>
                                        </p:tav>
                                      </p:tavLst>
                                    </p:anim>
                                    <p:anim calcmode="lin" valueType="num">
                                      <p:cBhvr>
                                        <p:cTn id="26" dur="750" fill="hold"/>
                                        <p:tgtEl>
                                          <p:spTgt spid="43"/>
                                        </p:tgtEl>
                                        <p:attrNameLst>
                                          <p:attrName>ppt_y</p:attrName>
                                        </p:attrNameLst>
                                      </p:cBhvr>
                                      <p:tavLst>
                                        <p:tav tm="0">
                                          <p:val>
                                            <p:strVal val="#ppt_y+.1"/>
                                          </p:val>
                                        </p:tav>
                                        <p:tav tm="100000">
                                          <p:val>
                                            <p:strVal val="#ppt_y"/>
                                          </p:val>
                                        </p:tav>
                                      </p:tavLst>
                                    </p:anim>
                                  </p:childTnLst>
                                </p:cTn>
                              </p:par>
                            </p:childTnLst>
                          </p:cTn>
                        </p:par>
                        <p:par>
                          <p:cTn id="27" fill="hold">
                            <p:stCondLst>
                              <p:cond delay="5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750" fill="hold"/>
                                        <p:tgtEl>
                                          <p:spTgt spid="24"/>
                                        </p:tgtEl>
                                        <p:attrNameLst>
                                          <p:attrName>ppt_w</p:attrName>
                                        </p:attrNameLst>
                                      </p:cBhvr>
                                      <p:tavLst>
                                        <p:tav tm="0">
                                          <p:val>
                                            <p:fltVal val="0"/>
                                          </p:val>
                                        </p:tav>
                                        <p:tav tm="100000">
                                          <p:val>
                                            <p:strVal val="#ppt_w"/>
                                          </p:val>
                                        </p:tav>
                                      </p:tavLst>
                                    </p:anim>
                                    <p:anim calcmode="lin" valueType="num">
                                      <p:cBhvr>
                                        <p:cTn id="31" dur="750" fill="hold"/>
                                        <p:tgtEl>
                                          <p:spTgt spid="24"/>
                                        </p:tgtEl>
                                        <p:attrNameLst>
                                          <p:attrName>ppt_h</p:attrName>
                                        </p:attrNameLst>
                                      </p:cBhvr>
                                      <p:tavLst>
                                        <p:tav tm="0">
                                          <p:val>
                                            <p:fltVal val="0"/>
                                          </p:val>
                                        </p:tav>
                                        <p:tav tm="100000">
                                          <p:val>
                                            <p:strVal val="#ppt_h"/>
                                          </p:val>
                                        </p:tav>
                                      </p:tavLst>
                                    </p:anim>
                                    <p:animEffect transition="in" filter="fade">
                                      <p:cBhvr>
                                        <p:cTn id="32" dur="750"/>
                                        <p:tgtEl>
                                          <p:spTgt spid="24"/>
                                        </p:tgtEl>
                                      </p:cBhvr>
                                    </p:animEffect>
                                  </p:childTnLst>
                                </p:cTn>
                              </p:par>
                            </p:childTnLst>
                          </p:cTn>
                        </p:par>
                        <p:par>
                          <p:cTn id="33" fill="hold">
                            <p:stCondLst>
                              <p:cond delay="6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750" fill="hold"/>
                                        <p:tgtEl>
                                          <p:spTgt spid="23"/>
                                        </p:tgtEl>
                                        <p:attrNameLst>
                                          <p:attrName>ppt_w</p:attrName>
                                        </p:attrNameLst>
                                      </p:cBhvr>
                                      <p:tavLst>
                                        <p:tav tm="0">
                                          <p:val>
                                            <p:fltVal val="0"/>
                                          </p:val>
                                        </p:tav>
                                        <p:tav tm="100000">
                                          <p:val>
                                            <p:strVal val="#ppt_w"/>
                                          </p:val>
                                        </p:tav>
                                      </p:tavLst>
                                    </p:anim>
                                    <p:anim calcmode="lin" valueType="num">
                                      <p:cBhvr>
                                        <p:cTn id="37" dur="750" fill="hold"/>
                                        <p:tgtEl>
                                          <p:spTgt spid="23"/>
                                        </p:tgtEl>
                                        <p:attrNameLst>
                                          <p:attrName>ppt_h</p:attrName>
                                        </p:attrNameLst>
                                      </p:cBhvr>
                                      <p:tavLst>
                                        <p:tav tm="0">
                                          <p:val>
                                            <p:fltVal val="0"/>
                                          </p:val>
                                        </p:tav>
                                        <p:tav tm="100000">
                                          <p:val>
                                            <p:strVal val="#ppt_h"/>
                                          </p:val>
                                        </p:tav>
                                      </p:tavLst>
                                    </p:anim>
                                    <p:animEffect transition="in" filter="fade">
                                      <p:cBhvr>
                                        <p:cTn id="38" dur="750"/>
                                        <p:tgtEl>
                                          <p:spTgt spid="23"/>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750" fill="hold"/>
                                        <p:tgtEl>
                                          <p:spTgt spid="26"/>
                                        </p:tgtEl>
                                        <p:attrNameLst>
                                          <p:attrName>ppt_x</p:attrName>
                                        </p:attrNameLst>
                                      </p:cBhvr>
                                      <p:tavLst>
                                        <p:tav tm="0">
                                          <p:val>
                                            <p:strVal val="#ppt_x"/>
                                          </p:val>
                                        </p:tav>
                                        <p:tav tm="100000">
                                          <p:val>
                                            <p:strVal val="#ppt_x"/>
                                          </p:val>
                                        </p:tav>
                                      </p:tavLst>
                                    </p:anim>
                                    <p:anim calcmode="lin" valueType="num">
                                      <p:cBhvr additive="base">
                                        <p:cTn id="42" dur="75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750" fill="hold"/>
                                        <p:tgtEl>
                                          <p:spTgt spid="28"/>
                                        </p:tgtEl>
                                        <p:attrNameLst>
                                          <p:attrName>ppt_x</p:attrName>
                                        </p:attrNameLst>
                                      </p:cBhvr>
                                      <p:tavLst>
                                        <p:tav tm="0">
                                          <p:val>
                                            <p:strVal val="#ppt_x"/>
                                          </p:val>
                                        </p:tav>
                                        <p:tav tm="100000">
                                          <p:val>
                                            <p:strVal val="#ppt_x"/>
                                          </p:val>
                                        </p:tav>
                                      </p:tavLst>
                                    </p:anim>
                                    <p:anim calcmode="lin" valueType="num">
                                      <p:cBhvr additive="base">
                                        <p:cTn id="46" dur="75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750" fill="hold"/>
                                        <p:tgtEl>
                                          <p:spTgt spid="30"/>
                                        </p:tgtEl>
                                        <p:attrNameLst>
                                          <p:attrName>ppt_x</p:attrName>
                                        </p:attrNameLst>
                                      </p:cBhvr>
                                      <p:tavLst>
                                        <p:tav tm="0">
                                          <p:val>
                                            <p:strVal val="#ppt_x"/>
                                          </p:val>
                                        </p:tav>
                                        <p:tav tm="100000">
                                          <p:val>
                                            <p:strVal val="#ppt_x"/>
                                          </p:val>
                                        </p:tav>
                                      </p:tavLst>
                                    </p:anim>
                                    <p:anim calcmode="lin" valueType="num">
                                      <p:cBhvr additive="base">
                                        <p:cTn id="50" dur="750" fill="hold"/>
                                        <p:tgtEl>
                                          <p:spTgt spid="3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750" fill="hold"/>
                                        <p:tgtEl>
                                          <p:spTgt spid="32"/>
                                        </p:tgtEl>
                                        <p:attrNameLst>
                                          <p:attrName>ppt_x</p:attrName>
                                        </p:attrNameLst>
                                      </p:cBhvr>
                                      <p:tavLst>
                                        <p:tav tm="0">
                                          <p:val>
                                            <p:strVal val="#ppt_x"/>
                                          </p:val>
                                        </p:tav>
                                        <p:tav tm="100000">
                                          <p:val>
                                            <p:strVal val="#ppt_x"/>
                                          </p:val>
                                        </p:tav>
                                      </p:tavLst>
                                    </p:anim>
                                    <p:anim calcmode="lin" valueType="num">
                                      <p:cBhvr additive="base">
                                        <p:cTn id="54" dur="7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8"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ChangeArrowheads="1"/>
          </p:cNvSpPr>
          <p:nvPr/>
        </p:nvSpPr>
        <p:spPr bwMode="auto">
          <a:xfrm>
            <a:off x="5194027" y="1893094"/>
            <a:ext cx="1450181" cy="437515"/>
          </a:xfrm>
          <a:prstGeom prst="rect">
            <a:avLst/>
          </a:prstGeom>
          <a:solidFill>
            <a:schemeClr val="bg2"/>
          </a:solidFill>
          <a:ln w="9525">
            <a:noFill/>
            <a:miter lim="800000"/>
          </a:ln>
          <a:effectLst>
            <a:outerShdw blurRad="50800" dist="38100" dir="18900000" algn="bl" rotWithShape="0">
              <a:prstClr val="black">
                <a:alpha val="40000"/>
              </a:prstClr>
            </a:outerShdw>
          </a:effectLst>
        </p:spPr>
        <p:txBody>
          <a:bodyPr wrap="square" lIns="68580" tIns="34290" rIns="68580" bIns="34290">
            <a:spAutoFit/>
          </a:bodyPr>
          <a:lstStyle/>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反讽手法</a:t>
            </a:r>
            <a:endParaRPr lang="zh-CN" altLang="zh-CN"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3797" name="Rectangle 5"/>
          <p:cNvSpPr>
            <a:spLocks noChangeArrowheads="1"/>
          </p:cNvSpPr>
          <p:nvPr/>
        </p:nvSpPr>
        <p:spPr bwMode="auto">
          <a:xfrm>
            <a:off x="2185047" y="2837108"/>
            <a:ext cx="7872749" cy="2007235"/>
          </a:xfrm>
          <a:prstGeom prst="rect">
            <a:avLst/>
          </a:prstGeom>
          <a:noFill/>
          <a:ln w="12700">
            <a:solidFill>
              <a:schemeClr val="tx1"/>
            </a:solidFill>
            <a:miter lim="800000"/>
          </a:ln>
          <a:effectLst>
            <a:outerShdw blurRad="50800" dist="38100" dir="2700000" algn="tl" rotWithShape="0">
              <a:prstClr val="black">
                <a:alpha val="40000"/>
              </a:prstClr>
            </a:outerShdw>
          </a:effectLst>
        </p:spPr>
        <p:txBody>
          <a:bodyPr wrap="square" lIns="68580" tIns="34290" rIns="68580" bIns="34290" anchor="ctr">
            <a:spAutoFit/>
          </a:bodyPr>
          <a:lstStyle/>
          <a:p>
            <a:pPr>
              <a:lnSpc>
                <a:spcPct val="150000"/>
              </a:lnSpc>
            </a:pPr>
            <a:r>
              <a:rPr lang="zh-CN" altLang="en-US" sz="2100" b="1"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反</a:t>
            </a:r>
            <a:r>
              <a:rPr lang="zh-CN" altLang="en-US" sz="2100" dirty="0">
                <a:latin typeface="微软雅黑" panose="020B0503020204020204" charset="-122"/>
                <a:ea typeface="微软雅黑" panose="020B0503020204020204" charset="-122"/>
                <a:sym typeface="微软雅黑" panose="020B0503020204020204" charset="-122"/>
              </a:rPr>
              <a:t>讽，又称反语，是说话或写作时一种带有讽刺意味的语气或写作技巧，单纯从字面上不能了解其真正要表达的事物，而事实上其原本的意义正好是字面上所能理解的意涵的相反，通常需要从上下文及语境来了解其用意。</a:t>
            </a:r>
            <a:endParaRPr lang="zh-CN" altLang="zh-CN" sz="2100" dirty="0">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5080426" y="857250"/>
            <a:ext cx="1661160" cy="530225"/>
          </a:xfrm>
          <a:prstGeom prst="rect">
            <a:avLst/>
          </a:prstGeom>
        </p:spPr>
        <p:txBody>
          <a:bodyPr wrap="none" lIns="68580" tIns="34290" rIns="68580" bIns="34290">
            <a:spAutoFit/>
          </a:bodyPr>
          <a:lstStyle/>
          <a:p>
            <a:r>
              <a:rPr lang="zh-CN" altLang="en-US" sz="3000" dirty="0">
                <a:latin typeface="微软雅黑" panose="020B0503020204020204" charset="-122"/>
                <a:ea typeface="微软雅黑" panose="020B0503020204020204" charset="-122"/>
                <a:sym typeface="微软雅黑" panose="020B0503020204020204" charset="-122"/>
              </a:rPr>
              <a:t>课程解读</a:t>
            </a:r>
            <a:endParaRPr lang="zh-CN" altLang="en-US" sz="3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en-US" sz="3000" b="1" dirty="0">
                <a:solidFill>
                  <a:prstClr val="black"/>
                </a:solidFill>
                <a:latin typeface="微软雅黑" panose="020B0503020204020204" charset="-122"/>
                <a:ea typeface="微软雅黑" panose="020B0503020204020204" charset="-122"/>
                <a:sym typeface="微软雅黑" panose="020B0503020204020204" charset="-122"/>
              </a:rPr>
              <a:t>内容图示</a:t>
            </a:r>
            <a:endParaRPr lang="zh-CN" altLang="zh-CN" sz="3000" b="1"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3827584" y="2920830"/>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石砾</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107926" y="2722434"/>
            <a:ext cx="782516" cy="2007235"/>
          </a:xfrm>
          <a:prstGeom prst="rect">
            <a:avLst/>
          </a:prstGeom>
          <a:solidFill>
            <a:schemeClr val="tx2">
              <a:lumMod val="20000"/>
              <a:lumOff val="80000"/>
            </a:schemeClr>
          </a:solidFill>
          <a:ln>
            <a:solidFill>
              <a:schemeClr val="bg2">
                <a:lumMod val="50000"/>
              </a:schemeClr>
            </a:solidFill>
          </a:ln>
        </p:spPr>
        <p:txBody>
          <a:bodyPr wrap="square" lIns="68580" tIns="34290" rIns="68580" bIns="34290" rtlCol="0">
            <a:spAutoFit/>
          </a:bodyPr>
          <a:lstStyle/>
          <a:p>
            <a:pPr>
              <a:lnSpc>
                <a:spcPct val="150000"/>
              </a:lnSpc>
            </a:pPr>
            <a:r>
              <a:rPr lang="zh-CN" altLang="en-US" sz="2100" dirty="0">
                <a:solidFill>
                  <a:prstClr val="black"/>
                </a:solidFill>
                <a:latin typeface="微软雅黑" panose="020B0503020204020204" charset="-122"/>
                <a:ea typeface="微软雅黑" panose="020B0503020204020204" charset="-122"/>
                <a:sym typeface="微软雅黑" panose="020B0503020204020204" charset="-122"/>
              </a:rPr>
              <a:t>坚守</a:t>
            </a:r>
            <a:endParaRPr lang="en-US" altLang="zh-CN" sz="2100"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prstClr val="black"/>
                </a:solidFill>
                <a:latin typeface="微软雅黑" panose="020B0503020204020204" charset="-122"/>
                <a:ea typeface="微软雅黑" panose="020B0503020204020204" charset="-122"/>
                <a:sym typeface="微软雅黑" panose="020B0503020204020204" charset="-122"/>
              </a:rPr>
              <a:t>冷静</a:t>
            </a:r>
            <a:endParaRPr lang="en-US" altLang="zh-CN" sz="2100"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prstClr val="black"/>
                </a:solidFill>
                <a:latin typeface="微软雅黑" panose="020B0503020204020204" charset="-122"/>
                <a:ea typeface="微软雅黑" panose="020B0503020204020204" charset="-122"/>
                <a:sym typeface="微软雅黑" panose="020B0503020204020204" charset="-122"/>
              </a:rPr>
              <a:t>真实</a:t>
            </a:r>
            <a:endParaRPr lang="en-US" altLang="zh-CN" sz="2100" dirty="0">
              <a:solidFill>
                <a:prstClr val="black"/>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prstClr val="black"/>
                </a:solidFill>
                <a:latin typeface="微软雅黑" panose="020B0503020204020204" charset="-122"/>
                <a:ea typeface="微软雅黑" panose="020B0503020204020204" charset="-122"/>
                <a:sym typeface="微软雅黑" panose="020B0503020204020204" charset="-122"/>
              </a:rPr>
              <a:t>理智</a:t>
            </a:r>
            <a:endParaRPr lang="zh-CN" altLang="en-US" sz="21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a:off x="6744982" y="2254101"/>
            <a:ext cx="774959" cy="622300"/>
          </a:xfrm>
          <a:prstGeom prst="rect">
            <a:avLst/>
          </a:prstGeom>
        </p:spPr>
        <p:txBody>
          <a:bodyPr wrap="square" lIns="68580" tIns="34290" rIns="68580" bIns="34290">
            <a:spAutoFit/>
          </a:bodyPr>
          <a:lstStyle/>
          <a:p>
            <a:pPr>
              <a:lnSpc>
                <a:spcPct val="150000"/>
              </a:lnSpc>
            </a:pPr>
            <a:r>
              <a:rPr lang="zh-CN" altLang="en-US" sz="2400" dirty="0">
                <a:solidFill>
                  <a:srgbClr val="A5A5A5">
                    <a:lumMod val="50000"/>
                  </a:srgbClr>
                </a:solidFill>
                <a:latin typeface="微软雅黑" panose="020B0503020204020204" charset="-122"/>
                <a:ea typeface="微软雅黑" panose="020B0503020204020204" charset="-122"/>
                <a:sym typeface="微软雅黑" panose="020B0503020204020204" charset="-122"/>
              </a:rPr>
              <a:t>山海</a:t>
            </a:r>
            <a:endParaRPr lang="zh-CN" altLang="zh-CN" sz="2400" dirty="0">
              <a:solidFill>
                <a:srgbClr val="A5A5A5">
                  <a:lumMod val="50000"/>
                </a:srgbClr>
              </a:solidFill>
              <a:latin typeface="微软雅黑" panose="020B0503020204020204" charset="-122"/>
              <a:ea typeface="微软雅黑" panose="020B0503020204020204" charset="-122"/>
              <a:sym typeface="微软雅黑" panose="020B0503020204020204" charset="-122"/>
            </a:endParaRPr>
          </a:p>
        </p:txBody>
      </p:sp>
      <p:sp>
        <p:nvSpPr>
          <p:cNvPr id="8" name="矩形 7"/>
          <p:cNvSpPr/>
          <p:nvPr/>
        </p:nvSpPr>
        <p:spPr>
          <a:xfrm>
            <a:off x="3816317" y="2271871"/>
            <a:ext cx="817410"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太阳</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nvSpPr>
        <p:spPr>
          <a:xfrm>
            <a:off x="6744982" y="2974489"/>
            <a:ext cx="774959" cy="622300"/>
          </a:xfrm>
          <a:prstGeom prst="rect">
            <a:avLst/>
          </a:prstGeom>
        </p:spPr>
        <p:txBody>
          <a:bodyPr wrap="square" lIns="68580" tIns="34290" rIns="68580" bIns="34290">
            <a:spAutoFit/>
          </a:bodyPr>
          <a:lstStyle/>
          <a:p>
            <a:pPr>
              <a:lnSpc>
                <a:spcPct val="150000"/>
              </a:lnSpc>
            </a:pPr>
            <a:r>
              <a:rPr lang="zh-CN" altLang="en-US" sz="2400" dirty="0">
                <a:solidFill>
                  <a:srgbClr val="A5A5A5">
                    <a:lumMod val="50000"/>
                  </a:srgbClr>
                </a:solidFill>
                <a:latin typeface="微软雅黑" panose="020B0503020204020204" charset="-122"/>
                <a:ea typeface="微软雅黑" panose="020B0503020204020204" charset="-122"/>
                <a:sym typeface="微软雅黑" panose="020B0503020204020204" charset="-122"/>
              </a:rPr>
              <a:t>深渊</a:t>
            </a:r>
            <a:endParaRPr lang="zh-CN" altLang="zh-CN" sz="2400" dirty="0">
              <a:solidFill>
                <a:srgbClr val="A5A5A5">
                  <a:lumMod val="50000"/>
                </a:srgbClr>
              </a:solidFill>
              <a:latin typeface="微软雅黑" panose="020B0503020204020204" charset="-122"/>
              <a:ea typeface="微软雅黑" panose="020B0503020204020204" charset="-122"/>
              <a:sym typeface="微软雅黑" panose="020B0503020204020204" charset="-122"/>
            </a:endParaRPr>
          </a:p>
        </p:txBody>
      </p:sp>
      <p:sp>
        <p:nvSpPr>
          <p:cNvPr id="10" name="矩形 9"/>
          <p:cNvSpPr/>
          <p:nvPr/>
        </p:nvSpPr>
        <p:spPr>
          <a:xfrm>
            <a:off x="3827584" y="3552927"/>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雄鹰</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1" name="矩形 10"/>
          <p:cNvSpPr/>
          <p:nvPr/>
        </p:nvSpPr>
        <p:spPr>
          <a:xfrm>
            <a:off x="3827584" y="4174566"/>
            <a:ext cx="806144"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雪豹</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2" name="矩形 11"/>
          <p:cNvSpPr/>
          <p:nvPr/>
        </p:nvSpPr>
        <p:spPr>
          <a:xfrm>
            <a:off x="6777126" y="3808687"/>
            <a:ext cx="774959" cy="622300"/>
          </a:xfrm>
          <a:prstGeom prst="rect">
            <a:avLst/>
          </a:prstGeom>
        </p:spPr>
        <p:txBody>
          <a:bodyPr wrap="square" lIns="68580" tIns="34290" rIns="68580" bIns="34290">
            <a:spAutoFit/>
          </a:bodyPr>
          <a:lstStyle/>
          <a:p>
            <a:pPr>
              <a:lnSpc>
                <a:spcPct val="150000"/>
              </a:lnSpc>
            </a:pPr>
            <a:r>
              <a:rPr lang="zh-CN" altLang="en-US" sz="2400" dirty="0">
                <a:solidFill>
                  <a:srgbClr val="A5A5A5">
                    <a:lumMod val="50000"/>
                  </a:srgbClr>
                </a:solidFill>
                <a:latin typeface="微软雅黑" panose="020B0503020204020204" charset="-122"/>
                <a:ea typeface="微软雅黑" panose="020B0503020204020204" charset="-122"/>
                <a:sym typeface="微软雅黑" panose="020B0503020204020204" charset="-122"/>
              </a:rPr>
              <a:t>蜘蛛</a:t>
            </a:r>
            <a:endParaRPr lang="zh-CN" altLang="zh-CN" sz="2400" dirty="0">
              <a:solidFill>
                <a:srgbClr val="A5A5A5">
                  <a:lumMod val="50000"/>
                </a:srgbClr>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3674542" y="4789021"/>
            <a:ext cx="1100960" cy="622300"/>
          </a:xfrm>
          <a:prstGeom prst="rect">
            <a:avLst/>
          </a:prstGeom>
        </p:spPr>
        <p:txBody>
          <a:bodyPr wrap="square" lIns="68580" tIns="34290" rIns="68580" bIns="3429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喊杀声</a:t>
            </a:r>
            <a:endParaRPr lang="zh-CN" altLang="zh-CN"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6797251" y="4730676"/>
            <a:ext cx="774959" cy="622300"/>
          </a:xfrm>
          <a:prstGeom prst="rect">
            <a:avLst/>
          </a:prstGeom>
        </p:spPr>
        <p:txBody>
          <a:bodyPr wrap="square" lIns="68580" tIns="34290" rIns="68580" bIns="34290">
            <a:spAutoFit/>
          </a:bodyPr>
          <a:lstStyle/>
          <a:p>
            <a:pPr>
              <a:lnSpc>
                <a:spcPct val="150000"/>
              </a:lnSpc>
            </a:pPr>
            <a:r>
              <a:rPr lang="zh-CN" altLang="en-US" sz="2400" dirty="0">
                <a:solidFill>
                  <a:srgbClr val="A5A5A5">
                    <a:lumMod val="50000"/>
                  </a:srgbClr>
                </a:solidFill>
                <a:latin typeface="微软雅黑" panose="020B0503020204020204" charset="-122"/>
                <a:ea typeface="微软雅黑" panose="020B0503020204020204" charset="-122"/>
                <a:sym typeface="微软雅黑" panose="020B0503020204020204" charset="-122"/>
              </a:rPr>
              <a:t>默享</a:t>
            </a:r>
            <a:endParaRPr lang="zh-CN" altLang="zh-CN" sz="2400" dirty="0">
              <a:solidFill>
                <a:srgbClr val="A5A5A5">
                  <a:lumMod val="50000"/>
                </a:srgbClr>
              </a:solidFill>
              <a:latin typeface="微软雅黑" panose="020B0503020204020204" charset="-122"/>
              <a:ea typeface="微软雅黑" panose="020B0503020204020204" charset="-122"/>
              <a:sym typeface="微软雅黑" panose="020B0503020204020204" charset="-122"/>
            </a:endParaRPr>
          </a:p>
        </p:txBody>
      </p:sp>
      <p:sp>
        <p:nvSpPr>
          <p:cNvPr id="15" name="文本框 14"/>
          <p:cNvSpPr txBox="1"/>
          <p:nvPr/>
        </p:nvSpPr>
        <p:spPr>
          <a:xfrm>
            <a:off x="5876737" y="2054065"/>
            <a:ext cx="516617" cy="2653665"/>
          </a:xfrm>
          <a:prstGeom prst="rect">
            <a:avLst/>
          </a:prstGeom>
          <a:solidFill>
            <a:schemeClr val="accent1"/>
          </a:solidFill>
        </p:spPr>
        <p:txBody>
          <a:bodyPr wrap="square" lIns="68580" tIns="34290" rIns="68580" bIns="34290" rtlCol="0">
            <a:spAutoFit/>
          </a:bodyPr>
          <a:lstStyle/>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我能征服</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的</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高</a:t>
            </a:r>
            <a:endParaRPr lang="en-US" altLang="zh-CN" sz="2400" b="1" dirty="0">
              <a:solidFill>
                <a:srgbClr val="FF0000"/>
              </a:solidFill>
              <a:latin typeface="微软雅黑" panose="020B0503020204020204" charset="-122"/>
              <a:ea typeface="微软雅黑" panose="020B0503020204020204" charset="-122"/>
              <a:sym typeface="微软雅黑" panose="020B0503020204020204" charset="-122"/>
            </a:endParaRPr>
          </a:p>
          <a:p>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度</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cxnSp>
        <p:nvCxnSpPr>
          <p:cNvPr id="18" name="直接箭头连接符 17"/>
          <p:cNvCxnSpPr/>
          <p:nvPr/>
        </p:nvCxnSpPr>
        <p:spPr>
          <a:xfrm>
            <a:off x="4633727" y="2137147"/>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723024" y="3323617"/>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723024" y="4138476"/>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4763276" y="5109438"/>
            <a:ext cx="2056164"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189597" y="2056679"/>
            <a:ext cx="516617" cy="2653665"/>
          </a:xfrm>
          <a:prstGeom prst="rect">
            <a:avLst/>
          </a:prstGeom>
          <a:solidFill>
            <a:schemeClr val="accent1"/>
          </a:solidFill>
        </p:spPr>
        <p:txBody>
          <a:bodyPr wrap="square" lIns="68580" tIns="34290" rIns="68580" bIns="34290" rtlCol="0">
            <a:spAutoFit/>
          </a:bodyPr>
          <a:lstStyle/>
          <a:p>
            <a:r>
              <a:rPr lang="zh-CN" altLang="en-US" sz="2400" b="1" dirty="0">
                <a:solidFill>
                  <a:prstClr val="white"/>
                </a:solidFill>
                <a:latin typeface="微软雅黑" panose="020B0503020204020204" charset="-122"/>
                <a:ea typeface="微软雅黑" panose="020B0503020204020204" charset="-122"/>
                <a:sym typeface="微软雅黑" panose="020B0503020204020204" charset="-122"/>
              </a:rPr>
              <a:t>峨日朵雪峰之侧</a:t>
            </a:r>
            <a:endParaRPr lang="zh-CN" altLang="en-US" sz="2400" b="1" dirty="0">
              <a:solidFill>
                <a:prstClr val="white"/>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p:nvPr/>
        </p:nvSpPr>
        <p:spPr>
          <a:xfrm>
            <a:off x="2049890" y="2778752"/>
            <a:ext cx="1216977" cy="2007235"/>
          </a:xfrm>
          <a:prstGeom prst="rect">
            <a:avLst/>
          </a:prstGeom>
          <a:solidFill>
            <a:schemeClr val="accent2">
              <a:lumMod val="20000"/>
              <a:lumOff val="80000"/>
            </a:schemeClr>
          </a:solidFill>
          <a:ln>
            <a:solidFill>
              <a:schemeClr val="accent2">
                <a:lumMod val="75000"/>
              </a:schemeClr>
            </a:solidFill>
          </a:ln>
        </p:spPr>
        <p:txBody>
          <a:bodyPr wrap="square" lIns="68580" tIns="34290" rIns="68580" bIns="34290" rtlCol="0">
            <a:spAutoFit/>
          </a:bodyPr>
          <a:lstStyle/>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狂热</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虚浮</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伟岸高大</a:t>
            </a:r>
            <a:endParaRPr lang="en-US" altLang="zh-CN" sz="2100"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喧嚣</a:t>
            </a:r>
            <a:endParaRPr lang="zh-CN" altLang="en-US" sz="21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4" name="左大括号 23"/>
          <p:cNvSpPr/>
          <p:nvPr/>
        </p:nvSpPr>
        <p:spPr>
          <a:xfrm>
            <a:off x="3339952" y="2583494"/>
            <a:ext cx="326346" cy="2525943"/>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5" name="左大括号 24"/>
          <p:cNvSpPr/>
          <p:nvPr/>
        </p:nvSpPr>
        <p:spPr>
          <a:xfrm flipH="1">
            <a:off x="7531958" y="2549933"/>
            <a:ext cx="371754" cy="2525943"/>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3763289" y="5421118"/>
            <a:ext cx="1054450" cy="622300"/>
          </a:xfrm>
          <a:prstGeom prst="rect">
            <a:avLst/>
          </a:prstGeom>
          <a:noFill/>
        </p:spPr>
        <p:txBody>
          <a:bodyPr wrap="square" lIns="68580" tIns="34290" rIns="68580" bIns="34290" rtlCol="0">
            <a:spAutoFit/>
          </a:bodyPr>
          <a:lstStyle/>
          <a:p>
            <a:pPr>
              <a:lnSpc>
                <a:spcPct val="150000"/>
              </a:lnSpc>
            </a:pPr>
            <a:r>
              <a:rPr lang="zh-CN" altLang="en-US" sz="2400" dirty="0">
                <a:solidFill>
                  <a:prstClr val="black"/>
                </a:solidFill>
                <a:latin typeface="微软雅黑" panose="020B0503020204020204" charset="-122"/>
                <a:ea typeface="微软雅黑" panose="020B0503020204020204" charset="-122"/>
                <a:sym typeface="微软雅黑" panose="020B0503020204020204" charset="-122"/>
              </a:rPr>
              <a:t>痛苦</a:t>
            </a:r>
            <a:endParaRPr lang="zh-CN" altLang="en-US" sz="24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6" name="文本框 25"/>
          <p:cNvSpPr txBox="1"/>
          <p:nvPr/>
        </p:nvSpPr>
        <p:spPr>
          <a:xfrm>
            <a:off x="6744981" y="5392526"/>
            <a:ext cx="1158731" cy="622300"/>
          </a:xfrm>
          <a:prstGeom prst="rect">
            <a:avLst/>
          </a:prstGeom>
          <a:noFill/>
        </p:spPr>
        <p:txBody>
          <a:bodyPr wrap="square" lIns="68580" tIns="34290" rIns="68580" bIns="34290" rtlCol="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快慰</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7" name="文本框 26"/>
          <p:cNvSpPr txBox="1"/>
          <p:nvPr/>
        </p:nvSpPr>
        <p:spPr>
          <a:xfrm>
            <a:off x="3158262" y="1759846"/>
            <a:ext cx="1659477" cy="622300"/>
          </a:xfrm>
          <a:prstGeom prst="rect">
            <a:avLst/>
          </a:prstGeom>
          <a:noFill/>
        </p:spPr>
        <p:txBody>
          <a:bodyPr wrap="square" lIns="68580" tIns="34290" rIns="68580" bIns="34290" rtlCol="0">
            <a:spAutoFit/>
          </a:bodyPr>
          <a:lstStyle/>
          <a:p>
            <a:pPr>
              <a:lnSpc>
                <a:spcPct val="150000"/>
              </a:lnSpc>
            </a:pPr>
            <a:r>
              <a:rPr lang="zh-CN" altLang="en-US" sz="2400" dirty="0">
                <a:solidFill>
                  <a:prstClr val="black"/>
                </a:solidFill>
                <a:latin typeface="微软雅黑" panose="020B0503020204020204" charset="-122"/>
                <a:ea typeface="微软雅黑" panose="020B0503020204020204" charset="-122"/>
                <a:sym typeface="微软雅黑" panose="020B0503020204020204" charset="-122"/>
              </a:rPr>
              <a:t>小心探出</a:t>
            </a:r>
            <a:endParaRPr lang="zh-CN" altLang="en-US" sz="24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8" name="文本框 27"/>
          <p:cNvSpPr txBox="1"/>
          <p:nvPr/>
        </p:nvSpPr>
        <p:spPr>
          <a:xfrm>
            <a:off x="6689891" y="1761516"/>
            <a:ext cx="2754024" cy="622300"/>
          </a:xfrm>
          <a:prstGeom prst="rect">
            <a:avLst/>
          </a:prstGeom>
          <a:noFill/>
        </p:spPr>
        <p:txBody>
          <a:bodyPr wrap="square" lIns="68580" tIns="34290" rIns="68580" bIns="34290" rtlCol="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铆钉一样楔入</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26" name="组合 25"/>
          <p:cNvGrpSpPr/>
          <p:nvPr/>
        </p:nvGrpSpPr>
        <p:grpSpPr>
          <a:xfrm>
            <a:off x="375247" y="335578"/>
            <a:ext cx="11429395" cy="6433522"/>
            <a:chOff x="375247" y="335578"/>
            <a:chExt cx="11429395" cy="6433522"/>
          </a:xfrm>
        </p:grpSpPr>
        <p:sp>
          <p:nvSpPr>
            <p:cNvPr id="6" name="任意多边形: 形状 5"/>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任意多边形: 形状 6"/>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形状 8"/>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p:cNvGrpSpPr/>
            <p:nvPr/>
          </p:nvGrpSpPr>
          <p:grpSpPr>
            <a:xfrm flipH="1">
              <a:off x="11194851" y="347484"/>
              <a:ext cx="609791" cy="765969"/>
              <a:chOff x="538163" y="490537"/>
              <a:chExt cx="609791" cy="765969"/>
            </a:xfrm>
          </p:grpSpPr>
          <p:sp>
            <p:nvSpPr>
              <p:cNvPr id="11" name="任意多边形: 形状 10"/>
              <p:cNvSpPr/>
              <p:nvPr/>
            </p:nvSpPr>
            <p:spPr>
              <a:xfrm>
                <a:off x="539750" y="6413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形状 11"/>
              <p:cNvSpPr/>
              <p:nvPr/>
            </p:nvSpPr>
            <p:spPr>
              <a:xfrm>
                <a:off x="694532" y="4905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形状 12"/>
              <p:cNvSpPr/>
              <p:nvPr/>
            </p:nvSpPr>
            <p:spPr>
              <a:xfrm>
                <a:off x="538163" y="8493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sp>
        <p:nvSpPr>
          <p:cNvPr id="15" name="添加标题"/>
          <p:cNvSpPr/>
          <p:nvPr/>
        </p:nvSpPr>
        <p:spPr>
          <a:xfrm>
            <a:off x="3701975" y="2352412"/>
            <a:ext cx="3709108" cy="7683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rPr>
              <a:t>PART FOUR</a:t>
            </a:r>
            <a:endParaRPr kumimoji="0" lang="en-US"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sp>
        <p:nvSpPr>
          <p:cNvPr id="16" name="文本框 15"/>
          <p:cNvSpPr txBox="1"/>
          <p:nvPr/>
        </p:nvSpPr>
        <p:spPr>
          <a:xfrm>
            <a:off x="3702156" y="3121433"/>
            <a:ext cx="4507621" cy="922020"/>
          </a:xfrm>
          <a:prstGeom prst="rect">
            <a:avLst/>
          </a:prstGeom>
          <a:noFill/>
        </p:spPr>
        <p:txBody>
          <a:bodyPr wrap="square" rtlCol="0">
            <a:spAutoFit/>
          </a:bodyPr>
          <a:lstStyle>
            <a:defPPr>
              <a:defRPr lang="zh-CN"/>
            </a:defPPr>
            <a:lvl1pPr>
              <a:defRPr sz="7200" b="1">
                <a:solidFill>
                  <a:srgbClr val="DB8F99"/>
                </a:solidFill>
                <a:effectLst>
                  <a:innerShdw blurRad="63500" dist="50800" dir="18900000">
                    <a:srgbClr val="C00000">
                      <a:alpha val="50000"/>
                    </a:srgbClr>
                  </a:innerShdw>
                </a:effectLst>
                <a:latin typeface="义启春暖花开" panose="02010601030101010101" pitchFamily="2" charset="-122"/>
                <a:ea typeface="义启春暖花开"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拓展延伸</a:t>
            </a:r>
            <a:endParaRPr kumimoji="0" lang="zh-CN" altLang="en-US" sz="540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284" y="353939"/>
            <a:ext cx="3056059" cy="3742465"/>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79434">
            <a:off x="8398418" y="3576443"/>
            <a:ext cx="2906105" cy="236999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02937">
            <a:off x="7655218" y="2042204"/>
            <a:ext cx="1699840" cy="138626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642" y="701497"/>
            <a:ext cx="1449786" cy="126457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750"/>
                                        <p:tgtEl>
                                          <p:spTgt spid="26"/>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750"/>
                                        <p:tgtEl>
                                          <p:spTgt spid="19"/>
                                        </p:tgtEl>
                                      </p:cBhvr>
                                    </p:animEffect>
                                  </p:childTnLst>
                                </p:cTn>
                              </p:par>
                            </p:childTnLst>
                          </p:cTn>
                        </p:par>
                        <p:par>
                          <p:cTn id="16" fill="hold">
                            <p:stCondLst>
                              <p:cond delay="3000"/>
                            </p:stCondLst>
                            <p:childTnLst>
                              <p:par>
                                <p:cTn id="17" presetID="2" presetClass="entr" presetSubtype="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1+#ppt_w/2"/>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750"/>
                                        <p:tgtEl>
                                          <p:spTgt spid="25"/>
                                        </p:tgtEl>
                                      </p:cBhvr>
                                    </p:animEffect>
                                    <p:anim calcmode="lin" valueType="num">
                                      <p:cBhvr>
                                        <p:cTn id="25" dur="750" fill="hold"/>
                                        <p:tgtEl>
                                          <p:spTgt spid="25"/>
                                        </p:tgtEl>
                                        <p:attrNameLst>
                                          <p:attrName>ppt_x</p:attrName>
                                        </p:attrNameLst>
                                      </p:cBhvr>
                                      <p:tavLst>
                                        <p:tav tm="0">
                                          <p:val>
                                            <p:strVal val="#ppt_x"/>
                                          </p:val>
                                        </p:tav>
                                        <p:tav tm="100000">
                                          <p:val>
                                            <p:strVal val="#ppt_x"/>
                                          </p:val>
                                        </p:tav>
                                      </p:tavLst>
                                    </p:anim>
                                    <p:anim calcmode="lin" valueType="num">
                                      <p:cBhvr>
                                        <p:cTn id="26" dur="750" fill="hold"/>
                                        <p:tgtEl>
                                          <p:spTgt spid="25"/>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1+#ppt_w/2"/>
                                          </p:val>
                                        </p:tav>
                                        <p:tav tm="100000">
                                          <p:val>
                                            <p:strVal val="#ppt_x"/>
                                          </p:val>
                                        </p:tav>
                                      </p:tavLst>
                                    </p:anim>
                                    <p:anim calcmode="lin" valueType="num">
                                      <p:cBhvr additive="base">
                                        <p:cTn id="30" dur="75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750"/>
                                        <p:tgtEl>
                                          <p:spTgt spid="15"/>
                                        </p:tgtEl>
                                      </p:cBhvr>
                                    </p:animEffect>
                                  </p:childTnLst>
                                </p:cTn>
                              </p:par>
                            </p:childTnLst>
                          </p:cTn>
                        </p:par>
                        <p:par>
                          <p:cTn id="35" fill="hold">
                            <p:stCondLst>
                              <p:cond delay="6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80438" y="1122707"/>
            <a:ext cx="1661160" cy="530225"/>
          </a:xfrm>
          <a:prstGeom prst="rect">
            <a:avLst/>
          </a:prstGeom>
        </p:spPr>
        <p:txBody>
          <a:bodyPr wrap="none" lIns="68580" tIns="34290" rIns="68580" bIns="34290">
            <a:spAutoFit/>
          </a:bodyPr>
          <a:lstStyle/>
          <a:p>
            <a:r>
              <a:rPr lang="zh-CN" altLang="en-US" sz="3000" b="1" dirty="0">
                <a:latin typeface="微软雅黑" panose="020B0503020204020204" charset="-122"/>
                <a:ea typeface="微软雅黑" panose="020B0503020204020204" charset="-122"/>
                <a:sym typeface="微软雅黑" panose="020B0503020204020204" charset="-122"/>
              </a:rPr>
              <a:t>延伸阅读</a:t>
            </a:r>
            <a:endParaRPr lang="zh-CN" altLang="en-US" sz="3000" b="1" dirty="0">
              <a:latin typeface="微软雅黑" panose="020B0503020204020204" charset="-122"/>
              <a:ea typeface="微软雅黑" panose="020B0503020204020204" charset="-122"/>
              <a:sym typeface="微软雅黑" panose="020B0503020204020204" charset="-122"/>
            </a:endParaRPr>
          </a:p>
        </p:txBody>
      </p:sp>
      <p:sp>
        <p:nvSpPr>
          <p:cNvPr id="4" name="Rectangle 1"/>
          <p:cNvSpPr>
            <a:spLocks noChangeArrowheads="1"/>
          </p:cNvSpPr>
          <p:nvPr/>
        </p:nvSpPr>
        <p:spPr bwMode="auto">
          <a:xfrm>
            <a:off x="5360193" y="2030573"/>
            <a:ext cx="3350420" cy="3439795"/>
          </a:xfrm>
          <a:prstGeom prst="rect">
            <a:avLst/>
          </a:prstGeom>
          <a:solidFill>
            <a:srgbClr val="D6BC6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7610" rIns="0" bIns="0" numCol="1" anchor="ctr" anchorCtr="0" compatLnSpc="1">
            <a:spAutoFit/>
          </a:bodyPr>
          <a:lstStyle/>
          <a:p>
            <a:pPr indent="-342900" eaLnBrk="0" fontAlgn="base" hangingPunct="0">
              <a:lnSpc>
                <a:spcPct val="150000"/>
              </a:lnSpc>
              <a:spcBef>
                <a:spcPct val="0"/>
              </a:spcBef>
              <a:spcAft>
                <a:spcPct val="0"/>
              </a:spcAft>
            </a:pP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人生</a:t>
            </a:r>
            <a:r>
              <a:rPr lang="zh-CN" altLang="en-US" sz="2100" dirty="0">
                <a:latin typeface="微软雅黑" panose="020B0503020204020204" charset="-122"/>
                <a:ea typeface="微软雅黑" panose="020B0503020204020204" charset="-122"/>
                <a:sym typeface="微软雅黑" panose="020B0503020204020204" charset="-122"/>
              </a:rPr>
              <a:t>困窘</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如同</a:t>
            </a:r>
            <a:r>
              <a:rPr lang="zh-CN" altLang="en-US" sz="2100" dirty="0">
                <a:latin typeface="微软雅黑" panose="020B0503020204020204" charset="-122"/>
                <a:ea typeface="微软雅黑" panose="020B0503020204020204" charset="-122"/>
                <a:sym typeface="微软雅黑" panose="020B0503020204020204" charset="-122"/>
              </a:rPr>
              <a:t>在一条</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不知</a:t>
            </a:r>
            <a:r>
              <a:rPr lang="zh-CN" altLang="en-US" sz="2100" dirty="0">
                <a:latin typeface="微软雅黑" panose="020B0503020204020204" charset="-122"/>
                <a:ea typeface="微软雅黑" panose="020B0503020204020204" charset="-122"/>
                <a:sym typeface="微软雅黑" panose="020B0503020204020204" charset="-122"/>
              </a:rPr>
              <a:t>首尾的长廊行进</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四周</a:t>
            </a:r>
            <a:r>
              <a:rPr lang="zh-CN" altLang="en-US" sz="2100" dirty="0">
                <a:latin typeface="微软雅黑" panose="020B0503020204020204" charset="-122"/>
                <a:ea typeface="微软雅黑" panose="020B0503020204020204" charset="-122"/>
                <a:sym typeface="微软雅黑" panose="020B0503020204020204" charset="-122"/>
              </a:rPr>
              <a:t>都见血迹</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仁</a:t>
            </a:r>
            <a:r>
              <a:rPr lang="zh-CN" altLang="en-US" sz="2100" dirty="0">
                <a:latin typeface="微软雅黑" panose="020B0503020204020204" charset="-122"/>
                <a:ea typeface="微软雅黑" panose="020B0503020204020204" charset="-122"/>
                <a:sym typeface="微软雅黑" panose="020B0503020204020204" charset="-122"/>
              </a:rPr>
              <a:t>者之叹不独于</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这</a:t>
            </a:r>
            <a:r>
              <a:rPr lang="zh-CN" altLang="en-US" sz="2100" dirty="0">
                <a:latin typeface="微软雅黑" panose="020B0503020204020204" charset="-122"/>
                <a:ea typeface="微软雅黑" panose="020B0503020204020204" charset="-122"/>
                <a:sym typeface="微软雅黑" panose="020B0503020204020204" charset="-122"/>
              </a:rPr>
              <a:t>血的真实</a:t>
            </a:r>
            <a:br>
              <a:rPr lang="zh-CN" altLang="en-US" sz="2100" dirty="0">
                <a:latin typeface="微软雅黑" panose="020B0503020204020204" charset="-122"/>
                <a:ea typeface="微软雅黑" panose="020B0503020204020204" charset="-122"/>
                <a:sym typeface="微软雅黑" panose="020B0503020204020204" charset="-122"/>
              </a:rPr>
            </a:br>
            <a:r>
              <a:rPr lang="en-US" altLang="zh-CN" sz="2100" dirty="0">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尤</a:t>
            </a:r>
            <a:r>
              <a:rPr lang="zh-CN" altLang="en-US" sz="2100" dirty="0">
                <a:latin typeface="微软雅黑" panose="020B0503020204020204" charset="-122"/>
                <a:ea typeface="微软雅黑" panose="020B0503020204020204" charset="-122"/>
                <a:sym typeface="微软雅黑" panose="020B0503020204020204" charset="-122"/>
              </a:rPr>
              <a:t>在不可畏避的血的义务 </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2559844" y="2871787"/>
            <a:ext cx="1550194" cy="699135"/>
          </a:xfrm>
          <a:prstGeom prst="rect">
            <a:avLst/>
          </a:prstGeom>
          <a:noFill/>
        </p:spPr>
        <p:txBody>
          <a:bodyPr wrap="square" lIns="68580" tIns="34290" rIns="68580" bIns="34290" rtlCol="0">
            <a:spAutoFit/>
          </a:bodyPr>
          <a:lstStyle/>
          <a:p>
            <a:r>
              <a:rPr lang="zh-CN" altLang="en-US" sz="4100" b="1" dirty="0">
                <a:latin typeface="微软雅黑" panose="020B0503020204020204" charset="-122"/>
                <a:ea typeface="微软雅黑" panose="020B0503020204020204" charset="-122"/>
                <a:sym typeface="微软雅黑" panose="020B0503020204020204" charset="-122"/>
              </a:rPr>
              <a:t>仁 者</a:t>
            </a:r>
            <a:endParaRPr lang="zh-CN" altLang="en-US" sz="4100" b="1" dirty="0">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2874168" y="3836194"/>
            <a:ext cx="1550194" cy="437515"/>
          </a:xfrm>
          <a:prstGeom prst="rect">
            <a:avLst/>
          </a:prstGeom>
          <a:noFill/>
        </p:spPr>
        <p:txBody>
          <a:bodyPr wrap="square" lIns="68580" tIns="34290" rIns="68580" bIns="34290" rtlCol="0">
            <a:spAutoFit/>
          </a:bodyPr>
          <a:lstStyle/>
          <a:p>
            <a:r>
              <a:rPr lang="zh-CN" altLang="en-US" sz="2400" b="1" dirty="0">
                <a:latin typeface="微软雅黑" panose="020B0503020204020204" charset="-122"/>
                <a:ea typeface="微软雅黑" panose="020B0503020204020204" charset="-122"/>
                <a:sym typeface="微软雅黑" panose="020B0503020204020204" charset="-122"/>
              </a:rPr>
              <a:t>昌耀</a:t>
            </a:r>
            <a:endParaRPr lang="zh-CN" altLang="en-US" sz="24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350" y="0"/>
            <a:ext cx="12192000" cy="685800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843" y="545394"/>
            <a:ext cx="1924050" cy="1476375"/>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7419" y="314325"/>
            <a:ext cx="1817739" cy="33147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1936" y="3835893"/>
            <a:ext cx="1958975" cy="5782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400" y="2504233"/>
            <a:ext cx="1761760" cy="450315"/>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679037" y="4163738"/>
            <a:ext cx="3107976" cy="2903696"/>
          </a:xfrm>
          <a:prstGeom prst="rect">
            <a:avLst/>
          </a:prstGeom>
        </p:spPr>
      </p:pic>
      <p:pic>
        <p:nvPicPr>
          <p:cNvPr id="20" name="图片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59932" y="596259"/>
            <a:ext cx="2487543" cy="2314417"/>
          </a:xfrm>
          <a:prstGeom prst="rect">
            <a:avLst/>
          </a:prstGeom>
          <a:effectLst>
            <a:outerShdw blurRad="50800" dist="38100" dir="2700000" algn="tl" rotWithShape="0">
              <a:prstClr val="black">
                <a:alpha val="40000"/>
              </a:prstClr>
            </a:outerShdw>
          </a:effectLst>
        </p:spPr>
      </p:pic>
      <p:sp>
        <p:nvSpPr>
          <p:cNvPr id="21" name="标题 1"/>
          <p:cNvSpPr>
            <a:spLocks noGrp="1"/>
          </p:cNvSpPr>
          <p:nvPr>
            <p:ph type="title"/>
          </p:nvPr>
        </p:nvSpPr>
        <p:spPr>
          <a:xfrm>
            <a:off x="2422161" y="2308926"/>
            <a:ext cx="7377568" cy="1325563"/>
          </a:xfrm>
        </p:spPr>
        <p:txBody>
          <a:bodyPr>
            <a:normAutofit fontScale="90000"/>
          </a:bodyPr>
          <a:lstStyle/>
          <a:p>
            <a:pPr algn="ctr"/>
            <a:r>
              <a:rPr lang="zh-CN" altLang="en-US" sz="8000" b="1" spc="225" dirty="0">
                <a:solidFill>
                  <a:schemeClr val="tx1">
                    <a:lumMod val="85000"/>
                    <a:lumOff val="15000"/>
                  </a:schemeClr>
                </a:solidFill>
                <a:sym typeface="微软雅黑" panose="020B0503020204020204" charset="-122"/>
              </a:rPr>
              <a:t>峨日朵雪峰之侧</a:t>
            </a:r>
            <a:endParaRPr lang="zh-CN" altLang="en-US" sz="8000" b="1" spc="600" dirty="0">
              <a:latin typeface="微软雅黑" panose="020B0503020204020204" charset="-122"/>
              <a:ea typeface="微软雅黑" panose="020B0503020204020204" charset="-122"/>
            </a:endParaRPr>
          </a:p>
        </p:txBody>
      </p:sp>
      <p:pic>
        <p:nvPicPr>
          <p:cNvPr id="27" name="图片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0670" y="3773574"/>
            <a:ext cx="1884754" cy="2294275"/>
          </a:xfrm>
          <a:prstGeom prst="rect">
            <a:avLst/>
          </a:prstGeom>
        </p:spPr>
      </p:pic>
      <p:grpSp>
        <p:nvGrpSpPr>
          <p:cNvPr id="45" name="组合 44"/>
          <p:cNvGrpSpPr/>
          <p:nvPr/>
        </p:nvGrpSpPr>
        <p:grpSpPr>
          <a:xfrm>
            <a:off x="375247" y="335578"/>
            <a:ext cx="11429395" cy="6433522"/>
            <a:chOff x="375247" y="335578"/>
            <a:chExt cx="11429395" cy="6433522"/>
          </a:xfrm>
        </p:grpSpPr>
        <p:sp>
          <p:nvSpPr>
            <p:cNvPr id="32" name="任意多边形: 形状 31"/>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任意多边形: 形状 32"/>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33"/>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任意多边形: 形状 34"/>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
        <p:nvSpPr>
          <p:cNvPr id="2" name="文本框 1"/>
          <p:cNvSpPr txBox="1"/>
          <p:nvPr/>
        </p:nvSpPr>
        <p:spPr>
          <a:xfrm>
            <a:off x="4732655" y="3870325"/>
            <a:ext cx="5428615" cy="521970"/>
          </a:xfrm>
          <a:prstGeom prst="rect">
            <a:avLst/>
          </a:prstGeom>
          <a:noFill/>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marL="742950" indent="-285750">
              <a:defRPr b="1">
                <a:solidFill>
                  <a:schemeClr val="tx1"/>
                </a:solidFill>
                <a:latin typeface="Times New Roman" panose="02020603050405020304" pitchFamily="18" charset="0"/>
                <a:ea typeface="宋体" panose="02010600030101010101" pitchFamily="2" charset="-122"/>
              </a:defRPr>
            </a:lvl2pPr>
            <a:lvl3pPr marL="1143000" indent="-228600">
              <a:defRPr b="1">
                <a:solidFill>
                  <a:schemeClr val="tx1"/>
                </a:solidFill>
                <a:latin typeface="Times New Roman" panose="02020603050405020304" pitchFamily="18" charset="0"/>
                <a:ea typeface="宋体" panose="02010600030101010101" pitchFamily="2" charset="-122"/>
              </a:defRPr>
            </a:lvl3pPr>
            <a:lvl4pPr marL="1600200" indent="-228600">
              <a:defRPr b="1">
                <a:solidFill>
                  <a:schemeClr val="tx1"/>
                </a:solidFill>
                <a:latin typeface="Times New Roman" panose="02020603050405020304" pitchFamily="18" charset="0"/>
                <a:ea typeface="宋体" panose="02010600030101010101" pitchFamily="2" charset="-122"/>
              </a:defRPr>
            </a:lvl4pPr>
            <a:lvl5pPr marL="2057400" indent="-228600">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Times New Roman" panose="02020603050405020304" pitchFamily="18" charset="0"/>
                <a:ea typeface="宋体" panose="02010600030101010101" pitchFamily="2" charset="-122"/>
              </a:defRPr>
            </a:lvl9pPr>
          </a:lstStyle>
          <a:p>
            <a:pPr algn="ctr"/>
            <a:r>
              <a:rPr lang="zh-CN" altLang="en-US" sz="2800" dirty="0">
                <a:latin typeface="宋体" panose="02010600030101010101" pitchFamily="2" charset="-122"/>
                <a:cs typeface="+mn-ea"/>
                <a:sym typeface="+mn-lt"/>
              </a:rPr>
              <a:t>人教版高中语文必修一课件</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宋体" panose="02010600030101010101" pitchFamily="2"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750"/>
                                        <p:tgtEl>
                                          <p:spTgt spid="4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750" fill="hold"/>
                                        <p:tgtEl>
                                          <p:spTgt spid="18"/>
                                        </p:tgtEl>
                                        <p:attrNameLst>
                                          <p:attrName>ppt_w</p:attrName>
                                        </p:attrNameLst>
                                      </p:cBhvr>
                                      <p:tavLst>
                                        <p:tav tm="0">
                                          <p:val>
                                            <p:fltVal val="0"/>
                                          </p:val>
                                        </p:tav>
                                        <p:tav tm="100000">
                                          <p:val>
                                            <p:strVal val="#ppt_w"/>
                                          </p:val>
                                        </p:tav>
                                      </p:tavLst>
                                    </p:anim>
                                    <p:anim calcmode="lin" valueType="num">
                                      <p:cBhvr>
                                        <p:cTn id="16" dur="750" fill="hold"/>
                                        <p:tgtEl>
                                          <p:spTgt spid="18"/>
                                        </p:tgtEl>
                                        <p:attrNameLst>
                                          <p:attrName>ppt_h</p:attrName>
                                        </p:attrNameLst>
                                      </p:cBhvr>
                                      <p:tavLst>
                                        <p:tav tm="0">
                                          <p:val>
                                            <p:fltVal val="0"/>
                                          </p:val>
                                        </p:tav>
                                        <p:tav tm="100000">
                                          <p:val>
                                            <p:strVal val="#ppt_h"/>
                                          </p:val>
                                        </p:tav>
                                      </p:tavLst>
                                    </p:anim>
                                    <p:animEffect transition="in" filter="fade">
                                      <p:cBhvr>
                                        <p:cTn id="17" dur="750"/>
                                        <p:tgtEl>
                                          <p:spTgt spid="18"/>
                                        </p:tgtEl>
                                      </p:cBhvr>
                                    </p:animEffect>
                                  </p:childTnLst>
                                </p:cTn>
                              </p:par>
                            </p:childTnLst>
                          </p:cTn>
                        </p:par>
                        <p:par>
                          <p:cTn id="18" fill="hold">
                            <p:stCondLst>
                              <p:cond delay="3000"/>
                            </p:stCondLst>
                            <p:childTnLst>
                              <p:par>
                                <p:cTn id="19" presetID="2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750"/>
                                        <p:tgtEl>
                                          <p:spTgt spid="10"/>
                                        </p:tgtEl>
                                      </p:cBhvr>
                                    </p:animEffect>
                                  </p:childTnLst>
                                </p:cTn>
                              </p:par>
                            </p:childTnLst>
                          </p:cTn>
                        </p:par>
                        <p:par>
                          <p:cTn id="22" fill="hold">
                            <p:stCondLst>
                              <p:cond delay="4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5000"/>
                            </p:stCondLst>
                            <p:childTnLst>
                              <p:par>
                                <p:cTn id="28" presetID="22" presetClass="entr" presetSubtype="2"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750"/>
                                        <p:tgtEl>
                                          <p:spTgt spid="14"/>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750"/>
                                        <p:tgtEl>
                                          <p:spTgt spid="12"/>
                                        </p:tgtEl>
                                      </p:cBhvr>
                                    </p:animEffect>
                                  </p:childTnLst>
                                </p:cTn>
                              </p:par>
                            </p:childTnLst>
                          </p:cTn>
                        </p:par>
                        <p:par>
                          <p:cTn id="34" fill="hold">
                            <p:stCondLst>
                              <p:cond delay="6000"/>
                            </p:stCondLst>
                            <p:childTnLst>
                              <p:par>
                                <p:cTn id="35" presetID="2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750"/>
                                        <p:tgtEl>
                                          <p:spTgt spid="27"/>
                                        </p:tgtEl>
                                      </p:cBhvr>
                                    </p:animEffect>
                                  </p:childTnLst>
                                </p:cTn>
                              </p:par>
                            </p:childTnLst>
                          </p:cTn>
                        </p:par>
                        <p:par>
                          <p:cTn id="38" fill="hold">
                            <p:stCondLst>
                              <p:cond delay="7000"/>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750" fill="hold"/>
                                        <p:tgtEl>
                                          <p:spTgt spid="20"/>
                                        </p:tgtEl>
                                        <p:attrNameLst>
                                          <p:attrName>ppt_w</p:attrName>
                                        </p:attrNameLst>
                                      </p:cBhvr>
                                      <p:tavLst>
                                        <p:tav tm="0">
                                          <p:val>
                                            <p:fltVal val="0"/>
                                          </p:val>
                                        </p:tav>
                                        <p:tav tm="100000">
                                          <p:val>
                                            <p:strVal val="#ppt_w"/>
                                          </p:val>
                                        </p:tav>
                                      </p:tavLst>
                                    </p:anim>
                                    <p:anim calcmode="lin" valueType="num">
                                      <p:cBhvr>
                                        <p:cTn id="42" dur="750" fill="hold"/>
                                        <p:tgtEl>
                                          <p:spTgt spid="20"/>
                                        </p:tgtEl>
                                        <p:attrNameLst>
                                          <p:attrName>ppt_h</p:attrName>
                                        </p:attrNameLst>
                                      </p:cBhvr>
                                      <p:tavLst>
                                        <p:tav tm="0">
                                          <p:val>
                                            <p:fltVal val="0"/>
                                          </p:val>
                                        </p:tav>
                                        <p:tav tm="100000">
                                          <p:val>
                                            <p:strVal val="#ppt_h"/>
                                          </p:val>
                                        </p:tav>
                                      </p:tavLst>
                                    </p:anim>
                                    <p:animEffect transition="in" filter="fade">
                                      <p:cBhvr>
                                        <p:cTn id="43" dur="750"/>
                                        <p:tgtEl>
                                          <p:spTgt spid="20"/>
                                        </p:tgtEl>
                                      </p:cBhvr>
                                    </p:animEffect>
                                  </p:childTnLst>
                                </p:cTn>
                              </p:par>
                            </p:childTnLst>
                          </p:cTn>
                        </p:par>
                        <p:par>
                          <p:cTn id="44" fill="hold">
                            <p:stCondLst>
                              <p:cond delay="8000"/>
                            </p:stCondLst>
                            <p:childTnLst>
                              <p:par>
                                <p:cTn id="45" presetID="14" presetClass="entr" presetSubtype="1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750"/>
                                        <p:tgtEl>
                                          <p:spTgt spid="2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26" name="组合 25"/>
          <p:cNvGrpSpPr/>
          <p:nvPr/>
        </p:nvGrpSpPr>
        <p:grpSpPr>
          <a:xfrm>
            <a:off x="375247" y="335578"/>
            <a:ext cx="11429395" cy="6433522"/>
            <a:chOff x="375247" y="335578"/>
            <a:chExt cx="11429395" cy="6433522"/>
          </a:xfrm>
        </p:grpSpPr>
        <p:sp>
          <p:nvSpPr>
            <p:cNvPr id="6" name="任意多边形: 形状 5"/>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任意多边形: 形状 6"/>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形状 8"/>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p:cNvGrpSpPr/>
            <p:nvPr/>
          </p:nvGrpSpPr>
          <p:grpSpPr>
            <a:xfrm flipH="1">
              <a:off x="11194851" y="347484"/>
              <a:ext cx="609791" cy="765969"/>
              <a:chOff x="538163" y="490537"/>
              <a:chExt cx="609791" cy="765969"/>
            </a:xfrm>
          </p:grpSpPr>
          <p:sp>
            <p:nvSpPr>
              <p:cNvPr id="11" name="任意多边形: 形状 10"/>
              <p:cNvSpPr/>
              <p:nvPr/>
            </p:nvSpPr>
            <p:spPr>
              <a:xfrm>
                <a:off x="539750" y="6413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形状 11"/>
              <p:cNvSpPr/>
              <p:nvPr/>
            </p:nvSpPr>
            <p:spPr>
              <a:xfrm>
                <a:off x="694532" y="4905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形状 12"/>
              <p:cNvSpPr/>
              <p:nvPr/>
            </p:nvSpPr>
            <p:spPr>
              <a:xfrm>
                <a:off x="538163" y="8493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sp>
        <p:nvSpPr>
          <p:cNvPr id="15" name="添加标题"/>
          <p:cNvSpPr/>
          <p:nvPr/>
        </p:nvSpPr>
        <p:spPr>
          <a:xfrm>
            <a:off x="3701975" y="2352412"/>
            <a:ext cx="370910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rPr>
              <a:t>PART ONE</a:t>
            </a:r>
            <a:endParaRPr kumimoji="0" lang="en-US"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sp>
        <p:nvSpPr>
          <p:cNvPr id="16" name="文本框 15"/>
          <p:cNvSpPr txBox="1"/>
          <p:nvPr/>
        </p:nvSpPr>
        <p:spPr>
          <a:xfrm>
            <a:off x="3702156" y="3121433"/>
            <a:ext cx="4507621" cy="922020"/>
          </a:xfrm>
          <a:prstGeom prst="rect">
            <a:avLst/>
          </a:prstGeom>
          <a:noFill/>
        </p:spPr>
        <p:txBody>
          <a:bodyPr wrap="square" rtlCol="0">
            <a:spAutoFit/>
          </a:bodyPr>
          <a:lstStyle>
            <a:defPPr>
              <a:defRPr lang="zh-CN"/>
            </a:defPPr>
            <a:lvl1pPr>
              <a:defRPr sz="7200" b="1">
                <a:solidFill>
                  <a:srgbClr val="DB8F99"/>
                </a:solidFill>
                <a:effectLst>
                  <a:innerShdw blurRad="63500" dist="50800" dir="18900000">
                    <a:srgbClr val="C00000">
                      <a:alpha val="50000"/>
                    </a:srgbClr>
                  </a:innerShdw>
                </a:effectLst>
                <a:latin typeface="义启春暖花开" panose="02010601030101010101" pitchFamily="2" charset="-122"/>
                <a:ea typeface="义启春暖花开"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40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rPr>
              <a:t>情境导入</a:t>
            </a:r>
            <a:endParaRPr kumimoji="0" lang="zh-CN" altLang="en-US" sz="540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284" y="353939"/>
            <a:ext cx="3056059" cy="3742465"/>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79434">
            <a:off x="8398418" y="3576443"/>
            <a:ext cx="2906105" cy="236999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02937">
            <a:off x="7655218" y="2042204"/>
            <a:ext cx="1699840" cy="138626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642" y="701497"/>
            <a:ext cx="1449786" cy="126457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750"/>
                                        <p:tgtEl>
                                          <p:spTgt spid="26"/>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750"/>
                                        <p:tgtEl>
                                          <p:spTgt spid="19"/>
                                        </p:tgtEl>
                                      </p:cBhvr>
                                    </p:animEffect>
                                  </p:childTnLst>
                                </p:cTn>
                              </p:par>
                            </p:childTnLst>
                          </p:cTn>
                        </p:par>
                        <p:par>
                          <p:cTn id="16" fill="hold">
                            <p:stCondLst>
                              <p:cond delay="3000"/>
                            </p:stCondLst>
                            <p:childTnLst>
                              <p:par>
                                <p:cTn id="17" presetID="2" presetClass="entr" presetSubtype="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1+#ppt_w/2"/>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750"/>
                                        <p:tgtEl>
                                          <p:spTgt spid="25"/>
                                        </p:tgtEl>
                                      </p:cBhvr>
                                    </p:animEffect>
                                    <p:anim calcmode="lin" valueType="num">
                                      <p:cBhvr>
                                        <p:cTn id="25" dur="750" fill="hold"/>
                                        <p:tgtEl>
                                          <p:spTgt spid="25"/>
                                        </p:tgtEl>
                                        <p:attrNameLst>
                                          <p:attrName>ppt_x</p:attrName>
                                        </p:attrNameLst>
                                      </p:cBhvr>
                                      <p:tavLst>
                                        <p:tav tm="0">
                                          <p:val>
                                            <p:strVal val="#ppt_x"/>
                                          </p:val>
                                        </p:tav>
                                        <p:tav tm="100000">
                                          <p:val>
                                            <p:strVal val="#ppt_x"/>
                                          </p:val>
                                        </p:tav>
                                      </p:tavLst>
                                    </p:anim>
                                    <p:anim calcmode="lin" valueType="num">
                                      <p:cBhvr>
                                        <p:cTn id="26" dur="750" fill="hold"/>
                                        <p:tgtEl>
                                          <p:spTgt spid="25"/>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1+#ppt_w/2"/>
                                          </p:val>
                                        </p:tav>
                                        <p:tav tm="100000">
                                          <p:val>
                                            <p:strVal val="#ppt_x"/>
                                          </p:val>
                                        </p:tav>
                                      </p:tavLst>
                                    </p:anim>
                                    <p:anim calcmode="lin" valueType="num">
                                      <p:cBhvr additive="base">
                                        <p:cTn id="30" dur="75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750"/>
                                        <p:tgtEl>
                                          <p:spTgt spid="15"/>
                                        </p:tgtEl>
                                      </p:cBhvr>
                                    </p:animEffect>
                                  </p:childTnLst>
                                </p:cTn>
                              </p:par>
                            </p:childTnLst>
                          </p:cTn>
                        </p:par>
                        <p:par>
                          <p:cTn id="35" fill="hold">
                            <p:stCondLst>
                              <p:cond delay="6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45444" y="1527535"/>
            <a:ext cx="8922544" cy="2561590"/>
          </a:xfrm>
          <a:prstGeom prst="rect">
            <a:avLst/>
          </a:prstGeom>
        </p:spPr>
        <p:txBody>
          <a:bodyPr wrap="square" lIns="68580" tIns="34290" rIns="68580" bIns="34290">
            <a:spAutoFit/>
          </a:bodyPr>
          <a:lstStyle/>
          <a:p>
            <a:pPr indent="342900">
              <a:lnSpc>
                <a:spcPct val="150000"/>
              </a:lnSpc>
            </a:pP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 读他的</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诗如同徐徐打开一幅</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色彩斑斓的高原</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油画长卷。那雪山、草原、河流、戈壁，恢弘大气，摄人心魄。那踏着蚀洞斑驳的岩原跛行的瘦马，那从北斗星空之侧悄然轧过的高车，那披毛牴</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角豪天</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悲血的月下野牛，那牧羊妇捧起熏沐的香炉，那远行的鹤阵在清越的嘎嘎长唳，那帐房烟熏火燎的灶头上的黄铜茶炊，那峨日朵雪峰飞逝的雄鹰，这一切</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在他笔下</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元气淋漓，从青海高原的开阔、粗犷和忧伤中，沛然而出一种丰富而博大的生命意识</a:t>
            </a:r>
            <a:r>
              <a:rPr lang="zh-CN" altLang="en-US" sz="1800" dirty="0">
                <a:solidFill>
                  <a:srgbClr val="464646"/>
                </a:solidFill>
                <a:latin typeface="微软雅黑" panose="020B0503020204020204" charset="-122"/>
                <a:ea typeface="微软雅黑" panose="020B0503020204020204" charset="-122"/>
                <a:sym typeface="微软雅黑" panose="020B0503020204020204" charset="-122"/>
              </a:rPr>
              <a:t>。他就是被称为“诗人中的诗人”的昌耀。</a:t>
            </a:r>
            <a:endParaRPr lang="zh-CN" altLang="en-US" sz="1800" dirty="0">
              <a:solidFill>
                <a:prstClr val="black"/>
              </a:solidFill>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tretch>
            <a:fillRect/>
          </a:stretch>
        </p:blipFill>
        <p:spPr>
          <a:xfrm>
            <a:off x="1752735" y="4218295"/>
            <a:ext cx="2085841" cy="1478734"/>
          </a:xfrm>
          <a:prstGeom prst="rect">
            <a:avLst/>
          </a:prstGeom>
        </p:spPr>
      </p:pic>
      <p:sp>
        <p:nvSpPr>
          <p:cNvPr id="6" name="文本框 5"/>
          <p:cNvSpPr txBox="1"/>
          <p:nvPr/>
        </p:nvSpPr>
        <p:spPr>
          <a:xfrm>
            <a:off x="5253038" y="928687"/>
            <a:ext cx="2264569" cy="530225"/>
          </a:xfrm>
          <a:prstGeom prst="rect">
            <a:avLst/>
          </a:prstGeom>
          <a:noFill/>
        </p:spPr>
        <p:txBody>
          <a:bodyPr wrap="square" lIns="68580" tIns="34290" rIns="68580" bIns="34290" rtlCol="0">
            <a:spAutoFit/>
          </a:bodyPr>
          <a:lstStyle/>
          <a:p>
            <a:r>
              <a:rPr lang="zh-CN" altLang="en-US" sz="3000" b="1" dirty="0">
                <a:solidFill>
                  <a:prstClr val="black"/>
                </a:solidFill>
                <a:latin typeface="微软雅黑" panose="020B0503020204020204" charset="-122"/>
                <a:ea typeface="微软雅黑" panose="020B0503020204020204" charset="-122"/>
                <a:sym typeface="微软雅黑" panose="020B0503020204020204" charset="-122"/>
              </a:rPr>
              <a:t>情境导入</a:t>
            </a:r>
            <a:endParaRPr lang="zh-CN" altLang="en-US" sz="3000" b="1" dirty="0">
              <a:solidFill>
                <a:prstClr val="black"/>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rotWithShape="1">
          <a:blip r:embed="rId2" cstate="email"/>
          <a:srcRect/>
          <a:stretch>
            <a:fillRect/>
          </a:stretch>
        </p:blipFill>
        <p:spPr>
          <a:xfrm>
            <a:off x="3967652" y="4225268"/>
            <a:ext cx="2085975" cy="1461309"/>
          </a:xfrm>
          <a:prstGeom prst="rect">
            <a:avLst/>
          </a:prstGeom>
        </p:spPr>
      </p:pic>
      <p:pic>
        <p:nvPicPr>
          <p:cNvPr id="3" name="图片 2"/>
          <p:cNvPicPr>
            <a:picLocks noChangeAspect="1"/>
          </p:cNvPicPr>
          <p:nvPr/>
        </p:nvPicPr>
        <p:blipFill rotWithShape="1">
          <a:blip r:embed="rId3" cstate="email"/>
          <a:srcRect/>
          <a:stretch>
            <a:fillRect/>
          </a:stretch>
        </p:blipFill>
        <p:spPr>
          <a:xfrm>
            <a:off x="6210086" y="4225268"/>
            <a:ext cx="2084298" cy="1471761"/>
          </a:xfrm>
          <a:prstGeom prst="rect">
            <a:avLst/>
          </a:prstGeom>
        </p:spPr>
      </p:pic>
      <p:pic>
        <p:nvPicPr>
          <p:cNvPr id="8" name="图片 7"/>
          <p:cNvPicPr>
            <a:picLocks noChangeAspect="1"/>
          </p:cNvPicPr>
          <p:nvPr/>
        </p:nvPicPr>
        <p:blipFill rotWithShape="1">
          <a:blip r:embed="rId4" cstate="email"/>
          <a:srcRect/>
          <a:stretch>
            <a:fillRect/>
          </a:stretch>
        </p:blipFill>
        <p:spPr>
          <a:xfrm>
            <a:off x="8450844" y="4218295"/>
            <a:ext cx="1994130" cy="14682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26" name="组合 25"/>
          <p:cNvGrpSpPr/>
          <p:nvPr/>
        </p:nvGrpSpPr>
        <p:grpSpPr>
          <a:xfrm>
            <a:off x="375247" y="335578"/>
            <a:ext cx="11429395" cy="6433522"/>
            <a:chOff x="375247" y="335578"/>
            <a:chExt cx="11429395" cy="6433522"/>
          </a:xfrm>
        </p:grpSpPr>
        <p:sp>
          <p:nvSpPr>
            <p:cNvPr id="6" name="任意多边形: 形状 5"/>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任意多边形: 形状 6"/>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形状 8"/>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p:cNvGrpSpPr/>
            <p:nvPr/>
          </p:nvGrpSpPr>
          <p:grpSpPr>
            <a:xfrm flipH="1">
              <a:off x="11194851" y="347484"/>
              <a:ext cx="609791" cy="765969"/>
              <a:chOff x="538163" y="490537"/>
              <a:chExt cx="609791" cy="765969"/>
            </a:xfrm>
          </p:grpSpPr>
          <p:sp>
            <p:nvSpPr>
              <p:cNvPr id="11" name="任意多边形: 形状 10"/>
              <p:cNvSpPr/>
              <p:nvPr/>
            </p:nvSpPr>
            <p:spPr>
              <a:xfrm>
                <a:off x="539750" y="6413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形状 11"/>
              <p:cNvSpPr/>
              <p:nvPr/>
            </p:nvSpPr>
            <p:spPr>
              <a:xfrm>
                <a:off x="694532" y="4905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形状 12"/>
              <p:cNvSpPr/>
              <p:nvPr/>
            </p:nvSpPr>
            <p:spPr>
              <a:xfrm>
                <a:off x="538163" y="8493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sp>
        <p:nvSpPr>
          <p:cNvPr id="15" name="添加标题"/>
          <p:cNvSpPr/>
          <p:nvPr/>
        </p:nvSpPr>
        <p:spPr>
          <a:xfrm>
            <a:off x="3701975" y="2352412"/>
            <a:ext cx="3709108" cy="7683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rPr>
              <a:t>PART TWO</a:t>
            </a:r>
            <a:endParaRPr kumimoji="0" lang="en-US"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sp>
        <p:nvSpPr>
          <p:cNvPr id="16" name="文本框 15"/>
          <p:cNvSpPr txBox="1"/>
          <p:nvPr/>
        </p:nvSpPr>
        <p:spPr>
          <a:xfrm>
            <a:off x="3702156" y="3121433"/>
            <a:ext cx="4507621" cy="922020"/>
          </a:xfrm>
          <a:prstGeom prst="rect">
            <a:avLst/>
          </a:prstGeom>
          <a:noFill/>
        </p:spPr>
        <p:txBody>
          <a:bodyPr wrap="square" rtlCol="0">
            <a:spAutoFit/>
          </a:bodyPr>
          <a:lstStyle>
            <a:defPPr>
              <a:defRPr lang="zh-CN"/>
            </a:defPPr>
            <a:lvl1pPr>
              <a:defRPr sz="7200" b="1">
                <a:solidFill>
                  <a:srgbClr val="DB8F99"/>
                </a:solidFill>
                <a:effectLst>
                  <a:innerShdw blurRad="63500" dist="50800" dir="18900000">
                    <a:srgbClr val="C00000">
                      <a:alpha val="50000"/>
                    </a:srgbClr>
                  </a:innerShdw>
                </a:effectLst>
                <a:latin typeface="义启春暖花开" panose="02010601030101010101" pitchFamily="2" charset="-122"/>
                <a:ea typeface="义启春暖花开"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初读课文</a:t>
            </a:r>
            <a:endParaRPr kumimoji="0" lang="zh-CN" altLang="en-US" sz="540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234" y="301234"/>
            <a:ext cx="3056059" cy="3742465"/>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79434">
            <a:off x="8398418" y="3576443"/>
            <a:ext cx="2906105" cy="236999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02937">
            <a:off x="7655218" y="2042204"/>
            <a:ext cx="1699840" cy="138626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642" y="701497"/>
            <a:ext cx="1449786" cy="126457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750"/>
                                        <p:tgtEl>
                                          <p:spTgt spid="26"/>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750"/>
                                        <p:tgtEl>
                                          <p:spTgt spid="19"/>
                                        </p:tgtEl>
                                      </p:cBhvr>
                                    </p:animEffect>
                                  </p:childTnLst>
                                </p:cTn>
                              </p:par>
                            </p:childTnLst>
                          </p:cTn>
                        </p:par>
                        <p:par>
                          <p:cTn id="16" fill="hold">
                            <p:stCondLst>
                              <p:cond delay="3000"/>
                            </p:stCondLst>
                            <p:childTnLst>
                              <p:par>
                                <p:cTn id="17" presetID="2" presetClass="entr" presetSubtype="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1+#ppt_w/2"/>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750"/>
                                        <p:tgtEl>
                                          <p:spTgt spid="25"/>
                                        </p:tgtEl>
                                      </p:cBhvr>
                                    </p:animEffect>
                                    <p:anim calcmode="lin" valueType="num">
                                      <p:cBhvr>
                                        <p:cTn id="25" dur="750" fill="hold"/>
                                        <p:tgtEl>
                                          <p:spTgt spid="25"/>
                                        </p:tgtEl>
                                        <p:attrNameLst>
                                          <p:attrName>ppt_x</p:attrName>
                                        </p:attrNameLst>
                                      </p:cBhvr>
                                      <p:tavLst>
                                        <p:tav tm="0">
                                          <p:val>
                                            <p:strVal val="#ppt_x"/>
                                          </p:val>
                                        </p:tav>
                                        <p:tav tm="100000">
                                          <p:val>
                                            <p:strVal val="#ppt_x"/>
                                          </p:val>
                                        </p:tav>
                                      </p:tavLst>
                                    </p:anim>
                                    <p:anim calcmode="lin" valueType="num">
                                      <p:cBhvr>
                                        <p:cTn id="26" dur="750" fill="hold"/>
                                        <p:tgtEl>
                                          <p:spTgt spid="25"/>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1+#ppt_w/2"/>
                                          </p:val>
                                        </p:tav>
                                        <p:tav tm="100000">
                                          <p:val>
                                            <p:strVal val="#ppt_x"/>
                                          </p:val>
                                        </p:tav>
                                      </p:tavLst>
                                    </p:anim>
                                    <p:anim calcmode="lin" valueType="num">
                                      <p:cBhvr additive="base">
                                        <p:cTn id="30" dur="75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750"/>
                                        <p:tgtEl>
                                          <p:spTgt spid="15"/>
                                        </p:tgtEl>
                                      </p:cBhvr>
                                    </p:animEffect>
                                  </p:childTnLst>
                                </p:cTn>
                              </p:par>
                            </p:childTnLst>
                          </p:cTn>
                        </p:par>
                        <p:par>
                          <p:cTn id="35" fill="hold">
                            <p:stCondLst>
                              <p:cond delay="6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23326" y="1491471"/>
            <a:ext cx="6583721" cy="391160"/>
          </a:xfrm>
          <a:prstGeom prst="rect">
            <a:avLst/>
          </a:prstGeom>
        </p:spPr>
        <p:txBody>
          <a:bodyPr wrap="square" lIns="68580" tIns="34290" rIns="68580" bIns="34290">
            <a:spAutoFit/>
          </a:bodyPr>
          <a:lstStyle/>
          <a:p>
            <a:pPr>
              <a:lnSpc>
                <a:spcPct val="150000"/>
              </a:lnSpc>
              <a:defRPr/>
            </a:pPr>
            <a:endParaRPr lang="en-US" altLang="zh-CN"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5056444" y="872474"/>
            <a:ext cx="2479430" cy="530225"/>
          </a:xfrm>
          <a:prstGeom prst="rect">
            <a:avLst/>
          </a:prstGeom>
          <a:noFill/>
        </p:spPr>
        <p:txBody>
          <a:bodyPr wrap="square" lIns="68580" tIns="34290" rIns="68580" bIns="34290" rtlCol="0">
            <a:spAutoFit/>
          </a:bodyPr>
          <a:lstStyle/>
          <a:p>
            <a:r>
              <a:rPr lang="zh-CN" altLang="en-US" sz="3000" b="1" dirty="0">
                <a:solidFill>
                  <a:prstClr val="black"/>
                </a:solidFill>
                <a:latin typeface="微软雅黑" panose="020B0503020204020204" charset="-122"/>
                <a:ea typeface="微软雅黑" panose="020B0503020204020204" charset="-122"/>
                <a:sym typeface="微软雅黑" panose="020B0503020204020204" charset="-122"/>
              </a:rPr>
              <a:t>昌耀简介</a:t>
            </a:r>
            <a:endParaRPr lang="zh-CN" altLang="en-US" sz="3000" b="1"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4705727" y="1403389"/>
            <a:ext cx="5848829" cy="4569460"/>
          </a:xfrm>
          <a:prstGeom prst="rect">
            <a:avLst/>
          </a:prstGeom>
        </p:spPr>
        <p:txBody>
          <a:bodyPr wrap="square" lIns="68580" tIns="34290" rIns="68580" bIns="34290">
            <a:spAutoFit/>
          </a:bodyPr>
          <a:lstStyle/>
          <a:p>
            <a:pPr indent="342900">
              <a:lnSpc>
                <a:spcPct val="150000"/>
              </a:lnSpc>
            </a:pP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昌耀（</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1936</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6</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月</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27</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日－</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2000</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月</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23</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日），原名王昌耀，湖南省桃源县人，诗人</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endParaRPr lang="en-US" altLang="zh-CN" sz="1500" dirty="0">
              <a:solidFill>
                <a:prstClr val="black"/>
              </a:solidFill>
              <a:latin typeface="微软雅黑" panose="020B0503020204020204" charset="-122"/>
              <a:ea typeface="微软雅黑" panose="020B0503020204020204" charset="-122"/>
              <a:sym typeface="微软雅黑" panose="020B0503020204020204" charset="-122"/>
            </a:endParaRPr>
          </a:p>
          <a:p>
            <a:pPr indent="342900">
              <a:lnSpc>
                <a:spcPct val="150000"/>
              </a:lnSpc>
            </a:pP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1950</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月参加中国人民解放军，任宣传队员。同年，响应祖国号召，赴朝鲜参加抗美援朝。期间，推出处女作</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人桥</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，从此与诗歌艺术结下不解之缘。</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1953</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年，在朝鲜战场上负伤后转入河北省荣军学校读书。</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1954</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年开始发表诗作</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诗集有</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昌耀抒情诗集</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1986</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命运之书</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1994</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一个挑战的旅行者步行在上帝的沙盘</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1996</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昌耀的诗</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1998</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）等。</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2000</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年</a:t>
            </a:r>
            <a:r>
              <a:rPr lang="en-US" altLang="zh-CN" sz="1500" dirty="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月，身患骨癌的昌耀在西宁跳楼自杀。</a:t>
            </a:r>
            <a:endParaRPr lang="en-US" altLang="zh-CN" sz="1500" dirty="0">
              <a:solidFill>
                <a:prstClr val="black"/>
              </a:solidFill>
              <a:latin typeface="微软雅黑" panose="020B0503020204020204" charset="-122"/>
              <a:ea typeface="微软雅黑" panose="020B0503020204020204" charset="-122"/>
              <a:sym typeface="微软雅黑" panose="020B0503020204020204" charset="-122"/>
            </a:endParaRPr>
          </a:p>
          <a:p>
            <a:pPr indent="342900">
              <a:lnSpc>
                <a:spcPct val="150000"/>
              </a:lnSpc>
            </a:pP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昌耀的</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诗以张扬生命在深重困境中的亢奋见长，感悟和激情融于凝重、壮美的意象之中，将饱经沧桑的情怀、古老开阔的西部人文背景、博大的生命意识，构成协调的整体。诗人后期的诗作趋向反思静悟，语言略趋平和，有很强的知性</a:t>
            </a:r>
            <a:r>
              <a:rPr lang="zh-CN" altLang="en-US" sz="1500" dirty="0">
                <a:solidFill>
                  <a:prstClr val="black"/>
                </a:solidFill>
                <a:latin typeface="微软雅黑" panose="020B0503020204020204" charset="-122"/>
                <a:ea typeface="微软雅黑" panose="020B0503020204020204" charset="-122"/>
                <a:sym typeface="微软雅黑" panose="020B0503020204020204" charset="-122"/>
              </a:rPr>
              <a:t>张力。</a:t>
            </a:r>
            <a:endParaRPr lang="zh-CN" altLang="en-US" sz="15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5" name="流程图: 可选过程 4"/>
          <p:cNvSpPr/>
          <p:nvPr/>
        </p:nvSpPr>
        <p:spPr>
          <a:xfrm>
            <a:off x="3758538" y="1664844"/>
            <a:ext cx="910016" cy="300704"/>
          </a:xfrm>
          <a:prstGeom prst="flowChartAlternateProcess">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b="1" dirty="0" smtClean="0">
                <a:solidFill>
                  <a:prstClr val="white"/>
                </a:solidFill>
                <a:latin typeface="微软雅黑" panose="020B0503020204020204" charset="-122"/>
                <a:ea typeface="微软雅黑" panose="020B0503020204020204" charset="-122"/>
                <a:sym typeface="微软雅黑" panose="020B0503020204020204" charset="-122"/>
              </a:rPr>
              <a:t>文化身份</a:t>
            </a:r>
            <a:endParaRPr lang="zh-CN" altLang="en-US" b="1" dirty="0">
              <a:solidFill>
                <a:prstClr val="white"/>
              </a:solidFill>
              <a:latin typeface="微软雅黑" panose="020B0503020204020204" charset="-122"/>
              <a:ea typeface="微软雅黑" panose="020B0503020204020204" charset="-122"/>
              <a:sym typeface="微软雅黑" panose="020B0503020204020204" charset="-122"/>
            </a:endParaRPr>
          </a:p>
        </p:txBody>
      </p:sp>
      <p:sp>
        <p:nvSpPr>
          <p:cNvPr id="9" name="流程图: 可选过程 8"/>
          <p:cNvSpPr/>
          <p:nvPr/>
        </p:nvSpPr>
        <p:spPr>
          <a:xfrm>
            <a:off x="3795711" y="3143071"/>
            <a:ext cx="910016" cy="300704"/>
          </a:xfrm>
          <a:prstGeom prst="flowChartAlternate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b="1" dirty="0" smtClean="0">
                <a:solidFill>
                  <a:prstClr val="white"/>
                </a:solidFill>
                <a:latin typeface="微软雅黑" panose="020B0503020204020204" charset="-122"/>
                <a:ea typeface="微软雅黑" panose="020B0503020204020204" charset="-122"/>
                <a:sym typeface="微软雅黑" panose="020B0503020204020204" charset="-122"/>
              </a:rPr>
              <a:t>生平事迹</a:t>
            </a:r>
            <a:endParaRPr lang="zh-CN" altLang="en-US" b="1" dirty="0">
              <a:solidFill>
                <a:prstClr val="white"/>
              </a:solidFill>
              <a:latin typeface="微软雅黑" panose="020B0503020204020204" charset="-122"/>
              <a:ea typeface="微软雅黑" panose="020B0503020204020204" charset="-122"/>
              <a:sym typeface="微软雅黑" panose="020B0503020204020204" charset="-122"/>
            </a:endParaRPr>
          </a:p>
        </p:txBody>
      </p:sp>
      <p:sp>
        <p:nvSpPr>
          <p:cNvPr id="10" name="流程图: 可选过程 9"/>
          <p:cNvSpPr/>
          <p:nvPr/>
        </p:nvSpPr>
        <p:spPr>
          <a:xfrm>
            <a:off x="3795712" y="4922002"/>
            <a:ext cx="910016" cy="300704"/>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b="1" dirty="0" smtClean="0">
                <a:solidFill>
                  <a:prstClr val="white"/>
                </a:solidFill>
                <a:latin typeface="微软雅黑" panose="020B0503020204020204" charset="-122"/>
                <a:ea typeface="微软雅黑" panose="020B0503020204020204" charset="-122"/>
                <a:sym typeface="微软雅黑" panose="020B0503020204020204" charset="-122"/>
              </a:rPr>
              <a:t>诗歌特色</a:t>
            </a:r>
            <a:endParaRPr lang="zh-CN" altLang="en-US" b="1" dirty="0">
              <a:solidFill>
                <a:prstClr val="white"/>
              </a:solidFill>
              <a:latin typeface="微软雅黑" panose="020B0503020204020204" charset="-122"/>
              <a:ea typeface="微软雅黑" panose="020B0503020204020204" charset="-122"/>
              <a:sym typeface="微软雅黑" panose="020B0503020204020204" charset="-122"/>
            </a:endParaRPr>
          </a:p>
        </p:txBody>
      </p:sp>
      <p:sp>
        <p:nvSpPr>
          <p:cNvPr id="8" name="流程图: 终止 7"/>
          <p:cNvSpPr/>
          <p:nvPr/>
        </p:nvSpPr>
        <p:spPr>
          <a:xfrm>
            <a:off x="1995408" y="4449457"/>
            <a:ext cx="1400164" cy="449558"/>
          </a:xfrm>
          <a:prstGeom prst="flowChartTermina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a:solidFill>
                  <a:prstClr val="black">
                    <a:lumMod val="85000"/>
                    <a:lumOff val="15000"/>
                  </a:prstClr>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昌 耀</a:t>
            </a:r>
            <a:endParaRPr lang="zh-CN" altLang="en-US" sz="2400" b="1" dirty="0">
              <a:solidFill>
                <a:prstClr val="black">
                  <a:lumMod val="85000"/>
                  <a:lumOff val="15000"/>
                </a:prstClr>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1" cstate="email"/>
          <a:stretch>
            <a:fillRect/>
          </a:stretch>
        </p:blipFill>
        <p:spPr>
          <a:xfrm>
            <a:off x="1758919" y="2262330"/>
            <a:ext cx="1873140" cy="20621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9" grpId="0" bldLvl="0" animBg="1"/>
      <p:bldP spid="10"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852988" y="857250"/>
            <a:ext cx="3239691" cy="530225"/>
          </a:xfrm>
          <a:prstGeom prst="rect">
            <a:avLst/>
          </a:prstGeom>
          <a:noFill/>
          <a:ln w="9525">
            <a:noFill/>
            <a:miter lim="800000"/>
          </a:ln>
        </p:spPr>
        <p:txBody>
          <a:bodyPr lIns="68580" tIns="34290" rIns="68580" bIns="34290">
            <a:spAutoFit/>
          </a:bodyPr>
          <a:lstStyle/>
          <a:p>
            <a:r>
              <a:rPr lang="zh-CN" altLang="zh-CN" sz="3000" b="1" dirty="0">
                <a:solidFill>
                  <a:srgbClr val="800000"/>
                </a:solidFill>
                <a:latin typeface="微软雅黑" panose="020B0503020204020204" charset="-122"/>
                <a:ea typeface="微软雅黑" panose="020B0503020204020204" charset="-122"/>
                <a:sym typeface="微软雅黑" panose="020B0503020204020204" charset="-122"/>
              </a:rPr>
              <a:t>  </a:t>
            </a:r>
            <a:r>
              <a:rPr lang="zh-CN" altLang="zh-CN" sz="3000" b="1" dirty="0">
                <a:latin typeface="微软雅黑" panose="020B0503020204020204" charset="-122"/>
                <a:ea typeface="微软雅黑" panose="020B0503020204020204" charset="-122"/>
                <a:sym typeface="微软雅黑" panose="020B0503020204020204" charset="-122"/>
              </a:rPr>
              <a:t>写作背景</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11267" name="Rectangle 3"/>
          <p:cNvSpPr>
            <a:spLocks noChangeArrowheads="1"/>
          </p:cNvSpPr>
          <p:nvPr/>
        </p:nvSpPr>
        <p:spPr bwMode="auto">
          <a:xfrm>
            <a:off x="2132749" y="1947016"/>
            <a:ext cx="8249501" cy="3253634"/>
          </a:xfrm>
          <a:prstGeom prst="rect">
            <a:avLst/>
          </a:prstGeom>
          <a:noFill/>
          <a:ln w="9525">
            <a:noFill/>
            <a:miter lim="800000"/>
          </a:ln>
        </p:spPr>
        <p:txBody>
          <a:bodyPr lIns="68580" tIns="34290" rIns="68580" bIns="34290"/>
          <a:lstStyle/>
          <a:p>
            <a:pPr>
              <a:lnSpc>
                <a:spcPct val="150000"/>
              </a:lnSpc>
              <a:spcBef>
                <a:spcPct val="20000"/>
              </a:spcBef>
            </a:pP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    </a:t>
            </a:r>
            <a:r>
              <a:rPr lang="en-US" altLang="zh-CN" sz="1800" dirty="0">
                <a:latin typeface="微软雅黑" panose="020B0503020204020204" charset="-122"/>
                <a:ea typeface="微软雅黑" panose="020B0503020204020204" charset="-122"/>
                <a:sym typeface="微软雅黑" panose="020B0503020204020204" charset="-122"/>
              </a:rPr>
              <a:t>1957</a:t>
            </a:r>
            <a:r>
              <a:rPr lang="zh-CN" altLang="en-US" sz="1800" dirty="0">
                <a:latin typeface="微软雅黑" panose="020B0503020204020204" charset="-122"/>
                <a:ea typeface="微软雅黑" panose="020B0503020204020204" charset="-122"/>
                <a:sym typeface="微软雅黑" panose="020B0503020204020204" charset="-122"/>
              </a:rPr>
              <a:t>年，昌耀因</a:t>
            </a:r>
            <a:r>
              <a:rPr lang="zh-CN" altLang="zh-CN" sz="1800" dirty="0">
                <a:latin typeface="微软雅黑" panose="020B0503020204020204" charset="-122"/>
                <a:ea typeface="微软雅黑" panose="020B0503020204020204" charset="-122"/>
                <a:sym typeface="微软雅黑" panose="020B0503020204020204" charset="-122"/>
              </a:rPr>
              <a:t>诗作《林中试笛》被打成右派，此后仅得以一</a:t>
            </a:r>
            <a:r>
              <a:rPr lang="en-US" altLang="zh-CN" sz="1800" dirty="0">
                <a:latin typeface="微软雅黑" panose="020B0503020204020204" charset="-122"/>
                <a:ea typeface="微软雅黑" panose="020B0503020204020204" charset="-122"/>
                <a:sym typeface="微软雅黑" panose="020B0503020204020204" charset="-122"/>
              </a:rPr>
              <a:t>“</a:t>
            </a:r>
            <a:r>
              <a:rPr lang="zh-CN" altLang="zh-CN" sz="1800" dirty="0">
                <a:latin typeface="微软雅黑" panose="020B0503020204020204" charset="-122"/>
                <a:ea typeface="微软雅黑" panose="020B0503020204020204" charset="-122"/>
                <a:sym typeface="微软雅黑" panose="020B0503020204020204" charset="-122"/>
              </a:rPr>
              <a:t>赎罪者</a:t>
            </a:r>
            <a:r>
              <a:rPr lang="en-US" altLang="zh-CN" sz="1800" dirty="0">
                <a:latin typeface="微软雅黑" panose="020B0503020204020204" charset="-122"/>
                <a:ea typeface="微软雅黑" panose="020B0503020204020204" charset="-122"/>
                <a:sym typeface="微软雅黑" panose="020B0503020204020204" charset="-122"/>
              </a:rPr>
              <a:t>”</a:t>
            </a:r>
            <a:r>
              <a:rPr lang="zh-CN" altLang="zh-CN" sz="1800" dirty="0">
                <a:latin typeface="微软雅黑" panose="020B0503020204020204" charset="-122"/>
                <a:ea typeface="微软雅黑" panose="020B0503020204020204" charset="-122"/>
                <a:sym typeface="微软雅黑" panose="020B0503020204020204" charset="-122"/>
              </a:rPr>
              <a:t>身份辗转于青海西部荒原从事农垦</a:t>
            </a:r>
            <a:r>
              <a:rPr lang="zh-CN" altLang="zh-CN" sz="1800" dirty="0">
                <a:latin typeface="微软雅黑" panose="020B0503020204020204" charset="-122"/>
                <a:ea typeface="微软雅黑" panose="020B0503020204020204" charset="-122"/>
                <a:sym typeface="微软雅黑" panose="020B0503020204020204" charset="-122"/>
              </a:rPr>
              <a:t>，</a:t>
            </a:r>
            <a:r>
              <a:rPr lang="en-US" altLang="zh-CN" sz="1800" dirty="0">
                <a:solidFill>
                  <a:srgbClr val="000000"/>
                </a:solidFill>
                <a:latin typeface="微软雅黑" panose="020B0503020204020204" charset="-122"/>
                <a:ea typeface="微软雅黑" panose="020B0503020204020204" charset="-122"/>
                <a:sym typeface="微软雅黑" panose="020B0503020204020204" charset="-122"/>
              </a:rPr>
              <a:t>1962</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年昌耀已陷入冷寂</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和沉闷了</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，由此，他得以以理智</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和清醒</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，观照</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和</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揣度个体生命及周围的世界：</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这便是他的短诗</a:t>
            </a:r>
            <a:r>
              <a:rPr lang="en-US" altLang="zh-CN" sz="1800" dirty="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峨日朵雪峰之侧</a:t>
            </a:r>
            <a:r>
              <a:rPr lang="en-US" altLang="zh-CN" sz="1800" dirty="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产生的外在机缘和直接意图</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a:t>
            </a:r>
            <a:endParaRPr lang="en-US" altLang="zh-CN" sz="1800" dirty="0">
              <a:solidFill>
                <a:srgbClr val="000000"/>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    昌</a:t>
            </a:r>
            <a:r>
              <a:rPr lang="zh-CN" altLang="en-US" sz="1800" dirty="0">
                <a:solidFill>
                  <a:srgbClr val="000000"/>
                </a:solidFill>
                <a:latin typeface="微软雅黑" panose="020B0503020204020204" charset="-122"/>
                <a:ea typeface="微软雅黑" panose="020B0503020204020204" charset="-122"/>
                <a:sym typeface="微软雅黑" panose="020B0503020204020204" charset="-122"/>
              </a:rPr>
              <a:t>耀的所有诗作都有强烈的主观色彩，其根本和落脚点最终都在诗歌主体本身。就这首短诗而言，他一方面在观照和揣度外在的年段，另一方面，他又以此为通道走入了自己的内里世界，观照和揣度自己的心理时空。</a:t>
            </a:r>
            <a:endParaRPr lang="zh-CN" altLang="zh-CN" sz="1800" b="1" dirty="0">
              <a:solidFill>
                <a:srgbClr val="000000"/>
              </a:solidFill>
              <a:latin typeface="微软雅黑" panose="020B0503020204020204" charset="-122"/>
              <a:ea typeface="微软雅黑" panose="020B0503020204020204" charset="-122"/>
              <a:cs typeface="楷体_GB231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259555" y="1140785"/>
            <a:ext cx="3239691" cy="530225"/>
          </a:xfrm>
          <a:prstGeom prst="rect">
            <a:avLst/>
          </a:prstGeom>
          <a:noFill/>
          <a:ln w="9525">
            <a:noFill/>
            <a:miter lim="800000"/>
          </a:ln>
        </p:spPr>
        <p:txBody>
          <a:bodyPr lIns="68580" tIns="34290" rIns="68580" bIns="34290">
            <a:spAutoFit/>
          </a:bodyPr>
          <a:lstStyle/>
          <a:p>
            <a:pPr algn="ctr"/>
            <a:r>
              <a:rPr lang="zh-CN" altLang="en-US" sz="3000" b="1" dirty="0" smtClean="0">
                <a:latin typeface="微软雅黑" panose="020B0503020204020204" charset="-122"/>
                <a:ea typeface="微软雅黑" panose="020B0503020204020204" charset="-122"/>
                <a:sym typeface="微软雅黑" panose="020B0503020204020204" charset="-122"/>
              </a:rPr>
              <a:t>词</a:t>
            </a:r>
            <a:r>
              <a:rPr lang="zh-CN" altLang="en-US" sz="3000" b="1" dirty="0">
                <a:latin typeface="微软雅黑" panose="020B0503020204020204" charset="-122"/>
                <a:ea typeface="微软雅黑" panose="020B0503020204020204" charset="-122"/>
                <a:sym typeface="微软雅黑" panose="020B0503020204020204" charset="-122"/>
              </a:rPr>
              <a:t>语正音</a:t>
            </a:r>
            <a:endParaRPr lang="zh-CN" altLang="zh-CN" sz="3000" b="1" dirty="0">
              <a:latin typeface="微软雅黑" panose="020B0503020204020204" charset="-122"/>
              <a:ea typeface="微软雅黑" panose="020B0503020204020204" charset="-122"/>
              <a:sym typeface="微软雅黑" panose="020B0503020204020204" charset="-122"/>
            </a:endParaRPr>
          </a:p>
        </p:txBody>
      </p:sp>
      <p:sp>
        <p:nvSpPr>
          <p:cNvPr id="6" name="矩形 5"/>
          <p:cNvSpPr/>
          <p:nvPr/>
        </p:nvSpPr>
        <p:spPr>
          <a:xfrm>
            <a:off x="5411004" y="4256470"/>
            <a:ext cx="927100" cy="437515"/>
          </a:xfrm>
          <a:prstGeom prst="rect">
            <a:avLst/>
          </a:prstGeom>
        </p:spPr>
        <p:txBody>
          <a:bodyPr wrap="none" lIns="68580" tIns="34290" rIns="68580" bIns="34290">
            <a:spAutoFit/>
          </a:bodyPr>
          <a:lstStyle/>
          <a:p>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彷</a:t>
            </a:r>
            <a:r>
              <a:rPr lang="en-US"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徨</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a:off x="3117569" y="2679301"/>
            <a:ext cx="927100" cy="437515"/>
          </a:xfrm>
          <a:prstGeom prst="rect">
            <a:avLst/>
          </a:prstGeom>
        </p:spPr>
        <p:txBody>
          <a:bodyPr wrap="none" lIns="68580" tIns="34290" rIns="68580" bIns="34290">
            <a:spAutoFit/>
          </a:bodyPr>
          <a:lstStyle/>
          <a:p>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嚣</a:t>
            </a:r>
            <a:r>
              <a:rPr lang="en-US"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鸣</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8" name="矩形 7"/>
          <p:cNvSpPr/>
          <p:nvPr/>
        </p:nvSpPr>
        <p:spPr>
          <a:xfrm>
            <a:off x="3117569" y="4244950"/>
            <a:ext cx="836930" cy="437515"/>
          </a:xfrm>
          <a:prstGeom prst="rect">
            <a:avLst/>
          </a:prstGeom>
        </p:spPr>
        <p:txBody>
          <a:bodyPr wrap="none" lIns="68580" tIns="34290" rIns="68580" bIns="34290">
            <a:spAutoFit/>
          </a:bodyPr>
          <a:lstStyle/>
          <a:p>
            <a:r>
              <a:rPr lang="zh-CN" altLang="zh-CN" sz="2400" dirty="0">
                <a:solidFill>
                  <a:srgbClr val="333333"/>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石</a:t>
            </a:r>
            <a:r>
              <a:rPr lang="en-US" altLang="zh-CN" sz="2400" dirty="0">
                <a:solidFill>
                  <a:srgbClr val="333333"/>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砾</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nvSpPr>
        <p:spPr>
          <a:xfrm>
            <a:off x="7634012" y="2679301"/>
            <a:ext cx="836930" cy="437515"/>
          </a:xfrm>
          <a:prstGeom prst="rect">
            <a:avLst/>
          </a:prstGeom>
        </p:spPr>
        <p:txBody>
          <a:bodyPr wrap="none" lIns="68580" tIns="34290" rIns="68580" bIns="34290">
            <a:spAutoFit/>
          </a:bodyPr>
          <a:lstStyle/>
          <a:p>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罅</a:t>
            </a:r>
            <a:r>
              <a:rPr lang="en-US"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隙</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0" name="矩形 9"/>
          <p:cNvSpPr/>
          <p:nvPr/>
        </p:nvSpPr>
        <p:spPr>
          <a:xfrm>
            <a:off x="5310701" y="2679301"/>
            <a:ext cx="927100" cy="437515"/>
          </a:xfrm>
          <a:prstGeom prst="rect">
            <a:avLst/>
          </a:prstGeom>
        </p:spPr>
        <p:txBody>
          <a:bodyPr wrap="none" lIns="68580" tIns="34290" rIns="68580" bIns="34290">
            <a:spAutoFit/>
          </a:bodyPr>
          <a:lstStyle/>
          <a:p>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锈</a:t>
            </a:r>
            <a:r>
              <a:rPr lang="en-US"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蚀</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3117570" y="2307431"/>
            <a:ext cx="1651286" cy="391160"/>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Xiāo</a:t>
            </a:r>
            <a:r>
              <a:rPr lang="en-US" altLang="zh-CN" sz="2100" dirty="0">
                <a:latin typeface="微软雅黑" panose="020B0503020204020204" charset="-122"/>
                <a:ea typeface="微软雅黑" panose="020B0503020204020204" charset="-122"/>
                <a:sym typeface="微软雅黑" panose="020B0503020204020204" charset="-122"/>
              </a:rPr>
              <a:t> </a:t>
            </a:r>
            <a:r>
              <a:rPr lang="en-US" altLang="zh-CN" sz="2100" dirty="0" err="1">
                <a:latin typeface="微软雅黑" panose="020B0503020204020204" charset="-122"/>
                <a:ea typeface="微软雅黑" panose="020B0503020204020204" charset="-122"/>
                <a:sym typeface="微软雅黑" panose="020B0503020204020204" charset="-122"/>
              </a:rPr>
              <a:t>míng</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5359627" y="2307431"/>
            <a:ext cx="1651286" cy="391160"/>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Xiù</a:t>
            </a:r>
            <a:r>
              <a:rPr lang="en-US" altLang="zh-CN" sz="2100" dirty="0">
                <a:latin typeface="微软雅黑" panose="020B0503020204020204" charset="-122"/>
                <a:ea typeface="微软雅黑" panose="020B0503020204020204" charset="-122"/>
                <a:sym typeface="微软雅黑" panose="020B0503020204020204" charset="-122"/>
              </a:rPr>
              <a:t>    </a:t>
            </a:r>
            <a:r>
              <a:rPr lang="en-US" altLang="zh-CN" sz="2100" dirty="0" err="1">
                <a:latin typeface="微软雅黑" panose="020B0503020204020204" charset="-122"/>
                <a:ea typeface="微软雅黑" panose="020B0503020204020204" charset="-122"/>
                <a:sym typeface="微软雅黑" panose="020B0503020204020204" charset="-122"/>
              </a:rPr>
              <a:t>shí</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7634012" y="2307431"/>
            <a:ext cx="1651286" cy="391160"/>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Xi</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à</a:t>
            </a:r>
            <a:r>
              <a:rPr lang="en-US" altLang="zh-CN" sz="2100" dirty="0">
                <a:latin typeface="微软雅黑" panose="020B0503020204020204" charset="-122"/>
                <a:ea typeface="微软雅黑" panose="020B0503020204020204" charset="-122"/>
                <a:sym typeface="微软雅黑" panose="020B0503020204020204" charset="-122"/>
              </a:rPr>
              <a:t>   </a:t>
            </a:r>
            <a:r>
              <a:rPr lang="en-US" altLang="zh-CN" sz="2100" dirty="0" err="1">
                <a:latin typeface="微软雅黑" panose="020B0503020204020204" charset="-122"/>
                <a:ea typeface="微软雅黑" panose="020B0503020204020204" charset="-122"/>
                <a:sym typeface="微软雅黑" panose="020B0503020204020204" charset="-122"/>
              </a:rPr>
              <a:t>x</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ī</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3680399" y="4008908"/>
            <a:ext cx="377027" cy="391160"/>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l</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ì</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15" name="文本框 14"/>
          <p:cNvSpPr txBox="1"/>
          <p:nvPr/>
        </p:nvSpPr>
        <p:spPr>
          <a:xfrm>
            <a:off x="5310701" y="3869993"/>
            <a:ext cx="1651286" cy="714375"/>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P</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á</a:t>
            </a:r>
            <a:r>
              <a:rPr lang="en-US" altLang="zh-CN" sz="2100" dirty="0" err="1">
                <a:latin typeface="微软雅黑" panose="020B0503020204020204" charset="-122"/>
                <a:ea typeface="微软雅黑" panose="020B0503020204020204" charset="-122"/>
                <a:sym typeface="微软雅黑" panose="020B0503020204020204" charset="-122"/>
              </a:rPr>
              <a:t>ng</a:t>
            </a:r>
            <a:r>
              <a:rPr lang="en-US" altLang="zh-CN" sz="2100" dirty="0">
                <a:latin typeface="微软雅黑" panose="020B0503020204020204" charset="-122"/>
                <a:ea typeface="微软雅黑" panose="020B0503020204020204" charset="-122"/>
                <a:sym typeface="微软雅黑" panose="020B0503020204020204" charset="-122"/>
              </a:rPr>
              <a:t>  </a:t>
            </a:r>
            <a:r>
              <a:rPr lang="en-US" altLang="zh-CN" sz="2100" dirty="0" err="1">
                <a:latin typeface="微软雅黑" panose="020B0503020204020204" charset="-122"/>
                <a:ea typeface="微软雅黑" panose="020B0503020204020204" charset="-122"/>
                <a:sym typeface="微软雅黑" panose="020B0503020204020204" charset="-122"/>
              </a:rPr>
              <a:t>hu</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á</a:t>
            </a:r>
            <a:r>
              <a:rPr lang="en-US" altLang="zh-CN" sz="2100" dirty="0" err="1">
                <a:latin typeface="微软雅黑" panose="020B0503020204020204" charset="-122"/>
                <a:ea typeface="微软雅黑" panose="020B0503020204020204" charset="-122"/>
                <a:sym typeface="微软雅黑" panose="020B0503020204020204" charset="-122"/>
              </a:rPr>
              <a:t>ng</a:t>
            </a:r>
            <a:endParaRPr lang="zh-CN" altLang="en-US" sz="2100" dirty="0">
              <a:latin typeface="微软雅黑" panose="020B0503020204020204" charset="-122"/>
              <a:ea typeface="微软雅黑" panose="020B0503020204020204" charset="-122"/>
              <a:sym typeface="微软雅黑" panose="020B0503020204020204" charset="-122"/>
            </a:endParaRPr>
          </a:p>
        </p:txBody>
      </p:sp>
      <p:sp>
        <p:nvSpPr>
          <p:cNvPr id="16" name="矩形 15"/>
          <p:cNvSpPr/>
          <p:nvPr/>
        </p:nvSpPr>
        <p:spPr>
          <a:xfrm>
            <a:off x="7634012" y="4244950"/>
            <a:ext cx="836930" cy="437515"/>
          </a:xfrm>
          <a:prstGeom prst="rect">
            <a:avLst/>
          </a:prstGeom>
        </p:spPr>
        <p:txBody>
          <a:bodyPr wrap="none" lIns="68580" tIns="34290" rIns="68580" bIns="34290">
            <a:spAutoFit/>
          </a:bodyPr>
          <a:lstStyle/>
          <a:p>
            <a:r>
              <a:rPr lang="zh-CN" altLang="en-US" sz="2400"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楔 </a:t>
            </a:r>
            <a:r>
              <a:rPr lang="zh-CN" altLang="en-US" sz="2400" dirty="0">
                <a:latin typeface="微软雅黑" panose="020B0503020204020204" charset="-122"/>
                <a:ea typeface="微软雅黑" panose="020B0503020204020204" charset="-122"/>
                <a:cs typeface="Arial" panose="020B0604020202020204" pitchFamily="34" charset="0"/>
                <a:sym typeface="微软雅黑" panose="020B0503020204020204" charset="-122"/>
              </a:rPr>
              <a:t>入</a:t>
            </a: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7634012" y="3812701"/>
            <a:ext cx="1651286" cy="391160"/>
          </a:xfrm>
          <a:prstGeom prst="rect">
            <a:avLst/>
          </a:prstGeom>
          <a:noFill/>
        </p:spPr>
        <p:txBody>
          <a:bodyPr wrap="square" lIns="68580" tIns="34290" rIns="68580" bIns="34290" rtlCol="0">
            <a:spAutoFit/>
          </a:bodyPr>
          <a:lstStyle/>
          <a:p>
            <a:r>
              <a:rPr lang="en-US" altLang="zh-CN" sz="2100" dirty="0" err="1">
                <a:latin typeface="微软雅黑" panose="020B0503020204020204" charset="-122"/>
                <a:ea typeface="微软雅黑" panose="020B0503020204020204" charset="-122"/>
                <a:sym typeface="微软雅黑" panose="020B0503020204020204" charset="-122"/>
              </a:rPr>
              <a:t>Xi</a:t>
            </a:r>
            <a:r>
              <a:rPr lang="en-US" altLang="zh-CN" sz="2100" dirty="0" err="1">
                <a:latin typeface="微软雅黑" panose="020B0503020204020204" charset="-122"/>
                <a:ea typeface="微软雅黑" panose="020B0503020204020204" charset="-122"/>
                <a:cs typeface="Calibri" panose="020F0502020204030204" pitchFamily="34" charset="0"/>
                <a:sym typeface="微软雅黑" panose="020B0503020204020204" charset="-122"/>
              </a:rPr>
              <a:t>ē</a:t>
            </a:r>
            <a:r>
              <a:rPr lang="en-US" altLang="zh-CN" sz="2100" dirty="0">
                <a:latin typeface="微软雅黑" panose="020B0503020204020204" charset="-122"/>
                <a:ea typeface="微软雅黑" panose="020B0503020204020204" charset="-122"/>
                <a:sym typeface="微软雅黑" panose="020B0503020204020204" charset="-122"/>
              </a:rPr>
              <a:t>  </a:t>
            </a:r>
            <a:r>
              <a:rPr lang="en-US" altLang="zh-CN" sz="2100" dirty="0" err="1">
                <a:latin typeface="微软雅黑" panose="020B0503020204020204" charset="-122"/>
                <a:ea typeface="微软雅黑" panose="020B0503020204020204" charset="-122"/>
                <a:sym typeface="微软雅黑" panose="020B0503020204020204" charset="-122"/>
              </a:rPr>
              <a:t>rù</a:t>
            </a: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26" name="组合 25"/>
          <p:cNvGrpSpPr/>
          <p:nvPr/>
        </p:nvGrpSpPr>
        <p:grpSpPr>
          <a:xfrm>
            <a:off x="375247" y="335578"/>
            <a:ext cx="11429395" cy="6433522"/>
            <a:chOff x="375247" y="335578"/>
            <a:chExt cx="11429395" cy="6433522"/>
          </a:xfrm>
        </p:grpSpPr>
        <p:sp>
          <p:nvSpPr>
            <p:cNvPr id="6" name="任意多边形: 形状 5"/>
            <p:cNvSpPr/>
            <p:nvPr/>
          </p:nvSpPr>
          <p:spPr>
            <a:xfrm>
              <a:off x="387350" y="4889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任意多边形: 形状 6"/>
            <p:cNvSpPr/>
            <p:nvPr/>
          </p:nvSpPr>
          <p:spPr>
            <a:xfrm>
              <a:off x="542132" y="3381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375247" y="335578"/>
              <a:ext cx="11429395" cy="6433522"/>
            </a:xfrm>
            <a:prstGeom prst="rect">
              <a:avLst/>
            </a:prstGeom>
            <a:noFill/>
            <a:ln w="38100">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形状 8"/>
            <p:cNvSpPr/>
            <p:nvPr/>
          </p:nvSpPr>
          <p:spPr>
            <a:xfrm>
              <a:off x="385763" y="6969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p:cNvGrpSpPr/>
            <p:nvPr/>
          </p:nvGrpSpPr>
          <p:grpSpPr>
            <a:xfrm flipH="1">
              <a:off x="11194851" y="347484"/>
              <a:ext cx="609791" cy="765969"/>
              <a:chOff x="538163" y="490537"/>
              <a:chExt cx="609791" cy="765969"/>
            </a:xfrm>
          </p:grpSpPr>
          <p:sp>
            <p:nvSpPr>
              <p:cNvPr id="11" name="任意多边形: 形状 10"/>
              <p:cNvSpPr/>
              <p:nvPr/>
            </p:nvSpPr>
            <p:spPr>
              <a:xfrm>
                <a:off x="539750" y="641350"/>
                <a:ext cx="273050" cy="203200"/>
              </a:xfrm>
              <a:custGeom>
                <a:avLst/>
                <a:gdLst>
                  <a:gd name="connsiteX0" fmla="*/ 0 w 273050"/>
                  <a:gd name="connsiteY0" fmla="*/ 203200 h 203200"/>
                  <a:gd name="connsiteX1" fmla="*/ 273050 w 273050"/>
                  <a:gd name="connsiteY1" fmla="*/ 203200 h 203200"/>
                  <a:gd name="connsiteX2" fmla="*/ 273050 w 273050"/>
                  <a:gd name="connsiteY2" fmla="*/ 0 h 203200"/>
                </a:gdLst>
                <a:ahLst/>
                <a:cxnLst>
                  <a:cxn ang="0">
                    <a:pos x="connsiteX0" y="connsiteY0"/>
                  </a:cxn>
                  <a:cxn ang="0">
                    <a:pos x="connsiteX1" y="connsiteY1"/>
                  </a:cxn>
                  <a:cxn ang="0">
                    <a:pos x="connsiteX2" y="connsiteY2"/>
                  </a:cxn>
                </a:cxnLst>
                <a:rect l="l" t="t" r="r" b="b"/>
                <a:pathLst>
                  <a:path w="273050" h="203200">
                    <a:moveTo>
                      <a:pt x="0" y="203200"/>
                    </a:moveTo>
                    <a:lnTo>
                      <a:pt x="273050" y="203200"/>
                    </a:lnTo>
                    <a:lnTo>
                      <a:pt x="273050"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形状 11"/>
              <p:cNvSpPr/>
              <p:nvPr/>
            </p:nvSpPr>
            <p:spPr>
              <a:xfrm>
                <a:off x="694532" y="490537"/>
                <a:ext cx="453422" cy="243680"/>
              </a:xfrm>
              <a:custGeom>
                <a:avLst/>
                <a:gdLst>
                  <a:gd name="connsiteX0" fmla="*/ 0 w 469900"/>
                  <a:gd name="connsiteY0" fmla="*/ 222250 h 222250"/>
                  <a:gd name="connsiteX1" fmla="*/ 12700 w 469900"/>
                  <a:gd name="connsiteY1" fmla="*/ 120650 h 222250"/>
                  <a:gd name="connsiteX2" fmla="*/ 463550 w 469900"/>
                  <a:gd name="connsiteY2" fmla="*/ 139700 h 222250"/>
                  <a:gd name="connsiteX3" fmla="*/ 469900 w 469900"/>
                  <a:gd name="connsiteY3" fmla="*/ 0 h 222250"/>
                  <a:gd name="connsiteX0-1" fmla="*/ 8731 w 457200"/>
                  <a:gd name="connsiteY0-2" fmla="*/ 241300 h 241300"/>
                  <a:gd name="connsiteX1-3" fmla="*/ 0 w 457200"/>
                  <a:gd name="connsiteY1-4" fmla="*/ 120650 h 241300"/>
                  <a:gd name="connsiteX2-5" fmla="*/ 450850 w 457200"/>
                  <a:gd name="connsiteY2-6" fmla="*/ 139700 h 241300"/>
                  <a:gd name="connsiteX3-7" fmla="*/ 457200 w 457200"/>
                  <a:gd name="connsiteY3-8" fmla="*/ 0 h 241300"/>
                  <a:gd name="connsiteX0-9" fmla="*/ 0 w 448469"/>
                  <a:gd name="connsiteY0-10" fmla="*/ 241300 h 241300"/>
                  <a:gd name="connsiteX1-11" fmla="*/ 5557 w 448469"/>
                  <a:gd name="connsiteY1-12" fmla="*/ 123032 h 241300"/>
                  <a:gd name="connsiteX2-13" fmla="*/ 442119 w 448469"/>
                  <a:gd name="connsiteY2-14" fmla="*/ 139700 h 241300"/>
                  <a:gd name="connsiteX3-15" fmla="*/ 448469 w 448469"/>
                  <a:gd name="connsiteY3-16" fmla="*/ 0 h 241300"/>
                  <a:gd name="connsiteX0-17" fmla="*/ 0 w 448469"/>
                  <a:gd name="connsiteY0-18" fmla="*/ 241300 h 241300"/>
                  <a:gd name="connsiteX1-19" fmla="*/ 3176 w 448469"/>
                  <a:gd name="connsiteY1-20" fmla="*/ 146844 h 241300"/>
                  <a:gd name="connsiteX2-21" fmla="*/ 442119 w 448469"/>
                  <a:gd name="connsiteY2-22" fmla="*/ 139700 h 241300"/>
                  <a:gd name="connsiteX3-23" fmla="*/ 448469 w 448469"/>
                  <a:gd name="connsiteY3-24" fmla="*/ 0 h 241300"/>
                  <a:gd name="connsiteX0-25" fmla="*/ 0 w 442119"/>
                  <a:gd name="connsiteY0-26" fmla="*/ 243681 h 243681"/>
                  <a:gd name="connsiteX1-27" fmla="*/ 3176 w 442119"/>
                  <a:gd name="connsiteY1-28" fmla="*/ 149225 h 243681"/>
                  <a:gd name="connsiteX2-29" fmla="*/ 442119 w 442119"/>
                  <a:gd name="connsiteY2-30" fmla="*/ 142081 h 243681"/>
                  <a:gd name="connsiteX3-31" fmla="*/ 434181 w 442119"/>
                  <a:gd name="connsiteY3-32" fmla="*/ 0 h 243681"/>
                  <a:gd name="connsiteX0-33" fmla="*/ 0 w 434181"/>
                  <a:gd name="connsiteY0-34" fmla="*/ 243681 h 243681"/>
                  <a:gd name="connsiteX1-35" fmla="*/ 3176 w 434181"/>
                  <a:gd name="connsiteY1-36" fmla="*/ 149225 h 243681"/>
                  <a:gd name="connsiteX2-37" fmla="*/ 430213 w 434181"/>
                  <a:gd name="connsiteY2-38" fmla="*/ 142081 h 243681"/>
                  <a:gd name="connsiteX3-39" fmla="*/ 434181 w 434181"/>
                  <a:gd name="connsiteY3-40" fmla="*/ 0 h 243681"/>
                  <a:gd name="connsiteX0-41" fmla="*/ 0 w 451644"/>
                  <a:gd name="connsiteY0-42" fmla="*/ 243681 h 243681"/>
                  <a:gd name="connsiteX1-43" fmla="*/ 3176 w 451644"/>
                  <a:gd name="connsiteY1-44" fmla="*/ 149225 h 243681"/>
                  <a:gd name="connsiteX2-45" fmla="*/ 451644 w 451644"/>
                  <a:gd name="connsiteY2-46" fmla="*/ 149224 h 243681"/>
                  <a:gd name="connsiteX3-47" fmla="*/ 434181 w 451644"/>
                  <a:gd name="connsiteY3-48" fmla="*/ 0 h 243681"/>
                  <a:gd name="connsiteX0-49" fmla="*/ 0 w 451644"/>
                  <a:gd name="connsiteY0-50" fmla="*/ 246062 h 246062"/>
                  <a:gd name="connsiteX1-51" fmla="*/ 3176 w 451644"/>
                  <a:gd name="connsiteY1-52" fmla="*/ 151606 h 246062"/>
                  <a:gd name="connsiteX2-53" fmla="*/ 451644 w 451644"/>
                  <a:gd name="connsiteY2-54" fmla="*/ 151605 h 246062"/>
                  <a:gd name="connsiteX3-55" fmla="*/ 448468 w 451644"/>
                  <a:gd name="connsiteY3-56" fmla="*/ 0 h 246062"/>
                  <a:gd name="connsiteX0-57" fmla="*/ 0 w 453422"/>
                  <a:gd name="connsiteY0-58" fmla="*/ 246062 h 246062"/>
                  <a:gd name="connsiteX1-59" fmla="*/ 3176 w 453422"/>
                  <a:gd name="connsiteY1-60" fmla="*/ 151606 h 246062"/>
                  <a:gd name="connsiteX2-61" fmla="*/ 451644 w 453422"/>
                  <a:gd name="connsiteY2-62" fmla="*/ 151605 h 246062"/>
                  <a:gd name="connsiteX3-63" fmla="*/ 453230 w 453422"/>
                  <a:gd name="connsiteY3-64" fmla="*/ 0 h 246062"/>
                  <a:gd name="connsiteX0-65" fmla="*/ 0 w 453422"/>
                  <a:gd name="connsiteY0-66" fmla="*/ 246062 h 246062"/>
                  <a:gd name="connsiteX1-67" fmla="*/ 3176 w 453422"/>
                  <a:gd name="connsiteY1-68" fmla="*/ 151606 h 246062"/>
                  <a:gd name="connsiteX2-69" fmla="*/ 451644 w 453422"/>
                  <a:gd name="connsiteY2-70" fmla="*/ 151605 h 246062"/>
                  <a:gd name="connsiteX3-71" fmla="*/ 453230 w 453422"/>
                  <a:gd name="connsiteY3-72" fmla="*/ 0 h 246062"/>
                  <a:gd name="connsiteX0-73" fmla="*/ 1587 w 450246"/>
                  <a:gd name="connsiteY0-74" fmla="*/ 246062 h 246062"/>
                  <a:gd name="connsiteX1-75" fmla="*/ 0 w 450246"/>
                  <a:gd name="connsiteY1-76" fmla="*/ 151606 h 246062"/>
                  <a:gd name="connsiteX2-77" fmla="*/ 448468 w 450246"/>
                  <a:gd name="connsiteY2-78" fmla="*/ 151605 h 246062"/>
                  <a:gd name="connsiteX3-79" fmla="*/ 450054 w 450246"/>
                  <a:gd name="connsiteY3-80" fmla="*/ 0 h 246062"/>
                  <a:gd name="connsiteX0-81" fmla="*/ 0 w 453422"/>
                  <a:gd name="connsiteY0-82" fmla="*/ 243680 h 243680"/>
                  <a:gd name="connsiteX1-83" fmla="*/ 3176 w 453422"/>
                  <a:gd name="connsiteY1-84" fmla="*/ 151606 h 243680"/>
                  <a:gd name="connsiteX2-85" fmla="*/ 451644 w 453422"/>
                  <a:gd name="connsiteY2-86" fmla="*/ 151605 h 243680"/>
                  <a:gd name="connsiteX3-87" fmla="*/ 453230 w 453422"/>
                  <a:gd name="connsiteY3-88" fmla="*/ 0 h 243680"/>
                </a:gdLst>
                <a:ahLst/>
                <a:cxnLst>
                  <a:cxn ang="0">
                    <a:pos x="connsiteX0-1" y="connsiteY0-2"/>
                  </a:cxn>
                  <a:cxn ang="0">
                    <a:pos x="connsiteX1-3" y="connsiteY1-4"/>
                  </a:cxn>
                  <a:cxn ang="0">
                    <a:pos x="connsiteX2-5" y="connsiteY2-6"/>
                  </a:cxn>
                  <a:cxn ang="0">
                    <a:pos x="connsiteX3-7" y="connsiteY3-8"/>
                  </a:cxn>
                </a:cxnLst>
                <a:rect l="l" t="t" r="r" b="b"/>
                <a:pathLst>
                  <a:path w="453422" h="243680">
                    <a:moveTo>
                      <a:pt x="0" y="243680"/>
                    </a:moveTo>
                    <a:lnTo>
                      <a:pt x="3176" y="151606"/>
                    </a:lnTo>
                    <a:lnTo>
                      <a:pt x="451644" y="151605"/>
                    </a:lnTo>
                    <a:cubicBezTo>
                      <a:pt x="450585" y="101070"/>
                      <a:pt x="454289" y="50535"/>
                      <a:pt x="453230" y="0"/>
                    </a:cubicBez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形状 12"/>
              <p:cNvSpPr/>
              <p:nvPr/>
            </p:nvSpPr>
            <p:spPr>
              <a:xfrm>
                <a:off x="538163" y="849313"/>
                <a:ext cx="161925" cy="407193"/>
              </a:xfrm>
              <a:custGeom>
                <a:avLst/>
                <a:gdLst>
                  <a:gd name="connsiteX0" fmla="*/ 0 w 161925"/>
                  <a:gd name="connsiteY0" fmla="*/ 407193 h 407193"/>
                  <a:gd name="connsiteX1" fmla="*/ 161925 w 161925"/>
                  <a:gd name="connsiteY1" fmla="*/ 404812 h 407193"/>
                  <a:gd name="connsiteX2" fmla="*/ 161925 w 161925"/>
                  <a:gd name="connsiteY2" fmla="*/ 0 h 407193"/>
                </a:gdLst>
                <a:ahLst/>
                <a:cxnLst>
                  <a:cxn ang="0">
                    <a:pos x="connsiteX0" y="connsiteY0"/>
                  </a:cxn>
                  <a:cxn ang="0">
                    <a:pos x="connsiteX1" y="connsiteY1"/>
                  </a:cxn>
                  <a:cxn ang="0">
                    <a:pos x="connsiteX2" y="connsiteY2"/>
                  </a:cxn>
                </a:cxnLst>
                <a:rect l="l" t="t" r="r" b="b"/>
                <a:pathLst>
                  <a:path w="161925" h="407193">
                    <a:moveTo>
                      <a:pt x="0" y="407193"/>
                    </a:moveTo>
                    <a:lnTo>
                      <a:pt x="161925" y="404812"/>
                    </a:lnTo>
                    <a:lnTo>
                      <a:pt x="161925" y="0"/>
                    </a:lnTo>
                  </a:path>
                </a:pathLst>
              </a:custGeom>
              <a:noFill/>
              <a:ln w="28575">
                <a:solidFill>
                  <a:srgbClr val="3168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sp>
        <p:nvSpPr>
          <p:cNvPr id="15" name="添加标题"/>
          <p:cNvSpPr/>
          <p:nvPr/>
        </p:nvSpPr>
        <p:spPr>
          <a:xfrm>
            <a:off x="3701975" y="2352412"/>
            <a:ext cx="3709108" cy="7683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rPr>
              <a:t>PART THREE</a:t>
            </a:r>
            <a:endParaRPr kumimoji="0" lang="en-US" sz="4400" b="1"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sp>
        <p:nvSpPr>
          <p:cNvPr id="16" name="文本框 15"/>
          <p:cNvSpPr txBox="1"/>
          <p:nvPr/>
        </p:nvSpPr>
        <p:spPr>
          <a:xfrm>
            <a:off x="3702156" y="3121433"/>
            <a:ext cx="4507621" cy="922020"/>
          </a:xfrm>
          <a:prstGeom prst="rect">
            <a:avLst/>
          </a:prstGeom>
          <a:noFill/>
        </p:spPr>
        <p:txBody>
          <a:bodyPr wrap="square" rtlCol="0">
            <a:spAutoFit/>
          </a:bodyPr>
          <a:lstStyle>
            <a:defPPr>
              <a:defRPr lang="zh-CN"/>
            </a:defPPr>
            <a:lvl1pPr>
              <a:defRPr sz="7200" b="1">
                <a:solidFill>
                  <a:srgbClr val="DB8F99"/>
                </a:solidFill>
                <a:effectLst>
                  <a:innerShdw blurRad="63500" dist="50800" dir="18900000">
                    <a:srgbClr val="C00000">
                      <a:alpha val="50000"/>
                    </a:srgbClr>
                  </a:innerShdw>
                </a:effectLst>
                <a:latin typeface="义启春暖花开" panose="02010601030101010101" pitchFamily="2" charset="-122"/>
                <a:ea typeface="义启春暖花开"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noProof="0" dirty="0">
                <a:ln>
                  <a:noFill/>
                </a:ln>
                <a:solidFill>
                  <a:schemeClr val="tx1">
                    <a:lumMod val="95000"/>
                    <a:lumOff val="5000"/>
                  </a:schemeClr>
                </a:solidFill>
                <a:uLnTx/>
                <a:uFillTx/>
                <a:latin typeface="微软雅黑" panose="020B0503020204020204" charset="-122"/>
                <a:ea typeface="微软雅黑" panose="020B0503020204020204" charset="-122"/>
                <a:sym typeface="微软雅黑" panose="020B0503020204020204" charset="-122"/>
              </a:rPr>
              <a:t>新知探究</a:t>
            </a:r>
            <a:endParaRPr kumimoji="0" lang="zh-CN" altLang="en-US" sz="5400" i="0" u="none" strike="noStrike" kern="1200" cap="none" spc="0" normalizeH="0" baseline="0" noProof="0" dirty="0">
              <a:ln>
                <a:noFill/>
              </a:ln>
              <a:solidFill>
                <a:schemeClr val="tx1">
                  <a:lumMod val="95000"/>
                  <a:lumOff val="5000"/>
                </a:schemeClr>
              </a:solidFill>
              <a:effectLst/>
              <a:uLnTx/>
              <a:uFillTx/>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284" y="353939"/>
            <a:ext cx="3056059" cy="3742465"/>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79434">
            <a:off x="8398418" y="3576443"/>
            <a:ext cx="2906105" cy="2369999"/>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02937">
            <a:off x="7655218" y="2042204"/>
            <a:ext cx="1699840" cy="138626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642" y="701497"/>
            <a:ext cx="1449786" cy="126457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40214"/>
            <a:ext cx="12192000" cy="1117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750"/>
                                        <p:tgtEl>
                                          <p:spTgt spid="26"/>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750"/>
                                        <p:tgtEl>
                                          <p:spTgt spid="19"/>
                                        </p:tgtEl>
                                      </p:cBhvr>
                                    </p:animEffect>
                                  </p:childTnLst>
                                </p:cTn>
                              </p:par>
                            </p:childTnLst>
                          </p:cTn>
                        </p:par>
                        <p:par>
                          <p:cTn id="16" fill="hold">
                            <p:stCondLst>
                              <p:cond delay="3000"/>
                            </p:stCondLst>
                            <p:childTnLst>
                              <p:par>
                                <p:cTn id="17" presetID="2" presetClass="entr" presetSubtype="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1+#ppt_w/2"/>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750"/>
                                        <p:tgtEl>
                                          <p:spTgt spid="25"/>
                                        </p:tgtEl>
                                      </p:cBhvr>
                                    </p:animEffect>
                                    <p:anim calcmode="lin" valueType="num">
                                      <p:cBhvr>
                                        <p:cTn id="25" dur="750" fill="hold"/>
                                        <p:tgtEl>
                                          <p:spTgt spid="25"/>
                                        </p:tgtEl>
                                        <p:attrNameLst>
                                          <p:attrName>ppt_x</p:attrName>
                                        </p:attrNameLst>
                                      </p:cBhvr>
                                      <p:tavLst>
                                        <p:tav tm="0">
                                          <p:val>
                                            <p:strVal val="#ppt_x"/>
                                          </p:val>
                                        </p:tav>
                                        <p:tav tm="100000">
                                          <p:val>
                                            <p:strVal val="#ppt_x"/>
                                          </p:val>
                                        </p:tav>
                                      </p:tavLst>
                                    </p:anim>
                                    <p:anim calcmode="lin" valueType="num">
                                      <p:cBhvr>
                                        <p:cTn id="26" dur="750" fill="hold"/>
                                        <p:tgtEl>
                                          <p:spTgt spid="25"/>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1+#ppt_w/2"/>
                                          </p:val>
                                        </p:tav>
                                        <p:tav tm="100000">
                                          <p:val>
                                            <p:strVal val="#ppt_x"/>
                                          </p:val>
                                        </p:tav>
                                      </p:tavLst>
                                    </p:anim>
                                    <p:anim calcmode="lin" valueType="num">
                                      <p:cBhvr additive="base">
                                        <p:cTn id="30" dur="75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750"/>
                                        <p:tgtEl>
                                          <p:spTgt spid="15"/>
                                        </p:tgtEl>
                                      </p:cBhvr>
                                    </p:animEffect>
                                  </p:childTnLst>
                                </p:cTn>
                              </p:par>
                            </p:childTnLst>
                          </p:cTn>
                        </p:par>
                        <p:par>
                          <p:cTn id="35" fill="hold">
                            <p:stCondLst>
                              <p:cond delay="6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p="http://schemas.openxmlformats.org/presentationml/2006/main">
  <p:tag name="MH" val="20161008230036"/>
  <p:tag name="MH_LIBRARY" val="CONTENTS"/>
  <p:tag name="MH_TYPE" val="OTHERS"/>
  <p:tag name="ID" val="553514"/>
</p:tagLst>
</file>

<file path=ppt/tags/tag2.xml><?xml version="1.0" encoding="utf-8"?>
<p:tagLst xmlns:p="http://schemas.openxmlformats.org/presentationml/2006/main">
  <p:tag name="PA" val="v5.1.2"/>
</p:tagLst>
</file>

<file path=ppt/tags/tag3.xml><?xml version="1.0" encoding="utf-8"?>
<p:tagLst xmlns:p="http://schemas.openxmlformats.org/presentationml/2006/main">
  <p:tag name="PA" val="v5.1.2"/>
</p:tagLst>
</file>

<file path=ppt/tags/tag4.xml><?xml version="1.0" encoding="utf-8"?>
<p:tagLst xmlns:p="http://schemas.openxmlformats.org/presentationml/2006/main">
  <p:tag name="PA" val="v5.1.2"/>
</p:tagLst>
</file>

<file path=ppt/tags/tag5.xml><?xml version="1.0" encoding="utf-8"?>
<p:tagLst xmlns:p="http://schemas.openxmlformats.org/presentationml/2006/main">
  <p:tag name="PA" val="v5.1.2"/>
</p:tagLst>
</file>

<file path=ppt/theme/theme1.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微软雅黑"/>
        <a:font script="Hebr" typeface="微软雅黑"/>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2450</Words>
  <Application>WPS 演示</Application>
  <PresentationFormat>全屏显示(16:9)</PresentationFormat>
  <Paragraphs>258</Paragraphs>
  <Slides>24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微软雅黑</vt:lpstr>
      <vt:lpstr>黑体</vt:lpstr>
      <vt:lpstr>楷体_GB2312</vt:lpstr>
      <vt:lpstr>新宋体</vt:lpstr>
      <vt:lpstr>Calibri</vt:lpstr>
      <vt:lpstr>Times New Roman</vt:lpstr>
      <vt:lpstr>Arial Unicode MS</vt:lpstr>
      <vt:lpstr>Arial</vt:lpstr>
      <vt:lpstr>义启春暖花开</vt:lpstr>
      <vt:lpstr>6_Office 主题​​</vt:lpstr>
      <vt:lpstr>短歌行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峨日朵雪峰之侧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素材来源网站好课件-www.haokj.cn</dc:title>
  <dc:subject>素材来源网站好课件-www.haokj.cn</dc:subject>
  <dc:creator>素材来源网站好课件-www.haokj.cn</dc:creator>
  <dc:description>素材来源网站好课件-www.haokj.cn</dc:description>
  <cp:lastModifiedBy>Administrator</cp:lastModifiedBy>
  <cp:revision>205</cp:revision>
  <dcterms:created xsi:type="dcterms:W3CDTF">2018-12-13T05:08:00Z</dcterms:created>
  <dcterms:modified xsi:type="dcterms:W3CDTF">2021-04-30T01:54:12Z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2052-11.1.0.10463</vt:lpwstr>
  </property>
  <property fmtid="{D5CDD505-2E9C-101B-9397-08002B2CF9AE}" pid="3" name="ICV">
    <vt:lpwstr>1BF842D3222548F0822D3C78323D2C94</vt:lpwstr>
  </property>
  <property fmtid="{A09F084E-AD41-489F-8076-AA5BE3082BCA}" pid="100">
    <vt:ui4>5</vt:ui4>
  </property>
  <property fmtid="{64440492-4C8B-11D1-8B70-080036B11A03}" pid="11">
    <vt:lpwstr>素材来源网站好课件-www.haokj.cn</vt:lpwstr>
  </property>
</Properties>
</file>