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57" r:id="rId4"/>
    <p:sldId id="258" r:id="rId5"/>
    <p:sldId id="259" r:id="rId6"/>
    <p:sldId id="260" r:id="rId7"/>
    <p:sldId id="261" r:id="rId8"/>
    <p:sldId id="268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79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BEA1A-5A83-4179-90E8-BF0B68C84EDD}" type="datetimeFigureOut">
              <a:rPr lang="zh-CN" altLang="en-US" smtClean="0"/>
              <a:t>2019-10-30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275BA-C840-4172-87E7-6D5E250683A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BEA1A-5A83-4179-90E8-BF0B68C84EDD}" type="datetimeFigureOut">
              <a:rPr lang="zh-CN" altLang="en-US" smtClean="0"/>
              <a:t>2019-10-30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275BA-C840-4172-87E7-6D5E250683A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BEA1A-5A83-4179-90E8-BF0B68C84EDD}" type="datetimeFigureOut">
              <a:rPr lang="zh-CN" altLang="en-US" smtClean="0"/>
              <a:t>2019-10-30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275BA-C840-4172-87E7-6D5E250683A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BEA1A-5A83-4179-90E8-BF0B68C84EDD}" type="datetimeFigureOut">
              <a:rPr lang="zh-CN" altLang="en-US" smtClean="0"/>
              <a:t>2019-10-30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275BA-C840-4172-87E7-6D5E250683A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BEA1A-5A83-4179-90E8-BF0B68C84EDD}" type="datetimeFigureOut">
              <a:rPr lang="zh-CN" altLang="en-US" smtClean="0"/>
              <a:t>2019-10-30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275BA-C840-4172-87E7-6D5E250683A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BEA1A-5A83-4179-90E8-BF0B68C84EDD}" type="datetimeFigureOut">
              <a:rPr lang="zh-CN" altLang="en-US" smtClean="0"/>
              <a:t>2019-10-30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275BA-C840-4172-87E7-6D5E250683A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BEA1A-5A83-4179-90E8-BF0B68C84EDD}" type="datetimeFigureOut">
              <a:rPr lang="zh-CN" altLang="en-US" smtClean="0"/>
              <a:t>2019-10-30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275BA-C840-4172-87E7-6D5E250683A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BEA1A-5A83-4179-90E8-BF0B68C84EDD}" type="datetimeFigureOut">
              <a:rPr lang="zh-CN" altLang="en-US" smtClean="0"/>
              <a:t>2019-10-30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275BA-C840-4172-87E7-6D5E250683A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BEA1A-5A83-4179-90E8-BF0B68C84EDD}" type="datetimeFigureOut">
              <a:rPr lang="zh-CN" altLang="en-US" smtClean="0"/>
              <a:t>2019-10-30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275BA-C840-4172-87E7-6D5E250683A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BEA1A-5A83-4179-90E8-BF0B68C84EDD}" type="datetimeFigureOut">
              <a:rPr lang="zh-CN" altLang="en-US" smtClean="0"/>
              <a:t>2019-10-30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275BA-C840-4172-87E7-6D5E250683A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BEA1A-5A83-4179-90E8-BF0B68C84EDD}" type="datetimeFigureOut">
              <a:rPr lang="zh-CN" altLang="en-US" smtClean="0"/>
              <a:t>2019-10-30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275BA-C840-4172-87E7-6D5E250683A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BEA1A-5A83-4179-90E8-BF0B68C84EDD}" type="datetimeFigureOut">
              <a:rPr lang="zh-CN" altLang="en-US" smtClean="0"/>
              <a:t>2019-10-30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275BA-C840-4172-87E7-6D5E250683A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HIP15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857224" y="4000504"/>
            <a:ext cx="1538883" cy="2314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8800" b="1" dirty="0">
                <a:solidFill>
                  <a:srgbClr val="6600FF"/>
                </a:solidFill>
              </a:rPr>
              <a:t>爱情</a:t>
            </a:r>
            <a:endParaRPr lang="zh-CN" altLang="en-US" sz="8800" b="1" dirty="0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7143768" y="149625"/>
            <a:ext cx="1420582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ea typeface="楷体_GB2312" pitchFamily="49" charset="-122"/>
                <a:sym typeface="Arial" pitchFamily="34" charset="0"/>
              </a:rPr>
              <a:t>卫</a:t>
            </a:r>
          </a:p>
          <a:p>
            <a:r>
              <a:rPr lang="zh-CN" altLang="en-US" sz="8000" b="1" dirty="0" smtClean="0">
                <a:solidFill>
                  <a:srgbClr val="FF0000"/>
                </a:solidFill>
                <a:ea typeface="楷体_GB2312" pitchFamily="49" charset="-122"/>
                <a:sym typeface="Arial" pitchFamily="34" charset="0"/>
              </a:rPr>
              <a:t>风</a:t>
            </a:r>
            <a:endParaRPr lang="en-US" altLang="zh-CN" sz="8000" b="1" dirty="0" smtClean="0">
              <a:solidFill>
                <a:srgbClr val="FF0000"/>
              </a:solidFill>
              <a:ea typeface="楷体_GB2312" pitchFamily="49" charset="-122"/>
              <a:sym typeface="Arial" pitchFamily="34" charset="0"/>
            </a:endParaRPr>
          </a:p>
          <a:p>
            <a:endParaRPr lang="en-US" altLang="zh-CN" sz="8000" b="1" dirty="0" smtClean="0">
              <a:solidFill>
                <a:srgbClr val="FF0000"/>
              </a:solidFill>
              <a:ea typeface="楷体_GB2312" pitchFamily="49" charset="-122"/>
              <a:sym typeface="Arial" pitchFamily="34" charset="0"/>
            </a:endParaRPr>
          </a:p>
          <a:p>
            <a:r>
              <a:rPr lang="zh-CN" altLang="en-US" sz="9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氓</a:t>
            </a:r>
            <a:endParaRPr lang="en-US" altLang="zh-CN" sz="96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Arial" pitchFamily="34" charset="0"/>
            </a:endParaRPr>
          </a:p>
          <a:p>
            <a:endParaRPr lang="zh-CN" altLang="en-US" sz="80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8197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000108"/>
            <a:ext cx="84296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      “</a:t>
            </a:r>
            <a:r>
              <a:rPr lang="zh-CN" altLang="en-US" sz="3600" b="1" dirty="0"/>
              <a:t>不见复关</a:t>
            </a:r>
            <a:r>
              <a:rPr lang="en-US" sz="3600" b="1" dirty="0"/>
              <a:t>”</a:t>
            </a:r>
            <a:r>
              <a:rPr lang="zh-CN" altLang="en-US" sz="3600" b="1" dirty="0"/>
              <a:t>的暗示性；</a:t>
            </a:r>
            <a:r>
              <a:rPr lang="en-US" sz="3600" b="1" dirty="0"/>
              <a:t>“</a:t>
            </a:r>
            <a:r>
              <a:rPr lang="zh-CN" altLang="en-US" sz="3600" b="1" dirty="0"/>
              <a:t>士贰其行</a:t>
            </a:r>
            <a:r>
              <a:rPr lang="en-US" sz="3600" b="1" dirty="0"/>
              <a:t>”“</a:t>
            </a:r>
            <a:r>
              <a:rPr lang="zh-CN" altLang="en-US" sz="3600" b="1" dirty="0"/>
              <a:t>士也罔极，二三其德</a:t>
            </a:r>
            <a:r>
              <a:rPr lang="en-US" sz="3600" b="1" dirty="0"/>
              <a:t>”</a:t>
            </a:r>
            <a:r>
              <a:rPr lang="zh-CN" altLang="en-US" sz="3600" b="1" dirty="0"/>
              <a:t>的现实性。另外，女主人公</a:t>
            </a:r>
            <a:r>
              <a:rPr lang="en-US" sz="3600" b="1" dirty="0"/>
              <a:t>“</a:t>
            </a:r>
            <a:r>
              <a:rPr lang="zh-CN" altLang="en-US" sz="3600" b="1" dirty="0"/>
              <a:t>三岁为妇</a:t>
            </a:r>
            <a:r>
              <a:rPr lang="en-US" sz="3600" b="1" dirty="0"/>
              <a:t>”</a:t>
            </a:r>
            <a:r>
              <a:rPr lang="zh-CN" altLang="en-US" sz="3600" b="1" dirty="0"/>
              <a:t>，年老色衰，引起</a:t>
            </a:r>
            <a:r>
              <a:rPr lang="en-US" sz="3600" b="1" dirty="0"/>
              <a:t>“</a:t>
            </a:r>
            <a:r>
              <a:rPr lang="zh-CN" altLang="en-US" sz="3600" b="1" dirty="0"/>
              <a:t>士</a:t>
            </a:r>
            <a:r>
              <a:rPr lang="en-US" sz="3600" b="1" dirty="0"/>
              <a:t>”</a:t>
            </a:r>
            <a:r>
              <a:rPr lang="zh-CN" altLang="en-US" sz="3600" b="1" dirty="0"/>
              <a:t>变心。在求婚时，他对女主人公的感情是真挚的，但是随着时间的流逝，女主人公容颜的渐衰，他的爱情也随风而去，全然不念往日恩爱，无情地遗弃了妻子。这一切告诉我们</a:t>
            </a:r>
            <a:r>
              <a:rPr lang="en-US" sz="3600" b="1" dirty="0"/>
              <a:t>“</a:t>
            </a:r>
            <a:r>
              <a:rPr lang="zh-CN" altLang="en-US" sz="3600" b="1" dirty="0"/>
              <a:t>士</a:t>
            </a:r>
            <a:r>
              <a:rPr lang="en-US" sz="3600" b="1" dirty="0"/>
              <a:t>”</a:t>
            </a:r>
            <a:r>
              <a:rPr lang="zh-CN" altLang="en-US" sz="3600" b="1" dirty="0"/>
              <a:t>的</a:t>
            </a:r>
            <a:r>
              <a:rPr lang="zh-CN" altLang="en-US" sz="3600" b="1" dirty="0">
                <a:hlinkClick r:id="rId2" action="ppaction://hlinksldjump"/>
              </a:rPr>
              <a:t>变心</a:t>
            </a:r>
            <a:r>
              <a:rPr lang="zh-CN" altLang="en-US" sz="3600" b="1" dirty="0"/>
              <a:t>是关键原因。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7643866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b="1" dirty="0" smtClean="0">
                <a:latin typeface="黑体" pitchFamily="49" charset="-122"/>
                <a:ea typeface="黑体" pitchFamily="49" charset="-122"/>
              </a:rPr>
              <a:t>    “</a:t>
            </a:r>
            <a:r>
              <a:rPr lang="zh-CN" altLang="en-US" sz="3300" b="1" dirty="0">
                <a:latin typeface="黑体" pitchFamily="49" charset="-122"/>
                <a:ea typeface="黑体" pitchFamily="49" charset="-122"/>
              </a:rPr>
              <a:t>抱布贸丝</a:t>
            </a:r>
            <a:r>
              <a:rPr lang="en-US" sz="3300" b="1" dirty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300" b="1" dirty="0">
                <a:latin typeface="黑体" pitchFamily="49" charset="-122"/>
                <a:ea typeface="黑体" pitchFamily="49" charset="-122"/>
              </a:rPr>
              <a:t>至</a:t>
            </a:r>
            <a:r>
              <a:rPr lang="en-US" sz="3300" b="1" dirty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300" b="1" dirty="0">
                <a:latin typeface="黑体" pitchFamily="49" charset="-122"/>
                <a:ea typeface="黑体" pitchFamily="49" charset="-122"/>
              </a:rPr>
              <a:t>以我贿迁</a:t>
            </a:r>
            <a:r>
              <a:rPr lang="en-US" sz="3300" b="1" dirty="0">
                <a:latin typeface="黑体" pitchFamily="49" charset="-122"/>
                <a:ea typeface="黑体" pitchFamily="49" charset="-122"/>
              </a:rPr>
              <a:t>”“</a:t>
            </a:r>
            <a:r>
              <a:rPr lang="zh-CN" altLang="en-US" sz="3300" b="1" dirty="0">
                <a:latin typeface="黑体" pitchFamily="49" charset="-122"/>
                <a:ea typeface="黑体" pitchFamily="49" charset="-122"/>
              </a:rPr>
              <a:t>三岁食贫</a:t>
            </a:r>
            <a:r>
              <a:rPr lang="en-US" sz="3300" b="1" dirty="0">
                <a:latin typeface="黑体" pitchFamily="49" charset="-122"/>
                <a:ea typeface="黑体" pitchFamily="49" charset="-122"/>
              </a:rPr>
              <a:t>”“</a:t>
            </a:r>
            <a:r>
              <a:rPr lang="zh-CN" altLang="en-US" sz="3300" b="1" dirty="0">
                <a:latin typeface="黑体" pitchFamily="49" charset="-122"/>
                <a:ea typeface="黑体" pitchFamily="49" charset="-122"/>
              </a:rPr>
              <a:t>渐车帷裳</a:t>
            </a:r>
            <a:r>
              <a:rPr lang="en-US" sz="3300" b="1" dirty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300" b="1" dirty="0">
                <a:latin typeface="黑体" pitchFamily="49" charset="-122"/>
                <a:ea typeface="黑体" pitchFamily="49" charset="-122"/>
              </a:rPr>
              <a:t>，</a:t>
            </a:r>
            <a:r>
              <a:rPr lang="en-US" sz="3300" b="1" dirty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300" b="1" dirty="0">
                <a:latin typeface="黑体" pitchFamily="49" charset="-122"/>
                <a:ea typeface="黑体" pitchFamily="49" charset="-122"/>
              </a:rPr>
              <a:t>士</a:t>
            </a:r>
            <a:r>
              <a:rPr lang="en-US" sz="3300" b="1" dirty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300" b="1" dirty="0">
                <a:latin typeface="黑体" pitchFamily="49" charset="-122"/>
                <a:ea typeface="黑体" pitchFamily="49" charset="-122"/>
              </a:rPr>
              <a:t>骗取了钱财，生活由贫到富，可以看出婚姻制度建筑在经济上，正如恩格斯所说家庭、婚姻反映出</a:t>
            </a:r>
            <a:r>
              <a:rPr lang="zh-CN" altLang="en-US" sz="3300" b="1" dirty="0">
                <a:latin typeface="黑体" pitchFamily="49" charset="-122"/>
                <a:ea typeface="黑体" pitchFamily="49" charset="-122"/>
                <a:hlinkClick r:id="rId2" action="ppaction://hlinksldjump"/>
              </a:rPr>
              <a:t>金钱</a:t>
            </a:r>
            <a:r>
              <a:rPr lang="zh-CN" altLang="en-US" sz="3300" b="1" dirty="0">
                <a:latin typeface="黑体" pitchFamily="49" charset="-122"/>
                <a:ea typeface="黑体" pitchFamily="49" charset="-122"/>
              </a:rPr>
              <a:t>关系。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28596" y="1428736"/>
            <a:ext cx="8429652" cy="401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84200" algn="l" defTabSz="914400" rtl="0" eaLnBrk="1" fontAlgn="base" latinLnBrk="0" hangingPunct="1">
              <a:lnSpc>
                <a:spcPts val="5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在男权社会中，女性在经济上、政治上都处于附属地位，她们的生活天地都很狭小，生活的幸福与否都维系在丈夫身上，如果遇上一个对感情、对家庭不负责任的丈夫，那她的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  <a:hlinkClick r:id="rId2" action="ppaction://hlinksldjump"/>
              </a:rPr>
              <a:t>悲剧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是不可避免的。</a:t>
            </a:r>
            <a:endParaRPr kumimoji="0" lang="zh-CN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214291"/>
            <a:ext cx="8643998" cy="2759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300"/>
              </a:lnSpc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讨论一：</a:t>
            </a:r>
            <a:r>
              <a:rPr lang="en-US" sz="3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0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000" b="1" dirty="0">
                <a:latin typeface="黑体" pitchFamily="49" charset="-122"/>
                <a:ea typeface="黑体" pitchFamily="49" charset="-122"/>
              </a:rPr>
              <a:t>氓</a:t>
            </a:r>
            <a:r>
              <a:rPr lang="en-US" altLang="zh-CN" sz="30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000" b="1" dirty="0">
                <a:latin typeface="黑体" pitchFamily="49" charset="-122"/>
                <a:ea typeface="黑体" pitchFamily="49" charset="-122"/>
              </a:rPr>
              <a:t>侧重叙事，这首诗讲述了一个怎样的爱情故事？从诗中可以看出女主人公对于往事是一种什么心情？（女主人公的情感发生了怎样的变化？）</a:t>
            </a:r>
          </a:p>
          <a:p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2494281"/>
            <a:ext cx="8072494" cy="1149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zh-CN" altLang="en-US" sz="3200" b="1" dirty="0" smtClean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   这</a:t>
            </a:r>
            <a:r>
              <a:rPr lang="zh-CN" altLang="en-US" sz="32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首诗写了一名女子追忆她与“氓”从恋爱、结婚到婚变的全过程。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034" y="4000504"/>
            <a:ext cx="8072494" cy="2526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9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第一至二章：恋爱</a:t>
            </a:r>
            <a:r>
              <a:rPr lang="en-US" alt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热情</a:t>
            </a:r>
            <a:r>
              <a:rPr 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  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幸福</a:t>
            </a:r>
          </a:p>
          <a:p>
            <a:pPr>
              <a:lnSpc>
                <a:spcPts val="49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第三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至五章：婚变</a:t>
            </a:r>
            <a:r>
              <a:rPr lang="en-US" alt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怨恨</a:t>
            </a:r>
            <a:r>
              <a:rPr 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  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沉痛</a:t>
            </a:r>
          </a:p>
          <a:p>
            <a:pPr>
              <a:lnSpc>
                <a:spcPts val="49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第六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章： 决绝</a:t>
            </a:r>
            <a:r>
              <a:rPr lang="en-US" alt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清醒</a:t>
            </a:r>
            <a:r>
              <a:rPr 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  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刚烈</a:t>
            </a:r>
            <a:r>
              <a:rPr 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   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坚强</a:t>
            </a:r>
          </a:p>
          <a:p>
            <a:pPr>
              <a:lnSpc>
                <a:spcPts val="4900"/>
              </a:lnSpc>
            </a:pP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142852"/>
            <a:ext cx="857256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</a:rPr>
              <a:t>     讨论二</a:t>
            </a:r>
            <a:r>
              <a:rPr lang="zh-CN" altLang="en-US" sz="3000" b="1" dirty="0" smtClean="0"/>
              <a:t>：</a:t>
            </a:r>
            <a:r>
              <a:rPr lang="en-US" altLang="zh-CN" sz="3000" b="1" dirty="0" smtClean="0"/>
              <a:t>《</a:t>
            </a:r>
            <a:r>
              <a:rPr lang="zh-CN" altLang="en-US" sz="3000" b="1" dirty="0"/>
              <a:t>氓</a:t>
            </a:r>
            <a:r>
              <a:rPr lang="en-US" altLang="zh-CN" sz="3000" b="1" dirty="0"/>
              <a:t>》</a:t>
            </a:r>
            <a:r>
              <a:rPr lang="zh-CN" altLang="en-US" sz="3000" b="1" dirty="0"/>
              <a:t>采用了什么方法描写“氓”和女主人公的性格？他们有怎样的性格特征？（分组讨论、展示</a:t>
            </a:r>
            <a:r>
              <a:rPr lang="zh-CN" altLang="en-US" sz="3000" b="1" dirty="0" smtClean="0"/>
              <a:t>）</a:t>
            </a:r>
            <a:endParaRPr lang="en-US" altLang="zh-CN" sz="3000" b="1" dirty="0" smtClean="0"/>
          </a:p>
          <a:p>
            <a:pPr>
              <a:spcBef>
                <a:spcPts val="1800"/>
              </a:spcBef>
            </a:pPr>
            <a:r>
              <a:rPr lang="zh-CN" altLang="en-US" sz="3000" b="1" dirty="0" smtClean="0"/>
              <a:t>      </a:t>
            </a:r>
            <a:r>
              <a:rPr lang="zh-CN" altLang="en-US" sz="3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人物 、 时期、 诗句、 性格特点</a:t>
            </a:r>
            <a:endParaRPr lang="zh-CN" altLang="en-US" sz="3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3000" b="1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28565" y="2357430"/>
          <a:ext cx="8715435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106"/>
                <a:gridCol w="878867"/>
                <a:gridCol w="3442231"/>
                <a:gridCol w="3442231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600" b="1" dirty="0" smtClean="0"/>
                        <a:t>人物</a:t>
                      </a:r>
                      <a:endParaRPr lang="zh-CN" altLang="en-US" sz="2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/>
                        <a:t>时期</a:t>
                      </a:r>
                      <a:endParaRPr lang="zh-CN" altLang="en-US" sz="2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/>
                        <a:t>诗句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/>
                        <a:t>性格特点</a:t>
                      </a:r>
                      <a:endParaRPr lang="zh-CN" altLang="en-US" sz="2800" b="1" dirty="0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r>
                        <a:rPr lang="zh-CN" altLang="en-US" sz="2800" b="1" dirty="0" smtClean="0"/>
                        <a:t>女主人公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婚前</a:t>
                      </a:r>
                      <a:endParaRPr lang="zh-CN" altLang="en-US" sz="2600" b="1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不见复关</a:t>
                      </a:r>
                      <a:r>
                        <a:rPr 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,</a:t>
                      </a:r>
                      <a:r>
                        <a:rPr lang="zh-CN" alt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泣涕涟涟。</a:t>
                      </a:r>
                    </a:p>
                    <a:p>
                      <a:r>
                        <a:rPr lang="zh-CN" alt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既见复关</a:t>
                      </a:r>
                      <a:r>
                        <a:rPr 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,</a:t>
                      </a:r>
                      <a:r>
                        <a:rPr lang="zh-CN" alt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载笑载言。</a:t>
                      </a:r>
                      <a:endParaRPr lang="zh-CN" altLang="en-US" sz="2600" b="1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纯真、慎重、痴情、温柔体贴、迁就渴望得到美好的爱情</a:t>
                      </a:r>
                      <a:endParaRPr lang="zh-CN" altLang="en-US" sz="2600" b="1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婚后</a:t>
                      </a:r>
                      <a:endParaRPr lang="zh-CN" altLang="en-US" sz="2600" b="1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夙兴夜寐</a:t>
                      </a:r>
                      <a:r>
                        <a:rPr 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,</a:t>
                      </a:r>
                      <a:r>
                        <a:rPr lang="zh-CN" alt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靡有朝矣。</a:t>
                      </a:r>
                    </a:p>
                    <a:p>
                      <a:r>
                        <a:rPr lang="zh-CN" alt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反是不思</a:t>
                      </a:r>
                      <a:r>
                        <a:rPr 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,</a:t>
                      </a:r>
                      <a:r>
                        <a:rPr lang="zh-CN" alt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亦已焉哉</a:t>
                      </a:r>
                      <a:r>
                        <a:rPr 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!</a:t>
                      </a:r>
                      <a:endParaRPr lang="zh-CN" altLang="en-US" sz="2600" b="1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辛勤劳苦</a:t>
                      </a:r>
                      <a:r>
                        <a:rPr 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,</a:t>
                      </a:r>
                      <a:r>
                        <a:rPr lang="zh-CN" alt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蒙受耻辱，善于反思、清醒、刚烈</a:t>
                      </a:r>
                      <a:endParaRPr lang="zh-CN" altLang="en-US" sz="2600" b="1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r>
                        <a:rPr lang="zh-CN" altLang="en-US" sz="2800" b="1" dirty="0" smtClean="0"/>
                        <a:t>氓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婚前</a:t>
                      </a:r>
                      <a:endParaRPr lang="zh-CN" altLang="en-US" sz="2600" b="1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氓之蚩蚩</a:t>
                      </a:r>
                      <a:r>
                        <a:rPr 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,</a:t>
                      </a:r>
                      <a:r>
                        <a:rPr lang="zh-CN" alt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抱布贸丝</a:t>
                      </a:r>
                      <a:endParaRPr lang="zh-CN" altLang="en-US" sz="2600" b="1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憨厚老实、和善、</a:t>
                      </a:r>
                      <a:endParaRPr lang="zh-CN" altLang="en-US" sz="2600" b="1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婚后</a:t>
                      </a:r>
                      <a:endParaRPr lang="zh-CN" altLang="en-US" sz="2600" b="1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言既遂矣</a:t>
                      </a:r>
                      <a:r>
                        <a:rPr 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,</a:t>
                      </a:r>
                      <a:r>
                        <a:rPr lang="zh-CN" alt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至于暴矣。</a:t>
                      </a:r>
                      <a:endParaRPr lang="zh-CN" altLang="en-US" sz="2600" b="1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粗暴、多变、对爱情不专、冷酷无情</a:t>
                      </a:r>
                      <a:endParaRPr lang="zh-CN" altLang="en-US" sz="2600" b="1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5728"/>
            <a:ext cx="878687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讨论三</a:t>
            </a:r>
            <a:r>
              <a:rPr lang="zh-CN" altLang="en-US" sz="3200" b="1" dirty="0" smtClean="0"/>
              <a:t>：你</a:t>
            </a:r>
            <a:r>
              <a:rPr lang="zh-CN" altLang="en-US" sz="3200" b="1" dirty="0"/>
              <a:t>认为诗中女子是怎样的形象？</a:t>
            </a:r>
          </a:p>
          <a:p>
            <a:endParaRPr lang="zh-CN" altLang="en-US" dirty="0"/>
          </a:p>
        </p:txBody>
      </p:sp>
      <p:pic>
        <p:nvPicPr>
          <p:cNvPr id="3" name="Picture 2" descr="CHIP15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57158" y="1214422"/>
            <a:ext cx="3214710" cy="4681552"/>
          </a:xfrm>
          <a:prstGeom prst="rect">
            <a:avLst/>
          </a:prstGeom>
          <a:noFill/>
          <a:ln/>
        </p:spPr>
      </p:pic>
      <p:sp>
        <p:nvSpPr>
          <p:cNvPr id="4" name="TextBox 3"/>
          <p:cNvSpPr txBox="1"/>
          <p:nvPr/>
        </p:nvSpPr>
        <p:spPr>
          <a:xfrm>
            <a:off x="4714876" y="1857364"/>
            <a:ext cx="3857652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 </a:t>
            </a:r>
            <a:r>
              <a:rPr lang="zh-CN" altLang="en-US" sz="38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一个温柔体贴、勤劳能干、刚烈坚强，敢于追求</a:t>
            </a:r>
            <a:r>
              <a:rPr lang="zh-CN" altLang="en-US" sz="3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爱情</a:t>
            </a:r>
            <a:r>
              <a:rPr lang="zh-CN" altLang="en-US" sz="38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与自由幸福生活的女性。</a:t>
            </a:r>
            <a:endParaRPr lang="zh-CN" altLang="en-US" sz="38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03234"/>
            <a:ext cx="65008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C00000"/>
                </a:solidFill>
              </a:rPr>
              <a:t>探究一：</a:t>
            </a:r>
            <a:r>
              <a:rPr lang="zh-CN" altLang="en-US" sz="3000" b="1" dirty="0"/>
              <a:t>“淇水”在诗</a:t>
            </a:r>
            <a:r>
              <a:rPr lang="zh-CN" altLang="en-US" sz="3000" b="1" dirty="0" smtClean="0"/>
              <a:t>中</a:t>
            </a:r>
            <a:r>
              <a:rPr lang="zh-CN" altLang="en-US" sz="3000" b="1" dirty="0"/>
              <a:t>的</a:t>
            </a:r>
            <a:r>
              <a:rPr lang="zh-CN" altLang="en-US" sz="3000" b="1" dirty="0" smtClean="0"/>
              <a:t>作用</a:t>
            </a:r>
            <a:endParaRPr lang="zh-CN" altLang="en-US" sz="3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1097874"/>
            <a:ext cx="8715436" cy="5903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800" b="1" dirty="0"/>
              <a:t>第一次穿越淇水，正是卫女和氓两情相悦的恋爱时期，二人难舍难分，离别时十八相送。可以说这是一条受河，它象征着爱情的缠绵美好，寄予了女子的幸福、甜蜜和喜悦。</a:t>
            </a:r>
            <a:r>
              <a:rPr lang="en-US" sz="2800" b="1" dirty="0"/>
              <a:t>      </a:t>
            </a:r>
            <a:r>
              <a:rPr lang="zh-CN" altLang="en-US" sz="2800" b="1" dirty="0"/>
              <a:t>热恋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爱河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喜悦</a:t>
            </a:r>
          </a:p>
          <a:p>
            <a:pPr>
              <a:lnSpc>
                <a:spcPts val="3400"/>
              </a:lnSpc>
            </a:pPr>
            <a:r>
              <a:rPr lang="zh-CN" altLang="en-US" sz="2800" b="1" dirty="0"/>
              <a:t>（</a:t>
            </a:r>
            <a:r>
              <a:rPr lang="en-US" sz="2800" b="1" dirty="0"/>
              <a:t>2</a:t>
            </a:r>
            <a:r>
              <a:rPr lang="zh-CN" altLang="en-US" sz="2800" b="1" dirty="0"/>
              <a:t>）第二次看到淇水，卫女和氓处于婚变期，淇水汹涌澎湃，此时卫女感慨万千，各种委屈汹涌而出，悲从中来，很可能也是泪流成河。</a:t>
            </a:r>
          </a:p>
          <a:p>
            <a:pPr>
              <a:lnSpc>
                <a:spcPts val="3400"/>
              </a:lnSpc>
            </a:pPr>
            <a:r>
              <a:rPr lang="en-US" sz="2800" b="1" dirty="0"/>
              <a:t>         </a:t>
            </a:r>
            <a:r>
              <a:rPr lang="zh-CN" altLang="en-US" sz="2800" b="1" dirty="0"/>
              <a:t>婚变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泪河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悲</a:t>
            </a:r>
          </a:p>
          <a:p>
            <a:pPr>
              <a:lnSpc>
                <a:spcPts val="3400"/>
              </a:lnSpc>
            </a:pPr>
            <a:r>
              <a:rPr lang="zh-CN" altLang="en-US" sz="2800" b="1" dirty="0"/>
              <a:t>（</a:t>
            </a:r>
            <a:r>
              <a:rPr lang="en-US" sz="2800" b="1" dirty="0"/>
              <a:t>3</a:t>
            </a:r>
            <a:r>
              <a:rPr lang="zh-CN" altLang="en-US" sz="2800" b="1" dirty="0"/>
              <a:t>）第三次，卫女独自坐到淇水岸边回首往事，她已看清了男子面目，她也从悲愤中清醒过来，决绝已定，心静如水。所以这也是一条启示河。</a:t>
            </a:r>
          </a:p>
          <a:p>
            <a:pPr>
              <a:lnSpc>
                <a:spcPts val="3400"/>
              </a:lnSpc>
            </a:pPr>
            <a:r>
              <a:rPr lang="zh-CN" altLang="en-US" sz="2800" b="1" dirty="0"/>
              <a:t>决裂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启示河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清醒</a:t>
            </a:r>
          </a:p>
          <a:p>
            <a:pPr>
              <a:lnSpc>
                <a:spcPts val="3400"/>
              </a:lnSpc>
            </a:pP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071678"/>
            <a:ext cx="8286808" cy="3753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600" b="1" dirty="0" smtClean="0">
                <a:solidFill>
                  <a:srgbClr val="0033CC"/>
                </a:solidFill>
              </a:rPr>
              <a:t>1</a:t>
            </a:r>
            <a:r>
              <a:rPr lang="zh-CN" altLang="en-US" sz="3600" b="1" dirty="0" smtClean="0">
                <a:solidFill>
                  <a:srgbClr val="0033CC"/>
                </a:solidFill>
              </a:rPr>
              <a:t>一切</a:t>
            </a:r>
            <a:r>
              <a:rPr lang="zh-CN" altLang="en-US" sz="3600" b="1" dirty="0">
                <a:solidFill>
                  <a:srgbClr val="0033CC"/>
                </a:solidFill>
              </a:rPr>
              <a:t>景语皆情语，</a:t>
            </a:r>
            <a:r>
              <a:rPr lang="zh-CN" altLang="en-US" sz="3600" b="1" dirty="0">
                <a:solidFill>
                  <a:srgbClr val="C00000"/>
                </a:solidFill>
              </a:rPr>
              <a:t>融情于景，表达感情</a:t>
            </a:r>
          </a:p>
          <a:p>
            <a:pPr>
              <a:lnSpc>
                <a:spcPts val="4800"/>
              </a:lnSpc>
            </a:pPr>
            <a:r>
              <a:rPr lang="en-US" altLang="zh-CN" sz="3600" b="1" dirty="0" smtClean="0">
                <a:solidFill>
                  <a:srgbClr val="0033CC"/>
                </a:solidFill>
              </a:rPr>
              <a:t>2.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见证</a:t>
            </a:r>
            <a:r>
              <a:rPr lang="zh-CN" altLang="en-US" sz="3600" b="1" dirty="0">
                <a:solidFill>
                  <a:srgbClr val="0033CC"/>
                </a:solidFill>
              </a:rPr>
              <a:t>了女子从热恋到婚变到决裂的全过程，也见证了女子内心的</a:t>
            </a:r>
            <a:r>
              <a:rPr lang="zh-CN" altLang="en-US" sz="3600" b="1" dirty="0" smtClean="0">
                <a:solidFill>
                  <a:srgbClr val="0033CC"/>
                </a:solidFill>
              </a:rPr>
              <a:t>成长。</a:t>
            </a:r>
            <a:endParaRPr lang="zh-CN" altLang="en-US" sz="3600" b="1" dirty="0">
              <a:solidFill>
                <a:srgbClr val="0033CC"/>
              </a:solidFill>
            </a:endParaRPr>
          </a:p>
          <a:p>
            <a:pPr>
              <a:lnSpc>
                <a:spcPts val="4800"/>
              </a:lnSpc>
            </a:pPr>
            <a:r>
              <a:rPr lang="en-US" altLang="zh-CN" sz="3600" b="1" dirty="0" smtClean="0">
                <a:solidFill>
                  <a:srgbClr val="0033CC"/>
                </a:solidFill>
              </a:rPr>
              <a:t>3.</a:t>
            </a:r>
            <a:r>
              <a:rPr lang="zh-CN" altLang="en-US" sz="3600" b="1" dirty="0" smtClean="0">
                <a:solidFill>
                  <a:srgbClr val="0033CC"/>
                </a:solidFill>
              </a:rPr>
              <a:t>彰</a:t>
            </a:r>
            <a:r>
              <a:rPr lang="zh-CN" altLang="en-US" sz="3600" b="1" dirty="0">
                <a:solidFill>
                  <a:srgbClr val="0033CC"/>
                </a:solidFill>
              </a:rPr>
              <a:t>显了诗歌的</a:t>
            </a:r>
            <a:r>
              <a:rPr lang="zh-CN" altLang="en-US" sz="3600" b="1" dirty="0">
                <a:solidFill>
                  <a:srgbClr val="C00000"/>
                </a:solidFill>
              </a:rPr>
              <a:t>脉络</a:t>
            </a:r>
            <a:r>
              <a:rPr lang="zh-CN" altLang="en-US" sz="3600" b="1" dirty="0">
                <a:solidFill>
                  <a:srgbClr val="0033CC"/>
                </a:solidFill>
              </a:rPr>
              <a:t>，即是事件的发展线，也是感情的变化。</a:t>
            </a:r>
          </a:p>
          <a:p>
            <a:pPr>
              <a:lnSpc>
                <a:spcPts val="4800"/>
              </a:lnSpc>
            </a:pPr>
            <a:endParaRPr lang="zh-CN" altLang="en-US" sz="3600" b="1" dirty="0">
              <a:solidFill>
                <a:srgbClr val="0033C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714356"/>
            <a:ext cx="67151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</a:rPr>
              <a:t>探究一：</a:t>
            </a:r>
            <a:r>
              <a:rPr lang="zh-CN" altLang="en-US" sz="3200" b="1" dirty="0" smtClean="0"/>
              <a:t>“淇水”在诗中的作用</a:t>
            </a:r>
          </a:p>
          <a:p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85728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探究二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sz="2800" b="1" dirty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你觉得诗中女子为何被弃，“付心郎”变为“负心狼”</a:t>
            </a:r>
            <a:r>
              <a:rPr lang="en-US" sz="2800" b="1" dirty="0">
                <a:latin typeface="黑体" pitchFamily="49" charset="-122"/>
                <a:ea typeface="黑体" pitchFamily="49" charset="-122"/>
              </a:rPr>
              <a:t> 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？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2571744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42910" y="1428736"/>
            <a:ext cx="771530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、男子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  <a:hlinkClick r:id="rId2" action="ppaction://hlinksldjump"/>
              </a:rPr>
              <a:t>负心说</a:t>
            </a:r>
            <a:r>
              <a:rPr kumimoji="0" lang="zh-CN" altLang="en-US" sz="3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宋体" pitchFamily="2" charset="-122"/>
                <a:cs typeface="Times New Roman" pitchFamily="18" charset="0"/>
              </a:rPr>
              <a:t>年老色衰说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。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宋体" pitchFamily="2" charset="-122"/>
                <a:cs typeface="Times New Roman" pitchFamily="18" charset="0"/>
                <a:hlinkClick r:id="rId3" action="ppaction://hlinksldjump"/>
              </a:rPr>
              <a:t>财富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宋体" pitchFamily="2" charset="-122"/>
                <a:cs typeface="Times New Roman" pitchFamily="18" charset="0"/>
                <a:hlinkClick r:id="rId4" action="ppaction://hlinksldjump"/>
              </a:rPr>
              <a:t>说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。       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社会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宋体" pitchFamily="2" charset="-122"/>
                <a:cs typeface="Times New Roman" pitchFamily="18" charset="0"/>
                <a:hlinkClick r:id="rId4" action="ppaction://hlinksldjump"/>
              </a:rPr>
              <a:t>制度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说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357166"/>
            <a:ext cx="84296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探究二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sz="3200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“最是人间留不住，朱颜辞镜花辞树。”你认为造成女主人公“镜里朱颜改”的原因有哪些？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571472" y="3214686"/>
            <a:ext cx="7858180" cy="1419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ts val="53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原因</a:t>
            </a:r>
            <a:r>
              <a:rPr kumimoji="0" lang="zh-CN" altLang="en-US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：</a:t>
            </a:r>
            <a:r>
              <a:rPr kumimoji="0" lang="en-US" altLang="zh-CN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生活贫困</a:t>
            </a:r>
            <a:r>
              <a:rPr kumimoji="0" lang="zh-CN" altLang="en-US" sz="4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en-US" altLang="zh-CN" sz="4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2.</a:t>
            </a:r>
            <a:r>
              <a:rPr kumimoji="0" lang="zh-CN" altLang="en-US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日夜操劳</a:t>
            </a:r>
            <a:endParaRPr kumimoji="0" lang="en-US" altLang="zh-CN" sz="4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lvl="0" fontAlgn="base">
              <a:lnSpc>
                <a:spcPts val="53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srgbClr val="C0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             </a:t>
            </a:r>
            <a:r>
              <a:rPr lang="en-US" altLang="zh-CN" sz="4400" b="1" dirty="0" smtClean="0">
                <a:solidFill>
                  <a:srgbClr val="C0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男子变心</a:t>
            </a:r>
            <a:r>
              <a:rPr kumimoji="0" lang="zh-CN" altLang="en-US" sz="4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en-US" altLang="zh-CN" sz="4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4.</a:t>
            </a:r>
            <a:r>
              <a:rPr kumimoji="0" lang="zh-CN" altLang="en-US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男子施暴。</a:t>
            </a:r>
            <a:endParaRPr kumimoji="0" lang="zh-CN" altLang="en-US" sz="4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142852"/>
            <a:ext cx="8572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        探究三：你</a:t>
            </a:r>
            <a:r>
              <a:rPr lang="zh-CN" altLang="en-US" sz="3200" b="1" dirty="0"/>
              <a:t>如何看待女主人公的婚姻悲剧？你认为新时代的女性应该有怎样的爱情婚姻观？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8596" y="1214422"/>
            <a:ext cx="8358246" cy="2244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300"/>
              </a:lnSpc>
            </a:pPr>
            <a:r>
              <a:rPr lang="zh-CN" altLang="en-US" sz="2600" b="1" dirty="0" smtClean="0">
                <a:solidFill>
                  <a:srgbClr val="0033CC"/>
                </a:solidFill>
              </a:rPr>
              <a:t>      有</a:t>
            </a:r>
            <a:r>
              <a:rPr lang="zh-CN" altLang="en-US" sz="2600" b="1" dirty="0">
                <a:solidFill>
                  <a:srgbClr val="0033CC"/>
                </a:solidFill>
              </a:rPr>
              <a:t>一定的必然性和普遍性。</a:t>
            </a:r>
          </a:p>
          <a:p>
            <a:pPr>
              <a:lnSpc>
                <a:spcPts val="3300"/>
              </a:lnSpc>
            </a:pPr>
            <a:r>
              <a:rPr lang="en-US" sz="2600" b="1" dirty="0">
                <a:solidFill>
                  <a:srgbClr val="0033CC"/>
                </a:solidFill>
              </a:rPr>
              <a:t>      </a:t>
            </a:r>
            <a:r>
              <a:rPr lang="zh-CN" altLang="en-US" sz="2600" b="1" dirty="0">
                <a:solidFill>
                  <a:srgbClr val="0033CC"/>
                </a:solidFill>
              </a:rPr>
              <a:t>在古代男权社会中，女性在经济、政治、社会上都处于附庸地位。他们的生活天地狭小，生活的幸福与否全寄托在丈夫身上。如果遇到一个类似“氓”这样的丈夫，其悲剧是不可避免的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282" y="3429000"/>
            <a:ext cx="864399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爱情</a:t>
            </a:r>
            <a:r>
              <a:rPr lang="zh-CN" altLang="en-US" sz="26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需要以人格平等、个性独立、互相尊重倾慕、彼此情投意合为基础。</a:t>
            </a:r>
            <a:r>
              <a:rPr lang="en-US" sz="26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 </a:t>
            </a:r>
            <a:r>
              <a:rPr lang="zh-CN" altLang="en-US" sz="26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伟大爱情，要讲求奉献，能风雨同舟，同甘共苦、冷暖相依。</a:t>
            </a:r>
          </a:p>
          <a:p>
            <a:r>
              <a:rPr lang="en-US" altLang="zh-CN" sz="26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爱情</a:t>
            </a:r>
            <a:r>
              <a:rPr lang="zh-CN" altLang="en-US" sz="26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幸福而美好，但也会有痛苦和伤害，不要因为害怕受伤就不敢追求，既不要轻易开始一段感情，更不能随意放弃一段曾经。无论男生还是女生，都要拥有独立的人格，拥有真诚负责的态度。只有具备爱的能力，才能获得</a:t>
            </a:r>
            <a:r>
              <a:rPr lang="zh-CN" altLang="en-US" sz="2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真正的爱情。</a:t>
            </a:r>
            <a:endParaRPr lang="zh-CN" altLang="en-US" sz="26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6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745</Words>
  <Application>Microsoft Office PowerPoint</Application>
  <PresentationFormat>全屏显示(4:3)</PresentationFormat>
  <Paragraphs>58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Chinese 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Chinese User</dc:creator>
  <cp:lastModifiedBy>Chinese User</cp:lastModifiedBy>
  <cp:revision>23</cp:revision>
  <dcterms:created xsi:type="dcterms:W3CDTF">2019-10-30T08:34:36Z</dcterms:created>
  <dcterms:modified xsi:type="dcterms:W3CDTF">2019-10-30T12:43:49Z</dcterms:modified>
</cp:coreProperties>
</file>