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0" r:id="rId2"/>
    <p:sldMasterId id="2147483682" r:id="rId3"/>
  </p:sldMasterIdLst>
  <p:notesMasterIdLst>
    <p:notesMasterId r:id="rId19"/>
  </p:notesMasterIdLst>
  <p:sldIdLst>
    <p:sldId id="283" r:id="rId4"/>
    <p:sldId id="265" r:id="rId5"/>
    <p:sldId id="286" r:id="rId6"/>
    <p:sldId id="303" r:id="rId7"/>
    <p:sldId id="289" r:id="rId8"/>
    <p:sldId id="300" r:id="rId9"/>
    <p:sldId id="301" r:id="rId10"/>
    <p:sldId id="304" r:id="rId11"/>
    <p:sldId id="298" r:id="rId12"/>
    <p:sldId id="299" r:id="rId13"/>
    <p:sldId id="302" r:id="rId14"/>
    <p:sldId id="292" r:id="rId15"/>
    <p:sldId id="293" r:id="rId16"/>
    <p:sldId id="296" r:id="rId17"/>
    <p:sldId id="297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幼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1A55"/>
    <a:srgbClr val="D8B66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>
        <p:scale>
          <a:sx n="118" d="100"/>
          <a:sy n="118" d="100"/>
        </p:scale>
        <p:origin x="-1158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13331BF-35F7-43AA-AA6A-6962A2218E91}" type="datetimeFigureOut">
              <a:rPr lang="zh-CN" altLang="en-US"/>
              <a:pPr>
                <a:defRPr/>
              </a:pPr>
              <a:t>2017/5/24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1841F164-52C8-4DB7-A1FD-4B44BB63AB8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2F70D638-D228-4947-84B2-D7A61A07FA83}" type="slidenum">
              <a:rPr lang="zh-CN" altLang="en-US" sz="1200">
                <a:latin typeface="Arial" charset="0"/>
                <a:ea typeface="宋体" pitchFamily="2" charset="-122"/>
              </a:rPr>
              <a:pPr algn="r" eaLnBrk="0" hangingPunct="0"/>
              <a:t>14</a:t>
            </a:fld>
            <a:endParaRPr lang="en-US" altLang="zh-CN" sz="120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03FBDF-64B0-4B9D-95CC-B9A39CA65C6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8" y="365125"/>
            <a:ext cx="886883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2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29FA47-57AC-4CF3-ABF9-0A8757CE617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KSO_BC1"/>
          <p:cNvSpPr>
            <a:spLocks noGrp="1"/>
          </p:cNvSpPr>
          <p:nvPr>
            <p:ph type="subTitle" idx="1"/>
          </p:nvPr>
        </p:nvSpPr>
        <p:spPr>
          <a:xfrm>
            <a:off x="1492250" y="1203325"/>
            <a:ext cx="496888" cy="47259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sz="2000" kern="1200"/>
            </a:lvl1pPr>
            <a:lvl2pPr marL="0" lvl="1" indent="0" algn="ctr">
              <a:buNone/>
              <a:defRPr sz="2000" kern="1200"/>
            </a:lvl2pPr>
            <a:lvl3pPr marL="685800" lvl="2" indent="-685800" algn="ctr">
              <a:buNone/>
              <a:defRPr sz="2000" kern="1200"/>
            </a:lvl3pPr>
            <a:lvl4pPr marL="1028700" lvl="3" indent="-1028700" algn="ctr">
              <a:buNone/>
              <a:defRPr sz="2000" kern="1200"/>
            </a:lvl4pPr>
            <a:lvl5pPr marL="1371600" lvl="4" indent="-1371600" algn="ctr">
              <a:buNone/>
              <a:defRPr sz="20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8199" name="KSO_BT1"/>
          <p:cNvSpPr>
            <a:spLocks noGrp="1"/>
          </p:cNvSpPr>
          <p:nvPr>
            <p:ph type="ctrTitle"/>
          </p:nvPr>
        </p:nvSpPr>
        <p:spPr>
          <a:xfrm>
            <a:off x="2189163" y="395288"/>
            <a:ext cx="552450" cy="57594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0DB4BBB-9CB6-40DD-890D-F0B7B933007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8FBB1-E8B5-4F3D-8039-3530D6E3981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7" y="2108201"/>
            <a:ext cx="5995988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70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3DF57-7133-4247-BFC1-061EC9DF43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2"/>
            <a:ext cx="3810000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0" y="1244602"/>
            <a:ext cx="3820587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D8FB6-36F6-48ED-A724-5C31FE35F10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7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7" y="2200274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5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5" y="2200274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73531-D943-4C14-B551-E78B30AC193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174E7D-6F80-4B1A-A8DD-747133468DA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999DCB-F057-44D4-80AF-AB973C965D2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3" y="533402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30"/>
            <a:ext cx="462915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3" y="2133602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AA0B3B-73D5-43D4-9EAF-7CD8798B7C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alt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CAA74-0133-4515-A21F-32D5641AC5F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7" y="2108201"/>
            <a:ext cx="5995988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70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3FC1C-0C43-4B67-953B-85ABB391BFC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62FB7-8DAE-44DE-947B-1292340A65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8" y="365125"/>
            <a:ext cx="886883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2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62800-0ABC-44AC-BF44-1D232DFC6FD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686A3-5971-4DC7-99B4-4A3D30BA5756}" type="datetimeFigureOut">
              <a:rPr lang="zh-CN" altLang="en-US"/>
              <a:pPr/>
              <a:t>2017/5/24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7AB64-B6BF-4C50-9430-29BFA299F86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996E06-66EE-4C84-A523-9FCAA9FEFB2E}" type="datetimeFigureOut">
              <a:rPr lang="zh-CN" altLang="en-US"/>
              <a:pPr/>
              <a:t>2017/5/24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A2CFA-34FD-4710-92C1-8667E25A325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5F12D5-5169-49A6-AFB9-6074AC3B8724}" type="datetimeFigureOut">
              <a:rPr lang="zh-CN" altLang="en-US"/>
              <a:pPr/>
              <a:t>2017/5/24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71340A-0091-4382-A5D7-68DF39A9CAC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AD5AC0-BB14-451C-ADCA-18BCC76D2947}" type="datetimeFigureOut">
              <a:rPr lang="zh-CN" altLang="en-US"/>
              <a:pPr/>
              <a:t>2017/5/24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E9A007-9E3B-471E-820C-3B2488F93CB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76AA58-40E3-4044-B70B-8B2929E5328E}" type="datetimeFigureOut">
              <a:rPr lang="zh-CN" altLang="en-US"/>
              <a:pPr/>
              <a:t>2017/5/24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8FE08-3EBD-4EAF-A4C4-A4E594DB8B2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75709B-3993-43DF-95AD-CD3EAAB2EADD}" type="datetimeFigureOut">
              <a:rPr lang="zh-CN" altLang="en-US"/>
              <a:pPr/>
              <a:t>2017/5/24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75BBF-4514-424E-860D-B9F861675C2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3D63DC-BAD3-4FBF-9EE0-B8178B9E65FA}" type="datetimeFigureOut">
              <a:rPr lang="zh-CN" altLang="en-US"/>
              <a:pPr/>
              <a:t>2017/5/24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008C1-7097-4F67-9064-3F3E7A3CEEF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5DD844-10A6-44E4-B5D1-3B726A07A3DB}" type="datetimeFigureOut">
              <a:rPr lang="zh-CN" altLang="en-US"/>
              <a:pPr/>
              <a:t>2017/5/24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BA63D9-56BA-40C1-A20D-DE289CA8853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2"/>
            <a:ext cx="3810000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0" y="1244602"/>
            <a:ext cx="3820587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F20AB2-239F-459E-A823-A87D562FEC9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A89D31-AE1D-41D1-8647-D5080D151A63}" type="datetimeFigureOut">
              <a:rPr lang="zh-CN" altLang="en-US"/>
              <a:pPr/>
              <a:t>2017/5/24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79492-6389-4A1D-BF64-7A8A645D5CE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997FDD-3D0D-403F-A1A3-911EB7FD3E55}" type="datetimeFigureOut">
              <a:rPr lang="zh-CN" altLang="en-US"/>
              <a:pPr/>
              <a:t>2017/5/24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0D5E6-11DD-463C-BB32-76A190EFE90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CCDEA0-FB00-4D73-BD40-344C4BF0E968}" type="datetimeFigureOut">
              <a:rPr lang="zh-CN" altLang="en-US"/>
              <a:pPr/>
              <a:t>2017/5/24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554A8C-0BA4-4BBA-B9A5-B0D594ED321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7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7" y="2200274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5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5" y="2200274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BA866-9CAD-4AA0-8F14-5E50F5BB975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9B0AF-289F-4E1A-B7BB-68D092A0177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81BB1-1BF2-4827-95D7-0E5637BC55C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3" y="533402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30"/>
            <a:ext cx="462915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3" y="2133602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2224F-762C-4FC4-BD1D-3C80012ACEF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alt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CD8EC0-14F8-412D-A51D-55AEB86DE1B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4D6B25-A600-44E2-8F8A-88FCBDDF128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900" noProof="1" dirty="0">
                <a:ea typeface="宋体" pitchFamily="2" charset="-122"/>
                <a:cs typeface="+mn-ea"/>
              </a:defRPr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 dirty="0"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ea typeface="宋体" pitchFamily="2" charset="-122"/>
              </a:defRPr>
            </a:lvl1pPr>
          </a:lstStyle>
          <a:p>
            <a:fld id="{998C9BBB-6789-46A4-99F6-CE4EAE4F739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30" name="KSO_BC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4825" y="1133475"/>
            <a:ext cx="8215313" cy="510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1031" name="KSO_BT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4825" y="214313"/>
            <a:ext cx="8215313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1" r:id="rId2"/>
    <p:sldLayoutId id="2147483690" r:id="rId3"/>
    <p:sldLayoutId id="2147483689" r:id="rId4"/>
    <p:sldLayoutId id="2147483688" r:id="rId5"/>
    <p:sldLayoutId id="2147483687" r:id="rId6"/>
    <p:sldLayoutId id="2147483686" r:id="rId7"/>
    <p:sldLayoutId id="2147483685" r:id="rId8"/>
    <p:sldLayoutId id="2147483684" r:id="rId9"/>
    <p:sldLayoutId id="2147483683" r:id="rId10"/>
  </p:sldLayoutIdLst>
  <p:transition spd="slow">
    <p:fade/>
  </p:transition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ea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9pPr>
    </p:titleStyle>
    <p:bodyStyle>
      <a:lvl1pPr marL="361950" indent="-361950" algn="just" defTabSz="685800" rtl="0" fontAlgn="base">
        <a:lnSpc>
          <a:spcPct val="110000"/>
        </a:lnSpc>
        <a:spcBef>
          <a:spcPts val="1200"/>
        </a:spcBef>
        <a:spcAft>
          <a:spcPct val="0"/>
        </a:spcAft>
        <a:buClr>
          <a:schemeClr val="accent1"/>
        </a:buClr>
        <a:buSzPct val="50000"/>
        <a:buFont typeface="Wingdings 2" pitchFamily="18" charset="2"/>
        <a:buChar char=""/>
        <a:defRPr lang="zh-CN" altLang="en-US" sz="2400" kern="1200" dirty="0">
          <a:solidFill>
            <a:srgbClr val="976A4F"/>
          </a:solidFill>
          <a:latin typeface="+mn-ea"/>
          <a:ea typeface="+mn-ea"/>
          <a:cs typeface="+mn-cs"/>
        </a:defRPr>
      </a:lvl1pPr>
      <a:lvl2pPr marL="361950" indent="-361950" algn="just" defTabSz="685800" rtl="0" fontAlgn="base">
        <a:lnSpc>
          <a:spcPct val="120000"/>
        </a:lnSpc>
        <a:spcBef>
          <a:spcPct val="0"/>
        </a:spcBef>
        <a:spcAft>
          <a:spcPts val="1200"/>
        </a:spcAft>
        <a:buClr>
          <a:srgbClr val="D5BDAF"/>
        </a:buClr>
        <a:buFont typeface="幼圆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ts val="120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ts val="120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ts val="120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900" noProof="1" dirty="0">
                <a:ea typeface="宋体" pitchFamily="2" charset="-122"/>
                <a:cs typeface="+mn-ea"/>
              </a:defRPr>
            </a:lvl1pPr>
          </a:lstStyle>
          <a:p>
            <a:fld id="{BB962C8B-B14F-4D97-AF65-F5344CB8AC3E}" type="datetimeFigureOut">
              <a:rPr lang="en-US" altLang="zh-CN"/>
              <a:pPr/>
              <a:t>5/24/2017</a:t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 dirty="0"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fld id="{FFDCF03D-044F-4693-AD12-56D31D15409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2054" name="KSO_BC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4825" y="1133475"/>
            <a:ext cx="8215313" cy="510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055" name="KSO_BT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4825" y="214313"/>
            <a:ext cx="8215313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2" r:id="rId2"/>
    <p:sldLayoutId id="2147483701" r:id="rId3"/>
    <p:sldLayoutId id="2147483700" r:id="rId4"/>
    <p:sldLayoutId id="2147483699" r:id="rId5"/>
    <p:sldLayoutId id="2147483698" r:id="rId6"/>
    <p:sldLayoutId id="2147483697" r:id="rId7"/>
    <p:sldLayoutId id="2147483696" r:id="rId8"/>
    <p:sldLayoutId id="2147483695" r:id="rId9"/>
    <p:sldLayoutId id="2147483694" r:id="rId10"/>
    <p:sldLayoutId id="2147483693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ea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华文新魏" pitchFamily="2" charset="-122"/>
          <a:ea typeface="华文新魏" pitchFamily="2" charset="-122"/>
        </a:defRPr>
      </a:lvl9pPr>
    </p:titleStyle>
    <p:bodyStyle>
      <a:lvl1pPr marL="361950" indent="-361950" algn="just" defTabSz="685800" rtl="0" fontAlgn="base">
        <a:lnSpc>
          <a:spcPct val="110000"/>
        </a:lnSpc>
        <a:spcBef>
          <a:spcPts val="1200"/>
        </a:spcBef>
        <a:spcAft>
          <a:spcPct val="0"/>
        </a:spcAft>
        <a:buClr>
          <a:schemeClr val="accent1"/>
        </a:buClr>
        <a:buSzPct val="50000"/>
        <a:buFont typeface="Wingdings 2" pitchFamily="18" charset="2"/>
        <a:buChar char=""/>
        <a:defRPr lang="zh-CN" altLang="en-US" sz="2400" kern="1200" dirty="0">
          <a:solidFill>
            <a:srgbClr val="976A4F"/>
          </a:solidFill>
          <a:latin typeface="+mn-ea"/>
          <a:ea typeface="+mn-ea"/>
          <a:cs typeface="+mn-cs"/>
        </a:defRPr>
      </a:lvl1pPr>
      <a:lvl2pPr marL="361950" indent="-361950" algn="just" defTabSz="685800" rtl="0" fontAlgn="base">
        <a:lnSpc>
          <a:spcPct val="120000"/>
        </a:lnSpc>
        <a:spcBef>
          <a:spcPct val="0"/>
        </a:spcBef>
        <a:spcAft>
          <a:spcPts val="1200"/>
        </a:spcAft>
        <a:buClr>
          <a:srgbClr val="D5BDAF"/>
        </a:buClr>
        <a:buFont typeface="幼圆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ts val="120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ts val="120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ts val="120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>
                <a:latin typeface="+mn-lt"/>
                <a:ea typeface="+mn-ea"/>
              </a:defRPr>
            </a:lvl1pPr>
          </a:lstStyle>
          <a:p>
            <a:fld id="{0105BFCB-CAFF-4954-839F-88E2161EDB9C}" type="datetimeFigureOut">
              <a:rPr lang="zh-CN" altLang="en-US"/>
              <a:pPr/>
              <a:t>2017/5/24</a:t>
            </a:fld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Tx/>
              <a:buNone/>
              <a:defRPr sz="1400">
                <a:latin typeface="+mn-lt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>
                <a:latin typeface="+mn-lt"/>
                <a:ea typeface="+mn-ea"/>
              </a:defRPr>
            </a:lvl1pPr>
          </a:lstStyle>
          <a:p>
            <a:fld id="{75368A1F-0DF7-46C1-A10C-5BA7F43BF40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ChangeArrowheads="1"/>
          </p:cNvSpPr>
          <p:nvPr/>
        </p:nvSpPr>
        <p:spPr bwMode="auto">
          <a:xfrm>
            <a:off x="357159" y="1785926"/>
            <a:ext cx="7929618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20B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   </a:t>
            </a:r>
            <a:r>
              <a:rPr lang="zh-CN" altLang="en-US" sz="3200" b="1" dirty="0">
                <a:solidFill>
                  <a:srgbClr val="020B62"/>
                </a:solidFill>
                <a:latin typeface="楷体_GB2312" pitchFamily="49" charset="-122"/>
                <a:ea typeface="楷体_GB2312" pitchFamily="49" charset="-122"/>
              </a:rPr>
              <a:t>前苏联卫国战争进入大反攻时，一位将军向斯大林报告说：“敌人撤退了</a:t>
            </a:r>
            <a:r>
              <a:rPr lang="en-US" altLang="zh-CN" sz="3200" b="1" dirty="0">
                <a:solidFill>
                  <a:srgbClr val="020B62"/>
                </a:solidFill>
                <a:latin typeface="楷体_GB2312" pitchFamily="49" charset="-122"/>
                <a:ea typeface="楷体_GB2312" pitchFamily="49" charset="-122"/>
              </a:rPr>
              <a:t>!”</a:t>
            </a:r>
            <a:r>
              <a:rPr lang="zh-CN" altLang="en-US" sz="3200" b="1" dirty="0">
                <a:solidFill>
                  <a:srgbClr val="020B62"/>
                </a:solidFill>
                <a:latin typeface="楷体_GB2312" pitchFamily="49" charset="-122"/>
                <a:ea typeface="楷体_GB2312" pitchFamily="49" charset="-122"/>
              </a:rPr>
              <a:t>斯大林立即纠正道：“不是敌人撤退了，而是敌人在逃跑</a:t>
            </a:r>
            <a:r>
              <a:rPr lang="en-US" altLang="zh-CN" sz="3200" b="1" dirty="0">
                <a:solidFill>
                  <a:srgbClr val="020B62"/>
                </a:solidFill>
                <a:latin typeface="楷体_GB2312" pitchFamily="49" charset="-122"/>
                <a:ea typeface="楷体_GB2312" pitchFamily="49" charset="-122"/>
              </a:rPr>
              <a:t>!”</a:t>
            </a:r>
            <a:r>
              <a:rPr lang="zh-CN" altLang="en-US" sz="3200" b="1" dirty="0">
                <a:solidFill>
                  <a:srgbClr val="020B62"/>
                </a:solidFill>
                <a:latin typeface="楷体_GB2312" pitchFamily="49" charset="-122"/>
                <a:ea typeface="楷体_GB2312" pitchFamily="49" charset="-122"/>
              </a:rPr>
              <a:t>斯大林把“</a:t>
            </a:r>
            <a:r>
              <a:rPr lang="zh-CN" altLang="en-US" sz="3200" b="1" dirty="0">
                <a:solidFill>
                  <a:srgbClr val="A71A55"/>
                </a:solidFill>
                <a:latin typeface="楷体_GB2312" pitchFamily="49" charset="-122"/>
                <a:ea typeface="楷体_GB2312" pitchFamily="49" charset="-122"/>
              </a:rPr>
              <a:t>撤退</a:t>
            </a:r>
            <a:r>
              <a:rPr lang="zh-CN" altLang="en-US" sz="3200" b="1" dirty="0">
                <a:solidFill>
                  <a:srgbClr val="020B62"/>
                </a:solidFill>
                <a:latin typeface="楷体_GB2312" pitchFamily="49" charset="-122"/>
                <a:ea typeface="楷体_GB2312" pitchFamily="49" charset="-122"/>
              </a:rPr>
              <a:t>”换成“</a:t>
            </a:r>
            <a:r>
              <a:rPr lang="zh-CN" altLang="en-US" sz="3200" b="1" dirty="0">
                <a:solidFill>
                  <a:srgbClr val="A71A55"/>
                </a:solidFill>
                <a:latin typeface="楷体_GB2312" pitchFamily="49" charset="-122"/>
                <a:ea typeface="楷体_GB2312" pitchFamily="49" charset="-122"/>
              </a:rPr>
              <a:t>逃跑</a:t>
            </a:r>
            <a:r>
              <a:rPr lang="zh-CN" altLang="en-US" sz="3200" b="1" dirty="0">
                <a:solidFill>
                  <a:srgbClr val="020B62"/>
                </a:solidFill>
                <a:latin typeface="楷体_GB2312" pitchFamily="49" charset="-122"/>
                <a:ea typeface="楷体_GB2312" pitchFamily="49" charset="-122"/>
              </a:rPr>
              <a:t>”，准确地点明了战况。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643050"/>
            <a:ext cx="6357982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dirty="0" smtClean="0">
                <a:latin typeface="Arial" pitchFamily="34" charset="0"/>
                <a:ea typeface="微软雅黑" pitchFamily="34" charset="-122"/>
              </a:rPr>
              <a:t> </a:t>
            </a:r>
            <a:r>
              <a:rPr lang="zh-CN" altLang="en-US" sz="4400" dirty="0" smtClean="0">
                <a:latin typeface="Arial" pitchFamily="34" charset="0"/>
                <a:ea typeface="微软雅黑" pitchFamily="34" charset="-122"/>
              </a:rPr>
              <a:t>    路经饭店开业，我第一次看见了含羞草，</a:t>
            </a:r>
            <a:r>
              <a:rPr lang="zh-CN" altLang="en-US" sz="4400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十分好奇</a:t>
            </a:r>
            <a:r>
              <a:rPr lang="zh-CN" altLang="en-US" sz="4400" dirty="0" smtClean="0">
                <a:latin typeface="Arial" pitchFamily="34" charset="0"/>
                <a:ea typeface="微软雅黑" pitchFamily="34" charset="-122"/>
              </a:rPr>
              <a:t>！</a:t>
            </a:r>
            <a:endParaRPr lang="zh-CN" altLang="en-US" sz="4400" dirty="0" smtClean="0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642918"/>
            <a:ext cx="3429024" cy="813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latin typeface="Arial" pitchFamily="34" charset="0"/>
                <a:ea typeface="微软雅黑" pitchFamily="34" charset="-122"/>
              </a:rPr>
              <a:t>修改后：</a:t>
            </a:r>
            <a:endParaRPr lang="zh-CN" altLang="en-US" sz="40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142984"/>
            <a:ext cx="8715404" cy="361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dirty="0" smtClean="0">
                <a:solidFill>
                  <a:srgbClr val="FF0000"/>
                </a:solidFill>
              </a:rPr>
              <a:t>    爷爷</a:t>
            </a:r>
            <a:r>
              <a:rPr lang="zh-CN" altLang="en-US" sz="4400" dirty="0" smtClean="0">
                <a:solidFill>
                  <a:srgbClr val="FF0000"/>
                </a:solidFill>
              </a:rPr>
              <a:t>奶奶</a:t>
            </a:r>
            <a:r>
              <a:rPr lang="zh-CN" altLang="en-US" sz="4400" dirty="0" smtClean="0"/>
              <a:t>的屋前屋后</a:t>
            </a:r>
            <a:r>
              <a:rPr lang="zh-CN" altLang="en-US" sz="4400" dirty="0" smtClean="0">
                <a:solidFill>
                  <a:srgbClr val="FF0000"/>
                </a:solidFill>
              </a:rPr>
              <a:t>都有</a:t>
            </a:r>
            <a:r>
              <a:rPr lang="zh-CN" altLang="en-US" sz="4400" dirty="0" smtClean="0"/>
              <a:t>桂花树。</a:t>
            </a:r>
            <a:r>
              <a:rPr lang="zh-CN" altLang="en-US" sz="4400" dirty="0" smtClean="0">
                <a:solidFill>
                  <a:srgbClr val="FF0000"/>
                </a:solidFill>
              </a:rPr>
              <a:t>有高的矮的。树干有笔直的也有弯曲的</a:t>
            </a:r>
            <a:r>
              <a:rPr lang="zh-CN" altLang="en-US" sz="4400" dirty="0" smtClean="0">
                <a:solidFill>
                  <a:srgbClr val="FF0000"/>
                </a:solidFill>
              </a:rPr>
              <a:t>。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4400" dirty="0" smtClean="0">
                <a:latin typeface="Arial" pitchFamily="34" charset="0"/>
                <a:ea typeface="微软雅黑" pitchFamily="34" charset="-122"/>
              </a:rPr>
              <a:t>            ——</a:t>
            </a:r>
            <a:r>
              <a:rPr lang="zh-CN" altLang="en-US" sz="4400" dirty="0" smtClean="0">
                <a:latin typeface="Arial" pitchFamily="34" charset="0"/>
                <a:ea typeface="微软雅黑" pitchFamily="34" charset="-122"/>
              </a:rPr>
              <a:t>张郡南</a:t>
            </a:r>
            <a:r>
              <a:rPr lang="en-US" altLang="zh-CN" sz="4400" dirty="0" smtClean="0">
                <a:latin typeface="Arial" pitchFamily="34" charset="0"/>
                <a:ea typeface="微软雅黑" pitchFamily="34" charset="-122"/>
              </a:rPr>
              <a:t>《</a:t>
            </a:r>
            <a:r>
              <a:rPr lang="zh-CN" altLang="en-US" sz="4400" dirty="0" smtClean="0">
                <a:latin typeface="Arial" pitchFamily="34" charset="0"/>
                <a:ea typeface="微软雅黑" pitchFamily="34" charset="-122"/>
              </a:rPr>
              <a:t>一棵桂花树</a:t>
            </a:r>
            <a:r>
              <a:rPr lang="en-US" altLang="zh-CN" sz="4400" dirty="0" smtClean="0">
                <a:latin typeface="Arial" pitchFamily="34" charset="0"/>
                <a:ea typeface="微软雅黑" pitchFamily="34" charset="-122"/>
              </a:rPr>
              <a:t>》</a:t>
            </a:r>
            <a:endParaRPr lang="zh-CN" altLang="en-US" sz="44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682625" y="836613"/>
            <a:ext cx="8064500" cy="3744912"/>
          </a:xfrm>
          <a:solidFill>
            <a:srgbClr val="FFFFFF"/>
          </a:solidFill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altLang="zh-CN"/>
              <a:t>       </a:t>
            </a:r>
            <a:r>
              <a:rPr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妈妈是一个勤劳的人，她对我很关心，但是要求很严格。有一次，我的数学考了</a:t>
            </a:r>
            <a:r>
              <a:rPr altLang="zh-CN"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95</a:t>
            </a:r>
            <a:r>
              <a:rPr sz="28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分，妈妈就很耐心地给我讲错在哪里，她讲得非常细致，我听得明明白白。妈妈把家里的活全承担下来了，让我一丝不苟地进入学习，所以我的学习里面是有妈妈的心血在里面的。</a:t>
            </a:r>
          </a:p>
          <a:p>
            <a:pPr>
              <a:buFont typeface="Wingdings 2" pitchFamily="18" charset="2"/>
              <a:buNone/>
            </a:pPr>
            <a:endParaRPr sz="2800" b="1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116013" y="5011738"/>
            <a:ext cx="77866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04800" eaLnBrk="0" hangingPunct="0"/>
            <a:r>
              <a:rPr lang="zh-CN" altLang="en-US" sz="4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要围绕中心说话，人称要清楚。</a:t>
            </a:r>
            <a:endParaRPr lang="zh-CN" altLang="en-US" sz="5400" b="1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94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  <p:bldP spid="194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51201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r>
              <a:rPr lang="zh-CN" altLang="en-US" sz="4000" smtClean="0">
                <a:solidFill>
                  <a:srgbClr val="FF0000"/>
                </a:solidFill>
                <a:ea typeface="黑体" pitchFamily="49" charset="-122"/>
              </a:rPr>
              <a:t>跟踪训练</a:t>
            </a:r>
          </a:p>
        </p:txBody>
      </p:sp>
      <p:sp>
        <p:nvSpPr>
          <p:cNvPr id="17410" name="文本占位符 51202"/>
          <p:cNvSpPr>
            <a:spLocks noGrp="1" noChangeArrowheads="1"/>
          </p:cNvSpPr>
          <p:nvPr>
            <p:ph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请选出下列选项中衔接排序正确的一项。（     ）</a:t>
            </a:r>
          </a:p>
          <a:p>
            <a:pPr>
              <a:lnSpc>
                <a:spcPct val="90000"/>
              </a:lnSpc>
            </a:pPr>
            <a:r>
              <a:rPr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桂花象征着友好、吉祥和光荣</a:t>
            </a:r>
            <a:r>
              <a:rPr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ct val="90000"/>
              </a:lnSpc>
            </a:pPr>
            <a:r>
              <a:rPr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①月桂树叶编织成的“桂冠”成了“光荣称号”的代名词</a:t>
            </a:r>
          </a:p>
          <a:p>
            <a:pPr>
              <a:lnSpc>
                <a:spcPct val="90000"/>
              </a:lnSpc>
            </a:pPr>
            <a:r>
              <a:rPr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en-US" altLang="zh-CN"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吕氏春秋</a:t>
            </a:r>
            <a:r>
              <a:rPr lang="en-US" altLang="zh-CN"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中以“物之美者，招摇之桂”称赞桂花是世界上最美好的东西</a:t>
            </a:r>
          </a:p>
          <a:p>
            <a:pPr>
              <a:lnSpc>
                <a:spcPct val="90000"/>
              </a:lnSpc>
            </a:pPr>
            <a:r>
              <a:rPr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③“蟾宫折桂”则成为人们对读书人金榜题名的美好祝愿</a:t>
            </a:r>
          </a:p>
          <a:p>
            <a:pPr>
              <a:lnSpc>
                <a:spcPct val="90000"/>
              </a:lnSpc>
            </a:pPr>
            <a:r>
              <a:rPr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④某些少数民族地区青年男女也常以赠送桂花来表示爱慕之情</a:t>
            </a:r>
          </a:p>
          <a:p>
            <a:pPr>
              <a:lnSpc>
                <a:spcPct val="90000"/>
              </a:lnSpc>
            </a:pPr>
            <a:r>
              <a:rPr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⑤战国时期，韩燕两国曾以相互馈赠桂花来表示亲善友好</a:t>
            </a:r>
          </a:p>
          <a:p>
            <a:pPr>
              <a:lnSpc>
                <a:spcPct val="90000"/>
              </a:lnSpc>
            </a:pPr>
            <a:r>
              <a:rPr lang="en-US" altLang="zh-CN"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A.⑤③②④①    B.①⑤②④③     </a:t>
            </a:r>
          </a:p>
          <a:p>
            <a:pPr>
              <a:lnSpc>
                <a:spcPct val="90000"/>
              </a:lnSpc>
            </a:pPr>
            <a:r>
              <a:rPr lang="en-US" altLang="zh-CN" b="1" dirty="0" smtClean="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C.⑤④②③①    D.②⑤①③④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476250"/>
            <a:ext cx="8229600" cy="1143000"/>
          </a:xfrm>
        </p:spPr>
        <p:txBody>
          <a:bodyPr/>
          <a:lstStyle/>
          <a:p>
            <a:r>
              <a:rPr lang="zh-CN" altLang="en-US" sz="4000" smtClean="0">
                <a:solidFill>
                  <a:srgbClr val="FF0000"/>
                </a:solidFill>
                <a:ea typeface="黑体" pitchFamily="49" charset="-122"/>
              </a:rPr>
              <a:t>归纳要点，写作实践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11188" y="1773238"/>
            <a:ext cx="8229600" cy="4248150"/>
          </a:xfrm>
          <a:solidFill>
            <a:srgbClr val="FFFFFF"/>
          </a:solidFill>
          <a:ln>
            <a:solidFill>
              <a:srgbClr val="000000"/>
            </a:solidFill>
            <a:round/>
          </a:ln>
        </p:spPr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sz="2800" b="1">
                <a:solidFill>
                  <a:schemeClr val="bg2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altLang="zh-CN" sz="2800" b="1">
                <a:solidFill>
                  <a:schemeClr val="bg2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sz="2800" b="1">
                <a:solidFill>
                  <a:schemeClr val="bg2"/>
                </a:solidFill>
                <a:latin typeface="楷体" pitchFamily="49" charset="-122"/>
                <a:ea typeface="楷体" pitchFamily="49" charset="-122"/>
              </a:rPr>
              <a:t>）语句表达要准确，用词避免产生歧义。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sz="2800" b="1">
              <a:solidFill>
                <a:schemeClr val="bg2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sz="2800" b="1">
                <a:solidFill>
                  <a:schemeClr val="bg2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altLang="zh-CN" sz="2800" b="1">
                <a:solidFill>
                  <a:schemeClr val="bg2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sz="2800" b="1">
                <a:solidFill>
                  <a:schemeClr val="bg2"/>
                </a:solidFill>
                <a:latin typeface="楷体" pitchFamily="49" charset="-122"/>
                <a:ea typeface="楷体" pitchFamily="49" charset="-122"/>
              </a:rPr>
              <a:t>）要注意语句间的连贯。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sz="2800" b="1">
              <a:solidFill>
                <a:schemeClr val="bg2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sz="2800" b="1">
                <a:solidFill>
                  <a:schemeClr val="bg2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altLang="zh-CN" sz="2800" b="1">
                <a:solidFill>
                  <a:schemeClr val="bg2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sz="2800" b="1">
                <a:solidFill>
                  <a:schemeClr val="bg2"/>
                </a:solidFill>
                <a:latin typeface="楷体" pitchFamily="49" charset="-122"/>
                <a:ea typeface="楷体" pitchFamily="49" charset="-122"/>
              </a:rPr>
              <a:t>）写完后要出声地读一读，是否通顺。 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sz="2800" b="1">
              <a:solidFill>
                <a:schemeClr val="bg2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90000"/>
              </a:lnSpc>
              <a:buFont typeface="Wingdings 2" pitchFamily="18" charset="2"/>
              <a:buNone/>
            </a:pPr>
            <a:r>
              <a:rPr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（写时琢磨，写后修改）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357158" y="1357299"/>
            <a:ext cx="8243888" cy="3714776"/>
          </a:xfrm>
          <a:prstGeom prst="rect">
            <a:avLst/>
          </a:prstGeom>
        </p:spPr>
        <p:txBody>
          <a:bodyPr/>
          <a:lstStyle/>
          <a:p>
            <a:pPr marL="361950" marR="0" lvl="0" indent="-361950" algn="just" defTabSz="685800" rtl="0" eaLnBrk="1" fontAlgn="base" latinLnBrk="0" hangingPunct="1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itchFamily="18" charset="2"/>
              <a:buChar char="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中心思想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：有无中心，是否明确突出。</a:t>
            </a:r>
          </a:p>
          <a:p>
            <a:pPr marL="361950" marR="0" lvl="0" indent="-361950" algn="just" defTabSz="685800" rtl="0" eaLnBrk="1" fontAlgn="base" latinLnBrk="0" hangingPunct="1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itchFamily="18" charset="2"/>
              <a:buChar char="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观点和情感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：是否鲜明、真挚动人。</a:t>
            </a:r>
          </a:p>
          <a:p>
            <a:pPr marL="361950" marR="0" lvl="0" indent="-361950" algn="just" defTabSz="685800" rtl="0" eaLnBrk="1" fontAlgn="base" latinLnBrk="0" hangingPunct="1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itchFamily="18" charset="2"/>
              <a:buChar char="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材料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：是否真实、恰当而又新颖。</a:t>
            </a:r>
          </a:p>
          <a:p>
            <a:pPr marL="361950" marR="0" lvl="0" indent="-361950" algn="just" defTabSz="685800" rtl="0" eaLnBrk="1" fontAlgn="base" latinLnBrk="0" hangingPunct="1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itchFamily="18" charset="2"/>
              <a:buChar char="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结构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：是否完整、严谨。</a:t>
            </a:r>
          </a:p>
          <a:p>
            <a:pPr marL="361950" marR="0" lvl="0" indent="-361950" algn="just" defTabSz="685800" rtl="0" eaLnBrk="1" fontAlgn="base" latinLnBrk="0" hangingPunct="1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itchFamily="18" charset="2"/>
              <a:buChar char="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语言技巧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：是否流畅生动有文采。</a:t>
            </a:r>
          </a:p>
          <a:p>
            <a:pPr marL="361950" marR="0" lvl="0" indent="-361950" algn="just" defTabSz="685800" rtl="0" eaLnBrk="1" fontAlgn="base" latinLnBrk="0" hangingPunct="1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itchFamily="18" charset="2"/>
              <a:buChar char="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文面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（卷面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华文新魏" pitchFamily="2" charset="-122"/>
                <a:cs typeface="+mn-cs"/>
              </a:rPr>
              <a:t>﹑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书写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华文新魏" pitchFamily="2" charset="-122"/>
                <a:cs typeface="+mn-cs"/>
              </a:rPr>
              <a:t>﹑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标点）</a:t>
            </a:r>
          </a:p>
          <a:p>
            <a:pPr marL="361950" marR="0" lvl="0" indent="-361950" algn="just" defTabSz="685800" rtl="0" eaLnBrk="1" fontAlgn="base" latinLnBrk="0" hangingPunct="1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itchFamily="18" charset="2"/>
              <a:buChar char="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标题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华文新魏" pitchFamily="2" charset="-122"/>
                <a:cs typeface="+mn-cs"/>
              </a:rPr>
              <a:t>：是否不有落入俗套而又简明醒目。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3108" y="642918"/>
            <a:ext cx="521497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Arial" pitchFamily="34" charset="0"/>
                <a:ea typeface="微软雅黑" pitchFamily="34" charset="-122"/>
              </a:rPr>
              <a:t>总结：文从字顺的七点要求</a:t>
            </a:r>
            <a:endParaRPr lang="zh-CN" altLang="en-US" sz="28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WordArt 4"/>
          <p:cNvSpPr>
            <a:spLocks noChangeArrowheads="1" noChangeShapeType="1" noTextEdit="1"/>
          </p:cNvSpPr>
          <p:nvPr/>
        </p:nvSpPr>
        <p:spPr bwMode="auto">
          <a:xfrm>
            <a:off x="1285852" y="1357299"/>
            <a:ext cx="6286544" cy="14287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楷体_GB2312"/>
              </a:rPr>
              <a:t>文从字顺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57752" y="4143380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人教版</a:t>
            </a:r>
            <a:r>
              <a:rPr lang="en-US" altLang="zh-CN" dirty="0" smtClean="0"/>
              <a:t>2016</a:t>
            </a:r>
            <a:r>
              <a:rPr lang="zh-CN" altLang="en-US" dirty="0" smtClean="0"/>
              <a:t>版七年级下册第五单元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76250"/>
            <a:ext cx="8351838" cy="838200"/>
          </a:xfrm>
        </p:spPr>
        <p:txBody>
          <a:bodyPr/>
          <a:lstStyle/>
          <a:p>
            <a:r>
              <a:rPr lang="zh-CN" altLang="en-US" sz="4000" smtClean="0">
                <a:solidFill>
                  <a:srgbClr val="FF0000"/>
                </a:solidFill>
                <a:ea typeface="黑体" pitchFamily="49" charset="-122"/>
              </a:rPr>
              <a:t>用语准确要点：</a:t>
            </a:r>
          </a:p>
        </p:txBody>
      </p:sp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>
          <a:xfrm>
            <a:off x="2124075" y="1555750"/>
            <a:ext cx="5905500" cy="719138"/>
          </a:xfrm>
        </p:spPr>
        <p:txBody>
          <a:bodyPr/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sz="3200" b="1" dirty="0">
                <a:solidFill>
                  <a:srgbClr val="3846AB"/>
                </a:solidFill>
                <a:latin typeface="楷体_GB2312" pitchFamily="49" charset="-122"/>
                <a:ea typeface="楷体_GB2312" pitchFamily="49" charset="-122"/>
              </a:rPr>
              <a:t>关键地方不用</a:t>
            </a:r>
            <a:r>
              <a:rPr sz="3200" b="1" dirty="0">
                <a:solidFill>
                  <a:srgbClr val="3846AB"/>
                </a:solidFill>
                <a:ea typeface="楷体_GB2312" pitchFamily="49" charset="-122"/>
              </a:rPr>
              <a:t>“</a:t>
            </a:r>
            <a:r>
              <a:rPr sz="3200" b="1" dirty="0">
                <a:solidFill>
                  <a:srgbClr val="3846AB"/>
                </a:solidFill>
                <a:latin typeface="楷体_GB2312" pitchFamily="49" charset="-122"/>
                <a:ea typeface="楷体_GB2312" pitchFamily="49" charset="-122"/>
              </a:rPr>
              <a:t>歧义</a:t>
            </a:r>
            <a:r>
              <a:rPr sz="3200" b="1" dirty="0">
                <a:solidFill>
                  <a:srgbClr val="3846AB"/>
                </a:solidFill>
                <a:ea typeface="楷体_GB2312" pitchFamily="49" charset="-122"/>
              </a:rPr>
              <a:t>”</a:t>
            </a:r>
            <a:r>
              <a:rPr sz="3200" b="1" dirty="0">
                <a:solidFill>
                  <a:srgbClr val="3846AB"/>
                </a:solidFill>
                <a:latin typeface="楷体_GB2312" pitchFamily="49" charset="-122"/>
                <a:ea typeface="楷体_GB2312" pitchFamily="49" charset="-122"/>
              </a:rPr>
              <a:t>语。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     </a:t>
            </a:r>
          </a:p>
        </p:txBody>
      </p:sp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539750" y="2420938"/>
            <a:ext cx="8137525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dirty="0">
                <a:latin typeface="Times New Roman" pitchFamily="18" charset="0"/>
                <a:ea typeface="宋体" pitchFamily="2" charset="-122"/>
              </a:rPr>
              <a:t>  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在表达中，凡属关键的地方，为避免误解，不要用容易产生“歧义”的言辞。比如“</a:t>
            </a:r>
            <a:r>
              <a:rPr lang="zh-CN" altLang="en-US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骄傲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”一词，就有两种“歧义”， 一为“看不起别人”，一为“自豪”，前者含有贬义，后者则不含贬义。这样的词语如果直接运用说：“他因此很骄傲。”这就不知道是在“褒”他还是“贬”他。</a:t>
            </a: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  <p:bldP spid="1208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642918"/>
            <a:ext cx="750099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</a:t>
            </a:r>
            <a:r>
              <a:rPr lang="zh-CN" altLang="en-US" sz="4000" dirty="0" smtClean="0">
                <a:solidFill>
                  <a:srgbClr val="FF0000"/>
                </a:solidFill>
              </a:rPr>
              <a:t>半</a:t>
            </a:r>
            <a:r>
              <a:rPr lang="zh-CN" altLang="en-US" sz="4000" dirty="0" smtClean="0">
                <a:solidFill>
                  <a:srgbClr val="FF0000"/>
                </a:solidFill>
              </a:rPr>
              <a:t>夜里</a:t>
            </a:r>
            <a:r>
              <a:rPr lang="zh-CN" altLang="en-US" sz="4000" dirty="0" smtClean="0"/>
              <a:t>听见繁杂的雨声，</a:t>
            </a:r>
            <a:r>
              <a:rPr lang="zh-CN" altLang="en-US" sz="4000" dirty="0" smtClean="0">
                <a:solidFill>
                  <a:srgbClr val="FF0000"/>
                </a:solidFill>
              </a:rPr>
              <a:t>早起</a:t>
            </a:r>
            <a:r>
              <a:rPr lang="zh-CN" altLang="en-US" sz="4000" dirty="0" smtClean="0"/>
              <a:t>是浓阴的天，我觉得有些烦闷。一个人静静地趴在床边看着。</a:t>
            </a:r>
          </a:p>
          <a:p>
            <a:r>
              <a:rPr lang="zh-CN" altLang="en-US" sz="4000" dirty="0" smtClean="0"/>
              <a:t>       </a:t>
            </a:r>
            <a:r>
              <a:rPr lang="zh-CN" altLang="en-US" sz="4000" dirty="0" smtClean="0">
                <a:solidFill>
                  <a:srgbClr val="FF0000"/>
                </a:solidFill>
              </a:rPr>
              <a:t>突然</a:t>
            </a:r>
            <a:r>
              <a:rPr lang="zh-CN" altLang="en-US" sz="4000" dirty="0" smtClean="0">
                <a:solidFill>
                  <a:srgbClr val="FF0000"/>
                </a:solidFill>
              </a:rPr>
              <a:t>，在那茫茫的黑夜中</a:t>
            </a:r>
            <a:r>
              <a:rPr lang="zh-CN" altLang="en-US" sz="4000" dirty="0" smtClean="0"/>
              <a:t>，那一朵小牵牛花已经谢了，花瓣就剩下一两片了。那一朵花昨夜还是含苞待放的，今早却开得如此之美。</a:t>
            </a:r>
          </a:p>
          <a:p>
            <a:pPr algn="r">
              <a:lnSpc>
                <a:spcPct val="130000"/>
              </a:lnSpc>
            </a:pPr>
            <a:r>
              <a:rPr lang="en-US" altLang="zh-CN" sz="4000" dirty="0" smtClean="0">
                <a:latin typeface="Arial" pitchFamily="34" charset="0"/>
                <a:ea typeface="微软雅黑" pitchFamily="34" charset="-122"/>
              </a:rPr>
              <a:t>——</a:t>
            </a:r>
            <a:r>
              <a:rPr lang="zh-CN" altLang="en-US" sz="4000" dirty="0" smtClean="0">
                <a:latin typeface="Arial" pitchFamily="34" charset="0"/>
                <a:ea typeface="微软雅黑" pitchFamily="34" charset="-122"/>
              </a:rPr>
              <a:t>张烨</a:t>
            </a:r>
            <a:r>
              <a:rPr lang="en-US" altLang="zh-CN" sz="4000" dirty="0" smtClean="0">
                <a:latin typeface="Arial" pitchFamily="34" charset="0"/>
                <a:ea typeface="微软雅黑" pitchFamily="34" charset="-122"/>
              </a:rPr>
              <a:t>《</a:t>
            </a:r>
            <a:r>
              <a:rPr lang="zh-CN" altLang="en-US" sz="4000" dirty="0" smtClean="0">
                <a:latin typeface="Arial" pitchFamily="34" charset="0"/>
                <a:ea typeface="微软雅黑" pitchFamily="34" charset="-122"/>
              </a:rPr>
              <a:t>牵牛花</a:t>
            </a:r>
            <a:r>
              <a:rPr lang="en-US" altLang="zh-CN" sz="4000" dirty="0" smtClean="0">
                <a:latin typeface="Arial" pitchFamily="34" charset="0"/>
                <a:ea typeface="微软雅黑" pitchFamily="34" charset="-122"/>
              </a:rPr>
              <a:t>》</a:t>
            </a:r>
            <a:endParaRPr lang="zh-CN" altLang="en-US" sz="40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404813"/>
            <a:ext cx="8229600" cy="1143000"/>
          </a:xfrm>
        </p:spPr>
        <p:txBody>
          <a:bodyPr/>
          <a:lstStyle/>
          <a:p>
            <a:r>
              <a:rPr lang="zh-CN" altLang="en-US" sz="4000" smtClean="0">
                <a:solidFill>
                  <a:srgbClr val="FF0000"/>
                </a:solidFill>
                <a:ea typeface="黑体" pitchFamily="49" charset="-122"/>
              </a:rPr>
              <a:t>连  贯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36513" y="1484313"/>
            <a:ext cx="8675688" cy="863600"/>
          </a:xfrm>
        </p:spPr>
        <p:txBody>
          <a:bodyPr/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b="1">
                <a:solidFill>
                  <a:srgbClr val="FF0000"/>
                </a:solidFill>
              </a:rPr>
              <a:t>           </a:t>
            </a:r>
            <a:r>
              <a:rPr sz="3600" b="1">
                <a:solidFill>
                  <a:srgbClr val="FF0000"/>
                </a:solidFill>
                <a:ea typeface="楷体_GB2312" pitchFamily="49" charset="-122"/>
              </a:rPr>
              <a:t>连贯，指句与句之间要连接得上。</a:t>
            </a:r>
            <a:endParaRPr sz="44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1692275" y="2563813"/>
            <a:ext cx="3095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、人称清楚。</a:t>
            </a:r>
          </a:p>
        </p:txBody>
      </p:sp>
      <p:sp>
        <p:nvSpPr>
          <p:cNvPr id="122886" name="Rectangle 6"/>
          <p:cNvSpPr>
            <a:spLocks noChangeArrowheads="1"/>
          </p:cNvSpPr>
          <p:nvPr/>
        </p:nvSpPr>
        <p:spPr bwMode="auto">
          <a:xfrm>
            <a:off x="1692275" y="3500438"/>
            <a:ext cx="39608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、立足点清楚。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build="p"/>
      <p:bldP spid="122885" grpId="0"/>
      <p:bldP spid="1228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46113"/>
            <a:ext cx="7086600" cy="838200"/>
          </a:xfrm>
        </p:spPr>
        <p:txBody>
          <a:bodyPr/>
          <a:lstStyle/>
          <a:p>
            <a:pPr algn="ctr"/>
            <a:r>
              <a:rPr lang="zh-CN" altLang="en-US" sz="4000" smtClean="0">
                <a:solidFill>
                  <a:srgbClr val="FF0000"/>
                </a:solidFill>
                <a:ea typeface="黑体" pitchFamily="49" charset="-122"/>
              </a:rPr>
              <a:t>立足点清楚</a:t>
            </a:r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539750" y="1989138"/>
            <a:ext cx="806450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200">
                <a:latin typeface="Times New Roman" pitchFamily="18" charset="0"/>
                <a:ea typeface="宋体" pitchFamily="2" charset="-122"/>
              </a:rPr>
              <a:t>        </a:t>
            </a:r>
            <a:r>
              <a:rPr kumimoji="1" lang="zh-CN" altLang="en-US" sz="3200" b="1">
                <a:latin typeface="Times New Roman" pitchFamily="18" charset="0"/>
                <a:ea typeface="宋体" pitchFamily="2" charset="-122"/>
              </a:rPr>
              <a:t>立足点就是说话、写文章的人所占的位置。这包括时间和空间两方面的内容。这两方面的内容如果在一段话或一篇文章中没有表达清楚，也会影响文章的“连贯”。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4"/>
          <p:cNvSpPr txBox="1">
            <a:spLocks noChangeArrowheads="1"/>
          </p:cNvSpPr>
          <p:nvPr/>
        </p:nvSpPr>
        <p:spPr bwMode="auto">
          <a:xfrm>
            <a:off x="611188" y="1773238"/>
            <a:ext cx="8208962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Times New Roman" pitchFamily="18" charset="0"/>
                <a:ea typeface="宋体" pitchFamily="2" charset="-122"/>
              </a:rPr>
              <a:t>  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一般地讲，一篇文章所使用的人称是固定的，特别值得注意的是第三人称。因为第一、第二人称的所指只有一个人，比较清楚，第三人称的“他”可指的人就多了，所以，行文中一定要搞清“他”是谁。“他”的所指不清，就会影响上下文的“连贯”。</a:t>
            </a:r>
          </a:p>
        </p:txBody>
      </p:sp>
      <p:sp>
        <p:nvSpPr>
          <p:cNvPr id="14338" name="Rectangle 5" descr="Large confetti"/>
          <p:cNvSpPr>
            <a:spLocks noChangeArrowheads="1"/>
          </p:cNvSpPr>
          <p:nvPr/>
        </p:nvSpPr>
        <p:spPr bwMode="auto">
          <a:xfrm>
            <a:off x="827088" y="549275"/>
            <a:ext cx="7086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zh-CN" altLang="en-US" sz="4000" b="1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人称清楚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71480"/>
            <a:ext cx="81439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还</a:t>
            </a:r>
            <a:r>
              <a:rPr lang="zh-CN" altLang="en-US" sz="3200" dirty="0" smtClean="0"/>
              <a:t>记得是一年暑假，我正闲着在老家中</a:t>
            </a:r>
            <a:r>
              <a:rPr lang="zh-CN" altLang="en-US" sz="3200" dirty="0" smtClean="0">
                <a:solidFill>
                  <a:srgbClr val="FF0000"/>
                </a:solidFill>
              </a:rPr>
              <a:t>四处游荡</a:t>
            </a:r>
            <a:r>
              <a:rPr lang="zh-CN" altLang="en-US" sz="3200" dirty="0" smtClean="0"/>
              <a:t>。姥爷</a:t>
            </a:r>
            <a:r>
              <a:rPr lang="zh-CN" altLang="en-US" sz="3200" dirty="0" smtClean="0">
                <a:solidFill>
                  <a:srgbClr val="FF0000"/>
                </a:solidFill>
              </a:rPr>
              <a:t>立马</a:t>
            </a:r>
            <a:r>
              <a:rPr lang="zh-CN" altLang="en-US" sz="3200" dirty="0" smtClean="0"/>
              <a:t>叫住了我，有些开心的对我说：“小杰，你想不想去挖兰花啊！”我</a:t>
            </a:r>
            <a:r>
              <a:rPr lang="zh-CN" altLang="en-US" sz="3200" dirty="0" smtClean="0">
                <a:solidFill>
                  <a:srgbClr val="FF0000"/>
                </a:solidFill>
              </a:rPr>
              <a:t>立马拒接</a:t>
            </a:r>
            <a:r>
              <a:rPr lang="zh-CN" altLang="en-US" sz="3200" dirty="0" smtClean="0"/>
              <a:t>，外面的天气都想烤炉一样，我可不想成“烤肉”。但姥爷</a:t>
            </a:r>
            <a:r>
              <a:rPr lang="zh-CN" altLang="en-US" sz="3200" dirty="0" smtClean="0">
                <a:solidFill>
                  <a:srgbClr val="FF0000"/>
                </a:solidFill>
              </a:rPr>
              <a:t>最终</a:t>
            </a:r>
            <a:r>
              <a:rPr lang="zh-CN" altLang="en-US" sz="3200" dirty="0" smtClean="0"/>
              <a:t>还是把我给拽了过去。</a:t>
            </a: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      果然</a:t>
            </a:r>
            <a:r>
              <a:rPr lang="zh-CN" altLang="en-US" sz="3200" dirty="0" smtClean="0">
                <a:solidFill>
                  <a:srgbClr val="FF0000"/>
                </a:solidFill>
              </a:rPr>
              <a:t>，</a:t>
            </a:r>
            <a:r>
              <a:rPr lang="zh-CN" altLang="en-US" sz="3200" dirty="0" smtClean="0"/>
              <a:t>天气是那么热，我走了山的五分之一就开始叫累，叫休息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pPr algn="r"/>
            <a:r>
              <a:rPr lang="en-US" altLang="zh-CN" sz="3200" dirty="0" smtClean="0">
                <a:latin typeface="Arial" pitchFamily="34" charset="0"/>
                <a:ea typeface="微软雅黑" pitchFamily="34" charset="-122"/>
              </a:rPr>
              <a:t>——</a:t>
            </a:r>
            <a:r>
              <a:rPr lang="zh-CN" altLang="en-US" sz="3200" dirty="0" smtClean="0">
                <a:latin typeface="Arial" pitchFamily="34" charset="0"/>
                <a:ea typeface="微软雅黑" pitchFamily="34" charset="-122"/>
              </a:rPr>
              <a:t>潘友杰</a:t>
            </a:r>
            <a:r>
              <a:rPr lang="en-US" altLang="zh-CN" sz="3200" dirty="0" smtClean="0">
                <a:latin typeface="Arial" pitchFamily="34" charset="0"/>
                <a:ea typeface="微软雅黑" pitchFamily="34" charset="-122"/>
              </a:rPr>
              <a:t>《</a:t>
            </a:r>
            <a:r>
              <a:rPr lang="zh-CN" altLang="en-US" sz="3200" dirty="0" smtClean="0">
                <a:latin typeface="Arial" pitchFamily="34" charset="0"/>
                <a:ea typeface="微软雅黑" pitchFamily="34" charset="-122"/>
              </a:rPr>
              <a:t>一枝兰花</a:t>
            </a:r>
            <a:r>
              <a:rPr lang="en-US" altLang="zh-CN" sz="3200" dirty="0" smtClean="0">
                <a:latin typeface="Arial" pitchFamily="34" charset="0"/>
                <a:ea typeface="微软雅黑" pitchFamily="34" charset="-122"/>
              </a:rPr>
              <a:t>》</a:t>
            </a:r>
            <a:endParaRPr lang="zh-CN" altLang="en-US" sz="32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285728"/>
            <a:ext cx="7929618" cy="7219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/>
              <a:t>         在</a:t>
            </a:r>
            <a:r>
              <a:rPr lang="zh-CN" altLang="en-US" sz="3600" b="1" dirty="0" smtClean="0"/>
              <a:t>我妈妈去饭店学习烧饭的时候</a:t>
            </a:r>
            <a:r>
              <a:rPr lang="en-US" sz="3600" b="1" dirty="0" smtClean="0"/>
              <a:t>,</a:t>
            </a:r>
            <a:r>
              <a:rPr lang="zh-CN" altLang="en-US" sz="3600" b="1" dirty="0" smtClean="0"/>
              <a:t>我也一起跟着妈妈去饭店</a:t>
            </a:r>
            <a:r>
              <a:rPr lang="en-US" sz="3600" b="1" dirty="0" smtClean="0"/>
              <a:t>,</a:t>
            </a:r>
            <a:r>
              <a:rPr lang="zh-CN" altLang="en-US" sz="3600" b="1" dirty="0" smtClean="0"/>
              <a:t>到了饭店到处人山人海</a:t>
            </a:r>
            <a:r>
              <a:rPr lang="en-US" sz="3600" b="1" dirty="0" smtClean="0"/>
              <a:t>,</a:t>
            </a:r>
            <a:r>
              <a:rPr lang="zh-CN" altLang="en-US" sz="3600" b="1" dirty="0" smtClean="0"/>
              <a:t>我随后看见门口有很多的植物</a:t>
            </a:r>
            <a:r>
              <a:rPr lang="en-US" sz="3600" b="1" dirty="0" smtClean="0"/>
              <a:t>,</a:t>
            </a:r>
            <a:r>
              <a:rPr lang="zh-CN" altLang="en-US" sz="3600" b="1" dirty="0" smtClean="0"/>
              <a:t>我十分好奇为什么有这么多的植物</a:t>
            </a:r>
            <a:r>
              <a:rPr lang="en-US" sz="3600" b="1" dirty="0" smtClean="0"/>
              <a:t>?</a:t>
            </a:r>
            <a:r>
              <a:rPr lang="zh-CN" altLang="en-US" sz="3600" b="1" dirty="0" smtClean="0"/>
              <a:t>妈妈告诉我因为有的植物是好朋友来送的礼物</a:t>
            </a:r>
            <a:r>
              <a:rPr lang="en-US" sz="3600" b="1" dirty="0" smtClean="0"/>
              <a:t>.</a:t>
            </a:r>
            <a:r>
              <a:rPr lang="zh-CN" altLang="en-US" sz="3600" b="1" dirty="0" smtClean="0"/>
              <a:t>在这么多的植物中我都知道叫什么名字</a:t>
            </a:r>
            <a:r>
              <a:rPr lang="en-US" sz="3600" b="1" dirty="0" smtClean="0"/>
              <a:t>,</a:t>
            </a:r>
            <a:r>
              <a:rPr lang="zh-CN" altLang="en-US" sz="3600" b="1" dirty="0" smtClean="0"/>
              <a:t>可是当我看到含羞草的时候我很</a:t>
            </a:r>
            <a:r>
              <a:rPr lang="zh-CN" altLang="en-US" sz="3600" b="1" dirty="0" smtClean="0"/>
              <a:t>好奇。</a:t>
            </a:r>
            <a:endParaRPr lang="en-US" altLang="zh-CN" sz="3600" b="1" dirty="0" smtClean="0"/>
          </a:p>
          <a:p>
            <a:pPr algn="r">
              <a:lnSpc>
                <a:spcPct val="130000"/>
              </a:lnSpc>
            </a:pPr>
            <a:r>
              <a:rPr lang="en-US" altLang="zh-CN" sz="3600" b="1" dirty="0" smtClean="0"/>
              <a:t> </a:t>
            </a:r>
            <a:r>
              <a:rPr lang="en-US" altLang="zh-CN" sz="3600" b="1" dirty="0" smtClean="0"/>
              <a:t>  ——</a:t>
            </a:r>
            <a:r>
              <a:rPr lang="zh-CN" altLang="en-US" sz="3600" b="1" dirty="0" smtClean="0"/>
              <a:t>杨明辉</a:t>
            </a:r>
            <a:r>
              <a:rPr lang="en-US" altLang="zh-CN" sz="3600" b="1" dirty="0" smtClean="0"/>
              <a:t>《</a:t>
            </a:r>
            <a:r>
              <a:rPr lang="zh-CN" altLang="en-US" sz="3600" b="1" dirty="0" smtClean="0"/>
              <a:t>含羞草</a:t>
            </a:r>
            <a:r>
              <a:rPr lang="en-US" altLang="zh-CN" sz="3600" b="1" dirty="0" smtClean="0"/>
              <a:t>》</a:t>
            </a:r>
            <a:endParaRPr lang="zh-CN" altLang="en-US" sz="3600" b="1" dirty="0" smtClean="0"/>
          </a:p>
          <a:p>
            <a:pPr>
              <a:lnSpc>
                <a:spcPct val="130000"/>
              </a:lnSpc>
            </a:pPr>
            <a:endParaRPr lang="zh-CN" altLang="en-US" sz="3600" dirty="0" smtClean="0"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abc">
      <a:dk1>
        <a:srgbClr val="4D4D4D"/>
      </a:dk1>
      <a:lt1>
        <a:srgbClr val="FFFFFF"/>
      </a:lt1>
      <a:dk2>
        <a:srgbClr val="FFFFFF"/>
      </a:dk2>
      <a:lt2>
        <a:srgbClr val="4D4D4D"/>
      </a:lt2>
      <a:accent1>
        <a:srgbClr val="946A7D"/>
      </a:accent1>
      <a:accent2>
        <a:srgbClr val="B99179"/>
      </a:accent2>
      <a:accent3>
        <a:srgbClr val="9994A6"/>
      </a:accent3>
      <a:accent4>
        <a:srgbClr val="898CC1"/>
      </a:accent4>
      <a:accent5>
        <a:srgbClr val="626FCC"/>
      </a:accent5>
      <a:accent6>
        <a:srgbClr val="4DA98A"/>
      </a:accent6>
      <a:hlink>
        <a:srgbClr val="00AEF0"/>
      </a:hlink>
      <a:folHlink>
        <a:srgbClr val="AFB2B4"/>
      </a:folHlink>
    </a:clrScheme>
    <a:fontScheme name="abc">
      <a:majorFont>
        <a:latin typeface="Calibri"/>
        <a:ea typeface="华文新魏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itchFamily="34" charset="0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0530A99PPBG">
  <a:themeElements>
    <a:clrScheme name="abc">
      <a:dk1>
        <a:srgbClr val="4D4D4D"/>
      </a:dk1>
      <a:lt1>
        <a:srgbClr val="FFFFFF"/>
      </a:lt1>
      <a:dk2>
        <a:srgbClr val="FFFFFF"/>
      </a:dk2>
      <a:lt2>
        <a:srgbClr val="4D4D4D"/>
      </a:lt2>
      <a:accent1>
        <a:srgbClr val="946A7D"/>
      </a:accent1>
      <a:accent2>
        <a:srgbClr val="B99179"/>
      </a:accent2>
      <a:accent3>
        <a:srgbClr val="9994A6"/>
      </a:accent3>
      <a:accent4>
        <a:srgbClr val="898CC1"/>
      </a:accent4>
      <a:accent5>
        <a:srgbClr val="626FCC"/>
      </a:accent5>
      <a:accent6>
        <a:srgbClr val="4DA98A"/>
      </a:accent6>
      <a:hlink>
        <a:srgbClr val="00AEF0"/>
      </a:hlink>
      <a:folHlink>
        <a:srgbClr val="AFB2B4"/>
      </a:folHlink>
    </a:clrScheme>
    <a:fontScheme name="abc">
      <a:majorFont>
        <a:latin typeface="Calibri"/>
        <a:ea typeface="华文新魏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itchFamily="34" charset="0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母版">
  <a:themeElements>
    <a:clrScheme name="母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母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母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母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母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41</TotalTime>
  <Pages>0</Pages>
  <Words>811</Words>
  <Characters>0</Characters>
  <DocSecurity>0</DocSecurity>
  <PresentationFormat>全屏显示(4:3)</PresentationFormat>
  <Lines>0</Lines>
  <Paragraphs>56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A000120140530A99PPBG</vt:lpstr>
      <vt:lpstr>1_A000120140530A99PPBG</vt:lpstr>
      <vt:lpstr>母版</vt:lpstr>
      <vt:lpstr>幻灯片 1</vt:lpstr>
      <vt:lpstr>幻灯片 2</vt:lpstr>
      <vt:lpstr>用语准确要点：</vt:lpstr>
      <vt:lpstr>幻灯片 4</vt:lpstr>
      <vt:lpstr>连  贯</vt:lpstr>
      <vt:lpstr>立足点清楚</vt:lpstr>
      <vt:lpstr>幻灯片 7</vt:lpstr>
      <vt:lpstr>幻灯片 8</vt:lpstr>
      <vt:lpstr>幻灯片 9</vt:lpstr>
      <vt:lpstr>幻灯片 10</vt:lpstr>
      <vt:lpstr>幻灯片 11</vt:lpstr>
      <vt:lpstr>幻灯片 12</vt:lpstr>
      <vt:lpstr>跟踪训练</vt:lpstr>
      <vt:lpstr>归纳要点，写作实践</vt:lpstr>
      <vt:lpstr>幻灯片 15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lenovo</cp:lastModifiedBy>
  <cp:revision>6</cp:revision>
  <dcterms:created xsi:type="dcterms:W3CDTF">2014-01-26T03:09:02Z</dcterms:created>
  <dcterms:modified xsi:type="dcterms:W3CDTF">2017-05-24T00:15:47Z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