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4" r:id="rId2"/>
    <p:sldId id="256" r:id="rId3"/>
    <p:sldId id="291" r:id="rId4"/>
    <p:sldId id="293" r:id="rId5"/>
    <p:sldId id="292" r:id="rId6"/>
    <p:sldId id="290" r:id="rId7"/>
    <p:sldId id="257" r:id="rId8"/>
    <p:sldId id="289" r:id="rId9"/>
    <p:sldId id="287" r:id="rId10"/>
    <p:sldId id="288" r:id="rId11"/>
    <p:sldId id="286" r:id="rId12"/>
    <p:sldId id="285" r:id="rId13"/>
    <p:sldId id="301" r:id="rId14"/>
    <p:sldId id="284" r:id="rId15"/>
    <p:sldId id="302" r:id="rId16"/>
    <p:sldId id="295" r:id="rId17"/>
    <p:sldId id="296" r:id="rId18"/>
    <p:sldId id="297" r:id="rId19"/>
    <p:sldId id="298" r:id="rId20"/>
    <p:sldId id="299" r:id="rId21"/>
    <p:sldId id="283" r:id="rId22"/>
    <p:sldId id="282" r:id="rId23"/>
    <p:sldId id="281" r:id="rId24"/>
    <p:sldId id="303" r:id="rId25"/>
    <p:sldId id="304" r:id="rId26"/>
    <p:sldId id="261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FFFF"/>
    <a:srgbClr val="CCFF33"/>
    <a:srgbClr val="00FF00"/>
    <a:srgbClr val="66FF33"/>
    <a:srgbClr val="99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529CF8-94DA-4494-A39E-E28D228143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4E73B22-54BE-4181-BDC4-CD7A4588E7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FED6FCC-CF11-4749-8DAA-932DD55CF4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8E56B6-8D9C-4623-AC48-1C02EF14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F4E907E-CFFF-407C-BCE8-A96572466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42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CDC8699-FB7A-4154-8563-2F63FC66E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9706FBE-9F25-4F47-A5C8-0553D421E74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5346AF-5E78-49C1-BABC-849A4E3C3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BD07ABC-A0ED-4C21-B875-2C964D663E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3A5241-1424-44EA-8B27-AD45E97BF9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027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066D96D-D7D8-42DC-9D0A-9D35324FA6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9D965CB-DE2C-4339-A2B7-062920018B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39F57-A15B-4A33-B1CC-6552C9229E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6ABFE6-2A1C-44AB-A1B7-57A177373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F33EA4-70B4-45BC-A88E-5064C3DFF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353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98D164D-D9FA-40F4-8EE9-EE15DE2954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E89A87-C8EB-4BCB-BBC8-26B31F6045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AF4DE4-BC27-4381-9A18-595BE7810F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A9F3E22-3866-4AC7-962B-360FAFB11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580A371-EFC9-4836-AC77-7552913E9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343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913C01-23F8-480C-B9E9-536DA05F2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D839C0B-C6BD-4CF5-B5A4-7B2F587F97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AADEFF-47A8-48FD-8C31-5FB3E37C4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8AFB95E-45BD-4F99-B6C9-7AC7B1D01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ABAEF2-9B52-46CE-BB35-F8AE4E209F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585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71AB433-BD1A-4AF3-BA91-33049BFC9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D48F9A-3033-4878-85DD-C45C3F2523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5AA6D8A-D0C1-48DA-9372-B739743DE4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0D87480-C188-468F-86D4-6C2C24976D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BB42FE9-489D-40FE-84C3-DB2215F6F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145864D-2C2D-462F-A2C5-639EE2334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823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D0D037-D98D-4B7A-9828-6368F2F25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D954D7-1ACA-4F61-B184-771ABA90E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C0C6489-6B92-4762-816D-A23E792AC2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5CB6BBE-3700-4D67-A88D-BEB4D4D3139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4FB759E-AF56-4A3B-988D-99517870017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EAA5B8E-9E31-45CA-A0DF-B3FBABAB4C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0EC4989-368D-4152-A7F2-DB46D7B9F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25B7FB7-C9E1-4F84-A0E3-DAA283033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42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F7A1FF-0AEE-4871-8F79-7D87F752D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E1911B2-A758-4A25-A233-94248B9A66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BE1E3C8-431B-4A0B-8A97-985E7C0997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74FB1E5-9243-431E-B853-C177A72D7F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215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EBD830B-3137-447E-8B88-8C5864F109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8D6165A-ECE5-4F39-902D-44DC58FE9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0387934-8BAF-4697-93E9-94765662E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711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3CED01-3A05-41B6-8E57-E2DFBF7D1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6576F76-BF36-4AE6-A218-5E9EB24565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A5C5F23-3BFF-4B2C-A3E7-9EA42195ACE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7DC60E1-70A1-4A08-A4F5-31D5D9328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6035829-681B-4E18-829F-770373FE7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C71856A-3B27-4ABA-860D-629B5CF22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969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42D63-506E-4EE1-804A-8DD925A6F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0F81C4B-5DD2-4D16-AAF8-4340774F6A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0329FB-3E54-4352-A786-4096A5E02D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34A140D-6844-4A1B-9D68-903024CAB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C63D9A8-1232-43BA-8256-FBC3653B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74099EC-99A3-4053-82EB-4854FBB47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726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8812">
              <a:srgbClr val="BBD8DF"/>
            </a:gs>
            <a:gs pos="97625">
              <a:srgbClr val="AFDBD0"/>
            </a:gs>
            <a:gs pos="95250">
              <a:srgbClr val="96E0B2"/>
            </a:gs>
            <a:gs pos="90500">
              <a:srgbClr val="64EA77"/>
            </a:gs>
            <a:gs pos="81000">
              <a:srgbClr val="00FF00"/>
            </a:gs>
            <a:gs pos="74000">
              <a:schemeClr val="accent1">
                <a:lumMod val="45000"/>
                <a:lumOff val="55000"/>
              </a:schemeClr>
            </a:gs>
            <a:gs pos="33000">
              <a:srgbClr val="FFFF00"/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E8B4EA0-4476-4A6F-BCC9-8D3AA2AE2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10E5CC-00EB-4F5B-8AF0-1A5FB947A2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C417070-9117-48F7-88B6-60A42A56CA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45005E-888A-4CCF-AA46-2A88B792F422}" type="datetimeFigureOut">
              <a:rPr lang="zh-CN" altLang="en-US" smtClean="0"/>
              <a:t>2017/9/14 Thursday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5120C7-C65D-4866-9F80-894CB4A3A6F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A479205-3253-4C6F-8BAF-4D52B52D4B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A813C-C4BE-4B6F-84B9-88B24A37CB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579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pgushi.com/gsdq/zhexue/" TargetMode="External"/><Relationship Id="rId2" Type="http://schemas.openxmlformats.org/officeDocument/2006/relationships/hyperlink" Target="http://www.jpgushi.com/gsdq/kexue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jpgushi.com/gsdq/houhui/" TargetMode="External"/><Relationship Id="rId4" Type="http://schemas.openxmlformats.org/officeDocument/2006/relationships/hyperlink" Target="http://www.jpgushi.com/gsdq/jiehun/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131A13-A8D9-47F6-83A9-14D6724302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6CDB0E2-3957-436C-94C7-40DA83845C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FDEE11E-7CC7-43D5-9429-15355757E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584" y="3670265"/>
            <a:ext cx="3314700" cy="2486025"/>
          </a:xfrm>
          <a:prstGeom prst="rect">
            <a:avLst/>
          </a:prstGeom>
        </p:spPr>
      </p:pic>
      <p:pic>
        <p:nvPicPr>
          <p:cNvPr id="7" name="图片 6" descr="图片包含 男士, 电子产品, 人员, 陈列&#10;&#10;已生成高可信度的说明">
            <a:extLst>
              <a:ext uri="{FF2B5EF4-FFF2-40B4-BE49-F238E27FC236}">
                <a16:creationId xmlns:a16="http://schemas.microsoft.com/office/drawing/2014/main" id="{ECB37B8C-1A7C-4E36-9C72-53530964B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12" y="63229"/>
            <a:ext cx="4064000" cy="3048000"/>
          </a:xfrm>
          <a:prstGeom prst="rect">
            <a:avLst/>
          </a:prstGeom>
        </p:spPr>
      </p:pic>
      <p:pic>
        <p:nvPicPr>
          <p:cNvPr id="9" name="图片 8" descr="图片包含 文字&#10;&#10;已生成极高可信度的说明">
            <a:extLst>
              <a:ext uri="{FF2B5EF4-FFF2-40B4-BE49-F238E27FC236}">
                <a16:creationId xmlns:a16="http://schemas.microsoft.com/office/drawing/2014/main" id="{E2A9082E-EC31-4B10-A42F-524536D78C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285" y="46713"/>
            <a:ext cx="4064000" cy="3048000"/>
          </a:xfrm>
          <a:prstGeom prst="rect">
            <a:avLst/>
          </a:prstGeom>
        </p:spPr>
      </p:pic>
      <p:pic>
        <p:nvPicPr>
          <p:cNvPr id="11" name="图片 10" descr="图片包含 报纸&#10;&#10;已生成高可信度的说明">
            <a:extLst>
              <a:ext uri="{FF2B5EF4-FFF2-40B4-BE49-F238E27FC236}">
                <a16:creationId xmlns:a16="http://schemas.microsoft.com/office/drawing/2014/main" id="{FD7E35A2-3257-4E47-B650-1B3526B862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499" y="63230"/>
            <a:ext cx="2210611" cy="25048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7133C6C-CC1A-45FD-979A-0C4B6E5E0B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23" y="3111229"/>
            <a:ext cx="3352800" cy="3746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 descr="图片包含 人员, 男士, 墙壁, 室内&#10;&#10;已生成极高可信度的说明">
            <a:extLst>
              <a:ext uri="{FF2B5EF4-FFF2-40B4-BE49-F238E27FC236}">
                <a16:creationId xmlns:a16="http://schemas.microsoft.com/office/drawing/2014/main" id="{EDE4878E-66A6-42C3-B65D-ABE02ECE10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845" y="2568102"/>
            <a:ext cx="4245585" cy="42898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599936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20CF397-7697-4AA1-BD85-7AF4C9E60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学写传记</a:t>
            </a:r>
            <a:b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endParaRPr lang="zh-CN" altLang="en-US" dirty="0"/>
          </a:p>
        </p:txBody>
      </p:sp>
      <p:pic>
        <p:nvPicPr>
          <p:cNvPr id="1026" name="Picture 2" descr="https://timgsa.baidu.com/timg?image&amp;quality=80&amp;size=b9999_10000&amp;sec=1505298801982&amp;di=80db5864a9e353e6037c3d97b79164ab&amp;imgtype=0&amp;src=http%3A%2F%2Fpic.baike.soso.com%2Fp%2F20140324%2Fbki-20140324161001-1284979754.jpg">
            <a:extLst>
              <a:ext uri="{FF2B5EF4-FFF2-40B4-BE49-F238E27FC236}">
                <a16:creationId xmlns:a16="http://schemas.microsoft.com/office/drawing/2014/main" id="{1C0AE9F5-FA5C-4731-91DB-D15AB6EB652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1690688"/>
            <a:ext cx="28702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imgsa.baidu.com/timg?image&amp;quality=80&amp;size=b9999_10000&amp;sec=1505298819533&amp;di=037a630c3155da87a5078a33bf977a9c&amp;imgtype=0&amp;src=http%3A%2F%2Ffile.nxing.cn%2Fuploads%2Fuploads%2F2015%2F08%2F25%2F0000114%2F201508251019356696456a2-size350x200.jpg">
            <a:extLst>
              <a:ext uri="{FF2B5EF4-FFF2-40B4-BE49-F238E27FC236}">
                <a16:creationId xmlns:a16="http://schemas.microsoft.com/office/drawing/2014/main" id="{DAF52EE1-31A0-4A62-9737-21435B8B9F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1690688"/>
            <a:ext cx="6349122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000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Arrow Connector 8">
            <a:extLst/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93776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 descr="https://timgsa.baidu.com/timg?image&amp;quality=80&amp;size=b9999_10000&amp;sec=1505298801982&amp;di=80db5864a9e353e6037c3d97b79164ab&amp;imgtype=0&amp;src=http%3A%2F%2Fpic.baike.soso.com%2Fp%2F20140324%2Fbki-20140324161001-1284979754.jpg">
            <a:extLst>
              <a:ext uri="{FF2B5EF4-FFF2-40B4-BE49-F238E27FC236}">
                <a16:creationId xmlns:a16="http://schemas.microsoft.com/office/drawing/2014/main" id="{64AF63C4-BA46-4B71-9B87-2AB659665C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49" r="-1" b="11915"/>
          <a:stretch/>
        </p:blipFill>
        <p:spPr bwMode="auto">
          <a:xfrm>
            <a:off x="5878849" y="10"/>
            <a:ext cx="6313150" cy="6857987"/>
          </a:xfrm>
          <a:custGeom>
            <a:avLst/>
            <a:gdLst>
              <a:gd name="connsiteX0" fmla="*/ 65565 w 6313150"/>
              <a:gd name="connsiteY0" fmla="*/ 0 h 6857997"/>
              <a:gd name="connsiteX1" fmla="*/ 6313150 w 6313150"/>
              <a:gd name="connsiteY1" fmla="*/ 0 h 6857997"/>
              <a:gd name="connsiteX2" fmla="*/ 6313150 w 6313150"/>
              <a:gd name="connsiteY2" fmla="*/ 6857997 h 6857997"/>
              <a:gd name="connsiteX3" fmla="*/ 3293946 w 6313150"/>
              <a:gd name="connsiteY3" fmla="*/ 6857997 h 6857997"/>
              <a:gd name="connsiteX4" fmla="*/ 3235857 w 6313150"/>
              <a:gd name="connsiteY4" fmla="*/ 6823061 h 6857997"/>
              <a:gd name="connsiteX5" fmla="*/ 0 w 6313150"/>
              <a:gd name="connsiteY5" fmla="*/ 951803 h 6857997"/>
              <a:gd name="connsiteX6" fmla="*/ 31536 w 6313150"/>
              <a:gd name="connsiteY6" fmla="*/ 285771 h 685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313150" h="6857997">
                <a:moveTo>
                  <a:pt x="65565" y="0"/>
                </a:moveTo>
                <a:lnTo>
                  <a:pt x="6313150" y="0"/>
                </a:lnTo>
                <a:lnTo>
                  <a:pt x="6313150" y="6857997"/>
                </a:lnTo>
                <a:lnTo>
                  <a:pt x="3293946" y="6857997"/>
                </a:lnTo>
                <a:lnTo>
                  <a:pt x="3235857" y="6823061"/>
                </a:lnTo>
                <a:cubicBezTo>
                  <a:pt x="1291240" y="5592803"/>
                  <a:pt x="0" y="3423096"/>
                  <a:pt x="0" y="951803"/>
                </a:cubicBezTo>
                <a:cubicBezTo>
                  <a:pt x="0" y="727140"/>
                  <a:pt x="10673" y="504970"/>
                  <a:pt x="31536" y="285771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E6FF623F-EA9E-48E7-AB10-5C099E15E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5320" y="365125"/>
            <a:ext cx="5120114" cy="1692794"/>
          </a:xfrm>
        </p:spPr>
        <p:txBody>
          <a:bodyPr>
            <a:normAutofit/>
          </a:bodyPr>
          <a:lstStyle/>
          <a:p>
            <a:r>
              <a:rPr lang="zh-CN" altLang="en-US" b="1">
                <a:ln w="6600">
                  <a:solidFill>
                    <a:schemeClr val="accent2"/>
                  </a:solidFill>
                  <a:prstDash val="solid"/>
                </a:ln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学写传记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5C4C38E-CD53-4E71-9C61-2A94E8088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5321" y="2575034"/>
            <a:ext cx="5120113" cy="3462228"/>
          </a:xfrm>
        </p:spPr>
        <p:txBody>
          <a:bodyPr>
            <a:noAutofit/>
          </a:bodyPr>
          <a:lstStyle/>
          <a:p>
            <a:r>
              <a:rPr lang="zh-CN" altLang="en-US" sz="3200" b="1" dirty="0"/>
              <a:t>在</a:t>
            </a:r>
            <a:r>
              <a:rPr lang="en-US" altLang="zh-CN" sz="3200" b="1" dirty="0"/>
              <a:t>《</a:t>
            </a:r>
            <a:r>
              <a:rPr lang="zh-CN" altLang="en-US" sz="3200" b="1" dirty="0"/>
              <a:t>美丽的颜色</a:t>
            </a:r>
            <a:r>
              <a:rPr lang="en-US" altLang="zh-CN" sz="3200" b="1" dirty="0"/>
              <a:t>》</a:t>
            </a:r>
            <a:r>
              <a:rPr lang="zh-CN" altLang="en-US" sz="3200" b="1" dirty="0"/>
              <a:t>中，作者对居里夫人的描写并不多，只撷取几个细节，稍加点染，如“头发被风吹得飘起来”</a:t>
            </a:r>
            <a:r>
              <a:rPr lang="en-US" altLang="zh-CN" sz="3200" b="1" dirty="0"/>
              <a:t>”</a:t>
            </a:r>
            <a:r>
              <a:rPr lang="zh-CN" altLang="en-US" sz="3200" b="1" dirty="0"/>
              <a:t>轻轻地笑了笑”</a:t>
            </a:r>
            <a:r>
              <a:rPr lang="en-US" altLang="zh-CN" sz="3200" b="1" dirty="0"/>
              <a:t>”</a:t>
            </a:r>
            <a:r>
              <a:rPr lang="zh-CN" altLang="en-US" sz="3200" b="1" dirty="0"/>
              <a:t>身体前倾，热切地望着“等，就能表现出居里夫人从事科学工作的艰辛和独特的个性气质。</a:t>
            </a:r>
          </a:p>
        </p:txBody>
      </p:sp>
    </p:spTree>
    <p:extLst>
      <p:ext uri="{BB962C8B-B14F-4D97-AF65-F5344CB8AC3E}">
        <p14:creationId xmlns:p14="http://schemas.microsoft.com/office/powerpoint/2010/main" val="5144213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65A059-7F61-4542-A221-9C175415B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学写传记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32572EC-1A50-45DF-9869-CDC95EF3B9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同学们学写传记，可以从写小传入手。</a:t>
            </a:r>
            <a:endParaRPr lang="en-US" altLang="zh-CN" dirty="0"/>
          </a:p>
          <a:p>
            <a:r>
              <a:rPr lang="zh-CN" altLang="en-US" dirty="0"/>
              <a:t>比起一般的传记，小传的记述较简略，篇幅也较短，因此，作者往往把笔墨集中在传主的主要经历上，通过叙述一些典型事件，体现人物的特点。</a:t>
            </a:r>
          </a:p>
        </p:txBody>
      </p:sp>
    </p:spTree>
    <p:extLst>
      <p:ext uri="{BB962C8B-B14F-4D97-AF65-F5344CB8AC3E}">
        <p14:creationId xmlns:p14="http://schemas.microsoft.com/office/powerpoint/2010/main" val="4214680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 useBgFill="1">
        <p:nvSpPr>
          <p:cNvPr id="12" name="Rectangle 11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内容占位符 4" descr="图片包含 墙壁, 人员, 男士, 室内&#10;&#10;已生成极高可信度的说明">
            <a:extLst>
              <a:ext uri="{FF2B5EF4-FFF2-40B4-BE49-F238E27FC236}">
                <a16:creationId xmlns:a16="http://schemas.microsoft.com/office/drawing/2014/main" id="{06112A88-38DC-476B-885B-ADC7183EBA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36" r="-3" b="2683"/>
          <a:stretch/>
        </p:blipFill>
        <p:spPr>
          <a:xfrm>
            <a:off x="5913123" y="10"/>
            <a:ext cx="6278877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</p:spPr>
      </p:pic>
      <p:cxnSp>
        <p:nvCxnSpPr>
          <p:cNvPr id="14" name="Straight Arrow Connector 13">
            <a:extLst/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93776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9DB4870F-ECB4-439C-BA33-EDFC1A36C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741" y="2631125"/>
            <a:ext cx="6225702" cy="239744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老舍</a:t>
            </a:r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著者略历</a:t>
            </a:r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val="2647299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1B193B-6AD0-41BB-B379-DBA606E38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学写传记</a:t>
            </a:r>
            <a:r>
              <a:rPr lang="en-US" altLang="zh-CN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----</a:t>
            </a:r>
            <a: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了解小传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5D9D1AA-58FB-4D94-8525-8A5E88C2EF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例如老舍在</a:t>
            </a:r>
            <a:r>
              <a:rPr lang="en-US" altLang="zh-CN" dirty="0"/>
              <a:t>《</a:t>
            </a:r>
            <a:r>
              <a:rPr lang="zh-CN" altLang="en-US" dirty="0"/>
              <a:t>著者略历</a:t>
            </a:r>
            <a:r>
              <a:rPr lang="en-US" altLang="zh-CN" dirty="0"/>
              <a:t>》</a:t>
            </a:r>
            <a:r>
              <a:rPr lang="zh-CN" altLang="en-US" dirty="0"/>
              <a:t>这篇小传中这样写道：舒舍予，字老舍，现年四十岁，面黄无须。生于北平，三岁失怙，可谓无父。志学之年，帝王不存，可谓无君。无父无君，特别孝爱老母，布尔乔亚之仁未能一扫空也。幼读三百千，不求甚解。继学师范，遂奠教书匠之墓。及壮，糊口四方，教书为业，甚难发财；每购奖券，以得末彩为荣，示甘于寒贱也。二十六岁，发愤著书，</a:t>
            </a:r>
            <a:r>
              <a:rPr lang="zh-CN" altLang="en-US" dirty="0">
                <a:hlinkClick r:id="rId2"/>
              </a:rPr>
              <a:t>科学</a:t>
            </a:r>
            <a:r>
              <a:rPr lang="zh-CN" altLang="en-US" dirty="0">
                <a:hlinkClick r:id="rId3"/>
              </a:rPr>
              <a:t>哲学</a:t>
            </a:r>
            <a:r>
              <a:rPr lang="zh-CN" altLang="en-US" dirty="0"/>
              <a:t>无所懂，故写小说，博大家一笑，没什么了不得。三十四岁</a:t>
            </a:r>
            <a:r>
              <a:rPr lang="zh-CN" altLang="en-US" dirty="0">
                <a:hlinkClick r:id="rId4"/>
              </a:rPr>
              <a:t>结婚</a:t>
            </a:r>
            <a:r>
              <a:rPr lang="zh-CN" altLang="en-US" dirty="0"/>
              <a:t>，今己有一女一男，均狡猾可喜，闲时喜养花，不得其法，每每有叶无花，亦不忍弃。书无所不读，全无所获，并不着急。教书作事，均甚认真，往往吃亏，亦不</a:t>
            </a:r>
            <a:r>
              <a:rPr lang="zh-CN" altLang="en-US" dirty="0">
                <a:hlinkClick r:id="rId5"/>
              </a:rPr>
              <a:t>后悔</a:t>
            </a:r>
            <a:r>
              <a:rPr lang="zh-CN" altLang="en-US" dirty="0"/>
              <a:t>。如是而已，再活四十年也许能有点出息！</a:t>
            </a:r>
          </a:p>
        </p:txBody>
      </p:sp>
    </p:spTree>
    <p:extLst>
      <p:ext uri="{BB962C8B-B14F-4D97-AF65-F5344CB8AC3E}">
        <p14:creationId xmlns:p14="http://schemas.microsoft.com/office/powerpoint/2010/main" val="5935163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396023C-10E4-4C89-A77D-82287B70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A6E6B9D-7796-4B13-ACC5-8A07EC3AE3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这里不仅介绍了外貌、籍贯、职业、家庭组成等基本情况，更结合个人主要经历，集中表现直接的特长爱好、性格特点、行事风格等，语言幽默生动，很有表现力。文章虽短，内容却全面、充实而又重点突出。</a:t>
            </a:r>
          </a:p>
        </p:txBody>
      </p:sp>
    </p:spTree>
    <p:extLst>
      <p:ext uri="{BB962C8B-B14F-4D97-AF65-F5344CB8AC3E}">
        <p14:creationId xmlns:p14="http://schemas.microsoft.com/office/powerpoint/2010/main" val="18140068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>
            <a:extLst>
              <a:ext uri="{FF2B5EF4-FFF2-40B4-BE49-F238E27FC236}">
                <a16:creationId xmlns:a16="http://schemas.microsoft.com/office/drawing/2014/main" id="{2C76F649-B2C9-4A06-B36A-8EAC8CE802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838200"/>
            <a:ext cx="8458200" cy="522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</a:rPr>
              <a:t>学习</a:t>
            </a:r>
            <a:r>
              <a:rPr kumimoji="1" lang="en-US" altLang="zh-CN" sz="2800" b="1">
                <a:latin typeface="宋体" panose="02010600030101010101" pitchFamily="2" charset="-122"/>
              </a:rPr>
              <a:t>《</a:t>
            </a:r>
            <a:r>
              <a:rPr kumimoji="1" lang="zh-CN" altLang="en-US" sz="2800" b="1">
                <a:latin typeface="宋体" panose="02010600030101010101" pitchFamily="2" charset="-122"/>
              </a:rPr>
              <a:t>小传</a:t>
            </a:r>
            <a:r>
              <a:rPr kumimoji="1" lang="en-US" altLang="zh-CN" sz="2800" b="1">
                <a:latin typeface="宋体" panose="02010600030101010101" pitchFamily="2" charset="-122"/>
              </a:rPr>
              <a:t>》</a:t>
            </a:r>
            <a:r>
              <a:rPr kumimoji="1" lang="zh-CN" altLang="en-US" sz="2800" b="1">
                <a:latin typeface="宋体" panose="02010600030101010101" pitchFamily="2" charset="-122"/>
              </a:rPr>
              <a:t>，弄清写法，归纳要点</a:t>
            </a:r>
            <a:endParaRPr kumimoji="1" lang="zh-CN" altLang="en-US" sz="2800" b="1">
              <a:latin typeface="华文新魏" panose="02010800040101010101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</a:rPr>
              <a:t>内容：</a:t>
            </a:r>
            <a:endParaRPr kumimoji="1" lang="zh-CN" altLang="en-US" sz="2800" b="1">
              <a:latin typeface="华文新魏" panose="02010800040101010101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2800" b="1">
                <a:latin typeface="宋体" panose="02010600030101010101" pitchFamily="2" charset="-122"/>
              </a:rPr>
              <a:t>1</a:t>
            </a:r>
            <a:r>
              <a:rPr kumimoji="1" lang="zh-CN" altLang="en-US" sz="2800" b="1">
                <a:latin typeface="宋体" panose="02010600030101010101" pitchFamily="2" charset="-122"/>
              </a:rPr>
              <a:t>、主要经历（详略）  </a:t>
            </a:r>
            <a:r>
              <a:rPr kumimoji="1" lang="en-US" altLang="zh-CN" sz="2800" b="1">
                <a:latin typeface="宋体" panose="02010600030101010101" pitchFamily="2" charset="-122"/>
              </a:rPr>
              <a:t>2</a:t>
            </a:r>
            <a:r>
              <a:rPr kumimoji="1" lang="zh-CN" altLang="en-US" sz="2800" b="1">
                <a:latin typeface="宋体" panose="02010600030101010101" pitchFamily="2" charset="-122"/>
              </a:rPr>
              <a:t>、兴趣爱好   </a:t>
            </a:r>
            <a:r>
              <a:rPr kumimoji="1" lang="en-US" altLang="zh-CN" sz="2800" b="1">
                <a:latin typeface="宋体" panose="02010600030101010101" pitchFamily="2" charset="-122"/>
              </a:rPr>
              <a:t>3</a:t>
            </a:r>
            <a:r>
              <a:rPr kumimoji="1" lang="zh-CN" altLang="en-US" sz="2800" b="1">
                <a:latin typeface="宋体" panose="02010600030101010101" pitchFamily="2" charset="-122"/>
              </a:rPr>
              <a:t>、为人之道    </a:t>
            </a:r>
            <a:r>
              <a:rPr kumimoji="1" lang="en-US" altLang="zh-CN" sz="2800" b="1">
                <a:latin typeface="宋体" panose="02010600030101010101" pitchFamily="2" charset="-122"/>
              </a:rPr>
              <a:t>4</a:t>
            </a:r>
            <a:r>
              <a:rPr kumimoji="1" lang="zh-CN" altLang="en-US" sz="2800" b="1">
                <a:latin typeface="宋体" panose="02010600030101010101" pitchFamily="2" charset="-122"/>
              </a:rPr>
              <a:t>、事迹或业绩等。</a:t>
            </a:r>
            <a:endParaRPr kumimoji="1" lang="zh-CN" altLang="en-US" sz="2800" b="1">
              <a:latin typeface="华文新魏" panose="02010800040101010101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</a:rPr>
              <a:t>表现手法：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以叙述为主，夹叙夹议。</a:t>
            </a:r>
          </a:p>
          <a:p>
            <a:pPr algn="ctr" eaLnBrk="1" hangingPunct="1">
              <a:spcBef>
                <a:spcPct val="50000"/>
              </a:spcBef>
            </a:pP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课堂作文</a:t>
            </a:r>
            <a:r>
              <a:rPr kumimoji="1"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《</a:t>
            </a:r>
            <a:r>
              <a:rPr kumimoji="1"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给自己写小传</a:t>
            </a:r>
            <a:r>
              <a:rPr kumimoji="1"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》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</a:rPr>
              <a:t>要求根据自己的情况，给自己写一篇小传。（训练学生学习写小传） 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>
                <a:latin typeface="宋体" panose="02010600030101010101" pitchFamily="2" charset="-122"/>
                <a:cs typeface="Times New Roman" panose="02020603050405020304" pitchFamily="18" charset="0"/>
              </a:rPr>
              <a:t>完成此题时要注意小传的一般格式，特点及有关事项。 </a:t>
            </a:r>
          </a:p>
        </p:txBody>
      </p:sp>
    </p:spTree>
    <p:extLst>
      <p:ext uri="{BB962C8B-B14F-4D97-AF65-F5344CB8AC3E}">
        <p14:creationId xmlns:p14="http://schemas.microsoft.com/office/powerpoint/2010/main" val="15309951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>
            <a:extLst>
              <a:ext uri="{FF2B5EF4-FFF2-40B4-BE49-F238E27FC236}">
                <a16:creationId xmlns:a16="http://schemas.microsoft.com/office/drawing/2014/main" id="{B75E65B2-EA63-4BB1-BD2F-3C6472A24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182" y="139700"/>
            <a:ext cx="10944664" cy="634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宋体" panose="02010600030101010101" pitchFamily="2" charset="-122"/>
              </a:rPr>
              <a:t>（四）课堂作文</a:t>
            </a:r>
            <a:r>
              <a:rPr kumimoji="1" lang="en-US" altLang="zh-CN" sz="2800" b="1" dirty="0">
                <a:latin typeface="宋体" panose="02010600030101010101" pitchFamily="2" charset="-122"/>
              </a:rPr>
              <a:t>《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给自己写小传</a:t>
            </a:r>
            <a:r>
              <a:rPr kumimoji="1" lang="en-US" altLang="zh-CN" sz="2800" b="1" dirty="0">
                <a:latin typeface="宋体" panose="02010600030101010101" pitchFamily="2" charset="-122"/>
              </a:rPr>
              <a:t>》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宋体" panose="02010600030101010101" pitchFamily="2" charset="-122"/>
              </a:rPr>
              <a:t> 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要求学生按要求完成小传的写作训练。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宋体" panose="02010600030101010101" pitchFamily="2" charset="-122"/>
              </a:rPr>
              <a:t>本次作文评分标准如下：请同学们把它们抄在本次作文的题目下边： 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宋体" panose="02010600030101010101" pitchFamily="2" charset="-122"/>
              </a:rPr>
              <a:t>1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， 内容真实； 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宋体" panose="02010600030101010101" pitchFamily="2" charset="-122"/>
              </a:rPr>
              <a:t>2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， 格式正确； 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宋体" panose="02010600030101010101" pitchFamily="2" charset="-122"/>
              </a:rPr>
              <a:t>3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， 重点突出；（兴趣爱好） 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宋体" panose="02010600030101010101" pitchFamily="2" charset="-122"/>
              </a:rPr>
              <a:t>4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， 行文简洁； 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宋体" panose="02010600030101010101" pitchFamily="2" charset="-122"/>
              </a:rPr>
              <a:t>5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， 语言流畅； 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宋体" panose="02010600030101010101" pitchFamily="2" charset="-122"/>
              </a:rPr>
              <a:t>6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， 个人特色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en-US" altLang="zh-CN" sz="2800" b="1" dirty="0">
                <a:latin typeface="宋体" panose="02010600030101010101" pitchFamily="2" charset="-122"/>
              </a:rPr>
              <a:t>7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， 书写工整。 </a:t>
            </a:r>
          </a:p>
        </p:txBody>
      </p:sp>
    </p:spTree>
    <p:extLst>
      <p:ext uri="{BB962C8B-B14F-4D97-AF65-F5344CB8AC3E}">
        <p14:creationId xmlns:p14="http://schemas.microsoft.com/office/powerpoint/2010/main" val="3697993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>
            <a:extLst>
              <a:ext uri="{FF2B5EF4-FFF2-40B4-BE49-F238E27FC236}">
                <a16:creationId xmlns:a16="http://schemas.microsoft.com/office/drawing/2014/main" id="{E814B14B-A50B-431B-AF60-E0E46F04AE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129" y="449264"/>
            <a:ext cx="10592973" cy="56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3600" b="1" dirty="0">
                <a:latin typeface="Times New Roman" panose="02020603050405020304" pitchFamily="18" charset="0"/>
                <a:ea typeface="华文新魏" panose="02010800040101010101" pitchFamily="2" charset="-122"/>
              </a:rPr>
              <a:t>怎样写自传体作文</a:t>
            </a:r>
            <a:r>
              <a:rPr kumimoji="1" lang="zh-CN" altLang="en-US" sz="2400" b="1" dirty="0">
                <a:latin typeface="华文新魏" panose="02010800040101010101" pitchFamily="2" charset="-122"/>
              </a:rPr>
              <a:t> 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400" b="1" dirty="0">
                <a:latin typeface="Times New Roman" panose="02020603050405020304" pitchFamily="18" charset="0"/>
              </a:rPr>
              <a:t>  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自传是传记的一种。传记以记叙人物生平事迹为主。自传则是以记述自己的生平事迹为主。自传体作文是传记的简要形式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—</a:t>
            </a:r>
            <a:r>
              <a:rPr kumimoji="1" lang="zh-CN" altLang="en-US" sz="2800" b="1" dirty="0">
                <a:latin typeface="宋体" panose="02010600030101010101" pitchFamily="2" charset="-122"/>
              </a:rPr>
              <a:t>－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小传的一种。</a:t>
            </a:r>
            <a:r>
              <a:rPr kumimoji="1" lang="zh-CN" altLang="en-US" sz="2800" b="1" dirty="0">
                <a:latin typeface="华文新魏" panose="02010800040101010101" pitchFamily="2" charset="-122"/>
              </a:rPr>
              <a:t> 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Times New Roman" panose="02020603050405020304" pitchFamily="18" charset="0"/>
              </a:rPr>
              <a:t>  从写作的对象上来讲，自传体作文是以写人为主的文章。只不过这个人物是自己，写人的手法在此都可以应用。但是，怎样把自传体作文写好，却不象写别人那样简单。</a:t>
            </a:r>
            <a:r>
              <a:rPr kumimoji="1" lang="zh-CN" altLang="en-US" sz="2800" b="1" dirty="0">
                <a:latin typeface="华文新魏" panose="02010800040101010101" pitchFamily="2" charset="-122"/>
              </a:rPr>
              <a:t> </a:t>
            </a:r>
          </a:p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Times New Roman" panose="02020603050405020304" pitchFamily="18" charset="0"/>
              </a:rPr>
              <a:t>  首先，自传体作文要写出一个真实的、活生生的“我”来。这个我，应该就是生活中自己的真实样子，而不是与生活中真实的自己隔着一层，或者不是完全真实的你。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这就要求写作自传体作文的第一个要求是认识自我。</a:t>
            </a:r>
            <a:endParaRPr kumimoji="1" lang="zh-CN" altLang="en-US" sz="2800" b="1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7321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>
            <a:extLst>
              <a:ext uri="{FF2B5EF4-FFF2-40B4-BE49-F238E27FC236}">
                <a16:creationId xmlns:a16="http://schemas.microsoft.com/office/drawing/2014/main" id="{37A50626-4E99-44A8-9F70-CD20D2B523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7280" y="1431388"/>
            <a:ext cx="10325685" cy="418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Times New Roman" panose="02020603050405020304" pitchFamily="18" charset="0"/>
              </a:rPr>
              <a:t>也许你要问了，我自己还能不认识自己吗？其实不然。我们每个人从出生到成长，走过的每一天每一步都在塑造着自己。在紧张的生活中，在不知不觉的成长中，慢慢地，可能对自己的成长不那么敏感了，或是感受不那么深刻了，或者，由于环境的左右，自己对自我的认识也渐渐有了偏差。</a:t>
            </a: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宋体" panose="02010600030101010101" pitchFamily="2" charset="-122"/>
              </a:rPr>
              <a:t>写作小传的过程是一个寻找、发现自我的过程，你要顺着一根线，把自己给追回来，加以审视，加以分析，最终真正地认识自己。那么，怎样才能在文章中真实地、生动地表达自己呢？让我们一起来想一想。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47229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 4" descr="图片包含 文字&#10;&#10;已生成极高可信度的说明">
            <a:extLst>
              <a:ext uri="{FF2B5EF4-FFF2-40B4-BE49-F238E27FC236}">
                <a16:creationId xmlns:a16="http://schemas.microsoft.com/office/drawing/2014/main" id="{4AC4CD67-A3F2-4B54-A625-FD05C6EDF0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5" r="2" b="7960"/>
          <a:stretch/>
        </p:blipFill>
        <p:spPr>
          <a:xfrm>
            <a:off x="8088923" y="10"/>
            <a:ext cx="4103077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</p:spPr>
      </p:pic>
      <p:cxnSp>
        <p:nvCxnSpPr>
          <p:cNvPr id="12" name="Straight Arrow Connector 11">
            <a:extLst/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93776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F3F7D6B9-A383-4B75-B2C6-11E1266DE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5320" y="2631125"/>
            <a:ext cx="4983480" cy="2397443"/>
          </a:xfrm>
        </p:spPr>
        <p:txBody>
          <a:bodyPr anchor="t">
            <a:normAutofit/>
          </a:bodyPr>
          <a:lstStyle/>
          <a:p>
            <a:pPr algn="l"/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F0CAE28-60F1-44CA-8562-796DF21F35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8956" y="487048"/>
            <a:ext cx="5244905" cy="1499975"/>
          </a:xfrm>
        </p:spPr>
        <p:txBody>
          <a:bodyPr anchor="b">
            <a:norm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部编八年级上册写作指导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E2C2E3F-2F76-47FB-97FB-82D652AD9B8A}"/>
              </a:ext>
            </a:extLst>
          </p:cNvPr>
          <p:cNvSpPr/>
          <p:nvPr/>
        </p:nvSpPr>
        <p:spPr>
          <a:xfrm>
            <a:off x="2360888" y="3318231"/>
            <a:ext cx="51155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学写传记</a:t>
            </a:r>
          </a:p>
        </p:txBody>
      </p:sp>
    </p:spTree>
    <p:extLst>
      <p:ext uri="{BB962C8B-B14F-4D97-AF65-F5344CB8AC3E}">
        <p14:creationId xmlns:p14="http://schemas.microsoft.com/office/powerpoint/2010/main" val="29518737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>
            <a:extLst>
              <a:ext uri="{FF2B5EF4-FFF2-40B4-BE49-F238E27FC236}">
                <a16:creationId xmlns:a16="http://schemas.microsoft.com/office/drawing/2014/main" id="{D1B9118E-4FD9-41AE-B8B8-11176E9415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0671" y="533401"/>
            <a:ext cx="10396023" cy="5478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Times New Roman" panose="02020603050405020304" pitchFamily="18" charset="0"/>
              </a:rPr>
              <a:t>请问一下自己：我是谁？我是一个什么样的人？我的性格如何？我喜欢什么、不喜欢什么？我的理想是什么？我希望自己的未来是什么？我为什么会有以上的爱好与想法？在我成长的过程中，谁对我的影响比较大？哪些事给我留下的印象比较深？</a:t>
            </a:r>
            <a:r>
              <a:rPr kumimoji="1" lang="en-US" altLang="zh-CN" sz="2800" b="1" dirty="0">
                <a:latin typeface="Times New Roman" panose="02020603050405020304" pitchFamily="18" charset="0"/>
              </a:rPr>
              <a:t>……</a:t>
            </a:r>
            <a:r>
              <a:rPr kumimoji="1" lang="zh-CN" altLang="en-US" sz="2800" b="1" dirty="0">
                <a:latin typeface="Times New Roman" panose="02020603050405020304" pitchFamily="18" charset="0"/>
              </a:rPr>
              <a:t>这么问下来，做个记录，加以整理，一份较为真空的自传体作文就出来了。</a:t>
            </a:r>
            <a:endParaRPr kumimoji="1" lang="zh-CN" altLang="en-US" sz="2800" b="1" dirty="0">
              <a:latin typeface="华文楷体" panose="0201060004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latin typeface="宋体" panose="02010600030101010101" pitchFamily="2" charset="-122"/>
              </a:rPr>
              <a:t>写作自传体作文（小传）比其他写人的作文要容易很多。这是因为写的是自己，素材不缺，认识不缺。但是，素材多了，又面临一个选材和剪裁的问题。什么样的素材最适合用于这篇自传体文章？什么样的素材更重要、更有表现力？这都是需要认真考虑的。写作自传体作文，</a:t>
            </a:r>
            <a:r>
              <a:rPr kumimoji="1"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最忌写成流水帐，从自己的出生写起、一年一年。</a:t>
            </a:r>
            <a:r>
              <a:rPr kumimoji="1"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36629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77043A-1EB0-4C5A-8A06-4D0053861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写作实践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62F3C2-346B-4864-94F8-38DEA34BA4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一、从呱呱坠地到成长为一个少年学生，你已经有了十多年的人生经历。写一段自我介绍，回顾自己过去的经历，也说说自己对未来的想法。</a:t>
            </a:r>
            <a:r>
              <a:rPr lang="en-US" altLang="zh-CN" dirty="0"/>
              <a:t>300</a:t>
            </a:r>
            <a:r>
              <a:rPr lang="zh-CN" altLang="en-US" dirty="0"/>
              <a:t>字左右。</a:t>
            </a:r>
            <a:endParaRPr lang="en-US" altLang="zh-CN" dirty="0"/>
          </a:p>
          <a:p>
            <a:r>
              <a:rPr lang="zh-CN" altLang="en-US" dirty="0"/>
              <a:t>提示：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、介绍自己名字的由来和含义，写清楚自己的出生日期、出生地等基本信息。</a:t>
            </a:r>
            <a:endParaRPr lang="en-US" altLang="zh-CN" dirty="0"/>
          </a:p>
          <a:p>
            <a:r>
              <a:rPr lang="en-US" altLang="zh-CN" dirty="0"/>
              <a:t> 2</a:t>
            </a:r>
            <a:r>
              <a:rPr lang="zh-CN" altLang="en-US" dirty="0"/>
              <a:t>、选取自己生活经历中的重要事情，注意记录言行方面的细节。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、写完后与家人、朋友交流，并请大家提出修改意见。</a:t>
            </a:r>
          </a:p>
        </p:txBody>
      </p:sp>
    </p:spTree>
    <p:extLst>
      <p:ext uri="{BB962C8B-B14F-4D97-AF65-F5344CB8AC3E}">
        <p14:creationId xmlns:p14="http://schemas.microsoft.com/office/powerpoint/2010/main" val="24681177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B809D1-FD88-4DEE-9C82-3DFA8F411B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写作实践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13515DC-EA87-41F6-AA7D-E8E1071734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二 你和家人朝夕相处，但你知道他们的生日、爱好和经历吗？请为你的一位家人写一篇小传。不少于</a:t>
            </a:r>
            <a:r>
              <a:rPr lang="en-US" altLang="zh-CN" dirty="0"/>
              <a:t>500</a:t>
            </a:r>
            <a:r>
              <a:rPr lang="zh-CN" altLang="en-US" dirty="0"/>
              <a:t>字。</a:t>
            </a:r>
            <a:endParaRPr lang="en-US" altLang="zh-CN" dirty="0"/>
          </a:p>
          <a:p>
            <a:r>
              <a:rPr lang="zh-CN" altLang="en-US" dirty="0"/>
              <a:t>提示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、与你要写的家人深入交流，进一步了解他的生活经历。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、既要有概括性的介绍，也要选择几个重要事件，描写言行细节，使人物有血有肉，形象丰满。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、写完后给传主看一看或读给他听，听听他的意见，做些修改。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6047670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A7AC603-E9BA-4CB4-8579-F59506977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写作实践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9AEB26A-092F-4F6D-B1FA-AA26634390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三 用欣赏的眼光观察身边的同学，发现他们身上的闪光点。选择一位，深入交流，为他写一篇小传。不少于</a:t>
            </a:r>
            <a:r>
              <a:rPr lang="en-US" altLang="zh-CN" dirty="0"/>
              <a:t>500</a:t>
            </a:r>
            <a:r>
              <a:rPr lang="zh-CN" altLang="en-US" dirty="0"/>
              <a:t>字。</a:t>
            </a:r>
            <a:endParaRPr lang="en-US" altLang="zh-CN" dirty="0"/>
          </a:p>
          <a:p>
            <a:r>
              <a:rPr lang="zh-CN" altLang="en-US" dirty="0"/>
              <a:t>提示：</a:t>
            </a:r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、要了解自己想写的同学的个性特点，更要尽可能理解其内心世界。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、不要面面俱到，而应根据要着重表现的特点，选取最有代表性的事件和言行。</a:t>
            </a:r>
            <a:endParaRPr lang="en-US" altLang="zh-CN" dirty="0"/>
          </a:p>
          <a:p>
            <a:r>
              <a:rPr lang="en-US" altLang="zh-CN" dirty="0"/>
              <a:t>3</a:t>
            </a:r>
            <a:r>
              <a:rPr lang="zh-CN" altLang="en-US" dirty="0"/>
              <a:t>、写完后，可以全班合作举办一次主题为“我们”的小传展览。</a:t>
            </a:r>
          </a:p>
        </p:txBody>
      </p:sp>
    </p:spTree>
    <p:extLst>
      <p:ext uri="{BB962C8B-B14F-4D97-AF65-F5344CB8AC3E}">
        <p14:creationId xmlns:p14="http://schemas.microsoft.com/office/powerpoint/2010/main" val="41156109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131A13-A8D9-47F6-83A9-14D6724302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6CDB0E2-3957-436C-94C7-40DA83845CB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FDEE11E-7CC7-43D5-9429-15355757EC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584" y="3670265"/>
            <a:ext cx="3314700" cy="2486025"/>
          </a:xfrm>
          <a:prstGeom prst="rect">
            <a:avLst/>
          </a:prstGeom>
        </p:spPr>
      </p:pic>
      <p:pic>
        <p:nvPicPr>
          <p:cNvPr id="7" name="图片 6" descr="图片包含 男士, 电子产品, 人员, 陈列&#10;&#10;已生成高可信度的说明">
            <a:extLst>
              <a:ext uri="{FF2B5EF4-FFF2-40B4-BE49-F238E27FC236}">
                <a16:creationId xmlns:a16="http://schemas.microsoft.com/office/drawing/2014/main" id="{ECB37B8C-1A7C-4E36-9C72-53530964B2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12" y="63229"/>
            <a:ext cx="4064000" cy="3048000"/>
          </a:xfrm>
          <a:prstGeom prst="rect">
            <a:avLst/>
          </a:prstGeom>
        </p:spPr>
      </p:pic>
      <p:pic>
        <p:nvPicPr>
          <p:cNvPr id="9" name="图片 8" descr="图片包含 文字&#10;&#10;已生成极高可信度的说明">
            <a:extLst>
              <a:ext uri="{FF2B5EF4-FFF2-40B4-BE49-F238E27FC236}">
                <a16:creationId xmlns:a16="http://schemas.microsoft.com/office/drawing/2014/main" id="{E2A9082E-EC31-4B10-A42F-524536D78C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285" y="46713"/>
            <a:ext cx="4064000" cy="3048000"/>
          </a:xfrm>
          <a:prstGeom prst="rect">
            <a:avLst/>
          </a:prstGeom>
        </p:spPr>
      </p:pic>
      <p:pic>
        <p:nvPicPr>
          <p:cNvPr id="11" name="图片 10" descr="图片包含 报纸&#10;&#10;已生成高可信度的说明">
            <a:extLst>
              <a:ext uri="{FF2B5EF4-FFF2-40B4-BE49-F238E27FC236}">
                <a16:creationId xmlns:a16="http://schemas.microsoft.com/office/drawing/2014/main" id="{FD7E35A2-3257-4E47-B650-1B3526B862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499" y="63230"/>
            <a:ext cx="2210611" cy="250487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7133C6C-CC1A-45FD-979A-0C4B6E5E0B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23" y="3111229"/>
            <a:ext cx="3352800" cy="3746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图片 14" descr="图片包含 人员, 男士, 墙壁, 室内&#10;&#10;已生成极高可信度的说明">
            <a:extLst>
              <a:ext uri="{FF2B5EF4-FFF2-40B4-BE49-F238E27FC236}">
                <a16:creationId xmlns:a16="http://schemas.microsoft.com/office/drawing/2014/main" id="{EDE4878E-66A6-42C3-B65D-ABE02ECE10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845" y="2568102"/>
            <a:ext cx="4245585" cy="428989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3906729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/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图片 4" descr="图片包含 文字&#10;&#10;已生成极高可信度的说明">
            <a:extLst>
              <a:ext uri="{FF2B5EF4-FFF2-40B4-BE49-F238E27FC236}">
                <a16:creationId xmlns:a16="http://schemas.microsoft.com/office/drawing/2014/main" id="{4AC4CD67-A3F2-4B54-A625-FD05C6EDF0C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35" r="2" b="7960"/>
          <a:stretch/>
        </p:blipFill>
        <p:spPr>
          <a:xfrm>
            <a:off x="8088923" y="10"/>
            <a:ext cx="4103077" cy="6857990"/>
          </a:xfrm>
          <a:custGeom>
            <a:avLst/>
            <a:gdLst>
              <a:gd name="connsiteX0" fmla="*/ 45571 w 6278877"/>
              <a:gd name="connsiteY0" fmla="*/ 0 h 6858000"/>
              <a:gd name="connsiteX1" fmla="*/ 6278877 w 6278877"/>
              <a:gd name="connsiteY1" fmla="*/ 0 h 6858000"/>
              <a:gd name="connsiteX2" fmla="*/ 6278877 w 6278877"/>
              <a:gd name="connsiteY2" fmla="*/ 6858000 h 6858000"/>
              <a:gd name="connsiteX3" fmla="*/ 3292307 w 6278877"/>
              <a:gd name="connsiteY3" fmla="*/ 6858000 h 6858000"/>
              <a:gd name="connsiteX4" fmla="*/ 3181525 w 6278877"/>
              <a:gd name="connsiteY4" fmla="*/ 6786980 h 6858000"/>
              <a:gd name="connsiteX5" fmla="*/ 0 w 6278877"/>
              <a:gd name="connsiteY5" fmla="*/ 803252 h 6858000"/>
              <a:gd name="connsiteX6" fmla="*/ 37255 w 6278877"/>
              <a:gd name="connsiteY6" fmla="*/ 6544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78877" h="6858000">
                <a:moveTo>
                  <a:pt x="45571" y="0"/>
                </a:moveTo>
                <a:lnTo>
                  <a:pt x="6278877" y="0"/>
                </a:lnTo>
                <a:lnTo>
                  <a:pt x="6278877" y="6858000"/>
                </a:lnTo>
                <a:lnTo>
                  <a:pt x="3292307" y="6858000"/>
                </a:lnTo>
                <a:lnTo>
                  <a:pt x="3181525" y="6786980"/>
                </a:lnTo>
                <a:cubicBezTo>
                  <a:pt x="1262020" y="5490189"/>
                  <a:pt x="0" y="3294101"/>
                  <a:pt x="0" y="803252"/>
                </a:cubicBezTo>
                <a:cubicBezTo>
                  <a:pt x="0" y="554167"/>
                  <a:pt x="12619" y="308030"/>
                  <a:pt x="37255" y="65445"/>
                </a:cubicBezTo>
                <a:close/>
              </a:path>
            </a:pathLst>
          </a:custGeom>
        </p:spPr>
      </p:pic>
      <p:cxnSp>
        <p:nvCxnSpPr>
          <p:cNvPr id="12" name="Straight Arrow Connector 11">
            <a:extLst/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55320" y="2316480"/>
            <a:ext cx="4937760" cy="0"/>
          </a:xfrm>
          <a:prstGeom prst="straightConnector1">
            <a:avLst/>
          </a:prstGeom>
          <a:ln w="19050" cap="sq"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>
            <a:extLst>
              <a:ext uri="{FF2B5EF4-FFF2-40B4-BE49-F238E27FC236}">
                <a16:creationId xmlns:a16="http://schemas.microsoft.com/office/drawing/2014/main" id="{F3F7D6B9-A383-4B75-B2C6-11E1266DE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5320" y="2631125"/>
            <a:ext cx="4983480" cy="2397443"/>
          </a:xfrm>
        </p:spPr>
        <p:txBody>
          <a:bodyPr anchor="t">
            <a:normAutofit/>
          </a:bodyPr>
          <a:lstStyle/>
          <a:p>
            <a:pPr algn="l"/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F0CAE28-60F1-44CA-8562-796DF21F35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8956" y="487048"/>
            <a:ext cx="5244905" cy="1499975"/>
          </a:xfrm>
        </p:spPr>
        <p:txBody>
          <a:bodyPr anchor="b">
            <a:normAutofit/>
          </a:bodyPr>
          <a:lstStyle/>
          <a:p>
            <a:pPr algn="l"/>
            <a:r>
              <a:rPr lang="zh-CN" altLang="en-US" sz="3600" b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部编八年级上册写作指导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E2C2E3F-2F76-47FB-97FB-82D652AD9B8A}"/>
              </a:ext>
            </a:extLst>
          </p:cNvPr>
          <p:cNvSpPr/>
          <p:nvPr/>
        </p:nvSpPr>
        <p:spPr>
          <a:xfrm>
            <a:off x="2360888" y="3318231"/>
            <a:ext cx="511550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学写传记</a:t>
            </a:r>
          </a:p>
        </p:txBody>
      </p:sp>
    </p:spTree>
    <p:extLst>
      <p:ext uri="{BB962C8B-B14F-4D97-AF65-F5344CB8AC3E}">
        <p14:creationId xmlns:p14="http://schemas.microsoft.com/office/powerpoint/2010/main" val="4950634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5CE6252-9F52-4548-AF0E-8C19BD999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6B04F7-D037-45C0-8682-C679B56158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090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E76726-EEF8-496F-B2BA-69E7C6C1F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0006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学写传记                     </a:t>
            </a:r>
            <a: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讨论交流</a:t>
            </a:r>
            <a:br>
              <a:rPr lang="zh-CN" altLang="en-US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b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2B0C8D-FECF-4DCF-B6C5-BAD79949F1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传记是记述人物生平手机的作品，一般由别人记叙；自述生平的，称为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”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自传“。在你读过的传记中，印象最深的是哪一篇（部）呢？不妨与同学交流一下感受。然后说说专辑的特点。</a:t>
            </a:r>
          </a:p>
        </p:txBody>
      </p:sp>
    </p:spTree>
    <p:extLst>
      <p:ext uri="{BB962C8B-B14F-4D97-AF65-F5344CB8AC3E}">
        <p14:creationId xmlns:p14="http://schemas.microsoft.com/office/powerpoint/2010/main" val="20269118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28ACCFE-2AA2-4254-A11E-2CF586666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02712E-C506-41FA-8CF1-ACA565BE69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06662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、认识传记的特点。</a:t>
            </a:r>
            <a:endParaRPr lang="en-US" altLang="zh-CN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、学习传记的写法。</a:t>
            </a:r>
            <a:endParaRPr lang="en-US" altLang="zh-CN" sz="4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、学写人物小传。</a:t>
            </a:r>
          </a:p>
        </p:txBody>
      </p:sp>
    </p:spTree>
    <p:extLst>
      <p:ext uri="{BB962C8B-B14F-4D97-AF65-F5344CB8AC3E}">
        <p14:creationId xmlns:p14="http://schemas.microsoft.com/office/powerpoint/2010/main" val="15209300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E93863-9E4B-4D89-8E7F-817347240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学写传记</a:t>
            </a:r>
            <a:b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72ACE31-D779-449C-80B8-79629A3177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记要求真实，凡是文中涉及的时间、地点、人物、事件等都必须是准确的，有时还要引用一些可靠的资料，保证叙述的真实可信。但是，传记又不是枯燥的生平介绍或履历表，作者可以发挥想象，以填补事实的空隙，生动传神地表现人物。</a:t>
            </a:r>
            <a:endParaRPr lang="en-US" altLang="zh-CN" sz="3600" b="1" dirty="0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090D9E5-64CE-484A-9DA1-E3EAD12C76BC}"/>
              </a:ext>
            </a:extLst>
          </p:cNvPr>
          <p:cNvSpPr/>
          <p:nvPr/>
        </p:nvSpPr>
        <p:spPr>
          <a:xfrm>
            <a:off x="6659277" y="4922745"/>
            <a:ext cx="50321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latin typeface="微软雅黑" panose="020B0503020204020204" pitchFamily="34" charset="-122"/>
                <a:ea typeface="微软雅黑" panose="020B0503020204020204" pitchFamily="34" charset="-122"/>
              </a:rPr>
              <a:t>传记特点：真实</a:t>
            </a:r>
          </a:p>
        </p:txBody>
      </p:sp>
    </p:spTree>
    <p:extLst>
      <p:ext uri="{BB962C8B-B14F-4D97-AF65-F5344CB8AC3E}">
        <p14:creationId xmlns:p14="http://schemas.microsoft.com/office/powerpoint/2010/main" val="4035942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FBB8C9-936A-451D-9FF3-72B3EFBCA7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学写传记</a:t>
            </a:r>
            <a:b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endParaRPr lang="zh-CN" altLang="en-US" dirty="0"/>
          </a:p>
        </p:txBody>
      </p:sp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054432E3-89FE-40E4-9C5D-25395059D2D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587" y="1206229"/>
            <a:ext cx="10303213" cy="4883285"/>
          </a:xfrm>
        </p:spPr>
      </p:pic>
    </p:spTree>
    <p:extLst>
      <p:ext uri="{BB962C8B-B14F-4D97-AF65-F5344CB8AC3E}">
        <p14:creationId xmlns:p14="http://schemas.microsoft.com/office/powerpoint/2010/main" val="4398868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52091E-E9B4-43B2-8232-1EA0892C4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经典重温</a:t>
            </a:r>
            <a:r>
              <a:rPr lang="en-US" altLang="zh-CN" b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----</a:t>
            </a:r>
            <a:r>
              <a:rPr lang="zh-CN" altLang="en-US" b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茨威格</a:t>
            </a:r>
            <a:r>
              <a:rPr lang="en-US" altLang="zh-CN" b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伟大的悲剧</a:t>
            </a:r>
            <a:r>
              <a:rPr lang="en-US" altLang="zh-CN" b="1" dirty="0">
                <a:solidFill>
                  <a:srgbClr val="0000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endParaRPr lang="zh-CN" altLang="en-US" b="1" dirty="0">
              <a:solidFill>
                <a:srgbClr val="0000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5" name="内容占位符 4" descr="图片包含 男士, 照片, 领带, 人员&#10;&#10;已生成极高可信度的说明">
            <a:extLst>
              <a:ext uri="{FF2B5EF4-FFF2-40B4-BE49-F238E27FC236}">
                <a16:creationId xmlns:a16="http://schemas.microsoft.com/office/drawing/2014/main" id="{43E709A8-320B-4BE8-B0B3-926B1D0DC04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210" y="1810876"/>
            <a:ext cx="3182590" cy="4351338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9A9D134-BCCE-4282-A8A7-8A57E79BB200}"/>
              </a:ext>
            </a:extLst>
          </p:cNvPr>
          <p:cNvSpPr txBox="1"/>
          <p:nvPr/>
        </p:nvSpPr>
        <p:spPr>
          <a:xfrm>
            <a:off x="1153551" y="1810876"/>
            <a:ext cx="620385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茨威格写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伟大的悲剧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，严格按照探险队留下的日记等材料还原斯科特等人的经历，又通过合理的想象，表现任务的内心世界与英雄气概。这样使得人物形象跃然纸上，令读者过目不忘。</a:t>
            </a:r>
          </a:p>
        </p:txBody>
      </p:sp>
    </p:spTree>
    <p:extLst>
      <p:ext uri="{BB962C8B-B14F-4D97-AF65-F5344CB8AC3E}">
        <p14:creationId xmlns:p14="http://schemas.microsoft.com/office/powerpoint/2010/main" val="16182530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6EE1E7-88AB-4D21-BB3A-183A693F71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学写传记</a:t>
            </a:r>
            <a:br>
              <a:rPr lang="zh-CN" altLang="en-US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</a:b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35D6332-0C59-43AC-A3BB-5CF18D2BAD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在记叙事件时，要具体表现人物的言行，让人物“自行”展现他们的思想感情、性格特点等。传记不一定要像散文、小说那样对人物做细致入微的描摹，记录典型语言和关键行动，往往就能达到所需要的表达效果。</a:t>
            </a:r>
          </a:p>
        </p:txBody>
      </p:sp>
    </p:spTree>
    <p:extLst>
      <p:ext uri="{BB962C8B-B14F-4D97-AF65-F5344CB8AC3E}">
        <p14:creationId xmlns:p14="http://schemas.microsoft.com/office/powerpoint/2010/main" val="22548456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05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sp>
      <p:sp>
        <p:nvSpPr>
          <p:cNvPr id="73" name="Freeform 1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48626"/>
            <a:ext cx="6738450" cy="1409374"/>
          </a:xfrm>
          <a:custGeom>
            <a:avLst/>
            <a:gdLst>
              <a:gd name="connsiteX0" fmla="*/ 0 w 6738450"/>
              <a:gd name="connsiteY0" fmla="*/ 0 h 1409374"/>
              <a:gd name="connsiteX1" fmla="*/ 6738450 w 6738450"/>
              <a:gd name="connsiteY1" fmla="*/ 0 h 1409374"/>
              <a:gd name="connsiteX2" fmla="*/ 6085725 w 6738450"/>
              <a:gd name="connsiteY2" fmla="*/ 1409374 h 1409374"/>
              <a:gd name="connsiteX3" fmla="*/ 1524000 w 6738450"/>
              <a:gd name="connsiteY3" fmla="*/ 1409374 h 1409374"/>
              <a:gd name="connsiteX4" fmla="*/ 1200418 w 6738450"/>
              <a:gd name="connsiteY4" fmla="*/ 1409374 h 1409374"/>
              <a:gd name="connsiteX5" fmla="*/ 0 w 6738450"/>
              <a:gd name="connsiteY5" fmla="*/ 1409374 h 1409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738450" h="1409374">
                <a:moveTo>
                  <a:pt x="0" y="0"/>
                </a:moveTo>
                <a:lnTo>
                  <a:pt x="6738450" y="0"/>
                </a:lnTo>
                <a:lnTo>
                  <a:pt x="6085725" y="1409374"/>
                </a:lnTo>
                <a:lnTo>
                  <a:pt x="1524000" y="1409374"/>
                </a:lnTo>
                <a:lnTo>
                  <a:pt x="1200418" y="1409374"/>
                </a:lnTo>
                <a:lnTo>
                  <a:pt x="0" y="140937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 useBgFill="1">
        <p:nvSpPr>
          <p:cNvPr id="75" name="Freeform 33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102096" y="3608996"/>
            <a:ext cx="4522796" cy="3249004"/>
          </a:xfrm>
          <a:custGeom>
            <a:avLst/>
            <a:gdLst>
              <a:gd name="connsiteX0" fmla="*/ 3018081 w 4522796"/>
              <a:gd name="connsiteY0" fmla="*/ 0 h 3249004"/>
              <a:gd name="connsiteX1" fmla="*/ 0 w 4522796"/>
              <a:gd name="connsiteY1" fmla="*/ 0 h 3249004"/>
              <a:gd name="connsiteX2" fmla="*/ 0 w 4522796"/>
              <a:gd name="connsiteY2" fmla="*/ 3249004 h 3249004"/>
              <a:gd name="connsiteX3" fmla="*/ 4522796 w 4522796"/>
              <a:gd name="connsiteY3" fmla="*/ 3249004 h 3249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22796" h="3249004">
                <a:moveTo>
                  <a:pt x="3018081" y="0"/>
                </a:moveTo>
                <a:lnTo>
                  <a:pt x="0" y="0"/>
                </a:lnTo>
                <a:lnTo>
                  <a:pt x="0" y="3249004"/>
                </a:lnTo>
                <a:lnTo>
                  <a:pt x="4522796" y="3249004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b="1"/>
          </a:p>
        </p:txBody>
      </p:sp>
      <p:sp>
        <p:nvSpPr>
          <p:cNvPr id="77" name="Freeform 15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66810" y="5448626"/>
            <a:ext cx="5925190" cy="1409374"/>
          </a:xfrm>
          <a:custGeom>
            <a:avLst/>
            <a:gdLst>
              <a:gd name="connsiteX0" fmla="*/ 652725 w 5925190"/>
              <a:gd name="connsiteY0" fmla="*/ 0 h 1409374"/>
              <a:gd name="connsiteX1" fmla="*/ 5925190 w 5925190"/>
              <a:gd name="connsiteY1" fmla="*/ 0 h 1409374"/>
              <a:gd name="connsiteX2" fmla="*/ 5925190 w 5925190"/>
              <a:gd name="connsiteY2" fmla="*/ 1409374 h 1409374"/>
              <a:gd name="connsiteX3" fmla="*/ 0 w 5925190"/>
              <a:gd name="connsiteY3" fmla="*/ 1409374 h 1409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5190" h="1409374">
                <a:moveTo>
                  <a:pt x="652725" y="0"/>
                </a:moveTo>
                <a:lnTo>
                  <a:pt x="5925190" y="0"/>
                </a:lnTo>
                <a:lnTo>
                  <a:pt x="5925190" y="1409374"/>
                </a:lnTo>
                <a:lnTo>
                  <a:pt x="0" y="1409374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9" name="Freeform 24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5920618" cy="2896258"/>
          </a:xfrm>
          <a:custGeom>
            <a:avLst/>
            <a:gdLst>
              <a:gd name="connsiteX0" fmla="*/ 0 w 5920618"/>
              <a:gd name="connsiteY0" fmla="*/ 0 h 2896258"/>
              <a:gd name="connsiteX1" fmla="*/ 3191370 w 5920618"/>
              <a:gd name="connsiteY1" fmla="*/ 0 h 2896258"/>
              <a:gd name="connsiteX2" fmla="*/ 3346315 w 5920618"/>
              <a:gd name="connsiteY2" fmla="*/ 0 h 2896258"/>
              <a:gd name="connsiteX3" fmla="*/ 5920618 w 5920618"/>
              <a:gd name="connsiteY3" fmla="*/ 0 h 2896258"/>
              <a:gd name="connsiteX4" fmla="*/ 4583705 w 5920618"/>
              <a:gd name="connsiteY4" fmla="*/ 2896258 h 2896258"/>
              <a:gd name="connsiteX5" fmla="*/ 3346315 w 5920618"/>
              <a:gd name="connsiteY5" fmla="*/ 2896258 h 2896258"/>
              <a:gd name="connsiteX6" fmla="*/ 1854457 w 5920618"/>
              <a:gd name="connsiteY6" fmla="*/ 2896258 h 2896258"/>
              <a:gd name="connsiteX7" fmla="*/ 0 w 5920618"/>
              <a:gd name="connsiteY7" fmla="*/ 2896258 h 289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20618" h="2896258">
                <a:moveTo>
                  <a:pt x="0" y="0"/>
                </a:moveTo>
                <a:lnTo>
                  <a:pt x="3191370" y="0"/>
                </a:lnTo>
                <a:lnTo>
                  <a:pt x="3346315" y="0"/>
                </a:lnTo>
                <a:lnTo>
                  <a:pt x="5920618" y="0"/>
                </a:lnTo>
                <a:lnTo>
                  <a:pt x="4583705" y="2896258"/>
                </a:lnTo>
                <a:lnTo>
                  <a:pt x="3346315" y="2896258"/>
                </a:lnTo>
                <a:lnTo>
                  <a:pt x="1854457" y="2896258"/>
                </a:lnTo>
                <a:lnTo>
                  <a:pt x="0" y="2896258"/>
                </a:lnTo>
                <a:close/>
              </a:path>
            </a:pathLst>
          </a:custGeom>
          <a:solidFill>
            <a:srgbClr val="734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https://timgsa.baidu.com/timg?image&amp;quality=80&amp;size=b9999_10000&amp;sec=1505298869510&amp;di=f3b62e4223600b983c934e5950a97a76&amp;imgtype=0&amp;src=http%3A%2F%2Fa3.att.hudong.com%2F56%2F02%2F01300000178663121352027360882_s.jpg">
            <a:extLst>
              <a:ext uri="{FF2B5EF4-FFF2-40B4-BE49-F238E27FC236}">
                <a16:creationId xmlns:a16="http://schemas.microsoft.com/office/drawing/2014/main" id="{6B55038E-4143-426B-936F-4A057755254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3508" y="643466"/>
            <a:ext cx="2857695" cy="4161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732B9401-3479-41E0-BAE8-4D19A7E4A8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3011117"/>
            <a:ext cx="6618051" cy="13557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z="5400" b="1" kern="120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tx1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+mj-lt"/>
                <a:ea typeface="+mj-ea"/>
                <a:cs typeface="+mj-cs"/>
              </a:rPr>
              <a:t>学写传记</a:t>
            </a:r>
            <a:endParaRPr lang="en-US" altLang="zh-CN" sz="5400" kern="120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55383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1709</Words>
  <Application>Microsoft Office PowerPoint</Application>
  <PresentationFormat>宽屏</PresentationFormat>
  <Paragraphs>72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等线</vt:lpstr>
      <vt:lpstr>等线 Light</vt:lpstr>
      <vt:lpstr>华文琥珀</vt:lpstr>
      <vt:lpstr>华文楷体</vt:lpstr>
      <vt:lpstr>华文细黑</vt:lpstr>
      <vt:lpstr>华文新魏</vt:lpstr>
      <vt:lpstr>宋体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学写传记                     讨论交流  </vt:lpstr>
      <vt:lpstr>学习目标</vt:lpstr>
      <vt:lpstr>学写传记 </vt:lpstr>
      <vt:lpstr>学写传记 </vt:lpstr>
      <vt:lpstr>经典重温----茨威格《伟大的悲剧》</vt:lpstr>
      <vt:lpstr>学写传记 </vt:lpstr>
      <vt:lpstr>学写传记</vt:lpstr>
      <vt:lpstr>学写传记 </vt:lpstr>
      <vt:lpstr>学写传记</vt:lpstr>
      <vt:lpstr>学写传记</vt:lpstr>
      <vt:lpstr>老舍《著者略历》</vt:lpstr>
      <vt:lpstr>学写传记----了解小传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写作实践</vt:lpstr>
      <vt:lpstr>写作实践</vt:lpstr>
      <vt:lpstr>写作实践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</cp:revision>
  <dcterms:created xsi:type="dcterms:W3CDTF">2017-09-13T06:42:01Z</dcterms:created>
  <dcterms:modified xsi:type="dcterms:W3CDTF">2017-09-14T02:11:54Z</dcterms:modified>
</cp:coreProperties>
</file>