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57" r:id="rId14"/>
    <p:sldId id="261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1470025"/>
          </a:xfrm>
        </p:spPr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红楼梦</a:t>
            </a:r>
            <a:r>
              <a:rPr lang="en-US" altLang="zh-CN" dirty="0" smtClean="0"/>
              <a:t>》——</a:t>
            </a:r>
            <a:r>
              <a:rPr lang="zh-CN" altLang="en-US" dirty="0" smtClean="0"/>
              <a:t>秦钟人物分析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3284984"/>
            <a:ext cx="7232848" cy="2353816"/>
          </a:xfrm>
        </p:spPr>
        <p:txBody>
          <a:bodyPr>
            <a:normAutofit fontScale="92500"/>
          </a:bodyPr>
          <a:lstStyle/>
          <a:p>
            <a:r>
              <a:rPr lang="zh-CN" altLang="en-US" sz="2800" dirty="0" smtClean="0"/>
              <a:t>第七回送宫花贾琏戏熙凤 宴宁府宝玉会秦钟</a:t>
            </a:r>
            <a:endParaRPr lang="en-US" altLang="zh-CN" sz="2800" dirty="0" smtClean="0"/>
          </a:p>
          <a:p>
            <a:r>
              <a:rPr lang="zh-CN" altLang="en-US" sz="2800" dirty="0" smtClean="0"/>
              <a:t>第九回恋风流情友入家塾 起嫌疑顽童闹学堂</a:t>
            </a:r>
            <a:endParaRPr lang="en-US" altLang="zh-CN" sz="2800" dirty="0" smtClean="0"/>
          </a:p>
          <a:p>
            <a:r>
              <a:rPr lang="zh-CN" altLang="en-US" sz="2800" dirty="0" smtClean="0"/>
              <a:t>第十五回王凤姐弄权铁槛寺 秦鲸卿得趣馒头庵</a:t>
            </a:r>
            <a:endParaRPr lang="en-US" altLang="zh-CN" sz="2800" dirty="0" smtClean="0"/>
          </a:p>
          <a:p>
            <a:r>
              <a:rPr lang="zh-CN" altLang="en-US" sz="2800" dirty="0" smtClean="0"/>
              <a:t>第十六回贾元春才选凤藻宫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秦鲸卿夭逝黄泉路</a:t>
            </a:r>
            <a:endParaRPr lang="en-US" altLang="zh-CN" sz="2800" dirty="0" smtClean="0"/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55679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             谁知近日水月庵的智能私逃进城，找至秦钟家下看视秦钟，不意被秦业知觉，</a:t>
            </a:r>
            <a:r>
              <a:rPr lang="zh-CN" altLang="en-US" dirty="0" smtClean="0">
                <a:solidFill>
                  <a:srgbClr val="FF0000"/>
                </a:solidFill>
              </a:rPr>
              <a:t>将智能逐出</a:t>
            </a:r>
            <a:r>
              <a:rPr lang="zh-CN" altLang="en-US" dirty="0" smtClean="0"/>
              <a:t>，将秦钟打了一顿，自己气的老病发作，</a:t>
            </a:r>
            <a:r>
              <a:rPr lang="zh-CN" altLang="en-US" dirty="0" smtClean="0">
                <a:solidFill>
                  <a:srgbClr val="FF0000"/>
                </a:solidFill>
              </a:rPr>
              <a:t>三五日光景呜呼死了</a:t>
            </a:r>
            <a:r>
              <a:rPr lang="zh-CN" altLang="en-US" dirty="0" smtClean="0"/>
              <a:t>。秦钟本自怯弱，又带病未愈，受了笞杖，今见老父气死，此时</a:t>
            </a:r>
            <a:r>
              <a:rPr lang="zh-CN" altLang="en-US" dirty="0" smtClean="0">
                <a:solidFill>
                  <a:srgbClr val="FF0000"/>
                </a:solidFill>
              </a:rPr>
              <a:t>悔痛无及</a:t>
            </a:r>
            <a:r>
              <a:rPr lang="zh-CN" altLang="en-US" dirty="0" smtClean="0"/>
              <a:t>，更又添了许多症候。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1520" y="404664"/>
            <a:ext cx="7830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第十六回贾元春才选凤藻宫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秦鲸卿夭逝黄泉路</a:t>
            </a:r>
            <a:endParaRPr lang="en-US" altLang="zh-CN" sz="2800" dirty="0" smtClean="0"/>
          </a:p>
        </p:txBody>
      </p:sp>
      <p:sp>
        <p:nvSpPr>
          <p:cNvPr id="7" name="矩形 6"/>
          <p:cNvSpPr/>
          <p:nvPr/>
        </p:nvSpPr>
        <p:spPr>
          <a:xfrm>
            <a:off x="1763688" y="4797152"/>
            <a:ext cx="6120680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dirty="0" smtClean="0"/>
              <a:t>父亲因为他与智能儿的幽会愤怒致死，他也有追悔之意，这又印证了他还是一个孝顺的人。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51920" y="1052736"/>
            <a:ext cx="122413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情真意切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424936" cy="4824536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zh-CN" altLang="en-US" dirty="0" smtClean="0"/>
              <a:t> 宝玉听说，</a:t>
            </a:r>
            <a:r>
              <a:rPr lang="zh-CN" altLang="en-US" dirty="0" smtClean="0">
                <a:solidFill>
                  <a:srgbClr val="FF0000"/>
                </a:solidFill>
              </a:rPr>
              <a:t>吓了一跳</a:t>
            </a:r>
            <a:r>
              <a:rPr lang="zh-CN" altLang="en-US" dirty="0" smtClean="0"/>
              <a:t>，忙问道：“我</a:t>
            </a:r>
            <a:r>
              <a:rPr lang="zh-CN" altLang="en-US" dirty="0" smtClean="0">
                <a:solidFill>
                  <a:srgbClr val="FF0000"/>
                </a:solidFill>
              </a:rPr>
              <a:t>昨儿才瞧</a:t>
            </a:r>
            <a:r>
              <a:rPr lang="zh-CN" altLang="en-US" dirty="0" smtClean="0"/>
              <a:t>了他来，还明明白白，怎么就不中用了？”茗烟道：“我也不知道，才刚是他家的老头子来特告诉我的。”</a:t>
            </a:r>
            <a:endParaRPr lang="en-US" altLang="zh-CN" dirty="0" smtClean="0"/>
          </a:p>
          <a:p>
            <a:pPr>
              <a:buFont typeface="Wingdings" pitchFamily="2" charset="2"/>
              <a:buChar char="ü"/>
            </a:pPr>
            <a:r>
              <a:rPr lang="zh-CN" altLang="en-US" dirty="0" smtClean="0"/>
              <a:t>宝玉听了，</a:t>
            </a:r>
            <a:r>
              <a:rPr lang="zh-CN" altLang="en-US" dirty="0" smtClean="0">
                <a:solidFill>
                  <a:srgbClr val="FF0000"/>
                </a:solidFill>
              </a:rPr>
              <a:t>忙忙的更衣</a:t>
            </a:r>
            <a:r>
              <a:rPr lang="zh-CN" altLang="en-US" dirty="0" smtClean="0"/>
              <a:t>出来，</a:t>
            </a:r>
            <a:r>
              <a:rPr lang="zh-CN" altLang="en-US" dirty="0" smtClean="0">
                <a:solidFill>
                  <a:srgbClr val="FF0000"/>
                </a:solidFill>
              </a:rPr>
              <a:t>车犹未备</a:t>
            </a:r>
            <a:r>
              <a:rPr lang="zh-CN" altLang="en-US" dirty="0" smtClean="0"/>
              <a:t>，</a:t>
            </a:r>
            <a:r>
              <a:rPr lang="zh-CN" altLang="en-US" dirty="0" smtClean="0">
                <a:solidFill>
                  <a:srgbClr val="FF0000"/>
                </a:solidFill>
              </a:rPr>
              <a:t>急的满厅乱转</a:t>
            </a:r>
            <a:r>
              <a:rPr lang="zh-CN" altLang="en-US" dirty="0" smtClean="0"/>
              <a:t>。一时催促的车到，</a:t>
            </a:r>
            <a:r>
              <a:rPr lang="zh-CN" altLang="en-US" dirty="0" smtClean="0">
                <a:solidFill>
                  <a:srgbClr val="FF0000"/>
                </a:solidFill>
              </a:rPr>
              <a:t>忙上了车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Font typeface="Wingdings" pitchFamily="2" charset="2"/>
              <a:buChar char="ü"/>
            </a:pPr>
            <a:r>
              <a:rPr lang="zh-CN" altLang="en-US" dirty="0" smtClean="0"/>
              <a:t>宝玉一见，便</a:t>
            </a:r>
            <a:r>
              <a:rPr lang="zh-CN" altLang="en-US" dirty="0" smtClean="0">
                <a:solidFill>
                  <a:srgbClr val="FF0000"/>
                </a:solidFill>
              </a:rPr>
              <a:t>不禁失声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Font typeface="Wingdings" pitchFamily="2" charset="2"/>
              <a:buChar char="ü"/>
            </a:pPr>
            <a:r>
              <a:rPr lang="zh-CN" altLang="en-US" dirty="0" smtClean="0"/>
              <a:t>宝玉听了，方忍住近前，见秦钟面如白蜡，合目呼吸于枕上。宝玉</a:t>
            </a:r>
            <a:r>
              <a:rPr lang="zh-CN" altLang="en-US" dirty="0" smtClean="0">
                <a:solidFill>
                  <a:srgbClr val="FF0000"/>
                </a:solidFill>
              </a:rPr>
              <a:t>忙叫道</a:t>
            </a:r>
            <a:r>
              <a:rPr lang="zh-CN" altLang="en-US" dirty="0" smtClean="0"/>
              <a:t>：“</a:t>
            </a:r>
            <a:r>
              <a:rPr lang="zh-CN" altLang="en-US" dirty="0" smtClean="0">
                <a:solidFill>
                  <a:srgbClr val="FF0000"/>
                </a:solidFill>
              </a:rPr>
              <a:t>鲸兄！宝玉来了。</a:t>
            </a:r>
            <a:r>
              <a:rPr lang="zh-CN" altLang="en-US" dirty="0" smtClean="0"/>
              <a:t>”连叫两三声，秦钟不睬。宝玉又道：“宝玉来了。”</a:t>
            </a:r>
            <a:endParaRPr lang="en-US" altLang="zh-CN" dirty="0" smtClean="0"/>
          </a:p>
          <a:p>
            <a:pPr>
              <a:buFont typeface="Wingdings" pitchFamily="2" charset="2"/>
              <a:buChar char="ü"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1520" y="404664"/>
            <a:ext cx="7830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第十六回贾元春才选凤藻宫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秦鲸卿夭逝黄泉路</a:t>
            </a:r>
            <a:endParaRPr lang="en-US" altLang="zh-CN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403648" y="5517232"/>
            <a:ext cx="612068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宝玉对秦钟有极深的情感，体现他非常担心秦钟的心情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              那秦钟早已魂魄离身，只剩得一口悠悠余气在胸，正见许多鬼判持牌提索来捉他。那秦钟魂魄那里肯就去，又记念着家中</a:t>
            </a:r>
            <a:r>
              <a:rPr lang="zh-CN" altLang="en-US" dirty="0" smtClean="0">
                <a:solidFill>
                  <a:srgbClr val="FF0000"/>
                </a:solidFill>
              </a:rPr>
              <a:t>无人掌管家务</a:t>
            </a:r>
            <a:r>
              <a:rPr lang="zh-CN" altLang="en-US" dirty="0" smtClean="0"/>
              <a:t>，又记挂着父亲还有留积下的</a:t>
            </a:r>
            <a:r>
              <a:rPr lang="zh-CN" altLang="en-US" dirty="0" smtClean="0">
                <a:solidFill>
                  <a:srgbClr val="FF0000"/>
                </a:solidFill>
              </a:rPr>
              <a:t>三四千两银子</a:t>
            </a:r>
            <a:r>
              <a:rPr lang="zh-CN" altLang="en-US" dirty="0" smtClean="0"/>
              <a:t>，又记挂着</a:t>
            </a:r>
            <a:r>
              <a:rPr lang="zh-CN" altLang="en-US" dirty="0" smtClean="0">
                <a:solidFill>
                  <a:srgbClr val="FF0000"/>
                </a:solidFill>
              </a:rPr>
              <a:t>智能尚无下落</a:t>
            </a:r>
            <a:r>
              <a:rPr lang="zh-CN" altLang="en-US" dirty="0" smtClean="0"/>
              <a:t>，因此百般求告鬼判。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1520" y="404664"/>
            <a:ext cx="7830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第十六回贾元春才选凤藻宫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秦鲸卿夭逝黄泉路</a:t>
            </a:r>
            <a:endParaRPr lang="en-US" altLang="zh-CN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139952" y="4581128"/>
            <a:ext cx="374441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临死仍想着智能儿，对她一往情深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2564904"/>
            <a:ext cx="432048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是个俗人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0" y="404664"/>
            <a:ext cx="7830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第十六回贾元春才选凤藻宫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秦鲸卿夭逝黄泉路</a:t>
            </a:r>
            <a:endParaRPr lang="en-US" altLang="zh-CN" sz="2800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251520" y="5013176"/>
            <a:ext cx="8460432" cy="138499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</a:rPr>
              <a:t>俗人</a:t>
            </a:r>
            <a:r>
              <a:rPr lang="zh-CN" altLang="en-US" sz="2800" dirty="0" smtClean="0"/>
              <a:t>： 宝玉本是个对世俗无意之人，不愿做官，不愿争权夺贵，秦钟临死劝宝玉入世，不宜太过超凡脱俗，可惜宝玉却不明其意，为贾家衰落做铺垫</a:t>
            </a:r>
            <a:endParaRPr lang="en-US" altLang="zh-CN" sz="2800" dirty="0" smtClean="0"/>
          </a:p>
        </p:txBody>
      </p:sp>
      <p:sp>
        <p:nvSpPr>
          <p:cNvPr id="7" name="矩形 6"/>
          <p:cNvSpPr/>
          <p:nvPr/>
        </p:nvSpPr>
        <p:spPr>
          <a:xfrm>
            <a:off x="683568" y="1340768"/>
            <a:ext cx="77048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微开双目，见宝玉在侧，乃勉强叹道：“怎么不肯早来？再迟一步也不能见了。”宝玉忙携手垂泪道：“有什么话留下两句。”秦钟道：“并无别话。</a:t>
            </a:r>
            <a:r>
              <a:rPr lang="zh-CN" altLang="en-US" sz="3200" dirty="0" smtClean="0">
                <a:solidFill>
                  <a:srgbClr val="FF0000"/>
                </a:solidFill>
              </a:rPr>
              <a:t>以前你我见识自为高过世人，我今日才知自误了。以后还该立志功名，以荣耀显达为是。</a:t>
            </a:r>
            <a:r>
              <a:rPr lang="zh-CN" altLang="en-US" sz="3200" dirty="0" smtClean="0"/>
              <a:t>”说毕，便长叹一声，萧然长逝了。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7944" y="2852936"/>
            <a:ext cx="1584176" cy="936104"/>
          </a:xfrm>
          <a:solidFill>
            <a:srgbClr val="FF0000"/>
          </a:solidFill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zh-CN" altLang="en-US" dirty="0" smtClean="0"/>
              <a:t>秦钟</a:t>
            </a:r>
            <a:endParaRPr lang="en-US" altLang="zh-CN" dirty="0" smtClean="0"/>
          </a:p>
          <a:p>
            <a:pPr algn="ctr">
              <a:buNone/>
            </a:pPr>
            <a:r>
              <a:rPr lang="zh-CN" altLang="en-US" dirty="0" smtClean="0"/>
              <a:t>（情种）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328498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因情而生，因情而亡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127776" y="54868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与智能儿</a:t>
            </a:r>
            <a:r>
              <a:rPr lang="zh-CN" altLang="en-US" dirty="0" smtClean="0">
                <a:solidFill>
                  <a:srgbClr val="0070C0"/>
                </a:solidFill>
              </a:rPr>
              <a:t>情投意合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9592" y="1052736"/>
            <a:ext cx="53640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身处封建朱门，情感和意志都不可顺应自己的愿望，而秦钟这个性情中人，钟情智能儿，情真意切，在他生命最后的一段时间，依旧心系心爱之人</a:t>
            </a:r>
            <a:endParaRPr lang="zh-CN" altLang="en-US" dirty="0"/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1259632" y="1988840"/>
            <a:ext cx="1728192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V="1">
            <a:off x="6300192" y="692696"/>
            <a:ext cx="79208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8100392" y="980728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020272" y="170080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云雨之事</a:t>
            </a:r>
            <a:endParaRPr lang="zh-CN" altLang="en-US" dirty="0"/>
          </a:p>
        </p:txBody>
      </p:sp>
      <p:cxnSp>
        <p:nvCxnSpPr>
          <p:cNvPr id="18" name="直接箭头连接符 17"/>
          <p:cNvCxnSpPr>
            <a:stCxn id="16" idx="2"/>
          </p:cNvCxnSpPr>
          <p:nvPr/>
        </p:nvCxnSpPr>
        <p:spPr>
          <a:xfrm>
            <a:off x="8172400" y="2070140"/>
            <a:ext cx="0" cy="7827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623720" y="2924944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父亲气死，智能儿被迫与自己分离，自己的病情也加重</a:t>
            </a:r>
            <a:endParaRPr lang="zh-CN" altLang="en-US" dirty="0"/>
          </a:p>
        </p:txBody>
      </p:sp>
      <p:sp>
        <p:nvSpPr>
          <p:cNvPr id="20" name="下箭头 19"/>
          <p:cNvSpPr/>
          <p:nvPr/>
        </p:nvSpPr>
        <p:spPr>
          <a:xfrm rot="5400000">
            <a:off x="3095836" y="2600908"/>
            <a:ext cx="576064" cy="1800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>
            <a:stCxn id="19" idx="2"/>
          </p:cNvCxnSpPr>
          <p:nvPr/>
        </p:nvCxnSpPr>
        <p:spPr>
          <a:xfrm>
            <a:off x="7883860" y="3848274"/>
            <a:ext cx="508" cy="8048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2051720" y="4653136"/>
            <a:ext cx="5832648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V="1">
            <a:off x="2051720" y="3645024"/>
            <a:ext cx="0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96752"/>
            <a:ext cx="8363272" cy="4929411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            </a:t>
            </a:r>
            <a:r>
              <a:rPr lang="zh-CN" altLang="zh-CN" dirty="0" smtClean="0"/>
              <a:t>说着</a:t>
            </a:r>
            <a:r>
              <a:rPr lang="en-US" altLang="zh-CN" dirty="0" smtClean="0"/>
              <a:t>, </a:t>
            </a:r>
            <a:r>
              <a:rPr lang="zh-CN" altLang="zh-CN" dirty="0" smtClean="0"/>
              <a:t>果然出去带进一个小后生来</a:t>
            </a:r>
            <a:r>
              <a:rPr lang="en-US" altLang="zh-CN" dirty="0" smtClean="0"/>
              <a:t>,</a:t>
            </a:r>
            <a:r>
              <a:rPr lang="zh-CN" altLang="zh-CN" dirty="0" smtClean="0"/>
              <a:t>较宝玉略瘦些</a:t>
            </a:r>
            <a:r>
              <a:rPr lang="en-US" altLang="zh-CN" dirty="0" smtClean="0"/>
              <a:t>,</a:t>
            </a:r>
            <a:r>
              <a:rPr lang="zh-CN" altLang="zh-CN" dirty="0" smtClean="0">
                <a:solidFill>
                  <a:srgbClr val="FF0000"/>
                </a:solidFill>
              </a:rPr>
              <a:t>眉清目秀</a:t>
            </a:r>
            <a:r>
              <a:rPr lang="en-US" altLang="zh-CN" dirty="0" smtClean="0">
                <a:solidFill>
                  <a:srgbClr val="FF0000"/>
                </a:solidFill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</a:rPr>
              <a:t>粉面朱唇</a:t>
            </a:r>
            <a:r>
              <a:rPr lang="en-US" altLang="zh-CN" dirty="0" smtClean="0">
                <a:solidFill>
                  <a:srgbClr val="FF0000"/>
                </a:solidFill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</a:rPr>
              <a:t>身材俊俏</a:t>
            </a:r>
            <a:r>
              <a:rPr lang="en-US" altLang="zh-CN" dirty="0" smtClean="0">
                <a:solidFill>
                  <a:srgbClr val="FF0000"/>
                </a:solidFill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</a:rPr>
              <a:t>举止风流</a:t>
            </a:r>
            <a:r>
              <a:rPr lang="en-US" altLang="zh-CN" dirty="0" smtClean="0"/>
              <a:t>,</a:t>
            </a:r>
            <a:r>
              <a:rPr lang="zh-CN" altLang="zh-CN" dirty="0" smtClean="0"/>
              <a:t>似在宝玉之上</a:t>
            </a:r>
            <a:r>
              <a:rPr lang="en-US" altLang="zh-CN" dirty="0" smtClean="0"/>
              <a:t>,</a:t>
            </a:r>
            <a:r>
              <a:rPr lang="zh-CN" altLang="zh-CN" dirty="0" smtClean="0"/>
              <a:t>只是怯怯羞羞</a:t>
            </a:r>
            <a:r>
              <a:rPr lang="en-US" altLang="zh-CN" dirty="0" smtClean="0"/>
              <a:t>,</a:t>
            </a:r>
            <a:r>
              <a:rPr lang="zh-CN" altLang="zh-CN" dirty="0" smtClean="0"/>
              <a:t>有女儿之态</a:t>
            </a:r>
            <a:r>
              <a:rPr lang="en-US" altLang="zh-CN" dirty="0" smtClean="0"/>
              <a:t>,</a:t>
            </a:r>
            <a:r>
              <a:rPr lang="zh-CN" altLang="zh-CN" dirty="0" smtClean="0"/>
              <a:t>腼腆含糊</a:t>
            </a:r>
            <a:r>
              <a:rPr lang="en-US" altLang="zh-CN" dirty="0" smtClean="0"/>
              <a:t>,</a:t>
            </a:r>
            <a:r>
              <a:rPr lang="zh-CN" altLang="zh-CN" dirty="0" smtClean="0"/>
              <a:t>慢向凤姐作揖问好</a:t>
            </a:r>
            <a:r>
              <a:rPr lang="en-US" altLang="zh-CN" dirty="0" smtClean="0"/>
              <a:t>. </a:t>
            </a:r>
            <a:r>
              <a:rPr lang="zh-CN" altLang="zh-CN" dirty="0" smtClean="0"/>
              <a:t>凤姐喜的先推宝玉</a:t>
            </a:r>
            <a:r>
              <a:rPr lang="en-US" altLang="zh-CN" dirty="0" smtClean="0"/>
              <a:t>,</a:t>
            </a:r>
            <a:r>
              <a:rPr lang="zh-CN" altLang="zh-CN" dirty="0" smtClean="0">
                <a:solidFill>
                  <a:srgbClr val="FF0000"/>
                </a:solidFill>
              </a:rPr>
              <a:t>笑道</a:t>
            </a:r>
            <a:r>
              <a:rPr lang="en-US" altLang="zh-CN" dirty="0" smtClean="0">
                <a:solidFill>
                  <a:srgbClr val="FF0000"/>
                </a:solidFill>
              </a:rPr>
              <a:t>:"</a:t>
            </a:r>
            <a:r>
              <a:rPr lang="zh-CN" altLang="zh-CN" dirty="0" smtClean="0">
                <a:solidFill>
                  <a:srgbClr val="FF0000"/>
                </a:solidFill>
              </a:rPr>
              <a:t>比下去了</a:t>
            </a:r>
            <a:r>
              <a:rPr lang="en-US" altLang="zh-CN" dirty="0" smtClean="0">
                <a:solidFill>
                  <a:srgbClr val="FF0000"/>
                </a:solidFill>
              </a:rPr>
              <a:t>!"</a:t>
            </a:r>
            <a:r>
              <a:rPr lang="zh-CN" altLang="zh-CN" dirty="0" smtClean="0"/>
              <a:t>便探身一把携了这孩子的手</a:t>
            </a:r>
            <a:r>
              <a:rPr lang="en-US" altLang="zh-CN" dirty="0" smtClean="0"/>
              <a:t>,</a:t>
            </a:r>
            <a:r>
              <a:rPr lang="zh-CN" altLang="zh-CN" dirty="0" smtClean="0"/>
              <a:t>就命他身傍坐了</a:t>
            </a:r>
            <a:r>
              <a:rPr lang="en-US" altLang="zh-CN" dirty="0" smtClean="0"/>
              <a:t>, </a:t>
            </a:r>
            <a:r>
              <a:rPr lang="zh-CN" altLang="zh-CN" dirty="0" smtClean="0"/>
              <a:t>慢慢的问他</a:t>
            </a:r>
            <a:r>
              <a:rPr lang="en-US" altLang="zh-CN" dirty="0" smtClean="0"/>
              <a:t>:</a:t>
            </a:r>
            <a:r>
              <a:rPr lang="zh-CN" altLang="zh-CN" dirty="0" smtClean="0"/>
              <a:t>几岁了</a:t>
            </a:r>
            <a:r>
              <a:rPr lang="en-US" altLang="zh-CN" dirty="0" smtClean="0"/>
              <a:t>,</a:t>
            </a:r>
            <a:r>
              <a:rPr lang="zh-CN" altLang="zh-CN" dirty="0" smtClean="0"/>
              <a:t>读什么书</a:t>
            </a:r>
            <a:r>
              <a:rPr lang="en-US" altLang="zh-CN" dirty="0" smtClean="0"/>
              <a:t>,</a:t>
            </a:r>
            <a:r>
              <a:rPr lang="zh-CN" altLang="zh-CN" dirty="0" smtClean="0"/>
              <a:t>弟兄几个</a:t>
            </a:r>
            <a:r>
              <a:rPr lang="en-US" altLang="zh-CN" dirty="0" smtClean="0"/>
              <a:t>,</a:t>
            </a:r>
            <a:r>
              <a:rPr lang="zh-CN" altLang="zh-CN" dirty="0" smtClean="0"/>
              <a:t>学名唤什么</a:t>
            </a:r>
            <a:r>
              <a:rPr lang="en-US" altLang="zh-CN" dirty="0" smtClean="0"/>
              <a:t>.</a:t>
            </a:r>
            <a:r>
              <a:rPr lang="zh-CN" altLang="zh-CN" dirty="0" smtClean="0"/>
              <a:t>秦钟一一答应了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31840" y="4869160"/>
            <a:ext cx="4536504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外貌俊秀，又有几分女儿之态，腼腆，拘束</a:t>
            </a:r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395536" y="260648"/>
            <a:ext cx="7668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第七回 送宫花贾琏戏熙凤 宴宁府宝玉会秦钟</a:t>
            </a:r>
            <a:endParaRPr lang="en-US" altLang="zh-CN" sz="2800" dirty="0" smtClean="0"/>
          </a:p>
        </p:txBody>
      </p:sp>
      <p:sp>
        <p:nvSpPr>
          <p:cNvPr id="7" name="矩形标注 6"/>
          <p:cNvSpPr/>
          <p:nvPr/>
        </p:nvSpPr>
        <p:spPr>
          <a:xfrm rot="10800000">
            <a:off x="899592" y="5805264"/>
            <a:ext cx="6048672" cy="576064"/>
          </a:xfrm>
          <a:prstGeom prst="wedgeRectCallout">
            <a:avLst>
              <a:gd name="adj1" fmla="val -41366"/>
              <a:gd name="adj2" fmla="val 1525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31640" y="5877272"/>
            <a:ext cx="49936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 smtClean="0">
                <a:solidFill>
                  <a:schemeClr val="bg1"/>
                </a:solidFill>
              </a:rPr>
              <a:t>腼腆温柔</a:t>
            </a:r>
            <a:r>
              <a:rPr lang="en-US" altLang="zh-CN" sz="2000" dirty="0" smtClean="0">
                <a:solidFill>
                  <a:schemeClr val="bg1"/>
                </a:solidFill>
              </a:rPr>
              <a:t>,</a:t>
            </a:r>
            <a:r>
              <a:rPr lang="zh-CN" altLang="zh-CN" sz="2000" dirty="0" smtClean="0">
                <a:solidFill>
                  <a:schemeClr val="bg1"/>
                </a:solidFill>
              </a:rPr>
              <a:t>未语面先红</a:t>
            </a:r>
            <a:r>
              <a:rPr lang="en-US" altLang="zh-CN" sz="2000" dirty="0" smtClean="0">
                <a:solidFill>
                  <a:schemeClr val="bg1"/>
                </a:solidFill>
              </a:rPr>
              <a:t>,</a:t>
            </a:r>
            <a:r>
              <a:rPr lang="zh-CN" altLang="zh-CN" sz="2000" dirty="0" smtClean="0">
                <a:solidFill>
                  <a:schemeClr val="bg1"/>
                </a:solidFill>
              </a:rPr>
              <a:t>怯怯羞羞</a:t>
            </a:r>
            <a:r>
              <a:rPr lang="en-US" altLang="zh-CN" sz="2000" dirty="0" smtClean="0">
                <a:solidFill>
                  <a:schemeClr val="bg1"/>
                </a:solidFill>
              </a:rPr>
              <a:t>,</a:t>
            </a:r>
            <a:r>
              <a:rPr lang="zh-CN" altLang="zh-CN" sz="2000" dirty="0" smtClean="0">
                <a:solidFill>
                  <a:schemeClr val="bg1"/>
                </a:solidFill>
              </a:rPr>
              <a:t>有女儿之风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525963"/>
          </a:xfrm>
          <a:solidFill>
            <a:schemeClr val="bg1"/>
          </a:solidFill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              </a:t>
            </a:r>
            <a:r>
              <a:rPr lang="zh-CN" altLang="zh-CN" dirty="0" smtClean="0"/>
              <a:t>那宝玉自见了秦钟的人品出众</a:t>
            </a:r>
            <a:r>
              <a:rPr lang="en-US" altLang="zh-CN" dirty="0" smtClean="0"/>
              <a:t>,</a:t>
            </a:r>
            <a:r>
              <a:rPr lang="zh-CN" altLang="zh-CN" dirty="0" smtClean="0"/>
              <a:t>心中似有所失</a:t>
            </a:r>
            <a:r>
              <a:rPr lang="en-US" altLang="zh-CN" dirty="0" smtClean="0"/>
              <a:t>,</a:t>
            </a:r>
            <a:r>
              <a:rPr lang="zh-CN" altLang="zh-CN" dirty="0" smtClean="0"/>
              <a:t>痴了半日</a:t>
            </a:r>
            <a:r>
              <a:rPr lang="en-US" altLang="zh-CN" dirty="0" smtClean="0"/>
              <a:t>,</a:t>
            </a:r>
            <a:r>
              <a:rPr lang="zh-CN" altLang="zh-CN" dirty="0" smtClean="0"/>
              <a:t>自己心中又起了呆意</a:t>
            </a:r>
            <a:r>
              <a:rPr lang="en-US" altLang="zh-CN" dirty="0" smtClean="0"/>
              <a:t>, </a:t>
            </a:r>
            <a:r>
              <a:rPr lang="zh-CN" altLang="zh-CN" dirty="0" smtClean="0"/>
              <a:t>乃自思道</a:t>
            </a:r>
            <a:r>
              <a:rPr lang="en-US" altLang="zh-CN" dirty="0" smtClean="0"/>
              <a:t>: "</a:t>
            </a:r>
            <a:r>
              <a:rPr lang="zh-CN" altLang="zh-CN" dirty="0" smtClean="0">
                <a:solidFill>
                  <a:srgbClr val="FF0000"/>
                </a:solidFill>
              </a:rPr>
              <a:t>天下竟有这等人物</a:t>
            </a:r>
            <a:r>
              <a:rPr lang="en-US" altLang="zh-CN" dirty="0" smtClean="0"/>
              <a:t>!</a:t>
            </a:r>
            <a:r>
              <a:rPr lang="zh-CN" altLang="zh-CN" dirty="0" smtClean="0"/>
              <a:t>如今看来</a:t>
            </a:r>
            <a:r>
              <a:rPr lang="en-US" altLang="zh-CN" dirty="0" smtClean="0"/>
              <a:t>,</a:t>
            </a:r>
            <a:r>
              <a:rPr lang="zh-CN" altLang="zh-CN" dirty="0" smtClean="0"/>
              <a:t>我竟成了</a:t>
            </a:r>
            <a:r>
              <a:rPr lang="zh-CN" altLang="zh-CN" dirty="0" smtClean="0">
                <a:solidFill>
                  <a:srgbClr val="FF0000"/>
                </a:solidFill>
              </a:rPr>
              <a:t>泥猪癞狗</a:t>
            </a:r>
            <a:r>
              <a:rPr lang="zh-CN" altLang="zh-CN" dirty="0" smtClean="0"/>
              <a:t>了</a:t>
            </a:r>
            <a:r>
              <a:rPr lang="en-US" altLang="zh-CN" dirty="0" smtClean="0"/>
              <a:t>.</a:t>
            </a:r>
            <a:r>
              <a:rPr lang="zh-CN" altLang="zh-CN" dirty="0" smtClean="0"/>
              <a:t>可恨我为什么生在这侯门公府之家</a:t>
            </a:r>
            <a:r>
              <a:rPr lang="en-US" altLang="zh-CN" dirty="0" smtClean="0"/>
              <a:t>,</a:t>
            </a:r>
            <a:r>
              <a:rPr lang="zh-CN" altLang="zh-CN" dirty="0" smtClean="0"/>
              <a:t>若也生在寒门薄宦之家</a:t>
            </a:r>
            <a:r>
              <a:rPr lang="en-US" altLang="zh-CN" dirty="0" smtClean="0"/>
              <a:t>,</a:t>
            </a:r>
            <a:r>
              <a:rPr lang="zh-CN" altLang="zh-CN" dirty="0" smtClean="0"/>
              <a:t>早得与他交结</a:t>
            </a:r>
            <a:r>
              <a:rPr lang="en-US" altLang="zh-CN" dirty="0" smtClean="0"/>
              <a:t>,</a:t>
            </a:r>
            <a:r>
              <a:rPr lang="zh-CN" altLang="zh-CN" dirty="0" smtClean="0"/>
              <a:t>也不枉生了一世</a:t>
            </a:r>
            <a:r>
              <a:rPr lang="en-US" altLang="zh-CN" dirty="0" smtClean="0"/>
              <a:t>.</a:t>
            </a:r>
            <a:r>
              <a:rPr lang="zh-CN" altLang="zh-CN" dirty="0" smtClean="0">
                <a:solidFill>
                  <a:srgbClr val="FF0000"/>
                </a:solidFill>
              </a:rPr>
              <a:t>我虽如此比他尊贵</a:t>
            </a:r>
            <a:r>
              <a:rPr lang="en-US" altLang="zh-CN" dirty="0" smtClean="0">
                <a:solidFill>
                  <a:srgbClr val="FF0000"/>
                </a:solidFill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</a:rPr>
              <a:t>可知锦绣纱罗</a:t>
            </a:r>
            <a:r>
              <a:rPr lang="en-US" altLang="zh-CN" dirty="0" smtClean="0">
                <a:solidFill>
                  <a:srgbClr val="FF0000"/>
                </a:solidFill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</a:rPr>
              <a:t>也不过裹了我这根死木头</a:t>
            </a:r>
            <a:r>
              <a:rPr lang="en-US" altLang="zh-CN" dirty="0" smtClean="0">
                <a:solidFill>
                  <a:srgbClr val="FF0000"/>
                </a:solidFill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</a:rPr>
              <a:t>美酒羊羔</a:t>
            </a:r>
            <a:r>
              <a:rPr lang="en-US" altLang="zh-CN" dirty="0" smtClean="0">
                <a:solidFill>
                  <a:srgbClr val="FF0000"/>
                </a:solidFill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</a:rPr>
              <a:t>也不过填了我这粪窟泥沟</a:t>
            </a:r>
            <a:r>
              <a:rPr lang="en-US" altLang="zh-CN" dirty="0" smtClean="0">
                <a:solidFill>
                  <a:srgbClr val="FF0000"/>
                </a:solidFill>
              </a:rPr>
              <a:t>.</a:t>
            </a:r>
            <a:r>
              <a:rPr lang="en-US" altLang="zh-CN" dirty="0" smtClean="0"/>
              <a:t>`</a:t>
            </a:r>
            <a:r>
              <a:rPr lang="zh-CN" altLang="zh-CN" dirty="0" smtClean="0"/>
              <a:t>富贵</a:t>
            </a:r>
            <a:r>
              <a:rPr lang="en-US" altLang="zh-CN" dirty="0" smtClean="0"/>
              <a:t>'</a:t>
            </a:r>
            <a:r>
              <a:rPr lang="zh-CN" altLang="zh-CN" dirty="0" smtClean="0"/>
              <a:t>二字</a:t>
            </a:r>
            <a:r>
              <a:rPr lang="en-US" altLang="zh-CN" dirty="0" smtClean="0"/>
              <a:t>,</a:t>
            </a:r>
            <a:r>
              <a:rPr lang="zh-CN" altLang="zh-CN" dirty="0" smtClean="0"/>
              <a:t>不料遭我荼毒了</a:t>
            </a:r>
            <a:r>
              <a:rPr lang="en-US" altLang="zh-CN" dirty="0" smtClean="0"/>
              <a:t>!"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23728" y="1124744"/>
            <a:ext cx="2315057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dirty="0" smtClean="0"/>
              <a:t>相见恨晚， 如遇知己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83968" y="5445224"/>
            <a:ext cx="2315057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dirty="0" smtClean="0"/>
              <a:t>若有所失， 自惭形秽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5842337"/>
            <a:ext cx="7560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it-IT" sz="2000" dirty="0" smtClean="0">
                <a:latin typeface="方正舒体" pitchFamily="2" charset="-122"/>
                <a:ea typeface="方正舒体" pitchFamily="2" charset="-122"/>
              </a:rPr>
              <a:t>宝玉向来是认为男人是丑的，女人是美的。虽然秦钟是男孩，但是模样儿像女孩，所以宝玉一见就喜欢。</a:t>
            </a:r>
            <a:r>
              <a:rPr lang="zh-CN" altLang="en-US" sz="2000" b="1" dirty="0" smtClean="0">
                <a:latin typeface="方正舒体" pitchFamily="2" charset="-122"/>
                <a:ea typeface="方正舒体" pitchFamily="2" charset="-122"/>
              </a:rPr>
              <a:t>为宝玉和秦钟一起读书做铺垫</a:t>
            </a:r>
            <a:endParaRPr lang="zh-CN" altLang="en-US" sz="2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4355976" y="620688"/>
            <a:ext cx="2736304" cy="576064"/>
          </a:xfrm>
          <a:prstGeom prst="wedgeRectCallout">
            <a:avLst>
              <a:gd name="adj1" fmla="val -39470"/>
              <a:gd name="adj2" fmla="val 777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 smtClean="0"/>
              <a:t>十来句后</a:t>
            </a:r>
            <a:r>
              <a:rPr lang="en-US" altLang="zh-CN" dirty="0" smtClean="0"/>
              <a:t>,</a:t>
            </a:r>
            <a:r>
              <a:rPr lang="zh-CN" altLang="zh-CN" dirty="0" smtClean="0"/>
              <a:t>越觉亲密起来</a:t>
            </a:r>
            <a:r>
              <a:rPr lang="en-US" altLang="zh-CN" dirty="0" smtClean="0"/>
              <a:t>.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39552" y="188640"/>
            <a:ext cx="7668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第七回 送宫花贾琏戏熙凤 宴宁府宝玉会秦钟</a:t>
            </a:r>
            <a:endParaRPr lang="en-US" altLang="zh-CN" sz="28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00808"/>
            <a:ext cx="8219256" cy="3124944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            </a:t>
            </a:r>
            <a:r>
              <a:rPr lang="zh-CN" altLang="zh-CN" dirty="0" smtClean="0"/>
              <a:t>秦钟自见了宝玉形容出众</a:t>
            </a:r>
            <a:r>
              <a:rPr lang="en-US" altLang="zh-CN" dirty="0" smtClean="0"/>
              <a:t>,</a:t>
            </a:r>
            <a:r>
              <a:rPr lang="zh-CN" altLang="zh-CN" dirty="0" smtClean="0"/>
              <a:t>举止不凡</a:t>
            </a:r>
            <a:r>
              <a:rPr lang="en-US" altLang="zh-CN" dirty="0" smtClean="0"/>
              <a:t>,</a:t>
            </a:r>
            <a:r>
              <a:rPr lang="zh-CN" altLang="zh-CN" dirty="0" smtClean="0"/>
              <a:t>更兼金冠绣服</a:t>
            </a:r>
            <a:r>
              <a:rPr lang="en-US" altLang="zh-CN" dirty="0" smtClean="0"/>
              <a:t>, </a:t>
            </a:r>
            <a:r>
              <a:rPr lang="zh-CN" altLang="zh-CN" dirty="0" smtClean="0"/>
              <a:t>骄婢侈童</a:t>
            </a:r>
            <a:r>
              <a:rPr lang="en-US" altLang="zh-CN" dirty="0" smtClean="0"/>
              <a:t>,</a:t>
            </a:r>
            <a:r>
              <a:rPr lang="zh-CN" altLang="zh-CN" dirty="0" smtClean="0"/>
              <a:t>秦钟心中亦自思道</a:t>
            </a:r>
            <a:r>
              <a:rPr lang="en-US" altLang="zh-CN" dirty="0" smtClean="0"/>
              <a:t>:"</a:t>
            </a:r>
            <a:r>
              <a:rPr lang="zh-CN" altLang="zh-CN" dirty="0" smtClean="0"/>
              <a:t>果然这宝玉怨不得人溺爱他</a:t>
            </a:r>
            <a:r>
              <a:rPr lang="en-US" altLang="zh-CN" dirty="0" smtClean="0"/>
              <a:t>.</a:t>
            </a:r>
            <a:r>
              <a:rPr lang="zh-CN" altLang="zh-CN" dirty="0" smtClean="0">
                <a:solidFill>
                  <a:srgbClr val="FF0000"/>
                </a:solidFill>
              </a:rPr>
              <a:t>可恨我偏生于清寒之家</a:t>
            </a:r>
            <a:r>
              <a:rPr lang="en-US" altLang="zh-CN" dirty="0" smtClean="0">
                <a:solidFill>
                  <a:srgbClr val="FF0000"/>
                </a:solidFill>
              </a:rPr>
              <a:t>, </a:t>
            </a:r>
            <a:r>
              <a:rPr lang="zh-CN" altLang="zh-CN" dirty="0" smtClean="0">
                <a:solidFill>
                  <a:srgbClr val="FF0000"/>
                </a:solidFill>
              </a:rPr>
              <a:t>不能与他耳鬓交接</a:t>
            </a:r>
            <a:r>
              <a:rPr lang="en-US" altLang="zh-CN" dirty="0" smtClean="0">
                <a:solidFill>
                  <a:srgbClr val="FF0000"/>
                </a:solidFill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</a:rPr>
              <a:t>可知</a:t>
            </a:r>
            <a:r>
              <a:rPr lang="en-US" altLang="zh-CN" dirty="0" smtClean="0">
                <a:solidFill>
                  <a:srgbClr val="FF0000"/>
                </a:solidFill>
              </a:rPr>
              <a:t>`</a:t>
            </a:r>
            <a:r>
              <a:rPr lang="zh-CN" altLang="zh-CN" dirty="0" smtClean="0">
                <a:solidFill>
                  <a:srgbClr val="FF0000"/>
                </a:solidFill>
              </a:rPr>
              <a:t>贫寒</a:t>
            </a:r>
            <a:r>
              <a:rPr lang="en-US" altLang="zh-CN" dirty="0" smtClean="0">
                <a:solidFill>
                  <a:srgbClr val="FF0000"/>
                </a:solidFill>
              </a:rPr>
              <a:t>'</a:t>
            </a:r>
            <a:r>
              <a:rPr lang="zh-CN" altLang="zh-CN" dirty="0" smtClean="0">
                <a:solidFill>
                  <a:srgbClr val="FF0000"/>
                </a:solidFill>
              </a:rPr>
              <a:t>二字限人</a:t>
            </a:r>
            <a:r>
              <a:rPr lang="en-US" altLang="zh-CN" dirty="0" smtClean="0">
                <a:solidFill>
                  <a:srgbClr val="FF0000"/>
                </a:solidFill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</a:rPr>
              <a:t>亦世间之大不快事</a:t>
            </a:r>
            <a:r>
              <a:rPr lang="en-US" altLang="zh-CN" dirty="0" smtClean="0"/>
              <a:t>."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628800"/>
            <a:ext cx="864096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自卑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4644008" y="4293096"/>
            <a:ext cx="3888432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dirty="0" smtClean="0"/>
              <a:t>宝玉所忏悔的恰恰又是秦钟所羡慕的</a:t>
            </a:r>
            <a:endParaRPr lang="en-US" altLang="zh-CN" dirty="0" smtClean="0"/>
          </a:p>
          <a:p>
            <a:r>
              <a:rPr lang="zh-CN" altLang="en-US" dirty="0" smtClean="0"/>
              <a:t>希望和宝玉结为朋友</a:t>
            </a:r>
          </a:p>
        </p:txBody>
      </p:sp>
      <p:sp>
        <p:nvSpPr>
          <p:cNvPr id="8" name="矩形标注 7"/>
          <p:cNvSpPr/>
          <p:nvPr/>
        </p:nvSpPr>
        <p:spPr>
          <a:xfrm rot="10800000">
            <a:off x="179512" y="5445224"/>
            <a:ext cx="7416824" cy="864096"/>
          </a:xfrm>
          <a:prstGeom prst="wedgeRectCallout">
            <a:avLst>
              <a:gd name="adj1" fmla="val -42399"/>
              <a:gd name="adj2" fmla="val 1069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3528" y="5445224"/>
            <a:ext cx="7272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chemeClr val="bg1"/>
                </a:solidFill>
              </a:rPr>
              <a:t>因这里又事忙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zh-CN" dirty="0" smtClean="0">
                <a:solidFill>
                  <a:schemeClr val="bg1"/>
                </a:solidFill>
              </a:rPr>
              <a:t>不便为这点小事来聒絮的</a:t>
            </a:r>
            <a:r>
              <a:rPr lang="en-US" altLang="zh-CN" dirty="0" smtClean="0">
                <a:solidFill>
                  <a:schemeClr val="bg1"/>
                </a:solidFill>
              </a:rPr>
              <a:t>.</a:t>
            </a:r>
            <a:r>
              <a:rPr lang="zh-CN" altLang="zh-CN" dirty="0" smtClean="0">
                <a:solidFill>
                  <a:schemeClr val="bg1"/>
                </a:solidFill>
              </a:rPr>
              <a:t>宝叔果然度小侄或可磨墨涤砚</a:t>
            </a:r>
            <a:r>
              <a:rPr lang="en-US" altLang="zh-CN" dirty="0" smtClean="0">
                <a:solidFill>
                  <a:schemeClr val="bg1"/>
                </a:solidFill>
              </a:rPr>
              <a:t>, </a:t>
            </a:r>
            <a:r>
              <a:rPr lang="zh-CN" altLang="zh-CN" dirty="0" smtClean="0">
                <a:solidFill>
                  <a:schemeClr val="bg1"/>
                </a:solidFill>
              </a:rPr>
              <a:t>何不速速的作成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zh-CN" dirty="0" smtClean="0">
                <a:solidFill>
                  <a:schemeClr val="bg1"/>
                </a:solidFill>
              </a:rPr>
              <a:t>又彼此不致荒废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zh-CN" dirty="0" smtClean="0">
                <a:solidFill>
                  <a:schemeClr val="bg1"/>
                </a:solidFill>
              </a:rPr>
              <a:t>又可以常相谈聚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zh-CN" dirty="0" smtClean="0">
                <a:solidFill>
                  <a:schemeClr val="bg1"/>
                </a:solidFill>
              </a:rPr>
              <a:t>又可以慰父母之心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zh-CN" dirty="0" smtClean="0">
                <a:solidFill>
                  <a:schemeClr val="bg1"/>
                </a:solidFill>
              </a:rPr>
              <a:t>又可以得朋友之乐</a:t>
            </a:r>
            <a:r>
              <a:rPr lang="en-US" altLang="zh-CN" dirty="0" smtClean="0">
                <a:solidFill>
                  <a:schemeClr val="bg1"/>
                </a:solidFill>
              </a:rPr>
              <a:t>, </a:t>
            </a:r>
            <a:r>
              <a:rPr lang="zh-CN" altLang="zh-CN" dirty="0" smtClean="0">
                <a:solidFill>
                  <a:schemeClr val="bg1"/>
                </a:solidFill>
              </a:rPr>
              <a:t>岂不是美事</a:t>
            </a:r>
            <a:r>
              <a:rPr lang="en-US" altLang="zh-CN" dirty="0" smtClean="0">
                <a:solidFill>
                  <a:schemeClr val="bg1"/>
                </a:solidFill>
              </a:rPr>
              <a:t>?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536" y="260648"/>
            <a:ext cx="7668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第七回 送宫花贾琏戏熙凤 宴宁府宝玉会秦钟</a:t>
            </a:r>
            <a:endParaRPr lang="en-US" altLang="zh-CN" sz="28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260648"/>
            <a:ext cx="7128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第九回 恋风流情友入家塾 起嫌疑顽童闹学堂</a:t>
            </a:r>
            <a:endParaRPr lang="en-US" altLang="zh-CN" sz="2800" dirty="0" smtClean="0"/>
          </a:p>
        </p:txBody>
      </p:sp>
      <p:sp>
        <p:nvSpPr>
          <p:cNvPr id="5" name="矩形 4"/>
          <p:cNvSpPr/>
          <p:nvPr/>
        </p:nvSpPr>
        <p:spPr>
          <a:xfrm>
            <a:off x="755576" y="2276872"/>
            <a:ext cx="77048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/>
              <a:t>自此以后</a:t>
            </a:r>
            <a:r>
              <a:rPr lang="en-US" altLang="zh-CN" sz="3200" dirty="0" smtClean="0"/>
              <a:t>,</a:t>
            </a:r>
            <a:r>
              <a:rPr lang="zh-CN" altLang="zh-CN" sz="3200" dirty="0" smtClean="0"/>
              <a:t>他二人</a:t>
            </a:r>
            <a:r>
              <a:rPr lang="zh-CN" altLang="zh-CN" sz="3200" dirty="0" smtClean="0">
                <a:solidFill>
                  <a:srgbClr val="FF0000"/>
                </a:solidFill>
              </a:rPr>
              <a:t>同来同往</a:t>
            </a:r>
            <a:r>
              <a:rPr lang="en-US" altLang="zh-CN" sz="3200" dirty="0" smtClean="0">
                <a:solidFill>
                  <a:srgbClr val="FF0000"/>
                </a:solidFill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</a:rPr>
              <a:t>同坐同起</a:t>
            </a:r>
            <a:r>
              <a:rPr lang="en-US" altLang="zh-CN" sz="3200" dirty="0" smtClean="0">
                <a:solidFill>
                  <a:srgbClr val="FF0000"/>
                </a:solidFill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</a:rPr>
              <a:t>愈加亲密</a:t>
            </a:r>
            <a:r>
              <a:rPr lang="en-US" altLang="zh-CN" sz="3200" dirty="0" smtClean="0">
                <a:solidFill>
                  <a:srgbClr val="FF0000"/>
                </a:solidFill>
              </a:rPr>
              <a:t>.</a:t>
            </a:r>
            <a:r>
              <a:rPr lang="zh-CN" altLang="zh-CN" sz="3200" dirty="0" smtClean="0">
                <a:solidFill>
                  <a:srgbClr val="FF0000"/>
                </a:solidFill>
              </a:rPr>
              <a:t>又兼贾母爱惜</a:t>
            </a:r>
            <a:r>
              <a:rPr lang="en-US" altLang="zh-CN" sz="3200" dirty="0" smtClean="0">
                <a:solidFill>
                  <a:srgbClr val="FF0000"/>
                </a:solidFill>
              </a:rPr>
              <a:t>,</a:t>
            </a:r>
            <a:r>
              <a:rPr lang="zh-CN" altLang="zh-CN" sz="3200" dirty="0" smtClean="0"/>
              <a:t>也时常的留下秦钟</a:t>
            </a:r>
            <a:r>
              <a:rPr lang="en-US" altLang="zh-CN" sz="3200" dirty="0" smtClean="0"/>
              <a:t>,</a:t>
            </a:r>
            <a:r>
              <a:rPr lang="zh-CN" altLang="zh-CN" sz="3200" dirty="0" smtClean="0"/>
              <a:t>住上三天五日</a:t>
            </a:r>
            <a:r>
              <a:rPr lang="en-US" altLang="zh-CN" sz="3200" dirty="0" smtClean="0"/>
              <a:t>,</a:t>
            </a:r>
            <a:r>
              <a:rPr lang="zh-CN" altLang="zh-CN" sz="3200" dirty="0" smtClean="0"/>
              <a:t>与自己的</a:t>
            </a:r>
            <a:r>
              <a:rPr lang="zh-CN" altLang="zh-CN" sz="3200" dirty="0" smtClean="0">
                <a:solidFill>
                  <a:srgbClr val="FF0000"/>
                </a:solidFill>
              </a:rPr>
              <a:t>重孙一般疼爱</a:t>
            </a:r>
            <a:r>
              <a:rPr lang="en-US" altLang="zh-CN" sz="3200" dirty="0" smtClean="0"/>
              <a:t>.</a:t>
            </a:r>
            <a:r>
              <a:rPr lang="zh-CN" altLang="zh-CN" sz="3200" dirty="0" smtClean="0"/>
              <a:t>因见秦钟不甚宽裕</a:t>
            </a:r>
            <a:r>
              <a:rPr lang="en-US" altLang="zh-CN" sz="3200" dirty="0" smtClean="0"/>
              <a:t> , </a:t>
            </a:r>
            <a:r>
              <a:rPr lang="zh-CN" altLang="zh-CN" sz="3200" dirty="0" smtClean="0"/>
              <a:t>更又助他些衣履等物</a:t>
            </a:r>
            <a:r>
              <a:rPr lang="en-US" altLang="zh-CN" sz="3200" dirty="0" smtClean="0"/>
              <a:t>.</a:t>
            </a:r>
            <a:r>
              <a:rPr lang="zh-CN" altLang="zh-CN" sz="3200" dirty="0" smtClean="0"/>
              <a:t>不上一月之工</a:t>
            </a:r>
            <a:r>
              <a:rPr lang="en-US" altLang="zh-CN" sz="3200" dirty="0" smtClean="0"/>
              <a:t>,</a:t>
            </a:r>
            <a:r>
              <a:rPr lang="zh-CN" altLang="zh-CN" sz="3200" dirty="0" smtClean="0"/>
              <a:t>秦钟在荣府便熟了</a:t>
            </a:r>
            <a:r>
              <a:rPr lang="en-US" altLang="zh-CN" sz="3200" dirty="0" smtClean="0"/>
              <a:t>.</a:t>
            </a:r>
            <a:endParaRPr lang="zh-CN" altLang="zh-CN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1403648" y="1124744"/>
            <a:ext cx="6552728" cy="10156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得到荣宁两府中最德高望重的贾母疼爱，秦钟的地位在上升，为他后面在学堂中惹出风流事、与智能儿发生不正当关系等不良行为做了性格铺垫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           </a:t>
            </a:r>
            <a:r>
              <a:rPr lang="zh-CN" altLang="zh-CN" dirty="0" smtClean="0"/>
              <a:t>宝玉终是不安本分之人</a:t>
            </a:r>
            <a:r>
              <a:rPr lang="en-US" altLang="zh-CN" dirty="0" smtClean="0"/>
              <a:t>, </a:t>
            </a:r>
            <a:r>
              <a:rPr lang="zh-CN" altLang="zh-CN" dirty="0" smtClean="0"/>
              <a:t>竟一味的随心所欲</a:t>
            </a:r>
            <a:r>
              <a:rPr lang="en-US" altLang="zh-CN" dirty="0" smtClean="0"/>
              <a:t>, </a:t>
            </a:r>
            <a:r>
              <a:rPr lang="zh-CN" altLang="zh-CN" dirty="0" smtClean="0"/>
              <a:t>因此又发了癖性</a:t>
            </a:r>
            <a:r>
              <a:rPr lang="en-US" altLang="zh-CN" dirty="0" smtClean="0"/>
              <a:t>, </a:t>
            </a:r>
            <a:r>
              <a:rPr lang="zh-CN" altLang="zh-CN" dirty="0" smtClean="0"/>
              <a:t>又特向秦钟悄说道</a:t>
            </a:r>
            <a:r>
              <a:rPr lang="en-US" altLang="zh-CN" dirty="0" smtClean="0"/>
              <a:t>:"</a:t>
            </a:r>
            <a:r>
              <a:rPr lang="zh-CN" altLang="zh-CN" dirty="0" smtClean="0"/>
              <a:t>咱们俩个人一样的年纪</a:t>
            </a:r>
            <a:r>
              <a:rPr lang="en-US" altLang="zh-CN" dirty="0" smtClean="0"/>
              <a:t>, </a:t>
            </a:r>
            <a:r>
              <a:rPr lang="zh-CN" altLang="zh-CN" dirty="0" smtClean="0"/>
              <a:t>况又是同窗</a:t>
            </a:r>
            <a:r>
              <a:rPr lang="en-US" altLang="zh-CN" dirty="0" smtClean="0"/>
              <a:t>, </a:t>
            </a:r>
            <a:r>
              <a:rPr lang="zh-CN" altLang="zh-CN" dirty="0" smtClean="0">
                <a:solidFill>
                  <a:srgbClr val="FF0000"/>
                </a:solidFill>
              </a:rPr>
              <a:t>以后不必论叔侄</a:t>
            </a:r>
            <a:r>
              <a:rPr lang="en-US" altLang="zh-CN" dirty="0" smtClean="0">
                <a:solidFill>
                  <a:srgbClr val="FF0000"/>
                </a:solidFill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</a:rPr>
              <a:t>只论弟兄朋友就是了</a:t>
            </a:r>
            <a:r>
              <a:rPr lang="en-US" altLang="zh-CN" dirty="0" smtClean="0">
                <a:solidFill>
                  <a:srgbClr val="FF0000"/>
                </a:solidFill>
              </a:rPr>
              <a:t>.</a:t>
            </a:r>
            <a:r>
              <a:rPr lang="en-US" altLang="zh-CN" dirty="0" smtClean="0"/>
              <a:t>"</a:t>
            </a:r>
            <a:r>
              <a:rPr lang="zh-CN" altLang="zh-CN" dirty="0" smtClean="0"/>
              <a:t>先是秦钟不肯</a:t>
            </a:r>
            <a:r>
              <a:rPr lang="en-US" altLang="zh-CN" dirty="0" smtClean="0"/>
              <a:t>,</a:t>
            </a:r>
            <a:r>
              <a:rPr lang="zh-CN" altLang="zh-CN" dirty="0" smtClean="0"/>
              <a:t>当不得宝玉不依</a:t>
            </a:r>
            <a:r>
              <a:rPr lang="en-US" altLang="zh-CN" dirty="0" smtClean="0"/>
              <a:t>,</a:t>
            </a:r>
            <a:r>
              <a:rPr lang="zh-CN" altLang="zh-CN" dirty="0" smtClean="0"/>
              <a:t>只叫他</a:t>
            </a:r>
            <a:r>
              <a:rPr lang="en-US" altLang="zh-CN" dirty="0" smtClean="0"/>
              <a:t>"</a:t>
            </a:r>
            <a:r>
              <a:rPr lang="zh-CN" altLang="zh-CN" dirty="0" smtClean="0"/>
              <a:t>兄弟</a:t>
            </a:r>
            <a:r>
              <a:rPr lang="en-US" altLang="zh-CN" dirty="0" smtClean="0"/>
              <a:t>",</a:t>
            </a:r>
            <a:r>
              <a:rPr lang="zh-CN" altLang="zh-CN" dirty="0" smtClean="0"/>
              <a:t>或叫他的表字</a:t>
            </a:r>
            <a:r>
              <a:rPr lang="en-US" altLang="zh-CN" dirty="0" smtClean="0"/>
              <a:t>"</a:t>
            </a:r>
            <a:r>
              <a:rPr lang="zh-CN" altLang="zh-CN" dirty="0" smtClean="0"/>
              <a:t>鲸卿</a:t>
            </a:r>
            <a:r>
              <a:rPr lang="en-US" altLang="zh-CN" dirty="0" smtClean="0"/>
              <a:t>",</a:t>
            </a:r>
            <a:r>
              <a:rPr lang="zh-CN" altLang="zh-CN" dirty="0" smtClean="0">
                <a:solidFill>
                  <a:srgbClr val="FF0000"/>
                </a:solidFill>
              </a:rPr>
              <a:t>秦钟也只得混着乱叫起来 </a:t>
            </a:r>
            <a:r>
              <a:rPr lang="en-US" altLang="zh-CN" dirty="0" smtClean="0"/>
              <a:t> 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1560" y="404665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第九回 恋风流情友入家塾 起嫌疑顽童闹学堂</a:t>
            </a:r>
            <a:endParaRPr lang="en-US" altLang="zh-CN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403648" y="4221088"/>
            <a:ext cx="6408712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开始出场时秦钟呈现出青涩小生的形象 ，和宝玉在一起被带坏了，乱了伦理，胆子也逐渐大了起来</a:t>
            </a:r>
            <a:endParaRPr lang="zh-CN" altLang="en-US" dirty="0"/>
          </a:p>
        </p:txBody>
      </p:sp>
      <p:sp>
        <p:nvSpPr>
          <p:cNvPr id="6" name="矩形标注 5"/>
          <p:cNvSpPr/>
          <p:nvPr/>
        </p:nvSpPr>
        <p:spPr>
          <a:xfrm rot="10800000">
            <a:off x="1115616" y="5373216"/>
            <a:ext cx="7776864" cy="792088"/>
          </a:xfrm>
          <a:prstGeom prst="wedgeRectCallout">
            <a:avLst>
              <a:gd name="adj1" fmla="val -9461"/>
              <a:gd name="adj2" fmla="val 1098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5616" y="5589240"/>
            <a:ext cx="8028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chemeClr val="bg1"/>
                </a:solidFill>
              </a:rPr>
              <a:t>因此秦钟趁此和香怜挤眉弄眼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zh-CN" dirty="0" smtClean="0">
                <a:solidFill>
                  <a:schemeClr val="bg1"/>
                </a:solidFill>
              </a:rPr>
              <a:t>递暗号儿</a:t>
            </a:r>
            <a:r>
              <a:rPr lang="en-US" altLang="zh-CN" dirty="0" smtClean="0">
                <a:solidFill>
                  <a:schemeClr val="bg1"/>
                </a:solidFill>
              </a:rPr>
              <a:t>, </a:t>
            </a:r>
            <a:r>
              <a:rPr lang="zh-CN" altLang="zh-CN" dirty="0" smtClean="0">
                <a:solidFill>
                  <a:schemeClr val="bg1"/>
                </a:solidFill>
              </a:rPr>
              <a:t>二人假装出小恭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zh-CN" dirty="0" smtClean="0">
                <a:solidFill>
                  <a:schemeClr val="bg1"/>
                </a:solidFill>
              </a:rPr>
              <a:t>走至后院说梯己话</a:t>
            </a:r>
            <a:r>
              <a:rPr lang="en-US" altLang="zh-CN" dirty="0" smtClean="0">
                <a:solidFill>
                  <a:schemeClr val="bg1"/>
                </a:solidFill>
              </a:rPr>
              <a:t>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1052736"/>
            <a:ext cx="470233" cy="424731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dirty="0" smtClean="0"/>
              <a:t>任性重情，讲求平等，不在意世俗理法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it-IT" dirty="0" smtClean="0"/>
              <a:t>    </a:t>
            </a:r>
            <a:r>
              <a:rPr lang="zh-CN" altLang="en-US" dirty="0" smtClean="0">
                <a:solidFill>
                  <a:srgbClr val="0070C0"/>
                </a:solidFill>
              </a:rPr>
              <a:t>先是和宝玉心生暧昧后是与香怜幽会，</a:t>
            </a:r>
            <a:r>
              <a:rPr lang="zh-CN" altLang="it-IT" dirty="0" smtClean="0">
                <a:solidFill>
                  <a:srgbClr val="0070C0"/>
                </a:solidFill>
              </a:rPr>
              <a:t>正因为</a:t>
            </a:r>
            <a:r>
              <a:rPr lang="zh-CN" altLang="en-US" dirty="0" smtClean="0">
                <a:solidFill>
                  <a:srgbClr val="0070C0"/>
                </a:solidFill>
              </a:rPr>
              <a:t>他的多情</a:t>
            </a:r>
            <a:r>
              <a:rPr lang="zh-CN" altLang="it-IT" dirty="0" smtClean="0">
                <a:solidFill>
                  <a:srgbClr val="0070C0"/>
                </a:solidFill>
              </a:rPr>
              <a:t>而触怒了其他人的神经，最后导致了大闹学堂之事。</a:t>
            </a:r>
            <a:r>
              <a:rPr lang="zh-CN" altLang="en-US" dirty="0" smtClean="0">
                <a:solidFill>
                  <a:srgbClr val="0070C0"/>
                </a:solidFill>
              </a:rPr>
              <a:t>也加重了他姐姐秦可卿的病情。</a:t>
            </a:r>
            <a:r>
              <a:rPr lang="zh-CN" altLang="it-IT" dirty="0" smtClean="0">
                <a:solidFill>
                  <a:srgbClr val="0070C0"/>
                </a:solidFill>
              </a:rPr>
              <a:t>秦钟虽不是始作俑者，但是是导火索。</a:t>
            </a:r>
            <a:endParaRPr lang="en-US" altLang="zh-CN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altLang="zh-CN" dirty="0" smtClean="0"/>
          </a:p>
          <a:p>
            <a:pPr algn="ctr">
              <a:buNone/>
            </a:pPr>
            <a:r>
              <a:rPr lang="zh-CN" altLang="en-US" b="1" dirty="0" smtClean="0"/>
              <a:t>宝玉彻底改变了秦钟的性格</a:t>
            </a:r>
            <a:r>
              <a:rPr lang="it-IT" altLang="zh-CN" dirty="0" smtClean="0"/>
              <a:t/>
            </a:r>
            <a:br>
              <a:rPr lang="it-IT" altLang="zh-CN" dirty="0" smtClean="0"/>
            </a:br>
            <a:endParaRPr lang="it-IT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5536" y="404665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第九回 恋风流情友入家塾 起嫌疑顽童闹学堂</a:t>
            </a:r>
            <a:endParaRPr lang="en-US" altLang="zh-CN" sz="2800" dirty="0" smtClean="0"/>
          </a:p>
        </p:txBody>
      </p:sp>
      <p:sp>
        <p:nvSpPr>
          <p:cNvPr id="5" name="矩形 4"/>
          <p:cNvSpPr/>
          <p:nvPr/>
        </p:nvSpPr>
        <p:spPr>
          <a:xfrm>
            <a:off x="2123728" y="4725144"/>
            <a:ext cx="4968552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52736"/>
            <a:ext cx="8568952" cy="5400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CN" altLang="en-US" dirty="0" smtClean="0"/>
              <a:t>            秦钟道：“理</a:t>
            </a:r>
            <a:r>
              <a:rPr lang="zh-CN" altLang="en-US" dirty="0" smtClean="0">
                <a:solidFill>
                  <a:srgbClr val="FF0000"/>
                </a:solidFill>
              </a:rPr>
              <a:t>那东西</a:t>
            </a:r>
            <a:r>
              <a:rPr lang="zh-CN" altLang="en-US" dirty="0" smtClean="0"/>
              <a:t>作什么？”宝玉笑道：“你别弄鬼，那一日在老太太屋里，一个人没有，你搂着他作什么？这会子还哄我。”秦钟笑道：“这可是没有的话。”宝玉笑道：“有没有也不管你，你只叫住他倒碗茶来我吃，就丢开手。”秦钟笑道：“这又奇了，你叫他倒去，还怕他不倒？何必要我说呢。”宝玉道：“我叫他倒的是无情意的，</a:t>
            </a:r>
            <a:r>
              <a:rPr lang="zh-CN" altLang="en-US" dirty="0" smtClean="0">
                <a:solidFill>
                  <a:srgbClr val="FF0000"/>
                </a:solidFill>
              </a:rPr>
              <a:t>不及你叫他倒的是有情意的</a:t>
            </a:r>
            <a:r>
              <a:rPr lang="zh-CN" altLang="en-US" dirty="0" smtClean="0"/>
              <a:t>。”秦钟只得说道：“能儿，倒碗茶来给我。”那智能儿自幼在荣府走动，无人不识，因常与宝玉秦钟顽笑。他如今大了，渐知风月，</a:t>
            </a:r>
            <a:r>
              <a:rPr lang="zh-CN" altLang="en-US" dirty="0" smtClean="0">
                <a:solidFill>
                  <a:srgbClr val="FF0000"/>
                </a:solidFill>
              </a:rPr>
              <a:t>便看上了秦钟人物风流，那秦钟也极爱他妍媚，</a:t>
            </a:r>
            <a:r>
              <a:rPr lang="zh-CN" altLang="en-US" dirty="0" smtClean="0"/>
              <a:t>二人虽未上手，却已</a:t>
            </a:r>
            <a:r>
              <a:rPr lang="zh-CN" altLang="en-US" b="1" dirty="0" smtClean="0">
                <a:solidFill>
                  <a:srgbClr val="FF0000"/>
                </a:solidFill>
              </a:rPr>
              <a:t>情投意合</a:t>
            </a:r>
            <a:r>
              <a:rPr lang="zh-CN" altLang="en-US" dirty="0" smtClean="0"/>
              <a:t>了。今智能见了秦钟，心眼俱开，走去倒了茶来。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3528" y="116632"/>
            <a:ext cx="7902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第十五回 王凤姐弄权铁槛寺 秦鲸卿得趣馒头庵</a:t>
            </a:r>
            <a:endParaRPr lang="en-US" altLang="zh-CN" sz="2800" dirty="0" smtClean="0"/>
          </a:p>
        </p:txBody>
      </p:sp>
      <p:sp>
        <p:nvSpPr>
          <p:cNvPr id="6" name="矩形 5"/>
          <p:cNvSpPr/>
          <p:nvPr/>
        </p:nvSpPr>
        <p:spPr>
          <a:xfrm>
            <a:off x="1043608" y="5445224"/>
            <a:ext cx="1584176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63888" y="5949280"/>
            <a:ext cx="2376264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心生暧昧，彼此喜欢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7504" y="548680"/>
            <a:ext cx="504056" cy="230832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秦钟对女性不尊重</a:t>
            </a:r>
            <a:endParaRPr lang="zh-CN" altLang="en-US" dirty="0"/>
          </a:p>
        </p:txBody>
      </p:sp>
      <p:sp>
        <p:nvSpPr>
          <p:cNvPr id="9" name="矩形标注 8"/>
          <p:cNvSpPr/>
          <p:nvPr/>
        </p:nvSpPr>
        <p:spPr>
          <a:xfrm rot="10800000">
            <a:off x="179512" y="2924944"/>
            <a:ext cx="360040" cy="3744416"/>
          </a:xfrm>
          <a:prstGeom prst="wedgeRectCallout">
            <a:avLst>
              <a:gd name="adj1" fmla="val -20833"/>
              <a:gd name="adj2" fmla="val 555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79512" y="2826127"/>
            <a:ext cx="5040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秦钟暗拉宝玉笑道：“此卿大有意趣”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标注 10"/>
          <p:cNvSpPr/>
          <p:nvPr/>
        </p:nvSpPr>
        <p:spPr>
          <a:xfrm rot="10800000">
            <a:off x="467544" y="6021288"/>
            <a:ext cx="5688632" cy="720080"/>
          </a:xfrm>
          <a:prstGeom prst="wedgeRectCallout">
            <a:avLst>
              <a:gd name="adj1" fmla="val -42768"/>
              <a:gd name="adj2" fmla="val 770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528" y="332656"/>
            <a:ext cx="7902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第十五回 王凤姐弄权铁槛寺 秦鲸卿得趣馒头庵</a:t>
            </a:r>
            <a:endParaRPr lang="en-US" altLang="zh-CN" sz="2800" dirty="0" smtClean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dirty="0" smtClean="0"/>
              <a:t>             谁想秦钟趁黑无人，来寻智能。刚至后面房中，只见智能独在房中洗茶碗，秦钟跑来便搂着亲嘴。智能急的跺脚说：“这算什么！再这么我就叫唤。”秦钟求道：“好人，我已急死了。你今儿再不依，我就死在这里。”智能道：“你想怎样？</a:t>
            </a:r>
            <a:r>
              <a:rPr lang="zh-CN" altLang="en-US" dirty="0" smtClean="0">
                <a:solidFill>
                  <a:srgbClr val="FF0000"/>
                </a:solidFill>
              </a:rPr>
              <a:t>除非等我出了这牢坑，离了这些人，才依你。</a:t>
            </a:r>
            <a:r>
              <a:rPr lang="zh-CN" altLang="en-US" dirty="0" smtClean="0"/>
              <a:t>”秦钟道：“这也容易，只是远水救不得近渴。”说着，一口吹了灯，满屋漆黑，将智能抱到炕上，就云雨起来。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1124744"/>
            <a:ext cx="504056" cy="39703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智能儿暗示馒头庵是个是非之地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47664" y="5445224"/>
            <a:ext cx="640871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初尝禁果 不知天高地厚却又敢爱而且情感真挚直接，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11560" y="60212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那秦钟与智能百般不忍分离，背地里多少幽期密约，俱不用细述，只得含恨而别。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32440" y="1052736"/>
            <a:ext cx="504056" cy="507831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为姐姐安灵却做出这样的事，对亲情的漠视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2038</Words>
  <Application>Microsoft Office PowerPoint</Application>
  <PresentationFormat>全屏显示(4:3)</PresentationFormat>
  <Paragraphs>68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《红楼梦》——秦钟人物分析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吴娇</cp:lastModifiedBy>
  <cp:revision>56</cp:revision>
  <dcterms:created xsi:type="dcterms:W3CDTF">2020-03-04T04:13:13Z</dcterms:created>
  <dcterms:modified xsi:type="dcterms:W3CDTF">2020-03-09T01:31:27Z</dcterms:modified>
</cp:coreProperties>
</file>