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6" r:id="rId7"/>
    <p:sldId id="273" r:id="rId8"/>
    <p:sldId id="262" r:id="rId9"/>
    <p:sldId id="263" r:id="rId10"/>
    <p:sldId id="264" r:id="rId11"/>
    <p:sldId id="274" r:id="rId12"/>
    <p:sldId id="279" r:id="rId13"/>
    <p:sldId id="265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6670" y="-11430"/>
            <a:ext cx="3237230" cy="3237230"/>
          </a:xfrm>
          <a:prstGeom prst="rect">
            <a:avLst/>
          </a:prstGeom>
        </p:spPr>
      </p:pic>
      <p:pic>
        <p:nvPicPr>
          <p:cNvPr id="8" name="图片 7" descr="8"/>
          <p:cNvPicPr>
            <a:picLocks noChangeAspect="1"/>
          </p:cNvPicPr>
          <p:nvPr/>
        </p:nvPicPr>
        <p:blipFill>
          <a:blip r:embed="rId2">
            <a:clrChange>
              <a:clrFrom>
                <a:srgbClr val="F0E9DF">
                  <a:alpha val="100000"/>
                </a:srgbClr>
              </a:clrFrom>
              <a:clrTo>
                <a:srgbClr val="F0E9DF">
                  <a:alpha val="100000"/>
                  <a:alpha val="0"/>
                </a:srgbClr>
              </a:clrTo>
            </a:clrChange>
          </a:blip>
          <a:srcRect l="60549" t="11290" r="-57" b="58439"/>
          <a:stretch>
            <a:fillRect/>
          </a:stretch>
        </p:blipFill>
        <p:spPr>
          <a:xfrm>
            <a:off x="8270240" y="5062220"/>
            <a:ext cx="3973830" cy="1826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29710" y="2451100"/>
            <a:ext cx="630809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/>
              <a:t>诗歌鉴赏</a:t>
            </a:r>
            <a:endParaRPr lang="zh-CN" altLang="en-US" sz="9600"/>
          </a:p>
          <a:p>
            <a:r>
              <a:rPr lang="zh-CN" altLang="en-US" sz="4000"/>
              <a:t>     </a:t>
            </a:r>
            <a:r>
              <a:rPr lang="zh-CN" altLang="en-US" sz="4000">
                <a:solidFill>
                  <a:srgbClr val="FF0000"/>
                </a:solidFill>
              </a:rPr>
              <a:t>（二轮细化）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过程 4"/>
          <p:cNvSpPr/>
          <p:nvPr/>
        </p:nvSpPr>
        <p:spPr>
          <a:xfrm>
            <a:off x="447675" y="736600"/>
            <a:ext cx="10781030" cy="5689600"/>
          </a:xfrm>
          <a:prstGeom prst="flowChartProcess">
            <a:avLst/>
          </a:prstGeom>
          <a:noFill/>
          <a:ln w="25400">
            <a:solidFill>
              <a:schemeClr val="accent2">
                <a:lumMod val="40000"/>
                <a:lumOff val="6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9900" y="736600"/>
            <a:ext cx="2070100" cy="2070100"/>
          </a:xfrm>
          <a:prstGeom prst="rect">
            <a:avLst/>
          </a:prstGeom>
        </p:spPr>
      </p:pic>
      <p:pic>
        <p:nvPicPr>
          <p:cNvPr id="8" name="图片 7" descr="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970" y="3880485"/>
            <a:ext cx="1714500" cy="27984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8205" y="908050"/>
            <a:ext cx="4701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炼字炼句效果</a:t>
            </a:r>
            <a:endParaRPr lang="zh-CN" altLang="en-US" sz="4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8970" y="908050"/>
            <a:ext cx="1363345" cy="1396365"/>
            <a:chOff x="1296" y="4436"/>
            <a:chExt cx="2147" cy="2199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60" y="4940"/>
              <a:ext cx="10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06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47775" y="3020695"/>
            <a:ext cx="402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炼</a:t>
            </a:r>
            <a:endParaRPr lang="zh-CN" altLang="en-US" sz="3600"/>
          </a:p>
          <a:p>
            <a:r>
              <a:rPr lang="zh-CN" altLang="en-US" sz="3600"/>
              <a:t>字</a:t>
            </a:r>
            <a:endParaRPr lang="zh-CN" altLang="en-US" sz="3600"/>
          </a:p>
        </p:txBody>
      </p:sp>
      <p:sp>
        <p:nvSpPr>
          <p:cNvPr id="15" name="左大括号 14"/>
          <p:cNvSpPr/>
          <p:nvPr/>
        </p:nvSpPr>
        <p:spPr>
          <a:xfrm>
            <a:off x="2012315" y="2007870"/>
            <a:ext cx="462915" cy="32245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98090" y="1906905"/>
            <a:ext cx="3143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关注字词的特殊用法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2498090" y="2632710"/>
            <a:ext cx="3808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关注字词体现的景物特征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2559050" y="3435985"/>
            <a:ext cx="308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关注字词的艺术手法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2559050" y="4219575"/>
            <a:ext cx="3022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关注字词营造的意境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59380" y="4808855"/>
            <a:ext cx="3648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关注字词体现的作者情感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6569075" y="2959100"/>
            <a:ext cx="9874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炼</a:t>
            </a:r>
            <a:endParaRPr lang="zh-CN" altLang="en-US" sz="4000"/>
          </a:p>
          <a:p>
            <a:r>
              <a:rPr lang="zh-CN" altLang="en-US" sz="4000"/>
              <a:t>句</a:t>
            </a:r>
            <a:endParaRPr lang="zh-CN" altLang="en-US" sz="4000"/>
          </a:p>
        </p:txBody>
      </p:sp>
      <p:sp>
        <p:nvSpPr>
          <p:cNvPr id="22" name="左大括号 21"/>
          <p:cNvSpPr/>
          <p:nvPr/>
        </p:nvSpPr>
        <p:spPr>
          <a:xfrm>
            <a:off x="7294880" y="1951990"/>
            <a:ext cx="412115" cy="33172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677785" y="1826260"/>
            <a:ext cx="3405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表达技巧</a:t>
            </a:r>
            <a:endParaRPr lang="zh-CN" altLang="en-US" sz="2400"/>
          </a:p>
        </p:txBody>
      </p:sp>
      <p:sp>
        <p:nvSpPr>
          <p:cNvPr id="24" name="文本框 23"/>
          <p:cNvSpPr txBox="1"/>
          <p:nvPr/>
        </p:nvSpPr>
        <p:spPr>
          <a:xfrm>
            <a:off x="7555230" y="3166110"/>
            <a:ext cx="35877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用词特点（语言风格、叠词、口语化、精炼、色彩）</a:t>
            </a:r>
            <a:endParaRPr lang="zh-CN" altLang="en-US" sz="2400"/>
          </a:p>
        </p:txBody>
      </p:sp>
      <p:sp>
        <p:nvSpPr>
          <p:cNvPr id="25" name="文本框 24"/>
          <p:cNvSpPr txBox="1"/>
          <p:nvPr/>
        </p:nvSpPr>
        <p:spPr>
          <a:xfrm>
            <a:off x="7555865" y="4772025"/>
            <a:ext cx="3587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句式特点（对仗、倒装）</a:t>
            </a:r>
            <a:endParaRPr lang="zh-CN" altLang="en-US" sz="2400"/>
          </a:p>
        </p:txBody>
      </p:sp>
      <p:sp>
        <p:nvSpPr>
          <p:cNvPr id="27" name="文本框 26"/>
          <p:cNvSpPr txBox="1"/>
          <p:nvPr/>
        </p:nvSpPr>
        <p:spPr>
          <a:xfrm>
            <a:off x="7556500" y="5775960"/>
            <a:ext cx="3929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要区分赏析和炼句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>
          <a:xfrm>
            <a:off x="8267700" y="5608955"/>
            <a:ext cx="3449955" cy="1224280"/>
          </a:xfrm>
          <a:custGeom>
            <a:avLst/>
            <a:gdLst>
              <a:gd name="connisteX0" fmla="*/ 0 w 3449955"/>
              <a:gd name="connsiteY0" fmla="*/ 1126490 h 1224352"/>
              <a:gd name="connisteX1" fmla="*/ 1043305 w 3449955"/>
              <a:gd name="connsiteY1" fmla="*/ 361950 h 1224352"/>
              <a:gd name="connisteX2" fmla="*/ 1363345 w 3449955"/>
              <a:gd name="connsiteY2" fmla="*/ 1224280 h 1224352"/>
              <a:gd name="connisteX3" fmla="*/ 1947545 w 3449955"/>
              <a:gd name="connsiteY3" fmla="*/ 403225 h 1224352"/>
              <a:gd name="connisteX4" fmla="*/ 2420620 w 3449955"/>
              <a:gd name="connsiteY4" fmla="*/ 570230 h 1224352"/>
              <a:gd name="connisteX5" fmla="*/ 2795905 w 3449955"/>
              <a:gd name="connsiteY5" fmla="*/ 1015365 h 1224352"/>
              <a:gd name="connisteX6" fmla="*/ 3449955 w 3449955"/>
              <a:gd name="connsiteY6" fmla="*/ 0 h 122435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3449955" h="1224353">
                <a:moveTo>
                  <a:pt x="0" y="1126490"/>
                </a:moveTo>
                <a:cubicBezTo>
                  <a:pt x="202565" y="956310"/>
                  <a:pt x="770890" y="342265"/>
                  <a:pt x="1043305" y="361950"/>
                </a:cubicBezTo>
                <a:cubicBezTo>
                  <a:pt x="1315720" y="381635"/>
                  <a:pt x="1182370" y="1216025"/>
                  <a:pt x="1363345" y="1224280"/>
                </a:cubicBezTo>
                <a:cubicBezTo>
                  <a:pt x="1544320" y="1232535"/>
                  <a:pt x="1736090" y="534035"/>
                  <a:pt x="1947545" y="403225"/>
                </a:cubicBezTo>
                <a:cubicBezTo>
                  <a:pt x="2159000" y="272415"/>
                  <a:pt x="2251075" y="447675"/>
                  <a:pt x="2420620" y="570230"/>
                </a:cubicBezTo>
                <a:cubicBezTo>
                  <a:pt x="2590165" y="692785"/>
                  <a:pt x="2590165" y="1129665"/>
                  <a:pt x="2795905" y="1015365"/>
                </a:cubicBezTo>
                <a:cubicBezTo>
                  <a:pt x="3001645" y="901065"/>
                  <a:pt x="3326765" y="212090"/>
                  <a:pt x="3449955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4130" y="4220210"/>
            <a:ext cx="2471420" cy="2612390"/>
            <a:chOff x="5990" y="1972"/>
            <a:chExt cx="6432" cy="6462"/>
          </a:xfrm>
        </p:grpSpPr>
        <p:pic>
          <p:nvPicPr>
            <p:cNvPr id="4" name="图片 3" descr="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90" y="1972"/>
              <a:ext cx="6432" cy="6463"/>
            </a:xfrm>
            <a:prstGeom prst="rect">
              <a:avLst/>
            </a:prstGeom>
          </p:spPr>
        </p:pic>
        <p:pic>
          <p:nvPicPr>
            <p:cNvPr id="14" name="图片 13" descr="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85" y="3679"/>
              <a:ext cx="2080" cy="339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4130" y="22225"/>
            <a:ext cx="1363345" cy="1396365"/>
            <a:chOff x="1296" y="4436"/>
            <a:chExt cx="2147" cy="2199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560" y="4940"/>
              <a:ext cx="10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07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624965" y="361950"/>
            <a:ext cx="3425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形象分析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精准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9370" y="-108585"/>
            <a:ext cx="3237230" cy="3237230"/>
          </a:xfrm>
          <a:prstGeom prst="rect">
            <a:avLst/>
          </a:prstGeom>
        </p:spPr>
      </p:pic>
      <p:pic>
        <p:nvPicPr>
          <p:cNvPr id="8" name="图片 7" descr="8"/>
          <p:cNvPicPr>
            <a:picLocks noChangeAspect="1"/>
          </p:cNvPicPr>
          <p:nvPr/>
        </p:nvPicPr>
        <p:blipFill>
          <a:blip r:embed="rId2">
            <a:clrChange>
              <a:clrFrom>
                <a:srgbClr val="F0E9DF">
                  <a:alpha val="100000"/>
                </a:srgbClr>
              </a:clrFrom>
              <a:clrTo>
                <a:srgbClr val="F0E9DF">
                  <a:alpha val="100000"/>
                  <a:alpha val="0"/>
                </a:srgbClr>
              </a:clrTo>
            </a:clrChange>
          </a:blip>
          <a:srcRect l="60549" t="11290" r="-57" b="58439"/>
          <a:stretch>
            <a:fillRect/>
          </a:stretch>
        </p:blipFill>
        <p:spPr>
          <a:xfrm flipH="1">
            <a:off x="-34925" y="5048250"/>
            <a:ext cx="3973830" cy="182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39385" y="1929765"/>
            <a:ext cx="15386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华文行楷" panose="02010800040101010101" charset="-122"/>
                <a:ea typeface="华文行楷" panose="02010800040101010101" charset="-122"/>
              </a:rPr>
              <a:t>谢</a:t>
            </a:r>
            <a:endParaRPr lang="zh-CN" altLang="en-US" sz="7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2655" y="2742565"/>
            <a:ext cx="15862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华文行楷" panose="02010800040101010101" charset="-122"/>
                <a:ea typeface="华文行楷" panose="02010800040101010101" charset="-122"/>
              </a:rPr>
              <a:t>谢</a:t>
            </a:r>
            <a:endParaRPr lang="zh-CN" altLang="en-US" sz="60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5425" y="2933700"/>
            <a:ext cx="1013460" cy="2114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>
                <a:latin typeface="华文行楷" panose="02010800040101010101" charset="-122"/>
                <a:ea typeface="华文行楷" panose="02010800040101010101" charset="-122"/>
              </a:rPr>
              <a:t>观赏</a:t>
            </a:r>
            <a:endParaRPr lang="zh-CN" altLang="en-US" sz="54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0" y="22860"/>
            <a:ext cx="2862580" cy="3788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27725" y="652780"/>
            <a:ext cx="859790" cy="2058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400" b="1">
                <a:latin typeface="华文行楷" panose="02010800040101010101" charset="-122"/>
                <a:ea typeface="华文行楷" panose="02010800040101010101" charset="-122"/>
              </a:rPr>
              <a:t>目录</a:t>
            </a:r>
            <a:endParaRPr lang="zh-CN" altLang="en-US" sz="44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27100" y="2985770"/>
            <a:ext cx="6127009" cy="908050"/>
            <a:chOff x="3368" y="4100"/>
            <a:chExt cx="9673" cy="1430"/>
          </a:xfrm>
        </p:grpSpPr>
        <p:pic>
          <p:nvPicPr>
            <p:cNvPr id="6" name="图片 5" descr="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3368" y="4100"/>
              <a:ext cx="1387" cy="1396"/>
            </a:xfrm>
            <a:prstGeom prst="rect">
              <a:avLst/>
            </a:prstGeom>
          </p:spPr>
        </p:pic>
        <p:pic>
          <p:nvPicPr>
            <p:cNvPr id="7" name="图片 6" descr="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6345" y="4100"/>
              <a:ext cx="1387" cy="1396"/>
            </a:xfrm>
            <a:prstGeom prst="rect">
              <a:avLst/>
            </a:prstGeom>
          </p:spPr>
        </p:pic>
        <p:pic>
          <p:nvPicPr>
            <p:cNvPr id="8" name="图片 7" descr="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9079" y="4133"/>
              <a:ext cx="1387" cy="1396"/>
            </a:xfrm>
            <a:prstGeom prst="rect">
              <a:avLst/>
            </a:prstGeom>
          </p:spPr>
        </p:pic>
        <p:pic>
          <p:nvPicPr>
            <p:cNvPr id="9" name="图片 8" descr="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11654" y="4134"/>
              <a:ext cx="1387" cy="139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574" y="4468"/>
              <a:ext cx="98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>
                  <a:latin typeface="华文新魏" panose="02010800040101010101" charset="-122"/>
                  <a:ea typeface="华文新魏" panose="02010800040101010101" charset="-122"/>
                </a:rPr>
                <a:t>壹</a:t>
              </a:r>
              <a:endParaRPr lang="zh-CN" altLang="en-US" sz="24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45" y="4435"/>
              <a:ext cx="78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>
                  <a:latin typeface="华文新魏" panose="02010800040101010101" charset="-122"/>
                  <a:ea typeface="华文新魏" panose="02010800040101010101" charset="-122"/>
                </a:rPr>
                <a:t>贰</a:t>
              </a:r>
              <a:endParaRPr lang="zh-CN" altLang="en-US" sz="24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324" y="4468"/>
              <a:ext cx="8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>
                  <a:latin typeface="华文新魏" panose="02010800040101010101" charset="-122"/>
                  <a:ea typeface="华文新魏" panose="02010800040101010101" charset="-122"/>
                </a:rPr>
                <a:t>叁</a:t>
              </a:r>
              <a:endParaRPr lang="zh-CN" altLang="en-US" sz="24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909" y="4469"/>
              <a:ext cx="87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>
                  <a:latin typeface="华文新魏" panose="02010800040101010101" charset="-122"/>
                  <a:ea typeface="华文新魏" panose="02010800040101010101" charset="-122"/>
                </a:rPr>
                <a:t>肆</a:t>
              </a:r>
              <a:endParaRPr lang="zh-CN" altLang="en-US" sz="24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27100" y="4660265"/>
            <a:ext cx="15722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阅读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步骤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99360" y="4660265"/>
            <a:ext cx="15671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诗歌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题材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97045" y="4660265"/>
            <a:ext cx="16306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情感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认定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27725" y="4660265"/>
            <a:ext cx="16973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表达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技巧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2" name="图片 1" descr="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7795449" y="2986405"/>
            <a:ext cx="878545" cy="886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72540" y="3198495"/>
            <a:ext cx="5555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华文新魏" panose="02010800040101010101" charset="-122"/>
                <a:ea typeface="华文新魏" panose="02010800040101010101" charset="-122"/>
              </a:rPr>
              <a:t>伍</a:t>
            </a:r>
            <a:endParaRPr lang="zh-CN" altLang="en-US" sz="24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5080" y="4660265"/>
            <a:ext cx="14509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语言风格</a:t>
            </a:r>
            <a:endParaRPr lang="zh-CN" altLang="en-US" sz="4000"/>
          </a:p>
        </p:txBody>
      </p:sp>
      <p:pic>
        <p:nvPicPr>
          <p:cNvPr id="10" name="图片 9" descr="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9408349" y="2965450"/>
            <a:ext cx="878545" cy="88646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569870" y="3178175"/>
            <a:ext cx="5555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latin typeface="华文新魏" panose="02010800040101010101" charset="-122"/>
                <a:ea typeface="华文新魏" panose="02010800040101010101" charset="-122"/>
              </a:rPr>
              <a:t>陆</a:t>
            </a:r>
            <a:endParaRPr lang="zh-CN" altLang="en-US" sz="24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32265" y="4660265"/>
            <a:ext cx="1229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炼字效果</a:t>
            </a:r>
            <a:endParaRPr lang="zh-CN" altLang="en-US" sz="4000"/>
          </a:p>
        </p:txBody>
      </p:sp>
      <p:pic>
        <p:nvPicPr>
          <p:cNvPr id="23" name="图片 22" descr="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10723434" y="2964815"/>
            <a:ext cx="878545" cy="88646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0922000" y="319659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柒</a:t>
            </a:r>
            <a:endParaRPr lang="zh-CN" altLang="en-US" sz="2400" b="1"/>
          </a:p>
        </p:txBody>
      </p:sp>
      <p:sp>
        <p:nvSpPr>
          <p:cNvPr id="25" name="文本框 24"/>
          <p:cNvSpPr txBox="1"/>
          <p:nvPr/>
        </p:nvSpPr>
        <p:spPr>
          <a:xfrm>
            <a:off x="10720705" y="4688205"/>
            <a:ext cx="12896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形象</a:t>
            </a:r>
            <a:endParaRPr lang="zh-CN" altLang="en-US" sz="4000"/>
          </a:p>
          <a:p>
            <a:r>
              <a:rPr lang="zh-CN" altLang="en-US" sz="4000"/>
              <a:t>精准</a:t>
            </a:r>
            <a:endParaRPr lang="zh-CN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/>
        </p:nvCxnSpPr>
        <p:spPr>
          <a:xfrm>
            <a:off x="3949065" y="16510"/>
            <a:ext cx="32385" cy="6898640"/>
          </a:xfrm>
          <a:prstGeom prst="line">
            <a:avLst/>
          </a:prstGeom>
          <a:ln w="28575" cmpd="sng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innerShdw blurRad="63500" dist="50800" dir="16200000">
              <a:prstClr val="black">
                <a:alpha val="50000"/>
              </a:prstClr>
            </a:innerShdw>
            <a:softEdge rad="1270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 descr="9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7345" y="1876425"/>
            <a:ext cx="2156460" cy="32378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005" y="2816860"/>
            <a:ext cx="1363345" cy="1224280"/>
            <a:chOff x="1296" y="4436"/>
            <a:chExt cx="2147" cy="1928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0" y="4940"/>
              <a:ext cx="105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01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57350" y="313690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阅读步骤</a:t>
            </a:r>
            <a:endParaRPr lang="zh-CN" altLang="en-US" sz="28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5195" y="666115"/>
            <a:ext cx="6307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第一步：看题目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735195" y="1744345"/>
            <a:ext cx="5158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第二步：关注注释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4761865" y="2816860"/>
            <a:ext cx="70935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第三步：读正文（发挥想象），关注关键字、词、句，确定题材和主要情感（化身诗中人物）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4761865" y="4347845"/>
            <a:ext cx="6811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第四步：挖技巧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1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735" y="4162425"/>
            <a:ext cx="4074160" cy="270573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6740" y="339725"/>
            <a:ext cx="1363345" cy="1224280"/>
            <a:chOff x="1296" y="4436"/>
            <a:chExt cx="2147" cy="1928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0" y="4940"/>
              <a:ext cx="105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02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678940" y="1369695"/>
            <a:ext cx="3922395" cy="13970"/>
          </a:xfrm>
          <a:prstGeom prst="line">
            <a:avLst/>
          </a:prstGeom>
          <a:ln w="2222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950085" y="782955"/>
            <a:ext cx="3921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</a:rPr>
              <a:t>八大题材</a:t>
            </a:r>
            <a:endParaRPr lang="zh-CN" altLang="en-US" sz="32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1992630"/>
            <a:ext cx="11144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（一）咏物言志：关注物的形象（色、味、声、动、形），体会寄托的</a:t>
            </a:r>
            <a:r>
              <a:rPr lang="en-US" altLang="zh-CN" sz="2800"/>
              <a:t>“</a:t>
            </a:r>
            <a:r>
              <a:rPr lang="zh-CN" altLang="en-US" sz="2800"/>
              <a:t>人的感情；常用手法为托物言志。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624205" y="3201670"/>
            <a:ext cx="10821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（二）咏史怀古：两种情况</a:t>
            </a:r>
            <a:r>
              <a:rPr lang="en-US" altLang="zh-CN" sz="2800"/>
              <a:t>——</a:t>
            </a:r>
            <a:r>
              <a:rPr lang="zh-CN" altLang="en-US" sz="2800"/>
              <a:t>一是理性冷静的剖析，二是个人身世的感慨（可以两者兼有）；常用手法为对比、借古讽今。</a:t>
            </a:r>
            <a:endParaRPr lang="zh-CN" altLang="en-US" sz="2800"/>
          </a:p>
          <a:p>
            <a:r>
              <a:rPr lang="zh-CN" altLang="en-US" sz="2800"/>
              <a:t>        不懂史实：一看景物，二看人物遭遇，三看情感词。</a:t>
            </a:r>
            <a:endParaRPr lang="zh-CN" altLang="en-US" sz="2800"/>
          </a:p>
        </p:txBody>
      </p:sp>
      <p:sp>
        <p:nvSpPr>
          <p:cNvPr id="23" name="文本框 22"/>
          <p:cNvSpPr txBox="1"/>
          <p:nvPr/>
        </p:nvSpPr>
        <p:spPr>
          <a:xfrm>
            <a:off x="986790" y="5055870"/>
            <a:ext cx="9693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（三）羁旅思乡：常用手法为乐景衬哀情、想象或联想。思考情感时，要关注思乡的原因。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1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735" y="4162425"/>
            <a:ext cx="4074160" cy="270573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6740" y="339725"/>
            <a:ext cx="1363345" cy="1224280"/>
            <a:chOff x="1296" y="4436"/>
            <a:chExt cx="2147" cy="1928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0" y="4940"/>
              <a:ext cx="105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02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678940" y="1369695"/>
            <a:ext cx="3922395" cy="13970"/>
          </a:xfrm>
          <a:prstGeom prst="line">
            <a:avLst/>
          </a:prstGeom>
          <a:ln w="2222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950085" y="782955"/>
            <a:ext cx="3921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</a:rPr>
              <a:t>八大题材</a:t>
            </a:r>
            <a:endParaRPr lang="zh-CN" altLang="en-US" sz="32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1992630"/>
            <a:ext cx="11144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（四）</a:t>
            </a:r>
            <a:r>
              <a:rPr lang="zh-CN" altLang="en-US" sz="2800">
                <a:sym typeface="+mn-ea"/>
              </a:rPr>
              <a:t>边塞征战</a:t>
            </a:r>
            <a:r>
              <a:rPr lang="zh-CN" altLang="en-US" sz="2800"/>
              <a:t>：捕捉意象确定；三大情感偏向（豪迈、爽朗、一往无前；悲壮惋伤；报国无门的愤懑）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563880" y="2945765"/>
            <a:ext cx="108216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（五）宫廷闺怨：区分抒情主人公；情感</a:t>
            </a:r>
            <a:r>
              <a:rPr lang="en-US" altLang="zh-CN" sz="2800"/>
              <a:t>——</a:t>
            </a:r>
            <a:r>
              <a:rPr lang="zh-CN" altLang="en-US" sz="2800"/>
              <a:t>男性作家笔下多以相思寓渴望报效，以美人迟暮寓功业不就，以空闺寂寞寓怀才不遇，以冷落薄情寓遭排挤打击等等；如果没有背景介绍，就简单地理解成闺怨，不要固化解读。常用手法</a:t>
            </a:r>
            <a:r>
              <a:rPr lang="en-US" altLang="zh-CN" sz="2800"/>
              <a:t>---</a:t>
            </a:r>
            <a:r>
              <a:rPr lang="zh-CN" altLang="en-US" sz="2800"/>
              <a:t>比兴、衬托</a:t>
            </a:r>
            <a:endParaRPr lang="zh-CN" altLang="en-US" sz="2800"/>
          </a:p>
        </p:txBody>
      </p:sp>
      <p:sp>
        <p:nvSpPr>
          <p:cNvPr id="23" name="文本框 22"/>
          <p:cNvSpPr txBox="1"/>
          <p:nvPr/>
        </p:nvSpPr>
        <p:spPr>
          <a:xfrm>
            <a:off x="563880" y="5038725"/>
            <a:ext cx="9693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（六）送别怀人：三区分（对象、虚实、情感</a:t>
            </a:r>
            <a:r>
              <a:rPr lang="en-US" altLang="zh-CN" sz="2800"/>
              <a:t>——</a:t>
            </a:r>
            <a:r>
              <a:rPr lang="zh-CN" altLang="en-US" sz="2800"/>
              <a:t>恋恋不舍、美好祝愿、思念、孤独寂寞等等）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1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735" y="4162425"/>
            <a:ext cx="4074160" cy="270573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6740" y="339725"/>
            <a:ext cx="1363345" cy="1224280"/>
            <a:chOff x="1296" y="4436"/>
            <a:chExt cx="2147" cy="1928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0" y="4940"/>
              <a:ext cx="105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02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678940" y="1369695"/>
            <a:ext cx="3922395" cy="13970"/>
          </a:xfrm>
          <a:prstGeom prst="line">
            <a:avLst/>
          </a:prstGeom>
          <a:ln w="2222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950085" y="782955"/>
            <a:ext cx="3921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</a:rPr>
              <a:t>八大题材</a:t>
            </a:r>
            <a:endParaRPr lang="zh-CN" altLang="en-US" sz="32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1992630"/>
            <a:ext cx="111442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（七）</a:t>
            </a:r>
            <a:r>
              <a:rPr lang="zh-CN" altLang="en-US" sz="2800">
                <a:sym typeface="+mn-ea"/>
              </a:rPr>
              <a:t>即事（景）抒怀</a:t>
            </a:r>
            <a:r>
              <a:rPr lang="zh-CN" altLang="en-US" sz="2800"/>
              <a:t>：一要了解诗人写的是什么事或眼前的什么景，二要体味作者抒发的什么情（不着重于客观冷静的叙述，而是直抒自己的情怀）。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563880" y="3929380"/>
            <a:ext cx="10821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（八）山水田园：关注三大区别（意境、主题、语言）</a:t>
            </a:r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过程 4"/>
          <p:cNvSpPr/>
          <p:nvPr/>
        </p:nvSpPr>
        <p:spPr>
          <a:xfrm>
            <a:off x="447675" y="736600"/>
            <a:ext cx="10781030" cy="5689600"/>
          </a:xfrm>
          <a:prstGeom prst="flowChartProcess">
            <a:avLst/>
          </a:prstGeom>
          <a:noFill/>
          <a:ln w="25400">
            <a:solidFill>
              <a:schemeClr val="accent2">
                <a:lumMod val="40000"/>
                <a:lumOff val="6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9900" y="736600"/>
            <a:ext cx="2070100" cy="2070100"/>
          </a:xfrm>
          <a:prstGeom prst="rect">
            <a:avLst/>
          </a:prstGeom>
        </p:spPr>
      </p:pic>
      <p:pic>
        <p:nvPicPr>
          <p:cNvPr id="8" name="图片 7" descr="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970" y="3880485"/>
            <a:ext cx="1714500" cy="27984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8205" y="908050"/>
            <a:ext cx="4701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情感认定</a:t>
            </a:r>
            <a:endParaRPr lang="zh-CN" altLang="en-US" sz="40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4375" y="2503805"/>
            <a:ext cx="8559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新魏" panose="02010800040101010101" charset="-122"/>
                <a:ea typeface="华文新魏" panose="02010800040101010101" charset="-122"/>
              </a:rPr>
              <a:t>一、直接抒情：抓情感词，重点研读尾句</a:t>
            </a:r>
            <a:endParaRPr lang="zh-CN" altLang="en-US" sz="28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11190" y="5016500"/>
            <a:ext cx="4970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注意：结合背景，通篇分析</a:t>
            </a:r>
            <a:endParaRPr lang="zh-CN" altLang="en-US" sz="2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28205" y="4617720"/>
            <a:ext cx="3575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>
                <a:latin typeface="华文新魏" panose="02010800040101010101" charset="-122"/>
                <a:ea typeface="华文新魏" panose="02010800040101010101" charset="-122"/>
              </a:rPr>
              <a:t>请在此输入文本内容</a:t>
            </a:r>
            <a:endParaRPr lang="zh-CN" altLang="en-US" sz="200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8970" y="908050"/>
            <a:ext cx="1363345" cy="1396365"/>
            <a:chOff x="1296" y="4436"/>
            <a:chExt cx="2147" cy="2199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60" y="4940"/>
              <a:ext cx="10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03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954530" y="3297555"/>
            <a:ext cx="7415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二、间接抒情：借人、事、史、景、物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>
          <a:xfrm>
            <a:off x="8267700" y="5608955"/>
            <a:ext cx="3449955" cy="1224280"/>
          </a:xfrm>
          <a:custGeom>
            <a:avLst/>
            <a:gdLst>
              <a:gd name="connisteX0" fmla="*/ 0 w 3449955"/>
              <a:gd name="connsiteY0" fmla="*/ 1126490 h 1224352"/>
              <a:gd name="connisteX1" fmla="*/ 1043305 w 3449955"/>
              <a:gd name="connsiteY1" fmla="*/ 361950 h 1224352"/>
              <a:gd name="connisteX2" fmla="*/ 1363345 w 3449955"/>
              <a:gd name="connsiteY2" fmla="*/ 1224280 h 1224352"/>
              <a:gd name="connisteX3" fmla="*/ 1947545 w 3449955"/>
              <a:gd name="connsiteY3" fmla="*/ 403225 h 1224352"/>
              <a:gd name="connisteX4" fmla="*/ 2420620 w 3449955"/>
              <a:gd name="connsiteY4" fmla="*/ 570230 h 1224352"/>
              <a:gd name="connisteX5" fmla="*/ 2795905 w 3449955"/>
              <a:gd name="connsiteY5" fmla="*/ 1015365 h 1224352"/>
              <a:gd name="connisteX6" fmla="*/ 3449955 w 3449955"/>
              <a:gd name="connsiteY6" fmla="*/ 0 h 122435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3449955" h="1224353">
                <a:moveTo>
                  <a:pt x="0" y="1126490"/>
                </a:moveTo>
                <a:cubicBezTo>
                  <a:pt x="202565" y="956310"/>
                  <a:pt x="770890" y="342265"/>
                  <a:pt x="1043305" y="361950"/>
                </a:cubicBezTo>
                <a:cubicBezTo>
                  <a:pt x="1315720" y="381635"/>
                  <a:pt x="1182370" y="1216025"/>
                  <a:pt x="1363345" y="1224280"/>
                </a:cubicBezTo>
                <a:cubicBezTo>
                  <a:pt x="1544320" y="1232535"/>
                  <a:pt x="1736090" y="534035"/>
                  <a:pt x="1947545" y="403225"/>
                </a:cubicBezTo>
                <a:cubicBezTo>
                  <a:pt x="2159000" y="272415"/>
                  <a:pt x="2251075" y="447675"/>
                  <a:pt x="2420620" y="570230"/>
                </a:cubicBezTo>
                <a:cubicBezTo>
                  <a:pt x="2590165" y="692785"/>
                  <a:pt x="2590165" y="1129665"/>
                  <a:pt x="2795905" y="1015365"/>
                </a:cubicBezTo>
                <a:cubicBezTo>
                  <a:pt x="3001645" y="901065"/>
                  <a:pt x="3326765" y="212090"/>
                  <a:pt x="3449955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4130" y="4220210"/>
            <a:ext cx="2471420" cy="2612390"/>
            <a:chOff x="5990" y="1972"/>
            <a:chExt cx="6432" cy="6462"/>
          </a:xfrm>
        </p:grpSpPr>
        <p:pic>
          <p:nvPicPr>
            <p:cNvPr id="4" name="图片 3" descr="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90" y="1972"/>
              <a:ext cx="6432" cy="6463"/>
            </a:xfrm>
            <a:prstGeom prst="rect">
              <a:avLst/>
            </a:prstGeom>
          </p:spPr>
        </p:pic>
        <p:pic>
          <p:nvPicPr>
            <p:cNvPr id="14" name="图片 13" descr="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85" y="3679"/>
              <a:ext cx="2080" cy="339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4130" y="22225"/>
            <a:ext cx="1363345" cy="1396365"/>
            <a:chOff x="1296" y="4436"/>
            <a:chExt cx="2147" cy="2199"/>
          </a:xfrm>
        </p:grpSpPr>
        <p:sp>
          <p:nvSpPr>
            <p:cNvPr id="6" name="菱形 5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560" y="4940"/>
              <a:ext cx="10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04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624965" y="361950"/>
            <a:ext cx="3425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表达技巧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6" name="图片 15" descr="IMG_0197(20200418-102246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885" y="217170"/>
            <a:ext cx="6699885" cy="64858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2405" y="1539875"/>
            <a:ext cx="44754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分析技巧：结构技巧和常见手法（先单句，然后一联，最后整篇），要有分析。</a:t>
            </a:r>
            <a:endParaRPr lang="zh-CN" altLang="en-US" sz="3200"/>
          </a:p>
        </p:txBody>
      </p:sp>
      <p:sp>
        <p:nvSpPr>
          <p:cNvPr id="18" name="文本框 17"/>
          <p:cNvSpPr txBox="1"/>
          <p:nvPr/>
        </p:nvSpPr>
        <p:spPr>
          <a:xfrm>
            <a:off x="4023360" y="3108325"/>
            <a:ext cx="38862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熟练掌握和区分常见手法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012825" y="1418590"/>
            <a:ext cx="1670685" cy="1636395"/>
            <a:chOff x="2417" y="1580"/>
            <a:chExt cx="3106" cy="3124"/>
          </a:xfrm>
        </p:grpSpPr>
        <p:pic>
          <p:nvPicPr>
            <p:cNvPr id="4" name="图片 3" descr="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7" y="1580"/>
              <a:ext cx="3107" cy="3124"/>
            </a:xfrm>
            <a:prstGeom prst="rect">
              <a:avLst/>
            </a:prstGeom>
          </p:spPr>
        </p:pic>
        <p:pic>
          <p:nvPicPr>
            <p:cNvPr id="6" name="图片 5" descr="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C">
                    <a:alpha val="100000"/>
                  </a:srgbClr>
                </a:clrFrom>
                <a:clrTo>
                  <a:srgbClr val="FEFEFC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13" y="1580"/>
              <a:ext cx="1715" cy="257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899150" y="1323975"/>
            <a:ext cx="1670685" cy="1681480"/>
            <a:chOff x="8046" y="1758"/>
            <a:chExt cx="3106" cy="3124"/>
          </a:xfrm>
        </p:grpSpPr>
        <p:pic>
          <p:nvPicPr>
            <p:cNvPr id="7" name="图片 6" descr="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46" y="1758"/>
              <a:ext cx="3107" cy="3124"/>
            </a:xfrm>
            <a:prstGeom prst="rect">
              <a:avLst/>
            </a:prstGeom>
          </p:spPr>
        </p:pic>
        <p:pic>
          <p:nvPicPr>
            <p:cNvPr id="10" name="图片 9" descr="1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82" y="2080"/>
              <a:ext cx="1519" cy="24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338195" y="1323975"/>
            <a:ext cx="1650365" cy="1602740"/>
            <a:chOff x="13724" y="1758"/>
            <a:chExt cx="3106" cy="3124"/>
          </a:xfrm>
        </p:grpSpPr>
        <p:pic>
          <p:nvPicPr>
            <p:cNvPr id="8" name="图片 7" descr="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24" y="1758"/>
              <a:ext cx="3107" cy="3124"/>
            </a:xfrm>
            <a:prstGeom prst="rect">
              <a:avLst/>
            </a:prstGeom>
          </p:spPr>
        </p:pic>
        <p:pic>
          <p:nvPicPr>
            <p:cNvPr id="12" name="图片 11" descr="1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363" y="2359"/>
              <a:ext cx="1523" cy="1922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1542415" y="3456305"/>
            <a:ext cx="613410" cy="3114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latin typeface="华文新魏" panose="02010800040101010101" charset="-122"/>
                <a:ea typeface="华文新魏" panose="02010800040101010101" charset="-122"/>
              </a:rPr>
              <a:t>意象、意境、情感</a:t>
            </a:r>
            <a:endParaRPr lang="zh-CN" altLang="en-US" sz="28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26510" y="3456305"/>
            <a:ext cx="675005" cy="3422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常见语言风格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17310" y="3288665"/>
            <a:ext cx="675005" cy="3088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语言特色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30" y="22225"/>
            <a:ext cx="1363345" cy="1396365"/>
            <a:chOff x="1296" y="4436"/>
            <a:chExt cx="2147" cy="2199"/>
          </a:xfrm>
        </p:grpSpPr>
        <p:sp>
          <p:nvSpPr>
            <p:cNvPr id="3" name="菱形 2"/>
            <p:cNvSpPr/>
            <p:nvPr/>
          </p:nvSpPr>
          <p:spPr>
            <a:xfrm>
              <a:off x="1296" y="4436"/>
              <a:ext cx="1577" cy="1928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2369" y="4744"/>
              <a:ext cx="1074" cy="1336"/>
            </a:xfrm>
            <a:prstGeom prst="diamon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60" y="4940"/>
              <a:ext cx="10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05</a:t>
              </a:r>
              <a:endParaRPr lang="en-US" altLang="zh-CN"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25295" y="128905"/>
            <a:ext cx="4876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凌慧体-简" panose="03050602040302020204" charset="-122"/>
                <a:ea typeface="凌慧体-简" panose="03050602040302020204" charset="-122"/>
              </a:rPr>
              <a:t>语言风格</a:t>
            </a:r>
            <a:endParaRPr lang="zh-CN" altLang="en-US" sz="4800">
              <a:latin typeface="凌慧体-简" panose="03050602040302020204" charset="-122"/>
              <a:ea typeface="凌慧体-简" panose="03050602040302020204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7327900" y="2940685"/>
            <a:ext cx="684530" cy="2438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073390" y="2618105"/>
            <a:ext cx="3606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1.</a:t>
            </a:r>
            <a:r>
              <a:rPr lang="zh-CN" altLang="en-US" sz="2800"/>
              <a:t>用语特点（重点运用口语化）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8073390" y="3571240"/>
            <a:ext cx="2418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2.</a:t>
            </a:r>
            <a:r>
              <a:rPr lang="zh-CN" altLang="en-US" sz="2800"/>
              <a:t>语言风格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8073390" y="4093210"/>
            <a:ext cx="2357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3.</a:t>
            </a:r>
            <a:r>
              <a:rPr lang="zh-CN" altLang="en-US" sz="2800"/>
              <a:t>修辞手法</a:t>
            </a:r>
            <a:endParaRPr lang="zh-CN" altLang="en-US" sz="2800"/>
          </a:p>
        </p:txBody>
      </p:sp>
      <p:sp>
        <p:nvSpPr>
          <p:cNvPr id="23" name="文本框 22"/>
          <p:cNvSpPr txBox="1"/>
          <p:nvPr/>
        </p:nvSpPr>
        <p:spPr>
          <a:xfrm>
            <a:off x="8073390" y="4615180"/>
            <a:ext cx="2881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4.</a:t>
            </a:r>
            <a:r>
              <a:rPr lang="zh-CN" altLang="en-US" sz="2800"/>
              <a:t>用词精炼</a:t>
            </a:r>
            <a:endParaRPr lang="zh-CN" altLang="en-US" sz="2800"/>
          </a:p>
        </p:txBody>
      </p:sp>
      <p:sp>
        <p:nvSpPr>
          <p:cNvPr id="24" name="文本框 23"/>
          <p:cNvSpPr txBox="1"/>
          <p:nvPr/>
        </p:nvSpPr>
        <p:spPr>
          <a:xfrm>
            <a:off x="8098790" y="5137150"/>
            <a:ext cx="3103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5.</a:t>
            </a:r>
            <a:r>
              <a:rPr lang="zh-CN" altLang="en-US" sz="2800"/>
              <a:t>句式</a:t>
            </a:r>
            <a:endParaRPr lang="zh-CN" altLang="en-US" sz="28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WPS 演示</Application>
  <PresentationFormat>宽屏</PresentationFormat>
  <Paragraphs>157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方正书宋_GBK</vt:lpstr>
      <vt:lpstr>Wingdings</vt:lpstr>
      <vt:lpstr>华文行楷</vt:lpstr>
      <vt:lpstr>华文新魏</vt:lpstr>
      <vt:lpstr>华文楷体</vt:lpstr>
      <vt:lpstr>凌慧体-简</vt:lpstr>
      <vt:lpstr>宋体</vt:lpstr>
      <vt:lpstr>汉仪书宋二KW</vt:lpstr>
      <vt:lpstr>Calibri</vt:lpstr>
      <vt:lpstr>Verdana</vt:lpstr>
      <vt:lpstr>微软雅黑</vt:lpstr>
      <vt:lpstr>汉仪旗黑KW</vt:lpstr>
      <vt:lpstr>Arial Unicode MS</vt:lpstr>
      <vt:lpstr>行楷-简</vt:lpstr>
      <vt:lpstr>宋体-简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caojingyi</cp:lastModifiedBy>
  <cp:revision>6</cp:revision>
  <dcterms:created xsi:type="dcterms:W3CDTF">2020-04-18T05:00:51Z</dcterms:created>
  <dcterms:modified xsi:type="dcterms:W3CDTF">2020-04-18T05:00:51Z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2052-1.5.0.2161</vt:lpwstr>
  </property>
</Properties>
</file>