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89" r:id="rId3"/>
    <p:sldId id="315" r:id="rId4"/>
    <p:sldId id="258" r:id="rId5"/>
    <p:sldId id="358" r:id="rId6"/>
    <p:sldId id="290" r:id="rId7"/>
    <p:sldId id="291" r:id="rId8"/>
    <p:sldId id="359" r:id="rId9"/>
    <p:sldId id="364" r:id="rId10"/>
    <p:sldId id="365" r:id="rId11"/>
    <p:sldId id="360" r:id="rId12"/>
    <p:sldId id="316" r:id="rId13"/>
    <p:sldId id="317" r:id="rId14"/>
    <p:sldId id="318" r:id="rId15"/>
    <p:sldId id="366" r:id="rId16"/>
    <p:sldId id="367" r:id="rId17"/>
    <p:sldId id="368" r:id="rId18"/>
    <p:sldId id="369" r:id="rId19"/>
    <p:sldId id="319" r:id="rId20"/>
    <p:sldId id="370" r:id="rId21"/>
    <p:sldId id="371" r:id="rId22"/>
    <p:sldId id="344" r:id="rId23"/>
    <p:sldId id="346" r:id="rId24"/>
    <p:sldId id="347" r:id="rId25"/>
    <p:sldId id="348" r:id="rId26"/>
    <p:sldId id="372" r:id="rId27"/>
    <p:sldId id="373" r:id="rId28"/>
    <p:sldId id="37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CC0000"/>
    <a:srgbClr val="006600"/>
    <a:srgbClr val="00CC00"/>
    <a:srgbClr val="800000"/>
    <a:srgbClr val="660066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53514-4C20-4A1B-8C7E-9E9FFB93D073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DA93-C3A3-4A3A-9A70-FE39A234B6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10D9B2B-8BE1-4E19-A661-87B492533C52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ppt背景图片\%PHZSUZM09R$7L$K(%DV]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7399" y="83671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导入新课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128" y="2060848"/>
            <a:ext cx="8784976" cy="4327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人们</a:t>
            </a:r>
            <a:r>
              <a:rPr lang="zh-CN" altLang="zh-CN" sz="2800" b="1" dirty="0">
                <a:solidFill>
                  <a:srgbClr val="8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说“为文如造屋”，造好一座屋子，最关键的是要将屋子的框架立好。同样，写好一篇文章，也要先加好文章的结构。如果说主题是文章的灵魂，材料是文章的血肉，那么结构就是文章的骨骼。骨骼完整匀称，人才能身姿挺拔；同样，结构井然有序，文章才能立得起来。因此，在动笔之前，作者需要布局谋篇，安排好文章的结构，做到全局在胸。这样就不会写到哪里算哪里，文章也不容易松散、混乱。那么，怎样布局谋篇安排好文章的结构呢？</a:t>
            </a:r>
          </a:p>
        </p:txBody>
      </p:sp>
    </p:spTree>
    <p:extLst>
      <p:ext uri="{BB962C8B-B14F-4D97-AF65-F5344CB8AC3E}">
        <p14:creationId xmlns:p14="http://schemas.microsoft.com/office/powerpoint/2010/main" val="276974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2" name="矩形 1"/>
          <p:cNvSpPr/>
          <p:nvPr/>
        </p:nvSpPr>
        <p:spPr>
          <a:xfrm>
            <a:off x="3499861" y="392697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主体：分别描写身边的人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4077072"/>
            <a:ext cx="3488029" cy="278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499861" y="4591027"/>
            <a:ext cx="56441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爸爸是一本电脑书了。单位里的电脑管理员，谈起电脑，滔滔不绝。</a:t>
            </a:r>
          </a:p>
          <a:p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妈妈呢？是一本故事书。不，应该是一本思想教科书。小时听她讲的故事长大；现在她教育我成长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4176" y="322295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作文举例</a:t>
            </a:r>
            <a:r>
              <a:rPr lang="en-US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身边的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en-US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zh-CN" sz="3200" b="1" dirty="0">
              <a:solidFill>
                <a:srgbClr val="00CC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106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5" name="矩形 4"/>
          <p:cNvSpPr/>
          <p:nvPr/>
        </p:nvSpPr>
        <p:spPr>
          <a:xfrm>
            <a:off x="4513943" y="4143534"/>
            <a:ext cx="41937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结尾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：总结全文点明主题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想到这里，我又想起一位名人说的话：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身边的书多着呢，只要发觉，肯定会学到很多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  <a:endParaRPr lang="zh-CN" altLang="zh-CN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6" y="4106725"/>
            <a:ext cx="4323432" cy="27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2144176" y="322295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作文举例</a:t>
            </a:r>
            <a:r>
              <a:rPr lang="en-US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身边的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en-US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zh-CN" sz="3200" b="1" dirty="0">
              <a:solidFill>
                <a:srgbClr val="00CC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56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077671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．抑扬</a:t>
            </a:r>
            <a:r>
              <a:rPr lang="zh-CN" altLang="zh-CN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转换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（欲扬先抑）</a:t>
            </a:r>
            <a:endParaRPr lang="zh-CN" altLang="zh-CN" sz="3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551625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说其美，先写其不美，再写其美，这种以退为进的结构方式，叫做抑扬转换。运用得当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可使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情节起伏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人物形象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丰满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主题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深刻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突出。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鲁迅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阿长与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&lt;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山海经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&gt;》</a:t>
            </a:r>
            <a:r>
              <a:rPr lang="zh-CN" altLang="en-US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文，先写阿长喜欢切切察察，粗俗，后写别人办不到的事，他却能办到，因此我对她产生了新的敬意。这种欲扬先抑的手法使阿长的形象更加地鲜明了。</a:t>
            </a:r>
            <a:endParaRPr lang="zh-CN" altLang="zh-CN" sz="30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0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092433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．镜头组合</a:t>
            </a:r>
          </a:p>
          <a:p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“镜头组合法”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是将生活中不同的镜头、场景，在同一个中心的统率下组合起来，构成一篇完整的文章。常用小标题的形式，去掉过渡性的语言，材料和材料之间有明显的跳跃性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，可以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留给读者更多的想象空白。同学们在作文时，由于字数的限制，一般适合组合三个镜头，不宜过多，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如《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邓稼先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一课，由六个小标题组成，彰显了邓稼先高贵的品质。</a:t>
            </a:r>
            <a:endParaRPr lang="zh-CN" altLang="zh-CN" sz="30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02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275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巧用过渡与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呼应</a:t>
            </a:r>
            <a:endParaRPr lang="zh-CN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666" y="5728519"/>
            <a:ext cx="820891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过渡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，是文章连贯、结构严谨的一种手段。文章的各部分是靠过渡来连缀的。常见的过渡方法有三种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zh-CN" sz="28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 descr="C:\Users\admin\Desktop\ppt背景图片\13694205_5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335" y="4326320"/>
            <a:ext cx="490537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02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3113423" y="3757458"/>
            <a:ext cx="59151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是用段过渡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从百草园到三味书屋》 “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我不知道为什么家里的人要将我送到书塾里去了，而且还是全城中称为最严厉的书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塾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en-US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Ade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，我的覆盆子们和木莲们！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是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“百草园”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的生活过渡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“三味书屋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的生活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，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具有承上启下的作用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275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巧用过渡与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呼应</a:t>
            </a:r>
            <a:endParaRPr lang="zh-CN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122" name="Picture 2" descr="C:\Users\admin\Desktop\ppt背景图片\13694205_63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39" y="3878177"/>
            <a:ext cx="2987824" cy="29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18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316105" y="4093948"/>
            <a:ext cx="4380497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zh-CN" altLang="zh-CN" sz="32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是用句子过渡</a:t>
            </a:r>
            <a:r>
              <a:rPr lang="zh-CN" altLang="zh-CN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r>
              <a:rPr lang="zh-CN" altLang="zh-CN" sz="32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《藤野先生》 “</a:t>
            </a:r>
            <a:r>
              <a:rPr lang="zh-CN" altLang="zh-CN" sz="32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到别的地方去看看，如何呢？</a:t>
            </a:r>
            <a:r>
              <a:rPr lang="zh-CN" altLang="zh-CN" sz="32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是</a:t>
            </a:r>
            <a:r>
              <a:rPr lang="zh-CN" altLang="zh-CN" sz="32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场景的转换时的过渡</a:t>
            </a:r>
            <a:r>
              <a:rPr lang="zh-CN" altLang="zh-CN" sz="32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275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巧用过渡与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呼应</a:t>
            </a:r>
            <a:endParaRPr lang="zh-CN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146" name="Picture 2" descr="C:\Users\admin\Desktop\ppt背景图片\13694205_64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442" y="3806458"/>
            <a:ext cx="4162219" cy="311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22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3563888" y="4005064"/>
            <a:ext cx="5580112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是用关联词语过渡，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往往是在段落的开头，用“因此”“总之”“由此可见”“综上所述”，或“但是”“然而”“相反地”等关联词表示上下段间的逻辑关系，这种过度多半用于议论文。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275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巧用过渡与</a:t>
            </a:r>
            <a:r>
              <a:rPr lang="zh-CN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呼应</a:t>
            </a:r>
            <a:endParaRPr lang="zh-CN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170" name="Picture 2" descr="C:\Users\admin\Desktop\ppt背景图片\13694205_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358995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22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-14514" y="3136612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首尾圆合</a:t>
            </a:r>
          </a:p>
        </p:txBody>
      </p:sp>
      <p:sp>
        <p:nvSpPr>
          <p:cNvPr id="7" name="矩形 6"/>
          <p:cNvSpPr/>
          <p:nvPr/>
        </p:nvSpPr>
        <p:spPr>
          <a:xfrm>
            <a:off x="156118" y="3959643"/>
            <a:ext cx="4658969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古人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作文有所谓凤头、猪肚、豹尾的说法。“凤头”是说作品的开头要像凤凰的头那样秀气、漂亮，“豹尾”是说作品的结尾要像豹子尾巴那样有力、刚健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28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24429"/>
            <a:ext cx="3841251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5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-14514" y="3136612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首尾圆合</a:t>
            </a:r>
          </a:p>
        </p:txBody>
      </p:sp>
      <p:sp>
        <p:nvSpPr>
          <p:cNvPr id="7" name="矩形 6"/>
          <p:cNvSpPr/>
          <p:nvPr/>
        </p:nvSpPr>
        <p:spPr>
          <a:xfrm>
            <a:off x="145946" y="3784473"/>
            <a:ext cx="9036496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常见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的开头方法有开门见山法，一开头就将话题或中心直截了当地告诉读者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《散步》“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我们在田野散步：我，我的母亲，我的妻子和儿子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2800" b="1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《背影》“</a:t>
            </a: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我与父亲不相见已二年有余了，我最不能忘记的是他的背影</a:t>
            </a:r>
            <a:r>
              <a:rPr lang="zh-CN" altLang="zh-CN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 。</a:t>
            </a:r>
            <a:endParaRPr lang="zh-CN" altLang="zh-CN" sz="2800" b="1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02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05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076765" y="52815"/>
            <a:ext cx="49904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i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第</a:t>
            </a:r>
            <a:r>
              <a:rPr lang="zh-CN" altLang="en-US" sz="6000" b="1" i="1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三</a:t>
            </a:r>
            <a:r>
              <a:rPr lang="zh-CN" altLang="en-US" sz="6000" b="1" i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单元 写作</a:t>
            </a:r>
            <a:endParaRPr lang="zh-CN" altLang="en-US" sz="6000" b="1" i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159" y="1484784"/>
            <a:ext cx="8777682" cy="4863944"/>
            <a:chOff x="183159" y="1484784"/>
            <a:chExt cx="8777682" cy="4863944"/>
          </a:xfrm>
        </p:grpSpPr>
        <p:pic>
          <p:nvPicPr>
            <p:cNvPr id="15" name="Picture 16" descr="C:\Users\Administrator\Desktop\20130806221109_BjuMu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159" y="1484784"/>
              <a:ext cx="8777682" cy="4863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1217702" y="2670261"/>
              <a:ext cx="6838659" cy="255454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8000" b="1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布局</a:t>
              </a:r>
              <a:endParaRPr lang="en-US" altLang="zh-CN" sz="8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  <a:p>
              <a:pPr>
                <a:defRPr/>
              </a:pPr>
              <a:r>
                <a:rPr lang="en-US" altLang="zh-CN" sz="8000" b="1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       </a:t>
              </a:r>
              <a:r>
                <a:rPr lang="zh-CN" altLang="en-US" sz="8000" b="1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谋篇</a:t>
              </a:r>
              <a:endParaRPr lang="zh-CN" altLang="zh-CN" sz="8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58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-14514" y="3136612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首尾圆合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921812"/>
            <a:ext cx="9143999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结尾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的方法也很多，可以首尾呼应，凸显中心；可以引用佳句，多姿多彩；可以巧妙发问，引人深思；可以抒情议论，气势不凡；可以环境烘托，情景合一等。不管采用何种结尾方式，都要注意“</a:t>
            </a:r>
            <a:r>
              <a:rPr lang="zh-CN" altLang="zh-CN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结尾是文章完了的地方，但结尾最忌的却是真个</a:t>
            </a:r>
            <a:r>
              <a:rPr lang="zh-CN" altLang="zh-CN" sz="28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完了（</a:t>
            </a:r>
            <a:r>
              <a:rPr lang="zh-CN" altLang="zh-CN" sz="28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叶圣陶</a:t>
            </a:r>
            <a:r>
              <a:rPr lang="zh-CN" altLang="zh-CN" sz="28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要尽量做到有余韵、有回味，要力求用得自然、精巧、含蓄、</a:t>
            </a:r>
            <a:r>
              <a:rPr lang="zh-CN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有力。</a:t>
            </a:r>
            <a:endParaRPr lang="zh-CN" altLang="zh-CN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5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17033" y="140328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写作文题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3039" y="2371075"/>
            <a:ext cx="9162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我们</a:t>
            </a:r>
            <a:r>
              <a:rPr lang="zh-CN" altLang="en-US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每天都在路上。生活路上有欢笑，学习路上有艰辛，交友路上有甘甜，追求路上有付出。在路上，我们有坚实的脚步，有丰富的体验，有无尽的期盼与思考。请以</a:t>
            </a:r>
            <a:r>
              <a:rPr lang="en-US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在路上</a:t>
            </a:r>
            <a:r>
              <a:rPr lang="en-US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为题，自定文体，写一篇作文。不少于</a:t>
            </a:r>
            <a:r>
              <a:rPr lang="en-US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600 </a:t>
            </a:r>
            <a:r>
              <a:rPr lang="zh-CN" altLang="en-US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字。</a:t>
            </a:r>
          </a:p>
        </p:txBody>
      </p:sp>
      <p:sp>
        <p:nvSpPr>
          <p:cNvPr id="2" name="矩形 1"/>
          <p:cNvSpPr/>
          <p:nvPr/>
        </p:nvSpPr>
        <p:spPr>
          <a:xfrm>
            <a:off x="-33039" y="4180344"/>
            <a:ext cx="91722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 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认真审题，想一想“在路上”的含义，确定合适的立意。</a:t>
            </a:r>
          </a:p>
          <a:p>
            <a:pPr>
              <a:defRPr/>
            </a:pPr>
            <a:r>
              <a:rPr lang="en-US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.“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在路上”可能引发你很多联想。构思时要思考材料与立意的契合度，恰当选取材料。</a:t>
            </a:r>
          </a:p>
          <a:p>
            <a:pPr>
              <a:defRPr/>
            </a:pPr>
            <a:r>
              <a:rPr lang="en-US" altLang="zh-CN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 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根据布局谋篇的要求，先与同学交流自己的写作思路，互相提出改进完善的建议，再根据同学的建议，列出写作提纲，完成写作。</a:t>
            </a:r>
            <a:endParaRPr lang="zh-CN" altLang="zh-CN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34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17033" y="140328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写作文题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6185" y="2379067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思路指导</a:t>
            </a:r>
            <a:endParaRPr lang="zh-CN" altLang="en-US" sz="4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4185" y="3156853"/>
            <a:ext cx="8095630" cy="371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eaLnBrk="1" latinLnBrk="1" hangingPunct="1">
              <a:lnSpc>
                <a:spcPct val="120000"/>
              </a:lnSpc>
              <a:buAutoNum type="arabicPeriod"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审题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选材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b="1" dirty="0" smtClean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</a:t>
            </a:r>
            <a:r>
              <a:rPr lang="zh-CN" altLang="en-US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提示，可以选择在哪一方面选材。明确“路上”的含义，可以是实实在在地上的路，山路、柏油路、乡间小路等，也可以是人生之路。可选生活路上的甜酸苦辣的描述，可选学习路上的艰辛经历，可选交友路上的甘甜回忆，可选追求梦想路上的拼搏事件</a:t>
            </a:r>
            <a:r>
              <a:rPr lang="en-US" altLang="zh-CN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6692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817033" y="140328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写作文题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6185" y="2379067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思路指导</a:t>
            </a:r>
            <a:endParaRPr lang="zh-CN" altLang="en-US" sz="4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2560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30730" y="3419241"/>
            <a:ext cx="658822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文体选择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根据</a:t>
            </a:r>
            <a:r>
              <a:rPr lang="zh-CN" altLang="en-US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立意，结合生活中材料，自定文体，如果写发生在乡间小路上的一件感人的事情，可以记叙为主，兼以抒情、议论；如果写在人生路上生活、拼搏、追求，可以写成以议论为主要表达方式的文章。</a:t>
            </a:r>
            <a:endParaRPr lang="en-US" altLang="zh-CN" sz="2800" b="1" dirty="0">
              <a:solidFill>
                <a:srgbClr val="92D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3" name="Picture 3" descr="C:\Users\admin\Desktop\ppt背景图片\13694205_89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1" y="3717032"/>
            <a:ext cx="2549482" cy="314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20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817033" y="140328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写作文题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6185" y="2379067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思路指导</a:t>
            </a:r>
            <a:endParaRPr lang="zh-CN" altLang="en-US" sz="4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26626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342" y="3146215"/>
            <a:ext cx="8784976" cy="371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构思提纲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确定</a:t>
            </a:r>
            <a:r>
              <a:rPr lang="zh-CN" altLang="en-US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材料后，构思写作思路，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记叙文</a:t>
            </a:r>
            <a:r>
              <a:rPr lang="zh-CN" altLang="en-US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可按照记叙文的六要素：时间、地点、人物、事情的发生、经过、结果来写；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议论文</a:t>
            </a:r>
            <a:r>
              <a:rPr lang="zh-CN" altLang="en-US" sz="2800" b="1" dirty="0">
                <a:solidFill>
                  <a:srgbClr val="92D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可以按提出问题、分析问题、解决问题三步写作。确定选择哪些材料以及怎样安排材料的先后和详略，并列出写作提纲。开头、结尾设计点写作技巧，增强文章的生动性。</a:t>
            </a:r>
            <a:endParaRPr lang="en-US" altLang="zh-CN" sz="2800" b="1" dirty="0">
              <a:solidFill>
                <a:srgbClr val="92D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93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7651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00982" y="980728"/>
            <a:ext cx="24929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在路上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-1276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40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030029"/>
            <a:ext cx="9124950" cy="3827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一直在求学的路上旅行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。在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诗词歌赋间穿梭；在加减乘除中纵横驰聘；在政治历史上畅谈天下。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是快乐的，学到新的知识后，幸福的满足感溢满心间；或是为一篇奇文妙章留恋往返；或为一道难题的茅塞顿开而欣喜无限；亦或是自己对国家的远大抱负心生豪迈。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求学的路上，我是一个幸福的获取者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50" y="2511188"/>
            <a:ext cx="9124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人生是一场旅行，而我，一直在路上</a:t>
            </a:r>
            <a:r>
              <a:rPr lang="en-US" altLang="zh-CN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题记</a:t>
            </a:r>
            <a:endParaRPr lang="zh-CN" altLang="zh-CN" sz="32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40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7651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00982" y="980728"/>
            <a:ext cx="24929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在路上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-1276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40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998" y="3104099"/>
            <a:ext cx="9124950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一直在青春的路上旅行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。即使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刮再大的风掀再大的浪，我也会用青春的激情握住命运的咽喉；即使成功制造再高的障碍造成再多的失败，我也会用青春的活力去经历一次次失败翻越一个个障碍；即使有一天走出了青春，我也会带着青春的心继续旅行。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青春的路上，我是一个快乐的少年郎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50" y="2511188"/>
            <a:ext cx="9124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人生是一场旅行，而我，一直在路上</a:t>
            </a:r>
            <a:r>
              <a:rPr lang="en-US" altLang="zh-CN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题记</a:t>
            </a:r>
            <a:endParaRPr lang="zh-CN" altLang="zh-CN" sz="32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40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7651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00982" y="980728"/>
            <a:ext cx="24929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在路上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-1276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40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998" y="3058598"/>
            <a:ext cx="9124950" cy="397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我一直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在人生的路上旅行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。不管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这条路有多长，我都会一如既往地走下去；不管这条路多么坎坷曲折，我都要留一点时间去观赏旅途德望风景；不管这条路走着有多累，我依然保持一颗乐观的心。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不会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因前方的荆棘而望而却步；不会因路旁的幻想而迷失方向。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人生的路上，我是一个坚强的旅行者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50" y="2511188"/>
            <a:ext cx="9124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人生是一场旅行，而我，一直在路上</a:t>
            </a:r>
            <a:r>
              <a:rPr lang="en-US" altLang="zh-CN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题记</a:t>
            </a:r>
            <a:endParaRPr lang="zh-CN" altLang="zh-CN" sz="32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602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7651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765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00982" y="980728"/>
            <a:ext cx="24929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在路上</a:t>
            </a:r>
            <a:endParaRPr lang="zh-CN" altLang="en-US" sz="6000" cap="none" spc="0" dirty="0">
              <a:ln w="11430"/>
              <a:solidFill>
                <a:srgbClr val="0070C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-1276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4000" cap="none" spc="0" dirty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69700" y="3191145"/>
            <a:ext cx="5664954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一直在路上，一直在各种各样的路上旅行。在求学的路上，我背囊满载，硕果累累；在青春的路上，我奔路跳跃，勇往直前；在人生的路上，我披荆斩棘，傲然前行。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一个人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，千百种心情，在千百条路上旅行。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9050" y="2511188"/>
            <a:ext cx="9124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人生是一场旅行，而我，一直在路上</a:t>
            </a:r>
            <a:r>
              <a:rPr lang="en-US" altLang="zh-CN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题记</a:t>
            </a:r>
            <a:endParaRPr lang="zh-CN" altLang="zh-CN" sz="32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Picture 2" descr="C:\Users\admin\Desktop\ppt背景图片\13694205_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4" y="3322407"/>
            <a:ext cx="3040782" cy="356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928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64696" y="3248146"/>
            <a:ext cx="6479304" cy="362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 smtClean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000" b="1" dirty="0" smtClean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布局</a:t>
            </a:r>
            <a:r>
              <a:rPr lang="zh-CN" altLang="zh-CN" sz="30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谋篇是指在写作时，紧扣文章的主题，对文章的整体结构作出安排，先写什么，后写什么，如何开头，如何结尾，怎么过渡，怎么呼应，从而有条不紊地将文章的各个部分连成一个整体，组成一篇层次清晰、结构完整、富有表现力的文章。</a:t>
            </a:r>
          </a:p>
        </p:txBody>
      </p:sp>
      <p:sp>
        <p:nvSpPr>
          <p:cNvPr id="6" name="矩形 5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0442" y="252425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什么是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布局</a:t>
            </a:r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谋篇</a:t>
            </a:r>
          </a:p>
        </p:txBody>
      </p:sp>
      <p:pic>
        <p:nvPicPr>
          <p:cNvPr id="2052" name="Picture 4" descr="C:\Users\admin\Desktop\ppt背景图片\13694205_5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4832"/>
            <a:ext cx="2627785" cy="346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113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210927"/>
            <a:ext cx="91440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．撇开中心，横生枝节。常常是在围绕一个中心写的，中途岔出别的话题。</a:t>
            </a:r>
          </a:p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．恣意妄为，逻辑混乱。事先没有通盘考虑，写一段想一段，写到哪算哪，思路缺乏条理性。</a:t>
            </a:r>
          </a:p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．层次不清，分段失当。三段式，还有层次和层次之间内容杂糅交错，在某个段里硬将几层意思塞进来，破坏了段意的单一性、内容的完整性和容量的适度感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0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64904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二、作文中在结构方面容易出现的问题</a:t>
            </a:r>
          </a:p>
        </p:txBody>
      </p:sp>
    </p:spTree>
    <p:extLst>
      <p:ext uri="{BB962C8B-B14F-4D97-AF65-F5344CB8AC3E}">
        <p14:creationId xmlns:p14="http://schemas.microsoft.com/office/powerpoint/2010/main" val="36946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31840" y="3210848"/>
            <a:ext cx="6012160" cy="2103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．缺乏过渡，忽视照应。表现为内容转换过程中不会用过渡性语句，前面提到的问题后面没有着落，后面出现的内容不见前面有铺垫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0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64904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二、作文中在结构方面容易出现的问题</a:t>
            </a:r>
          </a:p>
        </p:txBody>
      </p:sp>
      <p:pic>
        <p:nvPicPr>
          <p:cNvPr id="3074" name="Picture 2" descr="C:\Users\admin\Desktop\ppt背景图片\13694205_7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9679"/>
            <a:ext cx="3068454" cy="370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132268" y="5314694"/>
            <a:ext cx="6011731" cy="1596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0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．剪裁不当，头重脚轻。表现为主次不分，平均使用力量，或者是开头浓墨重彩，后面无尾而止。</a:t>
            </a:r>
          </a:p>
        </p:txBody>
      </p:sp>
    </p:spTree>
    <p:extLst>
      <p:ext uri="{BB962C8B-B14F-4D97-AF65-F5344CB8AC3E}">
        <p14:creationId xmlns:p14="http://schemas.microsoft.com/office/powerpoint/2010/main" val="316848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516" y="3077671"/>
            <a:ext cx="8712968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．一线贯穿</a:t>
            </a:r>
          </a:p>
          <a:p>
            <a:pPr>
              <a:lnSpc>
                <a:spcPct val="115000"/>
              </a:lnSpc>
            </a:pPr>
            <a:r>
              <a:rPr lang="en-US" altLang="zh-CN" sz="30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面对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复杂的事情，繁多的内容，最有效的莫过于用一条线索把有关材料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串起来。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贯穿全文的线索可以是人，例如《孔乙己》中的</a:t>
            </a:r>
            <a:r>
              <a:rPr lang="en-US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即小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伙计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例如《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一颗小桃树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中的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小桃树</a:t>
            </a: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的成长过程；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例如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散步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》中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以散步的经过为线索。</a:t>
            </a:r>
            <a:endParaRPr lang="zh-CN" altLang="zh-CN" sz="30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</p:spTree>
    <p:extLst>
      <p:ext uri="{BB962C8B-B14F-4D97-AF65-F5344CB8AC3E}">
        <p14:creationId xmlns:p14="http://schemas.microsoft.com/office/powerpoint/2010/main" val="5530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097411"/>
            <a:ext cx="9144000" cy="362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．总分相映</a:t>
            </a:r>
          </a:p>
          <a:p>
            <a:pPr>
              <a:lnSpc>
                <a:spcPct val="110000"/>
              </a:lnSpc>
            </a:pPr>
            <a:r>
              <a:rPr lang="en-US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包括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先总后分、先分后总等方式，它们的最大好处是总体明确，分述到位，各得其所。这种结构方法，纲目清楚，中心突出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r>
              <a:rPr lang="zh-CN" altLang="en-US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3000" b="1" dirty="0" smtClean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zh-CN" sz="30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《阅读身边的人》为题写一篇作文，就可以采用“总——分——总”的结构方法，先总说引出要写的人物，接着分别描写身边的人，最后总结全文点明主题。具体作文提纲如下：</a:t>
            </a:r>
          </a:p>
        </p:txBody>
      </p:sp>
    </p:spTree>
    <p:extLst>
      <p:ext uri="{BB962C8B-B14F-4D97-AF65-F5344CB8AC3E}">
        <p14:creationId xmlns:p14="http://schemas.microsoft.com/office/powerpoint/2010/main" val="307307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sp>
        <p:nvSpPr>
          <p:cNvPr id="7" name="矩形 6"/>
          <p:cNvSpPr/>
          <p:nvPr/>
        </p:nvSpPr>
        <p:spPr>
          <a:xfrm>
            <a:off x="2144176" y="322295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作文举例</a:t>
            </a:r>
            <a:r>
              <a:rPr lang="en-US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身边的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en-US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zh-CN" sz="3200" b="1" dirty="0">
              <a:solidFill>
                <a:srgbClr val="00CC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4440" y="3946345"/>
            <a:ext cx="4572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开头：总说引出要写的人物</a:t>
            </a: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有人曾说过：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每个人都是一本可读的书。</a:t>
            </a:r>
            <a:r>
              <a:rPr lang="en-US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初听之下只觉得这话颇有意思。仔细想一想我的一家，我才发觉这句话说得特别有道理。</a:t>
            </a:r>
            <a:endParaRPr lang="zh-CN" altLang="zh-CN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0" y="3904344"/>
            <a:ext cx="4353471" cy="295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49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131039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C0000"/>
                </a:solidFill>
                <a:latin typeface="华文琥珀" pitchFamily="2" charset="-122"/>
                <a:ea typeface="华文琥珀" pitchFamily="2" charset="-122"/>
              </a:rPr>
              <a:t>写作指导</a:t>
            </a:r>
            <a:endParaRPr lang="zh-CN" altLang="en-US" sz="6000" cap="none" spc="0" dirty="0">
              <a:ln w="11430"/>
              <a:solidFill>
                <a:srgbClr val="CC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9289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三、布局谋篇的方法技巧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" y="3899953"/>
            <a:ext cx="3528527" cy="295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557863" y="4604770"/>
            <a:ext cx="552748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爷爷是一本充满青春活力的书。爷爷在公园跳舞。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奶奶是一本写满慈爱的书。我考试得了满分，她给我做好吃的。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3499861" y="392697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主体：分别描写身边的人</a:t>
            </a:r>
          </a:p>
        </p:txBody>
      </p:sp>
      <p:sp>
        <p:nvSpPr>
          <p:cNvPr id="10" name="矩形 9"/>
          <p:cNvSpPr/>
          <p:nvPr/>
        </p:nvSpPr>
        <p:spPr>
          <a:xfrm>
            <a:off x="2144176" y="322295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作文举例</a:t>
            </a:r>
            <a:r>
              <a:rPr lang="en-US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</a:t>
            </a:r>
            <a:r>
              <a:rPr lang="zh-CN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身边的</a:t>
            </a:r>
            <a:r>
              <a:rPr lang="zh-CN" altLang="zh-CN" sz="3200" b="1" dirty="0" smtClean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en-US" altLang="zh-CN" sz="3200" b="1" dirty="0">
                <a:solidFill>
                  <a:srgbClr val="00CC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zh-CN" sz="3200" b="1" dirty="0">
              <a:solidFill>
                <a:srgbClr val="00CC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14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2406</Words>
  <Application>Microsoft Office PowerPoint</Application>
  <PresentationFormat>全屏显示(4:3)</PresentationFormat>
  <Paragraphs>125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69</cp:revision>
  <dcterms:modified xsi:type="dcterms:W3CDTF">2018-12-15T06:28:09Z</dcterms:modified>
</cp:coreProperties>
</file>