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2" r:id="rId10"/>
    <p:sldId id="272" r:id="rId11"/>
    <p:sldId id="334" r:id="rId12"/>
    <p:sldId id="335" r:id="rId13"/>
    <p:sldId id="330" r:id="rId14"/>
    <p:sldId id="336" r:id="rId15"/>
    <p:sldId id="337" r:id="rId16"/>
    <p:sldId id="33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2A23E-E207-40EB-B5B2-11DDDD05454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F7940-5EF1-4D54-AE5B-DE32D97D98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CAAE2-70F4-47C6-BFEA-5D3AEFC9E60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0EAA5-2150-47CA-BE86-C432C61E64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B2590-8B8B-4694-95FE-1CE865B6EE2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93ED0-B125-4CD6-843D-3A89871FDB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31213-76C9-48F0-87F3-3314C6B04E2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731E-7C29-454A-8E6E-35AAD4F36E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D8355-DD98-44A9-85A8-E2BEA7DF827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E2B72-4E43-49EE-B4BA-E9C94A4AE2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5D566-2763-4F4E-9DEF-67595D3950D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6BB8D-D3FF-49C2-A0B0-074E0AEC4D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EF655-CA4A-468B-86F1-78CAFC109BA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E2326-32A5-40EA-AD64-F86FDF874D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0A4B6-CF49-45E1-9414-4AE622B9393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DFE68-FF57-45F2-BF28-7BAFCA2403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234CA-309A-4DC5-92BD-A8A1C50E7DF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4012F-2A92-48A6-93D4-B200999EE6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0376C-4F07-48E7-8D99-8530687064F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5806F-4060-4B1C-8D43-A5B4F1B0EA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0C77D-91DC-488A-B5AE-DDC50883B00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89CAA-D1B5-4693-8A03-02AB6022AB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60607-E181-4F9C-903A-7A3DD06CE82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9333A-38D1-401C-9775-E035E7F01F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A157B-5B5E-4E0D-8852-7D251A57BE9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C63CD-DC01-4805-8498-0AFCD11D93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13388-001C-424B-8712-D29891A2B8C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548E9-1486-46ED-8901-44B0D3620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E1FBB-3A8C-4B82-AFD3-C81E752BF41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E4F92-DA86-42ED-976F-57BB1DC1A9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2865E6-330F-48DE-A15E-81A5715E5A8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7B210F-FA3E-4EE4-AC1E-BA568AE093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66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77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5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4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志士仁人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无求生以害仁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有杀身以成仁。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有高尚志向、节操的人以及仁义之士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没有因贪生怕死而损害仁的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只有牺牲自己的性命来成全仁的。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这种境界看得比生命更重要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他的生死观是以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为最高原则的。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杀身成仁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即要人们在生死关头宁可舍弃自己的生命也要保全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。自古以来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它激励着许多仁人志士为国家和民族的生死存亡而抛头颅洒热血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谱写了一首首可歌可泣的壮丽诗篇。当代的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最美女教师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最美司机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也正是这一生命境界的完美体现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仁者安仁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知者利仁。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有仁德的人安于实行仁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算计得精明的人利用仁。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不管在穷困中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还是在富贵中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仁者的内心充足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安贫乐道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仁者安仁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。智者知道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对他有利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所以便去行仁道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知者利仁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仁者、智者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一个以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一个以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为用。仁者是自发的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智者是自觉的。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针对不同弟子提出的同一个问题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孔子是如何回答的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体现了孔子怎样的教育思想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针对颜渊的提问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克己复礼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对仲弓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孔子则提出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己所不欲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勿施于人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回答樊迟时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。孔子对同一问题的不同回答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体现了其因材施教的教育思想。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克己复礼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是怎样的关系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克己复礼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指要克制自己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使自己的言行都符合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在孔子看来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是融为一体的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的精神支柱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的一种体现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这一道德的最后完善而服务的。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2188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请从自处和处世的角度来谈一谈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的内涵。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508000" y="1801813"/>
          <a:ext cx="8128000" cy="2470150"/>
        </p:xfrm>
        <a:graphic>
          <a:graphicData uri="http://schemas.openxmlformats.org/presentationml/2006/ole">
            <p:oleObj spid="_x0000_s4102" name="文档" r:id="rId6" imgW="3839157" imgH="1166968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698875"/>
            <a:ext cx="8128000" cy="2897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己欲立而立人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己欲达而达人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的思想对现代人有何启发意义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当你想要站得住的同时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也要让别人站得住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当你想要自己通达的同时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也要让别人通达。而不是推倒别人自己站稳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损害他人发展自己。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生活中我们应该学会推己及人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我们想到的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别人也会想到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我们想做的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别人也会有同样的想法。所以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只要每个人都能够以一种宽容的态度和包容的心来面对彼此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整个社会就和谐了。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阅读全文回答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怎样做才能达到仁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施仁之后会怎样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请用课文原话回答。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克己复礼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己所不欲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勿施于人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己欲立而立人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己欲达而达人。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达到仁的途径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非礼勿视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非礼勿听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非礼勿言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非礼勿动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举直错诸枉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能使枉者直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能近取譬。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实施仁的结果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天下归仁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在邦无怨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在家无怨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我欲仁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斯仁至矣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仁者安仁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知者利仁。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139700" y="1527175"/>
          <a:ext cx="8128000" cy="4057650"/>
        </p:xfrm>
        <a:graphic>
          <a:graphicData uri="http://schemas.openxmlformats.org/presentationml/2006/ole">
            <p:oleObj spid="_x0000_s5126" name="文档" r:id="rId6" imgW="3839157" imgH="191662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问知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聪明、智慧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举直错诸枉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措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安排、安置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乡也吾见于夫子而问知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乡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32000" y="3176588"/>
            <a:ext cx="3187700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28925" y="3575050"/>
            <a:ext cx="3187700" cy="30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97338" y="3978275"/>
            <a:ext cx="3187700" cy="30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78" name="矩形 1"/>
          <p:cNvSpPr>
            <a:spLocks noChangeAspect="1"/>
          </p:cNvSpPr>
          <p:nvPr/>
        </p:nvSpPr>
        <p:spPr bwMode="auto">
          <a:xfrm>
            <a:off x="508000" y="186372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68" name="Object 20"/>
          <p:cNvGraphicFramePr>
            <a:graphicFrameLocks noChangeAspect="1"/>
          </p:cNvGraphicFramePr>
          <p:nvPr/>
        </p:nvGraphicFramePr>
        <p:xfrm>
          <a:off x="312738" y="2344738"/>
          <a:ext cx="8128000" cy="457200"/>
        </p:xfrm>
        <a:graphic>
          <a:graphicData uri="http://schemas.openxmlformats.org/presentationml/2006/ole">
            <p:oleObj spid="_x0000_s2068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763838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爱护别人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丈夫或妻子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恋爱中男女的一方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69" name="Object 21"/>
          <p:cNvGraphicFramePr>
            <a:graphicFrameLocks noChangeAspect="1"/>
          </p:cNvGraphicFramePr>
          <p:nvPr/>
        </p:nvGraphicFramePr>
        <p:xfrm>
          <a:off x="312738" y="3217863"/>
          <a:ext cx="8128000" cy="457200"/>
        </p:xfrm>
        <a:graphic>
          <a:graphicData uri="http://schemas.openxmlformats.org/presentationml/2006/ole">
            <p:oleObj spid="_x0000_s2069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641725"/>
            <a:ext cx="4984750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70" name="Object 22"/>
          <p:cNvGraphicFramePr>
            <a:graphicFrameLocks noChangeAspect="1"/>
          </p:cNvGraphicFramePr>
          <p:nvPr/>
        </p:nvGraphicFramePr>
        <p:xfrm>
          <a:off x="312738" y="4110038"/>
          <a:ext cx="8128000" cy="457200"/>
        </p:xfrm>
        <a:graphic>
          <a:graphicData uri="http://schemas.openxmlformats.org/presentationml/2006/ole">
            <p:oleObj spid="_x0000_s2070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514850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可以凭借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表示可能或能够。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表示许可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01775" y="2835275"/>
            <a:ext cx="111283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01775" y="3702050"/>
            <a:ext cx="1414463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01775" y="4570413"/>
            <a:ext cx="1112838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克己复礼为仁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攻无不克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战无不胜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战胜、攻破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善始者实繁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克终者盖寡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可谓仁之方也已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可使有勇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且知方也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指儒家伦理道德和学问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地方百里而可以王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方正之不容也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沛公与项羽方攻陈留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故方其盛也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1000" y="1989138"/>
            <a:ext cx="11477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4413" y="2398713"/>
            <a:ext cx="19923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19563" y="2797175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3100" y="3606800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60763" y="4003675"/>
            <a:ext cx="33718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81388" y="4411663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32113" y="4808538"/>
            <a:ext cx="14239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75075" y="5222875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52713" y="5611813"/>
            <a:ext cx="8604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1701800"/>
            <a:ext cx="81280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天下归仁焉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称许、赞许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将军百战死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壮士十年归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返回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臣请完璧归赵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归还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举直错诸枉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选拔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举头望明月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抬起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西举巴蜀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攻占、攻下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举世无双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7950" y="2205038"/>
            <a:ext cx="19939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17975" y="2625725"/>
            <a:ext cx="11366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35288" y="2997200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62238" y="3808413"/>
            <a:ext cx="11477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62238" y="4203700"/>
            <a:ext cx="11477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60613" y="4602163"/>
            <a:ext cx="19954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78075" y="5022850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88" name="矩形 1"/>
          <p:cNvSpPr>
            <a:spLocks noChangeAspect="1"/>
          </p:cNvSpPr>
          <p:nvPr/>
        </p:nvSpPr>
        <p:spPr bwMode="auto">
          <a:xfrm>
            <a:off x="508000" y="2349500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312738" y="2832100"/>
          <a:ext cx="8128000" cy="1831975"/>
        </p:xfrm>
        <a:graphic>
          <a:graphicData uri="http://schemas.openxmlformats.org/presentationml/2006/ole">
            <p:oleObj spid="_x0000_s3080" name="文档" r:id="rId9" imgW="3839157" imgH="864874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189413" y="2879725"/>
            <a:ext cx="37163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06688" y="3336925"/>
            <a:ext cx="25717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78150" y="3790950"/>
            <a:ext cx="31591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78150" y="4252913"/>
            <a:ext cx="31591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克己复礼为仁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能近取譬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可谓仁之方也已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问知。子曰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舜有天下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选于众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82913" y="2824163"/>
            <a:ext cx="7889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41825" y="3198813"/>
            <a:ext cx="7889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75088" y="3611563"/>
            <a:ext cx="7905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32163" y="4006850"/>
            <a:ext cx="10810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54238" y="4414838"/>
            <a:ext cx="10826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非礼勿视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非礼勿听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非礼勿言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非礼勿动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己所不欲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勿施于人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举直错诸枉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能使枉者直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夫仁者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己欲立而立人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己欲达而达人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士不可以不弘毅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任重而道远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志士仁人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无求生以害仁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有杀身以成仁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不仁者不可以久处约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不可以长处乐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87750" y="2182813"/>
            <a:ext cx="1079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6788" y="2182813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95538" y="2563813"/>
            <a:ext cx="1090612" cy="300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0175" y="2967038"/>
            <a:ext cx="1376363" cy="300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7150" y="3371850"/>
            <a:ext cx="1649413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1675" y="3779838"/>
            <a:ext cx="1374775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40200" y="4179888"/>
            <a:ext cx="1649413" cy="300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92538" y="4575175"/>
            <a:ext cx="1649412" cy="30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8550"/>
            <a:ext cx="8128000" cy="4914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己所不欲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勿施于人。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自己不愿意要的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不要施加给别人。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把推己及人、人我统一的德行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作为待人接物、立身处世的基本原则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对于培养人的良好道德修养以及建立一个和谐融洽社会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具有积极意义。人应有宽广的胸怀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为人处世之时切勿心胸狭隘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而应宽宏大量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宽恕待人。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士不可以不弘毅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任重而道远。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读书人不可以不抱负远大、意志坚强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因为他担当的东西重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而且路程遥远。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读书人应该胸襟宽大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气度宽宏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眼光远大而刚毅决断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只有这样才能为国家、为社会承担起应尽的责任。这样的责任沉重而久远。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136</TotalTime>
  <Words>1688</Words>
  <Application>Microsoft Office PowerPoint</Application>
  <PresentationFormat>全屏显示(4:3)</PresentationFormat>
  <Paragraphs>135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9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28</cp:revision>
  <dcterms:created xsi:type="dcterms:W3CDTF">2015-07-28T05:59:53Z</dcterms:created>
  <dcterms:modified xsi:type="dcterms:W3CDTF">2016-09-19T01:42:33Z</dcterms:modified>
</cp:coreProperties>
</file>