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6" r:id="rId7"/>
    <p:sldId id="267" r:id="rId8"/>
    <p:sldId id="268" r:id="rId9"/>
    <p:sldId id="269" r:id="rId10"/>
    <p:sldId id="260" r:id="rId11"/>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5.jpeg"/><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5.jpeg"/><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sz="6600">
                <a:solidFill>
                  <a:srgbClr val="FF0000"/>
                </a:solidFill>
                <a:latin typeface="华文新魏" panose="02010800040101010101" charset="-122"/>
                <a:ea typeface="华文新魏" panose="02010800040101010101" charset="-122"/>
              </a:rPr>
              <a:t>写出人物的精神</a:t>
            </a:r>
            <a:endParaRPr lang="zh-CN" altLang="en-US" sz="6600">
              <a:solidFill>
                <a:srgbClr val="FF0000"/>
              </a:solidFill>
              <a:latin typeface="华文新魏" panose="02010800040101010101" charset="-122"/>
              <a:ea typeface="华文新魏" panose="02010800040101010101" charset="-122"/>
            </a:endParaRPr>
          </a:p>
        </p:txBody>
      </p:sp>
      <p:sp>
        <p:nvSpPr>
          <p:cNvPr id="3" name="副标题 2"/>
          <p:cNvSpPr>
            <a:spLocks noGrp="1"/>
          </p:cNvSpPr>
          <p:nvPr>
            <p:ph type="subTitle" idx="1"/>
          </p:nvPr>
        </p:nvSpPr>
        <p:spPr>
          <a:xfrm>
            <a:off x="1707515" y="4047490"/>
            <a:ext cx="9144000" cy="775335"/>
          </a:xfrm>
        </p:spPr>
        <p:txBody>
          <a:bodyPr/>
          <a:p>
            <a:r>
              <a:rPr lang="zh-CN" altLang="en-US" sz="3600" b="1">
                <a:latin typeface="华文楷体" panose="02010600040101010101" charset="-122"/>
                <a:ea typeface="华文楷体" panose="02010600040101010101" charset="-122"/>
              </a:rPr>
              <a:t>江贵生     </a:t>
            </a:r>
            <a:r>
              <a:rPr lang="en-US" altLang="zh-CN" sz="3600" b="1">
                <a:latin typeface="华文楷体" panose="02010600040101010101" charset="-122"/>
                <a:ea typeface="华文楷体" panose="02010600040101010101" charset="-122"/>
              </a:rPr>
              <a:t>2018.3.15</a:t>
            </a:r>
            <a:endParaRPr lang="en-US" altLang="zh-CN" sz="3600" b="1">
              <a:latin typeface="华文楷体" panose="02010600040101010101" charset="-122"/>
              <a:ea typeface="华文楷体" panose="0201060004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63270" y="455295"/>
            <a:ext cx="8077200" cy="5692775"/>
          </a:xfrm>
          <a:prstGeom prst="rect">
            <a:avLst/>
          </a:prstGeom>
          <a:noFill/>
        </p:spPr>
        <p:txBody>
          <a:bodyPr wrap="square" rtlCol="0">
            <a:spAutoFit/>
          </a:bodyPr>
          <a:p>
            <a:r>
              <a:rPr lang="en-US" altLang="zh-CN" sz="2800">
                <a:latin typeface="华文新魏" panose="02010800040101010101" charset="-122"/>
                <a:ea typeface="华文新魏" panose="02010800040101010101" charset="-122"/>
              </a:rPr>
              <a:t>       </a:t>
            </a:r>
            <a:r>
              <a:rPr lang="zh-CN" altLang="en-US" sz="2800">
                <a:latin typeface="华文新魏" panose="02010800040101010101" charset="-122"/>
                <a:ea typeface="华文新魏" panose="02010800040101010101" charset="-122"/>
              </a:rPr>
              <a:t>北宋画家文同，字与可，是竹画大家。文同画竹的妙诀在哪里呢？原来，文同在自己家的房前屋后种上各种样的竹子，无论春夏秋冬，阴睛风雨，他经常去竹林观察竹子的生长变化情况，琢磨竹枝的长短粗细，叶子的形态、颜色，每当有新的感受就回到书房，铺纸研墨，把心中的印象 画在纸上。目积月累，竹子在不同季节、不同天气、不同时辰的形象都深深地印在他的心中，只要凝神提笔，在画纸前一站，平日观察到的各种形态的竹子立刻浮现 在眼前。所以每次画竹，他都显得非常从容自信，画出的竹子，无不逼真传神。当人们夸奖他的画时，他总是谦虚地说：“</a:t>
            </a:r>
            <a:r>
              <a:rPr lang="zh-CN" altLang="en-US" sz="2800">
                <a:solidFill>
                  <a:srgbClr val="FF0000"/>
                </a:solidFill>
                <a:latin typeface="华文新魏" panose="02010800040101010101" charset="-122"/>
                <a:ea typeface="华文新魏" panose="02010800040101010101" charset="-122"/>
              </a:rPr>
              <a:t>我只是把心中琢磨成熟的竹子画下来罢了。</a:t>
            </a:r>
            <a:r>
              <a:rPr lang="zh-CN" altLang="en-US" sz="2800">
                <a:latin typeface="华文新魏" panose="02010800040101010101" charset="-122"/>
                <a:ea typeface="华文新魏" panose="02010800040101010101" charset="-122"/>
              </a:rPr>
              <a:t>”</a:t>
            </a:r>
            <a:endParaRPr lang="en-US" altLang="zh-CN" sz="2800">
              <a:latin typeface="华文新魏" panose="02010800040101010101" charset="-122"/>
              <a:ea typeface="华文新魏" panose="02010800040101010101" charset="-122"/>
            </a:endParaRPr>
          </a:p>
        </p:txBody>
      </p:sp>
      <p:pic>
        <p:nvPicPr>
          <p:cNvPr id="5" name="图片 4" descr="20160516000645_7660"/>
          <p:cNvPicPr>
            <a:picLocks noChangeAspect="1"/>
          </p:cNvPicPr>
          <p:nvPr/>
        </p:nvPicPr>
        <p:blipFill>
          <a:blip r:embed="rId1"/>
          <a:stretch>
            <a:fillRect/>
          </a:stretch>
        </p:blipFill>
        <p:spPr>
          <a:xfrm>
            <a:off x="9050020" y="1099185"/>
            <a:ext cx="2801620" cy="2068830"/>
          </a:xfrm>
          <a:prstGeom prst="rect">
            <a:avLst/>
          </a:prstGeom>
        </p:spPr>
      </p:pic>
      <p:pic>
        <p:nvPicPr>
          <p:cNvPr id="6" name="图片 5" descr="19i58PICw2z"/>
          <p:cNvPicPr>
            <a:picLocks noChangeAspect="1"/>
          </p:cNvPicPr>
          <p:nvPr/>
        </p:nvPicPr>
        <p:blipFill>
          <a:blip r:embed="rId2"/>
          <a:stretch>
            <a:fillRect/>
          </a:stretch>
        </p:blipFill>
        <p:spPr>
          <a:xfrm>
            <a:off x="8943975" y="4324350"/>
            <a:ext cx="3013075" cy="8299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par>
                                <p:cTn id="13" presetID="8" presetClass="entr" presetSubtype="16"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amond(in)">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4" descr="u=1725192965,1429802831&amp;fm=214&amp;gp=0"/>
          <p:cNvPicPr>
            <a:picLocks noChangeAspect="1"/>
          </p:cNvPicPr>
          <p:nvPr/>
        </p:nvPicPr>
        <p:blipFill>
          <a:blip r:embed="rId1"/>
          <a:srcRect l="226091" t="102424" r="-226091" b="-98272"/>
          <a:stretch>
            <a:fillRect/>
          </a:stretch>
        </p:blipFill>
        <p:spPr>
          <a:xfrm>
            <a:off x="5048250" y="2424748"/>
            <a:ext cx="2095500" cy="2008505"/>
          </a:xfrm>
          <a:prstGeom prst="ellipse">
            <a:avLst/>
          </a:prstGeom>
        </p:spPr>
      </p:pic>
      <p:pic>
        <p:nvPicPr>
          <p:cNvPr id="2" name="图片 4" descr="u=1725192965,1429802831&amp;fm=214&amp;gp=0"/>
          <p:cNvPicPr>
            <a:picLocks noChangeAspect="1"/>
          </p:cNvPicPr>
          <p:nvPr/>
        </p:nvPicPr>
        <p:blipFill>
          <a:blip r:embed="rId1"/>
          <a:srcRect b="4152"/>
          <a:stretch>
            <a:fillRect/>
          </a:stretch>
        </p:blipFill>
        <p:spPr>
          <a:xfrm>
            <a:off x="389255" y="287020"/>
            <a:ext cx="1573530" cy="1508125"/>
          </a:xfrm>
          <a:prstGeom prst="ellipse">
            <a:avLst/>
          </a:prstGeom>
        </p:spPr>
      </p:pic>
      <p:sp>
        <p:nvSpPr>
          <p:cNvPr id="3" name="文本框 2"/>
          <p:cNvSpPr txBox="1"/>
          <p:nvPr/>
        </p:nvSpPr>
        <p:spPr>
          <a:xfrm>
            <a:off x="2522855" y="638810"/>
            <a:ext cx="8102600" cy="521970"/>
          </a:xfrm>
          <a:prstGeom prst="rect">
            <a:avLst/>
          </a:prstGeom>
          <a:noFill/>
        </p:spPr>
        <p:txBody>
          <a:bodyPr wrap="square" rtlCol="0">
            <a:spAutoFit/>
          </a:bodyPr>
          <a:p>
            <a:r>
              <a:rPr lang="zh-CN" altLang="en-US" sz="2800">
                <a:solidFill>
                  <a:srgbClr val="FF0000"/>
                </a:solidFill>
                <a:latin typeface="华文琥珀" panose="02010800040101010101" charset="-122"/>
                <a:ea typeface="华文琥珀" panose="02010800040101010101" charset="-122"/>
              </a:rPr>
              <a:t>对我们写出人物的精神有什么启迪？</a:t>
            </a:r>
            <a:endParaRPr lang="zh-CN" altLang="en-US" sz="2800">
              <a:solidFill>
                <a:srgbClr val="FF0000"/>
              </a:solidFill>
              <a:latin typeface="华文琥珀" panose="02010800040101010101" charset="-122"/>
              <a:ea typeface="华文琥珀" panose="02010800040101010101" charset="-122"/>
            </a:endParaRPr>
          </a:p>
        </p:txBody>
      </p:sp>
      <p:sp>
        <p:nvSpPr>
          <p:cNvPr id="5" name="文本框 4"/>
          <p:cNvSpPr txBox="1"/>
          <p:nvPr/>
        </p:nvSpPr>
        <p:spPr>
          <a:xfrm>
            <a:off x="1739900" y="1508760"/>
            <a:ext cx="9687560" cy="3107690"/>
          </a:xfrm>
          <a:prstGeom prst="rect">
            <a:avLst/>
          </a:prstGeom>
          <a:noFill/>
        </p:spPr>
        <p:txBody>
          <a:bodyPr wrap="square" rtlCol="0">
            <a:spAutoFit/>
          </a:bodyPr>
          <a:p>
            <a:r>
              <a:rPr lang="en-US" altLang="zh-CN" sz="2800">
                <a:latin typeface="华文新魏" panose="02010800040101010101" charset="-122"/>
                <a:ea typeface="华文新魏" panose="02010800040101010101" charset="-122"/>
              </a:rPr>
              <a:t>       </a:t>
            </a:r>
            <a:r>
              <a:rPr lang="zh-CN" altLang="en-US" sz="2800">
                <a:ln w="22225">
                  <a:solidFill>
                    <a:schemeClr val="accent2"/>
                  </a:solidFill>
                  <a:prstDash val="solid"/>
                </a:ln>
                <a:solidFill>
                  <a:srgbClr val="FF0000"/>
                </a:solidFill>
                <a:effectLst/>
                <a:latin typeface="华文新魏" panose="02010800040101010101" charset="-122"/>
                <a:ea typeface="华文新魏" panose="02010800040101010101" charset="-122"/>
              </a:rPr>
              <a:t>要全面深刻把握人物。</a:t>
            </a:r>
            <a:r>
              <a:rPr lang="zh-CN" altLang="en-US" sz="2800">
                <a:latin typeface="华文新魏" panose="02010800040101010101" charset="-122"/>
                <a:ea typeface="华文新魏" panose="02010800040101010101" charset="-122"/>
              </a:rPr>
              <a:t>要写好一个人，写出一个人物的精神，</a:t>
            </a:r>
            <a:r>
              <a:rPr lang="zh-CN" altLang="en-US" sz="2800">
                <a:ln/>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rPr>
              <a:t>动笔之前，要全面而深刻地把握这个人，</a:t>
            </a:r>
            <a:r>
              <a:rPr lang="zh-CN" altLang="en-US" sz="2800">
                <a:latin typeface="华文新魏" panose="02010800040101010101" charset="-122"/>
                <a:ea typeface="华文新魏" panose="02010800040101010101" charset="-122"/>
              </a:rPr>
              <a:t>要明确我要写的这个人到底是一个怎样的人，比如他的外貌、神态、习惯、职业、境遇、社会地位、个性化语言、个性品德、精神风貌。</a:t>
            </a:r>
            <a:endParaRPr lang="zh-CN" altLang="en-US" sz="2800">
              <a:latin typeface="华文新魏" panose="02010800040101010101" charset="-122"/>
              <a:ea typeface="华文新魏" panose="02010800040101010101" charset="-122"/>
            </a:endParaRPr>
          </a:p>
          <a:p>
            <a:r>
              <a:rPr lang="zh-CN" altLang="en-US" sz="2800">
                <a:latin typeface="华文新魏" panose="02010800040101010101" charset="-122"/>
                <a:ea typeface="华文新魏" panose="02010800040101010101" charset="-122"/>
              </a:rPr>
              <a:t>       </a:t>
            </a:r>
            <a:r>
              <a:rPr lang="zh-CN" altLang="en-US" sz="2800">
                <a:ln w="22225">
                  <a:solidFill>
                    <a:schemeClr val="accent2"/>
                  </a:solidFill>
                  <a:prstDash val="solid"/>
                </a:ln>
                <a:solidFill>
                  <a:srgbClr val="FF0000"/>
                </a:solidFill>
                <a:effectLst/>
                <a:latin typeface="华文新魏" panose="02010800040101010101" charset="-122"/>
                <a:ea typeface="华文新魏" panose="02010800040101010101" charset="-122"/>
              </a:rPr>
              <a:t>要有取舍剪裁。</a:t>
            </a:r>
            <a:r>
              <a:rPr lang="zh-CN" altLang="en-US" sz="2800">
                <a:latin typeface="华文新魏" panose="02010800040101010101" charset="-122"/>
                <a:ea typeface="华文新魏" panose="02010800040101010101" charset="-122"/>
              </a:rPr>
              <a:t>杨振宁写邓稼先、臧克家写闻一多、萧红写鲁迅，写出了他们的精神，都是基于对主人公深刻的了解，都根据写作目标，对素材进行剪裁。</a:t>
            </a:r>
            <a:endParaRPr lang="zh-CN" altLang="en-US" sz="2800">
              <a:latin typeface="华文新魏" panose="02010800040101010101" charset="-122"/>
              <a:ea typeface="华文新魏" panose="02010800040101010101" charset="-122"/>
            </a:endParaRPr>
          </a:p>
        </p:txBody>
      </p:sp>
      <p:sp>
        <p:nvSpPr>
          <p:cNvPr id="6" name="文本框 5"/>
          <p:cNvSpPr txBox="1"/>
          <p:nvPr/>
        </p:nvSpPr>
        <p:spPr>
          <a:xfrm>
            <a:off x="536575" y="4616450"/>
            <a:ext cx="11118850" cy="1383665"/>
          </a:xfrm>
          <a:prstGeom prst="rect">
            <a:avLst/>
          </a:prstGeom>
          <a:noFill/>
        </p:spPr>
        <p:txBody>
          <a:bodyPr wrap="square" rtlCol="0">
            <a:spAutoFit/>
          </a:bodyPr>
          <a:p>
            <a:r>
              <a:rPr lang="en-US" altLang="zh-CN" sz="2800">
                <a:solidFill>
                  <a:srgbClr val="000099"/>
                </a:solidFill>
                <a:latin typeface="华文新魏" panose="02010800040101010101" charset="-122"/>
                <a:ea typeface="华文新魏" panose="02010800040101010101" charset="-122"/>
              </a:rPr>
              <a:t>       </a:t>
            </a:r>
            <a:r>
              <a:rPr lang="zh-CN" altLang="en-US" sz="2800">
                <a:solidFill>
                  <a:srgbClr val="000099"/>
                </a:solidFill>
                <a:latin typeface="华文新魏" panose="02010800040101010101" charset="-122"/>
                <a:ea typeface="华文新魏" panose="02010800040101010101" charset="-122"/>
              </a:rPr>
              <a:t>或写实，或虚构。</a:t>
            </a:r>
            <a:endParaRPr lang="zh-CN" altLang="en-US" sz="2800">
              <a:solidFill>
                <a:srgbClr val="000099"/>
              </a:solidFill>
              <a:latin typeface="华文新魏" panose="02010800040101010101" charset="-122"/>
              <a:ea typeface="华文新魏" panose="02010800040101010101" charset="-122"/>
            </a:endParaRPr>
          </a:p>
          <a:p>
            <a:r>
              <a:rPr lang="zh-CN" altLang="en-US" sz="2800">
                <a:solidFill>
                  <a:srgbClr val="000099"/>
                </a:solidFill>
                <a:latin typeface="华文新魏" panose="02010800040101010101" charset="-122"/>
                <a:ea typeface="华文新魏" panose="02010800040101010101" charset="-122"/>
              </a:rPr>
              <a:t>       虚构：</a:t>
            </a:r>
            <a:r>
              <a:rPr lang="zh-CN" altLang="en-US" sz="2800">
                <a:solidFill>
                  <a:srgbClr val="FF0000"/>
                </a:solidFill>
                <a:latin typeface="华文新魏" panose="02010800040101010101" charset="-122"/>
                <a:ea typeface="华文新魏" panose="02010800040101010101" charset="-122"/>
                <a:sym typeface="+mn-ea"/>
              </a:rPr>
              <a:t>杂取众人，合成一个</a:t>
            </a:r>
            <a:r>
              <a:rPr lang="zh-CN" altLang="en-US" sz="2800">
                <a:solidFill>
                  <a:srgbClr val="000099"/>
                </a:solidFill>
                <a:latin typeface="华文新魏" panose="02010800040101010101" charset="-122"/>
                <a:ea typeface="华文新魏" panose="02010800040101010101" charset="-122"/>
                <a:sym typeface="+mn-ea"/>
              </a:rPr>
              <a:t>；</a:t>
            </a:r>
            <a:r>
              <a:rPr lang="zh-CN" altLang="en-US" sz="2800">
                <a:solidFill>
                  <a:srgbClr val="FF0000"/>
                </a:solidFill>
                <a:latin typeface="华文新魏" panose="02010800040101010101" charset="-122"/>
                <a:ea typeface="华文新魏" panose="02010800040101010101" charset="-122"/>
                <a:sym typeface="+mn-ea"/>
              </a:rPr>
              <a:t>一人为主，融进其他</a:t>
            </a:r>
            <a:r>
              <a:rPr lang="zh-CN" altLang="en-US" sz="2800">
                <a:solidFill>
                  <a:srgbClr val="000099"/>
                </a:solidFill>
                <a:latin typeface="华文新魏" panose="02010800040101010101" charset="-122"/>
                <a:ea typeface="华文新魏" panose="02010800040101010101" charset="-122"/>
                <a:sym typeface="+mn-ea"/>
              </a:rPr>
              <a:t>。</a:t>
            </a:r>
            <a:endParaRPr lang="zh-CN" altLang="en-US" sz="2800">
              <a:solidFill>
                <a:srgbClr val="000099"/>
              </a:solidFill>
              <a:latin typeface="华文新魏" panose="02010800040101010101" charset="-122"/>
              <a:ea typeface="华文新魏" panose="02010800040101010101" charset="-122"/>
            </a:endParaRPr>
          </a:p>
          <a:p>
            <a:r>
              <a:rPr lang="zh-CN" altLang="en-US" sz="2800">
                <a:solidFill>
                  <a:srgbClr val="000099"/>
                </a:solidFill>
                <a:latin typeface="华文新魏" panose="02010800040101010101" charset="-122"/>
                <a:ea typeface="华文新魏" panose="02010800040101010101" charset="-122"/>
              </a:rPr>
              <a:t>      都要要根据写作目的，表达主题，精心剪裁</a:t>
            </a:r>
            <a:endParaRPr lang="zh-CN" altLang="en-US" sz="2800">
              <a:solidFill>
                <a:srgbClr val="000099"/>
              </a:solidFill>
              <a:latin typeface="华文新魏" panose="02010800040101010101" charset="-122"/>
              <a:ea typeface="华文新魏"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826024278,2058766803&amp;fm=27&amp;gp=0"/>
          <p:cNvPicPr>
            <a:picLocks noChangeAspect="1"/>
          </p:cNvPicPr>
          <p:nvPr/>
        </p:nvPicPr>
        <p:blipFill>
          <a:blip r:embed="rId1"/>
          <a:stretch>
            <a:fillRect/>
          </a:stretch>
        </p:blipFill>
        <p:spPr>
          <a:xfrm>
            <a:off x="196850" y="22225"/>
            <a:ext cx="1774825" cy="1774825"/>
          </a:xfrm>
          <a:prstGeom prst="ellipse">
            <a:avLst/>
          </a:prstGeom>
        </p:spPr>
      </p:pic>
      <p:sp>
        <p:nvSpPr>
          <p:cNvPr id="3" name="文本框 2"/>
          <p:cNvSpPr txBox="1"/>
          <p:nvPr/>
        </p:nvSpPr>
        <p:spPr>
          <a:xfrm>
            <a:off x="1971675" y="648335"/>
            <a:ext cx="9765030" cy="521970"/>
          </a:xfrm>
          <a:prstGeom prst="rect">
            <a:avLst/>
          </a:prstGeom>
          <a:noFill/>
        </p:spPr>
        <p:txBody>
          <a:bodyPr wrap="square" rtlCol="0">
            <a:spAutoFit/>
          </a:bodyPr>
          <a:p>
            <a:r>
              <a:rPr lang="zh-CN" altLang="en-US" sz="2800">
                <a:ln w="22225">
                  <a:solidFill>
                    <a:schemeClr val="accent2"/>
                  </a:solidFill>
                  <a:prstDash val="solid"/>
                </a:ln>
                <a:solidFill>
                  <a:srgbClr val="FF0000"/>
                </a:solidFill>
                <a:effectLst/>
                <a:latin typeface="华文琥珀" panose="02010800040101010101" charset="-122"/>
                <a:ea typeface="华文琥珀" panose="02010800040101010101" charset="-122"/>
              </a:rPr>
              <a:t>品味教材，梳理技法</a:t>
            </a:r>
            <a:endParaRPr lang="zh-CN" altLang="en-US" sz="2800">
              <a:ln w="22225">
                <a:solidFill>
                  <a:schemeClr val="accent2"/>
                </a:solidFill>
                <a:prstDash val="solid"/>
              </a:ln>
              <a:solidFill>
                <a:srgbClr val="FF0000"/>
              </a:solidFill>
              <a:effectLst/>
              <a:latin typeface="华文琥珀" panose="02010800040101010101" charset="-122"/>
              <a:ea typeface="华文琥珀" panose="02010800040101010101" charset="-122"/>
            </a:endParaRPr>
          </a:p>
        </p:txBody>
      </p:sp>
      <p:sp>
        <p:nvSpPr>
          <p:cNvPr id="4" name="文本框 3"/>
          <p:cNvSpPr txBox="1"/>
          <p:nvPr/>
        </p:nvSpPr>
        <p:spPr>
          <a:xfrm>
            <a:off x="1253490" y="1443990"/>
            <a:ext cx="6913245" cy="3969385"/>
          </a:xfrm>
          <a:prstGeom prst="rect">
            <a:avLst/>
          </a:prstGeom>
          <a:noFill/>
        </p:spPr>
        <p:txBody>
          <a:bodyPr wrap="square" rtlCol="0">
            <a:spAutoFit/>
          </a:bodyPr>
          <a:p>
            <a:r>
              <a:rPr lang="zh-CN" altLang="en-US" sz="2800" b="1">
                <a:latin typeface="华文楷体" panose="02010600040101010101" charset="-122"/>
                <a:ea typeface="华文楷体" panose="02010600040101010101" charset="-122"/>
              </a:rPr>
              <a:t>“在李公朴同志被害之后，警报迭起，形势紧张，明知凶多吉少，而闻先生大无畏地在群众大会上，大骂特务，慷慨淋漓，并指着这群败类说：你们站出来！你们站出来！”</a:t>
            </a:r>
            <a:endParaRPr lang="zh-CN" altLang="en-US" sz="2800" b="1">
              <a:latin typeface="华文楷体" panose="02010600040101010101" charset="-122"/>
              <a:ea typeface="华文楷体" panose="02010600040101010101" charset="-122"/>
            </a:endParaRPr>
          </a:p>
          <a:p>
            <a:r>
              <a:rPr lang="zh-CN" altLang="en-US" sz="2800" b="1">
                <a:latin typeface="华文楷体" panose="02010600040101010101" charset="-122"/>
                <a:ea typeface="华文楷体" panose="02010600040101010101" charset="-122"/>
              </a:rPr>
              <a:t>“在情况紧急的生死关头，他走到游行示威队伍的前头，昂首挺胸，长须飘飘。他终于以宝贵的生命，实证了他的“言”和“行”。”</a:t>
            </a:r>
            <a:endParaRPr lang="zh-CN" altLang="en-US" sz="2800" b="1">
              <a:latin typeface="华文楷体" panose="02010600040101010101" charset="-122"/>
              <a:ea typeface="华文楷体" panose="02010600040101010101" charset="-122"/>
            </a:endParaRPr>
          </a:p>
        </p:txBody>
      </p:sp>
      <p:sp>
        <p:nvSpPr>
          <p:cNvPr id="5" name="矩形 4"/>
          <p:cNvSpPr/>
          <p:nvPr/>
        </p:nvSpPr>
        <p:spPr>
          <a:xfrm>
            <a:off x="9344025" y="648335"/>
            <a:ext cx="795020" cy="3784600"/>
          </a:xfrm>
          <a:prstGeom prst="rect">
            <a:avLst/>
          </a:prstGeom>
          <a:noFill/>
          <a:ln>
            <a:noFill/>
          </a:ln>
        </p:spPr>
        <p:txBody>
          <a:bodyPr wrap="none" rtlCol="0" anchor="t">
            <a:spAutoFit/>
          </a:bodyPr>
          <a:p>
            <a:pPr algn="ctr"/>
            <a:r>
              <a:rPr lang="en-US" altLang="zh-CN" sz="4800" b="1">
                <a:blipFill>
                  <a:blip r:embed="rId2"/>
                  <a:stretch>
                    <a:fillRect/>
                  </a:stretch>
                </a:blipFill>
                <a:effectLst>
                  <a:outerShdw blurRad="38100" dist="19050" dir="2700000" algn="tl" rotWithShape="0">
                    <a:schemeClr val="dk1">
                      <a:alpha val="40000"/>
                    </a:schemeClr>
                  </a:outerShdw>
                </a:effectLst>
              </a:rPr>
              <a:t>1.</a:t>
            </a:r>
            <a:endParaRPr lang="en-US" altLang="zh-CN"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以</a:t>
            </a:r>
            <a:endParaRPr lang="zh-CN" altLang="en-US"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事</a:t>
            </a:r>
            <a:endParaRPr lang="zh-CN" altLang="en-US"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写</a:t>
            </a:r>
            <a:endParaRPr lang="zh-CN" altLang="en-US"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人</a:t>
            </a:r>
            <a:endParaRPr lang="zh-CN" altLang="en-US" sz="4800" b="1">
              <a:blipFill>
                <a:blip r:embed="rId2"/>
                <a:stretch>
                  <a:fillRect/>
                </a:stretch>
              </a:blipFill>
              <a:effectLst>
                <a:outerShdw blurRad="38100" dist="19050" dir="2700000" algn="tl" rotWithShape="0">
                  <a:schemeClr val="dk1">
                    <a:alpha val="40000"/>
                  </a:schemeClr>
                </a:outerShdw>
              </a:effectLst>
            </a:endParaRPr>
          </a:p>
        </p:txBody>
      </p:sp>
      <p:pic>
        <p:nvPicPr>
          <p:cNvPr id="6" name="图片 5" descr="6a600c338744ebf86a4680a2d3f9d72a6059a77c"/>
          <p:cNvPicPr>
            <a:picLocks noChangeAspect="1"/>
          </p:cNvPicPr>
          <p:nvPr/>
        </p:nvPicPr>
        <p:blipFill>
          <a:blip r:embed="rId3"/>
          <a:stretch>
            <a:fillRect/>
          </a:stretch>
        </p:blipFill>
        <p:spPr>
          <a:xfrm>
            <a:off x="8063865" y="4326890"/>
            <a:ext cx="3121025" cy="20815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826024278,2058766803&amp;fm=27&amp;gp=0"/>
          <p:cNvPicPr>
            <a:picLocks noChangeAspect="1"/>
          </p:cNvPicPr>
          <p:nvPr/>
        </p:nvPicPr>
        <p:blipFill>
          <a:blip r:embed="rId1"/>
          <a:stretch>
            <a:fillRect/>
          </a:stretch>
        </p:blipFill>
        <p:spPr>
          <a:xfrm>
            <a:off x="196850" y="22225"/>
            <a:ext cx="1774825" cy="1774825"/>
          </a:xfrm>
          <a:prstGeom prst="ellipse">
            <a:avLst/>
          </a:prstGeom>
        </p:spPr>
      </p:pic>
      <p:sp>
        <p:nvSpPr>
          <p:cNvPr id="3" name="文本框 2"/>
          <p:cNvSpPr txBox="1"/>
          <p:nvPr/>
        </p:nvSpPr>
        <p:spPr>
          <a:xfrm>
            <a:off x="1971675" y="648335"/>
            <a:ext cx="9765030" cy="521970"/>
          </a:xfrm>
          <a:prstGeom prst="rect">
            <a:avLst/>
          </a:prstGeom>
          <a:noFill/>
        </p:spPr>
        <p:txBody>
          <a:bodyPr wrap="square" rtlCol="0">
            <a:spAutoFit/>
          </a:bodyPr>
          <a:p>
            <a:r>
              <a:rPr lang="zh-CN" altLang="en-US" sz="2800">
                <a:ln w="22225">
                  <a:solidFill>
                    <a:schemeClr val="accent2"/>
                  </a:solidFill>
                  <a:prstDash val="solid"/>
                </a:ln>
                <a:solidFill>
                  <a:srgbClr val="FF0000"/>
                </a:solidFill>
                <a:effectLst/>
                <a:latin typeface="华文琥珀" panose="02010800040101010101" charset="-122"/>
                <a:ea typeface="华文琥珀" panose="02010800040101010101" charset="-122"/>
              </a:rPr>
              <a:t>品味教材，梳理技法</a:t>
            </a:r>
            <a:endParaRPr lang="zh-CN" altLang="en-US" sz="2800">
              <a:ln w="22225">
                <a:solidFill>
                  <a:schemeClr val="accent2"/>
                </a:solidFill>
                <a:prstDash val="solid"/>
              </a:ln>
              <a:solidFill>
                <a:srgbClr val="FF0000"/>
              </a:solidFill>
              <a:effectLst/>
              <a:latin typeface="华文琥珀" panose="02010800040101010101" charset="-122"/>
              <a:ea typeface="华文琥珀" panose="02010800040101010101" charset="-122"/>
            </a:endParaRPr>
          </a:p>
        </p:txBody>
      </p:sp>
      <p:sp>
        <p:nvSpPr>
          <p:cNvPr id="4" name="文本框 3"/>
          <p:cNvSpPr txBox="1"/>
          <p:nvPr/>
        </p:nvSpPr>
        <p:spPr>
          <a:xfrm>
            <a:off x="847725" y="1436370"/>
            <a:ext cx="8363585" cy="4831080"/>
          </a:xfrm>
          <a:prstGeom prst="rect">
            <a:avLst/>
          </a:prstGeom>
          <a:noFill/>
        </p:spPr>
        <p:txBody>
          <a:bodyPr wrap="square" rtlCol="0">
            <a:spAutoFit/>
          </a:bodyPr>
          <a:p>
            <a:r>
              <a:rPr lang="en-US" altLang="zh-CN" sz="2800" b="1">
                <a:latin typeface="华文楷体" panose="02010600040101010101" charset="-122"/>
                <a:ea typeface="华文楷体" panose="02010600040101010101" charset="-122"/>
              </a:rPr>
              <a:t>      </a:t>
            </a:r>
            <a:r>
              <a:rPr lang="zh-CN" altLang="en-US" sz="2800" b="1">
                <a:latin typeface="华文楷体" panose="02010600040101010101" charset="-122"/>
                <a:ea typeface="华文楷体" panose="02010600040101010101" charset="-122"/>
              </a:rPr>
              <a:t>“来了客人，许先生没有不下厨房的，菜食很丰富，鱼，肉……都是用大碗装着，起码四五碗，多则七八碗。可是平常就只三碗菜：一碗素炒豌豆苗，一碗笋炒咸菜，再一碗黄花鱼。</a:t>
            </a:r>
            <a:endParaRPr lang="zh-CN" altLang="en-US" sz="2800" b="1">
              <a:latin typeface="华文楷体" panose="02010600040101010101" charset="-122"/>
              <a:ea typeface="华文楷体" panose="02010600040101010101" charset="-122"/>
            </a:endParaRPr>
          </a:p>
          <a:p>
            <a:r>
              <a:rPr lang="zh-CN" altLang="en-US" sz="2800" b="1">
                <a:latin typeface="华文楷体" panose="02010600040101010101" charset="-122"/>
                <a:ea typeface="华文楷体" panose="02010600040101010101" charset="-122"/>
              </a:rPr>
              <a:t>        这菜简单到极点。”</a:t>
            </a:r>
            <a:endParaRPr lang="zh-CN" altLang="en-US" sz="2800" b="1">
              <a:latin typeface="华文楷体" panose="02010600040101010101" charset="-122"/>
              <a:ea typeface="华文楷体" panose="02010600040101010101" charset="-122"/>
            </a:endParaRPr>
          </a:p>
          <a:p>
            <a:r>
              <a:rPr lang="zh-CN" altLang="en-US" sz="2800" b="1">
                <a:latin typeface="华文楷体" panose="02010600040101010101" charset="-122"/>
                <a:ea typeface="华文楷体" panose="02010600040101010101" charset="-122"/>
              </a:rPr>
              <a:t>      “鲁迅先生在北平教书时，从不发脾气，但常常好用这种眼光看人，许先生常跟我讲。她在女师大读书时，周先生在课堂上，一生气就用眼睛往下一掠，看着他们，这种眼光是鲁迅先生在记范爱农先生的文字曾自己述说过，而谁曾接触过这种眼光的人就会感到一个时代的全智者的催逼。”</a:t>
            </a:r>
            <a:endParaRPr lang="zh-CN" altLang="en-US" sz="2800" b="1">
              <a:latin typeface="华文楷体" panose="02010600040101010101" charset="-122"/>
              <a:ea typeface="华文楷体" panose="02010600040101010101" charset="-122"/>
            </a:endParaRPr>
          </a:p>
        </p:txBody>
      </p:sp>
      <p:sp>
        <p:nvSpPr>
          <p:cNvPr id="5" name="矩形 4"/>
          <p:cNvSpPr/>
          <p:nvPr/>
        </p:nvSpPr>
        <p:spPr>
          <a:xfrm>
            <a:off x="9634220" y="648335"/>
            <a:ext cx="795020" cy="3784600"/>
          </a:xfrm>
          <a:prstGeom prst="rect">
            <a:avLst/>
          </a:prstGeom>
          <a:noFill/>
          <a:ln>
            <a:noFill/>
          </a:ln>
        </p:spPr>
        <p:txBody>
          <a:bodyPr wrap="none" rtlCol="0" anchor="t">
            <a:spAutoFit/>
          </a:bodyPr>
          <a:p>
            <a:pPr algn="ctr"/>
            <a:r>
              <a:rPr lang="en-US" altLang="zh-CN" sz="4800" b="1">
                <a:blipFill>
                  <a:blip r:embed="rId2"/>
                  <a:stretch>
                    <a:fillRect/>
                  </a:stretch>
                </a:blipFill>
                <a:effectLst>
                  <a:outerShdw blurRad="38100" dist="19050" dir="2700000" algn="tl" rotWithShape="0">
                    <a:schemeClr val="dk1">
                      <a:alpha val="40000"/>
                    </a:schemeClr>
                  </a:outerShdw>
                </a:effectLst>
              </a:rPr>
              <a:t>2.</a:t>
            </a:r>
            <a:endParaRPr lang="en-US" altLang="zh-CN"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细</a:t>
            </a:r>
            <a:endParaRPr lang="zh-CN" altLang="en-US"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节</a:t>
            </a:r>
            <a:endParaRPr lang="zh-CN" altLang="en-US"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传</a:t>
            </a:r>
            <a:endParaRPr lang="zh-CN" altLang="en-US"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神</a:t>
            </a:r>
            <a:endParaRPr lang="zh-CN" altLang="en-US" sz="4800" b="1">
              <a:blipFill>
                <a:blip r:embed="rId2"/>
                <a:stretch>
                  <a:fillRect/>
                </a:stretch>
              </a:blipFill>
              <a:effectLst>
                <a:outerShdw blurRad="38100" dist="19050" dir="2700000" algn="tl" rotWithShape="0">
                  <a:schemeClr val="dk1">
                    <a:alpha val="40000"/>
                  </a:schemeClr>
                </a:outerShdw>
              </a:effectLst>
            </a:endParaRPr>
          </a:p>
        </p:txBody>
      </p:sp>
      <p:pic>
        <p:nvPicPr>
          <p:cNvPr id="6" name="图片 5" descr="u=839394521,2138689106&amp;fm=214&amp;gp=0"/>
          <p:cNvPicPr>
            <a:picLocks noChangeAspect="1"/>
          </p:cNvPicPr>
          <p:nvPr/>
        </p:nvPicPr>
        <p:blipFill>
          <a:blip r:embed="rId3"/>
          <a:stretch>
            <a:fillRect/>
          </a:stretch>
        </p:blipFill>
        <p:spPr>
          <a:xfrm>
            <a:off x="8916035" y="4655820"/>
            <a:ext cx="2750820" cy="16116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826024278,2058766803&amp;fm=27&amp;gp=0"/>
          <p:cNvPicPr>
            <a:picLocks noChangeAspect="1"/>
          </p:cNvPicPr>
          <p:nvPr/>
        </p:nvPicPr>
        <p:blipFill>
          <a:blip r:embed="rId1"/>
          <a:stretch>
            <a:fillRect/>
          </a:stretch>
        </p:blipFill>
        <p:spPr>
          <a:xfrm>
            <a:off x="196850" y="22225"/>
            <a:ext cx="1774825" cy="1774825"/>
          </a:xfrm>
          <a:prstGeom prst="ellipse">
            <a:avLst/>
          </a:prstGeom>
        </p:spPr>
      </p:pic>
      <p:sp>
        <p:nvSpPr>
          <p:cNvPr id="3" name="文本框 2"/>
          <p:cNvSpPr txBox="1"/>
          <p:nvPr/>
        </p:nvSpPr>
        <p:spPr>
          <a:xfrm>
            <a:off x="1971675" y="648335"/>
            <a:ext cx="9765030" cy="521970"/>
          </a:xfrm>
          <a:prstGeom prst="rect">
            <a:avLst/>
          </a:prstGeom>
          <a:noFill/>
        </p:spPr>
        <p:txBody>
          <a:bodyPr wrap="square" rtlCol="0">
            <a:spAutoFit/>
          </a:bodyPr>
          <a:p>
            <a:r>
              <a:rPr lang="zh-CN" altLang="en-US" sz="2800">
                <a:ln w="22225">
                  <a:solidFill>
                    <a:schemeClr val="accent2"/>
                  </a:solidFill>
                  <a:prstDash val="solid"/>
                </a:ln>
                <a:solidFill>
                  <a:srgbClr val="FF0000"/>
                </a:solidFill>
                <a:effectLst/>
                <a:latin typeface="华文琥珀" panose="02010800040101010101" charset="-122"/>
                <a:ea typeface="华文琥珀" panose="02010800040101010101" charset="-122"/>
              </a:rPr>
              <a:t>品味教材，梳理技法</a:t>
            </a:r>
            <a:endParaRPr lang="zh-CN" altLang="en-US" sz="2800">
              <a:ln w="22225">
                <a:solidFill>
                  <a:schemeClr val="accent2"/>
                </a:solidFill>
                <a:prstDash val="solid"/>
              </a:ln>
              <a:solidFill>
                <a:srgbClr val="FF0000"/>
              </a:solidFill>
              <a:effectLst/>
              <a:latin typeface="华文琥珀" panose="02010800040101010101" charset="-122"/>
              <a:ea typeface="华文琥珀" panose="02010800040101010101" charset="-122"/>
            </a:endParaRPr>
          </a:p>
        </p:txBody>
      </p:sp>
      <p:sp>
        <p:nvSpPr>
          <p:cNvPr id="4" name="文本框 3"/>
          <p:cNvSpPr txBox="1"/>
          <p:nvPr/>
        </p:nvSpPr>
        <p:spPr>
          <a:xfrm>
            <a:off x="1253490" y="1678305"/>
            <a:ext cx="6913245" cy="2245360"/>
          </a:xfrm>
          <a:prstGeom prst="rect">
            <a:avLst/>
          </a:prstGeom>
          <a:noFill/>
        </p:spPr>
        <p:txBody>
          <a:bodyPr wrap="square" rtlCol="0">
            <a:spAutoFit/>
          </a:bodyPr>
          <a:p>
            <a:r>
              <a:rPr lang="en-US" altLang="zh-CN" sz="2800" b="1">
                <a:latin typeface="华文楷体" panose="02010600040101010101" charset="-122"/>
                <a:ea typeface="华文楷体" panose="02010600040101010101" charset="-122"/>
              </a:rPr>
              <a:t>     </a:t>
            </a:r>
            <a:r>
              <a:rPr lang="zh-CN" altLang="en-US" sz="2800" b="1">
                <a:latin typeface="华文楷体" panose="02010600040101010101" charset="-122"/>
                <a:ea typeface="华文楷体" panose="02010600040101010101" charset="-122"/>
              </a:rPr>
              <a:t>“鞠躬尽瘁，死而后已”正好准确地描述了他的一生。</a:t>
            </a:r>
            <a:endParaRPr lang="zh-CN" altLang="en-US" sz="2800" b="1">
              <a:latin typeface="华文楷体" panose="02010600040101010101" charset="-122"/>
              <a:ea typeface="华文楷体" panose="02010600040101010101" charset="-122"/>
            </a:endParaRPr>
          </a:p>
          <a:p>
            <a:r>
              <a:rPr lang="zh-CN" altLang="en-US" sz="2800" b="1">
                <a:latin typeface="华文楷体" panose="02010600040101010101" charset="-122"/>
                <a:ea typeface="华文楷体" panose="02010600040101010101" charset="-122"/>
              </a:rPr>
              <a:t>        邓稼先是中华民族核武器事业的奠基人和开拓者。张爱萍将军称他为“‘两弹’元勋”，他是当之无愧的。”</a:t>
            </a:r>
            <a:endParaRPr lang="zh-CN" altLang="en-US" sz="2800" b="1">
              <a:latin typeface="华文楷体" panose="02010600040101010101" charset="-122"/>
              <a:ea typeface="华文楷体" panose="02010600040101010101" charset="-122"/>
            </a:endParaRPr>
          </a:p>
        </p:txBody>
      </p:sp>
      <p:sp>
        <p:nvSpPr>
          <p:cNvPr id="5" name="矩形 4"/>
          <p:cNvSpPr/>
          <p:nvPr/>
        </p:nvSpPr>
        <p:spPr>
          <a:xfrm>
            <a:off x="9672955" y="1465580"/>
            <a:ext cx="795020" cy="3784600"/>
          </a:xfrm>
          <a:prstGeom prst="rect">
            <a:avLst/>
          </a:prstGeom>
          <a:noFill/>
          <a:ln>
            <a:noFill/>
          </a:ln>
        </p:spPr>
        <p:txBody>
          <a:bodyPr wrap="none" rtlCol="0" anchor="t">
            <a:spAutoFit/>
          </a:bodyPr>
          <a:p>
            <a:pPr algn="ctr"/>
            <a:r>
              <a:rPr lang="en-US" altLang="zh-CN" sz="4800" b="1">
                <a:blipFill>
                  <a:blip r:embed="rId2"/>
                  <a:stretch>
                    <a:fillRect/>
                  </a:stretch>
                </a:blipFill>
                <a:effectLst>
                  <a:outerShdw blurRad="38100" dist="19050" dir="2700000" algn="tl" rotWithShape="0">
                    <a:schemeClr val="dk1">
                      <a:alpha val="40000"/>
                    </a:schemeClr>
                  </a:outerShdw>
                </a:effectLst>
              </a:rPr>
              <a:t>3.</a:t>
            </a:r>
            <a:endParaRPr lang="en-US" altLang="zh-CN"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议</a:t>
            </a:r>
            <a:endParaRPr lang="zh-CN" altLang="en-US"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论</a:t>
            </a:r>
            <a:endParaRPr lang="zh-CN" altLang="en-US"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点</a:t>
            </a:r>
            <a:endParaRPr lang="zh-CN" altLang="en-US"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睛</a:t>
            </a:r>
            <a:endParaRPr lang="zh-CN" altLang="en-US" sz="4800" b="1">
              <a:blipFill>
                <a:blip r:embed="rId2"/>
                <a:stretch>
                  <a:fillRect/>
                </a:stretch>
              </a:blipFill>
              <a:effectLst>
                <a:outerShdw blurRad="38100" dist="19050" dir="2700000" algn="tl" rotWithShape="0">
                  <a:schemeClr val="dk1">
                    <a:alpha val="40000"/>
                  </a:schemeClr>
                </a:outerShdw>
              </a:effectLst>
            </a:endParaRPr>
          </a:p>
        </p:txBody>
      </p:sp>
      <p:pic>
        <p:nvPicPr>
          <p:cNvPr id="6" name="图片 5" descr="Img311837693"/>
          <p:cNvPicPr>
            <a:picLocks noChangeAspect="1"/>
          </p:cNvPicPr>
          <p:nvPr/>
        </p:nvPicPr>
        <p:blipFill>
          <a:blip r:embed="rId3"/>
          <a:stretch>
            <a:fillRect/>
          </a:stretch>
        </p:blipFill>
        <p:spPr>
          <a:xfrm>
            <a:off x="6847205" y="3469640"/>
            <a:ext cx="1985010" cy="281940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826024278,2058766803&amp;fm=27&amp;gp=0"/>
          <p:cNvPicPr>
            <a:picLocks noChangeAspect="1"/>
          </p:cNvPicPr>
          <p:nvPr/>
        </p:nvPicPr>
        <p:blipFill>
          <a:blip r:embed="rId1"/>
          <a:stretch>
            <a:fillRect/>
          </a:stretch>
        </p:blipFill>
        <p:spPr>
          <a:xfrm>
            <a:off x="196850" y="22225"/>
            <a:ext cx="1774825" cy="1774825"/>
          </a:xfrm>
          <a:prstGeom prst="ellipse">
            <a:avLst/>
          </a:prstGeom>
        </p:spPr>
      </p:pic>
      <p:sp>
        <p:nvSpPr>
          <p:cNvPr id="3" name="文本框 2"/>
          <p:cNvSpPr txBox="1"/>
          <p:nvPr/>
        </p:nvSpPr>
        <p:spPr>
          <a:xfrm>
            <a:off x="1971675" y="648335"/>
            <a:ext cx="9765030" cy="521970"/>
          </a:xfrm>
          <a:prstGeom prst="rect">
            <a:avLst/>
          </a:prstGeom>
          <a:noFill/>
        </p:spPr>
        <p:txBody>
          <a:bodyPr wrap="square" rtlCol="0">
            <a:spAutoFit/>
          </a:bodyPr>
          <a:p>
            <a:r>
              <a:rPr lang="zh-CN" altLang="en-US" sz="2800">
                <a:ln w="22225">
                  <a:solidFill>
                    <a:schemeClr val="accent2"/>
                  </a:solidFill>
                  <a:prstDash val="solid"/>
                </a:ln>
                <a:solidFill>
                  <a:srgbClr val="FF0000"/>
                </a:solidFill>
                <a:effectLst/>
                <a:latin typeface="华文琥珀" panose="02010800040101010101" charset="-122"/>
                <a:ea typeface="华文琥珀" panose="02010800040101010101" charset="-122"/>
              </a:rPr>
              <a:t>品味教材，梳理技法</a:t>
            </a:r>
            <a:endParaRPr lang="zh-CN" altLang="en-US" sz="2800">
              <a:ln w="22225">
                <a:solidFill>
                  <a:schemeClr val="accent2"/>
                </a:solidFill>
                <a:prstDash val="solid"/>
              </a:ln>
              <a:solidFill>
                <a:srgbClr val="FF0000"/>
              </a:solidFill>
              <a:effectLst/>
              <a:latin typeface="华文琥珀" panose="02010800040101010101" charset="-122"/>
              <a:ea typeface="华文琥珀" panose="02010800040101010101" charset="-122"/>
            </a:endParaRPr>
          </a:p>
        </p:txBody>
      </p:sp>
      <p:sp>
        <p:nvSpPr>
          <p:cNvPr id="4" name="文本框 3"/>
          <p:cNvSpPr txBox="1"/>
          <p:nvPr/>
        </p:nvSpPr>
        <p:spPr>
          <a:xfrm>
            <a:off x="575310" y="1228090"/>
            <a:ext cx="9116695" cy="4215765"/>
          </a:xfrm>
          <a:prstGeom prst="rect">
            <a:avLst/>
          </a:prstGeom>
          <a:noFill/>
        </p:spPr>
        <p:txBody>
          <a:bodyPr wrap="square" rtlCol="0">
            <a:spAutoFit/>
          </a:bodyPr>
          <a:p>
            <a:r>
              <a:rPr lang="en-US" altLang="zh-CN" sz="2800" b="1">
                <a:latin typeface="华文楷体" panose="02010600040101010101" charset="-122"/>
                <a:ea typeface="华文楷体" panose="02010600040101010101" charset="-122"/>
              </a:rPr>
              <a:t>     </a:t>
            </a:r>
            <a:r>
              <a:rPr lang="zh-CN" altLang="en-US" sz="2000" b="1">
                <a:latin typeface="华文楷体" panose="02010600040101010101" charset="-122"/>
                <a:ea typeface="华文楷体" panose="02010600040101010101" charset="-122"/>
              </a:rPr>
              <a:t>“奥本海默和邓稼先分别是美国和中国原子弹设计的领导人，各是两国的功臣，可是他们的性格和为人却截然不同甚至可以说他们走向了两个相反的极端。</a:t>
            </a:r>
            <a:endParaRPr lang="zh-CN" altLang="en-US" sz="2000" b="1">
              <a:latin typeface="华文楷体" panose="02010600040101010101" charset="-122"/>
              <a:ea typeface="华文楷体" panose="02010600040101010101" charset="-122"/>
            </a:endParaRPr>
          </a:p>
          <a:p>
            <a:r>
              <a:rPr lang="zh-CN" altLang="en-US" sz="2000" b="1">
                <a:latin typeface="华文楷体" panose="02010600040101010101" charset="-122"/>
                <a:ea typeface="华文楷体" panose="02010600040101010101" charset="-122"/>
              </a:rPr>
              <a:t>奥本海默是一个拔尖的人物，锋芒毕露。他二十几岁的时候在德国哥廷根镇做波恩的研究生。波恩在他晚年所写的自传中说研究生奥本海默常常在别人做学术报告时（包括波恩做学术报告时）打断报告，走上讲台拿起粉笔说：“这可以用底下的办法做得更好……”我认识奥本海默时他已四十多岁了，已经是妇孺皆知的人物了，打断别人的报告，使演讲者难堪的事仍然时有发生。不过比起以前要少一些。佩服他、仰慕他的人很多，不喜欢他的人也不少。</a:t>
            </a:r>
            <a:endParaRPr lang="zh-CN" altLang="en-US" sz="2000" b="1">
              <a:latin typeface="华文楷体" panose="02010600040101010101" charset="-122"/>
              <a:ea typeface="华文楷体" panose="02010600040101010101" charset="-122"/>
            </a:endParaRPr>
          </a:p>
          <a:p>
            <a:r>
              <a:rPr lang="zh-CN" altLang="en-US" sz="2000" b="1">
                <a:latin typeface="华文楷体" panose="02010600040101010101" charset="-122"/>
                <a:ea typeface="华文楷体" panose="02010600040101010101" charset="-122"/>
              </a:rPr>
              <a:t>       邓稼先则是一个最不要引人注目的人物。和他谈话几分钟，就看出他是忠厚平实的人。他真诚坦白，从不骄人。他没有小心眼儿，一生喜欢“纯”字所代表的品格。在我所认识的知识分子当中，包括中国人和外国人，他是最有中国农民的朴实气质的人。鞠躬尽瘁，死而后已”正好准确地描述了他的一生。</a:t>
            </a:r>
            <a:endParaRPr lang="zh-CN" altLang="en-US" sz="2000" b="1">
              <a:latin typeface="华文楷体" panose="02010600040101010101" charset="-122"/>
              <a:ea typeface="华文楷体" panose="02010600040101010101" charset="-122"/>
            </a:endParaRPr>
          </a:p>
          <a:p>
            <a:r>
              <a:rPr lang="zh-CN" altLang="en-US" sz="2000" b="1">
                <a:latin typeface="华文楷体" panose="02010600040101010101" charset="-122"/>
                <a:ea typeface="华文楷体" panose="02010600040101010101" charset="-122"/>
              </a:rPr>
              <a:t>       </a:t>
            </a:r>
            <a:endParaRPr lang="zh-CN" altLang="en-US" sz="2000" b="1">
              <a:latin typeface="华文楷体" panose="02010600040101010101" charset="-122"/>
              <a:ea typeface="华文楷体" panose="02010600040101010101" charset="-122"/>
            </a:endParaRPr>
          </a:p>
        </p:txBody>
      </p:sp>
      <p:sp>
        <p:nvSpPr>
          <p:cNvPr id="5" name="矩形 4"/>
          <p:cNvSpPr/>
          <p:nvPr/>
        </p:nvSpPr>
        <p:spPr>
          <a:xfrm>
            <a:off x="10137140" y="1170305"/>
            <a:ext cx="795020" cy="3784600"/>
          </a:xfrm>
          <a:prstGeom prst="rect">
            <a:avLst/>
          </a:prstGeom>
          <a:noFill/>
          <a:ln>
            <a:noFill/>
          </a:ln>
        </p:spPr>
        <p:txBody>
          <a:bodyPr wrap="none" rtlCol="0" anchor="t">
            <a:spAutoFit/>
          </a:bodyPr>
          <a:p>
            <a:pPr algn="ctr"/>
            <a:r>
              <a:rPr lang="en-US" altLang="zh-CN" sz="4800" b="1">
                <a:blipFill>
                  <a:blip r:embed="rId2"/>
                  <a:stretch>
                    <a:fillRect/>
                  </a:stretch>
                </a:blipFill>
                <a:effectLst>
                  <a:outerShdw blurRad="38100" dist="19050" dir="2700000" algn="tl" rotWithShape="0">
                    <a:schemeClr val="dk1">
                      <a:alpha val="40000"/>
                    </a:schemeClr>
                  </a:outerShdw>
                </a:effectLst>
              </a:rPr>
              <a:t>4.</a:t>
            </a:r>
            <a:endParaRPr lang="en-US" altLang="zh-CN"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对</a:t>
            </a:r>
            <a:endParaRPr lang="zh-CN" altLang="en-US"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比</a:t>
            </a:r>
            <a:endParaRPr lang="zh-CN" altLang="en-US"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烘</a:t>
            </a:r>
            <a:endParaRPr lang="zh-CN" altLang="en-US"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托</a:t>
            </a:r>
            <a:endParaRPr lang="zh-CN" altLang="en-US" sz="4800" b="1">
              <a:blipFill>
                <a:blip r:embed="rId2"/>
                <a:stretch>
                  <a:fillRect/>
                </a:stretch>
              </a:blipFill>
              <a:effectLst>
                <a:outerShdw blurRad="38100" dist="19050" dir="2700000" algn="tl" rotWithShape="0">
                  <a:schemeClr val="dk1">
                    <a:alpha val="40000"/>
                  </a:schemeClr>
                </a:outerShdw>
              </a:effectLst>
            </a:endParaRPr>
          </a:p>
        </p:txBody>
      </p:sp>
      <p:pic>
        <p:nvPicPr>
          <p:cNvPr id="37891" name="图片 37890" descr="ABHM"/>
          <p:cNvPicPr>
            <a:picLocks noChangeAspect="1"/>
          </p:cNvPicPr>
          <p:nvPr/>
        </p:nvPicPr>
        <p:blipFill>
          <a:blip r:embed="rId3"/>
          <a:stretch>
            <a:fillRect/>
          </a:stretch>
        </p:blipFill>
        <p:spPr>
          <a:xfrm>
            <a:off x="2646680" y="5023485"/>
            <a:ext cx="1203325" cy="1545590"/>
          </a:xfrm>
          <a:prstGeom prst="octagon">
            <a:avLst/>
          </a:prstGeom>
          <a:noFill/>
          <a:ln w="9525">
            <a:noFill/>
          </a:ln>
        </p:spPr>
      </p:pic>
      <p:pic>
        <p:nvPicPr>
          <p:cNvPr id="37892" name="图片 37891" descr="sx000041"/>
          <p:cNvPicPr>
            <a:picLocks noChangeAspect="1"/>
          </p:cNvPicPr>
          <p:nvPr/>
        </p:nvPicPr>
        <p:blipFill>
          <a:blip r:embed="rId4"/>
          <a:stretch>
            <a:fillRect/>
          </a:stretch>
        </p:blipFill>
        <p:spPr>
          <a:xfrm>
            <a:off x="6304915" y="5023485"/>
            <a:ext cx="1234440" cy="1524000"/>
          </a:xfrm>
          <a:prstGeom prst="ellipse">
            <a:avLst/>
          </a:prstGeom>
          <a:noFill/>
          <a:ln w="9525">
            <a:noFill/>
          </a:ln>
        </p:spPr>
      </p:pic>
      <p:sp>
        <p:nvSpPr>
          <p:cNvPr id="7" name="左右箭头 6"/>
          <p:cNvSpPr/>
          <p:nvPr/>
        </p:nvSpPr>
        <p:spPr>
          <a:xfrm>
            <a:off x="4220210" y="5734050"/>
            <a:ext cx="1800225" cy="28829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826024278,2058766803&amp;fm=27&amp;gp=0"/>
          <p:cNvPicPr>
            <a:picLocks noChangeAspect="1"/>
          </p:cNvPicPr>
          <p:nvPr/>
        </p:nvPicPr>
        <p:blipFill>
          <a:blip r:embed="rId1"/>
          <a:stretch>
            <a:fillRect/>
          </a:stretch>
        </p:blipFill>
        <p:spPr>
          <a:xfrm>
            <a:off x="196850" y="22225"/>
            <a:ext cx="1774825" cy="1774825"/>
          </a:xfrm>
          <a:prstGeom prst="ellipse">
            <a:avLst/>
          </a:prstGeom>
        </p:spPr>
      </p:pic>
      <p:sp>
        <p:nvSpPr>
          <p:cNvPr id="3" name="文本框 2"/>
          <p:cNvSpPr txBox="1"/>
          <p:nvPr/>
        </p:nvSpPr>
        <p:spPr>
          <a:xfrm>
            <a:off x="1971675" y="648335"/>
            <a:ext cx="9765030" cy="521970"/>
          </a:xfrm>
          <a:prstGeom prst="rect">
            <a:avLst/>
          </a:prstGeom>
          <a:noFill/>
        </p:spPr>
        <p:txBody>
          <a:bodyPr wrap="square" rtlCol="0">
            <a:spAutoFit/>
          </a:bodyPr>
          <a:p>
            <a:r>
              <a:rPr lang="zh-CN" altLang="en-US" sz="2800">
                <a:ln w="22225">
                  <a:solidFill>
                    <a:schemeClr val="accent2"/>
                  </a:solidFill>
                  <a:prstDash val="solid"/>
                </a:ln>
                <a:solidFill>
                  <a:srgbClr val="FF0000"/>
                </a:solidFill>
                <a:effectLst/>
                <a:latin typeface="华文琥珀" panose="02010800040101010101" charset="-122"/>
                <a:ea typeface="华文琥珀" panose="02010800040101010101" charset="-122"/>
              </a:rPr>
              <a:t>品味教材，梳理技法</a:t>
            </a:r>
            <a:endParaRPr lang="zh-CN" altLang="en-US" sz="2800">
              <a:ln w="22225">
                <a:solidFill>
                  <a:schemeClr val="accent2"/>
                </a:solidFill>
                <a:prstDash val="solid"/>
              </a:ln>
              <a:solidFill>
                <a:srgbClr val="FF0000"/>
              </a:solidFill>
              <a:effectLst/>
              <a:latin typeface="华文琥珀" panose="02010800040101010101" charset="-122"/>
              <a:ea typeface="华文琥珀" panose="02010800040101010101" charset="-122"/>
            </a:endParaRPr>
          </a:p>
        </p:txBody>
      </p:sp>
      <p:sp>
        <p:nvSpPr>
          <p:cNvPr id="4" name="文本框 3"/>
          <p:cNvSpPr txBox="1"/>
          <p:nvPr/>
        </p:nvSpPr>
        <p:spPr>
          <a:xfrm>
            <a:off x="614680" y="1797050"/>
            <a:ext cx="5752465" cy="2245360"/>
          </a:xfrm>
          <a:prstGeom prst="rect">
            <a:avLst/>
          </a:prstGeom>
          <a:noFill/>
        </p:spPr>
        <p:txBody>
          <a:bodyPr wrap="square" rtlCol="0">
            <a:spAutoFit/>
          </a:bodyPr>
          <a:p>
            <a:r>
              <a:rPr lang="zh-CN" altLang="en-US" sz="2800" b="1">
                <a:latin typeface="华文楷体" panose="02010600040101010101" charset="-122"/>
                <a:ea typeface="华文楷体" panose="02010600040101010101" charset="-122"/>
              </a:rPr>
              <a:t>卷脏莲蓬吊搭嘴，耳如蒲扇显金睛。獠牙锋利如钢锉，长嘴张开似火盆。金盔紧系腮边带，勒甲丝绦蟒退鳞。手执钉钯龙探爪，腰挎弯弓月半轮。纠纠威风欺太岁，昂昂志气压天神。</a:t>
            </a:r>
            <a:endParaRPr lang="zh-CN" altLang="en-US" sz="2800" b="1">
              <a:latin typeface="华文楷体" panose="02010600040101010101" charset="-122"/>
              <a:ea typeface="华文楷体" panose="02010600040101010101" charset="-122"/>
            </a:endParaRPr>
          </a:p>
        </p:txBody>
      </p:sp>
      <p:sp>
        <p:nvSpPr>
          <p:cNvPr id="5" name="矩形 4"/>
          <p:cNvSpPr/>
          <p:nvPr/>
        </p:nvSpPr>
        <p:spPr>
          <a:xfrm>
            <a:off x="10137140" y="1170305"/>
            <a:ext cx="795020" cy="3784600"/>
          </a:xfrm>
          <a:prstGeom prst="rect">
            <a:avLst/>
          </a:prstGeom>
          <a:noFill/>
          <a:ln>
            <a:noFill/>
          </a:ln>
        </p:spPr>
        <p:txBody>
          <a:bodyPr wrap="none" rtlCol="0" anchor="t">
            <a:spAutoFit/>
          </a:bodyPr>
          <a:p>
            <a:pPr algn="ctr"/>
            <a:r>
              <a:rPr lang="en-US" altLang="zh-CN" sz="4800" b="1">
                <a:blipFill>
                  <a:blip r:embed="rId2"/>
                  <a:stretch>
                    <a:fillRect/>
                  </a:stretch>
                </a:blipFill>
                <a:effectLst>
                  <a:outerShdw blurRad="38100" dist="19050" dir="2700000" algn="tl" rotWithShape="0">
                    <a:schemeClr val="dk1">
                      <a:alpha val="40000"/>
                    </a:schemeClr>
                  </a:outerShdw>
                </a:effectLst>
              </a:rPr>
              <a:t>5.</a:t>
            </a:r>
            <a:endParaRPr lang="en-US" altLang="zh-CN"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以</a:t>
            </a:r>
            <a:endParaRPr lang="zh-CN" altLang="en-US"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形</a:t>
            </a:r>
            <a:endParaRPr lang="zh-CN" altLang="en-US"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写</a:t>
            </a:r>
            <a:endParaRPr lang="zh-CN" altLang="en-US" sz="4800" b="1">
              <a:blipFill>
                <a:blip r:embed="rId2"/>
                <a:stretch>
                  <a:fillRect/>
                </a:stretch>
              </a:blipFill>
              <a:effectLst>
                <a:outerShdw blurRad="38100" dist="19050" dir="2700000" algn="tl" rotWithShape="0">
                  <a:schemeClr val="dk1">
                    <a:alpha val="40000"/>
                  </a:schemeClr>
                </a:outerShdw>
              </a:effectLst>
            </a:endParaRPr>
          </a:p>
          <a:p>
            <a:pPr algn="ctr"/>
            <a:r>
              <a:rPr lang="zh-CN" altLang="en-US" sz="4800" b="1">
                <a:blipFill>
                  <a:blip r:embed="rId2"/>
                  <a:stretch>
                    <a:fillRect/>
                  </a:stretch>
                </a:blipFill>
                <a:effectLst>
                  <a:outerShdw blurRad="38100" dist="19050" dir="2700000" algn="tl" rotWithShape="0">
                    <a:schemeClr val="dk1">
                      <a:alpha val="40000"/>
                    </a:schemeClr>
                  </a:outerShdw>
                </a:effectLst>
              </a:rPr>
              <a:t>神</a:t>
            </a:r>
            <a:endParaRPr lang="zh-CN" altLang="en-US" sz="4800" b="1">
              <a:blipFill>
                <a:blip r:embed="rId2"/>
                <a:stretch>
                  <a:fillRect/>
                </a:stretch>
              </a:blipFill>
              <a:effectLst>
                <a:outerShdw blurRad="38100" dist="19050" dir="2700000" algn="tl" rotWithShape="0">
                  <a:schemeClr val="dk1">
                    <a:alpha val="40000"/>
                  </a:schemeClr>
                </a:outerShdw>
              </a:effectLst>
            </a:endParaRPr>
          </a:p>
        </p:txBody>
      </p:sp>
      <p:pic>
        <p:nvPicPr>
          <p:cNvPr id="6" name="图片 1" descr="IMG_256"/>
          <p:cNvPicPr>
            <a:picLocks noChangeAspect="1"/>
          </p:cNvPicPr>
          <p:nvPr/>
        </p:nvPicPr>
        <p:blipFill>
          <a:blip r:embed="rId3"/>
          <a:stretch>
            <a:fillRect/>
          </a:stretch>
        </p:blipFill>
        <p:spPr>
          <a:xfrm>
            <a:off x="6434773" y="966788"/>
            <a:ext cx="3461385" cy="3461385"/>
          </a:xfrm>
          <a:prstGeom prst="heptagon">
            <a:avLst/>
          </a:prstGeom>
          <a:noFill/>
          <a:ln w="9525">
            <a:noFill/>
          </a:ln>
        </p:spPr>
      </p:pic>
      <p:sp>
        <p:nvSpPr>
          <p:cNvPr id="7" name="文本框 6"/>
          <p:cNvSpPr txBox="1"/>
          <p:nvPr/>
        </p:nvSpPr>
        <p:spPr>
          <a:xfrm>
            <a:off x="1120140" y="4994910"/>
            <a:ext cx="8710930" cy="1076325"/>
          </a:xfrm>
          <a:prstGeom prst="rect">
            <a:avLst/>
          </a:prstGeom>
          <a:noFill/>
        </p:spPr>
        <p:txBody>
          <a:bodyPr wrap="square" rtlCol="0">
            <a:spAutoFit/>
          </a:bodyPr>
          <a:p>
            <a:r>
              <a:rPr lang="zh-CN" altLang="en-US" sz="3200">
                <a:solidFill>
                  <a:srgbClr val="000099"/>
                </a:solidFill>
                <a:latin typeface="华文楷体" panose="02010600040101010101" charset="-122"/>
                <a:ea typeface="华文楷体" panose="02010600040101010101" charset="-122"/>
              </a:rPr>
              <a:t>“鲁迅先生好象听了所讲的什么引起了幻想，安顿地举着象牙烟嘴在沉思着。”</a:t>
            </a:r>
            <a:endParaRPr lang="zh-CN" altLang="en-US" sz="3200">
              <a:solidFill>
                <a:srgbClr val="000099"/>
              </a:solidFill>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wheel(1)">
                                      <p:cBhvr>
                                        <p:cTn id="2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3719828482,770308183&amp;fm=27&amp;gp=0"/>
          <p:cNvPicPr>
            <a:picLocks noChangeAspect="1"/>
          </p:cNvPicPr>
          <p:nvPr/>
        </p:nvPicPr>
        <p:blipFill>
          <a:blip r:embed="rId1"/>
          <a:stretch>
            <a:fillRect/>
          </a:stretch>
        </p:blipFill>
        <p:spPr>
          <a:xfrm>
            <a:off x="828675" y="429895"/>
            <a:ext cx="1810385" cy="1303655"/>
          </a:xfrm>
          <a:prstGeom prst="hexagon">
            <a:avLst/>
          </a:prstGeom>
        </p:spPr>
      </p:pic>
      <p:sp>
        <p:nvSpPr>
          <p:cNvPr id="3" name="文本框 2"/>
          <p:cNvSpPr txBox="1"/>
          <p:nvPr/>
        </p:nvSpPr>
        <p:spPr>
          <a:xfrm>
            <a:off x="2639060" y="609600"/>
            <a:ext cx="7753985" cy="583565"/>
          </a:xfrm>
          <a:prstGeom prst="rect">
            <a:avLst/>
          </a:prstGeom>
          <a:noFill/>
        </p:spPr>
        <p:txBody>
          <a:bodyPr wrap="square" rtlCol="0">
            <a:spAutoFit/>
          </a:bodyPr>
          <a:p>
            <a:r>
              <a:rPr lang="zh-CN" altLang="en-US" sz="3200">
                <a:ln w="22225">
                  <a:solidFill>
                    <a:schemeClr val="accent2"/>
                  </a:solidFill>
                  <a:prstDash val="solid"/>
                </a:ln>
                <a:solidFill>
                  <a:srgbClr val="FF0000"/>
                </a:solidFill>
                <a:effectLst/>
                <a:latin typeface="华文琥珀" panose="02010800040101010101" charset="-122"/>
                <a:ea typeface="华文琥珀" panose="02010800040101010101" charset="-122"/>
              </a:rPr>
              <a:t>迁移实践，小试牛刀</a:t>
            </a:r>
            <a:endParaRPr lang="zh-CN" altLang="en-US" sz="3200">
              <a:ln w="22225">
                <a:solidFill>
                  <a:schemeClr val="accent2"/>
                </a:solidFill>
                <a:prstDash val="solid"/>
              </a:ln>
              <a:solidFill>
                <a:srgbClr val="FF0000"/>
              </a:solidFill>
              <a:effectLst/>
              <a:latin typeface="华文琥珀" panose="02010800040101010101" charset="-122"/>
              <a:ea typeface="华文琥珀" panose="02010800040101010101" charset="-122"/>
            </a:endParaRPr>
          </a:p>
        </p:txBody>
      </p:sp>
      <p:sp>
        <p:nvSpPr>
          <p:cNvPr id="4" name="文本框 3"/>
          <p:cNvSpPr txBox="1"/>
          <p:nvPr/>
        </p:nvSpPr>
        <p:spPr>
          <a:xfrm>
            <a:off x="828675" y="1915160"/>
            <a:ext cx="10721340" cy="4030980"/>
          </a:xfrm>
          <a:prstGeom prst="rect">
            <a:avLst/>
          </a:prstGeom>
          <a:noFill/>
        </p:spPr>
        <p:txBody>
          <a:bodyPr wrap="square" rtlCol="0">
            <a:spAutoFit/>
          </a:bodyPr>
          <a:p>
            <a:r>
              <a:rPr lang="en-US" altLang="zh-CN" sz="3200" b="1">
                <a:latin typeface="华文新魏" panose="02010800040101010101" charset="-122"/>
                <a:ea typeface="华文新魏" panose="02010800040101010101" charset="-122"/>
              </a:rPr>
              <a:t>         </a:t>
            </a:r>
            <a:r>
              <a:rPr lang="zh-CN" altLang="en-US" sz="3200" b="1">
                <a:latin typeface="华文新魏" panose="02010800040101010101" charset="-122"/>
                <a:ea typeface="华文新魏" panose="02010800040101010101" charset="-122"/>
              </a:rPr>
              <a:t>以“</a:t>
            </a:r>
            <a:r>
              <a:rPr lang="zh-CN" altLang="en-US" sz="3200" b="1">
                <a:ln w="22225">
                  <a:solidFill>
                    <a:schemeClr val="accent2"/>
                  </a:solidFill>
                  <a:prstDash val="solid"/>
                </a:ln>
                <a:solidFill>
                  <a:srgbClr val="FF0000"/>
                </a:solidFill>
                <a:effectLst/>
                <a:latin typeface="华文新魏" panose="02010800040101010101" charset="-122"/>
                <a:ea typeface="华文新魏" panose="02010800040101010101" charset="-122"/>
              </a:rPr>
              <a:t>记一个让我</a:t>
            </a:r>
            <a:r>
              <a:rPr lang="zh-CN" altLang="en-US" sz="3200" b="1" u="sng">
                <a:ln w="22225">
                  <a:solidFill>
                    <a:schemeClr val="accent2"/>
                  </a:solidFill>
                  <a:prstDash val="solid"/>
                </a:ln>
                <a:solidFill>
                  <a:srgbClr val="FF0000"/>
                </a:solidFill>
                <a:effectLst/>
                <a:latin typeface="华文新魏" panose="02010800040101010101" charset="-122"/>
                <a:ea typeface="华文新魏" panose="02010800040101010101" charset="-122"/>
              </a:rPr>
              <a:t>      </a:t>
            </a:r>
            <a:r>
              <a:rPr lang="zh-CN" altLang="en-US" sz="3200" b="1">
                <a:ln w="22225">
                  <a:solidFill>
                    <a:schemeClr val="accent2"/>
                  </a:solidFill>
                  <a:prstDash val="solid"/>
                </a:ln>
                <a:solidFill>
                  <a:srgbClr val="FF0000"/>
                </a:solidFill>
                <a:effectLst/>
                <a:latin typeface="华文新魏" panose="02010800040101010101" charset="-122"/>
                <a:ea typeface="华文新魏" panose="02010800040101010101" charset="-122"/>
              </a:rPr>
              <a:t>的人</a:t>
            </a:r>
            <a:r>
              <a:rPr lang="zh-CN" altLang="en-US" sz="3200" b="1">
                <a:latin typeface="华文新魏" panose="02010800040101010101" charset="-122"/>
                <a:ea typeface="华文新魏" panose="02010800040101010101" charset="-122"/>
              </a:rPr>
              <a:t>”为题写一篇不少于700字的作文。要求：</a:t>
            </a:r>
            <a:endParaRPr lang="zh-CN" altLang="en-US" sz="3200" b="1">
              <a:latin typeface="华文新魏" panose="02010800040101010101" charset="-122"/>
              <a:ea typeface="华文新魏" panose="02010800040101010101" charset="-122"/>
            </a:endParaRPr>
          </a:p>
          <a:p>
            <a:r>
              <a:rPr lang="zh-CN" altLang="en-US" sz="3200" b="1">
                <a:solidFill>
                  <a:srgbClr val="000099"/>
                </a:solidFill>
                <a:latin typeface="华文新魏" panose="02010800040101010101" charset="-122"/>
                <a:ea typeface="华文新魏" panose="02010800040101010101" charset="-122"/>
              </a:rPr>
              <a:t>1.先在文题横线上提一个标明自己情感态度心理体验的词语，形成一个完整的题目；</a:t>
            </a:r>
            <a:endParaRPr lang="zh-CN" altLang="en-US" sz="3200" b="1">
              <a:solidFill>
                <a:srgbClr val="000099"/>
              </a:solidFill>
              <a:latin typeface="华文新魏" panose="02010800040101010101" charset="-122"/>
              <a:ea typeface="华文新魏" panose="02010800040101010101" charset="-122"/>
            </a:endParaRPr>
          </a:p>
          <a:p>
            <a:r>
              <a:rPr lang="zh-CN" altLang="en-US" sz="3200" b="1">
                <a:solidFill>
                  <a:srgbClr val="000099"/>
                </a:solidFill>
                <a:latin typeface="华文新魏" panose="02010800040101010101" charset="-122"/>
                <a:ea typeface="华文新魏" panose="02010800040101010101" charset="-122"/>
              </a:rPr>
              <a:t>2.有意识运用多种描写人物的方法，写出人物的个性、精神。</a:t>
            </a:r>
            <a:endParaRPr lang="zh-CN" altLang="en-US" sz="3200" b="1">
              <a:solidFill>
                <a:srgbClr val="000099"/>
              </a:solidFill>
              <a:latin typeface="华文新魏" panose="02010800040101010101" charset="-122"/>
              <a:ea typeface="华文新魏" panose="02010800040101010101" charset="-122"/>
            </a:endParaRPr>
          </a:p>
          <a:p>
            <a:endParaRPr lang="zh-CN" altLang="en-US" sz="3200" b="1">
              <a:solidFill>
                <a:srgbClr val="000099"/>
              </a:solidFill>
              <a:latin typeface="华文新魏" panose="02010800040101010101" charset="-122"/>
              <a:ea typeface="华文新魏" panose="02010800040101010101" charset="-122"/>
            </a:endParaRPr>
          </a:p>
          <a:p>
            <a:r>
              <a:rPr lang="zh-CN" altLang="en-US" sz="3200" b="1">
                <a:latin typeface="华文新魏" panose="02010800040101010101" charset="-122"/>
                <a:ea typeface="华文新魏" panose="02010800040101010101" charset="-122"/>
              </a:rPr>
              <a:t>提示：怀念，喜欢，讨厌，亲近，感动，敬畏、恐惧、伤心、牵挂……</a:t>
            </a:r>
            <a:endParaRPr lang="zh-CN" altLang="en-US" sz="3200" b="1">
              <a:latin typeface="华文新魏" panose="02010800040101010101" charset="-122"/>
              <a:ea typeface="华文新魏"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box(in)">
                                      <p:cBhvr>
                                        <p:cTn id="7"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1794</Words>
  <Application>WPS 演示</Application>
  <PresentationFormat>宽屏</PresentationFormat>
  <Paragraphs>82</Paragraphs>
  <Slides>9</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9</vt:i4>
      </vt:variant>
    </vt:vector>
  </HeadingPairs>
  <TitlesOfParts>
    <vt:vector size="22" baseType="lpstr">
      <vt:lpstr>Arial</vt:lpstr>
      <vt:lpstr>宋体</vt:lpstr>
      <vt:lpstr>Wingdings</vt:lpstr>
      <vt:lpstr>Arial Unicode MS</vt:lpstr>
      <vt:lpstr>Calibri Light</vt:lpstr>
      <vt:lpstr>Calibri</vt:lpstr>
      <vt:lpstr>微软雅黑</vt:lpstr>
      <vt:lpstr>黑体</vt:lpstr>
      <vt:lpstr>华文新魏</vt:lpstr>
      <vt:lpstr>华文琥珀</vt:lpstr>
      <vt:lpstr>华文仿宋</vt:lpstr>
      <vt:lpstr>华文楷体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江贵生</cp:lastModifiedBy>
  <cp:revision>5</cp:revision>
  <dcterms:created xsi:type="dcterms:W3CDTF">2018-03-14T07:27:27Z</dcterms:created>
  <dcterms:modified xsi:type="dcterms:W3CDTF">2018-03-14T08:12:23Z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