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289" r:id="rId3"/>
    <p:sldId id="290" r:id="rId5"/>
    <p:sldId id="291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450B"/>
    <a:srgbClr val="84440B"/>
    <a:srgbClr val="964D0B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78"/>
    <p:restoredTop sz="94660"/>
  </p:normalViewPr>
  <p:slideViewPr>
    <p:cSldViewPr snapToGrid="0" showGuides="1">
      <p:cViewPr varScale="1">
        <p:scale>
          <a:sx n="78" d="100"/>
          <a:sy n="78" d="100"/>
        </p:scale>
        <p:origin x="552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pPr fontAlgn="auto"/>
            <a:fld id="{0F9B84EA-7D68-4D60-9CB1-D50884785D1C}" type="datetimeFigureOut">
              <a:rPr lang="zh-CN" altLang="en-US" sz="1245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pPr fontAlgn="auto"/>
            <a:fld id="{8D4E0FC9-F1F8-4FAE-9988-3BA365CFD46F}" type="slidenum">
              <a:rPr lang="zh-CN" altLang="en-US" sz="1245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6C8D182-E4C8-4120-9249-FC9774456FF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5D0DACE-38E0-42D2-9336-2B707D34BC6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324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7348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5060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7108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2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9156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幻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 rot="6238231" flipH="1">
            <a:off x="9408319" y="4234656"/>
            <a:ext cx="1169988" cy="11715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/>
        </p:nvSpPr>
        <p:spPr>
          <a:xfrm rot="19041346" flipH="1">
            <a:off x="10088563" y="6107113"/>
            <a:ext cx="187325" cy="1873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6"/>
          <p:cNvSpPr/>
          <p:nvPr/>
        </p:nvSpPr>
        <p:spPr>
          <a:xfrm rot="998715" flipH="1">
            <a:off x="10506075" y="5621338"/>
            <a:ext cx="473075" cy="4730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7"/>
          <p:cNvSpPr/>
          <p:nvPr/>
        </p:nvSpPr>
        <p:spPr>
          <a:xfrm rot="19250941" flipH="1">
            <a:off x="10179050" y="5688013"/>
            <a:ext cx="223838" cy="2238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8"/>
          <p:cNvSpPr/>
          <p:nvPr/>
        </p:nvSpPr>
        <p:spPr>
          <a:xfrm rot="19628487" flipH="1">
            <a:off x="11164888" y="6592888"/>
            <a:ext cx="479425" cy="47783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1"/>
          <p:cNvSpPr/>
          <p:nvPr/>
        </p:nvSpPr>
        <p:spPr>
          <a:xfrm rot="1703810" flipH="1">
            <a:off x="11537950" y="2659063"/>
            <a:ext cx="669925" cy="6699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2"/>
          <p:cNvSpPr/>
          <p:nvPr/>
        </p:nvSpPr>
        <p:spPr>
          <a:xfrm rot="985914" flipH="1">
            <a:off x="11072813" y="5414963"/>
            <a:ext cx="1325563" cy="13255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4"/>
          <p:cNvSpPr/>
          <p:nvPr/>
        </p:nvSpPr>
        <p:spPr>
          <a:xfrm rot="3014278" flipH="1">
            <a:off x="10200481" y="3586956"/>
            <a:ext cx="1958975" cy="195738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 rot="4169379" flipH="1">
            <a:off x="8955088" y="5462588"/>
            <a:ext cx="203200" cy="20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1849597" flipH="1">
            <a:off x="10415588" y="6386513"/>
            <a:ext cx="668338" cy="6699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1703810" flipH="1">
            <a:off x="10052050" y="3232150"/>
            <a:ext cx="328613" cy="3302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61" name="Picture 13" descr="湖北猎豹图书文化有限公司logo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49013" y="114300"/>
            <a:ext cx="755650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Picture 16" descr="timg?image&amp;quality=80&amp;size=b9999_10000&amp;sec=1514455248577&amp;di=17a6aee7f6970fc09f61a1489a9c9b1a&amp;imgtype=0&amp;src=http%3A%2F%2Fpic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3563" y="5341938"/>
            <a:ext cx="1133475" cy="113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 hidden="1"/>
          <p:cNvCxnSpPr/>
          <p:nvPr userDrawn="1"/>
        </p:nvCxnSpPr>
        <p:spPr>
          <a:xfrm>
            <a:off x="742950" y="434975"/>
            <a:ext cx="0" cy="139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1032" name="图片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12192000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6557963"/>
            <a:ext cx="12192000" cy="365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hyperlink" Target="&#12298;&#26234;&#21462;&#29983;&#36784;&#32434;&#12299;&#26472;&#24535;&#33945;&#27735;&#33647;&#21457;&#20316;&#35270;&#39057;.rm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audio5.wav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4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1.xml"/><Relationship Id="rId2" Type="http://schemas.openxmlformats.org/officeDocument/2006/relationships/hyperlink" Target="https://www.baidu.com/s?wd=%E5%90%B4%E7%94%A8&amp;tn=44039180_cpr&amp;fenlei=mv6quAkxTZn0IZRqIHckPjm4nH00T1YvnyfYnj9WmHR3n16LnWFb0ZwV5Hcvrjm3rH6sPfKWUMw85HfYnjn4nH6sgvPsT6KdThsqpZwYTjCEQLGCpyw9Uz4Bmy-bIi4WUvYETgN-TLwGUv3EnWc4rj63rjDv" TargetMode="External"/><Relationship Id="rId1" Type="http://schemas.openxmlformats.org/officeDocument/2006/relationships/hyperlink" Target="https://www.baidu.com/s?wd=%E4%BA%BA%E7%89%A9%E6%80%A7%E6%A0%BC&amp;tn=44039180_cpr&amp;fenlei=mv6quAkxTZn0IZRqIHckPjm4nH00T1YvnyfYnj9WmHR3n16LnWFb0ZwV5Hcvrjm3rH6sPfKWUMw85HfYnjn4nH6sgvPsT6KdThsqpZwYTjCEQLGCpyw9Uz4Bmy-bIi4WUvYETgN-TLwGUv3EnWc4rj63rjD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0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标题 1"/>
          <p:cNvSpPr/>
          <p:nvPr/>
        </p:nvSpPr>
        <p:spPr>
          <a:xfrm>
            <a:off x="1912938" y="1643063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4400" eaLnBrk="0" hangingPunct="0">
              <a:lnSpc>
                <a:spcPct val="9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21 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智取生辰纲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2128838" y="3370263"/>
            <a:ext cx="7308850" cy="72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9144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施耐庵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6" name="TextBox 3"/>
          <p:cNvSpPr txBox="1"/>
          <p:nvPr/>
        </p:nvSpPr>
        <p:spPr>
          <a:xfrm>
            <a:off x="4416425" y="4645025"/>
            <a:ext cx="28082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4400" eaLnBrk="0" hangingPunct="0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人教版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九年级上册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16386"/>
          <p:cNvSpPr txBox="1"/>
          <p:nvPr/>
        </p:nvSpPr>
        <p:spPr>
          <a:xfrm>
            <a:off x="1379538" y="725488"/>
            <a:ext cx="9375775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        4.</a:t>
            </a:r>
            <a:r>
              <a:rPr lang="zh-CN" altLang="en-US" sz="3600" b="1" dirty="0">
                <a:latin typeface="Arial" panose="020B0604020202020204" pitchFamily="34" charset="0"/>
              </a:rPr>
              <a:t>跳读课文，根据人物的主要行动，分别用简要的语言概括出明、暗两条线索的故事情节。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2295525" y="2497138"/>
            <a:ext cx="795337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明线：上路──中计──失纲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暗线：定计──施计──劫纲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图片 17410" descr="u=1654119663,690052649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19600" cy="4803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7411" descr="u=2546341865,4115862080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0113" y="773113"/>
            <a:ext cx="25146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7412"/>
          <p:cNvSpPr txBox="1"/>
          <p:nvPr/>
        </p:nvSpPr>
        <p:spPr>
          <a:xfrm>
            <a:off x="4730750" y="1243013"/>
            <a:ext cx="339725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明、暗双线在什么时间、什么地点交接在一起？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4730750" y="3670300"/>
            <a:ext cx="415131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六月初四正午；</a:t>
            </a:r>
            <a:endParaRPr lang="zh-CN" altLang="en-US" sz="3600" b="1" dirty="0">
              <a:solidFill>
                <a:srgbClr val="F23C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黄泥冈松树林。</a:t>
            </a:r>
            <a:endParaRPr lang="zh-CN" altLang="en-US" sz="36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18434"/>
          <p:cNvSpPr txBox="1"/>
          <p:nvPr/>
        </p:nvSpPr>
        <p:spPr>
          <a:xfrm>
            <a:off x="3048000" y="876300"/>
            <a:ext cx="990600" cy="9239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押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3" name="文本框 18435"/>
          <p:cNvSpPr txBox="1"/>
          <p:nvPr/>
        </p:nvSpPr>
        <p:spPr>
          <a:xfrm>
            <a:off x="7162800" y="909638"/>
            <a:ext cx="914400" cy="9239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取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2" name="组合 18436"/>
          <p:cNvGrpSpPr/>
          <p:nvPr/>
        </p:nvGrpSpPr>
        <p:grpSpPr>
          <a:xfrm>
            <a:off x="4953000" y="647700"/>
            <a:ext cx="1447800" cy="1447800"/>
            <a:chOff x="0" y="0"/>
            <a:chExt cx="912" cy="912"/>
          </a:xfrm>
        </p:grpSpPr>
        <p:sp>
          <p:nvSpPr>
            <p:cNvPr id="15422" name="流程图: 联系 18437"/>
            <p:cNvSpPr/>
            <p:nvPr/>
          </p:nvSpPr>
          <p:spPr>
            <a:xfrm>
              <a:off x="0" y="0"/>
              <a:ext cx="912" cy="912"/>
            </a:xfrm>
            <a:prstGeom prst="flowChartConnector">
              <a:avLst/>
            </a:prstGeom>
            <a:solidFill>
              <a:schemeClr val="tx2"/>
            </a:solidFill>
            <a:ln w="9525" cap="flat" cmpd="sng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23" name="文本框 18438"/>
            <p:cNvSpPr txBox="1"/>
            <p:nvPr/>
          </p:nvSpPr>
          <p:spPr>
            <a:xfrm>
              <a:off x="96" y="144"/>
              <a:ext cx="624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7200" dirty="0">
                  <a:solidFill>
                    <a:srgbClr val="FF0000"/>
                  </a:solidFill>
                  <a:latin typeface="Times New Roman" panose="02020603050405020304" pitchFamily="18" charset="0"/>
                  <a:ea typeface="华文行楷" charset="-122"/>
                </a:rPr>
                <a:t>智</a:t>
              </a:r>
              <a:endPara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华文行楷" charset="-122"/>
              </a:endParaRPr>
            </a:p>
          </p:txBody>
        </p:sp>
      </p:grpSp>
      <p:grpSp>
        <p:nvGrpSpPr>
          <p:cNvPr id="3" name="组合 18439"/>
          <p:cNvGrpSpPr/>
          <p:nvPr/>
        </p:nvGrpSpPr>
        <p:grpSpPr>
          <a:xfrm>
            <a:off x="1447800" y="1524000"/>
            <a:ext cx="4343400" cy="701675"/>
            <a:chOff x="0" y="0"/>
            <a:chExt cx="2736" cy="442"/>
          </a:xfrm>
        </p:grpSpPr>
        <p:sp>
          <p:nvSpPr>
            <p:cNvPr id="15420" name="直接连接符 18440"/>
            <p:cNvSpPr/>
            <p:nvPr/>
          </p:nvSpPr>
          <p:spPr>
            <a:xfrm>
              <a:off x="144" y="384"/>
              <a:ext cx="259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21" name="文本框 18441"/>
            <p:cNvSpPr txBox="1"/>
            <p:nvPr/>
          </p:nvSpPr>
          <p:spPr>
            <a:xfrm>
              <a:off x="0" y="0"/>
              <a:ext cx="100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CC00CC"/>
                  </a:solidFill>
                  <a:latin typeface="Times New Roman" panose="02020603050405020304" pitchFamily="18" charset="0"/>
                </a:rPr>
                <a:t>明线</a:t>
              </a:r>
              <a:endParaRPr lang="zh-CN" altLang="en-US" sz="4000" b="1" dirty="0">
                <a:solidFill>
                  <a:srgbClr val="CC00CC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18442"/>
          <p:cNvGrpSpPr/>
          <p:nvPr/>
        </p:nvGrpSpPr>
        <p:grpSpPr>
          <a:xfrm>
            <a:off x="5791200" y="1371600"/>
            <a:ext cx="4572000" cy="762000"/>
            <a:chOff x="0" y="0"/>
            <a:chExt cx="2880" cy="480"/>
          </a:xfrm>
        </p:grpSpPr>
        <p:sp>
          <p:nvSpPr>
            <p:cNvPr id="15418" name="直接连接符 18443"/>
            <p:cNvSpPr/>
            <p:nvPr/>
          </p:nvSpPr>
          <p:spPr>
            <a:xfrm flipH="1">
              <a:off x="0" y="480"/>
              <a:ext cx="2208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19" name="文本框 18444"/>
            <p:cNvSpPr txBox="1"/>
            <p:nvPr/>
          </p:nvSpPr>
          <p:spPr>
            <a:xfrm>
              <a:off x="1872" y="0"/>
              <a:ext cx="100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暗线</a:t>
              </a:r>
              <a:endPara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组合 18445"/>
          <p:cNvGrpSpPr/>
          <p:nvPr/>
        </p:nvGrpSpPr>
        <p:grpSpPr>
          <a:xfrm>
            <a:off x="5029200" y="2133600"/>
            <a:ext cx="1219200" cy="3657600"/>
            <a:chOff x="0" y="0"/>
            <a:chExt cx="768" cy="2304"/>
          </a:xfrm>
        </p:grpSpPr>
        <p:sp>
          <p:nvSpPr>
            <p:cNvPr id="15416" name="流程图: 摘录 18446"/>
            <p:cNvSpPr/>
            <p:nvPr/>
          </p:nvSpPr>
          <p:spPr>
            <a:xfrm>
              <a:off x="0" y="0"/>
              <a:ext cx="768" cy="2304"/>
            </a:xfrm>
            <a:prstGeom prst="flowChartExtract">
              <a:avLst/>
            </a:prstGeom>
            <a:solidFill>
              <a:srgbClr val="8C7E7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" name="文本框 18447"/>
            <p:cNvSpPr txBox="1"/>
            <p:nvPr/>
          </p:nvSpPr>
          <p:spPr>
            <a:xfrm>
              <a:off x="115" y="1056"/>
              <a:ext cx="500" cy="105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 marR="0" algn="ctr" defTabSz="912495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kern="1200" cap="none" spc="0" normalizeH="0" baseline="0" noProof="1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彩云" pitchFamily="2" charset="-122"/>
                  <a:cs typeface="+mn-cs"/>
                </a:rPr>
                <a:t>黄泥冈</a:t>
              </a:r>
              <a:endParaRPr kumimoji="0" lang="zh-CN" altLang="en-US" sz="4000" b="1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彩云" pitchFamily="2" charset="-122"/>
                <a:cs typeface="+mn-cs"/>
              </a:endParaRPr>
            </a:p>
          </p:txBody>
        </p:sp>
      </p:grpSp>
      <p:grpSp>
        <p:nvGrpSpPr>
          <p:cNvPr id="7" name="组合 18448"/>
          <p:cNvGrpSpPr/>
          <p:nvPr/>
        </p:nvGrpSpPr>
        <p:grpSpPr>
          <a:xfrm>
            <a:off x="3657600" y="2133600"/>
            <a:ext cx="1371600" cy="990600"/>
            <a:chOff x="0" y="0"/>
            <a:chExt cx="864" cy="624"/>
          </a:xfrm>
        </p:grpSpPr>
        <p:sp>
          <p:nvSpPr>
            <p:cNvPr id="15413" name="流程图: 磁盘 18449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14" name="任意多边形 18450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15" name="文本框 18451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乔装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8" name="组合 18452"/>
          <p:cNvGrpSpPr/>
          <p:nvPr/>
        </p:nvGrpSpPr>
        <p:grpSpPr>
          <a:xfrm>
            <a:off x="3657600" y="3079750"/>
            <a:ext cx="1371600" cy="990600"/>
            <a:chOff x="0" y="0"/>
            <a:chExt cx="864" cy="624"/>
          </a:xfrm>
        </p:grpSpPr>
        <p:sp>
          <p:nvSpPr>
            <p:cNvPr id="15410" name="流程图: 磁盘 18453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CCFF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11" name="任意多边形 18454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12" name="文本框 18455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更时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9" name="组合 18456"/>
          <p:cNvGrpSpPr/>
          <p:nvPr/>
        </p:nvGrpSpPr>
        <p:grpSpPr>
          <a:xfrm>
            <a:off x="3657600" y="4025900"/>
            <a:ext cx="1371600" cy="990600"/>
            <a:chOff x="0" y="0"/>
            <a:chExt cx="864" cy="624"/>
          </a:xfrm>
        </p:grpSpPr>
        <p:sp>
          <p:nvSpPr>
            <p:cNvPr id="15407" name="流程图: 磁盘 18457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CC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8" name="任意多边形 18458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9" name="文本框 18459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赶骂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0" name="组合 18460"/>
          <p:cNvGrpSpPr/>
          <p:nvPr/>
        </p:nvGrpSpPr>
        <p:grpSpPr>
          <a:xfrm>
            <a:off x="2057400" y="2133600"/>
            <a:ext cx="1371600" cy="990600"/>
            <a:chOff x="0" y="0"/>
            <a:chExt cx="864" cy="624"/>
          </a:xfrm>
        </p:grpSpPr>
        <p:sp>
          <p:nvSpPr>
            <p:cNvPr id="15404" name="流程图: 磁盘 18461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5" name="任意多边形 18462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6" name="文本框 18463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疑客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1" name="组合 18464"/>
          <p:cNvGrpSpPr/>
          <p:nvPr/>
        </p:nvGrpSpPr>
        <p:grpSpPr>
          <a:xfrm>
            <a:off x="2057400" y="3079750"/>
            <a:ext cx="1371600" cy="990600"/>
            <a:chOff x="0" y="0"/>
            <a:chExt cx="864" cy="624"/>
          </a:xfrm>
        </p:grpSpPr>
        <p:sp>
          <p:nvSpPr>
            <p:cNvPr id="15401" name="流程图: 磁盘 18465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2" name="任意多边形 18466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3" name="文本框 18467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疑酒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2" name="组合 18468"/>
          <p:cNvGrpSpPr/>
          <p:nvPr/>
        </p:nvGrpSpPr>
        <p:grpSpPr>
          <a:xfrm>
            <a:off x="2057400" y="4070350"/>
            <a:ext cx="1371600" cy="990600"/>
            <a:chOff x="0" y="0"/>
            <a:chExt cx="864" cy="624"/>
          </a:xfrm>
        </p:grpSpPr>
        <p:sp>
          <p:nvSpPr>
            <p:cNvPr id="15398" name="流程图: 磁盘 18469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CC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9" name="任意多边形 18470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0" name="文本框 18471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窥饮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3" name="组合 18472"/>
          <p:cNvGrpSpPr/>
          <p:nvPr/>
        </p:nvGrpSpPr>
        <p:grpSpPr>
          <a:xfrm>
            <a:off x="7924800" y="2133600"/>
            <a:ext cx="1371600" cy="990600"/>
            <a:chOff x="0" y="0"/>
            <a:chExt cx="864" cy="624"/>
          </a:xfrm>
        </p:grpSpPr>
        <p:sp>
          <p:nvSpPr>
            <p:cNvPr id="15395" name="流程图: 磁盘 18473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99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6" name="任意多边形 18474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7" name="文本框 18475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改扮</a:t>
              </a:r>
              <a:endPara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4" name="组合 18476"/>
          <p:cNvGrpSpPr/>
          <p:nvPr/>
        </p:nvGrpSpPr>
        <p:grpSpPr>
          <a:xfrm>
            <a:off x="7924800" y="3124200"/>
            <a:ext cx="1371600" cy="990600"/>
            <a:chOff x="0" y="0"/>
            <a:chExt cx="864" cy="624"/>
          </a:xfrm>
        </p:grpSpPr>
        <p:sp>
          <p:nvSpPr>
            <p:cNvPr id="15392" name="流程图: 磁盘 18477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CCFF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3" name="任意多边形 18478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4" name="文本框 18479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争酒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5" name="组合 18480"/>
          <p:cNvGrpSpPr/>
          <p:nvPr/>
        </p:nvGrpSpPr>
        <p:grpSpPr>
          <a:xfrm>
            <a:off x="7924800" y="4070350"/>
            <a:ext cx="1371600" cy="990600"/>
            <a:chOff x="0" y="0"/>
            <a:chExt cx="864" cy="624"/>
          </a:xfrm>
        </p:grpSpPr>
        <p:sp>
          <p:nvSpPr>
            <p:cNvPr id="15389" name="流程图: 磁盘 18481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CC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0" name="任意多边形 18482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1" name="文本框 18483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巧投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6" name="组合 18484"/>
          <p:cNvGrpSpPr/>
          <p:nvPr/>
        </p:nvGrpSpPr>
        <p:grpSpPr>
          <a:xfrm>
            <a:off x="6324600" y="2133600"/>
            <a:ext cx="1371600" cy="990600"/>
            <a:chOff x="0" y="0"/>
            <a:chExt cx="864" cy="624"/>
          </a:xfrm>
        </p:grpSpPr>
        <p:sp>
          <p:nvSpPr>
            <p:cNvPr id="15386" name="流程图: 磁盘 18485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FF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87" name="任意多边形 18486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88" name="文本框 18487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天时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7" name="组合 18488"/>
          <p:cNvGrpSpPr/>
          <p:nvPr/>
        </p:nvGrpSpPr>
        <p:grpSpPr>
          <a:xfrm>
            <a:off x="6324600" y="3079750"/>
            <a:ext cx="1371600" cy="990600"/>
            <a:chOff x="0" y="0"/>
            <a:chExt cx="864" cy="624"/>
          </a:xfrm>
        </p:grpSpPr>
        <p:sp>
          <p:nvSpPr>
            <p:cNvPr id="15383" name="流程图: 磁盘 18489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FFCC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84" name="任意多边形 18490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85" name="文本框 18491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地利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18" name="组合 18492"/>
          <p:cNvGrpSpPr/>
          <p:nvPr/>
        </p:nvGrpSpPr>
        <p:grpSpPr>
          <a:xfrm>
            <a:off x="6324600" y="4070350"/>
            <a:ext cx="1371600" cy="990600"/>
            <a:chOff x="0" y="0"/>
            <a:chExt cx="864" cy="624"/>
          </a:xfrm>
        </p:grpSpPr>
        <p:sp>
          <p:nvSpPr>
            <p:cNvPr id="15380" name="流程图: 磁盘 18493"/>
            <p:cNvSpPr/>
            <p:nvPr/>
          </p:nvSpPr>
          <p:spPr>
            <a:xfrm>
              <a:off x="0" y="144"/>
              <a:ext cx="816" cy="480"/>
            </a:xfrm>
            <a:prstGeom prst="flowChartMagneticDisk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81" name="任意多边形 18494"/>
            <p:cNvSpPr/>
            <p:nvPr/>
          </p:nvSpPr>
          <p:spPr>
            <a:xfrm>
              <a:off x="384" y="0"/>
              <a:ext cx="96" cy="19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82" name="文本框 18495"/>
            <p:cNvSpPr txBox="1"/>
            <p:nvPr/>
          </p:nvSpPr>
          <p:spPr>
            <a:xfrm>
              <a:off x="0" y="192"/>
              <a:ext cx="86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隶书" pitchFamily="49" charset="-122"/>
                </a:rPr>
                <a:t>人和</a:t>
              </a:r>
              <a:endPara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20482"/>
          <p:cNvSpPr txBox="1"/>
          <p:nvPr/>
        </p:nvSpPr>
        <p:spPr>
          <a:xfrm>
            <a:off x="3078163" y="887413"/>
            <a:ext cx="6894512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5.</a:t>
            </a:r>
            <a:r>
              <a:rPr lang="zh-CN" altLang="en-US" sz="3600" b="1" dirty="0">
                <a:latin typeface="宋体" panose="02010600030101010101" pitchFamily="2" charset="-122"/>
              </a:rPr>
              <a:t>课文中有哪些矛盾冲突？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5553075" y="2736850"/>
            <a:ext cx="4419600" cy="1676400"/>
          </a:xfrm>
          <a:prstGeom prst="rect">
            <a:avLst/>
          </a:prstGeom>
          <a:solidFill>
            <a:schemeClr val="folHlink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 要 矛 盾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杨志与众军汉、虞候、老都管的矛盾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en-US" altLang="zh-CN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1666875" y="2736850"/>
            <a:ext cx="3886200" cy="1676400"/>
          </a:xfrm>
          <a:prstGeom prst="rect">
            <a:avLst/>
          </a:prstGeom>
          <a:solidFill>
            <a:schemeClr val="folHlink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 要 矛 盾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杨志与晁盖等好汉的矛盾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en-US" altLang="zh-CN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48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1" presetClass="entr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1" presetClass="entr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>
                                            <p:txEl>
                                              <p:charRg st="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>
                                            <p:txEl>
                                              <p:charRg st="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4">
                                            <p:txEl>
                                              <p:charRg st="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4">
                                            <p:txEl>
                                              <p:charRg st="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4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99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5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85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85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485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04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0485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 build="p"/>
      <p:bldP spid="20484" grpId="1" animBg="1" build="p"/>
      <p:bldP spid="20485" grpId="0" animBg="1" build="p"/>
      <p:bldP spid="20485" grpId="1" animBg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90035" y="619125"/>
            <a:ext cx="3840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chemeClr val="hlink"/>
                </a:solidFill>
                <a:sym typeface="+mn-ea"/>
              </a:rPr>
              <a:t>分析文中之“</a:t>
            </a:r>
            <a:r>
              <a:rPr lang="zh-CN" altLang="en-US" sz="3600" b="1" dirty="0">
                <a:solidFill>
                  <a:srgbClr val="F23C00"/>
                </a:solidFill>
                <a:sym typeface="+mn-ea"/>
                <a:hlinkClick r:id="rId1" tooltip="" action="ppaction://hlinkfile"/>
              </a:rPr>
              <a:t>智</a:t>
            </a:r>
            <a:r>
              <a:rPr lang="zh-CN" altLang="en-US" sz="3600" b="1" dirty="0">
                <a:solidFill>
                  <a:schemeClr val="hlink"/>
                </a:solidFill>
                <a:sym typeface="+mn-ea"/>
              </a:rPr>
              <a:t>”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0280" y="1721485"/>
            <a:ext cx="7894320" cy="3705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28600" indent="-228600" algn="l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吴用将劫纲的时间定于何时？为什么？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228600" indent="-228600" algn="l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 b="1">
                <a:solidFill>
                  <a:schemeClr val="tx1"/>
                </a:solidFill>
                <a:sym typeface="+mn-ea"/>
              </a:rPr>
              <a:t>2.吴用将地点选择在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哪儿？为什么？  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pPr marL="228600" indent="-228600" algn="l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 b="1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在“天时”“地利”起作用后，晁盖等又是如何发挥“人和”优势，通力合作，使用计谋来智取生辰纲的呢？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28600" indent="-228600" algn="l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pPr marL="228600" indent="-228600" algn="l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32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1574800" y="955675"/>
            <a:ext cx="8918575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</a:rPr>
              <a:t>吴用将劫纲的时间定于何时？为什么？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FF33CC"/>
                </a:solidFill>
                <a:latin typeface="Arial" panose="020B0604020202020204" pitchFamily="34" charset="0"/>
              </a:rPr>
              <a:t>                      </a:t>
            </a:r>
            <a:endParaRPr lang="zh-CN" altLang="en-US" sz="2800" b="1" dirty="0">
              <a:solidFill>
                <a:srgbClr val="FF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2800" b="1" dirty="0">
              <a:solidFill>
                <a:srgbClr val="FF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            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2800" dirty="0">
              <a:latin typeface="Arial" panose="020B0604020202020204" pitchFamily="34" charset="0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            </a:t>
            </a: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</a:rPr>
              <a:t>天气炎热难当，为押纲者休息和白胜卖酒做好准备。这是</a:t>
            </a:r>
            <a:r>
              <a:rPr lang="zh-CN" altLang="en-US" sz="3600" b="1" u="sng" dirty="0">
                <a:solidFill>
                  <a:srgbClr val="FF33CC"/>
                </a:solidFill>
                <a:latin typeface="Arial" panose="020B0604020202020204" pitchFamily="34" charset="0"/>
              </a:rPr>
              <a:t>智用天时</a:t>
            </a:r>
            <a:r>
              <a:rPr lang="zh-CN" altLang="en-US" sz="3600" b="1" u="sng" dirty="0">
                <a:solidFill>
                  <a:srgbClr val="0066FF"/>
                </a:solidFill>
                <a:latin typeface="Arial" panose="020B0604020202020204" pitchFamily="34" charset="0"/>
              </a:rPr>
              <a:t>。</a:t>
            </a:r>
            <a:endParaRPr lang="zh-CN" altLang="en-US" sz="3600" b="1" u="sng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3049588" y="172561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六月初四正午</a:t>
            </a:r>
            <a:endParaRPr lang="zh-CN" altLang="en-US" sz="36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5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charRg st="5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charRg st="5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  <p:bldP spid="307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图片 21509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0" y="3751263"/>
            <a:ext cx="3376613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矩形 21506"/>
          <p:cNvSpPr/>
          <p:nvPr/>
        </p:nvSpPr>
        <p:spPr>
          <a:xfrm>
            <a:off x="1587500" y="609600"/>
            <a:ext cx="884555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2.吴用将地点选择在</a:t>
            </a:r>
            <a:r>
              <a:rPr lang="zh-CN" altLang="en-US" sz="3600" b="1" dirty="0">
                <a:latin typeface="Arial" panose="020B0604020202020204" pitchFamily="34" charset="0"/>
              </a:rPr>
              <a:t>哪儿？为什么？                                                                     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1971675" y="1568450"/>
            <a:ext cx="7129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地点：黄泥冈的松树林。 </a:t>
            </a:r>
            <a:endParaRPr lang="zh-CN" altLang="en-US" sz="3600" b="1" dirty="0">
              <a:solidFill>
                <a:srgbClr val="F23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1539875" y="2209800"/>
            <a:ext cx="8893175" cy="4032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山冈可用来掩护，松树林既可以诱敌休息，又可以模糊敌人的视线，使他们看不清松林内的真实情况。为下文吴用取药、下药作准备。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从中可以看出，这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个地点也是精心挑选的，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可说是</a:t>
            </a:r>
            <a:r>
              <a:rPr kumimoji="0" lang="zh-CN" altLang="en-US" sz="3200" b="1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智用地利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23554"/>
          <p:cNvSpPr txBox="1"/>
          <p:nvPr/>
        </p:nvSpPr>
        <p:spPr>
          <a:xfrm>
            <a:off x="1408113" y="595313"/>
            <a:ext cx="9158287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在“天时”“地利”起作用后，晁盖等又是如何发挥“人和”优势，通力合作，使用计谋来智取生辰纲的呢？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3" name="文本框 23555"/>
          <p:cNvSpPr txBox="1"/>
          <p:nvPr/>
        </p:nvSpPr>
        <p:spPr>
          <a:xfrm>
            <a:off x="1255713" y="2747963"/>
            <a:ext cx="92249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</a:rPr>
              <a:t>）晁盖他们是以什么身份出现在杨志面前的？这样有何用意？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2149475" y="3932238"/>
            <a:ext cx="76771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扮客商，稳住对方，初步消除杨志的疑心。</a:t>
            </a:r>
            <a:endParaRPr lang="zh-CN" altLang="en-US" sz="32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文本框 29697"/>
          <p:cNvSpPr txBox="1"/>
          <p:nvPr/>
        </p:nvSpPr>
        <p:spPr>
          <a:xfrm>
            <a:off x="1465263" y="465138"/>
            <a:ext cx="9261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（</a:t>
            </a:r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）杨志是老江湖了，为什么他连酒中下蒙汗药这种勾当也防不住，而中招了呢？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1507" name="文本框 29698"/>
          <p:cNvSpPr txBox="1"/>
          <p:nvPr/>
        </p:nvSpPr>
        <p:spPr>
          <a:xfrm>
            <a:off x="1465263" y="3208338"/>
            <a:ext cx="87518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（</a:t>
            </a:r>
            <a:r>
              <a:rPr lang="en-US" altLang="zh-CN" sz="3600" b="1">
                <a:latin typeface="Arial" panose="020B0604020202020204" pitchFamily="34" charset="0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</a:rPr>
              <a:t>）这蒙汗药是如何神不知鬼不觉地下到酒里面去的？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1643063" y="1798638"/>
            <a:ext cx="90836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23C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晁盖等戏演得好。假装争酒，引诱对方，半瓢酒消尽了杨志的疑心。</a:t>
            </a:r>
            <a:endParaRPr lang="zh-CN" altLang="en-US" sz="32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1643063" y="4541838"/>
            <a:ext cx="87709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23C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吴用用装有蒙汗药的瓢假装来抢酒吃，白胜夺来，倾在桶里。</a:t>
            </a:r>
            <a:endParaRPr lang="zh-CN" altLang="en-US" sz="32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1385888" y="838200"/>
            <a:ext cx="1098550" cy="50022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kern="1200" cap="none" spc="0" normalizeH="0" baseline="0" noProof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智  用  计  谋</a:t>
            </a:r>
            <a:endParaRPr kumimoji="0" lang="zh-CN" altLang="en-US" sz="6000" b="1" kern="1200" cap="none" spc="0" normalizeH="0" baseline="0" noProof="1">
              <a:solidFill>
                <a:srgbClr val="00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3082925" y="838200"/>
            <a:ext cx="6840538" cy="5638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一稳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扮客商，稳住对方                      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（初消疑心）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1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二诱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佯争酒，引诱对方   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（消尽疑心）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1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三麻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巧下药，麻翻对方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（全部放倒）</a:t>
            </a:r>
            <a:b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charRg st="3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8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2771">
                                            <p:txEl>
                                              <p:charRg st="86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9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2771">
                                            <p:txEl>
                                              <p:charRg st="99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椭圆 26625"/>
          <p:cNvSpPr/>
          <p:nvPr/>
        </p:nvSpPr>
        <p:spPr>
          <a:xfrm>
            <a:off x="0" y="215900"/>
            <a:ext cx="2089150" cy="9604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文本框 26626"/>
          <p:cNvSpPr txBox="1"/>
          <p:nvPr/>
        </p:nvSpPr>
        <p:spPr>
          <a:xfrm>
            <a:off x="274638" y="390525"/>
            <a:ext cx="18145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创作背景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100" name="图片 26628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76338"/>
            <a:ext cx="2825750" cy="4194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矩形 26629"/>
          <p:cNvSpPr/>
          <p:nvPr/>
        </p:nvSpPr>
        <p:spPr>
          <a:xfrm>
            <a:off x="2825750" y="1176338"/>
            <a:ext cx="8388350" cy="3178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F23C00"/>
                </a:solidFill>
                <a:latin typeface="Arial" panose="020B0604020202020204" pitchFamily="34" charset="0"/>
              </a:rPr>
              <a:t>        </a:t>
            </a:r>
            <a:r>
              <a:rPr lang="en-US" altLang="zh-CN" sz="2800" b="1" dirty="0">
                <a:solidFill>
                  <a:srgbClr val="F23C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23C00"/>
                </a:solidFill>
                <a:latin typeface="Arial" panose="020B0604020202020204" pitchFamily="34" charset="0"/>
              </a:rPr>
              <a:t>水浒传</a:t>
            </a:r>
            <a:r>
              <a:rPr lang="en-US" altLang="zh-CN" sz="2800" b="1" dirty="0">
                <a:solidFill>
                  <a:srgbClr val="F23C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23C00"/>
                </a:solidFill>
                <a:latin typeface="Arial" panose="020B0604020202020204" pitchFamily="34" charset="0"/>
              </a:rPr>
              <a:t>是我国的四大古典名著之一，是中国历史上第一部用白话文写成的章回小说，开创了白话章回小说的先河。是以宋江领导的起义为主要题材， 通过一系列梁山英雄反抗压迫、英勇斗争的生动故事，揭示了当时的社会矛盾，暴露了北宋末年统治阶级的腐朽和残暴，揭露了当时尖锐对立的社会矛盾和“官逼民反”的残酷现实。</a:t>
            </a:r>
            <a:endParaRPr lang="zh-CN" altLang="en-US" sz="28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38475" y="4141788"/>
            <a:ext cx="6230938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23C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23C00"/>
                </a:solidFill>
                <a:latin typeface="宋体" panose="02010600030101010101" pitchFamily="2" charset="-122"/>
              </a:rPr>
              <a:t>本文节选自</a:t>
            </a:r>
            <a:r>
              <a:rPr lang="en-US" altLang="zh-CN" sz="2800" b="1" dirty="0">
                <a:solidFill>
                  <a:srgbClr val="F23C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23C00"/>
                </a:solidFill>
                <a:latin typeface="宋体" panose="02010600030101010101" pitchFamily="2" charset="-122"/>
              </a:rPr>
              <a:t>水浒传</a:t>
            </a:r>
            <a:r>
              <a:rPr lang="en-US" altLang="zh-CN" sz="2800" b="1" dirty="0">
                <a:solidFill>
                  <a:srgbClr val="F23C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23C00"/>
                </a:solidFill>
                <a:latin typeface="宋体" panose="02010600030101010101" pitchFamily="2" charset="-122"/>
              </a:rPr>
              <a:t>第十六回，作者是元末明初小说家施耐庵。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pic>
        <p:nvPicPr>
          <p:cNvPr id="28687" name="图片 28686" descr="u=536626306,2300235119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675" y="3771900"/>
            <a:ext cx="2457450" cy="305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charRg st="0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30">
                                            <p:txEl>
                                              <p:charRg st="0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build="p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2295525" y="392113"/>
            <a:ext cx="65547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华文新魏" pitchFamily="2" charset="-122"/>
              </a:rPr>
              <a:t>总结：梁山好汉的“智”</a:t>
            </a:r>
            <a:endParaRPr lang="zh-CN" altLang="en-US" sz="4800" b="1" dirty="0">
              <a:solidFill>
                <a:srgbClr val="FF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23555" name="图片 33794" descr="nn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113" y="1331913"/>
            <a:ext cx="3687762" cy="405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33795"/>
          <p:cNvSpPr txBox="1"/>
          <p:nvPr/>
        </p:nvSpPr>
        <p:spPr>
          <a:xfrm>
            <a:off x="5180013" y="1600200"/>
            <a:ext cx="502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1.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charset="-122"/>
              </a:rPr>
              <a:t>智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用天时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pitchFamily="18" charset="0"/>
              <a:ea typeface="华文行楷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5180013" y="2608263"/>
            <a:ext cx="5257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2.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charset="-122"/>
              </a:rPr>
              <a:t>智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用地利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pitchFamily="18" charset="0"/>
              <a:ea typeface="华文行楷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5180013" y="3689350"/>
            <a:ext cx="44116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3.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charset="-122"/>
              </a:rPr>
              <a:t>智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用人和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pitchFamily="18" charset="0"/>
              <a:ea typeface="华文行楷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5180013" y="4624388"/>
            <a:ext cx="4495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4.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charset="-122"/>
              </a:rPr>
              <a:t>智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行楷" charset="-122"/>
              </a:rPr>
              <a:t>用计谋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pitchFamily="18" charset="0"/>
              <a:ea typeface="华文行楷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/>
      <p:bldP spid="33797" grpId="0"/>
      <p:bldP spid="33798" grpId="0"/>
      <p:bldP spid="337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矩形 34817"/>
          <p:cNvSpPr/>
          <p:nvPr/>
        </p:nvSpPr>
        <p:spPr>
          <a:xfrm>
            <a:off x="882650" y="-22225"/>
            <a:ext cx="9836150" cy="1752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9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</a:rPr>
              <a:t>4.</a:t>
            </a:r>
            <a:r>
              <a:rPr lang="zh-CN" altLang="en-US" sz="3600" b="1" dirty="0">
                <a:latin typeface="宋体" panose="02010600030101010101" pitchFamily="2" charset="-122"/>
              </a:rPr>
              <a:t>杨志为了押运成功，也是殚精竭虑、绞尽脑汁，文中许多地方可看出他的智谋：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882650" y="1539875"/>
            <a:ext cx="10025063" cy="436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7112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）他不多带些兵，伪装成客商就是为了掩人耳目，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智藏行踪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228600" indent="7112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）离京五七日后杨志对时间作了调整：五更→日中，辰牌→申时；说明他小心谨慎，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智变行辰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。怕在晨光中或暮色中遭偷袭，而正午天气炎热，恐怕歹人也不愿出来活动。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228600" indent="7112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）杨志一行人放着宽平的官道不走，而净找偏僻崎岖的小径：说明他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智选路径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。这样艰难的路径，连强盗也不愿走。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228600" indent="7112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藏行踪，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变行辰，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选路径，可以看出杨志是用心良苦的，为保生辰纲的安全是煞费苦心的。</a:t>
            </a:r>
            <a:b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    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3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3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08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108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62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charRg st="162" end="2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735013" y="669925"/>
            <a:ext cx="10682287" cy="55181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5.</a:t>
            </a:r>
            <a:r>
              <a:rPr lang="zh-CN" altLang="en-US" sz="3600" b="1" dirty="0">
                <a:latin typeface="宋体" panose="02010600030101010101" pitchFamily="2" charset="-122"/>
              </a:rPr>
              <a:t>为了确保生辰纲的安全，杨志还有哪些举措？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①逼赶：怕路长梦多，不惜打骂军士、斥责虞候，得罪老都管；</a:t>
            </a:r>
            <a:endParaRPr lang="zh-CN" altLang="en-US" sz="3600" b="1" dirty="0">
              <a:solidFill>
                <a:srgbClr val="F23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②减少中途休息：担心军士懈怠；</a:t>
            </a:r>
            <a:endParaRPr lang="zh-CN" altLang="en-US" sz="3600" b="1" dirty="0">
              <a:solidFill>
                <a:srgbClr val="F23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③审察枣贩：谨慎、多疑；</a:t>
            </a:r>
            <a:endParaRPr lang="zh-CN" altLang="en-US" sz="3600" b="1" dirty="0">
              <a:solidFill>
                <a:srgbClr val="F23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④对卖酒汉子高度警惕；</a:t>
            </a:r>
            <a:endParaRPr lang="zh-CN" altLang="en-US" sz="3600" b="1" dirty="0">
              <a:solidFill>
                <a:srgbClr val="F23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⑤喝酒时慎之又慎，小心翼翼。</a:t>
            </a:r>
            <a:endParaRPr lang="zh-CN" altLang="en-US" sz="3600" b="1" dirty="0">
              <a:solidFill>
                <a:srgbClr val="F23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3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3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5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6866">
                                            <p:txEl>
                                              <p:charRg st="53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6866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8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6866">
                                            <p:txEl>
                                              <p:charRg st="84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6866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13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6866">
                                            <p:txEl>
                                              <p:charRg st="113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6" name="图片 37890" descr="杨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682625"/>
            <a:ext cx="3757613" cy="566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37889"/>
          <p:cNvSpPr txBox="1"/>
          <p:nvPr/>
        </p:nvSpPr>
        <p:spPr>
          <a:xfrm>
            <a:off x="3976688" y="682625"/>
            <a:ext cx="7286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杨志的性格特点：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4327525" y="2582863"/>
            <a:ext cx="854075" cy="25923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杨     志 </a:t>
            </a:r>
            <a:endParaRPr kumimoji="0" lang="zh-CN" altLang="en-US" sz="44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5649913" y="2582863"/>
            <a:ext cx="3394075" cy="2641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精明能干 </a:t>
            </a:r>
            <a:endParaRPr lang="zh-CN" altLang="en-US" sz="37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急功近利</a:t>
            </a:r>
            <a:endParaRPr lang="zh-CN" altLang="en-US" sz="37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粗暴蛮横</a:t>
            </a:r>
            <a:endParaRPr lang="zh-CN" altLang="en-US" sz="37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30" name="左大括号 37893"/>
          <p:cNvSpPr/>
          <p:nvPr/>
        </p:nvSpPr>
        <p:spPr>
          <a:xfrm>
            <a:off x="5181600" y="2743200"/>
            <a:ext cx="215900" cy="1728788"/>
          </a:xfrm>
          <a:prstGeom prst="leftBrace">
            <a:avLst>
              <a:gd name="adj1" fmla="val 66579"/>
              <a:gd name="adj2" fmla="val 50000"/>
            </a:avLst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89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7893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893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0" y="454025"/>
            <a:ext cx="11206163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为什么用如此一个精明、谨慎多智的杨志来押送生辰纲，仍逃不了失败的命运？杨志到最后仍不明白，请同学们替他总结一下失败的原因是什么？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1" name="图片 38914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193925"/>
            <a:ext cx="6881813" cy="4062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10023475" y="2041525"/>
            <a:ext cx="1600200" cy="64135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内 因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10099675" y="4724400"/>
            <a:ext cx="1524000" cy="64135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外 因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40" name="矩形 39939"/>
          <p:cNvSpPr/>
          <p:nvPr/>
        </p:nvSpPr>
        <p:spPr>
          <a:xfrm>
            <a:off x="2892425" y="288925"/>
            <a:ext cx="7543800" cy="10064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9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①没有处理好内部关系。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3033713" y="1603375"/>
            <a:ext cx="854075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杨   志 </a:t>
            </a:r>
            <a:endParaRPr kumimoji="0" lang="zh-CN" altLang="en-US" sz="44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2" name="左大括号 39941"/>
          <p:cNvSpPr/>
          <p:nvPr/>
        </p:nvSpPr>
        <p:spPr>
          <a:xfrm>
            <a:off x="4184650" y="1476375"/>
            <a:ext cx="227013" cy="2413000"/>
          </a:xfrm>
          <a:prstGeom prst="leftBrace">
            <a:avLst>
              <a:gd name="adj1" fmla="val 88381"/>
              <a:gd name="adj2" fmla="val 50000"/>
            </a:avLst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3" name="矩形 39942"/>
          <p:cNvSpPr/>
          <p:nvPr/>
        </p:nvSpPr>
        <p:spPr>
          <a:xfrm>
            <a:off x="4411663" y="1295400"/>
            <a:ext cx="5105400" cy="3429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军健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骂、打（怨怅）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虞候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嗔（怨怅）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老都管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烦（恼他）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4" name="矩形 39943"/>
          <p:cNvSpPr/>
          <p:nvPr/>
        </p:nvSpPr>
        <p:spPr>
          <a:xfrm>
            <a:off x="2892425" y="4484688"/>
            <a:ext cx="720725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eaLnBrk="0" hangingPunct="0">
              <a:lnSpc>
                <a:spcPct val="135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②因为天外有天，人外有人。</a:t>
            </a:r>
            <a:b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</a:rPr>
              <a:t>杨志输智，吴用有用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pic>
        <p:nvPicPr>
          <p:cNvPr id="28681" name="图片 39944" descr="杨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063" y="1066800"/>
            <a:ext cx="2322512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9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94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43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43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943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43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943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943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94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4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94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/>
      <p:bldP spid="39940" grpId="0"/>
      <p:bldP spid="39941" grpId="0"/>
      <p:bldP spid="39943" grpId="0" build="p"/>
      <p:bldP spid="399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椭圆 24578"/>
          <p:cNvSpPr/>
          <p:nvPr/>
        </p:nvSpPr>
        <p:spPr>
          <a:xfrm>
            <a:off x="28575" y="98425"/>
            <a:ext cx="1720850" cy="9604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699" name="文本框 24579"/>
          <p:cNvSpPr txBox="1"/>
          <p:nvPr/>
        </p:nvSpPr>
        <p:spPr>
          <a:xfrm>
            <a:off x="28575" y="309563"/>
            <a:ext cx="2144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29700" name="组合 24582"/>
          <p:cNvGrpSpPr/>
          <p:nvPr/>
        </p:nvGrpSpPr>
        <p:grpSpPr>
          <a:xfrm>
            <a:off x="28575" y="98425"/>
            <a:ext cx="2144713" cy="960438"/>
            <a:chOff x="18" y="62"/>
            <a:chExt cx="1351" cy="605"/>
          </a:xfrm>
        </p:grpSpPr>
        <p:sp>
          <p:nvSpPr>
            <p:cNvPr id="29703" name="椭圆 24580"/>
            <p:cNvSpPr/>
            <p:nvPr/>
          </p:nvSpPr>
          <p:spPr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04" name="文本框 24581"/>
            <p:cNvSpPr txBox="1"/>
            <p:nvPr/>
          </p:nvSpPr>
          <p:spPr>
            <a:xfrm>
              <a:off x="18" y="195"/>
              <a:ext cx="13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9701" name="矩形 24583"/>
          <p:cNvSpPr/>
          <p:nvPr/>
        </p:nvSpPr>
        <p:spPr>
          <a:xfrm>
            <a:off x="3436938" y="503238"/>
            <a:ext cx="4837112" cy="7921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9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探究环境描写的作用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4585" name="矩形 24584"/>
          <p:cNvSpPr/>
          <p:nvPr/>
        </p:nvSpPr>
        <p:spPr>
          <a:xfrm>
            <a:off x="1270000" y="1752600"/>
            <a:ext cx="9850438" cy="403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☆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</a:rPr>
              <a:t>“此时正是五月半天气”</a:t>
            </a:r>
            <a:endParaRPr lang="zh-CN" altLang="en-US" sz="2800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☆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</a:rPr>
              <a:t>“正是六月初四日时节，天气未及晌午，一轮红日当天，没半点云彩，其实十分大热”</a:t>
            </a:r>
            <a:endParaRPr lang="zh-CN" altLang="en-US" sz="2800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☆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</a:rPr>
              <a:t>“众军人看那天时，四下里无半点云彩，其实那热不可当。”</a:t>
            </a:r>
            <a:endParaRPr lang="zh-CN" altLang="en-US" sz="2800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环境描写的作用：渲染酷热的气氛；烘托人物烦躁不安的心情；推动情节的发展。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</a:rPr>
              <a:t> 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1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5">
                                            <p:txEl>
                                              <p:charRg st="1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5">
                                            <p:txEl>
                                              <p:charRg st="1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5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5">
                                            <p:txEl>
                                              <p:charRg st="5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5">
                                            <p:txEl>
                                              <p:charRg st="5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8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5">
                                            <p:txEl>
                                              <p:charRg st="8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5">
                                            <p:txEl>
                                              <p:charRg st="8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30" name="矩形 48129"/>
          <p:cNvSpPr/>
          <p:nvPr/>
        </p:nvSpPr>
        <p:spPr>
          <a:xfrm>
            <a:off x="1338263" y="231775"/>
            <a:ext cx="951865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  <a:ea typeface="华文新魏" pitchFamily="2" charset="-122"/>
              </a:rPr>
              <a:t>运用对自然环境的描写，来推动故事情节的发展。</a:t>
            </a:r>
            <a:endParaRPr lang="zh-CN" altLang="en-US" sz="3200" b="1" dirty="0">
              <a:solidFill>
                <a:srgbClr val="F23C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1308100" y="2057400"/>
            <a:ext cx="611188" cy="198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  <a:ea typeface="华文新魏" pitchFamily="2" charset="-122"/>
              </a:rPr>
              <a:t>天气的</a:t>
            </a:r>
            <a:r>
              <a:rPr lang="zh-CN" altLang="en-US" sz="2800" b="1" dirty="0">
                <a:solidFill>
                  <a:srgbClr val="FF3300"/>
                </a:solidFill>
                <a:latin typeface="Verdana" panose="020B0604030504040204" pitchFamily="34" charset="0"/>
                <a:ea typeface="华文新魏" pitchFamily="2" charset="-122"/>
              </a:rPr>
              <a:t>炎热</a:t>
            </a:r>
            <a:endParaRPr lang="zh-CN" altLang="en-US" sz="2800" b="1" dirty="0">
              <a:solidFill>
                <a:srgbClr val="FF3300"/>
              </a:solidFill>
              <a:latin typeface="Verdana" panose="020B0604030504040204" pitchFamily="34" charset="0"/>
              <a:ea typeface="华文新魏" pitchFamily="2" charset="-122"/>
            </a:endParaRPr>
          </a:p>
        </p:txBody>
      </p:sp>
      <p:sp>
        <p:nvSpPr>
          <p:cNvPr id="48132" name="直接连接符 48131"/>
          <p:cNvSpPr/>
          <p:nvPr/>
        </p:nvSpPr>
        <p:spPr>
          <a:xfrm flipV="1">
            <a:off x="2133600" y="2057400"/>
            <a:ext cx="3048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3" name="文本框 48132"/>
          <p:cNvSpPr txBox="1"/>
          <p:nvPr/>
        </p:nvSpPr>
        <p:spPr>
          <a:xfrm>
            <a:off x="2438400" y="2057400"/>
            <a:ext cx="1292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直接写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34" name="直接连接符 48133"/>
          <p:cNvSpPr/>
          <p:nvPr/>
        </p:nvSpPr>
        <p:spPr>
          <a:xfrm>
            <a:off x="2133600" y="2997200"/>
            <a:ext cx="3048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5" name="文本框 48134"/>
          <p:cNvSpPr txBox="1"/>
          <p:nvPr/>
        </p:nvSpPr>
        <p:spPr>
          <a:xfrm>
            <a:off x="2438400" y="3581400"/>
            <a:ext cx="3424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间接写（松林的凉）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36" name="左大括号 48135"/>
          <p:cNvSpPr/>
          <p:nvPr/>
        </p:nvSpPr>
        <p:spPr>
          <a:xfrm>
            <a:off x="3654425" y="1701800"/>
            <a:ext cx="76200" cy="1295400"/>
          </a:xfrm>
          <a:prstGeom prst="leftBrace">
            <a:avLst>
              <a:gd name="adj1" fmla="val 14135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3495675" y="1016000"/>
            <a:ext cx="2366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作者的直接介绍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3654425" y="14732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梁山好汉之口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39" name="文本框 48138"/>
          <p:cNvSpPr txBox="1"/>
          <p:nvPr/>
        </p:nvSpPr>
        <p:spPr>
          <a:xfrm>
            <a:off x="3654425" y="2011363"/>
            <a:ext cx="373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杨志、虞候、老都管之口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40" name="文本框 48139"/>
          <p:cNvSpPr txBox="1"/>
          <p:nvPr/>
        </p:nvSpPr>
        <p:spPr>
          <a:xfrm>
            <a:off x="3654425" y="2590800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军士的语言和行动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41" name="直接连接符 48140"/>
          <p:cNvSpPr/>
          <p:nvPr/>
        </p:nvSpPr>
        <p:spPr>
          <a:xfrm>
            <a:off x="1643063" y="4038600"/>
            <a:ext cx="0" cy="1143000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8142" name="直接连接符 48141"/>
          <p:cNvSpPr/>
          <p:nvPr/>
        </p:nvSpPr>
        <p:spPr>
          <a:xfrm>
            <a:off x="1673225" y="5181600"/>
            <a:ext cx="3048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48143" name="文本框 48142"/>
          <p:cNvSpPr txBox="1"/>
          <p:nvPr/>
        </p:nvSpPr>
        <p:spPr>
          <a:xfrm>
            <a:off x="1978025" y="4953000"/>
            <a:ext cx="95107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Verdana" panose="020B0604030504040204" pitchFamily="34" charset="0"/>
              </a:rPr>
              <a:t>作用：烘托气氛，有助于刻画人物性格，推动故事情节发展</a:t>
            </a:r>
            <a:r>
              <a:rPr lang="zh-CN" altLang="en-US" sz="2400" b="1" dirty="0">
                <a:solidFill>
                  <a:schemeClr val="hlink"/>
                </a:solidFill>
                <a:latin typeface="Verdana" panose="020B0604030504040204" pitchFamily="34" charset="0"/>
              </a:rPr>
              <a:t>。</a:t>
            </a:r>
            <a:endParaRPr lang="zh-CN" altLang="en-US" sz="2400" b="1" dirty="0">
              <a:solidFill>
                <a:schemeClr val="hlink"/>
              </a:solidFill>
              <a:latin typeface="Verdana" panose="020B0604030504040204" pitchFamily="34" charset="0"/>
            </a:endParaRPr>
          </a:p>
        </p:txBody>
      </p:sp>
      <p:sp>
        <p:nvSpPr>
          <p:cNvPr id="48144" name="直接连接符 48143"/>
          <p:cNvSpPr/>
          <p:nvPr/>
        </p:nvSpPr>
        <p:spPr>
          <a:xfrm flipV="1">
            <a:off x="9166225" y="3352800"/>
            <a:ext cx="0" cy="1600200"/>
          </a:xfrm>
          <a:prstGeom prst="line">
            <a:avLst/>
          </a:prstGeom>
          <a:ln w="9525" cap="flat" cmpd="sng">
            <a:solidFill>
              <a:schemeClr val="folHlink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48145" name="直接连接符 48144"/>
          <p:cNvSpPr/>
          <p:nvPr/>
        </p:nvSpPr>
        <p:spPr>
          <a:xfrm flipH="1" flipV="1">
            <a:off x="8483600" y="2514600"/>
            <a:ext cx="304800" cy="304800"/>
          </a:xfrm>
          <a:prstGeom prst="line">
            <a:avLst/>
          </a:prstGeom>
          <a:ln w="9525" cap="flat" cmpd="sng">
            <a:solidFill>
              <a:schemeClr val="folHlink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48146" name="文本框 48145"/>
          <p:cNvSpPr txBox="1"/>
          <p:nvPr/>
        </p:nvSpPr>
        <p:spPr>
          <a:xfrm>
            <a:off x="8670925" y="27686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  <a:ea typeface="幼圆" pitchFamily="49" charset="-122"/>
              </a:rPr>
              <a:t>智取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  <a:ea typeface="幼圆" pitchFamily="49" charset="-122"/>
            </a:endParaRPr>
          </a:p>
        </p:txBody>
      </p:sp>
      <p:sp>
        <p:nvSpPr>
          <p:cNvPr id="48147" name="文本框 48146"/>
          <p:cNvSpPr txBox="1"/>
          <p:nvPr/>
        </p:nvSpPr>
        <p:spPr>
          <a:xfrm>
            <a:off x="7756525" y="1646238"/>
            <a:ext cx="914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杨志上当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48" name="直接连接符 48147"/>
          <p:cNvSpPr/>
          <p:nvPr/>
        </p:nvSpPr>
        <p:spPr>
          <a:xfrm flipV="1">
            <a:off x="9407525" y="2514600"/>
            <a:ext cx="381000" cy="381000"/>
          </a:xfrm>
          <a:prstGeom prst="line">
            <a:avLst/>
          </a:prstGeom>
          <a:ln w="9525" cap="flat" cmpd="sng">
            <a:solidFill>
              <a:schemeClr val="folHlink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48149" name="文本框 48148"/>
          <p:cNvSpPr txBox="1"/>
          <p:nvPr/>
        </p:nvSpPr>
        <p:spPr>
          <a:xfrm>
            <a:off x="9788525" y="1646238"/>
            <a:ext cx="838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吴用计成</a:t>
            </a:r>
            <a:endParaRPr lang="zh-CN" altLang="en-US" sz="24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/>
      <p:bldP spid="48131" grpId="0"/>
      <p:bldP spid="48133" grpId="0"/>
      <p:bldP spid="48135" grpId="0"/>
      <p:bldP spid="48137" grpId="0"/>
      <p:bldP spid="48138" grpId="0"/>
      <p:bldP spid="48139" grpId="0"/>
      <p:bldP spid="48140" grpId="0"/>
      <p:bldP spid="48143" grpId="0"/>
      <p:bldP spid="48146" grpId="0"/>
      <p:bldP spid="48147" grpId="0"/>
      <p:bldP spid="481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矩形 49153"/>
          <p:cNvSpPr/>
          <p:nvPr/>
        </p:nvSpPr>
        <p:spPr>
          <a:xfrm>
            <a:off x="1181100" y="746125"/>
            <a:ext cx="9877425" cy="885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再找找文中环境描写的句子，说说它们的作用。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31747" name="图片 49154" descr="u=4049721811,1827776905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1488" y="1631950"/>
            <a:ext cx="8274050" cy="436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椭圆 50177"/>
          <p:cNvSpPr/>
          <p:nvPr/>
        </p:nvSpPr>
        <p:spPr>
          <a:xfrm>
            <a:off x="28575" y="98425"/>
            <a:ext cx="1720850" cy="9604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写作特色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1" name="文本框 50178"/>
          <p:cNvSpPr txBox="1"/>
          <p:nvPr/>
        </p:nvSpPr>
        <p:spPr>
          <a:xfrm>
            <a:off x="987425" y="581025"/>
            <a:ext cx="10682288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 1.</a:t>
            </a:r>
            <a:r>
              <a:rPr lang="zh-CN" altLang="en-US" sz="3600" b="1" dirty="0">
                <a:latin typeface="宋体" panose="02010600030101010101" pitchFamily="2" charset="-122"/>
              </a:rPr>
              <a:t>善于运用自然环境的描写，来推动故事情节的发展。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987425" y="2017713"/>
            <a:ext cx="10682288" cy="4030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23C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主要表现为对天气炎热的描写。从杨志一伙开始上路起，到杨志也喝酒解渴，作品好几处着力写天气，写太阳，写树林。而且写“热”又是从各个不同的角度反复描述，不断点染：有的通过作者的介绍来写，有的通过人物的语言和行动来写。不仅能烘托气氛，有助于刻画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  <a:hlinkClick r:id="rId1"/>
              </a:rPr>
              <a:t>人物性格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，同时推动了情节发展。从另一方面看，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  <a:hlinkClick r:id="rId2"/>
              </a:rPr>
              <a:t>吴用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的巧计之所以能够实现，就天时而言，也正是得力于天气炎热。作品对天气炎热的着意描写完全为“智取”服务。</a:t>
            </a:r>
            <a:r>
              <a:rPr lang="zh-CN" altLang="en-US" b="1" dirty="0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图片 27649" descr="u=1736831807,3803455867&amp;fm=9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08450" cy="5427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27650"/>
          <p:cNvSpPr/>
          <p:nvPr/>
        </p:nvSpPr>
        <p:spPr>
          <a:xfrm>
            <a:off x="4398963" y="901700"/>
            <a:ext cx="6378575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lnSpc>
                <a:spcPct val="150000"/>
              </a:lnSpc>
              <a:spcBef>
                <a:spcPts val="1000"/>
              </a:spcBef>
            </a:pPr>
            <a:r>
              <a:rPr lang="en-US" altLang="zh-CN" sz="2800" b="1">
                <a:solidFill>
                  <a:srgbClr val="F23C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solidFill>
                  <a:srgbClr val="F23C00"/>
                </a:solidFill>
                <a:latin typeface="Arial" panose="020B0604020202020204" pitchFamily="34" charset="0"/>
              </a:rPr>
              <a:t>杨志出身名门，是杨家将的后代，武举出身，官至制使。后押运花石纲，在黄河遭风浪而丢官，穷困卖刀时杀了泼皮牛二而被充军。一心想光宗耀祖、封妻荫子的杨志当然不甘心，后来得到大名府梁中书的赏识并受重用，派他押运生辰纲。</a:t>
            </a:r>
            <a:endParaRPr lang="zh-CN" altLang="en-US" sz="28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charRg st="0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文本框 51201"/>
          <p:cNvSpPr txBox="1"/>
          <p:nvPr/>
        </p:nvSpPr>
        <p:spPr>
          <a:xfrm>
            <a:off x="1450975" y="652463"/>
            <a:ext cx="86217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</a:rPr>
              <a:t>妙用叙事角度 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51203" name="文本框 51202"/>
          <p:cNvSpPr txBox="1"/>
          <p:nvPr/>
        </p:nvSpPr>
        <p:spPr>
          <a:xfrm>
            <a:off x="1450975" y="1611313"/>
            <a:ext cx="8855075" cy="353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23C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课文标题是“智取生辰纲”，文章却从杨志等人的角度来叙述故事，这样就造成一种“明防”而“暗夺”的效果，使故事叙述更加曲折，甚至令读者如堕云里雾里，直至结尾补叙吴用、晁盖等人的姓名和用药过程，使读者解开心中的疑团，明白卖酒汉子和贩枣客人到底是谁，怎样把蒙汗药下到酒里，令人叫绝。</a:t>
            </a:r>
            <a:endParaRPr lang="zh-CN" altLang="en-US" sz="32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文本框 52225"/>
          <p:cNvSpPr txBox="1"/>
          <p:nvPr/>
        </p:nvSpPr>
        <p:spPr>
          <a:xfrm>
            <a:off x="1160463" y="392113"/>
            <a:ext cx="9812337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3.</a:t>
            </a:r>
            <a:r>
              <a:rPr lang="zh-CN" altLang="en-US" sz="4000" b="1" dirty="0">
                <a:latin typeface="Arial" panose="020B0604020202020204" pitchFamily="34" charset="0"/>
              </a:rPr>
              <a:t>善于从错综复杂的矛盾冲突中刻画人物的思想性格。 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1160463" y="1703388"/>
            <a:ext cx="9812337" cy="4030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23C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23C00"/>
                </a:solidFill>
                <a:latin typeface="Arial" panose="020B0604020202020204" pitchFamily="34" charset="0"/>
              </a:rPr>
              <a:t>文中有两个矛盾：一是杨志与军健、虞候、老都管之间的内部矛盾：随着天气日渐炎热，行程日见紧迫，路途日渐难行，这一矛盾不断激化，最终爆发。另一矛盾是押送与智取的矛盾：杨志一方是明防，而晃盖一方要暗夺。结果由于明防的一方内部不和，给暗夺的一方以可乘之机，终致失败。这些不同的矛盾冲突互相勾联，互相影响，不断推动情节向前发展，也使不同的人物形象跃然纸上。 </a:t>
            </a:r>
            <a:endParaRPr lang="zh-CN" altLang="en-US" sz="32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椭圆 53249"/>
          <p:cNvSpPr/>
          <p:nvPr/>
        </p:nvSpPr>
        <p:spPr>
          <a:xfrm>
            <a:off x="28575" y="98425"/>
            <a:ext cx="1720850" cy="9604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3" name="文本框 53250"/>
          <p:cNvSpPr txBox="1"/>
          <p:nvPr/>
        </p:nvSpPr>
        <p:spPr>
          <a:xfrm>
            <a:off x="28575" y="309563"/>
            <a:ext cx="2144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课堂小结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1436688" y="1233488"/>
            <a:ext cx="9086850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23C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4000" b="1" dirty="0">
                <a:solidFill>
                  <a:srgbClr val="F23C00"/>
                </a:solidFill>
                <a:latin typeface="Arial" panose="020B0604020202020204" pitchFamily="34" charset="0"/>
              </a:rPr>
              <a:t>本文故事情节波澜迭起，扣人心弦，人物刻画细腻入微，形象生动，环境描写逼真简练，恰到好处。</a:t>
            </a:r>
            <a:endParaRPr lang="zh-CN" altLang="en-US" sz="40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6866" name="组合 54273"/>
          <p:cNvGrpSpPr/>
          <p:nvPr/>
        </p:nvGrpSpPr>
        <p:grpSpPr>
          <a:xfrm>
            <a:off x="28575" y="98425"/>
            <a:ext cx="2144713" cy="960438"/>
            <a:chOff x="18" y="62"/>
            <a:chExt cx="1351" cy="605"/>
          </a:xfrm>
        </p:grpSpPr>
        <p:sp>
          <p:nvSpPr>
            <p:cNvPr id="36883" name="椭圆 54274"/>
            <p:cNvSpPr/>
            <p:nvPr/>
          </p:nvSpPr>
          <p:spPr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884" name="文本框 54275"/>
            <p:cNvSpPr txBox="1"/>
            <p:nvPr/>
          </p:nvSpPr>
          <p:spPr>
            <a:xfrm>
              <a:off x="18" y="195"/>
              <a:ext cx="13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49" charset="-122"/>
                </a:rPr>
                <a:t>文章结构</a:t>
              </a:r>
              <a:endParaRPr lang="zh-CN" altLang="en-US" sz="28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6867" name="矩形 54276"/>
          <p:cNvSpPr/>
          <p:nvPr/>
        </p:nvSpPr>
        <p:spPr>
          <a:xfrm>
            <a:off x="958850" y="1219200"/>
            <a:ext cx="2057400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起赶时辰变更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逼赶要行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斥虞候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顶都管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三问枣客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警惕卖酒者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68" name="右大括号 54277"/>
          <p:cNvSpPr/>
          <p:nvPr/>
        </p:nvSpPr>
        <p:spPr>
          <a:xfrm>
            <a:off x="3016250" y="1524000"/>
            <a:ext cx="228600" cy="3505200"/>
          </a:xfrm>
          <a:prstGeom prst="rightBrace">
            <a:avLst>
              <a:gd name="adj1" fmla="val 1274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9" name="矩形 54278"/>
          <p:cNvSpPr/>
          <p:nvPr/>
        </p:nvSpPr>
        <p:spPr>
          <a:xfrm>
            <a:off x="3244850" y="2530475"/>
            <a:ext cx="490538" cy="1187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杨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70" name="直接连接符 54279"/>
          <p:cNvSpPr/>
          <p:nvPr/>
        </p:nvSpPr>
        <p:spPr>
          <a:xfrm>
            <a:off x="3735388" y="3124200"/>
            <a:ext cx="750887" cy="0"/>
          </a:xfrm>
          <a:prstGeom prst="line">
            <a:avLst/>
          </a:prstGeom>
          <a:ln w="38100" cap="flat" cmpd="sng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71" name="矩形 54280"/>
          <p:cNvSpPr/>
          <p:nvPr/>
        </p:nvSpPr>
        <p:spPr>
          <a:xfrm>
            <a:off x="4486275" y="28956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斗智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72" name="直接连接符 54281"/>
          <p:cNvSpPr/>
          <p:nvPr/>
        </p:nvSpPr>
        <p:spPr>
          <a:xfrm flipH="1">
            <a:off x="5283200" y="3124200"/>
            <a:ext cx="533400" cy="0"/>
          </a:xfrm>
          <a:prstGeom prst="line">
            <a:avLst/>
          </a:prstGeom>
          <a:ln w="38100" cap="flat" cmpd="sng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73" name="矩形 54282"/>
          <p:cNvSpPr/>
          <p:nvPr/>
        </p:nvSpPr>
        <p:spPr>
          <a:xfrm>
            <a:off x="5816600" y="2347913"/>
            <a:ext cx="490538" cy="15525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晁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盖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等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人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74" name="左大括号 54283"/>
          <p:cNvSpPr/>
          <p:nvPr/>
        </p:nvSpPr>
        <p:spPr>
          <a:xfrm>
            <a:off x="6532563" y="1295400"/>
            <a:ext cx="152400" cy="3581400"/>
          </a:xfrm>
          <a:prstGeom prst="leftBrace">
            <a:avLst>
              <a:gd name="adj1" fmla="val 1953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5" name="矩形 54284"/>
          <p:cNvSpPr/>
          <p:nvPr/>
        </p:nvSpPr>
        <p:spPr>
          <a:xfrm>
            <a:off x="6791325" y="1066800"/>
            <a:ext cx="38576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智用天时</a:t>
            </a:r>
            <a:r>
              <a:rPr lang="en-US" altLang="zh-CN" sz="2400" b="1"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</a:rPr>
              <a:t>六月初四正午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76" name="矩形 54285"/>
          <p:cNvSpPr/>
          <p:nvPr/>
        </p:nvSpPr>
        <p:spPr>
          <a:xfrm>
            <a:off x="6791325" y="1876425"/>
            <a:ext cx="38576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智用地利</a:t>
            </a:r>
            <a:r>
              <a:rPr lang="en-US" altLang="zh-CN" sz="2400" b="1"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</a:rPr>
              <a:t>黄泥冈松树林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77" name="矩形 54286"/>
          <p:cNvSpPr/>
          <p:nvPr/>
        </p:nvSpPr>
        <p:spPr>
          <a:xfrm>
            <a:off x="6791325" y="2590800"/>
            <a:ext cx="1409700" cy="4206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智用矛盾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78" name="矩形 54288"/>
          <p:cNvSpPr/>
          <p:nvPr/>
        </p:nvSpPr>
        <p:spPr>
          <a:xfrm>
            <a:off x="6875463" y="4206875"/>
            <a:ext cx="796925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智用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人和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79" name="左大括号 54289"/>
          <p:cNvSpPr/>
          <p:nvPr/>
        </p:nvSpPr>
        <p:spPr>
          <a:xfrm>
            <a:off x="7861300" y="3657600"/>
            <a:ext cx="76200" cy="1905000"/>
          </a:xfrm>
          <a:prstGeom prst="leftBrace">
            <a:avLst>
              <a:gd name="adj1" fmla="val 2078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0" name="矩形 54290"/>
          <p:cNvSpPr/>
          <p:nvPr/>
        </p:nvSpPr>
        <p:spPr>
          <a:xfrm>
            <a:off x="7937500" y="3432175"/>
            <a:ext cx="2635250" cy="2282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一稳</a:t>
            </a:r>
            <a:r>
              <a:rPr lang="en-US" altLang="zh-CN" sz="2400" b="1" dirty="0"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</a:rPr>
              <a:t>扮客商，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稳住对方（初消）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二诱</a:t>
            </a:r>
            <a:r>
              <a:rPr lang="en-US" altLang="zh-CN" sz="2400" b="1" dirty="0"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</a:rPr>
              <a:t>佯争酒，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引诱对方（消尽）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三麻</a:t>
            </a:r>
            <a:r>
              <a:rPr lang="en-US" altLang="zh-CN" sz="2400" b="1" dirty="0"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</a:rPr>
              <a:t>巧下药，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麻倒对方（放倒）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81" name="右大括号 54291"/>
          <p:cNvSpPr/>
          <p:nvPr/>
        </p:nvSpPr>
        <p:spPr>
          <a:xfrm>
            <a:off x="10572750" y="3657600"/>
            <a:ext cx="76200" cy="1828800"/>
          </a:xfrm>
          <a:prstGeom prst="rightBrace">
            <a:avLst>
              <a:gd name="adj1" fmla="val 20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2" name="矩形 54292"/>
          <p:cNvSpPr/>
          <p:nvPr/>
        </p:nvSpPr>
        <p:spPr>
          <a:xfrm>
            <a:off x="10648950" y="3432175"/>
            <a:ext cx="685800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众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人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巧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演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双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簧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7890" name="组合 59393"/>
          <p:cNvGrpSpPr/>
          <p:nvPr/>
        </p:nvGrpSpPr>
        <p:grpSpPr>
          <a:xfrm>
            <a:off x="28575" y="98425"/>
            <a:ext cx="2144713" cy="960438"/>
            <a:chOff x="18" y="62"/>
            <a:chExt cx="1351" cy="605"/>
          </a:xfrm>
        </p:grpSpPr>
        <p:sp>
          <p:nvSpPr>
            <p:cNvPr id="37893" name="椭圆 59394"/>
            <p:cNvSpPr/>
            <p:nvPr/>
          </p:nvSpPr>
          <p:spPr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894" name="文本框 59395"/>
            <p:cNvSpPr txBox="1"/>
            <p:nvPr/>
          </p:nvSpPr>
          <p:spPr>
            <a:xfrm>
              <a:off x="18" y="195"/>
              <a:ext cx="13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49" charset="-122"/>
                </a:rPr>
                <a:t>拓展延伸</a:t>
              </a:r>
              <a:endParaRPr lang="zh-CN" altLang="en-US" sz="28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7891" name="图片 59396" descr="u=2250613000,1711704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388" y="1277938"/>
            <a:ext cx="3733800" cy="4208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59397" descr="u=802417089,698354375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277938"/>
            <a:ext cx="7373938" cy="408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8914" name="图片 60417" descr="u=2250613000,1711704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2131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矩形 60418"/>
          <p:cNvSpPr/>
          <p:nvPr/>
        </p:nvSpPr>
        <p:spPr>
          <a:xfrm>
            <a:off x="2646363" y="428625"/>
            <a:ext cx="8878888" cy="59801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胜战计：            敌战计：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瞒天过海         1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无中生有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2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围魏救赵         2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暗度陈仓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3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借刀杀人         3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隔岸观火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4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以逸待劳         4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笑里藏刀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5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趁火打劫         5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李代桃僵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6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声东击西         6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顺手牵羊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9938" name="图片 61441" descr="u=2250613000,1711704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2131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矩形 61442"/>
          <p:cNvSpPr/>
          <p:nvPr/>
        </p:nvSpPr>
        <p:spPr>
          <a:xfrm>
            <a:off x="2743200" y="762000"/>
            <a:ext cx="8686800" cy="55451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攻战计：        混战计：</a:t>
            </a:r>
            <a:endParaRPr kumimoji="0" lang="zh-CN" altLang="en-US" sz="41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打草惊蛇     </a:t>
            </a: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釜底抽薪</a:t>
            </a: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2.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借尸还魂     </a:t>
            </a: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2.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混水摸鱼</a:t>
            </a: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3.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调虎离山     </a:t>
            </a: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3.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金蝉脱壳</a:t>
            </a: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4.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欲擒故纵     </a:t>
            </a: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4.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关门捉贼</a:t>
            </a: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5.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抛砖引玉     </a:t>
            </a: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5.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远交近攻</a:t>
            </a: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6.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擒贼擒王     </a:t>
            </a:r>
            <a:r>
              <a:rPr kumimoji="0" lang="en-US" altLang="zh-CN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6.</a:t>
            </a:r>
            <a:r>
              <a:rPr kumimoji="0" lang="zh-CN" altLang="en-US" sz="41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假道伐虢</a:t>
            </a: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b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endParaRPr kumimoji="0" lang="zh-CN" altLang="en-US" sz="41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62" name="图片 62465" descr="u=2250613000,1711704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2131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矩形 62466"/>
          <p:cNvSpPr/>
          <p:nvPr/>
        </p:nvSpPr>
        <p:spPr>
          <a:xfrm>
            <a:off x="2546350" y="533400"/>
            <a:ext cx="8785225" cy="6324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并战计：          败战计：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b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偷梁换柱      1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美人计</a:t>
            </a:r>
            <a:b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2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指桑骂槐      2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空城计</a:t>
            </a:r>
            <a:b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3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假痴不癫      3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离间计</a:t>
            </a:r>
            <a:b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4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上屋抽梯      4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苦肉计</a:t>
            </a:r>
            <a:b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5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树上开花      5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连环计</a:t>
            </a:r>
            <a:b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</a:b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6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反客为主      6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.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走为上</a:t>
            </a:r>
            <a:endParaRPr kumimoji="0" lang="zh-CN" altLang="en-US" sz="4400" b="0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1986" name="图片 64513" descr="u=2250613000,1711704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888" y="3829050"/>
            <a:ext cx="32131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矩形 64514"/>
          <p:cNvSpPr/>
          <p:nvPr/>
        </p:nvSpPr>
        <p:spPr>
          <a:xfrm>
            <a:off x="304800" y="0"/>
            <a:ext cx="8229600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249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本文运用了三十六计中的哪几计？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4516" name="矩形 64515"/>
          <p:cNvSpPr/>
          <p:nvPr/>
        </p:nvSpPr>
        <p:spPr>
          <a:xfrm>
            <a:off x="314325" y="990600"/>
            <a:ext cx="8229600" cy="5516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伪装客商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              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走小路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br>
              <a:rPr kumimoji="0" lang="en-US" altLang="zh-CN" sz="33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kumimoji="0" lang="en-US" altLang="zh-CN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林中休息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              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送枣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                </a:t>
            </a:r>
            <a:endParaRPr kumimoji="0" lang="en-US" altLang="zh-CN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偷酒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                  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吴用下药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            </a:t>
            </a:r>
            <a:endParaRPr kumimoji="0" lang="en-US" altLang="zh-CN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不肯卖酒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                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劫走生辰纲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        </a:t>
            </a:r>
            <a:endParaRPr kumimoji="0" lang="en-US" altLang="zh-CN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杨志断了升官梦</a:t>
            </a:r>
            <a:r>
              <a:rPr kumimoji="0" lang="en-US" altLang="zh-CN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</a:t>
            </a:r>
            <a:endParaRPr kumimoji="0" lang="en-US" altLang="zh-CN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2495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3276600" y="990600"/>
            <a:ext cx="2303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瞒天过海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8" name="文本框 64517"/>
          <p:cNvSpPr txBox="1"/>
          <p:nvPr/>
        </p:nvSpPr>
        <p:spPr>
          <a:xfrm>
            <a:off x="7896225" y="990600"/>
            <a:ext cx="23463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暗度陈仓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9" name="文本框 64518"/>
          <p:cNvSpPr txBox="1"/>
          <p:nvPr/>
        </p:nvSpPr>
        <p:spPr>
          <a:xfrm>
            <a:off x="3276600" y="2057400"/>
            <a:ext cx="2303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以逸待劳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7616825" y="2057400"/>
            <a:ext cx="2449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抛砖引玉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1" name="文本框 64520"/>
          <p:cNvSpPr txBox="1"/>
          <p:nvPr/>
        </p:nvSpPr>
        <p:spPr>
          <a:xfrm>
            <a:off x="2362200" y="3124200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混水摸鱼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2" name="文本框 64521"/>
          <p:cNvSpPr txBox="1"/>
          <p:nvPr/>
        </p:nvSpPr>
        <p:spPr>
          <a:xfrm>
            <a:off x="8135938" y="3124200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声东击西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3" name="文本框 64522"/>
          <p:cNvSpPr txBox="1"/>
          <p:nvPr/>
        </p:nvSpPr>
        <p:spPr>
          <a:xfrm>
            <a:off x="2701925" y="4419600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欲擒故纵 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4" name="文本框 64523"/>
          <p:cNvSpPr txBox="1"/>
          <p:nvPr/>
        </p:nvSpPr>
        <p:spPr>
          <a:xfrm>
            <a:off x="8534400" y="4387850"/>
            <a:ext cx="237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走为上策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5" name="文本框 64524"/>
          <p:cNvSpPr txBox="1"/>
          <p:nvPr/>
        </p:nvSpPr>
        <p:spPr>
          <a:xfrm>
            <a:off x="3817938" y="5318125"/>
            <a:ext cx="237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釜底抽薪</a:t>
            </a:r>
            <a:endParaRPr kumimoji="0" lang="zh-CN" altLang="en-US" sz="3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8" grpId="0"/>
      <p:bldP spid="64519" grpId="0"/>
      <p:bldP spid="64520" grpId="0"/>
      <p:bldP spid="64521" grpId="0"/>
      <p:bldP spid="64522" grpId="0"/>
      <p:bldP spid="64523" grpId="0"/>
      <p:bldP spid="64524" grpId="0"/>
      <p:bldP spid="645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椭圆 10242"/>
          <p:cNvSpPr/>
          <p:nvPr/>
        </p:nvSpPr>
        <p:spPr>
          <a:xfrm>
            <a:off x="28575" y="98425"/>
            <a:ext cx="1720850" cy="9604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1" name="文本框 10243"/>
          <p:cNvSpPr txBox="1"/>
          <p:nvPr/>
        </p:nvSpPr>
        <p:spPr>
          <a:xfrm>
            <a:off x="111125" y="322263"/>
            <a:ext cx="16383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0245" name="图片 10244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0050" y="274638"/>
            <a:ext cx="4141788" cy="78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10245"/>
          <p:cNvSpPr txBox="1"/>
          <p:nvPr/>
        </p:nvSpPr>
        <p:spPr>
          <a:xfrm>
            <a:off x="1749425" y="322263"/>
            <a:ext cx="35036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速读课文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动手标记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963613" y="1558925"/>
            <a:ext cx="981868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latin typeface="宋体" panose="02010600030101010101" pitchFamily="2" charset="-122"/>
              </a:rPr>
              <a:t>    1.</a:t>
            </a:r>
            <a:r>
              <a:rPr lang="zh-CN" altLang="en-US" sz="4000" b="1" dirty="0">
                <a:latin typeface="宋体" panose="02010600030101010101" pitchFamily="2" charset="-122"/>
              </a:rPr>
              <a:t>把不认识、不理解的字词，难懂的语句做上记号；结合文下注释、工具书弄清字音、词意。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</a:rPr>
              <a:t>    2.</a:t>
            </a:r>
            <a:r>
              <a:rPr lang="zh-CN" altLang="en-US" sz="4000" b="1" dirty="0">
                <a:latin typeface="宋体" panose="02010600030101010101" pitchFamily="2" charset="-122"/>
              </a:rPr>
              <a:t>初步感知文章内容，把握故事情节和明暗结合的双线结构。</a:t>
            </a:r>
            <a:endParaRPr lang="en-US" altLang="zh-CN" sz="4000" b="1">
              <a:latin typeface="宋体" panose="02010600030101010101" pitchFamily="2" charset="-122"/>
            </a:endParaRPr>
          </a:p>
        </p:txBody>
      </p:sp>
      <p:sp>
        <p:nvSpPr>
          <p:cNvPr id="7176" name="Rectangle 9"/>
          <p:cNvSpPr/>
          <p:nvPr/>
        </p:nvSpPr>
        <p:spPr>
          <a:xfrm>
            <a:off x="3595688" y="5527675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课文朗读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lide(fromBottom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70" name="矩形 11269"/>
          <p:cNvSpPr/>
          <p:nvPr/>
        </p:nvSpPr>
        <p:spPr>
          <a:xfrm>
            <a:off x="1833563" y="320675"/>
            <a:ext cx="10137775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</a:rPr>
              <a:t>准确注音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嗔</a:t>
            </a:r>
            <a:r>
              <a:rPr lang="zh-CN" altLang="en-US" sz="2400" b="1" dirty="0">
                <a:latin typeface="宋体" panose="02010600030101010101" pitchFamily="2" charset="-122"/>
              </a:rPr>
              <a:t>（    ）     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札</a:t>
            </a:r>
            <a:r>
              <a:rPr lang="zh-CN" altLang="en-US" sz="2400" b="1" dirty="0">
                <a:latin typeface="宋体" panose="02010600030101010101" pitchFamily="2" charset="-122"/>
              </a:rPr>
              <a:t>（     ）付   这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厮</a:t>
            </a:r>
            <a:r>
              <a:rPr lang="zh-CN" altLang="en-US" sz="2400" b="1" dirty="0">
                <a:latin typeface="宋体" panose="02010600030101010101" pitchFamily="2" charset="-122"/>
              </a:rPr>
              <a:t>（    ）   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朴</a:t>
            </a:r>
            <a:r>
              <a:rPr lang="zh-CN" altLang="en-US" sz="2400" b="1" dirty="0">
                <a:latin typeface="宋体" panose="02010600030101010101" pitchFamily="2" charset="-122"/>
              </a:rPr>
              <a:t>（    ）刀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恁</a:t>
            </a:r>
            <a:r>
              <a:rPr lang="zh-CN" altLang="en-US" sz="2400" b="1" dirty="0">
                <a:latin typeface="宋体" panose="02010600030101010101" pitchFamily="2" charset="-122"/>
              </a:rPr>
              <a:t>（    ）地   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省</a:t>
            </a:r>
            <a:r>
              <a:rPr lang="zh-CN" altLang="en-US" sz="2400" b="1" dirty="0">
                <a:latin typeface="宋体" panose="02010600030101010101" pitchFamily="2" charset="-122"/>
              </a:rPr>
              <a:t>（     ）得   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着</a:t>
            </a:r>
            <a:r>
              <a:rPr lang="zh-CN" altLang="en-US" sz="2400" b="1" dirty="0">
                <a:latin typeface="宋体" panose="02010600030101010101" pitchFamily="2" charset="-122"/>
              </a:rPr>
              <a:t>（    ）意   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兀</a:t>
            </a:r>
            <a:r>
              <a:rPr lang="zh-CN" altLang="en-US" sz="2400" b="1" dirty="0">
                <a:latin typeface="宋体" panose="02010600030101010101" pitchFamily="2" charset="-122"/>
              </a:rPr>
              <a:t>（    ）的</a:t>
            </a:r>
            <a:r>
              <a:rPr lang="en-US" altLang="zh-CN" sz="2400" b="1">
                <a:latin typeface="宋体" panose="02010600030101010101" pitchFamily="2" charset="-122"/>
              </a:rPr>
              <a:t>(   )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行</a:t>
            </a:r>
            <a:r>
              <a:rPr lang="zh-CN" altLang="en-US" sz="2400" b="1" dirty="0">
                <a:latin typeface="宋体" panose="02010600030101010101" pitchFamily="2" charset="-122"/>
              </a:rPr>
              <a:t>（    ）货   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聒</a:t>
            </a:r>
            <a:r>
              <a:rPr lang="zh-CN" altLang="en-US" sz="2400" b="1" dirty="0">
                <a:latin typeface="宋体" panose="02010600030101010101" pitchFamily="2" charset="-122"/>
              </a:rPr>
              <a:t>（     ）噪   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啰</a:t>
            </a:r>
            <a:r>
              <a:rPr lang="zh-CN" altLang="en-US" sz="2400" b="1" dirty="0">
                <a:latin typeface="宋体" panose="02010600030101010101" pitchFamily="2" charset="-122"/>
              </a:rPr>
              <a:t>（    ）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唣</a:t>
            </a:r>
            <a:r>
              <a:rPr lang="zh-CN" altLang="en-US" sz="2400" b="1" dirty="0">
                <a:latin typeface="宋体" panose="02010600030101010101" pitchFamily="2" charset="-122"/>
              </a:rPr>
              <a:t>（    ）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勾</a:t>
            </a:r>
            <a:r>
              <a:rPr lang="zh-CN" altLang="en-US" sz="2400" b="1" dirty="0">
                <a:latin typeface="宋体" panose="02010600030101010101" pitchFamily="2" charset="-122"/>
              </a:rPr>
              <a:t>（    ）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当</a:t>
            </a:r>
            <a:r>
              <a:rPr lang="zh-CN" altLang="en-US" sz="2400" b="1" dirty="0">
                <a:latin typeface="宋体" panose="02010600030101010101" pitchFamily="2" charset="-122"/>
              </a:rPr>
              <a:t>（    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1833563" y="2416175"/>
            <a:ext cx="9193212" cy="420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</a:rPr>
              <a:t>结合语境解释词语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喏（   ）喏连声：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面面厮觑（   ）：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喃喃讷讷：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絮絮聒聒：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死心塌地：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忍气吞声：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2387600" y="611188"/>
            <a:ext cx="8874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err="1">
                <a:solidFill>
                  <a:srgbClr val="F23C00"/>
                </a:solidFill>
                <a:latin typeface="宋体" panose="02010600030101010101" pitchFamily="2" charset="-122"/>
              </a:rPr>
              <a:t>chēn</a:t>
            </a:r>
            <a:r>
              <a:rPr lang="en-US" altLang="zh-CN" sz="2400" b="1">
                <a:solidFill>
                  <a:srgbClr val="F23C00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23C00"/>
              </a:solidFill>
              <a:latin typeface="宋体" panose="02010600030101010101" pitchFamily="2" charset="-122"/>
            </a:endParaRPr>
          </a:p>
        </p:txBody>
      </p:sp>
      <p:sp>
        <p:nvSpPr>
          <p:cNvPr id="11280" name="矩形 11279"/>
          <p:cNvSpPr/>
          <p:nvPr/>
        </p:nvSpPr>
        <p:spPr>
          <a:xfrm>
            <a:off x="4762500" y="611188"/>
            <a:ext cx="7762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zhá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81" name="矩形 11280"/>
          <p:cNvSpPr/>
          <p:nvPr/>
        </p:nvSpPr>
        <p:spPr>
          <a:xfrm>
            <a:off x="7577138" y="611188"/>
            <a:ext cx="6762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sī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82" name="矩形 11281"/>
          <p:cNvSpPr/>
          <p:nvPr/>
        </p:nvSpPr>
        <p:spPr>
          <a:xfrm>
            <a:off x="4762500" y="1068388"/>
            <a:ext cx="1047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xǐng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83" name="矩形 11282"/>
          <p:cNvSpPr/>
          <p:nvPr/>
        </p:nvSpPr>
        <p:spPr>
          <a:xfrm>
            <a:off x="9785350" y="611188"/>
            <a:ext cx="6080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pō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84" name="矩形 11283"/>
          <p:cNvSpPr/>
          <p:nvPr/>
        </p:nvSpPr>
        <p:spPr>
          <a:xfrm>
            <a:off x="2465388" y="1058863"/>
            <a:ext cx="8096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nèn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85" name="矩形 11284"/>
          <p:cNvSpPr/>
          <p:nvPr/>
        </p:nvSpPr>
        <p:spPr>
          <a:xfrm>
            <a:off x="7088188" y="1068388"/>
            <a:ext cx="9779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zhuó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86" name="矩形 11285"/>
          <p:cNvSpPr/>
          <p:nvPr/>
        </p:nvSpPr>
        <p:spPr>
          <a:xfrm>
            <a:off x="9702800" y="1068388"/>
            <a:ext cx="6905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wù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89" name="矩形 11288"/>
          <p:cNvSpPr/>
          <p:nvPr/>
        </p:nvSpPr>
        <p:spPr>
          <a:xfrm>
            <a:off x="2465388" y="1430338"/>
            <a:ext cx="87630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000" b="1" err="1">
                <a:solidFill>
                  <a:srgbClr val="F23C00"/>
                </a:solidFill>
                <a:latin typeface="Arial" panose="020B0604020202020204" pitchFamily="34" charset="0"/>
              </a:rPr>
              <a:t>háng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90" name="矩形 11289"/>
          <p:cNvSpPr/>
          <p:nvPr/>
        </p:nvSpPr>
        <p:spPr>
          <a:xfrm>
            <a:off x="4762500" y="143033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guō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91" name="矩形 11290"/>
          <p:cNvSpPr/>
          <p:nvPr/>
        </p:nvSpPr>
        <p:spPr>
          <a:xfrm>
            <a:off x="7342188" y="1430338"/>
            <a:ext cx="72390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luó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92" name="矩形 11291"/>
          <p:cNvSpPr/>
          <p:nvPr/>
        </p:nvSpPr>
        <p:spPr>
          <a:xfrm>
            <a:off x="8736013" y="1430338"/>
            <a:ext cx="776287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zào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93" name="矩形 11292"/>
          <p:cNvSpPr/>
          <p:nvPr/>
        </p:nvSpPr>
        <p:spPr>
          <a:xfrm>
            <a:off x="2465388" y="1781175"/>
            <a:ext cx="82550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gòu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94" name="矩形 11293"/>
          <p:cNvSpPr/>
          <p:nvPr/>
        </p:nvSpPr>
        <p:spPr>
          <a:xfrm>
            <a:off x="3957638" y="1781175"/>
            <a:ext cx="9953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dàng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296" name="矩形 11295"/>
          <p:cNvSpPr/>
          <p:nvPr/>
        </p:nvSpPr>
        <p:spPr>
          <a:xfrm>
            <a:off x="2465388" y="2971800"/>
            <a:ext cx="7477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nuo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8211" name="矩形 11297"/>
          <p:cNvSpPr/>
          <p:nvPr/>
        </p:nvSpPr>
        <p:spPr>
          <a:xfrm>
            <a:off x="504825" y="24161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1299" name="矩形 11298"/>
          <p:cNvSpPr/>
          <p:nvPr/>
        </p:nvSpPr>
        <p:spPr>
          <a:xfrm>
            <a:off x="3341688" y="3517900"/>
            <a:ext cx="639762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qù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300" name="文本框 11299"/>
          <p:cNvSpPr txBox="1"/>
          <p:nvPr/>
        </p:nvSpPr>
        <p:spPr>
          <a:xfrm>
            <a:off x="4413250" y="2973388"/>
            <a:ext cx="5038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23C00"/>
                </a:solidFill>
                <a:latin typeface="Arial" panose="020B0604020202020204" pitchFamily="34" charset="0"/>
              </a:rPr>
              <a:t>恭敬地连连答应。</a:t>
            </a:r>
            <a:endParaRPr lang="zh-CN" altLang="en-US" sz="24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301" name="文本框 11300"/>
          <p:cNvSpPr txBox="1"/>
          <p:nvPr/>
        </p:nvSpPr>
        <p:spPr>
          <a:xfrm>
            <a:off x="4413250" y="3517900"/>
            <a:ext cx="3702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23C00"/>
                </a:solidFill>
                <a:latin typeface="Arial" panose="020B0604020202020204" pitchFamily="34" charset="0"/>
              </a:rPr>
              <a:t>互相望着发愣。</a:t>
            </a:r>
            <a:endParaRPr lang="zh-CN" altLang="en-US" sz="24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303" name="矩形 11302"/>
          <p:cNvSpPr/>
          <p:nvPr/>
        </p:nvSpPr>
        <p:spPr>
          <a:xfrm>
            <a:off x="3341688" y="4130675"/>
            <a:ext cx="416718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23C00"/>
                </a:solidFill>
                <a:latin typeface="Arial" panose="020B0604020202020204" pitchFamily="34" charset="0"/>
              </a:rPr>
              <a:t>连续不断地小声说话的声音。</a:t>
            </a:r>
            <a:endParaRPr lang="zh-CN" altLang="en-US" sz="24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304" name="文本框 11303"/>
          <p:cNvSpPr txBox="1"/>
          <p:nvPr/>
        </p:nvSpPr>
        <p:spPr>
          <a:xfrm>
            <a:off x="3341688" y="4608513"/>
            <a:ext cx="4029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23C00"/>
                </a:solidFill>
                <a:latin typeface="Arial" panose="020B0604020202020204" pitchFamily="34" charset="0"/>
              </a:rPr>
              <a:t>絮絮叨叨，来回地说。</a:t>
            </a:r>
            <a:endParaRPr lang="zh-CN" altLang="en-US" sz="24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305" name="文本框 11304"/>
          <p:cNvSpPr txBox="1"/>
          <p:nvPr/>
        </p:nvSpPr>
        <p:spPr>
          <a:xfrm>
            <a:off x="3290888" y="5159375"/>
            <a:ext cx="4029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23C00"/>
                </a:solidFill>
                <a:latin typeface="Arial" panose="020B0604020202020204" pitchFamily="34" charset="0"/>
              </a:rPr>
              <a:t>形容主意已定，决不改变。</a:t>
            </a:r>
            <a:endParaRPr lang="zh-CN" altLang="en-US" sz="24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11306" name="文本框 11305"/>
          <p:cNvSpPr txBox="1"/>
          <p:nvPr/>
        </p:nvSpPr>
        <p:spPr>
          <a:xfrm>
            <a:off x="3275013" y="5799138"/>
            <a:ext cx="728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23C00"/>
                </a:solidFill>
                <a:latin typeface="Arial" panose="020B0604020202020204" pitchFamily="34" charset="0"/>
              </a:rPr>
              <a:t>形容受了气而强自忍耐，不说什么话。</a:t>
            </a:r>
            <a:endParaRPr lang="zh-CN" altLang="en-US" sz="24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  <p:sp>
        <p:nvSpPr>
          <p:cNvPr id="8219" name="文本框 16387"/>
          <p:cNvSpPr txBox="1"/>
          <p:nvPr/>
        </p:nvSpPr>
        <p:spPr>
          <a:xfrm>
            <a:off x="622300" y="1522413"/>
            <a:ext cx="620713" cy="3108325"/>
          </a:xfrm>
          <a:prstGeom prst="rect">
            <a:avLst/>
          </a:prstGeom>
          <a:noFill/>
          <a:ln w="9525" cap="flat" cmpd="sng">
            <a:solidFill>
              <a:srgbClr val="E73A1C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75975" y="1066800"/>
            <a:ext cx="5381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err="1">
                <a:solidFill>
                  <a:srgbClr val="F23C00"/>
                </a:solidFill>
                <a:latin typeface="Arial" panose="020B0604020202020204" pitchFamily="34" charset="0"/>
              </a:rPr>
              <a:t>dì</a:t>
            </a:r>
            <a:r>
              <a:rPr lang="en-US" altLang="zh-CN" sz="2400" b="1">
                <a:solidFill>
                  <a:srgbClr val="F23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2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12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12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128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500"/>
                                        <p:tgtEl>
                                          <p:spTgt spid="1129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500"/>
                                        <p:tgtEl>
                                          <p:spTgt spid="112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8" grpId="0"/>
      <p:bldP spid="11280" grpId="0"/>
      <p:bldP spid="11281" grpId="0"/>
      <p:bldP spid="11283" grpId="0"/>
      <p:bldP spid="11285" grpId="0"/>
      <p:bldP spid="11289" grpId="0"/>
      <p:bldP spid="11290" grpId="0"/>
      <p:bldP spid="11291" grpId="0"/>
      <p:bldP spid="11292" grpId="0"/>
      <p:bldP spid="11294" grpId="0"/>
      <p:bldP spid="11296" grpId="0"/>
      <p:bldP spid="11300" grpId="0"/>
      <p:bldP spid="11301" grpId="0"/>
      <p:bldP spid="11303" grpId="0"/>
      <p:bldP spid="11304" grpId="0"/>
      <p:bldP spid="11305" grpId="0"/>
      <p:bldP spid="11306" grpId="0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矩形 12292"/>
          <p:cNvSpPr/>
          <p:nvPr/>
        </p:nvSpPr>
        <p:spPr>
          <a:xfrm>
            <a:off x="762000" y="1295400"/>
            <a:ext cx="10602913" cy="1524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把握课文的主要矛盾冲突，理清情节结构、线索。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pic>
        <p:nvPicPr>
          <p:cNvPr id="12294" name="图片 12293" descr="u=918802579,407772405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1846263"/>
            <a:ext cx="6937375" cy="417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16387"/>
          <p:cNvSpPr txBox="1"/>
          <p:nvPr/>
        </p:nvSpPr>
        <p:spPr>
          <a:xfrm>
            <a:off x="762000" y="360363"/>
            <a:ext cx="3040063" cy="522287"/>
          </a:xfrm>
          <a:prstGeom prst="rect">
            <a:avLst/>
          </a:prstGeom>
          <a:noFill/>
          <a:ln w="9525" cap="flat" cmpd="sng">
            <a:solidFill>
              <a:srgbClr val="E73A1C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二、感悟文本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17智取生辰纲朗读（男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76920" y="55689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1346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13314"/>
          <p:cNvSpPr txBox="1"/>
          <p:nvPr/>
        </p:nvSpPr>
        <p:spPr>
          <a:xfrm>
            <a:off x="2192338" y="957263"/>
            <a:ext cx="7358062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</a:rPr>
              <a:t>“生辰纲”是什么？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3316" name="图片 13315" descr="u=682722850,153714092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1713" y="2381250"/>
            <a:ext cx="3124200" cy="2509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矩形 13316"/>
          <p:cNvSpPr/>
          <p:nvPr/>
        </p:nvSpPr>
        <p:spPr>
          <a:xfrm>
            <a:off x="4541838" y="2644775"/>
            <a:ext cx="47815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33CC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</a:rPr>
              <a:t>为太师蔡京祝寿而进献的大批财物，都是搜刮百姓血汗钱的不义之财。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14338"/>
          <p:cNvSpPr txBox="1"/>
          <p:nvPr/>
        </p:nvSpPr>
        <p:spPr>
          <a:xfrm>
            <a:off x="1989138" y="609600"/>
            <a:ext cx="8286750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 2.</a:t>
            </a:r>
            <a:r>
              <a:rPr lang="zh-CN" altLang="en-US" sz="3600" b="1" dirty="0">
                <a:latin typeface="宋体" panose="02010600030101010101" pitchFamily="2" charset="-122"/>
              </a:rPr>
              <a:t>“生辰纲”是谁取的？又是从谁手里取走的？用怎样的方式取走的？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1267" name="图片 14339" descr="u=1924387027,33972514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9138" y="3048000"/>
            <a:ext cx="7199312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4340"/>
          <p:cNvSpPr txBox="1"/>
          <p:nvPr/>
        </p:nvSpPr>
        <p:spPr>
          <a:xfrm>
            <a:off x="1989138" y="2120900"/>
            <a:ext cx="7766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晁盖、吴用等八条好汉；杨志；智取。</a:t>
            </a:r>
            <a:endParaRPr lang="zh-CN" altLang="en-US" sz="36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矩形 15364"/>
          <p:cNvSpPr/>
          <p:nvPr/>
        </p:nvSpPr>
        <p:spPr>
          <a:xfrm>
            <a:off x="1089025" y="712788"/>
            <a:ext cx="99568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        3.</a:t>
            </a:r>
            <a:r>
              <a:rPr lang="zh-CN" altLang="en-US" sz="3600" b="1" dirty="0">
                <a:latin typeface="Arial" panose="020B0604020202020204" pitchFamily="34" charset="0"/>
              </a:rPr>
              <a:t>小说以“生辰纲”的争夺为中心事件，采用了双线结构，明线是什么？暗线是什么？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2306638" y="2757488"/>
            <a:ext cx="7475537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明线</a:t>
            </a:r>
            <a:r>
              <a:rPr lang="en-US" altLang="zh-CN" sz="3600" b="1">
                <a:solidFill>
                  <a:srgbClr val="F23C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杨志押运生辰纲</a:t>
            </a:r>
            <a:endParaRPr lang="zh-CN" altLang="en-US" sz="3600" b="1" dirty="0">
              <a:solidFill>
                <a:srgbClr val="F23C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暗线</a:t>
            </a:r>
            <a:r>
              <a:rPr lang="en-US" altLang="zh-CN" sz="3600" b="1">
                <a:solidFill>
                  <a:srgbClr val="F23C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F23C00"/>
                </a:solidFill>
                <a:latin typeface="Arial" panose="020B0604020202020204" pitchFamily="34" charset="0"/>
              </a:rPr>
              <a:t>晁盖智取生辰纲</a:t>
            </a:r>
            <a:endParaRPr lang="zh-CN" altLang="en-US" sz="3600" b="1" dirty="0">
              <a:solidFill>
                <a:srgbClr val="F23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4171</Words>
  <Application>WPS 演示</Application>
  <PresentationFormat>宽屏</PresentationFormat>
  <Paragraphs>413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Calibri</vt:lpstr>
      <vt:lpstr>黑体</vt:lpstr>
      <vt:lpstr>Arial Unicode MS</vt:lpstr>
      <vt:lpstr>等线</vt:lpstr>
      <vt:lpstr>Times New Roman</vt:lpstr>
      <vt:lpstr>隶书</vt:lpstr>
      <vt:lpstr>华文行楷</vt:lpstr>
      <vt:lpstr>华文彩云</vt:lpstr>
      <vt:lpstr>华文新魏</vt:lpstr>
      <vt:lpstr>Verdana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健康</cp:lastModifiedBy>
  <cp:revision>409</cp:revision>
  <dcterms:created xsi:type="dcterms:W3CDTF">2017-08-03T09:01:00Z</dcterms:created>
  <dcterms:modified xsi:type="dcterms:W3CDTF">2020-09-26T00:17:18Z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