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  <p:sldMasterId id="2147483672" r:id="rId4"/>
    <p:sldMasterId id="2147483684" r:id="rId5"/>
  </p:sldMasterIdLst>
  <p:sldIdLst>
    <p:sldId id="330" r:id="rId6"/>
    <p:sldId id="289" r:id="rId7"/>
    <p:sldId id="290" r:id="rId8"/>
    <p:sldId id="291" r:id="rId9"/>
    <p:sldId id="258" r:id="rId10"/>
    <p:sldId id="298" r:id="rId11"/>
    <p:sldId id="299" r:id="rId12"/>
    <p:sldId id="256" r:id="rId13"/>
    <p:sldId id="489" r:id="rId14"/>
    <p:sldId id="266" r:id="rId15"/>
    <p:sldId id="573" r:id="rId16"/>
    <p:sldId id="532" r:id="rId17"/>
    <p:sldId id="531" r:id="rId18"/>
    <p:sldId id="530" r:id="rId19"/>
    <p:sldId id="572" r:id="rId20"/>
    <p:sldId id="652" r:id="rId21"/>
    <p:sldId id="372" r:id="rId22"/>
    <p:sldId id="374" r:id="rId23"/>
    <p:sldId id="376" r:id="rId24"/>
    <p:sldId id="421" r:id="rId25"/>
    <p:sldId id="424" r:id="rId26"/>
    <p:sldId id="456" r:id="rId27"/>
    <p:sldId id="428" r:id="rId28"/>
    <p:sldId id="303" r:id="rId29"/>
    <p:sldId id="304" r:id="rId30"/>
    <p:sldId id="305" r:id="rId31"/>
    <p:sldId id="306" r:id="rId32"/>
    <p:sldId id="307" r:id="rId33"/>
    <p:sldId id="462" r:id="rId34"/>
    <p:sldId id="463" r:id="rId35"/>
    <p:sldId id="533" r:id="rId36"/>
    <p:sldId id="464" r:id="rId37"/>
    <p:sldId id="534" r:id="rId38"/>
    <p:sldId id="334" r:id="rId39"/>
    <p:sldId id="465" r:id="rId40"/>
    <p:sldId id="466" r:id="rId41"/>
    <p:sldId id="467" r:id="rId42"/>
    <p:sldId id="457" r:id="rId43"/>
    <p:sldId id="459" r:id="rId44"/>
    <p:sldId id="460" r:id="rId45"/>
    <p:sldId id="461" r:id="rId46"/>
    <p:sldId id="650" r:id="rId47"/>
    <p:sldId id="492" r:id="rId48"/>
    <p:sldId id="490" r:id="rId49"/>
    <p:sldId id="338" r:id="rId50"/>
    <p:sldId id="339" r:id="rId51"/>
    <p:sldId id="320" r:id="rId52"/>
    <p:sldId id="321" r:id="rId53"/>
    <p:sldId id="340" r:id="rId54"/>
    <p:sldId id="323" r:id="rId55"/>
    <p:sldId id="651" r:id="rId56"/>
  </p:sldIdLst>
  <p:sldSz cx="9144000" cy="6858000" type="screen4x3"/>
  <p:notesSz cx="6858000" cy="9144000"/>
  <p:custDataLst>
    <p:tags r:id="rId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TAN LIKE" initials="TL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70" autoAdjust="0"/>
    <p:restoredTop sz="93699" autoAdjust="0"/>
  </p:normalViewPr>
  <p:slideViewPr>
    <p:cSldViewPr snapToGrid="0">
      <p:cViewPr varScale="1">
        <p:scale>
          <a:sx n="70" d="100"/>
          <a:sy n="70" d="100"/>
        </p:scale>
        <p:origin x="-180" y="-108"/>
      </p:cViewPr>
      <p:guideLst>
        <p:guide orient="horz" pos="2064"/>
        <p:guide pos="290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slide" Target="slides/slide31.xml" /><Relationship Id="rId37" Type="http://schemas.openxmlformats.org/officeDocument/2006/relationships/slide" Target="slides/slide32.xml" /><Relationship Id="rId38" Type="http://schemas.openxmlformats.org/officeDocument/2006/relationships/slide" Target="slides/slide33.xml" /><Relationship Id="rId39" Type="http://schemas.openxmlformats.org/officeDocument/2006/relationships/slide" Target="slides/slide34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35.xml" /><Relationship Id="rId41" Type="http://schemas.openxmlformats.org/officeDocument/2006/relationships/slide" Target="slides/slide36.xml" /><Relationship Id="rId42" Type="http://schemas.openxmlformats.org/officeDocument/2006/relationships/slide" Target="slides/slide37.xml" /><Relationship Id="rId43" Type="http://schemas.openxmlformats.org/officeDocument/2006/relationships/slide" Target="slides/slide38.xml" /><Relationship Id="rId44" Type="http://schemas.openxmlformats.org/officeDocument/2006/relationships/slide" Target="slides/slide39.xml" /><Relationship Id="rId45" Type="http://schemas.openxmlformats.org/officeDocument/2006/relationships/slide" Target="slides/slide40.xml" /><Relationship Id="rId46" Type="http://schemas.openxmlformats.org/officeDocument/2006/relationships/slide" Target="slides/slide41.xml" /><Relationship Id="rId47" Type="http://schemas.openxmlformats.org/officeDocument/2006/relationships/slide" Target="slides/slide42.xml" /><Relationship Id="rId48" Type="http://schemas.openxmlformats.org/officeDocument/2006/relationships/slide" Target="slides/slide43.xml" /><Relationship Id="rId49" Type="http://schemas.openxmlformats.org/officeDocument/2006/relationships/slide" Target="slides/slide44.xml" /><Relationship Id="rId5" Type="http://schemas.openxmlformats.org/officeDocument/2006/relationships/slideMaster" Target="slideMasters/slideMaster4.xml" /><Relationship Id="rId50" Type="http://schemas.openxmlformats.org/officeDocument/2006/relationships/slide" Target="slides/slide45.xml" /><Relationship Id="rId51" Type="http://schemas.openxmlformats.org/officeDocument/2006/relationships/slide" Target="slides/slide46.xml" /><Relationship Id="rId52" Type="http://schemas.openxmlformats.org/officeDocument/2006/relationships/slide" Target="slides/slide47.xml" /><Relationship Id="rId53" Type="http://schemas.openxmlformats.org/officeDocument/2006/relationships/slide" Target="slides/slide48.xml" /><Relationship Id="rId54" Type="http://schemas.openxmlformats.org/officeDocument/2006/relationships/slide" Target="slides/slide49.xml" /><Relationship Id="rId55" Type="http://schemas.openxmlformats.org/officeDocument/2006/relationships/slide" Target="slides/slide50.xml" /><Relationship Id="rId56" Type="http://schemas.openxmlformats.org/officeDocument/2006/relationships/slide" Target="slides/slide51.xml" /><Relationship Id="rId57" Type="http://schemas.openxmlformats.org/officeDocument/2006/relationships/tags" Target="tags/tag1.xml" /><Relationship Id="rId58" Type="http://schemas.openxmlformats.org/officeDocument/2006/relationships/presProps" Target="presProps.xml" /><Relationship Id="rId59" Type="http://schemas.openxmlformats.org/officeDocument/2006/relationships/viewProps" Target="viewProps.xml" /><Relationship Id="rId6" Type="http://schemas.openxmlformats.org/officeDocument/2006/relationships/slide" Target="slides/slide1.xml" /><Relationship Id="rId60" Type="http://schemas.openxmlformats.org/officeDocument/2006/relationships/theme" Target="theme/theme1.xml" /><Relationship Id="rId61" Type="http://schemas.openxmlformats.org/officeDocument/2006/relationships/tableStyles" Target="tableStyles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B711D-E3E0-4AE7-A0A7-11D66C724EC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BE7FE-9636-4AA5-9646-F1BE8B738C4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B711D-E3E0-4AE7-A0A7-11D66C724EC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BE7FE-9636-4AA5-9646-F1BE8B738C4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B711D-E3E0-4AE7-A0A7-11D66C724EC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BE7FE-9636-4AA5-9646-F1BE8B738C4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CB3435-05D2-4802-9FE4-D514659ECF63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CD2885-3230-449C-9AA4-C5B40C54BA86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1C08AC-54A2-44A6-A133-61B02479150C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BD0C1F-89FB-4C21-934D-5BD509681EF3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EBD0A8-56B2-4BFF-9DD5-630D2F7CB9C9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088BDA-B014-4291-B540-D12516B6A93B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8CF5F-305A-4DFD-9F81-5EF4678D73BD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78767B-9014-49BA-B9BD-B5BC20A780CC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B711D-E3E0-4AE7-A0A7-11D66C724EC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BE7FE-9636-4AA5-9646-F1BE8B738C4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E5B05B-347E-47BE-97B1-149310A39C65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71D8B9-3D1E-4C58-9A5D-4D28C0566287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9099D4-7013-40B7-86C5-8443DB3D245A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 descr="Canvas"/>
          <p:cNvSpPr>
            <a:spLocks noChangeArrowheads="1"/>
          </p:cNvSpPr>
          <p:nvPr/>
        </p:nvSpPr>
        <p:spPr bwMode="auto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1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13315" name="Picture 3" descr="minispi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50800"/>
            <a:ext cx="11811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4" descr="Canvas"/>
          <p:cNvSpPr>
            <a:spLocks noChangeArrowheads="1"/>
          </p:cNvSpPr>
          <p:nvPr/>
        </p:nvSpPr>
        <p:spPr bwMode="auto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1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13317" name="Picture 5" descr="minispi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auto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3321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3322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B4099FB-DA3F-42A7-B0B1-3185EEAFF1EB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9ADA85-A09A-41A9-A43D-4A265673DB2B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1926D3-CB53-456A-8990-5C198C1B15E2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66A830-8929-477A-8CE3-9D866F3E329A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D21941-66C8-4E81-B037-A4B5B8E63ED3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B1C0C-1ECD-4AF6-8795-80DC914ABF2E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82B045-F9C1-4FE4-9A79-162A7DAED2EA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B711D-E3E0-4AE7-A0A7-11D66C724EC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BE7FE-9636-4AA5-9646-F1BE8B738C4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AA3CAD-1816-4B0D-8F39-80BC16B8D6BC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F1704-EEF3-47D4-89E3-84685EC015B5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B76073-5DBD-4A39-9203-80A1341A8F42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295C63-9537-40A7-9D1D-5B10D5099D99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 descr="Canvas"/>
          <p:cNvSpPr>
            <a:spLocks noChangeArrowheads="1"/>
          </p:cNvSpPr>
          <p:nvPr/>
        </p:nvSpPr>
        <p:spPr bwMode="auto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1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13315" name="Picture 3" descr="minispi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50800"/>
            <a:ext cx="11811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4" descr="Canvas"/>
          <p:cNvSpPr>
            <a:spLocks noChangeArrowheads="1"/>
          </p:cNvSpPr>
          <p:nvPr/>
        </p:nvSpPr>
        <p:spPr bwMode="auto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1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13317" name="Picture 5" descr="minispi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auto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3321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3322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B4099FB-DA3F-42A7-B0B1-3185EEAFF1EB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9ADA85-A09A-41A9-A43D-4A265673DB2B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1926D3-CB53-456A-8990-5C198C1B15E2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66A830-8929-477A-8CE3-9D866F3E329A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D21941-66C8-4E81-B037-A4B5B8E63ED3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B1C0C-1ECD-4AF6-8795-80DC914ABF2E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B711D-E3E0-4AE7-A0A7-11D66C724EC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BE7FE-9636-4AA5-9646-F1BE8B738C4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82B045-F9C1-4FE4-9A79-162A7DAED2EA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AA3CAD-1816-4B0D-8F39-80BC16B8D6BC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F1704-EEF3-47D4-89E3-84685EC015B5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B76073-5DBD-4A39-9203-80A1341A8F42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295C63-9537-40A7-9D1D-5B10D5099D99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B711D-E3E0-4AE7-A0A7-11D66C724EC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BE7FE-9636-4AA5-9646-F1BE8B738C4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B711D-E3E0-4AE7-A0A7-11D66C724EC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BE7FE-9636-4AA5-9646-F1BE8B738C4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B711D-E3E0-4AE7-A0A7-11D66C724EC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BE7FE-9636-4AA5-9646-F1BE8B738C4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B711D-E3E0-4AE7-A0A7-11D66C724EC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BE7FE-9636-4AA5-9646-F1BE8B738C4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B711D-E3E0-4AE7-A0A7-11D66C724EC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BE7FE-9636-4AA5-9646-F1BE8B738C4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image" Target="../media/image2.png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slideLayout" Target="../slideLayouts/slideLayout44.xml" /><Relationship Id="rId12" Type="http://schemas.openxmlformats.org/officeDocument/2006/relationships/image" Target="../media/image2.png" /><Relationship Id="rId13" Type="http://schemas.openxmlformats.org/officeDocument/2006/relationships/theme" Target="../theme/theme4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B711D-E3E0-4AE7-A0A7-11D66C724EC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BE7FE-9636-4AA5-9646-F1BE8B738C48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EDB73EF-27FD-4430-978C-38D69D6E5357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/>
  </p:transition>
  <p:timing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 bwMode="auto">
      <p:bgPr>
        <a:solidFill>
          <a:srgbClr val="906D58"/>
        </a:solidFill>
        <a:effectLst>
          <a:outerShdw dist="107763" dir="2700000" algn="ctr" rotWithShape="0">
            <a:srgbClr val="02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609601" y="228601"/>
            <a:ext cx="8239125" cy="6391275"/>
          </a:xfrm>
          <a:prstGeom prst="rect">
            <a:avLst/>
          </a:prstGeom>
          <a:solidFill>
            <a:srgbClr val="EDE7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2291" name="Line 3"/>
          <p:cNvSpPr>
            <a:spLocks noChangeShapeType="1"/>
          </p:cNvSpPr>
          <p:nvPr/>
        </p:nvSpPr>
        <p:spPr bwMode="auto">
          <a:xfrm>
            <a:off x="1016000" y="1600200"/>
            <a:ext cx="7670800" cy="0"/>
          </a:xfrm>
          <a:prstGeom prst="line">
            <a:avLst/>
          </a:prstGeom>
          <a:noFill/>
          <a:ln w="3175" cmpd="sng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</a:endParaRPr>
          </a:p>
        </p:txBody>
      </p:sp>
      <p:pic>
        <p:nvPicPr>
          <p:cNvPr id="12292" name="Picture 4" descr="minispi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"/>
          <a:stretch>
            <a:fillRect/>
          </a:stretch>
        </p:blipFill>
        <p:spPr bwMode="auto">
          <a:xfrm>
            <a:off x="0" y="50800"/>
            <a:ext cx="11811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minispi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auto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229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229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2E2E842-79B4-4DC4-AA6E-5EB3A7CC118D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 bwMode="auto">
      <p:bgPr>
        <a:solidFill>
          <a:srgbClr val="906D58"/>
        </a:solidFill>
        <a:effectLst>
          <a:outerShdw dist="107763" dir="2700000" algn="ctr" rotWithShape="0">
            <a:srgbClr val="02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609601" y="228601"/>
            <a:ext cx="8239125" cy="6391275"/>
          </a:xfrm>
          <a:prstGeom prst="rect">
            <a:avLst/>
          </a:prstGeom>
          <a:solidFill>
            <a:srgbClr val="EDE7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2291" name="Line 3"/>
          <p:cNvSpPr>
            <a:spLocks noChangeShapeType="1"/>
          </p:cNvSpPr>
          <p:nvPr/>
        </p:nvSpPr>
        <p:spPr bwMode="auto">
          <a:xfrm>
            <a:off x="1016000" y="1600200"/>
            <a:ext cx="7670800" cy="0"/>
          </a:xfrm>
          <a:prstGeom prst="line">
            <a:avLst/>
          </a:prstGeom>
          <a:noFill/>
          <a:ln w="3175" cmpd="sng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</a:endParaRPr>
          </a:p>
        </p:txBody>
      </p:sp>
      <p:pic>
        <p:nvPicPr>
          <p:cNvPr id="12292" name="Picture 4" descr="minispi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"/>
          <a:stretch>
            <a:fillRect/>
          </a:stretch>
        </p:blipFill>
        <p:spPr bwMode="auto">
          <a:xfrm>
            <a:off x="0" y="50800"/>
            <a:ext cx="11811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minispi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auto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229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229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2E2E842-79B4-4DC4-AA6E-5EB3A7CC118D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7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7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Relationship Id="rId3" Type="http://schemas.openxmlformats.org/officeDocument/2006/relationships/hyperlink" Target="file:///E:/0001.%E5%8D%8E%E6%95%B0TV-%E4%B8%AD%E5%9B%BD%E5%8F%A4%E4%BB%A3%E5%90%8D%E4%BA%BA%E5%9C%A3%E8%B4%A4%20%E7%AC%AC50%E9%9B%86%5b%E9%AB%98%E6%B8%85%E7%89%88%5d.mp4" TargetMode="Ex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6.png" /><Relationship Id="rId4" Type="http://schemas.openxmlformats.org/officeDocument/2006/relationships/vmlDrawing" Target="../drawings/vmlDrawing1.v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68655" y="2309039"/>
            <a:ext cx="3674745" cy="3553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30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smtClean="0">
                <a:latin typeface="黑体" pitchFamily="49" charset="-122"/>
                <a:ea typeface="黑体" pitchFamily="49" charset="-122"/>
              </a:rPr>
              <a:t>三更灯火五更鸡</a:t>
            </a:r>
            <a:r>
              <a:rPr lang="en-US" altLang="zh-CN" sz="3000" smtClean="0">
                <a:latin typeface="黑体" pitchFamily="49" charset="-122"/>
                <a:ea typeface="黑体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000" smtClean="0">
                <a:latin typeface="黑体" pitchFamily="49" charset="-122"/>
                <a:ea typeface="黑体" pitchFamily="49" charset="-122"/>
              </a:rPr>
              <a:t>正是男儿读书时</a:t>
            </a:r>
            <a:r>
              <a:rPr lang="en-US" altLang="zh-CN" sz="3000" smtClean="0">
                <a:latin typeface="黑体" pitchFamily="49" charset="-122"/>
                <a:ea typeface="黑体" pitchFamily="49" charset="-122"/>
              </a:rPr>
              <a:t>.</a:t>
            </a:r>
            <a:br>
              <a:rPr lang="en-US" altLang="zh-CN" sz="300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3000" smtClean="0">
                <a:latin typeface="黑体" pitchFamily="49" charset="-122"/>
                <a:ea typeface="黑体" pitchFamily="49" charset="-122"/>
              </a:rPr>
              <a:t>黑发不知勤学早</a:t>
            </a:r>
            <a:r>
              <a:rPr lang="en-US" altLang="zh-CN" sz="3000" smtClean="0">
                <a:latin typeface="黑体" pitchFamily="49" charset="-122"/>
                <a:ea typeface="黑体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000" smtClean="0">
                <a:latin typeface="黑体" pitchFamily="49" charset="-122"/>
                <a:ea typeface="黑体" pitchFamily="49" charset="-122"/>
              </a:rPr>
              <a:t>白首方悔读书迟</a:t>
            </a:r>
            <a:r>
              <a:rPr lang="en-US" altLang="zh-CN" sz="3000" smtClean="0">
                <a:latin typeface="黑体" pitchFamily="49" charset="-122"/>
                <a:ea typeface="黑体" pitchFamily="49" charset="-122"/>
              </a:rPr>
              <a:t>.</a:t>
            </a:r>
            <a:endParaRPr lang="zh-CN" altLang="en-US" sz="300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610" y="857250"/>
            <a:ext cx="4263389" cy="51435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0918" y="1241776"/>
            <a:ext cx="3931920" cy="1222375"/>
          </a:xfrm>
          <a:prstGeom prst="rect">
            <a:avLst/>
          </a:prstGeom>
          <a:gradFill>
            <a:gsLst>
              <a:gs pos="0">
                <a:srgbClr val="FFFFCC"/>
              </a:gs>
              <a:gs pos="100000">
                <a:srgbClr val="99CCFF"/>
              </a:gs>
            </a:gsLst>
            <a:path path="shape">
              <a:fillToRect l="50000" t="50000" r="50000" b="50000"/>
            </a:path>
          </a:gradFill>
        </p:spPr>
        <p:txBody>
          <a:bodyPr wrap="square" rtlCol="0">
            <a:spAutoFit/>
          </a:bodyPr>
          <a:lstStyle/>
          <a:p>
            <a:r>
              <a:rPr lang="en-US" altLang="zh-CN" sz="300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《</a:t>
            </a:r>
            <a:r>
              <a:rPr lang="zh-CN" altLang="en-US" sz="3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劝学</a:t>
            </a:r>
            <a:r>
              <a:rPr lang="en-US" altLang="zh-CN" sz="300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zh-CN" altLang="en-US" sz="300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     颜</a:t>
            </a:r>
            <a:r>
              <a:rPr lang="zh-CN" altLang="en-US" sz="3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真卿</a:t>
            </a:r>
            <a:br>
              <a:rPr lang="en-US" altLang="zh-CN" sz="3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1350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" y="40640"/>
            <a:ext cx="9144000" cy="6759575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6743" y="3477620"/>
            <a:ext cx="7062717" cy="920045"/>
          </a:xfr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r>
              <a:rPr lang="zh-CN" altLang="en-US" sz="4950" b="1" smtClean="0">
                <a:latin typeface="黑体" pitchFamily="49" charset="-122"/>
                <a:ea typeface="黑体" pitchFamily="49" charset="-122"/>
              </a:rPr>
              <a:t>读准字音，读清句读</a:t>
            </a:r>
            <a:endParaRPr lang="zh-CN" altLang="en-US" sz="495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9904" y="1430456"/>
            <a:ext cx="7799695" cy="8299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4950" b="1" cap="none" spc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让你的声音飞起来</a:t>
            </a:r>
            <a:r>
              <a:rPr lang="en-US" altLang="zh-CN" sz="4950" b="1" cap="none" spc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……</a:t>
            </a:r>
            <a:endParaRPr lang="zh-CN" altLang="en-US" sz="4950" b="1" cap="none" spc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13346" y="2904413"/>
            <a:ext cx="7144604" cy="263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300" b="1" smtClean="0"/>
              <a:t>朱熹说：“学者观书，务须读得字字响亮，不可误读一字，不可少读一字，不可多读一字，不可倒读一字，不可牵强暗记，只要多读数遍，自然上口，久远不忘。”</a:t>
            </a:r>
            <a:endParaRPr lang="zh-CN" altLang="en-US" sz="33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1"/>
      <p:bldP spid="7" grpId="2"/>
      <p:bldP spid="7" grpId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8489" y="1543050"/>
            <a:ext cx="8413845" cy="3886200"/>
          </a:xfrm>
        </p:spPr>
        <p:txBody>
          <a:bodyPr/>
          <a:lstStyle/>
          <a:p>
            <a:r>
              <a:rPr lang="en-US" altLang="zh-CN" sz="3300" b="1" smtClean="0"/>
              <a:t>《</a:t>
            </a:r>
            <a:r>
              <a:rPr lang="zh-CN" altLang="en-US" sz="3300" b="1" smtClean="0"/>
              <a:t>课程标准</a:t>
            </a:r>
            <a:r>
              <a:rPr lang="en-US" altLang="zh-CN" sz="3300" b="1" smtClean="0"/>
              <a:t>》</a:t>
            </a:r>
            <a:r>
              <a:rPr lang="zh-CN" altLang="en-US" sz="3300" b="1" smtClean="0"/>
              <a:t>要求：“</a:t>
            </a:r>
            <a:r>
              <a:rPr lang="zh-CN" altLang="en-US" sz="3300" b="1" smtClean="0">
                <a:solidFill>
                  <a:srgbClr val="C00000"/>
                </a:solidFill>
              </a:rPr>
              <a:t>阅读浅易文言文，能借助注释和工具书，理解词句含义，读懂文章内容。</a:t>
            </a:r>
            <a:r>
              <a:rPr lang="zh-CN" altLang="en-US" sz="3300" b="1" smtClean="0">
                <a:solidFill>
                  <a:schemeClr val="accent6">
                    <a:lumMod val="75000"/>
                  </a:schemeClr>
                </a:solidFill>
              </a:rPr>
              <a:t>了解并梳理常见的文言实词、文言虚词、文言句式的意义和用法</a:t>
            </a:r>
            <a:r>
              <a:rPr lang="zh-CN" altLang="en-US" sz="3300" b="1" smtClean="0">
                <a:solidFill>
                  <a:srgbClr val="C00000"/>
                </a:solidFill>
              </a:rPr>
              <a:t>，注重在阅读实践中举一反三</a:t>
            </a:r>
            <a:r>
              <a:rPr lang="zh-CN" altLang="en-US" sz="3300" b="1" smtClean="0"/>
              <a:t>。”</a:t>
            </a:r>
            <a:endParaRPr lang="zh-CN" altLang="en-US" sz="3300" b="1"/>
          </a:p>
        </p:txBody>
      </p:sp>
    </p:spTree>
  </p:cSld>
  <p:clrMapOvr>
    <a:masterClrMapping/>
  </p:clrMapOvr>
  <p:transition spd="slow">
    <p:random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0"/>
            <a:ext cx="9144000" cy="693039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2498" y="3477620"/>
            <a:ext cx="7062717" cy="920045"/>
          </a:xfr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r>
              <a:rPr lang="zh-CN" altLang="en-US" sz="4950" b="1" smtClean="0">
                <a:latin typeface="黑体" pitchFamily="49" charset="-122"/>
                <a:ea typeface="黑体" pitchFamily="49" charset="-122"/>
              </a:rPr>
              <a:t>落实学案  扫清障碍</a:t>
            </a:r>
            <a:endParaRPr lang="zh-CN" altLang="en-US" sz="495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9904" y="1430456"/>
            <a:ext cx="7799695" cy="8991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5400" b="1" cap="none" spc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让你的大脑动起来</a:t>
            </a:r>
            <a:r>
              <a:rPr lang="en-US" altLang="zh-CN" sz="5400" b="1" cap="none" spc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……</a:t>
            </a:r>
            <a:endParaRPr lang="zh-CN" altLang="en-US" sz="5400" b="1" cap="none" spc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60325" y="181610"/>
            <a:ext cx="9006840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2800" b="1">
                <a:ea typeface="宋体" pitchFamily="2" charset="-122"/>
              </a:rPr>
              <a:t>回顾巩固知识：</a:t>
            </a:r>
            <a:endParaRPr lang="en-US" sz="2800" b="1">
              <a:latin typeface="Arial" pitchFamily="34" charset="0"/>
              <a:cs typeface="Arial" pitchFamily="34" charset="0"/>
            </a:endParaRPr>
          </a:p>
          <a:p>
            <a:pPr indent="0" fontAlgn="auto"/>
            <a:endParaRPr lang="en-US" sz="2800" b="1">
              <a:latin typeface="楷体" charset="-122"/>
              <a:ea typeface="楷体" charset="-122"/>
              <a:cs typeface="楷体" panose="02010609060101010101" charset="-122"/>
            </a:endParaRPr>
          </a:p>
          <a:p>
            <a:pPr indent="0" fontAlgn="auto"/>
            <a:r>
              <a:rPr lang="en-US" sz="2800" b="1">
                <a:latin typeface="楷体" charset="-122"/>
                <a:ea typeface="楷体" charset="-122"/>
                <a:cs typeface="楷体" panose="02010609060101010101" charset="-122"/>
              </a:rPr>
              <a:t>①</a:t>
            </a:r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</a:rPr>
              <a:t>君子曰：学不可以</a:t>
            </a:r>
            <a:r>
              <a:rPr lang="zh-CN" sz="2800" b="1">
                <a:solidFill>
                  <a:srgbClr val="FF0000"/>
                </a:solidFill>
                <a:latin typeface="楷体" charset="-122"/>
                <a:ea typeface="楷体" charset="-122"/>
                <a:cs typeface="楷体" panose="02010609060101010101" charset="-122"/>
              </a:rPr>
              <a:t>已</a:t>
            </a:r>
            <a:r>
              <a:rPr lang="en-US" sz="2800" b="1" u="sng">
                <a:latin typeface="楷体" charset="-122"/>
                <a:ea typeface="楷体" charset="-122"/>
                <a:cs typeface="楷体" panose="02010609060101010101" charset="-122"/>
              </a:rPr>
              <a:t>      </a:t>
            </a:r>
            <a:r>
              <a:rPr lang="en-US" sz="2800" b="1">
                <a:latin typeface="楷体" charset="-122"/>
                <a:ea typeface="楷体" charset="-122"/>
                <a:cs typeface="楷体" panose="02010609060101010101" charset="-122"/>
              </a:rPr>
              <a:t>             </a:t>
            </a:r>
          </a:p>
          <a:p>
            <a:pPr indent="0" fontAlgn="auto"/>
            <a:r>
              <a:rPr lang="en-US" sz="2800" b="1">
                <a:latin typeface="楷体" charset="-122"/>
                <a:ea typeface="楷体" charset="-122"/>
                <a:cs typeface="楷体" panose="02010609060101010101" charset="-122"/>
              </a:rPr>
              <a:t>②</a:t>
            </a:r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</a:rPr>
              <a:t>木直</a:t>
            </a:r>
            <a:r>
              <a:rPr lang="zh-CN" sz="2800" b="1">
                <a:solidFill>
                  <a:srgbClr val="FF0000"/>
                </a:solidFill>
                <a:latin typeface="楷体" charset="-122"/>
                <a:ea typeface="楷体" charset="-122"/>
                <a:cs typeface="楷体" panose="02010609060101010101" charset="-122"/>
              </a:rPr>
              <a:t>中</a:t>
            </a:r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</a:rPr>
              <a:t>绳，</a:t>
            </a:r>
            <a:r>
              <a:rPr lang="zh-CN" sz="2800" b="1">
                <a:solidFill>
                  <a:schemeClr val="tx1"/>
                </a:solidFill>
                <a:latin typeface="楷体" charset="-122"/>
                <a:ea typeface="楷体" charset="-122"/>
                <a:cs typeface="楷体" panose="02010609060101010101" charset="-122"/>
              </a:rPr>
              <a:t>輮</a:t>
            </a:r>
            <a:r>
              <a:rPr lang="zh-CN" sz="2800" b="1">
                <a:solidFill>
                  <a:srgbClr val="FF0000"/>
                </a:solidFill>
                <a:latin typeface="楷体" charset="-122"/>
                <a:ea typeface="楷体" charset="-122"/>
                <a:cs typeface="楷体" panose="02010609060101010101" charset="-122"/>
              </a:rPr>
              <a:t>以为</a:t>
            </a:r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</a:rPr>
              <a:t>轮</a:t>
            </a:r>
            <a:r>
              <a:rPr lang="en-US" sz="2800" b="1" u="sng">
                <a:latin typeface="楷体" charset="-122"/>
                <a:ea typeface="楷体" charset="-122"/>
                <a:cs typeface="楷体" panose="02010609060101010101" charset="-122"/>
              </a:rPr>
              <a:t>         </a:t>
            </a:r>
            <a:r>
              <a:rPr lang="en-US" sz="2800" b="1">
                <a:latin typeface="楷体" charset="-122"/>
                <a:ea typeface="楷体" charset="-122"/>
                <a:cs typeface="楷体" panose="02010609060101010101" charset="-122"/>
              </a:rPr>
              <a:t>③</a:t>
            </a:r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</a:rPr>
              <a:t>其</a:t>
            </a:r>
            <a:r>
              <a:rPr lang="zh-CN" sz="2800" b="1">
                <a:solidFill>
                  <a:srgbClr val="FF0000"/>
                </a:solidFill>
                <a:latin typeface="楷体" charset="-122"/>
                <a:ea typeface="楷体" charset="-122"/>
                <a:cs typeface="楷体" panose="02010609060101010101" charset="-122"/>
              </a:rPr>
              <a:t>曲</a:t>
            </a:r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</a:rPr>
              <a:t>中规</a:t>
            </a:r>
            <a:r>
              <a:rPr lang="en-US" sz="2800" b="1">
                <a:latin typeface="楷体" charset="-122"/>
                <a:ea typeface="楷体" charset="-122"/>
                <a:cs typeface="楷体" panose="02010609060101010101" charset="-122"/>
              </a:rPr>
              <a:t> </a:t>
            </a:r>
            <a:r>
              <a:rPr lang="en-US" sz="2800" b="1" u="sng">
                <a:latin typeface="楷体" charset="-122"/>
                <a:ea typeface="楷体" charset="-122"/>
                <a:cs typeface="楷体" panose="02010609060101010101" charset="-122"/>
              </a:rPr>
              <a:t>        </a:t>
            </a:r>
            <a:r>
              <a:rPr lang="en-US" sz="2800" b="1">
                <a:latin typeface="楷体" charset="-122"/>
                <a:ea typeface="楷体" charset="-122"/>
                <a:cs typeface="楷体" panose="02010609060101010101" charset="-122"/>
              </a:rPr>
              <a:t>          
</a:t>
            </a:r>
          </a:p>
          <a:p>
            <a:pPr indent="0" fontAlgn="auto"/>
            <a:r>
              <a:rPr lang="en-US" sz="2800" b="1">
                <a:latin typeface="楷体" charset="-122"/>
                <a:ea typeface="楷体" charset="-122"/>
                <a:cs typeface="楷体" panose="02010609060101010101" charset="-122"/>
              </a:rPr>
              <a:t>④</a:t>
            </a:r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</a:rPr>
              <a:t>故木受绳则直，金</a:t>
            </a:r>
            <a:r>
              <a:rPr lang="zh-CN" sz="2800" b="1">
                <a:solidFill>
                  <a:srgbClr val="FF0000"/>
                </a:solidFill>
                <a:latin typeface="楷体" charset="-122"/>
                <a:ea typeface="楷体" charset="-122"/>
                <a:cs typeface="楷体" panose="02010609060101010101" charset="-122"/>
              </a:rPr>
              <a:t>就砺</a:t>
            </a:r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</a:rPr>
              <a:t>则利</a:t>
            </a:r>
            <a:r>
              <a:rPr lang="en-US" sz="2800" b="1" u="sng">
                <a:latin typeface="楷体" charset="-122"/>
                <a:ea typeface="楷体" charset="-122"/>
                <a:cs typeface="楷体" panose="02010609060101010101" charset="-122"/>
              </a:rPr>
              <a:t>          </a:t>
            </a:r>
            <a:r>
              <a:rPr lang="en-US" sz="2800" b="1">
                <a:latin typeface="楷体" charset="-122"/>
                <a:ea typeface="楷体" charset="-122"/>
                <a:cs typeface="楷体" panose="02010609060101010101" charset="-122"/>
              </a:rPr>
              <a:t>⑤</a:t>
            </a:r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</a:rPr>
              <a:t>吾尝</a:t>
            </a:r>
            <a:r>
              <a:rPr lang="zh-CN" sz="2800" b="1" u="sng">
                <a:solidFill>
                  <a:srgbClr val="FF0000"/>
                </a:solidFill>
                <a:latin typeface="楷体" charset="-122"/>
                <a:ea typeface="楷体" charset="-122"/>
                <a:cs typeface="楷体" panose="02010609060101010101" charset="-122"/>
              </a:rPr>
              <a:t>跂</a:t>
            </a:r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</a:rPr>
              <a:t>而望矣</a:t>
            </a:r>
            <a:r>
              <a:rPr lang="en-US" sz="2800" b="1" u="sng">
                <a:latin typeface="楷体" charset="-122"/>
                <a:ea typeface="楷体" charset="-122"/>
                <a:cs typeface="楷体" panose="02010609060101010101" charset="-122"/>
              </a:rPr>
              <a:t>                 </a:t>
            </a:r>
            <a:r>
              <a:rPr lang="en-US" sz="2800" b="1">
                <a:latin typeface="楷体" charset="-122"/>
                <a:ea typeface="楷体" charset="-122"/>
                <a:cs typeface="楷体" panose="02010609060101010101" charset="-122"/>
              </a:rPr>
              <a:t>        
</a:t>
            </a:r>
          </a:p>
          <a:p>
            <a:pPr indent="0" fontAlgn="auto"/>
            <a:r>
              <a:rPr lang="en-US" sz="2800" b="1">
                <a:latin typeface="楷体" charset="-122"/>
                <a:ea typeface="楷体" charset="-122"/>
                <a:cs typeface="楷体" panose="02010609060101010101" charset="-122"/>
              </a:rPr>
              <a:t>⑥</a:t>
            </a:r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</a:rPr>
              <a:t>声非</a:t>
            </a:r>
            <a:r>
              <a:rPr lang="zh-CN" sz="2800" b="1">
                <a:solidFill>
                  <a:srgbClr val="FF0000"/>
                </a:solidFill>
                <a:latin typeface="楷体" charset="-122"/>
                <a:ea typeface="楷体" charset="-122"/>
                <a:cs typeface="楷体" panose="02010609060101010101" charset="-122"/>
              </a:rPr>
              <a:t>加疾</a:t>
            </a:r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</a:rPr>
              <a:t>也，而闻者</a:t>
            </a:r>
            <a:r>
              <a:rPr lang="zh-CN" sz="2800" b="1">
                <a:solidFill>
                  <a:srgbClr val="FF0000"/>
                </a:solidFill>
                <a:latin typeface="楷体" charset="-122"/>
                <a:ea typeface="楷体" charset="-122"/>
                <a:cs typeface="楷体" panose="02010609060101010101" charset="-122"/>
              </a:rPr>
              <a:t>彰</a:t>
            </a:r>
            <a:r>
              <a:rPr lang="en-US" sz="2800" b="1" u="sng">
                <a:latin typeface="楷体" charset="-122"/>
                <a:ea typeface="楷体" charset="-122"/>
                <a:cs typeface="楷体" panose="02010609060101010101" charset="-122"/>
              </a:rPr>
              <a:t>     </a:t>
            </a:r>
            <a:r>
              <a:rPr lang="en-US" sz="2800" b="1">
                <a:latin typeface="楷体" charset="-122"/>
                <a:ea typeface="楷体" charset="-122"/>
                <a:cs typeface="楷体" panose="02010609060101010101" charset="-122"/>
              </a:rPr>
              <a:t>  </a:t>
            </a:r>
            <a:r>
              <a:rPr lang="en-US" sz="2800" b="1" u="sng">
                <a:latin typeface="楷体" charset="-122"/>
                <a:ea typeface="楷体" charset="-122"/>
                <a:cs typeface="楷体" panose="02010609060101010101" charset="-122"/>
              </a:rPr>
              <a:t>       </a:t>
            </a:r>
            <a:r>
              <a:rPr lang="en-US" sz="2800" b="1">
                <a:latin typeface="楷体" charset="-122"/>
                <a:ea typeface="楷体" charset="-122"/>
                <a:cs typeface="楷体" panose="02010609060101010101" charset="-122"/>
              </a:rPr>
              <a:t>⑦</a:t>
            </a:r>
            <a:r>
              <a:rPr lang="zh-CN" sz="2800" b="1">
                <a:solidFill>
                  <a:srgbClr val="FF0000"/>
                </a:solidFill>
                <a:latin typeface="楷体" charset="-122"/>
                <a:ea typeface="楷体" charset="-122"/>
                <a:cs typeface="楷体" panose="02010609060101010101" charset="-122"/>
              </a:rPr>
              <a:t>假</a:t>
            </a:r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</a:rPr>
              <a:t>舟楫者</a:t>
            </a:r>
            <a:r>
              <a:rPr lang="en-US" sz="2800" b="1">
                <a:latin typeface="楷体" charset="-122"/>
                <a:ea typeface="楷体" charset="-122"/>
                <a:cs typeface="楷体" panose="02010609060101010101" charset="-122"/>
              </a:rPr>
              <a:t> </a:t>
            </a:r>
            <a:r>
              <a:rPr lang="zh-CN" altLang="en-US" sz="2800" b="1">
                <a:latin typeface="楷体" charset="-122"/>
                <a:ea typeface="楷体" charset="-122"/>
                <a:cs typeface="楷体" panose="02010609060101010101" charset="-122"/>
              </a:rPr>
              <a:t>，非</a:t>
            </a:r>
            <a:r>
              <a:rPr lang="zh-CN" altLang="en-US" sz="2800" b="1">
                <a:solidFill>
                  <a:srgbClr val="FF0000"/>
                </a:solidFill>
                <a:latin typeface="楷体" charset="-122"/>
                <a:ea typeface="楷体" charset="-122"/>
                <a:cs typeface="楷体" panose="02010609060101010101" charset="-122"/>
              </a:rPr>
              <a:t>能水</a:t>
            </a:r>
            <a:r>
              <a:rPr lang="zh-CN" altLang="en-US" sz="2800" b="1">
                <a:latin typeface="楷体" charset="-122"/>
                <a:ea typeface="楷体" charset="-122"/>
                <a:cs typeface="楷体" panose="02010609060101010101" charset="-122"/>
              </a:rPr>
              <a:t>也，而</a:t>
            </a:r>
            <a:r>
              <a:rPr lang="zh-CN" altLang="en-US" sz="2800" b="1">
                <a:solidFill>
                  <a:srgbClr val="FF0000"/>
                </a:solidFill>
                <a:latin typeface="楷体" charset="-122"/>
                <a:ea typeface="楷体" charset="-122"/>
                <a:cs typeface="楷体" panose="02010609060101010101" charset="-122"/>
              </a:rPr>
              <a:t>绝</a:t>
            </a:r>
            <a:r>
              <a:rPr lang="zh-CN" altLang="en-US" sz="2800" b="1">
                <a:latin typeface="楷体" charset="-122"/>
                <a:ea typeface="楷体" charset="-122"/>
                <a:cs typeface="楷体" panose="02010609060101010101" charset="-122"/>
              </a:rPr>
              <a:t>江河</a:t>
            </a:r>
            <a:r>
              <a:rPr lang="en-US" sz="2800" b="1">
                <a:latin typeface="楷体" charset="-122"/>
                <a:ea typeface="楷体" charset="-122"/>
                <a:cs typeface="楷体" panose="02010609060101010101" charset="-122"/>
              </a:rPr>
              <a:t> </a:t>
            </a:r>
            <a:r>
              <a:rPr lang="en-US" sz="2800" b="1" u="sng">
                <a:latin typeface="楷体" charset="-122"/>
                <a:ea typeface="楷体" charset="-122"/>
                <a:cs typeface="楷体" panose="02010609060101010101" charset="-122"/>
              </a:rPr>
              <a:t>     </a:t>
            </a:r>
            <a:r>
              <a:rPr lang="en-US" sz="2800" b="1">
                <a:latin typeface="楷体" charset="-122"/>
                <a:ea typeface="楷体" charset="-122"/>
                <a:cs typeface="楷体" panose="02010609060101010101" charset="-122"/>
              </a:rPr>
              <a:t>   ⑧</a:t>
            </a:r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</a:rPr>
              <a:t>故不积</a:t>
            </a:r>
            <a:r>
              <a:rPr lang="zh-CN" sz="2800" b="1">
                <a:solidFill>
                  <a:srgbClr val="FF0000"/>
                </a:solidFill>
                <a:latin typeface="楷体" charset="-122"/>
                <a:ea typeface="楷体" charset="-122"/>
                <a:cs typeface="楷体" panose="02010609060101010101" charset="-122"/>
              </a:rPr>
              <a:t>跬步</a:t>
            </a:r>
            <a:r>
              <a:rPr lang="en-US" sz="2800" b="1" u="sng">
                <a:latin typeface="楷体" charset="-122"/>
                <a:ea typeface="楷体" charset="-122"/>
                <a:cs typeface="楷体" panose="02010609060101010101" charset="-122"/>
              </a:rPr>
              <a:t>          </a:t>
            </a:r>
            <a:r>
              <a:rPr lang="en-US" sz="2800" b="1">
                <a:latin typeface="楷体" charset="-122"/>
                <a:ea typeface="楷体" charset="-122"/>
                <a:cs typeface="楷体" panose="02010609060101010101" charset="-122"/>
              </a:rPr>
              <a:t>          ⑨</a:t>
            </a:r>
            <a:r>
              <a:rPr lang="zh-CN" sz="2800" b="1" u="sng">
                <a:solidFill>
                  <a:srgbClr val="FF0000"/>
                </a:solidFill>
                <a:latin typeface="楷体" charset="-122"/>
                <a:ea typeface="楷体" charset="-122"/>
                <a:cs typeface="楷体" panose="02010609060101010101" charset="-122"/>
              </a:rPr>
              <a:t>锲</a:t>
            </a:r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</a:rPr>
              <a:t>而不舍，金石可</a:t>
            </a:r>
            <a:r>
              <a:rPr lang="zh-CN" sz="2800" b="1" u="sng">
                <a:solidFill>
                  <a:srgbClr val="FF0000"/>
                </a:solidFill>
                <a:latin typeface="楷体" charset="-122"/>
                <a:ea typeface="楷体" charset="-122"/>
                <a:cs typeface="楷体" panose="02010609060101010101" charset="-122"/>
              </a:rPr>
              <a:t>镂</a:t>
            </a:r>
            <a:r>
              <a:rPr lang="en-US" sz="2800" b="1" u="sng">
                <a:latin typeface="楷体" charset="-122"/>
                <a:ea typeface="楷体" charset="-122"/>
                <a:cs typeface="楷体" panose="02010609060101010101" charset="-122"/>
              </a:rPr>
              <a:t>            </a:t>
            </a:r>
            <a:r>
              <a:rPr lang="en-US" sz="2800" b="1">
                <a:latin typeface="楷体" charset="-122"/>
                <a:ea typeface="楷体" charset="-122"/>
                <a:cs typeface="楷体" panose="02010609060101010101" charset="-122"/>
              </a:rPr>
              <a:t>  </a:t>
            </a:r>
            <a:r>
              <a:rPr lang="en-US" sz="2800" b="1" u="sng">
                <a:latin typeface="楷体" charset="-122"/>
                <a:ea typeface="楷体" charset="-122"/>
                <a:cs typeface="楷体" panose="02010609060101010101" charset="-122"/>
              </a:rPr>
              <a:t>           </a:t>
            </a:r>
            <a:r>
              <a:rPr lang="en-US" sz="2800" b="1">
                <a:latin typeface="楷体" charset="-122"/>
                <a:ea typeface="楷体" charset="-122"/>
                <a:cs typeface="楷体" panose="02010609060101010101" charset="-122"/>
              </a:rPr>
              <a:t>⑩</a:t>
            </a:r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  <a:sym typeface="+mn-ea"/>
              </a:rPr>
              <a:t>驽马十</a:t>
            </a:r>
            <a:r>
              <a:rPr lang="zh-CN" sz="2800" b="1">
                <a:solidFill>
                  <a:srgbClr val="FF0000"/>
                </a:solidFill>
                <a:latin typeface="楷体" charset="-122"/>
                <a:ea typeface="楷体" charset="-122"/>
                <a:cs typeface="楷体" panose="02010609060101010101" charset="-122"/>
                <a:sym typeface="+mn-ea"/>
              </a:rPr>
              <a:t>驾</a:t>
            </a:r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  <a:sym typeface="+mn-ea"/>
              </a:rPr>
              <a:t>，功在不舍</a:t>
            </a:r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</a:rPr>
              <a:t>；
</a:t>
            </a:r>
          </a:p>
          <a:p>
            <a:pPr indent="0" fontAlgn="auto"/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</a:rPr>
              <a:t>⑪</a:t>
            </a:r>
            <a:r>
              <a:rPr lang="zh-CN" sz="2800" b="1">
                <a:solidFill>
                  <a:srgbClr val="FF0000"/>
                </a:solidFill>
                <a:latin typeface="楷体" charset="-122"/>
                <a:ea typeface="楷体" charset="-122"/>
                <a:cs typeface="楷体" panose="02010609060101010101" charset="-122"/>
              </a:rPr>
              <a:t>用</a:t>
            </a:r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</a:rPr>
              <a:t>心</a:t>
            </a:r>
            <a:r>
              <a:rPr lang="zh-CN" sz="2800" b="1">
                <a:solidFill>
                  <a:srgbClr val="FF0000"/>
                </a:solidFill>
                <a:latin typeface="楷体" charset="-122"/>
                <a:ea typeface="楷体" charset="-122"/>
                <a:cs typeface="楷体" panose="02010609060101010101" charset="-122"/>
              </a:rPr>
              <a:t>一</a:t>
            </a:r>
            <a:r>
              <a:rPr lang="zh-CN" sz="2800" b="1">
                <a:latin typeface="楷体" charset="-122"/>
                <a:ea typeface="楷体" charset="-122"/>
                <a:cs typeface="楷体" panose="02010609060101010101" charset="-122"/>
              </a:rPr>
              <a:t>也</a:t>
            </a:r>
          </a:p>
          <a:p>
            <a:pPr indent="0" fontAlgn="auto"/>
            <a:r>
              <a:rPr lang="en-US" sz="2800" b="1">
                <a:latin typeface="楷体" charset="-122"/>
                <a:ea typeface="楷体" charset="-122"/>
                <a:cs typeface="楷体" panose="02010609060101010101" charset="-122"/>
              </a:rPr>
              <a:t>⑫</a:t>
            </a:r>
            <a:r>
              <a:rPr lang="zh-CN" altLang="en-US" sz="2800" b="1">
                <a:latin typeface="楷体" charset="-122"/>
                <a:ea typeface="楷体" charset="-122"/>
                <a:cs typeface="楷体" panose="02010609060101010101" charset="-122"/>
              </a:rPr>
              <a:t>君子</a:t>
            </a:r>
            <a:r>
              <a:rPr lang="zh-CN" altLang="en-US" sz="2800" b="1">
                <a:solidFill>
                  <a:srgbClr val="FF0000"/>
                </a:solidFill>
                <a:latin typeface="楷体" charset="-122"/>
                <a:ea typeface="楷体" charset="-122"/>
                <a:cs typeface="楷体" panose="02010609060101010101" charset="-122"/>
              </a:rPr>
              <a:t>生</a:t>
            </a:r>
            <a:r>
              <a:rPr lang="zh-CN" altLang="en-US" sz="2800" b="1">
                <a:latin typeface="楷体" charset="-122"/>
                <a:ea typeface="楷体" charset="-122"/>
                <a:cs typeface="楷体" panose="02010609060101010101" charset="-122"/>
              </a:rPr>
              <a:t>非异也</a:t>
            </a:r>
            <a:r>
              <a:rPr lang="en-US" sz="2800" b="1" u="sng">
                <a:latin typeface="楷体" charset="-122"/>
                <a:ea typeface="楷体" charset="-122"/>
                <a:cs typeface="楷体" panose="02010609060101010101" charset="-122"/>
              </a:rPr>
              <a:t> </a:t>
            </a:r>
            <a:r>
              <a:rPr lang="en-US" sz="2800" b="0" u="sng">
                <a:latin typeface="宋体" panose="02010600030101010101" pitchFamily="2" charset="-122"/>
              </a:rPr>
              <a:t>              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8590"/>
            <a:ext cx="9144000" cy="66567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>
                <a:latin typeface="微软雅黑" panose="020b0503020204020204" charset="-122"/>
              </a:rPr>
              <a:t>文言文阅读 “三步走”：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</a:endParaRPr>
          </a:p>
          <a:p>
            <a:pPr marL="0" indent="0">
              <a:buNone/>
            </a:pP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</a:rPr>
              <a:t>第一步：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sym typeface="+mn-ea"/>
              </a:rPr>
              <a:t>掌握重点字词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</a:rPr>
              <a:t>     </a:t>
            </a:r>
            <a:r>
              <a:rPr lang="zh-CN" altLang="en-US" sz="3200" b="1">
                <a:solidFill>
                  <a:srgbClr val="3366FF"/>
                </a:solidFill>
                <a:latin typeface="微软雅黑" panose="020b0503020204020204" charset="-122"/>
              </a:rPr>
              <a:t>重点实词、虚词和文言句式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</a:rPr>
              <a:t>     结合</a:t>
            </a:r>
            <a:r>
              <a:rPr lang="zh-CN" altLang="en-US" sz="3200" b="1">
                <a:solidFill>
                  <a:srgbClr val="3366FF"/>
                </a:solidFill>
                <a:latin typeface="微软雅黑" panose="020b0503020204020204" charset="-122"/>
              </a:rPr>
              <a:t>课下注释和工具书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</a:rPr>
              <a:t>第二步：组词猜词</a:t>
            </a:r>
            <a:endParaRPr lang="en-US" altLang="zh-CN" sz="3200" b="1">
              <a:solidFill>
                <a:srgbClr val="FF0000"/>
              </a:solidFill>
              <a:latin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3200" b="1">
                <a:latin typeface="微软雅黑" panose="020b0503020204020204" charset="-122"/>
              </a:rPr>
              <a:t>     组词：单字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</a:rPr>
              <a:t>迁延组词</a:t>
            </a:r>
            <a:r>
              <a:rPr lang="zh-CN" altLang="en-US" sz="3200" b="1">
                <a:latin typeface="微软雅黑" panose="020b0503020204020204" charset="-122"/>
              </a:rPr>
              <a:t>。</a:t>
            </a:r>
          </a:p>
          <a:p>
            <a:pPr marL="0" indent="0">
              <a:buNone/>
            </a:pPr>
            <a:r>
              <a:rPr lang="zh-CN" altLang="en-US" sz="3200" b="1">
                <a:latin typeface="微软雅黑" panose="020b0503020204020204" charset="-122"/>
              </a:rPr>
              <a:t>     猜词：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</a:rPr>
              <a:t>语境</a:t>
            </a:r>
            <a:r>
              <a:rPr lang="zh-CN" altLang="en-US" sz="3200" b="1">
                <a:latin typeface="微软雅黑" panose="020b0503020204020204" charset="-122"/>
              </a:rPr>
              <a:t>优先，不认识的猜偏旁。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</a:rPr>
              <a:t>第三步：翻译</a:t>
            </a:r>
            <a:r>
              <a:rPr lang="en-US" altLang="zh-CN" sz="3200" b="1">
                <a:latin typeface="微软雅黑" panose="020b0503020204020204" charset="-122"/>
              </a:rPr>
              <a:t>       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</a:rPr>
              <a:t>     字字落实，直译为主；文从字顺，意译为辅。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</a:rPr>
              <a:t>    不遗漏</a:t>
            </a:r>
            <a:r>
              <a:rPr lang="zh-CN" altLang="en-US" sz="3200" b="1">
                <a:latin typeface="微软雅黑" panose="020b0503020204020204" charset="-122"/>
              </a:rPr>
              <a:t>任何一点，符合现代汉语习惯。</a:t>
            </a:r>
            <a:endParaRPr lang="en-US" altLang="zh-CN" sz="3200" b="1">
              <a:latin typeface="微软雅黑" panose="020b0503020204020204" charset="-122"/>
            </a:endParaRPr>
          </a:p>
          <a:p>
            <a:pPr marL="0" indent="0">
              <a:buNone/>
            </a:pPr>
            <a:endParaRPr lang="en-US" altLang="zh-CN" sz="3200" b="1">
              <a:latin typeface="微软雅黑" panose="020b0503020204020204" charset="-122"/>
            </a:endParaRPr>
          </a:p>
          <a:p>
            <a:pPr marL="0" indent="0">
              <a:buNone/>
            </a:pPr>
            <a:endParaRPr lang="zh-CN" altLang="en-US" sz="3200" b="1">
              <a:latin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305" y="41910"/>
            <a:ext cx="9029065" cy="6624320"/>
          </a:xfrm>
        </p:spPr>
        <p:txBody>
          <a:bodyPr>
            <a:normAutofit fontScale="75000"/>
          </a:bodyPr>
          <a:lstStyle/>
          <a:p>
            <a:r>
              <a:rPr lang="zh-CN" altLang="en-US" b="1"/>
              <a:t>“而”的用法和意义</a:t>
            </a:r>
          </a:p>
          <a:p>
            <a:r>
              <a:rPr lang="zh-CN" altLang="en-US" b="1"/>
              <a:t>1.连词，表示</a:t>
            </a:r>
            <a:r>
              <a:rPr lang="zh-CN" altLang="en-US" b="1">
                <a:solidFill>
                  <a:srgbClr val="FF0000"/>
                </a:solidFill>
              </a:rPr>
              <a:t>并列</a:t>
            </a:r>
            <a:r>
              <a:rPr lang="zh-CN" altLang="en-US" b="1"/>
              <a:t>，相当于“又”、“和”或不译。如：</a:t>
            </a:r>
            <a:r>
              <a:rPr lang="zh-CN" altLang="en-US" b="1">
                <a:solidFill>
                  <a:srgbClr val="3366FF"/>
                </a:solidFill>
              </a:rPr>
              <a:t>敏而好学，不耻下问。</a:t>
            </a:r>
          </a:p>
          <a:p>
            <a:r>
              <a:rPr lang="zh-CN" altLang="en-US" b="1"/>
              <a:t>2.连词，表示</a:t>
            </a:r>
            <a:r>
              <a:rPr lang="zh-CN" altLang="en-US" b="1">
                <a:solidFill>
                  <a:srgbClr val="FF0000"/>
                </a:solidFill>
              </a:rPr>
              <a:t>修饰</a:t>
            </a:r>
            <a:r>
              <a:rPr lang="zh-CN" altLang="en-US" b="1"/>
              <a:t>，连接状语和中心词，相当于“着”、“地”等，或不译。如：</a:t>
            </a:r>
            <a:r>
              <a:rPr lang="zh-CN" altLang="en-US" b="1">
                <a:solidFill>
                  <a:srgbClr val="3366FF"/>
                </a:solidFill>
              </a:rPr>
              <a:t>则施施而行，漫漫而游</a:t>
            </a:r>
          </a:p>
          <a:p>
            <a:r>
              <a:rPr lang="zh-CN" altLang="en-US" b="1"/>
              <a:t>3.连词，表示</a:t>
            </a:r>
            <a:r>
              <a:rPr lang="zh-CN" altLang="en-US" b="1">
                <a:solidFill>
                  <a:srgbClr val="FF0000"/>
                </a:solidFill>
              </a:rPr>
              <a:t>假设</a:t>
            </a:r>
            <a:r>
              <a:rPr lang="zh-CN" altLang="en-US" b="1"/>
              <a:t>关系，连接主语和谓语，相当于“如果”、“假使”。如：</a:t>
            </a:r>
            <a:r>
              <a:rPr lang="zh-CN" altLang="en-US" b="1">
                <a:solidFill>
                  <a:srgbClr val="3366FF"/>
                </a:solidFill>
              </a:rPr>
              <a:t>人而无信，不知其可。</a:t>
            </a:r>
          </a:p>
          <a:p>
            <a:r>
              <a:rPr lang="zh-CN" altLang="en-US" b="1"/>
              <a:t>4.连词，表示</a:t>
            </a:r>
            <a:r>
              <a:rPr lang="zh-CN" altLang="en-US" b="1">
                <a:solidFill>
                  <a:srgbClr val="FF0000"/>
                </a:solidFill>
              </a:rPr>
              <a:t>转折</a:t>
            </a:r>
            <a:r>
              <a:rPr lang="zh-CN" altLang="en-US" b="1"/>
              <a:t>关系，相当于“然而”、“可是”“却”。如：</a:t>
            </a:r>
            <a:r>
              <a:rPr lang="zh-CN" altLang="en-US" b="1">
                <a:solidFill>
                  <a:srgbClr val="3366FF"/>
                </a:solidFill>
              </a:rPr>
              <a:t>人不知而不愠，不亦君子乎？</a:t>
            </a:r>
          </a:p>
          <a:p>
            <a:r>
              <a:rPr lang="zh-CN" altLang="en-US" b="1"/>
              <a:t>5.连词，表示</a:t>
            </a:r>
            <a:r>
              <a:rPr lang="zh-CN" altLang="en-US" b="1">
                <a:solidFill>
                  <a:srgbClr val="FF0000"/>
                </a:solidFill>
              </a:rPr>
              <a:t>承接</a:t>
            </a:r>
            <a:r>
              <a:rPr lang="zh-CN" altLang="en-US" b="1"/>
              <a:t>关系，相当于“就”或不译。如：</a:t>
            </a:r>
            <a:r>
              <a:rPr lang="zh-CN" altLang="en-US" b="1">
                <a:solidFill>
                  <a:srgbClr val="3366FF"/>
                </a:solidFill>
              </a:rPr>
              <a:t>觉而起，起而归</a:t>
            </a:r>
          </a:p>
          <a:p>
            <a:r>
              <a:rPr lang="zh-CN" altLang="en-US" b="1"/>
              <a:t>6.连词，表</a:t>
            </a:r>
            <a:r>
              <a:rPr lang="zh-CN" altLang="en-US" b="1">
                <a:solidFill>
                  <a:srgbClr val="FF0000"/>
                </a:solidFill>
              </a:rPr>
              <a:t>递进</a:t>
            </a:r>
            <a:r>
              <a:rPr lang="zh-CN" altLang="en-US" b="1"/>
              <a:t>关系，相当于“而且”、“并且”。如：</a:t>
            </a:r>
            <a:r>
              <a:rPr lang="zh-CN" altLang="en-US" b="1">
                <a:solidFill>
                  <a:srgbClr val="3366FF"/>
                </a:solidFill>
              </a:rPr>
              <a:t>君子博学而日参省乎己</a:t>
            </a:r>
            <a:r>
              <a:rPr lang="zh-CN" altLang="en-US" b="1"/>
              <a:t>。</a:t>
            </a:r>
          </a:p>
          <a:p>
            <a:r>
              <a:rPr lang="zh-CN" altLang="en-US" b="1"/>
              <a:t>7.连词，表</a:t>
            </a:r>
            <a:r>
              <a:rPr lang="zh-CN" altLang="en-US" b="1">
                <a:solidFill>
                  <a:srgbClr val="FF0000"/>
                </a:solidFill>
              </a:rPr>
              <a:t>因果</a:t>
            </a:r>
            <a:r>
              <a:rPr lang="zh-CN" altLang="en-US" b="1"/>
              <a:t>关系，可译为“因而”。如：余亦悔其随之而不得极夫游之乐也</a:t>
            </a:r>
          </a:p>
          <a:p>
            <a:r>
              <a:rPr lang="zh-CN" altLang="en-US" b="1"/>
              <a:t>8、连词，表</a:t>
            </a:r>
            <a:r>
              <a:rPr lang="zh-CN" altLang="en-US" b="1">
                <a:solidFill>
                  <a:srgbClr val="FF0000"/>
                </a:solidFill>
              </a:rPr>
              <a:t>目的</a:t>
            </a:r>
            <a:r>
              <a:rPr lang="zh-CN" altLang="en-US" b="1"/>
              <a:t>关系，可译为“来”、“用来”。如：</a:t>
            </a:r>
            <a:r>
              <a:rPr lang="zh-CN" altLang="en-US" b="1">
                <a:solidFill>
                  <a:srgbClr val="3366FF"/>
                </a:solidFill>
              </a:rPr>
              <a:t>缦立远视，而望幸焉</a:t>
            </a:r>
          </a:p>
          <a:p>
            <a:r>
              <a:rPr lang="zh-CN" altLang="en-US" b="1"/>
              <a:t>9.通"尔"，用作</a:t>
            </a:r>
            <a:r>
              <a:rPr lang="zh-CN" altLang="en-US" b="1">
                <a:solidFill>
                  <a:srgbClr val="3366FF"/>
                </a:solidFill>
              </a:rPr>
              <a:t>代词</a:t>
            </a:r>
            <a:r>
              <a:rPr lang="zh-CN" altLang="en-US" b="1"/>
              <a:t>，第二人称，译为"你的"如：而母立于兹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3774" y="857251"/>
            <a:ext cx="8980227" cy="5143500"/>
          </a:xfrm>
        </p:spPr>
        <p:txBody>
          <a:bodyPr>
            <a:normAutofit fontScale="90000" lnSpcReduction="20000"/>
          </a:bodyPr>
          <a:lstStyle/>
          <a:p>
            <a:r>
              <a:rPr lang="en-US" altLang="zh-CN" b="1" smtClean="0"/>
              <a:t>1.</a:t>
            </a:r>
            <a:r>
              <a:rPr lang="zh-CN" altLang="en-US" b="1" smtClean="0"/>
              <a:t> </a:t>
            </a:r>
            <a:r>
              <a:rPr lang="zh-CN" altLang="en-US" b="1" smtClean="0">
                <a:solidFill>
                  <a:srgbClr val="FF0000"/>
                </a:solidFill>
              </a:rPr>
              <a:t>輮</a:t>
            </a:r>
            <a:r>
              <a:rPr lang="zh-CN" altLang="en-US" b="1" smtClean="0"/>
              <a:t>以为轮，其</a:t>
            </a:r>
            <a:r>
              <a:rPr lang="zh-CN" altLang="en-US" b="1" smtClean="0">
                <a:solidFill>
                  <a:srgbClr val="FF0000"/>
                </a:solidFill>
              </a:rPr>
              <a:t>曲中</a:t>
            </a:r>
            <a:r>
              <a:rPr lang="zh-CN" altLang="en-US" b="1" smtClean="0"/>
              <a:t>规。</a:t>
            </a:r>
            <a:endParaRPr lang="en-US" altLang="zh-CN" b="1" smtClean="0"/>
          </a:p>
          <a:p>
            <a:r>
              <a:rPr lang="en-US" altLang="zh-CN" b="1" smtClean="0"/>
              <a:t>2.</a:t>
            </a:r>
            <a:r>
              <a:rPr lang="zh-CN" altLang="en-US" b="1" smtClean="0"/>
              <a:t>虽有</a:t>
            </a:r>
            <a:r>
              <a:rPr lang="zh-CN" altLang="en-US" b="1" smtClean="0">
                <a:solidFill>
                  <a:srgbClr val="FF0000"/>
                </a:solidFill>
              </a:rPr>
              <a:t>槁暴</a:t>
            </a:r>
            <a:r>
              <a:rPr lang="zh-CN" altLang="en-US" b="1" smtClean="0"/>
              <a:t>，不</a:t>
            </a:r>
            <a:r>
              <a:rPr lang="zh-CN" altLang="en-US" b="1" smtClean="0">
                <a:solidFill>
                  <a:srgbClr val="FF0000"/>
                </a:solidFill>
              </a:rPr>
              <a:t>复</a:t>
            </a:r>
            <a:r>
              <a:rPr lang="zh-CN" altLang="en-US" b="1" smtClean="0"/>
              <a:t>挺者，輮使之</a:t>
            </a:r>
            <a:r>
              <a:rPr lang="zh-CN" altLang="en-US" b="1" smtClean="0">
                <a:solidFill>
                  <a:srgbClr val="FF0000"/>
                </a:solidFill>
              </a:rPr>
              <a:t>然</a:t>
            </a:r>
            <a:r>
              <a:rPr lang="zh-CN" altLang="en-US" b="1" smtClean="0"/>
              <a:t>也。</a:t>
            </a:r>
            <a:endParaRPr lang="en-US" altLang="zh-CN" b="1" smtClean="0"/>
          </a:p>
          <a:p>
            <a:r>
              <a:rPr lang="en-US" altLang="zh-CN" b="1" smtClean="0"/>
              <a:t>3.</a:t>
            </a:r>
            <a:r>
              <a:rPr lang="zh-CN" altLang="en-US" b="1" smtClean="0"/>
              <a:t>故木受绳则直，金就</a:t>
            </a:r>
            <a:r>
              <a:rPr lang="zh-CN" altLang="en-US" b="1" smtClean="0">
                <a:solidFill>
                  <a:srgbClr val="FF0000"/>
                </a:solidFill>
              </a:rPr>
              <a:t>砺</a:t>
            </a:r>
            <a:r>
              <a:rPr lang="zh-CN" altLang="en-US" b="1" smtClean="0"/>
              <a:t>则利，君子博学</a:t>
            </a:r>
            <a:r>
              <a:rPr lang="zh-CN" altLang="en-US" b="1" smtClean="0">
                <a:solidFill>
                  <a:srgbClr val="FF0000"/>
                </a:solidFill>
              </a:rPr>
              <a:t>而日</a:t>
            </a:r>
            <a:r>
              <a:rPr lang="zh-CN" altLang="en-US" b="1" smtClean="0"/>
              <a:t>参省乎己，则知明</a:t>
            </a:r>
            <a:r>
              <a:rPr lang="zh-CN" altLang="en-US" b="1" smtClean="0">
                <a:solidFill>
                  <a:srgbClr val="FF0000"/>
                </a:solidFill>
              </a:rPr>
              <a:t>而</a:t>
            </a:r>
            <a:r>
              <a:rPr lang="zh-CN" altLang="en-US" b="1" smtClean="0"/>
              <a:t>行无过矣。</a:t>
            </a:r>
          </a:p>
          <a:p>
            <a:r>
              <a:rPr lang="en-US" altLang="zh-CN" b="1" smtClean="0"/>
              <a:t>4.</a:t>
            </a:r>
            <a:r>
              <a:rPr lang="zh-CN" altLang="en-US" b="1" smtClean="0"/>
              <a:t>吾尝终日</a:t>
            </a:r>
            <a:r>
              <a:rPr lang="zh-CN" altLang="en-US" b="1" smtClean="0">
                <a:solidFill>
                  <a:srgbClr val="FF0000"/>
                </a:solidFill>
              </a:rPr>
              <a:t>而</a:t>
            </a:r>
            <a:r>
              <a:rPr lang="zh-CN" altLang="en-US" b="1" smtClean="0"/>
              <a:t>思矣，不如</a:t>
            </a:r>
            <a:r>
              <a:rPr lang="zh-CN" altLang="en-US" b="1" smtClean="0">
                <a:solidFill>
                  <a:srgbClr val="FF0000"/>
                </a:solidFill>
              </a:rPr>
              <a:t>须臾</a:t>
            </a:r>
            <a:r>
              <a:rPr lang="zh-CN" altLang="en-US" b="1" smtClean="0"/>
              <a:t>之所学也；吾尝跂而</a:t>
            </a:r>
            <a:r>
              <a:rPr lang="zh-CN" altLang="en-US" b="1" smtClean="0">
                <a:solidFill>
                  <a:srgbClr val="FF0000"/>
                </a:solidFill>
              </a:rPr>
              <a:t>望</a:t>
            </a:r>
            <a:r>
              <a:rPr lang="zh-CN" altLang="en-US" b="1" smtClean="0"/>
              <a:t>矣，</a:t>
            </a:r>
            <a:endParaRPr lang="en-US" altLang="zh-CN" b="1" smtClean="0"/>
          </a:p>
          <a:p>
            <a:r>
              <a:rPr lang="en-US" altLang="zh-CN" b="1" smtClean="0"/>
              <a:t>5.</a:t>
            </a:r>
            <a:r>
              <a:rPr lang="zh-CN" altLang="en-US" b="1" smtClean="0"/>
              <a:t> 而</a:t>
            </a:r>
            <a:r>
              <a:rPr lang="zh-CN" altLang="en-US" b="1" smtClean="0">
                <a:solidFill>
                  <a:srgbClr val="FF0000"/>
                </a:solidFill>
              </a:rPr>
              <a:t>见者</a:t>
            </a:r>
            <a:r>
              <a:rPr lang="zh-CN" altLang="en-US" b="1" smtClean="0"/>
              <a:t>远；声非加</a:t>
            </a:r>
            <a:r>
              <a:rPr lang="zh-CN" altLang="en-US" b="1" smtClean="0">
                <a:solidFill>
                  <a:srgbClr val="FF0000"/>
                </a:solidFill>
              </a:rPr>
              <a:t>疾</a:t>
            </a:r>
            <a:r>
              <a:rPr lang="zh-CN" altLang="en-US" b="1" smtClean="0"/>
              <a:t>也，而闻者</a:t>
            </a:r>
            <a:r>
              <a:rPr lang="zh-CN" altLang="en-US" b="1" smtClean="0">
                <a:solidFill>
                  <a:srgbClr val="FF0000"/>
                </a:solidFill>
              </a:rPr>
              <a:t>彰</a:t>
            </a:r>
            <a:r>
              <a:rPr lang="zh-CN" altLang="en-US" b="1" smtClean="0"/>
              <a:t>。</a:t>
            </a:r>
            <a:endParaRPr lang="en-US" altLang="zh-CN" b="1" smtClean="0"/>
          </a:p>
          <a:p>
            <a:r>
              <a:rPr lang="en-US" altLang="zh-CN" b="1" smtClean="0"/>
              <a:t>6.</a:t>
            </a:r>
            <a:r>
              <a:rPr lang="zh-CN" altLang="en-US" b="1" smtClean="0">
                <a:solidFill>
                  <a:srgbClr val="FF0000"/>
                </a:solidFill>
              </a:rPr>
              <a:t>假</a:t>
            </a:r>
            <a:r>
              <a:rPr lang="zh-CN" altLang="en-US" b="1" smtClean="0"/>
              <a:t>舆马者，非</a:t>
            </a:r>
            <a:r>
              <a:rPr lang="zh-CN" altLang="en-US" b="1" smtClean="0">
                <a:solidFill>
                  <a:srgbClr val="FF0000"/>
                </a:solidFill>
              </a:rPr>
              <a:t>利</a:t>
            </a:r>
            <a:r>
              <a:rPr lang="zh-CN" altLang="en-US" b="1" smtClean="0"/>
              <a:t>足也，而致千里；</a:t>
            </a:r>
            <a:endParaRPr lang="en-US" altLang="zh-CN" b="1" smtClean="0"/>
          </a:p>
          <a:p>
            <a:r>
              <a:rPr lang="en-US" altLang="zh-CN" b="1" smtClean="0"/>
              <a:t>7.</a:t>
            </a:r>
            <a:r>
              <a:rPr lang="zh-CN" altLang="en-US" b="1" smtClean="0"/>
              <a:t>非</a:t>
            </a:r>
            <a:r>
              <a:rPr lang="zh-CN" altLang="en-US" b="1" smtClean="0">
                <a:solidFill>
                  <a:srgbClr val="FF0000"/>
                </a:solidFill>
              </a:rPr>
              <a:t>能水</a:t>
            </a:r>
            <a:r>
              <a:rPr lang="zh-CN" altLang="en-US" b="1" smtClean="0"/>
              <a:t>也，而</a:t>
            </a:r>
            <a:r>
              <a:rPr lang="zh-CN" altLang="en-US" b="1" smtClean="0">
                <a:solidFill>
                  <a:srgbClr val="FF0000"/>
                </a:solidFill>
              </a:rPr>
              <a:t>绝</a:t>
            </a:r>
            <a:r>
              <a:rPr lang="zh-CN" altLang="en-US" b="1" smtClean="0"/>
              <a:t>江河。君子</a:t>
            </a:r>
            <a:r>
              <a:rPr lang="zh-CN" altLang="en-US" b="1" smtClean="0">
                <a:solidFill>
                  <a:srgbClr val="FF0000"/>
                </a:solidFill>
              </a:rPr>
              <a:t>生</a:t>
            </a:r>
            <a:r>
              <a:rPr lang="zh-CN" altLang="en-US" b="1" smtClean="0"/>
              <a:t>非异也，善假于物也。</a:t>
            </a:r>
          </a:p>
          <a:p>
            <a:r>
              <a:rPr lang="en-US" altLang="zh-CN" b="1" smtClean="0"/>
              <a:t>8.</a:t>
            </a:r>
            <a:r>
              <a:rPr lang="zh-CN" altLang="en-US" b="1" smtClean="0"/>
              <a:t>积水成渊，蛟龙生</a:t>
            </a:r>
            <a:r>
              <a:rPr lang="zh-CN" altLang="en-US" b="1" smtClean="0">
                <a:solidFill>
                  <a:srgbClr val="FF0000"/>
                </a:solidFill>
              </a:rPr>
              <a:t>焉</a:t>
            </a:r>
            <a:r>
              <a:rPr lang="zh-CN" altLang="en-US" b="1" smtClean="0"/>
              <a:t>；</a:t>
            </a:r>
            <a:endParaRPr lang="en-US" altLang="zh-CN" b="1" smtClean="0"/>
          </a:p>
          <a:p>
            <a:r>
              <a:rPr lang="en-US" altLang="zh-CN" b="1" smtClean="0"/>
              <a:t>9.</a:t>
            </a:r>
            <a:r>
              <a:rPr lang="zh-CN" altLang="en-US" b="1" smtClean="0"/>
              <a:t>故不积</a:t>
            </a:r>
            <a:r>
              <a:rPr lang="zh-CN" altLang="en-US" b="1" smtClean="0">
                <a:solidFill>
                  <a:srgbClr val="FF0000"/>
                </a:solidFill>
              </a:rPr>
              <a:t>跬步</a:t>
            </a:r>
            <a:r>
              <a:rPr lang="zh-CN" altLang="en-US" b="1" smtClean="0"/>
              <a:t>，</a:t>
            </a:r>
            <a:r>
              <a:rPr lang="zh-CN" altLang="en-US" b="1" smtClean="0">
                <a:solidFill>
                  <a:srgbClr val="FF0000"/>
                </a:solidFill>
              </a:rPr>
              <a:t>无以</a:t>
            </a:r>
            <a:r>
              <a:rPr lang="zh-CN" altLang="en-US" b="1" smtClean="0"/>
              <a:t>至千里；</a:t>
            </a:r>
            <a:endParaRPr lang="en-US" altLang="zh-CN" b="1" smtClean="0"/>
          </a:p>
          <a:p>
            <a:r>
              <a:rPr lang="en-US" altLang="zh-CN" b="1" smtClean="0"/>
              <a:t>10.</a:t>
            </a:r>
            <a:r>
              <a:rPr lang="zh-CN" altLang="en-US" b="1" smtClean="0"/>
              <a:t> 驽马十</a:t>
            </a:r>
            <a:r>
              <a:rPr lang="zh-CN" altLang="en-US" b="1" smtClean="0">
                <a:solidFill>
                  <a:srgbClr val="FF0000"/>
                </a:solidFill>
              </a:rPr>
              <a:t>驾</a:t>
            </a:r>
            <a:r>
              <a:rPr lang="zh-CN" altLang="en-US" b="1" smtClean="0"/>
              <a:t>，功在不舍。</a:t>
            </a:r>
            <a:r>
              <a:rPr lang="zh-CN" altLang="en-US" b="1" smtClean="0">
                <a:solidFill>
                  <a:srgbClr val="FF0000"/>
                </a:solidFill>
              </a:rPr>
              <a:t>锲</a:t>
            </a:r>
            <a:r>
              <a:rPr lang="zh-CN" altLang="en-US" b="1" smtClean="0"/>
              <a:t>而不舍，金石可</a:t>
            </a:r>
            <a:r>
              <a:rPr lang="zh-CN" altLang="en-US" b="1" smtClean="0">
                <a:solidFill>
                  <a:srgbClr val="FF0000"/>
                </a:solidFill>
              </a:rPr>
              <a:t>镂</a:t>
            </a:r>
            <a:r>
              <a:rPr lang="zh-CN" altLang="en-US" b="1" smtClean="0"/>
              <a:t>。蚓无爪牙</a:t>
            </a:r>
            <a:r>
              <a:rPr lang="zh-CN" altLang="en-US" b="1" smtClean="0">
                <a:solidFill>
                  <a:srgbClr val="FF0000"/>
                </a:solidFill>
              </a:rPr>
              <a:t>之</a:t>
            </a:r>
            <a:r>
              <a:rPr lang="zh-CN" altLang="en-US" b="1" smtClean="0"/>
              <a:t>利，筋骨</a:t>
            </a:r>
            <a:r>
              <a:rPr lang="zh-CN" altLang="en-US" b="1" smtClean="0">
                <a:solidFill>
                  <a:srgbClr val="FF0000"/>
                </a:solidFill>
              </a:rPr>
              <a:t>之</a:t>
            </a:r>
            <a:r>
              <a:rPr lang="zh-CN" altLang="en-US" b="1" smtClean="0"/>
              <a:t>强，</a:t>
            </a:r>
            <a:r>
              <a:rPr lang="zh-CN" altLang="en-US" b="1" smtClean="0">
                <a:solidFill>
                  <a:srgbClr val="FF0000"/>
                </a:solidFill>
              </a:rPr>
              <a:t>上</a:t>
            </a:r>
            <a:r>
              <a:rPr lang="zh-CN" altLang="en-US" b="1" smtClean="0"/>
              <a:t> 食 </a:t>
            </a:r>
            <a:r>
              <a:rPr lang="zh-CN" altLang="en-US" b="1" smtClean="0">
                <a:solidFill>
                  <a:srgbClr val="FF0000"/>
                </a:solidFill>
              </a:rPr>
              <a:t>埃 土 </a:t>
            </a:r>
            <a:r>
              <a:rPr lang="zh-CN" altLang="en-US" b="1" smtClean="0"/>
              <a:t>，</a:t>
            </a:r>
            <a:r>
              <a:rPr lang="zh-CN" altLang="en-US" b="1" smtClean="0">
                <a:solidFill>
                  <a:srgbClr val="FF0000"/>
                </a:solidFill>
              </a:rPr>
              <a:t>下</a:t>
            </a:r>
            <a:r>
              <a:rPr lang="zh-CN" altLang="en-US" b="1" smtClean="0"/>
              <a:t> 饮 </a:t>
            </a:r>
            <a:r>
              <a:rPr lang="zh-CN" altLang="en-US" b="1" smtClean="0">
                <a:solidFill>
                  <a:srgbClr val="FF0000"/>
                </a:solidFill>
              </a:rPr>
              <a:t>黄 泉 </a:t>
            </a:r>
            <a:r>
              <a:rPr lang="zh-CN" altLang="en-US" b="1" smtClean="0"/>
              <a:t>，</a:t>
            </a:r>
            <a:r>
              <a:rPr lang="zh-CN" altLang="en-US" b="1" smtClean="0">
                <a:solidFill>
                  <a:srgbClr val="FF0000"/>
                </a:solidFill>
              </a:rPr>
              <a:t>用 心 一</a:t>
            </a:r>
            <a:r>
              <a:rPr lang="zh-CN" altLang="en-US" b="1" smtClean="0"/>
              <a:t>也。蟹六跪而二螯，非蛇鳝之穴无可</a:t>
            </a:r>
            <a:r>
              <a:rPr lang="zh-CN" altLang="en-US" b="1" smtClean="0">
                <a:solidFill>
                  <a:srgbClr val="FF0000"/>
                </a:solidFill>
              </a:rPr>
              <a:t>寄托</a:t>
            </a:r>
            <a:r>
              <a:rPr lang="zh-CN" altLang="en-US" b="1" smtClean="0"/>
              <a:t>者，用心躁也。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85" y="1035050"/>
            <a:ext cx="9138285" cy="4351655"/>
          </a:xfrm>
        </p:spPr>
        <p:txBody>
          <a:bodyPr>
            <a:normAutofit lnSpcReduction="20000"/>
          </a:bodyPr>
          <a:lstStyle/>
          <a:p>
            <a:pPr indent="0" fontAlgn="auto">
              <a:lnSpc>
                <a:spcPct val="100000"/>
              </a:lnSpc>
            </a:pPr>
            <a:r>
              <a:rPr lang="en-US" altLang="zh-CN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   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君子说，学习不可以</a:t>
            </a:r>
            <a:r>
              <a:rPr lang="zh-CN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停止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。</a:t>
            </a:r>
          </a:p>
          <a:p>
            <a:pPr indent="0" fontAlgn="auto">
              <a:lnSpc>
                <a:spcPct val="100000"/>
              </a:lnSpc>
            </a:pP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   靛青是</a:t>
            </a:r>
            <a:r>
              <a:rPr lang="zh-CN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从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蓝草中提取的，但它</a:t>
            </a:r>
            <a:r>
              <a:rPr lang="zh-CN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比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蓝草的颜色更青；冰是由水</a:t>
            </a:r>
            <a:r>
              <a:rPr lang="zh-CN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凝结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而成的，但它</a:t>
            </a:r>
            <a:r>
              <a:rPr lang="zh-CN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比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水更冷。木材直得</a:t>
            </a:r>
            <a:r>
              <a:rPr lang="zh-CN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合乎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拉直的墨绳，如果</a:t>
            </a:r>
            <a:r>
              <a:rPr lang="zh-CN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用火烘烤使它弯曲</a:t>
            </a:r>
            <a:r>
              <a:rPr lang="zh-CN" altLang="en-US" sz="3200" b="1">
                <a:solidFill>
                  <a:srgbClr val="3366FF"/>
                </a:solidFill>
                <a:latin typeface="Arial" pitchFamily="34" charset="0"/>
                <a:ea typeface="宋体" pitchFamily="2" charset="-122"/>
                <a:sym typeface="+mn-ea"/>
              </a:rPr>
              <a:t>把它做成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车轮，它的</a:t>
            </a:r>
            <a:r>
              <a:rPr lang="zh-CN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弯度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就合乎圆规。即使</a:t>
            </a:r>
            <a:r>
              <a:rPr lang="zh-CN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又晒干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了，也不会</a:t>
            </a:r>
            <a:r>
              <a:rPr lang="zh-CN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再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挺直，这是因为用火烘使它弯曲成</a:t>
            </a:r>
            <a:r>
              <a:rPr lang="zh-CN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这样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。</a:t>
            </a:r>
            <a:r>
              <a:rPr lang="zh-CN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所以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木材用墨线量过就能取直，金属刀具在磨刀石上磨过就</a:t>
            </a:r>
            <a:r>
              <a:rPr lang="zh-CN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锋利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了。君子广博地学习并且</a:t>
            </a:r>
            <a:r>
              <a:rPr lang="zh-CN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每天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对自己</a:t>
            </a:r>
            <a:r>
              <a:rPr lang="zh-CN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检验反省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，就会</a:t>
            </a:r>
            <a:r>
              <a:rPr lang="zh-CN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见识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明达行为没有过错了。</a:t>
            </a:r>
            <a:endParaRPr lang="zh-CN" altLang="en-US" sz="3200" b="1">
              <a:solidFill>
                <a:schemeClr val="tx2"/>
              </a:solidFill>
              <a:latin typeface="Arial" pitchFamily="34" charset="0"/>
              <a:ea typeface="宋体" pitchFamily="2" charset="-122"/>
            </a:endParaRPr>
          </a:p>
          <a:p>
            <a:pPr indent="0" fontAlgn="auto">
              <a:lnSpc>
                <a:spcPct val="100000"/>
              </a:lnSpc>
            </a:pPr>
            <a:endParaRPr lang="zh-CN" altLang="en-US" b="1">
              <a:solidFill>
                <a:schemeClr val="tx2"/>
              </a:solidFill>
              <a:latin typeface="Arial" pitchFamily="34" charset="0"/>
              <a:ea typeface="宋体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7" name="矩形 31746"/>
          <p:cNvSpPr/>
          <p:nvPr/>
        </p:nvSpPr>
        <p:spPr>
          <a:xfrm>
            <a:off x="120650" y="459740"/>
            <a:ext cx="8988425" cy="3710305"/>
          </a:xfrm>
          <a:prstGeom prst="rect">
            <a:avLst/>
          </a:prstGeom>
          <a:noFill/>
          <a:ln w="38100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</a:pPr>
            <a:r>
              <a:rPr lang="en-US" altLang="zh-CN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       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我曾经整日思索，却不如</a:t>
            </a:r>
            <a:r>
              <a:rPr lang="zh-CN" altLang="en-US" sz="28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片刻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学习的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收获大；</a:t>
            </a:r>
            <a:r>
              <a:rPr lang="zh-CN" altLang="en-US" sz="2800" b="1" u="sng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我曾经</a:t>
            </a:r>
            <a:r>
              <a:rPr lang="zh-CN" altLang="en-US" sz="2800" b="1" u="sng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踮起脚跟眺望</a:t>
            </a:r>
            <a:r>
              <a:rPr lang="zh-CN" altLang="en-US" sz="2800" b="1" u="sng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，却不如登上高处看得广阔。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登上高处招手，手臂并没有</a:t>
            </a:r>
            <a:r>
              <a:rPr lang="zh-CN" altLang="en-US" sz="28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更加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长，</a:t>
            </a:r>
            <a:r>
              <a:rPr lang="zh-CN" altLang="en-US" sz="2800" b="1">
                <a:solidFill>
                  <a:srgbClr val="3366FF"/>
                </a:solidFill>
                <a:latin typeface="Arial" pitchFamily="34" charset="0"/>
                <a:ea typeface="宋体" pitchFamily="2" charset="-122"/>
              </a:rPr>
              <a:t>但</a:t>
            </a:r>
            <a:r>
              <a:rPr lang="zh-CN" altLang="en-US" sz="28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远处的人也能看见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；顺着风呼喊，声音并没有</a:t>
            </a:r>
            <a:r>
              <a:rPr lang="zh-CN" altLang="en-US" sz="28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更加劲疾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，</a:t>
            </a:r>
            <a:r>
              <a:rPr lang="zh-CN" altLang="en-US" sz="2800" b="1">
                <a:solidFill>
                  <a:srgbClr val="3366FF"/>
                </a:solidFill>
                <a:latin typeface="Arial" pitchFamily="34" charset="0"/>
                <a:ea typeface="宋体" pitchFamily="2" charset="-122"/>
              </a:rPr>
              <a:t>但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听的人会听得</a:t>
            </a:r>
            <a:r>
              <a:rPr lang="zh-CN" altLang="en-US" sz="28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清楚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。</a:t>
            </a:r>
          </a:p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</a:pPr>
            <a:r>
              <a:rPr lang="zh-CN" altLang="en-US" sz="2800" b="1" u="sng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借助</a:t>
            </a:r>
            <a:r>
              <a:rPr lang="zh-CN" altLang="en-US" sz="2800" b="1" u="sng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车马的人，不是</a:t>
            </a:r>
            <a:r>
              <a:rPr lang="zh-CN" altLang="en-US" sz="2800" b="1" u="sng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善于奔走</a:t>
            </a:r>
            <a:r>
              <a:rPr lang="zh-CN" altLang="en-US" sz="2800" b="1" u="sng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，</a:t>
            </a:r>
            <a:r>
              <a:rPr lang="zh-CN" altLang="en-US" sz="2800" b="1" u="sng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却</a:t>
            </a:r>
            <a:r>
              <a:rPr lang="zh-CN" altLang="en-US" sz="2800" b="1" u="sng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能</a:t>
            </a:r>
            <a:r>
              <a:rPr lang="zh-CN" altLang="en-US" sz="2800" b="1" u="sng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达到</a:t>
            </a:r>
            <a:r>
              <a:rPr lang="zh-CN" altLang="en-US" sz="2800" b="1" u="sng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千里之外；借助船只的人，不是</a:t>
            </a:r>
            <a:r>
              <a:rPr lang="zh-CN" altLang="en-US" sz="2800" b="1" u="sng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善于游泳</a:t>
            </a:r>
            <a:r>
              <a:rPr lang="zh-CN" altLang="en-US" sz="2800" b="1" u="sng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，</a:t>
            </a:r>
            <a:r>
              <a:rPr lang="zh-CN" altLang="en-US" sz="2800" b="1" u="sng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却</a:t>
            </a:r>
            <a:r>
              <a:rPr lang="zh-CN" altLang="en-US" sz="2800" b="1" u="sng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能</a:t>
            </a:r>
            <a:r>
              <a:rPr lang="zh-CN" altLang="en-US" sz="2800" b="1" u="sng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横渡</a:t>
            </a:r>
            <a:r>
              <a:rPr lang="zh-CN" altLang="en-US" sz="2800" b="1" u="sng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江河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。</a:t>
            </a:r>
            <a:r>
              <a:rPr lang="zh-CN" altLang="en-US" sz="2800" b="1" u="sng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君子的本性同一般人没有差别，只是善于借助外物罢了。</a:t>
            </a:r>
            <a:endParaRPr lang="zh-CN" altLang="en-US" sz="2800" b="1" u="sng">
              <a:solidFill>
                <a:srgbClr val="C00000"/>
              </a:solidFill>
              <a:latin typeface="Arial" pitchFamily="34" charset="0"/>
              <a:ea typeface="宋体" pitchFamily="2" charset="-122"/>
            </a:endParaRPr>
          </a:p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</a:pPr>
            <a:endParaRPr lang="zh-CN" altLang="en-US" sz="2800" b="1" u="sng">
              <a:solidFill>
                <a:srgbClr val="C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20" name="矩形 34819"/>
          <p:cNvSpPr/>
          <p:nvPr/>
        </p:nvSpPr>
        <p:spPr>
          <a:xfrm>
            <a:off x="130175" y="127635"/>
            <a:ext cx="8883015" cy="7107555"/>
          </a:xfrm>
          <a:prstGeom prst="rect">
            <a:avLst/>
          </a:prstGeom>
          <a:noFill/>
          <a:ln w="38100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</a:pPr>
            <a:r>
              <a:rPr lang="en-US" altLang="zh-CN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       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积累土石成为高山，风雨就</a:t>
            </a:r>
            <a:r>
              <a:rPr lang="zh-CN" altLang="en-US" sz="28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从这里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兴起；积累水流汇成深渊，蛟龙就</a:t>
            </a:r>
            <a:r>
              <a:rPr lang="zh-CN" altLang="en-US" sz="28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在这里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生长；积累善行，形成良好的品德，非凡的智慧自然就能获得，</a:t>
            </a:r>
            <a:r>
              <a:rPr lang="zh-CN" altLang="en-US" sz="28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圣人的心怀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就具备了（由此具备）。</a:t>
            </a:r>
            <a:r>
              <a:rPr lang="zh-CN" altLang="en-US" sz="2800" b="1" u="sng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所以，不积累小步，就</a:t>
            </a:r>
            <a:r>
              <a:rPr lang="zh-CN" altLang="en-US" sz="2800" b="1" u="sng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没有</a:t>
            </a:r>
            <a:r>
              <a:rPr lang="zh-CN" altLang="en-US" sz="2800" b="1" u="sng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到达千里</a:t>
            </a:r>
            <a:r>
              <a:rPr lang="zh-CN" altLang="en-US" sz="2800" b="1" u="sng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的办法</a:t>
            </a:r>
            <a:r>
              <a:rPr lang="zh-CN" altLang="en-US" sz="2800" b="1" u="sng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；不汇集细流，就没有成为江海的办法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。</a:t>
            </a:r>
          </a:p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</a:pPr>
            <a:r>
              <a:rPr lang="en-US" altLang="zh-CN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       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骏马跳跃一次，不能有十步远；</a:t>
            </a:r>
            <a:r>
              <a:rPr lang="zh-CN" altLang="en-US" sz="2800" b="1" u="sng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劣马连走十天，也能走得很远，它的成功在于不停止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。拿刀刻东西，</a:t>
            </a:r>
            <a:r>
              <a:rPr lang="zh-CN" altLang="en-US" sz="28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如果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中途放弃，腐朽的木头也不能刻断；刻东西如果不停止，金石也能</a:t>
            </a:r>
            <a:r>
              <a:rPr lang="zh-CN" altLang="en-US" sz="28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雕刻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成功。</a:t>
            </a:r>
          </a:p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</a:pPr>
            <a:r>
              <a:rPr lang="zh-CN" altLang="en-US" sz="2800" b="1" u="sng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       蚯蚓没有</a:t>
            </a:r>
            <a:r>
              <a:rPr lang="zh-CN" altLang="en-US" sz="2800" b="1" u="sng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锋利的爪子和牙齿</a:t>
            </a:r>
            <a:r>
              <a:rPr lang="zh-CN" altLang="en-US" sz="2800" b="1" u="sng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，</a:t>
            </a:r>
            <a:r>
              <a:rPr lang="zh-CN" altLang="en-US" sz="2800" b="1" u="sng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强健的筋骨</a:t>
            </a:r>
            <a:r>
              <a:rPr lang="zh-CN" altLang="en-US" sz="2800" b="1" u="sng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，却能</a:t>
            </a:r>
            <a:r>
              <a:rPr lang="zh-CN" altLang="en-US" sz="2800" b="1" u="sng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向上</a:t>
            </a:r>
            <a:r>
              <a:rPr lang="zh-CN" altLang="en-US" sz="2800" b="1" u="sng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吃泥土，</a:t>
            </a:r>
            <a:r>
              <a:rPr lang="zh-CN" altLang="en-US" sz="2800" b="1" u="sng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向下</a:t>
            </a:r>
            <a:r>
              <a:rPr lang="zh-CN" altLang="en-US" sz="2800" b="1" u="sng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饮</a:t>
            </a:r>
            <a:r>
              <a:rPr lang="zh-CN" altLang="en-US" sz="2800" b="1" u="sng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地下的泉水</a:t>
            </a:r>
            <a:r>
              <a:rPr lang="zh-CN" altLang="en-US" sz="2800" b="1" u="sng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，这是</a:t>
            </a:r>
            <a:r>
              <a:rPr lang="zh-CN" altLang="en-US" sz="2800" b="1" u="sng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因为心思专一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。螃蟹有六条腿，两只蟹钳，然而没有蛇鳝的洞穴就无处</a:t>
            </a:r>
            <a:r>
              <a:rPr lang="zh-CN" altLang="en-US" sz="28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+mn-ea"/>
              </a:rPr>
              <a:t>藏身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，是因为它心思浮躁 。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  <a:sym typeface="+mn-ea"/>
              </a:rPr>
              <a:t> </a:t>
            </a:r>
            <a:endParaRPr lang="zh-CN" altLang="en-US" sz="3200" b="1">
              <a:solidFill>
                <a:schemeClr val="tx2"/>
              </a:solidFill>
              <a:latin typeface="Arial" pitchFamily="34" charset="0"/>
              <a:ea typeface="宋体" pitchFamily="2" charset="-122"/>
            </a:endParaRPr>
          </a:p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</a:pPr>
            <a:endParaRPr lang="zh-CN" altLang="en-US" sz="3200" b="1">
              <a:solidFill>
                <a:schemeClr val="tx2"/>
              </a:solidFill>
              <a:latin typeface="Arial" pitchFamily="34" charset="0"/>
              <a:ea typeface="宋体" pitchFamily="2" charset="-122"/>
            </a:endParaRPr>
          </a:p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</a:pPr>
            <a:endParaRPr lang="zh-CN" altLang="en-US" sz="3200" b="1">
              <a:solidFill>
                <a:schemeClr val="tx2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2873" y="1307783"/>
            <a:ext cx="8899684" cy="4182428"/>
          </a:xfrm>
        </p:spPr>
        <p:txBody>
          <a:bodyPr>
            <a:normAutofit/>
          </a:bodyPr>
          <a:lstStyle/>
          <a:p>
            <a:r>
              <a:rPr lang="zh-CN" altLang="en-US" sz="2700" b="1" smtClean="0"/>
              <a:t>子路见孔子，子曰：“汝何好乐？”对曰：“好长剑。”孔子曰：“吾非此之问也，徒谓以子之所能，而加之以学问，岂可及乎？”子路曰：“学岂益哉也？ 南山有竹，弗輮自直，斩而射之，通于犀革，何学之有？”孔子曰：“括（箭的末端）而羽（装上羽毛）之，镞（装上箭头）而砥砺之，其入不亦深乎？”子路拜曰：“敬受教哉！”</a:t>
            </a:r>
            <a:endParaRPr lang="en-US" altLang="zh-CN" sz="2700" b="1" baseline="30000" smtClean="0"/>
          </a:p>
          <a:p>
            <a:r>
              <a:rPr lang="en-US" altLang="zh-CN" sz="2700" b="1" baseline="30000" smtClean="0"/>
              <a:t> </a:t>
            </a:r>
            <a:r>
              <a:rPr lang="en-US" altLang="zh-CN" sz="2700" b="1" smtClean="0"/>
              <a:t>                                                                 -----《</a:t>
            </a:r>
            <a:r>
              <a:rPr lang="zh-CN" altLang="en-US" sz="2700" b="1" smtClean="0"/>
              <a:t>孔子劝学</a:t>
            </a:r>
            <a:r>
              <a:rPr lang="en-US" altLang="zh-CN" sz="2700" b="1" smtClean="0"/>
              <a:t>》</a:t>
            </a:r>
          </a:p>
          <a:p>
            <a:r>
              <a:rPr lang="zh-CN" altLang="en-US" sz="2400" b="1" smtClean="0">
                <a:solidFill>
                  <a:srgbClr val="FF0000"/>
                </a:solidFill>
              </a:rPr>
              <a:t>寓意：人不能光凭天资，还要勤奋学习，多加实践，才能提高自我！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59385" y="564515"/>
            <a:ext cx="879792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ea typeface="宋体" pitchFamily="2" charset="-122"/>
              </a:rPr>
              <a:t>找出下列各句中的通假字，写出所通的字并解释。</a:t>
            </a:r>
            <a:endParaRPr lang="en-US" sz="3200" b="0">
              <a:latin typeface="Arial" pitchFamily="34" charset="0"/>
              <a:cs typeface="Arial" pitchFamily="34" charset="0"/>
            </a:endParaRPr>
          </a:p>
          <a:p>
            <a:pPr indent="0"/>
            <a:endParaRPr lang="en-US" sz="3200" b="1">
              <a:latin typeface="楷体" charset="-122"/>
              <a:ea typeface="楷体" charset="-122"/>
              <a:cs typeface="楷体" panose="02010609060101010101" charset="-122"/>
            </a:endParaRPr>
          </a:p>
          <a:p>
            <a:pPr indent="0"/>
            <a:r>
              <a:rPr lang="en-US" sz="3200" b="1">
                <a:latin typeface="楷体" charset="-122"/>
                <a:ea typeface="楷体" charset="-122"/>
                <a:cs typeface="楷体" panose="02010609060101010101" charset="-122"/>
              </a:rPr>
              <a:t>①</a:t>
            </a:r>
            <a:r>
              <a:rPr lang="zh-CN" sz="3200" b="1">
                <a:latin typeface="楷体" charset="-122"/>
                <a:ea typeface="楷体" charset="-122"/>
                <a:cs typeface="楷体" panose="02010609060101010101" charset="-122"/>
              </a:rPr>
              <a:t>輮使之然也</a:t>
            </a:r>
            <a:r>
              <a:rPr lang="en-US" sz="3200" b="1" u="sng">
                <a:latin typeface="楷体" charset="-122"/>
                <a:ea typeface="楷体" charset="-122"/>
                <a:cs typeface="楷体" panose="02010609060101010101" charset="-122"/>
              </a:rPr>
              <a:t>                </a:t>
            </a:r>
            <a:r>
              <a:rPr lang="en-US" sz="3200" b="1">
                <a:latin typeface="楷体" charset="-122"/>
                <a:ea typeface="楷体" charset="-122"/>
                <a:cs typeface="楷体" panose="02010609060101010101" charset="-122"/>
              </a:rPr>
              <a:t>            ②</a:t>
            </a:r>
            <a:r>
              <a:rPr lang="zh-CN" sz="3200" b="1">
                <a:latin typeface="楷体" charset="-122"/>
                <a:ea typeface="楷体" charset="-122"/>
                <a:cs typeface="楷体" panose="02010609060101010101" charset="-122"/>
              </a:rPr>
              <a:t>虽有槁暴，不复挺者</a:t>
            </a:r>
            <a:r>
              <a:rPr lang="en-US" sz="3200" b="1" u="sng">
                <a:latin typeface="楷体" charset="-122"/>
                <a:ea typeface="楷体" charset="-122"/>
                <a:cs typeface="楷体" panose="02010609060101010101" charset="-122"/>
              </a:rPr>
              <a:t>               </a:t>
            </a:r>
            <a:r>
              <a:rPr lang="en-US" sz="3200" b="1">
                <a:latin typeface="楷体" charset="-122"/>
                <a:ea typeface="楷体" charset="-122"/>
                <a:cs typeface="楷体" panose="02010609060101010101" charset="-122"/>
              </a:rPr>
              <a:t>③</a:t>
            </a:r>
            <a:r>
              <a:rPr lang="zh-CN" sz="3200" b="1">
                <a:latin typeface="楷体" charset="-122"/>
                <a:ea typeface="楷体" charset="-122"/>
                <a:cs typeface="楷体" panose="02010609060101010101" charset="-122"/>
              </a:rPr>
              <a:t>则知明而行无过矣</a:t>
            </a:r>
            <a:r>
              <a:rPr lang="en-US" sz="3200" b="1" u="sng">
                <a:latin typeface="楷体" charset="-122"/>
                <a:ea typeface="楷体" charset="-122"/>
                <a:cs typeface="楷体" panose="02010609060101010101" charset="-122"/>
              </a:rPr>
              <a:t>                   </a:t>
            </a:r>
            <a:r>
              <a:rPr lang="en-US" sz="3200" b="1">
                <a:latin typeface="楷体" charset="-122"/>
                <a:ea typeface="楷体" charset="-122"/>
                <a:cs typeface="楷体" panose="02010609060101010101" charset="-122"/>
              </a:rPr>
              <a:t>    </a:t>
            </a:r>
            <a:r>
              <a:rPr lang="zh-CN" sz="3200" b="1">
                <a:latin typeface="楷体" charset="-122"/>
                <a:ea typeface="楷体" charset="-122"/>
                <a:cs typeface="楷体" panose="02010609060101010101" charset="-122"/>
              </a:rPr>
              <a:t>④君子生非异也，善假于物也</a:t>
            </a:r>
            <a:r>
              <a:rPr lang="en-US" sz="3200" b="1" u="sng">
                <a:latin typeface="楷体" charset="-122"/>
                <a:ea typeface="楷体" charset="-122"/>
                <a:cs typeface="楷体" panose="02010609060101010101" charset="-122"/>
              </a:rPr>
              <a:t>    </a:t>
            </a:r>
            <a:r>
              <a:rPr lang="en-US" sz="3200" b="0" u="sng">
                <a:latin typeface="楷体" charset="-122"/>
                <a:ea typeface="楷体" charset="-122"/>
                <a:cs typeface="楷体" panose="02010609060101010101" charset="-122"/>
              </a:rPr>
              <a:t>      
</a:t>
            </a:r>
            <a:endParaRPr lang="zh-CN" altLang="en-US" sz="3200">
              <a:latin typeface="楷体" charset="-122"/>
              <a:ea typeface="楷体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59385" y="564515"/>
            <a:ext cx="879792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ea typeface="宋体" pitchFamily="2" charset="-122"/>
              </a:rPr>
              <a:t>请指出下列句子中古今异义词。</a:t>
            </a:r>
          </a:p>
          <a:p>
            <a:pPr indent="0"/>
            <a:endParaRPr lang="zh-CN" sz="3200" b="1">
              <a:ea typeface="宋体" pitchFamily="2" charset="-122"/>
            </a:endParaRPr>
          </a:p>
          <a:p>
            <a:pPr indent="0"/>
            <a:r>
              <a:rPr lang="zh-CN" sz="3200" b="1">
                <a:ea typeface="宋体" pitchFamily="2" charset="-122"/>
              </a:rPr>
              <a:t>（1）蚓无爪牙之利，筋骨之强</a:t>
            </a:r>
          </a:p>
          <a:p>
            <a:pPr indent="0"/>
            <a:r>
              <a:rPr lang="zh-CN" sz="3200" b="1">
                <a:ea typeface="宋体" pitchFamily="2" charset="-122"/>
              </a:rPr>
              <a:t>（2）上食埃土，下饮黄泉，用心一也。</a:t>
            </a:r>
          </a:p>
          <a:p>
            <a:pPr indent="0"/>
            <a:r>
              <a:rPr lang="zh-CN" sz="3200" b="1">
                <a:ea typeface="宋体" pitchFamily="2" charset="-122"/>
              </a:rPr>
              <a:t>（3）无可寄托者，用心躁也。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07950" y="813435"/>
            <a:ext cx="879792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ea typeface="宋体" pitchFamily="2" charset="-122"/>
              </a:rPr>
              <a:t>指出下列红色词语属于词类活用的哪一种并解释含义。</a:t>
            </a:r>
          </a:p>
          <a:p>
            <a:pPr indent="0"/>
            <a:r>
              <a:rPr lang="zh-CN" sz="3200" b="1">
                <a:ea typeface="宋体" pitchFamily="2" charset="-122"/>
              </a:rPr>
              <a:t>①君子博学而</a:t>
            </a:r>
            <a:r>
              <a:rPr lang="zh-CN" sz="3200" b="1">
                <a:solidFill>
                  <a:srgbClr val="FF0000"/>
                </a:solidFill>
                <a:ea typeface="宋体" pitchFamily="2" charset="-122"/>
              </a:rPr>
              <a:t>日</a:t>
            </a:r>
            <a:r>
              <a:rPr lang="zh-CN" sz="3200" b="1">
                <a:ea typeface="宋体" pitchFamily="2" charset="-122"/>
              </a:rPr>
              <a:t>参省乎己                 </a:t>
            </a:r>
          </a:p>
          <a:p>
            <a:pPr indent="0"/>
            <a:r>
              <a:rPr lang="zh-CN" sz="3200" b="1">
                <a:ea typeface="宋体" pitchFamily="2" charset="-122"/>
              </a:rPr>
              <a:t>②假舟楫者，非能</a:t>
            </a:r>
            <a:r>
              <a:rPr lang="zh-CN" sz="3200" b="1">
                <a:solidFill>
                  <a:srgbClr val="FF0000"/>
                </a:solidFill>
                <a:ea typeface="宋体" pitchFamily="2" charset="-122"/>
              </a:rPr>
              <a:t>水</a:t>
            </a:r>
            <a:r>
              <a:rPr lang="zh-CN" sz="3200" b="1">
                <a:ea typeface="宋体" pitchFamily="2" charset="-122"/>
              </a:rPr>
              <a:t>也                 </a:t>
            </a:r>
          </a:p>
          <a:p>
            <a:pPr indent="0"/>
            <a:r>
              <a:rPr lang="zh-CN" sz="3200" b="1">
                <a:ea typeface="宋体" pitchFamily="2" charset="-122"/>
              </a:rPr>
              <a:t>③</a:t>
            </a:r>
            <a:r>
              <a:rPr lang="zh-CN" sz="3200" b="1">
                <a:solidFill>
                  <a:srgbClr val="FF0000"/>
                </a:solidFill>
                <a:ea typeface="宋体" pitchFamily="2" charset="-122"/>
              </a:rPr>
              <a:t>上</a:t>
            </a:r>
            <a:r>
              <a:rPr lang="zh-CN" sz="3200" b="1">
                <a:ea typeface="宋体" pitchFamily="2" charset="-122"/>
              </a:rPr>
              <a:t>食埃土，</a:t>
            </a:r>
            <a:r>
              <a:rPr lang="zh-CN" sz="3200" b="1">
                <a:solidFill>
                  <a:srgbClr val="FF0000"/>
                </a:solidFill>
                <a:ea typeface="宋体" pitchFamily="2" charset="-122"/>
              </a:rPr>
              <a:t>下</a:t>
            </a:r>
            <a:r>
              <a:rPr lang="zh-CN" sz="3200" b="1">
                <a:ea typeface="宋体" pitchFamily="2" charset="-122"/>
              </a:rPr>
              <a:t>饮黄泉</a:t>
            </a:r>
          </a:p>
          <a:p>
            <a:pPr indent="0"/>
            <a:r>
              <a:rPr lang="zh-CN" sz="3200" b="1">
                <a:latin typeface="Calibri"/>
                <a:ea typeface="宋体" pitchFamily="2" charset="-122"/>
              </a:rPr>
              <a:t>④</a:t>
            </a:r>
            <a:r>
              <a:rPr lang="zh-CN" sz="3200" b="1">
                <a:ea typeface="宋体" pitchFamily="2" charset="-122"/>
              </a:rPr>
              <a:t> 其</a:t>
            </a:r>
            <a:r>
              <a:rPr lang="zh-CN" sz="3200" b="1">
                <a:solidFill>
                  <a:srgbClr val="FF0000"/>
                </a:solidFill>
                <a:ea typeface="宋体" pitchFamily="2" charset="-122"/>
              </a:rPr>
              <a:t>曲</a:t>
            </a:r>
            <a:r>
              <a:rPr lang="zh-CN" sz="3200" b="1">
                <a:ea typeface="宋体" pitchFamily="2" charset="-122"/>
              </a:rPr>
              <a:t>中规</a:t>
            </a:r>
          </a:p>
          <a:p>
            <a:pPr indent="0"/>
            <a:r>
              <a:rPr lang="zh-CN" sz="3200" b="1">
                <a:latin typeface="Calibri"/>
                <a:ea typeface="宋体" pitchFamily="2" charset="-122"/>
              </a:rPr>
              <a:t>⑤</a:t>
            </a:r>
            <a:r>
              <a:rPr lang="zh-CN" sz="3200" b="1">
                <a:ea typeface="宋体" pitchFamily="2" charset="-122"/>
              </a:rPr>
              <a:t> 积</a:t>
            </a:r>
            <a:r>
              <a:rPr lang="zh-CN" sz="3200" b="1">
                <a:solidFill>
                  <a:srgbClr val="FF0000"/>
                </a:solidFill>
                <a:ea typeface="宋体" pitchFamily="2" charset="-122"/>
              </a:rPr>
              <a:t>善</a:t>
            </a:r>
            <a:r>
              <a:rPr lang="zh-CN" sz="3200" b="1">
                <a:ea typeface="宋体" pitchFamily="2" charset="-122"/>
              </a:rPr>
              <a:t>成德                </a:t>
            </a:r>
            <a:r>
              <a:rPr lang="en-US" sz="3200" b="0" u="sng">
                <a:latin typeface="楷体" charset="-122"/>
                <a:ea typeface="楷体" charset="-122"/>
                <a:cs typeface="楷体" panose="02010609060101010101" charset="-122"/>
              </a:rPr>
              <a:t>    </a:t>
            </a:r>
            <a:endParaRPr lang="zh-CN" altLang="en-US" sz="3200">
              <a:latin typeface="楷体" charset="-122"/>
              <a:ea typeface="楷体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0525" y="4455795"/>
            <a:ext cx="787336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22555"/>
            <a:r>
              <a:rPr lang="en-US" sz="2400" b="1">
                <a:latin typeface="宋体" panose="02010600030101010101" pitchFamily="2" charset="-122"/>
              </a:rPr>
              <a:t>①</a:t>
            </a:r>
            <a:r>
              <a:rPr lang="zh-CN" sz="2400" b="1">
                <a:solidFill>
                  <a:srgbClr val="FF0000"/>
                </a:solidFill>
                <a:ea typeface="宋体" pitchFamily="2" charset="-122"/>
              </a:rPr>
              <a:t>日</a:t>
            </a:r>
            <a:r>
              <a:rPr lang="zh-CN" sz="2400" b="1">
                <a:ea typeface="宋体" pitchFamily="2" charset="-122"/>
              </a:rPr>
              <a:t>：                名词用作状语</a:t>
            </a:r>
            <a:r>
              <a:rPr lang="en-US" sz="2400" b="1">
                <a:latin typeface="宋体" panose="02010600030101010101" pitchFamily="2" charset="-122"/>
              </a:rPr>
              <a:t>     </a:t>
            </a:r>
            <a:r>
              <a:rPr lang="zh-CN" sz="2400" b="1">
                <a:ea typeface="宋体" pitchFamily="2" charset="-122"/>
              </a:rPr>
              <a:t>每天</a:t>
            </a:r>
            <a:r>
              <a:rPr lang="en-US" sz="2400" b="1">
                <a:latin typeface="宋体" panose="02010600030101010101" pitchFamily="2" charset="-122"/>
              </a:rPr>
              <a:t>         ②</a:t>
            </a:r>
            <a:r>
              <a:rPr lang="zh-CN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水</a:t>
            </a:r>
            <a:r>
              <a:rPr lang="zh-CN" sz="2400" b="1">
                <a:ea typeface="宋体" pitchFamily="2" charset="-122"/>
              </a:rPr>
              <a:t>：</a:t>
            </a:r>
            <a:r>
              <a:rPr lang="en-US" sz="2400" b="1">
                <a:latin typeface="宋体" panose="02010600030101010101" pitchFamily="2" charset="-122"/>
              </a:rPr>
              <a:t>       </a:t>
            </a:r>
            <a:r>
              <a:rPr lang="zh-CN" sz="2400" b="1">
                <a:ea typeface="宋体" pitchFamily="2" charset="-122"/>
              </a:rPr>
              <a:t>名词作动词</a:t>
            </a:r>
            <a:r>
              <a:rPr lang="en-US" sz="2400" b="1">
                <a:latin typeface="宋体" panose="02010600030101010101" pitchFamily="2" charset="-122"/>
              </a:rPr>
              <a:t>   </a:t>
            </a:r>
            <a:r>
              <a:rPr lang="zh-CN" sz="2400" b="1">
                <a:ea typeface="宋体" pitchFamily="2" charset="-122"/>
              </a:rPr>
              <a:t>游泳</a:t>
            </a:r>
            <a:r>
              <a:rPr lang="en-US" sz="2400" b="1">
                <a:latin typeface="宋体" panose="02010600030101010101" pitchFamily="2" charset="-122"/>
              </a:rPr>
              <a:t>               ③</a:t>
            </a:r>
            <a:r>
              <a:rPr lang="zh-CN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上</a:t>
            </a:r>
            <a:r>
              <a:rPr lang="zh-CN" sz="2400" b="1">
                <a:solidFill>
                  <a:srgbClr val="FF0000"/>
                </a:solidFill>
                <a:ea typeface="宋体" pitchFamily="2" charset="-122"/>
              </a:rPr>
              <a:t>、</a:t>
            </a:r>
            <a:r>
              <a:rPr lang="zh-CN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下</a:t>
            </a:r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sz="2400" b="1">
                <a:ea typeface="宋体" pitchFamily="2" charset="-122"/>
              </a:rPr>
              <a:t>：</a:t>
            </a:r>
            <a:r>
              <a:rPr lang="en-US" sz="2400" b="1">
                <a:latin typeface="宋体" panose="02010600030101010101" pitchFamily="2" charset="-122"/>
              </a:rPr>
              <a:t>  </a:t>
            </a:r>
            <a:r>
              <a:rPr lang="zh-CN" sz="2400" b="1">
                <a:ea typeface="宋体" pitchFamily="2" charset="-122"/>
              </a:rPr>
              <a:t>名词作状语</a:t>
            </a:r>
            <a:r>
              <a:rPr lang="en-US" sz="2400" b="1">
                <a:latin typeface="宋体" panose="02010600030101010101" pitchFamily="2" charset="-122"/>
              </a:rPr>
              <a:t>  </a:t>
            </a:r>
            <a:r>
              <a:rPr lang="zh-CN" sz="2400" b="1">
                <a:ea typeface="宋体" pitchFamily="2" charset="-122"/>
              </a:rPr>
              <a:t>向上</a:t>
            </a:r>
            <a:r>
              <a:rPr lang="en-US" sz="2400" b="1">
                <a:latin typeface="宋体" panose="02010600030101010101" pitchFamily="2" charset="-122"/>
              </a:rPr>
              <a:t> </a:t>
            </a:r>
            <a:r>
              <a:rPr lang="zh-CN" sz="2400" b="1">
                <a:ea typeface="宋体" pitchFamily="2" charset="-122"/>
              </a:rPr>
              <a:t>，</a:t>
            </a:r>
            <a:r>
              <a:rPr lang="en-US" sz="2400" b="1">
                <a:latin typeface="宋体" panose="02010600030101010101" pitchFamily="2" charset="-122"/>
              </a:rPr>
              <a:t> </a:t>
            </a:r>
            <a:r>
              <a:rPr lang="zh-CN" sz="2400" b="1">
                <a:ea typeface="宋体" pitchFamily="2" charset="-122"/>
              </a:rPr>
              <a:t>向下</a:t>
            </a:r>
            <a:r>
              <a:rPr lang="en-US" sz="2400" b="1">
                <a:latin typeface="宋体" panose="02010600030101010101" pitchFamily="2" charset="-122"/>
              </a:rPr>
              <a:t> 
</a:t>
            </a:r>
          </a:p>
          <a:p>
            <a:pPr indent="0"/>
            <a:r>
              <a:rPr lang="en-US" sz="2400" b="1">
                <a:latin typeface="宋体" panose="02010600030101010101" pitchFamily="2" charset="-122"/>
              </a:rPr>
              <a:t> </a:t>
            </a:r>
            <a:r>
              <a:rPr lang="zh-CN" sz="2400" b="1">
                <a:latin typeface="Calibri"/>
                <a:ea typeface="宋体" pitchFamily="2" charset="-122"/>
                <a:sym typeface="+mn-ea"/>
              </a:rPr>
              <a:t>④</a:t>
            </a:r>
            <a:r>
              <a:rPr lang="zh-CN" sz="2400" b="1">
                <a:ea typeface="宋体" pitchFamily="2" charset="-122"/>
                <a:sym typeface="+mn-ea"/>
              </a:rPr>
              <a:t> </a:t>
            </a:r>
            <a:r>
              <a:rPr lang="zh-CN" sz="2400" b="1">
                <a:solidFill>
                  <a:srgbClr val="FF0000"/>
                </a:solidFill>
                <a:ea typeface="宋体" pitchFamily="2" charset="-122"/>
                <a:sym typeface="+mn-ea"/>
              </a:rPr>
              <a:t>曲：                </a:t>
            </a:r>
            <a:r>
              <a:rPr lang="zh-CN" sz="2400" b="1">
                <a:solidFill>
                  <a:schemeClr val="tx1"/>
                </a:solidFill>
                <a:ea typeface="宋体" pitchFamily="2" charset="-122"/>
                <a:sym typeface="+mn-ea"/>
              </a:rPr>
              <a:t>形容词作名词  弯度 </a:t>
            </a:r>
          </a:p>
          <a:p>
            <a:pPr indent="0"/>
            <a:r>
              <a:rPr lang="zh-CN" sz="2400" b="1">
                <a:latin typeface="Calibri"/>
                <a:ea typeface="宋体" pitchFamily="2" charset="-122"/>
                <a:sym typeface="+mn-ea"/>
              </a:rPr>
              <a:t>  ⑤</a:t>
            </a:r>
            <a:r>
              <a:rPr lang="zh-CN" sz="2400" b="1">
                <a:ea typeface="宋体" pitchFamily="2" charset="-122"/>
                <a:sym typeface="+mn-ea"/>
              </a:rPr>
              <a:t> </a:t>
            </a:r>
            <a:r>
              <a:rPr lang="zh-CN" sz="2400" b="1">
                <a:solidFill>
                  <a:srgbClr val="FF0000"/>
                </a:solidFill>
                <a:ea typeface="宋体" pitchFamily="2" charset="-122"/>
                <a:sym typeface="+mn-ea"/>
              </a:rPr>
              <a:t>善：                </a:t>
            </a:r>
            <a:r>
              <a:rPr lang="zh-CN" sz="2400" b="1">
                <a:solidFill>
                  <a:schemeClr val="tx1"/>
                </a:solidFill>
                <a:ea typeface="宋体" pitchFamily="2" charset="-122"/>
                <a:sym typeface="+mn-ea"/>
              </a:rPr>
              <a:t>形容词作名词   善行       </a:t>
            </a:r>
            <a:r>
              <a:rPr lang="zh-CN" sz="2400" b="1">
                <a:ea typeface="宋体" pitchFamily="2" charset="-122"/>
                <a:sym typeface="+mn-ea"/>
              </a:rPr>
              <a:t>  </a:t>
            </a:r>
            <a:r>
              <a:rPr lang="en-US" sz="2400" b="1">
                <a:latin typeface="宋体" panose="02010600030101010101" pitchFamily="2" charset="-122"/>
              </a:rPr>
              <a:t>    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3742" name="Text Box 14"/>
          <p:cNvSpPr txBox="1">
            <a:spLocks noChangeArrowheads="1"/>
          </p:cNvSpPr>
          <p:nvPr/>
        </p:nvSpPr>
        <p:spPr bwMode="auto">
          <a:xfrm>
            <a:off x="966709" y="334132"/>
            <a:ext cx="1714500" cy="553085"/>
          </a:xfrm>
          <a:prstGeom prst="rect">
            <a:avLst/>
          </a:prstGeo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66"/>
                </a:solidFill>
              </a:rPr>
              <a:t>特殊句式</a:t>
            </a:r>
          </a:p>
        </p:txBody>
      </p:sp>
      <p:sp>
        <p:nvSpPr>
          <p:cNvPr id="73745" name="Text Box 17"/>
          <p:cNvSpPr txBox="1">
            <a:spLocks noChangeArrowheads="1"/>
          </p:cNvSpPr>
          <p:nvPr/>
        </p:nvSpPr>
        <p:spPr bwMode="auto">
          <a:xfrm>
            <a:off x="175895" y="1231900"/>
            <a:ext cx="8203565" cy="1706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3333FF"/>
                </a:solidFill>
                <a:effectLst/>
              </a:rPr>
              <a:t>古代汉语中常见的几种特殊句式：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  <a:effectLst/>
              </a:rPr>
              <a:t>判断句式、被动句式、倒装句式</a:t>
            </a:r>
            <a:r>
              <a:rPr lang="zh-CN" altLang="en-US" sz="3000" b="1">
                <a:solidFill>
                  <a:srgbClr val="3333FF"/>
                </a:solidFill>
                <a:effectLst/>
              </a:rPr>
              <a:t>、省略句式、疑问句式、否定句式等。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901700" y="971550"/>
            <a:ext cx="6870700" cy="628650"/>
          </a:xfrm>
        </p:spPr>
        <p:txBody>
          <a:bodyPr/>
          <a:lstStyle/>
          <a:p>
            <a:pPr algn="l"/>
            <a:r>
              <a:rPr lang="zh-CN" altLang="en-US" b="1">
                <a:solidFill>
                  <a:schemeClr val="tx2"/>
                </a:solidFill>
                <a:ea typeface="黑体" pitchFamily="49" charset="-122"/>
              </a:rPr>
              <a:t>句子成分划分方法：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600200"/>
            <a:ext cx="8396318" cy="1314450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zh-CN" altLang="en-US" sz="2100" b="1">
                <a:solidFill>
                  <a:srgbClr val="483FFD"/>
                </a:solidFill>
              </a:rPr>
              <a:t>主语：一般由名词、代词充当</a:t>
            </a:r>
          </a:p>
          <a:p>
            <a:pPr marL="609600" indent="-609600">
              <a:buFontTx/>
              <a:buAutoNum type="arabicPeriod"/>
            </a:pPr>
            <a:r>
              <a:rPr lang="zh-CN" altLang="en-US" sz="2100" b="1">
                <a:solidFill>
                  <a:srgbClr val="483FFD"/>
                </a:solidFill>
              </a:rPr>
              <a:t>谓语：一般由动词、形容词充当</a:t>
            </a:r>
          </a:p>
          <a:p>
            <a:pPr marL="609600" indent="-609600">
              <a:buFontTx/>
              <a:buAutoNum type="arabicPeriod"/>
            </a:pPr>
            <a:r>
              <a:rPr lang="zh-CN" altLang="en-US" sz="2100" b="1">
                <a:solidFill>
                  <a:srgbClr val="483FFD"/>
                </a:solidFill>
              </a:rPr>
              <a:t>宾语：一般由名词、代词充当</a:t>
            </a: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255896" y="2743200"/>
            <a:ext cx="8354705" cy="1257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indent="-609600">
              <a:spcBef>
                <a:spcPct val="20000"/>
              </a:spcBef>
              <a:buFontTx/>
              <a:buAutoNum type="arabicPeriod" startAt="4"/>
            </a:pPr>
            <a:r>
              <a:rPr lang="zh-CN" altLang="en-US" sz="2100" b="1">
                <a:solidFill>
                  <a:srgbClr val="483FFD"/>
                </a:solidFill>
              </a:rPr>
              <a:t>定语：用在主语、宾语前面，起限定作用</a:t>
            </a:r>
          </a:p>
          <a:p>
            <a:pPr marL="609600" indent="-609600">
              <a:spcBef>
                <a:spcPct val="20000"/>
              </a:spcBef>
              <a:buFontTx/>
              <a:buAutoNum type="arabicPeriod" startAt="4"/>
            </a:pPr>
            <a:r>
              <a:rPr lang="zh-CN" altLang="en-US" sz="2100" b="1">
                <a:solidFill>
                  <a:srgbClr val="483FFD"/>
                </a:solidFill>
              </a:rPr>
              <a:t>状语：用在谓语前面，起修饰作用</a:t>
            </a:r>
          </a:p>
          <a:p>
            <a:pPr marL="609600" indent="-609600">
              <a:spcBef>
                <a:spcPct val="20000"/>
              </a:spcBef>
              <a:buFontTx/>
              <a:buAutoNum type="arabicPeriod" startAt="4"/>
            </a:pPr>
            <a:r>
              <a:rPr lang="zh-CN" altLang="en-US" sz="2100" b="1">
                <a:solidFill>
                  <a:srgbClr val="483FFD"/>
                </a:solidFill>
              </a:rPr>
              <a:t>补语：用在谓语后面，起补充作用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6400800" y="1612106"/>
            <a:ext cx="1524000" cy="1314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zh-CN" altLang="en-US" sz="2100" b="1">
                <a:solidFill>
                  <a:schemeClr val="tx2"/>
                </a:solidFill>
              </a:rPr>
              <a:t>（前）</a:t>
            </a:r>
          </a:p>
          <a:p>
            <a:pPr marL="609600" indent="-609600">
              <a:spcBef>
                <a:spcPct val="20000"/>
              </a:spcBef>
            </a:pPr>
            <a:r>
              <a:rPr lang="zh-CN" altLang="en-US" sz="2100" b="1">
                <a:solidFill>
                  <a:schemeClr val="tx2"/>
                </a:solidFill>
              </a:rPr>
              <a:t>（中）</a:t>
            </a:r>
          </a:p>
          <a:p>
            <a:pPr marL="609600" indent="-609600">
              <a:spcBef>
                <a:spcPct val="20000"/>
              </a:spcBef>
            </a:pPr>
            <a:r>
              <a:rPr lang="zh-CN" altLang="en-US" sz="2100" b="1">
                <a:solidFill>
                  <a:schemeClr val="tx2"/>
                </a:solidFill>
              </a:rPr>
              <a:t>（后）</a:t>
            </a: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914400" y="3886200"/>
            <a:ext cx="7696200" cy="1257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zh-CN" altLang="en-US" sz="2100" b="1">
                <a:solidFill>
                  <a:srgbClr val="483FFD"/>
                </a:solidFill>
              </a:rPr>
              <a:t>例如：</a:t>
            </a:r>
            <a:endParaRPr lang="zh-CN" altLang="en-US" sz="2100" b="1"/>
          </a:p>
          <a:p>
            <a:pPr marL="609600" indent="-609600">
              <a:spcBef>
                <a:spcPct val="20000"/>
              </a:spcBef>
            </a:pPr>
            <a:r>
              <a:rPr lang="en-US" altLang="zh-CN" sz="2100" b="1">
                <a:solidFill>
                  <a:srgbClr val="483FFD"/>
                </a:solidFill>
              </a:rPr>
              <a:t>1</a:t>
            </a:r>
            <a:r>
              <a:rPr lang="zh-CN" altLang="en-US" sz="2100" b="1">
                <a:solidFill>
                  <a:srgbClr val="483FFD"/>
                </a:solidFill>
              </a:rPr>
              <a:t>、我国的石拱桥有悠久的历史。</a:t>
            </a:r>
          </a:p>
        </p:txBody>
      </p:sp>
      <p:grpSp>
        <p:nvGrpSpPr>
          <p:cNvPr id="2" name="Group 7"/>
          <p:cNvGrpSpPr/>
          <p:nvPr/>
        </p:nvGrpSpPr>
        <p:grpSpPr>
          <a:xfrm>
            <a:off x="2159758" y="4583089"/>
            <a:ext cx="829103" cy="91306"/>
            <a:chOff x="1728" y="3168"/>
            <a:chExt cx="576" cy="38"/>
          </a:xfrm>
        </p:grpSpPr>
        <p:sp>
          <p:nvSpPr>
            <p:cNvPr id="35848" name="Line 8"/>
            <p:cNvSpPr>
              <a:spLocks noChangeShapeType="1"/>
            </p:cNvSpPr>
            <p:nvPr/>
          </p:nvSpPr>
          <p:spPr bwMode="auto">
            <a:xfrm>
              <a:off x="1728" y="3168"/>
              <a:ext cx="576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5849" name="Line 9"/>
            <p:cNvSpPr>
              <a:spLocks noChangeShapeType="1"/>
            </p:cNvSpPr>
            <p:nvPr/>
          </p:nvSpPr>
          <p:spPr bwMode="auto">
            <a:xfrm>
              <a:off x="1728" y="3206"/>
              <a:ext cx="576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35850" name="Line 10"/>
          <p:cNvSpPr>
            <a:spLocks noChangeShapeType="1"/>
          </p:cNvSpPr>
          <p:nvPr/>
        </p:nvSpPr>
        <p:spPr bwMode="auto">
          <a:xfrm>
            <a:off x="3046910" y="4649622"/>
            <a:ext cx="2286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</a:ln>
          <a:effectLst/>
        </p:spPr>
        <p:txBody>
          <a:bodyPr/>
          <a:lstStyle/>
          <a:p>
            <a:endParaRPr lang="zh-CN" altLang="en-US" sz="1350"/>
          </a:p>
        </p:txBody>
      </p:sp>
      <p:sp>
        <p:nvSpPr>
          <p:cNvPr id="35851" name="Rectangle 11"/>
          <p:cNvSpPr>
            <a:spLocks noChangeArrowheads="1"/>
          </p:cNvSpPr>
          <p:nvPr/>
        </p:nvSpPr>
        <p:spPr bwMode="auto">
          <a:xfrm>
            <a:off x="4165980" y="4593325"/>
            <a:ext cx="741888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100">
                <a:solidFill>
                  <a:schemeClr val="tx2"/>
                </a:solidFill>
              </a:rPr>
              <a:t>﹋﹋</a:t>
            </a: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1074762" y="4502945"/>
            <a:ext cx="1207826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100">
                <a:solidFill>
                  <a:schemeClr val="tx2"/>
                </a:solidFill>
              </a:rPr>
              <a:t>（        ）</a:t>
            </a:r>
          </a:p>
        </p:txBody>
      </p:sp>
      <p:sp>
        <p:nvSpPr>
          <p:cNvPr id="35853" name="Rectangle 13"/>
          <p:cNvSpPr>
            <a:spLocks noChangeArrowheads="1"/>
          </p:cNvSpPr>
          <p:nvPr/>
        </p:nvSpPr>
        <p:spPr bwMode="auto">
          <a:xfrm>
            <a:off x="3111689" y="4439858"/>
            <a:ext cx="1054289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100">
                <a:solidFill>
                  <a:schemeClr val="tx2"/>
                </a:solidFill>
              </a:rPr>
              <a:t>（        ）</a:t>
            </a:r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7467600" y="2000251"/>
            <a:ext cx="114300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solidFill>
                  <a:schemeClr val="tx2"/>
                </a:solidFill>
              </a:rPr>
              <a:t>位置</a:t>
            </a:r>
          </a:p>
        </p:txBody>
      </p:sp>
      <p:sp>
        <p:nvSpPr>
          <p:cNvPr id="35855" name="AutoShape 15"/>
          <p:cNvSpPr/>
          <p:nvPr/>
        </p:nvSpPr>
        <p:spPr bwMode="auto">
          <a:xfrm>
            <a:off x="7391400" y="1714500"/>
            <a:ext cx="152400" cy="971550"/>
          </a:xfrm>
          <a:prstGeom prst="rightBrace">
            <a:avLst>
              <a:gd name="adj1" fmla="val 70833"/>
              <a:gd name="adj2" fmla="val 50000"/>
            </a:avLst>
          </a:prstGeom>
          <a:noFill/>
          <a:ln w="19050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1350"/>
          </a:p>
        </p:txBody>
      </p:sp>
      <p:grpSp>
        <p:nvGrpSpPr>
          <p:cNvPr id="3" name="Group 16"/>
          <p:cNvGrpSpPr/>
          <p:nvPr/>
        </p:nvGrpSpPr>
        <p:grpSpPr>
          <a:xfrm>
            <a:off x="5572132" y="1768067"/>
            <a:ext cx="1066800" cy="67865"/>
            <a:chOff x="1728" y="3168"/>
            <a:chExt cx="576" cy="38"/>
          </a:xfrm>
        </p:grpSpPr>
        <p:sp>
          <p:nvSpPr>
            <p:cNvPr id="19" name="Line 17"/>
            <p:cNvSpPr>
              <a:spLocks noChangeShapeType="1"/>
            </p:cNvSpPr>
            <p:nvPr/>
          </p:nvSpPr>
          <p:spPr bwMode="auto">
            <a:xfrm>
              <a:off x="1728" y="3168"/>
              <a:ext cx="576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>
              <a:off x="1728" y="3206"/>
              <a:ext cx="576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21" name="Line 19"/>
          <p:cNvSpPr>
            <a:spLocks noChangeShapeType="1"/>
          </p:cNvSpPr>
          <p:nvPr/>
        </p:nvSpPr>
        <p:spPr bwMode="auto">
          <a:xfrm>
            <a:off x="5643570" y="2196695"/>
            <a:ext cx="1000132" cy="34289"/>
          </a:xfrm>
          <a:prstGeom prst="line">
            <a:avLst/>
          </a:prstGeom>
          <a:noFill/>
          <a:ln w="9525">
            <a:solidFill>
              <a:schemeClr val="tx2"/>
            </a:solidFill>
            <a:round/>
          </a:ln>
          <a:effectLst/>
        </p:spPr>
        <p:txBody>
          <a:bodyPr/>
          <a:lstStyle/>
          <a:p>
            <a:endParaRPr lang="zh-CN" altLang="en-US" sz="1350"/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5500694" y="2518166"/>
            <a:ext cx="98298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>
                <a:solidFill>
                  <a:schemeClr val="tx2"/>
                </a:solidFill>
              </a:rPr>
              <a:t>﹋﹋﹋</a:t>
            </a: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7929586" y="2732480"/>
            <a:ext cx="124968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100" smtClean="0">
                <a:solidFill>
                  <a:schemeClr val="tx2"/>
                </a:solidFill>
              </a:rPr>
              <a:t>（        ）</a:t>
            </a:r>
            <a:endParaRPr lang="zh-CN" altLang="en-US" sz="2100">
              <a:solidFill>
                <a:schemeClr val="tx2"/>
              </a:solidFill>
            </a:endParaRPr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6929454" y="3107530"/>
            <a:ext cx="111633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>
                <a:solidFill>
                  <a:schemeClr val="tx2"/>
                </a:solidFill>
                <a:latin typeface="宋体" panose="02010600030101010101" pitchFamily="2" charset="-122"/>
              </a:rPr>
              <a:t>[     ]</a:t>
            </a:r>
            <a:endParaRPr lang="en-US" altLang="zh-CN" sz="2100">
              <a:solidFill>
                <a:schemeClr val="tx2"/>
              </a:solidFill>
            </a:endParaRPr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6786578" y="3482578"/>
            <a:ext cx="1676400" cy="506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100">
                <a:solidFill>
                  <a:schemeClr val="tx2"/>
                </a:solidFill>
              </a:rPr>
              <a:t> </a:t>
            </a:r>
            <a:r>
              <a:rPr lang="en-US" altLang="zh-CN" sz="2700">
                <a:solidFill>
                  <a:schemeClr val="tx2"/>
                </a:solidFill>
                <a:latin typeface="宋体" panose="02010600030101010101" pitchFamily="2" charset="-122"/>
              </a:rPr>
              <a:t>﹤  ﹥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0" grpId="0"/>
      <p:bldP spid="35851" grpId="1"/>
      <p:bldP spid="35852" grpId="2"/>
      <p:bldP spid="35853" grpId="3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901700" y="971550"/>
            <a:ext cx="6870700" cy="628650"/>
          </a:xfrm>
        </p:spPr>
        <p:txBody>
          <a:bodyPr/>
          <a:lstStyle/>
          <a:p>
            <a:pPr algn="l"/>
            <a:r>
              <a:rPr lang="zh-CN" altLang="en-US" b="1">
                <a:solidFill>
                  <a:schemeClr val="tx2"/>
                </a:solidFill>
                <a:ea typeface="黑体" pitchFamily="49" charset="-122"/>
              </a:rPr>
              <a:t>句子成分划分方法：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96200" cy="1314450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zh-CN" altLang="en-US" sz="2100" b="1">
                <a:solidFill>
                  <a:srgbClr val="483FFD"/>
                </a:solidFill>
              </a:rPr>
              <a:t>主语：一般由名词、代词充当</a:t>
            </a:r>
          </a:p>
          <a:p>
            <a:pPr marL="609600" indent="-609600">
              <a:buFontTx/>
              <a:buAutoNum type="arabicPeriod"/>
            </a:pPr>
            <a:r>
              <a:rPr lang="zh-CN" altLang="en-US" sz="2100" b="1">
                <a:solidFill>
                  <a:srgbClr val="483FFD"/>
                </a:solidFill>
              </a:rPr>
              <a:t>谓语：一般由动词、形容词充当</a:t>
            </a:r>
          </a:p>
          <a:p>
            <a:pPr marL="609600" indent="-609600">
              <a:buFontTx/>
              <a:buAutoNum type="arabicPeriod"/>
            </a:pPr>
            <a:r>
              <a:rPr lang="zh-CN" altLang="en-US" sz="2100" b="1">
                <a:solidFill>
                  <a:srgbClr val="483FFD"/>
                </a:solidFill>
              </a:rPr>
              <a:t>宾语：一般由名词、代词充当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914400" y="2743200"/>
            <a:ext cx="7696200" cy="1257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indent="-609600">
              <a:spcBef>
                <a:spcPct val="20000"/>
              </a:spcBef>
              <a:buFontTx/>
              <a:buAutoNum type="arabicPeriod" startAt="4"/>
            </a:pPr>
            <a:r>
              <a:rPr lang="zh-CN" altLang="en-US" sz="2100" b="1">
                <a:solidFill>
                  <a:srgbClr val="483FFD"/>
                </a:solidFill>
              </a:rPr>
              <a:t>定语：用在主语、宾语前面，起限定作用</a:t>
            </a:r>
          </a:p>
          <a:p>
            <a:pPr marL="609600" indent="-609600">
              <a:spcBef>
                <a:spcPct val="20000"/>
              </a:spcBef>
              <a:buFontTx/>
              <a:buAutoNum type="arabicPeriod" startAt="4"/>
            </a:pPr>
            <a:r>
              <a:rPr lang="zh-CN" altLang="en-US" sz="2100" b="1">
                <a:solidFill>
                  <a:srgbClr val="483FFD"/>
                </a:solidFill>
              </a:rPr>
              <a:t>状语：用在谓语前面，起修饰作用</a:t>
            </a:r>
          </a:p>
          <a:p>
            <a:pPr marL="609600" indent="-609600">
              <a:spcBef>
                <a:spcPct val="20000"/>
              </a:spcBef>
              <a:buFontTx/>
              <a:buAutoNum type="arabicPeriod" startAt="4"/>
            </a:pPr>
            <a:r>
              <a:rPr lang="zh-CN" altLang="en-US" sz="2100" b="1">
                <a:solidFill>
                  <a:srgbClr val="483FFD"/>
                </a:solidFill>
              </a:rPr>
              <a:t>补语：用在谓语后面，起补充作用</a:t>
            </a: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6400800" y="1612106"/>
            <a:ext cx="1905000" cy="1314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zh-CN" altLang="en-US" sz="2100" b="1">
                <a:solidFill>
                  <a:schemeClr val="tx2"/>
                </a:solidFill>
              </a:rPr>
              <a:t>（前）</a:t>
            </a:r>
          </a:p>
          <a:p>
            <a:pPr marL="609600" indent="-609600">
              <a:spcBef>
                <a:spcPct val="20000"/>
              </a:spcBef>
            </a:pPr>
            <a:r>
              <a:rPr lang="zh-CN" altLang="en-US" sz="2100" b="1">
                <a:solidFill>
                  <a:schemeClr val="tx2"/>
                </a:solidFill>
              </a:rPr>
              <a:t>（中）</a:t>
            </a:r>
          </a:p>
          <a:p>
            <a:pPr marL="609600" indent="-609600">
              <a:spcBef>
                <a:spcPct val="20000"/>
              </a:spcBef>
            </a:pPr>
            <a:r>
              <a:rPr lang="zh-CN" altLang="en-US" sz="2100" b="1">
                <a:solidFill>
                  <a:schemeClr val="tx2"/>
                </a:solidFill>
              </a:rPr>
              <a:t>（后）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914400" y="3886200"/>
            <a:ext cx="7696200" cy="1257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zh-CN" altLang="en-US" sz="2100" b="1">
                <a:solidFill>
                  <a:srgbClr val="483FFD"/>
                </a:solidFill>
              </a:rPr>
              <a:t>例如：</a:t>
            </a:r>
            <a:endParaRPr lang="zh-CN" altLang="en-US" sz="2100" b="1"/>
          </a:p>
          <a:p>
            <a:pPr marL="609600" indent="-609600">
              <a:lnSpc>
                <a:spcPct val="120000"/>
              </a:lnSpc>
            </a:pPr>
            <a:r>
              <a:rPr lang="en-US" altLang="zh-CN" sz="2100" b="1">
                <a:solidFill>
                  <a:srgbClr val="483FFD"/>
                </a:solidFill>
              </a:rPr>
              <a:t>2</a:t>
            </a:r>
            <a:r>
              <a:rPr lang="zh-CN" altLang="en-US" sz="2100" b="1" smtClean="0">
                <a:solidFill>
                  <a:srgbClr val="483FFD"/>
                </a:solidFill>
              </a:rPr>
              <a:t>、                勤奋</a:t>
            </a:r>
            <a:r>
              <a:rPr lang="zh-CN" altLang="en-US" sz="2100" b="1">
                <a:solidFill>
                  <a:srgbClr val="483FFD"/>
                </a:solidFill>
              </a:rPr>
              <a:t>的</a:t>
            </a:r>
            <a:r>
              <a:rPr lang="zh-CN" altLang="en-US" sz="2100" b="1" smtClean="0">
                <a:solidFill>
                  <a:srgbClr val="483FFD"/>
                </a:solidFill>
              </a:rPr>
              <a:t>同学们安静地认真</a:t>
            </a:r>
            <a:r>
              <a:rPr lang="zh-CN" altLang="en-US" sz="2100" b="1">
                <a:solidFill>
                  <a:srgbClr val="483FFD"/>
                </a:solidFill>
              </a:rPr>
              <a:t>地复习各门功课。</a:t>
            </a:r>
          </a:p>
          <a:p>
            <a:pPr marL="609600" indent="-609600">
              <a:spcBef>
                <a:spcPct val="20000"/>
              </a:spcBef>
            </a:pPr>
            <a:endParaRPr lang="en-US" altLang="zh-CN" sz="2100" b="1">
              <a:solidFill>
                <a:srgbClr val="483FFD"/>
              </a:solidFill>
            </a:endParaRPr>
          </a:p>
        </p:txBody>
      </p:sp>
      <p:grpSp>
        <p:nvGrpSpPr>
          <p:cNvPr id="2" name="Group 10"/>
          <p:cNvGrpSpPr/>
          <p:nvPr/>
        </p:nvGrpSpPr>
        <p:grpSpPr>
          <a:xfrm>
            <a:off x="3316406" y="4562618"/>
            <a:ext cx="839337" cy="99870"/>
            <a:chOff x="2592" y="3148"/>
            <a:chExt cx="624" cy="48"/>
          </a:xfrm>
        </p:grpSpPr>
        <p:sp>
          <p:nvSpPr>
            <p:cNvPr id="23560" name="Line 8"/>
            <p:cNvSpPr>
              <a:spLocks noChangeShapeType="1"/>
            </p:cNvSpPr>
            <p:nvPr/>
          </p:nvSpPr>
          <p:spPr bwMode="auto">
            <a:xfrm>
              <a:off x="2592" y="3148"/>
              <a:ext cx="624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3561" name="Line 9"/>
            <p:cNvSpPr>
              <a:spLocks noChangeShapeType="1"/>
            </p:cNvSpPr>
            <p:nvPr/>
          </p:nvSpPr>
          <p:spPr bwMode="auto">
            <a:xfrm>
              <a:off x="2592" y="3196"/>
              <a:ext cx="624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23567" name="Line 15"/>
          <p:cNvSpPr>
            <a:spLocks noChangeShapeType="1"/>
          </p:cNvSpPr>
          <p:nvPr/>
        </p:nvSpPr>
        <p:spPr bwMode="auto">
          <a:xfrm>
            <a:off x="5660408" y="4650474"/>
            <a:ext cx="6096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</a:ln>
          <a:effectLst/>
        </p:spPr>
        <p:txBody>
          <a:bodyPr/>
          <a:lstStyle/>
          <a:p>
            <a:endParaRPr lang="zh-CN" altLang="en-US" sz="1350"/>
          </a:p>
        </p:txBody>
      </p:sp>
      <p:sp>
        <p:nvSpPr>
          <p:cNvPr id="23568" name="Rectangle 16"/>
          <p:cNvSpPr>
            <a:spLocks noChangeArrowheads="1"/>
          </p:cNvSpPr>
          <p:nvPr/>
        </p:nvSpPr>
        <p:spPr bwMode="auto">
          <a:xfrm>
            <a:off x="6806822" y="4549752"/>
            <a:ext cx="95703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100">
                <a:solidFill>
                  <a:schemeClr val="tx2"/>
                </a:solidFill>
              </a:rPr>
              <a:t>﹋﹋</a:t>
            </a:r>
          </a:p>
        </p:txBody>
      </p:sp>
      <p:sp>
        <p:nvSpPr>
          <p:cNvPr id="23569" name="Rectangle 17"/>
          <p:cNvSpPr>
            <a:spLocks noChangeArrowheads="1"/>
          </p:cNvSpPr>
          <p:nvPr/>
        </p:nvSpPr>
        <p:spPr bwMode="auto">
          <a:xfrm>
            <a:off x="2284389" y="4519115"/>
            <a:ext cx="124968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100">
                <a:solidFill>
                  <a:schemeClr val="tx2"/>
                </a:solidFill>
              </a:rPr>
              <a:t>（        ）</a:t>
            </a:r>
          </a:p>
        </p:txBody>
      </p:sp>
      <p:sp>
        <p:nvSpPr>
          <p:cNvPr id="23570" name="Rectangle 18"/>
          <p:cNvSpPr>
            <a:spLocks noChangeArrowheads="1"/>
          </p:cNvSpPr>
          <p:nvPr/>
        </p:nvSpPr>
        <p:spPr bwMode="auto">
          <a:xfrm>
            <a:off x="6124338" y="4493562"/>
            <a:ext cx="98298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100">
                <a:solidFill>
                  <a:schemeClr val="tx2"/>
                </a:solidFill>
              </a:rPr>
              <a:t>（    ）</a:t>
            </a:r>
          </a:p>
        </p:txBody>
      </p:sp>
      <p:sp>
        <p:nvSpPr>
          <p:cNvPr id="23573" name="Rectangle 21"/>
          <p:cNvSpPr>
            <a:spLocks noChangeArrowheads="1"/>
          </p:cNvSpPr>
          <p:nvPr/>
        </p:nvSpPr>
        <p:spPr bwMode="auto">
          <a:xfrm>
            <a:off x="4073857" y="4512221"/>
            <a:ext cx="900752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100" smtClean="0">
                <a:solidFill>
                  <a:schemeClr val="tx2"/>
                </a:solidFill>
                <a:latin typeface="宋体" panose="02010600030101010101" pitchFamily="2" charset="-122"/>
              </a:rPr>
              <a:t>[    </a:t>
            </a:r>
            <a:r>
              <a:rPr lang="en-US" altLang="zh-CN" sz="2100">
                <a:solidFill>
                  <a:schemeClr val="tx2"/>
                </a:solidFill>
                <a:latin typeface="宋体" panose="02010600030101010101" pitchFamily="2" charset="-122"/>
              </a:rPr>
              <a:t>]</a:t>
            </a:r>
            <a:endParaRPr lang="en-US" altLang="zh-CN" sz="2100">
              <a:solidFill>
                <a:schemeClr val="tx2"/>
              </a:solidFill>
            </a:endParaRPr>
          </a:p>
        </p:txBody>
      </p:sp>
      <p:sp>
        <p:nvSpPr>
          <p:cNvPr id="23574" name="Rectangle 22"/>
          <p:cNvSpPr>
            <a:spLocks noChangeArrowheads="1"/>
          </p:cNvSpPr>
          <p:nvPr/>
        </p:nvSpPr>
        <p:spPr bwMode="auto">
          <a:xfrm>
            <a:off x="4964372" y="4461894"/>
            <a:ext cx="942313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100">
                <a:solidFill>
                  <a:schemeClr val="tx2"/>
                </a:solidFill>
                <a:latin typeface="宋体" panose="02010600030101010101" pitchFamily="2" charset="-122"/>
              </a:rPr>
              <a:t>[ </a:t>
            </a:r>
            <a:r>
              <a:rPr lang="en-US" altLang="zh-CN" sz="2100" smtClean="0">
                <a:solidFill>
                  <a:schemeClr val="tx2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100">
                <a:solidFill>
                  <a:schemeClr val="tx2"/>
                </a:solidFill>
                <a:latin typeface="宋体" panose="02010600030101010101" pitchFamily="2" charset="-122"/>
              </a:rPr>
              <a:t>]</a:t>
            </a:r>
            <a:endParaRPr lang="en-US" altLang="zh-CN" sz="2100">
              <a:solidFill>
                <a:schemeClr val="tx2"/>
              </a:solidFill>
            </a:endParaRPr>
          </a:p>
        </p:txBody>
      </p:sp>
      <p:sp>
        <p:nvSpPr>
          <p:cNvPr id="23575" name="AutoShape 23"/>
          <p:cNvSpPr/>
          <p:nvPr/>
        </p:nvSpPr>
        <p:spPr bwMode="auto">
          <a:xfrm>
            <a:off x="7391400" y="1714500"/>
            <a:ext cx="152400" cy="971550"/>
          </a:xfrm>
          <a:prstGeom prst="rightBrace">
            <a:avLst>
              <a:gd name="adj1" fmla="val 70833"/>
              <a:gd name="adj2" fmla="val 50000"/>
            </a:avLst>
          </a:prstGeom>
          <a:noFill/>
          <a:ln w="19050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23576" name="Text Box 24"/>
          <p:cNvSpPr txBox="1">
            <a:spLocks noChangeArrowheads="1"/>
          </p:cNvSpPr>
          <p:nvPr/>
        </p:nvSpPr>
        <p:spPr bwMode="auto">
          <a:xfrm>
            <a:off x="7467600" y="2000251"/>
            <a:ext cx="114300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100" b="1">
                <a:solidFill>
                  <a:schemeClr val="tx2"/>
                </a:solidFill>
              </a:rPr>
              <a:t>位置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7" grpId="0"/>
      <p:bldP spid="23568" grpId="1"/>
      <p:bldP spid="23569" grpId="2"/>
      <p:bldP spid="23570" grpId="3"/>
      <p:bldP spid="23573" grpId="4"/>
      <p:bldP spid="23574" grpId="5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901700" y="971550"/>
            <a:ext cx="6870700" cy="628650"/>
          </a:xfrm>
        </p:spPr>
        <p:txBody>
          <a:bodyPr/>
          <a:lstStyle/>
          <a:p>
            <a:pPr algn="l"/>
            <a:r>
              <a:rPr lang="zh-CN" altLang="en-US" b="1">
                <a:solidFill>
                  <a:schemeClr val="tx2"/>
                </a:solidFill>
                <a:ea typeface="黑体" pitchFamily="49" charset="-122"/>
              </a:rPr>
              <a:t>句子成分划分方法：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96200" cy="1314450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zh-CN" altLang="en-US" sz="2100" b="1">
                <a:solidFill>
                  <a:srgbClr val="483FFD"/>
                </a:solidFill>
              </a:rPr>
              <a:t>主语：一般由名词、代词充当</a:t>
            </a:r>
          </a:p>
          <a:p>
            <a:pPr marL="609600" indent="-609600">
              <a:buFontTx/>
              <a:buAutoNum type="arabicPeriod"/>
            </a:pPr>
            <a:r>
              <a:rPr lang="zh-CN" altLang="en-US" sz="2100" b="1">
                <a:solidFill>
                  <a:srgbClr val="483FFD"/>
                </a:solidFill>
              </a:rPr>
              <a:t>谓语：一般由动词、形容词充当</a:t>
            </a:r>
          </a:p>
          <a:p>
            <a:pPr marL="609600" indent="-609600">
              <a:buFontTx/>
              <a:buAutoNum type="arabicPeriod"/>
            </a:pPr>
            <a:r>
              <a:rPr lang="zh-CN" altLang="en-US" sz="2100" b="1">
                <a:solidFill>
                  <a:srgbClr val="483FFD"/>
                </a:solidFill>
              </a:rPr>
              <a:t>宾语：一般由名词、代词充当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914400" y="2743200"/>
            <a:ext cx="7696200" cy="1257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indent="-609600">
              <a:spcBef>
                <a:spcPct val="20000"/>
              </a:spcBef>
              <a:buFontTx/>
              <a:buAutoNum type="arabicPeriod" startAt="4"/>
            </a:pPr>
            <a:r>
              <a:rPr lang="zh-CN" altLang="en-US" sz="2100" b="1">
                <a:solidFill>
                  <a:srgbClr val="483FFD"/>
                </a:solidFill>
              </a:rPr>
              <a:t>定语：用在主语、宾语前面，起限定作用</a:t>
            </a:r>
          </a:p>
          <a:p>
            <a:pPr marL="609600" indent="-609600">
              <a:spcBef>
                <a:spcPct val="20000"/>
              </a:spcBef>
              <a:buFontTx/>
              <a:buAutoNum type="arabicPeriod" startAt="4"/>
            </a:pPr>
            <a:r>
              <a:rPr lang="zh-CN" altLang="en-US" sz="2100" b="1">
                <a:solidFill>
                  <a:srgbClr val="483FFD"/>
                </a:solidFill>
              </a:rPr>
              <a:t>状语：用在谓语前面，起修饰作用</a:t>
            </a:r>
          </a:p>
          <a:p>
            <a:pPr marL="609600" indent="-609600">
              <a:spcBef>
                <a:spcPct val="20000"/>
              </a:spcBef>
              <a:buFontTx/>
              <a:buAutoNum type="arabicPeriod" startAt="4"/>
            </a:pPr>
            <a:r>
              <a:rPr lang="zh-CN" altLang="en-US" sz="2100" b="1">
                <a:solidFill>
                  <a:srgbClr val="483FFD"/>
                </a:solidFill>
              </a:rPr>
              <a:t>补语：用在谓语后面，起补充作用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6400800" y="1612106"/>
            <a:ext cx="1905000" cy="1314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zh-CN" altLang="en-US" sz="2100" b="1">
                <a:solidFill>
                  <a:schemeClr val="tx2"/>
                </a:solidFill>
              </a:rPr>
              <a:t>（前）</a:t>
            </a:r>
          </a:p>
          <a:p>
            <a:pPr marL="609600" indent="-609600">
              <a:spcBef>
                <a:spcPct val="20000"/>
              </a:spcBef>
            </a:pPr>
            <a:r>
              <a:rPr lang="zh-CN" altLang="en-US" sz="2100" b="1">
                <a:solidFill>
                  <a:schemeClr val="tx2"/>
                </a:solidFill>
              </a:rPr>
              <a:t>（中）</a:t>
            </a:r>
          </a:p>
          <a:p>
            <a:pPr marL="609600" indent="-609600">
              <a:spcBef>
                <a:spcPct val="20000"/>
              </a:spcBef>
            </a:pPr>
            <a:r>
              <a:rPr lang="zh-CN" altLang="en-US" sz="2100" b="1">
                <a:solidFill>
                  <a:schemeClr val="tx2"/>
                </a:solidFill>
              </a:rPr>
              <a:t>（后）</a:t>
            </a: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914400" y="3886200"/>
            <a:ext cx="7696200" cy="800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zh-CN" altLang="en-US" sz="2100" b="1">
                <a:solidFill>
                  <a:srgbClr val="483FFD"/>
                </a:solidFill>
              </a:rPr>
              <a:t>例如：</a:t>
            </a:r>
            <a:endParaRPr lang="zh-CN" altLang="en-US" sz="2100" b="1"/>
          </a:p>
          <a:p>
            <a:pPr marL="609600" indent="-609600">
              <a:spcBef>
                <a:spcPct val="20000"/>
              </a:spcBef>
            </a:pPr>
            <a:r>
              <a:rPr lang="en-US" altLang="zh-CN" sz="2100" b="1">
                <a:solidFill>
                  <a:srgbClr val="483FFD"/>
                </a:solidFill>
              </a:rPr>
              <a:t>3</a:t>
            </a:r>
            <a:r>
              <a:rPr lang="zh-CN" altLang="en-US" sz="2100" b="1">
                <a:solidFill>
                  <a:srgbClr val="483FFD"/>
                </a:solidFill>
              </a:rPr>
              <a:t>、今天星期五。</a:t>
            </a:r>
          </a:p>
        </p:txBody>
      </p:sp>
      <p:grpSp>
        <p:nvGrpSpPr>
          <p:cNvPr id="2" name="Group 7"/>
          <p:cNvGrpSpPr/>
          <p:nvPr/>
        </p:nvGrpSpPr>
        <p:grpSpPr>
          <a:xfrm>
            <a:off x="1349944" y="4625810"/>
            <a:ext cx="685800" cy="57150"/>
            <a:chOff x="2592" y="3148"/>
            <a:chExt cx="624" cy="48"/>
          </a:xfrm>
        </p:grpSpPr>
        <p:sp>
          <p:nvSpPr>
            <p:cNvPr id="25608" name="Line 8"/>
            <p:cNvSpPr>
              <a:spLocks noChangeShapeType="1"/>
            </p:cNvSpPr>
            <p:nvPr/>
          </p:nvSpPr>
          <p:spPr bwMode="auto">
            <a:xfrm>
              <a:off x="2592" y="3148"/>
              <a:ext cx="624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5609" name="Line 9"/>
            <p:cNvSpPr>
              <a:spLocks noChangeShapeType="1"/>
            </p:cNvSpPr>
            <p:nvPr/>
          </p:nvSpPr>
          <p:spPr bwMode="auto">
            <a:xfrm>
              <a:off x="2592" y="3196"/>
              <a:ext cx="624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25610" name="Line 10"/>
          <p:cNvSpPr>
            <a:spLocks noChangeShapeType="1"/>
          </p:cNvSpPr>
          <p:nvPr/>
        </p:nvSpPr>
        <p:spPr bwMode="auto">
          <a:xfrm>
            <a:off x="2034653" y="4639384"/>
            <a:ext cx="780198" cy="34289"/>
          </a:xfrm>
          <a:prstGeom prst="line">
            <a:avLst/>
          </a:prstGeom>
          <a:noFill/>
          <a:ln w="9525">
            <a:solidFill>
              <a:schemeClr val="tx2"/>
            </a:solidFill>
            <a:round/>
          </a:ln>
          <a:effectLst/>
        </p:spPr>
        <p:txBody>
          <a:bodyPr/>
          <a:lstStyle/>
          <a:p>
            <a:endParaRPr lang="zh-CN" altLang="en-US" sz="1350"/>
          </a:p>
        </p:txBody>
      </p:sp>
      <p:sp>
        <p:nvSpPr>
          <p:cNvPr id="25611" name="AutoShape 11"/>
          <p:cNvSpPr/>
          <p:nvPr/>
        </p:nvSpPr>
        <p:spPr bwMode="auto">
          <a:xfrm>
            <a:off x="7391400" y="1714500"/>
            <a:ext cx="152400" cy="971550"/>
          </a:xfrm>
          <a:prstGeom prst="rightBrace">
            <a:avLst>
              <a:gd name="adj1" fmla="val 70833"/>
              <a:gd name="adj2" fmla="val 50000"/>
            </a:avLst>
          </a:prstGeom>
          <a:noFill/>
          <a:ln w="19050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7467600" y="2000251"/>
            <a:ext cx="114300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100" b="1">
                <a:solidFill>
                  <a:schemeClr val="tx2"/>
                </a:solidFill>
              </a:rPr>
              <a:t>位置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145415" y="182245"/>
            <a:ext cx="3559175" cy="571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27000" tIns="16200" rIns="27000" bIns="27000"/>
          <a:lstStyle/>
          <a:p>
            <a:pPr algn="r" eaLnBrk="0" hangingPunct="0">
              <a:lnSpc>
                <a:spcPts val="4850"/>
              </a:lnSpc>
              <a:spcBef>
                <a:spcPts val="2350"/>
              </a:spcBef>
            </a:pPr>
            <a:r>
              <a:rPr lang="zh-CN" altLang="en-US" sz="3200">
                <a:latin typeface="Arial" pitchFamily="34" charset="0"/>
                <a:ea typeface="华文行楷" panose="02010800040101010101" pitchFamily="2" charset="-122"/>
              </a:rPr>
              <a:t>分析下列句子：</a:t>
            </a:r>
            <a:endParaRPr lang="zh-CN" altLang="en-US" sz="3200">
              <a:latin typeface="Arial" pitchFamily="34" charset="0"/>
            </a:endParaRPr>
          </a:p>
        </p:txBody>
      </p:sp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539750" y="1538288"/>
            <a:ext cx="6005513" cy="5691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27000" tIns="16200" rIns="27000" bIns="27000"/>
          <a:lstStyle/>
          <a:p>
            <a:pPr eaLnBrk="0" hangingPunct="0">
              <a:lnSpc>
                <a:spcPts val="4850"/>
              </a:lnSpc>
            </a:pPr>
            <a:r>
              <a:rPr lang="en-US" altLang="zh-CN" sz="2325" b="1">
                <a:latin typeface="宋体" panose="02010600030101010101" pitchFamily="2" charset="-122"/>
              </a:rPr>
              <a:t>1</a:t>
            </a:r>
            <a:r>
              <a:rPr lang="zh-CN" altLang="en-US" sz="2325" b="1">
                <a:latin typeface="宋体" panose="02010600030101010101" pitchFamily="2" charset="-122"/>
              </a:rPr>
              <a:t>、车间已经完成了全年的任务。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539750" y="2025254"/>
            <a:ext cx="6192838" cy="572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27000" tIns="16200" rIns="27000" bIns="27000"/>
          <a:lstStyle/>
          <a:p>
            <a:pPr eaLnBrk="0" hangingPunct="0">
              <a:lnSpc>
                <a:spcPts val="4850"/>
              </a:lnSpc>
            </a:pPr>
            <a:r>
              <a:rPr lang="en-US" altLang="zh-CN" sz="2325" b="1">
                <a:latin typeface="宋体" panose="02010600030101010101" pitchFamily="2" charset="-122"/>
              </a:rPr>
              <a:t>2</a:t>
            </a:r>
            <a:r>
              <a:rPr lang="zh-CN" altLang="en-US" sz="2325" b="1">
                <a:latin typeface="宋体" panose="02010600030101010101" pitchFamily="2" charset="-122"/>
              </a:rPr>
              <a:t>、薄薄的轻雾浮起在池塘里 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539750" y="2511029"/>
            <a:ext cx="6599238" cy="5691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27000" tIns="16200" rIns="27000" bIns="27000"/>
          <a:lstStyle/>
          <a:p>
            <a:pPr eaLnBrk="0" hangingPunct="0">
              <a:lnSpc>
                <a:spcPts val="485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3</a:t>
            </a:r>
            <a:r>
              <a:rPr lang="zh-CN" altLang="en-US" sz="2400" b="1">
                <a:latin typeface="宋体" panose="02010600030101010101" pitchFamily="2" charset="-122"/>
              </a:rPr>
              <a:t>、乔家忽而遭了一场很大的变故。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571472" y="3161108"/>
            <a:ext cx="5367338" cy="5726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27000" tIns="16200" rIns="27000" bIns="27000"/>
          <a:lstStyle/>
          <a:p>
            <a:pPr eaLnBrk="0" hangingPunct="0">
              <a:lnSpc>
                <a:spcPts val="4850"/>
              </a:lnSpc>
            </a:pPr>
            <a:r>
              <a:rPr lang="en-US" altLang="zh-CN" sz="2400" b="1" smtClean="0">
                <a:latin typeface="宋体" panose="02010600030101010101" pitchFamily="2" charset="-122"/>
              </a:rPr>
              <a:t>4</a:t>
            </a:r>
            <a:r>
              <a:rPr lang="zh-CN" altLang="en-US" sz="2400" b="1" smtClean="0">
                <a:latin typeface="宋体" panose="02010600030101010101" pitchFamily="2" charset="-122"/>
              </a:rPr>
              <a:t>、天气</a:t>
            </a:r>
            <a:r>
              <a:rPr lang="zh-CN" altLang="en-US" sz="2400" b="1">
                <a:latin typeface="宋体" panose="02010600030101010101" pitchFamily="2" charset="-122"/>
              </a:rPr>
              <a:t>比屋子里</a:t>
            </a:r>
            <a:r>
              <a:rPr lang="zh-CN" altLang="en-US" sz="2400" b="1" smtClean="0">
                <a:latin typeface="宋体" panose="02010600030101010101" pitchFamily="2" charset="-122"/>
              </a:rPr>
              <a:t>冷得多了。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571472" y="3804050"/>
            <a:ext cx="6542088" cy="5726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27000" tIns="16200" rIns="27000" bIns="27000"/>
          <a:lstStyle/>
          <a:p>
            <a:pPr eaLnBrk="0" hangingPunct="0">
              <a:lnSpc>
                <a:spcPts val="4850"/>
              </a:lnSpc>
            </a:pPr>
            <a:r>
              <a:rPr lang="en-US" altLang="zh-CN" sz="2400" b="1" smtClean="0">
                <a:latin typeface="宋体" panose="02010600030101010101" pitchFamily="2" charset="-122"/>
              </a:rPr>
              <a:t>5</a:t>
            </a:r>
            <a:r>
              <a:rPr lang="zh-CN" altLang="en-US" sz="2400" b="1" smtClean="0">
                <a:latin typeface="宋体" panose="02010600030101010101" pitchFamily="2" charset="-122"/>
              </a:rPr>
              <a:t>、</a:t>
            </a:r>
            <a:r>
              <a:rPr lang="zh-CN" altLang="en-US" sz="2400" b="1">
                <a:latin typeface="宋体" panose="02010600030101010101" pitchFamily="2" charset="-122"/>
              </a:rPr>
              <a:t>绿色开花的植物有庞大的根系。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Text Box 1"/>
          <p:cNvSpPr txBox="1">
            <a:spLocks noChangeArrowheads="1"/>
          </p:cNvSpPr>
          <p:nvPr/>
        </p:nvSpPr>
        <p:spPr bwMode="auto">
          <a:xfrm>
            <a:off x="468314" y="857250"/>
            <a:ext cx="2339975" cy="571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27000" tIns="16200" rIns="27000" bIns="27000"/>
          <a:lstStyle/>
          <a:p>
            <a:pPr eaLnBrk="0" hangingPunct="0">
              <a:lnSpc>
                <a:spcPts val="4850"/>
              </a:lnSpc>
              <a:spcBef>
                <a:spcPts val="2350"/>
              </a:spcBef>
            </a:pPr>
            <a:r>
              <a:rPr lang="zh-CN" altLang="en-US" b="1">
                <a:latin typeface="宋体" panose="02010600030101010101" pitchFamily="2" charset="-122"/>
              </a:rPr>
              <a:t>请看下列句子：</a:t>
            </a:r>
          </a:p>
        </p:txBody>
      </p:sp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468314" y="1504951"/>
            <a:ext cx="7596187" cy="5691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27000" tIns="16200" rIns="27000" bIns="27000"/>
          <a:lstStyle/>
          <a:p>
            <a:pPr eaLnBrk="0" hangingPunct="0">
              <a:lnSpc>
                <a:spcPts val="4850"/>
              </a:lnSpc>
            </a:pPr>
            <a:r>
              <a:rPr lang="en-US" altLang="zh-CN" sz="2100" b="1">
                <a:latin typeface="宋体" panose="02010600030101010101" pitchFamily="2" charset="-122"/>
              </a:rPr>
              <a:t>1</a:t>
            </a:r>
            <a:r>
              <a:rPr lang="zh-CN" altLang="en-US" sz="2100" b="1">
                <a:latin typeface="宋体" panose="02010600030101010101" pitchFamily="2" charset="-122"/>
              </a:rPr>
              <a:t>、车间</a:t>
            </a:r>
            <a:r>
              <a:rPr lang="en-US" altLang="zh-CN" sz="2400" b="1">
                <a:solidFill>
                  <a:srgbClr val="333399"/>
                </a:solidFill>
                <a:latin typeface="Arial" pitchFamily="34" charset="0"/>
              </a:rPr>
              <a:t>//</a:t>
            </a:r>
            <a:r>
              <a:rPr lang="en-US" altLang="zh-CN" sz="2100" b="1">
                <a:latin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en-US" sz="2100" b="1">
                <a:latin typeface="宋体" panose="02010600030101010101" pitchFamily="2" charset="-122"/>
              </a:rPr>
              <a:t>已经</a:t>
            </a:r>
            <a:r>
              <a:rPr lang="en-US" altLang="zh-CN" sz="2100" b="1">
                <a:latin typeface="宋体" panose="02010600030101010101" pitchFamily="2" charset="-122"/>
              </a:rPr>
              <a:t>]</a:t>
            </a:r>
            <a:r>
              <a:rPr lang="zh-CN" altLang="en-US" sz="2100" b="1" u="sng">
                <a:latin typeface="宋体" panose="02010600030101010101" pitchFamily="2" charset="-122"/>
              </a:rPr>
              <a:t>完成</a:t>
            </a:r>
            <a:r>
              <a:rPr lang="zh-CN" altLang="en-US" sz="2100" b="1">
                <a:latin typeface="宋体" panose="02010600030101010101" pitchFamily="2" charset="-122"/>
              </a:rPr>
              <a:t>了</a:t>
            </a:r>
            <a:r>
              <a:rPr lang="en-US" altLang="zh-CN" sz="2100" b="1">
                <a:latin typeface="宋体" panose="02010600030101010101" pitchFamily="2" charset="-122"/>
              </a:rPr>
              <a:t>(</a:t>
            </a:r>
            <a:r>
              <a:rPr lang="zh-CN" altLang="en-US" sz="2100" b="1">
                <a:latin typeface="宋体" panose="02010600030101010101" pitchFamily="2" charset="-122"/>
              </a:rPr>
              <a:t>全年</a:t>
            </a:r>
            <a:r>
              <a:rPr lang="en-US" altLang="zh-CN" sz="2100" b="1">
                <a:latin typeface="宋体" panose="02010600030101010101" pitchFamily="2" charset="-122"/>
              </a:rPr>
              <a:t>)</a:t>
            </a:r>
            <a:r>
              <a:rPr lang="zh-CN" altLang="en-US" sz="2100" b="1">
                <a:latin typeface="宋体" panose="02010600030101010101" pitchFamily="2" charset="-122"/>
              </a:rPr>
              <a:t>的任务。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468314" y="2171700"/>
            <a:ext cx="6516687" cy="5726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27000" tIns="16200" rIns="27000" bIns="27000"/>
          <a:lstStyle/>
          <a:p>
            <a:pPr eaLnBrk="0" hangingPunct="0">
              <a:lnSpc>
                <a:spcPts val="4850"/>
              </a:lnSpc>
            </a:pPr>
            <a:r>
              <a:rPr lang="en-US" altLang="zh-CN" sz="2100" b="1">
                <a:latin typeface="宋体" panose="02010600030101010101" pitchFamily="2" charset="-122"/>
              </a:rPr>
              <a:t>2</a:t>
            </a:r>
            <a:r>
              <a:rPr lang="zh-CN" altLang="en-US" sz="2100" b="1">
                <a:latin typeface="宋体" panose="02010600030101010101" pitchFamily="2" charset="-122"/>
              </a:rPr>
              <a:t>、</a:t>
            </a:r>
            <a:r>
              <a:rPr lang="en-US" altLang="zh-CN" sz="2100" b="1">
                <a:latin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100" b="1">
                <a:latin typeface="宋体" panose="02010600030101010101" pitchFamily="2" charset="-122"/>
              </a:rPr>
              <a:t>薄薄</a:t>
            </a:r>
            <a:r>
              <a:rPr lang="en-US" altLang="zh-CN" sz="2100" b="1">
                <a:latin typeface="宋体" panose="02010600030101010101" pitchFamily="2" charset="-122"/>
              </a:rPr>
              <a:t>)</a:t>
            </a:r>
            <a:r>
              <a:rPr lang="zh-CN" altLang="en-US" sz="2100" b="1">
                <a:latin typeface="宋体" panose="02010600030101010101" pitchFamily="2" charset="-122"/>
              </a:rPr>
              <a:t>的轻雾</a:t>
            </a:r>
            <a:r>
              <a:rPr lang="en-US" altLang="zh-CN" sz="2400" b="1">
                <a:solidFill>
                  <a:srgbClr val="333399"/>
                </a:solidFill>
                <a:latin typeface="Arial" pitchFamily="34" charset="0"/>
              </a:rPr>
              <a:t>//</a:t>
            </a:r>
            <a:r>
              <a:rPr lang="zh-CN" altLang="en-US" sz="2100" b="1" u="sng">
                <a:latin typeface="宋体" panose="02010600030101010101" pitchFamily="2" charset="-122"/>
              </a:rPr>
              <a:t>浮起</a:t>
            </a:r>
            <a:r>
              <a:rPr lang="en-US" altLang="zh-CN" sz="2100" b="1">
                <a:latin typeface="宋体" panose="02010600030101010101" pitchFamily="2" charset="-122"/>
              </a:rPr>
              <a:t>&lt;</a:t>
            </a:r>
            <a:r>
              <a:rPr lang="zh-CN" altLang="en-US" sz="2100" b="1">
                <a:latin typeface="宋体" panose="02010600030101010101" pitchFamily="2" charset="-122"/>
              </a:rPr>
              <a:t>在池塘里</a:t>
            </a:r>
            <a:r>
              <a:rPr lang="en-US" altLang="zh-CN" sz="2100" b="1">
                <a:latin typeface="宋体" panose="02010600030101010101" pitchFamily="2" charset="-122"/>
              </a:rPr>
              <a:t>&gt; </a:t>
            </a:r>
            <a:r>
              <a:rPr lang="zh-CN" altLang="en-US" sz="2100" b="1"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468314" y="2744392"/>
            <a:ext cx="7164387" cy="5691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27000" tIns="16200" rIns="27000" bIns="27000"/>
          <a:lstStyle/>
          <a:p>
            <a:pPr eaLnBrk="0" hangingPunct="0">
              <a:lnSpc>
                <a:spcPts val="4850"/>
              </a:lnSpc>
            </a:pPr>
            <a:r>
              <a:rPr lang="en-US" altLang="zh-CN" sz="2100" b="1">
                <a:latin typeface="宋体" panose="02010600030101010101" pitchFamily="2" charset="-122"/>
              </a:rPr>
              <a:t>3</a:t>
            </a:r>
            <a:r>
              <a:rPr lang="zh-CN" altLang="en-US" sz="2100" b="1">
                <a:latin typeface="宋体" panose="02010600030101010101" pitchFamily="2" charset="-122"/>
              </a:rPr>
              <a:t>、乔家</a:t>
            </a:r>
            <a:r>
              <a:rPr lang="en-US" altLang="zh-CN" sz="2400" b="1">
                <a:solidFill>
                  <a:srgbClr val="333399"/>
                </a:solidFill>
                <a:latin typeface="Arial" pitchFamily="34" charset="0"/>
              </a:rPr>
              <a:t>//</a:t>
            </a:r>
            <a:r>
              <a:rPr lang="en-US" altLang="zh-CN" sz="2100" b="1">
                <a:latin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en-US" sz="2100" b="1">
                <a:latin typeface="宋体" panose="02010600030101010101" pitchFamily="2" charset="-122"/>
              </a:rPr>
              <a:t>忽而</a:t>
            </a:r>
            <a:r>
              <a:rPr lang="en-US" altLang="zh-CN" sz="2100" b="1">
                <a:latin typeface="宋体" panose="02010600030101010101" pitchFamily="2" charset="-122"/>
              </a:rPr>
              <a:t>]</a:t>
            </a:r>
            <a:r>
              <a:rPr lang="zh-CN" altLang="en-US" sz="2100" b="1" u="sng">
                <a:latin typeface="宋体" panose="02010600030101010101" pitchFamily="2" charset="-122"/>
              </a:rPr>
              <a:t>遭</a:t>
            </a:r>
            <a:r>
              <a:rPr lang="zh-CN" altLang="en-US" sz="2100" b="1">
                <a:latin typeface="宋体" panose="02010600030101010101" pitchFamily="2" charset="-122"/>
              </a:rPr>
              <a:t>了</a:t>
            </a:r>
            <a:r>
              <a:rPr lang="en-US" altLang="zh-CN" sz="2100" b="1">
                <a:latin typeface="宋体" panose="02010600030101010101" pitchFamily="2" charset="-122"/>
              </a:rPr>
              <a:t>(</a:t>
            </a:r>
            <a:r>
              <a:rPr lang="zh-CN" altLang="en-US" sz="2100" b="1">
                <a:latin typeface="宋体" panose="02010600030101010101" pitchFamily="2" charset="-122"/>
              </a:rPr>
              <a:t>一场很大</a:t>
            </a:r>
            <a:r>
              <a:rPr lang="en-US" altLang="zh-CN" sz="2100" b="1">
                <a:latin typeface="宋体" panose="02010600030101010101" pitchFamily="2" charset="-122"/>
              </a:rPr>
              <a:t>)</a:t>
            </a:r>
            <a:r>
              <a:rPr lang="zh-CN" altLang="en-US" sz="2100" b="1">
                <a:latin typeface="宋体" panose="02010600030101010101" pitchFamily="2" charset="-122"/>
              </a:rPr>
              <a:t>的变故。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428597" y="3429000"/>
            <a:ext cx="5940425" cy="572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27000" tIns="16200" rIns="27000" bIns="27000"/>
          <a:lstStyle/>
          <a:p>
            <a:pPr eaLnBrk="0" hangingPunct="0">
              <a:lnSpc>
                <a:spcPts val="4850"/>
              </a:lnSpc>
            </a:pPr>
            <a:r>
              <a:rPr lang="en-US" altLang="zh-CN" sz="2100" b="1" smtClean="0">
                <a:latin typeface="宋体" panose="02010600030101010101" pitchFamily="2" charset="-122"/>
              </a:rPr>
              <a:t>4</a:t>
            </a:r>
            <a:r>
              <a:rPr lang="zh-CN" altLang="en-US" sz="2100" b="1" smtClean="0">
                <a:latin typeface="宋体" panose="02010600030101010101" pitchFamily="2" charset="-122"/>
              </a:rPr>
              <a:t>、</a:t>
            </a:r>
            <a:r>
              <a:rPr lang="zh-CN" altLang="en-US" sz="2100" b="1">
                <a:latin typeface="宋体" panose="02010600030101010101" pitchFamily="2" charset="-122"/>
              </a:rPr>
              <a:t>天气</a:t>
            </a:r>
            <a:r>
              <a:rPr lang="en-US" altLang="zh-CN" sz="2400" b="1">
                <a:solidFill>
                  <a:srgbClr val="333399"/>
                </a:solidFill>
                <a:latin typeface="Arial" pitchFamily="34" charset="0"/>
              </a:rPr>
              <a:t>//</a:t>
            </a:r>
            <a:r>
              <a:rPr lang="en-US" altLang="zh-CN" sz="2100" b="1">
                <a:latin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en-US" sz="2100" b="1">
                <a:latin typeface="宋体" panose="02010600030101010101" pitchFamily="2" charset="-122"/>
              </a:rPr>
              <a:t>比屋子里</a:t>
            </a:r>
            <a:r>
              <a:rPr lang="en-US" altLang="zh-CN" sz="2100" b="1">
                <a:latin typeface="宋体" panose="02010600030101010101" pitchFamily="2" charset="-122"/>
              </a:rPr>
              <a:t>]</a:t>
            </a:r>
            <a:r>
              <a:rPr lang="zh-CN" altLang="en-US" sz="2100" b="1" u="sng" smtClean="0">
                <a:latin typeface="宋体" panose="02010600030101010101" pitchFamily="2" charset="-122"/>
              </a:rPr>
              <a:t>冷</a:t>
            </a:r>
            <a:r>
              <a:rPr lang="zh-CN" altLang="en-US" sz="2100" b="1" smtClean="0">
                <a:latin typeface="宋体" panose="02010600030101010101" pitchFamily="2" charset="-122"/>
              </a:rPr>
              <a:t>得</a:t>
            </a:r>
            <a:r>
              <a:rPr lang="en-US" altLang="zh-CN" sz="2100" b="1" smtClean="0">
                <a:latin typeface="宋体" panose="02010600030101010101" pitchFamily="2" charset="-122"/>
              </a:rPr>
              <a:t>&lt;</a:t>
            </a:r>
            <a:r>
              <a:rPr lang="zh-CN" altLang="en-US" sz="2100" b="1" smtClean="0">
                <a:latin typeface="宋体" panose="02010600030101010101" pitchFamily="2" charset="-122"/>
              </a:rPr>
              <a:t>多</a:t>
            </a:r>
            <a:r>
              <a:rPr lang="en-US" altLang="zh-CN" sz="2100" b="1" smtClean="0">
                <a:latin typeface="宋体" panose="02010600030101010101" pitchFamily="2" charset="-122"/>
              </a:rPr>
              <a:t>&gt;</a:t>
            </a:r>
            <a:r>
              <a:rPr lang="zh-CN" altLang="en-US" sz="2100" b="1" smtClean="0">
                <a:latin typeface="宋体" panose="02010600030101010101" pitchFamily="2" charset="-122"/>
              </a:rPr>
              <a:t>了。</a:t>
            </a:r>
            <a:endParaRPr lang="zh-CN" altLang="en-US" sz="2100" b="1">
              <a:latin typeface="宋体" panose="02010600030101010101" pitchFamily="2" charset="-122"/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428597" y="4125521"/>
            <a:ext cx="6732587" cy="5262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27000" tIns="16200" rIns="27000" bIns="27000"/>
          <a:lstStyle/>
          <a:p>
            <a:pPr eaLnBrk="0" hangingPunct="0">
              <a:lnSpc>
                <a:spcPts val="4390"/>
              </a:lnSpc>
            </a:pPr>
            <a:r>
              <a:rPr lang="en-US" altLang="zh-CN" sz="2100" b="1" smtClean="0">
                <a:latin typeface="宋体" panose="02010600030101010101" pitchFamily="2" charset="-122"/>
              </a:rPr>
              <a:t>5</a:t>
            </a:r>
            <a:r>
              <a:rPr lang="zh-CN" altLang="en-US" sz="2100" b="1" smtClean="0">
                <a:latin typeface="宋体" panose="02010600030101010101" pitchFamily="2" charset="-122"/>
              </a:rPr>
              <a:t>、 </a:t>
            </a:r>
            <a:r>
              <a:rPr lang="en-US" altLang="zh-CN" sz="2100" b="1">
                <a:latin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100" b="1">
                <a:latin typeface="宋体" panose="02010600030101010101" pitchFamily="2" charset="-122"/>
              </a:rPr>
              <a:t>绿色开花</a:t>
            </a:r>
            <a:r>
              <a:rPr lang="en-US" altLang="zh-CN" sz="2100" b="1">
                <a:latin typeface="宋体" panose="02010600030101010101" pitchFamily="2" charset="-122"/>
              </a:rPr>
              <a:t>)</a:t>
            </a:r>
            <a:r>
              <a:rPr lang="zh-CN" altLang="en-US" sz="2100" b="1">
                <a:latin typeface="宋体" panose="02010600030101010101" pitchFamily="2" charset="-122"/>
              </a:rPr>
              <a:t>的植物</a:t>
            </a:r>
            <a:r>
              <a:rPr lang="en-US" altLang="zh-CN" sz="2400" b="1">
                <a:solidFill>
                  <a:srgbClr val="333399"/>
                </a:solidFill>
                <a:latin typeface="Arial" pitchFamily="34" charset="0"/>
              </a:rPr>
              <a:t>//</a:t>
            </a:r>
            <a:r>
              <a:rPr lang="zh-CN" altLang="en-US" sz="2100" b="1" u="sng">
                <a:latin typeface="宋体" panose="02010600030101010101" pitchFamily="2" charset="-122"/>
              </a:rPr>
              <a:t>有</a:t>
            </a:r>
            <a:r>
              <a:rPr lang="en-US" altLang="zh-CN" sz="2100" b="1">
                <a:latin typeface="宋体" panose="02010600030101010101" pitchFamily="2" charset="-122"/>
              </a:rPr>
              <a:t>(</a:t>
            </a:r>
            <a:r>
              <a:rPr lang="zh-CN" altLang="en-US" sz="2100" b="1">
                <a:latin typeface="宋体" panose="02010600030101010101" pitchFamily="2" charset="-122"/>
              </a:rPr>
              <a:t>庞大</a:t>
            </a:r>
            <a:r>
              <a:rPr lang="en-US" altLang="zh-CN" sz="2100" b="1">
                <a:latin typeface="宋体" panose="02010600030101010101" pitchFamily="2" charset="-122"/>
              </a:rPr>
              <a:t>)</a:t>
            </a:r>
            <a:r>
              <a:rPr lang="zh-CN" altLang="en-US" sz="2100" b="1">
                <a:latin typeface="宋体" panose="02010600030101010101" pitchFamily="2" charset="-122"/>
              </a:rPr>
              <a:t>的根系。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31750" y="59055"/>
            <a:ext cx="9035415" cy="6369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2400" b="1" spc="-100"/>
              <a:t>一、判断句式</a:t>
            </a:r>
            <a:r>
              <a:rPr lang="zh-CN" altLang="en-US" sz="2400" b="1" spc="-100">
                <a:solidFill>
                  <a:srgbClr val="FF0000"/>
                </a:solidFill>
              </a:rPr>
              <a:t>（</a:t>
            </a:r>
            <a:r>
              <a:rPr lang="en-US" altLang="zh-CN" sz="2400" b="1" spc="-100">
                <a:solidFill>
                  <a:srgbClr val="FF0000"/>
                </a:solidFill>
              </a:rPr>
              <a:t>……</a:t>
            </a:r>
            <a:r>
              <a:rPr lang="zh-CN" altLang="en-US" sz="2400" b="1" spc="-100">
                <a:solidFill>
                  <a:srgbClr val="FF0000"/>
                </a:solidFill>
              </a:rPr>
              <a:t>是</a:t>
            </a:r>
            <a:r>
              <a:rPr lang="en-US" altLang="zh-CN" sz="2400" b="1" spc="-100">
                <a:solidFill>
                  <a:srgbClr val="FF0000"/>
                </a:solidFill>
              </a:rPr>
              <a:t>……</a:t>
            </a:r>
            <a:r>
              <a:rPr lang="zh-CN" altLang="en-US" sz="2400" b="1" spc="-100">
                <a:solidFill>
                  <a:srgbClr val="FF0000"/>
                </a:solidFill>
              </a:rPr>
              <a:t>）</a:t>
            </a:r>
            <a:endParaRPr lang="zh-CN" altLang="en-US" sz="2400" b="1" spc="-100"/>
          </a:p>
          <a:p>
            <a:pPr fontAlgn="auto"/>
            <a:r>
              <a:rPr lang="zh-CN" altLang="en-US" sz="2400" b="1" spc="-100"/>
              <a:t>基本上不用判断词"是"，往往让名词或名词性短语直接充当谓语：</a:t>
            </a:r>
          </a:p>
          <a:p>
            <a:pPr fontAlgn="auto"/>
            <a:r>
              <a:rPr lang="zh-CN" altLang="en-US" sz="2400" b="1" spc="-100"/>
              <a:t>1、“</a:t>
            </a:r>
            <a:r>
              <a:rPr lang="zh-CN" altLang="en-US" sz="2400" b="1" spc="-100">
                <a:solidFill>
                  <a:srgbClr val="C00000"/>
                </a:solidFill>
              </a:rPr>
              <a:t>......者，......也</a:t>
            </a:r>
            <a:r>
              <a:rPr lang="zh-CN" altLang="en-US" sz="2400" b="1" spc="-100"/>
              <a:t>。”如：“陈涉者，阳城人也。”（《史记．了涉世家》）</a:t>
            </a:r>
          </a:p>
          <a:p>
            <a:pPr fontAlgn="auto"/>
            <a:r>
              <a:rPr lang="zh-CN" altLang="en-US" sz="2400" b="1" spc="-100"/>
              <a:t>2、“</a:t>
            </a:r>
            <a:r>
              <a:rPr lang="zh-CN" altLang="en-US" sz="2400" b="1" spc="-100">
                <a:solidFill>
                  <a:srgbClr val="C00000"/>
                </a:solidFill>
              </a:rPr>
              <a:t>......，......也</a:t>
            </a:r>
            <a:r>
              <a:rPr lang="zh-CN" altLang="en-US" sz="2400" b="1" spc="-100"/>
              <a:t>。”如：“操虽托名汉相，其实汉贼也。”（《资治通鉴》）</a:t>
            </a:r>
          </a:p>
          <a:p>
            <a:pPr fontAlgn="auto"/>
            <a:r>
              <a:rPr lang="zh-CN" altLang="en-US" sz="2400" b="1" spc="-100"/>
              <a:t>3、“</a:t>
            </a:r>
            <a:r>
              <a:rPr lang="zh-CN" altLang="en-US" sz="2400" b="1" spc="-100">
                <a:solidFill>
                  <a:srgbClr val="C00000"/>
                </a:solidFill>
              </a:rPr>
              <a:t>......者，......</a:t>
            </a:r>
            <a:r>
              <a:rPr lang="zh-CN" altLang="en-US" sz="2400" b="1" spc="-100"/>
              <a:t>。”如：“四人者，庐陵萧君圭君玉</a:t>
            </a:r>
            <a:r>
              <a:rPr lang="en-US" altLang="zh-CN" sz="2400" b="1" spc="-100"/>
              <a:t>……</a:t>
            </a:r>
            <a:r>
              <a:rPr lang="zh-CN" altLang="en-US" sz="2400" b="1" spc="-100"/>
              <a:t>”（王安石《游褒禅山记》）</a:t>
            </a:r>
          </a:p>
          <a:p>
            <a:pPr fontAlgn="auto"/>
            <a:r>
              <a:rPr lang="zh-CN" altLang="en-US" sz="2400" b="1" spc="-100"/>
              <a:t>4、 “</a:t>
            </a:r>
            <a:r>
              <a:rPr lang="zh-CN" altLang="en-US" sz="2400" b="1" spc="-100">
                <a:solidFill>
                  <a:srgbClr val="C00000"/>
                </a:solidFill>
              </a:rPr>
              <a:t>......者也</a:t>
            </a:r>
            <a:r>
              <a:rPr lang="zh-CN" altLang="en-US" sz="2400" b="1" spc="-100"/>
              <a:t>。”在句末连用语气词“者也”，表示加强肯定语气，如：“城北徐公，齐国之美丽者也。”（《战国策．齐策》）</a:t>
            </a:r>
          </a:p>
          <a:p>
            <a:pPr fontAlgn="auto"/>
            <a:r>
              <a:rPr lang="zh-CN" altLang="en-US" sz="2400" b="1" spc="-100"/>
              <a:t>【无标志判断句】</a:t>
            </a:r>
          </a:p>
          <a:p>
            <a:pPr fontAlgn="auto"/>
            <a:r>
              <a:rPr lang="zh-CN" altLang="en-US" sz="2400" b="1" spc="-100">
                <a:solidFill>
                  <a:srgbClr val="C00000"/>
                </a:solidFill>
              </a:rPr>
              <a:t>直接由名词对名词作出判断。</a:t>
            </a:r>
            <a:r>
              <a:rPr lang="zh-CN" altLang="en-US" sz="2400" b="1" spc="-100"/>
              <a:t>如：“刘备天下枭雄。”（《赤壁之战》）</a:t>
            </a:r>
          </a:p>
          <a:p>
            <a:pPr fontAlgn="auto"/>
            <a:r>
              <a:rPr lang="zh-CN" altLang="en-US" sz="2400" b="1" spc="-100"/>
              <a:t>有时为了加强判断的语气，往往在动词谓语前加副词“</a:t>
            </a:r>
            <a:r>
              <a:rPr lang="zh-CN" altLang="en-US" sz="2400" b="1" spc="-100">
                <a:solidFill>
                  <a:srgbClr val="C00000"/>
                </a:solidFill>
              </a:rPr>
              <a:t>乃、必、亦、即、诚、皆、则</a:t>
            </a:r>
            <a:r>
              <a:rPr lang="zh-CN" altLang="en-US" sz="2400" b="1" spc="-100"/>
              <a:t>”等。</a:t>
            </a:r>
          </a:p>
          <a:p>
            <a:pPr fontAlgn="auto"/>
            <a:r>
              <a:rPr lang="zh-CN" altLang="en-US" sz="2400" b="1" spc="-100"/>
              <a:t>【注意】，</a:t>
            </a:r>
            <a:r>
              <a:rPr lang="zh-CN" altLang="en-US" sz="2400" b="1" spc="-100">
                <a:solidFill>
                  <a:srgbClr val="C00000"/>
                </a:solidFill>
              </a:rPr>
              <a:t>判断句中谓语前出现的“是”一般都不是判断词，而是指示代词，作判断句的主语。（是进亦忧，退亦忧）（</a:t>
            </a:r>
            <a:r>
              <a:rPr lang="zh-CN" altLang="en-US" sz="2400" b="1" spc="-100">
                <a:solidFill>
                  <a:schemeClr val="tx1"/>
                </a:solidFill>
              </a:rPr>
              <a:t>由此看来</a:t>
            </a:r>
            <a:r>
              <a:rPr lang="zh-CN" altLang="en-US" sz="2400" b="1" spc="-100">
                <a:solidFill>
                  <a:srgbClr val="C00000"/>
                </a:solidFill>
              </a:rPr>
              <a:t>）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1" y="857250"/>
            <a:ext cx="8860127" cy="5143500"/>
          </a:xfrm>
        </p:spPr>
        <p:txBody>
          <a:bodyPr>
            <a:normAutofit lnSpcReduction="20000"/>
          </a:bodyPr>
          <a:lstStyle/>
          <a:p>
            <a:endParaRPr lang="en-US" altLang="zh-CN" sz="2400" b="1" smtClean="0"/>
          </a:p>
          <a:p>
            <a:pPr fontAlgn="auto">
              <a:lnSpc>
                <a:spcPct val="100000"/>
              </a:lnSpc>
            </a:pPr>
            <a:r>
              <a:rPr lang="zh-CN" altLang="en-US" sz="3000" b="1" smtClean="0"/>
              <a:t>初，权谓吕蒙曰：“卿今当涂掌事，不可不学。”蒙辞以军中多务。权曰：“孤岂欲卿治经为博士邪</a:t>
            </a:r>
            <a:r>
              <a:rPr lang="en-US" altLang="zh-CN" sz="3000" b="1" smtClean="0"/>
              <a:t>!</a:t>
            </a:r>
            <a:r>
              <a:rPr lang="zh-CN" altLang="en-US" sz="3000" b="1" smtClean="0"/>
              <a:t>但当涉猎，见往事耳。卿言多务，孰若孤？孤常读书，自以为大有所益</a:t>
            </a:r>
            <a:r>
              <a:rPr lang="en-US" altLang="zh-CN" sz="3000" b="1" smtClean="0"/>
              <a:t>”</a:t>
            </a:r>
            <a:r>
              <a:rPr lang="zh-CN" altLang="en-US" sz="3000" b="1" smtClean="0"/>
              <a:t>。蒙乃始就学。及鲁肃过寻阳，与蒙论议，大惊曰：“卿今者才略，非复吴下阿蒙！”蒙曰：“士别三日，即更刮目相待，大兄何见事之晚乎！”遂拜蒙母，结友而别。</a:t>
            </a:r>
            <a:endParaRPr lang="en-US" altLang="zh-CN" sz="3000" b="1" smtClean="0"/>
          </a:p>
          <a:p>
            <a:pPr fontAlgn="auto">
              <a:lnSpc>
                <a:spcPct val="100000"/>
              </a:lnSpc>
            </a:pPr>
            <a:r>
              <a:rPr lang="en-US" altLang="zh-CN" sz="3000" b="1" baseline="30000" smtClean="0"/>
              <a:t>                                                                                                 </a:t>
            </a:r>
            <a:r>
              <a:rPr lang="en-US" altLang="zh-CN" sz="4500" b="1" baseline="30000" smtClean="0">
                <a:latin typeface="+mn-ea"/>
              </a:rPr>
              <a:t>---《</a:t>
            </a:r>
            <a:r>
              <a:rPr lang="zh-CN" altLang="en-US" sz="4500" b="1" baseline="30000" smtClean="0">
                <a:latin typeface="+mn-ea"/>
              </a:rPr>
              <a:t>孙权劝学</a:t>
            </a:r>
            <a:r>
              <a:rPr lang="en-US" altLang="zh-CN" sz="4500" b="1" baseline="30000" smtClean="0">
                <a:latin typeface="+mn-ea"/>
              </a:rPr>
              <a:t>》</a:t>
            </a:r>
          </a:p>
          <a:p>
            <a:pPr fontAlgn="auto">
              <a:lnSpc>
                <a:spcPct val="100000"/>
              </a:lnSpc>
            </a:pPr>
            <a:r>
              <a:rPr lang="zh-CN" altLang="en-US" sz="3150" b="1" smtClean="0">
                <a:solidFill>
                  <a:srgbClr val="FF0000"/>
                </a:solidFill>
              </a:rPr>
              <a:t>寓意：一个人即使基础差，但只要端正态度，刻苦努力，就能学到知识，并提高自己的认知水平和办事能力。</a:t>
            </a:r>
            <a:endParaRPr lang="en-US" altLang="zh-CN" sz="315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430" y="104140"/>
            <a:ext cx="9121775" cy="7108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二：倒装句式</a:t>
            </a:r>
          </a:p>
          <a:p>
            <a:r>
              <a:rPr lang="zh-CN" altLang="en-US" sz="2400" b="1"/>
              <a:t>(有主谓倒装、宾语前置、定语后置、介词结构作状语后置等形式。)</a:t>
            </a:r>
          </a:p>
          <a:p>
            <a:r>
              <a:rPr lang="zh-CN" altLang="en-US" sz="2400" b="1"/>
              <a:t>1、主谓倒装（谓语前置或主语后置）</a:t>
            </a:r>
          </a:p>
          <a:p>
            <a:r>
              <a:rPr lang="zh-CN" altLang="en-US" sz="2400" b="1">
                <a:solidFill>
                  <a:srgbClr val="C00000"/>
                </a:solidFill>
              </a:rPr>
              <a:t>有时为了强调和突出谓语的意义，在一些疑问句或感叹句中，就把谓语提前到主语前面。</a:t>
            </a:r>
          </a:p>
          <a:p>
            <a:r>
              <a:rPr lang="zh-CN" altLang="en-US" sz="2400" b="1"/>
              <a:t>如：“甚矣，汝之不惠！”（《愚公移山》）</a:t>
            </a:r>
          </a:p>
          <a:p>
            <a:r>
              <a:rPr lang="zh-CN" altLang="en-US" sz="2400" b="1"/>
              <a:t>2、宾语前置</a:t>
            </a:r>
          </a:p>
          <a:p>
            <a:r>
              <a:rPr lang="zh-CN" altLang="en-US" sz="2400" b="1"/>
              <a:t>文言文中，动词或介词的宾语，一般置于动词或介词之后，</a:t>
            </a:r>
          </a:p>
          <a:p>
            <a:r>
              <a:rPr lang="zh-CN" altLang="en-US" sz="2400" b="1"/>
              <a:t>第一、</a:t>
            </a:r>
            <a:r>
              <a:rPr lang="zh-CN" altLang="en-US" sz="2400" b="1">
                <a:solidFill>
                  <a:srgbClr val="C00000"/>
                </a:solidFill>
              </a:rPr>
              <a:t>疑问句中，疑问代词作宾语，宾语前置</a:t>
            </a:r>
            <a:r>
              <a:rPr lang="zh-CN" altLang="en-US" sz="2400" b="1"/>
              <a:t>。如：“沛公安在？”（《史记．项羽本记》）（谁、何、奚、曷、胡、恶、安、焉等）。</a:t>
            </a:r>
          </a:p>
          <a:p>
            <a:r>
              <a:rPr lang="zh-CN" altLang="en-US" sz="2400" b="1"/>
              <a:t>第二、</a:t>
            </a:r>
            <a:r>
              <a:rPr lang="zh-CN" altLang="en-US" sz="2400" b="1">
                <a:solidFill>
                  <a:srgbClr val="C00000"/>
                </a:solidFill>
              </a:rPr>
              <a:t>文言否定句中，代词作宾语，宾语前置。</a:t>
            </a:r>
            <a:r>
              <a:rPr lang="zh-CN" altLang="en-US" sz="2400" b="1"/>
              <a:t>否定句（一般句中必须有“不”、“未”“毋”、“无”、“莫”等否定词）；代词作宾语。如：“时人莫之许也。”（陈寿《三国志．诸葛亮传》）</a:t>
            </a:r>
          </a:p>
          <a:p>
            <a:r>
              <a:rPr lang="zh-CN" altLang="en-US" sz="2400" b="1"/>
              <a:t>第三、</a:t>
            </a:r>
            <a:r>
              <a:rPr lang="zh-CN" altLang="en-US" sz="2400" b="1">
                <a:solidFill>
                  <a:srgbClr val="C00000"/>
                </a:solidFill>
              </a:rPr>
              <a:t>用“之”或“是”把宾语提前取动词前，以突出强调宾语</a:t>
            </a:r>
            <a:r>
              <a:rPr lang="zh-CN" altLang="en-US" sz="2400" b="1"/>
              <a:t>。这时的“之”只是宾语前置的标志，没有什么实在意义。如：“句读之不知，惑之不解。”（韩愈《师说》）“唯......是......”如：“唯利是图”、“唯命是从”等。</a:t>
            </a:r>
          </a:p>
          <a:p>
            <a:endParaRPr lang="zh-CN" altLang="en-US" sz="2400" b="1"/>
          </a:p>
        </p:txBody>
      </p:sp>
    </p:spTree>
  </p:cSld>
  <p:clrMapOvr>
    <a:masterClrMapping/>
  </p:clrMapOvr>
  <p:transition spd="slow">
    <p:random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5410" y="190500"/>
            <a:ext cx="896810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3、定语后置</a:t>
            </a:r>
          </a:p>
          <a:p>
            <a:r>
              <a:rPr lang="zh-CN" altLang="en-US" sz="3200" b="1"/>
              <a:t>    文言文中，定语的位置一般也在中心词前边，但有时为了突出，中心词的地位，强调定语所表现的内容，或使语气流畅，往往把定语放在中心词之后，并用“者”结句，形成“</a:t>
            </a:r>
            <a:r>
              <a:rPr lang="zh-CN" altLang="en-US" sz="3200" b="1">
                <a:solidFill>
                  <a:srgbClr val="C00000"/>
                </a:solidFill>
              </a:rPr>
              <a:t>中心词＋后置定语＋者</a:t>
            </a:r>
            <a:r>
              <a:rPr lang="zh-CN" altLang="en-US" sz="3200" b="1"/>
              <a:t>”或“</a:t>
            </a:r>
            <a:r>
              <a:rPr lang="zh-CN" altLang="en-US" sz="3200" b="1">
                <a:solidFill>
                  <a:srgbClr val="C00000"/>
                </a:solidFill>
              </a:rPr>
              <a:t>中心词＋之＋后置定语＋者”</a:t>
            </a:r>
            <a:r>
              <a:rPr lang="zh-CN" altLang="en-US" sz="3200" b="1"/>
              <a:t>的形式。</a:t>
            </a:r>
          </a:p>
          <a:p>
            <a:r>
              <a:rPr lang="zh-CN" altLang="en-US" sz="3200" b="1"/>
              <a:t>如：“求人可使报秦者，未得。”（《史记．廉颇蔺相如列传》）及：“马之千里者，一食或尽粟一石。”（《马说》）等。</a:t>
            </a:r>
          </a:p>
          <a:p>
            <a:r>
              <a:rPr lang="zh-CN" altLang="en-US" sz="3200" b="1"/>
              <a:t> </a:t>
            </a:r>
          </a:p>
          <a:p>
            <a:endParaRPr lang="zh-CN" altLang="en-US" sz="3200" b="1"/>
          </a:p>
        </p:txBody>
      </p:sp>
    </p:spTree>
  </p:cSld>
  <p:clrMapOvr>
    <a:masterClrMapping/>
  </p:clrMapOvr>
  <p:transition spd="slow">
    <p:random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5410" y="190500"/>
            <a:ext cx="896810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4、介词结构作</a:t>
            </a:r>
            <a:r>
              <a:rPr lang="zh-CN" altLang="en-US" sz="2400" b="1">
                <a:solidFill>
                  <a:srgbClr val="C00000"/>
                </a:solidFill>
              </a:rPr>
              <a:t>状语后置</a:t>
            </a:r>
          </a:p>
          <a:p>
            <a:r>
              <a:rPr lang="zh-CN" altLang="en-US" sz="2400" b="1"/>
              <a:t>常见的是用“以”、“于”组成的介宾短语：</a:t>
            </a:r>
          </a:p>
          <a:p>
            <a:r>
              <a:rPr lang="zh-CN" altLang="en-US" sz="2400" b="1"/>
              <a:t>第一、</a:t>
            </a:r>
            <a:r>
              <a:rPr lang="zh-CN" altLang="en-US" sz="2400" b="1">
                <a:solidFill>
                  <a:srgbClr val="C00000"/>
                </a:solidFill>
              </a:rPr>
              <a:t>用介词“于”组成的介宾短语</a:t>
            </a:r>
            <a:r>
              <a:rPr lang="zh-CN" altLang="en-US" sz="2400" b="1"/>
              <a:t>如：“青，取之于蓝，而青于蓝。”（荀子《劝学》）</a:t>
            </a:r>
          </a:p>
          <a:p>
            <a:r>
              <a:rPr lang="zh-CN" altLang="en-US" sz="2400" b="1"/>
              <a:t>第二、</a:t>
            </a:r>
            <a:r>
              <a:rPr lang="zh-CN" altLang="en-US" sz="2400" b="1">
                <a:solidFill>
                  <a:srgbClr val="C00000"/>
                </a:solidFill>
              </a:rPr>
              <a:t>介词“以”组成的介宾短语</a:t>
            </a:r>
            <a:r>
              <a:rPr lang="zh-CN" altLang="en-US" sz="2400" b="1"/>
              <a:t>，一般都作状语。如：“具告以事。”（《史记．项羽本记》）即“以事具告。”</a:t>
            </a:r>
          </a:p>
          <a:p>
            <a:r>
              <a:rPr lang="zh-CN" altLang="en-US" sz="2400" b="1"/>
              <a:t>第三：</a:t>
            </a:r>
            <a:r>
              <a:rPr lang="zh-CN" altLang="en-US" sz="2400" b="1">
                <a:solidFill>
                  <a:srgbClr val="C00000"/>
                </a:solidFill>
              </a:rPr>
              <a:t>介词“乎”组成的介宾短语在补语位置时，在翻译时，可视情况而定其成分</a:t>
            </a:r>
            <a:r>
              <a:rPr lang="zh-CN" altLang="en-US" sz="2400" b="1"/>
              <a:t>。如：“生乎吾前，其闻道也固先乎吾。”（韩愈《师说》）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2286000" y="1714500"/>
            <a:ext cx="3371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314030" y="567908"/>
            <a:ext cx="8516203" cy="133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 smtClean="0"/>
              <a:t>介词：一般用在</a:t>
            </a:r>
            <a:r>
              <a:rPr lang="zh-CN" altLang="en-US" sz="2700" b="1" smtClean="0">
                <a:solidFill>
                  <a:srgbClr val="C00000"/>
                </a:solidFill>
              </a:rPr>
              <a:t>名词，代词或名词性质的短语前面</a:t>
            </a:r>
            <a:r>
              <a:rPr lang="zh-CN" altLang="en-US" sz="2700" b="1" smtClean="0"/>
              <a:t>，和这些词合起来组成介词结构，以表示</a:t>
            </a:r>
            <a:r>
              <a:rPr lang="zh-CN" altLang="en-US" sz="2700" b="1" smtClean="0">
                <a:solidFill>
                  <a:srgbClr val="C00000"/>
                </a:solidFill>
              </a:rPr>
              <a:t>处所、时间、状态、方式、原因、目的、比较对象</a:t>
            </a:r>
            <a:r>
              <a:rPr lang="zh-CN" altLang="en-US" sz="2700" b="1" smtClean="0"/>
              <a:t>等的词</a:t>
            </a:r>
            <a:endParaRPr lang="zh-CN" altLang="en-US" sz="27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155442" y="1905929"/>
            <a:ext cx="8833514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smtClean="0"/>
              <a:t>（</a:t>
            </a:r>
            <a:r>
              <a:rPr lang="en-US" altLang="zh-CN" sz="2400" b="1" smtClean="0"/>
              <a:t>1</a:t>
            </a:r>
            <a:r>
              <a:rPr lang="zh-CN" altLang="en-US" sz="2400" b="1" smtClean="0"/>
              <a:t>）</a:t>
            </a:r>
            <a:r>
              <a:rPr lang="zh-CN" altLang="en-US" sz="2400" b="1" smtClean="0">
                <a:solidFill>
                  <a:srgbClr val="3366FF"/>
                </a:solidFill>
              </a:rPr>
              <a:t>从</a:t>
            </a:r>
            <a:r>
              <a:rPr lang="zh-CN" altLang="en-US" sz="2400" b="1" smtClean="0"/>
              <a:t>明天（开始）（</a:t>
            </a:r>
            <a:r>
              <a:rPr lang="zh-CN" altLang="en-US" sz="2400" b="1" smtClean="0">
                <a:solidFill>
                  <a:srgbClr val="C00000"/>
                </a:solidFill>
              </a:rPr>
              <a:t>表示时间</a:t>
            </a:r>
            <a:r>
              <a:rPr lang="zh-CN" altLang="en-US" sz="2400" b="1" smtClean="0"/>
              <a:t>） </a:t>
            </a:r>
            <a:r>
              <a:rPr lang="zh-CN" altLang="en-US" sz="2400" b="1" smtClean="0">
                <a:solidFill>
                  <a:srgbClr val="3366FF"/>
                </a:solidFill>
              </a:rPr>
              <a:t>在</a:t>
            </a:r>
            <a:r>
              <a:rPr lang="zh-CN" altLang="en-US" sz="2400" b="1" smtClean="0"/>
              <a:t>家（自修）（</a:t>
            </a:r>
            <a:r>
              <a:rPr lang="zh-CN" altLang="en-US" sz="2400" b="1" smtClean="0">
                <a:solidFill>
                  <a:srgbClr val="C00000"/>
                </a:solidFill>
              </a:rPr>
              <a:t>表示处所</a:t>
            </a:r>
            <a:r>
              <a:rPr lang="zh-CN" altLang="en-US" sz="2400" b="1" smtClean="0"/>
              <a:t>）</a:t>
            </a:r>
          </a:p>
          <a:p>
            <a:r>
              <a:rPr lang="zh-CN" altLang="en-US" sz="2400" b="1" smtClean="0">
                <a:solidFill>
                  <a:srgbClr val="3366FF"/>
                </a:solidFill>
              </a:rPr>
              <a:t>          按</a:t>
            </a:r>
            <a:r>
              <a:rPr lang="zh-CN" altLang="en-US" sz="2400" b="1" smtClean="0"/>
              <a:t>原则（办事）（</a:t>
            </a:r>
            <a:r>
              <a:rPr lang="zh-CN" altLang="en-US" sz="2400" b="1" smtClean="0">
                <a:solidFill>
                  <a:srgbClr val="C00000"/>
                </a:solidFill>
              </a:rPr>
              <a:t>表示方式</a:t>
            </a:r>
            <a:r>
              <a:rPr lang="zh-CN" altLang="en-US" sz="2400" b="1" smtClean="0"/>
              <a:t>）</a:t>
            </a:r>
            <a:r>
              <a:rPr lang="zh-CN" altLang="en-US" sz="2400" b="1" smtClean="0">
                <a:solidFill>
                  <a:srgbClr val="3366FF"/>
                </a:solidFill>
              </a:rPr>
              <a:t>把</a:t>
            </a:r>
            <a:r>
              <a:rPr lang="zh-CN" altLang="en-US" sz="2400" b="1" smtClean="0"/>
              <a:t>作业（做完）（</a:t>
            </a:r>
            <a:r>
              <a:rPr lang="zh-CN" altLang="en-US" sz="2400" b="1" smtClean="0">
                <a:solidFill>
                  <a:srgbClr val="C00000"/>
                </a:solidFill>
              </a:rPr>
              <a:t>表示对象</a:t>
            </a:r>
            <a:r>
              <a:rPr lang="zh-CN" altLang="en-US" sz="2400" b="1" smtClean="0"/>
              <a:t>）</a:t>
            </a:r>
          </a:p>
          <a:p>
            <a:r>
              <a:rPr lang="zh-CN" altLang="en-US" sz="2400" b="1" smtClean="0"/>
              <a:t>（</a:t>
            </a:r>
            <a:r>
              <a:rPr lang="en-US" altLang="zh-CN" sz="2400" b="1" smtClean="0"/>
              <a:t>2</a:t>
            </a:r>
            <a:r>
              <a:rPr lang="zh-CN" altLang="en-US" sz="2400" b="1" smtClean="0"/>
              <a:t>）介宾结构主要</a:t>
            </a:r>
            <a:r>
              <a:rPr lang="zh-CN" altLang="en-US" sz="2400" b="1" smtClean="0">
                <a:solidFill>
                  <a:srgbClr val="C00000"/>
                </a:solidFill>
              </a:rPr>
              <a:t>充当状语，修饰动词或形容词</a:t>
            </a:r>
            <a:r>
              <a:rPr lang="zh-CN" altLang="en-US" sz="2400" b="1" smtClean="0"/>
              <a:t>。如“从车上下来”“比他高”。</a:t>
            </a:r>
            <a:endParaRPr lang="en-US" altLang="zh-CN" sz="2400" b="1" smtClean="0"/>
          </a:p>
          <a:p>
            <a:r>
              <a:rPr lang="zh-CN" altLang="en-US" sz="2400" b="1" smtClean="0"/>
              <a:t>（</a:t>
            </a:r>
            <a:r>
              <a:rPr lang="en-US" altLang="zh-CN" sz="2400" b="1" smtClean="0"/>
              <a:t>3</a:t>
            </a:r>
            <a:r>
              <a:rPr lang="zh-CN" altLang="en-US" sz="2400" b="1" smtClean="0"/>
              <a:t>）介宾结构不能做谓语。</a:t>
            </a:r>
            <a:endParaRPr lang="en-US" altLang="zh-CN" sz="2400" b="1" smtClean="0"/>
          </a:p>
          <a:p>
            <a:r>
              <a:rPr lang="zh-CN" altLang="en-US" sz="2400" b="1" smtClean="0"/>
              <a:t>    </a:t>
            </a:r>
          </a:p>
        </p:txBody>
      </p:sp>
      <p:sp>
        <p:nvSpPr>
          <p:cNvPr id="8" name="矩形 7"/>
          <p:cNvSpPr/>
          <p:nvPr/>
        </p:nvSpPr>
        <p:spPr>
          <a:xfrm>
            <a:off x="4076993" y="3387297"/>
            <a:ext cx="589583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/>
              <a:t>余船</a:t>
            </a:r>
            <a:r>
              <a:rPr lang="zh-CN" altLang="en-US" sz="2400" b="1" smtClean="0">
                <a:solidFill>
                  <a:srgbClr val="C00000"/>
                </a:solidFill>
              </a:rPr>
              <a:t>以</a:t>
            </a:r>
            <a:r>
              <a:rPr lang="zh-CN" altLang="en-US" sz="2400" b="1" smtClean="0"/>
              <a:t>次俱进。（</a:t>
            </a:r>
            <a:r>
              <a:rPr lang="en-US" altLang="zh-CN" sz="2400" b="1" smtClean="0"/>
              <a:t>《</a:t>
            </a:r>
            <a:r>
              <a:rPr lang="zh-CN" altLang="en-US" sz="2400" b="1" smtClean="0"/>
              <a:t>赤壁之战</a:t>
            </a:r>
            <a:r>
              <a:rPr lang="en-US" altLang="zh-CN" sz="2400" b="1" smtClean="0"/>
              <a:t>》</a:t>
            </a:r>
            <a:r>
              <a:rPr lang="zh-CN" altLang="en-US" sz="2400" b="1" smtClean="0"/>
              <a:t>）</a:t>
            </a:r>
            <a:endParaRPr lang="en-US" altLang="zh-CN" sz="2400" b="1" smtClean="0"/>
          </a:p>
          <a:p>
            <a:endParaRPr lang="en-US" altLang="zh-CN" sz="2400" b="1" smtClean="0"/>
          </a:p>
          <a:p>
            <a:endParaRPr lang="en-US" altLang="zh-CN" sz="2400" b="1" smtClean="0"/>
          </a:p>
          <a:p>
            <a:endParaRPr lang="zh-CN" altLang="en-US" sz="2400" b="1"/>
          </a:p>
        </p:txBody>
      </p:sp>
      <p:sp>
        <p:nvSpPr>
          <p:cNvPr id="2" name="文本框 1"/>
          <p:cNvSpPr txBox="1"/>
          <p:nvPr/>
        </p:nvSpPr>
        <p:spPr>
          <a:xfrm>
            <a:off x="96520" y="4343400"/>
            <a:ext cx="889254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</a:rPr>
              <a:t>1.</a:t>
            </a:r>
            <a:r>
              <a:rPr lang="zh-CN" altLang="en-US" sz="2800">
                <a:solidFill>
                  <a:srgbClr val="C00000"/>
                </a:solidFill>
              </a:rPr>
              <a:t>通过这次学习，使我懂得了许多道理。</a:t>
            </a:r>
          </a:p>
          <a:p>
            <a:endParaRPr lang="zh-CN" altLang="en-US" sz="2800">
              <a:solidFill>
                <a:srgbClr val="C00000"/>
              </a:solidFill>
            </a:endParaRPr>
          </a:p>
          <a:p>
            <a:r>
              <a:rPr lang="en-US" altLang="zh-CN" sz="2800">
                <a:solidFill>
                  <a:srgbClr val="C00000"/>
                </a:solidFill>
              </a:rPr>
              <a:t>2.</a:t>
            </a:r>
            <a:r>
              <a:rPr lang="zh-CN" altLang="en-US" sz="2800">
                <a:solidFill>
                  <a:srgbClr val="C00000"/>
                </a:solidFill>
              </a:rPr>
              <a:t>巴以双方在民族仇恨的驱使下，虽然经过国际社会多次调解，紧张的局势不但没有得到缓和，反而愈演愈烈，让人一时难见和平的曙光。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1215628" y="1645594"/>
            <a:ext cx="365760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虽有槁暴，不复挺者，輮使之然也</a:t>
            </a:r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1313260" y="2759831"/>
            <a:ext cx="2857500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50000"/>
              </a:spcBef>
              <a:spcAft>
                <a:spcPct val="0"/>
              </a:spcAft>
              <a:defRPr sz="4000" b="1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 sz="3000"/>
              <a:t>青，取之于蓝</a:t>
            </a: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1370410" y="3463528"/>
            <a:ext cx="2800350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50000"/>
              </a:spcBef>
              <a:spcAft>
                <a:spcPct val="0"/>
              </a:spcAft>
              <a:defRPr sz="4000" b="1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 sz="3000"/>
              <a:t>蚓无爪牙之利</a:t>
            </a: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1313260" y="4143536"/>
            <a:ext cx="2343150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无以至千里</a:t>
            </a:r>
          </a:p>
        </p:txBody>
      </p:sp>
      <p:sp>
        <p:nvSpPr>
          <p:cNvPr id="73734" name="Line 6"/>
          <p:cNvSpPr>
            <a:spLocks noChangeShapeType="1"/>
          </p:cNvSpPr>
          <p:nvPr/>
        </p:nvSpPr>
        <p:spPr bwMode="auto">
          <a:xfrm>
            <a:off x="5069681" y="2011136"/>
            <a:ext cx="40005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73735" name="Text Box 7"/>
          <p:cNvSpPr txBox="1">
            <a:spLocks noChangeArrowheads="1"/>
          </p:cNvSpPr>
          <p:nvPr/>
        </p:nvSpPr>
        <p:spPr bwMode="auto">
          <a:xfrm>
            <a:off x="5556647" y="1700808"/>
            <a:ext cx="2343150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判断句式</a:t>
            </a:r>
          </a:p>
        </p:txBody>
      </p:sp>
      <p:sp>
        <p:nvSpPr>
          <p:cNvPr id="73736" name="Line 8"/>
          <p:cNvSpPr>
            <a:spLocks noChangeShapeType="1"/>
          </p:cNvSpPr>
          <p:nvPr/>
        </p:nvSpPr>
        <p:spPr bwMode="auto">
          <a:xfrm>
            <a:off x="4020231" y="3101984"/>
            <a:ext cx="57150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4991100" y="2759831"/>
            <a:ext cx="2686050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fontAlgn="base">
              <a:spcBef>
                <a:spcPct val="50000"/>
              </a:spcBef>
              <a:spcAft>
                <a:spcPct val="0"/>
              </a:spcAft>
              <a:defRPr sz="4000" b="1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 sz="3000"/>
              <a:t>状语后置</a:t>
            </a:r>
          </a:p>
        </p:txBody>
      </p:sp>
      <p:sp>
        <p:nvSpPr>
          <p:cNvPr id="73738" name="Line 10"/>
          <p:cNvSpPr>
            <a:spLocks noChangeShapeType="1"/>
          </p:cNvSpPr>
          <p:nvPr/>
        </p:nvSpPr>
        <p:spPr bwMode="auto">
          <a:xfrm>
            <a:off x="4248150" y="3699272"/>
            <a:ext cx="74295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73739" name="Text Box 11"/>
          <p:cNvSpPr txBox="1">
            <a:spLocks noChangeArrowheads="1"/>
          </p:cNvSpPr>
          <p:nvPr/>
        </p:nvSpPr>
        <p:spPr bwMode="auto">
          <a:xfrm>
            <a:off x="5219700" y="3395696"/>
            <a:ext cx="2628900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定语后置</a:t>
            </a:r>
          </a:p>
        </p:txBody>
      </p:sp>
      <p:sp>
        <p:nvSpPr>
          <p:cNvPr id="73740" name="Line 12"/>
          <p:cNvSpPr>
            <a:spLocks noChangeShapeType="1"/>
          </p:cNvSpPr>
          <p:nvPr/>
        </p:nvSpPr>
        <p:spPr bwMode="auto">
          <a:xfrm>
            <a:off x="3869531" y="4346972"/>
            <a:ext cx="120015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73741" name="Text Box 13"/>
          <p:cNvSpPr txBox="1">
            <a:spLocks noChangeArrowheads="1"/>
          </p:cNvSpPr>
          <p:nvPr/>
        </p:nvSpPr>
        <p:spPr bwMode="auto">
          <a:xfrm>
            <a:off x="5219700" y="4092477"/>
            <a:ext cx="2457450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固定句式</a:t>
            </a:r>
          </a:p>
        </p:txBody>
      </p:sp>
      <p:sp>
        <p:nvSpPr>
          <p:cNvPr id="73742" name="Text Box 14"/>
          <p:cNvSpPr txBox="1">
            <a:spLocks noChangeArrowheads="1"/>
          </p:cNvSpPr>
          <p:nvPr/>
        </p:nvSpPr>
        <p:spPr bwMode="auto">
          <a:xfrm>
            <a:off x="1215629" y="1141852"/>
            <a:ext cx="1714500" cy="553085"/>
          </a:xfrm>
          <a:prstGeom prst="rect">
            <a:avLst/>
          </a:prstGeo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66"/>
                </a:solidFill>
              </a:rPr>
              <a:t>特殊句式</a:t>
            </a:r>
          </a:p>
        </p:txBody>
      </p:sp>
      <p:sp>
        <p:nvSpPr>
          <p:cNvPr id="73743" name="Text Box 15"/>
          <p:cNvSpPr txBox="1">
            <a:spLocks noChangeArrowheads="1"/>
          </p:cNvSpPr>
          <p:nvPr/>
        </p:nvSpPr>
        <p:spPr bwMode="auto">
          <a:xfrm>
            <a:off x="1385888" y="4823543"/>
            <a:ext cx="2862263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輮以（之）为轮</a:t>
            </a:r>
          </a:p>
        </p:txBody>
      </p:sp>
      <p:sp>
        <p:nvSpPr>
          <p:cNvPr id="73744" name="Line 16"/>
          <p:cNvSpPr>
            <a:spLocks noChangeShapeType="1"/>
          </p:cNvSpPr>
          <p:nvPr/>
        </p:nvSpPr>
        <p:spPr bwMode="auto">
          <a:xfrm>
            <a:off x="4356497" y="5103019"/>
            <a:ext cx="120015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73745" name="Text Box 17"/>
          <p:cNvSpPr txBox="1">
            <a:spLocks noChangeArrowheads="1"/>
          </p:cNvSpPr>
          <p:nvPr/>
        </p:nvSpPr>
        <p:spPr bwMode="auto">
          <a:xfrm>
            <a:off x="5651897" y="4832747"/>
            <a:ext cx="1999059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省略句式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3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73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73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1" grpId="1"/>
      <p:bldP spid="73732" grpId="2"/>
      <p:bldP spid="73733" grpId="3"/>
      <p:bldP spid="73735" grpId="4"/>
      <p:bldP spid="73737" grpId="5"/>
      <p:bldP spid="73739" grpId="6"/>
      <p:bldP spid="73741" grpId="7"/>
      <p:bldP spid="73743" grpId="8"/>
      <p:bldP spid="73745" grpId="9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2343150" y="1085850"/>
            <a:ext cx="2800350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而</a:t>
            </a: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1332230" y="1682751"/>
            <a:ext cx="4972050" cy="553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（</a:t>
            </a:r>
            <a:r>
              <a:rPr lang="zh-CN" altLang="zh-CN" sz="2700" b="1">
                <a:solidFill>
                  <a:srgbClr val="000000"/>
                </a:solidFill>
                <a:latin typeface="Tahoma" pitchFamily="34" charset="0"/>
              </a:rPr>
              <a:t>1</a:t>
            </a: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）蟹六跪</a:t>
            </a:r>
            <a:r>
              <a:rPr lang="zh-CN" altLang="en-US" sz="3000" b="1">
                <a:solidFill>
                  <a:srgbClr val="3333CC"/>
                </a:solidFill>
                <a:latin typeface="Tahoma" pitchFamily="34" charset="0"/>
              </a:rPr>
              <a:t>而</a:t>
            </a: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二螯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  <a:sym typeface="+mn-ea"/>
              </a:rPr>
              <a:t>        则知明</a:t>
            </a:r>
            <a:r>
              <a:rPr lang="zh-CN" altLang="en-US" sz="2700" b="1">
                <a:solidFill>
                  <a:srgbClr val="000099"/>
                </a:solidFill>
                <a:latin typeface="Tahoma" pitchFamily="34" charset="0"/>
                <a:sym typeface="+mn-ea"/>
              </a:rPr>
              <a:t>而</a:t>
            </a: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  <a:sym typeface="+mn-ea"/>
              </a:rPr>
              <a:t>行无过矣</a:t>
            </a:r>
            <a:endParaRPr lang="zh-CN" altLang="en-US" sz="2700" b="1">
              <a:solidFill>
                <a:srgbClr val="000000"/>
              </a:solidFill>
              <a:latin typeface="Tahoma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（</a:t>
            </a:r>
            <a:r>
              <a:rPr lang="zh-CN" altLang="zh-CN" sz="2700" b="1">
                <a:solidFill>
                  <a:srgbClr val="000000"/>
                </a:solidFill>
                <a:latin typeface="Tahoma" pitchFamily="34" charset="0"/>
              </a:rPr>
              <a:t>2</a:t>
            </a: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）积善成德，</a:t>
            </a:r>
            <a:r>
              <a:rPr lang="zh-CN" altLang="en-US" sz="2700" b="1">
                <a:solidFill>
                  <a:srgbClr val="3333CC"/>
                </a:solidFill>
                <a:latin typeface="Tahoma" pitchFamily="34" charset="0"/>
              </a:rPr>
              <a:t>而</a:t>
            </a: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神明自得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（</a:t>
            </a:r>
            <a:r>
              <a:rPr lang="zh-CN" altLang="zh-CN" sz="2700" b="1">
                <a:solidFill>
                  <a:srgbClr val="000000"/>
                </a:solidFill>
                <a:latin typeface="Tahoma" pitchFamily="34" charset="0"/>
              </a:rPr>
              <a:t>3</a:t>
            </a: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）吾</a:t>
            </a:r>
            <a:r>
              <a:rPr lang="zh-CN" altLang="en-US" sz="2700" b="1" smtClean="0">
                <a:solidFill>
                  <a:srgbClr val="000000"/>
                </a:solidFill>
                <a:latin typeface="Tahoma" pitchFamily="34" charset="0"/>
              </a:rPr>
              <a:t>尝跂</a:t>
            </a:r>
            <a:r>
              <a:rPr lang="zh-CN" altLang="en-US" sz="2700" b="1" smtClean="0">
                <a:solidFill>
                  <a:srgbClr val="3333CC"/>
                </a:solidFill>
                <a:latin typeface="Tahoma" pitchFamily="34" charset="0"/>
              </a:rPr>
              <a:t>而</a:t>
            </a: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望矣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          顺风</a:t>
            </a:r>
            <a:r>
              <a:rPr lang="zh-CN" altLang="en-US" sz="2700" b="1">
                <a:solidFill>
                  <a:srgbClr val="3333CC"/>
                </a:solidFill>
                <a:latin typeface="Tahoma" pitchFamily="34" charset="0"/>
              </a:rPr>
              <a:t>而</a:t>
            </a: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呼  </a:t>
            </a:r>
            <a:r>
              <a:rPr lang="zh-CN" altLang="en-US" sz="2700" b="1">
                <a:solidFill>
                  <a:srgbClr val="000000"/>
                </a:solidFill>
                <a:sym typeface="+mn-ea"/>
              </a:rPr>
              <a:t>登高</a:t>
            </a:r>
            <a:r>
              <a:rPr lang="zh-CN" altLang="en-US" sz="2700" b="1">
                <a:solidFill>
                  <a:srgbClr val="3366FF"/>
                </a:solidFill>
                <a:sym typeface="+mn-ea"/>
              </a:rPr>
              <a:t>而</a:t>
            </a:r>
            <a:r>
              <a:rPr lang="zh-CN" altLang="en-US" sz="2700" b="1">
                <a:solidFill>
                  <a:srgbClr val="000000"/>
                </a:solidFill>
                <a:sym typeface="+mn-ea"/>
              </a:rPr>
              <a:t>招</a:t>
            </a:r>
            <a:endParaRPr lang="zh-CN" altLang="en-US" sz="2700" b="1">
              <a:solidFill>
                <a:srgbClr val="000000"/>
              </a:solidFill>
              <a:latin typeface="Tahoma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（</a:t>
            </a:r>
            <a:r>
              <a:rPr lang="zh-CN" altLang="zh-CN" sz="2700" b="1">
                <a:solidFill>
                  <a:srgbClr val="000000"/>
                </a:solidFill>
                <a:latin typeface="Tahoma" pitchFamily="34" charset="0"/>
              </a:rPr>
              <a:t>4</a:t>
            </a: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）青，取之于蓝</a:t>
            </a:r>
            <a:r>
              <a:rPr lang="zh-CN" altLang="en-US" sz="2700" b="1">
                <a:solidFill>
                  <a:srgbClr val="3333CC"/>
                </a:solidFill>
                <a:latin typeface="Tahoma" pitchFamily="34" charset="0"/>
              </a:rPr>
              <a:t>而</a:t>
            </a: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青于蓝</a:t>
            </a:r>
            <a:r>
              <a:rPr lang="zh-CN" altLang="en-US" sz="2700" b="1">
                <a:solidFill>
                  <a:srgbClr val="666699"/>
                </a:solidFill>
                <a:latin typeface="Tahoma" pitchFamily="34" charset="0"/>
              </a:rPr>
              <a:t>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666699"/>
                </a:solidFill>
                <a:latin typeface="Tahoma" pitchFamily="34" charset="0"/>
              </a:rPr>
              <a:t>         </a:t>
            </a:r>
            <a:r>
              <a:rPr lang="zh-CN" altLang="en-US" sz="2700" b="1">
                <a:solidFill>
                  <a:srgbClr val="3333CC"/>
                </a:solidFill>
                <a:latin typeface="Tahoma" pitchFamily="34" charset="0"/>
              </a:rPr>
              <a:t>而</a:t>
            </a: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见者远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          </a:t>
            </a:r>
            <a:r>
              <a:rPr lang="zh-CN" altLang="en-US" sz="2700" b="1">
                <a:solidFill>
                  <a:srgbClr val="3366FF"/>
                </a:solidFill>
                <a:latin typeface="Tahoma" pitchFamily="34" charset="0"/>
              </a:rPr>
              <a:t>而</a:t>
            </a: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闻者彰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 sz="2700" b="1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5143500" y="2319020"/>
            <a:ext cx="3576955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3333CC"/>
                </a:solidFill>
                <a:latin typeface="Tahoma" pitchFamily="34" charset="0"/>
              </a:rPr>
              <a:t>（连词，表并列）</a:t>
            </a:r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5715000" y="2987675"/>
            <a:ext cx="2743200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3333CC"/>
                </a:solidFill>
                <a:latin typeface="Tahoma" pitchFamily="34" charset="0"/>
              </a:rPr>
              <a:t>（连词，表承接）</a:t>
            </a: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5827395" y="4065270"/>
            <a:ext cx="3373755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3333CC"/>
                </a:solidFill>
                <a:latin typeface="Tahoma" pitchFamily="34" charset="0"/>
              </a:rPr>
              <a:t>（连词，表修饰）</a:t>
            </a:r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5487035" y="5950585"/>
            <a:ext cx="3439160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3333CC"/>
                </a:solidFill>
                <a:latin typeface="Tahoma" pitchFamily="34" charset="0"/>
              </a:rPr>
              <a:t>（连词，表转折）</a:t>
            </a:r>
          </a:p>
        </p:txBody>
      </p:sp>
      <p:sp>
        <p:nvSpPr>
          <p:cNvPr id="70664" name="Text Box 8"/>
          <p:cNvSpPr txBox="1">
            <a:spLocks noChangeArrowheads="1"/>
          </p:cNvSpPr>
          <p:nvPr/>
        </p:nvSpPr>
        <p:spPr bwMode="auto">
          <a:xfrm>
            <a:off x="5715000" y="4572000"/>
            <a:ext cx="2000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70665" name="Text Box 9"/>
          <p:cNvSpPr txBox="1">
            <a:spLocks noChangeArrowheads="1"/>
          </p:cNvSpPr>
          <p:nvPr/>
        </p:nvSpPr>
        <p:spPr bwMode="auto">
          <a:xfrm>
            <a:off x="7086600" y="5166360"/>
            <a:ext cx="2114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 b="1">
              <a:solidFill>
                <a:srgbClr val="666699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  <p:bldP spid="70659" grpId="1"/>
      <p:bldP spid="70660" grpId="2"/>
      <p:bldP spid="70661" grpId="3"/>
      <p:bldP spid="70662" grpId="4"/>
      <p:bldP spid="70663" grpId="5"/>
      <p:bldP spid="70664" grpId="6"/>
      <p:bldP spid="70665" grpId="7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2057401" y="1066801"/>
            <a:ext cx="5551885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（</a:t>
            </a:r>
            <a:r>
              <a:rPr lang="zh-CN" altLang="zh-CN" sz="2700" b="1">
                <a:solidFill>
                  <a:srgbClr val="000000"/>
                </a:solidFill>
                <a:latin typeface="Tahoma" pitchFamily="34" charset="0"/>
              </a:rPr>
              <a:t>5</a:t>
            </a: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）锲</a:t>
            </a:r>
            <a:r>
              <a:rPr lang="zh-CN" altLang="en-US" sz="2700" b="1">
                <a:solidFill>
                  <a:srgbClr val="000099"/>
                </a:solidFill>
                <a:latin typeface="Tahoma" pitchFamily="34" charset="0"/>
              </a:rPr>
              <a:t>而</a:t>
            </a: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不舍，金石可镂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Tahoma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（</a:t>
            </a:r>
            <a:r>
              <a:rPr lang="zh-CN" altLang="zh-CN" sz="2700" b="1">
                <a:solidFill>
                  <a:srgbClr val="000000"/>
                </a:solidFill>
                <a:latin typeface="Tahoma" pitchFamily="34" charset="0"/>
              </a:rPr>
              <a:t>6</a:t>
            </a: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）君子博学</a:t>
            </a:r>
            <a:r>
              <a:rPr lang="zh-CN" altLang="en-US" sz="2700" b="1">
                <a:solidFill>
                  <a:srgbClr val="000099"/>
                </a:solidFill>
                <a:latin typeface="Tahoma" pitchFamily="34" charset="0"/>
              </a:rPr>
              <a:t>而</a:t>
            </a: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日参省乎己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00000"/>
                </a:solidFill>
                <a:latin typeface="Tahoma" pitchFamily="34" charset="0"/>
              </a:rPr>
              <a:t>        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Tahoma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 sz="2700">
              <a:solidFill>
                <a:srgbClr val="000000"/>
              </a:solidFill>
            </a:endParaRPr>
          </a:p>
        </p:txBody>
      </p:sp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2986088" y="1639491"/>
            <a:ext cx="2914650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3333CC"/>
                </a:solidFill>
                <a:latin typeface="Tahoma" pitchFamily="34" charset="0"/>
              </a:rPr>
              <a:t>（连词，表假设）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3836353" y="2936558"/>
            <a:ext cx="2743200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3333CC"/>
                </a:solidFill>
                <a:latin typeface="Tahoma" pitchFamily="34" charset="0"/>
              </a:rPr>
              <a:t>（连词，表递进）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3" grpId="1"/>
      <p:bldP spid="71684" grpId="2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1428750" y="1428751"/>
            <a:ext cx="3028950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 smtClean="0">
                <a:solidFill>
                  <a:srgbClr val="000000"/>
                </a:solidFill>
                <a:latin typeface="Tahoma" pitchFamily="34" charset="0"/>
              </a:rPr>
              <a:t>绝</a:t>
            </a:r>
            <a:endParaRPr lang="zh-CN" altLang="en-US" sz="2700" b="1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1371600" y="2057401"/>
            <a:ext cx="5600700" cy="299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zh-CN" altLang="zh-CN" sz="2700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</a:rPr>
              <a:t>）非能水也，而</a:t>
            </a:r>
            <a:r>
              <a:rPr lang="zh-CN" altLang="en-US" sz="2700" b="1">
                <a:solidFill>
                  <a:srgbClr val="3333CC"/>
                </a:solidFill>
                <a:latin typeface="宋体" panose="02010600030101010101" pitchFamily="2" charset="-122"/>
              </a:rPr>
              <a:t>绝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</a:rPr>
              <a:t>江河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zh-CN" altLang="zh-CN" sz="2700" b="1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</a:rPr>
              <a:t>）群响毕</a:t>
            </a:r>
            <a:r>
              <a:rPr lang="zh-CN" altLang="en-US" sz="2700" b="1">
                <a:solidFill>
                  <a:srgbClr val="3333CC"/>
                </a:solidFill>
                <a:latin typeface="宋体" panose="02010600030101010101" pitchFamily="2" charset="-122"/>
              </a:rPr>
              <a:t>绝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zh-CN" altLang="zh-CN" sz="2700" b="1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</a:rPr>
              <a:t>）率妻子邑人来此</a:t>
            </a:r>
            <a:r>
              <a:rPr lang="zh-CN" altLang="en-US" sz="2700" b="1">
                <a:solidFill>
                  <a:srgbClr val="3333CC"/>
                </a:solidFill>
                <a:latin typeface="宋体" panose="02010600030101010101" pitchFamily="2" charset="-122"/>
              </a:rPr>
              <a:t>绝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</a:rPr>
              <a:t>境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zh-CN" altLang="zh-CN" sz="2700" b="1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</a:rPr>
              <a:t>）佛印</a:t>
            </a:r>
            <a:r>
              <a:rPr lang="zh-CN" altLang="en-US" sz="2700" b="1">
                <a:solidFill>
                  <a:srgbClr val="3333CC"/>
                </a:solidFill>
                <a:latin typeface="宋体" panose="02010600030101010101" pitchFamily="2" charset="-122"/>
              </a:rPr>
              <a:t>绝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</a:rPr>
              <a:t>类弥勒</a:t>
            </a: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5350328" y="2069478"/>
            <a:ext cx="1657350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3333CC"/>
                </a:solidFill>
                <a:latin typeface="Tahoma" pitchFamily="34" charset="0"/>
              </a:rPr>
              <a:t>（横渡）</a:t>
            </a:r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4084865" y="2748558"/>
            <a:ext cx="2686050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3333CC"/>
                </a:solidFill>
                <a:latin typeface="Tahoma" pitchFamily="34" charset="0"/>
              </a:rPr>
              <a:t>（终止、停止）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3857625" y="3920728"/>
            <a:ext cx="3314700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3333CC"/>
                </a:solidFill>
                <a:latin typeface="Tahoma" pitchFamily="34" charset="0"/>
              </a:rPr>
              <a:t>（隔断、隔绝不通的</a:t>
            </a:r>
            <a:r>
              <a:rPr lang="zh-CN" altLang="en-US" sz="2700" b="1">
                <a:solidFill>
                  <a:srgbClr val="666699"/>
                </a:solidFill>
                <a:latin typeface="Tahoma" pitchFamily="34" charset="0"/>
              </a:rPr>
              <a:t>）</a:t>
            </a:r>
          </a:p>
        </p:txBody>
      </p: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4378778" y="4465439"/>
            <a:ext cx="1943100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3333CC"/>
                </a:solidFill>
                <a:latin typeface="Tahoma" pitchFamily="34" charset="0"/>
              </a:rPr>
              <a:t>（非常）</a:t>
            </a:r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4114800" y="4629151"/>
            <a:ext cx="3257550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 sz="2100" b="1">
              <a:solidFill>
                <a:srgbClr val="666699"/>
              </a:solidFill>
              <a:latin typeface="Tahoma" pitchFamily="34" charset="0"/>
            </a:endParaRPr>
          </a:p>
        </p:txBody>
      </p:sp>
      <p:sp>
        <p:nvSpPr>
          <p:cNvPr id="67594" name="Text Box 10"/>
          <p:cNvSpPr txBox="1">
            <a:spLocks noChangeArrowheads="1"/>
          </p:cNvSpPr>
          <p:nvPr/>
        </p:nvSpPr>
        <p:spPr bwMode="auto">
          <a:xfrm>
            <a:off x="4286250" y="5086351"/>
            <a:ext cx="2400300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 sz="2100" b="1">
              <a:solidFill>
                <a:srgbClr val="666699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  <p:bldP spid="67587" grpId="1"/>
      <p:bldP spid="67588" grpId="2"/>
      <p:bldP spid="67589" grpId="3"/>
      <p:bldP spid="67590" grpId="4"/>
      <p:bldP spid="67591" grpId="5"/>
      <p:bldP spid="67593" grpId="6"/>
      <p:bldP spid="67594" grpId="7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003111" y="2761113"/>
            <a:ext cx="3766782" cy="447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“劝学”何意？</a:t>
            </a:r>
            <a:endParaRPr lang="en-US" altLang="zh-CN" sz="3000" b="1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为何劝？怎样劝？</a:t>
            </a:r>
            <a:endParaRPr lang="en-US" altLang="zh-CN" sz="3000" b="1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学什么？怎样学？</a:t>
            </a:r>
            <a:endParaRPr lang="en-US" altLang="zh-CN" sz="3000" b="1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</a:t>
            </a:r>
          </a:p>
          <a:p>
            <a:pPr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endParaRPr lang="zh-CN" altLang="en-US" sz="30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72859" y="1553935"/>
            <a:ext cx="1959428" cy="783590"/>
          </a:xfrm>
          <a:prstGeom prst="rect">
            <a:avLst/>
          </a:prstGeo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5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思考</a:t>
            </a:r>
            <a:endParaRPr lang="zh-CN" altLang="en-US" sz="45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429" y="1305775"/>
            <a:ext cx="3744857" cy="437384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文本框 30721"/>
          <p:cNvSpPr txBox="1"/>
          <p:nvPr/>
        </p:nvSpPr>
        <p:spPr>
          <a:xfrm>
            <a:off x="609600" y="1219200"/>
            <a:ext cx="15240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学习的意    义</a:t>
            </a:r>
          </a:p>
        </p:txBody>
      </p:sp>
      <p:sp>
        <p:nvSpPr>
          <p:cNvPr id="30723" name="直接连接符 30722"/>
          <p:cNvSpPr/>
          <p:nvPr/>
        </p:nvSpPr>
        <p:spPr>
          <a:xfrm flipH="1">
            <a:off x="1295400" y="2286000"/>
            <a:ext cx="0" cy="2133600"/>
          </a:xfrm>
          <a:prstGeom prst="line">
            <a:avLst/>
          </a:prstGeom>
          <a:ln w="28575" cap="flat" cmpd="sng">
            <a:solidFill>
              <a:srgbClr val="990033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0724" name="文本框 30723"/>
          <p:cNvSpPr txBox="1"/>
          <p:nvPr/>
        </p:nvSpPr>
        <p:spPr>
          <a:xfrm>
            <a:off x="381000" y="4343400"/>
            <a:ext cx="19050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提高自己改变自己   </a:t>
            </a:r>
          </a:p>
        </p:txBody>
      </p:sp>
      <p:sp>
        <p:nvSpPr>
          <p:cNvPr id="30725" name="左大括号 30724"/>
          <p:cNvSpPr/>
          <p:nvPr/>
        </p:nvSpPr>
        <p:spPr>
          <a:xfrm>
            <a:off x="2438400" y="762000"/>
            <a:ext cx="381000" cy="5105400"/>
          </a:xfrm>
          <a:prstGeom prst="leftBrace">
            <a:avLst>
              <a:gd name="adj1" fmla="val 111604"/>
              <a:gd name="adj2" fmla="val 50000"/>
            </a:avLst>
          </a:prstGeom>
          <a:noFill/>
          <a:ln w="28575" cap="flat" cmpd="sng">
            <a:solidFill>
              <a:srgbClr val="990033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2895600" y="4572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青 出 于 蓝</a:t>
            </a:r>
          </a:p>
        </p:txBody>
      </p:sp>
      <p:sp>
        <p:nvSpPr>
          <p:cNvPr id="30727" name="文本框 30726"/>
          <p:cNvSpPr txBox="1"/>
          <p:nvPr/>
        </p:nvSpPr>
        <p:spPr>
          <a:xfrm>
            <a:off x="2971800" y="1600200"/>
            <a:ext cx="2895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冰 寒 于 水</a:t>
            </a:r>
          </a:p>
        </p:txBody>
      </p:sp>
      <p:sp>
        <p:nvSpPr>
          <p:cNvPr id="30728" name="文本框 30727"/>
          <p:cNvSpPr txBox="1"/>
          <p:nvPr/>
        </p:nvSpPr>
        <p:spPr>
          <a:xfrm>
            <a:off x="2971800" y="2895600"/>
            <a:ext cx="2743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輮以 为 轮</a:t>
            </a:r>
          </a:p>
        </p:txBody>
      </p:sp>
      <p:sp>
        <p:nvSpPr>
          <p:cNvPr id="30729" name="文本框 30728"/>
          <p:cNvSpPr txBox="1"/>
          <p:nvPr/>
        </p:nvSpPr>
        <p:spPr>
          <a:xfrm>
            <a:off x="2971800" y="4114800"/>
            <a:ext cx="3276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木受绳则直</a:t>
            </a:r>
          </a:p>
        </p:txBody>
      </p:sp>
      <p:sp>
        <p:nvSpPr>
          <p:cNvPr id="30730" name="文本框 30729"/>
          <p:cNvSpPr txBox="1"/>
          <p:nvPr/>
        </p:nvSpPr>
        <p:spPr>
          <a:xfrm>
            <a:off x="2971800" y="5486400"/>
            <a:ext cx="3581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金就砺则利</a:t>
            </a:r>
          </a:p>
        </p:txBody>
      </p:sp>
      <p:sp>
        <p:nvSpPr>
          <p:cNvPr id="30731" name="右大括号 30730"/>
          <p:cNvSpPr/>
          <p:nvPr/>
        </p:nvSpPr>
        <p:spPr>
          <a:xfrm>
            <a:off x="5257800" y="762000"/>
            <a:ext cx="457200" cy="5029200"/>
          </a:xfrm>
          <a:prstGeom prst="rightBrace">
            <a:avLst>
              <a:gd name="adj1" fmla="val 91615"/>
              <a:gd name="adj2" fmla="val 50380"/>
            </a:avLst>
          </a:prstGeom>
          <a:noFill/>
          <a:ln w="28575" cap="flat" cmpd="sng">
            <a:solidFill>
              <a:srgbClr val="990033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32" name="直接连接符 30731"/>
          <p:cNvSpPr/>
          <p:nvPr/>
        </p:nvSpPr>
        <p:spPr>
          <a:xfrm>
            <a:off x="5867400" y="3276600"/>
            <a:ext cx="990600" cy="0"/>
          </a:xfrm>
          <a:prstGeom prst="line">
            <a:avLst/>
          </a:prstGeom>
          <a:ln w="28575" cap="flat" cmpd="sng">
            <a:solidFill>
              <a:srgbClr val="990033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0733" name="文本框 30732"/>
          <p:cNvSpPr txBox="1"/>
          <p:nvPr/>
        </p:nvSpPr>
        <p:spPr>
          <a:xfrm>
            <a:off x="6858000" y="1905000"/>
            <a:ext cx="1905000" cy="2528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君子博学而日参省乎己，则知明而行无过矣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30727" grpId="1"/>
      <p:bldP spid="30728" grpId="2"/>
      <p:bldP spid="30729" grpId="3"/>
      <p:bldP spid="30730" grpId="4"/>
      <p:bldP spid="30731" grpId="5"/>
      <p:bldP spid="30733" grpId="6"/>
      <p:bldP spid="30722" grpId="7"/>
      <p:bldP spid="30724" grpId="8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4765"/>
            <a:ext cx="9144000" cy="5975985"/>
          </a:xfrm>
        </p:spPr>
        <p:txBody>
          <a:bodyPr>
            <a:norm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b="1" smtClean="0"/>
              <a:t> </a:t>
            </a:r>
            <a:r>
              <a:rPr lang="zh-CN" altLang="en-US" sz="2400" b="1" smtClean="0"/>
              <a:t>现代著名教育家陶行知：</a:t>
            </a:r>
            <a:endParaRPr lang="en-US" altLang="zh-CN" sz="2400" b="1" smtClean="0"/>
          </a:p>
          <a:p>
            <a:pPr fontAlgn="auto">
              <a:lnSpc>
                <a:spcPct val="100000"/>
              </a:lnSpc>
            </a:pPr>
            <a:r>
              <a:rPr lang="zh-CN" altLang="en-US" sz="2400" b="1" smtClean="0"/>
              <a:t>昨晚孙总理周游晓庄十二村乡，见到三等小朋友，心里就有三种感触。</a:t>
            </a:r>
          </a:p>
          <a:p>
            <a:pPr fontAlgn="auto">
              <a:lnSpc>
                <a:spcPct val="100000"/>
              </a:lnSpc>
            </a:pPr>
            <a:r>
              <a:rPr lang="zh-CN" altLang="en-US" sz="2400" b="1" smtClean="0"/>
              <a:t>    第一种人家的小孩子，在家里不但能读书识字，并且会运用书中的道理。这些小孩子会写信，会看信，会认契据，会记帐目，会看报，能懂国家大事。孙总理看了这种人家小孩，他喜欢极了，就说：“</a:t>
            </a:r>
            <a:r>
              <a:rPr lang="zh-CN" altLang="en-US" sz="2400" b="1" smtClean="0">
                <a:solidFill>
                  <a:srgbClr val="FF0000"/>
                </a:solidFill>
              </a:rPr>
              <a:t>活人读活书，字字如珍珠</a:t>
            </a:r>
            <a:r>
              <a:rPr lang="zh-CN" altLang="en-US" sz="2400" b="1" smtClean="0"/>
              <a:t>。”</a:t>
            </a:r>
          </a:p>
          <a:p>
            <a:pPr fontAlgn="auto">
              <a:lnSpc>
                <a:spcPct val="100000"/>
              </a:lnSpc>
            </a:pPr>
            <a:r>
              <a:rPr lang="zh-CN" altLang="en-US" sz="2400" b="1" smtClean="0"/>
              <a:t>    第二种人家的孩子，在家里像木鸡一样，整天的读</a:t>
            </a:r>
            <a:r>
              <a:rPr lang="en-US" altLang="zh-CN" sz="2400" b="1" smtClean="0"/>
              <a:t>《</a:t>
            </a:r>
            <a:r>
              <a:rPr lang="zh-CN" altLang="en-US" sz="2400" b="1" smtClean="0"/>
              <a:t>百家姓</a:t>
            </a:r>
            <a:r>
              <a:rPr lang="en-US" altLang="zh-CN" sz="2400" b="1" smtClean="0"/>
              <a:t>》</a:t>
            </a:r>
            <a:r>
              <a:rPr lang="zh-CN" altLang="en-US" sz="2400" b="1" smtClean="0"/>
              <a:t>、</a:t>
            </a:r>
            <a:r>
              <a:rPr lang="en-US" altLang="zh-CN" sz="2400" b="1" smtClean="0"/>
              <a:t>《</a:t>
            </a:r>
            <a:r>
              <a:rPr lang="zh-CN" altLang="en-US" sz="2400" b="1" smtClean="0"/>
              <a:t>三字经</a:t>
            </a:r>
            <a:r>
              <a:rPr lang="en-US" altLang="zh-CN" sz="2400" b="1" smtClean="0"/>
              <a:t>》</a:t>
            </a:r>
            <a:r>
              <a:rPr lang="zh-CN" altLang="en-US" sz="2400" b="1" smtClean="0"/>
              <a:t>。总理听了不耐烦，便说：“</a:t>
            </a:r>
            <a:r>
              <a:rPr lang="zh-CN" altLang="en-US" sz="2400" b="1" smtClean="0">
                <a:solidFill>
                  <a:srgbClr val="FF0000"/>
                </a:solidFill>
              </a:rPr>
              <a:t>活人读死书，愈读愈变迂</a:t>
            </a:r>
            <a:r>
              <a:rPr lang="zh-CN" altLang="en-US" sz="2400" b="1" smtClean="0"/>
              <a:t>。”</a:t>
            </a:r>
          </a:p>
          <a:p>
            <a:pPr fontAlgn="auto">
              <a:lnSpc>
                <a:spcPct val="100000"/>
              </a:lnSpc>
            </a:pPr>
            <a:r>
              <a:rPr lang="zh-CN" altLang="en-US" sz="2400" b="1" smtClean="0"/>
              <a:t>    第三种人家的小孩子却不同了，一天到晚只会打架，相骂，偷东西，做种种不长进的事。总理见了气极，对他们家里人说：“</a:t>
            </a:r>
            <a:r>
              <a:rPr lang="zh-CN" altLang="en-US" sz="2400" b="1" smtClean="0">
                <a:solidFill>
                  <a:srgbClr val="FF0000"/>
                </a:solidFill>
              </a:rPr>
              <a:t>活人不读书，不如老母猪。</a:t>
            </a:r>
            <a:r>
              <a:rPr lang="zh-CN" altLang="en-US" sz="2400" b="1" smtClean="0"/>
              <a:t>”但最后总理还是希望大家把小孩子送到学校里去，</a:t>
            </a:r>
            <a:r>
              <a:rPr lang="zh-CN" altLang="en-US" sz="2400" b="1" smtClean="0">
                <a:solidFill>
                  <a:srgbClr val="FF0000"/>
                </a:solidFill>
              </a:rPr>
              <a:t>读活人的书，做活人的事，过活人的生活</a:t>
            </a:r>
            <a:r>
              <a:rPr lang="zh-CN" altLang="en-US" sz="2400" b="1" smtClean="0"/>
              <a:t>。</a:t>
            </a:r>
            <a:endParaRPr lang="zh-CN" altLang="en-US" sz="2400" b="1"/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文本框 33793"/>
          <p:cNvSpPr txBox="1"/>
          <p:nvPr/>
        </p:nvSpPr>
        <p:spPr>
          <a:xfrm>
            <a:off x="381000" y="1295400"/>
            <a:ext cx="16764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宋体" pitchFamily="2" charset="-122"/>
              </a:rPr>
              <a:t>学习的作    用</a:t>
            </a:r>
          </a:p>
        </p:txBody>
      </p:sp>
      <p:sp>
        <p:nvSpPr>
          <p:cNvPr id="33795" name="直接连接符 33794"/>
          <p:cNvSpPr/>
          <p:nvPr/>
        </p:nvSpPr>
        <p:spPr>
          <a:xfrm flipH="1">
            <a:off x="1066800" y="2438400"/>
            <a:ext cx="0" cy="16002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3796" name="文本框 33795"/>
          <p:cNvSpPr txBox="1"/>
          <p:nvPr/>
        </p:nvSpPr>
        <p:spPr>
          <a:xfrm>
            <a:off x="381000" y="4267200"/>
            <a:ext cx="21336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宋体" pitchFamily="2" charset="-122"/>
              </a:rPr>
              <a:t>弥   补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宋体" pitchFamily="2" charset="-122"/>
              </a:rPr>
              <a:t>不   足</a:t>
            </a:r>
          </a:p>
        </p:txBody>
      </p:sp>
      <p:sp>
        <p:nvSpPr>
          <p:cNvPr id="33797" name="左大括号 33796"/>
          <p:cNvSpPr/>
          <p:nvPr/>
        </p:nvSpPr>
        <p:spPr>
          <a:xfrm>
            <a:off x="1600200" y="914400"/>
            <a:ext cx="609600" cy="4953000"/>
          </a:xfrm>
          <a:prstGeom prst="leftBrace">
            <a:avLst>
              <a:gd name="adj1" fmla="val 6767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3798" name="文本框 33797"/>
          <p:cNvSpPr txBox="1"/>
          <p:nvPr/>
        </p:nvSpPr>
        <p:spPr>
          <a:xfrm>
            <a:off x="2286000" y="762000"/>
            <a:ext cx="3733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u="sng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跂</a:t>
            </a: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宋体" pitchFamily="2" charset="-122"/>
              </a:rPr>
              <a:t> 而 望</a:t>
            </a:r>
          </a:p>
        </p:txBody>
      </p:sp>
      <p:sp>
        <p:nvSpPr>
          <p:cNvPr id="33799" name="直接连接符 33798"/>
          <p:cNvSpPr/>
          <p:nvPr/>
        </p:nvSpPr>
        <p:spPr>
          <a:xfrm>
            <a:off x="3886200" y="1066800"/>
            <a:ext cx="762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3800" name="文本框 33799"/>
          <p:cNvSpPr txBox="1"/>
          <p:nvPr/>
        </p:nvSpPr>
        <p:spPr>
          <a:xfrm>
            <a:off x="4876800" y="8382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宋体" pitchFamily="2" charset="-122"/>
              </a:rPr>
              <a:t>不如登高</a:t>
            </a:r>
          </a:p>
        </p:txBody>
      </p:sp>
      <p:grpSp>
        <p:nvGrpSpPr>
          <p:cNvPr id="33801" name="组合 33800"/>
          <p:cNvGrpSpPr/>
          <p:nvPr/>
        </p:nvGrpSpPr>
        <p:grpSpPr>
          <a:xfrm>
            <a:off x="2209800" y="2133600"/>
            <a:ext cx="2667000" cy="4008438"/>
            <a:chOff x="1488" y="1344"/>
            <a:chExt cx="1680" cy="2525"/>
          </a:xfrm>
        </p:grpSpPr>
        <p:sp>
          <p:nvSpPr>
            <p:cNvPr id="14345" name="文本框 33801"/>
            <p:cNvSpPr txBox="1"/>
            <p:nvPr/>
          </p:nvSpPr>
          <p:spPr>
            <a:xfrm>
              <a:off x="1488" y="1344"/>
              <a:ext cx="139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u="sng">
                  <a:solidFill>
                    <a:srgbClr val="FF0066"/>
                  </a:solidFill>
                  <a:latin typeface="Times New Roman" pitchFamily="18" charset="0"/>
                  <a:ea typeface="宋体" pitchFamily="2" charset="-122"/>
                </a:rPr>
                <a:t>登高</a:t>
              </a:r>
              <a:r>
                <a:rPr lang="zh-CN" altLang="en-US" sz="3200" b="1">
                  <a:solidFill>
                    <a:schemeClr val="accent2"/>
                  </a:solidFill>
                  <a:latin typeface="Times New Roman" pitchFamily="18" charset="0"/>
                  <a:ea typeface="宋体" pitchFamily="2" charset="-122"/>
                </a:rPr>
                <a:t>而招</a:t>
              </a:r>
            </a:p>
          </p:txBody>
        </p:sp>
        <p:sp>
          <p:nvSpPr>
            <p:cNvPr id="14346" name="文本框 33802"/>
            <p:cNvSpPr txBox="1"/>
            <p:nvPr/>
          </p:nvSpPr>
          <p:spPr>
            <a:xfrm>
              <a:off x="1536" y="2064"/>
              <a:ext cx="153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u="sng">
                  <a:solidFill>
                    <a:srgbClr val="FF0066"/>
                  </a:solidFill>
                  <a:latin typeface="Times New Roman" pitchFamily="18" charset="0"/>
                  <a:ea typeface="宋体" pitchFamily="2" charset="-122"/>
                </a:rPr>
                <a:t>顺风</a:t>
              </a:r>
              <a:r>
                <a:rPr lang="zh-CN" altLang="en-US" sz="3200" b="1">
                  <a:solidFill>
                    <a:schemeClr val="accent2"/>
                  </a:solidFill>
                  <a:latin typeface="Times New Roman" pitchFamily="18" charset="0"/>
                  <a:ea typeface="宋体" pitchFamily="2" charset="-122"/>
                </a:rPr>
                <a:t>而呼</a:t>
              </a:r>
            </a:p>
          </p:txBody>
        </p:sp>
        <p:sp>
          <p:nvSpPr>
            <p:cNvPr id="14347" name="文本框 33803"/>
            <p:cNvSpPr txBox="1"/>
            <p:nvPr/>
          </p:nvSpPr>
          <p:spPr>
            <a:xfrm>
              <a:off x="1536" y="2832"/>
              <a:ext cx="148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u="sng">
                  <a:solidFill>
                    <a:srgbClr val="FF0066"/>
                  </a:solidFill>
                  <a:latin typeface="Times New Roman" pitchFamily="18" charset="0"/>
                  <a:ea typeface="宋体" pitchFamily="2" charset="-122"/>
                </a:rPr>
                <a:t>假  舆 马</a:t>
              </a:r>
            </a:p>
          </p:txBody>
        </p:sp>
        <p:sp>
          <p:nvSpPr>
            <p:cNvPr id="14348" name="文本框 33804"/>
            <p:cNvSpPr txBox="1"/>
            <p:nvPr/>
          </p:nvSpPr>
          <p:spPr>
            <a:xfrm>
              <a:off x="1536" y="3504"/>
              <a:ext cx="163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u="sng">
                  <a:solidFill>
                    <a:srgbClr val="FF0066"/>
                  </a:solidFill>
                  <a:latin typeface="Times New Roman" pitchFamily="18" charset="0"/>
                  <a:ea typeface="宋体" pitchFamily="2" charset="-122"/>
                </a:rPr>
                <a:t>假  舟 楫</a:t>
              </a:r>
            </a:p>
          </p:txBody>
        </p:sp>
      </p:grpSp>
      <p:grpSp>
        <p:nvGrpSpPr>
          <p:cNvPr id="33806" name="组合 33805"/>
          <p:cNvGrpSpPr/>
          <p:nvPr/>
        </p:nvGrpSpPr>
        <p:grpSpPr>
          <a:xfrm>
            <a:off x="4114800" y="2438400"/>
            <a:ext cx="1066800" cy="3429000"/>
            <a:chOff x="3072" y="1536"/>
            <a:chExt cx="672" cy="2160"/>
          </a:xfrm>
        </p:grpSpPr>
        <p:sp>
          <p:nvSpPr>
            <p:cNvPr id="14350" name="直接连接符 33806"/>
            <p:cNvSpPr/>
            <p:nvPr/>
          </p:nvSpPr>
          <p:spPr>
            <a:xfrm>
              <a:off x="3120" y="1536"/>
              <a:ext cx="576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14351" name="直接连接符 33807"/>
            <p:cNvSpPr/>
            <p:nvPr/>
          </p:nvSpPr>
          <p:spPr>
            <a:xfrm>
              <a:off x="3216" y="2256"/>
              <a:ext cx="480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14352" name="直接连接符 33808"/>
            <p:cNvSpPr/>
            <p:nvPr/>
          </p:nvSpPr>
          <p:spPr>
            <a:xfrm>
              <a:off x="3072" y="3072"/>
              <a:ext cx="624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14353" name="直接连接符 33809"/>
            <p:cNvSpPr/>
            <p:nvPr/>
          </p:nvSpPr>
          <p:spPr>
            <a:xfrm>
              <a:off x="3120" y="3696"/>
              <a:ext cx="624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</p:grpSp>
      <p:grpSp>
        <p:nvGrpSpPr>
          <p:cNvPr id="33811" name="组合 33810"/>
          <p:cNvGrpSpPr/>
          <p:nvPr/>
        </p:nvGrpSpPr>
        <p:grpSpPr>
          <a:xfrm>
            <a:off x="5334000" y="2057400"/>
            <a:ext cx="1524000" cy="4160838"/>
            <a:chOff x="3360" y="1296"/>
            <a:chExt cx="960" cy="2621"/>
          </a:xfrm>
        </p:grpSpPr>
        <p:sp>
          <p:nvSpPr>
            <p:cNvPr id="14355" name="文本框 33811"/>
            <p:cNvSpPr txBox="1"/>
            <p:nvPr/>
          </p:nvSpPr>
          <p:spPr>
            <a:xfrm>
              <a:off x="3360" y="1296"/>
              <a:ext cx="91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chemeClr val="accent2"/>
                  </a:solidFill>
                  <a:latin typeface="Times New Roman" pitchFamily="18" charset="0"/>
                  <a:ea typeface="宋体" pitchFamily="2" charset="-122"/>
                </a:rPr>
                <a:t>见者远</a:t>
              </a:r>
            </a:p>
          </p:txBody>
        </p:sp>
        <p:sp>
          <p:nvSpPr>
            <p:cNvPr id="14356" name="文本框 33812"/>
            <p:cNvSpPr txBox="1"/>
            <p:nvPr/>
          </p:nvSpPr>
          <p:spPr>
            <a:xfrm>
              <a:off x="3360" y="2064"/>
              <a:ext cx="96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chemeClr val="accent2"/>
                  </a:solidFill>
                  <a:latin typeface="Times New Roman" pitchFamily="18" charset="0"/>
                  <a:ea typeface="宋体" pitchFamily="2" charset="-122"/>
                </a:rPr>
                <a:t>闻者彰</a:t>
              </a:r>
            </a:p>
          </p:txBody>
        </p:sp>
        <p:sp>
          <p:nvSpPr>
            <p:cNvPr id="14357" name="文本框 33813"/>
            <p:cNvSpPr txBox="1"/>
            <p:nvPr/>
          </p:nvSpPr>
          <p:spPr>
            <a:xfrm>
              <a:off x="3408" y="2832"/>
              <a:ext cx="91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chemeClr val="accent2"/>
                  </a:solidFill>
                  <a:latin typeface="Times New Roman" pitchFamily="18" charset="0"/>
                  <a:ea typeface="宋体" pitchFamily="2" charset="-122"/>
                </a:rPr>
                <a:t>致千里</a:t>
              </a:r>
            </a:p>
          </p:txBody>
        </p:sp>
        <p:sp>
          <p:nvSpPr>
            <p:cNvPr id="14358" name="文本框 33814"/>
            <p:cNvSpPr txBox="1"/>
            <p:nvPr/>
          </p:nvSpPr>
          <p:spPr>
            <a:xfrm>
              <a:off x="3408" y="3552"/>
              <a:ext cx="91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chemeClr val="accent2"/>
                  </a:solidFill>
                  <a:latin typeface="Times New Roman" pitchFamily="18" charset="0"/>
                  <a:ea typeface="宋体" pitchFamily="2" charset="-122"/>
                </a:rPr>
                <a:t>绝江河</a:t>
              </a:r>
            </a:p>
          </p:txBody>
        </p:sp>
      </p:grpSp>
      <p:sp>
        <p:nvSpPr>
          <p:cNvPr id="33816" name="右大括号 33815"/>
          <p:cNvSpPr/>
          <p:nvPr/>
        </p:nvSpPr>
        <p:spPr>
          <a:xfrm>
            <a:off x="6781800" y="990600"/>
            <a:ext cx="457200" cy="5029200"/>
          </a:xfrm>
          <a:prstGeom prst="rightBrace">
            <a:avLst>
              <a:gd name="adj1" fmla="val 9161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3817" name="直接连接符 33816"/>
          <p:cNvSpPr/>
          <p:nvPr/>
        </p:nvSpPr>
        <p:spPr>
          <a:xfrm flipV="1">
            <a:off x="7391400" y="3505200"/>
            <a:ext cx="609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3818" name="文本框 33817"/>
          <p:cNvSpPr txBox="1"/>
          <p:nvPr/>
        </p:nvSpPr>
        <p:spPr>
          <a:xfrm>
            <a:off x="8077200" y="2514600"/>
            <a:ext cx="762000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宋体" pitchFamily="2" charset="-122"/>
              </a:rPr>
              <a:t>善假于物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  <p:bldP spid="33800" grpId="1"/>
      <p:bldP spid="33816" grpId="2"/>
      <p:bldP spid="33818" grpId="3"/>
      <p:bldP spid="33797" grpId="4"/>
      <p:bldP spid="33794" grpId="5"/>
      <p:bldP spid="33796" grpId="6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文本框 37889"/>
          <p:cNvSpPr txBox="1"/>
          <p:nvPr/>
        </p:nvSpPr>
        <p:spPr>
          <a:xfrm>
            <a:off x="838200" y="838200"/>
            <a:ext cx="1447800" cy="1373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0033"/>
                </a:solidFill>
                <a:latin typeface="Times New Roman" pitchFamily="18" charset="0"/>
                <a:ea typeface="宋体" pitchFamily="2" charset="-122"/>
              </a:rPr>
              <a:t>学习方法和态度</a:t>
            </a:r>
          </a:p>
        </p:txBody>
      </p:sp>
      <p:sp>
        <p:nvSpPr>
          <p:cNvPr id="37891" name="直接连接符 37890"/>
          <p:cNvSpPr/>
          <p:nvPr/>
        </p:nvSpPr>
        <p:spPr>
          <a:xfrm flipH="1">
            <a:off x="1600200" y="2514600"/>
            <a:ext cx="0" cy="175260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7892" name="文本框 37891"/>
          <p:cNvSpPr txBox="1"/>
          <p:nvPr/>
        </p:nvSpPr>
        <p:spPr>
          <a:xfrm>
            <a:off x="1143000" y="4191000"/>
            <a:ext cx="1066800" cy="1373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积累坚持专心</a:t>
            </a:r>
          </a:p>
        </p:txBody>
      </p:sp>
      <p:sp>
        <p:nvSpPr>
          <p:cNvPr id="37893" name="左大括号 37892"/>
          <p:cNvSpPr/>
          <p:nvPr/>
        </p:nvSpPr>
        <p:spPr>
          <a:xfrm>
            <a:off x="2286000" y="228600"/>
            <a:ext cx="228600" cy="6324600"/>
          </a:xfrm>
          <a:prstGeom prst="leftBrace">
            <a:avLst>
              <a:gd name="adj1" fmla="val 230427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37894" name="组合 37893"/>
          <p:cNvGrpSpPr/>
          <p:nvPr/>
        </p:nvGrpSpPr>
        <p:grpSpPr>
          <a:xfrm>
            <a:off x="2667000" y="0"/>
            <a:ext cx="3581400" cy="1160463"/>
            <a:chOff x="1680" y="0"/>
            <a:chExt cx="2256" cy="731"/>
          </a:xfrm>
        </p:grpSpPr>
        <p:sp>
          <p:nvSpPr>
            <p:cNvPr id="18438" name="文本框 37894"/>
            <p:cNvSpPr txBox="1"/>
            <p:nvPr/>
          </p:nvSpPr>
          <p:spPr>
            <a:xfrm>
              <a:off x="1680" y="0"/>
              <a:ext cx="2256" cy="7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3333FF"/>
                  </a:solidFill>
                  <a:latin typeface="Times New Roman" pitchFamily="18" charset="0"/>
                  <a:ea typeface="宋体" pitchFamily="2" charset="-122"/>
                </a:rPr>
                <a:t>积土成山，风雨兴焉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3333FF"/>
                  </a:solidFill>
                  <a:latin typeface="Times New Roman" pitchFamily="18" charset="0"/>
                  <a:ea typeface="宋体" pitchFamily="2" charset="-122"/>
                </a:rPr>
                <a:t>积水成渊，蛟龙生焉</a:t>
              </a:r>
            </a:p>
          </p:txBody>
        </p:sp>
        <p:sp>
          <p:nvSpPr>
            <p:cNvPr id="18439" name="右大括号 37895"/>
            <p:cNvSpPr/>
            <p:nvPr/>
          </p:nvSpPr>
          <p:spPr>
            <a:xfrm>
              <a:off x="3840" y="144"/>
              <a:ext cx="96" cy="480"/>
            </a:xfrm>
            <a:prstGeom prst="rightBrace">
              <a:avLst>
                <a:gd name="adj1" fmla="val 41643"/>
                <a:gd name="adj2" fmla="val 50000"/>
              </a:avLst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37897" name="文本框 37896"/>
          <p:cNvSpPr txBox="1"/>
          <p:nvPr/>
        </p:nvSpPr>
        <p:spPr>
          <a:xfrm>
            <a:off x="6248400" y="0"/>
            <a:ext cx="10668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正面设喻</a:t>
            </a:r>
          </a:p>
        </p:txBody>
      </p:sp>
      <p:sp>
        <p:nvSpPr>
          <p:cNvPr id="37898" name="文本框 37897"/>
          <p:cNvSpPr txBox="1"/>
          <p:nvPr/>
        </p:nvSpPr>
        <p:spPr>
          <a:xfrm>
            <a:off x="2743200" y="1295400"/>
            <a:ext cx="3429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itchFamily="18" charset="0"/>
              <a:ea typeface="宋体" pitchFamily="2" charset="-122"/>
            </a:endParaRPr>
          </a:p>
        </p:txBody>
      </p:sp>
      <p:grpSp>
        <p:nvGrpSpPr>
          <p:cNvPr id="37899" name="组合 37898"/>
          <p:cNvGrpSpPr/>
          <p:nvPr/>
        </p:nvGrpSpPr>
        <p:grpSpPr>
          <a:xfrm>
            <a:off x="2743200" y="1371600"/>
            <a:ext cx="3505200" cy="1004888"/>
            <a:chOff x="1728" y="864"/>
            <a:chExt cx="2208" cy="633"/>
          </a:xfrm>
        </p:grpSpPr>
        <p:sp>
          <p:nvSpPr>
            <p:cNvPr id="18443" name="文本框 37899"/>
            <p:cNvSpPr txBox="1"/>
            <p:nvPr/>
          </p:nvSpPr>
          <p:spPr>
            <a:xfrm>
              <a:off x="1728" y="864"/>
              <a:ext cx="2160" cy="63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3333FF"/>
                  </a:solidFill>
                  <a:latin typeface="Times New Roman" pitchFamily="18" charset="0"/>
                  <a:ea typeface="宋体" pitchFamily="2" charset="-122"/>
                </a:rPr>
                <a:t>不积跬步，无以至千里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3333FF"/>
                  </a:solidFill>
                  <a:latin typeface="Times New Roman" pitchFamily="18" charset="0"/>
                  <a:ea typeface="宋体" pitchFamily="2" charset="-122"/>
                </a:rPr>
                <a:t>不积小流，无以成江海</a:t>
              </a:r>
            </a:p>
          </p:txBody>
        </p:sp>
        <p:sp>
          <p:nvSpPr>
            <p:cNvPr id="18444" name="右大括号 37900"/>
            <p:cNvSpPr/>
            <p:nvPr/>
          </p:nvSpPr>
          <p:spPr>
            <a:xfrm>
              <a:off x="3792" y="960"/>
              <a:ext cx="144" cy="432"/>
            </a:xfrm>
            <a:prstGeom prst="rightBrace">
              <a:avLst>
                <a:gd name="adj1" fmla="val 25000"/>
                <a:gd name="adj2" fmla="val 50000"/>
              </a:avLst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37902" name="文本框 37901"/>
          <p:cNvSpPr txBox="1"/>
          <p:nvPr/>
        </p:nvSpPr>
        <p:spPr>
          <a:xfrm>
            <a:off x="6324600" y="1371600"/>
            <a:ext cx="9906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反面设喻</a:t>
            </a:r>
          </a:p>
        </p:txBody>
      </p:sp>
      <p:sp>
        <p:nvSpPr>
          <p:cNvPr id="37903" name="右大括号 37902"/>
          <p:cNvSpPr/>
          <p:nvPr/>
        </p:nvSpPr>
        <p:spPr>
          <a:xfrm>
            <a:off x="7239000" y="228600"/>
            <a:ext cx="228600" cy="1828800"/>
          </a:xfrm>
          <a:prstGeom prst="rightBrace">
            <a:avLst>
              <a:gd name="adj1" fmla="val 66629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904" name="文本框 37903"/>
          <p:cNvSpPr txBox="1"/>
          <p:nvPr/>
        </p:nvSpPr>
        <p:spPr>
          <a:xfrm>
            <a:off x="7524750" y="260350"/>
            <a:ext cx="1619250" cy="1544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990033"/>
                </a:solidFill>
                <a:latin typeface="Times New Roman" pitchFamily="18" charset="0"/>
                <a:ea typeface="宋体" pitchFamily="2" charset="-122"/>
              </a:rPr>
              <a:t>学习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990033"/>
                </a:solidFill>
                <a:latin typeface="Times New Roman" pitchFamily="18" charset="0"/>
                <a:ea typeface="宋体" pitchFamily="2" charset="-122"/>
              </a:rPr>
              <a:t>要积累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（对比）</a:t>
            </a:r>
          </a:p>
        </p:txBody>
      </p:sp>
      <p:sp>
        <p:nvSpPr>
          <p:cNvPr id="37905" name="文本框 37904"/>
          <p:cNvSpPr txBox="1"/>
          <p:nvPr/>
        </p:nvSpPr>
        <p:spPr>
          <a:xfrm>
            <a:off x="2667000" y="2590800"/>
            <a:ext cx="3429000" cy="1160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骐骥一跃，不能十步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驽马十驾，功在不舍</a:t>
            </a:r>
          </a:p>
        </p:txBody>
      </p:sp>
      <p:sp>
        <p:nvSpPr>
          <p:cNvPr id="37906" name="右大括号 37905"/>
          <p:cNvSpPr/>
          <p:nvPr/>
        </p:nvSpPr>
        <p:spPr>
          <a:xfrm>
            <a:off x="6096000" y="2819400"/>
            <a:ext cx="228600" cy="685800"/>
          </a:xfrm>
          <a:prstGeom prst="rightBrace">
            <a:avLst>
              <a:gd name="adj1" fmla="val 25000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907" name="文本框 37906"/>
          <p:cNvSpPr txBox="1"/>
          <p:nvPr/>
        </p:nvSpPr>
        <p:spPr>
          <a:xfrm>
            <a:off x="2743200" y="3962400"/>
            <a:ext cx="3429000" cy="1160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锲而舍之，朽木不折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锲而不舍，金石可镂</a:t>
            </a:r>
          </a:p>
        </p:txBody>
      </p:sp>
      <p:sp>
        <p:nvSpPr>
          <p:cNvPr id="37908" name="右大括号 37907"/>
          <p:cNvSpPr/>
          <p:nvPr/>
        </p:nvSpPr>
        <p:spPr>
          <a:xfrm>
            <a:off x="6172200" y="4114800"/>
            <a:ext cx="152400" cy="685800"/>
          </a:xfrm>
          <a:prstGeom prst="rightBrace">
            <a:avLst>
              <a:gd name="adj1" fmla="val 75000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909" name="文本框 37908"/>
          <p:cNvSpPr txBox="1"/>
          <p:nvPr/>
        </p:nvSpPr>
        <p:spPr>
          <a:xfrm>
            <a:off x="2590800" y="5410200"/>
            <a:ext cx="4267200" cy="1160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蚓无爪牙之利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…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用心一也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蟹六跪而二螯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…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用心躁也</a:t>
            </a:r>
          </a:p>
        </p:txBody>
      </p:sp>
      <p:sp>
        <p:nvSpPr>
          <p:cNvPr id="37910" name="右大括号 37909"/>
          <p:cNvSpPr/>
          <p:nvPr/>
        </p:nvSpPr>
        <p:spPr>
          <a:xfrm>
            <a:off x="6629400" y="5638800"/>
            <a:ext cx="152400" cy="685800"/>
          </a:xfrm>
          <a:prstGeom prst="rightBrace">
            <a:avLst>
              <a:gd name="adj1" fmla="val 37500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911" name="右大括号 37910"/>
          <p:cNvSpPr/>
          <p:nvPr/>
        </p:nvSpPr>
        <p:spPr>
          <a:xfrm>
            <a:off x="6659563" y="2924175"/>
            <a:ext cx="228600" cy="1828800"/>
          </a:xfrm>
          <a:prstGeom prst="rightBrace">
            <a:avLst>
              <a:gd name="adj1" fmla="val 66629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912" name="文本框 37911"/>
          <p:cNvSpPr txBox="1"/>
          <p:nvPr/>
        </p:nvSpPr>
        <p:spPr>
          <a:xfrm>
            <a:off x="7092950" y="3141663"/>
            <a:ext cx="1619250" cy="1544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990033"/>
                </a:solidFill>
                <a:latin typeface="Times New Roman" pitchFamily="18" charset="0"/>
                <a:ea typeface="宋体" pitchFamily="2" charset="-122"/>
              </a:rPr>
              <a:t>学习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990033"/>
                </a:solidFill>
                <a:latin typeface="Times New Roman" pitchFamily="18" charset="0"/>
                <a:ea typeface="宋体" pitchFamily="2" charset="-122"/>
              </a:rPr>
              <a:t>要坚持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（对比）</a:t>
            </a:r>
          </a:p>
        </p:txBody>
      </p:sp>
      <p:sp>
        <p:nvSpPr>
          <p:cNvPr id="37913" name="文本框 37912"/>
          <p:cNvSpPr txBox="1"/>
          <p:nvPr/>
        </p:nvSpPr>
        <p:spPr>
          <a:xfrm>
            <a:off x="7019925" y="5013325"/>
            <a:ext cx="1619250" cy="1544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990033"/>
                </a:solidFill>
                <a:latin typeface="Times New Roman" pitchFamily="18" charset="0"/>
                <a:ea typeface="宋体" pitchFamily="2" charset="-122"/>
              </a:rPr>
              <a:t>学习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990033"/>
                </a:solidFill>
                <a:latin typeface="Times New Roman" pitchFamily="18" charset="0"/>
                <a:ea typeface="宋体" pitchFamily="2" charset="-122"/>
              </a:rPr>
              <a:t>要专一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（对比）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7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7" grpId="0"/>
      <p:bldP spid="37902" grpId="1"/>
      <p:bldP spid="37903" grpId="2"/>
      <p:bldP spid="37904" grpId="3"/>
      <p:bldP spid="37905" grpId="4"/>
      <p:bldP spid="37907" grpId="5"/>
      <p:bldP spid="37911" grpId="6"/>
      <p:bldP spid="37912" grpId="7"/>
      <p:bldP spid="37909" grpId="8"/>
      <p:bldP spid="37913" grpId="9"/>
      <p:bldP spid="37893" grpId="10"/>
      <p:bldP spid="37890" grpId="11"/>
      <p:bldP spid="37892" grpId="12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2250282" y="2294335"/>
            <a:ext cx="5750719" cy="50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</a:rPr>
              <a:t>一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</a:rPr>
              <a:t>.</a:t>
            </a:r>
            <a:r>
              <a:rPr lang="zh-CN" altLang="en-US" sz="2700" b="1">
                <a:solidFill>
                  <a:srgbClr val="000000"/>
                </a:solidFill>
                <a:latin typeface="Arial" pitchFamily="34" charset="0"/>
              </a:rPr>
              <a:t>学习的意义：提高自己，改变自己</a:t>
            </a: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2195513" y="3158728"/>
            <a:ext cx="6090285" cy="50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</a:rPr>
              <a:t>二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</a:rPr>
              <a:t>.</a:t>
            </a:r>
            <a:r>
              <a:rPr lang="zh-CN" altLang="en-US" sz="2700" b="1">
                <a:solidFill>
                  <a:srgbClr val="000000"/>
                </a:solidFill>
                <a:latin typeface="Arial" pitchFamily="34" charset="0"/>
              </a:rPr>
              <a:t>学习的作用：弥补不足（善假于物）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2250281" y="4076700"/>
            <a:ext cx="3459480" cy="50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三</a:t>
            </a:r>
            <a:r>
              <a:rPr lang="en-US" altLang="zh-CN" sz="27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学习方法和态度：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6300788" y="3752850"/>
            <a:ext cx="872490" cy="50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00000"/>
                </a:solidFill>
                <a:latin typeface="楷体" charset="-122"/>
                <a:ea typeface="楷体" charset="-122"/>
              </a:rPr>
              <a:t>积累</a:t>
            </a: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6300788" y="4131469"/>
            <a:ext cx="872490" cy="50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00000"/>
                </a:solidFill>
                <a:latin typeface="楷体" charset="-122"/>
                <a:ea typeface="楷体" charset="-122"/>
              </a:rPr>
              <a:t>坚持</a:t>
            </a: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1399779" y="2619375"/>
            <a:ext cx="644525" cy="2106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000000"/>
                </a:solidFill>
                <a:latin typeface="Arial" pitchFamily="34" charset="0"/>
              </a:rPr>
              <a:t>学不可以已</a:t>
            </a:r>
          </a:p>
        </p:txBody>
      </p:sp>
      <p:sp>
        <p:nvSpPr>
          <p:cNvPr id="37897" name="AutoShape 9"/>
          <p:cNvSpPr/>
          <p:nvPr/>
        </p:nvSpPr>
        <p:spPr bwMode="auto">
          <a:xfrm>
            <a:off x="2141935" y="2402681"/>
            <a:ext cx="108347" cy="2268141"/>
          </a:xfrm>
          <a:prstGeom prst="leftBrace">
            <a:avLst>
              <a:gd name="adj1" fmla="val 174451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7898" name="AutoShape 10"/>
          <p:cNvSpPr/>
          <p:nvPr/>
        </p:nvSpPr>
        <p:spPr bwMode="auto">
          <a:xfrm>
            <a:off x="6192441" y="3969544"/>
            <a:ext cx="161925" cy="809625"/>
          </a:xfrm>
          <a:prstGeom prst="leftBrace">
            <a:avLst>
              <a:gd name="adj1" fmla="val 4166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7899" name="Picture 11" descr="一枝梅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3500" y="857250"/>
            <a:ext cx="2857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0" name="Picture 12" descr="一枝梅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5" b="1666"/>
          <a:stretch>
            <a:fillRect/>
          </a:stretch>
        </p:blipFill>
        <p:spPr bwMode="auto">
          <a:xfrm>
            <a:off x="1143001" y="5298282"/>
            <a:ext cx="2318147" cy="702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02" name="Text Box 14"/>
          <p:cNvSpPr txBox="1">
            <a:spLocks noChangeArrowheads="1"/>
          </p:cNvSpPr>
          <p:nvPr/>
        </p:nvSpPr>
        <p:spPr bwMode="auto">
          <a:xfrm>
            <a:off x="6300788" y="4455319"/>
            <a:ext cx="872490" cy="50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00000"/>
                </a:solidFill>
                <a:latin typeface="Arial" pitchFamily="34" charset="0"/>
              </a:rPr>
              <a:t>专一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37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1"/>
      <p:bldP spid="37892" grpId="2"/>
      <p:bldP spid="37894" grpId="3"/>
      <p:bldP spid="37895" grpId="4"/>
      <p:bldP spid="37896" grpId="5"/>
      <p:bldP spid="37897" grpId="6"/>
      <p:bldP spid="37898" grpId="7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7200" y="243205"/>
            <a:ext cx="2019300" cy="82994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小结：</a:t>
            </a:r>
          </a:p>
        </p:txBody>
      </p:sp>
      <p:sp>
        <p:nvSpPr>
          <p:cNvPr id="405519" name="文本框 405518"/>
          <p:cNvSpPr txBox="1"/>
          <p:nvPr/>
        </p:nvSpPr>
        <p:spPr>
          <a:xfrm>
            <a:off x="636905" y="1219200"/>
            <a:ext cx="1622425" cy="528638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提出问题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05507" name="文本框 405506"/>
          <p:cNvSpPr txBox="1"/>
          <p:nvPr/>
        </p:nvSpPr>
        <p:spPr>
          <a:xfrm>
            <a:off x="2362200" y="1219200"/>
            <a:ext cx="1265238" cy="528638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是什么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05512" name="文本框 405511"/>
          <p:cNvSpPr txBox="1"/>
          <p:nvPr/>
        </p:nvSpPr>
        <p:spPr>
          <a:xfrm>
            <a:off x="4071620" y="1219200"/>
            <a:ext cx="1979613" cy="528638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学不可以已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05524" name="下箭头 405523"/>
          <p:cNvSpPr/>
          <p:nvPr/>
        </p:nvSpPr>
        <p:spPr>
          <a:xfrm>
            <a:off x="1295400" y="1828800"/>
            <a:ext cx="304800" cy="685800"/>
          </a:xfrm>
          <a:prstGeom prst="down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5522" name="下箭头 405521"/>
          <p:cNvSpPr/>
          <p:nvPr/>
        </p:nvSpPr>
        <p:spPr>
          <a:xfrm>
            <a:off x="2842260" y="1828800"/>
            <a:ext cx="304800" cy="685800"/>
          </a:xfrm>
          <a:prstGeom prst="down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5508" name="文本框 405507"/>
          <p:cNvSpPr txBox="1"/>
          <p:nvPr/>
        </p:nvSpPr>
        <p:spPr>
          <a:xfrm>
            <a:off x="609600" y="2590800"/>
            <a:ext cx="1622425" cy="528638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分析问题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05511" name="文本框 405510"/>
          <p:cNvSpPr txBox="1"/>
          <p:nvPr/>
        </p:nvSpPr>
        <p:spPr>
          <a:xfrm>
            <a:off x="2362200" y="2590800"/>
            <a:ext cx="1265238" cy="528638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为什么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05520" name="左大括号 405519"/>
          <p:cNvSpPr/>
          <p:nvPr/>
        </p:nvSpPr>
        <p:spPr>
          <a:xfrm>
            <a:off x="3657600" y="2286000"/>
            <a:ext cx="304800" cy="1295400"/>
          </a:xfrm>
          <a:prstGeom prst="leftBrace">
            <a:avLst>
              <a:gd name="adj1" fmla="val 35416"/>
              <a:gd name="adj2" fmla="val 50000"/>
            </a:avLst>
          </a:prstGeom>
          <a:noFill/>
          <a:ln w="254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5513" name="文本框 405512"/>
          <p:cNvSpPr txBox="1"/>
          <p:nvPr/>
        </p:nvSpPr>
        <p:spPr>
          <a:xfrm>
            <a:off x="3962400" y="2209800"/>
            <a:ext cx="1979613" cy="528638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学习的意义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05514" name="文本框 405513"/>
          <p:cNvSpPr txBox="1"/>
          <p:nvPr/>
        </p:nvSpPr>
        <p:spPr>
          <a:xfrm>
            <a:off x="3962400" y="3276600"/>
            <a:ext cx="1979613" cy="528638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学习的作用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05521" name="左大括号 405520"/>
          <p:cNvSpPr/>
          <p:nvPr/>
        </p:nvSpPr>
        <p:spPr>
          <a:xfrm>
            <a:off x="5943600" y="2131060"/>
            <a:ext cx="228600" cy="685800"/>
          </a:xfrm>
          <a:prstGeom prst="leftBrace">
            <a:avLst>
              <a:gd name="adj1" fmla="val 25000"/>
              <a:gd name="adj2" fmla="val 50000"/>
            </a:avLst>
          </a:prstGeom>
          <a:noFill/>
          <a:ln w="254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5516" name="文本框 405515"/>
          <p:cNvSpPr txBox="1"/>
          <p:nvPr/>
        </p:nvSpPr>
        <p:spPr>
          <a:xfrm>
            <a:off x="6172200" y="1981200"/>
            <a:ext cx="1622425" cy="95567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提高自己</a:t>
            </a:r>
          </a:p>
          <a:p>
            <a:r>
              <a:rPr lang="zh-CN" altLang="en-US" sz="2800" b="1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改变自己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05528" name="直接连接符 405527"/>
          <p:cNvSpPr/>
          <p:nvPr/>
        </p:nvSpPr>
        <p:spPr>
          <a:xfrm>
            <a:off x="5867400" y="3505200"/>
            <a:ext cx="457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05517" name="文本框 405516"/>
          <p:cNvSpPr txBox="1"/>
          <p:nvPr/>
        </p:nvSpPr>
        <p:spPr>
          <a:xfrm>
            <a:off x="6248400" y="3200400"/>
            <a:ext cx="2336800" cy="528638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弥补自己不足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05523" name="下箭头 405522"/>
          <p:cNvSpPr/>
          <p:nvPr/>
        </p:nvSpPr>
        <p:spPr>
          <a:xfrm>
            <a:off x="1295400" y="3276600"/>
            <a:ext cx="304800" cy="685800"/>
          </a:xfrm>
          <a:prstGeom prst="down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5525" name="下箭头 405524"/>
          <p:cNvSpPr/>
          <p:nvPr/>
        </p:nvSpPr>
        <p:spPr>
          <a:xfrm>
            <a:off x="2743200" y="3276600"/>
            <a:ext cx="304800" cy="685800"/>
          </a:xfrm>
          <a:prstGeom prst="down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5510" name="文本框 405509"/>
          <p:cNvSpPr txBox="1"/>
          <p:nvPr/>
        </p:nvSpPr>
        <p:spPr>
          <a:xfrm>
            <a:off x="457200" y="4038600"/>
            <a:ext cx="1622425" cy="528638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解决问题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05509" name="文本框 405508"/>
          <p:cNvSpPr txBox="1"/>
          <p:nvPr/>
        </p:nvSpPr>
        <p:spPr>
          <a:xfrm>
            <a:off x="2286000" y="4038600"/>
            <a:ext cx="1265238" cy="528638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怎样做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05515" name="文本框 405514"/>
          <p:cNvSpPr txBox="1"/>
          <p:nvPr/>
        </p:nvSpPr>
        <p:spPr>
          <a:xfrm>
            <a:off x="3714750" y="4038600"/>
            <a:ext cx="2693988" cy="528638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学习的方法态度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05526" name="直接连接符 405525"/>
          <p:cNvSpPr/>
          <p:nvPr/>
        </p:nvSpPr>
        <p:spPr>
          <a:xfrm>
            <a:off x="6409055" y="430276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05518" name="文本框 405517"/>
          <p:cNvSpPr txBox="1"/>
          <p:nvPr/>
        </p:nvSpPr>
        <p:spPr>
          <a:xfrm>
            <a:off x="6807200" y="3886200"/>
            <a:ext cx="2233930" cy="95313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积累、坚持、</a:t>
            </a:r>
          </a:p>
          <a:p>
            <a:r>
              <a:rPr lang="zh-CN" altLang="en-US" sz="2800" b="1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专心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" name="直接连接符 3"/>
          <p:cNvSpPr/>
          <p:nvPr/>
        </p:nvSpPr>
        <p:spPr>
          <a:xfrm>
            <a:off x="3614420" y="1483995"/>
            <a:ext cx="457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5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5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5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5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5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5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5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5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5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5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5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5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5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5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5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5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5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5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5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5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05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5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05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05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05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5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05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05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05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05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05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05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5507" grpId="0"/>
      <p:bldP spid="405522" grpId="1"/>
      <p:bldP spid="405512" grpId="2"/>
      <p:bldP spid="405511" grpId="3"/>
      <p:bldP spid="405520" grpId="4"/>
      <p:bldP spid="405513" grpId="5"/>
      <p:bldP spid="405514" grpId="6"/>
      <p:bldP spid="405521" grpId="7"/>
      <p:bldP spid="405516" grpId="8"/>
      <p:bldP spid="405517" grpId="9"/>
      <p:bldP spid="405525" grpId="10"/>
      <p:bldP spid="405509" grpId="11"/>
      <p:bldP spid="405515" grpId="12"/>
      <p:bldP spid="405518" grpId="13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69" name="文本框 79875"/>
          <p:cNvSpPr txBox="1"/>
          <p:nvPr/>
        </p:nvSpPr>
        <p:spPr>
          <a:xfrm>
            <a:off x="381000" y="533400"/>
            <a:ext cx="8458200" cy="39382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本文主要的论证方法：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Arial" pitchFamily="34" charset="0"/>
                <a:ea typeface="宋体" pitchFamily="2" charset="-122"/>
              </a:rPr>
              <a:t>1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、比喻论证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  <a:latin typeface="Arial" pitchFamily="34" charset="0"/>
                <a:ea typeface="宋体" pitchFamily="2" charset="-122"/>
              </a:rPr>
              <a:t>运用大量生活中常见的比喻，把抽象的道理说得明白、具体、生动、深入浅出。这些比喻的运用灵活多样，生动形象，增强了表达效果，使论证更有力。</a:t>
            </a:r>
            <a:endParaRPr lang="zh-CN" altLang="en-US" sz="2800" b="1">
              <a:latin typeface="Arial" pitchFamily="34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Arial" pitchFamily="34" charset="0"/>
                <a:ea typeface="宋体" pitchFamily="2" charset="-122"/>
              </a:rPr>
              <a:t>2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、对比论证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27496" y="2171700"/>
            <a:ext cx="6335973" cy="3086100"/>
          </a:xfrm>
        </p:spPr>
        <p:txBody>
          <a:bodyPr/>
          <a:lstStyle/>
          <a:p>
            <a:r>
              <a:rPr lang="zh-CN" altLang="en-US" sz="3600" b="1" smtClean="0"/>
              <a:t>曾子曰</a:t>
            </a:r>
            <a:r>
              <a:rPr lang="en-US" altLang="zh-CN" sz="3600" b="1" smtClean="0"/>
              <a:t>:</a:t>
            </a:r>
            <a:r>
              <a:rPr lang="zh-CN" altLang="en-US" sz="3600" b="1" smtClean="0"/>
              <a:t>吾日三省吾身</a:t>
            </a:r>
            <a:r>
              <a:rPr lang="en-US" altLang="zh-CN" sz="3600" b="1" smtClean="0"/>
              <a:t>,</a:t>
            </a:r>
            <a:r>
              <a:rPr lang="zh-CN" altLang="en-US" sz="3600" b="1" smtClean="0"/>
              <a:t>为人谋而不忠乎</a:t>
            </a:r>
            <a:r>
              <a:rPr lang="en-US" altLang="zh-CN" sz="3600" b="1" smtClean="0"/>
              <a:t>?</a:t>
            </a:r>
            <a:r>
              <a:rPr lang="zh-CN" altLang="en-US" sz="3600" b="1" smtClean="0"/>
              <a:t>与朋友交而不信乎</a:t>
            </a:r>
            <a:r>
              <a:rPr lang="en-US" altLang="zh-CN" sz="3600" b="1" smtClean="0"/>
              <a:t>?</a:t>
            </a:r>
            <a:r>
              <a:rPr lang="zh-CN" altLang="en-US" sz="3600" b="1" smtClean="0"/>
              <a:t>传不习乎</a:t>
            </a:r>
            <a:r>
              <a:rPr lang="en-US" altLang="zh-CN" sz="3600" b="1" smtClean="0"/>
              <a:t>?</a:t>
            </a:r>
          </a:p>
          <a:p>
            <a:r>
              <a:rPr lang="en-US" altLang="zh-CN" sz="3600" b="1" smtClean="0"/>
              <a:t>                       --- 《</a:t>
            </a:r>
            <a:r>
              <a:rPr lang="zh-CN" altLang="en-US" sz="3600" b="1" smtClean="0"/>
              <a:t>论语</a:t>
            </a:r>
            <a:r>
              <a:rPr lang="en-US" altLang="zh-CN" sz="3600" b="1" smtClean="0"/>
              <a:t>·</a:t>
            </a:r>
            <a:r>
              <a:rPr lang="zh-CN" altLang="en-US" sz="3600" b="1" smtClean="0"/>
              <a:t>学而</a:t>
            </a:r>
            <a:r>
              <a:rPr lang="en-US" altLang="zh-CN" sz="3600" b="1" smtClean="0"/>
              <a:t>》</a:t>
            </a:r>
          </a:p>
          <a:p>
            <a:r>
              <a:rPr lang="en-US" altLang="zh-CN" smtClean="0"/>
              <a:t>                                              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2875" y="1369043"/>
            <a:ext cx="7908878" cy="3868287"/>
          </a:xfrm>
        </p:spPr>
        <p:txBody>
          <a:bodyPr/>
          <a:lstStyle/>
          <a:p>
            <a:r>
              <a:rPr lang="en-US" altLang="zh-CN" sz="2700" b="1" smtClean="0"/>
              <a:t>1.</a:t>
            </a:r>
            <a:r>
              <a:rPr lang="zh-CN" altLang="en-US" sz="2700" b="1" smtClean="0"/>
              <a:t>不登高山，不知天之高也；不临深溪，不知地之厚也。</a:t>
            </a:r>
          </a:p>
          <a:p>
            <a:r>
              <a:rPr lang="en-US" sz="2700" b="1" smtClean="0"/>
              <a:t>2</a:t>
            </a:r>
            <a:r>
              <a:rPr lang="en-US" altLang="zh-CN" sz="2700" b="1" smtClean="0"/>
              <a:t> </a:t>
            </a:r>
            <a:r>
              <a:rPr lang="zh-CN" altLang="en-US" sz="2700" b="1" smtClean="0"/>
              <a:t>、君子之学也以美其身，小人之学也以为禽犊。</a:t>
            </a:r>
          </a:p>
          <a:p>
            <a:r>
              <a:rPr lang="en-US" sz="2700" b="1" smtClean="0"/>
              <a:t>3</a:t>
            </a:r>
            <a:r>
              <a:rPr lang="zh-CN" altLang="en-US" sz="2700" b="1" smtClean="0"/>
              <a:t>、天行有常，不为尧存，不为桀亡。</a:t>
            </a:r>
            <a:endParaRPr lang="en-US" altLang="zh-CN" sz="2700" b="1" smtClean="0"/>
          </a:p>
          <a:p>
            <a:r>
              <a:rPr lang="en-US" sz="2700" b="1" smtClean="0"/>
              <a:t>4</a:t>
            </a:r>
            <a:r>
              <a:rPr lang="zh-CN" altLang="en-US" sz="2700" b="1" smtClean="0"/>
              <a:t>、目不能两视而明，耳不能两听而聪。</a:t>
            </a:r>
            <a:endParaRPr lang="en-US" altLang="zh-CN" sz="2700" b="1" smtClean="0"/>
          </a:p>
          <a:p>
            <a:r>
              <a:rPr lang="en-US" sz="2700" b="1" smtClean="0"/>
              <a:t>5</a:t>
            </a:r>
            <a:r>
              <a:rPr lang="zh-CN" altLang="en-US" sz="2700" b="1" smtClean="0"/>
              <a:t>、蓬生麻中，不扶而直；白沙在涅，与之俱黑。</a:t>
            </a:r>
            <a:endParaRPr lang="en-US" altLang="zh-CN" sz="2700" b="1" smtClean="0"/>
          </a:p>
          <a:p>
            <a:r>
              <a:rPr lang="en-US" sz="2700" b="1" smtClean="0"/>
              <a:t>6</a:t>
            </a:r>
            <a:r>
              <a:rPr lang="zh-CN" altLang="en-US" sz="2700" b="1" smtClean="0"/>
              <a:t>、道虽迩，不行不至。事虽小，不为不成。</a:t>
            </a:r>
            <a:endParaRPr lang="en-US" altLang="zh-CN" sz="2700" b="1" smtClean="0"/>
          </a:p>
          <a:p>
            <a:r>
              <a:rPr lang="en-US" sz="2700" b="1" smtClean="0"/>
              <a:t>7</a:t>
            </a:r>
            <a:r>
              <a:rPr lang="zh-CN" altLang="en-US" sz="2700" b="1" smtClean="0"/>
              <a:t>、岁不寒，无以知松柏；事不难，无以知君子</a:t>
            </a:r>
            <a:r>
              <a:rPr lang="zh-CN" altLang="en-US" smtClean="0"/>
              <a:t>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ct val="0"/>
              </a:spcAft>
              <a:defRPr/>
            </a:pP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课文素材巧利用</a:t>
            </a: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《</a:t>
            </a:r>
            <a:r>
              <a:rPr lang="zh-CN" altLang="en-US" smtClean="0"/>
              <a:t>劝学</a:t>
            </a:r>
            <a:r>
              <a:rPr lang="en-US" altLang="zh-CN" smtClean="0"/>
              <a:t>》</a:t>
            </a:r>
            <a:r>
              <a:rPr lang="zh-CN" altLang="en-US" smtClean="0"/>
              <a:t>写作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br>
              <a:rPr lang="en-US" altLang="zh-CN" sz="2100" smtClean="0"/>
            </a:br>
            <a:r>
              <a:rPr lang="en-US" altLang="zh-CN" sz="2100" smtClean="0"/>
              <a:t>   </a:t>
            </a:r>
            <a:r>
              <a:rPr lang="en-US" altLang="zh-CN" sz="2700" b="1" smtClean="0"/>
              <a:t> </a:t>
            </a:r>
            <a:r>
              <a:rPr lang="zh-CN" altLang="en-US" sz="2700" b="1" smtClean="0"/>
              <a:t>学习要注重</a:t>
            </a:r>
            <a:r>
              <a:rPr lang="zh-CN" altLang="en-US" sz="2700" b="1" smtClean="0">
                <a:solidFill>
                  <a:srgbClr val="FF0000"/>
                </a:solidFill>
              </a:rPr>
              <a:t>积累，要有恒心，要专一</a:t>
            </a:r>
            <a:r>
              <a:rPr lang="zh-CN" altLang="en-US" sz="2700" b="1" smtClean="0"/>
              <a:t>，这是常识，也是真理，我们有不少同学，能把荀子的</a:t>
            </a:r>
            <a:r>
              <a:rPr lang="en-US" altLang="zh-CN" sz="2700" b="1" smtClean="0"/>
              <a:t>《</a:t>
            </a:r>
            <a:r>
              <a:rPr lang="zh-CN" altLang="en-US" sz="2700" b="1" smtClean="0"/>
              <a:t>劝学</a:t>
            </a:r>
            <a:r>
              <a:rPr lang="en-US" altLang="zh-CN" sz="2700" b="1" smtClean="0"/>
              <a:t>》</a:t>
            </a:r>
            <a:r>
              <a:rPr lang="zh-CN" altLang="en-US" sz="2700" b="1" smtClean="0"/>
              <a:t>一文背得滚瓜烂熟，但在实践中，却又忘记了这几条最基本的原则。我们可以扪心自问，自己做到“积土成山”吗？做到“锲而不舍”吗？做到“用心一也”吗？（可用于</a:t>
            </a:r>
            <a:r>
              <a:rPr lang="zh-CN" altLang="en-US" sz="2700" b="1" smtClean="0">
                <a:solidFill>
                  <a:srgbClr val="3366FF"/>
                </a:solidFill>
              </a:rPr>
              <a:t>“学习”、“恒心”、“说与做” 、 “经典的力量”、“态度” 、“积累”、“成功</a:t>
            </a:r>
            <a:r>
              <a:rPr lang="zh-CN" altLang="en-US" sz="2700" b="1" smtClean="0"/>
              <a:t>”等话题） </a:t>
            </a:r>
            <a:br>
              <a:rPr lang="zh-CN" altLang="en-US" sz="2700" b="1" smtClean="0"/>
            </a:br>
            <a:br>
              <a:rPr lang="zh-CN" altLang="en-US" sz="2700" b="1" smtClean="0"/>
            </a:br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26391" y="3370184"/>
            <a:ext cx="8207375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ct val="0"/>
              </a:spcAft>
              <a:defRPr/>
            </a:pPr>
            <a:r>
              <a:rPr lang="en-US" altLang="zh-CN" sz="3110" smtClean="0"/>
              <a:t>1</a:t>
            </a:r>
            <a:r>
              <a:rPr lang="zh-CN" altLang="en-US" sz="3110" smtClean="0"/>
              <a:t>、陶罐积累资料。唐代大诗人白居易为了积累诗作素材，准备了许多陶罐，并分门别类贴切着标签，整齐地放在一个七层的架子上，他平时收集到了资料，按不同门类投到各自的陶罐中。</a:t>
            </a:r>
            <a:br>
              <a:rPr lang="zh-CN" altLang="en-US" sz="3110" smtClean="0"/>
            </a:br>
            <a:r>
              <a:rPr lang="en-US" altLang="zh-CN" sz="3110" smtClean="0"/>
              <a:t>2</a:t>
            </a:r>
            <a:r>
              <a:rPr lang="zh-CN" altLang="en-US" sz="3110" smtClean="0"/>
              <a:t>、契诃夫的创作题材。有一天，几个青年问俄国作家契诃夫：“怎样才能获得创作题材？”契诃夫顺手拿出一本厚厚的日记说：“这里有</a:t>
            </a:r>
            <a:r>
              <a:rPr lang="en-US" altLang="zh-CN" sz="3110" smtClean="0"/>
              <a:t>100</a:t>
            </a:r>
            <a:r>
              <a:rPr lang="zh-CN" altLang="en-US" sz="3110" smtClean="0"/>
              <a:t>个题材。”这几个文学青年看着这珍贵的日记本入了迷，日记中所记的每一个材料都生动、感人。有个青年说：“真想买几个回去，这些材料太好了。”契诃夫笑着说：“题材是无法用金钱买到的，每个题材都是作者本人深入生活积累的结果。”</a:t>
            </a:r>
            <a:br>
              <a:rPr lang="zh-CN" altLang="en-US" sz="3110" smtClean="0"/>
            </a:b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86995" y="-61595"/>
            <a:ext cx="8686800" cy="1490980"/>
          </a:xfrm>
        </p:spPr>
        <p:txBody>
          <a:bodyPr/>
          <a:lstStyle/>
          <a:p>
            <a:endParaRPr lang="en-US" altLang="zh-CN" smtClean="0"/>
          </a:p>
          <a:p>
            <a:r>
              <a:rPr lang="en-US" altLang="zh-CN" sz="3000" b="1" smtClean="0"/>
              <a:t>    </a:t>
            </a:r>
            <a:r>
              <a:rPr lang="en-US" altLang="zh-CN" sz="3000" b="1" smtClean="0">
                <a:solidFill>
                  <a:srgbClr val="3366FF"/>
                </a:solidFill>
              </a:rPr>
              <a:t> </a:t>
            </a:r>
            <a:r>
              <a:rPr lang="zh-CN" altLang="en-US" sz="3000" b="1" smtClean="0">
                <a:solidFill>
                  <a:srgbClr val="3366FF"/>
                </a:solidFill>
              </a:rPr>
              <a:t>积薄而厚，积少而成多</a:t>
            </a:r>
            <a:r>
              <a:rPr lang="zh-CN" altLang="en-US" smtClean="0">
                <a:solidFill>
                  <a:srgbClr val="3366FF"/>
                </a:solidFill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25"/>
            <a:ext cx="9144000" cy="684339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72415" y="2013585"/>
            <a:ext cx="8708390" cy="33591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ct val="0"/>
              </a:spcAft>
              <a:defRPr/>
            </a:pPr>
            <a:br>
              <a:rPr lang="zh-CN" altLang="en-US" sz="3000" b="1" smtClean="0"/>
            </a:br>
            <a:r>
              <a:rPr lang="zh-CN" altLang="en-US" sz="3000" b="1" smtClean="0"/>
              <a:t>           </a:t>
            </a:r>
            <a:r>
              <a:rPr lang="zh-CN" altLang="en-US" sz="3555" b="1" smtClean="0"/>
              <a:t>在</a:t>
            </a:r>
            <a:r>
              <a:rPr lang="en-US" altLang="zh-CN" sz="3555" b="1" smtClean="0"/>
              <a:t>《</a:t>
            </a:r>
            <a:r>
              <a:rPr lang="zh-CN" altLang="en-US" sz="3555" b="1" smtClean="0"/>
              <a:t>劝学</a:t>
            </a:r>
            <a:r>
              <a:rPr lang="en-US" altLang="zh-CN" sz="3555" b="1" smtClean="0"/>
              <a:t>》</a:t>
            </a:r>
            <a:r>
              <a:rPr lang="zh-CN" altLang="en-US" sz="3555" b="1" smtClean="0"/>
              <a:t>里，荀子这样说：“锲而舍之，朽木不折；锲而不舍，金石可镂。”这就告沂了我们这样一个道理：凡事都贵在一个“恒”字。</a:t>
            </a:r>
            <a:r>
              <a:rPr lang="en-US" sz="3555" b="1" smtClean="0"/>
              <a:t> </a:t>
            </a:r>
            <a:br>
              <a:rPr lang="en-US" sz="3555" b="1" smtClean="0"/>
            </a:br>
            <a:r>
              <a:rPr lang="en-US" sz="3555" b="1" smtClean="0"/>
              <a:t>        </a:t>
            </a:r>
            <a:r>
              <a:rPr lang="zh-CN" altLang="en-US" sz="3555" b="1" smtClean="0"/>
              <a:t>没有恒心，腐朽的木头也折不断；有了恒心，坚硬的金石也可雕穿。改革者们，自学者们，千千万万的建设者们，只要你们有雄心，有毅力，有能力，你们的事业一定能成功；即使有时也有阴影笼罩，但你们是会到达“柳暗花明又一村”的境地的。</a:t>
            </a:r>
            <a:r>
              <a:rPr lang="en-US" sz="3555" b="1" smtClean="0"/>
              <a:t> </a:t>
            </a:r>
            <a:br>
              <a:rPr lang="en-US" sz="3555" b="1" smtClean="0"/>
            </a:br>
            <a:r>
              <a:rPr lang="en-US" sz="3555" b="1" smtClean="0"/>
              <a:t>                                                              ------</a:t>
            </a:r>
            <a:r>
              <a:rPr lang="zh-CN" altLang="en-US" sz="3555" b="1" smtClean="0"/>
              <a:t>说</a:t>
            </a:r>
            <a:r>
              <a:rPr lang="en-US" altLang="zh-CN" sz="3555" b="1" smtClean="0"/>
              <a:t>《</a:t>
            </a:r>
            <a:r>
              <a:rPr lang="zh-CN" altLang="en-US" sz="3555" b="1" smtClean="0"/>
              <a:t>恒</a:t>
            </a:r>
            <a:r>
              <a:rPr lang="en-US" altLang="zh-CN" sz="3555" b="1" smtClean="0"/>
              <a:t>》</a:t>
            </a:r>
            <a:r>
              <a:rPr lang="en-US" sz="3555" b="1" smtClean="0"/>
              <a:t> </a:t>
            </a:r>
            <a:br>
              <a:rPr lang="en-US" sz="3555" smtClean="0"/>
            </a:br>
            <a:r>
              <a:rPr lang="en-US" sz="2700" smtClean="0"/>
              <a:t> </a:t>
            </a:r>
            <a:br>
              <a:rPr lang="en-US" altLang="zh-CN" sz="3000" b="1" smtClean="0"/>
            </a:b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678" y="1880832"/>
            <a:ext cx="7953233" cy="2937681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 smtClean="0"/>
              <a:t>紫藤萝和牵牛花，没有挺拔的躯干，却凭借枯树和篱笆，以昂然之姿向世人展示了自己的美丽；篱笆和枯树，本无美景可言，却凭借牵牛花和紫藤萝，成就了一道道美景。</a:t>
            </a:r>
            <a:endParaRPr lang="zh-CN" altLang="en-US" sz="3600" b="1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849100" y="11125200"/>
            <a:ext cx="419100" cy="342900"/>
          </a:xfrm>
          <a:prstGeom prst="cube">
            <a:avLst/>
          </a:prstGeom>
        </p:spPr>
      </p:pic>
      <p:pic>
        <p:nvPicPr>
          <p:cNvPr id="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299700" y="117221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8961" y="998936"/>
            <a:ext cx="8178421" cy="4698206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endParaRPr lang="en-US" altLang="zh-CN" sz="2700" b="1">
              <a:solidFill>
                <a:schemeClr val="hlink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80000"/>
              </a:lnSpc>
              <a:buNone/>
            </a:pPr>
            <a:endParaRPr lang="zh-CN" altLang="en-US" sz="3300" b="1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3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人</a:t>
            </a:r>
            <a:r>
              <a:rPr lang="zh-CN" altLang="en-US" sz="33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之初，性本善</a:t>
            </a:r>
            <a:r>
              <a:rPr lang="zh-CN" altLang="en-US" sz="33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。性相近，习相远 。</a:t>
            </a:r>
            <a:endParaRPr lang="zh-CN" altLang="en-US" sz="33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            </a:t>
            </a:r>
            <a:r>
              <a:rPr lang="zh-CN" altLang="en-US" sz="3300" b="1" smtClean="0">
                <a:latin typeface="黑体" pitchFamily="49" charset="-122"/>
                <a:ea typeface="黑体" pitchFamily="49" charset="-122"/>
              </a:rPr>
              <a:t>－－</a:t>
            </a:r>
            <a:r>
              <a:rPr lang="en-US" sz="3300" b="1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三字经</a:t>
            </a:r>
            <a:r>
              <a:rPr lang="en-US" sz="3300" b="1" smtClean="0"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sz="3300" b="1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300" b="1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人之</a:t>
            </a:r>
            <a:r>
              <a:rPr lang="zh-CN" altLang="en-US" sz="3300" b="1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性恶</a:t>
            </a:r>
            <a:r>
              <a:rPr lang="zh-CN" altLang="en-US" sz="3300" b="1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，其善者伪</a:t>
            </a:r>
            <a:r>
              <a:rPr lang="zh-CN" altLang="en-US" sz="3300" b="1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也</a:t>
            </a:r>
            <a:r>
              <a:rPr lang="zh-CN" altLang="en-US" sz="33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3300" b="1" smtClean="0">
                <a:latin typeface="黑体" pitchFamily="49" charset="-122"/>
                <a:ea typeface="黑体" pitchFamily="49" charset="-122"/>
              </a:rPr>
              <a:t>      －－</a:t>
            </a: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荀子</a:t>
            </a:r>
            <a:r>
              <a:rPr lang="en-US" sz="3300" b="1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性恶</a:t>
            </a:r>
            <a:r>
              <a:rPr lang="en-US" sz="3300" b="1" smtClean="0">
                <a:latin typeface="黑体" pitchFamily="49" charset="-122"/>
                <a:ea typeface="黑体" pitchFamily="49" charset="-122"/>
              </a:rPr>
              <a:t>》</a:t>
            </a:r>
            <a:endParaRPr lang="en-US" sz="3300" b="1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sz="3300" b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Group 2"/>
          <p:cNvGrpSpPr/>
          <p:nvPr/>
        </p:nvGrpSpPr>
        <p:grpSpPr>
          <a:xfrm>
            <a:off x="6286501" y="5600700"/>
            <a:ext cx="483394" cy="423863"/>
            <a:chExt cx="406" cy="356"/>
          </a:xfrm>
        </p:grpSpPr>
        <p:sp>
          <p:nvSpPr>
            <p:cNvPr id="23555" name="AutoShape 3"/>
            <p:cNvSpPr>
              <a:spLocks noChangeArrowheads="1"/>
            </p:cNvSpPr>
            <p:nvPr/>
          </p:nvSpPr>
          <p:spPr bwMode="auto">
            <a:xfrm>
              <a:off x="0" y="0"/>
              <a:ext cx="336" cy="336"/>
            </a:xfrm>
            <a:prstGeom prst="horizontalScroll">
              <a:avLst>
                <a:gd name="adj" fmla="val 12500"/>
              </a:avLst>
            </a:prstGeom>
            <a:solidFill>
              <a:srgbClr val="FFCC99"/>
            </a:solidFill>
            <a:ln w="952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23556" name="Text Box 4"/>
            <p:cNvSpPr txBox="1">
              <a:spLocks noChangeArrowheads="1"/>
            </p:cNvSpPr>
            <p:nvPr/>
          </p:nvSpPr>
          <p:spPr bwMode="auto">
            <a:xfrm>
              <a:off x="48" y="36"/>
              <a:ext cx="358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1350">
                  <a:solidFill>
                    <a:srgbClr val="800000"/>
                  </a:solidFill>
                  <a:ea typeface="隶书" panose="02010509060101010101" pitchFamily="49" charset="-122"/>
                </a:rPr>
                <a:t>劝学</a:t>
              </a:r>
              <a:endParaRPr lang="zh-CN" alt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23557" name="Picture 5" descr="须子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lum bright="-6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2329" y="1098947"/>
            <a:ext cx="3209414" cy="415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1012372" y="1107281"/>
            <a:ext cx="3864428" cy="415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3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3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荀子认为</a:t>
            </a:r>
            <a:r>
              <a:rPr lang="zh-CN" altLang="en-US" sz="33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后天环境和教育可以使人的本性改变</a:t>
            </a:r>
            <a:r>
              <a:rPr lang="zh-CN" altLang="en-US" sz="33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，因此，他十分强调教育的作用和学习。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1143000" y="1074738"/>
          <a:ext cx="6858000" cy="5253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r:id="rId2" progId="PBrush">
                  <p:embed/>
                </p:oleObj>
              </mc:Choice>
              <mc:Fallback>
                <p:oleObj r:id="rId2" progId="PBrush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lum bright="12000"/>
                      </a:blip>
                      <a:stretch>
                        <a:fillRect/>
                      </a:stretch>
                    </p:blipFill>
                    <p:spPr>
                      <a:xfrm>
                        <a:off x="1143000" y="1074738"/>
                        <a:ext cx="6858000" cy="52530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4463653" y="1808560"/>
            <a:ext cx="1889522" cy="598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300">
                <a:effectLst>
                  <a:outerShdw blurRad="38100" dist="38100" dir="2700000" algn="tl">
                    <a:srgbClr val="C0C0C0"/>
                  </a:outerShdw>
                </a:effectLst>
                <a:ea typeface="隶书" panose="02010509060101010101" pitchFamily="49" charset="-122"/>
              </a:rPr>
              <a:t>《</a:t>
            </a:r>
            <a:r>
              <a:rPr lang="zh-CN" altLang="en-US" sz="3300">
                <a:effectLst>
                  <a:outerShdw blurRad="38100" dist="38100" dir="2700000" algn="tl">
                    <a:srgbClr val="C0C0C0"/>
                  </a:outerShdw>
                </a:effectLst>
                <a:ea typeface="隶书" panose="02010509060101010101" pitchFamily="49" charset="-122"/>
              </a:rPr>
              <a:t>荀子</a:t>
            </a:r>
            <a:r>
              <a:rPr lang="zh-CN" altLang="zh-CN" sz="3300">
                <a:effectLst>
                  <a:outerShdw blurRad="38100" dist="38100" dir="2700000" algn="tl">
                    <a:srgbClr val="C0C0C0"/>
                  </a:outerShdw>
                </a:effectLst>
                <a:ea typeface="隶书" panose="02010509060101010101" pitchFamily="49" charset="-122"/>
              </a:rPr>
              <a:t>》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844403" y="857250"/>
            <a:ext cx="217170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7200">
                <a:effectLst>
                  <a:outerShdw blurRad="38100" dist="38100" dir="2700000" algn="tl">
                    <a:srgbClr val="C0C0C0"/>
                  </a:outerShdw>
                </a:effectLst>
                <a:latin typeface="Webdings" panose="05030102010509060703" pitchFamily="18" charset="2"/>
                <a:ea typeface="隶书" panose="02010509060101010101" pitchFamily="49" charset="-122"/>
              </a:rPr>
              <a:t>劝学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7017544" y="2472929"/>
            <a:ext cx="309880" cy="50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1350"/>
          </a:p>
          <a:p>
            <a:endParaRPr lang="zh-CN" altLang="zh-CN" sz="1350"/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7115176" y="1885950"/>
            <a:ext cx="390525" cy="148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zh-CN" sz="135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文本框 24577"/>
          <p:cNvSpPr txBox="1"/>
          <p:nvPr/>
        </p:nvSpPr>
        <p:spPr>
          <a:xfrm>
            <a:off x="304800" y="838200"/>
            <a:ext cx="8458200" cy="45231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宋体" panose="02010600030101010101" pitchFamily="2" charset="-122"/>
                <a:ea typeface="宋体" pitchFamily="2" charset="-122"/>
              </a:rPr>
              <a:t>【目标预设】</a:t>
            </a:r>
            <a:endParaRPr lang="zh-CN" altLang="en-US" sz="4000">
              <a:solidFill>
                <a:srgbClr val="0000FF"/>
              </a:solidFill>
              <a:latin typeface="宋体" panose="02010600030101010101" pitchFamily="2" charset="-122"/>
              <a:ea typeface="宋体" pitchFamily="2" charset="-122"/>
            </a:endParaRPr>
          </a:p>
          <a:p>
            <a:endParaRPr lang="zh-CN" altLang="en-US" sz="2400">
              <a:solidFill>
                <a:srgbClr val="0000FF"/>
              </a:solidFill>
              <a:latin typeface="宋体" panose="02010600030101010101" pitchFamily="2" charset="-122"/>
              <a:ea typeface="宋体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掌握并积累重要的文言文实词和虚词，掌握本文出现的通假字和特殊文言句式；</a:t>
            </a:r>
          </a:p>
          <a:p>
            <a:endParaRPr lang="zh-CN" altLang="en-US" sz="2800" b="1">
              <a:latin typeface="宋体" panose="02010600030101010101" pitchFamily="2" charset="-122"/>
              <a:ea typeface="宋体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学习本文比喻论证、对比论证的方法，提高学生围绕中心论点合理论证的能力；</a:t>
            </a:r>
          </a:p>
          <a:p>
            <a:endParaRPr lang="zh-CN" altLang="en-US" sz="2800" b="1">
              <a:latin typeface="宋体" panose="02010600030101010101" pitchFamily="2" charset="-122"/>
              <a:ea typeface="宋体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明确认识学习的重要性以及学习必须“积累”“坚持”“专一”的道理。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4_Notebook_4">
  <a:themeElements>
    <a:clrScheme name="Notebook_4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Notebook_4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Notebook_4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tebook_4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tebook_4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7_Notebook_4">
  <a:themeElements>
    <a:clrScheme name="Notebook_4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Notebook_4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Notebook_4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tebook_4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tebook_4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329</Paragraphs>
  <Slides>51</Slides>
  <Notes>0</Notes>
  <TotalTime>0</TotalTime>
  <HiddenSlides>8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baseType="lpstr" size="52">
      <vt:lpstr>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读准字音，读清句读</vt:lpstr>
      <vt:lpstr>Slide 11</vt:lpstr>
      <vt:lpstr>落实学案  扫清障碍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句子成分划分方法：</vt:lpstr>
      <vt:lpstr>句子成分划分方法：</vt:lpstr>
      <vt:lpstr>句子成分划分方法：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课文素材巧利用</vt:lpstr>
      <vt:lpstr>《劝学》写作</vt:lpstr>
      <vt:lpstr>1、陶罐积累资料。唐代大诗人白居易为了积累诗作素材，准备了许多陶罐，并分门别类贴切着标签，整齐地放在一个七层的架子上，他平时收集到了资料，按不同门类投到各自的陶罐中。2、契诃夫的创作题材。有一天，几个青年问俄国作家契诃夫：“怎样才能获得创作题材？”契诃夫顺手拿出一本厚厚的日记说：“这里有100个题材。”这几个文学青年看着这珍贵的日记本入了迷，日记中所记的每一个材料都生动、感人。有个青年说：“真想买几个回去，这些材料太好了。”契诃夫笑着说：“题材是无法用金钱买到的，每个题材都是作者本人深入生活积累的结果。”</vt:lpstr>
      <vt:lpstr>           在《劝学》里，荀子这样说：“锲而舍之，朽木不折；锲而不舍，金石可镂。”这就告沂了我们这样一个道理：凡事都贵在一个“恒”字。         没有恒心，腐朽的木头也折不断；有了恒心，坚硬的金石也可雕穿。改革者们，自学者们，千千万万的建设者们，只要你们有雄心，有毅力，有能力，你们的事业一定能成功；即使有时也有阴影笼罩，但你们是会到达“柳暗花明又一村”的境地的。                                                               ------说《恒》  </vt:lpstr>
      <vt:lpstr>紫藤萝和牵牛花，没有挺拔的躯干，却凭借枯树和篱笆，以昂然之姿向世人展示了自己的美丽；篱笆和枯树，本无美景可言，却凭借牵牛花和紫藤萝，成就了一道道美景。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2020-10-15T09:17:54.037</cp:lastPrinted>
  <dcterms:created xsi:type="dcterms:W3CDTF">2020-10-15T09:17:54Z</dcterms:created>
  <dcterms:modified xsi:type="dcterms:W3CDTF">2020-10-15T01:17:57Z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