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6"/>
  </p:notesMasterIdLst>
  <p:sldIdLst>
    <p:sldId id="279" r:id="rId5"/>
    <p:sldId id="261" r:id="rId6"/>
    <p:sldId id="274" r:id="rId7"/>
    <p:sldId id="280" r:id="rId8"/>
    <p:sldId id="268" r:id="rId9"/>
    <p:sldId id="278" r:id="rId10"/>
    <p:sldId id="258" r:id="rId11"/>
    <p:sldId id="257" r:id="rId12"/>
    <p:sldId id="259" r:id="rId13"/>
    <p:sldId id="266" r:id="rId14"/>
    <p:sldId id="26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CC00"/>
    <a:srgbClr val="CC00CC"/>
    <a:srgbClr val="00009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B9EF9-8A3E-4068-8F31-95AB1400C7F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EE020-928D-40EA-BBE8-3E658440B7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EE020-928D-40EA-BBE8-3E658440B74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54B40-A440-4AD5-9A8C-35359512AD7E}" type="datetimeFigureOut">
              <a:rPr lang="zh-CN" altLang="en-US" smtClean="0"/>
              <a:pPr/>
              <a:t>2009-12-9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B8669-3EE5-48C8-AF70-F362463CB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l.zhishi.sina.com.cn/upload/52/88/31/1434528831.5964154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22825;&#19978;&#30340;&#34903;&#24066;\&#36731;&#38899;&#20048;-&#26376;&#20809;.wma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22825;&#19978;&#30340;&#34903;&#24066;\s.h.e-&#20877;&#21035;&#24247;&#26725;.wma" TargetMode="Externa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Documents%20and%20Settings\Administrator\&#26700;&#38754;\&#22825;&#19978;&#30340;&#34903;&#24066;\BJM.MI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l.zhishi.sina.com.cn/upload/52/88/31/1434528831.5964154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轻音乐-月光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07167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9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60350"/>
            <a:ext cx="8540750" cy="1143000"/>
          </a:xfrm>
        </p:spPr>
        <p:txBody>
          <a:bodyPr/>
          <a:lstStyle/>
          <a:p>
            <a:r>
              <a:rPr lang="zh-CN" altLang="en-US" sz="6600" b="1" dirty="0">
                <a:solidFill>
                  <a:srgbClr val="002060"/>
                </a:solidFill>
              </a:rPr>
              <a:t>作      业</a:t>
            </a:r>
          </a:p>
        </p:txBody>
      </p:sp>
      <p:sp>
        <p:nvSpPr>
          <p:cNvPr id="532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1857364"/>
            <a:ext cx="8540750" cy="4524386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4000" b="1" dirty="0" smtClean="0">
                <a:solidFill>
                  <a:srgbClr val="002060"/>
                </a:solidFill>
                <a:latin typeface="宋体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联想想象训练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b="1" dirty="0">
                <a:solidFill>
                  <a:srgbClr val="002060"/>
                </a:solidFill>
                <a:latin typeface="宋体" pitchFamily="2" charset="-122"/>
              </a:rPr>
              <a:t>     </a:t>
            </a:r>
            <a:r>
              <a:rPr lang="zh-CN" altLang="en-US" sz="4000" b="1" dirty="0" smtClean="0">
                <a:solidFill>
                  <a:srgbClr val="002060"/>
                </a:solidFill>
                <a:latin typeface="宋体" pitchFamily="2" charset="-122"/>
              </a:rPr>
              <a:t> </a:t>
            </a:r>
            <a:r>
              <a:rPr lang="zh-CN" altLang="en-US" sz="4800" b="1" dirty="0" smtClean="0">
                <a:solidFill>
                  <a:srgbClr val="002060"/>
                </a:solidFill>
                <a:latin typeface="宋体" pitchFamily="2" charset="-122"/>
              </a:rPr>
              <a:t>初冬</a:t>
            </a:r>
            <a:r>
              <a:rPr lang="zh-CN" altLang="en-US" sz="4800" b="1" dirty="0">
                <a:solidFill>
                  <a:srgbClr val="002060"/>
                </a:solidFill>
                <a:latin typeface="宋体" pitchFamily="2" charset="-122"/>
              </a:rPr>
              <a:t>时节</a:t>
            </a:r>
            <a:r>
              <a:rPr lang="en-US" altLang="zh-CN" sz="4800" b="1" dirty="0" smtClean="0">
                <a:solidFill>
                  <a:srgbClr val="002060"/>
                </a:solidFill>
                <a:latin typeface="宋体" pitchFamily="2" charset="-122"/>
              </a:rPr>
              <a:t>,</a:t>
            </a:r>
            <a:r>
              <a:rPr lang="zh-CN" altLang="en-US" sz="4800" b="1" dirty="0" smtClean="0">
                <a:solidFill>
                  <a:srgbClr val="002060"/>
                </a:solidFill>
                <a:latin typeface="宋体" pitchFamily="2" charset="-122"/>
              </a:rPr>
              <a:t>雪花飘飞</a:t>
            </a:r>
            <a:r>
              <a:rPr lang="en-US" altLang="zh-CN" sz="4800" b="1" dirty="0" smtClean="0">
                <a:solidFill>
                  <a:srgbClr val="002060"/>
                </a:solidFill>
                <a:latin typeface="宋体" pitchFamily="2" charset="-122"/>
              </a:rPr>
              <a:t>,</a:t>
            </a:r>
            <a:r>
              <a:rPr lang="zh-CN" altLang="en-US" sz="4800" b="1" dirty="0">
                <a:solidFill>
                  <a:srgbClr val="002060"/>
                </a:solidFill>
                <a:latin typeface="宋体" pitchFamily="2" charset="-122"/>
              </a:rPr>
              <a:t>看到</a:t>
            </a:r>
            <a:r>
              <a:rPr lang="zh-CN" altLang="en-US" sz="4800" b="1" dirty="0" smtClean="0">
                <a:solidFill>
                  <a:srgbClr val="002060"/>
                </a:solidFill>
                <a:latin typeface="宋体" pitchFamily="2" charset="-122"/>
              </a:rPr>
              <a:t>纷纷落下的小精灵</a:t>
            </a:r>
            <a:r>
              <a:rPr lang="en-US" altLang="zh-CN" sz="4800" b="1" dirty="0" smtClean="0">
                <a:solidFill>
                  <a:srgbClr val="002060"/>
                </a:solidFill>
                <a:latin typeface="宋体" pitchFamily="2" charset="-122"/>
              </a:rPr>
              <a:t>,</a:t>
            </a:r>
            <a:r>
              <a:rPr lang="zh-CN" altLang="en-US" sz="4800" b="1" dirty="0">
                <a:solidFill>
                  <a:srgbClr val="002060"/>
                </a:solidFill>
                <a:latin typeface="宋体" pitchFamily="2" charset="-122"/>
              </a:rPr>
              <a:t>你会想到什么</a:t>
            </a:r>
            <a:r>
              <a:rPr lang="en-US" altLang="zh-CN" sz="4800" b="1" dirty="0">
                <a:solidFill>
                  <a:srgbClr val="002060"/>
                </a:solidFill>
                <a:latin typeface="宋体" pitchFamily="2" charset="-122"/>
              </a:rPr>
              <a:t>? </a:t>
            </a:r>
            <a:r>
              <a:rPr lang="zh-CN" altLang="en-US" sz="4800" b="1" dirty="0" smtClean="0">
                <a:solidFill>
                  <a:srgbClr val="002060"/>
                </a:solidFill>
                <a:latin typeface="宋体" pitchFamily="2" charset="-122"/>
              </a:rPr>
              <a:t>早晨上学时走在白色的地毯铺就的</a:t>
            </a:r>
            <a:r>
              <a:rPr lang="zh-CN" altLang="en-US" sz="4800" b="1" dirty="0">
                <a:solidFill>
                  <a:srgbClr val="002060"/>
                </a:solidFill>
                <a:latin typeface="宋体" pitchFamily="2" charset="-122"/>
              </a:rPr>
              <a:t>乡间小路上</a:t>
            </a:r>
            <a:r>
              <a:rPr lang="en-US" altLang="zh-CN" sz="4800" b="1" dirty="0">
                <a:solidFill>
                  <a:srgbClr val="002060"/>
                </a:solidFill>
                <a:latin typeface="宋体" pitchFamily="2" charset="-122"/>
              </a:rPr>
              <a:t>, </a:t>
            </a:r>
            <a:r>
              <a:rPr lang="zh-CN" altLang="en-US" sz="4800" b="1" dirty="0">
                <a:solidFill>
                  <a:srgbClr val="002060"/>
                </a:solidFill>
                <a:latin typeface="宋体" pitchFamily="2" charset="-122"/>
              </a:rPr>
              <a:t>你又会想起什么</a:t>
            </a:r>
            <a:r>
              <a:rPr lang="en-US" altLang="zh-CN" sz="4800" b="1" dirty="0">
                <a:solidFill>
                  <a:srgbClr val="002060"/>
                </a:solidFill>
                <a:latin typeface="宋体" pitchFamily="2" charset="-122"/>
              </a:rPr>
              <a:t>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4000" b="1" dirty="0">
              <a:solidFill>
                <a:schemeClr val="bg1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71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7108" name="Picture 4" descr="图片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900113" y="1768475"/>
            <a:ext cx="6624637" cy="2165350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</a:bodyPr>
          <a:lstStyle/>
          <a:p>
            <a:pPr algn="ctr"/>
            <a:r>
              <a:rPr lang="zh-CN" altLang="en-US" sz="80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谢 谢！</a:t>
            </a:r>
          </a:p>
        </p:txBody>
      </p:sp>
      <p:pic>
        <p:nvPicPr>
          <p:cNvPr id="6" name="s.h.e-再别康桥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143644"/>
            <a:ext cx="223838" cy="223838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xkluzh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38200" y="0"/>
            <a:ext cx="9982200" cy="8991600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428736"/>
            <a:ext cx="85344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FFFF99"/>
                </a:solidFill>
                <a:ea typeface="隶书" pitchFamily="49" charset="-122"/>
              </a:rPr>
              <a:t>天  上  的  街  市</a:t>
            </a:r>
            <a:r>
              <a:rPr lang="zh-CN" altLang="en-US" sz="4400" dirty="0">
                <a:solidFill>
                  <a:schemeClr val="tx2"/>
                </a:solidFill>
              </a:rPr>
              <a:t>                   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429124" y="3571876"/>
            <a:ext cx="2384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4000" b="1" dirty="0">
                <a:solidFill>
                  <a:srgbClr val="FFCCFF"/>
                </a:solidFill>
                <a:latin typeface="Tahoma" pitchFamily="34" charset="0"/>
                <a:ea typeface="楷体_GB2312" pitchFamily="49" charset="-122"/>
              </a:rPr>
              <a:t>郭 沫 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6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1676400" y="152400"/>
            <a:ext cx="57943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GMR2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5786446" y="928670"/>
            <a:ext cx="335755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1071546"/>
            <a:ext cx="53578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郭沫若（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1892-1978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）原名郭开贞，四川乐山人，沫若是笔名。 中国现代杰出的作家、诗人、历史学家、剧作家。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1914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年赴日本留学，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1918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年开始新诗创作。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1921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年出版第一本诗集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女神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成为中国新诗的奠基人。他是继鲁迅之后中国文化战线上的又一面光辉旗帜。一生主要文学著作有：诗集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女神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星空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散文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我的幼年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戏剧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屈原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1" lang="en-US" altLang="zh-CN" sz="2800" b="1" dirty="0" smtClean="0">
                <a:solidFill>
                  <a:srgbClr val="FF7575"/>
                </a:solidFill>
              </a:rPr>
              <a:t> 《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棠棣之花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等</a:t>
            </a:r>
            <a:r>
              <a:rPr lang="zh-CN" altLang="en-US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 rot="10811554" flipV="1">
            <a:off x="374543" y="74087"/>
            <a:ext cx="8464550" cy="704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创艺简标宋" pitchFamily="2" charset="-122"/>
                <a:ea typeface="创艺简标宋" pitchFamily="2" charset="-122"/>
              </a:rPr>
              <a:t>写作背景</a:t>
            </a:r>
            <a:r>
              <a:rPr kumimoji="0" lang="zh-CN" altLang="en-US" sz="3200" b="1" dirty="0" smtClean="0">
                <a:solidFill>
                  <a:srgbClr val="FF0000"/>
                </a:solidFill>
                <a:latin typeface="创艺简标宋" pitchFamily="2" charset="-122"/>
                <a:ea typeface="创艺简标宋" pitchFamily="2" charset="-122"/>
              </a:rPr>
              <a:t>：</a:t>
            </a:r>
            <a:r>
              <a:rPr lang="en-US" sz="3200" dirty="0" smtClean="0"/>
              <a:t> </a:t>
            </a:r>
          </a:p>
          <a:p>
            <a:r>
              <a:rPr lang="en-US" sz="3200" dirty="0" smtClean="0">
                <a:solidFill>
                  <a:srgbClr val="00CC00"/>
                </a:solidFill>
              </a:rPr>
              <a:t>    </a:t>
            </a:r>
          </a:p>
          <a:p>
            <a:r>
              <a:rPr lang="en-US" sz="3200" dirty="0" smtClean="0">
                <a:solidFill>
                  <a:srgbClr val="00CC00"/>
                </a:solidFill>
              </a:rPr>
              <a:t>     </a:t>
            </a:r>
            <a:r>
              <a:rPr lang="en-US" sz="3600" dirty="0" smtClean="0">
                <a:solidFill>
                  <a:srgbClr val="0033CC"/>
                </a:solidFill>
              </a:rPr>
              <a:t>1919</a:t>
            </a:r>
            <a:r>
              <a:rPr lang="zh-CN" altLang="en-US" sz="3600" dirty="0" smtClean="0">
                <a:solidFill>
                  <a:srgbClr val="0033CC"/>
                </a:solidFill>
              </a:rPr>
              <a:t>年</a:t>
            </a:r>
            <a:r>
              <a:rPr lang="en-US" sz="3600" dirty="0" smtClean="0">
                <a:solidFill>
                  <a:srgbClr val="0033CC"/>
                </a:solidFill>
              </a:rPr>
              <a:t>5</a:t>
            </a:r>
            <a:r>
              <a:rPr lang="zh-CN" altLang="en-US" sz="3600" dirty="0" smtClean="0">
                <a:solidFill>
                  <a:srgbClr val="0033CC"/>
                </a:solidFill>
              </a:rPr>
              <a:t>月</a:t>
            </a:r>
            <a:r>
              <a:rPr lang="en-US" sz="3600" dirty="0" smtClean="0">
                <a:solidFill>
                  <a:srgbClr val="0033CC"/>
                </a:solidFill>
              </a:rPr>
              <a:t>4</a:t>
            </a:r>
            <a:r>
              <a:rPr lang="zh-CN" altLang="en-US" sz="3600" dirty="0" smtClean="0">
                <a:solidFill>
                  <a:srgbClr val="0033CC"/>
                </a:solidFill>
              </a:rPr>
              <a:t>日，一场轰轰烈烈的反帝反封建的伟大爱国运动在全国铺天盖地地展开，但不久被残酷地镇压下去。</a:t>
            </a:r>
            <a:r>
              <a:rPr lang="en-US" sz="3600" dirty="0" smtClean="0">
                <a:solidFill>
                  <a:srgbClr val="0033CC"/>
                </a:solidFill>
              </a:rPr>
              <a:t>“</a:t>
            </a:r>
            <a:r>
              <a:rPr lang="zh-CN" altLang="en-US" sz="3600" dirty="0" smtClean="0">
                <a:solidFill>
                  <a:srgbClr val="0033CC"/>
                </a:solidFill>
              </a:rPr>
              <a:t>五四</a:t>
            </a:r>
            <a:r>
              <a:rPr lang="en-US" sz="3600" dirty="0" smtClean="0">
                <a:solidFill>
                  <a:srgbClr val="0033CC"/>
                </a:solidFill>
              </a:rPr>
              <a:t>”</a:t>
            </a:r>
            <a:r>
              <a:rPr lang="zh-CN" altLang="en-US" sz="3600" dirty="0" smtClean="0">
                <a:solidFill>
                  <a:srgbClr val="0033CC"/>
                </a:solidFill>
              </a:rPr>
              <a:t>运动的高潮过后，中国又陷入了死一般沉寂的黑暗中。当时作者从日本回到祖国，目睹了社会的黑暗，感到极大的愤怒，苦闷感伤，但他并没有悲观失望，依然不倦的追求光明和理想。于</a:t>
            </a:r>
            <a:r>
              <a:rPr lang="en-US" sz="3600" dirty="0" smtClean="0">
                <a:solidFill>
                  <a:srgbClr val="0033CC"/>
                </a:solidFill>
              </a:rPr>
              <a:t>1921</a:t>
            </a:r>
            <a:r>
              <a:rPr lang="zh-CN" altLang="en-US" sz="3600" dirty="0" smtClean="0">
                <a:solidFill>
                  <a:srgbClr val="0033CC"/>
                </a:solidFill>
              </a:rPr>
              <a:t>年</a:t>
            </a:r>
            <a:r>
              <a:rPr lang="en-US" sz="3600" dirty="0" smtClean="0">
                <a:solidFill>
                  <a:srgbClr val="0033CC"/>
                </a:solidFill>
              </a:rPr>
              <a:t>10</a:t>
            </a:r>
            <a:r>
              <a:rPr lang="zh-CN" altLang="en-US" sz="3600" dirty="0" smtClean="0">
                <a:solidFill>
                  <a:srgbClr val="0033CC"/>
                </a:solidFill>
              </a:rPr>
              <a:t>月</a:t>
            </a:r>
            <a:r>
              <a:rPr lang="en-US" sz="3600" dirty="0" smtClean="0">
                <a:solidFill>
                  <a:srgbClr val="0033CC"/>
                </a:solidFill>
              </a:rPr>
              <a:t>24</a:t>
            </a:r>
            <a:r>
              <a:rPr lang="zh-CN" altLang="en-US" sz="3600" dirty="0" smtClean="0">
                <a:solidFill>
                  <a:srgbClr val="0033CC"/>
                </a:solidFill>
              </a:rPr>
              <a:t>日写下了</a:t>
            </a:r>
            <a:r>
              <a:rPr lang="en-US" sz="3600" dirty="0" smtClean="0">
                <a:solidFill>
                  <a:srgbClr val="0033CC"/>
                </a:solidFill>
              </a:rPr>
              <a:t>: &lt;&lt;</a:t>
            </a:r>
            <a:r>
              <a:rPr lang="zh-CN" altLang="en-US" sz="3600" dirty="0" smtClean="0">
                <a:solidFill>
                  <a:srgbClr val="0033CC"/>
                </a:solidFill>
              </a:rPr>
              <a:t>天上的街市</a:t>
            </a:r>
            <a:r>
              <a:rPr lang="en-US" sz="3600" dirty="0" smtClean="0">
                <a:solidFill>
                  <a:srgbClr val="0033CC"/>
                </a:solidFill>
              </a:rPr>
              <a:t>&gt;&gt;</a:t>
            </a:r>
            <a:endParaRPr lang="zh-CN" altLang="en-US" sz="3600" dirty="0" smtClean="0">
              <a:solidFill>
                <a:srgbClr val="0033CC"/>
              </a:solidFill>
            </a:endParaRPr>
          </a:p>
          <a:p>
            <a:endParaRPr kumimoji="0" lang="zh-CN" altLang="en-US" sz="3200" b="1" dirty="0">
              <a:solidFill>
                <a:srgbClr val="FF0000"/>
              </a:solidFill>
              <a:latin typeface="创艺简标宋" pitchFamily="2" charset="-122"/>
              <a:ea typeface="创艺简标宋" pitchFamily="2" charset="-122"/>
            </a:endParaRPr>
          </a:p>
          <a:p>
            <a:r>
              <a:rPr kumimoji="0" lang="zh-CN" altLang="en-US" sz="3200" dirty="0">
                <a:solidFill>
                  <a:srgbClr val="FF0000"/>
                </a:solidFill>
                <a:latin typeface="创艺简标宋" pitchFamily="2" charset="-122"/>
                <a:ea typeface="创艺简标宋" pitchFamily="2" charset="-122"/>
              </a:rPr>
              <a:t>     </a:t>
            </a:r>
            <a:endParaRPr kumimoji="0" lang="zh-CN" altLang="en-US" sz="3600" b="1" dirty="0">
              <a:solidFill>
                <a:srgbClr val="00CC00"/>
              </a:solidFill>
              <a:latin typeface="创艺简标宋" pitchFamily="2" charset="-122"/>
              <a:ea typeface="创艺简标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 Box 2"/>
          <p:cNvSpPr txBox="1">
            <a:spLocks noChangeArrowheads="1"/>
          </p:cNvSpPr>
          <p:nvPr/>
        </p:nvSpPr>
        <p:spPr bwMode="auto">
          <a:xfrm>
            <a:off x="714348" y="1857364"/>
            <a:ext cx="8215370" cy="286232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　　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一、声音轻松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</a:rPr>
              <a:t>、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柔和、舒缓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</a:rPr>
              <a:t>　　二、把握这首诗美好、恬静、自在、　　　　清新而略带忧郁的感情。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</a:rPr>
              <a:t>　　三、划出诗歌的节奏并标出重音。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57290" y="714356"/>
            <a:ext cx="2786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7030A0"/>
                </a:solidFill>
              </a:rPr>
              <a:t>朗读要求：</a:t>
            </a:r>
            <a:endParaRPr lang="zh-CN" altLang="en-US" sz="4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414338"/>
            <a:ext cx="8540750" cy="711200"/>
          </a:xfrm>
        </p:spPr>
        <p:txBody>
          <a:bodyPr/>
          <a:lstStyle/>
          <a:p>
            <a:r>
              <a:rPr lang="zh-CN" altLang="en-US" sz="4000" b="1">
                <a:solidFill>
                  <a:srgbClr val="EB03DA"/>
                </a:solidFill>
                <a:ea typeface="隶书" pitchFamily="49" charset="-122"/>
              </a:rPr>
              <a:t>天上的街市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335088"/>
            <a:ext cx="4486275" cy="497363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远远的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街灯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明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了，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0099"/>
                </a:solidFill>
                <a:ea typeface="隶书" pitchFamily="49" charset="-122"/>
              </a:rPr>
              <a:t>好像</a:t>
            </a:r>
            <a:r>
              <a:rPr lang="en-US" altLang="zh-CN" sz="2800" b="1" dirty="0" smtClean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闪着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无数的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明星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天上的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明星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现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了，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0099"/>
                </a:solidFill>
                <a:ea typeface="隶书" pitchFamily="49" charset="-122"/>
              </a:rPr>
              <a:t>好像</a:t>
            </a:r>
            <a:r>
              <a:rPr lang="en-US" altLang="zh-CN" sz="2800" b="1" smtClean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点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着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无数</a:t>
            </a:r>
            <a:r>
              <a:rPr lang="zh-CN" altLang="en-US" sz="2800" b="1" dirty="0" smtClean="0">
                <a:solidFill>
                  <a:srgbClr val="000099"/>
                </a:solidFill>
                <a:ea typeface="隶书" pitchFamily="49" charset="-122"/>
              </a:rPr>
              <a:t>的</a:t>
            </a:r>
            <a:r>
              <a:rPr lang="en-US" altLang="zh-CN" sz="2800" b="1" dirty="0" smtClean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ea typeface="隶书" pitchFamily="49" charset="-122"/>
              </a:rPr>
              <a:t>街灯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endParaRPr lang="zh-CN" altLang="en-US" sz="2800" b="1" dirty="0">
              <a:solidFill>
                <a:srgbClr val="000099"/>
              </a:solidFill>
              <a:ea typeface="隶书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我想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那缥缈的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空中，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定然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有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美丽的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街市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街市上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陈列的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一些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物品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，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定然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是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世上没有的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珍奇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。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857752" y="1328738"/>
            <a:ext cx="4106861" cy="462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你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看，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那浅浅的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天河，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定然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是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不甚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宽广。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那隔着河的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牛郎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织女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，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定能够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骑着牛儿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来往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。</a:t>
            </a:r>
          </a:p>
          <a:p>
            <a:pPr>
              <a:spcBef>
                <a:spcPct val="20000"/>
              </a:spcBef>
            </a:pPr>
            <a:endParaRPr lang="zh-CN" altLang="en-US" sz="2800" b="1" dirty="0">
              <a:solidFill>
                <a:srgbClr val="000099"/>
              </a:solidFill>
              <a:ea typeface="隶书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我想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他们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此刻，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定然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在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天街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闲游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。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不信，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请看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那朵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流星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，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是他们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提着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灯笼</a:t>
            </a:r>
            <a:r>
              <a:rPr lang="en-US" altLang="zh-CN" sz="2800" b="1" dirty="0">
                <a:solidFill>
                  <a:srgbClr val="000099"/>
                </a:solidFill>
                <a:ea typeface="隶书" pitchFamily="49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走</a:t>
            </a:r>
            <a:r>
              <a:rPr lang="zh-CN" altLang="en-US" sz="2800" b="1" dirty="0">
                <a:solidFill>
                  <a:srgbClr val="000099"/>
                </a:solidFill>
                <a:ea typeface="隶书" pitchFamily="49" charset="-122"/>
              </a:rPr>
              <a:t>。</a:t>
            </a:r>
          </a:p>
        </p:txBody>
      </p:sp>
      <p:pic>
        <p:nvPicPr>
          <p:cNvPr id="5" name="BJM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43900" y="614364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9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048000" y="1219200"/>
            <a:ext cx="3048000" cy="15255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想象与联想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dirty="0"/>
              <a:t>　　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857224" y="2928934"/>
            <a:ext cx="18288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联想</a:t>
            </a:r>
            <a:r>
              <a:rPr lang="zh-CN" altLang="en-US" sz="3200" dirty="0">
                <a:solidFill>
                  <a:srgbClr val="3211F5"/>
                </a:solidFill>
              </a:rPr>
              <a:t>：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3643306" y="3214686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/>
            <a:endParaRPr lang="zh-CN" altLang="zh-CN" dirty="0">
              <a:solidFill>
                <a:srgbClr val="002060"/>
              </a:solidFill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143108" y="2928934"/>
            <a:ext cx="15240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3211F5"/>
                </a:solidFill>
              </a:rPr>
              <a:t>甲事物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857620" y="2643182"/>
            <a:ext cx="1676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CC00CC"/>
                </a:solidFill>
              </a:rPr>
              <a:t>想到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572132" y="3000372"/>
            <a:ext cx="22860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3211F5"/>
                </a:solidFill>
              </a:rPr>
              <a:t>乙事物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643174" y="3000372"/>
            <a:ext cx="50292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214546" y="3500438"/>
            <a:ext cx="678661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99"/>
                </a:solidFill>
              </a:rPr>
              <a:t> </a:t>
            </a:r>
            <a:r>
              <a:rPr lang="zh-CN" altLang="en-US" sz="2800" dirty="0" smtClean="0">
                <a:solidFill>
                  <a:srgbClr val="00CC00"/>
                </a:solidFill>
              </a:rPr>
              <a:t>存在</a:t>
            </a:r>
            <a:r>
              <a:rPr lang="zh-CN" altLang="en-US" sz="2800" dirty="0" smtClean="0">
                <a:solidFill>
                  <a:srgbClr val="000099"/>
                </a:solidFill>
              </a:rPr>
              <a:t>                </a:t>
            </a:r>
            <a:r>
              <a:rPr lang="zh-CN" altLang="en-US" sz="2800" dirty="0" smtClean="0">
                <a:solidFill>
                  <a:srgbClr val="00CC00"/>
                </a:solidFill>
              </a:rPr>
              <a:t>存在</a:t>
            </a:r>
            <a:endParaRPr lang="zh-CN" altLang="en-US" sz="2800" dirty="0">
              <a:solidFill>
                <a:srgbClr val="00CC00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928662" y="4714884"/>
            <a:ext cx="15240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想象</a:t>
            </a:r>
            <a:r>
              <a:rPr lang="zh-CN" altLang="en-US" sz="3200" dirty="0">
                <a:solidFill>
                  <a:srgbClr val="3211F5"/>
                </a:solidFill>
              </a:rPr>
              <a:t>：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2071670" y="4786322"/>
            <a:ext cx="16002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3211F5"/>
                </a:solidFill>
              </a:rPr>
              <a:t>甲事物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3276600" y="4267200"/>
            <a:ext cx="1828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3500430" y="5000636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/>
            <a:endParaRPr lang="zh-CN" altLang="zh-CN">
              <a:solidFill>
                <a:srgbClr val="3211F5"/>
              </a:solidFill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786182" y="4500570"/>
            <a:ext cx="1600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CC00CC"/>
                </a:solidFill>
              </a:rPr>
              <a:t>创造出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5572132" y="4786322"/>
            <a:ext cx="22098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3211F5"/>
                </a:solidFill>
              </a:rPr>
              <a:t>乙事物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1928794" y="5429264"/>
            <a:ext cx="7929618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3300"/>
                </a:solidFill>
              </a:rPr>
              <a:t>  </a:t>
            </a:r>
            <a:r>
              <a:rPr lang="zh-CN" altLang="en-US" sz="2800" dirty="0">
                <a:solidFill>
                  <a:srgbClr val="00CC00"/>
                </a:solidFill>
              </a:rPr>
              <a:t>存在</a:t>
            </a:r>
            <a:r>
              <a:rPr lang="zh-CN" altLang="en-US" sz="2800" dirty="0">
                <a:solidFill>
                  <a:srgbClr val="000099"/>
                </a:solidFill>
              </a:rPr>
              <a:t>               </a:t>
            </a:r>
            <a:r>
              <a:rPr lang="zh-CN" altLang="en-US" sz="2800" dirty="0" smtClean="0">
                <a:solidFill>
                  <a:srgbClr val="00CC00"/>
                </a:solidFill>
              </a:rPr>
              <a:t>不</a:t>
            </a:r>
            <a:r>
              <a:rPr lang="zh-CN" altLang="en-US" sz="2800" dirty="0">
                <a:solidFill>
                  <a:srgbClr val="00CC00"/>
                </a:solidFill>
              </a:rPr>
              <a:t>存在</a:t>
            </a: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 animBg="1"/>
      <p:bldP spid="23557" grpId="0"/>
      <p:bldP spid="23558" grpId="0"/>
      <p:bldP spid="23559" grpId="0"/>
      <p:bldP spid="23561" grpId="0"/>
      <p:bldP spid="23562" grpId="0"/>
      <p:bldP spid="23563" grpId="0"/>
      <p:bldP spid="23565" grpId="0" animBg="1"/>
      <p:bldP spid="23566" grpId="0"/>
      <p:bldP spid="23567" grpId="0"/>
      <p:bldP spid="235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52400"/>
            <a:ext cx="7543800" cy="628650"/>
          </a:xfrm>
          <a:prstGeom prst="rect">
            <a:avLst/>
          </a:prstGeom>
          <a:noFill/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786050" y="92867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街灯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786050" y="1714488"/>
            <a:ext cx="868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明星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786050" y="2500306"/>
            <a:ext cx="898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街市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786050" y="3286124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物品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643174" y="4000504"/>
            <a:ext cx="15001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牛郎织女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857488" y="4929198"/>
            <a:ext cx="827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生活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1643042" y="5786454"/>
            <a:ext cx="31181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自由      幸福      美好</a:t>
            </a:r>
            <a:endParaRPr kumimoji="1"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3214678" y="2071678"/>
            <a:ext cx="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3214678" y="2786058"/>
            <a:ext cx="0" cy="5334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3214678" y="3571876"/>
            <a:ext cx="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3214678" y="4429132"/>
            <a:ext cx="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 flipH="1">
            <a:off x="2214546" y="5286388"/>
            <a:ext cx="91440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 flipH="1">
            <a:off x="3168958" y="5286388"/>
            <a:ext cx="45719" cy="500066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>
            <a:off x="3357554" y="5286388"/>
            <a:ext cx="91440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62" name="AutoShape 22"/>
          <p:cNvSpPr>
            <a:spLocks/>
          </p:cNvSpPr>
          <p:nvPr/>
        </p:nvSpPr>
        <p:spPr bwMode="auto">
          <a:xfrm flipH="1">
            <a:off x="2285984" y="2714620"/>
            <a:ext cx="214314" cy="2438400"/>
          </a:xfrm>
          <a:prstGeom prst="rightBrace">
            <a:avLst>
              <a:gd name="adj1" fmla="val 88889"/>
              <a:gd name="adj2" fmla="val 49405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1357290" y="3714752"/>
            <a:ext cx="7016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楷体_GB2312" pitchFamily="49" charset="-122"/>
              </a:rPr>
              <a:t>想象</a:t>
            </a: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1285852" y="1285860"/>
            <a:ext cx="719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_GB2312" pitchFamily="49" charset="-122"/>
              </a:rPr>
              <a:t>联想</a:t>
            </a:r>
          </a:p>
        </p:txBody>
      </p:sp>
      <p:sp>
        <p:nvSpPr>
          <p:cNvPr id="23" name="AutoShape 22"/>
          <p:cNvSpPr>
            <a:spLocks/>
          </p:cNvSpPr>
          <p:nvPr/>
        </p:nvSpPr>
        <p:spPr bwMode="auto">
          <a:xfrm flipH="1">
            <a:off x="2357422" y="1142984"/>
            <a:ext cx="142876" cy="857256"/>
          </a:xfrm>
          <a:prstGeom prst="rightBrace">
            <a:avLst>
              <a:gd name="adj1" fmla="val 88889"/>
              <a:gd name="adj2" fmla="val 50000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22"/>
          <p:cNvSpPr>
            <a:spLocks/>
          </p:cNvSpPr>
          <p:nvPr/>
        </p:nvSpPr>
        <p:spPr bwMode="auto">
          <a:xfrm flipH="1">
            <a:off x="4000496" y="3929066"/>
            <a:ext cx="142876" cy="714380"/>
          </a:xfrm>
          <a:prstGeom prst="rightBrace">
            <a:avLst>
              <a:gd name="adj1" fmla="val 88889"/>
              <a:gd name="adj2" fmla="val 50000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214810" y="371475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骑牛图</a:t>
            </a:r>
            <a:endParaRPr lang="zh-CN" alt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214810" y="442913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闲游图</a:t>
            </a:r>
            <a:endParaRPr lang="zh-CN" altLang="en-US" b="1" dirty="0"/>
          </a:p>
        </p:txBody>
      </p:sp>
      <p:sp>
        <p:nvSpPr>
          <p:cNvPr id="28" name="AutoShape 22"/>
          <p:cNvSpPr>
            <a:spLocks/>
          </p:cNvSpPr>
          <p:nvPr/>
        </p:nvSpPr>
        <p:spPr bwMode="auto">
          <a:xfrm>
            <a:off x="3643306" y="1142984"/>
            <a:ext cx="214314" cy="857256"/>
          </a:xfrm>
          <a:prstGeom prst="rightBrace">
            <a:avLst>
              <a:gd name="adj1" fmla="val 88889"/>
              <a:gd name="adj2" fmla="val 50000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857620" y="142873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zh-CN" altLang="en-US" b="1" dirty="0" smtClean="0"/>
              <a:t>相似点：多   亮</a:t>
            </a:r>
            <a:endParaRPr lang="zh-CN" altLang="en-US" b="1" dirty="0"/>
          </a:p>
        </p:txBody>
      </p:sp>
      <p:sp>
        <p:nvSpPr>
          <p:cNvPr id="30" name="AutoShape 22"/>
          <p:cNvSpPr>
            <a:spLocks/>
          </p:cNvSpPr>
          <p:nvPr/>
        </p:nvSpPr>
        <p:spPr bwMode="auto">
          <a:xfrm>
            <a:off x="4714876" y="5143512"/>
            <a:ext cx="285752" cy="1000132"/>
          </a:xfrm>
          <a:prstGeom prst="rightBrace">
            <a:avLst>
              <a:gd name="adj1" fmla="val 88889"/>
              <a:gd name="adj2" fmla="val 50000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072066" y="5429264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   追求与</a:t>
            </a:r>
            <a:r>
              <a:rPr lang="zh-CN" altLang="en-US" sz="2000" b="1" dirty="0" smtClean="0"/>
              <a:t>理想</a:t>
            </a:r>
            <a:endParaRPr lang="zh-CN" altLang="en-US" sz="2000" b="1" dirty="0"/>
          </a:p>
        </p:txBody>
      </p:sp>
      <p:sp>
        <p:nvSpPr>
          <p:cNvPr id="37" name="上下箭头 36"/>
          <p:cNvSpPr/>
          <p:nvPr/>
        </p:nvSpPr>
        <p:spPr>
          <a:xfrm>
            <a:off x="3143240" y="1357298"/>
            <a:ext cx="142876" cy="50006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  <p:bldP spid="10245" grpId="0" autoUpdateAnimBg="0"/>
      <p:bldP spid="10247" grpId="0" autoUpdateAnimBg="0"/>
      <p:bldP spid="10248" grpId="0" autoUpdateAnimBg="0"/>
      <p:bldP spid="10249" grpId="0" autoUpdateAnimBg="0"/>
      <p:bldP spid="10250" grpId="0" autoUpdateAnimBg="0"/>
      <p:bldP spid="10251" grpId="0" autoUpdateAnimBg="0"/>
      <p:bldP spid="10254" grpId="0" animBg="1"/>
      <p:bldP spid="10255" grpId="0" animBg="1"/>
      <p:bldP spid="10256" grpId="0" animBg="1"/>
      <p:bldP spid="10257" grpId="0" animBg="1"/>
      <p:bldP spid="10258" grpId="0" animBg="1"/>
      <p:bldP spid="10260" grpId="0" animBg="1"/>
      <p:bldP spid="10261" grpId="0" animBg="1"/>
      <p:bldP spid="10262" grpId="0" animBg="1"/>
      <p:bldP spid="10263" grpId="0" autoUpdateAnimBg="0"/>
      <p:bldP spid="10265" grpId="0"/>
      <p:bldP spid="23" grpId="0" uiExpand="1" animBg="1"/>
      <p:bldP spid="25" grpId="0" animBg="1"/>
      <p:bldP spid="26" grpId="0"/>
      <p:bldP spid="27" grpId="0"/>
      <p:bldP spid="28" grpId="0" animBg="1"/>
      <p:bldP spid="29" grpId="0"/>
      <p:bldP spid="30" grpId="0" animBg="1"/>
      <p:bldP spid="31" grpId="0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3429000" cy="1219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4800" kern="10">
                <a:ln w="12700" cap="sq">
                  <a:solidFill>
                    <a:srgbClr val="B2B2B2"/>
                  </a:solidFill>
                  <a:round/>
                  <a:headEnd type="none" w="sm" len="sm"/>
                  <a:tailEnd type="none" w="sm" len="sm"/>
                </a:ln>
                <a:solidFill>
                  <a:srgbClr val="FF3300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宋体"/>
                <a:ea typeface="宋体"/>
              </a:rPr>
              <a:t>试一试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42910" y="1371600"/>
            <a:ext cx="651989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99"/>
                </a:solidFill>
              </a:rPr>
              <a:t>    发挥</a:t>
            </a:r>
            <a:r>
              <a:rPr lang="zh-CN" altLang="en-US" sz="3200" dirty="0">
                <a:solidFill>
                  <a:srgbClr val="000099"/>
                </a:solidFill>
              </a:rPr>
              <a:t>想象和联想，补充下列句子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14282" y="2209800"/>
            <a:ext cx="8320118" cy="107721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99"/>
                </a:solidFill>
              </a:rPr>
              <a:t>         [</a:t>
            </a:r>
            <a:r>
              <a:rPr lang="zh-CN" altLang="en-US" sz="3200" dirty="0">
                <a:solidFill>
                  <a:srgbClr val="CC00CC"/>
                </a:solidFill>
              </a:rPr>
              <a:t>例</a:t>
            </a:r>
            <a:r>
              <a:rPr lang="en-US" altLang="zh-CN" sz="3200" dirty="0">
                <a:solidFill>
                  <a:srgbClr val="CC00CC"/>
                </a:solidFill>
              </a:rPr>
              <a:t>]</a:t>
            </a:r>
            <a:r>
              <a:rPr lang="zh-CN" altLang="en-US" sz="3200" dirty="0" smtClean="0">
                <a:solidFill>
                  <a:srgbClr val="CC00CC"/>
                </a:solidFill>
              </a:rPr>
              <a:t>甜蜜的微笑</a:t>
            </a:r>
            <a:r>
              <a:rPr lang="zh-CN" altLang="en-US" sz="3200" u="sng" dirty="0" smtClean="0">
                <a:solidFill>
                  <a:srgbClr val="CC00CC"/>
                </a:solidFill>
              </a:rPr>
              <a:t>像红红的太阳，瞬间照亮你的心房</a:t>
            </a:r>
            <a:endParaRPr lang="zh-CN" altLang="en-US" sz="3200" u="sng" dirty="0">
              <a:solidFill>
                <a:srgbClr val="CC00CC"/>
              </a:solidFill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785786" y="5214950"/>
            <a:ext cx="8591584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99"/>
                </a:solidFill>
              </a:rPr>
              <a:t>3</a:t>
            </a:r>
            <a:r>
              <a:rPr lang="zh-CN" altLang="en-US" sz="3200" dirty="0" smtClean="0">
                <a:solidFill>
                  <a:srgbClr val="000099"/>
                </a:solidFill>
              </a:rPr>
              <a:t>、皎洁的月</a:t>
            </a:r>
            <a:r>
              <a:rPr lang="zh-CN" altLang="en-US" sz="3200" dirty="0">
                <a:solidFill>
                  <a:srgbClr val="000099"/>
                </a:solidFill>
              </a:rPr>
              <a:t>光照在地上</a:t>
            </a:r>
            <a:r>
              <a:rPr lang="en-US" altLang="zh-CN" sz="3200" dirty="0">
                <a:solidFill>
                  <a:srgbClr val="000099"/>
                </a:solidFill>
              </a:rPr>
              <a:t>,</a:t>
            </a:r>
            <a:r>
              <a:rPr lang="zh-CN" altLang="en-US" sz="3200" dirty="0">
                <a:solidFill>
                  <a:srgbClr val="000099"/>
                </a:solidFill>
              </a:rPr>
              <a:t>好像</a:t>
            </a:r>
            <a:r>
              <a:rPr lang="en-US" altLang="zh-CN" sz="3200" dirty="0">
                <a:solidFill>
                  <a:srgbClr val="000099"/>
                </a:solidFill>
              </a:rPr>
              <a:t>__________                             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785786" y="4429132"/>
            <a:ext cx="7929562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99"/>
                </a:solidFill>
              </a:rPr>
              <a:t>2</a:t>
            </a:r>
            <a:r>
              <a:rPr lang="zh-CN" altLang="en-US" sz="3200" dirty="0" smtClean="0">
                <a:solidFill>
                  <a:srgbClr val="000099"/>
                </a:solidFill>
              </a:rPr>
              <a:t>、夕阳映照下的大山</a:t>
            </a:r>
            <a:r>
              <a:rPr lang="en-US" altLang="zh-CN" sz="3200" dirty="0" smtClean="0">
                <a:solidFill>
                  <a:srgbClr val="000099"/>
                </a:solidFill>
              </a:rPr>
              <a:t>,</a:t>
            </a:r>
            <a:r>
              <a:rPr lang="zh-CN" altLang="en-US" sz="3200" dirty="0">
                <a:solidFill>
                  <a:srgbClr val="000099"/>
                </a:solidFill>
              </a:rPr>
              <a:t>好像</a:t>
            </a:r>
            <a:r>
              <a:rPr lang="en-US" altLang="zh-CN" sz="3200" dirty="0">
                <a:solidFill>
                  <a:srgbClr val="000099"/>
                </a:solidFill>
              </a:rPr>
              <a:t>__________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27088" y="3500438"/>
            <a:ext cx="8316912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99"/>
                </a:solidFill>
              </a:rPr>
              <a:t>1</a:t>
            </a:r>
            <a:r>
              <a:rPr lang="zh-CN" altLang="en-US" sz="3200" dirty="0" smtClean="0">
                <a:solidFill>
                  <a:srgbClr val="000099"/>
                </a:solidFill>
              </a:rPr>
              <a:t>、花园里的牡丹花</a:t>
            </a:r>
            <a:r>
              <a:rPr lang="zh-CN" altLang="en-US" sz="3200" dirty="0">
                <a:solidFill>
                  <a:srgbClr val="000099"/>
                </a:solidFill>
              </a:rPr>
              <a:t>开放了</a:t>
            </a:r>
            <a:r>
              <a:rPr lang="en-US" altLang="zh-CN" sz="3200" dirty="0">
                <a:solidFill>
                  <a:srgbClr val="000099"/>
                </a:solidFill>
              </a:rPr>
              <a:t>,</a:t>
            </a:r>
            <a:r>
              <a:rPr lang="zh-CN" altLang="en-US" sz="3200" dirty="0">
                <a:solidFill>
                  <a:srgbClr val="000099"/>
                </a:solidFill>
              </a:rPr>
              <a:t>好像</a:t>
            </a:r>
            <a:r>
              <a:rPr lang="en-US" altLang="zh-CN" sz="3200" dirty="0">
                <a:solidFill>
                  <a:srgbClr val="000099"/>
                </a:solidFill>
              </a:rPr>
              <a:t>_________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跋涉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423</Words>
  <Application>Microsoft Office PowerPoint</Application>
  <PresentationFormat>全屏显示(4:3)</PresentationFormat>
  <Paragraphs>67</Paragraphs>
  <Slides>11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Office 主题</vt:lpstr>
      <vt:lpstr>跋涉</vt:lpstr>
      <vt:lpstr>1_跋涉</vt:lpstr>
      <vt:lpstr>龙腾四海</vt:lpstr>
      <vt:lpstr>幻灯片 1</vt:lpstr>
      <vt:lpstr>幻灯片 2</vt:lpstr>
      <vt:lpstr>幻灯片 3</vt:lpstr>
      <vt:lpstr>幻灯片 4</vt:lpstr>
      <vt:lpstr>幻灯片 5</vt:lpstr>
      <vt:lpstr>天上的街市</vt:lpstr>
      <vt:lpstr>幻灯片 7</vt:lpstr>
      <vt:lpstr>幻灯片 8</vt:lpstr>
      <vt:lpstr>幻灯片 9</vt:lpstr>
      <vt:lpstr>作      业</vt:lpstr>
      <vt:lpstr>幻灯片 11</vt:lpstr>
    </vt:vector>
  </TitlesOfParts>
  <Company>董师的单位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董鹏飞</dc:creator>
  <cp:lastModifiedBy>董鹏飞</cp:lastModifiedBy>
  <cp:revision>28</cp:revision>
  <dcterms:created xsi:type="dcterms:W3CDTF">2009-12-09T01:28:14Z</dcterms:created>
  <dcterms:modified xsi:type="dcterms:W3CDTF">2009-12-09T09:11:01Z</dcterms:modified>
</cp:coreProperties>
</file>