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Default Extension="wmf" ContentType="image/x-wmf"/>
  <Default Extension="wav" ContentType="audio/x-wav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60" r:id="rId1"/>
    <p:sldMasterId id="2147483673" r:id="rId2"/>
    <p:sldMasterId id="2147483685" r:id="rId3"/>
    <p:sldMasterId id="2147483697" r:id="rId4"/>
  </p:sldMasterIdLst>
  <p:sldIdLst>
    <p:sldId id="278" r:id="rId5"/>
    <p:sldId id="433" r:id="rId6"/>
    <p:sldId id="429" r:id="rId7"/>
    <p:sldId id="309" r:id="rId8"/>
    <p:sldId id="310" r:id="rId9"/>
    <p:sldId id="362" r:id="rId10"/>
    <p:sldId id="367" r:id="rId11"/>
    <p:sldId id="363" r:id="rId12"/>
    <p:sldId id="288" r:id="rId13"/>
    <p:sldId id="289" r:id="rId14"/>
    <p:sldId id="290" r:id="rId15"/>
    <p:sldId id="291" r:id="rId16"/>
    <p:sldId id="292" r:id="rId17"/>
    <p:sldId id="372" r:id="rId18"/>
    <p:sldId id="293" r:id="rId19"/>
    <p:sldId id="418" r:id="rId20"/>
    <p:sldId id="419" r:id="rId21"/>
    <p:sldId id="420" r:id="rId22"/>
    <p:sldId id="421" r:id="rId23"/>
    <p:sldId id="422" r:id="rId24"/>
    <p:sldId id="423" r:id="rId25"/>
    <p:sldId id="424" r:id="rId26"/>
    <p:sldId id="425" r:id="rId27"/>
    <p:sldId id="426" r:id="rId28"/>
    <p:sldId id="427" r:id="rId29"/>
    <p:sldId id="270" r:id="rId30"/>
    <p:sldId id="431" r:id="rId31"/>
    <p:sldId id="257" r:id="rId32"/>
    <p:sldId id="430" r:id="rId33"/>
    <p:sldId id="272" r:id="rId34"/>
    <p:sldId id="275" r:id="rId35"/>
    <p:sldId id="276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tags" Target="tags/tag1.xml" /><Relationship Id="rId38" Type="http://schemas.openxmlformats.org/officeDocument/2006/relationships/presProps" Target="presProps.xml" /><Relationship Id="rId39" Type="http://schemas.openxmlformats.org/officeDocument/2006/relationships/viewProps" Target="viewProps.xml" /><Relationship Id="rId4" Type="http://schemas.openxmlformats.org/officeDocument/2006/relationships/slideMaster" Target="slideMasters/slideMaster4.xml" /><Relationship Id="rId40" Type="http://schemas.openxmlformats.org/officeDocument/2006/relationships/theme" Target="theme/theme1.xml" /><Relationship Id="rId41" Type="http://schemas.openxmlformats.org/officeDocument/2006/relationships/tableStyles" Target="tableStyles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2286000"/>
            <a:ext cx="10363200" cy="1143000"/>
          </a:xfrm>
        </p:spPr>
        <p:txBody>
          <a:bodyPr/>
          <a:lstStyle>
            <a:lvl1pPr>
              <a:defRPr sz="4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4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4DB22AE-14FB-4B79-9CD9-27F06EFD786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9805FA34-3700-4A90-9529-CF6ECFEA79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D78D37D-EFA3-4AED-A45D-60A965EF1C5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97D497-B0BE-4FF6-AB01-4EF97856ABBA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998966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FC0EF1B4-03B7-4494-B553-EE553AE49CB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6D5F804E-9B6D-49B2-9D18-035B445F2C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4A46EB1-9C3A-42A4-9346-47030A8CF7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86F282-BADC-409A-B079-9FF8EFFC35D9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8918956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212332D1-5A4E-4B50-8690-E56B730F689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C8A9F6E8-B886-498E-AC57-9ADCB702307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8375005-5940-4B93-B1D3-9B42CAD386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CB03E3-91C4-44DC-A19C-E80579806183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204360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B98F5A8-83CC-4C38-9CAE-3C6C41054B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3E2D7951-1D43-4CA4-9AF0-F7AAE9B24E4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9D7417A-827D-41CB-9BEE-0AB1527A82E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F18909-9A72-47A4-A6EE-DB11AB87F54B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1608364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3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2286000"/>
            <a:ext cx="10363200" cy="1143000"/>
          </a:xfrm>
        </p:spPr>
        <p:txBody>
          <a:bodyPr/>
          <a:lstStyle>
            <a:lvl1pPr>
              <a:defRPr sz="4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4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8859BD8D-434F-49BC-9070-AEAF4FE1BCD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6E778617-AEAB-4E73-A013-DDC1DC40C9C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7D311A1-E9D6-4123-ADE4-7D34B3F5284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C9BD5E-0140-48A2-A3B9-7252814983C7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05033812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9A732B3A-862E-4274-8889-5765B24986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4EB00E06-7631-4D56-9836-D4DD8386C6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BC14C5C-4460-4384-BEC5-672D6485B76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49C138-E4B4-42B7-B1FD-D59A7D1DA3ED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39405149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1FD2AA8-C805-4D10-B5AC-7A6D253A03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456E12CB-C4BF-4B2C-8237-0276242F03F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C88AABC-D04F-4B2A-AD6B-1589CCD8B8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13AFB0-AEF2-48E4-88D7-96F94070493C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35076896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7B375278-F328-4F19-AF41-4EB8EB05DA2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E90D3D87-597E-4971-931F-41D0779EB0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68D3DFD-8028-44F4-B2EC-5EF28EDE4E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630423-61E7-4049-88BF-D9211080748D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48532386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C73F92CB-C05E-4354-94F0-4D78956237D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BB6BCC30-6B2F-4A00-99F4-7F41E0D09D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1BFB345C-2502-4E41-AB50-633CE5DCBF9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9E8081-5D17-4E70-AA8B-30A41137BE54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2648417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7754D9B-0FF8-4719-B253-1C56A00257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E60AFC-E812-4B33-9830-43ED9BEBE7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CCFDBB5-F245-4192-BDF1-2475DB94250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D8E219-D530-464A-BCEF-1B66FE2B6E21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09434405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D7E1316B-9DC4-462B-8ECD-7C7FAEF74C4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09EC0DE1-5DDB-4C9A-87D2-AB891F6525D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3EF95D5-BC05-4909-8230-159C4A1D42C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757CC6-D72D-410E-92F5-AD75C80DAE01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8813304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F91D3F92-7D74-42A1-82CC-E97E4694D77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09955953-ED64-4444-A11E-87C12048B6A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300BD1E-2F2B-4F73-B1C5-D961F53CB3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7F4645-EC17-41EA-AE92-AE1193B5CFAB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9870286"/>
      </p:ext>
    </p:extLst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41B7A5AF-AF9C-4709-861C-D6E5C86823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28C37046-E530-4AF8-87B8-AF64C63C1E3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B54F285-1786-4923-8E83-91C284BD9C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EA025C-8A78-4348-B065-5D835B0F5FFD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3451729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68FCB155-37C9-43AC-BE30-D0319FE954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7A04B780-D4DC-4C75-B9EB-CFF2929FB1C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81A59A3-92B4-4C2D-86AF-A9D336EEBD4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A3621B-1EB8-4EAB-BEB0-81E39A6AF453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826426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FDC6AB18-56B6-40BB-A2E0-BCE390834E3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7874B4A7-5F1D-43DC-B935-A9C42F0BCC9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91BA9DE-B2A4-4D1F-9B46-D58EADA7383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BEF57A-CF98-43FD-A24D-7B5E734D7FA6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3909219"/>
      </p:ext>
    </p:extLst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24D5CB76-8B38-438E-9D56-4E91525FE6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9D394ACB-FF43-46F8-B4DF-FB1E597D39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A6CF12B-ED74-4BE7-ACB3-5E60B503F50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E6BFD9-9ABE-4A55-8156-C35C3014B07D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4318605"/>
      </p:ext>
    </p:extLst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01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2286000"/>
            <a:ext cx="10363200" cy="1143000"/>
          </a:xfrm>
        </p:spPr>
        <p:txBody>
          <a:bodyPr/>
          <a:lstStyle>
            <a:lvl1pPr>
              <a:defRPr sz="4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4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878D49C2-5ADD-42BA-B0C1-41EFFEBF4E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83BD6DE6-F762-462B-9468-978DCCF26DE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CA09747-3AFA-4E67-83FE-6ECC5B270F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601E9C-3A1A-4D09-A603-C6A78FF69981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3233452"/>
      </p:ext>
    </p:extLst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76D43C1E-75FC-440B-8814-6D9943439EE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FA61EDC2-7992-4F71-BFF1-AED0D33CE1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09656E1-9FEE-475E-AB82-A2047989094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0922DF-C3A0-454D-B5B7-C605FEE048D1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2684455"/>
      </p:ext>
    </p:extLst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E770013D-F456-4B41-8823-A258ADC479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652222C2-D7A0-4EC1-B8A9-746A0758361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308FC8F-1806-424E-BEBF-8110FE6468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355D32-2A3F-40CC-8EB7-ED7C98015527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55231423"/>
      </p:ext>
    </p:extLst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A4955652-9C9C-46D1-80B8-725EF637089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D73E03B4-CCF4-4107-BABC-8C4B59631C9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24248DA-7E5E-4758-9231-8B728447FEE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CA2A0D-CE51-4AC7-A2F1-90BE9A3E8916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40197154"/>
      </p:ext>
    </p:extLst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03F06B63-C1FE-495C-A5B3-F3B42527B9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1AFD42EF-72D4-4BD7-9130-DD65DB141C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CB973268-DDF4-486B-92F6-12E3BE9763F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E0AE0D-26A6-44AE-8013-635E77039043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87021672"/>
      </p:ext>
    </p:extLst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A7EDD28-2D26-43E7-BD31-435D79E003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668BBA9-9EBB-4501-9BC8-CE462A5869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88011FD-1F0F-4544-9F98-60D3EF18B9B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C0222C-12E2-4BBD-B7ED-7307D44EF73A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5358993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87D3F655-9B0E-4FC8-A9D2-AE567B16504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2C211A6A-9079-4E1B-BE22-941D21C2A66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1B8AC78-E8F4-4B1B-9825-C70B74E176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4B9A60-DE7A-4DA3-A33A-C61D0C3751BF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67433516"/>
      </p:ext>
    </p:extLst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90208D0A-1663-479D-B413-D51C180F00C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092CC1F1-6B35-4DA7-B05D-6DF55FCF9A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2873277-CB5B-4FF6-952D-911DA5BCAD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B9C6A7-A610-4FC5-A030-55D27B48BBE5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46719127"/>
      </p:ext>
    </p:extLst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BB8E4FC-D295-44C9-A543-5913548AA0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D8036D68-1927-4541-A202-A86048BE63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868A631-B2B1-42D2-82DA-96D1CD7ED6C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A5AF0E-D9DE-4E9A-8410-B15752DEF7DE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1288697"/>
      </p:ext>
    </p:extLst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643371F-4A7F-49F3-9615-B0F8D3F540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7D24B7B1-56F3-44BA-95BF-21E2A2A2A08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3F71F43-19A6-4373-9F37-6EE8A46E78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917870-ED15-45AE-BB8D-6DCA63469AAA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0293034"/>
      </p:ext>
    </p:extLst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BDD1307-CAF6-4B9A-AB73-3EA20F0EE77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D02D177A-CAEF-4659-B5DE-3F2629AAA72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49F3E0C-ED18-428E-B5B4-1056F05C5C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BD0545-1F3F-4E63-9908-9B8AB2BA7F9C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7899827"/>
      </p:ext>
    </p:extLst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EB3950C-DABB-489F-A194-99DAFBAB9F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0502B852-728E-4FCB-A722-E205F111ED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95D94F1-7BB2-41D4-8493-8D61F58528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53F51-D99C-4D19-B852-A7CEE1299994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95228179"/>
      </p:ext>
    </p:extLst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FC22B4E-EFC9-4B3D-A22F-1A0072FE95C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87731C8-8548-46FF-8548-8E793C50C6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7BF6C14-4FEA-437C-8F44-7F6B2F7EE2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BA0156-F770-419E-BD16-25580D1CACB5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456191"/>
      </p:ext>
    </p:extLst>
  </p:cSld>
  <p:clrMapOvr>
    <a:masterClrMapping/>
  </p:clrMapOvr>
  <p:transition>
    <p:pull dir="rd"/>
  </p:transition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C48443C-EBC0-4DCF-9927-4116212AC3D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9A532CE-B058-4149-8E40-FD828FA1FB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C61C3E9-CBDB-4D6D-BDAF-99953635227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425D46-64D0-45E6-B4AC-6400BF7B0026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298380"/>
      </p:ext>
    </p:extLst>
  </p:cSld>
  <p:clrMapOvr>
    <a:masterClrMapping/>
  </p:clrMapOvr>
  <p:transition>
    <p:pull dir="rd"/>
  </p:transition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E0C210E-9D0B-4DC8-8E40-26380C0916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9600D1B-6814-4D1E-903A-6946C6DE024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FB7DC6A-2785-4E82-9961-EA65FA3B0C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FD8946-1D0B-44EE-86C2-725BB9E3C2A3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22884236"/>
      </p:ext>
    </p:extLst>
  </p:cSld>
  <p:clrMapOvr>
    <a:masterClrMapping/>
  </p:clrMapOvr>
  <p:transition>
    <p:pull dir="rd"/>
  </p:transition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C91B144-B6E1-48EB-9F94-96FC8733CE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746648-1D0D-486C-A51E-CDC60456E6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B0EE78B-C4FF-4D32-989F-33689A080ED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9843B6-BB94-4EF8-BB9B-CB7A381D07EB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5102023"/>
      </p:ext>
    </p:extLst>
  </p:cSld>
  <p:clrMapOvr>
    <a:masterClrMapping/>
  </p:clrMapOvr>
  <p:transition>
    <p:pull dir="rd"/>
  </p:transition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62FF04E-6E0E-4540-A7D4-9DD580AAED9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7DF598E-B2F4-4EBB-B943-426B4F085B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450CB86-88DE-476E-8146-B63453E98EC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BC5AAE-A9C2-4F78-8087-7B0C169C5F38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7405888"/>
      </p:ext>
    </p:extLst>
  </p:cSld>
  <p:clrMapOvr>
    <a:masterClrMapping/>
  </p:clrMapOvr>
  <p:transition>
    <p:pull dir="rd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F9CB1A0-6D0F-41CA-B7A8-C95556B3C0A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E97C5AAF-1FEB-4373-8B90-B99173DFC8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E42C1B2-DE26-4935-9811-F260441C373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D668D4-3A4F-460B-A48F-75714C2E9267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38032487"/>
      </p:ext>
    </p:extLst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A1EEFDE-C949-40BD-B5A6-11F8AEC5074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EE9FD30A-A433-4DD2-BE97-86258D828A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233DB32-58DF-448E-A427-42A0A511D2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1EE751-5D14-42F4-9715-2DF26C225186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3305639"/>
      </p:ext>
    </p:extLst>
  </p:cSld>
  <p:clrMapOvr>
    <a:masterClrMapping/>
  </p:clrMapOvr>
  <p:transition>
    <p:pull dir="rd"/>
  </p:transition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B084B0A3-A1C1-438B-9C45-AA18F1A7C7B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31109698-5B1E-404A-A441-D13287F30FF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2D992DA-B390-4E98-860B-333BA7467A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EB51A9-952D-4288-9922-C45A6678DEA3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6215660"/>
      </p:ext>
    </p:extLst>
  </p:cSld>
  <p:clrMapOvr>
    <a:masterClrMapping/>
  </p:clrMapOvr>
  <p:transition>
    <p:pull dir="rd"/>
  </p:transition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01E00C-515D-4CA3-B649-78020FBC931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97006C4-AAF5-4949-BDFA-00D7DB2D169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A294923-73C6-4EB9-A9D5-2CC3868019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CF9030-5E96-4454-A1F5-B5E6115592CD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7680034"/>
      </p:ext>
    </p:extLst>
  </p:cSld>
  <p:clrMapOvr>
    <a:masterClrMapping/>
  </p:clrMapOvr>
  <p:transition>
    <p:pull dir="rd"/>
  </p:transition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7BAA140-0A02-45E8-896D-E0CA9400178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4C292B6-AA44-4AC2-AEC8-CB80DAB6290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570005-C258-452B-BCD3-684340D4785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A0E640-756A-471C-B379-D0062963436C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0562759"/>
      </p:ext>
    </p:extLst>
  </p:cSld>
  <p:clrMapOvr>
    <a:masterClrMapping/>
  </p:clrMapOvr>
  <p:transition>
    <p:pull dir="rd"/>
  </p:transition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3D1D3FA-E621-4DB4-91C8-85EE11F1A3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2903D4A-0390-4FBF-8BE9-5329EA4D766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44B808D-D2E3-49AA-A268-225B90A7FB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A19DEE-25B0-437A-9EA4-77541D71067C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03774290"/>
      </p:ext>
    </p:extLst>
  </p:cSld>
  <p:clrMapOvr>
    <a:masterClrMapping/>
  </p:clrMapOvr>
  <p:transition>
    <p:pull dir="rd"/>
  </p:transition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AEC5C27-B9AD-4E00-9CE6-D11F34E1BC0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9F4DF23-D157-448B-8E56-9AE64A5A3F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6FE6771-778C-41EF-8FD7-CE55FF2CC9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310E1D-EC34-476A-A044-E7DA898CA78B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5018968"/>
      </p:ext>
    </p:extLst>
  </p:cSld>
  <p:clrMapOvr>
    <a:masterClrMapping/>
  </p:clrMapOvr>
  <p:transition>
    <p:pull dir="rd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D6EC142C-B189-42A2-AC90-6F8273905BC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6FF081FD-2795-4903-BE19-C1845C4FD44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807B3AAE-B49B-4C6A-BD20-9E60F139FE2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100B74-8513-4719-9262-E0A1CC21C922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49070935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12DB6F7-76F9-4338-A766-FF634BE7664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938666C-2320-4929-8ACD-A884773EF6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14B497-2D7D-43CB-99E7-0C8CE7CADF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4E5097-9D78-4241-BB02-64A560A018DB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23977203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D7BED733-F5BE-4CEE-8A54-1B49752748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BC4283E1-270B-48FB-B2EB-1BDF8784E8A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D89D5D4-B5FA-445F-A89F-A7AACE230B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FF89C1-7BA4-4D19-A9AC-058BADC9F0E1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5631608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BA371A4A-3B91-455F-82E7-43E87E907FC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DB6506C5-E2F2-4611-8EE0-82D1C1E351F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E50E341-D78F-48F0-B524-FD78CC8802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BD29AF-0EF5-46FF-B6AE-AA09D0EDEBFB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05194793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F168745A-A2EA-421A-B447-34829D9C0DD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0E0C2FF2-BE41-4933-9BEB-9BA677CF099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8EC9E94-4141-4FF6-B6B8-D05352601D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0FC181-7AFA-4B4F-B100-4D076A5843A8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9589049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jpe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image" Target="../media/image1.jpeg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slideLayout" Target="../slideLayouts/slideLayout33.xml" /><Relationship Id="rId11" Type="http://schemas.openxmlformats.org/officeDocument/2006/relationships/slideLayout" Target="../slideLayouts/slideLayout34.xml" /><Relationship Id="rId12" Type="http://schemas.openxmlformats.org/officeDocument/2006/relationships/image" Target="../media/image1.jpeg" /><Relationship Id="rId13" Type="http://schemas.openxmlformats.org/officeDocument/2006/relationships/theme" Target="../theme/theme3.xml" /><Relationship Id="rId2" Type="http://schemas.openxmlformats.org/officeDocument/2006/relationships/slideLayout" Target="../slideLayouts/slideLayout25.xml" /><Relationship Id="rId3" Type="http://schemas.openxmlformats.org/officeDocument/2006/relationships/slideLayout" Target="../slideLayouts/slideLayout26.xml" /><Relationship Id="rId4" Type="http://schemas.openxmlformats.org/officeDocument/2006/relationships/slideLayout" Target="../slideLayouts/slideLayout27.xml" /><Relationship Id="rId5" Type="http://schemas.openxmlformats.org/officeDocument/2006/relationships/slideLayout" Target="../slideLayouts/slideLayout28.xml" /><Relationship Id="rId6" Type="http://schemas.openxmlformats.org/officeDocument/2006/relationships/slideLayout" Target="../slideLayouts/slideLayout29.xml" /><Relationship Id="rId7" Type="http://schemas.openxmlformats.org/officeDocument/2006/relationships/slideLayout" Target="../slideLayouts/slideLayout30.xml" /><Relationship Id="rId8" Type="http://schemas.openxmlformats.org/officeDocument/2006/relationships/slideLayout" Target="../slideLayouts/slideLayout31.xml" /><Relationship Id="rId9" Type="http://schemas.openxmlformats.org/officeDocument/2006/relationships/slideLayout" Target="../slideLayouts/slideLayout32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10" Type="http://schemas.openxmlformats.org/officeDocument/2006/relationships/slideLayout" Target="../slideLayouts/slideLayout44.xml" /><Relationship Id="rId11" Type="http://schemas.openxmlformats.org/officeDocument/2006/relationships/slideLayout" Target="../slideLayouts/slideLayout45.xml" /><Relationship Id="rId12" Type="http://schemas.openxmlformats.org/officeDocument/2006/relationships/theme" Target="../theme/theme4.xml" /><Relationship Id="rId2" Type="http://schemas.openxmlformats.org/officeDocument/2006/relationships/slideLayout" Target="../slideLayouts/slideLayout36.xml" /><Relationship Id="rId3" Type="http://schemas.openxmlformats.org/officeDocument/2006/relationships/slideLayout" Target="../slideLayouts/slideLayout37.xml" /><Relationship Id="rId4" Type="http://schemas.openxmlformats.org/officeDocument/2006/relationships/slideLayout" Target="../slideLayouts/slideLayout38.xml" /><Relationship Id="rId5" Type="http://schemas.openxmlformats.org/officeDocument/2006/relationships/slideLayout" Target="../slideLayouts/slideLayout39.xml" /><Relationship Id="rId6" Type="http://schemas.openxmlformats.org/officeDocument/2006/relationships/slideLayout" Target="../slideLayouts/slideLayout40.xml" /><Relationship Id="rId7" Type="http://schemas.openxmlformats.org/officeDocument/2006/relationships/slideLayout" Target="../slideLayouts/slideLayout41.xml" /><Relationship Id="rId8" Type="http://schemas.openxmlformats.org/officeDocument/2006/relationships/slideLayout" Target="../slideLayouts/slideLayout42.xml" /><Relationship Id="rId9" Type="http://schemas.openxmlformats.org/officeDocument/2006/relationships/slideLayout" Target="../slideLayouts/slideLayout4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 bwMode="auto">
      <p:bgPr>
        <a:blipFill dpi="0"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0FB6C9C-7981-4D06-9ECD-5075F5D807E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139E205-8E5E-44B8-A76A-F82D93A5491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0D53BC93-C21D-49C4-A73D-8CC76FAAA9A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78DA705F-B69C-4EF6-A1DD-40769F9F6819}" type="slidenum">
              <a:rPr lang="zh-CN" altLang="en-US"/>
              <a:t>‹#›</a:t>
            </a:fld>
            <a:endParaRPr lang="en-US" altLang="zh-CN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F6CE88F-F69D-447C-8EF7-7348C5DE3C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F98C63C0-F771-4EDC-B2FD-AB302BF95C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680682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 bwMode="auto">
      <p:bgPr>
        <a:blipFill dpi="0"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ECBFA244-81C8-47F0-BFD2-4D55C65C490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559823E4-E1C4-433E-9227-84D90AC76F0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EE759A7E-4506-4DC1-87C3-5C4762E38ED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0E46CC57-E1CF-4F14-86EE-CB691439A4C2}" type="slidenum">
              <a:rPr lang="zh-CN" altLang="en-US"/>
              <a:t>‹#›</a:t>
            </a:fld>
            <a:endParaRPr lang="en-US" altLang="zh-CN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BD0FE18A-DC63-4D2D-9C1F-3BDDCE2FF7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150" name="Rectangle 6">
            <a:extLst>
              <a:ext uri="{FF2B5EF4-FFF2-40B4-BE49-F238E27FC236}">
                <a16:creationId xmlns:a16="http://schemas.microsoft.com/office/drawing/2014/main" id="{A1A13397-8B73-4A00-BA03-90AFE80A25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907543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 bwMode="auto">
      <p:bgPr>
        <a:blipFill dpi="0"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EF4008E4-34B0-4D83-8D19-C56200651A2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54567F83-A2BB-460D-9D11-6BA13682DC3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81FBC9F-8EDF-4C71-AEE4-A45EFAE2E78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CD064832-8295-4A66-930E-50FED4D10C35}" type="slidenum">
              <a:rPr lang="zh-CN" altLang="en-US"/>
              <a:t>‹#›</a:t>
            </a:fld>
            <a:endParaRPr lang="en-US" altLang="zh-CN"/>
          </a:p>
        </p:txBody>
      </p:sp>
      <p:sp>
        <p:nvSpPr>
          <p:cNvPr id="2053" name="Rectangle 5">
            <a:extLst>
              <a:ext uri="{FF2B5EF4-FFF2-40B4-BE49-F238E27FC236}">
                <a16:creationId xmlns:a16="http://schemas.microsoft.com/office/drawing/2014/main" id="{AEE32430-A2DA-44BE-B66D-675B894058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E2E44CE3-F495-44DA-9D46-3415A070F1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971450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itchFamily="2" charset="2"/>
        <a:buChar char="z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090775ED-5FCA-464E-AFF8-5172129FFD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4E6C3DCA-5B84-4BBC-928C-79B8287C68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41B2D25D-80ED-45EE-AAC6-B7F755EDC61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069CFE60-DEEC-4668-84E4-0342F15D182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31126E72-FC17-4756-8AE2-160C321F218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404ABC11-8210-4860-B077-79EE6843142C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73944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ransition>
    <p:pull dir="rd"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audio" Target="../media/media1.wav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audio" Target="../media/media2.wav" /><Relationship Id="rId3" Type="http://schemas.openxmlformats.org/officeDocument/2006/relationships/audio" Target="../media/media3.wav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audio" Target="../media/media4.wav" /><Relationship Id="rId3" Type="http://schemas.openxmlformats.org/officeDocument/2006/relationships/image" Target="../media/image4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audio" Target="../media/media5.wav" /><Relationship Id="rId3" Type="http://schemas.openxmlformats.org/officeDocument/2006/relationships/image" Target="../media/image5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audio" Target="../media/media6.wav" /><Relationship Id="rId3" Type="http://schemas.openxmlformats.org/officeDocument/2006/relationships/image" Target="../media/image6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audio" Target="../media/media7.wav" /><Relationship Id="rId3" Type="http://schemas.openxmlformats.org/officeDocument/2006/relationships/image" Target="../media/image7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audio" Target="../media/media3.wav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audio" Target="../media/media8.wav" /><Relationship Id="rId3" Type="http://schemas.openxmlformats.org/officeDocument/2006/relationships/audio" Target="../media/media9.wav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audio" Target="../media/media3.wav" /><Relationship Id="rId3" Type="http://schemas.openxmlformats.org/officeDocument/2006/relationships/audio" Target="../media/media1.wav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image" Target="../media/image8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media3.wav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audio" Target="../media/media1.wav" /><Relationship Id="rId3" Type="http://schemas.openxmlformats.org/officeDocument/2006/relationships/audio" Target="../media/media9.wav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media1.wav" /><Relationship Id="rId3" Type="http://schemas.openxmlformats.org/officeDocument/2006/relationships/audio" Target="../media/media9.wav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audio" Target="../media/media1.wav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audio" Target="../media/media1.wav" /><Relationship Id="rId3" Type="http://schemas.openxmlformats.org/officeDocument/2006/relationships/audio" Target="../media/media9.wav" /><Relationship Id="rId4" Type="http://schemas.openxmlformats.org/officeDocument/2006/relationships/audio" Target="../media/media8.wav" /><Relationship Id="rId5" Type="http://schemas.openxmlformats.org/officeDocument/2006/relationships/image" Target="../media/image9.wmf" /><Relationship Id="rId6" Type="http://schemas.openxmlformats.org/officeDocument/2006/relationships/slide" Target="slide8.xml" TargetMode="Interna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media9.wav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media9.wav" /><Relationship Id="rId3" Type="http://schemas.openxmlformats.org/officeDocument/2006/relationships/image" Target="../media/image10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58B741B8-C63D-44AB-B03F-7A0FE55DF3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◎</a:t>
            </a:r>
            <a:r>
              <a:rPr lang="zh-CN" altLang="en-US" sz="3200" b="0">
                <a:latin typeface="黑体" panose="02010609060101010101" pitchFamily="49" charset="-122"/>
                <a:ea typeface="黑体" panose="02010609060101010101" pitchFamily="49" charset="-122"/>
              </a:rPr>
              <a:t>作者列举了哪些事例来揭露国民党政府实行</a:t>
            </a:r>
            <a:r>
              <a:rPr lang="zh-CN" altLang="en-US" sz="3200" b="0">
                <a:ea typeface="黑体" panose="02010609060101010101" pitchFamily="49" charset="-122"/>
              </a:rPr>
              <a:t>“</a:t>
            </a:r>
            <a:r>
              <a:rPr lang="zh-CN" altLang="en-US" sz="3200" b="0">
                <a:latin typeface="黑体" panose="02010609060101010101" pitchFamily="49" charset="-122"/>
                <a:ea typeface="黑体" panose="02010609060101010101" pitchFamily="49" charset="-122"/>
              </a:rPr>
              <a:t>送去主义</a:t>
            </a:r>
            <a:r>
              <a:rPr lang="zh-CN" altLang="en-US" sz="3200" b="0">
                <a:ea typeface="黑体" panose="02010609060101010101" pitchFamily="49" charset="-122"/>
              </a:rPr>
              <a:t>”</a:t>
            </a:r>
            <a:r>
              <a:rPr lang="zh-CN" altLang="en-US" sz="3200" b="0">
                <a:latin typeface="黑体" panose="02010609060101010101" pitchFamily="49" charset="-122"/>
                <a:ea typeface="黑体" panose="02010609060101010101" pitchFamily="49" charset="-122"/>
              </a:rPr>
              <a:t>的媚外丑态的</a:t>
            </a:r>
            <a:r>
              <a:rPr lang="en-US" altLang="zh-CN" sz="3200" b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06994FE4-2CB6-4479-B85B-405E980590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08213" y="1701801"/>
            <a:ext cx="7772400" cy="43275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600">
                <a:effectLst/>
                <a:ea typeface="黑体" panose="02010609060101010101" pitchFamily="49" charset="-122"/>
              </a:rPr>
              <a:t>“</a:t>
            </a:r>
            <a:r>
              <a:rPr lang="zh-CN" altLang="en-US" sz="26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先送</a:t>
            </a:r>
            <a:r>
              <a:rPr lang="zh-CN" altLang="en-US" sz="2600">
                <a:effectLst/>
                <a:ea typeface="黑体" panose="02010609060101010101" pitchFamily="49" charset="-122"/>
              </a:rPr>
              <a:t>”</a:t>
            </a:r>
            <a:r>
              <a:rPr lang="zh-CN" altLang="en-US" sz="26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一批古董到巴黎去展览，</a:t>
            </a:r>
            <a:r>
              <a:rPr lang="zh-CN" altLang="en-US" sz="2600">
                <a:effectLst/>
                <a:ea typeface="黑体" panose="02010609060101010101" pitchFamily="49" charset="-122"/>
              </a:rPr>
              <a:t>“</a:t>
            </a:r>
            <a:r>
              <a:rPr lang="zh-CN" altLang="en-US" sz="26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不知后事如何</a:t>
            </a:r>
            <a:r>
              <a:rPr lang="zh-CN" altLang="en-US" sz="2600">
                <a:effectLst/>
                <a:ea typeface="黑体" panose="02010609060101010101" pitchFamily="49" charset="-122"/>
              </a:rPr>
              <a:t>”</a:t>
            </a:r>
            <a:r>
              <a:rPr lang="zh-CN" altLang="en-US" sz="26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，即</a:t>
            </a:r>
            <a:r>
              <a:rPr lang="zh-CN" altLang="en-US" sz="2600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有去无回</a:t>
            </a:r>
            <a:r>
              <a:rPr lang="zh-CN" altLang="en-US" sz="26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，这是</a:t>
            </a:r>
            <a:r>
              <a:rPr lang="zh-CN" altLang="en-US" sz="2600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媚外的可耻行径</a:t>
            </a:r>
            <a:r>
              <a:rPr lang="zh-CN" altLang="en-US" sz="26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6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还有几位</a:t>
            </a:r>
            <a:r>
              <a:rPr lang="zh-CN" altLang="en-US" sz="2600">
                <a:effectLst/>
                <a:ea typeface="黑体" panose="02010609060101010101" pitchFamily="49" charset="-122"/>
              </a:rPr>
              <a:t>“</a:t>
            </a:r>
            <a:r>
              <a:rPr lang="zh-CN" altLang="en-US" sz="26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大师</a:t>
            </a:r>
            <a:r>
              <a:rPr lang="zh-CN" altLang="en-US" sz="2600">
                <a:effectLst/>
                <a:ea typeface="黑体" panose="02010609060101010101" pitchFamily="49" charset="-122"/>
              </a:rPr>
              <a:t>”</a:t>
            </a:r>
            <a:r>
              <a:rPr lang="zh-CN" altLang="en-US" sz="26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们捧几张古画和新画，在欧洲各国一路挂过去，</a:t>
            </a:r>
            <a:r>
              <a:rPr lang="zh-CN" altLang="en-US" sz="2600">
                <a:effectLst/>
                <a:ea typeface="黑体" panose="02010609060101010101" pitchFamily="49" charset="-122"/>
              </a:rPr>
              <a:t>“</a:t>
            </a:r>
            <a:r>
              <a:rPr lang="zh-CN" altLang="en-US" sz="26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发扬国光</a:t>
            </a:r>
            <a:r>
              <a:rPr lang="zh-CN" altLang="en-US" sz="2600">
                <a:effectLst/>
                <a:ea typeface="黑体" panose="02010609060101010101" pitchFamily="49" charset="-122"/>
              </a:rPr>
              <a:t>”</a:t>
            </a:r>
            <a:r>
              <a:rPr lang="zh-CN" altLang="en-US" sz="26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600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反语</a:t>
            </a:r>
            <a:r>
              <a:rPr lang="zh-CN" altLang="en-US" sz="26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，讽刺不以为耻，反以为荣；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600">
                <a:effectLst/>
                <a:ea typeface="黑体" panose="02010609060101010101" pitchFamily="49" charset="-122"/>
              </a:rPr>
              <a:t>“</a:t>
            </a:r>
            <a:r>
              <a:rPr lang="zh-CN" altLang="en-US" sz="26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还要送梅兰芳博士到苏联去，以催进</a:t>
            </a:r>
            <a:r>
              <a:rPr lang="zh-CN" altLang="en-US" sz="2600">
                <a:effectLst/>
                <a:ea typeface="黑体" panose="02010609060101010101" pitchFamily="49" charset="-122"/>
              </a:rPr>
              <a:t>‘</a:t>
            </a:r>
            <a:r>
              <a:rPr lang="zh-CN" altLang="en-US" sz="26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象征主义</a:t>
            </a:r>
            <a:r>
              <a:rPr lang="zh-CN" altLang="en-US" sz="2600">
                <a:effectLst/>
                <a:ea typeface="黑体" panose="02010609060101010101" pitchFamily="49" charset="-122"/>
              </a:rPr>
              <a:t>’</a:t>
            </a:r>
            <a:r>
              <a:rPr lang="en-US" altLang="zh-CN" sz="2600">
                <a:effectLst/>
                <a:ea typeface="黑体" panose="02010609060101010101" pitchFamily="49" charset="-122"/>
              </a:rPr>
              <a:t>……</a:t>
            </a:r>
            <a:r>
              <a:rPr lang="zh-CN" altLang="en-US" sz="26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也可以算得显出一点进步了</a:t>
            </a:r>
            <a:r>
              <a:rPr lang="zh-CN" altLang="en-US" sz="2600">
                <a:effectLst/>
                <a:ea typeface="黑体" panose="02010609060101010101" pitchFamily="49" charset="-122"/>
              </a:rPr>
              <a:t>”</a:t>
            </a:r>
            <a:r>
              <a:rPr lang="zh-CN" altLang="en-US" sz="26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，用这种方式来显示一点进步，多么可怜，</a:t>
            </a:r>
            <a:r>
              <a:rPr lang="zh-CN" altLang="en-US" sz="2600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暗示</a:t>
            </a:r>
            <a:r>
              <a:rPr lang="zh-CN" altLang="en-US" sz="2600">
                <a:solidFill>
                  <a:schemeClr val="accent2"/>
                </a:solidFill>
                <a:effectLst/>
                <a:ea typeface="黑体" panose="02010609060101010101" pitchFamily="49" charset="-122"/>
              </a:rPr>
              <a:t>“</a:t>
            </a:r>
            <a:r>
              <a:rPr lang="zh-CN" altLang="en-US" sz="2600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学艺</a:t>
            </a:r>
            <a:r>
              <a:rPr lang="zh-CN" altLang="en-US" sz="2600">
                <a:solidFill>
                  <a:schemeClr val="accent2"/>
                </a:solidFill>
                <a:effectLst/>
                <a:ea typeface="黑体" panose="02010609060101010101" pitchFamily="49" charset="-122"/>
              </a:rPr>
              <a:t>”</a:t>
            </a:r>
            <a:r>
              <a:rPr lang="zh-CN" altLang="en-US" sz="2600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上的东西已经相当贫乏</a:t>
            </a:r>
            <a:r>
              <a:rPr lang="zh-CN" altLang="en-US" sz="26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6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作者讽刺批判的锋芒不是对着几位艺术家，而是指向卖国媚外的反动当局及其御用文人，</a:t>
            </a:r>
            <a:r>
              <a:rPr lang="zh-CN" altLang="en-US" sz="2600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字里行间充满着憎恶和鄙视</a:t>
            </a:r>
            <a:r>
              <a:rPr lang="zh-CN" altLang="en-US" sz="26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477A0349-D222-47C3-B8AF-4B95FB9A58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>
                <a:ea typeface="隶书" pitchFamily="49" charset="-122"/>
              </a:rPr>
              <a:t>思考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B23EF3F1-A1DB-4DE5-8132-4D8EB2D93E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一味奉行</a:t>
            </a:r>
            <a:r>
              <a:rPr lang="zh-CN" altLang="en-US">
                <a:effectLst/>
                <a:ea typeface="黑体" panose="02010609060101010101" pitchFamily="49" charset="-122"/>
              </a:rPr>
              <a:t>“</a:t>
            </a:r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送去主义</a:t>
            </a:r>
            <a:r>
              <a:rPr lang="zh-CN" altLang="en-US">
                <a:effectLst/>
                <a:ea typeface="黑体" panose="02010609060101010101" pitchFamily="49" charset="-122"/>
              </a:rPr>
              <a:t>”</a:t>
            </a:r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会产生什么严重后果及危害</a:t>
            </a:r>
            <a:r>
              <a:rPr lang="en-US" altLang="zh-CN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? 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CN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zh-CN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>
                <a:effectLst/>
                <a:ea typeface="黑体" panose="02010609060101010101" pitchFamily="49" charset="-122"/>
              </a:rPr>
              <a:t>“</a:t>
            </a:r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抛来</a:t>
            </a:r>
            <a:r>
              <a:rPr lang="zh-CN" altLang="en-US">
                <a:effectLst/>
                <a:ea typeface="黑体" panose="02010609060101010101" pitchFamily="49" charset="-122"/>
              </a:rPr>
              <a:t>”</a:t>
            </a:r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>
                <a:effectLst/>
                <a:ea typeface="黑体" panose="02010609060101010101" pitchFamily="49" charset="-122"/>
              </a:rPr>
              <a:t>“</a:t>
            </a:r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抛给</a:t>
            </a:r>
            <a:r>
              <a:rPr lang="zh-CN" altLang="en-US">
                <a:effectLst/>
                <a:ea typeface="黑体" panose="02010609060101010101" pitchFamily="49" charset="-122"/>
              </a:rPr>
              <a:t>”</a:t>
            </a:r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有何区别</a:t>
            </a:r>
            <a:r>
              <a:rPr lang="en-US" altLang="zh-CN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? 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186BAD52-BB8C-4D9E-9C7A-AE8E9F2340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◎一味奉行</a:t>
            </a:r>
            <a:r>
              <a:rPr lang="zh-CN" altLang="en-US" sz="3200">
                <a:ea typeface="黑体" panose="02010609060101010101" pitchFamily="49" charset="-122"/>
              </a:rPr>
              <a:t>“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送去主义</a:t>
            </a:r>
            <a:r>
              <a:rPr lang="zh-CN" altLang="en-US" sz="3200">
                <a:ea typeface="黑体" panose="02010609060101010101" pitchFamily="49" charset="-122"/>
              </a:rPr>
              <a:t>”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会产生什么严重后果及危害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26E96280-2DFB-4048-8CF5-29CCFE8393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作者以尼采自诩他是太阳，光热无穷，只是给与，不想取得作</a:t>
            </a:r>
            <a:r>
              <a:rPr lang="zh-CN" altLang="en-US" sz="2800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类比</a:t>
            </a:r>
            <a:r>
              <a:rPr lang="zh-CN" altLang="en-US" sz="28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>
                <a:effectLst/>
                <a:ea typeface="黑体" panose="02010609060101010101" pitchFamily="49" charset="-122"/>
              </a:rPr>
              <a:t>“</a:t>
            </a:r>
            <a:r>
              <a:rPr lang="zh-CN" altLang="en-US" sz="28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尼采究竟不是太阳，他发了疯</a:t>
            </a:r>
            <a:r>
              <a:rPr lang="zh-CN" altLang="en-US" sz="2800">
                <a:effectLst/>
                <a:ea typeface="黑体" panose="02010609060101010101" pitchFamily="49" charset="-122"/>
              </a:rPr>
              <a:t>”</a:t>
            </a:r>
            <a:r>
              <a:rPr lang="zh-CN" altLang="en-US" sz="28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；中国若</a:t>
            </a:r>
            <a:r>
              <a:rPr lang="zh-CN" altLang="en-US" sz="2800">
                <a:effectLst/>
                <a:ea typeface="黑体" panose="02010609060101010101" pitchFamily="49" charset="-122"/>
              </a:rPr>
              <a:t>“</a:t>
            </a:r>
            <a:r>
              <a:rPr lang="zh-CN" altLang="en-US" sz="28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只是送出去</a:t>
            </a:r>
            <a:r>
              <a:rPr lang="zh-CN" altLang="en-US" sz="2800">
                <a:effectLst/>
                <a:ea typeface="黑体" panose="02010609060101010101" pitchFamily="49" charset="-122"/>
              </a:rPr>
              <a:t>”</a:t>
            </a:r>
            <a:r>
              <a:rPr lang="zh-CN" altLang="en-US" sz="28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，同样是愚蠢可笑的。说</a:t>
            </a:r>
            <a:r>
              <a:rPr lang="zh-CN" altLang="en-US" sz="2800">
                <a:effectLst/>
                <a:ea typeface="黑体" panose="02010609060101010101" pitchFamily="49" charset="-122"/>
              </a:rPr>
              <a:t>“</a:t>
            </a:r>
            <a:r>
              <a:rPr lang="zh-CN" altLang="en-US" sz="28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掘起地下的煤来，就足够全世界几百年之用</a:t>
            </a:r>
            <a:r>
              <a:rPr lang="zh-CN" altLang="en-US" sz="2800">
                <a:effectLst/>
                <a:ea typeface="黑体" panose="02010609060101010101" pitchFamily="49" charset="-122"/>
              </a:rPr>
              <a:t>”</a:t>
            </a:r>
            <a:r>
              <a:rPr lang="zh-CN" altLang="en-US" sz="28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>
                <a:effectLst/>
                <a:ea typeface="黑体" panose="02010609060101010101" pitchFamily="49" charset="-122"/>
              </a:rPr>
              <a:t>“</a:t>
            </a:r>
            <a:r>
              <a:rPr lang="zh-CN" altLang="en-US" sz="28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几百年之后呢</a:t>
            </a:r>
            <a:r>
              <a:rPr lang="zh-CN" altLang="en-US" sz="2800">
                <a:effectLst/>
                <a:ea typeface="黑体" panose="02010609060101010101" pitchFamily="49" charset="-122"/>
              </a:rPr>
              <a:t>”</a:t>
            </a:r>
            <a:r>
              <a:rPr lang="en-US" altLang="zh-CN" sz="28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28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我们的子孙，</a:t>
            </a:r>
            <a:r>
              <a:rPr lang="zh-CN" altLang="en-US" sz="2800">
                <a:effectLst/>
                <a:ea typeface="黑体" panose="02010609060101010101" pitchFamily="49" charset="-122"/>
              </a:rPr>
              <a:t>“</a:t>
            </a:r>
            <a:r>
              <a:rPr lang="zh-CN" altLang="en-US" sz="28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当佳节大典之际，他们拿不出东西来，只好磕头贺喜，讨一点残羹冷炙做奖赏</a:t>
            </a:r>
            <a:r>
              <a:rPr lang="zh-CN" altLang="en-US" sz="2800">
                <a:effectLst/>
                <a:ea typeface="黑体" panose="02010609060101010101" pitchFamily="49" charset="-122"/>
              </a:rPr>
              <a:t>”</a:t>
            </a:r>
            <a:r>
              <a:rPr lang="zh-CN" altLang="en-US" sz="28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800">
                <a:effectLst/>
                <a:ea typeface="黑体" panose="02010609060101010101" pitchFamily="49" charset="-122"/>
              </a:rPr>
              <a:t>“</a:t>
            </a:r>
            <a:r>
              <a:rPr lang="zh-CN" altLang="en-US" sz="28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磕头</a:t>
            </a:r>
            <a:r>
              <a:rPr lang="zh-CN" altLang="en-US" sz="2800">
                <a:effectLst/>
                <a:ea typeface="黑体" panose="02010609060101010101" pitchFamily="49" charset="-122"/>
              </a:rPr>
              <a:t>”</a:t>
            </a:r>
            <a:r>
              <a:rPr lang="zh-CN" altLang="en-US" sz="28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>
                <a:effectLst/>
                <a:ea typeface="黑体" panose="02010609060101010101" pitchFamily="49" charset="-122"/>
              </a:rPr>
              <a:t>“</a:t>
            </a:r>
            <a:r>
              <a:rPr lang="zh-CN" altLang="en-US" sz="28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讨</a:t>
            </a:r>
            <a:r>
              <a:rPr lang="zh-CN" altLang="en-US" sz="2800">
                <a:effectLst/>
                <a:ea typeface="黑体" panose="02010609060101010101" pitchFamily="49" charset="-122"/>
              </a:rPr>
              <a:t>”</a:t>
            </a:r>
            <a:r>
              <a:rPr lang="zh-CN" altLang="en-US" sz="28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2800">
                <a:effectLst/>
                <a:ea typeface="黑体" panose="02010609060101010101" pitchFamily="49" charset="-122"/>
              </a:rPr>
              <a:t>“</a:t>
            </a:r>
            <a:r>
              <a:rPr lang="zh-CN" altLang="en-US" sz="28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残羹冷炙</a:t>
            </a:r>
            <a:r>
              <a:rPr lang="zh-CN" altLang="en-US" sz="2800">
                <a:effectLst/>
                <a:ea typeface="黑体" panose="02010609060101010101" pitchFamily="49" charset="-122"/>
              </a:rPr>
              <a:t>”</a:t>
            </a:r>
            <a:r>
              <a:rPr lang="zh-CN" altLang="en-US" sz="28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>
                <a:effectLst/>
                <a:ea typeface="黑体" panose="02010609060101010101" pitchFamily="49" charset="-122"/>
              </a:rPr>
              <a:t>“</a:t>
            </a:r>
            <a:r>
              <a:rPr lang="zh-CN" altLang="en-US" sz="28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奖赏</a:t>
            </a:r>
            <a:r>
              <a:rPr lang="zh-CN" altLang="en-US" sz="2800">
                <a:effectLst/>
                <a:ea typeface="黑体" panose="02010609060101010101" pitchFamily="49" charset="-122"/>
              </a:rPr>
              <a:t>”</a:t>
            </a:r>
            <a:r>
              <a:rPr lang="zh-CN" altLang="en-US" sz="28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等词语，</a:t>
            </a:r>
            <a:r>
              <a:rPr lang="zh-CN" altLang="en-US" sz="2800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形象、深刻地写出了</a:t>
            </a:r>
            <a:r>
              <a:rPr lang="zh-CN" altLang="en-US" sz="2800">
                <a:solidFill>
                  <a:schemeClr val="accent2"/>
                </a:solidFill>
                <a:effectLst/>
                <a:ea typeface="黑体" panose="02010609060101010101" pitchFamily="49" charset="-122"/>
              </a:rPr>
              <a:t>“</a:t>
            </a:r>
            <a:r>
              <a:rPr lang="zh-CN" altLang="en-US" sz="2800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送</a:t>
            </a:r>
            <a:r>
              <a:rPr lang="zh-CN" altLang="en-US" sz="2800">
                <a:solidFill>
                  <a:schemeClr val="accent2"/>
                </a:solidFill>
                <a:effectLst/>
                <a:ea typeface="黑体" panose="02010609060101010101" pitchFamily="49" charset="-122"/>
              </a:rPr>
              <a:t>”</a:t>
            </a:r>
            <a:r>
              <a:rPr lang="zh-CN" altLang="en-US" sz="2800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的结果是我们的子孙后代无法立足于世界民族之林</a:t>
            </a:r>
            <a:r>
              <a:rPr lang="zh-CN" altLang="en-US" sz="28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BE59ABE0-24DD-4313-9D07-CD2F7A4E6F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◎</a:t>
            </a:r>
            <a:r>
              <a:rPr lang="zh-CN" altLang="en-US" sz="3200" b="0">
                <a:ea typeface="黑体" panose="02010609060101010101" pitchFamily="49" charset="-122"/>
              </a:rPr>
              <a:t>“</a:t>
            </a:r>
            <a:r>
              <a:rPr lang="zh-CN" altLang="en-US" sz="3200" b="0">
                <a:latin typeface="黑体" panose="02010609060101010101" pitchFamily="49" charset="-122"/>
                <a:ea typeface="黑体" panose="02010609060101010101" pitchFamily="49" charset="-122"/>
              </a:rPr>
              <a:t>抛来</a:t>
            </a:r>
            <a:r>
              <a:rPr lang="zh-CN" altLang="en-US" sz="3200" b="0">
                <a:ea typeface="黑体" panose="02010609060101010101" pitchFamily="49" charset="-122"/>
              </a:rPr>
              <a:t>”</a:t>
            </a:r>
            <a:r>
              <a:rPr lang="zh-CN" altLang="en-US" sz="3200" b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3200" b="0">
                <a:ea typeface="黑体" panose="02010609060101010101" pitchFamily="49" charset="-122"/>
              </a:rPr>
              <a:t>“</a:t>
            </a:r>
            <a:r>
              <a:rPr lang="zh-CN" altLang="en-US" sz="3200" b="0">
                <a:latin typeface="黑体" panose="02010609060101010101" pitchFamily="49" charset="-122"/>
                <a:ea typeface="黑体" panose="02010609060101010101" pitchFamily="49" charset="-122"/>
              </a:rPr>
              <a:t>抛给</a:t>
            </a:r>
            <a:r>
              <a:rPr lang="zh-CN" altLang="en-US" sz="3200" b="0">
                <a:ea typeface="黑体" panose="02010609060101010101" pitchFamily="49" charset="-122"/>
              </a:rPr>
              <a:t>”</a:t>
            </a:r>
            <a:r>
              <a:rPr lang="zh-CN" altLang="en-US" sz="3200" b="0">
                <a:latin typeface="黑体" panose="02010609060101010101" pitchFamily="49" charset="-122"/>
                <a:ea typeface="黑体" panose="02010609060101010101" pitchFamily="49" charset="-122"/>
              </a:rPr>
              <a:t>有何区别</a:t>
            </a:r>
            <a:r>
              <a:rPr lang="en-US" altLang="zh-CN" sz="3200" b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209235EB-7F16-40FD-BEAA-045FB3EBDD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抛来指</a:t>
            </a:r>
            <a:r>
              <a:rPr lang="zh-CN" altLang="en-US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把无用的东西抛弃掉，或者无代价地送人或施舍</a:t>
            </a:r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，一般</a:t>
            </a:r>
            <a:r>
              <a:rPr lang="zh-CN" altLang="en-US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不怀有什么不良的动机或目的</a:t>
            </a:r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抛给指</a:t>
            </a:r>
            <a:r>
              <a:rPr lang="zh-CN" altLang="en-US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有目的的、带恶意的输出</a:t>
            </a:r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>
                <a:solidFill>
                  <a:schemeClr val="accent2"/>
                </a:solidFill>
                <a:effectLst/>
                <a:ea typeface="黑体" panose="02010609060101010101" pitchFamily="49" charset="-122"/>
              </a:rPr>
              <a:t>“</a:t>
            </a:r>
            <a:r>
              <a:rPr lang="zh-CN" altLang="en-US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嗟来之食</a:t>
            </a:r>
            <a:r>
              <a:rPr lang="zh-CN" altLang="en-US">
                <a:solidFill>
                  <a:schemeClr val="accent2"/>
                </a:solidFill>
                <a:effectLst/>
                <a:ea typeface="黑体" panose="02010609060101010101" pitchFamily="49" charset="-122"/>
              </a:rPr>
              <a:t>”‘</a:t>
            </a:r>
            <a:r>
              <a:rPr lang="zh-CN" altLang="en-US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轻蔑、侮辱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4AC579E1-1FD7-4DD1-A9FD-E75FC31A3B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>
                <a:ea typeface="隶书" pitchFamily="49" charset="-122"/>
              </a:rPr>
              <a:t>思考</a:t>
            </a:r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EEFBD8E1-73F4-4B8E-B8F4-849468DF15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09800" y="1981201"/>
            <a:ext cx="7702550" cy="4111625"/>
          </a:xfrm>
        </p:spPr>
        <p:txBody>
          <a:bodyPr/>
          <a:lstStyle/>
          <a:p>
            <a:pPr eaLnBrk="1" hangingPunct="1"/>
            <a:r>
              <a:rPr lang="zh-CN" altLang="en-US" sz="30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课文的第</a:t>
            </a:r>
            <a:r>
              <a:rPr lang="en-US" altLang="zh-CN" sz="30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0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段在文章中起什么作用</a:t>
            </a:r>
            <a:r>
              <a:rPr lang="en-US" altLang="zh-CN" sz="30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  <a:p>
            <a:pPr eaLnBrk="1" hangingPunct="1"/>
            <a:r>
              <a:rPr lang="zh-CN" altLang="en-US" sz="30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简要说说：前面</a:t>
            </a:r>
            <a:r>
              <a:rPr lang="en-US" altLang="zh-CN" sz="30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0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段讲的什么问题</a:t>
            </a:r>
            <a:r>
              <a:rPr lang="en-US" altLang="zh-CN" sz="30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30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后面</a:t>
            </a:r>
            <a:r>
              <a:rPr lang="en-US" altLang="zh-CN" sz="30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0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段讲的什么问题</a:t>
            </a:r>
            <a:r>
              <a:rPr lang="en-US" altLang="zh-CN" sz="30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30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◎</a:t>
            </a:r>
            <a:r>
              <a:rPr lang="zh-CN" altLang="en-US" sz="30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0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0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段是过渡段，它起着</a:t>
            </a:r>
            <a:r>
              <a:rPr lang="zh-CN" altLang="en-US" sz="3000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承上启下</a:t>
            </a:r>
            <a:r>
              <a:rPr lang="zh-CN" altLang="en-US" sz="30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的作用。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0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◎前面</a:t>
            </a:r>
            <a:r>
              <a:rPr lang="en-US" altLang="zh-CN" sz="30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0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段，</a:t>
            </a:r>
            <a:r>
              <a:rPr lang="zh-CN" altLang="en-US" sz="3000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揭示什么是</a:t>
            </a:r>
            <a:r>
              <a:rPr lang="zh-CN" altLang="en-US" sz="3000">
                <a:solidFill>
                  <a:schemeClr val="accent2"/>
                </a:solidFill>
                <a:effectLst/>
                <a:ea typeface="黑体" panose="02010609060101010101" pitchFamily="49" charset="-122"/>
              </a:rPr>
              <a:t>“</a:t>
            </a:r>
            <a:r>
              <a:rPr lang="zh-CN" altLang="en-US" sz="3000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送去主义</a:t>
            </a:r>
            <a:r>
              <a:rPr lang="zh-CN" altLang="en-US" sz="3000">
                <a:solidFill>
                  <a:schemeClr val="accent2"/>
                </a:solidFill>
                <a:effectLst/>
                <a:ea typeface="黑体" panose="02010609060101010101" pitchFamily="49" charset="-122"/>
              </a:rPr>
              <a:t>”</a:t>
            </a:r>
            <a:r>
              <a:rPr lang="zh-CN" altLang="en-US" sz="3000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及实行</a:t>
            </a:r>
            <a:r>
              <a:rPr lang="zh-CN" altLang="en-US" sz="3000">
                <a:solidFill>
                  <a:schemeClr val="accent2"/>
                </a:solidFill>
                <a:effectLst/>
                <a:ea typeface="黑体" panose="02010609060101010101" pitchFamily="49" charset="-122"/>
              </a:rPr>
              <a:t>“</a:t>
            </a:r>
            <a:r>
              <a:rPr lang="zh-CN" altLang="en-US" sz="3000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送去主义</a:t>
            </a:r>
            <a:r>
              <a:rPr lang="zh-CN" altLang="en-US" sz="3000">
                <a:solidFill>
                  <a:schemeClr val="accent2"/>
                </a:solidFill>
                <a:effectLst/>
                <a:ea typeface="黑体" panose="02010609060101010101" pitchFamily="49" charset="-122"/>
              </a:rPr>
              <a:t>”</a:t>
            </a:r>
            <a:r>
              <a:rPr lang="zh-CN" altLang="en-US" sz="3000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的危险性</a:t>
            </a:r>
            <a:r>
              <a:rPr lang="zh-CN" altLang="en-US" sz="30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；后面</a:t>
            </a:r>
            <a:r>
              <a:rPr lang="en-US" altLang="zh-CN" sz="30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0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段，</a:t>
            </a:r>
            <a:r>
              <a:rPr lang="zh-CN" altLang="en-US" sz="3000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论证什么是</a:t>
            </a:r>
            <a:r>
              <a:rPr lang="zh-CN" altLang="en-US" sz="3000">
                <a:solidFill>
                  <a:schemeClr val="accent2"/>
                </a:solidFill>
                <a:effectLst/>
                <a:ea typeface="黑体" panose="02010609060101010101" pitchFamily="49" charset="-122"/>
              </a:rPr>
              <a:t>“</a:t>
            </a:r>
            <a:r>
              <a:rPr lang="zh-CN" altLang="en-US" sz="3000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拿来主义</a:t>
            </a:r>
            <a:r>
              <a:rPr lang="zh-CN" altLang="en-US" sz="3000">
                <a:solidFill>
                  <a:schemeClr val="accent2"/>
                </a:solidFill>
                <a:effectLst/>
                <a:ea typeface="黑体" panose="02010609060101010101" pitchFamily="49" charset="-122"/>
              </a:rPr>
              <a:t>”</a:t>
            </a:r>
            <a:r>
              <a:rPr lang="zh-CN" altLang="en-US" sz="3000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及为什么要实行</a:t>
            </a:r>
            <a:r>
              <a:rPr lang="zh-CN" altLang="en-US" sz="3000">
                <a:solidFill>
                  <a:schemeClr val="accent2"/>
                </a:solidFill>
                <a:effectLst/>
                <a:ea typeface="黑体" panose="02010609060101010101" pitchFamily="49" charset="-122"/>
              </a:rPr>
              <a:t>“</a:t>
            </a:r>
            <a:r>
              <a:rPr lang="zh-CN" altLang="en-US" sz="3000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拿来主义</a:t>
            </a:r>
            <a:r>
              <a:rPr lang="zh-CN" altLang="en-US" sz="3000">
                <a:solidFill>
                  <a:schemeClr val="accent2"/>
                </a:solidFill>
                <a:effectLst/>
                <a:ea typeface="黑体" panose="02010609060101010101" pitchFamily="49" charset="-122"/>
              </a:rPr>
              <a:t>”</a:t>
            </a:r>
            <a:r>
              <a:rPr lang="zh-CN" altLang="en-US" sz="30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2B4385C7-2815-421F-BA04-95E4092709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CE136F4E-24E2-4AC1-BFE7-6CAE9D70E9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 sz="360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6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理解</a:t>
            </a:r>
            <a:r>
              <a:rPr lang="zh-CN" altLang="en-US" sz="3600">
                <a:effectLst/>
                <a:ea typeface="黑体" panose="02010609060101010101" pitchFamily="49" charset="-122"/>
              </a:rPr>
              <a:t>“</a:t>
            </a:r>
            <a:r>
              <a:rPr lang="zh-CN" altLang="en-US" sz="36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拿来主义</a:t>
            </a:r>
            <a:r>
              <a:rPr lang="zh-CN" altLang="en-US" sz="3600">
                <a:effectLst/>
                <a:ea typeface="黑体" panose="02010609060101010101" pitchFamily="49" charset="-122"/>
              </a:rPr>
              <a:t>”</a:t>
            </a:r>
            <a:r>
              <a:rPr lang="zh-CN" altLang="en-US" sz="360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的主张，领会运用形象的比喻阐明抽象的深刻的道理的写作方法。</a:t>
            </a:r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 bwMode="auto">
      <p:bgPr>
        <a:gradFill rotWithShape="0">
          <a:gsLst>
            <a:gs pos="0">
              <a:srgbClr val="CCFFFF"/>
            </a:gs>
            <a:gs pos="50000">
              <a:srgbClr val="F5FFFF"/>
            </a:gs>
            <a:gs pos="100000">
              <a:srgbClr val="CCFF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AB9D4593-DA5C-4FBA-8CB0-9BAB2AD3D4DE}"/>
              </a:ext>
            </a:extLst>
          </p:cNvPr>
          <p:cNvGrpSpPr/>
          <p:nvPr/>
        </p:nvGrpSpPr>
        <p:grpSpPr>
          <a:xfrm>
            <a:off x="2438400" y="609600"/>
            <a:ext cx="2209800" cy="609600"/>
            <a:chExt cx="1392" cy="384"/>
          </a:xfrm>
        </p:grpSpPr>
        <p:sp>
          <p:nvSpPr>
            <p:cNvPr id="19467" name="Oval 3">
              <a:extLst>
                <a:ext uri="{FF2B5EF4-FFF2-40B4-BE49-F238E27FC236}">
                  <a16:creationId xmlns:a16="http://schemas.microsoft.com/office/drawing/2014/main" id="{3BD9687F-ABBD-4623-9C39-A9EE2BCEE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392" cy="384"/>
            </a:xfrm>
            <a:prstGeom prst="ellipse">
              <a:avLst/>
            </a:prstGeom>
            <a:gradFill rotWithShape="0">
              <a:gsLst>
                <a:gs pos="0">
                  <a:srgbClr val="9966FF"/>
                </a:gs>
                <a:gs pos="50000">
                  <a:srgbClr val="FFFFFF"/>
                </a:gs>
                <a:gs pos="100000">
                  <a:srgbClr val="996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68" name="Text Box 4">
              <a:extLst>
                <a:ext uri="{FF2B5EF4-FFF2-40B4-BE49-F238E27FC236}">
                  <a16:creationId xmlns:a16="http://schemas.microsoft.com/office/drawing/2014/main" id="{F8F347AA-BDC8-4F95-AE94-3D900C47C9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" y="0"/>
              <a:ext cx="96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800" b="0">
                  <a:solidFill>
                    <a:srgbClr val="FF3300"/>
                  </a:solidFill>
                  <a:latin typeface="方正粗圆简体" pitchFamily="2" charset="-122"/>
                  <a:ea typeface="方正粗圆简体" pitchFamily="2" charset="-122"/>
                </a:rPr>
                <a:t>问题</a:t>
              </a:r>
              <a:r>
                <a:rPr lang="en-US" altLang="zh-CN" sz="2800" b="0">
                  <a:solidFill>
                    <a:srgbClr val="FF3300"/>
                  </a:solidFill>
                  <a:latin typeface="方正粗圆简体" pitchFamily="2" charset="-122"/>
                  <a:ea typeface="方正粗圆简体" pitchFamily="2" charset="-122"/>
                </a:rPr>
                <a:t>(</a:t>
              </a:r>
              <a:r>
                <a:rPr lang="zh-CN" altLang="en-US" sz="2800" b="0">
                  <a:solidFill>
                    <a:srgbClr val="FF3300"/>
                  </a:solidFill>
                  <a:latin typeface="方正粗圆简体" pitchFamily="2" charset="-122"/>
                  <a:ea typeface="方正粗圆简体" pitchFamily="2" charset="-122"/>
                </a:rPr>
                <a:t>１</a:t>
              </a:r>
              <a:r>
                <a:rPr lang="en-US" altLang="zh-CN" sz="2800" b="0">
                  <a:solidFill>
                    <a:srgbClr val="FF3300"/>
                  </a:solidFill>
                  <a:latin typeface="方正粗圆简体" pitchFamily="2" charset="-122"/>
                  <a:ea typeface="方正粗圆简体" pitchFamily="2" charset="-122"/>
                </a:rPr>
                <a:t>)</a:t>
              </a:r>
            </a:p>
          </p:txBody>
        </p:sp>
      </p:grpSp>
      <p:sp>
        <p:nvSpPr>
          <p:cNvPr id="38917" name="Text Box 5">
            <a:extLst>
              <a:ext uri="{FF2B5EF4-FFF2-40B4-BE49-F238E27FC236}">
                <a16:creationId xmlns:a16="http://schemas.microsoft.com/office/drawing/2014/main" id="{D718E32F-EBA8-4283-9588-1B54A907D6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0" y="1371600"/>
            <a:ext cx="7696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zh-CN" altLang="en-US" b="0">
              <a:solidFill>
                <a:srgbClr val="000000"/>
              </a:solidFill>
            </a:endParaRPr>
          </a:p>
        </p:txBody>
      </p:sp>
      <p:sp>
        <p:nvSpPr>
          <p:cNvPr id="38918" name="Text Box 6">
            <a:extLst>
              <a:ext uri="{FF2B5EF4-FFF2-40B4-BE49-F238E27FC236}">
                <a16:creationId xmlns:a16="http://schemas.microsoft.com/office/drawing/2014/main" id="{7310000B-24A6-4DB8-96C4-354D2463D1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447800"/>
            <a:ext cx="9144000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0">
                <a:solidFill>
                  <a:srgbClr val="FF3300"/>
                </a:solidFill>
                <a:latin typeface="方正行楷简体" pitchFamily="2" charset="-122"/>
                <a:ea typeface="方正行楷简体" pitchFamily="2" charset="-122"/>
              </a:rPr>
              <a:t>★</a:t>
            </a:r>
            <a:r>
              <a:rPr lang="zh-CN" altLang="en-US" sz="3600" b="0">
                <a:solidFill>
                  <a:srgbClr val="CC00FF"/>
                </a:solidFill>
                <a:latin typeface="Arial" pitchFamily="34" charset="0"/>
                <a:ea typeface="方正行楷简体" pitchFamily="2" charset="-122"/>
              </a:rPr>
              <a:t>“</a:t>
            </a:r>
            <a:r>
              <a:rPr lang="zh-CN" altLang="en-US" sz="3600" b="0">
                <a:solidFill>
                  <a:srgbClr val="CC00FF"/>
                </a:solidFill>
                <a:latin typeface="方正行楷简体" pitchFamily="2" charset="-122"/>
                <a:ea typeface="方正行楷简体" pitchFamily="2" charset="-122"/>
              </a:rPr>
              <a:t>送来</a:t>
            </a:r>
            <a:r>
              <a:rPr lang="zh-CN" altLang="en-US" sz="3600" b="0">
                <a:solidFill>
                  <a:srgbClr val="CC00FF"/>
                </a:solidFill>
                <a:latin typeface="Arial" pitchFamily="34" charset="0"/>
                <a:ea typeface="方正行楷简体" pitchFamily="2" charset="-122"/>
              </a:rPr>
              <a:t>”</a:t>
            </a:r>
            <a:r>
              <a:rPr lang="zh-CN" altLang="en-US" sz="3600" b="0">
                <a:solidFill>
                  <a:srgbClr val="CC00FF"/>
                </a:solidFill>
                <a:latin typeface="方正行楷简体" pitchFamily="2" charset="-122"/>
                <a:ea typeface="方正行楷简体" pitchFamily="2" charset="-122"/>
              </a:rPr>
              <a:t>和</a:t>
            </a:r>
            <a:r>
              <a:rPr lang="zh-CN" altLang="en-US" sz="3600" b="0">
                <a:solidFill>
                  <a:srgbClr val="CC00FF"/>
                </a:solidFill>
                <a:latin typeface="Arial" pitchFamily="34" charset="0"/>
                <a:ea typeface="方正行楷简体" pitchFamily="2" charset="-122"/>
              </a:rPr>
              <a:t>“</a:t>
            </a:r>
            <a:r>
              <a:rPr lang="zh-CN" altLang="en-US" sz="3600" b="0">
                <a:solidFill>
                  <a:srgbClr val="CC00FF"/>
                </a:solidFill>
                <a:latin typeface="方正行楷简体" pitchFamily="2" charset="-122"/>
                <a:ea typeface="方正行楷简体" pitchFamily="2" charset="-122"/>
              </a:rPr>
              <a:t>拿来</a:t>
            </a:r>
            <a:r>
              <a:rPr lang="zh-CN" altLang="en-US" sz="3600" b="0">
                <a:solidFill>
                  <a:srgbClr val="CC00FF"/>
                </a:solidFill>
                <a:latin typeface="Arial" pitchFamily="34" charset="0"/>
                <a:ea typeface="方正行楷简体" pitchFamily="2" charset="-122"/>
              </a:rPr>
              <a:t>”</a:t>
            </a:r>
            <a:r>
              <a:rPr lang="zh-CN" altLang="en-US" sz="3600" b="0">
                <a:solidFill>
                  <a:srgbClr val="CC00FF"/>
                </a:solidFill>
                <a:latin typeface="方正行楷简体" pitchFamily="2" charset="-122"/>
                <a:ea typeface="方正行楷简体" pitchFamily="2" charset="-122"/>
              </a:rPr>
              <a:t>有什么不同</a:t>
            </a:r>
            <a:r>
              <a:rPr lang="en-US" altLang="zh-CN" sz="3600" b="0">
                <a:solidFill>
                  <a:srgbClr val="CC00FF"/>
                </a:solidFill>
                <a:latin typeface="方正行楷简体" pitchFamily="2" charset="-122"/>
                <a:ea typeface="方正行楷简体" pitchFamily="2" charset="-122"/>
              </a:rPr>
              <a:t>?</a:t>
            </a:r>
            <a:r>
              <a:rPr lang="zh-CN" altLang="en-US" sz="3600" b="0">
                <a:solidFill>
                  <a:srgbClr val="CC00FF"/>
                </a:solidFill>
                <a:latin typeface="方正行楷简体" pitchFamily="2" charset="-122"/>
                <a:ea typeface="方正行楷简体" pitchFamily="2" charset="-122"/>
              </a:rPr>
              <a:t>用一句话说明怎样 </a:t>
            </a:r>
            <a:r>
              <a:rPr lang="zh-CN" altLang="en-US" sz="3600" b="0">
                <a:solidFill>
                  <a:srgbClr val="CC00FF"/>
                </a:solidFill>
                <a:latin typeface="Arial" pitchFamily="34" charset="0"/>
                <a:ea typeface="方正行楷简体" pitchFamily="2" charset="-122"/>
              </a:rPr>
              <a:t>“</a:t>
            </a:r>
            <a:r>
              <a:rPr lang="zh-CN" altLang="en-US" sz="3600" b="0">
                <a:solidFill>
                  <a:srgbClr val="CC00FF"/>
                </a:solidFill>
                <a:latin typeface="方正行楷简体" pitchFamily="2" charset="-122"/>
                <a:ea typeface="方正行楷简体" pitchFamily="2" charset="-122"/>
              </a:rPr>
              <a:t>拿</a:t>
            </a:r>
            <a:r>
              <a:rPr lang="zh-CN" altLang="en-US" sz="3600" b="0">
                <a:solidFill>
                  <a:srgbClr val="CC00FF"/>
                </a:solidFill>
                <a:latin typeface="Arial" pitchFamily="34" charset="0"/>
                <a:ea typeface="方正行楷简体" pitchFamily="2" charset="-122"/>
              </a:rPr>
              <a:t>”</a:t>
            </a:r>
            <a:r>
              <a:rPr lang="en-US" altLang="zh-CN" sz="3600" b="0">
                <a:solidFill>
                  <a:srgbClr val="CC00FF"/>
                </a:solidFill>
                <a:latin typeface="方正行楷简体" pitchFamily="2" charset="-122"/>
                <a:ea typeface="方正行楷简体" pitchFamily="2" charset="-122"/>
              </a:rPr>
              <a:t>?     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zh-CN" altLang="en-US" sz="3600" b="0">
              <a:solidFill>
                <a:srgbClr val="000000"/>
              </a:solidFill>
            </a:endParaRPr>
          </a:p>
        </p:txBody>
      </p:sp>
      <p:sp>
        <p:nvSpPr>
          <p:cNvPr id="38919" name="AutoShape 7">
            <a:extLst>
              <a:ext uri="{FF2B5EF4-FFF2-40B4-BE49-F238E27FC236}">
                <a16:creationId xmlns:a16="http://schemas.microsoft.com/office/drawing/2014/main" id="{A10B685A-1E01-416C-BA79-1F6A4D46E7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2286000"/>
            <a:ext cx="9144000" cy="3048000"/>
          </a:xfrm>
          <a:prstGeom prst="horizontalScroll">
            <a:avLst>
              <a:gd name="adj" fmla="val 9912"/>
            </a:avLst>
          </a:prstGeom>
          <a:gradFill rotWithShape="0">
            <a:gsLst>
              <a:gs pos="0">
                <a:schemeClr val="folHlink"/>
              </a:gs>
              <a:gs pos="50000">
                <a:schemeClr val="folHlink">
                  <a:gamma/>
                  <a:tint val="0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bg2"/>
            </a:solidFill>
            <a:rou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b="1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8920" name="Text Box 8">
            <a:extLst>
              <a:ext uri="{FF2B5EF4-FFF2-40B4-BE49-F238E27FC236}">
                <a16:creationId xmlns:a16="http://schemas.microsoft.com/office/drawing/2014/main" id="{4353F941-10A2-4126-B47B-C26216AD5D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2514601"/>
            <a:ext cx="883920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FF00FF"/>
                </a:solidFill>
                <a:latin typeface="Arial" pitchFamily="34" charset="0"/>
              </a:rPr>
              <a:t>“</a:t>
            </a:r>
            <a:r>
              <a:rPr lang="zh-CN" altLang="en-US" sz="3200">
                <a:solidFill>
                  <a:srgbClr val="FF00FF"/>
                </a:solidFill>
              </a:rPr>
              <a:t>送来</a:t>
            </a:r>
            <a:r>
              <a:rPr lang="zh-CN" altLang="en-US" sz="3200">
                <a:solidFill>
                  <a:srgbClr val="FF00FF"/>
                </a:solidFill>
                <a:latin typeface="Arial" pitchFamily="34" charset="0"/>
              </a:rPr>
              <a:t>”</a:t>
            </a:r>
            <a:r>
              <a:rPr lang="zh-CN" altLang="en-US" sz="3200">
                <a:solidFill>
                  <a:srgbClr val="FF00FF"/>
                </a:solidFill>
              </a:rPr>
              <a:t>不等于</a:t>
            </a:r>
            <a:r>
              <a:rPr lang="zh-CN" altLang="en-US" sz="3200">
                <a:solidFill>
                  <a:srgbClr val="FF00FF"/>
                </a:solidFill>
                <a:latin typeface="Arial" pitchFamily="34" charset="0"/>
              </a:rPr>
              <a:t>“</a:t>
            </a:r>
            <a:r>
              <a:rPr lang="zh-CN" altLang="en-US" sz="3200">
                <a:solidFill>
                  <a:srgbClr val="FF00FF"/>
                </a:solidFill>
              </a:rPr>
              <a:t>拿来</a:t>
            </a:r>
            <a:r>
              <a:rPr lang="zh-CN" altLang="en-US" sz="3200">
                <a:solidFill>
                  <a:srgbClr val="FF00FF"/>
                </a:solidFill>
                <a:latin typeface="Arial" pitchFamily="34" charset="0"/>
              </a:rPr>
              <a:t>”</a:t>
            </a:r>
            <a:r>
              <a:rPr lang="zh-CN" altLang="en-US" sz="3200">
                <a:solidFill>
                  <a:srgbClr val="FF00FF"/>
                </a:solidFill>
              </a:rPr>
              <a:t>；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FF00FF"/>
                </a:solidFill>
                <a:latin typeface="Arial" pitchFamily="34" charset="0"/>
              </a:rPr>
              <a:t>“</a:t>
            </a:r>
            <a:r>
              <a:rPr lang="zh-CN" altLang="en-US" sz="3200">
                <a:solidFill>
                  <a:srgbClr val="FF00FF"/>
                </a:solidFill>
              </a:rPr>
              <a:t>送来</a:t>
            </a:r>
            <a:r>
              <a:rPr lang="zh-CN" altLang="en-US" sz="3200">
                <a:solidFill>
                  <a:srgbClr val="FF00FF"/>
                </a:solidFill>
                <a:latin typeface="Arial" pitchFamily="34" charset="0"/>
              </a:rPr>
              <a:t>”</a:t>
            </a:r>
            <a:r>
              <a:rPr lang="zh-CN" altLang="en-US" sz="3200">
                <a:solidFill>
                  <a:srgbClr val="FF00FF"/>
                </a:solidFill>
              </a:rPr>
              <a:t>是被动接受</a:t>
            </a:r>
            <a:r>
              <a:rPr lang="en-US" altLang="zh-CN" sz="3200">
                <a:solidFill>
                  <a:srgbClr val="FF00FF"/>
                </a:solidFill>
              </a:rPr>
              <a:t>,</a:t>
            </a:r>
            <a:r>
              <a:rPr lang="zh-CN" altLang="en-US" sz="3200">
                <a:solidFill>
                  <a:srgbClr val="FF00FF"/>
                </a:solidFill>
              </a:rPr>
              <a:t>而</a:t>
            </a:r>
            <a:r>
              <a:rPr lang="zh-CN" altLang="en-US" sz="3200">
                <a:solidFill>
                  <a:srgbClr val="FF00FF"/>
                </a:solidFill>
                <a:latin typeface="Arial" pitchFamily="34" charset="0"/>
              </a:rPr>
              <a:t>“</a:t>
            </a:r>
            <a:r>
              <a:rPr lang="zh-CN" altLang="en-US" sz="3200">
                <a:solidFill>
                  <a:srgbClr val="FF00FF"/>
                </a:solidFill>
              </a:rPr>
              <a:t>拿来</a:t>
            </a:r>
            <a:r>
              <a:rPr lang="zh-CN" altLang="en-US" sz="3200">
                <a:solidFill>
                  <a:srgbClr val="FF00FF"/>
                </a:solidFill>
                <a:latin typeface="Arial" pitchFamily="34" charset="0"/>
              </a:rPr>
              <a:t>”</a:t>
            </a:r>
            <a:r>
              <a:rPr lang="zh-CN" altLang="en-US" sz="3200">
                <a:solidFill>
                  <a:srgbClr val="FF00FF"/>
                </a:solidFill>
              </a:rPr>
              <a:t>是主动获取</a:t>
            </a:r>
            <a:r>
              <a:rPr lang="en-US" altLang="zh-CN" sz="3200">
                <a:solidFill>
                  <a:srgbClr val="FF00FF"/>
                </a:solidFill>
              </a:rPr>
              <a:t>;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200">
                <a:solidFill>
                  <a:srgbClr val="FF00FF"/>
                </a:solidFill>
                <a:latin typeface="Arial" pitchFamily="34" charset="0"/>
              </a:rPr>
              <a:t>“</a:t>
            </a:r>
            <a:r>
              <a:rPr lang="zh-CN" altLang="en-US" sz="3200">
                <a:solidFill>
                  <a:srgbClr val="FF00FF"/>
                </a:solidFill>
              </a:rPr>
              <a:t>送来</a:t>
            </a:r>
            <a:r>
              <a:rPr lang="zh-CN" altLang="en-US" sz="3200">
                <a:solidFill>
                  <a:srgbClr val="FF00FF"/>
                </a:solidFill>
                <a:latin typeface="Arial" pitchFamily="34" charset="0"/>
              </a:rPr>
              <a:t>”</a:t>
            </a:r>
            <a:r>
              <a:rPr lang="zh-CN" altLang="en-US" sz="3200">
                <a:solidFill>
                  <a:srgbClr val="FF00FF"/>
                </a:solidFill>
              </a:rPr>
              <a:t>的是帝国主义剩余的东西</a:t>
            </a:r>
            <a:r>
              <a:rPr lang="en-US" altLang="zh-CN" sz="3200">
                <a:solidFill>
                  <a:srgbClr val="FF00FF"/>
                </a:solidFill>
              </a:rPr>
              <a:t>,</a:t>
            </a:r>
            <a:r>
              <a:rPr lang="zh-CN" altLang="en-US" sz="3200">
                <a:solidFill>
                  <a:srgbClr val="FF00FF"/>
                </a:solidFill>
              </a:rPr>
              <a:t>而</a:t>
            </a:r>
            <a:r>
              <a:rPr lang="zh-CN" altLang="en-US" sz="3200">
                <a:solidFill>
                  <a:srgbClr val="FF00FF"/>
                </a:solidFill>
                <a:latin typeface="Arial" pitchFamily="34" charset="0"/>
              </a:rPr>
              <a:t>“</a:t>
            </a:r>
            <a:r>
              <a:rPr lang="zh-CN" altLang="en-US" sz="3200">
                <a:solidFill>
                  <a:srgbClr val="FF00FF"/>
                </a:solidFill>
              </a:rPr>
              <a:t>拿来</a:t>
            </a:r>
            <a:r>
              <a:rPr lang="zh-CN" altLang="en-US" sz="3200">
                <a:solidFill>
                  <a:srgbClr val="FF00FF"/>
                </a:solidFill>
                <a:latin typeface="Arial" pitchFamily="34" charset="0"/>
              </a:rPr>
              <a:t>”</a:t>
            </a:r>
            <a:r>
              <a:rPr lang="zh-CN" altLang="en-US" sz="3200">
                <a:solidFill>
                  <a:srgbClr val="FF00FF"/>
                </a:solidFill>
              </a:rPr>
              <a:t>的是经过挑选的有用的东西。</a:t>
            </a:r>
          </a:p>
        </p:txBody>
      </p:sp>
      <p:sp>
        <p:nvSpPr>
          <p:cNvPr id="38921" name="Text Box 9">
            <a:extLst>
              <a:ext uri="{FF2B5EF4-FFF2-40B4-BE49-F238E27FC236}">
                <a16:creationId xmlns:a16="http://schemas.microsoft.com/office/drawing/2014/main" id="{1E8F9C62-C5F3-4882-B5F1-4BA62A4035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5410201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0">
                <a:solidFill>
                  <a:srgbClr val="000000"/>
                </a:solidFill>
                <a:latin typeface="方正粗圆简体" pitchFamily="2" charset="-122"/>
                <a:ea typeface="方正粗圆简体" pitchFamily="2" charset="-122"/>
              </a:rPr>
              <a:t>我们要</a:t>
            </a:r>
            <a:r>
              <a:rPr lang="zh-CN" altLang="en-US" sz="3600" b="0">
                <a:solidFill>
                  <a:srgbClr val="FF3300"/>
                </a:solidFill>
                <a:latin typeface="方正粗圆简体" pitchFamily="2" charset="-122"/>
                <a:ea typeface="方正粗圆简体" pitchFamily="2" charset="-122"/>
              </a:rPr>
              <a:t>运用脑髓</a:t>
            </a:r>
            <a:r>
              <a:rPr lang="en-US" altLang="zh-CN" sz="3600" b="0">
                <a:solidFill>
                  <a:srgbClr val="FF3300"/>
                </a:solidFill>
                <a:latin typeface="方正粗圆简体" pitchFamily="2" charset="-122"/>
                <a:ea typeface="方正粗圆简体" pitchFamily="2" charset="-122"/>
              </a:rPr>
              <a:t>,</a:t>
            </a:r>
            <a:r>
              <a:rPr lang="zh-CN" altLang="en-US" sz="3600" b="0">
                <a:solidFill>
                  <a:srgbClr val="FF3300"/>
                </a:solidFill>
                <a:latin typeface="方正粗圆简体" pitchFamily="2" charset="-122"/>
                <a:ea typeface="方正粗圆简体" pitchFamily="2" charset="-122"/>
              </a:rPr>
              <a:t>放出眼光</a:t>
            </a:r>
            <a:r>
              <a:rPr lang="en-US" altLang="zh-CN" sz="3600" b="0">
                <a:solidFill>
                  <a:srgbClr val="FF3300"/>
                </a:solidFill>
                <a:latin typeface="方正粗圆简体" pitchFamily="2" charset="-122"/>
                <a:ea typeface="方正粗圆简体" pitchFamily="2" charset="-122"/>
              </a:rPr>
              <a:t>,</a:t>
            </a:r>
            <a:r>
              <a:rPr lang="zh-CN" altLang="en-US" sz="3600" b="0">
                <a:solidFill>
                  <a:srgbClr val="FF3300"/>
                </a:solidFill>
                <a:latin typeface="方正粗圆简体" pitchFamily="2" charset="-122"/>
                <a:ea typeface="方正粗圆简体" pitchFamily="2" charset="-122"/>
              </a:rPr>
              <a:t>自己来拿</a:t>
            </a:r>
            <a:r>
              <a:rPr lang="en-US" altLang="zh-CN" sz="3600" b="0">
                <a:solidFill>
                  <a:srgbClr val="FF3300"/>
                </a:solidFill>
                <a:latin typeface="方正粗圆简体" pitchFamily="2" charset="-122"/>
                <a:ea typeface="方正粗圆简体" pitchFamily="2" charset="-122"/>
              </a:rPr>
              <a:t>!</a:t>
            </a:r>
          </a:p>
        </p:txBody>
      </p:sp>
      <p:sp>
        <p:nvSpPr>
          <p:cNvPr id="38922" name="Text Box 10">
            <a:extLst>
              <a:ext uri="{FF2B5EF4-FFF2-40B4-BE49-F238E27FC236}">
                <a16:creationId xmlns:a16="http://schemas.microsoft.com/office/drawing/2014/main" id="{24D9CA20-6F80-4F26-84B8-9FCCFBE6AF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600" y="6019801"/>
            <a:ext cx="312420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0">
                <a:solidFill>
                  <a:srgbClr val="FF3300"/>
                </a:solidFill>
                <a:latin typeface="Arial" pitchFamily="34" charset="0"/>
                <a:ea typeface="方正粗圆简体" pitchFamily="2" charset="-122"/>
              </a:rPr>
              <a:t>——</a:t>
            </a:r>
            <a:r>
              <a:rPr lang="zh-CN" altLang="en-US" sz="3200" b="0">
                <a:solidFill>
                  <a:srgbClr val="000000"/>
                </a:solidFill>
                <a:latin typeface="方正粗圆简体" pitchFamily="2" charset="-122"/>
                <a:ea typeface="方正粗圆简体" pitchFamily="2" charset="-122"/>
              </a:rPr>
              <a:t>有思考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zh-CN" altLang="en-US" b="0">
              <a:solidFill>
                <a:srgbClr val="000000"/>
              </a:solidFill>
            </a:endParaRPr>
          </a:p>
        </p:txBody>
      </p:sp>
      <p:sp>
        <p:nvSpPr>
          <p:cNvPr id="38923" name="Text Box 11">
            <a:extLst>
              <a:ext uri="{FF2B5EF4-FFF2-40B4-BE49-F238E27FC236}">
                <a16:creationId xmlns:a16="http://schemas.microsoft.com/office/drawing/2014/main" id="{C0B03C7D-A8FD-4088-B203-1AEAF8B99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6019800"/>
            <a:ext cx="4419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0">
                <a:solidFill>
                  <a:srgbClr val="FF3300"/>
                </a:solidFill>
                <a:latin typeface="Arial" pitchFamily="34" charset="0"/>
                <a:ea typeface="方正粗圆简体" pitchFamily="2" charset="-122"/>
              </a:rPr>
              <a:t>——</a:t>
            </a:r>
            <a:r>
              <a:rPr lang="zh-CN" altLang="en-US" sz="3200" b="0">
                <a:solidFill>
                  <a:srgbClr val="000000"/>
                </a:solidFill>
                <a:latin typeface="方正粗圆简体" pitchFamily="2" charset="-122"/>
                <a:ea typeface="方正粗圆简体" pitchFamily="2" charset="-122"/>
              </a:rPr>
              <a:t>有鉴别</a:t>
            </a:r>
          </a:p>
        </p:txBody>
      </p:sp>
      <p:sp>
        <p:nvSpPr>
          <p:cNvPr id="38924" name="Text Box 12">
            <a:extLst>
              <a:ext uri="{FF2B5EF4-FFF2-40B4-BE49-F238E27FC236}">
                <a16:creationId xmlns:a16="http://schemas.microsoft.com/office/drawing/2014/main" id="{72015ABD-7025-4161-B865-B1B9C3B176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6019800"/>
            <a:ext cx="2590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0">
                <a:solidFill>
                  <a:srgbClr val="FF3300"/>
                </a:solidFill>
                <a:latin typeface="Arial" pitchFamily="34" charset="0"/>
                <a:ea typeface="方正粗圆简体" pitchFamily="2" charset="-122"/>
              </a:rPr>
              <a:t>——</a:t>
            </a:r>
            <a:r>
              <a:rPr lang="zh-CN" altLang="en-US" sz="3200" b="0">
                <a:solidFill>
                  <a:srgbClr val="000000"/>
                </a:solidFill>
                <a:latin typeface="方正粗圆简体" pitchFamily="2" charset="-122"/>
                <a:ea typeface="方正粗圆简体" pitchFamily="2" charset="-122"/>
              </a:rPr>
              <a:t>有选择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2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1" dur="75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  <p:bldP spid="38918" grpId="1"/>
      <p:bldP spid="38919" grpId="2"/>
      <p:bldP spid="38920" grpId="3"/>
      <p:bldP spid="38921" grpId="4"/>
      <p:bldP spid="38922" grpId="5"/>
      <p:bldP spid="38923" grpId="6"/>
      <p:bldP spid="38924" grpId="7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AutoShape 2">
            <a:extLst>
              <a:ext uri="{FF2B5EF4-FFF2-40B4-BE49-F238E27FC236}">
                <a16:creationId xmlns:a16="http://schemas.microsoft.com/office/drawing/2014/main" id="{6C776C1B-31D9-452B-8AC0-4071F3C888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8" y="260350"/>
            <a:ext cx="1143000" cy="609600"/>
          </a:xfrm>
          <a:custGeom>
            <a:gdLst>
              <a:gd name="T0" fmla="*/ 857250 w 21600"/>
              <a:gd name="T1" fmla="*/ 0 h 21600"/>
              <a:gd name="T2" fmla="*/ 0 w 21600"/>
              <a:gd name="T3" fmla="*/ 304800 h 21600"/>
              <a:gd name="T4" fmla="*/ 857250 w 21600"/>
              <a:gd name="T5" fmla="*/ 609600 h 21600"/>
              <a:gd name="T6" fmla="*/ 1143000 w 21600"/>
              <a:gd name="T7" fmla="*/ 304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99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9939" name="Text Box 3">
            <a:extLst>
              <a:ext uri="{FF2B5EF4-FFF2-40B4-BE49-F238E27FC236}">
                <a16:creationId xmlns:a16="http://schemas.microsoft.com/office/drawing/2014/main" id="{D0AA3911-4886-4C4D-B8EF-13FB293CA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0" y="228600"/>
            <a:ext cx="3048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>
                <a:solidFill>
                  <a:srgbClr val="FF0000"/>
                </a:solidFill>
                <a:latin typeface="方正水柱简体" pitchFamily="2" charset="-122"/>
                <a:ea typeface="方正水柱简体" pitchFamily="2" charset="-122"/>
              </a:rPr>
              <a:t>问题</a:t>
            </a:r>
            <a:r>
              <a:rPr lang="en-US" altLang="zh-CN" sz="3600">
                <a:solidFill>
                  <a:srgbClr val="FF0000"/>
                </a:solidFill>
                <a:latin typeface="方正水柱简体" pitchFamily="2" charset="-122"/>
                <a:ea typeface="方正水柱简体" pitchFamily="2" charset="-122"/>
              </a:rPr>
              <a:t>(</a:t>
            </a:r>
            <a:r>
              <a:rPr lang="zh-CN" altLang="en-US" sz="3600">
                <a:solidFill>
                  <a:srgbClr val="FF0000"/>
                </a:solidFill>
                <a:latin typeface="方正水柱简体" pitchFamily="2" charset="-122"/>
                <a:ea typeface="方正水柱简体" pitchFamily="2" charset="-122"/>
              </a:rPr>
              <a:t>２</a:t>
            </a:r>
            <a:r>
              <a:rPr lang="en-US" altLang="zh-CN" sz="3600">
                <a:solidFill>
                  <a:srgbClr val="FF0000"/>
                </a:solidFill>
                <a:latin typeface="方正水柱简体" pitchFamily="2" charset="-122"/>
                <a:ea typeface="方正水柱简体" pitchFamily="2" charset="-122"/>
              </a:rPr>
              <a:t>)</a:t>
            </a:r>
          </a:p>
        </p:txBody>
      </p:sp>
      <p:sp>
        <p:nvSpPr>
          <p:cNvPr id="39940" name="Text Box 4">
            <a:extLst>
              <a:ext uri="{FF2B5EF4-FFF2-40B4-BE49-F238E27FC236}">
                <a16:creationId xmlns:a16="http://schemas.microsoft.com/office/drawing/2014/main" id="{9CA31EDA-4980-4884-A401-A6943F4A6F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0" y="1700214"/>
            <a:ext cx="8458200" cy="201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0">
                <a:solidFill>
                  <a:srgbClr val="FF0000"/>
                </a:solidFill>
                <a:latin typeface="方正舒体简体" pitchFamily="2" charset="-122"/>
                <a:ea typeface="方正舒体简体" pitchFamily="2" charset="-122"/>
              </a:rPr>
              <a:t>★</a:t>
            </a:r>
            <a:r>
              <a:rPr lang="zh-CN" altLang="en-US" sz="3600" b="0">
                <a:solidFill>
                  <a:srgbClr val="008080"/>
                </a:solidFill>
                <a:latin typeface="Arial" pitchFamily="34" charset="0"/>
                <a:ea typeface="方正舒体简体" pitchFamily="2" charset="-122"/>
              </a:rPr>
              <a:t>“</a:t>
            </a:r>
            <a:r>
              <a:rPr lang="zh-CN" altLang="en-US" sz="3600" b="0">
                <a:solidFill>
                  <a:srgbClr val="008080"/>
                </a:solidFill>
                <a:latin typeface="方正舒体简体" pitchFamily="2" charset="-122"/>
                <a:ea typeface="方正舒体简体" pitchFamily="2" charset="-122"/>
              </a:rPr>
              <a:t>大宅子</a:t>
            </a:r>
            <a:r>
              <a:rPr lang="zh-CN" altLang="en-US" sz="3600" b="0">
                <a:solidFill>
                  <a:srgbClr val="008080"/>
                </a:solidFill>
                <a:latin typeface="Arial" pitchFamily="34" charset="0"/>
                <a:ea typeface="方正舒体简体" pitchFamily="2" charset="-122"/>
              </a:rPr>
              <a:t>”</a:t>
            </a:r>
            <a:r>
              <a:rPr lang="zh-CN" altLang="en-US" sz="3600" b="0">
                <a:solidFill>
                  <a:srgbClr val="008080"/>
                </a:solidFill>
                <a:latin typeface="方正舒体简体" pitchFamily="2" charset="-122"/>
                <a:ea typeface="方正舒体简体" pitchFamily="2" charset="-122"/>
              </a:rPr>
              <a:t>比喻什么</a:t>
            </a:r>
            <a:r>
              <a:rPr lang="en-US" altLang="zh-CN" sz="3600" b="0">
                <a:solidFill>
                  <a:srgbClr val="008080"/>
                </a:solidFill>
                <a:latin typeface="方正舒体简体" pitchFamily="2" charset="-122"/>
                <a:ea typeface="方正舒体简体" pitchFamily="2" charset="-122"/>
              </a:rPr>
              <a:t>?</a:t>
            </a:r>
            <a:r>
              <a:rPr lang="zh-CN" altLang="en-US" sz="3600" b="0">
                <a:solidFill>
                  <a:srgbClr val="008080"/>
                </a:solidFill>
                <a:latin typeface="方正舒体简体" pitchFamily="2" charset="-122"/>
                <a:ea typeface="方正舒体简体" pitchFamily="2" charset="-122"/>
              </a:rPr>
              <a:t>对待文化遗产</a:t>
            </a:r>
            <a:r>
              <a:rPr lang="en-US" altLang="zh-CN" sz="3600" b="0">
                <a:solidFill>
                  <a:srgbClr val="008080"/>
                </a:solidFill>
                <a:latin typeface="方正舒体简体" pitchFamily="2" charset="-122"/>
                <a:ea typeface="方正舒体简体" pitchFamily="2" charset="-122"/>
              </a:rPr>
              <a:t>,</a:t>
            </a:r>
            <a:r>
              <a:rPr lang="zh-CN" altLang="en-US" sz="3600" b="0">
                <a:solidFill>
                  <a:srgbClr val="008080"/>
                </a:solidFill>
                <a:latin typeface="方正舒体简体" pitchFamily="2" charset="-122"/>
                <a:ea typeface="方正舒体简体" pitchFamily="2" charset="-122"/>
              </a:rPr>
              <a:t>文章一共列举了几种态度</a:t>
            </a:r>
            <a:r>
              <a:rPr lang="en-US" altLang="zh-CN" sz="3600" b="0">
                <a:solidFill>
                  <a:srgbClr val="008080"/>
                </a:solidFill>
                <a:latin typeface="方正舒体简体" pitchFamily="2" charset="-122"/>
                <a:ea typeface="方正舒体简体" pitchFamily="2" charset="-122"/>
              </a:rPr>
              <a:t>?</a:t>
            </a:r>
            <a:r>
              <a:rPr lang="zh-CN" altLang="en-US" sz="3600" b="0">
                <a:solidFill>
                  <a:srgbClr val="008080"/>
                </a:solidFill>
                <a:latin typeface="方正舒体简体" pitchFamily="2" charset="-122"/>
                <a:ea typeface="方正舒体简体" pitchFamily="2" charset="-122"/>
              </a:rPr>
              <a:t>是怎样说理的</a:t>
            </a:r>
            <a:r>
              <a:rPr lang="en-US" altLang="zh-CN" sz="3600" b="0">
                <a:solidFill>
                  <a:srgbClr val="008080"/>
                </a:solidFill>
                <a:latin typeface="方正舒体简体" pitchFamily="2" charset="-122"/>
                <a:ea typeface="方正舒体简体" pitchFamily="2" charset="-122"/>
              </a:rPr>
              <a:t>?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zh-CN" altLang="en-US" sz="3600" b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4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0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6" name="Picture 2" descr="豪宅">
            <a:extLst>
              <a:ext uri="{FF2B5EF4-FFF2-40B4-BE49-F238E27FC236}">
                <a16:creationId xmlns:a16="http://schemas.microsoft.com/office/drawing/2014/main" id="{3730A3FE-A999-43B3-A0F0-2121B1EF2C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86200" y="304800"/>
            <a:ext cx="45720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Text Box 3">
            <a:extLst>
              <a:ext uri="{FF2B5EF4-FFF2-40B4-BE49-F238E27FC236}">
                <a16:creationId xmlns:a16="http://schemas.microsoft.com/office/drawing/2014/main" id="{2C418492-3779-4C8D-8FEC-B9764AE04A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5867400"/>
            <a:ext cx="3962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0">
                <a:solidFill>
                  <a:srgbClr val="000099"/>
                </a:solidFill>
              </a:rPr>
              <a:t>大宅子</a:t>
            </a:r>
            <a:r>
              <a:rPr lang="en-US" altLang="zh-CN" b="0">
                <a:solidFill>
                  <a:srgbClr val="000099"/>
                </a:solidFill>
                <a:latin typeface="Arial" pitchFamily="34" charset="0"/>
              </a:rPr>
              <a:t>——</a:t>
            </a:r>
            <a:r>
              <a:rPr lang="zh-CN" altLang="en-US" b="0">
                <a:solidFill>
                  <a:srgbClr val="000099"/>
                </a:solidFill>
              </a:rPr>
              <a:t>文化遗产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Text Box 2">
            <a:extLst>
              <a:ext uri="{FF2B5EF4-FFF2-40B4-BE49-F238E27FC236}">
                <a16:creationId xmlns:a16="http://schemas.microsoft.com/office/drawing/2014/main" id="{0E66DEAC-6041-4F71-9F67-CD6AA85885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2800" y="5486400"/>
            <a:ext cx="487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0">
                <a:solidFill>
                  <a:srgbClr val="000099"/>
                </a:solidFill>
              </a:rPr>
              <a:t>  孱头 </a:t>
            </a:r>
            <a:r>
              <a:rPr lang="en-US" altLang="zh-CN" b="0">
                <a:solidFill>
                  <a:srgbClr val="000099"/>
                </a:solidFill>
                <a:latin typeface="Arial" pitchFamily="34" charset="0"/>
              </a:rPr>
              <a:t>——</a:t>
            </a:r>
            <a:r>
              <a:rPr lang="en-US" altLang="zh-CN" b="0">
                <a:solidFill>
                  <a:srgbClr val="000099"/>
                </a:solidFill>
              </a:rPr>
              <a:t> </a:t>
            </a:r>
            <a:r>
              <a:rPr lang="zh-CN" altLang="en-US" b="0">
                <a:solidFill>
                  <a:srgbClr val="000099"/>
                </a:solidFill>
              </a:rPr>
              <a:t>懦弱无能，不敢面对</a:t>
            </a:r>
          </a:p>
        </p:txBody>
      </p:sp>
      <p:pic>
        <p:nvPicPr>
          <p:cNvPr id="22531" name="Picture 3" descr="2">
            <a:extLst>
              <a:ext uri="{FF2B5EF4-FFF2-40B4-BE49-F238E27FC236}">
                <a16:creationId xmlns:a16="http://schemas.microsoft.com/office/drawing/2014/main" id="{D54CA4A1-D6CF-409B-BBB6-410310A292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19401" y="762000"/>
            <a:ext cx="6488113" cy="429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Text Box 2">
            <a:extLst>
              <a:ext uri="{FF2B5EF4-FFF2-40B4-BE49-F238E27FC236}">
                <a16:creationId xmlns:a16="http://schemas.microsoft.com/office/drawing/2014/main" id="{A33C432E-24BC-4974-AFC3-84DC465DB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2676" y="549276"/>
            <a:ext cx="7777163" cy="228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b="0">
                <a:solidFill>
                  <a:srgbClr val="000000"/>
                </a:solidFill>
                <a:ea typeface="黑体" panose="02010609060101010101" pitchFamily="49" charset="-122"/>
              </a:rPr>
              <a:t>       </a:t>
            </a:r>
            <a:r>
              <a:rPr lang="zh-CN" altLang="en-US" sz="2000">
                <a:solidFill>
                  <a:srgbClr val="000000"/>
                </a:solidFill>
                <a:ea typeface="黑体" panose="02010609060101010101" pitchFamily="49" charset="-122"/>
              </a:rPr>
              <a:t> </a:t>
            </a:r>
            <a:r>
              <a:rPr lang="zh-CN" altLang="en-US" sz="3600">
                <a:solidFill>
                  <a:srgbClr val="000000"/>
                </a:solidFill>
                <a:ea typeface="黑体" panose="02010609060101010101" pitchFamily="49" charset="-122"/>
              </a:rPr>
              <a:t>杂文</a:t>
            </a:r>
            <a:r>
              <a:rPr lang="zh-CN" altLang="en-US" sz="2800" b="0">
                <a:solidFill>
                  <a:srgbClr val="000000"/>
                </a:solidFill>
                <a:ea typeface="黑体" panose="02010609060101010101" pitchFamily="49" charset="-122"/>
              </a:rPr>
              <a:t>：是报刊上常见的一种文体，是以形象</a:t>
            </a:r>
            <a:r>
              <a:rPr lang="zh-CN" altLang="en-US" sz="2800" b="0" u="sng">
                <a:solidFill>
                  <a:srgbClr val="FF0000"/>
                </a:solidFill>
                <a:ea typeface="黑体" panose="02010609060101010101" pitchFamily="49" charset="-122"/>
              </a:rPr>
              <a:t>说理</a:t>
            </a:r>
            <a:r>
              <a:rPr lang="zh-CN" altLang="en-US" sz="2800" b="0">
                <a:solidFill>
                  <a:srgbClr val="000000"/>
                </a:solidFill>
                <a:ea typeface="黑体" panose="02010609060101010101" pitchFamily="49" charset="-122"/>
              </a:rPr>
              <a:t>为主的，</a:t>
            </a:r>
            <a:r>
              <a:rPr lang="zh-CN" altLang="en-US" sz="2800" b="0" u="sng">
                <a:solidFill>
                  <a:srgbClr val="FF0000"/>
                </a:solidFill>
                <a:ea typeface="黑体" panose="02010609060101010101" pitchFamily="49" charset="-122"/>
              </a:rPr>
              <a:t>短小，活泼，犀利</a:t>
            </a:r>
            <a:r>
              <a:rPr lang="zh-CN" altLang="en-US" sz="2800" b="0">
                <a:solidFill>
                  <a:srgbClr val="000000"/>
                </a:solidFill>
                <a:ea typeface="黑体" panose="02010609060101010101" pitchFamily="49" charset="-122"/>
              </a:rPr>
              <a:t>的文学体裁，是“</a:t>
            </a:r>
            <a:r>
              <a:rPr lang="zh-CN" altLang="en-US" sz="2800" b="0" u="sng">
                <a:solidFill>
                  <a:srgbClr val="FF0000"/>
                </a:solidFill>
                <a:ea typeface="黑体" panose="02010609060101010101" pitchFamily="49" charset="-122"/>
              </a:rPr>
              <a:t>战斗性的文艺作品</a:t>
            </a:r>
            <a:r>
              <a:rPr lang="zh-CN" altLang="en-US" sz="2800" b="0">
                <a:solidFill>
                  <a:srgbClr val="000000"/>
                </a:solidFill>
                <a:ea typeface="黑体" panose="02010609060101010101" pitchFamily="49" charset="-122"/>
              </a:rPr>
              <a:t>”（夏衍）；是“文艺体裁的一种”（唐弢）。</a:t>
            </a:r>
          </a:p>
        </p:txBody>
      </p:sp>
      <p:sp>
        <p:nvSpPr>
          <p:cNvPr id="10243" name="Text Box 3">
            <a:extLst>
              <a:ext uri="{FF2B5EF4-FFF2-40B4-BE49-F238E27FC236}">
                <a16:creationId xmlns:a16="http://schemas.microsoft.com/office/drawing/2014/main" id="{B2C0FAEF-F7C8-4D0F-9C19-D24A760E12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0" y="3141664"/>
            <a:ext cx="8066088" cy="179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ea typeface="黑体" panose="02010609060101010101" pitchFamily="49" charset="-122"/>
              </a:rPr>
              <a:t>杂文</a:t>
            </a:r>
            <a:r>
              <a:rPr lang="zh-CN" altLang="en-US" sz="2800" b="0">
                <a:solidFill>
                  <a:srgbClr val="000000"/>
                </a:solidFill>
                <a:ea typeface="黑体" panose="02010609060101010101" pitchFamily="49" charset="-122"/>
              </a:rPr>
              <a:t>的基本特征：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0">
                <a:solidFill>
                  <a:srgbClr val="000000"/>
                </a:solidFill>
                <a:ea typeface="黑体" panose="02010609060101010101" pitchFamily="49" charset="-122"/>
              </a:rPr>
              <a:t>       文学体裁角度 ：</a:t>
            </a:r>
            <a:r>
              <a:rPr lang="zh-CN" altLang="en-US" b="0">
                <a:solidFill>
                  <a:srgbClr val="000000"/>
                </a:solidFill>
              </a:rPr>
              <a:t>文艺作品，文学性、形象性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b="0">
                <a:solidFill>
                  <a:srgbClr val="000000"/>
                </a:solidFill>
              </a:rPr>
              <a:t>         </a:t>
            </a:r>
            <a:r>
              <a:rPr lang="zh-CN" altLang="en-US" sz="2800" b="0">
                <a:solidFill>
                  <a:srgbClr val="000000"/>
                </a:solidFill>
                <a:ea typeface="黑体" panose="02010609060101010101" pitchFamily="49" charset="-122"/>
                <a:sym typeface="Arial" pitchFamily="34" charset="0"/>
              </a:rPr>
              <a:t>实用文体角度：</a:t>
            </a:r>
            <a:r>
              <a:rPr lang="zh-CN" altLang="en-US" b="0">
                <a:solidFill>
                  <a:srgbClr val="000000"/>
                </a:solidFill>
                <a:sym typeface="Arial" pitchFamily="34" charset="0"/>
              </a:rPr>
              <a:t>议论文，议论性、说理性</a:t>
            </a:r>
          </a:p>
        </p:txBody>
      </p:sp>
      <p:sp>
        <p:nvSpPr>
          <p:cNvPr id="10244" name="Text Box 4">
            <a:extLst>
              <a:ext uri="{FF2B5EF4-FFF2-40B4-BE49-F238E27FC236}">
                <a16:creationId xmlns:a16="http://schemas.microsoft.com/office/drawing/2014/main" id="{E080EB38-41B0-438F-A8B1-622D154BDB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751" y="5084763"/>
            <a:ext cx="449834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0000"/>
                </a:solidFill>
              </a:rPr>
              <a:t>随笔：</a:t>
            </a:r>
            <a:r>
              <a:rPr lang="zh-CN" altLang="en-US" b="0">
                <a:solidFill>
                  <a:srgbClr val="000000"/>
                </a:solidFill>
              </a:rPr>
              <a:t>说理成分多，接近杂文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0000"/>
                </a:solidFill>
              </a:rPr>
              <a:t>散文：</a:t>
            </a:r>
            <a:r>
              <a:rPr lang="zh-CN" altLang="en-US" b="0">
                <a:solidFill>
                  <a:srgbClr val="000000"/>
                </a:solidFill>
              </a:rPr>
              <a:t>侧重于抒情、叙事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1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2" grpId="1"/>
      <p:bldP spid="10243" grpId="2"/>
      <p:bldP spid="10244" grpId="3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0" name="Text Box 2">
            <a:extLst>
              <a:ext uri="{FF2B5EF4-FFF2-40B4-BE49-F238E27FC236}">
                <a16:creationId xmlns:a16="http://schemas.microsoft.com/office/drawing/2014/main" id="{1A24AB04-1FBE-4C3F-859A-E686404B43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0" y="5715000"/>
            <a:ext cx="5791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0">
                <a:solidFill>
                  <a:srgbClr val="000099"/>
                </a:solidFill>
              </a:rPr>
              <a:t>昏蛋 </a:t>
            </a:r>
            <a:r>
              <a:rPr lang="en-US" altLang="zh-CN" b="0">
                <a:solidFill>
                  <a:srgbClr val="000099"/>
                </a:solidFill>
                <a:latin typeface="Arial" pitchFamily="34" charset="0"/>
              </a:rPr>
              <a:t>——</a:t>
            </a:r>
            <a:r>
              <a:rPr lang="en-US" altLang="zh-CN" b="0">
                <a:solidFill>
                  <a:srgbClr val="000099"/>
                </a:solidFill>
              </a:rPr>
              <a:t> </a:t>
            </a:r>
            <a:r>
              <a:rPr lang="zh-CN" altLang="en-US" b="0">
                <a:solidFill>
                  <a:srgbClr val="000099"/>
                </a:solidFill>
              </a:rPr>
              <a:t>不分好坏，全盘否定</a:t>
            </a:r>
          </a:p>
        </p:txBody>
      </p:sp>
      <p:pic>
        <p:nvPicPr>
          <p:cNvPr id="23555" name="Picture 3" descr="3">
            <a:extLst>
              <a:ext uri="{FF2B5EF4-FFF2-40B4-BE49-F238E27FC236}">
                <a16:creationId xmlns:a16="http://schemas.microsoft.com/office/drawing/2014/main" id="{61219320-27D0-4318-AAE0-CE63580DE6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19401" y="762000"/>
            <a:ext cx="6518275" cy="454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578" name="Picture 2" descr="1">
            <a:extLst>
              <a:ext uri="{FF2B5EF4-FFF2-40B4-BE49-F238E27FC236}">
                <a16:creationId xmlns:a16="http://schemas.microsoft.com/office/drawing/2014/main" id="{63554775-93E7-41AA-83C6-9781ADE858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52800" y="533400"/>
            <a:ext cx="57150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Text Box 3">
            <a:extLst>
              <a:ext uri="{FF2B5EF4-FFF2-40B4-BE49-F238E27FC236}">
                <a16:creationId xmlns:a16="http://schemas.microsoft.com/office/drawing/2014/main" id="{74CD004F-CC10-46C6-801D-3B978E73F6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5791200"/>
            <a:ext cx="510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0">
                <a:solidFill>
                  <a:srgbClr val="000099"/>
                </a:solidFill>
              </a:rPr>
              <a:t> 废物 </a:t>
            </a:r>
            <a:r>
              <a:rPr lang="en-US" altLang="zh-CN" b="0">
                <a:solidFill>
                  <a:srgbClr val="000099"/>
                </a:solidFill>
                <a:latin typeface="Arial" pitchFamily="34" charset="0"/>
              </a:rPr>
              <a:t>——</a:t>
            </a:r>
            <a:r>
              <a:rPr lang="en-US" altLang="zh-CN" b="0">
                <a:solidFill>
                  <a:srgbClr val="000099"/>
                </a:solidFill>
              </a:rPr>
              <a:t> </a:t>
            </a:r>
            <a:r>
              <a:rPr lang="zh-CN" altLang="en-US" b="0">
                <a:solidFill>
                  <a:srgbClr val="000099"/>
                </a:solidFill>
              </a:rPr>
              <a:t>不分好坏，全盘接受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8" name="Text Box 2">
            <a:extLst>
              <a:ext uri="{FF2B5EF4-FFF2-40B4-BE49-F238E27FC236}">
                <a16:creationId xmlns:a16="http://schemas.microsoft.com/office/drawing/2014/main" id="{37DA46F9-E325-40EC-9707-AA2EEF3DF8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685800"/>
            <a:ext cx="8458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zh-CN" altLang="en-US" sz="3600" b="0">
              <a:solidFill>
                <a:srgbClr val="000000"/>
              </a:solidFill>
            </a:endParaRPr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id="{3854D90F-64D0-4A11-A957-FD9EA339658A}"/>
              </a:ext>
            </a:extLst>
          </p:cNvPr>
          <p:cNvGrpSpPr/>
          <p:nvPr/>
        </p:nvGrpSpPr>
        <p:grpSpPr>
          <a:xfrm>
            <a:off x="2590800" y="2743200"/>
            <a:ext cx="2590800" cy="1295400"/>
            <a:chExt cx="1632" cy="816"/>
          </a:xfrm>
        </p:grpSpPr>
        <p:sp>
          <p:nvSpPr>
            <p:cNvPr id="25624" name="Text Box 4">
              <a:extLst>
                <a:ext uri="{FF2B5EF4-FFF2-40B4-BE49-F238E27FC236}">
                  <a16:creationId xmlns:a16="http://schemas.microsoft.com/office/drawing/2014/main" id="{161430C2-6126-4D74-979C-DBAD772A81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1632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4000" b="0">
                  <a:solidFill>
                    <a:srgbClr val="FF0000"/>
                  </a:solidFill>
                  <a:latin typeface="隶书" pitchFamily="49" charset="-122"/>
                  <a:ea typeface="隶书" pitchFamily="49" charset="-122"/>
                </a:rPr>
                <a:t>大 宅 子</a:t>
              </a:r>
            </a:p>
          </p:txBody>
        </p:sp>
        <p:sp>
          <p:nvSpPr>
            <p:cNvPr id="25625" name="AutoShape 5">
              <a:extLst>
                <a:ext uri="{FF2B5EF4-FFF2-40B4-BE49-F238E27FC236}">
                  <a16:creationId xmlns:a16="http://schemas.microsoft.com/office/drawing/2014/main" id="{CEE901A1-B448-4F89-9CF4-A5435C63B7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" y="432"/>
              <a:ext cx="240" cy="384"/>
            </a:xfrm>
            <a:prstGeom prst="downArrow">
              <a:avLst>
                <a:gd name="adj1" fmla="val 50000"/>
                <a:gd name="adj2" fmla="val 4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vert="eaVert" wrap="none" anchor="ctr"/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45062" name="Text Box 6">
            <a:extLst>
              <a:ext uri="{FF2B5EF4-FFF2-40B4-BE49-F238E27FC236}">
                <a16:creationId xmlns:a16="http://schemas.microsoft.com/office/drawing/2014/main" id="{B5479593-DFAE-4F64-A027-3FAA597C2C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4114801"/>
            <a:ext cx="3352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文 化 遗 产</a:t>
            </a:r>
          </a:p>
        </p:txBody>
      </p:sp>
      <p:sp>
        <p:nvSpPr>
          <p:cNvPr id="45063" name="AutoShape 7">
            <a:extLst>
              <a:ext uri="{FF2B5EF4-FFF2-40B4-BE49-F238E27FC236}">
                <a16:creationId xmlns:a16="http://schemas.microsoft.com/office/drawing/2014/main" id="{66A1C991-A5DC-48C1-883D-41392DDB7A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1981200"/>
            <a:ext cx="1981200" cy="609600"/>
          </a:xfrm>
          <a:prstGeom prst="wedgeEllipseCallout">
            <a:avLst>
              <a:gd name="adj1" fmla="val -60898"/>
              <a:gd name="adj2" fmla="val 94273"/>
            </a:avLst>
          </a:prstGeom>
          <a:gradFill rotWithShape="0">
            <a:gsLst>
              <a:gs pos="0">
                <a:srgbClr val="CCCC00"/>
              </a:gs>
              <a:gs pos="50000">
                <a:srgbClr val="FFFFFF"/>
              </a:gs>
              <a:gs pos="100000">
                <a:srgbClr val="CCCC00"/>
              </a:gs>
            </a:gsLst>
            <a:lin ang="0" scaled="1"/>
          </a:gra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0">
                <a:solidFill>
                  <a:srgbClr val="FF0000"/>
                </a:solidFill>
              </a:rPr>
              <a:t>不敢进门</a:t>
            </a:r>
          </a:p>
        </p:txBody>
      </p:sp>
      <p:grpSp>
        <p:nvGrpSpPr>
          <p:cNvPr id="3" name="Group 8">
            <a:extLst>
              <a:ext uri="{FF2B5EF4-FFF2-40B4-BE49-F238E27FC236}">
                <a16:creationId xmlns:a16="http://schemas.microsoft.com/office/drawing/2014/main" id="{BA2E8477-36EE-4640-A825-39A0BBE9A09D}"/>
              </a:ext>
            </a:extLst>
          </p:cNvPr>
          <p:cNvGrpSpPr/>
          <p:nvPr/>
        </p:nvGrpSpPr>
        <p:grpSpPr>
          <a:xfrm>
            <a:off x="5867400" y="3505200"/>
            <a:ext cx="1828800" cy="838200"/>
            <a:chExt cx="1152" cy="528"/>
          </a:xfrm>
        </p:grpSpPr>
        <p:sp>
          <p:nvSpPr>
            <p:cNvPr id="25622" name="AutoShape 9">
              <a:extLst>
                <a:ext uri="{FF2B5EF4-FFF2-40B4-BE49-F238E27FC236}">
                  <a16:creationId xmlns:a16="http://schemas.microsoft.com/office/drawing/2014/main" id="{C80C0C81-03CD-409C-892F-019FB13CA2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08" cy="528"/>
            </a:xfrm>
            <a:prstGeom prst="cloudCallout">
              <a:avLst>
                <a:gd name="adj1" fmla="val -82736"/>
                <a:gd name="adj2" fmla="val -91287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FFFF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</a:ln>
          </p:spPr>
          <p:txBody>
            <a:bodyPr/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b="0">
                <a:solidFill>
                  <a:srgbClr val="000000"/>
                </a:solidFill>
              </a:endParaRPr>
            </a:p>
          </p:txBody>
        </p:sp>
        <p:sp>
          <p:nvSpPr>
            <p:cNvPr id="25623" name="Text Box 10">
              <a:extLst>
                <a:ext uri="{FF2B5EF4-FFF2-40B4-BE49-F238E27FC236}">
                  <a16:creationId xmlns:a16="http://schemas.microsoft.com/office/drawing/2014/main" id="{57C4C745-3CE2-4A8F-AE43-EE3075D4AB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" y="144"/>
              <a:ext cx="110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b="0">
                  <a:solidFill>
                    <a:srgbClr val="FF0000"/>
                  </a:solidFill>
                </a:rPr>
                <a:t>接受一切</a:t>
              </a:r>
            </a:p>
          </p:txBody>
        </p:sp>
      </p:grpSp>
      <p:sp>
        <p:nvSpPr>
          <p:cNvPr id="45067" name="AutoShape 11">
            <a:extLst>
              <a:ext uri="{FF2B5EF4-FFF2-40B4-BE49-F238E27FC236}">
                <a16:creationId xmlns:a16="http://schemas.microsoft.com/office/drawing/2014/main" id="{F602D3B6-0176-4F75-A579-BFB48DC62D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3600" y="2819400"/>
            <a:ext cx="1524000" cy="533400"/>
          </a:xfrm>
          <a:prstGeom prst="wedgeRectCallout">
            <a:avLst>
              <a:gd name="adj1" fmla="val -79167"/>
              <a:gd name="adj2" fmla="val 4764"/>
            </a:avLst>
          </a:prstGeom>
          <a:gradFill rotWithShape="0">
            <a:gsLst>
              <a:gs pos="0">
                <a:srgbClr val="FF9933"/>
              </a:gs>
              <a:gs pos="50000">
                <a:srgbClr val="FFFFFF"/>
              </a:gs>
              <a:gs pos="100000">
                <a:srgbClr val="FF993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0">
                <a:solidFill>
                  <a:srgbClr val="FF0000"/>
                </a:solidFill>
              </a:rPr>
              <a:t>放火烧光</a:t>
            </a:r>
          </a:p>
        </p:txBody>
      </p:sp>
      <p:sp>
        <p:nvSpPr>
          <p:cNvPr id="45068" name="AutoShape 12">
            <a:extLst>
              <a:ext uri="{FF2B5EF4-FFF2-40B4-BE49-F238E27FC236}">
                <a16:creationId xmlns:a16="http://schemas.microsoft.com/office/drawing/2014/main" id="{8D7EB7F8-C66A-481C-AE5D-3B08095E4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4648200"/>
            <a:ext cx="1295400" cy="457200"/>
          </a:xfrm>
          <a:prstGeom prst="wedgeRoundRectCallout">
            <a:avLst>
              <a:gd name="adj1" fmla="val -93505"/>
              <a:gd name="adj2" fmla="val -150000"/>
              <a:gd name="adj3" fmla="val 16667"/>
            </a:avLst>
          </a:prstGeom>
          <a:gradFill rotWithShape="0">
            <a:gsLst>
              <a:gs pos="0">
                <a:srgbClr val="0066FF"/>
              </a:gs>
              <a:gs pos="50000">
                <a:srgbClr val="FFFFFF"/>
              </a:gs>
              <a:gs pos="100000">
                <a:srgbClr val="0066FF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0">
                <a:solidFill>
                  <a:srgbClr val="FF0000"/>
                </a:solidFill>
                <a:latin typeface="Arial" pitchFamily="34" charset="0"/>
              </a:rPr>
              <a:t>“</a:t>
            </a:r>
            <a:r>
              <a:rPr lang="zh-CN" altLang="en-US" b="0">
                <a:solidFill>
                  <a:srgbClr val="FF0000"/>
                </a:solidFill>
              </a:rPr>
              <a:t>拿来</a:t>
            </a:r>
            <a:r>
              <a:rPr lang="zh-CN" altLang="en-US" b="0">
                <a:solidFill>
                  <a:srgbClr val="FF0000"/>
                </a:solidFill>
                <a:latin typeface="Arial" pitchFamily="34" charset="0"/>
              </a:rPr>
              <a:t>”</a:t>
            </a:r>
            <a:r>
              <a:rPr lang="en-US" altLang="zh-CN" b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45069" name="Text Box 13">
            <a:extLst>
              <a:ext uri="{FF2B5EF4-FFF2-40B4-BE49-F238E27FC236}">
                <a16:creationId xmlns:a16="http://schemas.microsoft.com/office/drawing/2014/main" id="{AEA1B79F-A6C0-4377-A236-9E0D591B93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5667376"/>
            <a:ext cx="9144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0">
                <a:solidFill>
                  <a:srgbClr val="CC00FF"/>
                </a:solidFill>
                <a:latin typeface="方正行楷简体" pitchFamily="2" charset="-122"/>
                <a:ea typeface="方正行楷简体" pitchFamily="2" charset="-122"/>
              </a:rPr>
              <a:t>形象的比喻论证</a:t>
            </a:r>
            <a:r>
              <a:rPr lang="en-US" altLang="zh-CN" sz="3600" b="0">
                <a:solidFill>
                  <a:srgbClr val="CC00FF"/>
                </a:solidFill>
                <a:latin typeface="方正行楷简体" pitchFamily="2" charset="-122"/>
                <a:ea typeface="方正行楷简体" pitchFamily="2" charset="-122"/>
              </a:rPr>
              <a:t>,</a:t>
            </a:r>
            <a:r>
              <a:rPr lang="zh-CN" altLang="en-US" sz="3600" b="0">
                <a:solidFill>
                  <a:srgbClr val="CC00FF"/>
                </a:solidFill>
                <a:latin typeface="方正行楷简体" pitchFamily="2" charset="-122"/>
                <a:ea typeface="方正行楷简体" pitchFamily="2" charset="-122"/>
              </a:rPr>
              <a:t>继承</a:t>
            </a:r>
            <a:r>
              <a:rPr lang="zh-CN" altLang="en-US" sz="3600" b="0">
                <a:solidFill>
                  <a:srgbClr val="CC00FF"/>
                </a:solidFill>
                <a:latin typeface="Arial" pitchFamily="34" charset="0"/>
                <a:ea typeface="方正行楷简体" pitchFamily="2" charset="-122"/>
              </a:rPr>
              <a:t>“</a:t>
            </a:r>
            <a:r>
              <a:rPr lang="zh-CN" altLang="en-US" sz="3600" b="0">
                <a:solidFill>
                  <a:srgbClr val="CC00FF"/>
                </a:solidFill>
                <a:latin typeface="方正行楷简体" pitchFamily="2" charset="-122"/>
                <a:ea typeface="方正行楷简体" pitchFamily="2" charset="-122"/>
              </a:rPr>
              <a:t>大宅子</a:t>
            </a:r>
            <a:r>
              <a:rPr lang="zh-CN" altLang="en-US" sz="3600" b="0">
                <a:solidFill>
                  <a:srgbClr val="CC00FF"/>
                </a:solidFill>
                <a:latin typeface="Arial" pitchFamily="34" charset="0"/>
                <a:ea typeface="方正行楷简体" pitchFamily="2" charset="-122"/>
              </a:rPr>
              <a:t>”</a:t>
            </a:r>
            <a:r>
              <a:rPr lang="zh-CN" altLang="en-US" sz="3600" b="0">
                <a:solidFill>
                  <a:srgbClr val="CC00FF"/>
                </a:solidFill>
                <a:latin typeface="方正行楷简体" pitchFamily="2" charset="-122"/>
                <a:ea typeface="方正行楷简体" pitchFamily="2" charset="-122"/>
              </a:rPr>
              <a:t>即继承</a:t>
            </a:r>
            <a:r>
              <a:rPr lang="zh-CN" altLang="en-US" sz="3600" b="0">
                <a:solidFill>
                  <a:srgbClr val="CC00FF"/>
                </a:solidFill>
                <a:latin typeface="Arial" pitchFamily="34" charset="0"/>
                <a:ea typeface="方正行楷简体" pitchFamily="2" charset="-122"/>
              </a:rPr>
              <a:t>“</a:t>
            </a:r>
            <a:r>
              <a:rPr lang="zh-CN" altLang="en-US" sz="3600" b="0">
                <a:solidFill>
                  <a:srgbClr val="CC00FF"/>
                </a:solidFill>
                <a:latin typeface="方正行楷简体" pitchFamily="2" charset="-122"/>
                <a:ea typeface="方正行楷简体" pitchFamily="2" charset="-122"/>
              </a:rPr>
              <a:t>文化遗产</a:t>
            </a:r>
            <a:r>
              <a:rPr lang="zh-CN" altLang="en-US" sz="3600" b="0">
                <a:solidFill>
                  <a:srgbClr val="CC00FF"/>
                </a:solidFill>
                <a:latin typeface="Arial" pitchFamily="34" charset="0"/>
                <a:ea typeface="方正行楷简体" pitchFamily="2" charset="-122"/>
              </a:rPr>
              <a:t>”</a:t>
            </a:r>
            <a:r>
              <a:rPr lang="zh-CN" altLang="en-US" sz="3600" b="0">
                <a:solidFill>
                  <a:srgbClr val="CC00FF"/>
                </a:solidFill>
                <a:latin typeface="方正行楷简体" pitchFamily="2" charset="-122"/>
                <a:ea typeface="方正行楷简体" pitchFamily="2" charset="-122"/>
              </a:rPr>
              <a:t>。</a:t>
            </a:r>
          </a:p>
        </p:txBody>
      </p:sp>
      <p:grpSp>
        <p:nvGrpSpPr>
          <p:cNvPr id="4" name="Group 14">
            <a:extLst>
              <a:ext uri="{FF2B5EF4-FFF2-40B4-BE49-F238E27FC236}">
                <a16:creationId xmlns:a16="http://schemas.microsoft.com/office/drawing/2014/main" id="{9A6E07E4-7899-4E44-BD49-E69397C81793}"/>
              </a:ext>
            </a:extLst>
          </p:cNvPr>
          <p:cNvGrpSpPr/>
          <p:nvPr/>
        </p:nvGrpSpPr>
        <p:grpSpPr>
          <a:xfrm>
            <a:off x="7620000" y="1981200"/>
            <a:ext cx="2667000" cy="609600"/>
            <a:chExt cx="1680" cy="384"/>
          </a:xfrm>
        </p:grpSpPr>
        <p:sp>
          <p:nvSpPr>
            <p:cNvPr id="25620" name="AutoShape 15">
              <a:extLst>
                <a:ext uri="{FF2B5EF4-FFF2-40B4-BE49-F238E27FC236}">
                  <a16:creationId xmlns:a16="http://schemas.microsoft.com/office/drawing/2014/main" id="{5B447C1B-4F59-4BC2-91CC-204261C903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8"/>
              <a:ext cx="1536" cy="336"/>
            </a:xfrm>
            <a:prstGeom prst="leftArrowCallout">
              <a:avLst>
                <a:gd name="adj1" fmla="val 22028"/>
                <a:gd name="adj2" fmla="val 25000"/>
                <a:gd name="adj3" fmla="val 72910"/>
                <a:gd name="adj4" fmla="val 75718"/>
              </a:avLst>
            </a:prstGeom>
            <a:gradFill rotWithShape="0">
              <a:gsLst>
                <a:gs pos="0">
                  <a:srgbClr val="66FF33"/>
                </a:gs>
                <a:gs pos="50000">
                  <a:srgbClr val="FFFFFF"/>
                </a:gs>
                <a:gs pos="100000">
                  <a:srgbClr val="66FF33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5621" name="Text Box 16">
              <a:extLst>
                <a:ext uri="{FF2B5EF4-FFF2-40B4-BE49-F238E27FC236}">
                  <a16:creationId xmlns:a16="http://schemas.microsoft.com/office/drawing/2014/main" id="{DCE30FAE-21C4-4257-9E73-B56D3E979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" y="0"/>
              <a:ext cx="129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200" b="0">
                  <a:solidFill>
                    <a:srgbClr val="000000"/>
                  </a:solidFill>
                  <a:ea typeface="隶书" pitchFamily="49" charset="-122"/>
                </a:rPr>
                <a:t>逃避害怕</a:t>
              </a:r>
            </a:p>
          </p:txBody>
        </p:sp>
      </p:grpSp>
      <p:grpSp>
        <p:nvGrpSpPr>
          <p:cNvPr id="5" name="Group 17">
            <a:extLst>
              <a:ext uri="{FF2B5EF4-FFF2-40B4-BE49-F238E27FC236}">
                <a16:creationId xmlns:a16="http://schemas.microsoft.com/office/drawing/2014/main" id="{83CE6F98-BA5D-45B4-A46B-07A786C3CD19}"/>
              </a:ext>
            </a:extLst>
          </p:cNvPr>
          <p:cNvGrpSpPr/>
          <p:nvPr/>
        </p:nvGrpSpPr>
        <p:grpSpPr>
          <a:xfrm>
            <a:off x="7620000" y="2743200"/>
            <a:ext cx="2667000" cy="609600"/>
            <a:chExt cx="1680" cy="384"/>
          </a:xfrm>
        </p:grpSpPr>
        <p:sp>
          <p:nvSpPr>
            <p:cNvPr id="25618" name="AutoShape 18">
              <a:extLst>
                <a:ext uri="{FF2B5EF4-FFF2-40B4-BE49-F238E27FC236}">
                  <a16:creationId xmlns:a16="http://schemas.microsoft.com/office/drawing/2014/main" id="{D49E6A5F-A8DD-46E6-9169-DF035C4CDB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8"/>
              <a:ext cx="1536" cy="336"/>
            </a:xfrm>
            <a:prstGeom prst="leftArrowCallout">
              <a:avLst>
                <a:gd name="adj1" fmla="val 22028"/>
                <a:gd name="adj2" fmla="val 25000"/>
                <a:gd name="adj3" fmla="val 72910"/>
                <a:gd name="adj4" fmla="val 75718"/>
              </a:avLst>
            </a:prstGeom>
            <a:gradFill rotWithShape="0">
              <a:gsLst>
                <a:gs pos="0">
                  <a:srgbClr val="66FF33"/>
                </a:gs>
                <a:gs pos="50000">
                  <a:srgbClr val="FFFFFF"/>
                </a:gs>
                <a:gs pos="100000">
                  <a:srgbClr val="66FF33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5619" name="Text Box 19">
              <a:extLst>
                <a:ext uri="{FF2B5EF4-FFF2-40B4-BE49-F238E27FC236}">
                  <a16:creationId xmlns:a16="http://schemas.microsoft.com/office/drawing/2014/main" id="{9CE09D9E-753B-48C9-820E-A2D3E4E7C3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" y="0"/>
              <a:ext cx="129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200" b="0">
                  <a:solidFill>
                    <a:srgbClr val="000000"/>
                  </a:solidFill>
                  <a:ea typeface="隶书" pitchFamily="49" charset="-122"/>
                </a:rPr>
                <a:t>全盘否定</a:t>
              </a:r>
            </a:p>
          </p:txBody>
        </p:sp>
      </p:grpSp>
      <p:grpSp>
        <p:nvGrpSpPr>
          <p:cNvPr id="6" name="Group 20">
            <a:extLst>
              <a:ext uri="{FF2B5EF4-FFF2-40B4-BE49-F238E27FC236}">
                <a16:creationId xmlns:a16="http://schemas.microsoft.com/office/drawing/2014/main" id="{C62161BC-2910-46BC-B0CA-23658A4949E8}"/>
              </a:ext>
            </a:extLst>
          </p:cNvPr>
          <p:cNvGrpSpPr/>
          <p:nvPr/>
        </p:nvGrpSpPr>
        <p:grpSpPr>
          <a:xfrm>
            <a:off x="7620000" y="4572000"/>
            <a:ext cx="2667000" cy="609600"/>
            <a:chExt cx="1680" cy="384"/>
          </a:xfrm>
        </p:grpSpPr>
        <p:sp>
          <p:nvSpPr>
            <p:cNvPr id="25616" name="AutoShape 21">
              <a:extLst>
                <a:ext uri="{FF2B5EF4-FFF2-40B4-BE49-F238E27FC236}">
                  <a16:creationId xmlns:a16="http://schemas.microsoft.com/office/drawing/2014/main" id="{B203BA5A-3AC9-4699-A39A-A8F3ACD3D8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8"/>
              <a:ext cx="1536" cy="336"/>
            </a:xfrm>
            <a:prstGeom prst="leftArrowCallout">
              <a:avLst>
                <a:gd name="adj1" fmla="val 22028"/>
                <a:gd name="adj2" fmla="val 25000"/>
                <a:gd name="adj3" fmla="val 72910"/>
                <a:gd name="adj4" fmla="val 75718"/>
              </a:avLst>
            </a:prstGeom>
            <a:gradFill rotWithShape="0">
              <a:gsLst>
                <a:gs pos="0">
                  <a:srgbClr val="66FF33"/>
                </a:gs>
                <a:gs pos="50000">
                  <a:srgbClr val="FFFFFF"/>
                </a:gs>
                <a:gs pos="100000">
                  <a:srgbClr val="66FF33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5617" name="Text Box 22">
              <a:extLst>
                <a:ext uri="{FF2B5EF4-FFF2-40B4-BE49-F238E27FC236}">
                  <a16:creationId xmlns:a16="http://schemas.microsoft.com/office/drawing/2014/main" id="{53715C5D-A86A-4210-A896-755852F312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" y="0"/>
              <a:ext cx="129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200" b="0">
                  <a:solidFill>
                    <a:srgbClr val="000000"/>
                  </a:solidFill>
                  <a:ea typeface="隶书" pitchFamily="49" charset="-122"/>
                </a:rPr>
                <a:t>辩证吸收</a:t>
              </a:r>
            </a:p>
          </p:txBody>
        </p:sp>
      </p:grpSp>
      <p:grpSp>
        <p:nvGrpSpPr>
          <p:cNvPr id="7" name="Group 23">
            <a:extLst>
              <a:ext uri="{FF2B5EF4-FFF2-40B4-BE49-F238E27FC236}">
                <a16:creationId xmlns:a16="http://schemas.microsoft.com/office/drawing/2014/main" id="{DF949202-6540-43BF-8370-413C59C02D85}"/>
              </a:ext>
            </a:extLst>
          </p:cNvPr>
          <p:cNvGrpSpPr/>
          <p:nvPr/>
        </p:nvGrpSpPr>
        <p:grpSpPr>
          <a:xfrm>
            <a:off x="7543800" y="3581400"/>
            <a:ext cx="2667000" cy="609600"/>
            <a:chExt cx="1680" cy="384"/>
          </a:xfrm>
        </p:grpSpPr>
        <p:sp>
          <p:nvSpPr>
            <p:cNvPr id="25614" name="AutoShape 24">
              <a:extLst>
                <a:ext uri="{FF2B5EF4-FFF2-40B4-BE49-F238E27FC236}">
                  <a16:creationId xmlns:a16="http://schemas.microsoft.com/office/drawing/2014/main" id="{06D23EF5-337B-4ECB-ADCD-B8AE8ED291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8"/>
              <a:ext cx="1536" cy="336"/>
            </a:xfrm>
            <a:prstGeom prst="leftArrowCallout">
              <a:avLst>
                <a:gd name="adj1" fmla="val 22028"/>
                <a:gd name="adj2" fmla="val 25000"/>
                <a:gd name="adj3" fmla="val 72910"/>
                <a:gd name="adj4" fmla="val 75718"/>
              </a:avLst>
            </a:prstGeom>
            <a:gradFill rotWithShape="0">
              <a:gsLst>
                <a:gs pos="0">
                  <a:srgbClr val="66FF33"/>
                </a:gs>
                <a:gs pos="50000">
                  <a:srgbClr val="FFFFFF"/>
                </a:gs>
                <a:gs pos="100000">
                  <a:srgbClr val="66FF33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5615" name="Text Box 25">
              <a:extLst>
                <a:ext uri="{FF2B5EF4-FFF2-40B4-BE49-F238E27FC236}">
                  <a16:creationId xmlns:a16="http://schemas.microsoft.com/office/drawing/2014/main" id="{74ADE165-AC3E-4FA4-8624-4E303C582D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" y="0"/>
              <a:ext cx="129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200" b="0">
                  <a:solidFill>
                    <a:srgbClr val="000000"/>
                  </a:solidFill>
                  <a:ea typeface="隶书" pitchFamily="49" charset="-122"/>
                </a:rPr>
                <a:t>全盘肯定</a:t>
              </a:r>
            </a:p>
          </p:txBody>
        </p:sp>
      </p:grp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3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6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75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62" grpId="1"/>
      <p:bldP spid="45063" grpId="2"/>
      <p:bldP spid="45067" grpId="3"/>
      <p:bldP spid="45068" grpId="4"/>
      <p:bldP spid="45069" grpId="5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F83830DC-F4EE-4EC1-B048-A0EDDBF6589A}"/>
              </a:ext>
            </a:extLst>
          </p:cNvPr>
          <p:cNvGrpSpPr/>
          <p:nvPr/>
        </p:nvGrpSpPr>
        <p:grpSpPr>
          <a:xfrm>
            <a:off x="1524000" y="1588"/>
            <a:ext cx="838200" cy="1771650"/>
            <a:chExt cx="528" cy="1056"/>
          </a:xfrm>
        </p:grpSpPr>
        <p:sp>
          <p:nvSpPr>
            <p:cNvPr id="46083" name="AutoShape 3">
              <a:extLst>
                <a:ext uri="{FF2B5EF4-FFF2-40B4-BE49-F238E27FC236}">
                  <a16:creationId xmlns:a16="http://schemas.microsoft.com/office/drawing/2014/main" id="{73FABA46-F5D0-49AB-96C2-EF3A9530F2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528" cy="1056"/>
            </a:xfrm>
            <a:prstGeom prst="verticalScroll">
              <a:avLst>
                <a:gd name="adj" fmla="val 13944"/>
              </a:avLst>
            </a:prstGeom>
            <a:gradFill rotWithShape="0">
              <a:gsLst>
                <a:gs pos="0">
                  <a:schemeClr val="folHlink"/>
                </a:gs>
                <a:gs pos="50000">
                  <a:schemeClr val="folHlink">
                    <a:gamma/>
                    <a:tint val="0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6660" name="Text Box 4">
              <a:extLst>
                <a:ext uri="{FF2B5EF4-FFF2-40B4-BE49-F238E27FC236}">
                  <a16:creationId xmlns:a16="http://schemas.microsoft.com/office/drawing/2014/main" id="{9138A51B-CFA7-4A9A-9415-EED876CA2B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0" y="0"/>
              <a:ext cx="333" cy="1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lIns="18000" rIns="18000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200" b="0">
                  <a:solidFill>
                    <a:srgbClr val="FF0000"/>
                  </a:solidFill>
                  <a:latin typeface="隶书" pitchFamily="49" charset="-122"/>
                  <a:ea typeface="隶书" pitchFamily="49" charset="-122"/>
                </a:rPr>
                <a:t>问题</a:t>
              </a:r>
              <a:r>
                <a:rPr lang="en-US" altLang="zh-CN" sz="3200" b="0">
                  <a:solidFill>
                    <a:srgbClr val="FF0000"/>
                  </a:solidFill>
                  <a:latin typeface="隶书" pitchFamily="49" charset="-122"/>
                  <a:ea typeface="隶书" pitchFamily="49" charset="-122"/>
                </a:rPr>
                <a:t>(</a:t>
              </a:r>
              <a:r>
                <a:rPr lang="zh-CN" altLang="en-US" sz="3200" b="0">
                  <a:solidFill>
                    <a:srgbClr val="FF0000"/>
                  </a:solidFill>
                  <a:latin typeface="隶书" pitchFamily="49" charset="-122"/>
                  <a:ea typeface="隶书" pitchFamily="49" charset="-122"/>
                </a:rPr>
                <a:t>３</a:t>
              </a:r>
              <a:r>
                <a:rPr lang="en-US" altLang="zh-CN" sz="3200" b="0">
                  <a:solidFill>
                    <a:srgbClr val="FF0000"/>
                  </a:solidFill>
                  <a:latin typeface="隶书" pitchFamily="49" charset="-122"/>
                  <a:ea typeface="隶书" pitchFamily="49" charset="-122"/>
                </a:rPr>
                <a:t>)</a:t>
              </a:r>
            </a:p>
          </p:txBody>
        </p:sp>
      </p:grpSp>
      <p:sp>
        <p:nvSpPr>
          <p:cNvPr id="26627" name="Text Box 5">
            <a:extLst>
              <a:ext uri="{FF2B5EF4-FFF2-40B4-BE49-F238E27FC236}">
                <a16:creationId xmlns:a16="http://schemas.microsoft.com/office/drawing/2014/main" id="{839C647B-879A-4438-99E3-03C6D2159F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533400"/>
            <a:ext cx="571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zh-CN" altLang="en-US" b="0">
              <a:solidFill>
                <a:srgbClr val="000000"/>
              </a:solidFill>
            </a:endParaRPr>
          </a:p>
        </p:txBody>
      </p:sp>
      <p:sp>
        <p:nvSpPr>
          <p:cNvPr id="46086" name="Text Box 6">
            <a:extLst>
              <a:ext uri="{FF2B5EF4-FFF2-40B4-BE49-F238E27FC236}">
                <a16:creationId xmlns:a16="http://schemas.microsoft.com/office/drawing/2014/main" id="{B6589B9D-1993-4CAB-9C5B-6F9E69B59A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600" y="0"/>
            <a:ext cx="8153400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>
                <a:solidFill>
                  <a:srgbClr val="FF0000"/>
                </a:solidFill>
                <a:latin typeface="方正行楷简体" pitchFamily="2" charset="-122"/>
                <a:ea typeface="方正行楷简体" pitchFamily="2" charset="-122"/>
              </a:rPr>
              <a:t>★</a:t>
            </a:r>
            <a:r>
              <a:rPr lang="zh-CN" altLang="en-US" sz="3600">
                <a:solidFill>
                  <a:srgbClr val="CC00FF"/>
                </a:solidFill>
                <a:latin typeface="Arial" pitchFamily="34" charset="0"/>
                <a:ea typeface="方正行楷简体" pitchFamily="2" charset="-122"/>
              </a:rPr>
              <a:t>“</a:t>
            </a:r>
            <a:r>
              <a:rPr lang="zh-CN" altLang="en-US" sz="3600" b="0">
                <a:solidFill>
                  <a:srgbClr val="CC00FF"/>
                </a:solidFill>
                <a:latin typeface="方正行楷简体" pitchFamily="2" charset="-122"/>
                <a:ea typeface="方正行楷简体" pitchFamily="2" charset="-122"/>
              </a:rPr>
              <a:t>拿来主义</a:t>
            </a:r>
            <a:r>
              <a:rPr lang="zh-CN" altLang="en-US" sz="3600" b="0">
                <a:solidFill>
                  <a:srgbClr val="CC00FF"/>
                </a:solidFill>
                <a:latin typeface="Arial" pitchFamily="34" charset="0"/>
                <a:ea typeface="方正行楷简体" pitchFamily="2" charset="-122"/>
              </a:rPr>
              <a:t>”</a:t>
            </a:r>
            <a:r>
              <a:rPr lang="zh-CN" altLang="en-US" sz="3600" b="0">
                <a:solidFill>
                  <a:srgbClr val="CC00FF"/>
                </a:solidFill>
                <a:latin typeface="方正行楷简体" pitchFamily="2" charset="-122"/>
                <a:ea typeface="方正行楷简体" pitchFamily="2" charset="-122"/>
              </a:rPr>
              <a:t>者是怎样</a:t>
            </a:r>
            <a:r>
              <a:rPr lang="zh-CN" altLang="en-US" sz="3600" b="0">
                <a:solidFill>
                  <a:srgbClr val="CC00FF"/>
                </a:solidFill>
                <a:latin typeface="Arial" pitchFamily="34" charset="0"/>
                <a:ea typeface="方正行楷简体" pitchFamily="2" charset="-122"/>
              </a:rPr>
              <a:t>“</a:t>
            </a:r>
            <a:r>
              <a:rPr lang="zh-CN" altLang="en-US" sz="3600" b="0">
                <a:solidFill>
                  <a:srgbClr val="FF0000"/>
                </a:solidFill>
                <a:latin typeface="方正行楷简体" pitchFamily="2" charset="-122"/>
                <a:ea typeface="方正行楷简体" pitchFamily="2" charset="-122"/>
              </a:rPr>
              <a:t>挑选</a:t>
            </a:r>
            <a:r>
              <a:rPr lang="zh-CN" altLang="en-US" sz="3600" b="0">
                <a:solidFill>
                  <a:srgbClr val="CC00FF"/>
                </a:solidFill>
                <a:latin typeface="Arial" pitchFamily="34" charset="0"/>
                <a:ea typeface="方正行楷简体" pitchFamily="2" charset="-122"/>
              </a:rPr>
              <a:t>”</a:t>
            </a:r>
            <a:r>
              <a:rPr lang="zh-CN" altLang="en-US" sz="3600" b="0">
                <a:solidFill>
                  <a:srgbClr val="CC00FF"/>
                </a:solidFill>
                <a:latin typeface="方正行楷简体" pitchFamily="2" charset="-122"/>
                <a:ea typeface="方正行楷简体" pitchFamily="2" charset="-122"/>
              </a:rPr>
              <a:t>文化遗产的</a:t>
            </a:r>
            <a:r>
              <a:rPr lang="en-US" altLang="zh-CN" sz="3600" b="0">
                <a:solidFill>
                  <a:srgbClr val="CC00FF"/>
                </a:solidFill>
                <a:latin typeface="方正行楷简体" pitchFamily="2" charset="-122"/>
                <a:ea typeface="方正行楷简体" pitchFamily="2" charset="-122"/>
              </a:rPr>
              <a:t>?</a:t>
            </a:r>
            <a:r>
              <a:rPr lang="zh-CN" altLang="en-US" sz="3600" b="0">
                <a:solidFill>
                  <a:srgbClr val="CC00FF"/>
                </a:solidFill>
                <a:latin typeface="方正行楷简体" pitchFamily="2" charset="-122"/>
                <a:ea typeface="方正行楷简体" pitchFamily="2" charset="-122"/>
              </a:rPr>
              <a:t>是怎样说理的</a:t>
            </a:r>
            <a:r>
              <a:rPr lang="en-US" altLang="zh-CN" sz="3600" b="0">
                <a:solidFill>
                  <a:srgbClr val="CC00FF"/>
                </a:solidFill>
                <a:latin typeface="方正行楷简体" pitchFamily="2" charset="-122"/>
                <a:ea typeface="方正行楷简体" pitchFamily="2" charset="-122"/>
              </a:rPr>
              <a:t>?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zh-CN" altLang="en-US" sz="3600" b="0">
              <a:solidFill>
                <a:srgbClr val="000000"/>
              </a:solidFill>
            </a:endParaRPr>
          </a:p>
        </p:txBody>
      </p:sp>
      <p:sp>
        <p:nvSpPr>
          <p:cNvPr id="46087" name="Text Box 7">
            <a:extLst>
              <a:ext uri="{FF2B5EF4-FFF2-40B4-BE49-F238E27FC236}">
                <a16:creationId xmlns:a16="http://schemas.microsoft.com/office/drawing/2014/main" id="{6918E36E-93C7-4C64-A9B6-1AA1B9308C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2209800"/>
            <a:ext cx="2286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0">
                <a:solidFill>
                  <a:srgbClr val="FF0000"/>
                </a:solidFill>
              </a:rPr>
              <a:t>鱼  翅</a:t>
            </a:r>
            <a:r>
              <a:rPr lang="zh-CN" altLang="en-US" b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46088" name="Text Box 8">
            <a:extLst>
              <a:ext uri="{FF2B5EF4-FFF2-40B4-BE49-F238E27FC236}">
                <a16:creationId xmlns:a16="http://schemas.microsoft.com/office/drawing/2014/main" id="{E3F2BD7B-A4EA-4E27-AA8A-55F09CEEF4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0" y="2971800"/>
            <a:ext cx="2209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0">
                <a:solidFill>
                  <a:srgbClr val="FF0000"/>
                </a:solidFill>
              </a:rPr>
              <a:t>鸦 片</a:t>
            </a:r>
            <a:r>
              <a:rPr lang="zh-CN" altLang="en-US" b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6089" name="Text Box 9">
            <a:extLst>
              <a:ext uri="{FF2B5EF4-FFF2-40B4-BE49-F238E27FC236}">
                <a16:creationId xmlns:a16="http://schemas.microsoft.com/office/drawing/2014/main" id="{CFDAF0AC-3B37-4EF5-A669-D04008CE98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4724400"/>
            <a:ext cx="2057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0">
                <a:solidFill>
                  <a:srgbClr val="FF0000"/>
                </a:solidFill>
              </a:rPr>
              <a:t>姨太太</a:t>
            </a:r>
          </a:p>
        </p:txBody>
      </p:sp>
      <p:sp>
        <p:nvSpPr>
          <p:cNvPr id="46090" name="Text Box 10">
            <a:extLst>
              <a:ext uri="{FF2B5EF4-FFF2-40B4-BE49-F238E27FC236}">
                <a16:creationId xmlns:a16="http://schemas.microsoft.com/office/drawing/2014/main" id="{2FA538B8-A89F-432C-9578-4B569B8C96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3733800"/>
            <a:ext cx="2133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0">
                <a:solidFill>
                  <a:srgbClr val="FF0000"/>
                </a:solidFill>
              </a:rPr>
              <a:t>烟枪烟灯</a:t>
            </a:r>
          </a:p>
        </p:txBody>
      </p:sp>
      <p:grpSp>
        <p:nvGrpSpPr>
          <p:cNvPr id="3" name="Group 11">
            <a:extLst>
              <a:ext uri="{FF2B5EF4-FFF2-40B4-BE49-F238E27FC236}">
                <a16:creationId xmlns:a16="http://schemas.microsoft.com/office/drawing/2014/main" id="{FD60929F-A9EE-42D9-8A7B-F388B8BFCA97}"/>
              </a:ext>
            </a:extLst>
          </p:cNvPr>
          <p:cNvGrpSpPr/>
          <p:nvPr/>
        </p:nvGrpSpPr>
        <p:grpSpPr>
          <a:xfrm>
            <a:off x="4419600" y="2438400"/>
            <a:ext cx="304800" cy="2667000"/>
            <a:chExt cx="192" cy="1680"/>
          </a:xfrm>
        </p:grpSpPr>
        <p:sp>
          <p:nvSpPr>
            <p:cNvPr id="26656" name="AutoShape 12">
              <a:extLst>
                <a:ext uri="{FF2B5EF4-FFF2-40B4-BE49-F238E27FC236}">
                  <a16:creationId xmlns:a16="http://schemas.microsoft.com/office/drawing/2014/main" id="{30CC5727-1F1E-4EC4-9F4D-69FE553AB7C3}"/>
                </a:ext>
              </a:extLst>
            </p:cNvPr>
            <p:cNvSpPr/>
            <p:nvPr/>
          </p:nvSpPr>
          <p:spPr bwMode="auto">
            <a:xfrm>
              <a:off x="0" y="0"/>
              <a:ext cx="144" cy="1680"/>
            </a:xfrm>
            <a:prstGeom prst="leftBracket">
              <a:avLst>
                <a:gd name="adj" fmla="val 0"/>
              </a:avLst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57" name="Line 13">
              <a:extLst>
                <a:ext uri="{FF2B5EF4-FFF2-40B4-BE49-F238E27FC236}">
                  <a16:creationId xmlns:a16="http://schemas.microsoft.com/office/drawing/2014/main" id="{3CEB093E-8D92-4FB2-8771-6291B7FE50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480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6658" name="Line 14">
              <a:extLst>
                <a:ext uri="{FF2B5EF4-FFF2-40B4-BE49-F238E27FC236}">
                  <a16:creationId xmlns:a16="http://schemas.microsoft.com/office/drawing/2014/main" id="{F0AFAD66-8C91-494E-925E-C50494CBC4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008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</p:grpSp>
      <p:grpSp>
        <p:nvGrpSpPr>
          <p:cNvPr id="4" name="Group 15">
            <a:extLst>
              <a:ext uri="{FF2B5EF4-FFF2-40B4-BE49-F238E27FC236}">
                <a16:creationId xmlns:a16="http://schemas.microsoft.com/office/drawing/2014/main" id="{98029E81-FA46-4D79-93D6-486373CB2BA0}"/>
              </a:ext>
            </a:extLst>
          </p:cNvPr>
          <p:cNvGrpSpPr/>
          <p:nvPr/>
        </p:nvGrpSpPr>
        <p:grpSpPr>
          <a:xfrm>
            <a:off x="1524000" y="3352800"/>
            <a:ext cx="2971800" cy="762000"/>
            <a:chExt cx="1872" cy="480"/>
          </a:xfrm>
        </p:grpSpPr>
        <p:sp>
          <p:nvSpPr>
            <p:cNvPr id="26654" name="Oval 16">
              <a:extLst>
                <a:ext uri="{FF2B5EF4-FFF2-40B4-BE49-F238E27FC236}">
                  <a16:creationId xmlns:a16="http://schemas.microsoft.com/office/drawing/2014/main" id="{9A40522B-5599-42E7-8790-95D696B7B3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824" cy="480"/>
            </a:xfrm>
            <a:prstGeom prst="ellipse">
              <a:avLst/>
            </a:prstGeom>
            <a:gradFill rotWithShape="0">
              <a:gsLst>
                <a:gs pos="0">
                  <a:srgbClr val="0000FF"/>
                </a:gs>
                <a:gs pos="50000">
                  <a:srgbClr val="FFFFFF"/>
                </a:gs>
                <a:gs pos="100000">
                  <a:srgbClr val="0000FF"/>
                </a:gs>
              </a:gsLst>
              <a:lin ang="2700000" scaled="1"/>
            </a:gra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b="0">
                <a:solidFill>
                  <a:srgbClr val="000000"/>
                </a:solidFill>
              </a:endParaRPr>
            </a:p>
          </p:txBody>
        </p:sp>
        <p:sp>
          <p:nvSpPr>
            <p:cNvPr id="26655" name="Text Box 17">
              <a:extLst>
                <a:ext uri="{FF2B5EF4-FFF2-40B4-BE49-F238E27FC236}">
                  <a16:creationId xmlns:a16="http://schemas.microsoft.com/office/drawing/2014/main" id="{F8A6A0D2-9956-406A-BF94-EBB36C5E81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" y="48"/>
              <a:ext cx="177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800" b="0">
                  <a:solidFill>
                    <a:srgbClr val="FF0000"/>
                  </a:solidFill>
                  <a:ea typeface="黑体" panose="02010609060101010101" pitchFamily="49" charset="-122"/>
                </a:rPr>
                <a:t>大宅子里的遗产</a:t>
              </a:r>
            </a:p>
          </p:txBody>
        </p:sp>
      </p:grpSp>
      <p:sp>
        <p:nvSpPr>
          <p:cNvPr id="46098" name="AutoShape 18">
            <a:extLst>
              <a:ext uri="{FF2B5EF4-FFF2-40B4-BE49-F238E27FC236}">
                <a16:creationId xmlns:a16="http://schemas.microsoft.com/office/drawing/2014/main" id="{F40C6C65-86A9-41FB-869E-87FE946B2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0" y="2209800"/>
            <a:ext cx="2438400" cy="685800"/>
          </a:xfrm>
          <a:prstGeom prst="leftArrowCallout">
            <a:avLst>
              <a:gd name="adj1" fmla="val 25000"/>
              <a:gd name="adj2" fmla="val 25000"/>
              <a:gd name="adj3" fmla="val 46979"/>
              <a:gd name="adj4" fmla="val 79046"/>
            </a:avLst>
          </a:prstGeom>
          <a:gradFill rotWithShape="0">
            <a:gsLst>
              <a:gs pos="0">
                <a:srgbClr val="00FFFF"/>
              </a:gs>
              <a:gs pos="50000">
                <a:srgbClr val="FFFFFF"/>
              </a:gs>
              <a:gs pos="100000">
                <a:srgbClr val="00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ea typeface="昆仑楷体" pitchFamily="1" charset="-122"/>
              </a:rPr>
              <a:t>喻文化精华</a:t>
            </a:r>
          </a:p>
        </p:txBody>
      </p:sp>
      <p:sp>
        <p:nvSpPr>
          <p:cNvPr id="46099" name="AutoShape 19">
            <a:extLst>
              <a:ext uri="{FF2B5EF4-FFF2-40B4-BE49-F238E27FC236}">
                <a16:creationId xmlns:a16="http://schemas.microsoft.com/office/drawing/2014/main" id="{18246C58-F9EE-41FB-A989-3A9598AEE1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0" y="2895600"/>
            <a:ext cx="2438400" cy="685800"/>
          </a:xfrm>
          <a:prstGeom prst="leftArrowCallout">
            <a:avLst>
              <a:gd name="adj1" fmla="val 25000"/>
              <a:gd name="adj2" fmla="val 25000"/>
              <a:gd name="adj3" fmla="val 46979"/>
              <a:gd name="adj4" fmla="val 79046"/>
            </a:avLst>
          </a:prstGeom>
          <a:gradFill rotWithShape="0">
            <a:gsLst>
              <a:gs pos="0">
                <a:srgbClr val="00FFFF"/>
              </a:gs>
              <a:gs pos="50000">
                <a:srgbClr val="FFFFFF"/>
              </a:gs>
              <a:gs pos="100000">
                <a:srgbClr val="00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ea typeface="昆仑楷体" pitchFamily="1" charset="-122"/>
              </a:rPr>
              <a:t>喻益害并存</a:t>
            </a:r>
          </a:p>
        </p:txBody>
      </p:sp>
      <p:sp>
        <p:nvSpPr>
          <p:cNvPr id="46100" name="AutoShape 20">
            <a:extLst>
              <a:ext uri="{FF2B5EF4-FFF2-40B4-BE49-F238E27FC236}">
                <a16:creationId xmlns:a16="http://schemas.microsoft.com/office/drawing/2014/main" id="{607DBDD5-EA9A-4054-88D5-254B6D172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9600" y="3810000"/>
            <a:ext cx="2438400" cy="685800"/>
          </a:xfrm>
          <a:prstGeom prst="leftArrowCallout">
            <a:avLst>
              <a:gd name="adj1" fmla="val 25000"/>
              <a:gd name="adj2" fmla="val 25000"/>
              <a:gd name="adj3" fmla="val 46979"/>
              <a:gd name="adj4" fmla="val 79046"/>
            </a:avLst>
          </a:prstGeom>
          <a:gradFill rotWithShape="0">
            <a:gsLst>
              <a:gs pos="0">
                <a:srgbClr val="00FFFF"/>
              </a:gs>
              <a:gs pos="50000">
                <a:srgbClr val="FFFFFF"/>
              </a:gs>
              <a:gs pos="100000">
                <a:srgbClr val="00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ea typeface="昆仑楷体" pitchFamily="1" charset="-122"/>
              </a:rPr>
              <a:t>喻文化糟粕</a:t>
            </a:r>
          </a:p>
        </p:txBody>
      </p:sp>
      <p:sp>
        <p:nvSpPr>
          <p:cNvPr id="46101" name="AutoShape 21">
            <a:extLst>
              <a:ext uri="{FF2B5EF4-FFF2-40B4-BE49-F238E27FC236}">
                <a16:creationId xmlns:a16="http://schemas.microsoft.com/office/drawing/2014/main" id="{8B9B7144-9B2C-4E9D-A89C-4473019B6A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9600" y="4800600"/>
            <a:ext cx="2438400" cy="685800"/>
          </a:xfrm>
          <a:prstGeom prst="leftArrowCallout">
            <a:avLst>
              <a:gd name="adj1" fmla="val 25000"/>
              <a:gd name="adj2" fmla="val 25000"/>
              <a:gd name="adj3" fmla="val 46979"/>
              <a:gd name="adj4" fmla="val 79046"/>
            </a:avLst>
          </a:prstGeom>
          <a:gradFill rotWithShape="0">
            <a:gsLst>
              <a:gs pos="0">
                <a:srgbClr val="00FFFF"/>
              </a:gs>
              <a:gs pos="50000">
                <a:srgbClr val="FFFFFF"/>
              </a:gs>
              <a:gs pos="100000">
                <a:srgbClr val="00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ea typeface="昆仑楷体" pitchFamily="1" charset="-122"/>
              </a:rPr>
              <a:t>喻封建文化</a:t>
            </a:r>
          </a:p>
        </p:txBody>
      </p:sp>
      <p:sp>
        <p:nvSpPr>
          <p:cNvPr id="46102" name="Text Box 22">
            <a:extLst>
              <a:ext uri="{FF2B5EF4-FFF2-40B4-BE49-F238E27FC236}">
                <a16:creationId xmlns:a16="http://schemas.microsoft.com/office/drawing/2014/main" id="{51C2BC7E-8525-4B4A-9FEC-4522FC6EA0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5410200"/>
            <a:ext cx="57912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0">
                <a:solidFill>
                  <a:srgbClr val="000000"/>
                </a:solidFill>
                <a:latin typeface="方正姚体简体" pitchFamily="2" charset="-122"/>
                <a:ea typeface="方正姚体简体" pitchFamily="2" charset="-122"/>
              </a:rPr>
              <a:t>一言以蔽之</a:t>
            </a:r>
            <a:r>
              <a:rPr lang="en-US" altLang="zh-CN" sz="3200" b="0">
                <a:solidFill>
                  <a:srgbClr val="000000"/>
                </a:solidFill>
                <a:latin typeface="方正姚体简体" pitchFamily="2" charset="-122"/>
                <a:ea typeface="方正姚体简体" pitchFamily="2" charset="-122"/>
              </a:rPr>
              <a:t>,</a:t>
            </a:r>
            <a:r>
              <a:rPr lang="en-US" altLang="zh-CN" sz="3200" b="0">
                <a:solidFill>
                  <a:srgbClr val="000000"/>
                </a:solidFill>
                <a:latin typeface="Arial" pitchFamily="34" charset="0"/>
                <a:ea typeface="方正姚体简体" pitchFamily="2" charset="-122"/>
              </a:rPr>
              <a:t>“</a:t>
            </a:r>
            <a:r>
              <a:rPr lang="zh-CN" altLang="en-US" sz="3200" b="0">
                <a:solidFill>
                  <a:srgbClr val="000000"/>
                </a:solidFill>
                <a:latin typeface="方正姚体简体" pitchFamily="2" charset="-122"/>
                <a:ea typeface="方正姚体简体" pitchFamily="2" charset="-122"/>
              </a:rPr>
              <a:t>拿来主义</a:t>
            </a:r>
            <a:r>
              <a:rPr lang="zh-CN" altLang="en-US" sz="3200" b="0">
                <a:solidFill>
                  <a:srgbClr val="000000"/>
                </a:solidFill>
                <a:latin typeface="Arial" pitchFamily="34" charset="0"/>
                <a:ea typeface="方正姚体简体" pitchFamily="2" charset="-122"/>
              </a:rPr>
              <a:t>”</a:t>
            </a:r>
            <a:r>
              <a:rPr lang="zh-CN" altLang="en-US" sz="3200" b="0">
                <a:solidFill>
                  <a:srgbClr val="000000"/>
                </a:solidFill>
                <a:latin typeface="方正姚体简体" pitchFamily="2" charset="-122"/>
                <a:ea typeface="方正姚体简体" pitchFamily="2" charset="-122"/>
              </a:rPr>
              <a:t>者对待文化遗产是</a:t>
            </a:r>
            <a:r>
              <a:rPr lang="en-US" altLang="zh-CN" b="0">
                <a:solidFill>
                  <a:srgbClr val="000000"/>
                </a:solidFill>
                <a:latin typeface="方正姚体简体" pitchFamily="2" charset="-122"/>
                <a:ea typeface="方正姚体简体" pitchFamily="2" charset="-122"/>
              </a:rPr>
              <a:t>:</a:t>
            </a:r>
            <a:endParaRPr lang="en-US" altLang="zh-CN" sz="2800" b="0">
              <a:solidFill>
                <a:srgbClr val="000000"/>
              </a:solidFill>
              <a:latin typeface="方正粗圆简体" pitchFamily="2" charset="-122"/>
              <a:ea typeface="方正粗圆简体" pitchFamily="2" charset="-122"/>
            </a:endParaRPr>
          </a:p>
        </p:txBody>
      </p:sp>
      <p:sp>
        <p:nvSpPr>
          <p:cNvPr id="46103" name="Text Box 23">
            <a:extLst>
              <a:ext uri="{FF2B5EF4-FFF2-40B4-BE49-F238E27FC236}">
                <a16:creationId xmlns:a16="http://schemas.microsoft.com/office/drawing/2014/main" id="{AAD913E1-5668-4A7A-9228-4D84CACCF9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1219200"/>
            <a:ext cx="2286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>
                <a:solidFill>
                  <a:srgbClr val="000000"/>
                </a:solidFill>
                <a:latin typeface="方正姚体简体" pitchFamily="2" charset="-122"/>
                <a:ea typeface="方正姚体简体" pitchFamily="2" charset="-122"/>
              </a:rPr>
              <a:t>比喻说理</a:t>
            </a:r>
            <a:r>
              <a:rPr lang="en-US" altLang="zh-CN" sz="3200">
                <a:solidFill>
                  <a:srgbClr val="000000"/>
                </a:solidFill>
                <a:latin typeface="方正姚体简体" pitchFamily="2" charset="-122"/>
                <a:ea typeface="方正姚体简体" pitchFamily="2" charset="-122"/>
              </a:rPr>
              <a:t>:</a:t>
            </a:r>
            <a:endParaRPr lang="en-US" altLang="zh-CN" sz="3200" b="0" i="1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6104" name="Text Box 24">
            <a:extLst>
              <a:ext uri="{FF2B5EF4-FFF2-40B4-BE49-F238E27FC236}">
                <a16:creationId xmlns:a16="http://schemas.microsoft.com/office/drawing/2014/main" id="{6A8D3AED-CD05-427E-92FE-367A6E3B7E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800" y="5867400"/>
            <a:ext cx="1981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0">
                <a:solidFill>
                  <a:srgbClr val="0000CC"/>
                </a:solidFill>
                <a:latin typeface="方正粗圆简体" pitchFamily="2" charset="-122"/>
                <a:ea typeface="方正粗圆简体" pitchFamily="2" charset="-122"/>
              </a:rPr>
              <a:t>吸取精华</a:t>
            </a:r>
            <a:r>
              <a:rPr lang="en-US" altLang="zh-CN" sz="3200" b="0">
                <a:solidFill>
                  <a:srgbClr val="0000CC"/>
                </a:solidFill>
                <a:latin typeface="方正粗圆简体" pitchFamily="2" charset="-122"/>
                <a:ea typeface="方正粗圆简体" pitchFamily="2" charset="-122"/>
              </a:rPr>
              <a:t>,</a:t>
            </a:r>
            <a:endParaRPr lang="en-US" altLang="zh-CN" sz="3200" b="0">
              <a:solidFill>
                <a:srgbClr val="0000CC"/>
              </a:solidFill>
            </a:endParaRPr>
          </a:p>
        </p:txBody>
      </p:sp>
      <p:sp>
        <p:nvSpPr>
          <p:cNvPr id="46105" name="Text Box 25">
            <a:extLst>
              <a:ext uri="{FF2B5EF4-FFF2-40B4-BE49-F238E27FC236}">
                <a16:creationId xmlns:a16="http://schemas.microsoft.com/office/drawing/2014/main" id="{E735BE97-F5DF-46FB-BB67-61403F4AA6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5943601"/>
            <a:ext cx="251460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0">
                <a:solidFill>
                  <a:srgbClr val="0000CC"/>
                </a:solidFill>
                <a:latin typeface="方正粗圆简体" pitchFamily="2" charset="-122"/>
                <a:ea typeface="方正粗圆简体" pitchFamily="2" charset="-122"/>
              </a:rPr>
              <a:t>剔除糟粕</a:t>
            </a:r>
            <a:r>
              <a:rPr lang="en-US" altLang="zh-CN" sz="3200" b="0">
                <a:solidFill>
                  <a:srgbClr val="0000CC"/>
                </a:solidFill>
                <a:latin typeface="方正粗圆简体" pitchFamily="2" charset="-122"/>
                <a:ea typeface="方正粗圆简体" pitchFamily="2" charset="-122"/>
              </a:rPr>
              <a:t>!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zh-CN" altLang="en-US" b="0">
              <a:solidFill>
                <a:srgbClr val="000000"/>
              </a:solidFill>
            </a:endParaRPr>
          </a:p>
        </p:txBody>
      </p:sp>
      <p:sp>
        <p:nvSpPr>
          <p:cNvPr id="46106" name="Text Box 26">
            <a:extLst>
              <a:ext uri="{FF2B5EF4-FFF2-40B4-BE49-F238E27FC236}">
                <a16:creationId xmlns:a16="http://schemas.microsoft.com/office/drawing/2014/main" id="{7A67D95F-5E46-48A2-A373-781F9ACB71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1371600"/>
            <a:ext cx="2057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0" i="1">
                <a:solidFill>
                  <a:srgbClr val="3333FF"/>
                </a:solidFill>
                <a:latin typeface="隶书" pitchFamily="49" charset="-122"/>
                <a:ea typeface="隶书" pitchFamily="49" charset="-122"/>
              </a:rPr>
              <a:t>形象生动</a:t>
            </a:r>
            <a:r>
              <a:rPr lang="en-US" altLang="zh-CN" sz="3600" b="0" i="1">
                <a:solidFill>
                  <a:srgbClr val="3333FF"/>
                </a:solidFill>
                <a:latin typeface="隶书" pitchFamily="49" charset="-122"/>
                <a:ea typeface="隶书" pitchFamily="49" charset="-122"/>
              </a:rPr>
              <a:t>,</a:t>
            </a:r>
          </a:p>
        </p:txBody>
      </p:sp>
      <p:sp>
        <p:nvSpPr>
          <p:cNvPr id="46107" name="Text Box 27">
            <a:extLst>
              <a:ext uri="{FF2B5EF4-FFF2-40B4-BE49-F238E27FC236}">
                <a16:creationId xmlns:a16="http://schemas.microsoft.com/office/drawing/2014/main" id="{5467A212-634C-4BB4-940C-DD352CAFE1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7000" y="1371600"/>
            <a:ext cx="2209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0" i="1">
                <a:solidFill>
                  <a:srgbClr val="3333FF"/>
                </a:solidFill>
                <a:latin typeface="隶书" pitchFamily="49" charset="-122"/>
                <a:ea typeface="隶书" pitchFamily="49" charset="-122"/>
              </a:rPr>
              <a:t>幽默含蓄</a:t>
            </a:r>
            <a:r>
              <a:rPr lang="en-US" altLang="zh-CN" sz="3600" b="0" i="1">
                <a:solidFill>
                  <a:srgbClr val="3333FF"/>
                </a:solidFill>
                <a:latin typeface="隶书" pitchFamily="49" charset="-122"/>
                <a:ea typeface="隶书" pitchFamily="49" charset="-122"/>
              </a:rPr>
              <a:t>,</a:t>
            </a:r>
            <a:endParaRPr lang="en-US" altLang="zh-CN" sz="3600" b="0">
              <a:solidFill>
                <a:srgbClr val="000000"/>
              </a:solidFill>
            </a:endParaRPr>
          </a:p>
        </p:txBody>
      </p:sp>
      <p:sp>
        <p:nvSpPr>
          <p:cNvPr id="46108" name="Text Box 28">
            <a:extLst>
              <a:ext uri="{FF2B5EF4-FFF2-40B4-BE49-F238E27FC236}">
                <a16:creationId xmlns:a16="http://schemas.microsoft.com/office/drawing/2014/main" id="{E09F4C48-2752-4DDB-8BE2-38595FDEDA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4400" y="1371600"/>
            <a:ext cx="23622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0" i="1">
                <a:solidFill>
                  <a:srgbClr val="3333FF"/>
                </a:solidFill>
                <a:latin typeface="隶书" pitchFamily="49" charset="-122"/>
                <a:ea typeface="隶书" pitchFamily="49" charset="-122"/>
              </a:rPr>
              <a:t>锋芒毕露</a:t>
            </a:r>
            <a:r>
              <a:rPr lang="en-US" altLang="zh-CN" sz="3600" b="0" i="1">
                <a:solidFill>
                  <a:srgbClr val="3333FF"/>
                </a:solidFill>
                <a:latin typeface="隶书" pitchFamily="49" charset="-122"/>
                <a:ea typeface="隶书" pitchFamily="49" charset="-122"/>
              </a:rPr>
              <a:t>!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zh-CN" altLang="en-US" b="0">
              <a:solidFill>
                <a:srgbClr val="000000"/>
              </a:solidFill>
            </a:endParaRPr>
          </a:p>
        </p:txBody>
      </p:sp>
      <p:sp>
        <p:nvSpPr>
          <p:cNvPr id="46109" name="Line 29">
            <a:extLst>
              <a:ext uri="{FF2B5EF4-FFF2-40B4-BE49-F238E27FC236}">
                <a16:creationId xmlns:a16="http://schemas.microsoft.com/office/drawing/2014/main" id="{77B7F43B-532C-4110-B1DA-7CE05E573E1C}"/>
              </a:ext>
            </a:extLst>
          </p:cNvPr>
          <p:cNvSpPr>
            <a:spLocks noChangeShapeType="1"/>
          </p:cNvSpPr>
          <p:nvPr/>
        </p:nvSpPr>
        <p:spPr bwMode="auto">
          <a:xfrm>
            <a:off x="5791200" y="25146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6110" name="Text Box 30">
            <a:extLst>
              <a:ext uri="{FF2B5EF4-FFF2-40B4-BE49-F238E27FC236}">
                <a16:creationId xmlns:a16="http://schemas.microsoft.com/office/drawing/2014/main" id="{B10AB9CE-C3B5-4F91-B652-FC2B652503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2819400"/>
            <a:ext cx="1524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0">
                <a:solidFill>
                  <a:srgbClr val="000000"/>
                </a:solidFill>
              </a:rPr>
              <a:t>送药房</a:t>
            </a:r>
          </a:p>
        </p:txBody>
      </p:sp>
      <p:sp>
        <p:nvSpPr>
          <p:cNvPr id="46111" name="Line 31">
            <a:extLst>
              <a:ext uri="{FF2B5EF4-FFF2-40B4-BE49-F238E27FC236}">
                <a16:creationId xmlns:a16="http://schemas.microsoft.com/office/drawing/2014/main" id="{04D1F2CB-9133-4671-A56C-D82C80471713}"/>
              </a:ext>
            </a:extLst>
          </p:cNvPr>
          <p:cNvSpPr>
            <a:spLocks noChangeShapeType="1"/>
          </p:cNvSpPr>
          <p:nvPr/>
        </p:nvSpPr>
        <p:spPr bwMode="auto">
          <a:xfrm>
            <a:off x="5791200" y="32004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6112" name="Text Box 32">
            <a:extLst>
              <a:ext uri="{FF2B5EF4-FFF2-40B4-BE49-F238E27FC236}">
                <a16:creationId xmlns:a16="http://schemas.microsoft.com/office/drawing/2014/main" id="{3BBC120D-6124-4C12-8601-B317C147D0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2209800"/>
            <a:ext cx="1219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0">
                <a:solidFill>
                  <a:srgbClr val="000000"/>
                </a:solidFill>
              </a:rPr>
              <a:t>吃掉</a:t>
            </a:r>
          </a:p>
        </p:txBody>
      </p:sp>
      <p:sp>
        <p:nvSpPr>
          <p:cNvPr id="46113" name="Line 33">
            <a:extLst>
              <a:ext uri="{FF2B5EF4-FFF2-40B4-BE49-F238E27FC236}">
                <a16:creationId xmlns:a16="http://schemas.microsoft.com/office/drawing/2014/main" id="{8F88AE9C-4156-44EB-BF35-674F4618A94B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40386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6114" name="Text Box 34">
            <a:extLst>
              <a:ext uri="{FF2B5EF4-FFF2-40B4-BE49-F238E27FC236}">
                <a16:creationId xmlns:a16="http://schemas.microsoft.com/office/drawing/2014/main" id="{23AAA5DA-0E92-44D4-BE63-34DE004CB5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3733800"/>
            <a:ext cx="1828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0">
                <a:solidFill>
                  <a:srgbClr val="000000"/>
                </a:solidFill>
              </a:rPr>
              <a:t>送，毁掉</a:t>
            </a:r>
          </a:p>
        </p:txBody>
      </p:sp>
      <p:sp>
        <p:nvSpPr>
          <p:cNvPr id="46115" name="Line 35">
            <a:extLst>
              <a:ext uri="{FF2B5EF4-FFF2-40B4-BE49-F238E27FC236}">
                <a16:creationId xmlns:a16="http://schemas.microsoft.com/office/drawing/2014/main" id="{6631F126-D62B-4538-A671-C6E9C2396F3A}"/>
              </a:ext>
            </a:extLst>
          </p:cNvPr>
          <p:cNvSpPr>
            <a:spLocks noChangeShapeType="1"/>
          </p:cNvSpPr>
          <p:nvPr/>
        </p:nvSpPr>
        <p:spPr bwMode="auto">
          <a:xfrm>
            <a:off x="5943600" y="5029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>
              <a:solidFill>
                <a:srgbClr val="00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6116" name="Text Box 36">
            <a:extLst>
              <a:ext uri="{FF2B5EF4-FFF2-40B4-BE49-F238E27FC236}">
                <a16:creationId xmlns:a16="http://schemas.microsoft.com/office/drawing/2014/main" id="{702BC504-E5C7-4D38-887B-F150D2B128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7000" y="4724400"/>
            <a:ext cx="1219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0">
                <a:solidFill>
                  <a:srgbClr val="000000"/>
                </a:solidFill>
              </a:rPr>
              <a:t>走散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6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6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6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6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6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6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6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6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8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6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6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6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6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8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6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6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75" fill="hold"/>
                                        <p:tgtEl>
                                          <p:spTgt spid="46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75" fill="hold"/>
                                        <p:tgtEl>
                                          <p:spTgt spid="46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75" fill="hold"/>
                                        <p:tgtEl>
                                          <p:spTgt spid="46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75" fill="hold"/>
                                        <p:tgtEl>
                                          <p:spTgt spid="46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75" fill="hold"/>
                                        <p:tgtEl>
                                          <p:spTgt spid="46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75" fill="hold"/>
                                        <p:tgtEl>
                                          <p:spTgt spid="46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8" fill="hold" grpId="8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75" fill="hold"/>
                                        <p:tgtEl>
                                          <p:spTgt spid="46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75" fill="hold"/>
                                        <p:tgtEl>
                                          <p:spTgt spid="46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8" fill="hold" grpId="1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75" fill="hold"/>
                                        <p:tgtEl>
                                          <p:spTgt spid="46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75" fill="hold"/>
                                        <p:tgtEl>
                                          <p:spTgt spid="46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 nodeType="clickPar">
                      <p:stCondLst>
                        <p:cond delay="indefinite"/>
                      </p:stCondLst>
                      <p:childTnLst>
                        <p:par>
                          <p:cTn id="15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8" fill="hold" grpId="1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75" fill="hold"/>
                                        <p:tgtEl>
                                          <p:spTgt spid="46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75" fill="hold"/>
                                        <p:tgtEl>
                                          <p:spTgt spid="46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 nodeType="clickPar">
                      <p:stCondLst>
                        <p:cond delay="indefinite"/>
                      </p:stCondLst>
                      <p:childTnLst>
                        <p:par>
                          <p:cTn id="1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8" fill="hold" grpId="1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75" fill="hold"/>
                                        <p:tgtEl>
                                          <p:spTgt spid="46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75" fill="hold"/>
                                        <p:tgtEl>
                                          <p:spTgt spid="46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8" fill="hold" grpId="15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75" fill="hold"/>
                                        <p:tgtEl>
                                          <p:spTgt spid="46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75" fill="hold"/>
                                        <p:tgtEl>
                                          <p:spTgt spid="46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 nodeType="clickPar">
                      <p:stCondLst>
                        <p:cond delay="indefinite"/>
                      </p:stCondLst>
                      <p:childTnLst>
                        <p:par>
                          <p:cTn id="17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8" fill="hold" grpId="9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75" fill="hold"/>
                                        <p:tgtEl>
                                          <p:spTgt spid="46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75" fill="hold"/>
                                        <p:tgtEl>
                                          <p:spTgt spid="46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2" presetClass="entr" presetSubtype="8" fill="hold" grpId="1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75" fill="hold"/>
                                        <p:tgtEl>
                                          <p:spTgt spid="46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75" fill="hold"/>
                                        <p:tgtEl>
                                          <p:spTgt spid="46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 nodeType="clickPar">
                      <p:stCondLst>
                        <p:cond delay="indefinite"/>
                      </p:stCondLst>
                      <p:childTnLst>
                        <p:par>
                          <p:cTn id="18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7" presetID="2" presetClass="entr" presetSubtype="8" fill="hold" grpId="1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75" fill="hold"/>
                                        <p:tgtEl>
                                          <p:spTgt spid="46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75" fill="hold"/>
                                        <p:tgtEl>
                                          <p:spTgt spid="46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/>
      <p:bldP spid="46087" grpId="1"/>
      <p:bldP spid="46088" grpId="2"/>
      <p:bldP spid="46089" grpId="3"/>
      <p:bldP spid="46090" grpId="4"/>
      <p:bldP spid="46098" grpId="5"/>
      <p:bldP spid="46099" grpId="6"/>
      <p:bldP spid="46100" grpId="7"/>
      <p:bldP spid="46101" grpId="8"/>
      <p:bldP spid="46102" grpId="9"/>
      <p:bldP spid="46103" grpId="10"/>
      <p:bldP spid="46104" grpId="11"/>
      <p:bldP spid="46105" grpId="12"/>
      <p:bldP spid="46106" grpId="13"/>
      <p:bldP spid="46107" grpId="14"/>
      <p:bldP spid="46108" grpId="15"/>
      <p:bldP spid="46110" grpId="16"/>
      <p:bldP spid="46112" grpId="17"/>
      <p:bldP spid="46114" grpId="18"/>
      <p:bldP spid="46116" grpId="19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 bwMode="auto">
      <p:bgPr shadeToTitle="1">
        <a:gradFill rotWithShape="0">
          <a:gsLst>
            <a:gs pos="0">
              <a:srgbClr val="FFFFFF"/>
            </a:gs>
            <a:gs pos="100000">
              <a:srgbClr val="FFCCF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C16AA83-CEFB-45D9-AF44-8D9CF7044C1F}"/>
              </a:ext>
            </a:extLst>
          </p:cNvPr>
          <p:cNvGrpSpPr/>
          <p:nvPr/>
        </p:nvGrpSpPr>
        <p:grpSpPr>
          <a:xfrm>
            <a:off x="1524000" y="0"/>
            <a:ext cx="2743200" cy="838200"/>
            <a:chExt cx="1728" cy="528"/>
          </a:xfrm>
        </p:grpSpPr>
        <p:sp>
          <p:nvSpPr>
            <p:cNvPr id="47107" name="AutoShape 3">
              <a:extLst>
                <a:ext uri="{FF2B5EF4-FFF2-40B4-BE49-F238E27FC236}">
                  <a16:creationId xmlns:a16="http://schemas.microsoft.com/office/drawing/2014/main" id="{F4285A58-A54F-4635-9E09-3A8148AAFB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728" cy="528"/>
            </a:xfrm>
            <a:prstGeom prst="ribbon2">
              <a:avLst>
                <a:gd name="adj1" fmla="val 12500"/>
                <a:gd name="adj2" fmla="val 64028"/>
              </a:avLst>
            </a:prstGeom>
            <a:gradFill rotWithShape="0">
              <a:gsLst>
                <a:gs pos="0">
                  <a:schemeClr val="folHlink"/>
                </a:gs>
                <a:gs pos="50000">
                  <a:schemeClr val="folHlink">
                    <a:gamma/>
                    <a:tint val="0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7674" name="Text Box 4">
              <a:extLst>
                <a:ext uri="{FF2B5EF4-FFF2-40B4-BE49-F238E27FC236}">
                  <a16:creationId xmlns:a16="http://schemas.microsoft.com/office/drawing/2014/main" id="{FEA8F88C-E782-4019-A7EC-97E86AD033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" y="48"/>
              <a:ext cx="105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200">
                  <a:solidFill>
                    <a:srgbClr val="FF3300"/>
                  </a:solidFill>
                </a:rPr>
                <a:t>问题</a:t>
              </a:r>
              <a:r>
                <a:rPr lang="en-US" altLang="zh-CN" sz="3200">
                  <a:solidFill>
                    <a:srgbClr val="FF3300"/>
                  </a:solidFill>
                </a:rPr>
                <a:t>(</a:t>
              </a:r>
              <a:r>
                <a:rPr lang="zh-CN" altLang="en-US" sz="3200">
                  <a:solidFill>
                    <a:srgbClr val="FF3300"/>
                  </a:solidFill>
                </a:rPr>
                <a:t>４</a:t>
              </a:r>
              <a:r>
                <a:rPr lang="en-US" altLang="zh-CN" sz="3200">
                  <a:solidFill>
                    <a:srgbClr val="FF3300"/>
                  </a:solidFill>
                </a:rPr>
                <a:t>)</a:t>
              </a:r>
            </a:p>
          </p:txBody>
        </p:sp>
      </p:grpSp>
      <p:sp>
        <p:nvSpPr>
          <p:cNvPr id="47109" name="Text Box 5">
            <a:extLst>
              <a:ext uri="{FF2B5EF4-FFF2-40B4-BE49-F238E27FC236}">
                <a16:creationId xmlns:a16="http://schemas.microsoft.com/office/drawing/2014/main" id="{2117E83C-66E7-4014-865E-0C857AD91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228601"/>
            <a:ext cx="8534400" cy="256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0">
                <a:solidFill>
                  <a:srgbClr val="008080"/>
                </a:solidFill>
                <a:latin typeface="方正舒体简体" pitchFamily="2" charset="-122"/>
                <a:ea typeface="方正舒体简体" pitchFamily="2" charset="-122"/>
              </a:rPr>
              <a:t>              </a:t>
            </a:r>
            <a:r>
              <a:rPr lang="zh-CN" altLang="en-US" sz="3600" b="0">
                <a:solidFill>
                  <a:srgbClr val="008080"/>
                </a:solidFill>
                <a:latin typeface="方正舒体简体" pitchFamily="2" charset="-122"/>
                <a:ea typeface="方正舒体简体" pitchFamily="2" charset="-122"/>
              </a:rPr>
              <a:t>文章结尾共有五个句子组成</a:t>
            </a:r>
            <a:r>
              <a:rPr lang="en-US" altLang="zh-CN" sz="3600" b="0">
                <a:solidFill>
                  <a:srgbClr val="008080"/>
                </a:solidFill>
                <a:latin typeface="方正舒体简体" pitchFamily="2" charset="-122"/>
                <a:ea typeface="方正舒体简体" pitchFamily="2" charset="-122"/>
              </a:rPr>
              <a:t>,</a:t>
            </a:r>
            <a:r>
              <a:rPr lang="zh-CN" altLang="en-US" sz="3600" b="0">
                <a:solidFill>
                  <a:srgbClr val="008080"/>
                </a:solidFill>
                <a:latin typeface="方正舒体简体" pitchFamily="2" charset="-122"/>
                <a:ea typeface="方正舒体简体" pitchFamily="2" charset="-122"/>
              </a:rPr>
              <a:t>如果这五句话是五个问题的答案</a:t>
            </a:r>
            <a:r>
              <a:rPr lang="en-US" altLang="zh-CN" sz="3600" b="0">
                <a:solidFill>
                  <a:srgbClr val="008080"/>
                </a:solidFill>
                <a:latin typeface="方正舒体简体" pitchFamily="2" charset="-122"/>
                <a:ea typeface="方正舒体简体" pitchFamily="2" charset="-122"/>
              </a:rPr>
              <a:t>,</a:t>
            </a:r>
            <a:r>
              <a:rPr lang="zh-CN" altLang="en-US" sz="3600" b="0">
                <a:solidFill>
                  <a:srgbClr val="008080"/>
                </a:solidFill>
                <a:latin typeface="方正舒体简体" pitchFamily="2" charset="-122"/>
                <a:ea typeface="方正舒体简体" pitchFamily="2" charset="-122"/>
              </a:rPr>
              <a:t>应提哪五个问题</a:t>
            </a:r>
            <a:r>
              <a:rPr lang="en-US" altLang="zh-CN" sz="3600" b="0">
                <a:solidFill>
                  <a:srgbClr val="008080"/>
                </a:solidFill>
                <a:latin typeface="方正舒体简体" pitchFamily="2" charset="-122"/>
                <a:ea typeface="方正舒体简体" pitchFamily="2" charset="-122"/>
              </a:rPr>
              <a:t>?</a:t>
            </a:r>
            <a:r>
              <a:rPr lang="en-US" altLang="zh-CN" sz="3600" b="0">
                <a:solidFill>
                  <a:srgbClr val="008080"/>
                </a:solidFill>
                <a:latin typeface="Arial" pitchFamily="34" charset="0"/>
                <a:ea typeface="方正舒体简体" pitchFamily="2" charset="-122"/>
              </a:rPr>
              <a:t>“</a:t>
            </a:r>
            <a:r>
              <a:rPr lang="zh-CN" altLang="en-US" sz="3600" b="0">
                <a:solidFill>
                  <a:srgbClr val="008080"/>
                </a:solidFill>
                <a:latin typeface="方正舒体简体" pitchFamily="2" charset="-122"/>
                <a:ea typeface="方正舒体简体" pitchFamily="2" charset="-122"/>
              </a:rPr>
              <a:t>拿来</a:t>
            </a:r>
            <a:r>
              <a:rPr lang="zh-CN" altLang="en-US" sz="3600" b="0">
                <a:solidFill>
                  <a:srgbClr val="008080"/>
                </a:solidFill>
                <a:latin typeface="Arial" pitchFamily="34" charset="0"/>
                <a:ea typeface="方正舒体简体" pitchFamily="2" charset="-122"/>
              </a:rPr>
              <a:t>”</a:t>
            </a:r>
            <a:r>
              <a:rPr lang="zh-CN" altLang="en-US" sz="3600" b="0">
                <a:solidFill>
                  <a:srgbClr val="008080"/>
                </a:solidFill>
                <a:latin typeface="方正舒体简体" pitchFamily="2" charset="-122"/>
                <a:ea typeface="方正舒体简体" pitchFamily="2" charset="-122"/>
              </a:rPr>
              <a:t>的最终目的是为了什么</a:t>
            </a:r>
            <a:r>
              <a:rPr lang="en-US" altLang="zh-CN" sz="3600" b="0">
                <a:solidFill>
                  <a:srgbClr val="008080"/>
                </a:solidFill>
                <a:latin typeface="方正舒体简体" pitchFamily="2" charset="-122"/>
                <a:ea typeface="方正舒体简体" pitchFamily="2" charset="-122"/>
              </a:rPr>
              <a:t>?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zh-CN" altLang="en-US" sz="3600" b="0">
              <a:solidFill>
                <a:srgbClr val="000000"/>
              </a:solidFill>
            </a:endParaRPr>
          </a:p>
        </p:txBody>
      </p:sp>
      <p:sp>
        <p:nvSpPr>
          <p:cNvPr id="47110" name="Text Box 6">
            <a:extLst>
              <a:ext uri="{FF2B5EF4-FFF2-40B4-BE49-F238E27FC236}">
                <a16:creationId xmlns:a16="http://schemas.microsoft.com/office/drawing/2014/main" id="{03C4998D-61D1-4B2D-8E9C-F983BE8EDF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1981201"/>
            <a:ext cx="2755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>
                <a:solidFill>
                  <a:srgbClr val="3333FF"/>
                </a:solidFill>
                <a:latin typeface="方正魏碑简体" pitchFamily="2" charset="-122"/>
                <a:ea typeface="方正魏碑简体" pitchFamily="2" charset="-122"/>
              </a:rPr>
              <a:t>问题设计</a:t>
            </a:r>
            <a:r>
              <a:rPr lang="en-US" altLang="zh-CN" sz="3600">
                <a:solidFill>
                  <a:srgbClr val="3333FF"/>
                </a:solidFill>
                <a:latin typeface="方正魏碑简体" pitchFamily="2" charset="-122"/>
                <a:ea typeface="方正魏碑简体" pitchFamily="2" charset="-122"/>
              </a:rPr>
              <a:t>:</a:t>
            </a:r>
          </a:p>
        </p:txBody>
      </p:sp>
      <p:sp>
        <p:nvSpPr>
          <p:cNvPr id="47111" name="Text Box 7">
            <a:extLst>
              <a:ext uri="{FF2B5EF4-FFF2-40B4-BE49-F238E27FC236}">
                <a16:creationId xmlns:a16="http://schemas.microsoft.com/office/drawing/2014/main" id="{F18DCAEB-67B9-4203-829B-33E7E13A52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4776" y="2743200"/>
            <a:ext cx="411162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昆仑楷体" pitchFamily="1" charset="-122"/>
                <a:ea typeface="昆仑楷体" pitchFamily="1" charset="-122"/>
              </a:rPr>
              <a:t>(</a:t>
            </a:r>
            <a:r>
              <a:rPr lang="zh-CN" altLang="en-US" sz="2800">
                <a:solidFill>
                  <a:srgbClr val="FF0000"/>
                </a:solidFill>
                <a:latin typeface="昆仑楷体" pitchFamily="1" charset="-122"/>
                <a:ea typeface="昆仑楷体" pitchFamily="1" charset="-122"/>
              </a:rPr>
              <a:t>１</a:t>
            </a:r>
            <a:r>
              <a:rPr lang="en-US" altLang="zh-CN" sz="2800">
                <a:solidFill>
                  <a:srgbClr val="FF0000"/>
                </a:solidFill>
                <a:latin typeface="昆仑楷体" pitchFamily="1" charset="-122"/>
                <a:ea typeface="昆仑楷体" pitchFamily="1" charset="-122"/>
              </a:rPr>
              <a:t>).</a:t>
            </a:r>
            <a:r>
              <a:rPr lang="zh-CN" altLang="en-US" sz="3200">
                <a:solidFill>
                  <a:srgbClr val="000000"/>
                </a:solidFill>
                <a:latin typeface="昆仑楷体" pitchFamily="1" charset="-122"/>
                <a:ea typeface="昆仑楷体" pitchFamily="1" charset="-122"/>
              </a:rPr>
              <a:t>对待文化遗产，我们应该怎么办</a:t>
            </a:r>
            <a:r>
              <a:rPr lang="en-US" altLang="zh-CN" sz="3200">
                <a:solidFill>
                  <a:srgbClr val="000000"/>
                </a:solidFill>
                <a:latin typeface="方正行楷简体" pitchFamily="2" charset="-122"/>
                <a:ea typeface="方正行楷简体" pitchFamily="2" charset="-122"/>
              </a:rPr>
              <a:t>?</a:t>
            </a:r>
          </a:p>
        </p:txBody>
      </p:sp>
      <p:sp>
        <p:nvSpPr>
          <p:cNvPr id="47112" name="Text Box 8">
            <a:extLst>
              <a:ext uri="{FF2B5EF4-FFF2-40B4-BE49-F238E27FC236}">
                <a16:creationId xmlns:a16="http://schemas.microsoft.com/office/drawing/2014/main" id="{EA9AF635-BE31-405E-8829-8AD4793B28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4776" y="3886200"/>
            <a:ext cx="36544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昆仑楷体" pitchFamily="1" charset="-122"/>
                <a:ea typeface="昆仑楷体" pitchFamily="1" charset="-122"/>
              </a:rPr>
              <a:t>(</a:t>
            </a:r>
            <a:r>
              <a:rPr lang="zh-CN" altLang="en-US" sz="2800">
                <a:solidFill>
                  <a:srgbClr val="FF0000"/>
                </a:solidFill>
                <a:latin typeface="昆仑楷体" pitchFamily="1" charset="-122"/>
                <a:ea typeface="昆仑楷体" pitchFamily="1" charset="-122"/>
              </a:rPr>
              <a:t>２</a:t>
            </a:r>
            <a:r>
              <a:rPr lang="en-US" altLang="zh-CN" sz="2800">
                <a:solidFill>
                  <a:srgbClr val="FF0000"/>
                </a:solidFill>
                <a:latin typeface="昆仑楷体" pitchFamily="1" charset="-122"/>
                <a:ea typeface="昆仑楷体" pitchFamily="1" charset="-122"/>
              </a:rPr>
              <a:t>).</a:t>
            </a:r>
            <a:r>
              <a:rPr lang="zh-CN" altLang="en-US" sz="3200">
                <a:solidFill>
                  <a:srgbClr val="000000"/>
                </a:solidFill>
                <a:latin typeface="昆仑楷体" pitchFamily="1" charset="-122"/>
                <a:ea typeface="昆仑楷体" pitchFamily="1" charset="-122"/>
              </a:rPr>
              <a:t>怎样</a:t>
            </a:r>
            <a:r>
              <a:rPr lang="zh-CN" altLang="en-US" sz="3200">
                <a:solidFill>
                  <a:srgbClr val="000000"/>
                </a:solidFill>
                <a:latin typeface="Arial" pitchFamily="34" charset="0"/>
                <a:ea typeface="昆仑楷体" pitchFamily="1" charset="-122"/>
              </a:rPr>
              <a:t>“</a:t>
            </a:r>
            <a:r>
              <a:rPr lang="zh-CN" altLang="en-US" sz="3200">
                <a:solidFill>
                  <a:srgbClr val="000000"/>
                </a:solidFill>
                <a:latin typeface="昆仑楷体" pitchFamily="1" charset="-122"/>
                <a:ea typeface="昆仑楷体" pitchFamily="1" charset="-122"/>
              </a:rPr>
              <a:t>拿来</a:t>
            </a:r>
            <a:r>
              <a:rPr lang="zh-CN" altLang="en-US" sz="3200">
                <a:solidFill>
                  <a:srgbClr val="000000"/>
                </a:solidFill>
                <a:latin typeface="Arial" pitchFamily="34" charset="0"/>
                <a:ea typeface="昆仑楷体" pitchFamily="1" charset="-122"/>
              </a:rPr>
              <a:t>”</a:t>
            </a:r>
            <a:r>
              <a:rPr lang="en-US" altLang="zh-CN" sz="3200">
                <a:solidFill>
                  <a:srgbClr val="000000"/>
                </a:solidFill>
                <a:latin typeface="昆仑楷体" pitchFamily="1" charset="-122"/>
                <a:ea typeface="昆仑楷体" pitchFamily="1" charset="-122"/>
              </a:rPr>
              <a:t>?</a:t>
            </a:r>
          </a:p>
        </p:txBody>
      </p:sp>
      <p:sp>
        <p:nvSpPr>
          <p:cNvPr id="47113" name="Text Box 9">
            <a:extLst>
              <a:ext uri="{FF2B5EF4-FFF2-40B4-BE49-F238E27FC236}">
                <a16:creationId xmlns:a16="http://schemas.microsoft.com/office/drawing/2014/main" id="{B4C0A094-E23D-41A9-BD2A-471CFA76F7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4776" y="4648200"/>
            <a:ext cx="40354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昆仑楷体" pitchFamily="1" charset="-122"/>
                <a:ea typeface="昆仑楷体" pitchFamily="1" charset="-122"/>
              </a:rPr>
              <a:t>(</a:t>
            </a:r>
            <a:r>
              <a:rPr lang="zh-CN" altLang="en-US" sz="2800">
                <a:solidFill>
                  <a:srgbClr val="FF0000"/>
                </a:solidFill>
                <a:latin typeface="昆仑楷体" pitchFamily="1" charset="-122"/>
                <a:ea typeface="昆仑楷体" pitchFamily="1" charset="-122"/>
              </a:rPr>
              <a:t>３</a:t>
            </a:r>
            <a:r>
              <a:rPr lang="en-US" altLang="zh-CN" sz="2800">
                <a:solidFill>
                  <a:srgbClr val="FF0000"/>
                </a:solidFill>
                <a:latin typeface="昆仑楷体" pitchFamily="1" charset="-122"/>
                <a:ea typeface="昆仑楷体" pitchFamily="1" charset="-122"/>
              </a:rPr>
              <a:t>).</a:t>
            </a:r>
            <a:r>
              <a:rPr lang="en-US" altLang="zh-CN" sz="3200">
                <a:solidFill>
                  <a:srgbClr val="000000"/>
                </a:solidFill>
                <a:latin typeface="Arial" pitchFamily="34" charset="0"/>
                <a:ea typeface="昆仑楷体" pitchFamily="1" charset="-122"/>
              </a:rPr>
              <a:t>“</a:t>
            </a:r>
            <a:r>
              <a:rPr lang="zh-CN" altLang="en-US" sz="3200">
                <a:solidFill>
                  <a:srgbClr val="000000"/>
                </a:solidFill>
                <a:latin typeface="昆仑楷体" pitchFamily="1" charset="-122"/>
                <a:ea typeface="昆仑楷体" pitchFamily="1" charset="-122"/>
              </a:rPr>
              <a:t>拿来</a:t>
            </a:r>
            <a:r>
              <a:rPr lang="zh-CN" altLang="en-US" sz="3200">
                <a:solidFill>
                  <a:srgbClr val="000000"/>
                </a:solidFill>
                <a:latin typeface="Arial" pitchFamily="34" charset="0"/>
                <a:ea typeface="昆仑楷体" pitchFamily="1" charset="-122"/>
              </a:rPr>
              <a:t>”</a:t>
            </a:r>
            <a:r>
              <a:rPr lang="zh-CN" altLang="en-US" sz="3200">
                <a:solidFill>
                  <a:srgbClr val="000000"/>
                </a:solidFill>
                <a:latin typeface="昆仑楷体" pitchFamily="1" charset="-122"/>
                <a:ea typeface="昆仑楷体" pitchFamily="1" charset="-122"/>
              </a:rPr>
              <a:t>有何意义</a:t>
            </a:r>
            <a:r>
              <a:rPr lang="en-US" altLang="zh-CN" sz="3200" b="0">
                <a:solidFill>
                  <a:srgbClr val="000000"/>
                </a:solidFill>
              </a:rPr>
              <a:t>?</a:t>
            </a:r>
          </a:p>
        </p:txBody>
      </p:sp>
      <p:sp>
        <p:nvSpPr>
          <p:cNvPr id="47114" name="Text Box 10">
            <a:extLst>
              <a:ext uri="{FF2B5EF4-FFF2-40B4-BE49-F238E27FC236}">
                <a16:creationId xmlns:a16="http://schemas.microsoft.com/office/drawing/2014/main" id="{38C1A1C4-B114-4F56-9D34-868FD5CE25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4776" y="5181600"/>
            <a:ext cx="4264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昆仑楷体" pitchFamily="1" charset="-122"/>
                <a:ea typeface="昆仑楷体" pitchFamily="1" charset="-122"/>
              </a:rPr>
              <a:t>(</a:t>
            </a:r>
            <a:r>
              <a:rPr lang="zh-CN" altLang="en-US" sz="2800">
                <a:solidFill>
                  <a:srgbClr val="FF0000"/>
                </a:solidFill>
                <a:latin typeface="昆仑楷体" pitchFamily="1" charset="-122"/>
                <a:ea typeface="昆仑楷体" pitchFamily="1" charset="-122"/>
              </a:rPr>
              <a:t>４</a:t>
            </a:r>
            <a:r>
              <a:rPr lang="en-US" altLang="zh-CN" sz="2800">
                <a:solidFill>
                  <a:srgbClr val="FF0000"/>
                </a:solidFill>
                <a:latin typeface="昆仑楷体" pitchFamily="1" charset="-122"/>
                <a:ea typeface="昆仑楷体" pitchFamily="1" charset="-122"/>
              </a:rPr>
              <a:t>).</a:t>
            </a:r>
            <a:r>
              <a:rPr lang="zh-CN" altLang="en-US" sz="3200">
                <a:solidFill>
                  <a:srgbClr val="000000"/>
                </a:solidFill>
                <a:latin typeface="昆仑楷体" pitchFamily="1" charset="-122"/>
                <a:ea typeface="昆仑楷体" pitchFamily="1" charset="-122"/>
              </a:rPr>
              <a:t>怎样才能</a:t>
            </a:r>
            <a:r>
              <a:rPr lang="zh-CN" altLang="en-US" sz="3200">
                <a:solidFill>
                  <a:srgbClr val="000000"/>
                </a:solidFill>
                <a:latin typeface="Arial" pitchFamily="34" charset="0"/>
                <a:ea typeface="昆仑楷体" pitchFamily="1" charset="-122"/>
              </a:rPr>
              <a:t>“</a:t>
            </a:r>
            <a:r>
              <a:rPr lang="zh-CN" altLang="en-US" sz="3200">
                <a:solidFill>
                  <a:srgbClr val="000000"/>
                </a:solidFill>
                <a:latin typeface="昆仑楷体" pitchFamily="1" charset="-122"/>
                <a:ea typeface="昆仑楷体" pitchFamily="1" charset="-122"/>
              </a:rPr>
              <a:t>拿来</a:t>
            </a:r>
            <a:r>
              <a:rPr lang="zh-CN" altLang="en-US" sz="3200">
                <a:solidFill>
                  <a:srgbClr val="000000"/>
                </a:solidFill>
                <a:latin typeface="Arial" pitchFamily="34" charset="0"/>
                <a:ea typeface="昆仑楷体" pitchFamily="1" charset="-122"/>
              </a:rPr>
              <a:t>”</a:t>
            </a:r>
            <a:r>
              <a:rPr lang="en-US" altLang="zh-CN" sz="3200">
                <a:solidFill>
                  <a:srgbClr val="000000"/>
                </a:solidFill>
                <a:latin typeface="昆仑楷体" pitchFamily="1" charset="-122"/>
                <a:ea typeface="昆仑楷体" pitchFamily="1" charset="-122"/>
              </a:rPr>
              <a:t>?</a:t>
            </a:r>
          </a:p>
        </p:txBody>
      </p:sp>
      <p:sp>
        <p:nvSpPr>
          <p:cNvPr id="47115" name="Text Box 11">
            <a:extLst>
              <a:ext uri="{FF2B5EF4-FFF2-40B4-BE49-F238E27FC236}">
                <a16:creationId xmlns:a16="http://schemas.microsoft.com/office/drawing/2014/main" id="{E6A3D7D5-DB99-4CBC-BD7C-2B23E1D4BE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4776" y="5715000"/>
            <a:ext cx="464502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昆仑楷体" pitchFamily="1" charset="-122"/>
                <a:ea typeface="昆仑楷体" pitchFamily="1" charset="-122"/>
              </a:rPr>
              <a:t>(</a:t>
            </a:r>
            <a:r>
              <a:rPr lang="zh-CN" altLang="en-US" sz="2800">
                <a:solidFill>
                  <a:srgbClr val="FF0000"/>
                </a:solidFill>
                <a:latin typeface="昆仑楷体" pitchFamily="1" charset="-122"/>
                <a:ea typeface="昆仑楷体" pitchFamily="1" charset="-122"/>
              </a:rPr>
              <a:t>５</a:t>
            </a:r>
            <a:r>
              <a:rPr lang="en-US" altLang="zh-CN" sz="2800">
                <a:solidFill>
                  <a:srgbClr val="FF0000"/>
                </a:solidFill>
                <a:latin typeface="昆仑楷体" pitchFamily="1" charset="-122"/>
                <a:ea typeface="昆仑楷体" pitchFamily="1" charset="-122"/>
              </a:rPr>
              <a:t>).</a:t>
            </a:r>
            <a:r>
              <a:rPr lang="en-US" altLang="zh-CN" sz="3200">
                <a:solidFill>
                  <a:srgbClr val="000000"/>
                </a:solidFill>
                <a:latin typeface="Arial" pitchFamily="34" charset="0"/>
                <a:ea typeface="昆仑楷体" pitchFamily="1" charset="-122"/>
              </a:rPr>
              <a:t>“</a:t>
            </a:r>
            <a:r>
              <a:rPr lang="zh-CN" altLang="en-US" sz="3200">
                <a:solidFill>
                  <a:srgbClr val="000000"/>
                </a:solidFill>
                <a:latin typeface="昆仑楷体" pitchFamily="1" charset="-122"/>
                <a:ea typeface="昆仑楷体" pitchFamily="1" charset="-122"/>
              </a:rPr>
              <a:t>拿来</a:t>
            </a:r>
            <a:r>
              <a:rPr lang="zh-CN" altLang="en-US" sz="3200">
                <a:solidFill>
                  <a:srgbClr val="000000"/>
                </a:solidFill>
                <a:latin typeface="Arial" pitchFamily="34" charset="0"/>
                <a:ea typeface="昆仑楷体" pitchFamily="1" charset="-122"/>
              </a:rPr>
              <a:t>”</a:t>
            </a:r>
            <a:r>
              <a:rPr lang="zh-CN" altLang="en-US" sz="3200">
                <a:solidFill>
                  <a:srgbClr val="000000"/>
                </a:solidFill>
                <a:latin typeface="昆仑楷体" pitchFamily="1" charset="-122"/>
                <a:ea typeface="昆仑楷体" pitchFamily="1" charset="-122"/>
              </a:rPr>
              <a:t>的最终目的是什么</a:t>
            </a:r>
            <a:r>
              <a:rPr lang="en-US" altLang="zh-CN" sz="3200">
                <a:solidFill>
                  <a:srgbClr val="000000"/>
                </a:solidFill>
                <a:latin typeface="昆仑楷体" pitchFamily="1" charset="-122"/>
                <a:ea typeface="昆仑楷体" pitchFamily="1" charset="-122"/>
              </a:rPr>
              <a:t>?(</a:t>
            </a:r>
            <a:r>
              <a:rPr lang="zh-CN" altLang="en-US" sz="3200">
                <a:solidFill>
                  <a:srgbClr val="000000"/>
                </a:solidFill>
                <a:latin typeface="昆仑楷体" pitchFamily="1" charset="-122"/>
                <a:ea typeface="昆仑楷体" pitchFamily="1" charset="-122"/>
              </a:rPr>
              <a:t>两个字概括</a:t>
            </a:r>
            <a:r>
              <a:rPr lang="en-US" altLang="zh-CN" sz="3200">
                <a:solidFill>
                  <a:srgbClr val="000000"/>
                </a:solidFill>
                <a:latin typeface="昆仑楷体" pitchFamily="1" charset="-122"/>
                <a:ea typeface="昆仑楷体" pitchFamily="1" charset="-122"/>
              </a:rPr>
              <a:t>)</a:t>
            </a:r>
          </a:p>
        </p:txBody>
      </p:sp>
      <p:grpSp>
        <p:nvGrpSpPr>
          <p:cNvPr id="3" name="Group 12">
            <a:extLst>
              <a:ext uri="{FF2B5EF4-FFF2-40B4-BE49-F238E27FC236}">
                <a16:creationId xmlns:a16="http://schemas.microsoft.com/office/drawing/2014/main" id="{6A6B1FC3-C921-4ACC-AD94-5BF3CA53ACBB}"/>
              </a:ext>
            </a:extLst>
          </p:cNvPr>
          <p:cNvGrpSpPr/>
          <p:nvPr/>
        </p:nvGrpSpPr>
        <p:grpSpPr>
          <a:xfrm>
            <a:off x="5791200" y="2590800"/>
            <a:ext cx="4343400" cy="762000"/>
            <a:chExt cx="1872" cy="336"/>
          </a:xfrm>
        </p:grpSpPr>
        <p:sp>
          <p:nvSpPr>
            <p:cNvPr id="27671" name="AutoShape 13">
              <a:extLst>
                <a:ext uri="{FF2B5EF4-FFF2-40B4-BE49-F238E27FC236}">
                  <a16:creationId xmlns:a16="http://schemas.microsoft.com/office/drawing/2014/main" id="{7FEF765F-D9DE-41C2-80E9-27D9A46AFA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728" cy="336"/>
            </a:xfrm>
            <a:prstGeom prst="leftArrowCallout">
              <a:avLst>
                <a:gd name="adj1" fmla="val 25000"/>
                <a:gd name="adj2" fmla="val 25000"/>
                <a:gd name="adj3" fmla="val 85714"/>
                <a:gd name="adj4" fmla="val 72685"/>
              </a:avLst>
            </a:prstGeom>
            <a:gradFill rotWithShape="0">
              <a:gsLst>
                <a:gs pos="0">
                  <a:srgbClr val="66FF33"/>
                </a:gs>
                <a:gs pos="50000">
                  <a:srgbClr val="D2FFC3"/>
                </a:gs>
                <a:gs pos="100000">
                  <a:srgbClr val="66FF33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7672" name="Text Box 14">
              <a:extLst>
                <a:ext uri="{FF2B5EF4-FFF2-40B4-BE49-F238E27FC236}">
                  <a16:creationId xmlns:a16="http://schemas.microsoft.com/office/drawing/2014/main" id="{9927620D-40F8-4633-852F-64CCA05914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" y="0"/>
              <a:ext cx="1440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600" b="0">
                  <a:solidFill>
                    <a:srgbClr val="000000"/>
                  </a:solidFill>
                  <a:latin typeface="方正姚体简体" pitchFamily="2" charset="-122"/>
                  <a:ea typeface="方正姚体简体" pitchFamily="2" charset="-122"/>
                </a:rPr>
                <a:t>要</a:t>
              </a:r>
              <a:r>
                <a:rPr lang="zh-CN" altLang="en-US" sz="3600" b="0">
                  <a:solidFill>
                    <a:srgbClr val="000000"/>
                  </a:solidFill>
                  <a:latin typeface="Arial" pitchFamily="34" charset="0"/>
                  <a:ea typeface="方正姚体简体" pitchFamily="2" charset="-122"/>
                </a:rPr>
                <a:t>“</a:t>
              </a:r>
              <a:r>
                <a:rPr lang="zh-CN" altLang="en-US" sz="3600" b="0">
                  <a:solidFill>
                    <a:srgbClr val="000000"/>
                  </a:solidFill>
                  <a:latin typeface="方正姚体简体" pitchFamily="2" charset="-122"/>
                  <a:ea typeface="方正姚体简体" pitchFamily="2" charset="-122"/>
                </a:rPr>
                <a:t>拿来</a:t>
              </a:r>
              <a:r>
                <a:rPr lang="zh-CN" altLang="en-US" sz="3600" b="0">
                  <a:solidFill>
                    <a:srgbClr val="000000"/>
                  </a:solidFill>
                  <a:latin typeface="Arial" pitchFamily="34" charset="0"/>
                  <a:ea typeface="方正姚体简体" pitchFamily="2" charset="-122"/>
                </a:rPr>
                <a:t>”</a:t>
              </a:r>
              <a:r>
                <a:rPr lang="en-US" altLang="zh-CN" sz="3600" b="0">
                  <a:solidFill>
                    <a:srgbClr val="000000"/>
                  </a:solidFill>
                  <a:latin typeface="方正姚体简体" pitchFamily="2" charset="-122"/>
                  <a:ea typeface="方正姚体简体" pitchFamily="2" charset="-122"/>
                </a:rPr>
                <a:t>!</a:t>
              </a:r>
            </a:p>
          </p:txBody>
        </p:sp>
      </p:grpSp>
      <p:grpSp>
        <p:nvGrpSpPr>
          <p:cNvPr id="4" name="Group 15">
            <a:extLst>
              <a:ext uri="{FF2B5EF4-FFF2-40B4-BE49-F238E27FC236}">
                <a16:creationId xmlns:a16="http://schemas.microsoft.com/office/drawing/2014/main" id="{42305B31-2CA2-44FD-AD91-105A4C657C86}"/>
              </a:ext>
            </a:extLst>
          </p:cNvPr>
          <p:cNvGrpSpPr/>
          <p:nvPr/>
        </p:nvGrpSpPr>
        <p:grpSpPr>
          <a:xfrm>
            <a:off x="4648200" y="3581400"/>
            <a:ext cx="5791200" cy="838200"/>
            <a:chExt cx="1872" cy="336"/>
          </a:xfrm>
        </p:grpSpPr>
        <p:sp>
          <p:nvSpPr>
            <p:cNvPr id="27669" name="AutoShape 16">
              <a:extLst>
                <a:ext uri="{FF2B5EF4-FFF2-40B4-BE49-F238E27FC236}">
                  <a16:creationId xmlns:a16="http://schemas.microsoft.com/office/drawing/2014/main" id="{28337CC0-FF44-45BF-AB5F-2D5CD618D5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728" cy="336"/>
            </a:xfrm>
            <a:prstGeom prst="leftArrowCallout">
              <a:avLst>
                <a:gd name="adj1" fmla="val 25000"/>
                <a:gd name="adj2" fmla="val 25000"/>
                <a:gd name="adj3" fmla="val 85714"/>
                <a:gd name="adj4" fmla="val 72685"/>
              </a:avLst>
            </a:prstGeom>
            <a:gradFill rotWithShape="0">
              <a:gsLst>
                <a:gs pos="0">
                  <a:srgbClr val="66FF33"/>
                </a:gs>
                <a:gs pos="50000">
                  <a:srgbClr val="D2FFC3"/>
                </a:gs>
                <a:gs pos="100000">
                  <a:srgbClr val="66FF33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7670" name="Text Box 17">
              <a:extLst>
                <a:ext uri="{FF2B5EF4-FFF2-40B4-BE49-F238E27FC236}">
                  <a16:creationId xmlns:a16="http://schemas.microsoft.com/office/drawing/2014/main" id="{E1DA4BEE-57BC-4740-9B34-0831350EEF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" y="0"/>
              <a:ext cx="1440" cy="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200" b="0">
                  <a:solidFill>
                    <a:srgbClr val="000000"/>
                  </a:solidFill>
                  <a:latin typeface="方正姚体简体" pitchFamily="2" charset="-122"/>
                  <a:ea typeface="方正姚体简体" pitchFamily="2" charset="-122"/>
                </a:rPr>
                <a:t>或使用</a:t>
              </a:r>
              <a:r>
                <a:rPr lang="en-US" altLang="zh-CN" sz="3200" b="0">
                  <a:solidFill>
                    <a:srgbClr val="000000"/>
                  </a:solidFill>
                  <a:latin typeface="方正姚体简体" pitchFamily="2" charset="-122"/>
                  <a:ea typeface="方正姚体简体" pitchFamily="2" charset="-122"/>
                </a:rPr>
                <a:t>,</a:t>
              </a:r>
              <a:r>
                <a:rPr lang="zh-CN" altLang="en-US" sz="3200" b="0">
                  <a:solidFill>
                    <a:srgbClr val="000000"/>
                  </a:solidFill>
                  <a:latin typeface="方正姚体简体" pitchFamily="2" charset="-122"/>
                  <a:ea typeface="方正姚体简体" pitchFamily="2" charset="-122"/>
                </a:rPr>
                <a:t>或存放</a:t>
              </a:r>
              <a:r>
                <a:rPr lang="en-US" altLang="zh-CN" sz="3200" b="0">
                  <a:solidFill>
                    <a:srgbClr val="000000"/>
                  </a:solidFill>
                  <a:latin typeface="方正姚体简体" pitchFamily="2" charset="-122"/>
                  <a:ea typeface="方正姚体简体" pitchFamily="2" charset="-122"/>
                </a:rPr>
                <a:t>,</a:t>
              </a:r>
              <a:r>
                <a:rPr lang="zh-CN" altLang="en-US" sz="3200" b="0">
                  <a:solidFill>
                    <a:srgbClr val="000000"/>
                  </a:solidFill>
                  <a:latin typeface="方正姚体简体" pitchFamily="2" charset="-122"/>
                  <a:ea typeface="方正姚体简体" pitchFamily="2" charset="-122"/>
                </a:rPr>
                <a:t>或毁灭</a:t>
              </a:r>
            </a:p>
          </p:txBody>
        </p:sp>
      </p:grpSp>
      <p:grpSp>
        <p:nvGrpSpPr>
          <p:cNvPr id="5" name="Group 18">
            <a:extLst>
              <a:ext uri="{FF2B5EF4-FFF2-40B4-BE49-F238E27FC236}">
                <a16:creationId xmlns:a16="http://schemas.microsoft.com/office/drawing/2014/main" id="{F01D6C00-1E0A-400A-A83D-C3204311E9C7}"/>
              </a:ext>
            </a:extLst>
          </p:cNvPr>
          <p:cNvGrpSpPr/>
          <p:nvPr/>
        </p:nvGrpSpPr>
        <p:grpSpPr>
          <a:xfrm>
            <a:off x="5715000" y="4572000"/>
            <a:ext cx="4572000" cy="579438"/>
            <a:chExt cx="1872" cy="365"/>
          </a:xfrm>
        </p:grpSpPr>
        <p:sp>
          <p:nvSpPr>
            <p:cNvPr id="27667" name="AutoShape 19">
              <a:extLst>
                <a:ext uri="{FF2B5EF4-FFF2-40B4-BE49-F238E27FC236}">
                  <a16:creationId xmlns:a16="http://schemas.microsoft.com/office/drawing/2014/main" id="{B2E14D27-E499-4E78-936C-D91197D5B5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728" cy="336"/>
            </a:xfrm>
            <a:prstGeom prst="leftArrowCallout">
              <a:avLst>
                <a:gd name="adj1" fmla="val 25000"/>
                <a:gd name="adj2" fmla="val 25000"/>
                <a:gd name="adj3" fmla="val 85714"/>
                <a:gd name="adj4" fmla="val 72685"/>
              </a:avLst>
            </a:prstGeom>
            <a:gradFill rotWithShape="0">
              <a:gsLst>
                <a:gs pos="0">
                  <a:srgbClr val="66FF33"/>
                </a:gs>
                <a:gs pos="50000">
                  <a:srgbClr val="D2FFC3"/>
                </a:gs>
                <a:gs pos="100000">
                  <a:srgbClr val="66FF33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7668" name="Text Box 20">
              <a:extLst>
                <a:ext uri="{FF2B5EF4-FFF2-40B4-BE49-F238E27FC236}">
                  <a16:creationId xmlns:a16="http://schemas.microsoft.com/office/drawing/2014/main" id="{34B6EB18-2394-4B7D-A70F-02F41C9B89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" y="0"/>
              <a:ext cx="144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200" b="0">
                  <a:solidFill>
                    <a:srgbClr val="000000"/>
                  </a:solidFill>
                  <a:latin typeface="方正姚体简体" pitchFamily="2" charset="-122"/>
                  <a:ea typeface="方正姚体简体" pitchFamily="2" charset="-122"/>
                </a:rPr>
                <a:t>建设民族新文化</a:t>
              </a:r>
            </a:p>
          </p:txBody>
        </p:sp>
      </p:grpSp>
      <p:grpSp>
        <p:nvGrpSpPr>
          <p:cNvPr id="6" name="Group 21">
            <a:extLst>
              <a:ext uri="{FF2B5EF4-FFF2-40B4-BE49-F238E27FC236}">
                <a16:creationId xmlns:a16="http://schemas.microsoft.com/office/drawing/2014/main" id="{5AE27AEB-62C0-4FBC-B53B-237F52B533AA}"/>
              </a:ext>
            </a:extLst>
          </p:cNvPr>
          <p:cNvGrpSpPr/>
          <p:nvPr/>
        </p:nvGrpSpPr>
        <p:grpSpPr>
          <a:xfrm>
            <a:off x="5334000" y="5181600"/>
            <a:ext cx="5715000" cy="533400"/>
            <a:chExt cx="1872" cy="336"/>
          </a:xfrm>
        </p:grpSpPr>
        <p:sp>
          <p:nvSpPr>
            <p:cNvPr id="27665" name="AutoShape 22">
              <a:extLst>
                <a:ext uri="{FF2B5EF4-FFF2-40B4-BE49-F238E27FC236}">
                  <a16:creationId xmlns:a16="http://schemas.microsoft.com/office/drawing/2014/main" id="{F47893F1-B73D-4E07-83E2-69D4F4EB47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728" cy="336"/>
            </a:xfrm>
            <a:prstGeom prst="leftArrowCallout">
              <a:avLst>
                <a:gd name="adj1" fmla="val 25000"/>
                <a:gd name="adj2" fmla="val 25000"/>
                <a:gd name="adj3" fmla="val 85714"/>
                <a:gd name="adj4" fmla="val 72685"/>
              </a:avLst>
            </a:prstGeom>
            <a:gradFill rotWithShape="0">
              <a:gsLst>
                <a:gs pos="0">
                  <a:srgbClr val="66FF33"/>
                </a:gs>
                <a:gs pos="50000">
                  <a:srgbClr val="D2FFC3"/>
                </a:gs>
                <a:gs pos="100000">
                  <a:srgbClr val="66FF33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7666" name="Text Box 23">
              <a:extLst>
                <a:ext uri="{FF2B5EF4-FFF2-40B4-BE49-F238E27FC236}">
                  <a16:creationId xmlns:a16="http://schemas.microsoft.com/office/drawing/2014/main" id="{4BB95C45-D717-4B80-AFCA-EA53034758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" y="0"/>
              <a:ext cx="144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800" b="0">
                  <a:solidFill>
                    <a:srgbClr val="000000"/>
                  </a:solidFill>
                  <a:latin typeface="方正姚体简体" pitchFamily="2" charset="-122"/>
                  <a:ea typeface="方正姚体简体" pitchFamily="2" charset="-122"/>
                </a:rPr>
                <a:t>沉着</a:t>
              </a:r>
              <a:r>
                <a:rPr lang="en-US" altLang="zh-CN" sz="2800" b="0">
                  <a:solidFill>
                    <a:srgbClr val="000000"/>
                  </a:solidFill>
                  <a:latin typeface="方正姚体简体" pitchFamily="2" charset="-122"/>
                  <a:ea typeface="方正姚体简体" pitchFamily="2" charset="-122"/>
                </a:rPr>
                <a:t>,</a:t>
              </a:r>
              <a:r>
                <a:rPr lang="zh-CN" altLang="en-US" sz="2800" b="0">
                  <a:solidFill>
                    <a:srgbClr val="000000"/>
                  </a:solidFill>
                  <a:latin typeface="方正姚体简体" pitchFamily="2" charset="-122"/>
                  <a:ea typeface="方正姚体简体" pitchFamily="2" charset="-122"/>
                </a:rPr>
                <a:t>勇猛</a:t>
              </a:r>
              <a:r>
                <a:rPr lang="en-US" altLang="zh-CN" sz="2800" b="0">
                  <a:solidFill>
                    <a:srgbClr val="000000"/>
                  </a:solidFill>
                  <a:latin typeface="方正姚体简体" pitchFamily="2" charset="-122"/>
                  <a:ea typeface="方正姚体简体" pitchFamily="2" charset="-122"/>
                </a:rPr>
                <a:t>,</a:t>
              </a:r>
              <a:r>
                <a:rPr lang="zh-CN" altLang="en-US" sz="2800" b="0">
                  <a:solidFill>
                    <a:srgbClr val="000000"/>
                  </a:solidFill>
                  <a:latin typeface="方正姚体简体" pitchFamily="2" charset="-122"/>
                  <a:ea typeface="方正姚体简体" pitchFamily="2" charset="-122"/>
                </a:rPr>
                <a:t>有辨别</a:t>
              </a:r>
              <a:r>
                <a:rPr lang="en-US" altLang="zh-CN" sz="2800" b="0">
                  <a:solidFill>
                    <a:srgbClr val="000000"/>
                  </a:solidFill>
                  <a:latin typeface="方正姚体简体" pitchFamily="2" charset="-122"/>
                  <a:ea typeface="方正姚体简体" pitchFamily="2" charset="-122"/>
                </a:rPr>
                <a:t>,</a:t>
              </a:r>
              <a:r>
                <a:rPr lang="zh-CN" altLang="en-US" sz="2800" b="0">
                  <a:solidFill>
                    <a:srgbClr val="000000"/>
                  </a:solidFill>
                  <a:latin typeface="方正姚体简体" pitchFamily="2" charset="-122"/>
                  <a:ea typeface="方正姚体简体" pitchFamily="2" charset="-122"/>
                </a:rPr>
                <a:t>不自私</a:t>
              </a:r>
            </a:p>
          </p:txBody>
        </p:sp>
      </p:grpSp>
      <p:grpSp>
        <p:nvGrpSpPr>
          <p:cNvPr id="7" name="Group 24">
            <a:extLst>
              <a:ext uri="{FF2B5EF4-FFF2-40B4-BE49-F238E27FC236}">
                <a16:creationId xmlns:a16="http://schemas.microsoft.com/office/drawing/2014/main" id="{1DBEB6F6-9D8B-4363-8C2E-4A6149CC8887}"/>
              </a:ext>
            </a:extLst>
          </p:cNvPr>
          <p:cNvGrpSpPr/>
          <p:nvPr/>
        </p:nvGrpSpPr>
        <p:grpSpPr>
          <a:xfrm>
            <a:off x="5867400" y="6019800"/>
            <a:ext cx="1828800" cy="579438"/>
            <a:chExt cx="1872" cy="365"/>
          </a:xfrm>
        </p:grpSpPr>
        <p:sp>
          <p:nvSpPr>
            <p:cNvPr id="27663" name="AutoShape 25">
              <a:extLst>
                <a:ext uri="{FF2B5EF4-FFF2-40B4-BE49-F238E27FC236}">
                  <a16:creationId xmlns:a16="http://schemas.microsoft.com/office/drawing/2014/main" id="{C34F147F-DA80-4A94-A982-D4503894EC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728" cy="336"/>
            </a:xfrm>
            <a:prstGeom prst="leftArrowCallout">
              <a:avLst>
                <a:gd name="adj1" fmla="val 25000"/>
                <a:gd name="adj2" fmla="val 25000"/>
                <a:gd name="adj3" fmla="val 85714"/>
                <a:gd name="adj4" fmla="val 72685"/>
              </a:avLst>
            </a:prstGeom>
            <a:gradFill rotWithShape="0">
              <a:gsLst>
                <a:gs pos="0">
                  <a:srgbClr val="66FF33"/>
                </a:gs>
                <a:gs pos="50000">
                  <a:srgbClr val="D2FFC3"/>
                </a:gs>
                <a:gs pos="100000">
                  <a:srgbClr val="66FF33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7664" name="Text Box 26">
              <a:extLst>
                <a:ext uri="{FF2B5EF4-FFF2-40B4-BE49-F238E27FC236}">
                  <a16:creationId xmlns:a16="http://schemas.microsoft.com/office/drawing/2014/main" id="{9B8714EC-E78E-4B7C-BD45-C36BDAA605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" y="0"/>
              <a:ext cx="144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200" b="0">
                  <a:solidFill>
                    <a:srgbClr val="000000"/>
                  </a:solidFill>
                  <a:latin typeface="方正姚体简体" pitchFamily="2" charset="-122"/>
                  <a:ea typeface="方正姚体简体" pitchFamily="2" charset="-122"/>
                </a:rPr>
                <a:t>创新</a:t>
              </a:r>
            </a:p>
          </p:txBody>
        </p:sp>
      </p:grp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3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3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3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3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3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  <p:bldP spid="47110" grpId="1"/>
      <p:bldP spid="47111" grpId="2"/>
      <p:bldP spid="47112" grpId="3"/>
      <p:bldP spid="47113" grpId="4"/>
      <p:bldP spid="47114" grpId="5"/>
      <p:bldP spid="47115" grpId="6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8130" name="Picture 2" descr="拿来">
            <a:extLst>
              <a:ext uri="{FF2B5EF4-FFF2-40B4-BE49-F238E27FC236}">
                <a16:creationId xmlns:a16="http://schemas.microsoft.com/office/drawing/2014/main" id="{392563F0-3608-4A82-A1DF-DC664F744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914400"/>
            <a:ext cx="9144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Text Box 3">
            <a:extLst>
              <a:ext uri="{FF2B5EF4-FFF2-40B4-BE49-F238E27FC236}">
                <a16:creationId xmlns:a16="http://schemas.microsoft.com/office/drawing/2014/main" id="{94B18064-AA47-4F98-ABF7-3D9CAACC5E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1" y="228601"/>
            <a:ext cx="1514475" cy="830997"/>
          </a:xfrm>
          <a:prstGeom prst="rect">
            <a:avLst/>
          </a:prstGeom>
          <a:solidFill>
            <a:srgbClr val="66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800">
                <a:solidFill>
                  <a:srgbClr val="FF0066"/>
                </a:solidFill>
                <a:ea typeface="方正魏碑简体" pitchFamily="2" charset="-122"/>
              </a:rPr>
              <a:t>总结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3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4" name="Text Box 2">
            <a:extLst>
              <a:ext uri="{FF2B5EF4-FFF2-40B4-BE49-F238E27FC236}">
                <a16:creationId xmlns:a16="http://schemas.microsoft.com/office/drawing/2014/main" id="{6B3D31C9-3048-4372-89F6-532B853F76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825" y="2133601"/>
            <a:ext cx="883920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000">
                <a:solidFill>
                  <a:srgbClr val="000000"/>
                </a:solidFill>
              </a:rPr>
              <a:t>1.比喻论证（8、9段）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000">
                <a:solidFill>
                  <a:srgbClr val="000000"/>
                </a:solidFill>
              </a:rPr>
              <a:t>            ——用有相似点的事物打比方。 </a:t>
            </a:r>
            <a:br>
              <a:rPr lang="zh-CN" altLang="en-US" sz="4000">
                <a:solidFill>
                  <a:srgbClr val="000000"/>
                </a:solidFill>
              </a:rPr>
            </a:br>
            <a:r>
              <a:rPr lang="zh-CN" altLang="en-US" sz="4000">
                <a:solidFill>
                  <a:srgbClr val="000000"/>
                </a:solidFill>
              </a:rPr>
              <a:t>2.类比论证（第3段）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000">
                <a:solidFill>
                  <a:srgbClr val="000000"/>
                </a:solidFill>
              </a:rPr>
              <a:t>            ——用同类事物相比较。 </a:t>
            </a:r>
            <a:br>
              <a:rPr lang="zh-CN" altLang="en-US" sz="4000">
                <a:solidFill>
                  <a:srgbClr val="000000"/>
                </a:solidFill>
              </a:rPr>
            </a:br>
            <a:r>
              <a:rPr lang="zh-CN" altLang="en-US" sz="4000">
                <a:solidFill>
                  <a:srgbClr val="000000"/>
                </a:solidFill>
              </a:rPr>
              <a:t>3.对比论证（8、9段）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000">
                <a:solidFill>
                  <a:srgbClr val="000000"/>
                </a:solidFill>
              </a:rPr>
              <a:t>            ——用性质相反事物作比较。</a:t>
            </a:r>
            <a:r>
              <a:rPr lang="zh-CN" altLang="en-US">
                <a:solidFill>
                  <a:srgbClr val="000000"/>
                </a:solidFill>
              </a:rPr>
              <a:t> </a:t>
            </a:r>
            <a:br>
              <a:rPr lang="zh-CN" altLang="en-US">
                <a:solidFill>
                  <a:srgbClr val="000000"/>
                </a:solidFill>
              </a:rPr>
            </a:br>
            <a:br>
              <a:rPr lang="zh-CN" altLang="en-US">
                <a:solidFill>
                  <a:srgbClr val="000000"/>
                </a:solidFill>
              </a:rPr>
            </a:br>
          </a:p>
        </p:txBody>
      </p:sp>
      <p:sp>
        <p:nvSpPr>
          <p:cNvPr id="29699" name="Text Box 3">
            <a:extLst>
              <a:ext uri="{FF2B5EF4-FFF2-40B4-BE49-F238E27FC236}">
                <a16:creationId xmlns:a16="http://schemas.microsoft.com/office/drawing/2014/main" id="{5B2F9B25-0710-47C0-B278-C2715CAFCA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3613" y="765176"/>
            <a:ext cx="466986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800">
                <a:solidFill>
                  <a:srgbClr val="FF0066"/>
                </a:solidFill>
              </a:rPr>
              <a:t>本文的论证艺术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9F535C51-9B62-4CF1-B189-43584CF2B6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648076" y="765175"/>
            <a:ext cx="6480175" cy="1143000"/>
          </a:xfrm>
        </p:spPr>
        <p:txBody>
          <a:bodyPr/>
          <a:lstStyle/>
          <a:p>
            <a:pPr eaLnBrk="1" hangingPunct="1"/>
            <a:r>
              <a:rPr lang="zh-CN" altLang="en-US"/>
              <a:t>为什么要实行拿来主义</a:t>
            </a:r>
          </a:p>
        </p:txBody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07C490F2-2CEB-45CB-9879-A5CE657043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505200" y="1981200"/>
            <a:ext cx="6477000" cy="3429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/>
              <a:t>第一层：只是送去，有往无来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/>
              <a:t>                         （有悖于交往原则）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/>
              <a:t>第二层：只是送去，必沦为乞丐。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/>
              <a:t>                         （要正视历史逻辑）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/>
              <a:t>第三层：听凭“送来”大受其祸害。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/>
              <a:t>                         （应重视现实教训）</a:t>
            </a:r>
          </a:p>
        </p:txBody>
      </p:sp>
      <p:sp>
        <p:nvSpPr>
          <p:cNvPr id="50180" name="Text Box 4">
            <a:extLst>
              <a:ext uri="{FF2B5EF4-FFF2-40B4-BE49-F238E27FC236}">
                <a16:creationId xmlns:a16="http://schemas.microsoft.com/office/drawing/2014/main" id="{3A1F4E86-0D67-42AA-B85D-3AC465C1E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4732" y="2058267"/>
            <a:ext cx="800219" cy="2512867"/>
          </a:xfrm>
          <a:prstGeom prst="rect">
            <a:avLst/>
          </a:prstGeom>
          <a:solidFill>
            <a:schemeClr val="hlink"/>
          </a:solidFill>
          <a:ln w="9525">
            <a:solidFill>
              <a:srgbClr val="0000FF"/>
            </a:solidFill>
            <a:miter lim="800000"/>
          </a:ln>
        </p:spPr>
        <p:txBody>
          <a:bodyPr vert="eaVert"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000">
                <a:solidFill>
                  <a:srgbClr val="000000"/>
                </a:solidFill>
              </a:rPr>
              <a:t>因           为</a:t>
            </a:r>
          </a:p>
        </p:txBody>
      </p:sp>
      <p:sp>
        <p:nvSpPr>
          <p:cNvPr id="50181" name="Text Box 5">
            <a:extLst>
              <a:ext uri="{FF2B5EF4-FFF2-40B4-BE49-F238E27FC236}">
                <a16:creationId xmlns:a16="http://schemas.microsoft.com/office/drawing/2014/main" id="{2BEED6E1-49DF-4AD2-9F65-C72D17AFDF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5303839"/>
            <a:ext cx="85344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所以    </a:t>
            </a:r>
            <a:r>
              <a:rPr lang="zh-CN" altLang="en-US" sz="32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我们要运用脑髓，放出眼光，自己来拿！ </a:t>
            </a:r>
          </a:p>
        </p:txBody>
      </p:sp>
      <p:sp>
        <p:nvSpPr>
          <p:cNvPr id="30726" name="Text Box 6">
            <a:extLst>
              <a:ext uri="{FF2B5EF4-FFF2-40B4-BE49-F238E27FC236}">
                <a16:creationId xmlns:a16="http://schemas.microsoft.com/office/drawing/2014/main" id="{9D721642-E803-486C-99FE-68EE681494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951" y="1125538"/>
            <a:ext cx="7921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727" name="Text Box 7">
            <a:extLst>
              <a:ext uri="{FF2B5EF4-FFF2-40B4-BE49-F238E27FC236}">
                <a16:creationId xmlns:a16="http://schemas.microsoft.com/office/drawing/2014/main" id="{063A0B39-0EBE-475F-9B9C-5368F30E0C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9075" y="549276"/>
            <a:ext cx="2448106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CC99"/>
              </a:buClr>
              <a:buSzPct val="90000"/>
            </a:pPr>
            <a:r>
              <a:rPr lang="zh-CN" altLang="en-US" sz="4400">
                <a:solidFill>
                  <a:srgbClr val="FF0000"/>
                </a:solidFill>
                <a:ea typeface="黑体" panose="02010609060101010101" pitchFamily="49" charset="-122"/>
              </a:rPr>
              <a:t>因果论证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b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4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80" grpId="1"/>
      <p:bldP spid="50181" grpId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2" name="Text Box 2">
            <a:extLst>
              <a:ext uri="{FF2B5EF4-FFF2-40B4-BE49-F238E27FC236}">
                <a16:creationId xmlns:a16="http://schemas.microsoft.com/office/drawing/2014/main" id="{8FC5F136-EE18-4486-8FA6-EEFA88693C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2136776"/>
            <a:ext cx="7924800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0">
                <a:solidFill>
                  <a:srgbClr val="000000"/>
                </a:solidFill>
              </a:rPr>
              <a:t>                        </a:t>
            </a:r>
            <a:r>
              <a:rPr lang="zh-CN" altLang="en-US" sz="3200">
                <a:solidFill>
                  <a:srgbClr val="000000"/>
                </a:solidFill>
              </a:rPr>
              <a:t>怕             徘徊不敢走进门    孱头 </a:t>
            </a:r>
            <a:br>
              <a:rPr lang="zh-CN" altLang="en-US" sz="3200">
                <a:solidFill>
                  <a:srgbClr val="000000"/>
                </a:solidFill>
              </a:rPr>
            </a:br>
            <a:r>
              <a:rPr lang="zh-CN" altLang="en-US" sz="3200">
                <a:solidFill>
                  <a:srgbClr val="000000"/>
                </a:solidFill>
              </a:rPr>
              <a:t>反     破     怒              放一把火烧光       昏蛋 </a:t>
            </a:r>
            <a:br>
              <a:rPr lang="zh-CN" altLang="en-US" sz="3200">
                <a:solidFill>
                  <a:srgbClr val="000000"/>
                </a:solidFill>
              </a:rPr>
            </a:br>
            <a:r>
              <a:rPr lang="zh-CN" altLang="en-US" sz="3200">
                <a:solidFill>
                  <a:srgbClr val="000000"/>
                </a:solidFill>
              </a:rPr>
              <a:t>                  欣欣然      接受一切               废物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0000"/>
                </a:solidFill>
              </a:rPr>
              <a:t>正     立    拿来主义     占有挑选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0000"/>
                </a:solidFill>
              </a:rPr>
              <a:t>                                       吃掉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0000"/>
                </a:solidFill>
              </a:rPr>
              <a:t>                                       存放 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0000"/>
                </a:solidFill>
              </a:rPr>
              <a:t>                                       走散</a:t>
            </a:r>
            <a:br>
              <a:rPr lang="zh-CN" altLang="en-US" sz="3200">
                <a:solidFill>
                  <a:srgbClr val="000000"/>
                </a:solidFill>
              </a:rPr>
            </a:br>
            <a:br>
              <a:rPr lang="zh-CN" altLang="en-US" b="0">
                <a:solidFill>
                  <a:srgbClr val="000000"/>
                </a:solidFill>
              </a:rPr>
            </a:br>
          </a:p>
        </p:txBody>
      </p:sp>
      <p:sp>
        <p:nvSpPr>
          <p:cNvPr id="51203" name="Text Box 3">
            <a:extLst>
              <a:ext uri="{FF2B5EF4-FFF2-40B4-BE49-F238E27FC236}">
                <a16:creationId xmlns:a16="http://schemas.microsoft.com/office/drawing/2014/main" id="{42A33CFF-40DE-4ECC-9F70-322471B176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1" y="914401"/>
            <a:ext cx="571341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800">
                <a:solidFill>
                  <a:srgbClr val="000000"/>
                </a:solidFill>
              </a:rPr>
              <a:t>正反对比，有破有立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3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71633B94-757D-4CA4-84ED-90CA195FE4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杂文形象说理特点</a:t>
            </a:r>
          </a:p>
        </p:txBody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2E820C34-7B51-415B-80EC-1EA507E4A5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351088" y="2349500"/>
            <a:ext cx="7772400" cy="41148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/>
              <a:t>以小见大，就近取譬。阐明抽象、深刻道理</a:t>
            </a:r>
          </a:p>
          <a:p>
            <a:pPr eaLnBrk="1" hangingPunct="1">
              <a:defRPr/>
            </a:pPr>
            <a:r>
              <a:rPr lang="zh-CN" altLang="en-US"/>
              <a:t>对比、反衬</a:t>
            </a:r>
          </a:p>
          <a:p>
            <a:pPr eaLnBrk="1" hangingPunct="1">
              <a:defRPr/>
            </a:pPr>
            <a:r>
              <a:rPr lang="zh-CN" altLang="en-US"/>
              <a:t>讽刺性强，不失幽默感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1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Text Box 2">
            <a:extLst>
              <a:ext uri="{FF2B5EF4-FFF2-40B4-BE49-F238E27FC236}">
                <a16:creationId xmlns:a16="http://schemas.microsoft.com/office/drawing/2014/main" id="{B5ED8B8C-AC0E-42A4-8238-8186B842EF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0" y="762000"/>
            <a:ext cx="252730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600">
                <a:solidFill>
                  <a:srgbClr val="000000"/>
                </a:solidFill>
              </a:rPr>
              <a:t>教学目标</a:t>
            </a:r>
          </a:p>
        </p:txBody>
      </p:sp>
      <p:sp>
        <p:nvSpPr>
          <p:cNvPr id="15363" name="Text Box 3">
            <a:extLst>
              <a:ext uri="{FF2B5EF4-FFF2-40B4-BE49-F238E27FC236}">
                <a16:creationId xmlns:a16="http://schemas.microsoft.com/office/drawing/2014/main" id="{CA7B5605-DA09-4913-A239-20919FD4D5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1" y="1752600"/>
            <a:ext cx="7858125" cy="43827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  <a:defRPr/>
            </a:pPr>
            <a:r>
              <a:rPr lang="zh-CN" altLang="en-US" sz="3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1.学习本文运用比喻论证把抽象深奥的道理讲得深入浅出的方法，体会生动形象的论证艺术对表现思想内容的好处。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  <a:defRPr/>
            </a:pPr>
            <a:r>
              <a:rPr lang="zh-CN" altLang="en-US" sz="3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2.了解杂文的特点，体会鲁迅杂文犀利、辛辣、幽默的语言特点。</a:t>
            </a:r>
            <a:br>
              <a:rPr lang="zh-CN" altLang="en-US" sz="3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</a:br>
            <a:r>
              <a:rPr lang="zh-CN" altLang="en-US" sz="3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3.学习本文，认清对待外来文化的正确态度——批判地吸收，并能运用正确的观点解释一些实际问题。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/>
      <p:bldP spid="15363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id="{A00164C1-1878-4CDE-9F1A-E21112DFA1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800"/>
              <a:t>鲁迅名言</a:t>
            </a:r>
          </a:p>
        </p:txBody>
      </p:sp>
      <p:sp>
        <p:nvSpPr>
          <p:cNvPr id="53251" name="Rectangle 3">
            <a:extLst>
              <a:ext uri="{FF2B5EF4-FFF2-40B4-BE49-F238E27FC236}">
                <a16:creationId xmlns:a16="http://schemas.microsoft.com/office/drawing/2014/main" id="{A99FC464-422C-430E-9A05-0FB7840CA73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09800" y="1981200"/>
            <a:ext cx="5257800" cy="41148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400"/>
              <a:t>倘是狮子，自夸怎样肥大是不妨事的，但如果是一口猪或一匹羊，肥大倒不是好兆头</a:t>
            </a:r>
            <a:r>
              <a:rPr lang="zh-CN" altLang="en-US" sz="2800"/>
              <a:t>。</a:t>
            </a:r>
          </a:p>
        </p:txBody>
      </p:sp>
      <p:pic>
        <p:nvPicPr>
          <p:cNvPr id="53252" name="Picture 4" descr="AN01124_">
            <a:hlinkClick r:id="rId6" action="ppaction://hlinksldjump"/>
            <a:extLst>
              <a:ext uri="{FF2B5EF4-FFF2-40B4-BE49-F238E27FC236}">
                <a16:creationId xmlns:a16="http://schemas.microsoft.com/office/drawing/2014/main" id="{5C2908E8-EC7B-4A89-AD71-2E9EE03121EE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3124200"/>
            <a:ext cx="2128838" cy="259080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4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4" name="Text Box 2">
            <a:extLst>
              <a:ext uri="{FF2B5EF4-FFF2-40B4-BE49-F238E27FC236}">
                <a16:creationId xmlns:a16="http://schemas.microsoft.com/office/drawing/2014/main" id="{AA0CDCF5-FC0D-4628-83F1-0453C489D4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4488" y="552451"/>
            <a:ext cx="9053512" cy="6863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         </a:t>
            </a:r>
            <a:r>
              <a:rPr lang="zh-CN" altLang="en-US" sz="3200">
                <a:solidFill>
                  <a:srgbClr val="000000"/>
                </a:solidFill>
              </a:rPr>
              <a:t>鲁迅的杂文是“嘻笑怒骂皆成文章”。本文语言的特点是犀利和幽默。犀利是能够三言两语，甚至只用一句话一个词语就深刻提示了事物或现象的本质。例如“这种奖赏，不要误解为‘抛来’的东西，这是抛给的”。一个“给”字就击中了帝国主义的险恶居心。其实，这正是因为那是“送来”的而不是“拿来”的缘故。一句话就把“送来”和“拿来”的区别点明了。犀利的语言多用于揭露敌人，鞭笞丑恶，也用于一般的剖析事理，揭示矛盾。如文章的最后一段，只有</a:t>
            </a:r>
            <a:r>
              <a:rPr lang="en-US" altLang="zh-CN" sz="3200">
                <a:solidFill>
                  <a:srgbClr val="000000"/>
                </a:solidFill>
              </a:rPr>
              <a:t>5</a:t>
            </a:r>
            <a:r>
              <a:rPr lang="zh-CN" altLang="en-US" sz="3200">
                <a:solidFill>
                  <a:srgbClr val="000000"/>
                </a:solidFill>
              </a:rPr>
              <a:t>句话</a:t>
            </a:r>
            <a:r>
              <a:rPr lang="en-US" altLang="zh-CN" sz="3200">
                <a:solidFill>
                  <a:srgbClr val="000000"/>
                </a:solidFill>
              </a:rPr>
              <a:t>82</a:t>
            </a:r>
            <a:r>
              <a:rPr lang="zh-CN" altLang="en-US" sz="3200">
                <a:solidFill>
                  <a:srgbClr val="000000"/>
                </a:solidFill>
              </a:rPr>
              <a:t>个字，集中回答了五个问题，论因果，作选择，加判断，都深中肯綮、无可移易。每一句都是精确、犀利的典范。</a:t>
            </a:r>
            <a:r>
              <a:rPr lang="zh-CN" altLang="en-US">
                <a:solidFill>
                  <a:srgbClr val="000000"/>
                </a:solidFill>
              </a:rPr>
              <a:t> </a:t>
            </a:r>
            <a:br>
              <a:rPr lang="zh-CN" altLang="en-US">
                <a:solidFill>
                  <a:srgbClr val="000000"/>
                </a:solidFill>
              </a:rPr>
            </a:b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Text Box 2">
            <a:extLst>
              <a:ext uri="{FF2B5EF4-FFF2-40B4-BE49-F238E27FC236}">
                <a16:creationId xmlns:a16="http://schemas.microsoft.com/office/drawing/2014/main" id="{DE93E4A3-A434-429E-8AE1-63C00DE497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2925" y="6302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5299" name="Text Box 3">
            <a:extLst>
              <a:ext uri="{FF2B5EF4-FFF2-40B4-BE49-F238E27FC236}">
                <a16:creationId xmlns:a16="http://schemas.microsoft.com/office/drawing/2014/main" id="{21273C7A-DF1C-4497-99F0-8FB3EC4690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825" y="692150"/>
            <a:ext cx="9099550" cy="550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0000"/>
                </a:solidFill>
              </a:rPr>
              <a:t>        幽默，是敏锐、机智和含蓄、委婉的结合物，在论辩的文章中还显示了从容不迫、游刃有余的风度。最典型的例子是第九段的那些精当而风趣的比喻。作者对于如何占有，怎样挑选，早已深思熟虑，胸存成算。题目虽大，道理虽深，却能以小喻大，深入浅出。既令人信服，也使人受到感染。这就是幽默的力量。鲁迅的幽默和风趣，正如唐弢在《琐忆》中所说：“他揭开了矛盾，把我们的思想引导到事物内蕴的深度，暗示他的非凡的观察力。”“显示了一个成熟的思想战士的特点。”</a:t>
            </a:r>
          </a:p>
        </p:txBody>
      </p:sp>
      <p:pic>
        <p:nvPicPr>
          <p:cNvPr id="55300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642600" y="118999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0" name="Picture 2" descr="066">
            <a:extLst>
              <a:ext uri="{FF2B5EF4-FFF2-40B4-BE49-F238E27FC236}">
                <a16:creationId xmlns:a16="http://schemas.microsoft.com/office/drawing/2014/main" id="{6496D8F7-C7D6-4012-AFD9-88CD5FAA81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03389" y="404814"/>
            <a:ext cx="3470275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3">
            <a:extLst>
              <a:ext uri="{FF2B5EF4-FFF2-40B4-BE49-F238E27FC236}">
                <a16:creationId xmlns:a16="http://schemas.microsoft.com/office/drawing/2014/main" id="{3EA44936-2F5B-47CF-A867-6A6463211E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609601"/>
            <a:ext cx="263565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400">
                <a:solidFill>
                  <a:srgbClr val="FFFF00"/>
                </a:solidFill>
                <a:ea typeface="隶书" pitchFamily="49" charset="-122"/>
              </a:rPr>
              <a:t>作者简介</a:t>
            </a:r>
            <a:r>
              <a:rPr lang="en-US" altLang="zh-CN" sz="4400">
                <a:solidFill>
                  <a:srgbClr val="FFFF00"/>
                </a:solidFill>
                <a:ea typeface="隶书" pitchFamily="49" charset="-122"/>
              </a:rPr>
              <a:t>:</a:t>
            </a:r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799F51F6-FAD9-4548-978F-7F32FE7A20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1905000"/>
            <a:ext cx="4648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400">
                <a:solidFill>
                  <a:srgbClr val="FFFF00"/>
                </a:solidFill>
                <a:ea typeface="隶书" pitchFamily="49" charset="-122"/>
              </a:rPr>
              <a:t>鲁迅，原名</a:t>
            </a:r>
            <a:r>
              <a:rPr lang="zh-CN" altLang="en-US" sz="4400" u="sng">
                <a:solidFill>
                  <a:srgbClr val="FFFF00"/>
                </a:solidFill>
                <a:ea typeface="隶书" pitchFamily="49" charset="-122"/>
              </a:rPr>
              <a:t>周樟寿</a:t>
            </a:r>
            <a:r>
              <a:rPr lang="zh-CN" altLang="en-US" sz="4400">
                <a:solidFill>
                  <a:srgbClr val="FFFF00"/>
                </a:solidFill>
                <a:ea typeface="隶书" pitchFamily="49" charset="-122"/>
              </a:rPr>
              <a:t>，字</a:t>
            </a:r>
            <a:r>
              <a:rPr lang="zh-CN" altLang="en-US" sz="4400" u="sng">
                <a:solidFill>
                  <a:srgbClr val="FFFF00"/>
                </a:solidFill>
                <a:ea typeface="隶书" pitchFamily="49" charset="-122"/>
              </a:rPr>
              <a:t>豫才</a:t>
            </a:r>
            <a:r>
              <a:rPr lang="zh-CN" altLang="en-US" sz="4400">
                <a:solidFill>
                  <a:srgbClr val="FFFF00"/>
                </a:solidFill>
                <a:ea typeface="隶书" pitchFamily="49" charset="-122"/>
              </a:rPr>
              <a:t>，后名</a:t>
            </a:r>
            <a:r>
              <a:rPr lang="zh-CN" altLang="en-US" sz="4400" u="sng">
                <a:solidFill>
                  <a:srgbClr val="FFFF00"/>
                </a:solidFill>
                <a:ea typeface="隶书" pitchFamily="49" charset="-122"/>
              </a:rPr>
              <a:t>树人</a:t>
            </a:r>
            <a:r>
              <a:rPr lang="zh-CN" altLang="en-US" sz="4400">
                <a:solidFill>
                  <a:srgbClr val="FFFF00"/>
                </a:solidFill>
                <a:ea typeface="隶书" pitchFamily="49" charset="-122"/>
              </a:rPr>
              <a:t>，浙江绍兴人，我国现代文学家、思想家、革命家。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Text Box 2">
            <a:extLst>
              <a:ext uri="{FF2B5EF4-FFF2-40B4-BE49-F238E27FC236}">
                <a16:creationId xmlns:a16="http://schemas.microsoft.com/office/drawing/2014/main" id="{2FE50357-EE76-4FC3-BCB6-F8CBE0119D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3925" y="5540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b="0">
              <a:solidFill>
                <a:srgbClr val="000000"/>
              </a:solidFill>
            </a:endParaRPr>
          </a:p>
        </p:txBody>
      </p:sp>
      <p:sp>
        <p:nvSpPr>
          <p:cNvPr id="8195" name="Text Box 3">
            <a:extLst>
              <a:ext uri="{FF2B5EF4-FFF2-40B4-BE49-F238E27FC236}">
                <a16:creationId xmlns:a16="http://schemas.microsoft.com/office/drawing/2014/main" id="{A9FB4737-93C8-4360-9EFE-324E89FF21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1" y="381000"/>
            <a:ext cx="44672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400" b="0">
                <a:solidFill>
                  <a:srgbClr val="FFFFFF"/>
                </a:solidFill>
                <a:ea typeface="隶书" pitchFamily="49" charset="-122"/>
              </a:rPr>
              <a:t>主要作品有：</a:t>
            </a:r>
          </a:p>
        </p:txBody>
      </p:sp>
      <p:sp>
        <p:nvSpPr>
          <p:cNvPr id="8196" name="Text Box 4">
            <a:extLst>
              <a:ext uri="{FF2B5EF4-FFF2-40B4-BE49-F238E27FC236}">
                <a16:creationId xmlns:a16="http://schemas.microsoft.com/office/drawing/2014/main" id="{7687D6B6-B70D-4B55-AF6E-CC5174F926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4113" y="1196975"/>
            <a:ext cx="76311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0">
                <a:solidFill>
                  <a:srgbClr val="000000"/>
                </a:solidFill>
              </a:rPr>
              <a:t> </a:t>
            </a:r>
            <a:r>
              <a:rPr lang="zh-CN" altLang="en-US" sz="3600">
                <a:solidFill>
                  <a:srgbClr val="FFFFFF"/>
                </a:solidFill>
              </a:rPr>
              <a:t>小说集：</a:t>
            </a:r>
            <a:r>
              <a:rPr lang="en-US" altLang="zh-CN" sz="3600">
                <a:solidFill>
                  <a:srgbClr val="FFFFFF"/>
                </a:solidFill>
              </a:rPr>
              <a:t>《</a:t>
            </a:r>
            <a:r>
              <a:rPr lang="zh-CN" altLang="en-US" sz="3600">
                <a:solidFill>
                  <a:srgbClr val="FFFFFF"/>
                </a:solidFill>
              </a:rPr>
              <a:t>呐喊</a:t>
            </a:r>
            <a:r>
              <a:rPr lang="en-US" altLang="zh-CN" sz="3600">
                <a:solidFill>
                  <a:srgbClr val="FFFFFF"/>
                </a:solidFill>
              </a:rPr>
              <a:t>》</a:t>
            </a:r>
            <a:r>
              <a:rPr lang="zh-CN" altLang="en-US" sz="3600">
                <a:solidFill>
                  <a:srgbClr val="FFFFFF"/>
                </a:solidFill>
              </a:rPr>
              <a:t>、</a:t>
            </a:r>
            <a:r>
              <a:rPr lang="en-US" altLang="zh-CN" sz="3600">
                <a:solidFill>
                  <a:srgbClr val="FFFFFF"/>
                </a:solidFill>
              </a:rPr>
              <a:t>《</a:t>
            </a:r>
            <a:r>
              <a:rPr lang="zh-CN" altLang="en-US" sz="3600">
                <a:solidFill>
                  <a:srgbClr val="FFFFFF"/>
                </a:solidFill>
              </a:rPr>
              <a:t>彷徨</a:t>
            </a:r>
            <a:r>
              <a:rPr lang="en-US" altLang="zh-CN" sz="3600" b="0">
                <a:solidFill>
                  <a:srgbClr val="FFFFFF"/>
                </a:solidFill>
              </a:rPr>
              <a:t>》</a:t>
            </a:r>
          </a:p>
        </p:txBody>
      </p:sp>
      <p:sp>
        <p:nvSpPr>
          <p:cNvPr id="8197" name="Text Box 5">
            <a:extLst>
              <a:ext uri="{FF2B5EF4-FFF2-40B4-BE49-F238E27FC236}">
                <a16:creationId xmlns:a16="http://schemas.microsoft.com/office/drawing/2014/main" id="{47C28D99-B99A-4559-BA3E-576D59E9C6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4113" y="2057400"/>
            <a:ext cx="7416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0">
                <a:solidFill>
                  <a:srgbClr val="008000"/>
                </a:solidFill>
              </a:rPr>
              <a:t> </a:t>
            </a:r>
            <a:r>
              <a:rPr lang="zh-CN" altLang="en-US" sz="3600">
                <a:solidFill>
                  <a:srgbClr val="FFFFFF"/>
                </a:solidFill>
              </a:rPr>
              <a:t>历史小说集：</a:t>
            </a:r>
            <a:r>
              <a:rPr lang="en-US" altLang="zh-CN" sz="3600">
                <a:solidFill>
                  <a:srgbClr val="FFFFFF"/>
                </a:solidFill>
              </a:rPr>
              <a:t>《</a:t>
            </a:r>
            <a:r>
              <a:rPr lang="zh-CN" altLang="en-US" sz="3600">
                <a:solidFill>
                  <a:srgbClr val="FFFFFF"/>
                </a:solidFill>
              </a:rPr>
              <a:t>故事新编</a:t>
            </a:r>
            <a:r>
              <a:rPr lang="en-US" altLang="zh-CN" sz="3600">
                <a:solidFill>
                  <a:srgbClr val="FFFFFF"/>
                </a:solidFill>
              </a:rPr>
              <a:t>》</a:t>
            </a:r>
          </a:p>
        </p:txBody>
      </p:sp>
      <p:sp>
        <p:nvSpPr>
          <p:cNvPr id="8198" name="Text Box 6">
            <a:extLst>
              <a:ext uri="{FF2B5EF4-FFF2-40B4-BE49-F238E27FC236}">
                <a16:creationId xmlns:a16="http://schemas.microsoft.com/office/drawing/2014/main" id="{8AAF8BA3-4AE5-4B29-8AA7-CFD38E3B88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6989" y="2924175"/>
            <a:ext cx="68087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600">
                <a:solidFill>
                  <a:srgbClr val="FFFFFF"/>
                </a:solidFill>
              </a:rPr>
              <a:t>散文集：</a:t>
            </a:r>
            <a:r>
              <a:rPr lang="en-US" altLang="zh-CN" sz="3600">
                <a:solidFill>
                  <a:srgbClr val="FFFFFF"/>
                </a:solidFill>
              </a:rPr>
              <a:t>《</a:t>
            </a:r>
            <a:r>
              <a:rPr lang="zh-CN" altLang="en-US" sz="3600">
                <a:solidFill>
                  <a:srgbClr val="FFFFFF"/>
                </a:solidFill>
              </a:rPr>
              <a:t>朝花夕拾</a:t>
            </a:r>
            <a:r>
              <a:rPr lang="en-US" altLang="zh-CN" sz="3600">
                <a:solidFill>
                  <a:srgbClr val="FFFFFF"/>
                </a:solidFill>
              </a:rPr>
              <a:t>》</a:t>
            </a:r>
          </a:p>
        </p:txBody>
      </p:sp>
      <p:sp>
        <p:nvSpPr>
          <p:cNvPr id="8199" name="Text Box 7">
            <a:extLst>
              <a:ext uri="{FF2B5EF4-FFF2-40B4-BE49-F238E27FC236}">
                <a16:creationId xmlns:a16="http://schemas.microsoft.com/office/drawing/2014/main" id="{55DC7FA8-D8CC-4507-9E0A-CDAA55AA8C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5551" y="3789363"/>
            <a:ext cx="54260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600">
                <a:solidFill>
                  <a:srgbClr val="FFFFFF"/>
                </a:solidFill>
              </a:rPr>
              <a:t>散文诗集：</a:t>
            </a:r>
            <a:r>
              <a:rPr lang="en-US" altLang="zh-CN" sz="3600">
                <a:solidFill>
                  <a:srgbClr val="FFFFFF"/>
                </a:solidFill>
              </a:rPr>
              <a:t>《</a:t>
            </a:r>
            <a:r>
              <a:rPr lang="zh-CN" altLang="en-US" sz="3600">
                <a:solidFill>
                  <a:srgbClr val="FFFFFF"/>
                </a:solidFill>
              </a:rPr>
              <a:t>野草</a:t>
            </a:r>
            <a:r>
              <a:rPr lang="en-US" altLang="zh-CN" sz="3600">
                <a:solidFill>
                  <a:srgbClr val="FFFFFF"/>
                </a:solidFill>
              </a:rPr>
              <a:t>》</a:t>
            </a:r>
          </a:p>
        </p:txBody>
      </p:sp>
      <p:sp>
        <p:nvSpPr>
          <p:cNvPr id="8200" name="Text Box 8">
            <a:extLst>
              <a:ext uri="{FF2B5EF4-FFF2-40B4-BE49-F238E27FC236}">
                <a16:creationId xmlns:a16="http://schemas.microsoft.com/office/drawing/2014/main" id="{4DF1CD1A-84D7-41D0-B4E4-9B51E0F223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188" y="4652964"/>
            <a:ext cx="8208962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5000"/>
              </a:spcBef>
              <a:spcAft>
                <a:spcPct val="0"/>
              </a:spcAft>
            </a:pPr>
            <a:r>
              <a:rPr lang="zh-CN" altLang="en-US" b="0">
                <a:solidFill>
                  <a:srgbClr val="000000"/>
                </a:solidFill>
              </a:rPr>
              <a:t>     </a:t>
            </a:r>
            <a:r>
              <a:rPr lang="zh-CN" altLang="en-US" sz="3600">
                <a:solidFill>
                  <a:srgbClr val="FFFFFF"/>
                </a:solidFill>
                <a:latin typeface="宋体" pitchFamily="2" charset="-122"/>
              </a:rPr>
              <a:t>杂文集： </a:t>
            </a:r>
            <a:r>
              <a:rPr lang="zh-CN" altLang="en-US" sz="3600" u="sng">
                <a:solidFill>
                  <a:srgbClr val="FFFF00"/>
                </a:solidFill>
                <a:latin typeface="宋体" pitchFamily="2" charset="-122"/>
              </a:rPr>
              <a:t>《且介亭杂文》</a:t>
            </a:r>
            <a:r>
              <a:rPr lang="en-US" altLang="zh-CN" sz="3600">
                <a:solidFill>
                  <a:srgbClr val="FFFFFF"/>
                </a:solidFill>
                <a:latin typeface="宋体" pitchFamily="2" charset="-122"/>
              </a:rPr>
              <a:t> </a:t>
            </a:r>
            <a:r>
              <a:rPr lang="zh-CN" altLang="en-US" sz="3600">
                <a:solidFill>
                  <a:srgbClr val="FFFFFF"/>
                </a:solidFill>
                <a:latin typeface="宋体" pitchFamily="2" charset="-122"/>
              </a:rPr>
              <a:t>、</a:t>
            </a:r>
            <a:r>
              <a:rPr lang="en-US" altLang="zh-CN" sz="3600">
                <a:solidFill>
                  <a:srgbClr val="FFFFFF"/>
                </a:solidFill>
                <a:latin typeface="宋体" pitchFamily="2" charset="-122"/>
              </a:rPr>
              <a:t>《</a:t>
            </a:r>
            <a:r>
              <a:rPr lang="zh-CN" altLang="en-US" sz="3600">
                <a:solidFill>
                  <a:srgbClr val="FFFFFF"/>
                </a:solidFill>
                <a:latin typeface="宋体" pitchFamily="2" charset="-122"/>
              </a:rPr>
              <a:t>南腔北调集</a:t>
            </a:r>
            <a:r>
              <a:rPr lang="en-US" altLang="zh-CN" sz="3600">
                <a:solidFill>
                  <a:srgbClr val="FFFFFF"/>
                </a:solidFill>
                <a:latin typeface="宋体" pitchFamily="2" charset="-122"/>
              </a:rPr>
              <a:t>》</a:t>
            </a:r>
            <a:r>
              <a:rPr lang="zh-CN" altLang="en-US" sz="3600">
                <a:solidFill>
                  <a:srgbClr val="FFFFFF"/>
                </a:solidFill>
                <a:latin typeface="宋体" pitchFamily="2" charset="-122"/>
              </a:rPr>
              <a:t>、</a:t>
            </a:r>
            <a:r>
              <a:rPr lang="en-US" altLang="zh-CN" sz="3600">
                <a:solidFill>
                  <a:srgbClr val="FFFFFF"/>
                </a:solidFill>
                <a:latin typeface="宋体" pitchFamily="2" charset="-122"/>
              </a:rPr>
              <a:t>《</a:t>
            </a:r>
            <a:r>
              <a:rPr lang="zh-CN" altLang="en-US" sz="3600">
                <a:solidFill>
                  <a:srgbClr val="FFFFFF"/>
                </a:solidFill>
                <a:latin typeface="宋体" pitchFamily="2" charset="-122"/>
              </a:rPr>
              <a:t>坟</a:t>
            </a:r>
            <a:r>
              <a:rPr lang="en-US" altLang="zh-CN" sz="3600">
                <a:solidFill>
                  <a:srgbClr val="FFFFFF"/>
                </a:solidFill>
                <a:latin typeface="宋体" pitchFamily="2" charset="-122"/>
              </a:rPr>
              <a:t>》</a:t>
            </a:r>
            <a:r>
              <a:rPr lang="zh-CN" altLang="en-US" sz="3600">
                <a:solidFill>
                  <a:srgbClr val="FFFFFF"/>
                </a:solidFill>
                <a:latin typeface="宋体" pitchFamily="2" charset="-122"/>
              </a:rPr>
              <a:t>、</a:t>
            </a:r>
            <a:r>
              <a:rPr lang="en-US" altLang="zh-CN" sz="3600">
                <a:solidFill>
                  <a:srgbClr val="FFFFFF"/>
                </a:solidFill>
                <a:latin typeface="宋体" pitchFamily="2" charset="-122"/>
              </a:rPr>
              <a:t>《</a:t>
            </a:r>
            <a:r>
              <a:rPr lang="zh-CN" altLang="en-US" sz="3600">
                <a:solidFill>
                  <a:srgbClr val="FFFFFF"/>
                </a:solidFill>
                <a:latin typeface="宋体" pitchFamily="2" charset="-122"/>
              </a:rPr>
              <a:t>热风</a:t>
            </a:r>
            <a:r>
              <a:rPr lang="en-US" altLang="zh-CN" sz="3600">
                <a:solidFill>
                  <a:srgbClr val="FFFFFF"/>
                </a:solidFill>
                <a:latin typeface="宋体" pitchFamily="2" charset="-122"/>
              </a:rPr>
              <a:t>》</a:t>
            </a:r>
            <a:r>
              <a:rPr lang="zh-CN" altLang="en-US" sz="3600">
                <a:solidFill>
                  <a:srgbClr val="FFFFFF"/>
                </a:solidFill>
                <a:latin typeface="宋体" pitchFamily="2" charset="-122"/>
              </a:rPr>
              <a:t>等十五部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A5F6EC6-172B-40ED-A8D3-63F2484AD8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0">
                <a:ea typeface="隶书" pitchFamily="49" charset="-122"/>
              </a:rPr>
              <a:t>《</a:t>
            </a:r>
            <a:r>
              <a:rPr lang="zh-CN" altLang="en-US" b="0">
                <a:ea typeface="隶书" pitchFamily="49" charset="-122"/>
              </a:rPr>
              <a:t>且介亭杂文</a:t>
            </a:r>
            <a:r>
              <a:rPr lang="en-US" altLang="zh-CN" b="0">
                <a:ea typeface="隶书" pitchFamily="49" charset="-122"/>
              </a:rPr>
              <a:t>》</a:t>
            </a:r>
            <a:r>
              <a:rPr lang="zh-CN" altLang="en-US" b="0">
                <a:ea typeface="隶书" pitchFamily="49" charset="-122"/>
              </a:rPr>
              <a:t>缘起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F150A886-E6FD-4D1E-BAB1-649941B940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b="1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有一段时间，鲁迅先生住在上海闸北帝国主义越界筑路的区域，这个地区有</a:t>
            </a:r>
            <a:r>
              <a:rPr lang="zh-CN" altLang="en-US" b="1">
                <a:effectLst/>
                <a:ea typeface="黑体" panose="02010609060101010101" pitchFamily="49" charset="-122"/>
              </a:rPr>
              <a:t>“</a:t>
            </a:r>
            <a:r>
              <a:rPr lang="zh-CN" altLang="en-US" b="1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半租界</a:t>
            </a:r>
            <a:r>
              <a:rPr lang="zh-CN" altLang="en-US" b="1">
                <a:effectLst/>
                <a:ea typeface="黑体" panose="02010609060101010101" pitchFamily="49" charset="-122"/>
              </a:rPr>
              <a:t>”</a:t>
            </a:r>
            <a:r>
              <a:rPr lang="zh-CN" altLang="en-US" b="1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之称。鲁迅先生因此将</a:t>
            </a:r>
            <a:r>
              <a:rPr lang="zh-CN" altLang="en-US" b="1">
                <a:effectLst/>
                <a:ea typeface="黑体" panose="02010609060101010101" pitchFamily="49" charset="-122"/>
              </a:rPr>
              <a:t>“</a:t>
            </a:r>
            <a:r>
              <a:rPr lang="zh-CN" altLang="en-US" b="1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租界</a:t>
            </a:r>
            <a:r>
              <a:rPr lang="zh-CN" altLang="en-US" b="1">
                <a:effectLst/>
                <a:ea typeface="黑体" panose="02010609060101010101" pitchFamily="49" charset="-122"/>
              </a:rPr>
              <a:t>”</a:t>
            </a:r>
            <a:r>
              <a:rPr lang="zh-CN" altLang="en-US" b="1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二字各取一半，成</a:t>
            </a:r>
            <a:r>
              <a:rPr lang="zh-CN" altLang="en-US" b="1">
                <a:effectLst/>
                <a:ea typeface="黑体" panose="02010609060101010101" pitchFamily="49" charset="-122"/>
              </a:rPr>
              <a:t>“</a:t>
            </a:r>
            <a:r>
              <a:rPr lang="zh-CN" altLang="en-US" b="1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且介</a:t>
            </a:r>
            <a:r>
              <a:rPr lang="zh-CN" altLang="en-US" b="1">
                <a:effectLst/>
                <a:ea typeface="黑体" panose="02010609060101010101" pitchFamily="49" charset="-122"/>
              </a:rPr>
              <a:t>”</a:t>
            </a:r>
            <a:r>
              <a:rPr lang="zh-CN" altLang="en-US" b="1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，以表愤懑。</a:t>
            </a:r>
            <a:r>
              <a:rPr lang="zh-CN" altLang="en-US" b="1">
                <a:effectLst/>
                <a:ea typeface="黑体" panose="02010609060101010101" pitchFamily="49" charset="-122"/>
              </a:rPr>
              <a:t>“</a:t>
            </a:r>
            <a:r>
              <a:rPr lang="zh-CN" altLang="en-US" b="1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且介亭</a:t>
            </a:r>
            <a:r>
              <a:rPr lang="zh-CN" altLang="en-US" b="1">
                <a:effectLst/>
                <a:ea typeface="黑体" panose="02010609060101010101" pitchFamily="49" charset="-122"/>
              </a:rPr>
              <a:t>”</a:t>
            </a:r>
            <a:r>
              <a:rPr lang="zh-CN" altLang="en-US" b="1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暗示这些杂文是在上海半租界的亭子间里写的</a:t>
            </a:r>
            <a:r>
              <a:rPr lang="zh-CN" altLang="en-US" b="1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，形象地讽刺了国民党统治下半殖民半封建的黑暗现实。</a:t>
            </a:r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171131BE-4EB1-4799-B2DD-45241E3D0C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思考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3108772F-27A3-4045-8B29-8E0CB4FD90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19288" y="1628776"/>
            <a:ext cx="8424862" cy="44672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>
              <a:effectLst/>
              <a:ea typeface="黑体" panose="02010609060101010101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>
                <a:effectLst/>
                <a:ea typeface="黑体" panose="02010609060101010101" pitchFamily="49" charset="-122"/>
              </a:rPr>
              <a:t>鲁迅写了这篇文章，提出了什么口号？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>
              <a:effectLst/>
              <a:ea typeface="黑体" panose="02010609060101010101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u="sng">
                <a:effectLst/>
                <a:ea typeface="黑体" panose="02010609060101010101" pitchFamily="49" charset="-122"/>
              </a:rPr>
              <a:t>针对什么阐明了一种正确态度？</a:t>
            </a:r>
            <a:endParaRPr lang="zh-CN" altLang="en-US">
              <a:effectLst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50F884BE-C91C-4CCF-9A7C-05B66A3E77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>
                <a:ea typeface="隶书" pitchFamily="49" charset="-122"/>
              </a:rPr>
              <a:t>写作背景</a:t>
            </a:r>
            <a:r>
              <a:rPr lang="zh-CN" altLang="en-US"/>
              <a:t> 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D6FC2427-CA86-4F57-A70E-943D0204CC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19288" y="1628776"/>
            <a:ext cx="8424862" cy="44672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>
                <a:effectLst/>
                <a:ea typeface="黑体" panose="02010609060101010101" pitchFamily="49" charset="-122"/>
              </a:rPr>
              <a:t>清朝政府实行“</a:t>
            </a:r>
            <a:r>
              <a:rPr lang="zh-CN" altLang="en-US">
                <a:solidFill>
                  <a:schemeClr val="accent2"/>
                </a:solidFill>
                <a:effectLst/>
                <a:ea typeface="黑体" panose="02010609060101010101" pitchFamily="49" charset="-122"/>
              </a:rPr>
              <a:t>闭关主义</a:t>
            </a:r>
            <a:r>
              <a:rPr lang="zh-CN" altLang="en-US">
                <a:effectLst/>
                <a:ea typeface="黑体" panose="02010609060101010101" pitchFamily="49" charset="-122"/>
              </a:rPr>
              <a:t>”，其结果是落后挨打；鸦片战争以后，清朝政府和北洋军阀奉行卖国政策即“</a:t>
            </a:r>
            <a:r>
              <a:rPr lang="zh-CN" altLang="en-US">
                <a:solidFill>
                  <a:schemeClr val="accent2"/>
                </a:solidFill>
                <a:effectLst/>
                <a:ea typeface="黑体" panose="02010609060101010101" pitchFamily="49" charset="-122"/>
              </a:rPr>
              <a:t>送去主义</a:t>
            </a:r>
            <a:r>
              <a:rPr lang="zh-CN" altLang="en-US">
                <a:effectLst/>
                <a:ea typeface="黑体" panose="02010609060101010101" pitchFamily="49" charset="-122"/>
              </a:rPr>
              <a:t>”；国民党反动政府继承他们的衣钵，政治上投靠帝国主义，经济上以至文化上继续实行“送去主义”。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>
                <a:effectLst/>
                <a:ea typeface="黑体" panose="02010609060101010101" pitchFamily="49" charset="-122"/>
              </a:rPr>
              <a:t>当时在文化工作者中间，在对待外国文化问题上，存在两种错误认识，概括起来，就是“</a:t>
            </a:r>
            <a:r>
              <a:rPr lang="zh-CN" altLang="en-US">
                <a:solidFill>
                  <a:schemeClr val="accent2"/>
                </a:solidFill>
                <a:effectLst/>
                <a:ea typeface="黑体" panose="02010609060101010101" pitchFamily="49" charset="-122"/>
              </a:rPr>
              <a:t>全盘否定</a:t>
            </a:r>
            <a:r>
              <a:rPr lang="zh-CN" altLang="en-US">
                <a:effectLst/>
                <a:ea typeface="黑体" panose="02010609060101010101" pitchFamily="49" charset="-122"/>
              </a:rPr>
              <a:t>”和“</a:t>
            </a:r>
            <a:r>
              <a:rPr lang="zh-CN" altLang="en-US">
                <a:solidFill>
                  <a:schemeClr val="accent2"/>
                </a:solidFill>
                <a:effectLst/>
                <a:ea typeface="黑体" panose="02010609060101010101" pitchFamily="49" charset="-122"/>
              </a:rPr>
              <a:t>全盘西化</a:t>
            </a:r>
            <a:r>
              <a:rPr lang="zh-CN" altLang="en-US">
                <a:effectLst/>
                <a:ea typeface="黑体" panose="02010609060101010101" pitchFamily="49" charset="-122"/>
              </a:rPr>
              <a:t>”。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>
                <a:effectLst/>
                <a:ea typeface="黑体" panose="02010609060101010101" pitchFamily="49" charset="-122"/>
              </a:rPr>
              <a:t>针对这些错误认识，鲁迅写了这篇文章，提出了“</a:t>
            </a:r>
            <a:r>
              <a:rPr lang="zh-CN" altLang="en-US">
                <a:solidFill>
                  <a:schemeClr val="accent2"/>
                </a:solidFill>
                <a:effectLst/>
                <a:ea typeface="黑体" panose="02010609060101010101" pitchFamily="49" charset="-122"/>
              </a:rPr>
              <a:t>拿来主义</a:t>
            </a:r>
            <a:r>
              <a:rPr lang="zh-CN" altLang="en-US">
                <a:effectLst/>
                <a:ea typeface="黑体" panose="02010609060101010101" pitchFamily="49" charset="-122"/>
              </a:rPr>
              <a:t>”的口号，</a:t>
            </a:r>
            <a:r>
              <a:rPr lang="zh-CN" altLang="en-US" b="1" u="sng">
                <a:effectLst/>
                <a:ea typeface="黑体" panose="02010609060101010101" pitchFamily="49" charset="-122"/>
              </a:rPr>
              <a:t>阐明了对待外国文化的正确态度</a:t>
            </a:r>
            <a:r>
              <a:rPr lang="zh-CN" altLang="en-US">
                <a:effectLst/>
                <a:ea typeface="黑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C357F0E1-714A-4701-9F9A-A97F16EACE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◎</a:t>
            </a:r>
            <a:r>
              <a:rPr lang="zh-CN" altLang="en-US" sz="3200" b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0">
                <a:latin typeface="黑体" panose="02010609060101010101" pitchFamily="49" charset="-122"/>
                <a:ea typeface="黑体" panose="02010609060101010101" pitchFamily="49" charset="-122"/>
              </a:rPr>
              <a:t>段</a:t>
            </a:r>
            <a:r>
              <a:rPr lang="zh-CN" altLang="en-US" sz="3200" b="0">
                <a:ea typeface="黑体" panose="02010609060101010101" pitchFamily="49" charset="-122"/>
              </a:rPr>
              <a:t>“</a:t>
            </a:r>
            <a:r>
              <a:rPr lang="zh-CN" altLang="en-US" sz="3200" b="0">
                <a:latin typeface="黑体" panose="02010609060101010101" pitchFamily="49" charset="-122"/>
                <a:ea typeface="黑体" panose="02010609060101010101" pitchFamily="49" charset="-122"/>
              </a:rPr>
              <a:t>别的且不说罢</a:t>
            </a:r>
            <a:r>
              <a:rPr lang="zh-CN" altLang="en-US" sz="3200" b="0">
                <a:ea typeface="黑体" panose="02010609060101010101" pitchFamily="49" charset="-122"/>
              </a:rPr>
              <a:t>”</a:t>
            </a:r>
            <a:r>
              <a:rPr lang="zh-CN" altLang="en-US" sz="3200" b="0">
                <a:latin typeface="黑体" panose="02010609060101010101" pitchFamily="49" charset="-122"/>
                <a:ea typeface="黑体" panose="02010609060101010101" pitchFamily="49" charset="-122"/>
              </a:rPr>
              <a:t>一句有什么作用</a:t>
            </a:r>
            <a:r>
              <a:rPr lang="en-US" altLang="zh-CN" sz="3200" b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569A00B2-B472-489C-99E1-0FAE5891B8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这一句</a:t>
            </a:r>
            <a:r>
              <a:rPr lang="zh-CN" altLang="en-US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把所要揭露、论述的范围加以严格的限制</a:t>
            </a:r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，只讲</a:t>
            </a:r>
            <a:r>
              <a:rPr lang="zh-CN" altLang="en-US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文化上</a:t>
            </a:r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的事。本文写于</a:t>
            </a:r>
            <a:r>
              <a:rPr lang="en-US" altLang="zh-CN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1934</a:t>
            </a:r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日，那时日本帝国主义的魔爪已经伸到了东北、华北，国民党政府推行卖国主义政策，变本加厉地出卖国家的领土、资源和主权，确实</a:t>
            </a:r>
            <a:r>
              <a:rPr lang="zh-CN" altLang="en-US">
                <a:effectLst/>
                <a:ea typeface="黑体" panose="02010609060101010101" pitchFamily="49" charset="-122"/>
              </a:rPr>
              <a:t>“</a:t>
            </a:r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成了什么都是</a:t>
            </a:r>
            <a:r>
              <a:rPr lang="zh-CN" altLang="en-US">
                <a:effectLst/>
                <a:ea typeface="黑体" panose="02010609060101010101" pitchFamily="49" charset="-122"/>
              </a:rPr>
              <a:t>‘</a:t>
            </a:r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送去主义</a:t>
            </a:r>
            <a:r>
              <a:rPr lang="zh-CN" altLang="en-US">
                <a:effectLst/>
                <a:ea typeface="黑体" panose="02010609060101010101" pitchFamily="49" charset="-122"/>
              </a:rPr>
              <a:t>’</a:t>
            </a:r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了</a:t>
            </a:r>
            <a:r>
              <a:rPr lang="zh-CN" altLang="en-US">
                <a:effectLst/>
                <a:ea typeface="黑体" panose="02010609060101010101" pitchFamily="49" charset="-122"/>
              </a:rPr>
              <a:t>”</a:t>
            </a:r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。因此，用</a:t>
            </a:r>
            <a:r>
              <a:rPr lang="zh-CN" altLang="en-US">
                <a:effectLst/>
                <a:ea typeface="黑体" panose="02010609060101010101" pitchFamily="49" charset="-122"/>
              </a:rPr>
              <a:t>“</a:t>
            </a:r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别的且不说罢</a:t>
            </a:r>
            <a:r>
              <a:rPr lang="zh-CN" altLang="en-US">
                <a:effectLst/>
                <a:ea typeface="黑体" panose="02010609060101010101" pitchFamily="49" charset="-122"/>
              </a:rPr>
              <a:t>”</a:t>
            </a:r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的句子，</a:t>
            </a:r>
            <a:r>
              <a:rPr lang="zh-CN" altLang="en-US">
                <a:solidFill>
                  <a:schemeClr val="accent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不仅使论述的范围明确，而且增强了揭露的深刻性</a:t>
            </a:r>
            <a:r>
              <a:rPr lang="zh-CN" altLang="en-US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CDESIGNA">
  <a:themeElements>
    <a:clrScheme name="CDESIGNA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DESIGNA">
      <a:majorFont>
        <a:latin typeface="Times New Roman"/>
        <a:ea typeface="宋体" charset="-122"/>
        <a:cs typeface="Arial"/>
      </a:majorFont>
      <a:minorFont>
        <a:latin typeface="Times New Roman"/>
        <a:ea typeface="宋体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CDESIGNA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ESIGNA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r="http://schemas.openxmlformats.org/officeDocument/2006/relationships" xmlns:a="http://schemas.openxmlformats.org/drawingml/2006/main" name="CDESIGNA_3">
  <a:themeElements>
    <a:clrScheme name="CDESIGNA_3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DESIGNA_3">
      <a:majorFont>
        <a:latin typeface="Times New Roman"/>
        <a:ea typeface="宋体" charset="-122"/>
        <a:cs typeface="Arial"/>
      </a:majorFont>
      <a:minorFont>
        <a:latin typeface="Times New Roman"/>
        <a:ea typeface="宋体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CDESIGNA_3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ESIGNA_3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_3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_3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_3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_3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_3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r="http://schemas.openxmlformats.org/officeDocument/2006/relationships" xmlns:a="http://schemas.openxmlformats.org/drawingml/2006/main" name="CDESIGNA_2">
  <a:themeElements>
    <a:clrScheme name="CDESIGNA_2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DESIGNA_2">
      <a:majorFont>
        <a:latin typeface="Times New Roman"/>
        <a:ea typeface="宋体" charset="-122"/>
        <a:cs typeface="Arial"/>
      </a:majorFont>
      <a:minorFont>
        <a:latin typeface="Times New Roman"/>
        <a:ea typeface="宋体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CDESIGNA_2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ESIGNA_2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_2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_2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_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_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_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 charset="-122"/>
        <a:cs typeface="Arial"/>
      </a:majorFont>
      <a:minorFont>
        <a:latin typeface="Times New Roman"/>
        <a:ea typeface="宋体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139</Paragraphs>
  <Slides>32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baseType="lpstr" size="33">
      <vt:lpstr>CDESIGNA</vt:lpstr>
      <vt:lpstr>Slide 1</vt:lpstr>
      <vt:lpstr>Slide 2</vt:lpstr>
      <vt:lpstr>Slide 3</vt:lpstr>
      <vt:lpstr>Slide 4</vt:lpstr>
      <vt:lpstr>Slide 5</vt:lpstr>
      <vt:lpstr>《且介亭杂文》缘起</vt:lpstr>
      <vt:lpstr>思考</vt:lpstr>
      <vt:lpstr>写作背景 </vt:lpstr>
      <vt:lpstr>◎第1段“别的且不说罢”一句有什么作用?</vt:lpstr>
      <vt:lpstr>◎作者列举了哪些事例来揭露国民党政府实行“送去主义”的媚外丑态的?</vt:lpstr>
      <vt:lpstr>思考</vt:lpstr>
      <vt:lpstr>◎一味奉行“送去主义”会产生什么严重后果及危害?</vt:lpstr>
      <vt:lpstr>◎“抛来”和“抛给”有何区别?</vt:lpstr>
      <vt:lpstr>思考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为什么要实行拿来主义</vt:lpstr>
      <vt:lpstr>Slide 28</vt:lpstr>
      <vt:lpstr>杂文形象说理特点</vt:lpstr>
      <vt:lpstr>鲁迅名言</vt:lpstr>
      <vt:lpstr>Slide 31</vt:lpstr>
      <vt:lpstr>Slide 32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2020-10-19T21:47:10.073</cp:lastPrinted>
  <dcterms:created xsi:type="dcterms:W3CDTF">2020-10-19T21:47:10Z</dcterms:created>
  <dcterms:modified xsi:type="dcterms:W3CDTF">2020-10-19T13:47:14Z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