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 id="2147483663" r:id="rId2"/>
  </p:sldMasterIdLst>
  <p:notesMasterIdLst>
    <p:notesMasterId r:id="rId3"/>
  </p:notesMasterIdLst>
  <p:sldIdLst>
    <p:sldId id="274" r:id="rId4"/>
    <p:sldId id="269" r:id="rId5"/>
    <p:sldId id="289" r:id="rId6"/>
    <p:sldId id="290" r:id="rId7"/>
    <p:sldId id="291" r:id="rId8"/>
    <p:sldId id="292" r:id="rId9"/>
    <p:sldId id="293" r:id="rId10"/>
    <p:sldId id="296" r:id="rId11"/>
    <p:sldId id="295" r:id="rId12"/>
    <p:sldId id="297" r:id="rId13"/>
    <p:sldId id="298" r:id="rId14"/>
    <p:sldId id="299" r:id="rId15"/>
    <p:sldId id="300" r:id="rId16"/>
    <p:sldId id="301" r:id="rId17"/>
    <p:sldId id="302" r:id="rId18"/>
    <p:sldId id="315" r:id="rId19"/>
    <p:sldId id="317" r:id="rId20"/>
    <p:sldId id="316" r:id="rId21"/>
    <p:sldId id="303" r:id="rId22"/>
    <p:sldId id="305" r:id="rId23"/>
    <p:sldId id="306" r:id="rId24"/>
    <p:sldId id="339" r:id="rId25"/>
    <p:sldId id="340" r:id="rId26"/>
    <p:sldId id="308" r:id="rId27"/>
    <p:sldId id="309" r:id="rId28"/>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4" d="100"/>
          <a:sy n="114" d="100"/>
        </p:scale>
        <p:origin x="-420" y="-108"/>
      </p:cViewPr>
      <p:guideLst>
        <p:guide orient="horz" pos="2160"/>
        <p:guide pos="3840"/>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2.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tags" Target="tags/tag1.xml" /><Relationship Id="rId3" Type="http://schemas.openxmlformats.org/officeDocument/2006/relationships/notesMaster" Target="notesMasters/notesMaster1.xml" /><Relationship Id="rId30" Type="http://schemas.openxmlformats.org/officeDocument/2006/relationships/presProps" Target="presProps.xml" /><Relationship Id="rId31" Type="http://schemas.openxmlformats.org/officeDocument/2006/relationships/viewProps" Target="viewProps.xml" /><Relationship Id="rId32" Type="http://schemas.openxmlformats.org/officeDocument/2006/relationships/theme" Target="theme/theme1.xml" /><Relationship Id="rId33" Type="http://schemas.openxmlformats.org/officeDocument/2006/relationships/tableStyles" Target="tableStyles.xml" /><Relationship Id="rId4" Type="http://schemas.openxmlformats.org/officeDocument/2006/relationships/slide" Target="slides/slide1.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3.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2021-03-02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6676751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5.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6.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7.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2021-03-02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2021-03-02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2021-03-02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2_标题和内容">
    <p:spTree>
      <p:nvGrpSpPr>
        <p:cNvPr id="1" name=""/>
        <p:cNvGrpSpPr/>
        <p:nvPr/>
      </p:nvGrpSpPr>
      <p:grpSpPr>
        <a:xfrm>
          <a:off x="0" y="0"/>
          <a:ext cx="0" cy="0"/>
        </a:xfrm>
      </p:grpSpPr>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noProof="1" smtClean="0"/>
              <a:t>单击此处编辑母版标题样式</a:t>
            </a:r>
            <a:endParaRPr lang="en-US" noProof="1"/>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smtClean="0"/>
              <a:t>单击此处编辑母版副标题样式</a:t>
            </a:r>
            <a:endParaRPr lang="en-US" noProof="1"/>
          </a:p>
        </p:txBody>
      </p:sp>
      <p:sp>
        <p:nvSpPr>
          <p:cNvPr id="4"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5F3DD4FB-3593-48A4-B4C0-D4B58689DBAD}" type="slidenum">
              <a:rPr altLang="en-US"/>
              <a:t>‹#›</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noProof="1" smtClean="0"/>
              <a:t>单击此处编辑母版标题样式</a:t>
            </a:r>
            <a:endParaRPr lang="en-US" noProof="1"/>
          </a:p>
        </p:txBody>
      </p:sp>
      <p:sp>
        <p:nvSpPr>
          <p:cNvPr id="3" name="Content Placeholder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230E761A-E474-4F00-A4F8-AF16842B3DF1}" type="slidenum">
              <a:rPr altLang="en-US"/>
              <a:t>‹#›</a:t>
            </a:fld>
            <a:endParaRPr lang="zh-CN" altLang="en-US"/>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Title 1"/>
          <p:cNvSpPr>
            <a:spLocks noGrp="1"/>
          </p:cNvSpPr>
          <p:nvPr>
            <p:ph type="title"/>
          </p:nvPr>
        </p:nvSpPr>
        <p:spPr>
          <a:xfrm>
            <a:off x="831851" y="1709740"/>
            <a:ext cx="10515600" cy="2852737"/>
          </a:xfrm>
        </p:spPr>
        <p:txBody>
          <a:bodyPr anchor="b"/>
          <a:lstStyle>
            <a:lvl1pPr>
              <a:defRPr sz="6000"/>
            </a:lvl1pPr>
          </a:lstStyle>
          <a:p>
            <a:r>
              <a:rPr lang="zh-CN" altLang="en-US" noProof="1" smtClean="0"/>
              <a:t>单击此处编辑母版标题样式</a:t>
            </a:r>
            <a:endParaRPr lang="en-US" noProof="1"/>
          </a:p>
        </p:txBody>
      </p:sp>
      <p:sp>
        <p:nvSpPr>
          <p:cNvPr id="3" name="Text Placeholder 2"/>
          <p:cNvSpPr>
            <a:spLocks noGrp="1"/>
          </p:cNvSpPr>
          <p:nvPr>
            <p:ph type="body" idx="1"/>
          </p:nvPr>
        </p:nvSpPr>
        <p:spPr>
          <a:xfrm>
            <a:off x="831851" y="4589465"/>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smtClean="0"/>
              <a:t>单击此处编辑母版文本样式</a:t>
            </a:r>
          </a:p>
        </p:txBody>
      </p:sp>
      <p:sp>
        <p:nvSpPr>
          <p:cNvPr id="4"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79869491-26EF-4F93-BB59-94438B4225FC}" type="slidenum">
              <a:rPr altLang="en-US"/>
              <a:t>‹#›</a:t>
            </a:fld>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noProof="1" smtClean="0"/>
              <a:t>单击此处编辑母版标题样式</a:t>
            </a:r>
            <a:endParaRPr lang="en-US" noProof="1"/>
          </a:p>
        </p:txBody>
      </p:sp>
      <p:sp>
        <p:nvSpPr>
          <p:cNvPr id="3" name="Content Placeholder 2"/>
          <p:cNvSpPr>
            <a:spLocks noGrp="1"/>
          </p:cNvSpPr>
          <p:nvPr>
            <p:ph sz="half" idx="1"/>
          </p:nvPr>
        </p:nvSpPr>
        <p:spPr>
          <a:xfrm>
            <a:off x="838200" y="1825625"/>
            <a:ext cx="5181600" cy="435133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Content Placeholder 3"/>
          <p:cNvSpPr>
            <a:spLocks noGrp="1"/>
          </p:cNvSpPr>
          <p:nvPr>
            <p:ph sz="half" idx="2"/>
          </p:nvPr>
        </p:nvSpPr>
        <p:spPr>
          <a:xfrm>
            <a:off x="6172200" y="1825625"/>
            <a:ext cx="5181600" cy="435133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5"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3F87A1EE-C3D8-4B47-87EB-1C180B1A9169}" type="slidenum">
              <a:rPr altLang="en-US"/>
              <a:t>‹#›</a:t>
            </a:fld>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Title 1"/>
          <p:cNvSpPr>
            <a:spLocks noGrp="1"/>
          </p:cNvSpPr>
          <p:nvPr>
            <p:ph type="title"/>
          </p:nvPr>
        </p:nvSpPr>
        <p:spPr>
          <a:xfrm>
            <a:off x="839788" y="365127"/>
            <a:ext cx="10515600" cy="1325563"/>
          </a:xfrm>
        </p:spPr>
        <p:txBody>
          <a:bodyPr/>
          <a:lstStyle/>
          <a:p>
            <a:r>
              <a:rPr lang="zh-CN" altLang="en-US" noProof="1" smtClean="0"/>
              <a:t>单击此处编辑母版标题样式</a:t>
            </a:r>
            <a:endParaRPr lang="en-US" noProof="1"/>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Content Placeholder 3"/>
          <p:cNvSpPr>
            <a:spLocks noGrp="1"/>
          </p:cNvSpPr>
          <p:nvPr>
            <p:ph sz="half" idx="2"/>
          </p:nvPr>
        </p:nvSpPr>
        <p:spPr>
          <a:xfrm>
            <a:off x="839789" y="2505075"/>
            <a:ext cx="5157787" cy="368458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Content Placeholder 5"/>
          <p:cNvSpPr>
            <a:spLocks noGrp="1"/>
          </p:cNvSpPr>
          <p:nvPr>
            <p:ph sz="quarter" idx="4"/>
          </p:nvPr>
        </p:nvSpPr>
        <p:spPr>
          <a:xfrm>
            <a:off x="6172201" y="2505075"/>
            <a:ext cx="5183188" cy="368458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7"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822312F9-A4AF-41A7-9652-1DEA8F6FA722}" type="slidenum">
              <a:rPr altLang="en-US"/>
              <a:t>‹#›</a:t>
            </a:fld>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noProof="1" smtClean="0"/>
              <a:t>单击此处编辑母版标题样式</a:t>
            </a:r>
            <a:endParaRPr lang="en-US" noProof="1"/>
          </a:p>
        </p:txBody>
      </p:sp>
      <p:sp>
        <p:nvSpPr>
          <p:cNvPr id="3"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1B577F2B-F331-47A6-8C94-E1240FC9DC8A}" type="slidenum">
              <a:rPr altLang="en-US"/>
              <a:t>‹#›</a:t>
            </a:fld>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20F05538-61E4-4C4C-8D9D-3AC5FA68E955}" type="slidenum">
              <a:rPr altLang="en-US"/>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2021-03-02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noProof="1" smtClean="0"/>
              <a:t>单击此处编辑母版标题样式</a:t>
            </a:r>
            <a:endParaRPr lang="en-US" noProof="1"/>
          </a:p>
        </p:txBody>
      </p:sp>
      <p:sp>
        <p:nvSpPr>
          <p:cNvPr id="3" name="Content Placeholder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smtClean="0"/>
              <a:t>单击此处编辑母版文本样式</a:t>
            </a:r>
          </a:p>
        </p:txBody>
      </p:sp>
      <p:sp>
        <p:nvSpPr>
          <p:cNvPr id="5"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DE2CB77C-91AF-49D6-B357-CAB79DEA2349}" type="slidenum">
              <a:rPr altLang="en-US"/>
              <a:t>‹#›</a:t>
            </a:fld>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noProof="1" smtClean="0"/>
              <a:t>单击此处编辑母版标题样式</a:t>
            </a:r>
            <a:endParaRPr lang="en-US" noProof="1"/>
          </a:p>
        </p:txBody>
      </p:sp>
      <p:sp>
        <p:nvSpPr>
          <p:cNvPr id="3" name="Picture Placeholder 2"/>
          <p:cNvSpPr>
            <a:spLocks noGrp="1" noChangeAspect="1"/>
          </p:cNvSpPr>
          <p:nvPr>
            <p:ph type="pic" idx="1"/>
          </p:nvPr>
        </p:nvSpPr>
        <p:spPr>
          <a:xfrm>
            <a:off x="5183188" y="987427"/>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en-US" noProof="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smtClean="0"/>
              <a:t>单击此处编辑母版文本样式</a:t>
            </a:r>
          </a:p>
        </p:txBody>
      </p:sp>
      <p:sp>
        <p:nvSpPr>
          <p:cNvPr id="5"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E83EA278-F2B7-408B-A383-6C1D3D26A05E}" type="slidenum">
              <a:rPr altLang="en-US"/>
              <a:t>‹#›</a:t>
            </a:fld>
            <a:endParaRPr lang="zh-CN" altLang="en-US"/>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noProof="1" smtClean="0"/>
              <a:t>单击此处编辑母版标题样式</a:t>
            </a:r>
            <a:endParaRPr lang="en-US" noProof="1"/>
          </a:p>
        </p:txBody>
      </p:sp>
      <p:sp>
        <p:nvSpPr>
          <p:cNvPr id="3" name="Vertical Text Placeholder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5AD82A79-E9A7-48BA-8D8D-3B09BBB0D176}" type="slidenum">
              <a:rPr altLang="en-US"/>
              <a:t>‹#›</a:t>
            </a:fld>
            <a:endParaRPr lang="zh-CN" altLang="en-US"/>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nvGrpSpPr>
      <p:grpSpPr>
        <a:xfrm>
          <a:off x="0" y="0"/>
          <a:ext cx="0" cy="0"/>
        </a:xfrm>
      </p:grpSpPr>
      <p:sp>
        <p:nvSpPr>
          <p:cNvPr id="2" name="Vertical Title 1"/>
          <p:cNvSpPr>
            <a:spLocks noGrp="1"/>
          </p:cNvSpPr>
          <p:nvPr>
            <p:ph type="title" orient="vert"/>
          </p:nvPr>
        </p:nvSpPr>
        <p:spPr>
          <a:xfrm>
            <a:off x="8724901" y="365125"/>
            <a:ext cx="2628900" cy="5811838"/>
          </a:xfrm>
        </p:spPr>
        <p:txBody>
          <a:bodyPr vert="eaVert"/>
          <a:lstStyle/>
          <a:p>
            <a:r>
              <a:rPr lang="zh-CN" altLang="en-US" noProof="1" smtClean="0"/>
              <a:t>单击此处编辑母版标题样式</a:t>
            </a:r>
            <a:endParaRPr lang="en-US" noProof="1"/>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AC1CDD07-CA30-4921-BE48-2F5DAB029347}" type="slidenum">
              <a:rPr altLang="en-US"/>
              <a:t>‹#›</a:t>
            </a:fld>
            <a:endParaRPr lang="zh-CN" altLang="en-US"/>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标题幻灯片">
    <p:spTree>
      <p:nvGrpSpPr>
        <p:cNvPr id="1" name=""/>
        <p:cNvGrpSpPr/>
        <p:nvPr/>
      </p:nvGrpSpPr>
      <p:grpSpPr>
        <a:xfrm>
          <a:off x="0" y="0"/>
          <a:ext cx="0" cy="0"/>
        </a:xfrm>
      </p:grpSpPr>
      <p:sp>
        <p:nvSpPr>
          <p:cNvPr id="2"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865A5EB2-CC42-4C38-9E78-152E0DDE5740}" type="slidenum">
              <a:rPr altLang="en-US"/>
              <a:t>‹#›</a:t>
            </a:fld>
            <a:endParaRPr lang="zh-CN" altLang="en-US"/>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2_标题和内容">
    <p:spTree>
      <p:nvGrpSpPr>
        <p:cNvPr id="1" name=""/>
        <p:cNvGrpSpPr/>
        <p:nvPr/>
      </p:nvGrpSpPr>
      <p:grpSpPr>
        <a:xfrm>
          <a:off x="0" y="0"/>
          <a:ext cx="0" cy="0"/>
        </a:xfrm>
      </p:grpSpPr>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5_标题和内容">
    <p:spTree>
      <p:nvGrpSpPr>
        <p:cNvPr id="1" name=""/>
        <p:cNvGrpSpPr/>
        <p:nvPr/>
      </p:nvGrpSpPr>
      <p:grpSpPr>
        <a:xfrm>
          <a:off x="0" y="0"/>
          <a:ext cx="0" cy="0"/>
        </a:xfrm>
      </p:grpSpPr>
      <p:sp>
        <p:nvSpPr>
          <p:cNvPr id="2" name="日期占位符 1"/>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lvl1pPr>
              <a:defRPr/>
            </a:lvl1pPr>
          </a:lstStyle>
          <a:p>
            <a:pPr>
              <a:defRPr/>
            </a:pPr>
            <a:fld id="{CF79BF28-8EF0-4420-83A2-E7CA48270987}" type="slidenum">
              <a:rPr altLang="en-US"/>
              <a:t>‹#›</a:t>
            </a:fld>
            <a:endParaRPr lang="zh-CN" altLang="en-US"/>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节标题">
    <p:spTree>
      <p:nvGrpSpPr>
        <p:cNvPr id="1" name=""/>
        <p:cNvGrpSpPr/>
        <p:nvPr/>
      </p:nvGrpSpPr>
      <p:grpSpPr>
        <a:xfrm>
          <a:off x="0" y="0"/>
          <a:ext cx="0" cy="0"/>
        </a:xfrm>
      </p:grpSpPr>
      <p:sp>
        <p:nvSpPr>
          <p:cNvPr id="2" name="日期占位符 1"/>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lvl1pPr>
              <a:defRPr/>
            </a:lvl1pPr>
          </a:lstStyle>
          <a:p>
            <a:pPr>
              <a:defRPr/>
            </a:pPr>
            <a:fld id="{330840C1-9DAF-41FE-B33F-2691EF2EEA4A}" type="slidenum">
              <a:rPr altLang="en-US"/>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2021-03-02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2021-03-02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2021-03-02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2021-03-02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2021-03-02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2021-03-02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2021-03-02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image" Target="../media/image1.jpeg" /><Relationship Id="rId14"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3.xml" /><Relationship Id="rId10" Type="http://schemas.openxmlformats.org/officeDocument/2006/relationships/slideLayout" Target="../slideLayouts/slideLayout22.xml" /><Relationship Id="rId11" Type="http://schemas.openxmlformats.org/officeDocument/2006/relationships/slideLayout" Target="../slideLayouts/slideLayout23.xml" /><Relationship Id="rId12" Type="http://schemas.openxmlformats.org/officeDocument/2006/relationships/slideLayout" Target="../slideLayouts/slideLayout24.xml" /><Relationship Id="rId13" Type="http://schemas.openxmlformats.org/officeDocument/2006/relationships/slideLayout" Target="../slideLayouts/slideLayout25.xml" /><Relationship Id="rId14" Type="http://schemas.openxmlformats.org/officeDocument/2006/relationships/slideLayout" Target="../slideLayouts/slideLayout26.xml" /><Relationship Id="rId15" Type="http://schemas.openxmlformats.org/officeDocument/2006/relationships/slideLayout" Target="../slideLayouts/slideLayout27.xml" /><Relationship Id="rId16" Type="http://schemas.openxmlformats.org/officeDocument/2006/relationships/image" Target="../media/image1.jpeg" /><Relationship Id="rId17" Type="http://schemas.openxmlformats.org/officeDocument/2006/relationships/theme" Target="../theme/theme2.xml" /><Relationship Id="rId2" Type="http://schemas.openxmlformats.org/officeDocument/2006/relationships/slideLayout" Target="../slideLayouts/slideLayout14.xml" /><Relationship Id="rId3" Type="http://schemas.openxmlformats.org/officeDocument/2006/relationships/slideLayout" Target="../slideLayouts/slideLayout15.xml" /><Relationship Id="rId4" Type="http://schemas.openxmlformats.org/officeDocument/2006/relationships/slideLayout" Target="../slideLayouts/slideLayout16.xml" /><Relationship Id="rId5" Type="http://schemas.openxmlformats.org/officeDocument/2006/relationships/slideLayout" Target="../slideLayouts/slideLayout17.xml" /><Relationship Id="rId6" Type="http://schemas.openxmlformats.org/officeDocument/2006/relationships/slideLayout" Target="../slideLayouts/slideLayout18.xml" /><Relationship Id="rId7" Type="http://schemas.openxmlformats.org/officeDocument/2006/relationships/slideLayout" Target="../slideLayouts/slideLayout19.xml" /><Relationship Id="rId8" Type="http://schemas.openxmlformats.org/officeDocument/2006/relationships/slideLayout" Target="../slideLayouts/slideLayout20.xml" /><Relationship Id="rId9" Type="http://schemas.openxmlformats.org/officeDocument/2006/relationships/slideLayout" Target="../slideLayouts/slideLayout21.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0">
          <a:blip r:embed="rId13">
            <a:lum/>
          </a:blip>
          <a:stretch>
            <a:fillRect/>
          </a:stretch>
        </a:blipFill>
        <a:effectLst/>
      </p:bgPr>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2021-03-02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bwMode="auto">
      <p:bgPr>
        <a:blipFill dpi="0" rotWithShape="0">
          <a:blip r:embed="rId16">
            <a:lum/>
          </a:blip>
          <a:stretch>
            <a:fillRect/>
          </a:stretch>
        </a:blipFill>
        <a:effectLst/>
      </p:bgPr>
    </p:bg>
    <p:spTree>
      <p:nvGrpSpPr>
        <p:cNvPr id="1" name=""/>
        <p:cNvGrpSpPr/>
        <p:nvPr/>
      </p:nvGrpSpPr>
      <p:grpSpPr>
        <a:xfrm>
          <a:off x="0" y="0"/>
          <a:ext cx="0" cy="0"/>
        </a:xfrm>
      </p:grpSpPr>
      <p:sp>
        <p:nvSpPr>
          <p:cNvPr id="1026" name="Title Placeholder 1"/>
          <p:cNvSpPr>
            <a:spLocks noGrp="1" noChangeArrowheads="1"/>
          </p:cNvSpPr>
          <p:nvPr>
            <p:ph type="title" idx="4294967295"/>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smtClean="0"/>
              <a:t>单击此处编辑母版标题样式</a:t>
            </a:r>
            <a:endParaRPr lang="en-US" altLang="zh-CN" smtClean="0"/>
          </a:p>
        </p:txBody>
      </p:sp>
      <p:sp>
        <p:nvSpPr>
          <p:cNvPr id="1027" name="Text Placeholder 2"/>
          <p:cNvSpPr>
            <a:spLocks noGrp="1" noChangeArrowheads="1"/>
          </p:cNvSpPr>
          <p:nvPr>
            <p:ph type="body" idx="9"/>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ltLang="zh-CN" smtClean="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0" hangingPunct="0">
              <a:buFontTx/>
              <a:buNone/>
              <a:defRPr sz="1200">
                <a:solidFill>
                  <a:schemeClr val="tx1">
                    <a:tint val="75000"/>
                  </a:schemeClr>
                </a:solidFill>
              </a:defRPr>
            </a:lvl1pPr>
          </a:lstStyle>
          <a:p>
            <a:pPr fontAlgn="base">
              <a:spcBef>
                <a:spcPct val="0"/>
              </a:spcBef>
              <a:spcAft>
                <a:spcPct val="0"/>
              </a:spcAft>
              <a:defRPr/>
            </a:pPr>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0" hangingPunct="0">
              <a:buFontTx/>
              <a:buNone/>
              <a:defRPr sz="1200">
                <a:solidFill>
                  <a:schemeClr val="tx1">
                    <a:tint val="75000"/>
                  </a:schemeClr>
                </a:solidFill>
              </a:defRPr>
            </a:lvl1pPr>
          </a:lstStyle>
          <a:p>
            <a:pPr fontAlgn="base">
              <a:spcBef>
                <a:spcPct val="0"/>
              </a:spcBef>
              <a:spcAft>
                <a:spcPct val="0"/>
              </a:spcAft>
              <a:defRPr/>
            </a:pPr>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lstStyle>
            <a:lvl1pPr algn="r" eaLnBrk="1" hangingPunct="1">
              <a:buFont typeface="Arial" panose="020b0604020202020204" pitchFamily="34" charset="0"/>
              <a:buNone/>
              <a:defRPr sz="1200" noProof="1">
                <a:solidFill>
                  <a:srgbClr val="898989"/>
                </a:solidFill>
              </a:defRPr>
            </a:lvl1pPr>
          </a:lstStyle>
          <a:p>
            <a:pPr fontAlgn="base">
              <a:spcBef>
                <a:spcPct val="0"/>
              </a:spcBef>
              <a:spcAft>
                <a:spcPct val="0"/>
              </a:spcAft>
              <a:defRPr/>
            </a:pPr>
            <a:fld id="{9C233CCD-24BC-453C-9208-91F82C45D6C1}" type="slidenum">
              <a:rPr altLang="en-US">
                <a:ea typeface="宋体" panose="02010600030101010101" pitchFamily="2" charset="-122"/>
              </a:rPr>
              <a:t>‹#›</a:t>
            </a:fld>
            <a:endParaRPr lang="zh-CN" altLang="en-US"/>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 id="2147483678" r:id="rId15"/>
  </p:sldLayoutIdLst>
  <p:transition/>
  <p:timing/>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7330" indent="-22733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4530" indent="-22733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17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5989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61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image" Target="../media/image2.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1.pn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2.pn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3.png" /><Relationship Id="rId3" Type="http://schemas.openxmlformats.org/officeDocument/2006/relationships/image" Target="../media/image14.pn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5.png" /><Relationship Id="rId3" Type="http://schemas.openxmlformats.org/officeDocument/2006/relationships/image" Target="../media/image16.pn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7.png" /><Relationship Id="rId3" Type="http://schemas.openxmlformats.org/officeDocument/2006/relationships/image" Target="../media/image18.png" /><Relationship Id="rId4" Type="http://schemas.openxmlformats.org/officeDocument/2006/relationships/image" Target="../media/image19.pn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1.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20.png" /><Relationship Id="rId3" Type="http://schemas.openxmlformats.org/officeDocument/2006/relationships/image" Target="../media/image21.png" /><Relationship Id="rId4" Type="http://schemas.openxmlformats.org/officeDocument/2006/relationships/image" Target="../media/image22.pn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23.png" /><Relationship Id="rId3" Type="http://schemas.openxmlformats.org/officeDocument/2006/relationships/image" Target="../media/image24.pn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25.png" /><Relationship Id="rId3" Type="http://schemas.openxmlformats.org/officeDocument/2006/relationships/image" Target="../media/image26.png" /><Relationship Id="rId4" Type="http://schemas.openxmlformats.org/officeDocument/2006/relationships/image" Target="../media/image27.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3.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4.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2.xml" /><Relationship Id="rId3" Type="http://schemas.openxmlformats.org/officeDocument/2006/relationships/image" Target="../media/image5.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6.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7.png" /><Relationship Id="rId3" Type="http://schemas.openxmlformats.org/officeDocument/2006/relationships/image" Target="../media/image8.png" /><Relationship Id="rId4" Type="http://schemas.openxmlformats.org/officeDocument/2006/relationships/image" Target="../media/image9.pn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0.pn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146" name="矩形 35"/>
          <p:cNvSpPr>
            <a:spLocks noChangeArrowheads="1"/>
          </p:cNvSpPr>
          <p:nvPr/>
        </p:nvSpPr>
        <p:spPr bwMode="auto">
          <a:xfrm>
            <a:off x="7183595" y="1772920"/>
            <a:ext cx="2976880" cy="1938020"/>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fontAlgn="base">
              <a:lnSpc>
                <a:spcPct val="150000"/>
              </a:lnSpc>
              <a:spcBef>
                <a:spcPct val="0"/>
              </a:spcBef>
              <a:spcAft>
                <a:spcPct val="0"/>
              </a:spcAft>
              <a:buFontTx/>
              <a:buNone/>
              <a:defRPr/>
            </a:pPr>
            <a:r>
              <a:rPr lang="zh-CN" altLang="en-US" sz="4000">
                <a:solidFill>
                  <a:srgbClr val="E7E6E6">
                    <a:lumMod val="25000"/>
                  </a:srgbClr>
                </a:solidFill>
                <a:latin typeface="思源黑体 CN Bold" panose="020b0800000000000000" pitchFamily="34" charset="-122"/>
                <a:ea typeface="思源黑体 CN Bold" panose="020b0800000000000000" pitchFamily="34" charset="-122"/>
                <a:sym typeface="+mn-ea"/>
              </a:rPr>
              <a:t>第四单元 </a:t>
            </a:r>
          </a:p>
          <a:p>
            <a:pPr algn="ctr" fontAlgn="base">
              <a:lnSpc>
                <a:spcPct val="150000"/>
              </a:lnSpc>
              <a:spcBef>
                <a:spcPct val="0"/>
              </a:spcBef>
              <a:spcAft>
                <a:spcPct val="0"/>
              </a:spcAft>
              <a:buFontTx/>
              <a:buNone/>
              <a:defRPr/>
            </a:pPr>
            <a:r>
              <a:rPr lang="zh-CN" altLang="en-US" sz="4000">
                <a:solidFill>
                  <a:srgbClr val="FF0000"/>
                </a:solidFill>
                <a:latin typeface="思源黑体 CN Bold" panose="020b0800000000000000" pitchFamily="34" charset="-122"/>
                <a:ea typeface="思源黑体 CN Bold" panose="020b0800000000000000" pitchFamily="34" charset="-122"/>
                <a:sym typeface="+mn-ea"/>
              </a:rPr>
              <a:t>13.2 致大海</a:t>
            </a:r>
          </a:p>
        </p:txBody>
      </p:sp>
      <p:sp>
        <p:nvSpPr>
          <p:cNvPr id="37" name="文本占位符 5"/>
          <p:cNvSpPr txBox="1">
            <a:spLocks noChangeArrowheads="1"/>
          </p:cNvSpPr>
          <p:nvPr/>
        </p:nvSpPr>
        <p:spPr bwMode="auto">
          <a:xfrm>
            <a:off x="7764780" y="5810250"/>
            <a:ext cx="4286250" cy="423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2400" b="1" smtClean="0">
                <a:solidFill>
                  <a:srgbClr val="008651"/>
                </a:solidFill>
                <a:latin typeface="微软雅黑" panose="020b0503020204020204" pitchFamily="34" charset="-122"/>
                <a:ea typeface="微软雅黑" panose="020b0503020204020204" pitchFamily="34" charset="-122"/>
                <a:sym typeface="微软雅黑" panose="020b0503020204020204" pitchFamily="34" charset="-122"/>
              </a:rPr>
              <a:t>统编版 选择性必修 中册</a:t>
            </a:r>
          </a:p>
        </p:txBody>
      </p:sp>
      <p:pic>
        <p:nvPicPr>
          <p:cNvPr id="2" name="图片 1"/>
          <p:cNvPicPr>
            <a:picLocks noChangeAspect="1"/>
          </p:cNvPicPr>
          <p:nvPr/>
        </p:nvPicPr>
        <p:blipFill>
          <a:blip r:embed="rId2"/>
          <a:stretch>
            <a:fillRect/>
          </a:stretch>
        </p:blipFill>
        <p:spPr>
          <a:xfrm>
            <a:off x="916305" y="912495"/>
            <a:ext cx="5951855" cy="463804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7">
                                            <p:txEl>
                                              <p:pRg st="0" end="0"/>
                                            </p:txEl>
                                          </p:spTgt>
                                        </p:tgtEl>
                                        <p:attrNameLst>
                                          <p:attrName>style.visibility</p:attrName>
                                        </p:attrNameLst>
                                      </p:cBhvr>
                                      <p:to>
                                        <p:strVal val="visible"/>
                                      </p:to>
                                    </p:set>
                                    <p:animEffect transition="in" filter="dissolve">
                                      <p:cBhvr>
                                        <p:cTn id="7" dur="500"/>
                                        <p:tgtEl>
                                          <p:spTgt spid="3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build="p"/>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4244975" y="781685"/>
            <a:ext cx="7371715" cy="4154170"/>
          </a:xfrm>
          <a:prstGeom prst="rect">
            <a:avLst/>
          </a:prstGeom>
          <a:noFill/>
        </p:spPr>
        <p:txBody>
          <a:bodyPr wrap="square" rtlCol="0" anchor="t">
            <a:spAutoFit/>
          </a:bodyPr>
          <a:lstStyle/>
          <a:p>
            <a:pPr algn="ctr" fontAlgn="auto">
              <a:lnSpc>
                <a:spcPct val="150000"/>
              </a:lnSpc>
            </a:pPr>
            <a:r>
              <a:rPr lang="zh-CN" altLang="en-US" sz="3200" b="1">
                <a:solidFill>
                  <a:schemeClr val="tx1"/>
                </a:solidFill>
              </a:rPr>
              <a:t>【</a:t>
            </a:r>
            <a:r>
              <a:rPr lang="zh-CN" altLang="en-US" sz="3200" b="1">
                <a:solidFill>
                  <a:srgbClr val="FF0000"/>
                </a:solidFill>
              </a:rPr>
              <a:t>自读课文</a:t>
            </a:r>
            <a:r>
              <a:rPr lang="en-US" altLang="zh-CN" sz="3200" b="1">
                <a:solidFill>
                  <a:srgbClr val="FF0000"/>
                </a:solidFill>
              </a:rPr>
              <a:t>·</a:t>
            </a:r>
            <a:r>
              <a:rPr lang="zh-CN" altLang="en-US" sz="3200" b="1">
                <a:solidFill>
                  <a:srgbClr val="FF0000"/>
                </a:solidFill>
              </a:rPr>
              <a:t>整体感知</a:t>
            </a:r>
            <a:r>
              <a:rPr lang="zh-CN" altLang="en-US" sz="3200" b="1">
                <a:solidFill>
                  <a:schemeClr val="tx1"/>
                </a:solidFill>
              </a:rPr>
              <a:t>】</a:t>
            </a:r>
          </a:p>
          <a:p>
            <a:pPr algn="ctr" fontAlgn="auto">
              <a:lnSpc>
                <a:spcPct val="150000"/>
              </a:lnSpc>
            </a:pPr>
            <a:endParaRPr lang="zh-CN" altLang="en-US" sz="3200" b="1">
              <a:solidFill>
                <a:schemeClr val="tx1"/>
              </a:solidFill>
            </a:endParaRPr>
          </a:p>
          <a:p>
            <a:pPr algn="ctr" fontAlgn="auto">
              <a:lnSpc>
                <a:spcPct val="150000"/>
              </a:lnSpc>
            </a:pPr>
            <a:endParaRPr lang="zh-CN" altLang="en-US" sz="2800" b="1">
              <a:solidFill>
                <a:schemeClr val="tx1"/>
              </a:solidFill>
            </a:endParaRPr>
          </a:p>
          <a:p>
            <a:pPr algn="l" fontAlgn="auto">
              <a:lnSpc>
                <a:spcPct val="150000"/>
              </a:lnSpc>
            </a:pPr>
            <a:r>
              <a:rPr lang="zh-CN" altLang="en-US" sz="2800" b="1">
                <a:solidFill>
                  <a:schemeClr val="tx1"/>
                </a:solidFill>
              </a:rPr>
              <a:t>自由阅读课文，同桌合作完成任务：</a:t>
            </a:r>
          </a:p>
          <a:p>
            <a:pPr algn="l" fontAlgn="auto">
              <a:lnSpc>
                <a:spcPct val="150000"/>
              </a:lnSpc>
            </a:pPr>
            <a:r>
              <a:rPr lang="en-US" altLang="zh-CN" sz="2800" b="1">
                <a:solidFill>
                  <a:schemeClr val="tx1"/>
                </a:solidFill>
              </a:rPr>
              <a:t>	1.</a:t>
            </a:r>
            <a:r>
              <a:rPr lang="zh-CN" altLang="en-US" sz="2800" b="1">
                <a:solidFill>
                  <a:schemeClr val="tx1"/>
                </a:solidFill>
              </a:rPr>
              <a:t>本文写了几部分内容？分清层次</a:t>
            </a:r>
          </a:p>
          <a:p>
            <a:pPr algn="l" fontAlgn="auto">
              <a:lnSpc>
                <a:spcPct val="150000"/>
              </a:lnSpc>
            </a:pPr>
            <a:r>
              <a:rPr lang="en-US" altLang="zh-CN" sz="2800" b="1">
                <a:solidFill>
                  <a:schemeClr val="tx1"/>
                </a:solidFill>
              </a:rPr>
              <a:t>	2.</a:t>
            </a:r>
            <a:r>
              <a:rPr lang="zh-CN" altLang="en-US" sz="2800" b="1">
                <a:solidFill>
                  <a:schemeClr val="tx1"/>
                </a:solidFill>
              </a:rPr>
              <a:t>每部分的主要是什么？简要概括</a:t>
            </a:r>
          </a:p>
        </p:txBody>
      </p:sp>
      <p:pic>
        <p:nvPicPr>
          <p:cNvPr id="3" name="图片 2"/>
          <p:cNvPicPr>
            <a:picLocks noChangeAspect="1"/>
          </p:cNvPicPr>
          <p:nvPr/>
        </p:nvPicPr>
        <p:blipFill>
          <a:blip r:embed="rId2"/>
          <a:stretch>
            <a:fillRect/>
          </a:stretch>
        </p:blipFill>
        <p:spPr>
          <a:xfrm>
            <a:off x="574040" y="1109980"/>
            <a:ext cx="3536950" cy="4667885"/>
          </a:xfrm>
          <a:prstGeom prst="rect">
            <a:avLst/>
          </a:prstGeom>
        </p:spPr>
      </p:pic>
    </p:spTree>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95580" y="474980"/>
            <a:ext cx="11620500" cy="3969385"/>
          </a:xfrm>
          <a:prstGeom prst="rect">
            <a:avLst/>
          </a:prstGeom>
          <a:noFill/>
        </p:spPr>
        <p:txBody>
          <a:bodyPr wrap="square" rtlCol="0" anchor="t">
            <a:spAutoFit/>
          </a:bodyPr>
          <a:lstStyle/>
          <a:p>
            <a:pPr fontAlgn="auto">
              <a:lnSpc>
                <a:spcPct val="150000"/>
              </a:lnSpc>
            </a:pPr>
            <a:r>
              <a:rPr lang="zh-CN" altLang="en-US" sz="2800" b="1"/>
              <a:t>本文共分为三个部分：</a:t>
            </a:r>
          </a:p>
          <a:p>
            <a:pPr fontAlgn="auto">
              <a:lnSpc>
                <a:spcPct val="150000"/>
              </a:lnSpc>
            </a:pPr>
            <a:r>
              <a:rPr lang="en-US" altLang="zh-CN" sz="2800" b="1"/>
              <a:t>	</a:t>
            </a:r>
            <a:r>
              <a:rPr lang="zh-CN" altLang="en-US" sz="2800" b="1"/>
              <a:t>第一部分：诗人向大海告别。</a:t>
            </a:r>
          </a:p>
          <a:p>
            <a:pPr fontAlgn="auto">
              <a:lnSpc>
                <a:spcPct val="150000"/>
              </a:lnSpc>
            </a:pPr>
            <a:r>
              <a:rPr lang="en-US" altLang="zh-CN" sz="2800" b="1"/>
              <a:t>	</a:t>
            </a:r>
            <a:r>
              <a:rPr lang="zh-CN" altLang="en-US" sz="2800" b="1"/>
              <a:t>第二部分：写诗人由大海引起的回忆和联想，表达诗人对自由的渴望。</a:t>
            </a:r>
          </a:p>
          <a:p>
            <a:pPr fontAlgn="auto">
              <a:lnSpc>
                <a:spcPct val="150000"/>
              </a:lnSpc>
            </a:pPr>
            <a:r>
              <a:rPr lang="en-US" altLang="zh-CN" sz="2800" b="1"/>
              <a:t>	</a:t>
            </a:r>
            <a:r>
              <a:rPr lang="zh-CN" altLang="en-US" sz="2800" b="1"/>
              <a:t>第三部分：收束全诗，照应开篇，抒发了诗人告别大海、怀念大海、铭记大海、传播自由的心声。</a:t>
            </a:r>
          </a:p>
        </p:txBody>
      </p:sp>
      <p:pic>
        <p:nvPicPr>
          <p:cNvPr id="3" name="图片 2"/>
          <p:cNvPicPr>
            <a:picLocks noChangeAspect="1"/>
          </p:cNvPicPr>
          <p:nvPr/>
        </p:nvPicPr>
        <p:blipFill>
          <a:blip r:embed="rId2"/>
          <a:stretch>
            <a:fillRect/>
          </a:stretch>
        </p:blipFill>
        <p:spPr>
          <a:xfrm>
            <a:off x="5768975" y="3810635"/>
            <a:ext cx="2838450" cy="2838450"/>
          </a:xfrm>
          <a:prstGeom prst="rect">
            <a:avLst/>
          </a:prstGeom>
        </p:spPr>
      </p:pic>
    </p:spTree>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42240" y="198120"/>
            <a:ext cx="11906885" cy="5838825"/>
          </a:xfrm>
          <a:prstGeom prst="rect">
            <a:avLst/>
          </a:prstGeom>
          <a:noFill/>
        </p:spPr>
        <p:txBody>
          <a:bodyPr wrap="square" rtlCol="0" anchor="t">
            <a:spAutoFit/>
          </a:bodyPr>
          <a:lstStyle/>
          <a:p>
            <a:pPr algn="ctr" fontAlgn="auto">
              <a:lnSpc>
                <a:spcPct val="150000"/>
              </a:lnSpc>
            </a:pPr>
            <a:r>
              <a:rPr lang="zh-CN" altLang="en-US" sz="3200" b="1">
                <a:sym typeface="+mn-ea"/>
              </a:rPr>
              <a:t>【</a:t>
            </a:r>
            <a:r>
              <a:rPr lang="zh-CN" altLang="en-US" sz="3200" b="1">
                <a:solidFill>
                  <a:srgbClr val="FF0000"/>
                </a:solidFill>
                <a:sym typeface="+mn-ea"/>
              </a:rPr>
              <a:t>合作探究</a:t>
            </a:r>
            <a:r>
              <a:rPr lang="en-US" altLang="zh-CN" sz="3200" b="1">
                <a:solidFill>
                  <a:srgbClr val="FF0000"/>
                </a:solidFill>
                <a:sym typeface="+mn-ea"/>
              </a:rPr>
              <a:t>·</a:t>
            </a:r>
            <a:r>
              <a:rPr lang="zh-CN" altLang="en-US" sz="3200" b="1">
                <a:solidFill>
                  <a:srgbClr val="FF0000"/>
                </a:solidFill>
                <a:sym typeface="+mn-ea"/>
              </a:rPr>
              <a:t>精读课文</a:t>
            </a:r>
            <a:r>
              <a:rPr lang="zh-CN" altLang="en-US" sz="3200" b="1">
                <a:sym typeface="+mn-ea"/>
              </a:rPr>
              <a:t>】</a:t>
            </a:r>
          </a:p>
          <a:p>
            <a:pPr algn="l" fontAlgn="auto">
              <a:lnSpc>
                <a:spcPct val="150000"/>
              </a:lnSpc>
            </a:pPr>
            <a:r>
              <a:rPr lang="zh-CN" altLang="en-US" sz="2800" b="1">
                <a:sym typeface="+mn-ea"/>
              </a:rPr>
              <a:t>小组合作，分析课文，思考问题：</a:t>
            </a:r>
          </a:p>
          <a:p>
            <a:pPr algn="l" fontAlgn="auto">
              <a:lnSpc>
                <a:spcPct val="150000"/>
              </a:lnSpc>
            </a:pPr>
            <a:r>
              <a:rPr lang="en-US" altLang="zh-CN" sz="2700" b="1">
                <a:sym typeface="+mn-ea"/>
              </a:rPr>
              <a:t>	</a:t>
            </a:r>
            <a:r>
              <a:rPr lang="zh-CN" altLang="en-US" sz="2700" b="1">
                <a:solidFill>
                  <a:schemeClr val="tx1"/>
                </a:solidFill>
                <a:sym typeface="+mn-ea"/>
              </a:rPr>
              <a:t>1.诗人为什么厌烦“凝固的石岸？”岸”又有何象征意义？</a:t>
            </a:r>
          </a:p>
          <a:p>
            <a:pPr algn="l" fontAlgn="auto">
              <a:lnSpc>
                <a:spcPct val="150000"/>
              </a:lnSpc>
            </a:pPr>
            <a:r>
              <a:rPr lang="en-US" altLang="zh-CN" sz="2700" b="1">
                <a:solidFill>
                  <a:schemeClr val="tx1"/>
                </a:solidFill>
                <a:sym typeface="+mn-ea"/>
              </a:rPr>
              <a:t>	</a:t>
            </a:r>
            <a:r>
              <a:rPr lang="zh-CN" altLang="en-US" sz="2700" b="1">
                <a:solidFill>
                  <a:schemeClr val="tx1"/>
                </a:solidFill>
                <a:sym typeface="+mn-ea"/>
              </a:rPr>
              <a:t>2.诗人为什么永远不会忘记大海？</a:t>
            </a:r>
          </a:p>
          <a:p>
            <a:pPr algn="l" fontAlgn="auto">
              <a:lnSpc>
                <a:spcPct val="150000"/>
              </a:lnSpc>
            </a:pPr>
            <a:r>
              <a:rPr lang="en-US" altLang="zh-CN" sz="2700" b="1">
                <a:solidFill>
                  <a:schemeClr val="tx1"/>
                </a:solidFill>
                <a:sym typeface="+mn-ea"/>
              </a:rPr>
              <a:t>	</a:t>
            </a:r>
            <a:r>
              <a:rPr lang="zh-CN" altLang="en-US" sz="2700" b="1">
                <a:solidFill>
                  <a:schemeClr val="tx1"/>
                </a:solidFill>
                <a:sym typeface="+mn-ea"/>
              </a:rPr>
              <a:t>3.《大海》中的“你”是谁？有什么特点？诗人为什么要向“你”告别？</a:t>
            </a:r>
            <a:r>
              <a:rPr lang="en-US" altLang="zh-CN" sz="2700" b="1">
                <a:solidFill>
                  <a:schemeClr val="tx1"/>
                </a:solidFill>
                <a:sym typeface="+mn-ea"/>
              </a:rPr>
              <a:t>	</a:t>
            </a:r>
            <a:r>
              <a:rPr lang="zh-CN" altLang="en-US" sz="2700" b="1">
                <a:solidFill>
                  <a:schemeClr val="tx1"/>
                </a:solidFill>
                <a:sym typeface="+mn-ea"/>
              </a:rPr>
              <a:t>4.《致大海》中，诗人为什么要写拿破仑和拜伦两个人？</a:t>
            </a:r>
          </a:p>
          <a:p>
            <a:pPr algn="l" fontAlgn="auto">
              <a:lnSpc>
                <a:spcPct val="150000"/>
              </a:lnSpc>
            </a:pPr>
            <a:r>
              <a:rPr lang="en-US" altLang="zh-CN" sz="2700" b="1">
                <a:solidFill>
                  <a:schemeClr val="tx1"/>
                </a:solidFill>
                <a:sym typeface="+mn-ea"/>
              </a:rPr>
              <a:t>	</a:t>
            </a:r>
            <a:r>
              <a:rPr lang="zh-CN" altLang="en-US" sz="2700" b="1">
                <a:solidFill>
                  <a:schemeClr val="tx1"/>
                </a:solidFill>
                <a:sym typeface="+mn-ea"/>
              </a:rPr>
              <a:t>5.在《致大海》中，诗人面对汹涌澎湃的大海，倾吐了哪些感受？结合诗人生平的遭际，说一说诗人为什么称大海为</a:t>
            </a:r>
            <a:r>
              <a:rPr lang="en-US" altLang="zh-CN" sz="2700" b="1">
                <a:solidFill>
                  <a:schemeClr val="tx1"/>
                </a:solidFill>
                <a:sym typeface="+mn-ea"/>
              </a:rPr>
              <a:t>“</a:t>
            </a:r>
            <a:r>
              <a:rPr lang="zh-CN" altLang="en-US" sz="2700" b="1">
                <a:solidFill>
                  <a:schemeClr val="tx1"/>
                </a:solidFill>
                <a:sym typeface="+mn-ea"/>
              </a:rPr>
              <a:t>自由的元素</a:t>
            </a:r>
            <a:r>
              <a:rPr lang="en-US" altLang="zh-CN" sz="2700" b="1">
                <a:solidFill>
                  <a:schemeClr val="tx1"/>
                </a:solidFill>
                <a:sym typeface="+mn-ea"/>
              </a:rPr>
              <a:t>”</a:t>
            </a:r>
            <a:r>
              <a:rPr lang="zh-CN" altLang="en-US" sz="2700" b="1">
                <a:solidFill>
                  <a:schemeClr val="tx1"/>
                </a:solidFill>
                <a:sym typeface="+mn-ea"/>
              </a:rPr>
              <a:t>。</a:t>
            </a:r>
          </a:p>
          <a:p>
            <a:pPr algn="l" fontAlgn="auto">
              <a:lnSpc>
                <a:spcPct val="150000"/>
              </a:lnSpc>
            </a:pPr>
            <a:r>
              <a:rPr lang="en-US" altLang="zh-CN" sz="2700" b="1">
                <a:solidFill>
                  <a:schemeClr val="tx1"/>
                </a:solidFill>
                <a:sym typeface="+mn-ea"/>
              </a:rPr>
              <a:t>	</a:t>
            </a:r>
            <a:r>
              <a:rPr lang="zh-CN" altLang="en-US" sz="2700" b="1">
                <a:solidFill>
                  <a:schemeClr val="tx1"/>
                </a:solidFill>
                <a:sym typeface="+mn-ea"/>
              </a:rPr>
              <a:t>6.诗人如此热爱的大海，有没有象征意义？你认为象征了什么？</a:t>
            </a:r>
          </a:p>
        </p:txBody>
      </p:sp>
    </p:spTree>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624965" y="487045"/>
            <a:ext cx="8942070" cy="2306955"/>
          </a:xfrm>
          <a:prstGeom prst="rect">
            <a:avLst/>
          </a:prstGeom>
          <a:noFill/>
        </p:spPr>
        <p:txBody>
          <a:bodyPr wrap="square" rtlCol="0" anchor="t">
            <a:spAutoFit/>
          </a:bodyPr>
          <a:lstStyle/>
          <a:p>
            <a:pPr algn="ctr" fontAlgn="auto">
              <a:lnSpc>
                <a:spcPct val="150000"/>
              </a:lnSpc>
            </a:pPr>
            <a:r>
              <a:rPr lang="zh-CN" altLang="en-US" sz="3200" b="1">
                <a:solidFill>
                  <a:schemeClr val="tx1"/>
                </a:solidFill>
                <a:sym typeface="+mn-ea"/>
              </a:rPr>
              <a:t>【</a:t>
            </a:r>
            <a:r>
              <a:rPr lang="zh-CN" altLang="en-US" sz="3200" b="1">
                <a:solidFill>
                  <a:srgbClr val="FF0000"/>
                </a:solidFill>
                <a:sym typeface="+mn-ea"/>
              </a:rPr>
              <a:t>精讲点拨</a:t>
            </a:r>
            <a:r>
              <a:rPr lang="en-US" altLang="zh-CN" sz="3200" b="1">
                <a:solidFill>
                  <a:srgbClr val="FF0000"/>
                </a:solidFill>
                <a:sym typeface="+mn-ea"/>
              </a:rPr>
              <a:t>·</a:t>
            </a:r>
            <a:r>
              <a:rPr lang="zh-CN" altLang="en-US" sz="3200" b="1">
                <a:solidFill>
                  <a:srgbClr val="FF0000"/>
                </a:solidFill>
                <a:sym typeface="+mn-ea"/>
              </a:rPr>
              <a:t>归纳总结</a:t>
            </a:r>
            <a:r>
              <a:rPr lang="zh-CN" altLang="en-US" sz="3200" b="1">
                <a:sym typeface="+mn-ea"/>
              </a:rPr>
              <a:t>】</a:t>
            </a:r>
          </a:p>
          <a:p>
            <a:pPr algn="ctr" fontAlgn="auto">
              <a:lnSpc>
                <a:spcPct val="150000"/>
              </a:lnSpc>
            </a:pPr>
            <a:r>
              <a:rPr lang="zh-CN" altLang="en-US" sz="3200" b="1">
                <a:solidFill>
                  <a:schemeClr val="tx1"/>
                </a:solidFill>
                <a:sym typeface="+mn-ea"/>
              </a:rPr>
              <a:t>各组代表发言，取长补短</a:t>
            </a:r>
          </a:p>
          <a:p>
            <a:pPr algn="ctr" fontAlgn="auto">
              <a:lnSpc>
                <a:spcPct val="150000"/>
              </a:lnSpc>
            </a:pPr>
            <a:r>
              <a:rPr lang="zh-CN" altLang="en-US" sz="3200" b="1">
                <a:solidFill>
                  <a:schemeClr val="tx1"/>
                </a:solidFill>
                <a:sym typeface="+mn-ea"/>
              </a:rPr>
              <a:t>教师反馈指导，明确答案</a:t>
            </a:r>
          </a:p>
        </p:txBody>
      </p:sp>
      <p:pic>
        <p:nvPicPr>
          <p:cNvPr id="3" name="图片 2"/>
          <p:cNvPicPr>
            <a:picLocks noChangeAspect="1"/>
          </p:cNvPicPr>
          <p:nvPr/>
        </p:nvPicPr>
        <p:blipFill>
          <a:blip r:embed="rId2"/>
          <a:stretch>
            <a:fillRect/>
          </a:stretch>
        </p:blipFill>
        <p:spPr>
          <a:xfrm>
            <a:off x="613410" y="3128645"/>
            <a:ext cx="4516755" cy="3018155"/>
          </a:xfrm>
          <a:prstGeom prst="rect">
            <a:avLst/>
          </a:prstGeom>
        </p:spPr>
      </p:pic>
      <p:pic>
        <p:nvPicPr>
          <p:cNvPr id="4" name="图片 3"/>
          <p:cNvPicPr>
            <a:picLocks noChangeAspect="1"/>
          </p:cNvPicPr>
          <p:nvPr/>
        </p:nvPicPr>
        <p:blipFill>
          <a:blip r:embed="rId3"/>
          <a:stretch>
            <a:fillRect/>
          </a:stretch>
        </p:blipFill>
        <p:spPr>
          <a:xfrm>
            <a:off x="5932170" y="3247390"/>
            <a:ext cx="5429250" cy="2781300"/>
          </a:xfrm>
          <a:prstGeom prst="rect">
            <a:avLst/>
          </a:prstGeom>
        </p:spPr>
      </p:pic>
    </p:spTree>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558165" y="526415"/>
            <a:ext cx="11017250" cy="2676525"/>
          </a:xfrm>
          <a:prstGeom prst="rect">
            <a:avLst/>
          </a:prstGeom>
          <a:noFill/>
        </p:spPr>
        <p:txBody>
          <a:bodyPr wrap="square" rtlCol="0" anchor="t">
            <a:spAutoFit/>
          </a:bodyPr>
          <a:lstStyle/>
          <a:p>
            <a:pPr fontAlgn="auto">
              <a:lnSpc>
                <a:spcPct val="150000"/>
              </a:lnSpc>
            </a:pPr>
            <a:r>
              <a:rPr lang="zh-CN" altLang="en-US" sz="2800" b="1">
                <a:solidFill>
                  <a:schemeClr val="tx1"/>
                </a:solidFill>
              </a:rPr>
              <a:t>1.诗人为什么厌烦“凝固的石岸？”岸”又有何象征意义？</a:t>
            </a:r>
          </a:p>
          <a:p>
            <a:pPr fontAlgn="auto">
              <a:lnSpc>
                <a:spcPct val="150000"/>
              </a:lnSpc>
            </a:pPr>
            <a:r>
              <a:rPr lang="en-US" altLang="zh-CN" sz="2800" b="1">
                <a:solidFill>
                  <a:srgbClr val="FF0000"/>
                </a:solidFill>
              </a:rPr>
              <a:t>	</a:t>
            </a:r>
            <a:r>
              <a:rPr lang="zh-CN" altLang="en-US" sz="2800" b="1">
                <a:solidFill>
                  <a:srgbClr val="FF0000"/>
                </a:solidFill>
              </a:rPr>
              <a:t>“石岸”使诗人无法热烈地拥抱大海，整个人“被缚住”了。这些“凝固的石岸”正是黑暗现实的象征，它是拘禁诗人的无边的囚牢，它使诗人向往自由的夙愿无法实现。</a:t>
            </a:r>
          </a:p>
        </p:txBody>
      </p:sp>
      <p:pic>
        <p:nvPicPr>
          <p:cNvPr id="3" name="图片 2"/>
          <p:cNvPicPr>
            <a:picLocks noChangeAspect="1"/>
          </p:cNvPicPr>
          <p:nvPr/>
        </p:nvPicPr>
        <p:blipFill>
          <a:blip r:embed="rId2"/>
          <a:stretch>
            <a:fillRect/>
          </a:stretch>
        </p:blipFill>
        <p:spPr>
          <a:xfrm>
            <a:off x="723900" y="3202940"/>
            <a:ext cx="5017770" cy="3304540"/>
          </a:xfrm>
          <a:prstGeom prst="rect">
            <a:avLst/>
          </a:prstGeom>
        </p:spPr>
      </p:pic>
      <p:pic>
        <p:nvPicPr>
          <p:cNvPr id="4" name="图片 3"/>
          <p:cNvPicPr>
            <a:picLocks noChangeAspect="1"/>
          </p:cNvPicPr>
          <p:nvPr/>
        </p:nvPicPr>
        <p:blipFill>
          <a:blip r:embed="rId3"/>
          <a:stretch>
            <a:fillRect/>
          </a:stretch>
        </p:blipFill>
        <p:spPr>
          <a:xfrm>
            <a:off x="7369175" y="2644775"/>
            <a:ext cx="3131820" cy="407924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94945" y="288290"/>
            <a:ext cx="11801475" cy="2030095"/>
          </a:xfrm>
          <a:prstGeom prst="rect">
            <a:avLst/>
          </a:prstGeom>
          <a:noFill/>
        </p:spPr>
        <p:txBody>
          <a:bodyPr wrap="square" rtlCol="0" anchor="t">
            <a:spAutoFit/>
          </a:bodyPr>
          <a:lstStyle/>
          <a:p>
            <a:pPr fontAlgn="auto">
              <a:lnSpc>
                <a:spcPct val="150000"/>
              </a:lnSpc>
            </a:pPr>
            <a:r>
              <a:rPr lang="zh-CN" altLang="en-US" sz="2800" b="1">
                <a:solidFill>
                  <a:schemeClr val="tx1"/>
                </a:solidFill>
              </a:rPr>
              <a:t>2.诗人为什么永远不会忘记大海？</a:t>
            </a:r>
          </a:p>
          <a:p>
            <a:pPr fontAlgn="auto">
              <a:lnSpc>
                <a:spcPct val="150000"/>
              </a:lnSpc>
            </a:pPr>
            <a:r>
              <a:rPr lang="en-US" altLang="zh-CN" sz="2800" b="1">
                <a:solidFill>
                  <a:srgbClr val="FF0000"/>
                </a:solidFill>
              </a:rPr>
              <a:t>	</a:t>
            </a:r>
            <a:r>
              <a:rPr lang="zh-CN" altLang="en-US" sz="2800" b="1">
                <a:solidFill>
                  <a:srgbClr val="FF0000"/>
                </a:solidFill>
              </a:rPr>
              <a:t>在压抑之中，唯有大海没有把诗人“遗忘”。诗人愿意久久倾听大海“黄昏时分的轰响”，欣赏大海“壮观的美色”。</a:t>
            </a:r>
          </a:p>
        </p:txBody>
      </p:sp>
      <p:pic>
        <p:nvPicPr>
          <p:cNvPr id="3" name="图片 2"/>
          <p:cNvPicPr>
            <a:picLocks noChangeAspect="1"/>
          </p:cNvPicPr>
          <p:nvPr/>
        </p:nvPicPr>
        <p:blipFill>
          <a:blip r:embed="rId2"/>
          <a:stretch>
            <a:fillRect/>
          </a:stretch>
        </p:blipFill>
        <p:spPr>
          <a:xfrm>
            <a:off x="194945" y="2598420"/>
            <a:ext cx="5085080" cy="2887980"/>
          </a:xfrm>
          <a:prstGeom prst="rect">
            <a:avLst/>
          </a:prstGeom>
        </p:spPr>
      </p:pic>
      <p:pic>
        <p:nvPicPr>
          <p:cNvPr id="4" name="图片 3"/>
          <p:cNvPicPr>
            <a:picLocks noChangeAspect="1"/>
          </p:cNvPicPr>
          <p:nvPr/>
        </p:nvPicPr>
        <p:blipFill>
          <a:blip r:embed="rId3"/>
          <a:stretch>
            <a:fillRect/>
          </a:stretch>
        </p:blipFill>
        <p:spPr>
          <a:xfrm>
            <a:off x="9683115" y="2318385"/>
            <a:ext cx="2508885" cy="3162935"/>
          </a:xfrm>
          <a:prstGeom prst="rect">
            <a:avLst/>
          </a:prstGeom>
        </p:spPr>
      </p:pic>
      <p:pic>
        <p:nvPicPr>
          <p:cNvPr id="5" name="图片 4"/>
          <p:cNvPicPr>
            <a:picLocks noChangeAspect="1"/>
          </p:cNvPicPr>
          <p:nvPr/>
        </p:nvPicPr>
        <p:blipFill>
          <a:blip r:embed="rId4"/>
          <a:stretch>
            <a:fillRect/>
          </a:stretch>
        </p:blipFill>
        <p:spPr>
          <a:xfrm>
            <a:off x="5280025" y="2777490"/>
            <a:ext cx="4326890" cy="2708910"/>
          </a:xfrm>
          <a:prstGeom prst="rect">
            <a:avLst/>
          </a:prstGeom>
        </p:spPr>
      </p:pic>
    </p:spTree>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36525" y="474980"/>
            <a:ext cx="11918950" cy="5908040"/>
          </a:xfrm>
          <a:prstGeom prst="rect">
            <a:avLst/>
          </a:prstGeom>
          <a:noFill/>
        </p:spPr>
        <p:txBody>
          <a:bodyPr wrap="square" rtlCol="0" anchor="t">
            <a:spAutoFit/>
          </a:bodyPr>
          <a:lstStyle/>
          <a:p>
            <a:pPr fontAlgn="auto">
              <a:lnSpc>
                <a:spcPct val="150000"/>
              </a:lnSpc>
            </a:pPr>
            <a:r>
              <a:rPr lang="en-US" altLang="zh-CN" sz="2800" b="1">
                <a:solidFill>
                  <a:schemeClr val="tx1"/>
                </a:solidFill>
              </a:rPr>
              <a:t>	</a:t>
            </a:r>
            <a:r>
              <a:rPr lang="zh-CN" altLang="en-US" sz="2800" b="1">
                <a:solidFill>
                  <a:srgbClr val="FF0000"/>
                </a:solidFill>
              </a:rPr>
              <a:t>3.《大海》中的“你”是谁？有什么特点？诗人为什么要向“你”告别？</a:t>
            </a:r>
            <a:endParaRPr lang="zh-CN" altLang="en-US" sz="2800" b="1"/>
          </a:p>
          <a:p>
            <a:pPr fontAlgn="auto">
              <a:lnSpc>
                <a:spcPct val="150000"/>
              </a:lnSpc>
            </a:pPr>
            <a:r>
              <a:rPr lang="en-US" altLang="zh-CN" sz="2800" b="1"/>
              <a:t>	</a:t>
            </a:r>
            <a:r>
              <a:rPr lang="zh-CN" altLang="en-US" sz="2800" b="1"/>
              <a:t>“你”指大海，大海这一意象已渗透了诗人强烈的主观情感。在诗人看来，大海就是他的朋友。黄昏寂静时，大海温顺而宁静，“蓝色的浪头翻滚起伏”“骄傲的美闪烁壮观”，仿佛是友人忧郁的絮语，在沉郁地吐诉着心头的哀愁；而波涛汹涌时，惊涛骇浪有如“你任性的脾气的发作”“成群的渔船就会覆没”，仿佛又在召唤着诗人冲破牢笼，奔向自由的远方。大海与诗人共有的自由奔放的精神，使得诗人与大海在感情上相通，所以诗人才会将“大海”当成自己可以倾诉的知己，从而与它深情地话别。</a:t>
            </a:r>
          </a:p>
        </p:txBody>
      </p:sp>
    </p:spTree>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79070" y="594995"/>
            <a:ext cx="11620500" cy="5908040"/>
          </a:xfrm>
          <a:prstGeom prst="rect">
            <a:avLst/>
          </a:prstGeom>
          <a:noFill/>
        </p:spPr>
        <p:txBody>
          <a:bodyPr wrap="square" rtlCol="0" anchor="t">
            <a:spAutoFit/>
          </a:bodyPr>
          <a:lstStyle/>
          <a:p>
            <a:pPr fontAlgn="auto">
              <a:lnSpc>
                <a:spcPct val="150000"/>
              </a:lnSpc>
            </a:pPr>
            <a:r>
              <a:rPr lang="zh-CN" altLang="en-US" sz="2800" b="1">
                <a:solidFill>
                  <a:srgbClr val="FF0000"/>
                </a:solidFill>
              </a:rPr>
              <a:t>4.《致大海》中，诗人为什么要写拿破仑和拜伦两个人？</a:t>
            </a:r>
          </a:p>
          <a:p>
            <a:pPr fontAlgn="auto">
              <a:lnSpc>
                <a:spcPct val="150000"/>
              </a:lnSpc>
            </a:pPr>
            <a:r>
              <a:rPr lang="en-US" altLang="zh-CN" sz="2800" b="1"/>
              <a:t>	</a:t>
            </a:r>
            <a:r>
              <a:rPr lang="zh-CN" altLang="en-US" sz="2800" b="1"/>
              <a:t>拿破仑和拜伦，一个是身上具有不屈服的精神，一个是自由的歌唱者。他们都有大海般召唤自由的品质，诗人在他们身上看到了自己的影子。在这里，诗人、大海和逝去的英雄三者融为一体。诗人极力赞颂英雄拿破仑和拜伦，一方面表明诗人对自由精神的不懈追求，如诗句：“他像你似的深沉、有力、阴郁，/他也倔强得和你一样。”另一方面也反映了诗人对二人的结局和自己前程渺茫、壮志难酬的悲哀，如诗句：“世界空虚了……哦，海洋，/现在你还能把我带到哪里？/到处，人们的命运都是一样：/哪里有幸福，必有教育/或暴君看守得非常严密。”</a:t>
            </a:r>
          </a:p>
        </p:txBody>
      </p:sp>
    </p:spTree>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16840" y="-125730"/>
            <a:ext cx="11620500" cy="6924040"/>
          </a:xfrm>
          <a:prstGeom prst="rect">
            <a:avLst/>
          </a:prstGeom>
          <a:noFill/>
        </p:spPr>
        <p:txBody>
          <a:bodyPr wrap="square" rtlCol="0" anchor="t">
            <a:spAutoFit/>
          </a:bodyPr>
          <a:lstStyle/>
          <a:p>
            <a:pPr fontAlgn="auto">
              <a:lnSpc>
                <a:spcPct val="150000"/>
              </a:lnSpc>
            </a:pPr>
            <a:r>
              <a:rPr lang="en-US" altLang="zh-CN" sz="2400" b="1">
                <a:solidFill>
                  <a:schemeClr val="tx1"/>
                </a:solidFill>
              </a:rPr>
              <a:t>	</a:t>
            </a:r>
            <a:endParaRPr lang="zh-CN" altLang="en-US" sz="2400" b="1">
              <a:solidFill>
                <a:schemeClr val="tx1"/>
              </a:solidFill>
            </a:endParaRPr>
          </a:p>
          <a:p>
            <a:pPr fontAlgn="auto">
              <a:lnSpc>
                <a:spcPct val="150000"/>
              </a:lnSpc>
            </a:pPr>
            <a:r>
              <a:rPr lang="zh-CN" altLang="en-US" sz="2400" b="1">
                <a:solidFill>
                  <a:srgbClr val="FF0000"/>
                </a:solidFill>
              </a:rPr>
              <a:t>5.在《致大海》中，诗人面对汹涌澎湃的大海，倾吐了哪些感受？结合诗人生平的遭际，说一说诗人为什么称大海为“自由的元素"。</a:t>
            </a:r>
          </a:p>
          <a:p>
            <a:pPr fontAlgn="auto">
              <a:lnSpc>
                <a:spcPct val="150000"/>
              </a:lnSpc>
            </a:pPr>
            <a:r>
              <a:rPr lang="zh-CN" altLang="en-US" sz="2800" b="1"/>
              <a:t>（1）《致大海》的内容十分丰富，有对大海的礼赞，有对历史人物的联想，也有个人对海的深沉倾诉，还有告别大海时的惆怅和心灵的震颤，它是一曲大海的颂歌，是对人生命运的深沉咏叹，是对自由的热情礼赞。</a:t>
            </a:r>
          </a:p>
          <a:p>
            <a:pPr fontAlgn="auto">
              <a:lnSpc>
                <a:spcPct val="150000"/>
              </a:lnSpc>
            </a:pPr>
            <a:r>
              <a:rPr lang="zh-CN" altLang="en-US" sz="2800" b="1"/>
              <a:t>（2）它的著名的首句“再见吧，自由的元素”，一语道出大海的实质，使大海从此成为人类自由精神的象征。因为诗人生活在一个沙皇专制统治的国度，因为自己的流放命运和备受压抑的人生处境，诗人迫切渴望自由，而大海的辽阔、奔放和桀骜不驯就成为对他的自由精神和意志的召唤，因此诗人会把大海作为“自由的元素”来表现。</a:t>
            </a:r>
          </a:p>
        </p:txBody>
      </p:sp>
    </p:spTree>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85750" y="666750"/>
            <a:ext cx="11620500" cy="4615815"/>
          </a:xfrm>
          <a:prstGeom prst="rect">
            <a:avLst/>
          </a:prstGeom>
          <a:noFill/>
        </p:spPr>
        <p:txBody>
          <a:bodyPr wrap="square" rtlCol="0" anchor="t">
            <a:spAutoFit/>
          </a:bodyPr>
          <a:lstStyle/>
          <a:p>
            <a:pPr fontAlgn="auto">
              <a:lnSpc>
                <a:spcPct val="150000"/>
              </a:lnSpc>
            </a:pPr>
            <a:r>
              <a:rPr lang="zh-CN" altLang="en-US" sz="2800" b="1">
                <a:solidFill>
                  <a:srgbClr val="FF0000"/>
                </a:solidFill>
              </a:rPr>
              <a:t>6.诗人如此热爱的大海，有没有象征意义？你认为象征了什么？</a:t>
            </a:r>
          </a:p>
          <a:p>
            <a:pPr fontAlgn="auto">
              <a:lnSpc>
                <a:spcPct val="150000"/>
              </a:lnSpc>
            </a:pPr>
            <a:r>
              <a:rPr lang="en-US" altLang="zh-CN" sz="2800" b="1">
                <a:solidFill>
                  <a:srgbClr val="FF0000"/>
                </a:solidFill>
              </a:rPr>
              <a:t>	</a:t>
            </a:r>
            <a:r>
              <a:rPr lang="zh-CN" altLang="en-US" sz="2800" b="1">
                <a:solidFill>
                  <a:schemeClr val="tx1"/>
                </a:solidFill>
              </a:rPr>
              <a:t>诗人笔下的大海，首先是真实存在的大海，它自由奔放、浩渺无际，黄昏时分无比幽静，脾气发作时席卷一切，它具有自然界中海洋的物质形态和各种特性，在诗中也给人以视觉和听觉的种种感受。但诗人笔下的大海，又是被人格化了的大海，被诗人赋予了种种情感和精神，它成为诗人心灵的寄托和对话者，它具有了强烈的象征色彩，它象征着一种自由的意志，象征着一种永远不屈于任何奴役的生命存在。</a:t>
            </a:r>
          </a:p>
        </p:txBody>
      </p:sp>
    </p:spTree>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0">
  <p:cSld>
    <p:spTree>
      <p:nvGrpSpPr>
        <p:cNvPr id="1" name=""/>
        <p:cNvGrpSpPr/>
        <p:nvPr/>
      </p:nvGrpSpPr>
      <p:grpSpPr>
        <a:xfrm>
          <a:off x="0" y="0"/>
          <a:ext cx="0" cy="0"/>
        </a:xfrm>
      </p:grpSpPr>
      <p:sp>
        <p:nvSpPr>
          <p:cNvPr id="2" name="文本框 1"/>
          <p:cNvSpPr txBox="1"/>
          <p:nvPr/>
        </p:nvSpPr>
        <p:spPr>
          <a:xfrm>
            <a:off x="266700" y="386715"/>
            <a:ext cx="11639550" cy="5815965"/>
          </a:xfrm>
          <a:prstGeom prst="rect">
            <a:avLst/>
          </a:prstGeom>
          <a:noFill/>
        </p:spPr>
        <p:txBody>
          <a:bodyPr wrap="square" rtlCol="0" anchor="t">
            <a:spAutoFit/>
          </a:bodyPr>
          <a:lstStyle/>
          <a:p>
            <a:pPr fontAlgn="auto">
              <a:lnSpc>
                <a:spcPct val="150000"/>
              </a:lnSpc>
            </a:pPr>
            <a:r>
              <a:rPr lang="zh-CN" altLang="en-US" sz="3200" b="1"/>
              <a:t>课件命名中前缀数字编码说明：</a:t>
            </a:r>
          </a:p>
          <a:p>
            <a:pPr fontAlgn="auto">
              <a:lnSpc>
                <a:spcPct val="150000"/>
              </a:lnSpc>
            </a:pPr>
            <a:r>
              <a:rPr lang="zh-CN" altLang="en-US" sz="4800" b="1">
                <a:solidFill>
                  <a:srgbClr val="FF0000"/>
                </a:solidFill>
              </a:rPr>
              <a:t>2.2.1.1.1.1</a:t>
            </a:r>
          </a:p>
          <a:p>
            <a:pPr fontAlgn="auto">
              <a:lnSpc>
                <a:spcPct val="150000"/>
              </a:lnSpc>
            </a:pPr>
            <a:r>
              <a:rPr lang="zh-CN" altLang="en-US" sz="2800" b="1">
                <a:solidFill>
                  <a:schemeClr val="tx1"/>
                </a:solidFill>
              </a:rPr>
              <a:t>第一个数字：标识</a:t>
            </a:r>
            <a:r>
              <a:rPr lang="zh-CN" altLang="en-US" sz="2800" b="1">
                <a:solidFill>
                  <a:srgbClr val="FF0000"/>
                </a:solidFill>
              </a:rPr>
              <a:t>系列，必修为</a:t>
            </a:r>
            <a:r>
              <a:rPr lang="en-US" altLang="zh-CN" sz="2800" b="1">
                <a:solidFill>
                  <a:srgbClr val="FF0000"/>
                </a:solidFill>
              </a:rPr>
              <a:t>1</a:t>
            </a:r>
            <a:r>
              <a:rPr lang="zh-CN" altLang="en-US" sz="2800" b="1">
                <a:solidFill>
                  <a:srgbClr val="FF0000"/>
                </a:solidFill>
              </a:rPr>
              <a:t>，选择性必修为</a:t>
            </a:r>
            <a:r>
              <a:rPr lang="en-US" altLang="zh-CN" sz="2800" b="1">
                <a:solidFill>
                  <a:srgbClr val="FF0000"/>
                </a:solidFill>
              </a:rPr>
              <a:t>2</a:t>
            </a:r>
          </a:p>
          <a:p>
            <a:pPr fontAlgn="auto">
              <a:lnSpc>
                <a:spcPct val="150000"/>
              </a:lnSpc>
            </a:pPr>
            <a:r>
              <a:rPr lang="zh-CN" altLang="en-US" sz="2800" b="1">
                <a:solidFill>
                  <a:schemeClr val="tx1"/>
                </a:solidFill>
              </a:rPr>
              <a:t>第二个数字：标识</a:t>
            </a:r>
            <a:r>
              <a:rPr lang="zh-CN" altLang="en-US" sz="2800" b="1">
                <a:solidFill>
                  <a:srgbClr val="FF0000"/>
                </a:solidFill>
              </a:rPr>
              <a:t>教材，</a:t>
            </a:r>
            <a:r>
              <a:rPr lang="zh-CN" altLang="en-US" sz="2800" b="1">
                <a:solidFill>
                  <a:schemeClr val="tx1"/>
                </a:solidFill>
              </a:rPr>
              <a:t>选择性必修，</a:t>
            </a:r>
            <a:r>
              <a:rPr lang="zh-CN" altLang="en-US" sz="2800" b="1">
                <a:solidFill>
                  <a:srgbClr val="FF0000"/>
                </a:solidFill>
              </a:rPr>
              <a:t>上册为</a:t>
            </a:r>
            <a:r>
              <a:rPr lang="en-US" altLang="zh-CN" sz="2800" b="1">
                <a:solidFill>
                  <a:srgbClr val="FF0000"/>
                </a:solidFill>
              </a:rPr>
              <a:t>1</a:t>
            </a:r>
            <a:r>
              <a:rPr lang="zh-CN" altLang="en-US" sz="2800" b="1">
                <a:solidFill>
                  <a:srgbClr val="FF0000"/>
                </a:solidFill>
              </a:rPr>
              <a:t>，中册为</a:t>
            </a:r>
            <a:r>
              <a:rPr lang="en-US" altLang="zh-CN" sz="2800" b="1">
                <a:solidFill>
                  <a:srgbClr val="FF0000"/>
                </a:solidFill>
              </a:rPr>
              <a:t>2</a:t>
            </a:r>
            <a:r>
              <a:rPr lang="zh-CN" altLang="en-US" sz="2800" b="1">
                <a:solidFill>
                  <a:srgbClr val="FF0000"/>
                </a:solidFill>
              </a:rPr>
              <a:t>，下册为</a:t>
            </a:r>
            <a:r>
              <a:rPr lang="en-US" altLang="zh-CN" sz="2800" b="1">
                <a:solidFill>
                  <a:srgbClr val="FF0000"/>
                </a:solidFill>
              </a:rPr>
              <a:t>3</a:t>
            </a:r>
            <a:endParaRPr lang="en-US" altLang="zh-CN" sz="2800" b="1">
              <a:solidFill>
                <a:schemeClr val="tx1"/>
              </a:solidFill>
            </a:endParaRPr>
          </a:p>
          <a:p>
            <a:pPr fontAlgn="auto">
              <a:lnSpc>
                <a:spcPct val="150000"/>
              </a:lnSpc>
            </a:pPr>
            <a:r>
              <a:rPr lang="zh-CN" altLang="en-US" sz="2800" b="1">
                <a:solidFill>
                  <a:schemeClr val="tx1"/>
                </a:solidFill>
              </a:rPr>
              <a:t>第三个数字：标识</a:t>
            </a:r>
            <a:r>
              <a:rPr lang="zh-CN" altLang="en-US" sz="2800" b="1">
                <a:solidFill>
                  <a:srgbClr val="FF0000"/>
                </a:solidFill>
              </a:rPr>
              <a:t>单元</a:t>
            </a:r>
            <a:r>
              <a:rPr lang="zh-CN" altLang="en-US" sz="2800" b="1">
                <a:solidFill>
                  <a:schemeClr val="tx1"/>
                </a:solidFill>
              </a:rPr>
              <a:t>，第一单元为</a:t>
            </a:r>
            <a:r>
              <a:rPr lang="en-US" altLang="zh-CN" sz="2800" b="1">
                <a:solidFill>
                  <a:schemeClr val="tx1"/>
                </a:solidFill>
              </a:rPr>
              <a:t>1</a:t>
            </a:r>
            <a:r>
              <a:rPr lang="zh-CN" altLang="en-US" sz="2800" b="1">
                <a:solidFill>
                  <a:schemeClr val="tx1"/>
                </a:solidFill>
              </a:rPr>
              <a:t>，第二单元为</a:t>
            </a:r>
            <a:r>
              <a:rPr lang="en-US" altLang="zh-CN" sz="2800" b="1">
                <a:solidFill>
                  <a:schemeClr val="tx1"/>
                </a:solidFill>
              </a:rPr>
              <a:t>2</a:t>
            </a:r>
            <a:endParaRPr lang="zh-CN" altLang="en-US" sz="2800" b="1">
              <a:solidFill>
                <a:schemeClr val="tx1"/>
              </a:solidFill>
            </a:endParaRPr>
          </a:p>
          <a:p>
            <a:pPr fontAlgn="auto">
              <a:lnSpc>
                <a:spcPct val="150000"/>
              </a:lnSpc>
            </a:pPr>
            <a:r>
              <a:rPr lang="zh-CN" altLang="en-US" sz="2800" b="1">
                <a:solidFill>
                  <a:schemeClr val="tx1"/>
                </a:solidFill>
              </a:rPr>
              <a:t>第四个数字：标识</a:t>
            </a:r>
            <a:r>
              <a:rPr lang="zh-CN" altLang="en-US" sz="2800" b="1">
                <a:solidFill>
                  <a:srgbClr val="FF0000"/>
                </a:solidFill>
              </a:rPr>
              <a:t>课节</a:t>
            </a:r>
            <a:r>
              <a:rPr lang="zh-CN" altLang="en-US" sz="2800" b="1">
                <a:solidFill>
                  <a:schemeClr val="tx1"/>
                </a:solidFill>
              </a:rPr>
              <a:t>，</a:t>
            </a:r>
            <a:r>
              <a:rPr lang="zh-CN" altLang="en-US" sz="2800" b="1">
                <a:solidFill>
                  <a:srgbClr val="FF0000"/>
                </a:solidFill>
              </a:rPr>
              <a:t>第一课为</a:t>
            </a:r>
            <a:r>
              <a:rPr lang="en-US" altLang="zh-CN" sz="2800" b="1">
                <a:solidFill>
                  <a:srgbClr val="FF0000"/>
                </a:solidFill>
              </a:rPr>
              <a:t>1</a:t>
            </a:r>
            <a:r>
              <a:rPr lang="zh-CN" altLang="en-US" sz="2800" b="1">
                <a:solidFill>
                  <a:srgbClr val="FF0000"/>
                </a:solidFill>
              </a:rPr>
              <a:t>，第二课为</a:t>
            </a:r>
            <a:r>
              <a:rPr lang="en-US" altLang="zh-CN" sz="2800" b="1">
                <a:solidFill>
                  <a:srgbClr val="FF0000"/>
                </a:solidFill>
              </a:rPr>
              <a:t>2</a:t>
            </a:r>
          </a:p>
          <a:p>
            <a:pPr fontAlgn="auto">
              <a:lnSpc>
                <a:spcPct val="150000"/>
              </a:lnSpc>
            </a:pPr>
            <a:r>
              <a:rPr lang="zh-CN" altLang="en-US" sz="2800" b="1">
                <a:solidFill>
                  <a:schemeClr val="tx1"/>
                </a:solidFill>
              </a:rPr>
              <a:t>第五个数字：标识</a:t>
            </a:r>
            <a:r>
              <a:rPr lang="zh-CN" altLang="en-US" sz="2800" b="1">
                <a:solidFill>
                  <a:srgbClr val="FF0000"/>
                </a:solidFill>
              </a:rPr>
              <a:t>文章</a:t>
            </a:r>
            <a:r>
              <a:rPr lang="zh-CN" altLang="en-US" sz="2800" b="1">
                <a:solidFill>
                  <a:schemeClr val="tx1"/>
                </a:solidFill>
              </a:rPr>
              <a:t>，某课</a:t>
            </a:r>
            <a:r>
              <a:rPr lang="zh-CN" altLang="en-US" sz="2800" b="1">
                <a:solidFill>
                  <a:srgbClr val="FF0000"/>
                </a:solidFill>
              </a:rPr>
              <a:t>第一篇文章为</a:t>
            </a:r>
            <a:r>
              <a:rPr lang="en-US" altLang="zh-CN" sz="2800" b="1">
                <a:solidFill>
                  <a:srgbClr val="FF0000"/>
                </a:solidFill>
              </a:rPr>
              <a:t>1</a:t>
            </a:r>
            <a:r>
              <a:rPr lang="zh-CN" altLang="en-US" sz="2800" b="1">
                <a:solidFill>
                  <a:srgbClr val="FF0000"/>
                </a:solidFill>
              </a:rPr>
              <a:t>，第二篇文章为</a:t>
            </a:r>
            <a:r>
              <a:rPr lang="en-US" altLang="zh-CN" sz="2800" b="1">
                <a:solidFill>
                  <a:srgbClr val="FF0000"/>
                </a:solidFill>
              </a:rPr>
              <a:t>2</a:t>
            </a:r>
          </a:p>
          <a:p>
            <a:pPr fontAlgn="auto">
              <a:lnSpc>
                <a:spcPct val="150000"/>
              </a:lnSpc>
            </a:pPr>
            <a:r>
              <a:rPr lang="zh-CN" altLang="en-US" sz="2800" b="1">
                <a:solidFill>
                  <a:schemeClr val="tx1"/>
                </a:solidFill>
              </a:rPr>
              <a:t>第六个数字：标识</a:t>
            </a:r>
            <a:r>
              <a:rPr lang="zh-CN" altLang="en-US" sz="2800" b="1">
                <a:solidFill>
                  <a:srgbClr val="FF0000"/>
                </a:solidFill>
              </a:rPr>
              <a:t>课时</a:t>
            </a:r>
            <a:r>
              <a:rPr lang="zh-CN" altLang="en-US" sz="2800" b="1">
                <a:solidFill>
                  <a:schemeClr val="tx1"/>
                </a:solidFill>
              </a:rPr>
              <a:t>，某篇文章</a:t>
            </a:r>
            <a:r>
              <a:rPr lang="zh-CN" altLang="en-US" sz="2800" b="1">
                <a:solidFill>
                  <a:srgbClr val="FF0000"/>
                </a:solidFill>
              </a:rPr>
              <a:t>第一课时为</a:t>
            </a:r>
            <a:r>
              <a:rPr lang="en-US" altLang="zh-CN" sz="2800" b="1">
                <a:solidFill>
                  <a:srgbClr val="FF0000"/>
                </a:solidFill>
              </a:rPr>
              <a:t>1</a:t>
            </a:r>
            <a:r>
              <a:rPr lang="zh-CN" altLang="en-US" sz="2800" b="1">
                <a:solidFill>
                  <a:srgbClr val="FF0000"/>
                </a:solidFill>
              </a:rPr>
              <a:t>，第二课时为</a:t>
            </a:r>
            <a:r>
              <a:rPr lang="en-US" altLang="zh-CN" sz="2800" b="1">
                <a:solidFill>
                  <a:srgbClr val="FF0000"/>
                </a:solidFill>
              </a:rPr>
              <a:t>2</a:t>
            </a:r>
          </a:p>
        </p:txBody>
      </p:sp>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85750" y="289560"/>
            <a:ext cx="11620500" cy="3415030"/>
          </a:xfrm>
          <a:prstGeom prst="rect">
            <a:avLst/>
          </a:prstGeom>
          <a:noFill/>
        </p:spPr>
        <p:txBody>
          <a:bodyPr wrap="square" rtlCol="0" anchor="t">
            <a:spAutoFit/>
          </a:bodyPr>
          <a:lstStyle/>
          <a:p>
            <a:pPr algn="ctr" fontAlgn="auto">
              <a:lnSpc>
                <a:spcPct val="150000"/>
              </a:lnSpc>
            </a:pPr>
            <a:r>
              <a:rPr lang="zh-CN" altLang="en-US" sz="3200" b="1">
                <a:solidFill>
                  <a:srgbClr val="FF0000"/>
                </a:solidFill>
              </a:rPr>
              <a:t>【品读课文</a:t>
            </a:r>
            <a:r>
              <a:rPr lang="en-US" altLang="zh-CN" sz="3200" b="1">
                <a:solidFill>
                  <a:srgbClr val="FF0000"/>
                </a:solidFill>
              </a:rPr>
              <a:t>·</a:t>
            </a:r>
            <a:r>
              <a:rPr lang="zh-CN" altLang="en-US" sz="3200" b="1">
                <a:solidFill>
                  <a:srgbClr val="FF0000"/>
                </a:solidFill>
              </a:rPr>
              <a:t>中心思想】</a:t>
            </a:r>
          </a:p>
          <a:p>
            <a:pPr fontAlgn="auto">
              <a:lnSpc>
                <a:spcPct val="150000"/>
              </a:lnSpc>
            </a:pPr>
            <a:r>
              <a:rPr lang="en-US" altLang="zh-CN" sz="2800" b="1"/>
              <a:t>	</a:t>
            </a:r>
            <a:r>
              <a:rPr lang="zh-CN" altLang="en-US" sz="2800" b="1"/>
              <a:t>请同学们再读课文，独立概括本文的中心思想？</a:t>
            </a:r>
            <a:endParaRPr lang="en-US" altLang="zh-CN" sz="2800" b="1"/>
          </a:p>
          <a:p>
            <a:pPr fontAlgn="auto">
              <a:lnSpc>
                <a:spcPct val="150000"/>
              </a:lnSpc>
            </a:pPr>
            <a:r>
              <a:rPr lang="en-US" altLang="zh-CN" sz="2800" b="1"/>
              <a:t>	</a:t>
            </a:r>
            <a:r>
              <a:rPr lang="zh-CN" altLang="en-US" sz="2800" b="1">
                <a:solidFill>
                  <a:srgbClr val="FF0000"/>
                </a:solidFill>
              </a:rPr>
              <a:t>这首诗以大海作为自由精神的象征，赞美了自由奔放的大海，表达了诗人与大海相通的自由精神。诗人借大海自由奔放的壮美形象，生发联想，尽情抒怀，表达了渴求自由的愿望。</a:t>
            </a:r>
          </a:p>
        </p:txBody>
      </p:sp>
      <p:pic>
        <p:nvPicPr>
          <p:cNvPr id="3" name="图片 2"/>
          <p:cNvPicPr>
            <a:picLocks noChangeAspect="1"/>
          </p:cNvPicPr>
          <p:nvPr/>
        </p:nvPicPr>
        <p:blipFill>
          <a:blip r:embed="rId2"/>
          <a:stretch>
            <a:fillRect/>
          </a:stretch>
        </p:blipFill>
        <p:spPr>
          <a:xfrm>
            <a:off x="779145" y="3817620"/>
            <a:ext cx="3349625" cy="2446020"/>
          </a:xfrm>
          <a:prstGeom prst="rect">
            <a:avLst/>
          </a:prstGeom>
        </p:spPr>
      </p:pic>
      <p:pic>
        <p:nvPicPr>
          <p:cNvPr id="4" name="图片 3"/>
          <p:cNvPicPr>
            <a:picLocks noChangeAspect="1"/>
          </p:cNvPicPr>
          <p:nvPr/>
        </p:nvPicPr>
        <p:blipFill>
          <a:blip r:embed="rId3"/>
          <a:stretch>
            <a:fillRect/>
          </a:stretch>
        </p:blipFill>
        <p:spPr>
          <a:xfrm>
            <a:off x="4554855" y="3817620"/>
            <a:ext cx="3684270" cy="2446020"/>
          </a:xfrm>
          <a:prstGeom prst="rect">
            <a:avLst/>
          </a:prstGeom>
        </p:spPr>
      </p:pic>
      <p:pic>
        <p:nvPicPr>
          <p:cNvPr id="5" name="图片 4"/>
          <p:cNvPicPr>
            <a:picLocks noChangeAspect="1"/>
          </p:cNvPicPr>
          <p:nvPr/>
        </p:nvPicPr>
        <p:blipFill>
          <a:blip r:embed="rId4"/>
          <a:stretch>
            <a:fillRect/>
          </a:stretch>
        </p:blipFill>
        <p:spPr>
          <a:xfrm>
            <a:off x="8482965" y="3817620"/>
            <a:ext cx="3524250" cy="244665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02565" y="459740"/>
            <a:ext cx="11786870" cy="5354320"/>
          </a:xfrm>
          <a:prstGeom prst="rect">
            <a:avLst/>
          </a:prstGeom>
          <a:noFill/>
        </p:spPr>
        <p:txBody>
          <a:bodyPr wrap="square" rtlCol="0" anchor="t">
            <a:spAutoFit/>
          </a:bodyPr>
          <a:lstStyle/>
          <a:p>
            <a:pPr algn="ctr" fontAlgn="auto">
              <a:lnSpc>
                <a:spcPct val="150000"/>
              </a:lnSpc>
            </a:pPr>
            <a:r>
              <a:rPr lang="zh-CN" altLang="en-US" sz="3200" b="1">
                <a:solidFill>
                  <a:schemeClr val="tx1"/>
                </a:solidFill>
                <a:sym typeface="+mn-ea"/>
              </a:rPr>
              <a:t>【品读课文</a:t>
            </a:r>
            <a:r>
              <a:rPr lang="en-US" altLang="zh-CN" sz="3200" b="1">
                <a:solidFill>
                  <a:schemeClr val="tx1"/>
                </a:solidFill>
                <a:sym typeface="+mn-ea"/>
              </a:rPr>
              <a:t>·</a:t>
            </a:r>
            <a:r>
              <a:rPr lang="zh-CN" altLang="en-US" sz="3200" b="1">
                <a:solidFill>
                  <a:schemeClr val="tx1"/>
                </a:solidFill>
                <a:sym typeface="+mn-ea"/>
              </a:rPr>
              <a:t>写作特点】</a:t>
            </a:r>
            <a:endParaRPr lang="zh-CN" altLang="en-US" sz="3200" b="1">
              <a:solidFill>
                <a:schemeClr val="tx1"/>
              </a:solidFill>
            </a:endParaRPr>
          </a:p>
          <a:p>
            <a:pPr fontAlgn="auto">
              <a:lnSpc>
                <a:spcPct val="150000"/>
              </a:lnSpc>
            </a:pPr>
            <a:r>
              <a:rPr lang="zh-CN" altLang="en-US" sz="2800" b="1">
                <a:solidFill>
                  <a:srgbClr val="FF0000"/>
                </a:solidFill>
              </a:rPr>
              <a:t>①气势奔腾如大海。</a:t>
            </a:r>
          </a:p>
          <a:p>
            <a:pPr fontAlgn="auto">
              <a:lnSpc>
                <a:spcPct val="150000"/>
              </a:lnSpc>
            </a:pPr>
            <a:r>
              <a:rPr lang="en-US" altLang="zh-CN" sz="2800" b="1">
                <a:solidFill>
                  <a:schemeClr val="tx1"/>
                </a:solidFill>
              </a:rPr>
              <a:t>	</a:t>
            </a:r>
            <a:r>
              <a:rPr lang="zh-CN" altLang="en-US" sz="2800" b="1">
                <a:solidFill>
                  <a:schemeClr val="tx1"/>
                </a:solidFill>
              </a:rPr>
              <a:t>全诗以“再见吧，自由的原素”起笔，高扬起自由的大旗，状写大海蓝色的浪头，骄傲的美的壮观，使诗行具有了大海的伟力。在接下来的抒情中，无论是不得自由的沉郁，还是对自由的无限渴望，无论是因追怀两位天才而产生的伤感，还是篇末的振作与激情似火，字里行间无不洋溢着大海的激情。</a:t>
            </a:r>
          </a:p>
          <a:p>
            <a:pPr fontAlgn="auto">
              <a:lnSpc>
                <a:spcPct val="150000"/>
              </a:lnSpc>
            </a:pPr>
            <a:endParaRPr lang="zh-CN" altLang="en-US" sz="2800" b="1">
              <a:solidFill>
                <a:schemeClr val="tx1"/>
              </a:solidFill>
            </a:endParaRPr>
          </a:p>
        </p:txBody>
      </p:sp>
    </p:spTree>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02565" y="664210"/>
            <a:ext cx="11786870" cy="4707890"/>
          </a:xfrm>
          <a:prstGeom prst="rect">
            <a:avLst/>
          </a:prstGeom>
          <a:noFill/>
        </p:spPr>
        <p:txBody>
          <a:bodyPr wrap="square" rtlCol="0" anchor="t">
            <a:spAutoFit/>
          </a:bodyPr>
          <a:lstStyle/>
          <a:p>
            <a:pPr algn="ctr" fontAlgn="auto">
              <a:lnSpc>
                <a:spcPct val="150000"/>
              </a:lnSpc>
            </a:pPr>
            <a:r>
              <a:rPr lang="zh-CN" altLang="en-US" sz="3200" b="1">
                <a:solidFill>
                  <a:schemeClr val="tx1"/>
                </a:solidFill>
                <a:sym typeface="+mn-ea"/>
              </a:rPr>
              <a:t>【品读课文</a:t>
            </a:r>
            <a:r>
              <a:rPr lang="en-US" altLang="zh-CN" sz="3200" b="1">
                <a:solidFill>
                  <a:schemeClr val="tx1"/>
                </a:solidFill>
                <a:sym typeface="+mn-ea"/>
              </a:rPr>
              <a:t>·</a:t>
            </a:r>
            <a:r>
              <a:rPr lang="zh-CN" altLang="en-US" sz="3200" b="1">
                <a:solidFill>
                  <a:schemeClr val="tx1"/>
                </a:solidFill>
                <a:sym typeface="+mn-ea"/>
              </a:rPr>
              <a:t>写作特点】</a:t>
            </a:r>
            <a:endParaRPr lang="zh-CN" altLang="en-US" sz="3200" b="1">
              <a:solidFill>
                <a:schemeClr val="tx1"/>
              </a:solidFill>
            </a:endParaRPr>
          </a:p>
          <a:p>
            <a:pPr fontAlgn="auto">
              <a:lnSpc>
                <a:spcPct val="150000"/>
              </a:lnSpc>
            </a:pPr>
            <a:r>
              <a:rPr lang="zh-CN" altLang="en-US" sz="2800" b="1">
                <a:solidFill>
                  <a:srgbClr val="FF0000"/>
                </a:solidFill>
              </a:rPr>
              <a:t>②意境雄浑如大海。</a:t>
            </a:r>
          </a:p>
          <a:p>
            <a:pPr fontAlgn="auto">
              <a:lnSpc>
                <a:spcPct val="150000"/>
              </a:lnSpc>
            </a:pPr>
            <a:r>
              <a:rPr lang="en-US" altLang="zh-CN" sz="2800" b="1">
                <a:solidFill>
                  <a:schemeClr val="tx1"/>
                </a:solidFill>
              </a:rPr>
              <a:t>	</a:t>
            </a:r>
            <a:r>
              <a:rPr lang="zh-CN" altLang="en-US" sz="2800" b="1">
                <a:solidFill>
                  <a:schemeClr val="tx1"/>
                </a:solidFill>
              </a:rPr>
              <a:t>诗歌以大海为主意象构筑意境。诗中的大海有蔚蓝翻滚的雄姿，有深沉浑厚的深渊音响，有滔滔向前的奔腾气势；有反复无常的激情变化，时而温柔娴静，时而惊涛骇浪，时而深情缝缕，时而抑郁幽怨。这些与大海相关的意象，构筑起雄浑的意境，给人强烈的艺术感染力。</a:t>
            </a:r>
          </a:p>
          <a:p>
            <a:pPr fontAlgn="auto">
              <a:lnSpc>
                <a:spcPct val="150000"/>
              </a:lnSpc>
            </a:pPr>
            <a:endParaRPr lang="zh-CN" altLang="en-US" sz="2800" b="1">
              <a:solidFill>
                <a:schemeClr val="tx1"/>
              </a:solidFill>
            </a:endParaRPr>
          </a:p>
        </p:txBody>
      </p:sp>
    </p:spTree>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02565" y="459740"/>
            <a:ext cx="11786870" cy="4707890"/>
          </a:xfrm>
          <a:prstGeom prst="rect">
            <a:avLst/>
          </a:prstGeom>
          <a:noFill/>
        </p:spPr>
        <p:txBody>
          <a:bodyPr wrap="square" rtlCol="0" anchor="t">
            <a:spAutoFit/>
          </a:bodyPr>
          <a:lstStyle/>
          <a:p>
            <a:pPr algn="ctr" fontAlgn="auto">
              <a:lnSpc>
                <a:spcPct val="150000"/>
              </a:lnSpc>
            </a:pPr>
            <a:r>
              <a:rPr lang="zh-CN" altLang="en-US" sz="3200" b="1">
                <a:solidFill>
                  <a:schemeClr val="tx1"/>
                </a:solidFill>
                <a:sym typeface="+mn-ea"/>
              </a:rPr>
              <a:t>【品读课文</a:t>
            </a:r>
            <a:r>
              <a:rPr lang="en-US" altLang="zh-CN" sz="3200" b="1">
                <a:solidFill>
                  <a:schemeClr val="tx1"/>
                </a:solidFill>
                <a:sym typeface="+mn-ea"/>
              </a:rPr>
              <a:t>·</a:t>
            </a:r>
            <a:r>
              <a:rPr lang="zh-CN" altLang="en-US" sz="3200" b="1">
                <a:solidFill>
                  <a:schemeClr val="tx1"/>
                </a:solidFill>
                <a:sym typeface="+mn-ea"/>
              </a:rPr>
              <a:t>写作特点】</a:t>
            </a:r>
            <a:endParaRPr lang="zh-CN" altLang="en-US" sz="3200" b="1">
              <a:solidFill>
                <a:schemeClr val="tx1"/>
              </a:solidFill>
            </a:endParaRPr>
          </a:p>
          <a:p>
            <a:pPr fontAlgn="auto">
              <a:lnSpc>
                <a:spcPct val="150000"/>
              </a:lnSpc>
            </a:pPr>
            <a:r>
              <a:rPr lang="zh-CN" altLang="en-US" sz="2800" b="1">
                <a:solidFill>
                  <a:srgbClr val="FF0000"/>
                </a:solidFill>
              </a:rPr>
              <a:t>③自由的信念如大海。</a:t>
            </a:r>
          </a:p>
          <a:p>
            <a:pPr fontAlgn="auto">
              <a:lnSpc>
                <a:spcPct val="150000"/>
              </a:lnSpc>
            </a:pPr>
            <a:r>
              <a:rPr lang="en-US" altLang="zh-CN" sz="2800" b="1">
                <a:solidFill>
                  <a:schemeClr val="tx1"/>
                </a:solidFill>
              </a:rPr>
              <a:t>	</a:t>
            </a:r>
            <a:r>
              <a:rPr lang="zh-CN" altLang="en-US" sz="2800" b="1">
                <a:solidFill>
                  <a:schemeClr val="tx1"/>
                </a:solidFill>
              </a:rPr>
              <a:t>大海，是自由的象征，是力量的象征。诗人纵情歌唱大海的精神气度、性格力量，实际上是表达自己对自由的景仰，对伟力的祟尚。诗人有心灵挣扎，也有追随大海，奔向远方而未能如愿的遗憾。但是，无论是哪一种情感，都具有波飞浪涌，滚滚向前，不可阻挡的力量，这种力量来自于对自由的坚信。</a:t>
            </a:r>
          </a:p>
        </p:txBody>
      </p:sp>
    </p:spTree>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85750" y="474980"/>
            <a:ext cx="11620500" cy="2030095"/>
          </a:xfrm>
          <a:prstGeom prst="rect">
            <a:avLst/>
          </a:prstGeom>
          <a:noFill/>
        </p:spPr>
        <p:txBody>
          <a:bodyPr wrap="square" rtlCol="0" anchor="t">
            <a:spAutoFit/>
          </a:bodyPr>
          <a:lstStyle/>
          <a:p>
            <a:pPr algn="ctr" fontAlgn="auto">
              <a:lnSpc>
                <a:spcPct val="150000"/>
              </a:lnSpc>
            </a:pPr>
            <a:r>
              <a:rPr lang="zh-CN" altLang="en-US" sz="2800" b="1">
                <a:solidFill>
                  <a:srgbClr val="FF0000"/>
                </a:solidFill>
              </a:rPr>
              <a:t>【课时总结】</a:t>
            </a:r>
          </a:p>
          <a:p>
            <a:pPr fontAlgn="auto">
              <a:lnSpc>
                <a:spcPct val="150000"/>
              </a:lnSpc>
            </a:pPr>
            <a:r>
              <a:rPr lang="en-US" altLang="zh-CN" sz="2800" b="1"/>
              <a:t>	</a:t>
            </a:r>
            <a:r>
              <a:rPr lang="zh-CN" altLang="en-US" sz="2800" b="1"/>
              <a:t>《致大海》通过讴歌大海，抒写了诗人向往自由的强烈愿望，表现了诗人在沙皇残酷专制统治的现实面前，不屈不挠、追求思想的执着精神。</a:t>
            </a:r>
          </a:p>
        </p:txBody>
      </p:sp>
      <p:pic>
        <p:nvPicPr>
          <p:cNvPr id="3" name="图片 2"/>
          <p:cNvPicPr>
            <a:picLocks noChangeAspect="1"/>
          </p:cNvPicPr>
          <p:nvPr/>
        </p:nvPicPr>
        <p:blipFill>
          <a:blip r:embed="rId2"/>
          <a:stretch>
            <a:fillRect/>
          </a:stretch>
        </p:blipFill>
        <p:spPr>
          <a:xfrm>
            <a:off x="523240" y="2765425"/>
            <a:ext cx="4330700" cy="3024505"/>
          </a:xfrm>
          <a:prstGeom prst="rect">
            <a:avLst/>
          </a:prstGeom>
        </p:spPr>
      </p:pic>
      <p:pic>
        <p:nvPicPr>
          <p:cNvPr id="4" name="图片 3"/>
          <p:cNvPicPr>
            <a:picLocks noChangeAspect="1"/>
          </p:cNvPicPr>
          <p:nvPr/>
        </p:nvPicPr>
        <p:blipFill>
          <a:blip r:embed="rId3"/>
          <a:stretch>
            <a:fillRect/>
          </a:stretch>
        </p:blipFill>
        <p:spPr>
          <a:xfrm>
            <a:off x="4972050" y="2764790"/>
            <a:ext cx="6144260" cy="3025140"/>
          </a:xfrm>
          <a:prstGeom prst="rect">
            <a:avLst/>
          </a:prstGeom>
        </p:spPr>
      </p:pic>
    </p:spTree>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p:cNvPicPr>
            <a:picLocks noChangeAspect="1"/>
          </p:cNvPicPr>
          <p:nvPr/>
        </p:nvPicPr>
        <p:blipFill>
          <a:blip r:embed="rId2"/>
          <a:stretch>
            <a:fillRect/>
          </a:stretch>
        </p:blipFill>
        <p:spPr>
          <a:xfrm>
            <a:off x="449580" y="3800475"/>
            <a:ext cx="4535805" cy="2600325"/>
          </a:xfrm>
          <a:prstGeom prst="rect">
            <a:avLst/>
          </a:prstGeom>
        </p:spPr>
      </p:pic>
      <p:sp>
        <p:nvSpPr>
          <p:cNvPr id="2" name="文本框 1"/>
          <p:cNvSpPr txBox="1"/>
          <p:nvPr/>
        </p:nvSpPr>
        <p:spPr>
          <a:xfrm>
            <a:off x="270510" y="369570"/>
            <a:ext cx="11651615" cy="2861310"/>
          </a:xfrm>
          <a:prstGeom prst="rect">
            <a:avLst/>
          </a:prstGeom>
          <a:noFill/>
        </p:spPr>
        <p:txBody>
          <a:bodyPr wrap="square" rtlCol="0" anchor="t">
            <a:spAutoFit/>
          </a:bodyPr>
          <a:lstStyle/>
          <a:p>
            <a:pPr algn="ctr" fontAlgn="auto">
              <a:lnSpc>
                <a:spcPct val="150000"/>
              </a:lnSpc>
            </a:pPr>
            <a:r>
              <a:rPr lang="zh-CN" altLang="en-US" sz="3600" b="1">
                <a:solidFill>
                  <a:srgbClr val="FF0000"/>
                </a:solidFill>
              </a:rPr>
              <a:t>【课时作业】</a:t>
            </a:r>
          </a:p>
          <a:p>
            <a:pPr algn="l" fontAlgn="auto">
              <a:lnSpc>
                <a:spcPct val="150000"/>
              </a:lnSpc>
              <a:buClrTx/>
              <a:buSzTx/>
              <a:buFontTx/>
            </a:pPr>
            <a:r>
              <a:rPr lang="en-US" altLang="zh-CN" sz="2800" b="1"/>
              <a:t>	</a:t>
            </a:r>
            <a:r>
              <a:rPr lang="zh-CN" altLang="en-US" sz="2800" b="1"/>
              <a:t>1.完成课后训练</a:t>
            </a:r>
          </a:p>
          <a:p>
            <a:pPr algn="l" fontAlgn="auto">
              <a:lnSpc>
                <a:spcPct val="150000"/>
              </a:lnSpc>
              <a:buClrTx/>
              <a:buSzTx/>
              <a:buFontTx/>
            </a:pPr>
            <a:r>
              <a:rPr lang="en-US" altLang="zh-CN" sz="2800" b="1"/>
              <a:t>	</a:t>
            </a:r>
            <a:r>
              <a:rPr lang="zh-CN" altLang="en-US" sz="2800" b="1"/>
              <a:t>2以“大海”为题，写一首现代诗或一段抒情文字。要求：写现代诗，用托物言志的手法；写抒情文字，用间接抒情的手法。</a:t>
            </a:r>
          </a:p>
        </p:txBody>
      </p:sp>
      <p:pic>
        <p:nvPicPr>
          <p:cNvPr id="3" name="图片 2"/>
          <p:cNvPicPr>
            <a:picLocks noChangeAspect="1"/>
          </p:cNvPicPr>
          <p:nvPr/>
        </p:nvPicPr>
        <p:blipFill>
          <a:blip r:embed="rId3"/>
          <a:stretch>
            <a:fillRect/>
          </a:stretch>
        </p:blipFill>
        <p:spPr>
          <a:xfrm>
            <a:off x="6468745" y="3800475"/>
            <a:ext cx="5125085" cy="2494280"/>
          </a:xfrm>
          <a:prstGeom prst="rect">
            <a:avLst/>
          </a:prstGeom>
        </p:spPr>
      </p:pic>
      <p:pic>
        <p:nvPicPr>
          <p:cNvPr id="5" name="New picture"/>
          <p:cNvPicPr/>
          <p:nvPr/>
        </p:nvPicPr>
        <p:blipFill>
          <a:blip r:embed="rId4"/>
          <a:stretch>
            <a:fillRect/>
          </a:stretch>
        </p:blipFill>
        <p:spPr>
          <a:xfrm>
            <a:off x="10477500" y="10756900"/>
            <a:ext cx="342900" cy="254000"/>
          </a:xfrm>
          <a:prstGeom prst="cube">
            <a:avLst/>
          </a:prstGeom>
        </p:spPr>
      </p:pic>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304165" y="1148715"/>
            <a:ext cx="6379845" cy="3876675"/>
          </a:xfrm>
          <a:prstGeom prst="rect">
            <a:avLst/>
          </a:prstGeom>
          <a:noFill/>
        </p:spPr>
        <p:txBody>
          <a:bodyPr wrap="square" rtlCol="0" anchor="t">
            <a:spAutoFit/>
          </a:bodyPr>
          <a:lstStyle/>
          <a:p>
            <a:pPr algn="ctr" fontAlgn="auto">
              <a:lnSpc>
                <a:spcPct val="150000"/>
              </a:lnSpc>
            </a:pPr>
            <a:r>
              <a:rPr lang="zh-CN" altLang="en-US" sz="3600" b="1">
                <a:solidFill>
                  <a:srgbClr val="FF0000"/>
                </a:solidFill>
              </a:rPr>
              <a:t>【学习目标】</a:t>
            </a:r>
          </a:p>
          <a:p>
            <a:pPr fontAlgn="auto">
              <a:lnSpc>
                <a:spcPct val="150000"/>
              </a:lnSpc>
            </a:pPr>
            <a:r>
              <a:rPr lang="en-US" altLang="zh-CN" sz="2800" b="1"/>
              <a:t>	</a:t>
            </a:r>
            <a:r>
              <a:rPr lang="zh-CN" altLang="en-US" sz="3200" b="1"/>
              <a:t>1.学习本诗借景抒情，融情于景的写法。</a:t>
            </a:r>
          </a:p>
          <a:p>
            <a:pPr fontAlgn="auto">
              <a:lnSpc>
                <a:spcPct val="150000"/>
              </a:lnSpc>
            </a:pPr>
            <a:r>
              <a:rPr lang="en-US" altLang="zh-CN" sz="3200" b="1"/>
              <a:t>	</a:t>
            </a:r>
            <a:r>
              <a:rPr lang="zh-CN" altLang="en-US" sz="3200" b="1"/>
              <a:t>2.体味诗人对自由的热烈向往与积极奋进的精神。</a:t>
            </a:r>
          </a:p>
        </p:txBody>
      </p:sp>
      <p:pic>
        <p:nvPicPr>
          <p:cNvPr id="3" name="图片 2"/>
          <p:cNvPicPr>
            <a:picLocks noChangeAspect="1"/>
          </p:cNvPicPr>
          <p:nvPr/>
        </p:nvPicPr>
        <p:blipFill>
          <a:blip r:embed="rId2"/>
          <a:stretch>
            <a:fillRect/>
          </a:stretch>
        </p:blipFill>
        <p:spPr>
          <a:xfrm>
            <a:off x="6978015" y="1652905"/>
            <a:ext cx="5087620" cy="3552190"/>
          </a:xfrm>
          <a:prstGeom prst="rect">
            <a:avLst/>
          </a:prstGeom>
        </p:spPr>
      </p:pic>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0" y="498475"/>
            <a:ext cx="8584565" cy="6092825"/>
          </a:xfrm>
          <a:prstGeom prst="rect">
            <a:avLst/>
          </a:prstGeom>
          <a:noFill/>
        </p:spPr>
        <p:txBody>
          <a:bodyPr wrap="square" rtlCol="0" anchor="t">
            <a:spAutoFit/>
          </a:bodyPr>
          <a:lstStyle/>
          <a:p>
            <a:pPr algn="ctr" fontAlgn="auto">
              <a:lnSpc>
                <a:spcPct val="150000"/>
              </a:lnSpc>
            </a:pPr>
            <a:r>
              <a:rPr lang="zh-CN" altLang="en-US" sz="3600" b="1">
                <a:solidFill>
                  <a:srgbClr val="FF0000"/>
                </a:solidFill>
              </a:rPr>
              <a:t>【核心素养】</a:t>
            </a:r>
          </a:p>
          <a:p>
            <a:pPr fontAlgn="auto">
              <a:lnSpc>
                <a:spcPct val="150000"/>
              </a:lnSpc>
            </a:pPr>
            <a:r>
              <a:rPr lang="en-US" altLang="zh-CN" sz="2800" b="1">
                <a:solidFill>
                  <a:srgbClr val="FF0000"/>
                </a:solidFill>
              </a:rPr>
              <a:t>	</a:t>
            </a:r>
            <a:r>
              <a:rPr lang="zh-CN" altLang="en-US" sz="2800" b="1"/>
              <a:t>语言建构与运用：品味优美的诗歌语言，学习丰富的表现手法，提高诗歌鉴赏的能力。</a:t>
            </a:r>
          </a:p>
          <a:p>
            <a:pPr fontAlgn="auto">
              <a:lnSpc>
                <a:spcPct val="150000"/>
              </a:lnSpc>
            </a:pPr>
            <a:r>
              <a:rPr lang="en-US" altLang="zh-CN" sz="2800" b="1"/>
              <a:t>	</a:t>
            </a:r>
            <a:r>
              <a:rPr lang="zh-CN" altLang="en-US" sz="2800" b="1"/>
              <a:t>思维发展与提升：了解普希金的生平、主要作品及写作的时代背景。</a:t>
            </a:r>
          </a:p>
          <a:p>
            <a:pPr fontAlgn="auto">
              <a:lnSpc>
                <a:spcPct val="150000"/>
              </a:lnSpc>
            </a:pPr>
            <a:r>
              <a:rPr lang="en-US" altLang="zh-CN" sz="2800" b="1"/>
              <a:t>	</a:t>
            </a:r>
            <a:r>
              <a:rPr lang="zh-CN" altLang="en-US" sz="2800" b="1"/>
              <a:t>审美鉴赏与创造：理解诗中的意象与意境，会诗中所蕴含的复杂的思想感情。</a:t>
            </a:r>
          </a:p>
          <a:p>
            <a:pPr fontAlgn="auto">
              <a:lnSpc>
                <a:spcPct val="150000"/>
              </a:lnSpc>
            </a:pPr>
            <a:r>
              <a:rPr lang="en-US" altLang="zh-CN" sz="2800" b="1"/>
              <a:t>	</a:t>
            </a:r>
            <a:r>
              <a:rPr lang="zh-CN" altLang="en-US" sz="2800" b="1"/>
              <a:t>文化传承与理解：体味诗人对自由的热烈向往与积极奋进的精神。</a:t>
            </a:r>
          </a:p>
        </p:txBody>
      </p:sp>
      <p:pic>
        <p:nvPicPr>
          <p:cNvPr id="4" name="图片 3"/>
          <p:cNvPicPr>
            <a:picLocks noChangeAspect="1"/>
          </p:cNvPicPr>
          <p:nvPr/>
        </p:nvPicPr>
        <p:blipFill>
          <a:blip r:embed="rId2"/>
          <a:stretch>
            <a:fillRect/>
          </a:stretch>
        </p:blipFill>
        <p:spPr>
          <a:xfrm>
            <a:off x="8801100" y="1753870"/>
            <a:ext cx="3390900" cy="3349625"/>
          </a:xfrm>
          <a:prstGeom prst="rect">
            <a:avLst/>
          </a:prstGeom>
        </p:spPr>
      </p:pic>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439420" y="1014730"/>
            <a:ext cx="8804275" cy="5354320"/>
          </a:xfrm>
          <a:prstGeom prst="rect">
            <a:avLst/>
          </a:prstGeom>
          <a:noFill/>
        </p:spPr>
        <p:txBody>
          <a:bodyPr wrap="square" rtlCol="0" anchor="t">
            <a:spAutoFit/>
          </a:bodyPr>
          <a:lstStyle/>
          <a:p>
            <a:pPr algn="ctr" fontAlgn="auto">
              <a:lnSpc>
                <a:spcPct val="150000"/>
              </a:lnSpc>
            </a:pPr>
            <a:r>
              <a:rPr lang="zh-CN" altLang="en-US" sz="3600" b="1">
                <a:solidFill>
                  <a:schemeClr val="tx1"/>
                </a:solidFill>
              </a:rPr>
              <a:t>【教学重难点】</a:t>
            </a:r>
            <a:endParaRPr lang="zh-CN" altLang="en-US" sz="2800" b="1">
              <a:solidFill>
                <a:schemeClr val="tx1"/>
              </a:solidFill>
            </a:endParaRPr>
          </a:p>
          <a:p>
            <a:pPr fontAlgn="auto">
              <a:lnSpc>
                <a:spcPct val="150000"/>
              </a:lnSpc>
            </a:pPr>
            <a:r>
              <a:rPr lang="zh-CN" altLang="en-US" sz="3200" b="1">
                <a:solidFill>
                  <a:schemeClr val="tx1"/>
                </a:solidFill>
              </a:rPr>
              <a:t>重点：</a:t>
            </a:r>
          </a:p>
          <a:p>
            <a:pPr fontAlgn="auto">
              <a:lnSpc>
                <a:spcPct val="150000"/>
              </a:lnSpc>
            </a:pPr>
            <a:r>
              <a:rPr lang="en-US" altLang="zh-CN" sz="3200" b="1">
                <a:solidFill>
                  <a:schemeClr val="tx1"/>
                </a:solidFill>
              </a:rPr>
              <a:t>	</a:t>
            </a:r>
            <a:r>
              <a:rPr lang="zh-CN" altLang="en-US" sz="3200" b="1">
                <a:solidFill>
                  <a:schemeClr val="tx1"/>
                </a:solidFill>
              </a:rPr>
              <a:t>品味优美的诗歌语言，学习丰富的表现手法，提高诗歌鉴赏的能力。</a:t>
            </a:r>
          </a:p>
          <a:p>
            <a:pPr fontAlgn="auto">
              <a:lnSpc>
                <a:spcPct val="150000"/>
              </a:lnSpc>
            </a:pPr>
            <a:r>
              <a:rPr lang="zh-CN" altLang="en-US" sz="3200" b="1">
                <a:solidFill>
                  <a:schemeClr val="tx1"/>
                </a:solidFill>
              </a:rPr>
              <a:t>难点：</a:t>
            </a:r>
          </a:p>
          <a:p>
            <a:pPr fontAlgn="auto">
              <a:lnSpc>
                <a:spcPct val="150000"/>
              </a:lnSpc>
            </a:pPr>
            <a:r>
              <a:rPr lang="en-US" altLang="zh-CN" sz="3200" b="1">
                <a:solidFill>
                  <a:schemeClr val="tx1"/>
                </a:solidFill>
              </a:rPr>
              <a:t>	</a:t>
            </a:r>
            <a:r>
              <a:rPr lang="zh-CN" altLang="en-US" sz="3200" b="1">
                <a:solidFill>
                  <a:schemeClr val="tx1"/>
                </a:solidFill>
              </a:rPr>
              <a:t>理解诗中的意象与意境，会诗中所蕴含的复杂的思想感情。</a:t>
            </a:r>
          </a:p>
        </p:txBody>
      </p:sp>
      <p:pic>
        <p:nvPicPr>
          <p:cNvPr id="3" name="图片 2"/>
          <p:cNvPicPr>
            <a:picLocks noChangeAspect="1"/>
          </p:cNvPicPr>
          <p:nvPr/>
        </p:nvPicPr>
        <p:blipFill>
          <a:blip r:embed="rId3"/>
          <a:stretch>
            <a:fillRect/>
          </a:stretch>
        </p:blipFill>
        <p:spPr>
          <a:xfrm>
            <a:off x="9537700" y="1529080"/>
            <a:ext cx="2333625" cy="3800475"/>
          </a:xfrm>
          <a:prstGeom prst="rect">
            <a:avLst/>
          </a:prstGeom>
        </p:spPr>
      </p:pic>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32715" y="494665"/>
            <a:ext cx="11586845" cy="3507740"/>
          </a:xfrm>
          <a:prstGeom prst="rect">
            <a:avLst/>
          </a:prstGeom>
          <a:noFill/>
        </p:spPr>
        <p:txBody>
          <a:bodyPr wrap="square" rtlCol="0" anchor="t">
            <a:spAutoFit/>
          </a:bodyPr>
          <a:lstStyle/>
          <a:p>
            <a:pPr algn="ctr" fontAlgn="auto">
              <a:lnSpc>
                <a:spcPct val="150000"/>
              </a:lnSpc>
            </a:pPr>
            <a:r>
              <a:rPr lang="zh-CN" altLang="en-US" sz="3600" b="1">
                <a:solidFill>
                  <a:srgbClr val="FF0000"/>
                </a:solidFill>
              </a:rPr>
              <a:t>【导入新课】</a:t>
            </a:r>
          </a:p>
          <a:p>
            <a:pPr fontAlgn="auto">
              <a:lnSpc>
                <a:spcPct val="150000"/>
              </a:lnSpc>
            </a:pPr>
            <a:r>
              <a:rPr lang="en-US" altLang="zh-CN" sz="2800" b="1"/>
              <a:t>	</a:t>
            </a:r>
            <a:r>
              <a:rPr lang="zh-CN" altLang="en-US" sz="2800" b="1"/>
              <a:t>我国是诗的国度，当我们徜徉在唐诗宋词优美的诗境中时，也不妨调转艺术的轻舟，扬起思维的双浆，驰向外国诗歌的殿堂，在那里你可以领略到另一番艺术的优美风光。今天我们共同欣赏俄国伟大诗人普希金写的一首著名政治抒情诗——《致大海》。</a:t>
            </a:r>
          </a:p>
        </p:txBody>
      </p:sp>
      <p:pic>
        <p:nvPicPr>
          <p:cNvPr id="3" name="图片 2"/>
          <p:cNvPicPr>
            <a:picLocks noChangeAspect="1"/>
          </p:cNvPicPr>
          <p:nvPr/>
        </p:nvPicPr>
        <p:blipFill>
          <a:blip r:embed="rId2"/>
          <a:stretch>
            <a:fillRect/>
          </a:stretch>
        </p:blipFill>
        <p:spPr>
          <a:xfrm>
            <a:off x="7221855" y="3434080"/>
            <a:ext cx="4088130" cy="3202305"/>
          </a:xfrm>
          <a:prstGeom prst="rect">
            <a:avLst/>
          </a:prstGeom>
        </p:spPr>
      </p:pic>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63830" y="247015"/>
            <a:ext cx="11864340" cy="6092825"/>
          </a:xfrm>
          <a:prstGeom prst="rect">
            <a:avLst/>
          </a:prstGeom>
          <a:noFill/>
        </p:spPr>
        <p:txBody>
          <a:bodyPr wrap="square" rtlCol="0" anchor="t">
            <a:spAutoFit/>
          </a:bodyPr>
          <a:lstStyle/>
          <a:p>
            <a:pPr algn="ctr" fontAlgn="auto">
              <a:lnSpc>
                <a:spcPct val="150000"/>
              </a:lnSpc>
            </a:pPr>
            <a:r>
              <a:rPr lang="zh-CN" altLang="en-US" sz="3600" b="1">
                <a:solidFill>
                  <a:srgbClr val="FF0000"/>
                </a:solidFill>
              </a:rPr>
              <a:t>【作者介绍】</a:t>
            </a:r>
          </a:p>
          <a:p>
            <a:pPr fontAlgn="auto">
              <a:lnSpc>
                <a:spcPct val="150000"/>
              </a:lnSpc>
            </a:pPr>
            <a:r>
              <a:rPr lang="en-US" altLang="zh-CN" sz="2800" b="1"/>
              <a:t>	</a:t>
            </a:r>
            <a:r>
              <a:rPr lang="zh-CN" altLang="en-US" sz="2800" b="1"/>
              <a:t>亚历山大·谢尔盖耶维奇·普希金（1799-1837），19世纪俄罗斯的伟大诗人。在俄罗斯文学中，他是积极浪漫主义的开创者，也是批判现实主义文学的奠基人。普希金坚定地站在十二月党人一边，反对专制农奴制度，热爱、追求自由，因此遭到沙皇政府的迫害。普希金写了不少形式多样、题材广泛的作品，诗体小说《欧根·奥涅金》是他的代表作。普希金对俄罗斯文学的发展有很大的影响，被高尔基誉为“俄国文学之始祖”。</a:t>
            </a:r>
          </a:p>
          <a:p>
            <a:pPr fontAlgn="auto">
              <a:lnSpc>
                <a:spcPct val="150000"/>
              </a:lnSpc>
            </a:pPr>
            <a:r>
              <a:rPr lang="en-US" altLang="zh-CN" sz="2800" b="1"/>
              <a:t>	</a:t>
            </a:r>
            <a:r>
              <a:rPr lang="zh-CN" altLang="en-US" sz="2800" b="1"/>
              <a:t>代表作有：叙事诗《茨冈》《青铜骑士》；抒情诗《自由颂》《致恰达耶夫》；长篇小说《上尉的女儿》；长篇诗体小说《叶甫盖尼·奥涅金》。</a:t>
            </a:r>
          </a:p>
        </p:txBody>
      </p:sp>
    </p:spTree>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51765" y="253365"/>
            <a:ext cx="11650980" cy="2030095"/>
          </a:xfrm>
          <a:prstGeom prst="rect">
            <a:avLst/>
          </a:prstGeom>
          <a:noFill/>
        </p:spPr>
        <p:txBody>
          <a:bodyPr wrap="square" rtlCol="0" anchor="t">
            <a:spAutoFit/>
          </a:bodyPr>
          <a:lstStyle/>
          <a:p>
            <a:pPr algn="ctr" fontAlgn="auto">
              <a:lnSpc>
                <a:spcPct val="150000"/>
              </a:lnSpc>
            </a:pPr>
            <a:r>
              <a:rPr lang="en-US" altLang="zh-CN" sz="2800" b="1"/>
              <a:t>	</a:t>
            </a:r>
            <a:r>
              <a:rPr lang="zh-CN" altLang="en-US" sz="2800" b="1"/>
              <a:t>【</a:t>
            </a:r>
            <a:r>
              <a:rPr lang="zh-CN" altLang="en-US" sz="2800" b="1">
                <a:solidFill>
                  <a:srgbClr val="FF0000"/>
                </a:solidFill>
              </a:rPr>
              <a:t>题解</a:t>
            </a:r>
            <a:r>
              <a:rPr lang="zh-CN" altLang="en-US" sz="2800" b="1"/>
              <a:t>】</a:t>
            </a:r>
            <a:endParaRPr lang="en-US" altLang="zh-CN" sz="2800" b="1"/>
          </a:p>
          <a:p>
            <a:pPr fontAlgn="auto">
              <a:lnSpc>
                <a:spcPct val="150000"/>
              </a:lnSpc>
            </a:pPr>
            <a:r>
              <a:rPr lang="en-US" altLang="zh-CN" sz="2800" b="1"/>
              <a:t>	</a:t>
            </a:r>
            <a:r>
              <a:rPr lang="zh-CN" altLang="en-US" sz="2800" b="1"/>
              <a:t>“致”，给予，向对方表示（礼节、情意等）。“大海”既指作者再次被流放前长期居住的敖德萨大海，又暗指作者追求的自由。</a:t>
            </a:r>
          </a:p>
        </p:txBody>
      </p:sp>
      <p:pic>
        <p:nvPicPr>
          <p:cNvPr id="3" name="图片 2"/>
          <p:cNvPicPr>
            <a:picLocks noChangeAspect="1"/>
          </p:cNvPicPr>
          <p:nvPr/>
        </p:nvPicPr>
        <p:blipFill>
          <a:blip r:embed="rId2"/>
          <a:stretch>
            <a:fillRect/>
          </a:stretch>
        </p:blipFill>
        <p:spPr>
          <a:xfrm>
            <a:off x="711200" y="2283460"/>
            <a:ext cx="3044190" cy="4327525"/>
          </a:xfrm>
          <a:prstGeom prst="rect">
            <a:avLst/>
          </a:prstGeom>
        </p:spPr>
      </p:pic>
      <p:pic>
        <p:nvPicPr>
          <p:cNvPr id="6" name="图片 5"/>
          <p:cNvPicPr>
            <a:picLocks noChangeAspect="1"/>
          </p:cNvPicPr>
          <p:nvPr/>
        </p:nvPicPr>
        <p:blipFill>
          <a:blip r:embed="rId3"/>
          <a:stretch>
            <a:fillRect/>
          </a:stretch>
        </p:blipFill>
        <p:spPr>
          <a:xfrm>
            <a:off x="4059555" y="2519680"/>
            <a:ext cx="4774565" cy="3552190"/>
          </a:xfrm>
          <a:prstGeom prst="rect">
            <a:avLst/>
          </a:prstGeom>
        </p:spPr>
      </p:pic>
      <p:pic>
        <p:nvPicPr>
          <p:cNvPr id="7" name="图片 6"/>
          <p:cNvPicPr>
            <a:picLocks noChangeAspect="1"/>
          </p:cNvPicPr>
          <p:nvPr/>
        </p:nvPicPr>
        <p:blipFill>
          <a:blip r:embed="rId4"/>
          <a:stretch>
            <a:fillRect/>
          </a:stretch>
        </p:blipFill>
        <p:spPr>
          <a:xfrm>
            <a:off x="8961120" y="2283460"/>
            <a:ext cx="3175635" cy="4230370"/>
          </a:xfrm>
          <a:prstGeom prst="rect">
            <a:avLst/>
          </a:prstGeom>
        </p:spPr>
      </p:pic>
    </p:spTree>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79705" y="483870"/>
            <a:ext cx="11832590" cy="4707890"/>
          </a:xfrm>
          <a:prstGeom prst="rect">
            <a:avLst/>
          </a:prstGeom>
          <a:noFill/>
        </p:spPr>
        <p:txBody>
          <a:bodyPr wrap="square" rtlCol="0" anchor="t">
            <a:spAutoFit/>
          </a:bodyPr>
          <a:lstStyle/>
          <a:p>
            <a:pPr algn="ctr" fontAlgn="auto">
              <a:lnSpc>
                <a:spcPct val="150000"/>
              </a:lnSpc>
            </a:pPr>
            <a:r>
              <a:rPr lang="zh-CN" altLang="en-US" sz="3200" b="1">
                <a:solidFill>
                  <a:srgbClr val="FF0000"/>
                </a:solidFill>
              </a:rPr>
              <a:t>【写作背景】</a:t>
            </a:r>
          </a:p>
          <a:p>
            <a:pPr fontAlgn="auto">
              <a:lnSpc>
                <a:spcPct val="150000"/>
              </a:lnSpc>
            </a:pPr>
            <a:r>
              <a:rPr lang="en-US" altLang="zh-CN" sz="2000" b="1"/>
              <a:t>	</a:t>
            </a:r>
            <a:r>
              <a:rPr lang="zh-CN" altLang="en-US" sz="2800" b="1"/>
              <a:t>《致大海》写于1824年。1820年，年仅21岁的普希金因创作了大量反对专制暴政和歌颂自由民主的政治诗而引起沙皇的惊恐，被沙皇政府放逐到南高加索。由于他热爱自由，不愿阿谀逢迎奥德萨总督，于1824年又革职遣送回乡（第二次流放）。临别前夕，诗人登上高加索海边的岩石，面对波涛汹涌的大海，想起与大海有关的英雄，不禁思绪起伏，写下了这首诗篇。</a:t>
            </a:r>
            <a:r>
              <a:rPr lang="en-US" altLang="zh-CN" sz="2800" b="1"/>
              <a:t>	</a:t>
            </a:r>
          </a:p>
        </p:txBody>
      </p:sp>
      <p:pic>
        <p:nvPicPr>
          <p:cNvPr id="3" name="图片 2"/>
          <p:cNvPicPr>
            <a:picLocks noChangeAspect="1"/>
          </p:cNvPicPr>
          <p:nvPr/>
        </p:nvPicPr>
        <p:blipFill>
          <a:blip r:embed="rId2"/>
          <a:stretch>
            <a:fillRect/>
          </a:stretch>
        </p:blipFill>
        <p:spPr>
          <a:xfrm>
            <a:off x="3144520" y="4864735"/>
            <a:ext cx="2794635" cy="1736725"/>
          </a:xfrm>
          <a:prstGeom prst="rect">
            <a:avLst/>
          </a:prstGeom>
        </p:spPr>
      </p:pic>
    </p:spTree>
  </p:cSld>
  <p:clrMapOvr>
    <a:masterClrMapping/>
  </p:clrMapOvr>
  <p:transition/>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Arial"/>
        <a:cs typeface="Arial"/>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1_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82</Paragraphs>
  <Slides>25</Slides>
  <Notes>2</Notes>
  <TotalTime>0</TotalTime>
  <HiddenSlides>1</HiddenSlides>
  <MMClips>0</MMClips>
  <ScaleCrop>0</ScaleCrop>
  <HeadingPairs>
    <vt:vector baseType="variant" size="6">
      <vt:variant>
        <vt:lpstr>Fonts used</vt:lpstr>
      </vt:variant>
      <vt:variant>
        <vt:i4>6</vt:i4>
      </vt:variant>
      <vt:variant>
        <vt:lpstr>Theme</vt:lpstr>
      </vt:variant>
      <vt:variant>
        <vt:i4>1</vt:i4>
      </vt:variant>
      <vt:variant>
        <vt:lpstr>Slide Titles</vt:lpstr>
      </vt:variant>
      <vt:variant>
        <vt:i4>25</vt:i4>
      </vt:variant>
    </vt:vector>
  </HeadingPairs>
  <TitlesOfParts>
    <vt:vector baseType="lpstr" size="32">
      <vt:lpstr>Arial</vt:lpstr>
      <vt:lpstr>Calibri</vt:lpstr>
      <vt:lpstr>宋体</vt:lpstr>
      <vt:lpstr>Calibri Light</vt:lpstr>
      <vt:lpstr>思源黑体 CN Bold</vt:lpstr>
      <vt:lpstr>微软雅黑</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2021-03-02T21:27:42.949</cp:lastPrinted>
  <dcterms:created xsi:type="dcterms:W3CDTF">2021-03-02T21:27:42Z</dcterms:created>
  <dcterms:modified xsi:type="dcterms:W3CDTF">2021-03-02T13:27:43Z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