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50" r:id="rId3"/>
    <p:sldId id="620" r:id="rId4"/>
    <p:sldId id="621" r:id="rId5"/>
    <p:sldId id="448" r:id="rId6"/>
    <p:sldId id="622" r:id="rId7"/>
    <p:sldId id="623" r:id="rId8"/>
    <p:sldId id="639" r:id="rId9"/>
    <p:sldId id="640" r:id="rId10"/>
    <p:sldId id="442" r:id="rId11"/>
    <p:sldId id="425" r:id="rId12"/>
    <p:sldId id="528" r:id="rId13"/>
    <p:sldId id="427" r:id="rId14"/>
    <p:sldId id="428" r:id="rId15"/>
    <p:sldId id="429" r:id="rId16"/>
    <p:sldId id="431" r:id="rId17"/>
    <p:sldId id="434" r:id="rId18"/>
    <p:sldId id="537" r:id="rId19"/>
    <p:sldId id="549" r:id="rId20"/>
    <p:sldId id="542" r:id="rId21"/>
    <p:sldId id="543" r:id="rId22"/>
    <p:sldId id="544" r:id="rId23"/>
    <p:sldId id="545" r:id="rId24"/>
    <p:sldId id="546" r:id="rId25"/>
    <p:sldId id="547" r:id="rId26"/>
    <p:sldId id="548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99FF33"/>
    <a:srgbClr val="FFFF00"/>
    <a:srgbClr val="993300"/>
    <a:srgbClr val="0033CC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526"/>
  </p:normalViewPr>
  <p:slideViewPr>
    <p:cSldViewPr showGuides="1">
      <p:cViewPr varScale="1">
        <p:scale>
          <a:sx n="73" d="100"/>
          <a:sy n="73" d="100"/>
        </p:scale>
        <p:origin x="1476" y="72"/>
      </p:cViewPr>
      <p:guideLst>
        <p:guide orient="horz" pos="2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7A7DCD-4543-4975-AEDC-6A90064F13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矩形 6149"/>
          <p:cNvSpPr/>
          <p:nvPr/>
        </p:nvSpPr>
        <p:spPr>
          <a:xfrm>
            <a:off x="1066800" y="1600200"/>
            <a:ext cx="7086600" cy="21367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议论文分论点的设置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并列式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fol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6610" name="Rectangle 2"/>
          <p:cNvSpPr>
            <a:spLocks noGrp="1"/>
          </p:cNvSpPr>
          <p:nvPr>
            <p:ph type="title"/>
          </p:nvPr>
        </p:nvSpPr>
        <p:spPr>
          <a:xfrm>
            <a:off x="1555750" y="581025"/>
            <a:ext cx="91440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b="1" dirty="0">
                <a:ea typeface="黑体" panose="02010609060101010101" pitchFamily="49" charset="-122"/>
              </a:rPr>
              <a:t>拟写角度①：“是什么”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96611" name="Rectangle 3"/>
          <p:cNvSpPr>
            <a:spLocks noGrp="1"/>
          </p:cNvSpPr>
          <p:nvPr>
            <p:ph idx="1"/>
          </p:nvPr>
        </p:nvSpPr>
        <p:spPr>
          <a:xfrm>
            <a:off x="228600" y="1600200"/>
            <a:ext cx="9144000" cy="4114800"/>
          </a:xfrm>
        </p:spPr>
        <p:txBody>
          <a:bodyPr vert="horz" wrap="square" lIns="91440" tIns="45720" rIns="91440" bIns="45720" anchor="t"/>
          <a:p>
            <a:pPr defTabSz="514350">
              <a:spcBef>
                <a:spcPct val="0"/>
              </a:spcBef>
              <a:buClr>
                <a:srgbClr val="3D3F41"/>
              </a:buClr>
              <a:buSzPct val="100000"/>
              <a:buFont typeface="Arial" panose="020B0604020202020204" pitchFamily="34" charset="0"/>
              <a:buNone/>
            </a:pPr>
            <a:endParaRPr lang="zh-CN" altLang="en-US" sz="3600" b="1" dirty="0"/>
          </a:p>
          <a:p>
            <a:pPr defTabSz="514350">
              <a:spcBef>
                <a:spcPct val="0"/>
              </a:spcBef>
              <a:buClr>
                <a:srgbClr val="3D3F41"/>
              </a:buClr>
              <a:buSzPct val="100000"/>
              <a:buFont typeface="Arial" panose="020B0604020202020204" pitchFamily="34" charset="0"/>
              <a:buNone/>
            </a:pPr>
            <a:r>
              <a:rPr lang="zh-CN" altLang="en-US" sz="3600" b="1" dirty="0"/>
              <a:t>中心论点：“奋斗是理想的阶梯</a:t>
            </a:r>
            <a:r>
              <a:rPr lang="en-US" altLang="zh-CN" sz="3600" b="1" dirty="0"/>
              <a:t>”</a:t>
            </a:r>
            <a:endParaRPr lang="en-US" altLang="zh-CN" sz="3600" b="1" dirty="0"/>
          </a:p>
          <a:p>
            <a:pPr defTabSz="514350">
              <a:spcBef>
                <a:spcPct val="0"/>
              </a:spcBef>
              <a:buClr>
                <a:srgbClr val="3D3F41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6600CC"/>
                </a:solidFill>
              </a:rPr>
              <a:t>1</a:t>
            </a:r>
            <a:r>
              <a:rPr lang="zh-CN" altLang="en-US" sz="3600" b="1" dirty="0">
                <a:solidFill>
                  <a:srgbClr val="6600CC"/>
                </a:solidFill>
              </a:rPr>
              <a:t>、刻苦勤奋，是理想的阶梯</a:t>
            </a:r>
            <a:r>
              <a:rPr lang="zh-CN" altLang="zh-CN" sz="3600" b="1" dirty="0">
                <a:solidFill>
                  <a:srgbClr val="6600CC"/>
                </a:solidFill>
              </a:rPr>
              <a:t>; </a:t>
            </a:r>
            <a:endParaRPr lang="zh-CN" altLang="zh-CN" sz="3600" b="1" dirty="0">
              <a:solidFill>
                <a:srgbClr val="6600CC"/>
              </a:solidFill>
            </a:endParaRPr>
          </a:p>
          <a:p>
            <a:pPr defTabSz="514350">
              <a:spcBef>
                <a:spcPct val="0"/>
              </a:spcBef>
              <a:buClr>
                <a:srgbClr val="3D3F41"/>
              </a:buClr>
              <a:buSzPct val="100000"/>
              <a:buFont typeface="Arial" panose="020B0604020202020204" pitchFamily="34" charset="0"/>
              <a:buNone/>
            </a:pPr>
            <a:r>
              <a:rPr lang="zh-CN" altLang="zh-CN" sz="3600" b="1" dirty="0">
                <a:solidFill>
                  <a:srgbClr val="6600CC"/>
                </a:solidFill>
              </a:rPr>
              <a:t>2</a:t>
            </a:r>
            <a:r>
              <a:rPr lang="zh-CN" altLang="en-US" sz="3600" b="1" dirty="0">
                <a:solidFill>
                  <a:srgbClr val="6600CC"/>
                </a:solidFill>
              </a:rPr>
              <a:t>、珍惜时间，是理想的阶梯</a:t>
            </a:r>
            <a:r>
              <a:rPr lang="zh-CN" altLang="zh-CN" sz="3600" b="1" dirty="0">
                <a:solidFill>
                  <a:srgbClr val="6600CC"/>
                </a:solidFill>
              </a:rPr>
              <a:t>;</a:t>
            </a:r>
            <a:r>
              <a:rPr lang="en-US" altLang="zh-CN" sz="3600" b="1" dirty="0">
                <a:solidFill>
                  <a:srgbClr val="6600CC"/>
                </a:solidFill>
              </a:rPr>
              <a:t> </a:t>
            </a:r>
            <a:endParaRPr lang="en-US" altLang="zh-CN" sz="3600" b="1" dirty="0">
              <a:solidFill>
                <a:srgbClr val="6600CC"/>
              </a:solidFill>
            </a:endParaRPr>
          </a:p>
          <a:p>
            <a:pPr defTabSz="514350">
              <a:spcBef>
                <a:spcPct val="0"/>
              </a:spcBef>
              <a:buClr>
                <a:srgbClr val="3D3F41"/>
              </a:buClr>
              <a:buSzPct val="100000"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6600CC"/>
                </a:solidFill>
              </a:rPr>
              <a:t>3</a:t>
            </a:r>
            <a:r>
              <a:rPr lang="zh-CN" altLang="en-US" sz="3600" b="1" dirty="0">
                <a:solidFill>
                  <a:srgbClr val="6600CC"/>
                </a:solidFill>
              </a:rPr>
              <a:t>、迎难而上，是理想的阶梯。</a:t>
            </a:r>
            <a:endParaRPr lang="zh-CN" altLang="en-US" sz="3600" b="1" baseline="0" dirty="0">
              <a:solidFill>
                <a:srgbClr val="6600CC"/>
              </a:solidFill>
            </a:endParaRPr>
          </a:p>
          <a:p>
            <a:pPr defTabSz="514350" eaLnBrk="1" hangingPunct="1">
              <a:lnSpc>
                <a:spcPct val="120000"/>
              </a:lnSpc>
            </a:pP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1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1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3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1">
                                            <p:txEl>
                                              <p:charRg st="3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611">
                                            <p:txEl>
                                              <p:charRg st="3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6611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6611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/>
      <p:bldP spid="1966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2289"/>
          <p:cNvSpPr>
            <a:spLocks noGrp="1"/>
          </p:cNvSpPr>
          <p:nvPr>
            <p:ph type="title"/>
          </p:nvPr>
        </p:nvSpPr>
        <p:spPr>
          <a:xfrm>
            <a:off x="995363" y="273050"/>
            <a:ext cx="6207125" cy="725488"/>
          </a:xfrm>
        </p:spPr>
        <p:txBody>
          <a:bodyPr anchor="ctr"/>
          <a:p>
            <a:r>
              <a:rPr lang="zh-CN" altLang="en-US" sz="2800" b="1" dirty="0">
                <a:solidFill>
                  <a:srgbClr val="FF0000"/>
                </a:solidFill>
              </a:rPr>
              <a:t>课堂练习一：拟定写角度是</a:t>
            </a:r>
            <a:r>
              <a:rPr lang="en-US" altLang="zh-CN" sz="2800" b="1" dirty="0">
                <a:solidFill>
                  <a:srgbClr val="FF0000"/>
                </a:solidFill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是什么</a:t>
            </a:r>
            <a:r>
              <a:rPr lang="en-US" altLang="zh-CN" sz="2800" b="1" dirty="0">
                <a:solidFill>
                  <a:srgbClr val="FF0000"/>
                </a:solidFill>
              </a:rPr>
              <a:t>”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2290" name="文本占位符 1229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85800"/>
          </a:xfrm>
        </p:spPr>
        <p:txBody>
          <a:bodyPr vert="horz" lIns="91440" tIns="45720" rIns="91440" bIns="45720" anchor="t"/>
          <a:p>
            <a:pPr defTabSz="514350">
              <a:lnSpc>
                <a:spcPct val="90000"/>
              </a:lnSpc>
              <a:spcBef>
                <a:spcPct val="0"/>
              </a:spcBef>
              <a:buSzPct val="100000"/>
            </a:pPr>
            <a:r>
              <a:rPr lang="zh-CN" altLang="en-US" sz="3600" b="1" baseline="0" dirty="0">
                <a:solidFill>
                  <a:srgbClr val="6600CC"/>
                </a:solidFill>
              </a:rPr>
              <a:t>如要证明“勇敢”，请列出分论点。</a:t>
            </a:r>
            <a:endParaRPr lang="zh-CN" altLang="en-US" sz="3600" b="1" baseline="0" dirty="0">
              <a:solidFill>
                <a:srgbClr val="6600CC"/>
              </a:solidFill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04800" y="2514600"/>
            <a:ext cx="9036050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勇敢是富贵不能淫的品质。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勇敢是贫贱不能移的人格。</a:t>
            </a:r>
            <a:b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勇敢是威武不能屈的气节。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8" name="Text Box 2"/>
          <p:cNvSpPr txBox="1"/>
          <p:nvPr/>
        </p:nvSpPr>
        <p:spPr>
          <a:xfrm>
            <a:off x="304800" y="990600"/>
            <a:ext cx="8534400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总论点：微笑是最美的符号。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从“因”的角度写三个分论点。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8659" name="Text Box 3"/>
          <p:cNvSpPr txBox="1"/>
          <p:nvPr/>
        </p:nvSpPr>
        <p:spPr>
          <a:xfrm>
            <a:off x="228600" y="2743200"/>
            <a:ext cx="8458200" cy="255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微笑是最美的符号，因为它能给人以自信；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②微笑是最美的符号，因为它能化解人们之间的矛盾；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③微笑是最美的符号，因为它能彰显美好的心灵。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1524000" y="228600"/>
            <a:ext cx="8229600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原因法（为什么？）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58" grpId="0"/>
      <p:bldP spid="1986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3"/>
          <p:cNvSpPr txBox="1"/>
          <p:nvPr/>
        </p:nvSpPr>
        <p:spPr>
          <a:xfrm>
            <a:off x="1066800" y="1371600"/>
            <a:ext cx="5105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9683" name="Rectangle 4"/>
          <p:cNvSpPr/>
          <p:nvPr/>
        </p:nvSpPr>
        <p:spPr>
          <a:xfrm>
            <a:off x="585788" y="3181350"/>
            <a:ext cx="8250237" cy="2393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 algn="just"/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/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贫困能催有志者奋发图强；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②贫困能培养人的意志和毅力；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4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③贫困能增长人的能力。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684" name="Text Box 4"/>
          <p:cNvSpPr txBox="1"/>
          <p:nvPr/>
        </p:nvSpPr>
        <p:spPr>
          <a:xfrm>
            <a:off x="1752600" y="276225"/>
            <a:ext cx="8229600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原因法（为什么？）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9685" name="Rectangle 5"/>
          <p:cNvSpPr/>
          <p:nvPr/>
        </p:nvSpPr>
        <p:spPr>
          <a:xfrm>
            <a:off x="911225" y="2600325"/>
            <a:ext cx="4264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贫困也是一笔财富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96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/>
      <p:bldP spid="1996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3"/>
          <p:cNvSpPr txBox="1"/>
          <p:nvPr/>
        </p:nvSpPr>
        <p:spPr>
          <a:xfrm>
            <a:off x="533400" y="228600"/>
            <a:ext cx="8153400" cy="2563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、果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会怎样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主要回答结果和效能方面的问题（意义、作用、价值、影响），可以简称为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2" name="文本占位符 13314"/>
          <p:cNvSpPr>
            <a:spLocks noGrp="1"/>
          </p:cNvSpPr>
          <p:nvPr/>
        </p:nvSpPr>
        <p:spPr>
          <a:xfrm>
            <a:off x="38100" y="2043113"/>
            <a:ext cx="9144000" cy="11842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marL="342900" indent="-342900" defTabSz="514350" eaLnBrk="0" hangingPunct="0">
              <a:lnSpc>
                <a:spcPct val="90000"/>
              </a:lnSpc>
              <a:buChar char="•"/>
            </a:pP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defTabSz="514350" eaLnBrk="0" hangingPunct="0">
              <a:lnSpc>
                <a:spcPct val="90000"/>
              </a:lnSpc>
              <a:buClr>
                <a:srgbClr val="3D3F41"/>
              </a:buCl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1002C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1002C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勤有三益</a:t>
            </a:r>
            <a:r>
              <a:rPr lang="en-US" altLang="zh-CN" sz="3600" b="1" dirty="0">
                <a:solidFill>
                  <a:srgbClr val="1002C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1002C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中心论点：“为人当勤劳”</a:t>
            </a:r>
            <a:endParaRPr lang="zh-CN" altLang="en-US" sz="4000" b="1" dirty="0">
              <a:solidFill>
                <a:srgbClr val="1002C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273050" y="3533775"/>
            <a:ext cx="8674100" cy="1754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、勤劳，可以有所获，免饥寒也。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创财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、勤劳，可以有所劳，延寿考也。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健体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b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、勤劳，可以有所事，远淫邪也。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修身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5" name="Text Box 3"/>
          <p:cNvSpPr txBox="1"/>
          <p:nvPr/>
        </p:nvSpPr>
        <p:spPr>
          <a:xfrm>
            <a:off x="287338" y="379413"/>
            <a:ext cx="85709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怎么做、怎么样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，主要回答方法和途径方面的问题，可以简称为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2588" y="2373313"/>
            <a:ext cx="8210550" cy="18145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indent="266700" defTabSz="914400" eaLnBrk="0" hangingPunct="0">
              <a:buNone/>
            </a:pPr>
            <a:r>
              <a:rPr kumimoji="0" lang="zh-CN" sz="2800" b="1" kern="1200" cap="none" spc="0" normalizeH="0" baseline="0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标题：在奋斗中绽放青春的光芒</a:t>
            </a:r>
            <a:r>
              <a:rPr kumimoji="0" 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  </a:t>
            </a:r>
            <a:r>
              <a:rPr kumimoji="0" lang="en-US" alt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</a:t>
            </a:r>
            <a:r>
              <a:rPr kumimoji="0" lang="zh-CN" altLang="en-US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</a:t>
            </a:r>
            <a:r>
              <a:rPr kumimoji="0" 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在奋斗中绽放青春的光芒，当志存高远。</a:t>
            </a:r>
            <a:endParaRPr kumimoji="0" lang="zh-CN" sz="2800" b="1" kern="1200" cap="none" spc="0" normalizeH="0" baseline="0" noProof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indent="266700" defTabSz="914400" eaLnBrk="0" hangingPunct="0">
              <a:buNone/>
            </a:pPr>
            <a:r>
              <a:rPr kumimoji="0" lang="en-US" alt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</a:t>
            </a:r>
            <a:r>
              <a:rPr kumimoji="0" 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在奋斗中绽放青春的光芒，当脚踏实地。</a:t>
            </a:r>
            <a:endParaRPr kumimoji="0" lang="zh-CN" sz="2800" b="1" kern="1200" cap="none" spc="0" normalizeH="0" baseline="0" noProof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indent="266700" defTabSz="914400" eaLnBrk="0" hangingPunct="0">
              <a:buNone/>
            </a:pPr>
            <a:r>
              <a:rPr kumimoji="0" lang="en-US" alt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</a:t>
            </a:r>
            <a:r>
              <a:rPr kumimoji="0" lang="zh-CN" sz="280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在奋斗中绽放青春的光芒，当创新创造</a:t>
            </a:r>
            <a:r>
              <a:rPr kumimoji="0" lang="zh-CN" sz="1250" b="1" kern="1200" cap="none" spc="0" normalizeH="0" baseline="0" noProof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7" name="Text Box 3"/>
          <p:cNvSpPr txBox="1"/>
          <p:nvPr/>
        </p:nvSpPr>
        <p:spPr>
          <a:xfrm>
            <a:off x="533400" y="1676400"/>
            <a:ext cx="847566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以“赏识”为话题，从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谁的角度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写分论点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828" name="Text Box 4"/>
          <p:cNvSpPr txBox="1"/>
          <p:nvPr/>
        </p:nvSpPr>
        <p:spPr>
          <a:xfrm>
            <a:off x="609600" y="3200400"/>
            <a:ext cx="79248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赏识超出你的人，因为他提高你的目标；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赏识反对你的人，因为他增进你的智慧；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赏识绊倒你的人，因为他强化你的双腿。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609600" y="228600"/>
            <a:ext cx="85344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、谁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是谁？对谁？哪类人？主要从对象的角度来回答分论点或深化分论点。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7" grpId="0"/>
      <p:bldP spid="2058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99"/>
          <p:cNvSpPr txBox="1"/>
          <p:nvPr/>
        </p:nvSpPr>
        <p:spPr>
          <a:xfrm>
            <a:off x="593725" y="1193800"/>
            <a:ext cx="8051800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 eaLnBrk="0" hangingPunct="0"/>
            <a:r>
              <a:rPr lang="zh-CN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“新时代属于每一个人”</a:t>
            </a:r>
            <a:endParaRPr lang="zh-CN" altLang="zh-CN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endParaRPr lang="zh-CN" altLang="zh-CN" b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en-US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1</a:t>
            </a:r>
            <a:r>
              <a:rPr lang="zh-CN" altLang="en-US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新时代是百姓迎来好日子的时代。</a:t>
            </a:r>
            <a:endParaRPr lang="zh-CN" altLang="zh-CN" b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en-US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新时代是奋斗者的时代。</a:t>
            </a:r>
            <a:endParaRPr lang="zh-CN" altLang="zh-CN" b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266700" eaLnBrk="0" hangingPunct="0"/>
            <a:r>
              <a:rPr lang="en-US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b="1">
                <a:solidFill>
                  <a:srgbClr val="3333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新时代是梦想成真的时代。</a:t>
            </a:r>
            <a:endParaRPr lang="zh-CN" altLang="en-US" b="1">
              <a:solidFill>
                <a:srgbClr val="3333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1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62" name="Text Box 2"/>
          <p:cNvSpPr txBox="1"/>
          <p:nvPr/>
        </p:nvSpPr>
        <p:spPr>
          <a:xfrm>
            <a:off x="533400" y="457200"/>
            <a:ext cx="5943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拓展思维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巧拟分论点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63" name="Text Box 3"/>
          <p:cNvSpPr txBox="1"/>
          <p:nvPr/>
        </p:nvSpPr>
        <p:spPr>
          <a:xfrm>
            <a:off x="609600" y="1447800"/>
            <a:ext cx="7772400" cy="4616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质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会怎样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关涉谁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/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3362325" y="2665413"/>
            <a:ext cx="3024188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并列分解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2" grpId="0"/>
      <p:bldP spid="245763" grpId="0"/>
      <p:bldP spid="92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7409"/>
          <p:cNvSpPr>
            <a:spLocks noGrp="1"/>
          </p:cNvSpPr>
          <p:nvPr>
            <p:ph type="title"/>
          </p:nvPr>
        </p:nvSpPr>
        <p:spPr>
          <a:xfrm>
            <a:off x="984250" y="619125"/>
            <a:ext cx="6207125" cy="725488"/>
          </a:xfrm>
        </p:spPr>
        <p:txBody>
          <a:bodyPr anchor="ctr">
            <a:normAutofit fontScale="90000"/>
          </a:bodyPr>
          <a:p>
            <a:pPr fontAlgn="auto"/>
            <a:r>
              <a:rPr lang="zh-CN" altLang="en-US" sz="5400" b="1" strike="noStrike" noProof="1" dirty="0">
                <a:solidFill>
                  <a:srgbClr val="FF0000"/>
                </a:solidFill>
              </a:rPr>
              <a:t>练一练</a:t>
            </a:r>
            <a:endParaRPr lang="zh-CN" altLang="en-US" sz="5400" b="1" strike="noStrike" noProof="1" dirty="0">
              <a:solidFill>
                <a:srgbClr val="FF0000"/>
              </a:solidFill>
            </a:endParaRPr>
          </a:p>
        </p:txBody>
      </p:sp>
      <p:sp>
        <p:nvSpPr>
          <p:cNvPr id="14338" name="文本占位符 174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62000"/>
          </a:xfrm>
        </p:spPr>
        <p:txBody>
          <a:bodyPr anchor="t">
            <a:normAutofit fontScale="70000"/>
          </a:bodyPr>
          <a:p>
            <a:pPr fontAlgn="auto"/>
            <a:r>
              <a:rPr lang="zh-CN" altLang="en-US" sz="4000" b="1" strike="noStrike" noProof="1" dirty="0"/>
              <a:t>如要证明“</a:t>
            </a:r>
            <a:r>
              <a:rPr lang="zh-CN" altLang="en-US" sz="4000" b="1" strike="noStrike" noProof="1" dirty="0">
                <a:solidFill>
                  <a:srgbClr val="6600CC"/>
                </a:solidFill>
              </a:rPr>
              <a:t>学会欣赏别人</a:t>
            </a:r>
            <a:r>
              <a:rPr lang="zh-CN" altLang="en-US" sz="4000" b="1" strike="noStrike" noProof="1" dirty="0"/>
              <a:t> ”，请列出分论点。</a:t>
            </a:r>
            <a:endParaRPr lang="zh-CN" altLang="en-US" sz="4000" b="1" strike="noStrike" noProof="1" dirty="0"/>
          </a:p>
        </p:txBody>
      </p:sp>
      <p:sp>
        <p:nvSpPr>
          <p:cNvPr id="17412" name="文本框 17411"/>
          <p:cNvSpPr txBox="1"/>
          <p:nvPr/>
        </p:nvSpPr>
        <p:spPr>
          <a:xfrm>
            <a:off x="152400" y="3200400"/>
            <a:ext cx="8839200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）学会欣赏别人，</a:t>
            </a:r>
            <a:r>
              <a:rPr lang="zh-CN" altLang="en-US" sz="2800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要求自己要胸怀坦荡、虚怀若谷的作风。</a:t>
            </a:r>
            <a:br>
              <a:rPr lang="zh-CN" altLang="en-US" sz="2800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）学会欣赏别人，</a:t>
            </a:r>
            <a:r>
              <a:rPr lang="zh-CN" altLang="en-US" sz="2800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要努力发掘别人身上的闪光点，学习借鉴。</a:t>
            </a:r>
            <a:b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）学会欣赏别人，</a:t>
            </a:r>
            <a:r>
              <a:rPr lang="zh-CN" altLang="en-US" sz="2800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要互帮互学，取长补短，共同提高。 </a:t>
            </a:r>
            <a:endParaRPr lang="zh-CN" altLang="en-US" sz="2800" b="1" dirty="0">
              <a:solidFill>
                <a:srgbClr val="1002C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890588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-33337" y="430213"/>
            <a:ext cx="3402012" cy="3403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5" name="组合 3"/>
          <p:cNvGrpSpPr/>
          <p:nvPr/>
        </p:nvGrpSpPr>
        <p:grpSpPr>
          <a:xfrm>
            <a:off x="-23812" y="5713413"/>
            <a:ext cx="9167812" cy="319087"/>
            <a:chOff x="-32389" y="6473921"/>
            <a:chExt cx="12224389" cy="424896"/>
          </a:xfrm>
        </p:grpSpPr>
        <p:pic>
          <p:nvPicPr>
            <p:cNvPr id="3076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7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8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9" name="TextBox 8"/>
          <p:cNvSpPr txBox="1"/>
          <p:nvPr/>
        </p:nvSpPr>
        <p:spPr>
          <a:xfrm>
            <a:off x="576263" y="2138363"/>
            <a:ext cx="8370887" cy="300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一、考点解释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高考作文评分标准关于“结构”方面的四个等级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结构严谨、结构完整、结构基本完整、结构混乱。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所谓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“结构严谨”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是作文思路的展开有步骤、有次序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段落的划分和安排恰当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各个部分的布局合理，有头有尾，有过渡有照应。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总之，</a:t>
            </a:r>
            <a:r>
              <a: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内容有序，布局有方，层次分明，条理清楚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27649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34925" y="84138"/>
            <a:ext cx="367347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7" name="文本框 27651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0" y="692150"/>
            <a:ext cx="9144000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学会欣赏别人，是尊重别人的表现。</a:t>
            </a:r>
            <a:endParaRPr lang="zh-CN" altLang="en-US" b="1" dirty="0">
              <a:solidFill>
                <a:srgbClr val="1002C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学会欣赏别人，是完善自我的前提。</a:t>
            </a:r>
            <a:endParaRPr lang="zh-CN" altLang="en-US" b="1" dirty="0">
              <a:solidFill>
                <a:srgbClr val="1002C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solidFill>
                  <a:srgbClr val="1002CA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学会欣赏别人，是一种必须的生活态度。</a:t>
            </a:r>
            <a:endParaRPr lang="zh-CN" altLang="en-US" b="1" dirty="0">
              <a:solidFill>
                <a:srgbClr val="1002C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0" y="2636838"/>
            <a:ext cx="9144000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欣赏别人，是自我提高的阶梯。</a:t>
            </a:r>
            <a:endParaRPr lang="zh-CN" altLang="en-US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欣赏别人，是获得友谊的桥梁。</a:t>
            </a:r>
            <a:endParaRPr lang="zh-CN" altLang="en-US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欣赏别人，是拥抱成功的臂膀。</a:t>
            </a:r>
            <a:endParaRPr lang="zh-CN" altLang="en-US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0" y="4508500"/>
            <a:ext cx="9144000" cy="2060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学会欣赏别人，是提升修养的前提。</a:t>
            </a:r>
            <a:endParaRPr lang="zh-CN" altLang="en-US" b="1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学会欣赏别人，是建立友谊的关键。</a:t>
            </a:r>
            <a:endParaRPr lang="zh-CN" altLang="en-US" b="1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学会欣赏别人，是走向成功的途径。</a:t>
            </a:r>
            <a:endParaRPr lang="zh-CN" altLang="en-US" b="1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r" eaLnBrk="0" hangingPunct="0"/>
            <a:endParaRPr lang="zh-CN" altLang="en-US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 bldLvl="0" animBg="1"/>
      <p:bldP spid="27654" grpId="0" bldLvl="0" animBg="1"/>
      <p:bldP spid="2765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8673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矩形 28674"/>
          <p:cNvSpPr/>
          <p:nvPr/>
        </p:nvSpPr>
        <p:spPr>
          <a:xfrm>
            <a:off x="34925" y="84138"/>
            <a:ext cx="36734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1" name="文本框 28675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0" y="1196975"/>
            <a:ext cx="9144000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学会欣赏别人，就必须要包容。</a:t>
            </a:r>
            <a:endParaRPr lang="zh-CN" altLang="en-US" b="1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学会欣赏别人，就必须要谦虚。</a:t>
            </a:r>
            <a:endParaRPr lang="zh-CN" altLang="en-US" b="1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solidFill>
                  <a:srgbClr val="66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学会欣赏别人，就必须要正确认识自己。</a:t>
            </a:r>
            <a:endParaRPr lang="zh-CN" altLang="en-US" dirty="0">
              <a:solidFill>
                <a:srgbClr val="66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0" y="3644900"/>
            <a:ext cx="9144000" cy="156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 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欣赏别人，我们必须学会发掘别人的优点。</a:t>
            </a:r>
            <a:endParaRPr lang="zh-CN" altLang="en-US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 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欣赏别人，我们必须学会包容别人的缺点。</a:t>
            </a:r>
            <a:endParaRPr lang="zh-CN" altLang="en-US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 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欣赏别人，我们必须学会虚心向别人学习。</a:t>
            </a:r>
            <a:endParaRPr lang="zh-CN" altLang="en-US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 bldLvl="0" animBg="1"/>
      <p:bldP spid="2867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9697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34925" y="84138"/>
            <a:ext cx="36734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5" name="文本框 29699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0" y="765175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学会欣赏别人，可以更好地与他人相处。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学会欣赏别人，可以更好地学习他人的长处。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学会欣赏别人，可以更好地提高自己的素质修养。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0" y="3141663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学会欣赏别人，我们就能取人之长，补己之短。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学会欣赏别人，我们就能提高自身的修养。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学会欣赏别人，我们就能保持长久的友谊。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 bldLvl="0" animBg="1"/>
      <p:bldP spid="2970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0721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34925" y="84138"/>
            <a:ext cx="367347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9" name="文本框 30723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0" y="1341438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学会欣赏别人，是一种包容的高尚品质。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学会欣赏别人，是对他人的肯定与认可。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学会欣赏别人，是一种完善自我的方法。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0" y="3716338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学会欣赏别人，是我们认清自己的关键。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学会欣赏别人，是我们与人和平相处的前提。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学会欣赏别人，是我们取得进步的条件。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5" grpId="0" bldLvl="0" animBg="1"/>
      <p:bldP spid="307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1745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34925" y="84138"/>
            <a:ext cx="36734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文本框 31747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0" y="908050"/>
            <a:ext cx="9144000" cy="30464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学会欣赏别人，因为会欣赏别人的人一定拥有一颗善良的心。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学会欣赏别人，因为这样才能汲取别人身上的优点，不断完善自己。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学会欣赏别人，因为这样会拥有良好的人际关系，使生活更和谐。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0" y="4581525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学会欣赏别人，必须学会尊重。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学会欣赏别人，必须学会真诚。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学会欣赏别人，必须学会宽容。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 bldLvl="0" animBg="1"/>
      <p:bldP spid="3175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32769"/>
          <p:cNvSpPr txBox="1"/>
          <p:nvPr/>
        </p:nvSpPr>
        <p:spPr>
          <a:xfrm>
            <a:off x="808038" y="338138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34925" y="84138"/>
            <a:ext cx="367347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b="1" dirty="0">
                <a:latin typeface="Arial" panose="020B0604020202020204" pitchFamily="34" charset="0"/>
                <a:ea typeface="黑体" panose="02010609060101010101" pitchFamily="49" charset="-122"/>
              </a:rPr>
              <a:t>参考答案：</a:t>
            </a:r>
            <a:endParaRPr lang="zh-CN" altLang="en-US" sz="4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7" name="文本框 32771"/>
          <p:cNvSpPr txBox="1"/>
          <p:nvPr/>
        </p:nvSpPr>
        <p:spPr>
          <a:xfrm>
            <a:off x="1384300" y="12747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0" y="1341438"/>
            <a:ext cx="9144000" cy="156845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学会欣赏别人，就能够学习别人的优点。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学会欣赏别人，就能更好的和别人交往。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学会欣赏别人，就可以看到更多美好的东西。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/>
            <a:endParaRPr lang="zh-CN" altLang="en-US"/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/>
        <p:txBody>
          <a:bodyPr anchor="t"/>
          <a:p>
            <a:pPr eaLnBrk="1" hangingPunct="1"/>
            <a:endParaRPr lang="zh-CN" altLang="en-US"/>
          </a:p>
        </p:txBody>
      </p:sp>
      <p:pic>
        <p:nvPicPr>
          <p:cNvPr id="4099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767382" y="857250"/>
            <a:ext cx="3376619" cy="2967037"/>
          </a:xfrm>
          <a:prstGeom prst="rect">
            <a:avLst/>
          </a:prstGeom>
          <a:noFill/>
        </p:spPr>
      </p:pic>
      <p:grpSp>
        <p:nvGrpSpPr>
          <p:cNvPr id="4101" name="组合 9"/>
          <p:cNvGrpSpPr/>
          <p:nvPr/>
        </p:nvGrpSpPr>
        <p:grpSpPr>
          <a:xfrm>
            <a:off x="-23812" y="5713413"/>
            <a:ext cx="9167812" cy="319087"/>
            <a:chOff x="-32389" y="6473921"/>
            <a:chExt cx="12224389" cy="424896"/>
          </a:xfrm>
        </p:grpSpPr>
        <p:pic>
          <p:nvPicPr>
            <p:cNvPr id="4102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4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05" name="标题 1"/>
          <p:cNvSpPr txBox="1"/>
          <p:nvPr/>
        </p:nvSpPr>
        <p:spPr>
          <a:xfrm>
            <a:off x="1004888" y="1050925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/>
          <a:p>
            <a:pPr algn="ctr" eaLnBrk="0" hangingPunct="0"/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高考阅卷组说</a:t>
            </a:r>
            <a:r>
              <a:rPr lang="en-US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内容占位符 2"/>
          <p:cNvSpPr txBox="1">
            <a:spLocks noChangeArrowheads="1"/>
          </p:cNvSpPr>
          <p:nvPr/>
        </p:nvSpPr>
        <p:spPr bwMode="auto">
          <a:xfrm>
            <a:off x="900113" y="1960563"/>
            <a:ext cx="6965950" cy="304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FontTx/>
              <a:buNone/>
            </a:pP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学生针对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自己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的写作能力，作文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要有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不同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侧重点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endParaRPr lang="en-US" altLang="zh-CN" sz="225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base">
              <a:buFontTx/>
              <a:buNone/>
            </a:pPr>
            <a:endParaRPr lang="en-US" altLang="zh-CN" sz="225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base">
              <a:buFontTx/>
              <a:buNone/>
            </a:pP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中等生作文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要狠抓一个前提</a:t>
            </a:r>
            <a:r>
              <a:rPr lang="en-US" altLang="zh-CN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lang="zh-CN" altLang="zh-CN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立意精准</a:t>
            </a:r>
            <a:r>
              <a:rPr lang="zh-CN" altLang="en-US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；</a:t>
            </a:r>
            <a:endParaRPr lang="en-US" altLang="zh-CN" sz="2250" b="1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base">
              <a:buFontTx/>
              <a:buNone/>
            </a:pP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要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紧扣一个关键</a:t>
            </a:r>
            <a:r>
              <a:rPr lang="en-US" altLang="zh-CN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lang="zh-CN" altLang="zh-CN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思路明晰</a:t>
            </a:r>
            <a:r>
              <a:rPr lang="zh-CN" altLang="en-US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lang="en-US" altLang="zh-CN" sz="2250" b="1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base">
              <a:buFontTx/>
              <a:buNone/>
            </a:pPr>
            <a:endParaRPr lang="en-US" altLang="zh-CN" sz="2250" b="1" strike="noStrike" noProof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fontAlgn="base">
              <a:buFontTx/>
              <a:buNone/>
            </a:pP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优秀生作文</a:t>
            </a:r>
            <a:r>
              <a:rPr lang="zh-CN" altLang="en-US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</a:t>
            </a:r>
            <a:r>
              <a:rPr lang="zh-CN" altLang="zh-CN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注重语言的锤炼和思想的提纯</a:t>
            </a:r>
            <a:r>
              <a:rPr lang="zh-CN" altLang="en-US" sz="2250" b="1" strike="noStrike" noProof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lang="zh-CN" altLang="zh-CN" sz="225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1" lang="zh-CN" altLang="en-US" sz="2250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Rectangle 2"/>
          <p:cNvSpPr/>
          <p:nvPr/>
        </p:nvSpPr>
        <p:spPr>
          <a:xfrm>
            <a:off x="381000" y="609600"/>
            <a:ext cx="8305800" cy="56308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作文结构普遍存在问题：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、结构过于单一。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文章呈现出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老三段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，臃肿虚胖，内容空洞；或句意跳跃，层次不清；或重复啰嗦，含义不明。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、结构层次不清。（分论点重复、兼容）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例：梅花香自苦寒来 </a:t>
            </a:r>
            <a:b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①苦可以激发进取心；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②苦可以培养坚强的意志；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③苦可以培养顽强的毅力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、结构偏离且无序。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例：勤劳节俭，共创和谐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①当今社会需提倡节俭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②节俭是古代圣贤提倡的美德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③我们青年学生尤其应该提倡节俭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163" name="Text Box 3"/>
          <p:cNvSpPr txBox="1"/>
          <p:nvPr/>
        </p:nvSpPr>
        <p:spPr>
          <a:xfrm>
            <a:off x="6248400" y="2895600"/>
            <a:ext cx="1190625" cy="25685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Webdings" panose="05030102010509060703" pitchFamily="18" charset="2"/>
                <a:ea typeface="黑体" panose="02010609060101010101" pitchFamily="49" charset="-122"/>
              </a:rPr>
              <a:t>分论点</a:t>
            </a:r>
            <a:endParaRPr lang="zh-CN" altLang="en-US" sz="6600" b="1" dirty="0">
              <a:solidFill>
                <a:srgbClr val="FF0000"/>
              </a:solidFill>
              <a:latin typeface="Webdings" panose="05030102010509060703" pitchFamily="18" charset="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2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62">
                                            <p:txEl>
                                              <p:charRg st="2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62">
                                            <p:txEl>
                                              <p:charRg st="2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162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162">
                                            <p:txEl>
                                              <p:charRg st="1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0162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0162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12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0162">
                                            <p:txEl>
                                              <p:charRg st="112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0162">
                                            <p:txEl>
                                              <p:charRg st="112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2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0162">
                                            <p:txEl>
                                              <p:charRg st="12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0162">
                                            <p:txEl>
                                              <p:charRg st="125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0162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0162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5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0162">
                                            <p:txEl>
                                              <p:charRg st="15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0162">
                                            <p:txEl>
                                              <p:charRg st="150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62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0162">
                                            <p:txEl>
                                              <p:charRg st="162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0162">
                                            <p:txEl>
                                              <p:charRg st="162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7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0162">
                                            <p:txEl>
                                              <p:charRg st="17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0162">
                                            <p:txEl>
                                              <p:charRg st="173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87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0162">
                                            <p:txEl>
                                              <p:charRg st="187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0162">
                                            <p:txEl>
                                              <p:charRg st="187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>
                                            <p:txEl>
                                              <p:charRg st="13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0162">
                                            <p:txEl>
                                              <p:charRg st="13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0162">
                                            <p:txEl>
                                              <p:charRg st="13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01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01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eaLnBrk="1" hangingPunct="1"/>
            <a:endParaRPr lang="zh-CN" altLang="en-US"/>
          </a:p>
        </p:txBody>
      </p:sp>
      <p:sp>
        <p:nvSpPr>
          <p:cNvPr id="6146" name="Rectangle 3"/>
          <p:cNvSpPr>
            <a:spLocks noGrp="1"/>
          </p:cNvSpPr>
          <p:nvPr>
            <p:ph idx="1"/>
          </p:nvPr>
        </p:nvSpPr>
        <p:spPr/>
        <p:txBody>
          <a:bodyPr anchor="t"/>
          <a:p>
            <a:pPr eaLnBrk="1" hangingPunct="1"/>
            <a:endParaRPr lang="zh-CN" altLang="en-US"/>
          </a:p>
        </p:txBody>
      </p:sp>
      <p:pic>
        <p:nvPicPr>
          <p:cNvPr id="6147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8" name="组合 9"/>
          <p:cNvGrpSpPr/>
          <p:nvPr/>
        </p:nvGrpSpPr>
        <p:grpSpPr>
          <a:xfrm>
            <a:off x="-23812" y="5713413"/>
            <a:ext cx="9167812" cy="319087"/>
            <a:chOff x="-32389" y="6473921"/>
            <a:chExt cx="12224389" cy="424896"/>
          </a:xfrm>
        </p:grpSpPr>
        <p:pic>
          <p:nvPicPr>
            <p:cNvPr id="6149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2389" y="6473921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62239" y="6483546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32101" y="6498439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2" name="Rectangle 10"/>
          <p:cNvSpPr/>
          <p:nvPr/>
        </p:nvSpPr>
        <p:spPr>
          <a:xfrm>
            <a:off x="1008063" y="998538"/>
            <a:ext cx="6172200" cy="628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300" b="1" dirty="0">
                <a:solidFill>
                  <a:srgbClr val="FF33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技法突破</a:t>
            </a:r>
            <a:endParaRPr lang="zh-CN" altLang="en-US" sz="3300" b="1" dirty="0">
              <a:solidFill>
                <a:srgbClr val="FF33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6153" name="Rectangle 2"/>
          <p:cNvSpPr/>
          <p:nvPr/>
        </p:nvSpPr>
        <p:spPr>
          <a:xfrm>
            <a:off x="365125" y="1433513"/>
            <a:ext cx="8321675" cy="28622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/>
            <a:r>
              <a:rPr lang="zh-CN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结构模式一：并列式</a:t>
            </a:r>
            <a:endParaRPr lang="en-US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/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并列式结构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是将中心论点分解成几个分论点，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个分论点意义关系相对独立，且彼此间相互并列。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/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/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这种模式</a:t>
            </a:r>
            <a:r>
              <a:rPr lang="zh-CN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时，要注意各个分论点或论据之间内在的必然联系，注意彼此间的照应、衔接，不要东拉西扯，罗列一些不相干的内容。</a:t>
            </a:r>
            <a:endParaRPr lang="zh-CN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图解 </a:t>
            </a:r>
            <a:r>
              <a:rPr lang="en-US" altLang="zh-CN" b="1" dirty="0">
                <a:solidFill>
                  <a:srgbClr val="FF0000"/>
                </a:solidFill>
              </a:rPr>
              <a:t>: </a:t>
            </a:r>
            <a:r>
              <a:rPr lang="zh-CN" altLang="en-US" b="1" dirty="0">
                <a:solidFill>
                  <a:srgbClr val="FF0000"/>
                </a:solidFill>
              </a:rPr>
              <a:t>总分式、并列式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601788" y="3105150"/>
            <a:ext cx="917575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buFontTx/>
              <a:buNone/>
            </a:pPr>
            <a:r>
              <a:rPr lang="zh-CN" altLang="en-US" sz="405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</a:t>
            </a:r>
            <a:endParaRPr lang="zh-CN" altLang="en-US" sz="4050" b="1" strike="noStrike" noProof="1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706813" y="2025650"/>
            <a:ext cx="973138" cy="809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buFontTx/>
              <a:buNone/>
            </a:pPr>
            <a:r>
              <a:rPr lang="zh-CN" altLang="en-US" sz="405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</a:t>
            </a:r>
            <a:endParaRPr lang="zh-CN" altLang="en-US" sz="4050" b="1" strike="noStrike" noProof="1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706813" y="3213100"/>
            <a:ext cx="973138" cy="919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buFontTx/>
              <a:buNone/>
            </a:pPr>
            <a:r>
              <a:rPr lang="zh-CN" altLang="en-US" sz="405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</a:t>
            </a:r>
            <a:endParaRPr lang="zh-CN" altLang="en-US" sz="4050" b="1" strike="noStrike" noProof="1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706813" y="4564063"/>
            <a:ext cx="973138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buFontTx/>
              <a:buNone/>
            </a:pPr>
            <a:r>
              <a:rPr lang="zh-CN" altLang="en-US" sz="405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</a:t>
            </a:r>
            <a:endParaRPr lang="zh-CN" altLang="en-US" sz="4050" b="1" strike="noStrike" noProof="1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6354763" y="3105150"/>
            <a:ext cx="863600" cy="1079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buFontTx/>
              <a:buNone/>
            </a:pPr>
            <a:r>
              <a:rPr lang="zh-CN" altLang="en-US" sz="405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</a:t>
            </a:r>
            <a:endParaRPr lang="zh-CN" altLang="en-US" sz="4050" b="1" strike="noStrike" noProof="1"/>
          </a:p>
        </p:txBody>
      </p:sp>
      <p:sp>
        <p:nvSpPr>
          <p:cNvPr id="7176" name="Line 9"/>
          <p:cNvSpPr/>
          <p:nvPr/>
        </p:nvSpPr>
        <p:spPr>
          <a:xfrm flipV="1">
            <a:off x="2519363" y="2457450"/>
            <a:ext cx="1027112" cy="539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Line 10"/>
          <p:cNvSpPr/>
          <p:nvPr/>
        </p:nvSpPr>
        <p:spPr>
          <a:xfrm>
            <a:off x="4192588" y="2889250"/>
            <a:ext cx="0" cy="2698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Line 11"/>
          <p:cNvSpPr/>
          <p:nvPr/>
        </p:nvSpPr>
        <p:spPr>
          <a:xfrm>
            <a:off x="4192588" y="4184650"/>
            <a:ext cx="0" cy="3238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Line 12"/>
          <p:cNvSpPr/>
          <p:nvPr/>
        </p:nvSpPr>
        <p:spPr>
          <a:xfrm flipV="1">
            <a:off x="4895850" y="4076700"/>
            <a:ext cx="1296988" cy="8651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Line 13"/>
          <p:cNvSpPr/>
          <p:nvPr/>
        </p:nvSpPr>
        <p:spPr>
          <a:xfrm>
            <a:off x="2519363" y="4294188"/>
            <a:ext cx="1027112" cy="75565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Line 14"/>
          <p:cNvSpPr/>
          <p:nvPr/>
        </p:nvSpPr>
        <p:spPr>
          <a:xfrm>
            <a:off x="4787900" y="2401888"/>
            <a:ext cx="1404938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819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>
                <a:solidFill>
                  <a:srgbClr val="0000FF"/>
                </a:solidFill>
                <a:sym typeface="宋体" panose="02010600030101010101" pitchFamily="2" charset="-122"/>
              </a:rPr>
              <a:t>中心论点：苦是人生的补药</a:t>
            </a:r>
            <a:endParaRPr lang="zh-CN" altLang="en-US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r>
              <a:rPr lang="en-US" altLang="zh-CN">
                <a:sym typeface="宋体" panose="02010600030101010101" pitchFamily="2" charset="-122"/>
              </a:rPr>
              <a:t>1</a:t>
            </a:r>
            <a:r>
              <a:rPr lang="zh-CN" altLang="en-US">
                <a:sym typeface="宋体" panose="02010600030101010101" pitchFamily="2" charset="-122"/>
              </a:rPr>
              <a:t>、志从苦中砺。</a:t>
            </a:r>
            <a:endParaRPr lang="zh-CN" altLang="en-US">
              <a:sym typeface="宋体" panose="02010600030101010101" pitchFamily="2" charset="-122"/>
            </a:endParaRPr>
          </a:p>
          <a:p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、才从苦中长。</a:t>
            </a:r>
            <a:endParaRPr lang="zh-CN" altLang="en-US">
              <a:sym typeface="宋体" panose="02010600030101010101" pitchFamily="2" charset="-122"/>
            </a:endParaRPr>
          </a:p>
          <a:p>
            <a:r>
              <a:rPr lang="en-US" altLang="zh-CN">
                <a:sym typeface="宋体" panose="02010600030101010101" pitchFamily="2" charset="-122"/>
              </a:rPr>
              <a:t>3</a:t>
            </a:r>
            <a:r>
              <a:rPr lang="zh-CN" altLang="en-US">
                <a:sym typeface="宋体" panose="02010600030101010101" pitchFamily="2" charset="-122"/>
              </a:rPr>
              <a:t>、功从苦中建。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明确拟分论点的总的要求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95587" name="Rectangle 3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4876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分论点一般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放在每一段的开头或独立成段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分论点的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语言要精练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，一般控制在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字之内，但也不能太简单。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分论点句子的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结构尽量要一致，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使中间几段构成排比或准排比段。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分论点的表述要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尽量紧扣话题的关键字眼，以保证每一段都扣题。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建议：选择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最切题、自己最有把握写好的结构和分论点组合。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5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58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2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5587">
                                            <p:txEl>
                                              <p:charRg st="2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5587">
                                            <p:txEl>
                                              <p:charRg st="2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587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5587">
                                            <p:txEl>
                                              <p:charRg st="5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8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5587">
                                            <p:txEl>
                                              <p:charRg st="8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5587">
                                            <p:txEl>
                                              <p:charRg st="8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charRg st="11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5587">
                                            <p:txEl>
                                              <p:charRg st="11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5587">
                                            <p:txEl>
                                              <p:charRg st="110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Rectangle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574516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概念法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对关键词语加以分析，明确其内涵和外延，有助于我们对中心论点进行分解。</a:t>
            </a:r>
            <a:endParaRPr lang="zh-CN" altLang="en-US" sz="2800" b="1" dirty="0">
              <a:solidFill>
                <a:srgbClr val="00101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的阐述可具体，可抽象，可比喻。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比如：</a:t>
            </a:r>
            <a:r>
              <a:rPr lang="zh-CN" altLang="en-US" sz="2800" b="1" dirty="0">
                <a:solidFill>
                  <a:srgbClr val="00101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关爱</a:t>
            </a:r>
            <a:r>
              <a:rPr lang="zh-CN" altLang="en-US" sz="2800" b="1" dirty="0">
                <a:solidFill>
                  <a:srgbClr val="00101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101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关爱是一句鼓励的话语，关爱是一个温暖的眼神，关爱是一次及时的搀扶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。（具体表现）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关爱是无私的奉献，关爱是倾情的给予，关爱是热心的帮助。（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抽象概念）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关爱是夏日的清凉，关爱是和煦的春风，关爱是暖人的炭火</a:t>
            </a:r>
            <a:r>
              <a:rPr lang="zh-CN" altLang="en-US" sz="28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（比喻说理）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8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18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18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018">
                                            <p:txEl>
                                              <p:charRg st="111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12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018">
                                            <p:txEl>
                                              <p:charRg st="12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018">
                                            <p:txEl>
                                              <p:charRg st="120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16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4018">
                                            <p:txEl>
                                              <p:charRg st="16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4018">
                                            <p:txEl>
                                              <p:charRg st="160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>
                                            <p:txEl>
                                              <p:charRg st="194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4018">
                                            <p:txEl>
                                              <p:charRg st="194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4018">
                                            <p:txEl>
                                              <p:charRg st="194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 build="p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33"/>
</p:tagLst>
</file>

<file path=ppt/tags/tag2.xml><?xml version="1.0" encoding="utf-8"?>
<p:tagLst xmlns:p="http://schemas.openxmlformats.org/presentationml/2006/main">
  <p:tag name="KSO_WM_TEMPLATE_CATEGORY" val="custom"/>
  <p:tag name="KSO_WM_TEMPLATE_INDEX" val="233"/>
</p:tagLst>
</file>

<file path=ppt/tags/tag3.xml><?xml version="1.0" encoding="utf-8"?>
<p:tagLst xmlns:p="http://schemas.openxmlformats.org/presentationml/2006/main">
  <p:tag name="KSO_WM_TEMPLATE_CATEGORY" val="custom"/>
  <p:tag name="KSO_WM_TEMPLATE_INDEX" val="233"/>
</p:tagLst>
</file>

<file path=ppt/tags/tag4.xml><?xml version="1.0" encoding="utf-8"?>
<p:tagLst xmlns:p="http://schemas.openxmlformats.org/presentationml/2006/main">
  <p:tag name="KSO_WM_TEMPLATE_CATEGORY" val="custom"/>
  <p:tag name="KSO_WM_TEMPLATE_INDEX" val="233"/>
</p:tagLst>
</file>

<file path=ppt/tags/tag5.xml><?xml version="1.0" encoding="utf-8"?>
<p:tagLst xmlns:p="http://schemas.openxmlformats.org/presentationml/2006/main">
  <p:tag name="KSO_WM_TEMPLATE_CATEGORY" val="custom"/>
  <p:tag name="KSO_WM_TEMPLATE_INDEX" val="233"/>
</p:tagLst>
</file>

<file path=ppt/tags/tag6.xml><?xml version="1.0" encoding="utf-8"?>
<p:tagLst xmlns:p="http://schemas.openxmlformats.org/presentationml/2006/main">
  <p:tag name="KSO_WM_TEMPLATE_CATEGORY" val="custom"/>
  <p:tag name="KSO_WM_TEMPLATE_INDEX" val="233"/>
</p:tagLst>
</file>

<file path=ppt/tags/tag7.xml><?xml version="1.0" encoding="utf-8"?>
<p:tagLst xmlns:p="http://schemas.openxmlformats.org/presentationml/2006/main">
  <p:tag name="KSO_WM_TEMPLATE_CATEGORY" val="custom"/>
  <p:tag name="KSO_WM_TEMPLATE_INDEX" val="233"/>
</p:tagLst>
</file>

<file path=ppt/tags/tag8.xml><?xml version="1.0" encoding="utf-8"?>
<p:tagLst xmlns:p="http://schemas.openxmlformats.org/presentationml/2006/main">
  <p:tag name="KSO_WM_TEMPLATE_CATEGORY" val="custom"/>
  <p:tag name="KSO_WM_TEMPLATE_INDEX" val="233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2600</Words>
  <Application>WPS 演示</Application>
  <PresentationFormat>全屏显示(4:3)</PresentationFormat>
  <Paragraphs>217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楷体</vt:lpstr>
      <vt:lpstr>黑体</vt:lpstr>
      <vt:lpstr>Webdings</vt:lpstr>
      <vt:lpstr>Calibri</vt:lpstr>
      <vt:lpstr>微软雅黑</vt:lpstr>
      <vt:lpstr>Arial Unicode MS</vt:lpstr>
      <vt:lpstr>华文中宋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图解 : 总分式、并列式</vt:lpstr>
      <vt:lpstr>PowerPoint 演示文稿</vt:lpstr>
      <vt:lpstr>明确拟分论点的总的要求</vt:lpstr>
      <vt:lpstr>PowerPoint 演示文稿</vt:lpstr>
      <vt:lpstr>拟写角度①：“是什么” </vt:lpstr>
      <vt:lpstr>课堂练习一：拟定写角度是“是什么”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练一练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ompany>
  <LinksUpToDate>false</LinksUpToDate>
  <SharedDoc>false</SharedDoc>
  <HyperlinksChanged>false</HyperlinksChanged>
  <AppVersion>14.0000</AppVersion>
  <Manage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胡明萍</cp:lastModifiedBy>
  <cp:revision>18</cp:revision>
  <dcterms:created xsi:type="dcterms:W3CDTF">2019-01-01T13:49:00Z</dcterms:created>
  <dcterms:modified xsi:type="dcterms:W3CDTF">2019-01-10T09:03:15Z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2052-11.1.0.8236</vt:lpwstr>
  </property>
</Properties>
</file>