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omments/comment1.xml" ContentType="application/vnd.openxmlformats-officedocument.presentationml.comments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20" r:id="rId1"/>
  </p:sldMasterIdLst>
  <p:notesMasterIdLst>
    <p:notesMasterId r:id="rId31"/>
  </p:notesMasterIdLst>
  <p:sldIdLst>
    <p:sldId id="256" r:id="rId2"/>
    <p:sldId id="257" r:id="rId3"/>
    <p:sldId id="258" r:id="rId4"/>
    <p:sldId id="284" r:id="rId5"/>
    <p:sldId id="285" r:id="rId6"/>
    <p:sldId id="259" r:id="rId7"/>
    <p:sldId id="279" r:id="rId8"/>
    <p:sldId id="262" r:id="rId9"/>
    <p:sldId id="274" r:id="rId10"/>
    <p:sldId id="263" r:id="rId11"/>
    <p:sldId id="271" r:id="rId12"/>
    <p:sldId id="269" r:id="rId13"/>
    <p:sldId id="273" r:id="rId14"/>
    <p:sldId id="275" r:id="rId15"/>
    <p:sldId id="290" r:id="rId16"/>
    <p:sldId id="289" r:id="rId17"/>
    <p:sldId id="272" r:id="rId18"/>
    <p:sldId id="287" r:id="rId19"/>
    <p:sldId id="292" r:id="rId20"/>
    <p:sldId id="291" r:id="rId21"/>
    <p:sldId id="264" r:id="rId22"/>
    <p:sldId id="288" r:id="rId23"/>
    <p:sldId id="283" r:id="rId24"/>
    <p:sldId id="282" r:id="rId25"/>
    <p:sldId id="286" r:id="rId26"/>
    <p:sldId id="278" r:id="rId27"/>
    <p:sldId id="276" r:id="rId28"/>
    <p:sldId id="277" r:id="rId29"/>
    <p:sldId id="260" r:id="rId3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asus" initials="a" lastIdx="6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99"/>
    <a:srgbClr val="4C14BC"/>
    <a:srgbClr val="00823B"/>
    <a:srgbClr val="2FFF8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164" autoAdjust="0"/>
    <p:restoredTop sz="94649" autoAdjust="0"/>
  </p:normalViewPr>
  <p:slideViewPr>
    <p:cSldViewPr>
      <p:cViewPr varScale="1">
        <p:scale>
          <a:sx n="67" d="100"/>
          <a:sy n="67" d="100"/>
        </p:scale>
        <p:origin x="-1422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84" y="14586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6-11-22T12:56:05.158" idx="2">
    <p:pos x="5733" y="342"/>
    <p:text>排比</p:text>
  </p:cm>
  <p:cm authorId="0" dt="2016-11-22T12:56:23.248" idx="3">
    <p:pos x="3762" y="711"/>
    <p:text>排比</p:text>
  </p:cm>
  <p:cm authorId="0" dt="2016-11-22T12:56:49.809" idx="4">
    <p:pos x="2763" y="864"/>
    <p:text>拟人</p:text>
  </p:cm>
  <p:cm authorId="0" dt="2016-11-22T12:56:49.814" idx="5">
    <p:pos x="2899" y="1000"/>
    <p:text/>
  </p:cm>
  <p:cm authorId="0" dt="2016-11-22T12:57:14.287" idx="6">
    <p:pos x="5598" y="864"/>
    <p:text>比喻</p:text>
  </p:cm>
</p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5840757-9261-4D11-B5D2-6C6299A6142C}" type="datetimeFigureOut">
              <a:rPr lang="zh-CN" altLang="en-US" smtClean="0"/>
              <a:t>2016/12/6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D88FFB0-EFD0-4CDF-B873-9CF3FBE3ED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19879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88FFB0-EFD0-4CDF-B873-9CF3FBE3EDBC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21442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88FFB0-EFD0-4CDF-B873-9CF3FBE3EDBC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21442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98AF03-7270-45C2-A683-C5E353EF01A5}" type="datetime4">
              <a:rPr lang="en-US" smtClean="0"/>
              <a:pPr/>
              <a:t>December 6, 2016</a:t>
            </a:fld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B37D5FE-740C-46F5-801A-FA5477D9711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FB5AFD-D735-4504-A039-ADEBB6448D55}" type="datetime4">
              <a:rPr lang="en-US" smtClean="0"/>
              <a:pPr/>
              <a:t>December 6, 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7D5FE-740C-46F5-801A-FA5477D9711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5C8118-FB93-4E87-B380-0175F2FE2167}" type="datetime4">
              <a:rPr lang="en-US" smtClean="0"/>
              <a:pPr/>
              <a:t>December 6, 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7D5FE-740C-46F5-801A-FA5477D9711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A93482-8E69-40F7-BCAD-5662A6CADB27}" type="datetime4">
              <a:rPr lang="en-US" smtClean="0"/>
              <a:pPr/>
              <a:t>December 6, 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7D5FE-740C-46F5-801A-FA5477D9711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B7EAE1-CAAC-4AEF-919E-158692B1E55E}" type="datetime4">
              <a:rPr lang="en-US" smtClean="0"/>
              <a:pPr/>
              <a:t>December 6, 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7D5FE-740C-46F5-801A-FA5477D9711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25A706-D8F2-4D1A-855A-CADC92600C26}" type="datetime4">
              <a:rPr lang="en-US" smtClean="0"/>
              <a:pPr/>
              <a:t>December 6, 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7D5FE-740C-46F5-801A-FA5477D9711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4F123-1704-49AC-9D15-C4B1462B8014}" type="datetime4">
              <a:rPr lang="en-US" smtClean="0"/>
              <a:pPr/>
              <a:t>December 6, 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7D5FE-740C-46F5-801A-FA5477D9711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127EC2-47FB-48A1-8644-C8A81DDAA119}" type="datetime4">
              <a:rPr lang="en-US" smtClean="0"/>
              <a:pPr/>
              <a:t>December 6, 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7D5FE-740C-46F5-801A-FA5477D9711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3EC3ED-7435-49F9-84C8-03CCA2F8DEDB}" type="datetime4">
              <a:rPr lang="en-US" smtClean="0"/>
              <a:pPr/>
              <a:t>December 6, 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7D5FE-740C-46F5-801A-FA5477D9711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C49BF1-FCD3-4395-8FF6-0047AF66228E}" type="datetime4">
              <a:rPr lang="en-US" smtClean="0"/>
              <a:pPr/>
              <a:t>December 6, 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7D5FE-740C-46F5-801A-FA5477D9711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61222-2C8B-4501-BE87-6797EC025925}" type="datetime4">
              <a:rPr lang="en-US" smtClean="0"/>
              <a:pPr/>
              <a:t>December 6, 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7D5FE-740C-46F5-801A-FA5477D9711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16C01193-8287-4834-A286-6B880643E934}" type="datetime4">
              <a:rPr lang="en-US" smtClean="0"/>
              <a:pPr/>
              <a:t>December 6, 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8B37D5FE-740C-46F5-801A-FA5477D9711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21" r:id="rId1"/>
    <p:sldLayoutId id="2147484022" r:id="rId2"/>
    <p:sldLayoutId id="2147484023" r:id="rId3"/>
    <p:sldLayoutId id="2147484024" r:id="rId4"/>
    <p:sldLayoutId id="2147484025" r:id="rId5"/>
    <p:sldLayoutId id="2147484026" r:id="rId6"/>
    <p:sldLayoutId id="2147484027" r:id="rId7"/>
    <p:sldLayoutId id="2147484028" r:id="rId8"/>
    <p:sldLayoutId id="2147484029" r:id="rId9"/>
    <p:sldLayoutId id="2147484030" r:id="rId10"/>
    <p:sldLayoutId id="2147484031" r:id="rId11"/>
  </p:sldLayoutIdLst>
  <p:hf hdr="0"/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omments" Target="../comments/comment1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slide" Target="slide28.xml"/><Relationship Id="rId5" Type="http://schemas.openxmlformats.org/officeDocument/2006/relationships/slide" Target="slide8.xml"/><Relationship Id="rId4" Type="http://schemas.openxmlformats.org/officeDocument/2006/relationships/slide" Target="slide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" Target="slide8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slide" Target="slide8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" Target="slide1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7" Type="http://schemas.openxmlformats.org/officeDocument/2006/relationships/slide" Target="slide27.xml"/><Relationship Id="rId2" Type="http://schemas.openxmlformats.org/officeDocument/2006/relationships/slide" Target="slide9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5.xml"/><Relationship Id="rId5" Type="http://schemas.openxmlformats.org/officeDocument/2006/relationships/slide" Target="slide21.xml"/><Relationship Id="rId4" Type="http://schemas.openxmlformats.org/officeDocument/2006/relationships/slide" Target="slide1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alpha val="54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4" name="Picture 6" descr="C:\Users\asus\AppData\Local\Microsoft\Windows\INetCache\IE\7I2X0VJ3\5561160048_37c8ec49ff_b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2060848"/>
            <a:ext cx="5365104" cy="5090139"/>
          </a:xfrm>
          <a:prstGeom prst="rect">
            <a:avLst/>
          </a:prstGeom>
          <a:noFill/>
          <a:effectLst>
            <a:glow rad="127000">
              <a:schemeClr val="accent1">
                <a:alpha val="0"/>
              </a:schemeClr>
            </a:glow>
            <a:softEdge rad="12573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-2268760" y="260648"/>
            <a:ext cx="7200800" cy="5390728"/>
          </a:xfrm>
        </p:spPr>
        <p:txBody>
          <a:bodyPr>
            <a:noAutofit/>
          </a:bodyPr>
          <a:lstStyle/>
          <a:p>
            <a:r>
              <a:rPr lang="zh-CN" altLang="en-US" sz="4400" b="1" dirty="0" smtClean="0">
                <a:solidFill>
                  <a:schemeClr val="accent3">
                    <a:lumMod val="50000"/>
                  </a:schemeClr>
                </a:solidFill>
              </a:rPr>
              <a:t>说课：</a:t>
            </a:r>
            <a:r>
              <a:rPr lang="en-US" altLang="zh-CN" sz="4400" b="1" dirty="0" smtClean="0">
                <a:solidFill>
                  <a:schemeClr val="accent6">
                    <a:lumMod val="50000"/>
                  </a:schemeClr>
                </a:solidFill>
              </a:rPr>
              <a:t/>
            </a:r>
            <a:br>
              <a:rPr lang="en-US" altLang="zh-CN" sz="4400" b="1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en-US" altLang="zh-CN" sz="4400" b="1" dirty="0">
                <a:solidFill>
                  <a:schemeClr val="accent6">
                    <a:lumMod val="50000"/>
                  </a:schemeClr>
                </a:solidFill>
              </a:rPr>
              <a:t/>
            </a:r>
            <a:br>
              <a:rPr lang="en-US" altLang="zh-CN" sz="4400" b="1" dirty="0">
                <a:solidFill>
                  <a:schemeClr val="accent6">
                    <a:lumMod val="50000"/>
                  </a:schemeClr>
                </a:solidFill>
              </a:rPr>
            </a:br>
            <a:r>
              <a:rPr lang="en-US" altLang="zh-CN" sz="4400" b="1" dirty="0" smtClean="0">
                <a:solidFill>
                  <a:schemeClr val="accent6">
                    <a:lumMod val="50000"/>
                  </a:schemeClr>
                </a:solidFill>
              </a:rPr>
              <a:t/>
            </a:r>
            <a:br>
              <a:rPr lang="en-US" altLang="zh-CN" sz="4400" b="1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en-US" altLang="zh-CN" sz="4400" b="1" dirty="0" smtClean="0">
                <a:solidFill>
                  <a:schemeClr val="accent6">
                    <a:lumMod val="50000"/>
                  </a:schemeClr>
                </a:solidFill>
              </a:rPr>
              <a:t>                          </a:t>
            </a:r>
            <a:r>
              <a:rPr lang="en-US" altLang="zh-CN" sz="4400" b="1" dirty="0" smtClean="0">
                <a:solidFill>
                  <a:schemeClr val="accent6">
                    <a:lumMod val="50000"/>
                  </a:schemeClr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 </a:t>
            </a:r>
            <a:r>
              <a:rPr lang="en-US" altLang="zh-CN" sz="8000" b="1" dirty="0" smtClean="0">
                <a:solidFill>
                  <a:srgbClr val="00823B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《</a:t>
            </a:r>
            <a:r>
              <a:rPr lang="zh-CN" altLang="en-US" sz="8000" b="1" dirty="0" smtClean="0">
                <a:solidFill>
                  <a:srgbClr val="00823B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春</a:t>
            </a:r>
            <a:r>
              <a:rPr lang="en-US" altLang="zh-CN" sz="8000" b="1" dirty="0" smtClean="0">
                <a:solidFill>
                  <a:srgbClr val="00823B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》                        </a:t>
            </a:r>
            <a:r>
              <a:rPr lang="en-US" altLang="zh-CN" sz="8000" b="1" dirty="0" smtClean="0">
                <a:solidFill>
                  <a:schemeClr val="accent6">
                    <a:lumMod val="50000"/>
                  </a:schemeClr>
                </a:solidFill>
              </a:rPr>
              <a:t/>
            </a:r>
            <a:br>
              <a:rPr lang="en-US" altLang="zh-CN" sz="8000" b="1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en-US" altLang="zh-CN" sz="8000" b="1" dirty="0">
                <a:solidFill>
                  <a:schemeClr val="accent6">
                    <a:lumMod val="50000"/>
                  </a:schemeClr>
                </a:solidFill>
              </a:rPr>
              <a:t/>
            </a:r>
            <a:br>
              <a:rPr lang="en-US" altLang="zh-CN" sz="8000" b="1" dirty="0">
                <a:solidFill>
                  <a:schemeClr val="accent6">
                    <a:lumMod val="50000"/>
                  </a:schemeClr>
                </a:solidFill>
              </a:rPr>
            </a:br>
            <a:endParaRPr lang="zh-CN" altLang="en-US" sz="44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6948264" y="4437112"/>
            <a:ext cx="2376264" cy="1764685"/>
          </a:xfrm>
        </p:spPr>
        <p:txBody>
          <a:bodyPr>
            <a:noAutofit/>
          </a:bodyPr>
          <a:lstStyle/>
          <a:p>
            <a:r>
              <a:rPr lang="zh-CN" altLang="en-US" sz="2400" dirty="0">
                <a:solidFill>
                  <a:schemeClr val="accent3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王</a:t>
            </a:r>
            <a:r>
              <a:rPr lang="zh-CN" altLang="en-US" sz="2400" dirty="0" smtClean="0">
                <a:solidFill>
                  <a:schemeClr val="accent3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圆圆</a:t>
            </a:r>
            <a:endParaRPr lang="en-US" altLang="zh-CN" sz="2400" dirty="0" smtClean="0">
              <a:solidFill>
                <a:schemeClr val="accent3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 smtClean="0">
                <a:solidFill>
                  <a:schemeClr val="accent3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140104044</a:t>
            </a:r>
          </a:p>
          <a:p>
            <a:r>
              <a:rPr lang="zh-CN" altLang="en-US" sz="2400" dirty="0">
                <a:solidFill>
                  <a:schemeClr val="accent3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汉语</a:t>
            </a:r>
            <a:r>
              <a:rPr lang="zh-CN" altLang="en-US" sz="2400" dirty="0" smtClean="0">
                <a:solidFill>
                  <a:schemeClr val="accent3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言文学</a:t>
            </a:r>
            <a:endParaRPr lang="en-US" altLang="zh-CN" sz="2400" dirty="0" smtClean="0">
              <a:solidFill>
                <a:schemeClr val="accent3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400" dirty="0" smtClean="0">
                <a:solidFill>
                  <a:schemeClr val="accent3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文秘一班</a:t>
            </a:r>
            <a:endParaRPr lang="zh-CN" altLang="en-US" sz="2400" dirty="0">
              <a:solidFill>
                <a:schemeClr val="accent3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7010400" y="6111076"/>
            <a:ext cx="2133600" cy="750981"/>
          </a:xfrm>
        </p:spPr>
        <p:txBody>
          <a:bodyPr/>
          <a:lstStyle/>
          <a:p>
            <a:fld id="{0A98AF03-7270-45C2-A683-C5E353EF01A5}" type="datetime4">
              <a:rPr lang="en-US" smtClean="0">
                <a:solidFill>
                  <a:schemeClr val="accent6">
                    <a:lumMod val="50000"/>
                  </a:schemeClr>
                </a:solidFill>
              </a:rPr>
              <a:pPr/>
              <a:t>December 6, 2016</a:t>
            </a:fld>
            <a:endParaRPr lang="en-US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B37D5FE-740C-46F5-801A-FA5477D9711F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257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A93482-8E69-40F7-BCAD-5662A6CADB27}" type="datetime4">
              <a:rPr lang="en-US" smtClean="0"/>
              <a:pPr/>
              <a:t>December 6, 2016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7D5FE-740C-46F5-801A-FA5477D9711F}" type="slidenum">
              <a:rPr lang="en-US" smtClean="0"/>
              <a:pPr/>
              <a:t>10</a:t>
            </a:fld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2735208" y="764704"/>
            <a:ext cx="5509200" cy="561662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000" b="1" dirty="0">
                <a:solidFill>
                  <a:schemeClr val="accent3">
                    <a:lumMod val="50000"/>
                  </a:schemeClr>
                </a:solidFill>
                <a:latin typeface="+mj-ea"/>
              </a:rPr>
              <a:t>同学们，大家都知道：</a:t>
            </a:r>
            <a:endParaRPr lang="en-US" altLang="zh-CN" sz="4000" b="1" dirty="0">
              <a:solidFill>
                <a:schemeClr val="accent3">
                  <a:lumMod val="50000"/>
                </a:schemeClr>
              </a:solidFill>
              <a:latin typeface="+mj-ea"/>
            </a:endParaRPr>
          </a:p>
          <a:p>
            <a:r>
              <a:rPr lang="zh-CN" altLang="en-US" sz="4000" b="1" dirty="0" smtClean="0">
                <a:solidFill>
                  <a:schemeClr val="accent3">
                    <a:lumMod val="50000"/>
                  </a:schemeClr>
                </a:solidFill>
                <a:latin typeface="+mj-ea"/>
              </a:rPr>
              <a:t>一天</a:t>
            </a:r>
            <a:r>
              <a:rPr lang="zh-CN" altLang="en-US" sz="4000" b="1" dirty="0">
                <a:solidFill>
                  <a:schemeClr val="accent3">
                    <a:lumMod val="50000"/>
                  </a:schemeClr>
                </a:solidFill>
                <a:latin typeface="+mj-ea"/>
              </a:rPr>
              <a:t>之计在于 “晨”</a:t>
            </a:r>
            <a:endParaRPr lang="en-US" altLang="zh-CN" sz="4000" b="1" dirty="0">
              <a:solidFill>
                <a:schemeClr val="accent3">
                  <a:lumMod val="50000"/>
                </a:schemeClr>
              </a:solidFill>
              <a:latin typeface="+mj-ea"/>
            </a:endParaRPr>
          </a:p>
          <a:p>
            <a:r>
              <a:rPr lang="zh-CN" altLang="en-US" sz="4000" b="1" dirty="0" smtClean="0">
                <a:solidFill>
                  <a:schemeClr val="accent3">
                    <a:lumMod val="50000"/>
                  </a:schemeClr>
                </a:solidFill>
                <a:latin typeface="+mj-ea"/>
              </a:rPr>
              <a:t>         而               </a:t>
            </a:r>
            <a:endParaRPr lang="en-US" altLang="zh-CN" sz="4000" b="1" dirty="0" smtClean="0">
              <a:solidFill>
                <a:schemeClr val="accent3">
                  <a:lumMod val="50000"/>
                </a:schemeClr>
              </a:solidFill>
              <a:latin typeface="+mj-ea"/>
            </a:endParaRPr>
          </a:p>
          <a:p>
            <a:r>
              <a:rPr lang="en-US" altLang="zh-CN" sz="4000" b="1" dirty="0" smtClean="0">
                <a:solidFill>
                  <a:schemeClr val="accent3">
                    <a:lumMod val="50000"/>
                  </a:schemeClr>
                </a:solidFill>
                <a:latin typeface="+mj-ea"/>
              </a:rPr>
              <a:t> </a:t>
            </a:r>
            <a:r>
              <a:rPr lang="zh-CN" altLang="en-US" sz="4000" b="1" dirty="0" smtClean="0">
                <a:solidFill>
                  <a:schemeClr val="accent3">
                    <a:lumMod val="50000"/>
                  </a:schemeClr>
                </a:solidFill>
                <a:latin typeface="+mj-ea"/>
              </a:rPr>
              <a:t>一年</a:t>
            </a:r>
            <a:r>
              <a:rPr lang="zh-CN" altLang="en-US" sz="4000" b="1" dirty="0">
                <a:solidFill>
                  <a:schemeClr val="accent3">
                    <a:lumMod val="50000"/>
                  </a:schemeClr>
                </a:solidFill>
                <a:latin typeface="+mj-ea"/>
              </a:rPr>
              <a:t>之计</a:t>
            </a:r>
            <a:r>
              <a:rPr lang="zh-CN" altLang="en-US" sz="4000" b="1" dirty="0" smtClean="0">
                <a:solidFill>
                  <a:schemeClr val="accent3">
                    <a:lumMod val="50000"/>
                  </a:schemeClr>
                </a:solidFill>
                <a:latin typeface="+mj-ea"/>
              </a:rPr>
              <a:t>在于</a:t>
            </a:r>
            <a:endParaRPr lang="en-US" altLang="zh-CN" sz="4000" b="1" dirty="0" smtClean="0">
              <a:solidFill>
                <a:schemeClr val="accent3">
                  <a:lumMod val="50000"/>
                </a:schemeClr>
              </a:solidFill>
              <a:latin typeface="+mj-ea"/>
            </a:endParaRPr>
          </a:p>
          <a:p>
            <a:endParaRPr lang="en-US" altLang="zh-CN" sz="4000" b="1" dirty="0">
              <a:solidFill>
                <a:schemeClr val="accent3">
                  <a:lumMod val="50000"/>
                </a:schemeClr>
              </a:solidFill>
              <a:latin typeface="+mj-ea"/>
            </a:endParaRPr>
          </a:p>
          <a:p>
            <a:endParaRPr lang="en-US" altLang="zh-CN" sz="4000" b="1" dirty="0" smtClean="0">
              <a:solidFill>
                <a:schemeClr val="accent3">
                  <a:lumMod val="50000"/>
                </a:schemeClr>
              </a:solidFill>
              <a:latin typeface="+mj-ea"/>
            </a:endParaRPr>
          </a:p>
          <a:p>
            <a:r>
              <a:rPr lang="en-US" altLang="zh-CN" sz="4000" b="1" dirty="0">
                <a:solidFill>
                  <a:schemeClr val="accent3">
                    <a:lumMod val="50000"/>
                  </a:schemeClr>
                </a:solidFill>
                <a:latin typeface="+mj-ea"/>
              </a:rPr>
              <a:t> </a:t>
            </a:r>
            <a:r>
              <a:rPr lang="en-US" altLang="zh-CN" sz="4000" b="1" dirty="0" smtClean="0">
                <a:solidFill>
                  <a:schemeClr val="accent3">
                    <a:lumMod val="50000"/>
                  </a:schemeClr>
                </a:solidFill>
                <a:latin typeface="+mj-ea"/>
              </a:rPr>
              <a:t>     </a:t>
            </a:r>
            <a:r>
              <a:rPr lang="zh-CN" altLang="en-US" sz="6600" b="1" dirty="0" smtClean="0">
                <a:solidFill>
                  <a:schemeClr val="accent5"/>
                </a:solidFill>
                <a:latin typeface="+mj-ea"/>
              </a:rPr>
              <a:t>“春”</a:t>
            </a:r>
            <a:endParaRPr lang="en-US" altLang="zh-CN" sz="6600" b="1" dirty="0">
              <a:solidFill>
                <a:schemeClr val="accent5"/>
              </a:solidFill>
              <a:latin typeface="+mj-ea"/>
            </a:endParaRPr>
          </a:p>
          <a:p>
            <a:endParaRPr lang="zh-CN" altLang="en-US" sz="4000" dirty="0"/>
          </a:p>
        </p:txBody>
      </p:sp>
      <p:pic>
        <p:nvPicPr>
          <p:cNvPr id="17" name="Picture 6" descr="C:\Users\asus\AppData\Local\Microsoft\Windows\INetCache\IE\7WYE5HWR\139B31C404360-35E8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297868"/>
            <a:ext cx="3617595" cy="3028950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1115616" y="764704"/>
            <a:ext cx="29523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7030A0"/>
                </a:solidFill>
              </a:rPr>
              <a:t>板书：春        </a:t>
            </a:r>
            <a:endParaRPr lang="zh-CN" altLang="en-US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5346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A93482-8E69-40F7-BCAD-5662A6CADB27}" type="datetime4">
              <a:rPr lang="en-US" smtClean="0"/>
              <a:pPr/>
              <a:t>December 6, 2016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7D5FE-740C-46F5-801A-FA5477D9711F}" type="slidenum">
              <a:rPr lang="en-US" smtClean="0"/>
              <a:pPr/>
              <a:t>11</a:t>
            </a:fld>
            <a:endParaRPr lang="en-US"/>
          </a:p>
        </p:txBody>
      </p:sp>
      <p:pic>
        <p:nvPicPr>
          <p:cNvPr id="7" name="Picture 4" descr="C:\Users\asus\AppData\Local\Microsoft\Windows\INetCache\IE\J56CYP5L\5335405004_a2c972009f_z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968" y="2852936"/>
            <a:ext cx="7771444" cy="4248472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935596" y="404664"/>
            <a:ext cx="7344816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accent3">
                    <a:lumMod val="50000"/>
                  </a:schemeClr>
                </a:solidFill>
                <a:latin typeface="+mj-ea"/>
              </a:rPr>
              <a:t>看到</a:t>
            </a:r>
            <a:r>
              <a:rPr lang="zh-CN" altLang="en-US" sz="2800" b="1" dirty="0">
                <a:solidFill>
                  <a:schemeClr val="accent3">
                    <a:lumMod val="50000"/>
                  </a:schemeClr>
                </a:solidFill>
                <a:latin typeface="+mj-ea"/>
              </a:rPr>
              <a:t>冰水消融，我就知道春天到了</a:t>
            </a:r>
            <a:r>
              <a:rPr lang="zh-CN" altLang="en-US" sz="2800" b="1" dirty="0" smtClean="0">
                <a:solidFill>
                  <a:schemeClr val="accent3">
                    <a:lumMod val="50000"/>
                  </a:schemeClr>
                </a:solidFill>
                <a:latin typeface="+mj-ea"/>
              </a:rPr>
              <a:t>，流水哗哗，充满着活力。</a:t>
            </a:r>
            <a:endParaRPr lang="en-US" altLang="zh-CN" sz="2800" b="1" dirty="0" smtClean="0">
              <a:solidFill>
                <a:schemeClr val="accent3">
                  <a:lumMod val="50000"/>
                </a:schemeClr>
              </a:solidFill>
              <a:latin typeface="+mj-ea"/>
            </a:endParaRPr>
          </a:p>
          <a:p>
            <a:r>
              <a:rPr lang="zh-CN" altLang="en-US" sz="2800" b="1" dirty="0" smtClean="0">
                <a:solidFill>
                  <a:schemeClr val="accent3">
                    <a:lumMod val="50000"/>
                  </a:schemeClr>
                </a:solidFill>
                <a:latin typeface="+mj-ea"/>
              </a:rPr>
              <a:t>东风吹来，我就知道春天来了，轻风阵阵，暖气袭人。</a:t>
            </a:r>
            <a:endParaRPr lang="en-US" altLang="zh-CN" sz="2800" b="1" dirty="0" smtClean="0">
              <a:solidFill>
                <a:schemeClr val="accent3">
                  <a:lumMod val="50000"/>
                </a:schemeClr>
              </a:solidFill>
              <a:latin typeface="+mj-ea"/>
            </a:endParaRPr>
          </a:p>
          <a:p>
            <a:r>
              <a:rPr lang="zh-CN" altLang="en-US" sz="2800" b="1" dirty="0" smtClean="0">
                <a:solidFill>
                  <a:schemeClr val="accent3">
                    <a:lumMod val="50000"/>
                  </a:schemeClr>
                </a:solidFill>
                <a:latin typeface="+mj-ea"/>
              </a:rPr>
              <a:t>那么，你们怎样发现春呢？</a:t>
            </a:r>
            <a:endParaRPr lang="en-US" altLang="zh-CN" sz="2800" b="1" dirty="0" smtClean="0">
              <a:solidFill>
                <a:schemeClr val="accent3">
                  <a:lumMod val="50000"/>
                </a:schemeClr>
              </a:solidFill>
              <a:latin typeface="+mj-ea"/>
            </a:endParaRPr>
          </a:p>
          <a:p>
            <a:r>
              <a:rPr lang="zh-CN" altLang="en-US" sz="2800" b="1" dirty="0" smtClean="0">
                <a:solidFill>
                  <a:schemeClr val="accent3">
                    <a:lumMod val="50000"/>
                  </a:schemeClr>
                </a:solidFill>
                <a:latin typeface="+mj-ea"/>
              </a:rPr>
              <a:t>春天在你心中又是什么样子呢？</a:t>
            </a:r>
            <a:endParaRPr lang="zh-CN" altLang="en-US" sz="2800" b="1" dirty="0">
              <a:solidFill>
                <a:schemeClr val="accent3">
                  <a:lumMod val="50000"/>
                </a:schemeClr>
              </a:solidFill>
              <a:latin typeface="+mj-ea"/>
            </a:endParaRPr>
          </a:p>
          <a:p>
            <a:endParaRPr lang="en-US" altLang="zh-CN" sz="2800" b="1" dirty="0">
              <a:solidFill>
                <a:schemeClr val="accent3">
                  <a:lumMod val="50000"/>
                </a:schemeClr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908642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A93482-8E69-40F7-BCAD-5662A6CADB27}" type="datetime4">
              <a:rPr lang="en-US" smtClean="0"/>
              <a:pPr/>
              <a:t>December 6, 2016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7D5FE-740C-46F5-801A-FA5477D9711F}" type="slidenum">
              <a:rPr lang="en-US" smtClean="0"/>
              <a:pPr/>
              <a:t>12</a:t>
            </a:fld>
            <a:endParaRPr lang="en-US"/>
          </a:p>
        </p:txBody>
      </p:sp>
      <p:pic>
        <p:nvPicPr>
          <p:cNvPr id="13" name="Picture 8" descr="C:\Users\asus\AppData\Local\Microsoft\Windows\INetCache\IE\MJNVQY6B\20064218488422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286" y="2924944"/>
            <a:ext cx="3848571" cy="3744416"/>
          </a:xfrm>
          <a:prstGeom prst="rect">
            <a:avLst/>
          </a:prstGeom>
          <a:noFill/>
          <a:effectLst>
            <a:softEdge rad="889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3" descr="C:\Users\asus\AppData\Local\Microsoft\Windows\INetCache\IE\MJNVQY6B\5579427974_47c1ec3be1_b[1]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15879"/>
            <a:ext cx="3384376" cy="2466763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6" descr="C:\Users\asus\AppData\Local\Microsoft\Windows\INetCache\IE\7WYE5HWR\139B31C404360-35E8[1]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1068" y="0"/>
            <a:ext cx="4335117" cy="2777354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C:\Users\asus\AppData\Local\Microsoft\Windows\INetCache\IE\7WYE5HWR\3385122536_2660d659b8_z[1]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2944890"/>
            <a:ext cx="4489089" cy="3928728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834410" y="1388677"/>
            <a:ext cx="864096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 smtClean="0">
                <a:solidFill>
                  <a:srgbClr val="00823B"/>
                </a:solidFill>
              </a:rPr>
              <a:t>春</a:t>
            </a:r>
            <a:endParaRPr lang="en-US" altLang="zh-CN" sz="6000" b="1" dirty="0" smtClean="0">
              <a:solidFill>
                <a:srgbClr val="00823B"/>
              </a:solidFill>
            </a:endParaRPr>
          </a:p>
          <a:p>
            <a:r>
              <a:rPr lang="zh-CN" altLang="en-US" sz="6000" b="1" dirty="0" smtClean="0">
                <a:solidFill>
                  <a:srgbClr val="00823B"/>
                </a:solidFill>
              </a:rPr>
              <a:t> 朱</a:t>
            </a:r>
            <a:endParaRPr lang="en-US" altLang="zh-CN" sz="6000" b="1" dirty="0" smtClean="0">
              <a:solidFill>
                <a:srgbClr val="00823B"/>
              </a:solidFill>
            </a:endParaRPr>
          </a:p>
          <a:p>
            <a:r>
              <a:rPr lang="zh-CN" altLang="en-US" sz="6000" b="1" dirty="0" smtClean="0">
                <a:solidFill>
                  <a:srgbClr val="00823B"/>
                </a:solidFill>
              </a:rPr>
              <a:t>自</a:t>
            </a:r>
            <a:endParaRPr lang="en-US" altLang="zh-CN" sz="6000" b="1" dirty="0" smtClean="0">
              <a:solidFill>
                <a:srgbClr val="00823B"/>
              </a:solidFill>
            </a:endParaRPr>
          </a:p>
          <a:p>
            <a:r>
              <a:rPr lang="zh-CN" altLang="en-US" sz="6000" b="1" dirty="0" smtClean="0">
                <a:solidFill>
                  <a:srgbClr val="00823B"/>
                </a:solidFill>
              </a:rPr>
              <a:t>清</a:t>
            </a:r>
            <a:endParaRPr lang="zh-CN" altLang="en-US" sz="6000" b="1" dirty="0">
              <a:solidFill>
                <a:srgbClr val="00823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1470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A93482-8E69-40F7-BCAD-5662A6CADB27}" type="datetime4">
              <a:rPr lang="en-US" smtClean="0"/>
              <a:pPr/>
              <a:t>December 6, 2016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7D5FE-740C-46F5-801A-FA5477D9711F}" type="slidenum">
              <a:rPr lang="en-US" smtClean="0"/>
              <a:pPr/>
              <a:t>13</a:t>
            </a:fld>
            <a:endParaRPr lang="en-US"/>
          </a:p>
        </p:txBody>
      </p:sp>
      <p:pic>
        <p:nvPicPr>
          <p:cNvPr id="7" name="Picture 5" descr="C:\Users\asus\AppData\Local\Microsoft\Windows\INetCache\IE\60D9281F\112416786_91888c0e71_z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3357867"/>
            <a:ext cx="4711029" cy="3533272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C:\Users\asus\AppData\Local\Microsoft\Windows\INetCache\IE\WJSXQ6SI\2880725714_595a1f03b8_z[1]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-315416"/>
            <a:ext cx="4337831" cy="3096344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6" descr="C:\Users\asus\AppData\Local\Microsoft\Windows\INetCache\IE\N8I5YO3F\1357373340-2065943084_m[1]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60" b="7143"/>
          <a:stretch/>
        </p:blipFill>
        <p:spPr bwMode="auto">
          <a:xfrm>
            <a:off x="28029" y="-171399"/>
            <a:ext cx="3679875" cy="3672407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C:\Users\asus\AppData\Local\Microsoft\Windows\INetCache\IE\XOOAQP8B\121943443_18fe1f34f7_b[1]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0266" y="3717032"/>
            <a:ext cx="4176464" cy="3351369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/>
        </p:nvSpPr>
        <p:spPr>
          <a:xfrm>
            <a:off x="4069085" y="1195642"/>
            <a:ext cx="701824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5400" b="1" dirty="0">
                <a:solidFill>
                  <a:srgbClr val="00823B"/>
                </a:solidFill>
              </a:rPr>
              <a:t>春</a:t>
            </a:r>
            <a:endParaRPr lang="en-US" altLang="zh-CN" sz="5400" b="1" dirty="0">
              <a:solidFill>
                <a:srgbClr val="00823B"/>
              </a:solidFill>
            </a:endParaRPr>
          </a:p>
          <a:p>
            <a:r>
              <a:rPr lang="zh-CN" altLang="en-US" sz="5400" b="1" dirty="0">
                <a:solidFill>
                  <a:srgbClr val="00823B"/>
                </a:solidFill>
              </a:rPr>
              <a:t> 朱</a:t>
            </a:r>
            <a:endParaRPr lang="en-US" altLang="zh-CN" sz="5400" b="1" dirty="0">
              <a:solidFill>
                <a:srgbClr val="00823B"/>
              </a:solidFill>
            </a:endParaRPr>
          </a:p>
          <a:p>
            <a:r>
              <a:rPr lang="zh-CN" altLang="en-US" sz="5400" b="1" dirty="0">
                <a:solidFill>
                  <a:srgbClr val="00823B"/>
                </a:solidFill>
              </a:rPr>
              <a:t>自</a:t>
            </a:r>
            <a:endParaRPr lang="en-US" altLang="zh-CN" sz="5400" b="1" dirty="0">
              <a:solidFill>
                <a:srgbClr val="00823B"/>
              </a:solidFill>
            </a:endParaRPr>
          </a:p>
          <a:p>
            <a:r>
              <a:rPr lang="zh-CN" altLang="en-US" sz="5400" b="1" dirty="0">
                <a:solidFill>
                  <a:srgbClr val="00823B"/>
                </a:solidFill>
              </a:rPr>
              <a:t>清</a:t>
            </a:r>
          </a:p>
        </p:txBody>
      </p:sp>
    </p:spTree>
    <p:extLst>
      <p:ext uri="{BB962C8B-B14F-4D97-AF65-F5344CB8AC3E}">
        <p14:creationId xmlns:p14="http://schemas.microsoft.com/office/powerpoint/2010/main" val="2888776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99" y="0"/>
            <a:ext cx="4690865" cy="1052736"/>
          </a:xfrm>
        </p:spPr>
        <p:txBody>
          <a:bodyPr/>
          <a:lstStyle/>
          <a:p>
            <a:r>
              <a:rPr lang="zh-CN" altLang="en-US" sz="4400" dirty="0" smtClean="0">
                <a:hlinkClick r:id="rId3" action="ppaction://hlinksldjump"/>
              </a:rPr>
              <a:t>（二）初步感知</a:t>
            </a:r>
            <a:endParaRPr lang="zh-CN" altLang="en-US" sz="44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484784"/>
            <a:ext cx="8280920" cy="4824536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en-US" altLang="zh-CN" sz="3100" dirty="0" smtClean="0">
                <a:solidFill>
                  <a:schemeClr val="tx1"/>
                </a:solidFill>
              </a:rPr>
              <a:t> </a:t>
            </a:r>
            <a:r>
              <a:rPr lang="zh-CN" altLang="en-US" sz="3100" dirty="0" smtClean="0">
                <a:solidFill>
                  <a:schemeClr val="tx1"/>
                </a:solidFill>
              </a:rPr>
              <a:t>请同</a:t>
            </a:r>
            <a:r>
              <a:rPr lang="zh-CN" altLang="en-US" sz="3100" dirty="0" smtClean="0">
                <a:solidFill>
                  <a:schemeClr val="tx1"/>
                </a:solidFill>
              </a:rPr>
              <a:t>学们读一读</a:t>
            </a:r>
            <a:r>
              <a:rPr lang="zh-CN" altLang="en-US" sz="3100" dirty="0" smtClean="0">
                <a:solidFill>
                  <a:schemeClr val="tx1"/>
                </a:solidFill>
              </a:rPr>
              <a:t>课文</a:t>
            </a:r>
            <a:r>
              <a:rPr lang="zh-CN" altLang="en-US" sz="3100" dirty="0" smtClean="0">
                <a:solidFill>
                  <a:schemeClr val="tx1"/>
                </a:solidFill>
              </a:rPr>
              <a:t>，</a:t>
            </a:r>
            <a:r>
              <a:rPr lang="zh-CN" altLang="en-US" sz="3100" dirty="0">
                <a:solidFill>
                  <a:schemeClr val="tx1"/>
                </a:solidFill>
              </a:rPr>
              <a:t>试</a:t>
            </a:r>
            <a:r>
              <a:rPr lang="zh-CN" altLang="en-US" sz="3100" dirty="0" smtClean="0">
                <a:solidFill>
                  <a:schemeClr val="tx1"/>
                </a:solidFill>
              </a:rPr>
              <a:t>着完成以下</a:t>
            </a:r>
            <a:r>
              <a:rPr lang="zh-CN" altLang="en-US" sz="3100" dirty="0" smtClean="0">
                <a:solidFill>
                  <a:schemeClr val="tx1"/>
                </a:solidFill>
              </a:rPr>
              <a:t>任务</a:t>
            </a:r>
            <a:r>
              <a:rPr lang="zh-CN" altLang="en-US" sz="3100" dirty="0" smtClean="0">
                <a:solidFill>
                  <a:schemeClr val="tx1"/>
                </a:solidFill>
              </a:rPr>
              <a:t>。</a:t>
            </a:r>
            <a:endParaRPr lang="en-US" altLang="zh-CN" sz="3100" dirty="0" smtClean="0">
              <a:solidFill>
                <a:schemeClr val="tx1"/>
              </a:solidFill>
            </a:endParaRPr>
          </a:p>
          <a:p>
            <a:r>
              <a:rPr lang="zh-CN" altLang="en-US" sz="3100" dirty="0" smtClean="0">
                <a:solidFill>
                  <a:schemeClr val="tx1"/>
                </a:solidFill>
              </a:rPr>
              <a:t>任务：</a:t>
            </a:r>
            <a:r>
              <a:rPr lang="zh-CN" altLang="en-US" sz="3600" b="1" dirty="0" smtClean="0">
                <a:solidFill>
                  <a:srgbClr val="0070C0"/>
                </a:solidFill>
                <a:latin typeface="宋体" pitchFamily="2" charset="-122"/>
              </a:rPr>
              <a:t>（</a:t>
            </a:r>
            <a:r>
              <a:rPr lang="en-US" altLang="zh-CN" sz="3600" b="1" dirty="0" smtClean="0">
                <a:solidFill>
                  <a:srgbClr val="0070C0"/>
                </a:solidFill>
                <a:latin typeface="宋体" pitchFamily="2" charset="-122"/>
              </a:rPr>
              <a:t>1</a:t>
            </a:r>
            <a:r>
              <a:rPr lang="zh-CN" altLang="en-US" sz="3600" b="1" dirty="0" smtClean="0">
                <a:solidFill>
                  <a:srgbClr val="0070C0"/>
                </a:solidFill>
                <a:latin typeface="宋体" pitchFamily="2" charset="-122"/>
              </a:rPr>
              <a:t>）</a:t>
            </a:r>
            <a:r>
              <a:rPr lang="zh-CN" altLang="en-US" sz="3600" b="1" dirty="0">
                <a:solidFill>
                  <a:srgbClr val="0070C0"/>
                </a:solidFill>
                <a:latin typeface="宋体" pitchFamily="2" charset="-122"/>
              </a:rPr>
              <a:t>请</a:t>
            </a:r>
            <a:r>
              <a:rPr lang="zh-CN" altLang="en-US" sz="3600" b="1" dirty="0" smtClean="0">
                <a:solidFill>
                  <a:srgbClr val="0070C0"/>
                </a:solidFill>
                <a:latin typeface="宋体" pitchFamily="2" charset="-122"/>
              </a:rPr>
              <a:t>你读完课文之后选出</a:t>
            </a:r>
            <a:r>
              <a:rPr lang="zh-CN" altLang="en-US" sz="3600" b="1" dirty="0">
                <a:solidFill>
                  <a:srgbClr val="0070C0"/>
                </a:solidFill>
                <a:latin typeface="宋体" pitchFamily="2" charset="-122"/>
              </a:rPr>
              <a:t>自己最喜欢的</a:t>
            </a:r>
            <a:r>
              <a:rPr lang="zh-CN" altLang="en-US" sz="3600" b="1" dirty="0" smtClean="0">
                <a:solidFill>
                  <a:srgbClr val="0070C0"/>
                </a:solidFill>
                <a:latin typeface="宋体" pitchFamily="2" charset="-122"/>
              </a:rPr>
              <a:t>段落。</a:t>
            </a:r>
            <a:endParaRPr lang="en-US" altLang="zh-CN" sz="3600" b="1" dirty="0" smtClean="0">
              <a:solidFill>
                <a:srgbClr val="0070C0"/>
              </a:solidFill>
              <a:latin typeface="宋体" pitchFamily="2" charset="-122"/>
            </a:endParaRPr>
          </a:p>
          <a:p>
            <a:pPr marL="0" indent="0">
              <a:buNone/>
            </a:pPr>
            <a:r>
              <a:rPr lang="zh-CN" altLang="en-US" sz="3600" b="1" dirty="0" smtClean="0">
                <a:solidFill>
                  <a:srgbClr val="0070C0"/>
                </a:solidFill>
                <a:latin typeface="宋体" pitchFamily="2" charset="-122"/>
              </a:rPr>
              <a:t>（</a:t>
            </a:r>
            <a:r>
              <a:rPr lang="en-US" altLang="zh-CN" sz="3600" b="1" dirty="0" smtClean="0">
                <a:solidFill>
                  <a:srgbClr val="0070C0"/>
                </a:solidFill>
                <a:latin typeface="宋体" pitchFamily="2" charset="-122"/>
              </a:rPr>
              <a:t>2</a:t>
            </a:r>
            <a:r>
              <a:rPr lang="zh-CN" altLang="en-US" sz="3600" b="1" dirty="0" smtClean="0">
                <a:solidFill>
                  <a:srgbClr val="0070C0"/>
                </a:solidFill>
                <a:latin typeface="宋体" pitchFamily="2" charset="-122"/>
              </a:rPr>
              <a:t>）思考：若把本文分为“盼望春</a:t>
            </a:r>
            <a:r>
              <a:rPr lang="en-US" altLang="zh-CN" sz="3600" b="1" dirty="0" smtClean="0">
                <a:solidFill>
                  <a:srgbClr val="0070C0"/>
                </a:solidFill>
                <a:latin typeface="宋体" pitchFamily="2" charset="-122"/>
              </a:rPr>
              <a:t>——</a:t>
            </a:r>
            <a:r>
              <a:rPr lang="zh-CN" altLang="en-US" sz="3600" b="1" dirty="0" smtClean="0">
                <a:solidFill>
                  <a:srgbClr val="0070C0"/>
                </a:solidFill>
                <a:latin typeface="宋体" pitchFamily="2" charset="-122"/>
              </a:rPr>
              <a:t>描写春</a:t>
            </a:r>
            <a:r>
              <a:rPr lang="en-US" altLang="zh-CN" sz="3600" b="1" dirty="0" smtClean="0">
                <a:solidFill>
                  <a:srgbClr val="0070C0"/>
                </a:solidFill>
                <a:latin typeface="宋体" pitchFamily="2" charset="-122"/>
              </a:rPr>
              <a:t>——</a:t>
            </a:r>
            <a:r>
              <a:rPr lang="zh-CN" altLang="en-US" sz="3600" b="1" dirty="0" smtClean="0">
                <a:solidFill>
                  <a:srgbClr val="0070C0"/>
                </a:solidFill>
                <a:latin typeface="宋体" pitchFamily="2" charset="-122"/>
              </a:rPr>
              <a:t>赞颂春”三部分，你认为应怎样划分段落？</a:t>
            </a:r>
            <a:endParaRPr lang="en-US" altLang="zh-CN" sz="3600" b="1" dirty="0">
              <a:solidFill>
                <a:srgbClr val="0070C0"/>
              </a:solidFill>
              <a:latin typeface="宋体" pitchFamily="2" charset="-122"/>
            </a:endParaRPr>
          </a:p>
          <a:p>
            <a:pPr marL="0" indent="0">
              <a:buNone/>
            </a:pPr>
            <a:r>
              <a:rPr lang="zh-CN" altLang="en-US" sz="3600" b="1" dirty="0" smtClean="0">
                <a:solidFill>
                  <a:srgbClr val="0070C0"/>
                </a:solidFill>
                <a:latin typeface="宋体" pitchFamily="2" charset="-122"/>
              </a:rPr>
              <a:t>（</a:t>
            </a:r>
            <a:r>
              <a:rPr lang="en-US" altLang="zh-CN" sz="3600" b="1" dirty="0">
                <a:solidFill>
                  <a:srgbClr val="0070C0"/>
                </a:solidFill>
                <a:latin typeface="宋体" pitchFamily="2" charset="-122"/>
              </a:rPr>
              <a:t>3</a:t>
            </a:r>
            <a:r>
              <a:rPr lang="zh-CN" altLang="en-US" sz="3600" b="1" dirty="0" smtClean="0">
                <a:solidFill>
                  <a:srgbClr val="0070C0"/>
                </a:solidFill>
                <a:latin typeface="宋体" pitchFamily="2" charset="-122"/>
              </a:rPr>
              <a:t>）你认为 “绘春”部分 作者</a:t>
            </a:r>
            <a:r>
              <a:rPr lang="zh-CN" altLang="en-US" sz="3600" b="1" dirty="0">
                <a:solidFill>
                  <a:srgbClr val="0070C0"/>
                </a:solidFill>
                <a:latin typeface="宋体" pitchFamily="2" charset="-122"/>
              </a:rPr>
              <a:t>共描绘</a:t>
            </a:r>
            <a:r>
              <a:rPr lang="zh-CN" altLang="en-US" sz="3600" b="1" dirty="0" smtClean="0">
                <a:solidFill>
                  <a:srgbClr val="0070C0"/>
                </a:solidFill>
                <a:latin typeface="宋体" pitchFamily="2" charset="-122"/>
              </a:rPr>
              <a:t>了哪些有关</a:t>
            </a:r>
            <a:r>
              <a:rPr lang="zh-CN" altLang="en-US" sz="3600" b="1" dirty="0">
                <a:solidFill>
                  <a:srgbClr val="0070C0"/>
                </a:solidFill>
                <a:latin typeface="宋体" pitchFamily="2" charset="-122"/>
              </a:rPr>
              <a:t>春天</a:t>
            </a:r>
            <a:r>
              <a:rPr lang="zh-CN" altLang="en-US" sz="3600" b="1" dirty="0" smtClean="0">
                <a:solidFill>
                  <a:srgbClr val="0070C0"/>
                </a:solidFill>
                <a:latin typeface="宋体" pitchFamily="2" charset="-122"/>
              </a:rPr>
              <a:t>的画面？用</a:t>
            </a:r>
            <a:r>
              <a:rPr lang="zh-CN" altLang="en-US" sz="3600" b="1" dirty="0">
                <a:solidFill>
                  <a:srgbClr val="0070C0"/>
                </a:solidFill>
                <a:latin typeface="宋体" pitchFamily="2" charset="-122"/>
              </a:rPr>
              <a:t>你的话说一下都有</a:t>
            </a:r>
            <a:r>
              <a:rPr lang="zh-CN" altLang="en-US" sz="3600" b="1" dirty="0" smtClean="0">
                <a:solidFill>
                  <a:srgbClr val="0070C0"/>
                </a:solidFill>
                <a:latin typeface="宋体" pitchFamily="2" charset="-122"/>
              </a:rPr>
              <a:t>哪几幅图画</a:t>
            </a:r>
            <a:r>
              <a:rPr lang="en-US" altLang="zh-CN" sz="3600" b="1" dirty="0" smtClean="0">
                <a:solidFill>
                  <a:srgbClr val="0070C0"/>
                </a:solidFill>
                <a:latin typeface="宋体" pitchFamily="2" charset="-122"/>
              </a:rPr>
              <a:t>?</a:t>
            </a:r>
            <a:endParaRPr lang="zh-CN" altLang="en-US" sz="3600" dirty="0" smtClean="0">
              <a:solidFill>
                <a:srgbClr val="0070C0"/>
              </a:solidFill>
            </a:endParaRPr>
          </a:p>
          <a:p>
            <a:pPr marL="0" indent="0" eaLnBrk="0" hangingPunct="0">
              <a:buNone/>
            </a:pPr>
            <a:endParaRPr lang="en-US" altLang="zh-CN" sz="3100" dirty="0" smtClean="0">
              <a:solidFill>
                <a:schemeClr val="tx1"/>
              </a:solidFill>
            </a:endParaRPr>
          </a:p>
          <a:p>
            <a:pPr marL="0" indent="0" eaLnBrk="0" hangingPunct="0">
              <a:buNone/>
            </a:pPr>
            <a:r>
              <a:rPr lang="zh-CN" altLang="en-US" sz="3100" dirty="0" smtClean="0">
                <a:solidFill>
                  <a:schemeClr val="tx1"/>
                </a:solidFill>
              </a:rPr>
              <a:t>读</a:t>
            </a:r>
            <a:r>
              <a:rPr lang="zh-CN" altLang="en-US" sz="3100" dirty="0" smtClean="0">
                <a:solidFill>
                  <a:schemeClr val="tx1"/>
                </a:solidFill>
              </a:rPr>
              <a:t>的过程要注意以下字词的读音。列出生字词</a:t>
            </a:r>
            <a:r>
              <a:rPr lang="zh-CN" altLang="en-US" sz="3100" dirty="0" smtClean="0">
                <a:solidFill>
                  <a:schemeClr val="tx1"/>
                </a:solidFill>
              </a:rPr>
              <a:t>。</a:t>
            </a:r>
            <a:endParaRPr lang="en-US" altLang="zh-CN" b="1" dirty="0">
              <a:solidFill>
                <a:srgbClr val="0000FF"/>
              </a:solidFill>
              <a:latin typeface="宋体" pitchFamily="2" charset="-122"/>
            </a:endParaRPr>
          </a:p>
          <a:p>
            <a:pPr eaLnBrk="0" hangingPunct="0"/>
            <a:r>
              <a:rPr lang="zh-CN" altLang="zh-CN" sz="3200" b="1" dirty="0" smtClean="0">
                <a:solidFill>
                  <a:srgbClr val="0000FF"/>
                </a:solidFill>
                <a:latin typeface="宋体" pitchFamily="2" charset="-122"/>
              </a:rPr>
              <a:t>蓑  </a:t>
            </a:r>
            <a:r>
              <a:rPr lang="zh-CN" altLang="zh-CN" sz="3200" b="1" dirty="0">
                <a:solidFill>
                  <a:srgbClr val="0000FF"/>
                </a:solidFill>
                <a:latin typeface="宋体" pitchFamily="2" charset="-122"/>
              </a:rPr>
              <a:t>（       ）     水涨（          ）</a:t>
            </a:r>
          </a:p>
          <a:p>
            <a:pPr eaLnBrk="0" hangingPunct="0"/>
            <a:r>
              <a:rPr lang="zh-CN" altLang="zh-CN" sz="3200" b="1" dirty="0">
                <a:solidFill>
                  <a:srgbClr val="0000FF"/>
                </a:solidFill>
                <a:latin typeface="宋体" pitchFamily="2" charset="-122"/>
              </a:rPr>
              <a:t>应和（     ）  薄烟（      ）  黄晕（         ）</a:t>
            </a:r>
          </a:p>
          <a:p>
            <a:pPr eaLnBrk="0" hangingPunct="0"/>
            <a:r>
              <a:rPr lang="zh-CN" altLang="zh-CN" sz="3200" b="1" dirty="0">
                <a:solidFill>
                  <a:srgbClr val="0000FF"/>
                </a:solidFill>
                <a:latin typeface="宋体" pitchFamily="2" charset="-122"/>
              </a:rPr>
              <a:t>捉迷藏（       ）酝酿（                    ）</a:t>
            </a:r>
          </a:p>
          <a:p>
            <a:endParaRPr lang="zh-CN" altLang="en-US" sz="2600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A93482-8E69-40F7-BCAD-5662A6CADB27}" type="datetime4">
              <a:rPr lang="en-US" smtClean="0"/>
              <a:pPr/>
              <a:t>December 6, 2016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7D5FE-740C-46F5-801A-FA5477D9711F}" type="slidenum">
              <a:rPr lang="en-US" smtClean="0"/>
              <a:pPr/>
              <a:t>14</a:t>
            </a:fld>
            <a:endParaRPr lang="en-US"/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1925216" y="4736177"/>
            <a:ext cx="119697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zh-CN" altLang="zh-CN" sz="3200" b="1" dirty="0">
                <a:solidFill>
                  <a:srgbClr val="FF3300"/>
                </a:solidFill>
                <a:ea typeface="黑体" pitchFamily="49" charset="-122"/>
              </a:rPr>
              <a:t>suō</a:t>
            </a:r>
          </a:p>
        </p:txBody>
      </p:sp>
      <p:sp>
        <p:nvSpPr>
          <p:cNvPr id="8" name="Text Box 6"/>
          <p:cNvSpPr txBox="1">
            <a:spLocks noChangeArrowheads="1"/>
          </p:cNvSpPr>
          <p:nvPr/>
        </p:nvSpPr>
        <p:spPr bwMode="auto">
          <a:xfrm>
            <a:off x="5292080" y="4736177"/>
            <a:ext cx="122237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3200" b="1" dirty="0">
                <a:solidFill>
                  <a:srgbClr val="FF3300"/>
                </a:solidFill>
                <a:ea typeface="黑体" pitchFamily="49" charset="-122"/>
              </a:rPr>
              <a:t>zhăng</a:t>
            </a:r>
          </a:p>
        </p:txBody>
      </p:sp>
      <p:sp>
        <p:nvSpPr>
          <p:cNvPr id="9" name="Text Box 7"/>
          <p:cNvSpPr txBox="1">
            <a:spLocks noChangeArrowheads="1"/>
          </p:cNvSpPr>
          <p:nvPr/>
        </p:nvSpPr>
        <p:spPr bwMode="auto">
          <a:xfrm>
            <a:off x="4796780" y="5589240"/>
            <a:ext cx="2590800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zh-CN" altLang="zh-CN" sz="3200" b="1" dirty="0">
                <a:solidFill>
                  <a:srgbClr val="FF3300"/>
                </a:solidFill>
                <a:ea typeface="黑体" pitchFamily="49" charset="-122"/>
              </a:rPr>
              <a:t>yùn  niàng</a:t>
            </a:r>
          </a:p>
        </p:txBody>
      </p:sp>
      <p:sp>
        <p:nvSpPr>
          <p:cNvPr id="10" name="Text Box 8"/>
          <p:cNvSpPr txBox="1">
            <a:spLocks noChangeArrowheads="1"/>
          </p:cNvSpPr>
          <p:nvPr/>
        </p:nvSpPr>
        <p:spPr bwMode="auto">
          <a:xfrm>
            <a:off x="4301480" y="5161053"/>
            <a:ext cx="990600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zh-CN" altLang="zh-CN" sz="3200" b="1" dirty="0">
                <a:solidFill>
                  <a:srgbClr val="FF3300"/>
                </a:solidFill>
                <a:ea typeface="黑体" pitchFamily="49" charset="-122"/>
              </a:rPr>
              <a:t>bó</a:t>
            </a:r>
          </a:p>
        </p:txBody>
      </p:sp>
      <p:sp>
        <p:nvSpPr>
          <p:cNvPr id="11" name="Text Box 9"/>
          <p:cNvSpPr txBox="1">
            <a:spLocks noChangeArrowheads="1"/>
          </p:cNvSpPr>
          <p:nvPr/>
        </p:nvSpPr>
        <p:spPr bwMode="auto">
          <a:xfrm>
            <a:off x="2110706" y="5589240"/>
            <a:ext cx="1363662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zh-CN" altLang="zh-CN" sz="3200" b="1" dirty="0">
                <a:solidFill>
                  <a:srgbClr val="FF3300"/>
                </a:solidFill>
                <a:ea typeface="黑体" pitchFamily="49" charset="-122"/>
              </a:rPr>
              <a:t>cáng</a:t>
            </a:r>
          </a:p>
        </p:txBody>
      </p:sp>
      <p:sp>
        <p:nvSpPr>
          <p:cNvPr id="12" name="Text Box 14"/>
          <p:cNvSpPr txBox="1">
            <a:spLocks noChangeArrowheads="1"/>
          </p:cNvSpPr>
          <p:nvPr/>
        </p:nvSpPr>
        <p:spPr bwMode="auto">
          <a:xfrm>
            <a:off x="1926382" y="5161053"/>
            <a:ext cx="990600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zh-CN" altLang="zh-CN" sz="3200" b="1" dirty="0">
                <a:solidFill>
                  <a:srgbClr val="FF3300"/>
                </a:solidFill>
                <a:ea typeface="黑体" pitchFamily="49" charset="-122"/>
              </a:rPr>
              <a:t>hè</a:t>
            </a:r>
          </a:p>
        </p:txBody>
      </p:sp>
      <p:sp>
        <p:nvSpPr>
          <p:cNvPr id="13" name="Text Box 10"/>
          <p:cNvSpPr txBox="1">
            <a:spLocks noChangeArrowheads="1"/>
          </p:cNvSpPr>
          <p:nvPr/>
        </p:nvSpPr>
        <p:spPr bwMode="auto">
          <a:xfrm>
            <a:off x="6901259" y="5141164"/>
            <a:ext cx="1016000" cy="577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2800" b="1" dirty="0">
                <a:solidFill>
                  <a:srgbClr val="993366"/>
                </a:solidFill>
                <a:ea typeface="黑体" pitchFamily="49" charset="-122"/>
              </a:rPr>
              <a:t> </a:t>
            </a:r>
            <a:r>
              <a:rPr lang="zh-CN" altLang="zh-CN" sz="3200" b="1" dirty="0">
                <a:solidFill>
                  <a:srgbClr val="FF3300"/>
                </a:solidFill>
                <a:ea typeface="黑体" pitchFamily="49" charset="-122"/>
              </a:rPr>
              <a:t>yùn</a:t>
            </a:r>
            <a:r>
              <a:rPr lang="zh-CN" altLang="zh-CN" sz="2800" b="1" dirty="0">
                <a:solidFill>
                  <a:srgbClr val="CC3300"/>
                </a:solidFill>
                <a:ea typeface="黑体" pitchFamily="49" charset="-122"/>
              </a:rPr>
              <a:t> 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300192" y="116632"/>
            <a:ext cx="273335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板书：盼春</a:t>
            </a:r>
            <a:r>
              <a:rPr lang="en-US" altLang="zh-CN" dirty="0" smtClean="0"/>
              <a:t>1</a:t>
            </a:r>
          </a:p>
          <a:p>
            <a:r>
              <a:rPr lang="zh-CN" altLang="en-US" dirty="0" smtClean="0"/>
              <a:t>            绘春</a:t>
            </a:r>
            <a:r>
              <a:rPr lang="en-US" altLang="zh-CN" dirty="0" smtClean="0"/>
              <a:t>2-7</a:t>
            </a:r>
          </a:p>
          <a:p>
            <a:r>
              <a:rPr lang="zh-CN" altLang="en-US" dirty="0" smtClean="0"/>
              <a:t>山山水水</a:t>
            </a:r>
            <a:r>
              <a:rPr lang="zh-CN" altLang="en-US" dirty="0"/>
              <a:t>、</a:t>
            </a:r>
            <a:r>
              <a:rPr lang="zh-CN" altLang="en-US" dirty="0" smtClean="0"/>
              <a:t>草、花、风、雨、人</a:t>
            </a:r>
            <a:endParaRPr lang="en-US" altLang="zh-CN" dirty="0" smtClean="0"/>
          </a:p>
          <a:p>
            <a:r>
              <a:rPr lang="zh-CN" altLang="en-US" dirty="0" smtClean="0"/>
              <a:t>            颂春</a:t>
            </a:r>
            <a:r>
              <a:rPr lang="en-US" altLang="zh-CN" dirty="0" smtClean="0"/>
              <a:t>8-11</a:t>
            </a:r>
          </a:p>
          <a:p>
            <a:r>
              <a:rPr lang="en-US" altLang="zh-CN" dirty="0"/>
              <a:t> </a:t>
            </a:r>
            <a:r>
              <a:rPr lang="en-US" altLang="zh-CN" dirty="0" smtClean="0"/>
              <a:t>       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36056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utoUpdateAnimBg="0"/>
      <p:bldP spid="7" grpId="1" bldLvl="0" autoUpdateAnimBg="0"/>
      <p:bldP spid="8" grpId="0" bldLvl="0" autoUpdateAnimBg="0"/>
      <p:bldP spid="8" grpId="1" bldLvl="0" autoUpdateAnimBg="0"/>
      <p:bldP spid="9" grpId="0" bldLvl="0" autoUpdateAnimBg="0"/>
      <p:bldP spid="9" grpId="1" bldLvl="0" autoUpdateAnimBg="0"/>
      <p:bldP spid="10" grpId="0" bldLvl="0" autoUpdateAnimBg="0"/>
      <p:bldP spid="10" grpId="1" bldLvl="0" autoUpdateAnimBg="0"/>
      <p:bldP spid="11" grpId="0" bldLvl="0" autoUpdateAnimBg="0"/>
      <p:bldP spid="11" grpId="1" bldLvl="0" autoUpdateAnimBg="0"/>
      <p:bldP spid="12" grpId="0" bldLvl="0" autoUpdateAnimBg="0"/>
      <p:bldP spid="12" grpId="1" bldLvl="0" autoUpdateAnimBg="0"/>
      <p:bldP spid="13" grpId="0" bldLvl="0" autoUpdateAnimBg="0"/>
      <p:bldP spid="13" grpId="1" bldLvl="0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-180528" y="260648"/>
            <a:ext cx="9324528" cy="6408712"/>
          </a:xfrm>
        </p:spPr>
        <p:txBody>
          <a:bodyPr>
            <a:noAutofit/>
          </a:bodyPr>
          <a:lstStyle/>
          <a:p>
            <a:r>
              <a:rPr lang="zh-CN" altLang="en-US" sz="1600" b="1" dirty="0">
                <a:solidFill>
                  <a:schemeClr val="tx1"/>
                </a:solidFill>
              </a:rPr>
              <a:t>盼望着，盼望着，东风来了，春天的脚步近了。</a:t>
            </a:r>
          </a:p>
          <a:p>
            <a:r>
              <a:rPr lang="zh-CN" altLang="en-US" sz="1600" b="1" dirty="0">
                <a:solidFill>
                  <a:schemeClr val="tx1"/>
                </a:solidFill>
              </a:rPr>
              <a:t>　　</a:t>
            </a:r>
            <a:r>
              <a:rPr lang="zh-CN" altLang="en-US" sz="1600" b="1" dirty="0" smtClean="0">
                <a:solidFill>
                  <a:schemeClr val="tx1"/>
                </a:solidFill>
              </a:rPr>
              <a:t>一切</a:t>
            </a:r>
            <a:r>
              <a:rPr lang="zh-CN" altLang="en-US" sz="1600" b="1" dirty="0">
                <a:solidFill>
                  <a:schemeClr val="tx1"/>
                </a:solidFill>
              </a:rPr>
              <a:t>都象刚睡醒的样子，</a:t>
            </a:r>
            <a:r>
              <a:rPr lang="zh-CN" altLang="en-US" sz="1600" b="1" dirty="0">
                <a:solidFill>
                  <a:srgbClr val="FF0000"/>
                </a:solidFill>
              </a:rPr>
              <a:t>欣欣然张开了眼。山朗润起来了，水涨起来了，太阳的脸红起来了。</a:t>
            </a:r>
          </a:p>
          <a:p>
            <a:r>
              <a:rPr lang="zh-CN" altLang="en-US" sz="1600" b="1" dirty="0">
                <a:solidFill>
                  <a:schemeClr val="tx1"/>
                </a:solidFill>
              </a:rPr>
              <a:t>　　小草偷偷地从土里钻出来，嫩嫩的，绿绿的。园子里，田野里，瞧去，一大片一大片满是的。</a:t>
            </a:r>
            <a:r>
              <a:rPr lang="zh-CN" altLang="en-US" sz="1600" b="1" dirty="0">
                <a:solidFill>
                  <a:srgbClr val="FF0000"/>
                </a:solidFill>
              </a:rPr>
              <a:t>坐着，趟着，打两个滚，踢几脚球，赛几趟跑，捉几回迷藏</a:t>
            </a:r>
            <a:r>
              <a:rPr lang="zh-CN" altLang="en-US" sz="1600" b="1" dirty="0">
                <a:solidFill>
                  <a:schemeClr val="tx1"/>
                </a:solidFill>
              </a:rPr>
              <a:t>。风轻悄悄的，草软绵绵的。</a:t>
            </a:r>
          </a:p>
          <a:p>
            <a:r>
              <a:rPr lang="zh-CN" altLang="en-US" sz="1600" b="1" dirty="0" smtClean="0">
                <a:solidFill>
                  <a:schemeClr val="tx1"/>
                </a:solidFill>
              </a:rPr>
              <a:t>        桃树</a:t>
            </a:r>
            <a:r>
              <a:rPr lang="zh-CN" altLang="en-US" sz="1600" b="1" dirty="0">
                <a:solidFill>
                  <a:schemeClr val="tx1"/>
                </a:solidFill>
              </a:rPr>
              <a:t>、杏树、梨树，</a:t>
            </a:r>
            <a:r>
              <a:rPr lang="zh-CN" altLang="en-US" sz="1600" b="1" dirty="0">
                <a:solidFill>
                  <a:srgbClr val="FF0000"/>
                </a:solidFill>
              </a:rPr>
              <a:t>你不让我，我不让你</a:t>
            </a:r>
            <a:r>
              <a:rPr lang="zh-CN" altLang="en-US" sz="1600" b="1" dirty="0">
                <a:solidFill>
                  <a:schemeClr val="tx1"/>
                </a:solidFill>
              </a:rPr>
              <a:t>，都开满了花赶趟儿。</a:t>
            </a:r>
            <a:r>
              <a:rPr lang="zh-CN" altLang="en-US" sz="1600" b="1" dirty="0">
                <a:solidFill>
                  <a:srgbClr val="FF0000"/>
                </a:solidFill>
              </a:rPr>
              <a:t>红的像火，粉的像霞，白的像雪。</a:t>
            </a:r>
            <a:r>
              <a:rPr lang="zh-CN" altLang="en-US" sz="1600" b="1" dirty="0">
                <a:solidFill>
                  <a:schemeClr val="tx1"/>
                </a:solidFill>
              </a:rPr>
              <a:t>花里带着甜味儿，闭了眼，树上仿佛已经满是桃儿、杏儿、梨儿</a:t>
            </a:r>
            <a:r>
              <a:rPr lang="en-US" altLang="zh-CN" sz="1600" b="1" dirty="0">
                <a:solidFill>
                  <a:schemeClr val="tx1"/>
                </a:solidFill>
              </a:rPr>
              <a:t>!</a:t>
            </a:r>
            <a:r>
              <a:rPr lang="zh-CN" altLang="en-US" sz="1600" b="1" dirty="0">
                <a:solidFill>
                  <a:schemeClr val="tx1"/>
                </a:solidFill>
              </a:rPr>
              <a:t>花下成千成百的蜜蜂嗡嗡地闹着，大小的蝴蝶飞来飞去。野花遍地是：杂样儿，有名字的，没名字的，</a:t>
            </a:r>
            <a:r>
              <a:rPr lang="zh-CN" altLang="en-US" sz="1600" b="1" dirty="0">
                <a:solidFill>
                  <a:srgbClr val="FF0000"/>
                </a:solidFill>
              </a:rPr>
              <a:t>散在草丛里像眼睛，像星星，还眨呀眨的。</a:t>
            </a:r>
          </a:p>
          <a:p>
            <a:r>
              <a:rPr lang="zh-CN" altLang="en-US" sz="1600" b="1" dirty="0">
                <a:solidFill>
                  <a:schemeClr val="tx1"/>
                </a:solidFill>
              </a:rPr>
              <a:t>　　“吹面不寒杨柳风”，不错的，</a:t>
            </a:r>
            <a:r>
              <a:rPr lang="zh-CN" altLang="en-US" sz="1600" b="1" dirty="0">
                <a:solidFill>
                  <a:srgbClr val="FF0000"/>
                </a:solidFill>
              </a:rPr>
              <a:t>像母亲的手抚摸着你</a:t>
            </a:r>
            <a:r>
              <a:rPr lang="zh-CN" altLang="en-US" sz="1600" b="1" dirty="0">
                <a:solidFill>
                  <a:schemeClr val="tx1"/>
                </a:solidFill>
              </a:rPr>
              <a:t>。风里带来些新翻的泥土气息，混着青草味儿，还有各种花的香都在微微润湿的空气里酝酿。鸟儿将窠巢安在繁花嫩叶当中，高兴起来了，呼朋引伴地卖弄清脆的喉咙，唱出宛转的曲子，与轻风流水应和着。牛背上牧童的短笛，这时候也成天嘹亮地响。</a:t>
            </a:r>
          </a:p>
          <a:p>
            <a:r>
              <a:rPr lang="zh-CN" altLang="en-US" sz="1600" b="1" dirty="0">
                <a:solidFill>
                  <a:schemeClr val="tx1"/>
                </a:solidFill>
              </a:rPr>
              <a:t>　　雨是最寻常的，一下就是两三天。可别恼。看，</a:t>
            </a:r>
            <a:r>
              <a:rPr lang="zh-CN" altLang="en-US" sz="1600" b="1" dirty="0">
                <a:solidFill>
                  <a:srgbClr val="FF0000"/>
                </a:solidFill>
              </a:rPr>
              <a:t>像牛毛，像花针，像细丝，密密地斜织着</a:t>
            </a:r>
            <a:r>
              <a:rPr lang="zh-CN" altLang="en-US" sz="1600" b="1" dirty="0">
                <a:solidFill>
                  <a:schemeClr val="tx1"/>
                </a:solidFill>
              </a:rPr>
              <a:t>，人家屋顶上全笼着一层薄烟。傍晚时候，上灯了，一点点黄晕的光，烘托出一片安静而和平的夜。乡下去，小路上，石桥边，有撑起伞慢慢走着的人</a:t>
            </a:r>
            <a:r>
              <a:rPr lang="en-US" altLang="zh-CN" sz="1600" b="1" dirty="0">
                <a:solidFill>
                  <a:schemeClr val="tx1"/>
                </a:solidFill>
              </a:rPr>
              <a:t>;</a:t>
            </a:r>
            <a:r>
              <a:rPr lang="zh-CN" altLang="en-US" sz="1600" b="1" dirty="0">
                <a:solidFill>
                  <a:schemeClr val="tx1"/>
                </a:solidFill>
              </a:rPr>
              <a:t>还有地里工作的农夫，披着蓑，戴着笠。他们的房屋，稀稀疏疏的，在雨里静默着。</a:t>
            </a:r>
          </a:p>
          <a:p>
            <a:r>
              <a:rPr lang="zh-CN" altLang="en-US" sz="1600" b="1" dirty="0">
                <a:solidFill>
                  <a:schemeClr val="tx1"/>
                </a:solidFill>
              </a:rPr>
              <a:t>　　天上风筝渐渐多了，地上孩子也多了。城里乡下，</a:t>
            </a:r>
            <a:r>
              <a:rPr lang="zh-CN" altLang="en-US" sz="1600" b="1" dirty="0">
                <a:solidFill>
                  <a:srgbClr val="FF0000"/>
                </a:solidFill>
              </a:rPr>
              <a:t>家家户户，老老小小</a:t>
            </a:r>
            <a:r>
              <a:rPr lang="zh-CN" altLang="en-US" sz="1600" b="1" dirty="0">
                <a:solidFill>
                  <a:schemeClr val="tx1"/>
                </a:solidFill>
              </a:rPr>
              <a:t>，也赶趟儿似的，一个个都出来了。舒活舒活筋骨，抖擞精神，各做各的一份儿事去了。“一年之计在于春”，刚起头儿，有的是工夫，有的是希望。</a:t>
            </a:r>
          </a:p>
          <a:p>
            <a:r>
              <a:rPr lang="zh-CN" altLang="en-US" sz="1600" b="1" dirty="0">
                <a:solidFill>
                  <a:schemeClr val="tx1"/>
                </a:solidFill>
              </a:rPr>
              <a:t>　　</a:t>
            </a:r>
            <a:r>
              <a:rPr lang="zh-CN" altLang="en-US" sz="1600" b="1" dirty="0">
                <a:solidFill>
                  <a:srgbClr val="FF0000"/>
                </a:solidFill>
              </a:rPr>
              <a:t>春天像刚落地的娃娃，从头里脚是新的，它生长着。</a:t>
            </a:r>
          </a:p>
          <a:p>
            <a:r>
              <a:rPr lang="zh-CN" altLang="en-US" sz="1600" b="1" dirty="0">
                <a:solidFill>
                  <a:srgbClr val="FF0000"/>
                </a:solidFill>
              </a:rPr>
              <a:t>　　春天像小姑娘，花枝招展的，笑着，走着。</a:t>
            </a:r>
          </a:p>
          <a:p>
            <a:r>
              <a:rPr lang="zh-CN" altLang="en-US" sz="1600" b="1" dirty="0">
                <a:solidFill>
                  <a:srgbClr val="FF0000"/>
                </a:solidFill>
              </a:rPr>
              <a:t>　　春天像健壮的青年，有铁一般的胳膊和腰脚，领着我们上前去。</a:t>
            </a:r>
          </a:p>
          <a:p>
            <a:r>
              <a:rPr lang="zh-CN" altLang="en-US" sz="1600" b="1" dirty="0">
                <a:solidFill>
                  <a:schemeClr val="tx1"/>
                </a:solidFill>
              </a:rPr>
              <a:t>　　　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A93482-8E69-40F7-BCAD-5662A6CADB27}" type="datetime4">
              <a:rPr lang="en-US" smtClean="0"/>
              <a:pPr/>
              <a:t>December 6, 2016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7D5FE-740C-46F5-801A-FA5477D9711F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40135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99" y="0"/>
            <a:ext cx="4690865" cy="1052736"/>
          </a:xfrm>
        </p:spPr>
        <p:txBody>
          <a:bodyPr/>
          <a:lstStyle/>
          <a:p>
            <a:r>
              <a:rPr lang="zh-CN" altLang="en-US" sz="4400" dirty="0" smtClean="0">
                <a:hlinkClick r:id="rId3" action="ppaction://hlinksldjump"/>
              </a:rPr>
              <a:t>（二）初步感知</a:t>
            </a:r>
            <a:endParaRPr lang="zh-CN" altLang="en-US" sz="4400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A93482-8E69-40F7-BCAD-5662A6CADB27}" type="datetime4">
              <a:rPr lang="en-US" smtClean="0"/>
              <a:pPr/>
              <a:t>December 6, 2016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7D5FE-740C-46F5-801A-FA5477D9711F}" type="slidenum">
              <a:rPr lang="en-US" smtClean="0"/>
              <a:pPr/>
              <a:t>16</a:t>
            </a:fld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755576" y="2780928"/>
            <a:ext cx="115212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b="1" dirty="0" smtClean="0">
                <a:solidFill>
                  <a:srgbClr val="00823B"/>
                </a:solidFill>
              </a:rPr>
              <a:t>春</a:t>
            </a:r>
            <a:endParaRPr lang="zh-CN" altLang="en-US" sz="6600" b="1" dirty="0">
              <a:solidFill>
                <a:srgbClr val="00823B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941413" y="2060848"/>
            <a:ext cx="1982515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rgbClr val="00823B"/>
                </a:solidFill>
              </a:rPr>
              <a:t> 盼春</a:t>
            </a:r>
            <a:r>
              <a:rPr lang="en-US" altLang="zh-CN" sz="3600" b="1" dirty="0">
                <a:solidFill>
                  <a:srgbClr val="00823B"/>
                </a:solidFill>
              </a:rPr>
              <a:t>1</a:t>
            </a:r>
          </a:p>
          <a:p>
            <a:r>
              <a:rPr lang="zh-CN" altLang="en-US" sz="3600" b="1" dirty="0">
                <a:solidFill>
                  <a:srgbClr val="00823B"/>
                </a:solidFill>
              </a:rPr>
              <a:t> </a:t>
            </a:r>
            <a:endParaRPr lang="en-US" altLang="zh-CN" sz="3600" b="1" dirty="0" smtClean="0">
              <a:solidFill>
                <a:srgbClr val="00823B"/>
              </a:solidFill>
            </a:endParaRPr>
          </a:p>
          <a:p>
            <a:endParaRPr lang="en-US" altLang="zh-CN" sz="3600" b="1" dirty="0">
              <a:solidFill>
                <a:srgbClr val="00823B"/>
              </a:solidFill>
            </a:endParaRPr>
          </a:p>
          <a:p>
            <a:r>
              <a:rPr lang="zh-CN" altLang="en-US" sz="3600" b="1" dirty="0" smtClean="0">
                <a:solidFill>
                  <a:srgbClr val="00823B"/>
                </a:solidFill>
              </a:rPr>
              <a:t>绘</a:t>
            </a:r>
            <a:r>
              <a:rPr lang="zh-CN" altLang="en-US" sz="3600" b="1" dirty="0">
                <a:solidFill>
                  <a:srgbClr val="00823B"/>
                </a:solidFill>
              </a:rPr>
              <a:t>春</a:t>
            </a:r>
            <a:r>
              <a:rPr lang="en-US" altLang="zh-CN" sz="3600" b="1" dirty="0" smtClean="0">
                <a:solidFill>
                  <a:srgbClr val="00823B"/>
                </a:solidFill>
              </a:rPr>
              <a:t>2-7</a:t>
            </a:r>
          </a:p>
          <a:p>
            <a:endParaRPr lang="en-US" altLang="zh-CN" sz="3600" b="1" dirty="0">
              <a:solidFill>
                <a:srgbClr val="00823B"/>
              </a:solidFill>
            </a:endParaRPr>
          </a:p>
          <a:p>
            <a:r>
              <a:rPr lang="zh-CN" altLang="en-US" sz="3600" b="1" dirty="0" smtClean="0">
                <a:solidFill>
                  <a:srgbClr val="00823B"/>
                </a:solidFill>
              </a:rPr>
              <a:t> </a:t>
            </a:r>
            <a:endParaRPr lang="en-US" altLang="zh-CN" sz="3600" b="1" dirty="0" smtClean="0">
              <a:solidFill>
                <a:srgbClr val="00823B"/>
              </a:solidFill>
            </a:endParaRPr>
          </a:p>
          <a:p>
            <a:r>
              <a:rPr lang="zh-CN" altLang="en-US" sz="3600" b="1" dirty="0" smtClean="0">
                <a:solidFill>
                  <a:srgbClr val="00823B"/>
                </a:solidFill>
              </a:rPr>
              <a:t>颂</a:t>
            </a:r>
            <a:r>
              <a:rPr lang="zh-CN" altLang="en-US" sz="3600" b="1" dirty="0">
                <a:solidFill>
                  <a:srgbClr val="00823B"/>
                </a:solidFill>
              </a:rPr>
              <a:t>春</a:t>
            </a:r>
            <a:r>
              <a:rPr lang="en-US" altLang="zh-CN" sz="3600" b="1" dirty="0">
                <a:solidFill>
                  <a:srgbClr val="00823B"/>
                </a:solidFill>
              </a:rPr>
              <a:t>8-11</a:t>
            </a:r>
            <a:endParaRPr lang="zh-CN" altLang="en-US" sz="3600" dirty="0"/>
          </a:p>
        </p:txBody>
      </p:sp>
      <p:sp>
        <p:nvSpPr>
          <p:cNvPr id="20" name="TextBox 19"/>
          <p:cNvSpPr txBox="1"/>
          <p:nvPr/>
        </p:nvSpPr>
        <p:spPr>
          <a:xfrm>
            <a:off x="3707904" y="2550096"/>
            <a:ext cx="302433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00823B"/>
                </a:solidFill>
              </a:rPr>
              <a:t>山山水水         </a:t>
            </a:r>
            <a:endParaRPr lang="en-US" altLang="zh-CN" sz="2400" b="1" dirty="0" smtClean="0">
              <a:solidFill>
                <a:srgbClr val="00823B"/>
              </a:solidFill>
            </a:endParaRPr>
          </a:p>
          <a:p>
            <a:r>
              <a:rPr lang="zh-CN" altLang="en-US" sz="2400" b="1" dirty="0" smtClean="0">
                <a:solidFill>
                  <a:srgbClr val="00823B"/>
                </a:solidFill>
              </a:rPr>
              <a:t>草                      </a:t>
            </a:r>
            <a:endParaRPr lang="en-US" altLang="zh-CN" sz="2400" b="1" dirty="0" smtClean="0">
              <a:solidFill>
                <a:srgbClr val="00823B"/>
              </a:solidFill>
            </a:endParaRPr>
          </a:p>
          <a:p>
            <a:r>
              <a:rPr lang="zh-CN" altLang="en-US" sz="2400" b="1" dirty="0" smtClean="0">
                <a:solidFill>
                  <a:srgbClr val="00823B"/>
                </a:solidFill>
              </a:rPr>
              <a:t>花    </a:t>
            </a:r>
            <a:endParaRPr lang="en-US" altLang="zh-CN" sz="2400" b="1" dirty="0" smtClean="0">
              <a:solidFill>
                <a:srgbClr val="00823B"/>
              </a:solidFill>
            </a:endParaRPr>
          </a:p>
          <a:p>
            <a:r>
              <a:rPr lang="zh-CN" altLang="en-US" sz="2400" b="1" dirty="0" smtClean="0">
                <a:solidFill>
                  <a:srgbClr val="00823B"/>
                </a:solidFill>
              </a:rPr>
              <a:t>风                 </a:t>
            </a:r>
            <a:endParaRPr lang="en-US" altLang="zh-CN" sz="2400" b="1" dirty="0" smtClean="0">
              <a:solidFill>
                <a:srgbClr val="00823B"/>
              </a:solidFill>
            </a:endParaRPr>
          </a:p>
          <a:p>
            <a:r>
              <a:rPr lang="zh-CN" altLang="en-US" sz="2400" b="1" dirty="0" smtClean="0">
                <a:solidFill>
                  <a:srgbClr val="00823B"/>
                </a:solidFill>
              </a:rPr>
              <a:t>雨                 </a:t>
            </a:r>
            <a:endParaRPr lang="en-US" altLang="zh-CN" sz="2400" b="1" dirty="0" smtClean="0">
              <a:solidFill>
                <a:srgbClr val="00823B"/>
              </a:solidFill>
            </a:endParaRPr>
          </a:p>
          <a:p>
            <a:r>
              <a:rPr lang="zh-CN" altLang="en-US" sz="2400" b="1" dirty="0" smtClean="0">
                <a:solidFill>
                  <a:srgbClr val="00823B"/>
                </a:solidFill>
              </a:rPr>
              <a:t>人                 </a:t>
            </a:r>
            <a:endParaRPr lang="en-US" altLang="zh-CN" sz="2400" b="1" dirty="0">
              <a:solidFill>
                <a:srgbClr val="00823B"/>
              </a:solidFill>
            </a:endParaRPr>
          </a:p>
          <a:p>
            <a:endParaRPr lang="zh-CN" altLang="en-US" sz="2400" dirty="0"/>
          </a:p>
        </p:txBody>
      </p:sp>
      <p:sp>
        <p:nvSpPr>
          <p:cNvPr id="21" name="TextBox 20"/>
          <p:cNvSpPr txBox="1"/>
          <p:nvPr/>
        </p:nvSpPr>
        <p:spPr>
          <a:xfrm>
            <a:off x="6732240" y="2599879"/>
            <a:ext cx="187220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00823B"/>
                </a:solidFill>
              </a:rPr>
              <a:t>春醒图</a:t>
            </a:r>
            <a:endParaRPr lang="en-US" altLang="zh-CN" sz="2400" dirty="0" smtClean="0">
              <a:solidFill>
                <a:srgbClr val="00823B"/>
              </a:solidFill>
            </a:endParaRPr>
          </a:p>
          <a:p>
            <a:r>
              <a:rPr lang="zh-CN" altLang="en-US" sz="2400" dirty="0">
                <a:solidFill>
                  <a:srgbClr val="00823B"/>
                </a:solidFill>
              </a:rPr>
              <a:t>春草图</a:t>
            </a:r>
            <a:endParaRPr lang="en-US" altLang="zh-CN" sz="2400" dirty="0" smtClean="0">
              <a:solidFill>
                <a:srgbClr val="00823B"/>
              </a:solidFill>
            </a:endParaRPr>
          </a:p>
          <a:p>
            <a:r>
              <a:rPr lang="zh-CN" altLang="en-US" sz="2400" dirty="0" smtClean="0">
                <a:solidFill>
                  <a:srgbClr val="00823B"/>
                </a:solidFill>
              </a:rPr>
              <a:t>春风图</a:t>
            </a:r>
            <a:endParaRPr lang="en-US" altLang="zh-CN" sz="2400" dirty="0" smtClean="0">
              <a:solidFill>
                <a:srgbClr val="00823B"/>
              </a:solidFill>
            </a:endParaRPr>
          </a:p>
          <a:p>
            <a:r>
              <a:rPr lang="zh-CN" altLang="en-US" sz="2400" dirty="0" smtClean="0">
                <a:solidFill>
                  <a:srgbClr val="00823B"/>
                </a:solidFill>
              </a:rPr>
              <a:t>春花图</a:t>
            </a:r>
            <a:endParaRPr lang="en-US" altLang="zh-CN" sz="2400" dirty="0" smtClean="0">
              <a:solidFill>
                <a:srgbClr val="00823B"/>
              </a:solidFill>
            </a:endParaRPr>
          </a:p>
          <a:p>
            <a:r>
              <a:rPr lang="zh-CN" altLang="en-US" sz="2400" dirty="0" smtClean="0">
                <a:solidFill>
                  <a:srgbClr val="00823B"/>
                </a:solidFill>
              </a:rPr>
              <a:t>春雨图</a:t>
            </a:r>
            <a:endParaRPr lang="en-US" altLang="zh-CN" sz="2400" dirty="0" smtClean="0">
              <a:solidFill>
                <a:srgbClr val="00823B"/>
              </a:solidFill>
            </a:endParaRPr>
          </a:p>
          <a:p>
            <a:r>
              <a:rPr lang="zh-CN" altLang="en-US" sz="2400" dirty="0">
                <a:solidFill>
                  <a:srgbClr val="00823B"/>
                </a:solidFill>
              </a:rPr>
              <a:t>迎春图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3923928" y="5015503"/>
            <a:ext cx="489654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rgbClr val="00823B"/>
                </a:solidFill>
              </a:rPr>
              <a:t>像娃娃               新    </a:t>
            </a:r>
            <a:endParaRPr lang="en-US" altLang="zh-CN" sz="2000" dirty="0" smtClean="0">
              <a:solidFill>
                <a:srgbClr val="00823B"/>
              </a:solidFill>
            </a:endParaRPr>
          </a:p>
          <a:p>
            <a:r>
              <a:rPr lang="zh-CN" altLang="en-US" sz="2000" dirty="0" smtClean="0">
                <a:solidFill>
                  <a:srgbClr val="00823B"/>
                </a:solidFill>
              </a:rPr>
              <a:t>像姑娘               美       </a:t>
            </a:r>
            <a:endParaRPr lang="en-US" altLang="zh-CN" sz="2000" dirty="0" smtClean="0">
              <a:solidFill>
                <a:srgbClr val="00823B"/>
              </a:solidFill>
            </a:endParaRPr>
          </a:p>
          <a:p>
            <a:r>
              <a:rPr lang="zh-CN" altLang="en-US" sz="2000" dirty="0" smtClean="0">
                <a:solidFill>
                  <a:srgbClr val="00823B"/>
                </a:solidFill>
              </a:rPr>
              <a:t>像青年               健</a:t>
            </a:r>
            <a:endParaRPr lang="zh-CN" altLang="en-US" sz="2000" dirty="0">
              <a:solidFill>
                <a:srgbClr val="00823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4829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C:\Users\asus\AppData\Local\Microsoft\Windows\INetCache\IE\8MKHB8FT\200642184245226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3861048"/>
            <a:ext cx="4551758" cy="3413819"/>
          </a:xfrm>
          <a:prstGeom prst="rect">
            <a:avLst/>
          </a:prstGeom>
          <a:noFill/>
          <a:effectLst>
            <a:glow rad="127000">
              <a:schemeClr val="accent1">
                <a:alpha val="0"/>
              </a:schemeClr>
            </a:glow>
            <a:softEdge rad="10414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b="1" dirty="0" smtClean="0">
                <a:solidFill>
                  <a:schemeClr val="tx1"/>
                </a:solidFill>
                <a:latin typeface="宋体" pitchFamily="2" charset="-122"/>
              </a:rPr>
              <a:t>1</a:t>
            </a:r>
            <a:r>
              <a:rPr lang="zh-CN" altLang="en-US" b="1" dirty="0" smtClean="0">
                <a:solidFill>
                  <a:schemeClr val="tx1"/>
                </a:solidFill>
                <a:latin typeface="宋体" pitchFamily="2" charset="-122"/>
              </a:rPr>
              <a:t>、知识补充:</a:t>
            </a:r>
            <a:r>
              <a:rPr lang="zh-CN" altLang="en-US" b="1" dirty="0">
                <a:solidFill>
                  <a:schemeClr val="tx1"/>
                </a:solidFill>
                <a:latin typeface="宋体" pitchFamily="2" charset="-122"/>
              </a:rPr>
              <a:t>作者和写作背景知识导入。</a:t>
            </a:r>
            <a:endParaRPr lang="en-US" altLang="zh-CN" b="1" dirty="0">
              <a:solidFill>
                <a:schemeClr val="tx1"/>
              </a:solidFill>
              <a:latin typeface="宋体" pitchFamily="2" charset="-122"/>
            </a:endParaRPr>
          </a:p>
          <a:p>
            <a:pPr marL="0" indent="0">
              <a:buNone/>
            </a:pPr>
            <a:endParaRPr lang="en-US" altLang="zh-CN" b="1" dirty="0" smtClean="0">
              <a:solidFill>
                <a:schemeClr val="tx1"/>
              </a:solidFill>
              <a:latin typeface="宋体" pitchFamily="2" charset="-122"/>
            </a:endParaRPr>
          </a:p>
          <a:p>
            <a:pPr marL="0" indent="0">
              <a:buNone/>
            </a:pPr>
            <a:endParaRPr lang="en-US" altLang="zh-CN" b="1" dirty="0">
              <a:solidFill>
                <a:schemeClr val="tx1"/>
              </a:solidFill>
              <a:latin typeface="宋体" pitchFamily="2" charset="-122"/>
            </a:endParaRPr>
          </a:p>
          <a:p>
            <a:pPr marL="0" indent="0">
              <a:buNone/>
            </a:pPr>
            <a:r>
              <a:rPr lang="en-US" altLang="zh-CN" b="1" dirty="0" smtClean="0">
                <a:solidFill>
                  <a:schemeClr val="tx1"/>
                </a:solidFill>
                <a:latin typeface="宋体" pitchFamily="2" charset="-122"/>
              </a:rPr>
              <a:t>2</a:t>
            </a:r>
            <a:r>
              <a:rPr lang="zh-CN" altLang="en-US" b="1" dirty="0" smtClean="0">
                <a:solidFill>
                  <a:schemeClr val="tx1"/>
                </a:solidFill>
                <a:latin typeface="宋体" pitchFamily="2" charset="-122"/>
              </a:rPr>
              <a:t>、请</a:t>
            </a:r>
            <a:r>
              <a:rPr lang="zh-CN" altLang="en-US" b="1" dirty="0" smtClean="0">
                <a:solidFill>
                  <a:schemeClr val="tx1"/>
                </a:solidFill>
                <a:latin typeface="宋体" pitchFamily="2" charset="-122"/>
              </a:rPr>
              <a:t>学生示范读文，教师指导纠正。（字词读音和朗读情感</a:t>
            </a:r>
            <a:r>
              <a:rPr lang="zh-CN" altLang="en-US" b="1" dirty="0" smtClean="0">
                <a:solidFill>
                  <a:schemeClr val="tx1"/>
                </a:solidFill>
                <a:latin typeface="宋体" pitchFamily="2" charset="-122"/>
              </a:rPr>
              <a:t>）</a:t>
            </a:r>
            <a:r>
              <a:rPr lang="en-US" altLang="zh-CN" b="1" dirty="0" smtClean="0">
                <a:solidFill>
                  <a:schemeClr val="tx1"/>
                </a:solidFill>
                <a:latin typeface="宋体" pitchFamily="2" charset="-122"/>
              </a:rPr>
              <a:t>,</a:t>
            </a:r>
            <a:r>
              <a:rPr lang="zh-CN" altLang="en-US" b="1" dirty="0" smtClean="0">
                <a:solidFill>
                  <a:schemeClr val="tx1"/>
                </a:solidFill>
                <a:latin typeface="宋体" pitchFamily="2" charset="-122"/>
              </a:rPr>
              <a:t>读中感受景物特点，结合背景体会作者感情</a:t>
            </a:r>
            <a:r>
              <a:rPr lang="zh-CN" altLang="en-US" b="1" dirty="0" smtClean="0">
                <a:solidFill>
                  <a:schemeClr val="tx1"/>
                </a:solidFill>
                <a:latin typeface="宋体" pitchFamily="2" charset="-122"/>
              </a:rPr>
              <a:t>。</a:t>
            </a:r>
            <a:endParaRPr lang="en-US" altLang="zh-CN" b="1" dirty="0" smtClean="0">
              <a:solidFill>
                <a:schemeClr val="tx1"/>
              </a:solidFill>
              <a:latin typeface="宋体" pitchFamily="2" charset="-122"/>
            </a:endParaRPr>
          </a:p>
          <a:p>
            <a:endParaRPr lang="en-US" altLang="zh-CN" b="1" dirty="0">
              <a:solidFill>
                <a:schemeClr val="tx1"/>
              </a:solidFill>
              <a:latin typeface="宋体" pitchFamily="2" charset="-122"/>
            </a:endParaRPr>
          </a:p>
          <a:p>
            <a:pPr marL="0" indent="0">
              <a:buNone/>
            </a:pPr>
            <a:endParaRPr lang="en-US" altLang="zh-CN" b="1" dirty="0">
              <a:solidFill>
                <a:schemeClr val="tx1"/>
              </a:solidFill>
              <a:latin typeface="宋体" pitchFamily="2" charset="-122"/>
            </a:endParaRPr>
          </a:p>
          <a:p>
            <a:endParaRPr lang="en-US" altLang="zh-CN" b="1" dirty="0">
              <a:solidFill>
                <a:schemeClr val="tx1"/>
              </a:solidFill>
              <a:latin typeface="宋体" pitchFamily="2" charset="-122"/>
            </a:endParaRPr>
          </a:p>
          <a:p>
            <a:endParaRPr lang="en-US" altLang="zh-CN" b="1" dirty="0" smtClean="0">
              <a:solidFill>
                <a:schemeClr val="tx1"/>
              </a:solidFill>
              <a:latin typeface="宋体" pitchFamily="2" charset="-122"/>
            </a:endParaRPr>
          </a:p>
          <a:p>
            <a:pPr marL="0" indent="0">
              <a:buNone/>
            </a:pPr>
            <a:endParaRPr lang="zh-CN" altLang="zh-CN" dirty="0">
              <a:solidFill>
                <a:schemeClr val="accent5">
                  <a:lumMod val="75000"/>
                </a:schemeClr>
              </a:solidFill>
              <a:latin typeface="宋体" pitchFamily="2" charset="-122"/>
            </a:endParaRPr>
          </a:p>
          <a:p>
            <a:pPr marL="0" indent="0">
              <a:buNone/>
            </a:pPr>
            <a:endParaRPr lang="en-US" altLang="zh-CN" b="1" dirty="0" smtClean="0">
              <a:solidFill>
                <a:schemeClr val="accent5">
                  <a:lumMod val="75000"/>
                </a:schemeClr>
              </a:solidFill>
              <a:latin typeface="宋体" pitchFamily="2" charset="-122"/>
            </a:endParaRPr>
          </a:p>
          <a:p>
            <a:pPr marL="0" indent="0">
              <a:buNone/>
            </a:pPr>
            <a:endParaRPr lang="en-US" altLang="zh-CN" b="1" dirty="0" smtClean="0">
              <a:solidFill>
                <a:schemeClr val="accent5">
                  <a:lumMod val="75000"/>
                </a:schemeClr>
              </a:solidFill>
              <a:latin typeface="宋体" pitchFamily="2" charset="-122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A93482-8E69-40F7-BCAD-5662A6CADB27}" type="datetime4">
              <a:rPr lang="en-US" smtClean="0"/>
              <a:pPr/>
              <a:t>December 6, 2016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7D5FE-740C-46F5-801A-FA5477D9711F}" type="slidenum">
              <a:rPr lang="en-US" smtClean="0"/>
              <a:pPr/>
              <a:t>17</a:t>
            </a:fld>
            <a:endParaRPr lang="en-US"/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>
          <a:xfrm>
            <a:off x="179512" y="188640"/>
            <a:ext cx="7056784" cy="792088"/>
          </a:xfrm>
        </p:spPr>
        <p:txBody>
          <a:bodyPr/>
          <a:lstStyle/>
          <a:p>
            <a:r>
              <a:rPr lang="zh-CN" altLang="en-US" sz="4000" dirty="0" smtClean="0">
                <a:hlinkClick r:id="rId3" action="ppaction://hlinksldjump"/>
              </a:rPr>
              <a:t>（三）师生</a:t>
            </a:r>
            <a:r>
              <a:rPr lang="zh-CN" altLang="en-US" sz="4000" dirty="0">
                <a:hlinkClick r:id="rId3" action="ppaction://hlinksldjump"/>
              </a:rPr>
              <a:t>共</a:t>
            </a:r>
            <a:r>
              <a:rPr lang="zh-CN" altLang="en-US" sz="4000" dirty="0" smtClean="0">
                <a:hlinkClick r:id="rId3" action="ppaction://hlinksldjump"/>
              </a:rPr>
              <a:t>读、体会情感</a:t>
            </a:r>
            <a:endParaRPr lang="zh-CN" altLang="en-US" sz="4000" dirty="0"/>
          </a:p>
        </p:txBody>
      </p:sp>
    </p:spTree>
    <p:extLst>
      <p:ext uri="{BB962C8B-B14F-4D97-AF65-F5344CB8AC3E}">
        <p14:creationId xmlns:p14="http://schemas.microsoft.com/office/powerpoint/2010/main" val="3342789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>
                <a:solidFill>
                  <a:schemeClr val="accent5">
                    <a:lumMod val="75000"/>
                  </a:schemeClr>
                </a:solidFill>
                <a:latin typeface="宋体" pitchFamily="2" charset="-122"/>
              </a:rPr>
              <a:t>朱自清,</a:t>
            </a:r>
            <a:r>
              <a:rPr lang="zh-CN" altLang="zh-CN" dirty="0">
                <a:solidFill>
                  <a:srgbClr val="00823B"/>
                </a:solidFill>
                <a:latin typeface="宋体" pitchFamily="2" charset="-122"/>
              </a:rPr>
              <a:t>字佩弦，原名朱自华，江苏扬州人</a:t>
            </a:r>
            <a:r>
              <a:rPr lang="zh-CN" altLang="zh-CN" dirty="0">
                <a:solidFill>
                  <a:schemeClr val="accent5">
                    <a:lumMod val="75000"/>
                  </a:schemeClr>
                </a:solidFill>
                <a:latin typeface="宋体" pitchFamily="2" charset="-122"/>
              </a:rPr>
              <a:t>。</a:t>
            </a:r>
          </a:p>
          <a:p>
            <a:r>
              <a:rPr lang="zh-CN" altLang="zh-CN" dirty="0">
                <a:solidFill>
                  <a:schemeClr val="accent5">
                    <a:lumMod val="75000"/>
                  </a:schemeClr>
                </a:solidFill>
                <a:latin typeface="宋体" pitchFamily="2" charset="-122"/>
              </a:rPr>
              <a:t>他是</a:t>
            </a:r>
            <a:r>
              <a:rPr lang="zh-CN" altLang="zh-CN" dirty="0">
                <a:solidFill>
                  <a:srgbClr val="00823B"/>
                </a:solidFill>
                <a:latin typeface="宋体" pitchFamily="2" charset="-122"/>
              </a:rPr>
              <a:t>诗人，散文家，学者，民主战士，爱国知识分子</a:t>
            </a:r>
            <a:r>
              <a:rPr lang="zh-CN" altLang="zh-CN" dirty="0">
                <a:solidFill>
                  <a:schemeClr val="accent5">
                    <a:lumMod val="75000"/>
                  </a:schemeClr>
                </a:solidFill>
                <a:latin typeface="宋体" pitchFamily="2" charset="-122"/>
              </a:rPr>
              <a:t>。　</a:t>
            </a:r>
          </a:p>
          <a:p>
            <a:r>
              <a:rPr lang="zh-CN" altLang="zh-CN" dirty="0">
                <a:solidFill>
                  <a:schemeClr val="accent5">
                    <a:lumMod val="75000"/>
                  </a:schemeClr>
                </a:solidFill>
                <a:latin typeface="宋体" pitchFamily="2" charset="-122"/>
              </a:rPr>
              <a:t>他</a:t>
            </a:r>
            <a:r>
              <a:rPr lang="zh-CN" altLang="zh-CN" dirty="0">
                <a:solidFill>
                  <a:srgbClr val="00823B"/>
                </a:solidFill>
                <a:latin typeface="宋体" pitchFamily="2" charset="-122"/>
              </a:rPr>
              <a:t>著名的诗集有《踪迹》</a:t>
            </a:r>
            <a:r>
              <a:rPr lang="zh-CN" altLang="zh-CN" dirty="0">
                <a:solidFill>
                  <a:schemeClr val="accent5">
                    <a:lumMod val="75000"/>
                  </a:schemeClr>
                </a:solidFill>
                <a:latin typeface="宋体" pitchFamily="2" charset="-122"/>
              </a:rPr>
              <a:t>，</a:t>
            </a:r>
            <a:r>
              <a:rPr lang="zh-CN" altLang="zh-CN" dirty="0">
                <a:solidFill>
                  <a:srgbClr val="00823B"/>
                </a:solidFill>
                <a:latin typeface="宋体" pitchFamily="2" charset="-122"/>
              </a:rPr>
              <a:t>散文集有《背影》《你我》《荷塘月色》《匆匆》</a:t>
            </a:r>
            <a:r>
              <a:rPr lang="zh-CN" altLang="zh-CN" dirty="0">
                <a:solidFill>
                  <a:schemeClr val="accent5">
                    <a:lumMod val="75000"/>
                  </a:schemeClr>
                </a:solidFill>
                <a:latin typeface="宋体" pitchFamily="2" charset="-122"/>
              </a:rPr>
              <a:t>等都是脍炙人口的名篇</a:t>
            </a:r>
            <a:r>
              <a:rPr lang="zh-CN" altLang="zh-CN" dirty="0">
                <a:solidFill>
                  <a:srgbClr val="00823B"/>
                </a:solidFill>
                <a:latin typeface="宋体" pitchFamily="2" charset="-122"/>
              </a:rPr>
              <a:t>。文艺论著有《诗言志辨》《论雅俗共赏》</a:t>
            </a:r>
            <a:r>
              <a:rPr lang="zh-CN" altLang="zh-CN" dirty="0">
                <a:solidFill>
                  <a:schemeClr val="accent5">
                    <a:lumMod val="75000"/>
                  </a:schemeClr>
                </a:solidFill>
                <a:latin typeface="宋体" pitchFamily="2" charset="-122"/>
              </a:rPr>
              <a:t>等。还有《绿》《春》</a:t>
            </a:r>
            <a:r>
              <a:rPr lang="zh-CN" altLang="zh-CN" dirty="0" smtClean="0">
                <a:solidFill>
                  <a:schemeClr val="accent5">
                    <a:lumMod val="75000"/>
                  </a:schemeClr>
                </a:solidFill>
                <a:latin typeface="宋体" pitchFamily="2" charset="-122"/>
              </a:rPr>
              <a:t>等</a:t>
            </a:r>
            <a:endParaRPr lang="en-US" altLang="zh-CN" dirty="0" smtClean="0">
              <a:solidFill>
                <a:schemeClr val="accent5">
                  <a:lumMod val="75000"/>
                </a:schemeClr>
              </a:solidFill>
              <a:latin typeface="宋体" pitchFamily="2" charset="-122"/>
            </a:endParaRPr>
          </a:p>
          <a:p>
            <a:endParaRPr lang="en-US" altLang="zh-CN" dirty="0">
              <a:solidFill>
                <a:schemeClr val="accent5">
                  <a:lumMod val="75000"/>
                </a:schemeClr>
              </a:solidFill>
              <a:latin typeface="宋体" pitchFamily="2" charset="-122"/>
            </a:endParaRPr>
          </a:p>
          <a:p>
            <a:r>
              <a:rPr lang="zh-CN" altLang="zh-CN" dirty="0">
                <a:solidFill>
                  <a:srgbClr val="00823B"/>
                </a:solidFill>
              </a:rPr>
              <a:t>背景：作者学成归来，升任清华大学中文系主任，喜得贵子，家庭幸福美满，在早春时节感受到大自然欣欣向荣、充满着希望的景象，怀着</a:t>
            </a:r>
            <a:r>
              <a:rPr lang="zh-CN" altLang="zh-CN" b="1" dirty="0">
                <a:solidFill>
                  <a:srgbClr val="00823B"/>
                </a:solidFill>
              </a:rPr>
              <a:t>乐观愉快</a:t>
            </a:r>
            <a:r>
              <a:rPr lang="zh-CN" altLang="zh-CN" dirty="0">
                <a:solidFill>
                  <a:srgbClr val="00823B"/>
                </a:solidFill>
              </a:rPr>
              <a:t>的心情写下《春》。</a:t>
            </a:r>
          </a:p>
          <a:p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A93482-8E69-40F7-BCAD-5662A6CADB27}" type="datetime4">
              <a:rPr lang="en-US" smtClean="0"/>
              <a:pPr/>
              <a:t>December 6, 2016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7D5FE-740C-46F5-801A-FA5477D9711F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2064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A93482-8E69-40F7-BCAD-5662A6CADB27}" type="datetime4">
              <a:rPr lang="en-US" smtClean="0"/>
              <a:pPr/>
              <a:t>December 6, 2016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7D5FE-740C-46F5-801A-FA5477D9711F}" type="slidenum">
              <a:rPr lang="en-US" smtClean="0"/>
              <a:pPr/>
              <a:t>19</a:t>
            </a:fld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755576" y="2780928"/>
            <a:ext cx="115212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b="1" dirty="0" smtClean="0">
                <a:solidFill>
                  <a:srgbClr val="00823B"/>
                </a:solidFill>
              </a:rPr>
              <a:t>春</a:t>
            </a:r>
            <a:endParaRPr lang="zh-CN" altLang="en-US" sz="6600" b="1" dirty="0">
              <a:solidFill>
                <a:srgbClr val="00823B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941413" y="2060848"/>
            <a:ext cx="1982515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rgbClr val="00823B"/>
                </a:solidFill>
              </a:rPr>
              <a:t> 盼春</a:t>
            </a:r>
            <a:r>
              <a:rPr lang="en-US" altLang="zh-CN" sz="3600" b="1" dirty="0">
                <a:solidFill>
                  <a:srgbClr val="00823B"/>
                </a:solidFill>
              </a:rPr>
              <a:t>1</a:t>
            </a:r>
          </a:p>
          <a:p>
            <a:r>
              <a:rPr lang="zh-CN" altLang="en-US" sz="3600" b="1" dirty="0">
                <a:solidFill>
                  <a:srgbClr val="00823B"/>
                </a:solidFill>
              </a:rPr>
              <a:t> </a:t>
            </a:r>
            <a:endParaRPr lang="en-US" altLang="zh-CN" sz="3600" b="1" dirty="0" smtClean="0">
              <a:solidFill>
                <a:srgbClr val="00823B"/>
              </a:solidFill>
            </a:endParaRPr>
          </a:p>
          <a:p>
            <a:endParaRPr lang="en-US" altLang="zh-CN" sz="3600" b="1" dirty="0">
              <a:solidFill>
                <a:srgbClr val="00823B"/>
              </a:solidFill>
            </a:endParaRPr>
          </a:p>
          <a:p>
            <a:r>
              <a:rPr lang="zh-CN" altLang="en-US" sz="3600" b="1" dirty="0" smtClean="0">
                <a:solidFill>
                  <a:srgbClr val="00823B"/>
                </a:solidFill>
              </a:rPr>
              <a:t>绘</a:t>
            </a:r>
            <a:r>
              <a:rPr lang="zh-CN" altLang="en-US" sz="3600" b="1" dirty="0">
                <a:solidFill>
                  <a:srgbClr val="00823B"/>
                </a:solidFill>
              </a:rPr>
              <a:t>春</a:t>
            </a:r>
            <a:r>
              <a:rPr lang="en-US" altLang="zh-CN" sz="3600" b="1" dirty="0" smtClean="0">
                <a:solidFill>
                  <a:srgbClr val="00823B"/>
                </a:solidFill>
              </a:rPr>
              <a:t>2-7</a:t>
            </a:r>
          </a:p>
          <a:p>
            <a:endParaRPr lang="en-US" altLang="zh-CN" sz="3600" b="1" dirty="0">
              <a:solidFill>
                <a:srgbClr val="00823B"/>
              </a:solidFill>
            </a:endParaRPr>
          </a:p>
          <a:p>
            <a:r>
              <a:rPr lang="zh-CN" altLang="en-US" sz="3600" b="1" dirty="0" smtClean="0">
                <a:solidFill>
                  <a:srgbClr val="00823B"/>
                </a:solidFill>
              </a:rPr>
              <a:t> </a:t>
            </a:r>
            <a:endParaRPr lang="en-US" altLang="zh-CN" sz="3600" b="1" dirty="0" smtClean="0">
              <a:solidFill>
                <a:srgbClr val="00823B"/>
              </a:solidFill>
            </a:endParaRPr>
          </a:p>
          <a:p>
            <a:r>
              <a:rPr lang="zh-CN" altLang="en-US" sz="3600" b="1" dirty="0" smtClean="0">
                <a:solidFill>
                  <a:srgbClr val="00823B"/>
                </a:solidFill>
              </a:rPr>
              <a:t>颂</a:t>
            </a:r>
            <a:r>
              <a:rPr lang="zh-CN" altLang="en-US" sz="3600" b="1" dirty="0">
                <a:solidFill>
                  <a:srgbClr val="00823B"/>
                </a:solidFill>
              </a:rPr>
              <a:t>春</a:t>
            </a:r>
            <a:r>
              <a:rPr lang="en-US" altLang="zh-CN" sz="3600" b="1" dirty="0">
                <a:solidFill>
                  <a:srgbClr val="00823B"/>
                </a:solidFill>
              </a:rPr>
              <a:t>8-11</a:t>
            </a:r>
            <a:endParaRPr lang="zh-CN" altLang="en-US" sz="3600" dirty="0"/>
          </a:p>
        </p:txBody>
      </p:sp>
      <p:sp>
        <p:nvSpPr>
          <p:cNvPr id="9" name="TextBox 8"/>
          <p:cNvSpPr txBox="1"/>
          <p:nvPr/>
        </p:nvSpPr>
        <p:spPr>
          <a:xfrm>
            <a:off x="3707904" y="2550096"/>
            <a:ext cx="3024336" cy="2677656"/>
          </a:xfrm>
          <a:prstGeom prst="rect">
            <a:avLst/>
          </a:prstGeom>
          <a:noFill/>
          <a:ln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00823B"/>
                </a:solidFill>
              </a:rPr>
              <a:t>山山水水         苏醒</a:t>
            </a:r>
            <a:endParaRPr lang="en-US" altLang="zh-CN" sz="2400" b="1" dirty="0" smtClean="0">
              <a:solidFill>
                <a:srgbClr val="00823B"/>
              </a:solidFill>
            </a:endParaRPr>
          </a:p>
          <a:p>
            <a:r>
              <a:rPr lang="zh-CN" altLang="en-US" sz="2400" b="1" dirty="0" smtClean="0">
                <a:solidFill>
                  <a:srgbClr val="00823B"/>
                </a:solidFill>
              </a:rPr>
              <a:t>草                      勃发</a:t>
            </a:r>
            <a:endParaRPr lang="en-US" altLang="zh-CN" sz="2400" b="1" dirty="0" smtClean="0">
              <a:solidFill>
                <a:srgbClr val="00823B"/>
              </a:solidFill>
            </a:endParaRPr>
          </a:p>
          <a:p>
            <a:r>
              <a:rPr lang="zh-CN" altLang="en-US" sz="2400" b="1" dirty="0" smtClean="0">
                <a:solidFill>
                  <a:srgbClr val="00823B"/>
                </a:solidFill>
              </a:rPr>
              <a:t>花    赶趟儿开、争艳</a:t>
            </a:r>
            <a:endParaRPr lang="en-US" altLang="zh-CN" sz="2400" b="1" dirty="0" smtClean="0">
              <a:solidFill>
                <a:srgbClr val="00823B"/>
              </a:solidFill>
            </a:endParaRPr>
          </a:p>
          <a:p>
            <a:r>
              <a:rPr lang="zh-CN" altLang="en-US" sz="2400" b="1" dirty="0" smtClean="0">
                <a:solidFill>
                  <a:srgbClr val="00823B"/>
                </a:solidFill>
              </a:rPr>
              <a:t>风                 清新和煦</a:t>
            </a:r>
            <a:endParaRPr lang="en-US" altLang="zh-CN" sz="2400" b="1" dirty="0" smtClean="0">
              <a:solidFill>
                <a:srgbClr val="00823B"/>
              </a:solidFill>
            </a:endParaRPr>
          </a:p>
          <a:p>
            <a:r>
              <a:rPr lang="zh-CN" altLang="en-US" sz="2400" b="1" dirty="0" smtClean="0">
                <a:solidFill>
                  <a:srgbClr val="00823B"/>
                </a:solidFill>
              </a:rPr>
              <a:t>雨                 绵细润泽</a:t>
            </a:r>
            <a:endParaRPr lang="en-US" altLang="zh-CN" sz="2400" b="1" dirty="0" smtClean="0">
              <a:solidFill>
                <a:srgbClr val="00823B"/>
              </a:solidFill>
            </a:endParaRPr>
          </a:p>
          <a:p>
            <a:r>
              <a:rPr lang="zh-CN" altLang="en-US" sz="2400" b="1" dirty="0" smtClean="0">
                <a:solidFill>
                  <a:srgbClr val="00823B"/>
                </a:solidFill>
              </a:rPr>
              <a:t>人                 精神抖擞</a:t>
            </a:r>
            <a:endParaRPr lang="en-US" altLang="zh-CN" sz="2400" b="1" dirty="0">
              <a:solidFill>
                <a:srgbClr val="00823B"/>
              </a:solidFill>
            </a:endParaRPr>
          </a:p>
          <a:p>
            <a:endParaRPr lang="zh-CN" altLang="en-US" sz="2400" dirty="0"/>
          </a:p>
        </p:txBody>
      </p:sp>
      <p:sp>
        <p:nvSpPr>
          <p:cNvPr id="10" name="TextBox 9"/>
          <p:cNvSpPr txBox="1"/>
          <p:nvPr/>
        </p:nvSpPr>
        <p:spPr>
          <a:xfrm>
            <a:off x="6732240" y="2599879"/>
            <a:ext cx="187220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00823B"/>
                </a:solidFill>
              </a:rPr>
              <a:t>春醒图</a:t>
            </a:r>
            <a:endParaRPr lang="en-US" altLang="zh-CN" sz="2400" dirty="0" smtClean="0">
              <a:solidFill>
                <a:srgbClr val="00823B"/>
              </a:solidFill>
            </a:endParaRPr>
          </a:p>
          <a:p>
            <a:r>
              <a:rPr lang="zh-CN" altLang="en-US" sz="2400" dirty="0">
                <a:solidFill>
                  <a:srgbClr val="00823B"/>
                </a:solidFill>
              </a:rPr>
              <a:t>春草图</a:t>
            </a:r>
            <a:endParaRPr lang="en-US" altLang="zh-CN" sz="2400" dirty="0" smtClean="0">
              <a:solidFill>
                <a:srgbClr val="00823B"/>
              </a:solidFill>
            </a:endParaRPr>
          </a:p>
          <a:p>
            <a:r>
              <a:rPr lang="zh-CN" altLang="en-US" sz="2400" dirty="0" smtClean="0">
                <a:solidFill>
                  <a:srgbClr val="00823B"/>
                </a:solidFill>
              </a:rPr>
              <a:t>春风图</a:t>
            </a:r>
            <a:endParaRPr lang="en-US" altLang="zh-CN" sz="2400" dirty="0" smtClean="0">
              <a:solidFill>
                <a:srgbClr val="00823B"/>
              </a:solidFill>
            </a:endParaRPr>
          </a:p>
          <a:p>
            <a:r>
              <a:rPr lang="zh-CN" altLang="en-US" sz="2400" dirty="0" smtClean="0">
                <a:solidFill>
                  <a:srgbClr val="00823B"/>
                </a:solidFill>
              </a:rPr>
              <a:t>春花图</a:t>
            </a:r>
            <a:endParaRPr lang="en-US" altLang="zh-CN" sz="2400" dirty="0" smtClean="0">
              <a:solidFill>
                <a:srgbClr val="00823B"/>
              </a:solidFill>
            </a:endParaRPr>
          </a:p>
          <a:p>
            <a:r>
              <a:rPr lang="zh-CN" altLang="en-US" sz="2400" dirty="0" smtClean="0">
                <a:solidFill>
                  <a:srgbClr val="00823B"/>
                </a:solidFill>
              </a:rPr>
              <a:t>春雨图</a:t>
            </a:r>
            <a:endParaRPr lang="en-US" altLang="zh-CN" sz="2400" dirty="0" smtClean="0">
              <a:solidFill>
                <a:srgbClr val="00823B"/>
              </a:solidFill>
            </a:endParaRPr>
          </a:p>
          <a:p>
            <a:r>
              <a:rPr lang="zh-CN" altLang="en-US" sz="2400" dirty="0">
                <a:solidFill>
                  <a:srgbClr val="00823B"/>
                </a:solidFill>
              </a:rPr>
              <a:t>迎春图</a:t>
            </a:r>
          </a:p>
        </p:txBody>
      </p:sp>
    </p:spTree>
    <p:extLst>
      <p:ext uri="{BB962C8B-B14F-4D97-AF65-F5344CB8AC3E}">
        <p14:creationId xmlns:p14="http://schemas.microsoft.com/office/powerpoint/2010/main" val="33773857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asus\AppData\Local\Microsoft\Windows\INetCache\IE\N8I5YO3F\100px-Tournesol[1]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094408"/>
            <a:ext cx="2138850" cy="2160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1520" y="548680"/>
            <a:ext cx="2386608" cy="1628800"/>
          </a:xfrm>
        </p:spPr>
        <p:txBody>
          <a:bodyPr/>
          <a:lstStyle/>
          <a:p>
            <a:r>
              <a:rPr lang="zh-CN" altLang="en-US" dirty="0"/>
              <a:t>内容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347864" y="2348880"/>
            <a:ext cx="3096344" cy="36004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3600" dirty="0" smtClean="0">
                <a:solidFill>
                  <a:schemeClr val="accent3">
                    <a:lumMod val="50000"/>
                  </a:schemeClr>
                </a:solidFill>
                <a:ea typeface="微软雅黑" pitchFamily="34" charset="-122"/>
                <a:hlinkClick r:id="rId3" action="ppaction://hlinksldjump"/>
              </a:rPr>
              <a:t>教材分析</a:t>
            </a:r>
            <a:endParaRPr lang="zh-CN" altLang="zh-CN" sz="3600" dirty="0">
              <a:solidFill>
                <a:schemeClr val="accent3">
                  <a:lumMod val="50000"/>
                </a:schemeClr>
              </a:solidFill>
              <a:ea typeface="微软雅黑" pitchFamily="34" charset="-122"/>
            </a:endParaRPr>
          </a:p>
          <a:p>
            <a:pPr marL="0" indent="0">
              <a:buNone/>
            </a:pPr>
            <a:r>
              <a:rPr lang="zh-CN" altLang="en-US" sz="3600" dirty="0">
                <a:solidFill>
                  <a:schemeClr val="accent3">
                    <a:lumMod val="50000"/>
                  </a:schemeClr>
                </a:solidFill>
                <a:ea typeface="微软雅黑" pitchFamily="34" charset="-122"/>
                <a:hlinkClick r:id="rId4" action="ppaction://hlinksldjump"/>
              </a:rPr>
              <a:t>教法学</a:t>
            </a:r>
            <a:r>
              <a:rPr lang="zh-CN" altLang="en-US" sz="3600" dirty="0" smtClean="0">
                <a:solidFill>
                  <a:schemeClr val="accent3">
                    <a:lumMod val="50000"/>
                  </a:schemeClr>
                </a:solidFill>
                <a:ea typeface="微软雅黑" pitchFamily="34" charset="-122"/>
                <a:hlinkClick r:id="rId4" action="ppaction://hlinksldjump"/>
              </a:rPr>
              <a:t>法</a:t>
            </a:r>
            <a:endParaRPr lang="en-US" altLang="zh-CN" sz="3600" dirty="0" smtClean="0">
              <a:solidFill>
                <a:schemeClr val="accent3">
                  <a:lumMod val="50000"/>
                </a:schemeClr>
              </a:solidFill>
              <a:ea typeface="微软雅黑" pitchFamily="34" charset="-122"/>
            </a:endParaRPr>
          </a:p>
          <a:p>
            <a:pPr marL="0" indent="0">
              <a:buNone/>
            </a:pPr>
            <a:r>
              <a:rPr lang="zh-CN" altLang="en-US" sz="3600" dirty="0">
                <a:solidFill>
                  <a:schemeClr val="accent3">
                    <a:lumMod val="50000"/>
                  </a:schemeClr>
                </a:solidFill>
                <a:ea typeface="微软雅黑" pitchFamily="34" charset="-122"/>
                <a:hlinkClick r:id="rId5" action="ppaction://hlinksldjump"/>
              </a:rPr>
              <a:t>教学</a:t>
            </a:r>
            <a:r>
              <a:rPr lang="zh-CN" altLang="en-US" sz="3600" dirty="0" smtClean="0">
                <a:solidFill>
                  <a:schemeClr val="accent3">
                    <a:lumMod val="50000"/>
                  </a:schemeClr>
                </a:solidFill>
                <a:ea typeface="微软雅黑" pitchFamily="34" charset="-122"/>
                <a:hlinkClick r:id="rId5" action="ppaction://hlinksldjump"/>
              </a:rPr>
              <a:t>过程</a:t>
            </a:r>
            <a:endParaRPr lang="en-US" altLang="zh-CN" sz="3600" dirty="0" smtClean="0">
              <a:solidFill>
                <a:schemeClr val="accent3">
                  <a:lumMod val="50000"/>
                </a:schemeClr>
              </a:solidFill>
              <a:ea typeface="微软雅黑" pitchFamily="34" charset="-122"/>
            </a:endParaRPr>
          </a:p>
          <a:p>
            <a:pPr marL="0" indent="0">
              <a:buNone/>
            </a:pPr>
            <a:r>
              <a:rPr lang="zh-CN" altLang="en-US" sz="3600" dirty="0" smtClean="0">
                <a:solidFill>
                  <a:schemeClr val="accent3">
                    <a:lumMod val="50000"/>
                  </a:schemeClr>
                </a:solidFill>
                <a:ea typeface="微软雅黑" pitchFamily="34" charset="-122"/>
                <a:hlinkClick r:id="rId6" action="ppaction://hlinksldjump"/>
              </a:rPr>
              <a:t>教学反思</a:t>
            </a:r>
            <a:endParaRPr lang="zh-CN" altLang="zh-CN" sz="3600" dirty="0">
              <a:solidFill>
                <a:schemeClr val="accent3">
                  <a:lumMod val="50000"/>
                </a:schemeClr>
              </a:solidFill>
              <a:ea typeface="微软雅黑" pitchFamily="34" charset="-122"/>
            </a:endParaRPr>
          </a:p>
          <a:p>
            <a:pPr marL="0" indent="0">
              <a:buNone/>
            </a:pPr>
            <a:endParaRPr lang="zh-CN" altLang="zh-CN" sz="3600" dirty="0">
              <a:solidFill>
                <a:schemeClr val="accent3">
                  <a:lumMod val="50000"/>
                </a:schemeClr>
              </a:solidFill>
              <a:ea typeface="微软雅黑" pitchFamily="34" charset="-122"/>
            </a:endParaRPr>
          </a:p>
          <a:p>
            <a:endParaRPr lang="zh-CN" altLang="en-US" sz="36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A93482-8E69-40F7-BCAD-5662A6CADB27}" type="datetime4">
              <a:rPr lang="en-US" smtClean="0"/>
              <a:pPr/>
              <a:t>December 6, 2016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7D5FE-740C-46F5-801A-FA5477D9711F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6645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528" y="476672"/>
            <a:ext cx="8136904" cy="5904656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zh-CN" altLang="en-US" b="1" dirty="0" smtClean="0">
                <a:solidFill>
                  <a:schemeClr val="tx1"/>
                </a:solidFill>
              </a:rPr>
              <a:t>盼望</a:t>
            </a:r>
            <a:r>
              <a:rPr lang="zh-CN" altLang="en-US" b="1" dirty="0">
                <a:solidFill>
                  <a:schemeClr val="tx1"/>
                </a:solidFill>
              </a:rPr>
              <a:t>着，盼望</a:t>
            </a:r>
            <a:r>
              <a:rPr lang="zh-CN" altLang="en-US" b="1" dirty="0" smtClean="0">
                <a:solidFill>
                  <a:schemeClr val="tx1"/>
                </a:solidFill>
              </a:rPr>
              <a:t>着         （充满期待）</a:t>
            </a:r>
            <a:endParaRPr lang="en-US" altLang="zh-CN" b="1" dirty="0">
              <a:solidFill>
                <a:srgbClr val="00823B"/>
              </a:solidFill>
            </a:endParaRPr>
          </a:p>
          <a:p>
            <a:r>
              <a:rPr lang="zh-CN" altLang="en-US" b="1" dirty="0">
                <a:solidFill>
                  <a:schemeClr val="tx1"/>
                </a:solidFill>
              </a:rPr>
              <a:t>　一切都象刚睡醒的样子，</a:t>
            </a:r>
            <a:r>
              <a:rPr lang="zh-CN" altLang="en-US" b="1" dirty="0">
                <a:solidFill>
                  <a:srgbClr val="FF0000"/>
                </a:solidFill>
              </a:rPr>
              <a:t>欣欣然张开了眼。山朗润起来了，水涨起来了，太阳的脸红起来了</a:t>
            </a:r>
            <a:r>
              <a:rPr lang="zh-CN" altLang="en-US" b="1" dirty="0" smtClean="0">
                <a:solidFill>
                  <a:srgbClr val="FF0000"/>
                </a:solidFill>
              </a:rPr>
              <a:t>。</a:t>
            </a:r>
            <a:r>
              <a:rPr lang="zh-CN" altLang="en-US" b="1" dirty="0" smtClean="0">
                <a:solidFill>
                  <a:srgbClr val="00823B"/>
                </a:solidFill>
              </a:rPr>
              <a:t>（欣喜）</a:t>
            </a:r>
            <a:endParaRPr lang="en-US" altLang="zh-CN" b="1" dirty="0" smtClean="0">
              <a:solidFill>
                <a:srgbClr val="00823B"/>
              </a:solidFill>
            </a:endParaRPr>
          </a:p>
          <a:p>
            <a:pPr marL="0" indent="0">
              <a:buNone/>
            </a:pPr>
            <a:endParaRPr lang="en-US" altLang="zh-CN" b="1" dirty="0">
              <a:solidFill>
                <a:srgbClr val="00823B"/>
              </a:solidFill>
            </a:endParaRPr>
          </a:p>
          <a:p>
            <a:pPr marL="0" indent="0">
              <a:buNone/>
            </a:pPr>
            <a:r>
              <a:rPr lang="zh-CN" altLang="en-US" b="1" dirty="0" smtClean="0">
                <a:solidFill>
                  <a:srgbClr val="00823B"/>
                </a:solidFill>
              </a:rPr>
              <a:t>颂</a:t>
            </a:r>
            <a:r>
              <a:rPr lang="zh-CN" altLang="en-US" b="1" dirty="0">
                <a:solidFill>
                  <a:srgbClr val="00823B"/>
                </a:solidFill>
              </a:rPr>
              <a:t>春</a:t>
            </a:r>
            <a:r>
              <a:rPr lang="en-US" altLang="zh-CN" b="1" dirty="0" smtClean="0">
                <a:solidFill>
                  <a:srgbClr val="00823B"/>
                </a:solidFill>
              </a:rPr>
              <a:t>8-11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en-US" b="1" dirty="0" smtClean="0">
                <a:solidFill>
                  <a:srgbClr val="FF0000"/>
                </a:solidFill>
              </a:rPr>
              <a:t>春天</a:t>
            </a:r>
            <a:r>
              <a:rPr lang="zh-CN" altLang="en-US" b="1" dirty="0">
                <a:solidFill>
                  <a:srgbClr val="FF0000"/>
                </a:solidFill>
              </a:rPr>
              <a:t>像刚落地的娃娃，从头里脚是新的，它生长着。</a:t>
            </a:r>
          </a:p>
          <a:p>
            <a:pPr marL="0" indent="0">
              <a:buNone/>
            </a:pPr>
            <a:r>
              <a:rPr lang="zh-CN" altLang="en-US" b="1" dirty="0" smtClean="0">
                <a:solidFill>
                  <a:srgbClr val="FF0000"/>
                </a:solidFill>
              </a:rPr>
              <a:t>春天</a:t>
            </a:r>
            <a:r>
              <a:rPr lang="zh-CN" altLang="en-US" b="1" dirty="0">
                <a:solidFill>
                  <a:srgbClr val="FF0000"/>
                </a:solidFill>
              </a:rPr>
              <a:t>像小姑娘，花枝招展的，笑着，走着。</a:t>
            </a:r>
          </a:p>
          <a:p>
            <a:pPr marL="0" indent="0">
              <a:buNone/>
            </a:pPr>
            <a:r>
              <a:rPr lang="zh-CN" altLang="en-US" b="1" dirty="0" smtClean="0">
                <a:solidFill>
                  <a:srgbClr val="FF0000"/>
                </a:solidFill>
              </a:rPr>
              <a:t>春天</a:t>
            </a:r>
            <a:r>
              <a:rPr lang="zh-CN" altLang="en-US" b="1" dirty="0">
                <a:solidFill>
                  <a:srgbClr val="FF0000"/>
                </a:solidFill>
              </a:rPr>
              <a:t>像健壮的青年，有铁一般的胳膊和腰脚，领着我们上前去。</a:t>
            </a:r>
          </a:p>
          <a:p>
            <a:pPr marL="0" indent="0">
              <a:buNone/>
            </a:pPr>
            <a:r>
              <a:rPr lang="zh-CN" altLang="en-US" dirty="0" smtClean="0">
                <a:solidFill>
                  <a:srgbClr val="00823B"/>
                </a:solidFill>
              </a:rPr>
              <a:t>像</a:t>
            </a:r>
            <a:r>
              <a:rPr lang="zh-CN" altLang="en-US" dirty="0">
                <a:solidFill>
                  <a:srgbClr val="00823B"/>
                </a:solidFill>
              </a:rPr>
              <a:t>娃娃               新    </a:t>
            </a:r>
            <a:r>
              <a:rPr lang="zh-CN" altLang="en-US" dirty="0" smtClean="0">
                <a:solidFill>
                  <a:srgbClr val="00823B"/>
                </a:solidFill>
              </a:rPr>
              <a:t>新生、充满</a:t>
            </a:r>
            <a:r>
              <a:rPr lang="zh-CN" altLang="en-US" dirty="0">
                <a:solidFill>
                  <a:srgbClr val="00823B"/>
                </a:solidFill>
              </a:rPr>
              <a:t>希望和活力</a:t>
            </a:r>
            <a:endParaRPr lang="en-US" altLang="zh-CN" dirty="0">
              <a:solidFill>
                <a:srgbClr val="00823B"/>
              </a:solidFill>
            </a:endParaRPr>
          </a:p>
          <a:p>
            <a:pPr marL="0" indent="0">
              <a:buNone/>
            </a:pPr>
            <a:r>
              <a:rPr lang="zh-CN" altLang="en-US" dirty="0">
                <a:solidFill>
                  <a:srgbClr val="00823B"/>
                </a:solidFill>
              </a:rPr>
              <a:t>像姑娘              </a:t>
            </a:r>
            <a:r>
              <a:rPr lang="zh-CN" altLang="en-US" dirty="0" smtClean="0">
                <a:solidFill>
                  <a:srgbClr val="00823B"/>
                </a:solidFill>
              </a:rPr>
              <a:t> </a:t>
            </a:r>
            <a:r>
              <a:rPr lang="zh-CN" altLang="en-US" dirty="0">
                <a:solidFill>
                  <a:srgbClr val="00823B"/>
                </a:solidFill>
              </a:rPr>
              <a:t>美      </a:t>
            </a:r>
            <a:r>
              <a:rPr lang="zh-CN" altLang="en-US" dirty="0" smtClean="0">
                <a:solidFill>
                  <a:srgbClr val="00823B"/>
                </a:solidFill>
              </a:rPr>
              <a:t>甜蜜、美好</a:t>
            </a:r>
            <a:endParaRPr lang="en-US" altLang="zh-CN" dirty="0">
              <a:solidFill>
                <a:srgbClr val="00823B"/>
              </a:solidFill>
            </a:endParaRPr>
          </a:p>
          <a:p>
            <a:pPr marL="0" indent="0">
              <a:buNone/>
            </a:pPr>
            <a:r>
              <a:rPr lang="zh-CN" altLang="en-US" dirty="0">
                <a:solidFill>
                  <a:srgbClr val="00823B"/>
                </a:solidFill>
              </a:rPr>
              <a:t>像青年              </a:t>
            </a:r>
            <a:r>
              <a:rPr lang="zh-CN" altLang="en-US" dirty="0" smtClean="0">
                <a:solidFill>
                  <a:srgbClr val="00823B"/>
                </a:solidFill>
              </a:rPr>
              <a:t> 健壮  充满 希望</a:t>
            </a:r>
            <a:r>
              <a:rPr lang="zh-CN" altLang="en-US" dirty="0">
                <a:solidFill>
                  <a:srgbClr val="00823B"/>
                </a:solidFill>
              </a:rPr>
              <a:t>和</a:t>
            </a:r>
            <a:r>
              <a:rPr lang="zh-CN" altLang="en-US" dirty="0" smtClean="0">
                <a:solidFill>
                  <a:srgbClr val="00823B"/>
                </a:solidFill>
              </a:rPr>
              <a:t>干劲</a:t>
            </a:r>
            <a:endParaRPr lang="en-US" altLang="zh-CN" dirty="0" smtClean="0">
              <a:solidFill>
                <a:srgbClr val="00823B"/>
              </a:solidFill>
            </a:endParaRPr>
          </a:p>
          <a:p>
            <a:pPr marL="0" indent="0">
              <a:buNone/>
            </a:pPr>
            <a:endParaRPr lang="en-US" altLang="zh-CN" dirty="0">
              <a:solidFill>
                <a:srgbClr val="00823B"/>
              </a:solidFill>
            </a:endParaRPr>
          </a:p>
          <a:p>
            <a:pPr marL="0" indent="0">
              <a:buNone/>
            </a:pPr>
            <a:r>
              <a:rPr lang="zh-CN" altLang="en-US" sz="2600" b="1" dirty="0" smtClean="0">
                <a:solidFill>
                  <a:srgbClr val="4C14BC"/>
                </a:solidFill>
              </a:rPr>
              <a:t>本文通过对春天各色景物进行的描写，赞颂了春天充满生机，欣欣向荣的景象，表达了作者</a:t>
            </a:r>
            <a:r>
              <a:rPr lang="zh-CN" altLang="en-US" sz="2600" b="1" dirty="0">
                <a:solidFill>
                  <a:srgbClr val="3333FF"/>
                </a:solidFill>
                <a:latin typeface="宋体" pitchFamily="2" charset="-122"/>
              </a:rPr>
              <a:t>热爱春天、热爱</a:t>
            </a:r>
            <a:r>
              <a:rPr lang="zh-CN" altLang="en-US" sz="2600" b="1" dirty="0" smtClean="0">
                <a:solidFill>
                  <a:srgbClr val="3333FF"/>
                </a:solidFill>
                <a:latin typeface="宋体" pitchFamily="2" charset="-122"/>
              </a:rPr>
              <a:t>大自然的感情。</a:t>
            </a:r>
            <a:endParaRPr lang="en-US" altLang="zh-CN" sz="2600" b="1" dirty="0" smtClean="0">
              <a:solidFill>
                <a:srgbClr val="3333FF"/>
              </a:solidFill>
              <a:latin typeface="宋体" pitchFamily="2" charset="-122"/>
            </a:endParaRPr>
          </a:p>
          <a:p>
            <a:pPr marL="0" indent="0">
              <a:buNone/>
            </a:pPr>
            <a:r>
              <a:rPr lang="zh-CN" altLang="en-US" sz="2600" b="1" dirty="0" smtClean="0">
                <a:solidFill>
                  <a:srgbClr val="3333FF"/>
                </a:solidFill>
                <a:latin typeface="宋体" pitchFamily="2" charset="-122"/>
              </a:rPr>
              <a:t>和积极向上、对生活充满希望的人生态度。</a:t>
            </a:r>
            <a:endParaRPr lang="zh-CN" altLang="en-US" sz="2600" dirty="0">
              <a:solidFill>
                <a:srgbClr val="00823B"/>
              </a:solidFill>
            </a:endParaRPr>
          </a:p>
          <a:p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A93482-8E69-40F7-BCAD-5662A6CADB27}" type="datetime4">
              <a:rPr lang="en-US" smtClean="0"/>
              <a:pPr/>
              <a:t>December 6, 2016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7D5FE-740C-46F5-801A-FA5477D9711F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285686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0"/>
            <a:ext cx="6779096" cy="980728"/>
          </a:xfrm>
        </p:spPr>
        <p:txBody>
          <a:bodyPr/>
          <a:lstStyle/>
          <a:p>
            <a:r>
              <a:rPr lang="zh-CN" altLang="en-US" sz="4000" dirty="0" smtClean="0">
                <a:hlinkClick r:id="rId2" action="ppaction://hlinksldjump"/>
              </a:rPr>
              <a:t>（四）合作探究、赏析手法</a:t>
            </a:r>
            <a:endParaRPr lang="zh-CN" altLang="en-US" sz="40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b="1" dirty="0">
                <a:solidFill>
                  <a:schemeClr val="tx1"/>
                </a:solidFill>
                <a:latin typeface="宋体" pitchFamily="2" charset="-122"/>
              </a:rPr>
              <a:t>将你喜欢</a:t>
            </a:r>
            <a:r>
              <a:rPr lang="zh-CN" altLang="en-US" b="1" dirty="0" smtClean="0">
                <a:solidFill>
                  <a:schemeClr val="tx1"/>
                </a:solidFill>
                <a:latin typeface="宋体" pitchFamily="2" charset="-122"/>
              </a:rPr>
              <a:t>的</a:t>
            </a:r>
            <a:r>
              <a:rPr lang="zh-CN" altLang="en-US" b="1" dirty="0">
                <a:solidFill>
                  <a:schemeClr val="tx1"/>
                </a:solidFill>
                <a:latin typeface="宋体" pitchFamily="2" charset="-122"/>
              </a:rPr>
              <a:t>句子</a:t>
            </a:r>
            <a:r>
              <a:rPr lang="zh-CN" altLang="en-US" b="1" dirty="0" smtClean="0">
                <a:solidFill>
                  <a:schemeClr val="tx1"/>
                </a:solidFill>
                <a:latin typeface="宋体" pitchFamily="2" charset="-122"/>
              </a:rPr>
              <a:t>有</a:t>
            </a:r>
            <a:r>
              <a:rPr lang="zh-CN" altLang="en-US" b="1" dirty="0">
                <a:solidFill>
                  <a:schemeClr val="tx1"/>
                </a:solidFill>
                <a:latin typeface="宋体" pitchFamily="2" charset="-122"/>
              </a:rPr>
              <a:t>感情地朗读分享给其他人，说一说你为什么喜欢</a:t>
            </a:r>
            <a:r>
              <a:rPr lang="zh-CN" altLang="en-US" b="1" dirty="0" smtClean="0">
                <a:solidFill>
                  <a:schemeClr val="tx1"/>
                </a:solidFill>
                <a:latin typeface="宋体" pitchFamily="2" charset="-122"/>
              </a:rPr>
              <a:t>。</a:t>
            </a:r>
            <a:r>
              <a:rPr lang="zh-CN" altLang="zh-CN" b="1" dirty="0">
                <a:solidFill>
                  <a:schemeClr val="tx1"/>
                </a:solidFill>
                <a:latin typeface="宋体" pitchFamily="2" charset="-122"/>
              </a:rPr>
              <a:t>并仿写一个</a:t>
            </a:r>
            <a:r>
              <a:rPr lang="zh-CN" altLang="zh-CN" b="1" dirty="0" smtClean="0">
                <a:solidFill>
                  <a:schemeClr val="tx1"/>
                </a:solidFill>
                <a:latin typeface="宋体" pitchFamily="2" charset="-122"/>
              </a:rPr>
              <a:t>。</a:t>
            </a:r>
            <a:endParaRPr lang="en-US" altLang="zh-CN" b="1" dirty="0" smtClean="0">
              <a:solidFill>
                <a:schemeClr val="tx1"/>
              </a:solidFill>
              <a:latin typeface="宋体" pitchFamily="2" charset="-122"/>
            </a:endParaRPr>
          </a:p>
          <a:p>
            <a:pPr marL="0" indent="0">
              <a:buNone/>
            </a:pPr>
            <a:endParaRPr lang="en-US" altLang="zh-CN" b="1" dirty="0">
              <a:solidFill>
                <a:schemeClr val="tx1"/>
              </a:solidFill>
              <a:latin typeface="宋体" pitchFamily="2" charset="-122"/>
            </a:endParaRPr>
          </a:p>
          <a:p>
            <a:pPr marL="0" indent="0">
              <a:buNone/>
            </a:pPr>
            <a:endParaRPr lang="en-US" altLang="zh-CN" b="1" dirty="0" smtClean="0">
              <a:solidFill>
                <a:schemeClr val="tx1"/>
              </a:solidFill>
              <a:latin typeface="宋体" pitchFamily="2" charset="-122"/>
            </a:endParaRPr>
          </a:p>
          <a:p>
            <a:pPr marL="0" indent="0">
              <a:buNone/>
            </a:pPr>
            <a:r>
              <a:rPr lang="zh-CN" altLang="zh-CN" b="1" dirty="0" smtClean="0">
                <a:solidFill>
                  <a:schemeClr val="tx1"/>
                </a:solidFill>
                <a:latin typeface="宋体" pitchFamily="2" charset="-122"/>
              </a:rPr>
              <a:t>让</a:t>
            </a:r>
            <a:r>
              <a:rPr lang="zh-CN" altLang="zh-CN" b="1" dirty="0" smtClean="0">
                <a:solidFill>
                  <a:schemeClr val="tx1"/>
                </a:solidFill>
                <a:latin typeface="宋体" pitchFamily="2" charset="-122"/>
              </a:rPr>
              <a:t>学生体会</a:t>
            </a:r>
            <a:r>
              <a:rPr lang="zh-CN" altLang="zh-CN" b="1" dirty="0">
                <a:solidFill>
                  <a:schemeClr val="tx1"/>
                </a:solidFill>
                <a:latin typeface="宋体" pitchFamily="2" charset="-122"/>
              </a:rPr>
              <a:t>文章的语言美，同时</a:t>
            </a:r>
            <a:r>
              <a:rPr lang="zh-CN" altLang="zh-CN" b="1" dirty="0">
                <a:solidFill>
                  <a:srgbClr val="FF5050"/>
                </a:solidFill>
                <a:latin typeface="宋体" pitchFamily="2" charset="-122"/>
              </a:rPr>
              <a:t>培养</a:t>
            </a:r>
            <a:r>
              <a:rPr lang="zh-CN" altLang="zh-CN" b="1" dirty="0">
                <a:latin typeface="宋体" pitchFamily="2" charset="-122"/>
              </a:rPr>
              <a:t>了</a:t>
            </a:r>
            <a:r>
              <a:rPr lang="zh-CN" altLang="zh-CN" b="1" dirty="0">
                <a:solidFill>
                  <a:schemeClr val="tx1"/>
                </a:solidFill>
                <a:latin typeface="宋体" pitchFamily="2" charset="-122"/>
              </a:rPr>
              <a:t>学生的发散思维和语言表达能力。 </a:t>
            </a:r>
          </a:p>
          <a:p>
            <a:pPr marL="0" indent="0">
              <a:buNone/>
            </a:pPr>
            <a:r>
              <a:rPr lang="zh-CN" altLang="zh-CN" b="1" dirty="0"/>
              <a:t>（引导学生写作的技巧和赏析句子的方法）</a:t>
            </a:r>
            <a:endParaRPr lang="en-US" altLang="zh-CN" b="1" dirty="0">
              <a:solidFill>
                <a:schemeClr val="tx1"/>
              </a:solidFill>
              <a:latin typeface="宋体" pitchFamily="2" charset="-122"/>
            </a:endParaRPr>
          </a:p>
          <a:p>
            <a:pPr marL="0" indent="0">
              <a:buNone/>
            </a:pPr>
            <a:endParaRPr lang="en-US" altLang="zh-CN" b="1" dirty="0">
              <a:solidFill>
                <a:schemeClr val="tx1"/>
              </a:solidFill>
              <a:latin typeface="宋体" pitchFamily="2" charset="-122"/>
            </a:endParaRPr>
          </a:p>
          <a:p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A93482-8E69-40F7-BCAD-5662A6CADB27}" type="datetime4">
              <a:rPr lang="en-US" smtClean="0"/>
              <a:pPr/>
              <a:t>December 6, 2016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7D5FE-740C-46F5-801A-FA5477D9711F}" type="slidenum">
              <a:rPr lang="en-US" smtClean="0"/>
              <a:pPr/>
              <a:t>21</a:t>
            </a:fld>
            <a:endParaRPr lang="en-US"/>
          </a:p>
        </p:txBody>
      </p:sp>
      <p:pic>
        <p:nvPicPr>
          <p:cNvPr id="5125" name="Picture 5" descr="C:\Users\asus\AppData\Local\Microsoft\Windows\INetCache\IE\G9W7CA6G\25237556602_8bc52aeebb_b[1]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188640"/>
            <a:ext cx="3024336" cy="1501019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90016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5361459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altLang="zh-CN" dirty="0" smtClean="0">
              <a:solidFill>
                <a:srgbClr val="FF5050"/>
              </a:solidFill>
              <a:latin typeface="宋体" pitchFamily="2" charset="-122"/>
            </a:endParaRPr>
          </a:p>
          <a:p>
            <a:pPr marL="0" indent="0">
              <a:buNone/>
            </a:pPr>
            <a:r>
              <a:rPr lang="zh-CN" altLang="zh-CN" dirty="0" smtClean="0">
                <a:solidFill>
                  <a:srgbClr val="FF5050"/>
                </a:solidFill>
                <a:latin typeface="宋体" pitchFamily="2" charset="-122"/>
              </a:rPr>
              <a:t>开头</a:t>
            </a:r>
            <a:r>
              <a:rPr lang="zh-CN" altLang="zh-CN" dirty="0">
                <a:solidFill>
                  <a:srgbClr val="FF5050"/>
                </a:solidFill>
                <a:latin typeface="宋体" pitchFamily="2" charset="-122"/>
              </a:rPr>
              <a:t>和结尾</a:t>
            </a:r>
            <a:r>
              <a:rPr lang="zh-CN" altLang="en-US" dirty="0">
                <a:latin typeface="宋体" pitchFamily="2" charset="-122"/>
              </a:rPr>
              <a:t>：</a:t>
            </a:r>
            <a:r>
              <a:rPr lang="zh-CN" altLang="zh-CN" dirty="0">
                <a:solidFill>
                  <a:schemeClr val="tx1"/>
                </a:solidFill>
                <a:latin typeface="宋体" pitchFamily="2" charset="-122"/>
              </a:rPr>
              <a:t>让学生了解简洁有力的开头结尾对点题、揭示主旨、升华主题的作用</a:t>
            </a:r>
            <a:r>
              <a:rPr lang="zh-CN" altLang="zh-CN" dirty="0" smtClean="0">
                <a:solidFill>
                  <a:schemeClr val="tx1"/>
                </a:solidFill>
                <a:latin typeface="宋体" pitchFamily="2" charset="-122"/>
              </a:rPr>
              <a:t>；</a:t>
            </a:r>
            <a:endParaRPr lang="en-US" altLang="zh-CN" dirty="0" smtClean="0">
              <a:solidFill>
                <a:schemeClr val="tx1"/>
              </a:solidFill>
              <a:latin typeface="宋体" pitchFamily="2" charset="-122"/>
            </a:endParaRPr>
          </a:p>
          <a:p>
            <a:pPr marL="0" indent="0">
              <a:buNone/>
            </a:pPr>
            <a:r>
              <a:rPr lang="zh-CN" altLang="en-US" dirty="0" smtClean="0">
                <a:solidFill>
                  <a:srgbClr val="FF0000"/>
                </a:solidFill>
                <a:latin typeface="宋体" pitchFamily="2" charset="-122"/>
              </a:rPr>
              <a:t>景物描写：</a:t>
            </a:r>
            <a:endParaRPr lang="en-US" altLang="zh-CN" dirty="0" smtClean="0">
              <a:solidFill>
                <a:srgbClr val="FF0000"/>
              </a:solidFill>
              <a:latin typeface="宋体" pitchFamily="2" charset="-122"/>
            </a:endParaRPr>
          </a:p>
          <a:p>
            <a:pPr marL="0" indent="0">
              <a:buNone/>
            </a:pPr>
            <a:r>
              <a:rPr lang="zh-CN" altLang="zh-CN" dirty="0" smtClean="0">
                <a:solidFill>
                  <a:schemeClr val="tx1"/>
                </a:solidFill>
                <a:latin typeface="宋体" pitchFamily="2" charset="-122"/>
              </a:rPr>
              <a:t>了解</a:t>
            </a:r>
            <a:r>
              <a:rPr lang="zh-CN" altLang="zh-CN" dirty="0">
                <a:solidFill>
                  <a:schemeClr val="tx1"/>
                </a:solidFill>
                <a:latin typeface="宋体" pitchFamily="2" charset="-122"/>
              </a:rPr>
              <a:t>拟人、排比、比喻等手法在传情达意、增加文章感染力方面的作用</a:t>
            </a:r>
            <a:r>
              <a:rPr lang="zh-CN" altLang="zh-CN" dirty="0" smtClean="0">
                <a:solidFill>
                  <a:schemeClr val="tx1"/>
                </a:solidFill>
                <a:latin typeface="宋体" pitchFamily="2" charset="-122"/>
              </a:rPr>
              <a:t>。</a:t>
            </a:r>
            <a:endParaRPr lang="en-US" altLang="zh-CN" dirty="0" smtClean="0">
              <a:solidFill>
                <a:schemeClr val="tx1"/>
              </a:solidFill>
              <a:latin typeface="宋体" pitchFamily="2" charset="-122"/>
            </a:endParaRPr>
          </a:p>
          <a:p>
            <a:pPr marL="0" indent="0">
              <a:buNone/>
            </a:pPr>
            <a:r>
              <a:rPr lang="zh-CN" altLang="zh-CN" dirty="0" smtClean="0">
                <a:solidFill>
                  <a:schemeClr val="tx1"/>
                </a:solidFill>
                <a:latin typeface="宋体" pitchFamily="2" charset="-122"/>
              </a:rPr>
              <a:t>引导</a:t>
            </a:r>
            <a:r>
              <a:rPr lang="zh-CN" altLang="zh-CN" dirty="0">
                <a:solidFill>
                  <a:schemeClr val="tx1"/>
                </a:solidFill>
                <a:latin typeface="宋体" pitchFamily="2" charset="-122"/>
              </a:rPr>
              <a:t>学生抓住表现景物特征词语感悟春的美丽。如“春草图”，通过“偷偷地”、“钻”、“嫩嫩的”、“绿绿的”等词语来表现出春草嫩绿的特征；通过人的动作“坐”、“躺”、“踢”、“滚”、“跑”、“捉”等词语，以及人的感受“轻悄悄”、“软绵绵”等词语来体现对春草的喜爱。</a:t>
            </a:r>
            <a:endParaRPr lang="en-US" altLang="zh-CN" dirty="0">
              <a:solidFill>
                <a:schemeClr val="tx1"/>
              </a:solidFill>
              <a:latin typeface="宋体" pitchFamily="2" charset="-122"/>
            </a:endParaRPr>
          </a:p>
          <a:p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A93482-8E69-40F7-BCAD-5662A6CADB27}" type="datetime4">
              <a:rPr lang="en-US" smtClean="0"/>
              <a:pPr/>
              <a:t>December 6, 2016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7D5FE-740C-46F5-801A-FA5477D9711F}" type="slidenum">
              <a:rPr lang="en-US" smtClean="0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3504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552" y="620688"/>
            <a:ext cx="8229600" cy="5462067"/>
          </a:xfrm>
        </p:spPr>
        <p:txBody>
          <a:bodyPr/>
          <a:lstStyle/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zh-CN" altLang="zh-CN" b="1" dirty="0">
                <a:solidFill>
                  <a:srgbClr val="0000CC"/>
                </a:solidFill>
                <a:latin typeface="楷体_GB2312" pitchFamily="1" charset="-122"/>
              </a:rPr>
              <a:t>例：小草偷偷地从土里钻出来，嫩嫩的，绿绿的。园子里，田野里，瞧去，</a:t>
            </a:r>
            <a:r>
              <a:rPr lang="zh-CN" altLang="zh-CN" b="1" dirty="0">
                <a:solidFill>
                  <a:srgbClr val="4C14BC"/>
                </a:solidFill>
                <a:latin typeface="楷体_GB2312" pitchFamily="1" charset="-122"/>
              </a:rPr>
              <a:t>一大片一大片满</a:t>
            </a:r>
            <a:r>
              <a:rPr lang="zh-CN" altLang="zh-CN" b="1" dirty="0">
                <a:solidFill>
                  <a:srgbClr val="0000CC"/>
                </a:solidFill>
                <a:latin typeface="楷体_GB2312" pitchFamily="1" charset="-122"/>
              </a:rPr>
              <a:t>是的。坐着，躺着，打两个滚，</a:t>
            </a:r>
            <a:r>
              <a:rPr lang="zh-CN" altLang="zh-CN" b="1" dirty="0">
                <a:solidFill>
                  <a:srgbClr val="FF0000"/>
                </a:solidFill>
                <a:latin typeface="楷体_GB2312" pitchFamily="1" charset="-122"/>
              </a:rPr>
              <a:t>踢几脚球，赛几趟跑，捉几回迷藏</a:t>
            </a:r>
            <a:r>
              <a:rPr lang="zh-CN" altLang="zh-CN" b="1" dirty="0">
                <a:solidFill>
                  <a:srgbClr val="0000CC"/>
                </a:solidFill>
                <a:latin typeface="楷体_GB2312" pitchFamily="1" charset="-122"/>
              </a:rPr>
              <a:t>。风轻悄悄的，草软绵绵的。</a:t>
            </a:r>
            <a:endParaRPr lang="zh-CN" altLang="zh-CN" b="1" dirty="0">
              <a:solidFill>
                <a:srgbClr val="FF9900"/>
              </a:solidFill>
              <a:latin typeface="楷体_GB2312" pitchFamily="1" charset="-122"/>
            </a:endParaRPr>
          </a:p>
          <a:p>
            <a:pPr>
              <a:lnSpc>
                <a:spcPct val="90000"/>
              </a:lnSpc>
            </a:pPr>
            <a:endParaRPr lang="zh-CN" altLang="zh-CN" b="1" dirty="0">
              <a:solidFill>
                <a:srgbClr val="FF66FF"/>
              </a:solidFill>
              <a:latin typeface="楷体_GB2312" pitchFamily="1" charset="-122"/>
            </a:endParaRPr>
          </a:p>
          <a:p>
            <a:pPr>
              <a:lnSpc>
                <a:spcPct val="90000"/>
              </a:lnSpc>
            </a:pPr>
            <a:r>
              <a:rPr lang="zh-CN" altLang="zh-CN" b="1" dirty="0">
                <a:solidFill>
                  <a:srgbClr val="FF66FF"/>
                </a:solidFill>
                <a:latin typeface="楷体_GB2312" pitchFamily="1" charset="-122"/>
              </a:rPr>
              <a:t>赏析：采用了拟人、排比的修辞方法，正、侧面描写结合的方法，描写了春草嫩、绿、多、软的特点</a:t>
            </a:r>
            <a:r>
              <a:rPr lang="zh-CN" altLang="zh-CN" sz="2000" b="1" dirty="0" smtClean="0">
                <a:solidFill>
                  <a:srgbClr val="FF66FF"/>
                </a:solidFill>
                <a:latin typeface="楷体_GB2312" pitchFamily="1" charset="-122"/>
                <a:ea typeface="楷体_GB2312" pitchFamily="1" charset="-122"/>
              </a:rPr>
              <a:t>。</a:t>
            </a:r>
            <a:endParaRPr lang="en-US" altLang="zh-CN" sz="2000" b="1" dirty="0" smtClean="0">
              <a:solidFill>
                <a:srgbClr val="FF66FF"/>
              </a:solidFill>
              <a:latin typeface="楷体_GB2312" pitchFamily="1" charset="-122"/>
              <a:ea typeface="楷体_GB2312" pitchFamily="1" charset="-122"/>
            </a:endParaRPr>
          </a:p>
          <a:p>
            <a:pPr>
              <a:lnSpc>
                <a:spcPct val="90000"/>
              </a:lnSpc>
            </a:pPr>
            <a:endParaRPr lang="en-US" altLang="zh-CN" sz="2000" b="1" dirty="0">
              <a:solidFill>
                <a:srgbClr val="FF66FF"/>
              </a:solidFill>
              <a:latin typeface="楷体_GB2312" pitchFamily="1" charset="-122"/>
              <a:ea typeface="楷体_GB2312" pitchFamily="1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2000" b="1" dirty="0" smtClean="0">
                <a:solidFill>
                  <a:srgbClr val="FF66FF"/>
                </a:solidFill>
                <a:latin typeface="楷体_GB2312" pitchFamily="1" charset="-122"/>
                <a:ea typeface="楷体_GB2312" pitchFamily="1" charset="-122"/>
              </a:rPr>
              <a:t>总结：句子赏析的方法：手法</a:t>
            </a:r>
            <a:r>
              <a:rPr lang="en-US" altLang="zh-CN" sz="2000" b="1" dirty="0" smtClean="0">
                <a:solidFill>
                  <a:srgbClr val="FF66FF"/>
                </a:solidFill>
                <a:latin typeface="楷体_GB2312" pitchFamily="1" charset="-122"/>
                <a:ea typeface="楷体_GB2312" pitchFamily="1" charset="-122"/>
              </a:rPr>
              <a:t>+</a:t>
            </a:r>
            <a:r>
              <a:rPr lang="zh-CN" altLang="en-US" sz="2000" b="1" dirty="0" smtClean="0">
                <a:solidFill>
                  <a:srgbClr val="FF66FF"/>
                </a:solidFill>
                <a:latin typeface="楷体_GB2312" pitchFamily="1" charset="-122"/>
                <a:ea typeface="楷体_GB2312" pitchFamily="1" charset="-122"/>
              </a:rPr>
              <a:t>表达的作用</a:t>
            </a:r>
            <a:endParaRPr lang="en-US" altLang="zh-CN" sz="2000" b="1" dirty="0" smtClean="0">
              <a:solidFill>
                <a:srgbClr val="FF66FF"/>
              </a:solidFill>
              <a:latin typeface="楷体_GB2312" pitchFamily="1" charset="-122"/>
              <a:ea typeface="楷体_GB2312" pitchFamily="1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2000" b="1" dirty="0" smtClean="0">
                <a:solidFill>
                  <a:srgbClr val="FF66FF"/>
                </a:solidFill>
                <a:latin typeface="楷体_GB2312" pitchFamily="1" charset="-122"/>
                <a:ea typeface="楷体_GB2312" pitchFamily="1" charset="-122"/>
              </a:rPr>
              <a:t>比喻的修辞，把</a:t>
            </a:r>
            <a:r>
              <a:rPr lang="en-US" altLang="zh-CN" sz="2000" b="1" dirty="0" smtClean="0">
                <a:solidFill>
                  <a:srgbClr val="FF66FF"/>
                </a:solidFill>
                <a:latin typeface="楷体_GB2312" pitchFamily="1" charset="-122"/>
                <a:ea typeface="楷体_GB2312" pitchFamily="1" charset="-122"/>
              </a:rPr>
              <a:t>A</a:t>
            </a:r>
            <a:r>
              <a:rPr lang="zh-CN" altLang="en-US" sz="2000" b="1" dirty="0" smtClean="0">
                <a:solidFill>
                  <a:srgbClr val="FF66FF"/>
                </a:solidFill>
                <a:latin typeface="楷体_GB2312" pitchFamily="1" charset="-122"/>
                <a:ea typeface="楷体_GB2312" pitchFamily="1" charset="-122"/>
              </a:rPr>
              <a:t>比作</a:t>
            </a:r>
            <a:r>
              <a:rPr lang="en-US" altLang="zh-CN" sz="2000" b="1" dirty="0" smtClean="0">
                <a:solidFill>
                  <a:srgbClr val="FF66FF"/>
                </a:solidFill>
                <a:latin typeface="楷体_GB2312" pitchFamily="1" charset="-122"/>
                <a:ea typeface="楷体_GB2312" pitchFamily="1" charset="-122"/>
              </a:rPr>
              <a:t>B</a:t>
            </a:r>
            <a:r>
              <a:rPr lang="zh-CN" altLang="en-US" sz="2000" b="1" dirty="0" smtClean="0">
                <a:solidFill>
                  <a:srgbClr val="FF66FF"/>
                </a:solidFill>
                <a:latin typeface="楷体_GB2312" pitchFamily="1" charset="-122"/>
                <a:ea typeface="楷体_GB2312" pitchFamily="1" charset="-122"/>
              </a:rPr>
              <a:t>，生动形象地写出了</a:t>
            </a:r>
            <a:r>
              <a:rPr lang="en-US" altLang="zh-CN" sz="2000" b="1" dirty="0" smtClean="0">
                <a:solidFill>
                  <a:srgbClr val="FF66FF"/>
                </a:solidFill>
                <a:latin typeface="楷体_GB2312" pitchFamily="1" charset="-122"/>
                <a:ea typeface="楷体_GB2312" pitchFamily="1" charset="-122"/>
              </a:rPr>
              <a:t>A____</a:t>
            </a:r>
            <a:r>
              <a:rPr lang="zh-CN" altLang="en-US" sz="2000" b="1" dirty="0" smtClean="0">
                <a:solidFill>
                  <a:srgbClr val="FF66FF"/>
                </a:solidFill>
                <a:latin typeface="楷体_GB2312" pitchFamily="1" charset="-122"/>
                <a:ea typeface="楷体_GB2312" pitchFamily="1" charset="-122"/>
              </a:rPr>
              <a:t>的特点，写出了作者</a:t>
            </a:r>
            <a:r>
              <a:rPr lang="en-US" altLang="zh-CN" sz="2000" b="1" dirty="0" smtClean="0">
                <a:solidFill>
                  <a:srgbClr val="FF66FF"/>
                </a:solidFill>
                <a:latin typeface="楷体_GB2312" pitchFamily="1" charset="-122"/>
                <a:ea typeface="楷体_GB2312" pitchFamily="1" charset="-122"/>
              </a:rPr>
              <a:t>____</a:t>
            </a:r>
            <a:r>
              <a:rPr lang="zh-CN" altLang="en-US" sz="2000" b="1" dirty="0" smtClean="0">
                <a:solidFill>
                  <a:srgbClr val="FF66FF"/>
                </a:solidFill>
                <a:latin typeface="楷体_GB2312" pitchFamily="1" charset="-122"/>
                <a:ea typeface="楷体_GB2312" pitchFamily="1" charset="-122"/>
              </a:rPr>
              <a:t>的心情。</a:t>
            </a:r>
            <a:endParaRPr lang="en-US" altLang="zh-CN" sz="2000" b="1" dirty="0" smtClean="0">
              <a:solidFill>
                <a:srgbClr val="FF66FF"/>
              </a:solidFill>
              <a:latin typeface="楷体_GB2312" pitchFamily="1" charset="-122"/>
              <a:ea typeface="楷体_GB2312" pitchFamily="1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2000" b="1" dirty="0" smtClean="0">
                <a:solidFill>
                  <a:srgbClr val="FF66FF"/>
                </a:solidFill>
                <a:latin typeface="楷体_GB2312" pitchFamily="1" charset="-122"/>
                <a:ea typeface="楷体_GB2312" pitchFamily="1" charset="-122"/>
              </a:rPr>
              <a:t>拟人的手法</a:t>
            </a:r>
            <a:r>
              <a:rPr lang="en-US" altLang="zh-CN" sz="2000" b="1" dirty="0" smtClean="0">
                <a:solidFill>
                  <a:srgbClr val="FF66FF"/>
                </a:solidFill>
                <a:latin typeface="楷体_GB2312" pitchFamily="1" charset="-122"/>
                <a:ea typeface="楷体_GB2312" pitchFamily="1" charset="-122"/>
              </a:rPr>
              <a:t>……</a:t>
            </a:r>
          </a:p>
          <a:p>
            <a:pPr>
              <a:lnSpc>
                <a:spcPct val="90000"/>
              </a:lnSpc>
            </a:pPr>
            <a:r>
              <a:rPr lang="zh-CN" altLang="en-US" sz="2000" b="1" dirty="0">
                <a:solidFill>
                  <a:srgbClr val="FF66FF"/>
                </a:solidFill>
                <a:latin typeface="楷体_GB2312" pitchFamily="1" charset="-122"/>
                <a:ea typeface="楷体_GB2312" pitchFamily="1" charset="-122"/>
              </a:rPr>
              <a:t>排比</a:t>
            </a:r>
            <a:r>
              <a:rPr lang="zh-CN" altLang="en-US" sz="2000" b="1" dirty="0" smtClean="0">
                <a:solidFill>
                  <a:srgbClr val="FF66FF"/>
                </a:solidFill>
                <a:latin typeface="楷体_GB2312" pitchFamily="1" charset="-122"/>
                <a:ea typeface="楷体_GB2312" pitchFamily="1" charset="-122"/>
              </a:rPr>
              <a:t>的手法，句势有力，情感强烈</a:t>
            </a:r>
            <a:endParaRPr lang="en-US" altLang="zh-CN" sz="2000" b="1" dirty="0" smtClean="0">
              <a:solidFill>
                <a:srgbClr val="FF66FF"/>
              </a:solidFill>
              <a:latin typeface="楷体_GB2312" pitchFamily="1" charset="-122"/>
              <a:ea typeface="楷体_GB2312" pitchFamily="1" charset="-122"/>
            </a:endParaRPr>
          </a:p>
          <a:p>
            <a:pPr>
              <a:lnSpc>
                <a:spcPct val="90000"/>
              </a:lnSpc>
            </a:pPr>
            <a:endParaRPr lang="zh-CN" altLang="zh-CN" sz="2000" b="1" dirty="0">
              <a:solidFill>
                <a:srgbClr val="FF66FF"/>
              </a:solidFill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A93482-8E69-40F7-BCAD-5662A6CADB27}" type="datetime4">
              <a:rPr lang="en-US" smtClean="0"/>
              <a:pPr/>
              <a:t>December 6, 2016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7D5FE-740C-46F5-801A-FA5477D9711F}" type="slidenum">
              <a:rPr lang="en-US" smtClean="0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0719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793507"/>
          </a:xfrm>
        </p:spPr>
        <p:txBody>
          <a:bodyPr>
            <a:normAutofit/>
          </a:bodyPr>
          <a:lstStyle/>
          <a:p>
            <a:r>
              <a:rPr lang="zh-CN" altLang="zh-CN" dirty="0" smtClean="0">
                <a:solidFill>
                  <a:schemeClr val="tx1"/>
                </a:solidFill>
                <a:latin typeface="宋体" pitchFamily="2" charset="-122"/>
              </a:rPr>
              <a:t>引导</a:t>
            </a:r>
            <a:r>
              <a:rPr lang="zh-CN" altLang="zh-CN" dirty="0">
                <a:solidFill>
                  <a:schemeClr val="tx1"/>
                </a:solidFill>
                <a:latin typeface="宋体" pitchFamily="2" charset="-122"/>
              </a:rPr>
              <a:t>学生进</a:t>
            </a:r>
            <a:r>
              <a:rPr lang="zh-CN" altLang="zh-CN" dirty="0">
                <a:latin typeface="宋体" pitchFamily="2" charset="-122"/>
              </a:rPr>
              <a:t>行</a:t>
            </a:r>
            <a:r>
              <a:rPr lang="zh-CN" altLang="zh-CN" dirty="0">
                <a:solidFill>
                  <a:srgbClr val="FF5050"/>
                </a:solidFill>
                <a:latin typeface="宋体" pitchFamily="2" charset="-122"/>
              </a:rPr>
              <a:t>变句</a:t>
            </a:r>
            <a:r>
              <a:rPr lang="zh-CN" altLang="zh-CN" dirty="0" smtClean="0">
                <a:solidFill>
                  <a:srgbClr val="FF5050"/>
                </a:solidFill>
                <a:latin typeface="宋体" pitchFamily="2" charset="-122"/>
              </a:rPr>
              <a:t>分析</a:t>
            </a:r>
            <a:r>
              <a:rPr lang="zh-CN" altLang="en-US" dirty="0">
                <a:latin typeface="宋体" pitchFamily="2" charset="-122"/>
              </a:rPr>
              <a:t>：</a:t>
            </a:r>
            <a:endParaRPr lang="en-US" altLang="zh-CN" dirty="0" smtClean="0">
              <a:latin typeface="宋体" pitchFamily="2" charset="-122"/>
            </a:endParaRPr>
          </a:p>
          <a:p>
            <a:endParaRPr lang="en-US" altLang="zh-CN" dirty="0">
              <a:solidFill>
                <a:schemeClr val="tx1"/>
              </a:solidFill>
              <a:latin typeface="宋体" pitchFamily="2" charset="-122"/>
            </a:endParaRPr>
          </a:p>
          <a:p>
            <a:pPr marL="0" indent="0">
              <a:buNone/>
            </a:pPr>
            <a:r>
              <a:rPr lang="zh-CN" altLang="en-US" b="1" dirty="0" smtClean="0">
                <a:solidFill>
                  <a:srgbClr val="000099"/>
                </a:solidFill>
                <a:latin typeface="宋体" pitchFamily="2" charset="-122"/>
              </a:rPr>
              <a:t>例：</a:t>
            </a:r>
            <a:endParaRPr lang="en-US" altLang="zh-CN" b="1" dirty="0" smtClean="0">
              <a:solidFill>
                <a:srgbClr val="000099"/>
              </a:solidFill>
              <a:latin typeface="宋体" pitchFamily="2" charset="-122"/>
            </a:endParaRPr>
          </a:p>
          <a:p>
            <a:pPr marL="0" indent="0">
              <a:buNone/>
            </a:pPr>
            <a:r>
              <a:rPr lang="zh-CN" altLang="zh-CN" b="1" dirty="0" smtClean="0">
                <a:solidFill>
                  <a:srgbClr val="000099"/>
                </a:solidFill>
                <a:latin typeface="宋体" pitchFamily="2" charset="-122"/>
              </a:rPr>
              <a:t>比较</a:t>
            </a:r>
            <a:r>
              <a:rPr lang="zh-CN" altLang="zh-CN" b="1" dirty="0">
                <a:solidFill>
                  <a:srgbClr val="000099"/>
                </a:solidFill>
                <a:latin typeface="宋体" pitchFamily="2" charset="-122"/>
              </a:rPr>
              <a:t>“小草</a:t>
            </a:r>
            <a:r>
              <a:rPr lang="zh-CN" altLang="zh-CN" b="1" dirty="0">
                <a:solidFill>
                  <a:srgbClr val="C00000"/>
                </a:solidFill>
                <a:latin typeface="宋体" pitchFamily="2" charset="-122"/>
              </a:rPr>
              <a:t>偷偷地</a:t>
            </a:r>
            <a:r>
              <a:rPr lang="zh-CN" altLang="zh-CN" b="1" dirty="0">
                <a:solidFill>
                  <a:srgbClr val="000099"/>
                </a:solidFill>
                <a:latin typeface="宋体" pitchFamily="2" charset="-122"/>
              </a:rPr>
              <a:t>从土里</a:t>
            </a:r>
            <a:r>
              <a:rPr lang="zh-CN" altLang="zh-CN" b="1" dirty="0">
                <a:solidFill>
                  <a:srgbClr val="FF0000"/>
                </a:solidFill>
                <a:latin typeface="宋体" pitchFamily="2" charset="-122"/>
              </a:rPr>
              <a:t>钻</a:t>
            </a:r>
            <a:r>
              <a:rPr lang="zh-CN" altLang="zh-CN" b="1" dirty="0">
                <a:solidFill>
                  <a:srgbClr val="000099"/>
                </a:solidFill>
                <a:latin typeface="宋体" pitchFamily="2" charset="-122"/>
              </a:rPr>
              <a:t>出来”和“小草从土里</a:t>
            </a:r>
            <a:r>
              <a:rPr lang="zh-CN" altLang="zh-CN" b="1" dirty="0">
                <a:solidFill>
                  <a:srgbClr val="FF0000"/>
                </a:solidFill>
                <a:latin typeface="宋体" pitchFamily="2" charset="-122"/>
              </a:rPr>
              <a:t>长</a:t>
            </a:r>
            <a:r>
              <a:rPr lang="zh-CN" altLang="zh-CN" b="1" dirty="0">
                <a:solidFill>
                  <a:srgbClr val="000099"/>
                </a:solidFill>
                <a:latin typeface="宋体" pitchFamily="2" charset="-122"/>
              </a:rPr>
              <a:t>出来”，以此体会“偷偷地”表现出小草不经意破土而出，而带给人们的喜悦</a:t>
            </a:r>
            <a:r>
              <a:rPr lang="zh-CN" altLang="zh-CN" b="1" dirty="0" smtClean="0">
                <a:solidFill>
                  <a:srgbClr val="000099"/>
                </a:solidFill>
                <a:latin typeface="宋体" pitchFamily="2" charset="-122"/>
              </a:rPr>
              <a:t>；</a:t>
            </a:r>
            <a:endParaRPr lang="en-US" altLang="zh-CN" b="1" dirty="0" smtClean="0">
              <a:solidFill>
                <a:srgbClr val="000099"/>
              </a:solidFill>
              <a:latin typeface="宋体" pitchFamily="2" charset="-122"/>
            </a:endParaRPr>
          </a:p>
          <a:p>
            <a:pPr marL="0" indent="0">
              <a:buNone/>
            </a:pPr>
            <a:r>
              <a:rPr lang="zh-CN" altLang="zh-CN" b="1" dirty="0" smtClean="0">
                <a:solidFill>
                  <a:srgbClr val="000099"/>
                </a:solidFill>
                <a:latin typeface="宋体" pitchFamily="2" charset="-122"/>
              </a:rPr>
              <a:t>“钻”</a:t>
            </a:r>
            <a:r>
              <a:rPr lang="zh-CN" altLang="zh-CN" b="1" dirty="0">
                <a:solidFill>
                  <a:srgbClr val="000099"/>
                </a:solidFill>
                <a:latin typeface="宋体" pitchFamily="2" charset="-122"/>
              </a:rPr>
              <a:t>表现出小草旺盛的生命力。用这种方法引导学生感悟作者是如何融情于景，做到情景交融，以突破教学的重点和难点。 </a:t>
            </a:r>
          </a:p>
          <a:p>
            <a:endParaRPr lang="en-US" altLang="zh-CN" dirty="0" smtClean="0"/>
          </a:p>
          <a:p>
            <a:endParaRPr lang="en-US" altLang="zh-CN" dirty="0"/>
          </a:p>
          <a:p>
            <a:pPr marL="0" indent="0">
              <a:buNone/>
            </a:pPr>
            <a:endParaRPr lang="en-US" altLang="zh-CN" dirty="0" smtClean="0"/>
          </a:p>
          <a:p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A93482-8E69-40F7-BCAD-5662A6CADB27}" type="datetime4">
              <a:rPr lang="en-US" smtClean="0"/>
              <a:pPr/>
              <a:t>December 6, 2016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7D5FE-740C-46F5-801A-FA5477D9711F}" type="slidenum">
              <a:rPr lang="en-US" smtClean="0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1546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0"/>
            <a:ext cx="4690864" cy="1124744"/>
          </a:xfrm>
        </p:spPr>
        <p:txBody>
          <a:bodyPr/>
          <a:lstStyle/>
          <a:p>
            <a:r>
              <a:rPr lang="zh-CN" altLang="en-US" sz="4400" dirty="0" smtClean="0">
                <a:hlinkClick r:id="rId2" action="ppaction://hlinksldjump"/>
              </a:rPr>
              <a:t>（五）课堂练习</a:t>
            </a:r>
            <a:endParaRPr lang="zh-CN" altLang="en-US" sz="44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eaLnBrk="0" hangingPunct="0">
              <a:spcBef>
                <a:spcPct val="50000"/>
              </a:spcBef>
              <a:buNone/>
            </a:pPr>
            <a:r>
              <a:rPr lang="zh-CN" altLang="zh-CN" sz="2800" dirty="0">
                <a:solidFill>
                  <a:srgbClr val="00823B"/>
                </a:solidFill>
              </a:rPr>
              <a:t>欣赏下列字用的好吗？</a:t>
            </a:r>
          </a:p>
          <a:p>
            <a:pPr marL="0" indent="0" eaLnBrk="0" hangingPunct="0">
              <a:spcBef>
                <a:spcPct val="50000"/>
              </a:spcBef>
              <a:buNone/>
            </a:pPr>
            <a:r>
              <a:rPr lang="zh-CN" altLang="en-US" b="1" dirty="0" smtClean="0">
                <a:latin typeface="Garamond" pitchFamily="18" charset="0"/>
              </a:rPr>
              <a:t>（</a:t>
            </a:r>
            <a:r>
              <a:rPr lang="zh-CN" altLang="en-US" b="1" dirty="0">
                <a:latin typeface="Garamond" pitchFamily="18" charset="0"/>
              </a:rPr>
              <a:t>1）蜜蜂嗡嗡的</a:t>
            </a:r>
            <a:r>
              <a:rPr lang="zh-CN" altLang="en-US" b="1" dirty="0">
                <a:solidFill>
                  <a:srgbClr val="FF0066"/>
                </a:solidFill>
                <a:latin typeface="Garamond" pitchFamily="18" charset="0"/>
              </a:rPr>
              <a:t>闹</a:t>
            </a:r>
            <a:r>
              <a:rPr lang="zh-CN" altLang="en-US" b="1" dirty="0">
                <a:latin typeface="Garamond" pitchFamily="18" charset="0"/>
              </a:rPr>
              <a:t>着。</a:t>
            </a:r>
          </a:p>
          <a:p>
            <a:pPr marL="0" indent="0" eaLnBrk="0" hangingPunct="0">
              <a:spcBef>
                <a:spcPct val="50000"/>
              </a:spcBef>
              <a:buNone/>
            </a:pPr>
            <a:r>
              <a:rPr lang="zh-CN" altLang="en-US" b="1" dirty="0">
                <a:latin typeface="Garamond" pitchFamily="18" charset="0"/>
              </a:rPr>
              <a:t>（2）小草儿也青得</a:t>
            </a:r>
            <a:r>
              <a:rPr lang="zh-CN" altLang="en-US" b="1" dirty="0">
                <a:solidFill>
                  <a:srgbClr val="FF0066"/>
                </a:solidFill>
                <a:latin typeface="Garamond" pitchFamily="18" charset="0"/>
              </a:rPr>
              <a:t>逼</a:t>
            </a:r>
            <a:r>
              <a:rPr lang="zh-CN" altLang="en-US" b="1" dirty="0">
                <a:latin typeface="Garamond" pitchFamily="18" charset="0"/>
              </a:rPr>
              <a:t>你的眼。</a:t>
            </a:r>
          </a:p>
          <a:p>
            <a:pPr marL="0" indent="0" eaLnBrk="0" hangingPunct="0">
              <a:spcBef>
                <a:spcPct val="50000"/>
              </a:spcBef>
              <a:buNone/>
            </a:pPr>
            <a:r>
              <a:rPr lang="zh-CN" altLang="en-US" b="1" dirty="0">
                <a:latin typeface="Garamond" pitchFamily="18" charset="0"/>
              </a:rPr>
              <a:t>（3）象眼睛，象星星，还</a:t>
            </a:r>
            <a:r>
              <a:rPr lang="zh-CN" altLang="en-US" b="1" dirty="0">
                <a:solidFill>
                  <a:srgbClr val="FF0066"/>
                </a:solidFill>
                <a:latin typeface="Garamond" pitchFamily="18" charset="0"/>
              </a:rPr>
              <a:t>眨</a:t>
            </a:r>
            <a:r>
              <a:rPr lang="zh-CN" altLang="en-US" b="1" dirty="0">
                <a:latin typeface="Garamond" pitchFamily="18" charset="0"/>
              </a:rPr>
              <a:t>呀眨的</a:t>
            </a:r>
          </a:p>
          <a:p>
            <a:pPr marL="0" indent="0" eaLnBrk="0" hangingPunct="0">
              <a:spcBef>
                <a:spcPct val="50000"/>
              </a:spcBef>
              <a:buNone/>
            </a:pPr>
            <a:r>
              <a:rPr lang="zh-CN" altLang="en-US" b="1" dirty="0">
                <a:latin typeface="Garamond" pitchFamily="18" charset="0"/>
              </a:rPr>
              <a:t>（4）屋顶上全</a:t>
            </a:r>
            <a:r>
              <a:rPr lang="zh-CN" altLang="en-US" b="1" dirty="0">
                <a:solidFill>
                  <a:srgbClr val="FF0066"/>
                </a:solidFill>
                <a:latin typeface="Garamond" pitchFamily="18" charset="0"/>
              </a:rPr>
              <a:t>笼</a:t>
            </a:r>
            <a:r>
              <a:rPr lang="zh-CN" altLang="en-US" b="1" dirty="0">
                <a:latin typeface="Garamond" pitchFamily="18" charset="0"/>
              </a:rPr>
              <a:t>着一层薄烟。</a:t>
            </a:r>
          </a:p>
          <a:p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A93482-8E69-40F7-BCAD-5662A6CADB27}" type="datetime4">
              <a:rPr lang="en-US" smtClean="0"/>
              <a:pPr/>
              <a:t>December 6, 2016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7D5FE-740C-46F5-801A-FA5477D9711F}" type="slidenum">
              <a:rPr lang="en-US" smtClean="0"/>
              <a:pPr/>
              <a:t>25</a:t>
            </a:fld>
            <a:endParaRPr lang="en-US"/>
          </a:p>
        </p:txBody>
      </p:sp>
      <p:pic>
        <p:nvPicPr>
          <p:cNvPr id="7" name="Picture 5" descr="C:\Users\asus\AppData\Local\Microsoft\Windows\INetCache\IE\G9W7CA6G\139B31C91N50-SO2[1]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3952930"/>
            <a:ext cx="3053510" cy="2761053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05782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 Box 2"/>
          <p:cNvSpPr txBox="1">
            <a:spLocks noChangeArrowheads="1"/>
          </p:cNvSpPr>
          <p:nvPr/>
        </p:nvSpPr>
        <p:spPr bwMode="auto">
          <a:xfrm>
            <a:off x="901700" y="3140075"/>
            <a:ext cx="1295400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zh-CN" altLang="zh-CN" sz="4800" b="1">
                <a:solidFill>
                  <a:srgbClr val="A50021"/>
                </a:solidFill>
              </a:rPr>
              <a:t>春</a:t>
            </a:r>
          </a:p>
        </p:txBody>
      </p:sp>
      <p:sp>
        <p:nvSpPr>
          <p:cNvPr id="21507" name="AutoShape 3"/>
          <p:cNvSpPr>
            <a:spLocks/>
          </p:cNvSpPr>
          <p:nvPr/>
        </p:nvSpPr>
        <p:spPr bwMode="auto">
          <a:xfrm>
            <a:off x="2197099" y="1768475"/>
            <a:ext cx="669131" cy="3717925"/>
          </a:xfrm>
          <a:prstGeom prst="leftBrace">
            <a:avLst>
              <a:gd name="adj1" fmla="val 60872"/>
              <a:gd name="adj2" fmla="val 50000"/>
            </a:avLst>
          </a:prstGeom>
          <a:noFill/>
          <a:ln w="28575" cmpd="sng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00"/>
                </a:solidFill>
              </a14:hiddenFill>
            </a:ext>
          </a:extLst>
        </p:spPr>
        <p:txBody>
          <a:bodyPr wrap="square" anchor="ctr">
            <a:spAutoFit/>
          </a:bodyPr>
          <a:lstStyle/>
          <a:p>
            <a:endParaRPr lang="zh-CN" altLang="en-US"/>
          </a:p>
        </p:txBody>
      </p:sp>
      <p:sp>
        <p:nvSpPr>
          <p:cNvPr id="21508" name="Text Box 4"/>
          <p:cNvSpPr txBox="1">
            <a:spLocks noChangeArrowheads="1"/>
          </p:cNvSpPr>
          <p:nvPr/>
        </p:nvSpPr>
        <p:spPr bwMode="auto">
          <a:xfrm>
            <a:off x="2989263" y="1628775"/>
            <a:ext cx="14414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zh-CN" sz="3600" b="1" dirty="0">
                <a:solidFill>
                  <a:srgbClr val="990099"/>
                </a:solidFill>
              </a:rPr>
              <a:t>盼</a:t>
            </a:r>
            <a:r>
              <a:rPr lang="zh-CN" altLang="zh-CN" sz="3600" b="1" dirty="0" smtClean="0">
                <a:solidFill>
                  <a:srgbClr val="990099"/>
                </a:solidFill>
              </a:rPr>
              <a:t>春</a:t>
            </a:r>
            <a:r>
              <a:rPr lang="en-US" altLang="zh-CN" sz="3600" b="1" dirty="0" smtClean="0">
                <a:solidFill>
                  <a:srgbClr val="990099"/>
                </a:solidFill>
              </a:rPr>
              <a:t>1</a:t>
            </a:r>
            <a:endParaRPr lang="zh-CN" altLang="zh-CN" sz="3600" b="1" dirty="0">
              <a:solidFill>
                <a:srgbClr val="990099"/>
              </a:solidFill>
            </a:endParaRPr>
          </a:p>
        </p:txBody>
      </p:sp>
      <p:sp>
        <p:nvSpPr>
          <p:cNvPr id="21509" name="Text Box 5"/>
          <p:cNvSpPr txBox="1">
            <a:spLocks noChangeArrowheads="1"/>
          </p:cNvSpPr>
          <p:nvPr/>
        </p:nvSpPr>
        <p:spPr bwMode="auto">
          <a:xfrm>
            <a:off x="2676525" y="3140075"/>
            <a:ext cx="175418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zh-CN" sz="3600" b="1" dirty="0">
                <a:solidFill>
                  <a:srgbClr val="990099"/>
                </a:solidFill>
              </a:rPr>
              <a:t>绘</a:t>
            </a:r>
            <a:r>
              <a:rPr lang="zh-CN" altLang="zh-CN" sz="3600" b="1" dirty="0" smtClean="0">
                <a:solidFill>
                  <a:srgbClr val="990099"/>
                </a:solidFill>
              </a:rPr>
              <a:t>春</a:t>
            </a:r>
            <a:r>
              <a:rPr lang="en-US" altLang="zh-CN" sz="3600" b="1" dirty="0" smtClean="0">
                <a:solidFill>
                  <a:srgbClr val="990099"/>
                </a:solidFill>
              </a:rPr>
              <a:t>2-7</a:t>
            </a:r>
            <a:endParaRPr lang="zh-CN" altLang="zh-CN" sz="3600" b="1" dirty="0">
              <a:solidFill>
                <a:srgbClr val="990099"/>
              </a:solidFill>
            </a:endParaRPr>
          </a:p>
        </p:txBody>
      </p:sp>
      <p:sp>
        <p:nvSpPr>
          <p:cNvPr id="21510" name="Text Box 6"/>
          <p:cNvSpPr txBox="1">
            <a:spLocks noChangeArrowheads="1"/>
          </p:cNvSpPr>
          <p:nvPr/>
        </p:nvSpPr>
        <p:spPr bwMode="auto">
          <a:xfrm>
            <a:off x="2544713" y="5414039"/>
            <a:ext cx="201781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zh-CN" sz="3600" b="1" dirty="0">
                <a:solidFill>
                  <a:srgbClr val="9900CC"/>
                </a:solidFill>
              </a:rPr>
              <a:t>颂</a:t>
            </a:r>
            <a:r>
              <a:rPr lang="zh-CN" altLang="zh-CN" sz="3600" b="1" dirty="0" smtClean="0">
                <a:solidFill>
                  <a:srgbClr val="9900CC"/>
                </a:solidFill>
              </a:rPr>
              <a:t>春</a:t>
            </a:r>
            <a:r>
              <a:rPr lang="en-US" altLang="zh-CN" sz="3600" b="1" dirty="0" smtClean="0">
                <a:solidFill>
                  <a:srgbClr val="9900CC"/>
                </a:solidFill>
              </a:rPr>
              <a:t>8-11</a:t>
            </a:r>
            <a:endParaRPr lang="zh-CN" altLang="zh-CN" sz="3600" b="1" dirty="0">
              <a:solidFill>
                <a:srgbClr val="9900CC"/>
              </a:solidFill>
            </a:endParaRPr>
          </a:p>
        </p:txBody>
      </p:sp>
      <p:sp>
        <p:nvSpPr>
          <p:cNvPr id="21511" name="AutoShape 7"/>
          <p:cNvSpPr>
            <a:spLocks/>
          </p:cNvSpPr>
          <p:nvPr/>
        </p:nvSpPr>
        <p:spPr bwMode="auto">
          <a:xfrm>
            <a:off x="4284663" y="1987550"/>
            <a:ext cx="288925" cy="3097213"/>
          </a:xfrm>
          <a:prstGeom prst="leftBrace">
            <a:avLst>
              <a:gd name="adj1" fmla="val 149233"/>
              <a:gd name="adj2" fmla="val 50000"/>
            </a:avLst>
          </a:prstGeom>
          <a:noFill/>
          <a:ln w="28575" cmpd="sng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00"/>
                </a:solidFill>
              </a14:hiddenFill>
            </a:ext>
          </a:extLst>
        </p:spPr>
        <p:txBody>
          <a:bodyPr wrap="none" anchor="ctr">
            <a:spAutoFit/>
          </a:bodyPr>
          <a:lstStyle/>
          <a:p>
            <a:pPr algn="ctr" eaLnBrk="0" hangingPunct="0"/>
            <a:endParaRPr lang="zh-CN" altLang="zh-CN">
              <a:solidFill>
                <a:srgbClr val="A50021"/>
              </a:solidFill>
            </a:endParaRPr>
          </a:p>
        </p:txBody>
      </p:sp>
      <p:sp>
        <p:nvSpPr>
          <p:cNvPr id="21512" name="Text Box 8"/>
          <p:cNvSpPr txBox="1">
            <a:spLocks noChangeArrowheads="1"/>
          </p:cNvSpPr>
          <p:nvPr/>
        </p:nvSpPr>
        <p:spPr bwMode="auto">
          <a:xfrm>
            <a:off x="4284663" y="1633538"/>
            <a:ext cx="2808287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zh-CN" sz="2800" b="1" dirty="0">
                <a:solidFill>
                  <a:schemeClr val="bg1"/>
                </a:solidFill>
                <a:latin typeface="楷体_GB2312" pitchFamily="1" charset="-122"/>
                <a:ea typeface="楷体_GB2312" pitchFamily="1" charset="-122"/>
              </a:rPr>
              <a:t> </a:t>
            </a:r>
            <a:r>
              <a:rPr lang="zh-CN" altLang="zh-CN" sz="3200" b="1" dirty="0">
                <a:solidFill>
                  <a:srgbClr val="9900CC"/>
                </a:solidFill>
                <a:latin typeface="楷体_GB2312" pitchFamily="1" charset="-122"/>
                <a:ea typeface="楷体_GB2312" pitchFamily="1" charset="-122"/>
              </a:rPr>
              <a:t>〈春醒图〉</a:t>
            </a:r>
          </a:p>
          <a:p>
            <a:pPr eaLnBrk="0" hangingPunct="0">
              <a:spcBef>
                <a:spcPct val="50000"/>
              </a:spcBef>
            </a:pPr>
            <a:r>
              <a:rPr lang="zh-CN" altLang="zh-CN" dirty="0">
                <a:solidFill>
                  <a:srgbClr val="FF66FF"/>
                </a:solidFill>
                <a:latin typeface="楷体_GB2312" pitchFamily="1" charset="-122"/>
                <a:ea typeface="楷体_GB2312" pitchFamily="1" charset="-122"/>
              </a:rPr>
              <a:t> </a:t>
            </a:r>
            <a:endParaRPr lang="zh-CN" altLang="zh-CN" sz="2800" dirty="0">
              <a:solidFill>
                <a:schemeClr val="bg1"/>
              </a:solidFill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21513" name="Text Box 9"/>
          <p:cNvSpPr txBox="1">
            <a:spLocks noChangeArrowheads="1"/>
          </p:cNvSpPr>
          <p:nvPr/>
        </p:nvSpPr>
        <p:spPr bwMode="auto">
          <a:xfrm>
            <a:off x="4286250" y="2133600"/>
            <a:ext cx="4535488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800" b="1" dirty="0">
                <a:solidFill>
                  <a:schemeClr val="bg1"/>
                </a:solidFill>
                <a:latin typeface="楷体_GB2312" pitchFamily="1" charset="-122"/>
                <a:ea typeface="楷体_GB2312" pitchFamily="1" charset="-122"/>
              </a:rPr>
              <a:t> </a:t>
            </a:r>
            <a:r>
              <a:rPr lang="zh-CN" altLang="en-US" sz="3200" b="1" dirty="0">
                <a:solidFill>
                  <a:srgbClr val="9900CC"/>
                </a:solidFill>
                <a:latin typeface="楷体_GB2312" pitchFamily="1" charset="-122"/>
                <a:ea typeface="楷体_GB2312" pitchFamily="1" charset="-122"/>
              </a:rPr>
              <a:t>〈春草图〉春草勃发</a:t>
            </a:r>
          </a:p>
          <a:p>
            <a:pPr eaLnBrk="0" hangingPunct="0">
              <a:spcBef>
                <a:spcPct val="50000"/>
              </a:spcBef>
            </a:pPr>
            <a:r>
              <a:rPr lang="zh-CN" altLang="en-US" dirty="0">
                <a:solidFill>
                  <a:srgbClr val="FF66FF"/>
                </a:solidFill>
                <a:latin typeface="楷体_GB2312" pitchFamily="1" charset="-122"/>
                <a:ea typeface="楷体_GB2312" pitchFamily="1" charset="-122"/>
              </a:rPr>
              <a:t> </a:t>
            </a:r>
            <a:endParaRPr lang="zh-CN" altLang="en-US" sz="2800" dirty="0">
              <a:solidFill>
                <a:schemeClr val="bg1"/>
              </a:solidFill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21514" name="Text Box 10"/>
          <p:cNvSpPr txBox="1">
            <a:spLocks noChangeArrowheads="1"/>
          </p:cNvSpPr>
          <p:nvPr/>
        </p:nvSpPr>
        <p:spPr bwMode="auto">
          <a:xfrm>
            <a:off x="4284663" y="2636838"/>
            <a:ext cx="4537075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3200" b="1">
                <a:solidFill>
                  <a:schemeClr val="bg1"/>
                </a:solidFill>
                <a:latin typeface="楷体_GB2312" pitchFamily="1" charset="-122"/>
                <a:ea typeface="楷体_GB2312" pitchFamily="1" charset="-122"/>
              </a:rPr>
              <a:t> </a:t>
            </a:r>
            <a:r>
              <a:rPr lang="zh-CN" altLang="en-US" sz="3200" b="1">
                <a:solidFill>
                  <a:srgbClr val="9900CC"/>
                </a:solidFill>
                <a:latin typeface="楷体_GB2312" pitchFamily="1" charset="-122"/>
                <a:ea typeface="楷体_GB2312" pitchFamily="1" charset="-122"/>
              </a:rPr>
              <a:t>〈春花图〉春花争艳</a:t>
            </a:r>
            <a:endParaRPr lang="zh-CN" altLang="en-US" sz="3200">
              <a:solidFill>
                <a:srgbClr val="9900CC"/>
              </a:solidFill>
              <a:latin typeface="楷体_GB2312" pitchFamily="1" charset="-122"/>
              <a:ea typeface="楷体_GB2312" pitchFamily="1" charset="-122"/>
            </a:endParaRPr>
          </a:p>
          <a:p>
            <a:pPr eaLnBrk="0" hangingPunct="0">
              <a:spcBef>
                <a:spcPct val="50000"/>
              </a:spcBef>
            </a:pPr>
            <a:r>
              <a:rPr lang="zh-CN" altLang="en-US">
                <a:solidFill>
                  <a:srgbClr val="FF66FF"/>
                </a:solidFill>
                <a:latin typeface="楷体_GB2312" pitchFamily="1" charset="-122"/>
                <a:ea typeface="楷体_GB2312" pitchFamily="1" charset="-122"/>
              </a:rPr>
              <a:t> </a:t>
            </a:r>
            <a:endParaRPr lang="zh-CN" altLang="en-US" sz="2800">
              <a:solidFill>
                <a:schemeClr val="bg1"/>
              </a:solidFill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21515" name="Text Box 11"/>
          <p:cNvSpPr txBox="1">
            <a:spLocks noChangeArrowheads="1"/>
          </p:cNvSpPr>
          <p:nvPr/>
        </p:nvSpPr>
        <p:spPr bwMode="auto">
          <a:xfrm>
            <a:off x="4284663" y="3141663"/>
            <a:ext cx="4537075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800" b="1" dirty="0">
                <a:solidFill>
                  <a:schemeClr val="bg1"/>
                </a:solidFill>
                <a:latin typeface="楷体_GB2312" pitchFamily="1" charset="-122"/>
                <a:ea typeface="楷体_GB2312" pitchFamily="1" charset="-122"/>
              </a:rPr>
              <a:t> </a:t>
            </a:r>
            <a:r>
              <a:rPr lang="zh-CN" altLang="en-US" sz="3200" b="1" dirty="0">
                <a:solidFill>
                  <a:srgbClr val="9900CC"/>
                </a:solidFill>
                <a:latin typeface="楷体_GB2312" pitchFamily="1" charset="-122"/>
                <a:ea typeface="楷体_GB2312" pitchFamily="1" charset="-122"/>
              </a:rPr>
              <a:t>〈春风图〉春风和煦</a:t>
            </a:r>
          </a:p>
          <a:p>
            <a:pPr eaLnBrk="0" hangingPunct="0">
              <a:spcBef>
                <a:spcPct val="50000"/>
              </a:spcBef>
            </a:pPr>
            <a:r>
              <a:rPr lang="zh-CN" altLang="en-US" dirty="0">
                <a:solidFill>
                  <a:srgbClr val="FF66FF"/>
                </a:solidFill>
                <a:latin typeface="楷体_GB2312" pitchFamily="1" charset="-122"/>
                <a:ea typeface="楷体_GB2312" pitchFamily="1" charset="-122"/>
              </a:rPr>
              <a:t> </a:t>
            </a:r>
            <a:endParaRPr lang="zh-CN" altLang="en-US" sz="2800" dirty="0">
              <a:solidFill>
                <a:schemeClr val="bg1"/>
              </a:solidFill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21516" name="Text Box 12"/>
          <p:cNvSpPr txBox="1">
            <a:spLocks noChangeArrowheads="1"/>
          </p:cNvSpPr>
          <p:nvPr/>
        </p:nvSpPr>
        <p:spPr bwMode="auto">
          <a:xfrm>
            <a:off x="4284663" y="3644901"/>
            <a:ext cx="5039865" cy="27084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800" b="1" dirty="0">
                <a:solidFill>
                  <a:schemeClr val="bg1"/>
                </a:solidFill>
                <a:latin typeface="楷体_GB2312" pitchFamily="1" charset="-122"/>
                <a:ea typeface="楷体_GB2312" pitchFamily="1" charset="-122"/>
              </a:rPr>
              <a:t> </a:t>
            </a:r>
            <a:r>
              <a:rPr lang="zh-CN" altLang="en-US" sz="3200" b="1" dirty="0">
                <a:solidFill>
                  <a:srgbClr val="9900CC"/>
                </a:solidFill>
                <a:latin typeface="楷体_GB2312" pitchFamily="1" charset="-122"/>
                <a:ea typeface="楷体_GB2312" pitchFamily="1" charset="-122"/>
              </a:rPr>
              <a:t>〈春雨图〉春雨润泽</a:t>
            </a:r>
            <a:endParaRPr lang="zh-CN" altLang="en-US" sz="3200" dirty="0">
              <a:solidFill>
                <a:srgbClr val="9900CC"/>
              </a:solidFill>
              <a:latin typeface="楷体_GB2312" pitchFamily="1" charset="-122"/>
              <a:ea typeface="楷体_GB2312" pitchFamily="1" charset="-122"/>
            </a:endParaRPr>
          </a:p>
          <a:p>
            <a:pPr eaLnBrk="0" hangingPunct="0">
              <a:spcBef>
                <a:spcPct val="50000"/>
              </a:spcBef>
            </a:pPr>
            <a:r>
              <a:rPr lang="zh-CN" altLang="en-US" dirty="0">
                <a:solidFill>
                  <a:srgbClr val="FF66FF"/>
                </a:solidFill>
                <a:latin typeface="楷体_GB2312" pitchFamily="1" charset="-122"/>
                <a:ea typeface="楷体_GB2312" pitchFamily="1" charset="-122"/>
              </a:rPr>
              <a:t> </a:t>
            </a:r>
            <a:r>
              <a:rPr lang="zh-CN" altLang="zh-CN" sz="3200" b="1" dirty="0" smtClean="0">
                <a:solidFill>
                  <a:srgbClr val="990099"/>
                </a:solidFill>
                <a:latin typeface="楷体_GB2312" pitchFamily="1" charset="-122"/>
                <a:ea typeface="楷体_GB2312" pitchFamily="1" charset="-122"/>
              </a:rPr>
              <a:t>〈迎春图〉</a:t>
            </a:r>
            <a:r>
              <a:rPr lang="en-US" altLang="zh-CN" sz="3200" b="1" dirty="0" smtClean="0">
                <a:solidFill>
                  <a:srgbClr val="990099"/>
                </a:solidFill>
                <a:latin typeface="楷体_GB2312" pitchFamily="1" charset="-122"/>
                <a:ea typeface="楷体_GB2312" pitchFamily="1" charset="-122"/>
              </a:rPr>
              <a:t>   </a:t>
            </a:r>
          </a:p>
          <a:p>
            <a:pPr eaLnBrk="0" hangingPunct="0">
              <a:spcBef>
                <a:spcPct val="50000"/>
              </a:spcBef>
            </a:pPr>
            <a:r>
              <a:rPr lang="en-US" altLang="zh-CN" sz="3200" b="1" dirty="0" smtClean="0">
                <a:solidFill>
                  <a:srgbClr val="990099"/>
                </a:solidFill>
                <a:latin typeface="楷体_GB2312" pitchFamily="1" charset="-122"/>
                <a:ea typeface="楷体_GB2312" pitchFamily="1" charset="-122"/>
              </a:rPr>
              <a:t> </a:t>
            </a:r>
            <a:r>
              <a:rPr lang="zh-CN" altLang="en-US" sz="3200" b="1" dirty="0" smtClean="0">
                <a:solidFill>
                  <a:schemeClr val="accent5">
                    <a:lumMod val="75000"/>
                  </a:schemeClr>
                </a:solidFill>
                <a:latin typeface="楷体_GB2312" pitchFamily="1" charset="-122"/>
                <a:ea typeface="楷体_GB2312" pitchFamily="1" charset="-122"/>
              </a:rPr>
              <a:t>充满活力、</a:t>
            </a:r>
            <a:r>
              <a:rPr lang="zh-CN" altLang="en-US" sz="3200" b="1" u="sng" dirty="0" smtClean="0">
                <a:solidFill>
                  <a:schemeClr val="accent5">
                    <a:lumMod val="75000"/>
                  </a:schemeClr>
                </a:solidFill>
                <a:latin typeface="楷体_GB2312" pitchFamily="1" charset="-122"/>
                <a:ea typeface="楷体_GB2312" pitchFamily="1" charset="-122"/>
              </a:rPr>
              <a:t>欣欣向荣</a:t>
            </a:r>
            <a:endParaRPr lang="zh-CN" altLang="zh-CN" sz="3200" u="sng" dirty="0">
              <a:solidFill>
                <a:schemeClr val="accent5">
                  <a:lumMod val="75000"/>
                </a:schemeClr>
              </a:solidFill>
              <a:latin typeface="楷体_GB2312" pitchFamily="1" charset="-122"/>
              <a:ea typeface="楷体_GB2312" pitchFamily="1" charset="-122"/>
            </a:endParaRPr>
          </a:p>
          <a:p>
            <a:pPr eaLnBrk="0" hangingPunct="0">
              <a:spcBef>
                <a:spcPct val="50000"/>
              </a:spcBef>
            </a:pPr>
            <a:endParaRPr lang="zh-CN" altLang="en-US" sz="2800" dirty="0">
              <a:solidFill>
                <a:schemeClr val="bg1"/>
              </a:solidFill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21517" name="Text Box 13"/>
          <p:cNvSpPr txBox="1">
            <a:spLocks noChangeArrowheads="1"/>
          </p:cNvSpPr>
          <p:nvPr/>
        </p:nvSpPr>
        <p:spPr bwMode="auto">
          <a:xfrm>
            <a:off x="4286250" y="5773649"/>
            <a:ext cx="453707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3200" b="1" dirty="0" smtClean="0">
                <a:solidFill>
                  <a:srgbClr val="990099"/>
                </a:solidFill>
                <a:latin typeface="楷体_GB2312" pitchFamily="1" charset="-122"/>
                <a:ea typeface="楷体_GB2312" pitchFamily="1" charset="-122"/>
              </a:rPr>
              <a:t> </a:t>
            </a:r>
            <a:r>
              <a:rPr lang="zh-CN" altLang="zh-CN" sz="3200" b="1" dirty="0" smtClean="0">
                <a:solidFill>
                  <a:srgbClr val="990099"/>
                </a:solidFill>
                <a:latin typeface="楷体_GB2312" pitchFamily="1" charset="-122"/>
                <a:ea typeface="楷体_GB2312" pitchFamily="1" charset="-122"/>
              </a:rPr>
              <a:t>赞美</a:t>
            </a:r>
            <a:r>
              <a:rPr lang="zh-CN" altLang="zh-CN" sz="3200" b="1" dirty="0">
                <a:solidFill>
                  <a:srgbClr val="990099"/>
                </a:solidFill>
                <a:latin typeface="楷体_GB2312" pitchFamily="1" charset="-122"/>
                <a:ea typeface="楷体_GB2312" pitchFamily="1" charset="-122"/>
              </a:rPr>
              <a:t>春天热爱春天 </a:t>
            </a:r>
          </a:p>
        </p:txBody>
      </p:sp>
      <p:sp>
        <p:nvSpPr>
          <p:cNvPr id="21518" name="Text Box 14"/>
          <p:cNvSpPr txBox="1">
            <a:spLocks noChangeArrowheads="1"/>
          </p:cNvSpPr>
          <p:nvPr/>
        </p:nvSpPr>
        <p:spPr bwMode="auto">
          <a:xfrm>
            <a:off x="582613" y="304800"/>
            <a:ext cx="4567237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>
                    <a:alpha val="0"/>
                  </a:scheme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5400" b="1" dirty="0" smtClean="0">
                <a:solidFill>
                  <a:srgbClr val="990099"/>
                </a:solidFill>
                <a:latin typeface="幼圆" pitchFamily="49" charset="-122"/>
                <a:ea typeface="幼圆" pitchFamily="49" charset="-122"/>
              </a:rPr>
              <a:t>板书</a:t>
            </a:r>
            <a:r>
              <a:rPr lang="zh-CN" altLang="en-US" sz="5400" b="1" dirty="0">
                <a:solidFill>
                  <a:srgbClr val="990099"/>
                </a:solidFill>
                <a:latin typeface="幼圆" pitchFamily="49" charset="-122"/>
                <a:ea typeface="幼圆" pitchFamily="49" charset="-122"/>
              </a:rPr>
              <a:t>设计</a:t>
            </a:r>
          </a:p>
        </p:txBody>
      </p:sp>
    </p:spTree>
    <p:extLst>
      <p:ext uri="{BB962C8B-B14F-4D97-AF65-F5344CB8AC3E}">
        <p14:creationId xmlns:p14="http://schemas.microsoft.com/office/powerpoint/2010/main" val="2374028046"/>
      </p:ext>
    </p:extLst>
  </p:cSld>
  <p:clrMapOvr>
    <a:masterClrMapping/>
  </p:clrMapOvr>
  <p:transition>
    <p:cover dir="r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4618856" cy="1196752"/>
          </a:xfrm>
        </p:spPr>
        <p:txBody>
          <a:bodyPr/>
          <a:lstStyle/>
          <a:p>
            <a:pPr algn="l"/>
            <a:r>
              <a:rPr lang="zh-CN" altLang="zh-CN" sz="4800" dirty="0" smtClean="0">
                <a:solidFill>
                  <a:schemeClr val="hlink"/>
                </a:solidFill>
                <a:hlinkClick r:id="rId2" action="ppaction://hlinksldjump"/>
              </a:rPr>
              <a:t>（</a:t>
            </a:r>
            <a:r>
              <a:rPr lang="zh-CN" altLang="en-US" sz="4800" dirty="0" smtClean="0">
                <a:solidFill>
                  <a:schemeClr val="hlink"/>
                </a:solidFill>
                <a:hlinkClick r:id="rId2" action="ppaction://hlinksldjump"/>
              </a:rPr>
              <a:t>六</a:t>
            </a:r>
            <a:r>
              <a:rPr lang="zh-CN" altLang="zh-CN" sz="4800" dirty="0" smtClean="0">
                <a:solidFill>
                  <a:schemeClr val="hlink"/>
                </a:solidFill>
                <a:hlinkClick r:id="rId2" action="ppaction://hlinksldjump"/>
              </a:rPr>
              <a:t>）</a:t>
            </a:r>
            <a:r>
              <a:rPr lang="zh-CN" altLang="zh-CN" sz="4800" dirty="0">
                <a:solidFill>
                  <a:schemeClr val="hlink"/>
                </a:solidFill>
                <a:hlinkClick r:id="rId2" action="ppaction://hlinksldjump"/>
              </a:rPr>
              <a:t>作业设计</a:t>
            </a:r>
            <a:endParaRPr lang="zh-CN" altLang="zh-CN" sz="4800" dirty="0">
              <a:solidFill>
                <a:schemeClr val="hlink"/>
              </a:solidFill>
            </a:endParaRP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endParaRPr lang="zh-CN" altLang="zh-CN" dirty="0"/>
          </a:p>
          <a:p>
            <a:pPr marL="0" indent="0">
              <a:buNone/>
            </a:pPr>
            <a:r>
              <a:rPr lang="zh-CN" altLang="zh-CN" sz="3600" b="1" u="sng" dirty="0" smtClean="0">
                <a:solidFill>
                  <a:srgbClr val="00823B"/>
                </a:solidFill>
              </a:rPr>
              <a:t>感悟朱自清先生的《春》</a:t>
            </a:r>
            <a:r>
              <a:rPr lang="zh-CN" altLang="zh-CN" sz="3600" b="1" u="sng" dirty="0" smtClean="0">
                <a:solidFill>
                  <a:srgbClr val="00823B"/>
                </a:solidFill>
              </a:rPr>
              <a:t>，</a:t>
            </a:r>
            <a:r>
              <a:rPr lang="zh-CN" altLang="en-US" sz="3600" b="1" u="sng" dirty="0">
                <a:solidFill>
                  <a:srgbClr val="00823B"/>
                </a:solidFill>
              </a:rPr>
              <a:t>选择</a:t>
            </a:r>
            <a:r>
              <a:rPr lang="zh-CN" altLang="en-US" sz="3600" b="1" u="sng" dirty="0" smtClean="0">
                <a:solidFill>
                  <a:srgbClr val="00823B"/>
                </a:solidFill>
              </a:rPr>
              <a:t>大自然中的一景或一物进行一段</a:t>
            </a:r>
            <a:r>
              <a:rPr lang="en-US" altLang="zh-CN" sz="3600" b="1" u="sng" dirty="0" smtClean="0">
                <a:solidFill>
                  <a:srgbClr val="00823B"/>
                </a:solidFill>
              </a:rPr>
              <a:t>300</a:t>
            </a:r>
            <a:r>
              <a:rPr lang="zh-CN" altLang="en-US" sz="3600" b="1" u="sng" dirty="0" smtClean="0">
                <a:solidFill>
                  <a:srgbClr val="00823B"/>
                </a:solidFill>
              </a:rPr>
              <a:t>字</a:t>
            </a:r>
            <a:r>
              <a:rPr lang="zh-CN" altLang="en-US" sz="3600" b="1" u="sng" dirty="0" smtClean="0">
                <a:solidFill>
                  <a:srgbClr val="00823B"/>
                </a:solidFill>
              </a:rPr>
              <a:t>的描写</a:t>
            </a:r>
            <a:r>
              <a:rPr lang="zh-CN" altLang="zh-CN" sz="3600" b="1" u="sng" dirty="0" smtClean="0">
                <a:solidFill>
                  <a:srgbClr val="00823B"/>
                </a:solidFill>
              </a:rPr>
              <a:t>。</a:t>
            </a:r>
            <a:r>
              <a:rPr lang="zh-CN" altLang="zh-CN" sz="3600" b="1" dirty="0" smtClean="0">
                <a:solidFill>
                  <a:srgbClr val="00823B"/>
                </a:solidFill>
              </a:rPr>
              <a:t>这是对文章的体验和反思，学习、欣赏、借鉴课文，做到学以致用。</a:t>
            </a:r>
            <a:r>
              <a:rPr lang="zh-CN" altLang="zh-CN" b="1" dirty="0" smtClean="0">
                <a:solidFill>
                  <a:srgbClr val="00823B"/>
                </a:solidFill>
              </a:rPr>
              <a:t> </a:t>
            </a:r>
            <a:endParaRPr lang="zh-CN" altLang="zh-CN" b="1" dirty="0">
              <a:solidFill>
                <a:srgbClr val="00823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1702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 dirty="0" smtClean="0"/>
              <a:t>六</a:t>
            </a:r>
            <a:r>
              <a:rPr lang="zh-CN" altLang="zh-CN" dirty="0" smtClean="0"/>
              <a:t>、</a:t>
            </a:r>
            <a:r>
              <a:rPr lang="zh-CN" altLang="zh-CN" dirty="0"/>
              <a:t>教学反思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lnSpc>
                <a:spcPct val="90000"/>
              </a:lnSpc>
              <a:buNone/>
            </a:pPr>
            <a:r>
              <a:rPr lang="zh-CN" altLang="zh-CN" sz="2800" dirty="0">
                <a:solidFill>
                  <a:srgbClr val="00823B"/>
                </a:solidFill>
                <a:latin typeface="Garamond" pitchFamily="18" charset="0"/>
              </a:rPr>
              <a:t>我的教学设计围绕着新课程所倡导的理念来实施，那就是：</a:t>
            </a:r>
          </a:p>
          <a:p>
            <a:pPr marL="0" indent="0">
              <a:lnSpc>
                <a:spcPct val="90000"/>
              </a:lnSpc>
              <a:buNone/>
            </a:pPr>
            <a:r>
              <a:rPr lang="zh-CN" altLang="zh-CN" sz="2800" dirty="0">
                <a:solidFill>
                  <a:srgbClr val="00823B"/>
                </a:solidFill>
                <a:latin typeface="Garamond" pitchFamily="18" charset="0"/>
              </a:rPr>
              <a:t>阅读是学生的个体行为，不应该以老师的分析来代替学生的阅读实践，珍视学生独特的感受、体验和理解。老师要巧妙设计，创造性地拓展延伸，引导学生积累知识，充分发挥学生的主体性，给学生创设心灵的自由，行动的自由。学生就可以展开联想，想象的翅膀在知识的海洋里翱游</a:t>
            </a:r>
            <a:r>
              <a:rPr lang="zh-CN" altLang="zh-CN" dirty="0">
                <a:latin typeface="Garamond" pitchFamily="18" charset="0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2768365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sus\AppData\Local\Microsoft\Windows\INetCache\IE\G9W7CA6G\lgf01b201405031500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7029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7D5FE-740C-46F5-801A-FA5477D9711F}" type="slidenum">
              <a:rPr lang="en-US" smtClean="0"/>
              <a:pPr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2270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0"/>
            <a:ext cx="3538736" cy="836712"/>
          </a:xfrm>
        </p:spPr>
        <p:txBody>
          <a:bodyPr/>
          <a:lstStyle/>
          <a:p>
            <a:pPr algn="l"/>
            <a:r>
              <a:rPr lang="zh-CN" altLang="en-US" sz="4400" dirty="0" smtClean="0"/>
              <a:t>一、教材分析</a:t>
            </a:r>
            <a:endParaRPr lang="zh-CN" altLang="en-US" sz="24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764704"/>
            <a:ext cx="8229600" cy="481399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zh-CN" altLang="en-US" sz="3200" b="1" dirty="0" smtClean="0">
                <a:solidFill>
                  <a:schemeClr val="tx2"/>
                </a:solidFill>
                <a:latin typeface="+mj-ea"/>
                <a:ea typeface="+mj-ea"/>
              </a:rPr>
              <a:t>（</a:t>
            </a:r>
            <a:r>
              <a:rPr lang="en-US" altLang="zh-CN" sz="3200" b="1" dirty="0" smtClean="0">
                <a:solidFill>
                  <a:schemeClr val="tx2"/>
                </a:solidFill>
                <a:latin typeface="+mj-ea"/>
                <a:ea typeface="+mj-ea"/>
              </a:rPr>
              <a:t>1</a:t>
            </a:r>
            <a:r>
              <a:rPr lang="zh-CN" altLang="en-US" sz="3200" b="1" dirty="0" smtClean="0">
                <a:solidFill>
                  <a:schemeClr val="tx2"/>
                </a:solidFill>
                <a:latin typeface="+mj-ea"/>
                <a:ea typeface="+mj-ea"/>
              </a:rPr>
              <a:t>）</a:t>
            </a:r>
            <a:r>
              <a:rPr lang="zh-CN" altLang="en-US" sz="3200" dirty="0">
                <a:solidFill>
                  <a:schemeClr val="tx2"/>
                </a:solidFill>
                <a:latin typeface="+mj-ea"/>
                <a:ea typeface="+mj-ea"/>
              </a:rPr>
              <a:t>教材地位</a:t>
            </a:r>
            <a:endParaRPr lang="en-US" altLang="zh-CN" sz="3200" b="1" dirty="0" smtClean="0">
              <a:solidFill>
                <a:schemeClr val="tx2"/>
              </a:solidFill>
              <a:latin typeface="+mj-ea"/>
              <a:ea typeface="+mj-ea"/>
            </a:endParaRPr>
          </a:p>
          <a:p>
            <a:r>
              <a:rPr lang="zh-CN" altLang="zh-CN" b="1" dirty="0" smtClean="0">
                <a:solidFill>
                  <a:srgbClr val="00B050"/>
                </a:solidFill>
              </a:rPr>
              <a:t>《春》</a:t>
            </a:r>
            <a:r>
              <a:rPr lang="zh-CN" altLang="zh-CN" b="1" dirty="0">
                <a:solidFill>
                  <a:srgbClr val="00B050"/>
                </a:solidFill>
              </a:rPr>
              <a:t>是</a:t>
            </a:r>
            <a:r>
              <a:rPr lang="zh-CN" altLang="zh-CN" b="1" dirty="0">
                <a:solidFill>
                  <a:schemeClr val="accent5">
                    <a:lumMod val="75000"/>
                  </a:schemeClr>
                </a:solidFill>
              </a:rPr>
              <a:t>义务教育课程标准实验教科书</a:t>
            </a:r>
            <a:r>
              <a:rPr lang="zh-CN" altLang="zh-CN" b="1" dirty="0">
                <a:solidFill>
                  <a:srgbClr val="00B050"/>
                </a:solidFill>
              </a:rPr>
              <a:t>七年级语文上册第三单元的第一篇教读课文。第三单元向我们展现了色彩斑斓的大自然，这里面有景美，情美，语言美。学习这个单元，要求学生在有感情的朗读中，积累语言，品味情感，学会写景方法</a:t>
            </a:r>
            <a:r>
              <a:rPr lang="zh-CN" altLang="zh-CN" b="1" dirty="0" smtClean="0">
                <a:solidFill>
                  <a:srgbClr val="00B050"/>
                </a:solidFill>
              </a:rPr>
              <a:t>。</a:t>
            </a:r>
            <a:endParaRPr lang="en-US" altLang="zh-CN" b="1" dirty="0" smtClean="0">
              <a:solidFill>
                <a:srgbClr val="00B050"/>
              </a:solidFill>
            </a:endParaRPr>
          </a:p>
          <a:p>
            <a:pPr marL="0" indent="0">
              <a:buNone/>
            </a:pPr>
            <a:endParaRPr lang="en-US" altLang="zh-CN" b="1" dirty="0" smtClean="0">
              <a:solidFill>
                <a:srgbClr val="00B050"/>
              </a:solidFill>
            </a:endParaRPr>
          </a:p>
          <a:p>
            <a:r>
              <a:rPr lang="zh-CN" altLang="zh-CN" b="1" dirty="0">
                <a:solidFill>
                  <a:srgbClr val="00B050"/>
                </a:solidFill>
              </a:rPr>
              <a:t>《春》是一篇诗意盎然的写景抒情散文。</a:t>
            </a:r>
            <a:r>
              <a:rPr lang="zh-CN" altLang="zh-CN" b="1" dirty="0">
                <a:solidFill>
                  <a:schemeClr val="accent5">
                    <a:lumMod val="75000"/>
                  </a:schemeClr>
                </a:solidFill>
              </a:rPr>
              <a:t>春天在朱自清　先生的笔下，赋予感情和生命。</a:t>
            </a:r>
            <a:r>
              <a:rPr lang="zh-CN" altLang="zh-CN" b="1" dirty="0">
                <a:solidFill>
                  <a:srgbClr val="00B050"/>
                </a:solidFill>
              </a:rPr>
              <a:t>本文作者以清新优美的语言，引导我们欣赏春回大地，万物复苏，生机勃发，草木花卉竞相争荣的盛景。让我们感受春的蓬勃生机和无限希望。</a:t>
            </a:r>
            <a:r>
              <a:rPr lang="zh-CN" altLang="zh-CN" b="1" dirty="0">
                <a:solidFill>
                  <a:schemeClr val="accent5">
                    <a:lumMod val="75000"/>
                  </a:schemeClr>
                </a:solidFill>
              </a:rPr>
              <a:t>字里行间，充满着欣喜，赞美之情。</a:t>
            </a:r>
            <a:endParaRPr lang="zh-CN" altLang="en-US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A93482-8E69-40F7-BCAD-5662A6CADB27}" type="datetime4">
              <a:rPr lang="en-US" smtClean="0"/>
              <a:pPr/>
              <a:t>December 6, 2016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7D5FE-740C-46F5-801A-FA5477D9711F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7167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512" y="0"/>
            <a:ext cx="4536504" cy="980728"/>
          </a:xfrm>
        </p:spPr>
        <p:txBody>
          <a:bodyPr/>
          <a:lstStyle/>
          <a:p>
            <a:r>
              <a:rPr lang="zh-CN" altLang="en-US" sz="4400" dirty="0"/>
              <a:t>一、教材</a:t>
            </a:r>
            <a:r>
              <a:rPr lang="zh-CN" altLang="en-US" sz="4400" dirty="0" smtClean="0"/>
              <a:t>分析</a:t>
            </a:r>
            <a:endParaRPr lang="zh-CN" altLang="en-US" sz="44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71600" y="1124744"/>
            <a:ext cx="7200800" cy="5001419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3200" dirty="0" smtClean="0">
                <a:solidFill>
                  <a:schemeClr val="tx2"/>
                </a:solidFill>
              </a:rPr>
              <a:t>（</a:t>
            </a:r>
            <a:r>
              <a:rPr lang="en-US" altLang="zh-CN" sz="3200" dirty="0" smtClean="0">
                <a:solidFill>
                  <a:schemeClr val="tx2"/>
                </a:solidFill>
                <a:hlinkClick r:id="rId2" action="ppaction://hlinksldjump"/>
              </a:rPr>
              <a:t>2</a:t>
            </a:r>
            <a:r>
              <a:rPr lang="zh-CN" altLang="en-US" sz="3200" dirty="0" smtClean="0">
                <a:solidFill>
                  <a:schemeClr val="tx2"/>
                </a:solidFill>
                <a:hlinkClick r:id="rId2" action="ppaction://hlinksldjump"/>
              </a:rPr>
              <a:t>）</a:t>
            </a:r>
            <a:r>
              <a:rPr lang="zh-CN" altLang="en-US" sz="3200" dirty="0" smtClean="0">
                <a:solidFill>
                  <a:schemeClr val="tx2"/>
                </a:solidFill>
                <a:latin typeface="+mj-ea"/>
                <a:ea typeface="+mj-ea"/>
                <a:hlinkClick r:id="rId2" action="ppaction://hlinksldjump"/>
              </a:rPr>
              <a:t>教学目标</a:t>
            </a:r>
            <a:r>
              <a:rPr lang="zh-CN" altLang="en-US" sz="3200" dirty="0" smtClean="0">
                <a:solidFill>
                  <a:schemeClr val="tx2"/>
                </a:solidFill>
                <a:latin typeface="+mj-ea"/>
                <a:ea typeface="+mj-ea"/>
              </a:rPr>
              <a:t>：</a:t>
            </a:r>
            <a:endParaRPr lang="en-US" altLang="zh-CN" sz="3200" b="1" dirty="0" smtClean="0">
              <a:solidFill>
                <a:schemeClr val="tx2"/>
              </a:solidFill>
              <a:latin typeface="+mj-ea"/>
              <a:ea typeface="+mj-ea"/>
            </a:endParaRPr>
          </a:p>
          <a:p>
            <a:r>
              <a:rPr lang="en-US" altLang="zh-CN" b="1" dirty="0" smtClean="0">
                <a:solidFill>
                  <a:srgbClr val="CC0066"/>
                </a:solidFill>
                <a:latin typeface="宋体" pitchFamily="2" charset="-122"/>
              </a:rPr>
              <a:t>1</a:t>
            </a:r>
            <a:r>
              <a:rPr lang="zh-CN" altLang="zh-CN" b="1" dirty="0">
                <a:solidFill>
                  <a:srgbClr val="0000FF"/>
                </a:solidFill>
                <a:latin typeface="宋体" pitchFamily="2" charset="-122"/>
              </a:rPr>
              <a:t>：</a:t>
            </a:r>
            <a:r>
              <a:rPr lang="zh-CN" altLang="zh-CN" b="1" dirty="0">
                <a:solidFill>
                  <a:srgbClr val="3333FF"/>
                </a:solidFill>
                <a:latin typeface="宋体" pitchFamily="2" charset="-122"/>
              </a:rPr>
              <a:t>学习</a:t>
            </a:r>
            <a:r>
              <a:rPr lang="zh-CN" altLang="en-US" b="1" dirty="0">
                <a:solidFill>
                  <a:srgbClr val="3333FF"/>
                </a:solidFill>
                <a:latin typeface="宋体" pitchFamily="2" charset="-122"/>
              </a:rPr>
              <a:t>生字词，了解</a:t>
            </a:r>
            <a:r>
              <a:rPr lang="zh-CN" altLang="zh-CN" b="1" dirty="0">
                <a:solidFill>
                  <a:srgbClr val="3333FF"/>
                </a:solidFill>
                <a:latin typeface="宋体" pitchFamily="2" charset="-122"/>
              </a:rPr>
              <a:t>作者</a:t>
            </a:r>
            <a:r>
              <a:rPr lang="zh-CN" altLang="en-US" b="1" dirty="0">
                <a:solidFill>
                  <a:srgbClr val="3333FF"/>
                </a:solidFill>
                <a:latin typeface="宋体" pitchFamily="2" charset="-122"/>
              </a:rPr>
              <a:t>。了解文章内容</a:t>
            </a:r>
            <a:r>
              <a:rPr lang="zh-CN" altLang="zh-CN" b="1" dirty="0">
                <a:solidFill>
                  <a:srgbClr val="3333FF"/>
                </a:solidFill>
                <a:latin typeface="宋体" pitchFamily="2" charset="-122"/>
              </a:rPr>
              <a:t>并培养朗诵能力。</a:t>
            </a:r>
            <a:endParaRPr lang="en-US" altLang="zh-CN" b="1" dirty="0">
              <a:solidFill>
                <a:srgbClr val="3333FF"/>
              </a:solidFill>
              <a:latin typeface="宋体" pitchFamily="2" charset="-122"/>
            </a:endParaRPr>
          </a:p>
          <a:p>
            <a:endParaRPr lang="zh-CN" altLang="zh-CN" dirty="0">
              <a:latin typeface="宋体" pitchFamily="2" charset="-122"/>
            </a:endParaRPr>
          </a:p>
          <a:p>
            <a:r>
              <a:rPr lang="en-US" altLang="zh-CN" b="1" dirty="0">
                <a:solidFill>
                  <a:srgbClr val="CC0066"/>
                </a:solidFill>
                <a:latin typeface="宋体" pitchFamily="2" charset="-122"/>
              </a:rPr>
              <a:t>2</a:t>
            </a:r>
            <a:r>
              <a:rPr lang="zh-CN" altLang="zh-CN" b="1" dirty="0">
                <a:solidFill>
                  <a:srgbClr val="0000FF"/>
                </a:solidFill>
                <a:latin typeface="宋体" pitchFamily="2" charset="-122"/>
              </a:rPr>
              <a:t>：</a:t>
            </a:r>
            <a:r>
              <a:rPr lang="zh-CN" altLang="en-US" b="1" dirty="0">
                <a:solidFill>
                  <a:srgbClr val="3333FF"/>
                </a:solidFill>
                <a:latin typeface="宋体" pitchFamily="2" charset="-122"/>
              </a:rPr>
              <a:t>品味语言</a:t>
            </a:r>
            <a:r>
              <a:rPr lang="zh-CN" altLang="zh-CN" b="1" dirty="0">
                <a:solidFill>
                  <a:srgbClr val="3333FF"/>
                </a:solidFill>
                <a:latin typeface="宋体" pitchFamily="2" charset="-122"/>
              </a:rPr>
              <a:t>语言</a:t>
            </a:r>
            <a:r>
              <a:rPr lang="zh-CN" altLang="en-US" b="1" dirty="0">
                <a:solidFill>
                  <a:srgbClr val="3333FF"/>
                </a:solidFill>
                <a:latin typeface="宋体" pitchFamily="2" charset="-122"/>
              </a:rPr>
              <a:t>，赏析</a:t>
            </a:r>
            <a:r>
              <a:rPr lang="zh-CN" altLang="zh-CN" b="1" dirty="0">
                <a:solidFill>
                  <a:srgbClr val="3333FF"/>
                </a:solidFill>
                <a:latin typeface="宋体" pitchFamily="2" charset="-122"/>
              </a:rPr>
              <a:t>文章的画面美，</a:t>
            </a:r>
            <a:r>
              <a:rPr lang="zh-CN" altLang="en-US" b="1" dirty="0">
                <a:solidFill>
                  <a:srgbClr val="3333FF"/>
                </a:solidFill>
                <a:latin typeface="宋体" pitchFamily="2" charset="-122"/>
              </a:rPr>
              <a:t>积累语言。</a:t>
            </a:r>
            <a:r>
              <a:rPr lang="zh-CN" altLang="zh-CN" b="1" dirty="0">
                <a:solidFill>
                  <a:srgbClr val="3333FF"/>
                </a:solidFill>
                <a:latin typeface="宋体" pitchFamily="2" charset="-122"/>
              </a:rPr>
              <a:t>培养学生观察自然</a:t>
            </a:r>
            <a:r>
              <a:rPr lang="zh-CN" altLang="en-US" b="1" dirty="0">
                <a:solidFill>
                  <a:srgbClr val="3333FF"/>
                </a:solidFill>
                <a:latin typeface="宋体" pitchFamily="2" charset="-122"/>
              </a:rPr>
              <a:t>的能力和景物描写的方法。</a:t>
            </a:r>
            <a:endParaRPr lang="en-US" altLang="zh-CN" b="1" dirty="0">
              <a:solidFill>
                <a:srgbClr val="3333FF"/>
              </a:solidFill>
              <a:latin typeface="宋体" pitchFamily="2" charset="-122"/>
            </a:endParaRPr>
          </a:p>
          <a:p>
            <a:endParaRPr lang="zh-CN" altLang="zh-CN" b="1" dirty="0">
              <a:solidFill>
                <a:srgbClr val="3333FF"/>
              </a:solidFill>
              <a:latin typeface="宋体" pitchFamily="2" charset="-122"/>
            </a:endParaRPr>
          </a:p>
          <a:p>
            <a:r>
              <a:rPr lang="en-US" altLang="zh-CN" b="1" dirty="0">
                <a:solidFill>
                  <a:srgbClr val="CC0066"/>
                </a:solidFill>
                <a:latin typeface="宋体" pitchFamily="2" charset="-122"/>
              </a:rPr>
              <a:t>3</a:t>
            </a:r>
            <a:r>
              <a:rPr lang="zh-CN" altLang="zh-CN" b="1" dirty="0">
                <a:solidFill>
                  <a:srgbClr val="0000FF"/>
                </a:solidFill>
                <a:latin typeface="宋体" pitchFamily="2" charset="-122"/>
              </a:rPr>
              <a:t>：</a:t>
            </a:r>
            <a:r>
              <a:rPr lang="zh-CN" altLang="zh-CN" b="1" dirty="0">
                <a:solidFill>
                  <a:srgbClr val="3333FF"/>
                </a:solidFill>
                <a:latin typeface="宋体" pitchFamily="2" charset="-122"/>
              </a:rPr>
              <a:t>领悟作者的</a:t>
            </a:r>
            <a:r>
              <a:rPr lang="zh-CN" altLang="en-US" b="1" dirty="0">
                <a:solidFill>
                  <a:srgbClr val="3333FF"/>
                </a:solidFill>
                <a:latin typeface="宋体" pitchFamily="2" charset="-122"/>
              </a:rPr>
              <a:t>热爱春天、热爱大自然的</a:t>
            </a:r>
            <a:r>
              <a:rPr lang="zh-CN" altLang="zh-CN" b="1" dirty="0">
                <a:solidFill>
                  <a:srgbClr val="3333FF"/>
                </a:solidFill>
                <a:latin typeface="宋体" pitchFamily="2" charset="-122"/>
              </a:rPr>
              <a:t>思想感情。</a:t>
            </a:r>
            <a:r>
              <a:rPr lang="zh-CN" altLang="zh-CN" dirty="0">
                <a:solidFill>
                  <a:srgbClr val="3333FF"/>
                </a:solidFill>
                <a:latin typeface="宋体" pitchFamily="2" charset="-122"/>
              </a:rPr>
              <a:t> </a:t>
            </a:r>
            <a:endParaRPr lang="zh-CN" altLang="zh-CN" dirty="0">
              <a:solidFill>
                <a:srgbClr val="3333FF"/>
              </a:solidFill>
            </a:endParaRPr>
          </a:p>
          <a:p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A93482-8E69-40F7-BCAD-5662A6CADB27}" type="datetime4">
              <a:rPr lang="en-US" smtClean="0"/>
              <a:pPr/>
              <a:t>December 6, 2016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7D5FE-740C-46F5-801A-FA5477D9711F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4050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3528" y="188640"/>
            <a:ext cx="4176464" cy="864096"/>
          </a:xfrm>
        </p:spPr>
        <p:txBody>
          <a:bodyPr/>
          <a:lstStyle/>
          <a:p>
            <a:r>
              <a:rPr lang="zh-CN" altLang="en-US" sz="4800" dirty="0"/>
              <a:t>一、教材</a:t>
            </a:r>
            <a:r>
              <a:rPr lang="zh-CN" altLang="en-US" sz="4800" dirty="0" smtClean="0"/>
              <a:t>分析</a:t>
            </a:r>
            <a:endParaRPr lang="zh-CN" altLang="en-US" sz="32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55576" y="1196752"/>
            <a:ext cx="7416824" cy="4525963"/>
          </a:xfrm>
        </p:spPr>
        <p:txBody>
          <a:bodyPr>
            <a:normAutofit/>
          </a:bodyPr>
          <a:lstStyle/>
          <a:p>
            <a:pPr marL="0" indent="0">
              <a:lnSpc>
                <a:spcPct val="80000"/>
              </a:lnSpc>
              <a:spcBef>
                <a:spcPct val="50000"/>
              </a:spcBef>
              <a:buClr>
                <a:schemeClr val="accent2"/>
              </a:buClr>
              <a:buSzPct val="85000"/>
              <a:buNone/>
            </a:pPr>
            <a:r>
              <a:rPr lang="zh-CN" altLang="en-US" sz="3200" dirty="0" smtClean="0">
                <a:solidFill>
                  <a:schemeClr val="tx2"/>
                </a:solidFill>
                <a:latin typeface="+mj-ea"/>
                <a:ea typeface="+mj-ea"/>
                <a:hlinkClick r:id="rId2" action="ppaction://hlinksldjump"/>
              </a:rPr>
              <a:t>（</a:t>
            </a:r>
            <a:r>
              <a:rPr lang="en-US" altLang="zh-CN" sz="3200" dirty="0" smtClean="0">
                <a:solidFill>
                  <a:schemeClr val="tx2"/>
                </a:solidFill>
                <a:latin typeface="+mj-ea"/>
                <a:ea typeface="+mj-ea"/>
                <a:hlinkClick r:id="rId2" action="ppaction://hlinksldjump"/>
              </a:rPr>
              <a:t>3</a:t>
            </a:r>
            <a:r>
              <a:rPr lang="zh-CN" altLang="en-US" sz="3200" dirty="0" smtClean="0">
                <a:solidFill>
                  <a:schemeClr val="tx2"/>
                </a:solidFill>
                <a:latin typeface="+mj-ea"/>
                <a:ea typeface="+mj-ea"/>
                <a:hlinkClick r:id="rId2" action="ppaction://hlinksldjump"/>
              </a:rPr>
              <a:t>）教学</a:t>
            </a:r>
            <a:r>
              <a:rPr lang="zh-CN" altLang="en-US" sz="3200" dirty="0">
                <a:solidFill>
                  <a:schemeClr val="tx2"/>
                </a:solidFill>
                <a:latin typeface="+mj-ea"/>
                <a:ea typeface="+mj-ea"/>
                <a:hlinkClick r:id="rId2" action="ppaction://hlinksldjump"/>
              </a:rPr>
              <a:t>重难点</a:t>
            </a:r>
            <a:endParaRPr lang="en-US" altLang="zh-CN" sz="3200" dirty="0" smtClean="0">
              <a:solidFill>
                <a:schemeClr val="tx2"/>
              </a:solidFill>
              <a:latin typeface="+mj-ea"/>
              <a:ea typeface="+mj-ea"/>
            </a:endParaRPr>
          </a:p>
          <a:p>
            <a:pPr>
              <a:lnSpc>
                <a:spcPct val="80000"/>
              </a:lnSpc>
              <a:spcBef>
                <a:spcPct val="50000"/>
              </a:spcBef>
              <a:buClr>
                <a:schemeClr val="accent2"/>
              </a:buClr>
              <a:buSzPct val="85000"/>
              <a:buFont typeface="Wingdings" pitchFamily="2" charset="2"/>
              <a:buChar char="n"/>
            </a:pPr>
            <a:r>
              <a:rPr lang="zh-CN" altLang="zh-CN" dirty="0" smtClean="0">
                <a:solidFill>
                  <a:schemeClr val="accent5">
                    <a:lumMod val="75000"/>
                  </a:schemeClr>
                </a:solidFill>
                <a:latin typeface="宋体" pitchFamily="2" charset="-122"/>
              </a:rPr>
              <a:t>1</a:t>
            </a:r>
            <a:r>
              <a:rPr lang="zh-CN" altLang="zh-CN" dirty="0">
                <a:solidFill>
                  <a:schemeClr val="accent5">
                    <a:lumMod val="75000"/>
                  </a:schemeClr>
                </a:solidFill>
                <a:latin typeface="宋体" pitchFamily="2" charset="-122"/>
              </a:rPr>
              <a:t>、</a:t>
            </a:r>
            <a:r>
              <a:rPr lang="zh-CN" altLang="en-US" dirty="0">
                <a:solidFill>
                  <a:schemeClr val="accent5">
                    <a:lumMod val="75000"/>
                  </a:schemeClr>
                </a:solidFill>
                <a:latin typeface="宋体" pitchFamily="2" charset="-122"/>
              </a:rPr>
              <a:t>体会本文</a:t>
            </a:r>
            <a:r>
              <a:rPr lang="zh-CN" altLang="zh-CN" dirty="0">
                <a:solidFill>
                  <a:schemeClr val="accent5">
                    <a:lumMod val="75000"/>
                  </a:schemeClr>
                </a:solidFill>
                <a:latin typeface="宋体" pitchFamily="2" charset="-122"/>
              </a:rPr>
              <a:t>鲜明、生动的语言</a:t>
            </a:r>
            <a:r>
              <a:rPr lang="zh-CN" altLang="en-US" dirty="0">
                <a:solidFill>
                  <a:schemeClr val="accent5">
                    <a:lumMod val="75000"/>
                  </a:schemeClr>
                </a:solidFill>
                <a:latin typeface="宋体" pitchFamily="2" charset="-122"/>
              </a:rPr>
              <a:t>，</a:t>
            </a:r>
            <a:r>
              <a:rPr lang="zh-CN" altLang="zh-CN" dirty="0">
                <a:solidFill>
                  <a:schemeClr val="accent5">
                    <a:lumMod val="75000"/>
                  </a:schemeClr>
                </a:solidFill>
                <a:latin typeface="宋体" pitchFamily="2" charset="-122"/>
              </a:rPr>
              <a:t>学习作者修辞手法的运用。 （</a:t>
            </a:r>
            <a:r>
              <a:rPr lang="zh-CN" altLang="en-US" dirty="0">
                <a:solidFill>
                  <a:schemeClr val="accent5">
                    <a:lumMod val="75000"/>
                  </a:schemeClr>
                </a:solidFill>
                <a:latin typeface="宋体" pitchFamily="2" charset="-122"/>
              </a:rPr>
              <a:t>难</a:t>
            </a:r>
            <a:r>
              <a:rPr lang="zh-CN" altLang="zh-CN" dirty="0">
                <a:solidFill>
                  <a:schemeClr val="accent5">
                    <a:lumMod val="75000"/>
                  </a:schemeClr>
                </a:solidFill>
                <a:latin typeface="宋体" pitchFamily="2" charset="-122"/>
              </a:rPr>
              <a:t>点</a:t>
            </a:r>
            <a:r>
              <a:rPr lang="zh-CN" altLang="zh-CN" dirty="0" smtClean="0">
                <a:solidFill>
                  <a:schemeClr val="accent5">
                    <a:lumMod val="75000"/>
                  </a:schemeClr>
                </a:solidFill>
                <a:latin typeface="宋体" pitchFamily="2" charset="-122"/>
              </a:rPr>
              <a:t>）</a:t>
            </a:r>
            <a:endParaRPr lang="en-US" altLang="zh-CN" dirty="0" smtClean="0">
              <a:solidFill>
                <a:schemeClr val="accent5">
                  <a:lumMod val="75000"/>
                </a:schemeClr>
              </a:solidFill>
              <a:latin typeface="宋体" pitchFamily="2" charset="-122"/>
            </a:endParaRPr>
          </a:p>
          <a:p>
            <a:pPr marL="0" indent="0">
              <a:lnSpc>
                <a:spcPct val="80000"/>
              </a:lnSpc>
              <a:spcBef>
                <a:spcPct val="50000"/>
              </a:spcBef>
              <a:buClr>
                <a:schemeClr val="accent2"/>
              </a:buClr>
              <a:buSzPct val="85000"/>
              <a:buNone/>
            </a:pPr>
            <a:r>
              <a:rPr lang="zh-CN" altLang="zh-CN" dirty="0" smtClean="0">
                <a:solidFill>
                  <a:schemeClr val="accent5">
                    <a:lumMod val="75000"/>
                  </a:schemeClr>
                </a:solidFill>
                <a:latin typeface="宋体" pitchFamily="2" charset="-122"/>
              </a:rPr>
              <a:t>  </a:t>
            </a:r>
            <a:endParaRPr lang="zh-CN" altLang="zh-CN" dirty="0">
              <a:solidFill>
                <a:schemeClr val="accent5">
                  <a:lumMod val="75000"/>
                </a:schemeClr>
              </a:solidFill>
              <a:latin typeface="宋体" pitchFamily="2" charset="-122"/>
            </a:endParaRPr>
          </a:p>
          <a:p>
            <a:pPr>
              <a:lnSpc>
                <a:spcPct val="80000"/>
              </a:lnSpc>
              <a:spcBef>
                <a:spcPct val="50000"/>
              </a:spcBef>
              <a:buClr>
                <a:schemeClr val="accent2"/>
              </a:buClr>
              <a:buSzPct val="85000"/>
              <a:buFont typeface="Wingdings" pitchFamily="2" charset="2"/>
              <a:buChar char="n"/>
            </a:pPr>
            <a:r>
              <a:rPr lang="zh-CN" altLang="zh-CN" dirty="0">
                <a:solidFill>
                  <a:schemeClr val="accent5">
                    <a:lumMod val="75000"/>
                  </a:schemeClr>
                </a:solidFill>
                <a:latin typeface="宋体" pitchFamily="2" charset="-122"/>
              </a:rPr>
              <a:t> 2、学会细致观察事物和抓住“春天”的特点进行写作。 （难点</a:t>
            </a:r>
            <a:r>
              <a:rPr lang="zh-CN" altLang="zh-CN" dirty="0" smtClean="0">
                <a:solidFill>
                  <a:schemeClr val="accent5">
                    <a:lumMod val="75000"/>
                  </a:schemeClr>
                </a:solidFill>
                <a:latin typeface="宋体" pitchFamily="2" charset="-122"/>
              </a:rPr>
              <a:t>）</a:t>
            </a:r>
            <a:endParaRPr lang="en-US" altLang="zh-CN" dirty="0" smtClean="0">
              <a:solidFill>
                <a:schemeClr val="accent5">
                  <a:lumMod val="75000"/>
                </a:schemeClr>
              </a:solidFill>
              <a:latin typeface="宋体" pitchFamily="2" charset="-122"/>
            </a:endParaRPr>
          </a:p>
          <a:p>
            <a:pPr marL="0" indent="0">
              <a:lnSpc>
                <a:spcPct val="80000"/>
              </a:lnSpc>
              <a:spcBef>
                <a:spcPct val="50000"/>
              </a:spcBef>
              <a:buClr>
                <a:schemeClr val="accent2"/>
              </a:buClr>
              <a:buSzPct val="85000"/>
              <a:buNone/>
            </a:pPr>
            <a:endParaRPr lang="zh-CN" altLang="zh-CN" dirty="0">
              <a:solidFill>
                <a:schemeClr val="accent5">
                  <a:lumMod val="75000"/>
                </a:schemeClr>
              </a:solidFill>
              <a:latin typeface="宋体" pitchFamily="2" charset="-122"/>
            </a:endParaRPr>
          </a:p>
          <a:p>
            <a:pPr>
              <a:lnSpc>
                <a:spcPct val="80000"/>
              </a:lnSpc>
              <a:spcBef>
                <a:spcPct val="50000"/>
              </a:spcBef>
              <a:buClr>
                <a:schemeClr val="accent2"/>
              </a:buClr>
              <a:buSzPct val="85000"/>
              <a:buFont typeface="Wingdings" pitchFamily="2" charset="2"/>
              <a:buChar char="n"/>
            </a:pPr>
            <a:r>
              <a:rPr lang="zh-CN" altLang="zh-CN" dirty="0">
                <a:solidFill>
                  <a:schemeClr val="accent5">
                    <a:lumMod val="75000"/>
                  </a:schemeClr>
                </a:solidFill>
                <a:latin typeface="宋体" pitchFamily="2" charset="-122"/>
              </a:rPr>
              <a:t> 3、体会语言中蕴含的感情，理解作者在文中所抒发的热爱春天、赞美春天的思想感情。（重点）</a:t>
            </a:r>
            <a:r>
              <a:rPr lang="zh-CN" altLang="zh-CN" dirty="0">
                <a:solidFill>
                  <a:schemeClr val="accent5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 </a:t>
            </a:r>
          </a:p>
          <a:p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A93482-8E69-40F7-BCAD-5662A6CADB27}" type="datetime4">
              <a:rPr lang="en-US" smtClean="0"/>
              <a:pPr/>
              <a:t>December 6, 2016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7D5FE-740C-46F5-801A-FA5477D9711F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7316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3568" y="1268760"/>
            <a:ext cx="7931224" cy="4425355"/>
          </a:xfrm>
        </p:spPr>
        <p:txBody>
          <a:bodyPr>
            <a:normAutofit fontScale="92500"/>
          </a:bodyPr>
          <a:lstStyle/>
          <a:p>
            <a:pPr marL="0" indent="0">
              <a:spcBef>
                <a:spcPct val="50000"/>
              </a:spcBef>
              <a:buNone/>
            </a:pPr>
            <a:r>
              <a:rPr lang="en-US" altLang="zh-CN" sz="3600" dirty="0" smtClean="0">
                <a:solidFill>
                  <a:schemeClr val="tx2"/>
                </a:solidFill>
                <a:latin typeface="+mj-ea"/>
                <a:ea typeface="+mj-ea"/>
              </a:rPr>
              <a:t>1</a:t>
            </a:r>
            <a:r>
              <a:rPr lang="zh-CN" altLang="en-US" sz="3600" dirty="0" smtClean="0">
                <a:solidFill>
                  <a:schemeClr val="tx2"/>
                </a:solidFill>
                <a:latin typeface="+mj-ea"/>
                <a:ea typeface="+mj-ea"/>
              </a:rPr>
              <a:t>、学情分析</a:t>
            </a:r>
            <a:endParaRPr lang="en-US" altLang="zh-CN" sz="3600" dirty="0" smtClean="0">
              <a:solidFill>
                <a:schemeClr val="tx2"/>
              </a:solidFill>
              <a:latin typeface="+mj-ea"/>
              <a:ea typeface="+mj-ea"/>
            </a:endParaRPr>
          </a:p>
          <a:p>
            <a:pPr>
              <a:spcBef>
                <a:spcPct val="50000"/>
              </a:spcBef>
            </a:pPr>
            <a:r>
              <a:rPr lang="zh-CN" altLang="zh-CN" sz="2800" dirty="0" smtClean="0">
                <a:solidFill>
                  <a:schemeClr val="accent5">
                    <a:lumMod val="75000"/>
                  </a:schemeClr>
                </a:solidFill>
                <a:latin typeface="宋体" pitchFamily="2" charset="-122"/>
              </a:rPr>
              <a:t>春天</a:t>
            </a:r>
            <a:r>
              <a:rPr lang="zh-CN" altLang="zh-CN" sz="2800" dirty="0">
                <a:solidFill>
                  <a:schemeClr val="accent5">
                    <a:lumMod val="75000"/>
                  </a:schemeClr>
                </a:solidFill>
                <a:latin typeface="宋体" pitchFamily="2" charset="-122"/>
              </a:rPr>
              <a:t>是学生熟悉而喜爱的季节，他们都有切身的体验和感受。这篇文章语言口语化，平易好懂，节奏明快，形象生动，极富表现力，容易激发学生的阅读兴趣。</a:t>
            </a:r>
          </a:p>
          <a:p>
            <a:pPr>
              <a:spcBef>
                <a:spcPct val="50000"/>
              </a:spcBef>
            </a:pPr>
            <a:r>
              <a:rPr lang="zh-CN" altLang="zh-CN" sz="2800" dirty="0">
                <a:solidFill>
                  <a:schemeClr val="accent5">
                    <a:lumMod val="75000"/>
                  </a:schemeClr>
                </a:solidFill>
                <a:latin typeface="宋体" pitchFamily="2" charset="-122"/>
              </a:rPr>
              <a:t>初一的学生已经学习过抒情散文</a:t>
            </a:r>
            <a:r>
              <a:rPr lang="zh-CN" altLang="zh-CN" sz="2800" dirty="0" smtClean="0">
                <a:solidFill>
                  <a:schemeClr val="accent5">
                    <a:lumMod val="75000"/>
                  </a:schemeClr>
                </a:solidFill>
                <a:latin typeface="宋体" pitchFamily="2" charset="-122"/>
              </a:rPr>
              <a:t>，</a:t>
            </a:r>
            <a:r>
              <a:rPr lang="zh-CN" altLang="en-US" sz="2800" dirty="0" smtClean="0">
                <a:solidFill>
                  <a:schemeClr val="accent5">
                    <a:lumMod val="75000"/>
                  </a:schemeClr>
                </a:solidFill>
                <a:latin typeface="宋体" pitchFamily="2" charset="-122"/>
              </a:rPr>
              <a:t>但多偏于叙事抒情，</a:t>
            </a:r>
            <a:r>
              <a:rPr lang="zh-CN" altLang="zh-CN" sz="2800" dirty="0" smtClean="0">
                <a:solidFill>
                  <a:schemeClr val="accent5">
                    <a:lumMod val="75000"/>
                  </a:schemeClr>
                </a:solidFill>
                <a:latin typeface="宋体" pitchFamily="2" charset="-122"/>
              </a:rPr>
              <a:t>对于</a:t>
            </a:r>
            <a:r>
              <a:rPr lang="zh-CN" altLang="zh-CN" sz="2800" dirty="0">
                <a:solidFill>
                  <a:schemeClr val="accent5">
                    <a:lumMod val="75000"/>
                  </a:schemeClr>
                </a:solidFill>
                <a:latin typeface="宋体" pitchFamily="2" charset="-122"/>
              </a:rPr>
              <a:t>整篇写景抒情的</a:t>
            </a:r>
            <a:r>
              <a:rPr lang="zh-CN" altLang="zh-CN" sz="2800" dirty="0" smtClean="0">
                <a:solidFill>
                  <a:schemeClr val="accent5">
                    <a:lumMod val="75000"/>
                  </a:schemeClr>
                </a:solidFill>
                <a:latin typeface="宋体" pitchFamily="2" charset="-122"/>
              </a:rPr>
              <a:t>散文</a:t>
            </a:r>
            <a:r>
              <a:rPr lang="zh-CN" altLang="en-US" sz="2800" dirty="0">
                <a:solidFill>
                  <a:schemeClr val="accent5">
                    <a:lumMod val="75000"/>
                  </a:schemeClr>
                </a:solidFill>
                <a:latin typeface="宋体" pitchFamily="2" charset="-122"/>
              </a:rPr>
              <a:t>学习</a:t>
            </a:r>
            <a:r>
              <a:rPr lang="zh-CN" altLang="zh-CN" sz="2800" dirty="0" smtClean="0">
                <a:solidFill>
                  <a:schemeClr val="accent5">
                    <a:lumMod val="75000"/>
                  </a:schemeClr>
                </a:solidFill>
                <a:latin typeface="宋体" pitchFamily="2" charset="-122"/>
              </a:rPr>
              <a:t>不</a:t>
            </a:r>
            <a:r>
              <a:rPr lang="zh-CN" altLang="zh-CN" sz="2800" dirty="0">
                <a:solidFill>
                  <a:schemeClr val="accent5">
                    <a:lumMod val="75000"/>
                  </a:schemeClr>
                </a:solidFill>
                <a:latin typeface="宋体" pitchFamily="2" charset="-122"/>
              </a:rPr>
              <a:t>多。因此要引导学生懂得</a:t>
            </a:r>
            <a:r>
              <a:rPr lang="zh-CN" altLang="zh-CN" sz="2800" dirty="0" smtClean="0">
                <a:solidFill>
                  <a:schemeClr val="accent5">
                    <a:lumMod val="75000"/>
                  </a:schemeClr>
                </a:solidFill>
                <a:latin typeface="宋体" pitchFamily="2" charset="-122"/>
              </a:rPr>
              <a:t>写景</a:t>
            </a:r>
            <a:r>
              <a:rPr lang="zh-CN" altLang="en-US" sz="2800" dirty="0" smtClean="0">
                <a:solidFill>
                  <a:schemeClr val="accent5">
                    <a:lumMod val="75000"/>
                  </a:schemeClr>
                </a:solidFill>
                <a:latin typeface="宋体" pitchFamily="2" charset="-122"/>
              </a:rPr>
              <a:t>描写技巧，</a:t>
            </a:r>
            <a:r>
              <a:rPr lang="zh-CN" altLang="zh-CN" sz="2800" dirty="0" smtClean="0">
                <a:solidFill>
                  <a:schemeClr val="accent5">
                    <a:lumMod val="75000"/>
                  </a:schemeClr>
                </a:solidFill>
                <a:latin typeface="宋体" pitchFamily="2" charset="-122"/>
              </a:rPr>
              <a:t>要</a:t>
            </a:r>
            <a:r>
              <a:rPr lang="zh-CN" altLang="zh-CN" sz="2800" dirty="0">
                <a:solidFill>
                  <a:schemeClr val="accent5">
                    <a:lumMod val="75000"/>
                  </a:schemeClr>
                </a:solidFill>
                <a:latin typeface="宋体" pitchFamily="2" charset="-122"/>
              </a:rPr>
              <a:t>抓住景物特征，还要用准确生动的语言，多角度的描写。</a:t>
            </a:r>
          </a:p>
          <a:p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A93482-8E69-40F7-BCAD-5662A6CADB27}" type="datetime4">
              <a:rPr lang="en-US" smtClean="0"/>
              <a:pPr/>
              <a:t>December 6, 2016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7D5FE-740C-46F5-801A-FA5477D9711F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7" name="标题 1"/>
          <p:cNvSpPr txBox="1">
            <a:spLocks/>
          </p:cNvSpPr>
          <p:nvPr/>
        </p:nvSpPr>
        <p:spPr>
          <a:xfrm>
            <a:off x="0" y="0"/>
            <a:ext cx="4788024" cy="105273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ts val="5800"/>
              </a:lnSpc>
              <a:spcBef>
                <a:spcPct val="0"/>
              </a:spcBef>
              <a:buNone/>
              <a:defRPr sz="5400" kern="120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zh-CN" altLang="en-US" sz="4400" dirty="0" smtClean="0"/>
              <a:t>二、说教法学法</a:t>
            </a:r>
            <a:endParaRPr lang="zh-CN" altLang="en-US" sz="4400" dirty="0"/>
          </a:p>
        </p:txBody>
      </p:sp>
    </p:spTree>
    <p:extLst>
      <p:ext uri="{BB962C8B-B14F-4D97-AF65-F5344CB8AC3E}">
        <p14:creationId xmlns:p14="http://schemas.microsoft.com/office/powerpoint/2010/main" val="2081402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0"/>
            <a:ext cx="4714875" cy="928688"/>
          </a:xfrm>
        </p:spPr>
        <p:txBody>
          <a:bodyPr/>
          <a:lstStyle/>
          <a:p>
            <a:r>
              <a:rPr lang="zh-CN" altLang="en-US" sz="4400" dirty="0"/>
              <a:t>二、说教法学法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2"/>
          </p:nvPr>
        </p:nvSpPr>
        <p:spPr>
          <a:xfrm>
            <a:off x="4648200" y="1124744"/>
            <a:ext cx="4038600" cy="5001419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3200" dirty="0" smtClean="0">
                <a:solidFill>
                  <a:schemeClr val="tx2"/>
                </a:solidFill>
              </a:rPr>
              <a:t>3</a:t>
            </a:r>
            <a:r>
              <a:rPr lang="zh-CN" altLang="en-US" sz="3200" dirty="0" smtClean="0">
                <a:solidFill>
                  <a:schemeClr val="tx2"/>
                </a:solidFill>
              </a:rPr>
              <a:t>、学</a:t>
            </a:r>
            <a:r>
              <a:rPr lang="zh-CN" altLang="en-US" sz="3200" dirty="0">
                <a:solidFill>
                  <a:schemeClr val="tx2"/>
                </a:solidFill>
              </a:rPr>
              <a:t>法</a:t>
            </a:r>
            <a:r>
              <a:rPr lang="zh-CN" altLang="en-US" sz="3200" dirty="0" smtClean="0">
                <a:solidFill>
                  <a:schemeClr val="tx2"/>
                </a:solidFill>
              </a:rPr>
              <a:t>：</a:t>
            </a:r>
            <a:endParaRPr lang="en-US" altLang="zh-CN" sz="3200" dirty="0" smtClean="0">
              <a:solidFill>
                <a:schemeClr val="tx2"/>
              </a:solidFill>
            </a:endParaRPr>
          </a:p>
          <a:p>
            <a:pPr marL="0" indent="0">
              <a:buNone/>
            </a:pPr>
            <a:r>
              <a:rPr lang="zh-CN" altLang="zh-CN" dirty="0" smtClean="0">
                <a:solidFill>
                  <a:schemeClr val="tx1"/>
                </a:solidFill>
              </a:rPr>
              <a:t>采取</a:t>
            </a:r>
            <a:r>
              <a:rPr lang="zh-CN" altLang="zh-CN" dirty="0">
                <a:solidFill>
                  <a:srgbClr val="00823B"/>
                </a:solidFill>
              </a:rPr>
              <a:t>自主、合作、探究</a:t>
            </a:r>
            <a:r>
              <a:rPr lang="zh-CN" altLang="zh-CN" dirty="0">
                <a:solidFill>
                  <a:schemeClr val="tx1"/>
                </a:solidFill>
              </a:rPr>
              <a:t>的学习方式。</a:t>
            </a:r>
          </a:p>
          <a:p>
            <a:pPr marL="0" indent="0">
              <a:buNone/>
            </a:pPr>
            <a:r>
              <a:rPr lang="zh-CN" altLang="zh-CN" dirty="0">
                <a:solidFill>
                  <a:schemeClr val="tx1"/>
                </a:solidFill>
              </a:rPr>
              <a:t>在自主评价老师范读的过程中，学会如何朗读抒情散文，体会春的优美意境；</a:t>
            </a:r>
          </a:p>
          <a:p>
            <a:pPr marL="0" indent="0">
              <a:buNone/>
            </a:pPr>
            <a:r>
              <a:rPr lang="zh-CN" altLang="zh-CN" dirty="0">
                <a:solidFill>
                  <a:schemeClr val="tx1"/>
                </a:solidFill>
              </a:rPr>
              <a:t>在分小组合作探究理解课文内容的过程中，获得研读、精读、品读的学习方法，品味文中传神的语句。 </a:t>
            </a:r>
          </a:p>
          <a:p>
            <a:endParaRPr lang="zh-CN" altLang="en-US" dirty="0">
              <a:solidFill>
                <a:schemeClr val="tx1"/>
              </a:solidFill>
            </a:endParaRPr>
          </a:p>
          <a:p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25A706-D8F2-4D1A-855A-CADC92600C26}" type="datetime4">
              <a:rPr lang="en-US" smtClean="0"/>
              <a:pPr/>
              <a:t>December 6, 2016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7D5FE-740C-46F5-801A-FA5477D9711F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365760" y="1052736"/>
            <a:ext cx="4041648" cy="5073744"/>
          </a:xfrm>
        </p:spPr>
        <p:txBody>
          <a:bodyPr>
            <a:normAutofit/>
          </a:bodyPr>
          <a:lstStyle/>
          <a:p>
            <a:pPr marL="0" indent="0">
              <a:lnSpc>
                <a:spcPct val="80000"/>
              </a:lnSpc>
              <a:buNone/>
            </a:pPr>
            <a:r>
              <a:rPr lang="en-US" altLang="zh-CN" sz="3200" dirty="0" smtClean="0">
                <a:solidFill>
                  <a:schemeClr val="tx2"/>
                </a:solidFill>
                <a:latin typeface="+mj-ea"/>
                <a:ea typeface="+mj-ea"/>
                <a:hlinkClick r:id="rId2" action="ppaction://hlinksldjump"/>
              </a:rPr>
              <a:t>2</a:t>
            </a:r>
            <a:r>
              <a:rPr lang="zh-CN" altLang="en-US" sz="3200" dirty="0" smtClean="0">
                <a:solidFill>
                  <a:schemeClr val="tx2"/>
                </a:solidFill>
                <a:latin typeface="+mj-ea"/>
                <a:ea typeface="+mj-ea"/>
                <a:hlinkClick r:id="rId2" action="ppaction://hlinksldjump"/>
              </a:rPr>
              <a:t>、教法：</a:t>
            </a:r>
            <a:endParaRPr lang="en-US" altLang="zh-CN" sz="3200" dirty="0" smtClean="0">
              <a:solidFill>
                <a:schemeClr val="tx2"/>
              </a:solidFill>
              <a:latin typeface="+mj-ea"/>
              <a:ea typeface="+mj-ea"/>
            </a:endParaRPr>
          </a:p>
          <a:p>
            <a:pPr marL="0" indent="0">
              <a:lnSpc>
                <a:spcPct val="80000"/>
              </a:lnSpc>
              <a:buNone/>
            </a:pPr>
            <a:r>
              <a:rPr lang="zh-CN" altLang="en-US" dirty="0" smtClean="0">
                <a:solidFill>
                  <a:schemeClr val="tx1"/>
                </a:solidFill>
                <a:latin typeface="宋体" pitchFamily="2" charset="-122"/>
              </a:rPr>
              <a:t>（</a:t>
            </a:r>
            <a:r>
              <a:rPr lang="zh-CN" altLang="zh-CN" dirty="0" smtClean="0">
                <a:solidFill>
                  <a:schemeClr val="tx1"/>
                </a:solidFill>
                <a:latin typeface="宋体" pitchFamily="2" charset="-122"/>
              </a:rPr>
              <a:t>1</a:t>
            </a:r>
            <a:r>
              <a:rPr lang="zh-CN" altLang="en-US" dirty="0" smtClean="0">
                <a:solidFill>
                  <a:schemeClr val="tx1"/>
                </a:solidFill>
                <a:latin typeface="宋体" pitchFamily="2" charset="-122"/>
              </a:rPr>
              <a:t>）</a:t>
            </a:r>
            <a:r>
              <a:rPr lang="zh-CN" altLang="zh-CN" dirty="0" smtClean="0">
                <a:solidFill>
                  <a:srgbClr val="00823B"/>
                </a:solidFill>
                <a:latin typeface="宋体" pitchFamily="2" charset="-122"/>
              </a:rPr>
              <a:t>情景</a:t>
            </a:r>
            <a:r>
              <a:rPr lang="zh-CN" altLang="zh-CN" dirty="0">
                <a:solidFill>
                  <a:srgbClr val="00823B"/>
                </a:solidFill>
                <a:latin typeface="宋体" pitchFamily="2" charset="-122"/>
              </a:rPr>
              <a:t>教学法。</a:t>
            </a:r>
            <a:r>
              <a:rPr lang="zh-CN" altLang="zh-CN" dirty="0">
                <a:solidFill>
                  <a:schemeClr val="tx1"/>
                </a:solidFill>
                <a:latin typeface="宋体" pitchFamily="2" charset="-122"/>
              </a:rPr>
              <a:t>利用多媒体营造出自然、美丽、温馨的春天，给学生创设一个轻松、愉悦的学习氛围。 </a:t>
            </a:r>
          </a:p>
          <a:p>
            <a:pPr marL="0" indent="0">
              <a:lnSpc>
                <a:spcPct val="80000"/>
              </a:lnSpc>
              <a:buNone/>
            </a:pPr>
            <a:r>
              <a:rPr lang="zh-CN" altLang="en-US" dirty="0">
                <a:solidFill>
                  <a:schemeClr val="tx1"/>
                </a:solidFill>
                <a:latin typeface="宋体" pitchFamily="2" charset="-122"/>
              </a:rPr>
              <a:t>（</a:t>
            </a:r>
            <a:r>
              <a:rPr lang="zh-CN" altLang="zh-CN" dirty="0" smtClean="0">
                <a:solidFill>
                  <a:schemeClr val="tx1"/>
                </a:solidFill>
                <a:latin typeface="宋体" pitchFamily="2" charset="-122"/>
              </a:rPr>
              <a:t>2</a:t>
            </a:r>
            <a:r>
              <a:rPr lang="zh-CN" altLang="en-US" dirty="0">
                <a:solidFill>
                  <a:schemeClr val="tx1"/>
                </a:solidFill>
                <a:latin typeface="宋体" pitchFamily="2" charset="-122"/>
              </a:rPr>
              <a:t>）</a:t>
            </a:r>
            <a:r>
              <a:rPr lang="zh-CN" altLang="zh-CN" dirty="0" smtClean="0">
                <a:solidFill>
                  <a:srgbClr val="00823B"/>
                </a:solidFill>
                <a:latin typeface="宋体" pitchFamily="2" charset="-122"/>
              </a:rPr>
              <a:t>朗读</a:t>
            </a:r>
            <a:r>
              <a:rPr lang="zh-CN" altLang="zh-CN" dirty="0">
                <a:solidFill>
                  <a:srgbClr val="00823B"/>
                </a:solidFill>
                <a:latin typeface="宋体" pitchFamily="2" charset="-122"/>
              </a:rPr>
              <a:t>教学法。</a:t>
            </a:r>
            <a:r>
              <a:rPr lang="zh-CN" altLang="zh-CN" dirty="0">
                <a:solidFill>
                  <a:schemeClr val="tx1"/>
                </a:solidFill>
                <a:latin typeface="宋体" pitchFamily="2" charset="-122"/>
              </a:rPr>
              <a:t>“书读百遍，其义自见”，一篇好文章是读出来的，因此，将各种方式的读贯穿于整个课堂，让学生在读中学，学中悟。 </a:t>
            </a:r>
          </a:p>
          <a:p>
            <a:pPr marL="0" indent="0">
              <a:lnSpc>
                <a:spcPct val="80000"/>
              </a:lnSpc>
              <a:buNone/>
            </a:pPr>
            <a:r>
              <a:rPr lang="zh-CN" altLang="en-US" dirty="0" smtClean="0">
                <a:solidFill>
                  <a:schemeClr val="tx1"/>
                </a:solidFill>
                <a:latin typeface="宋体" pitchFamily="2" charset="-122"/>
              </a:rPr>
              <a:t>（</a:t>
            </a:r>
            <a:r>
              <a:rPr lang="zh-CN" altLang="zh-CN" dirty="0" smtClean="0">
                <a:solidFill>
                  <a:schemeClr val="tx1"/>
                </a:solidFill>
                <a:latin typeface="宋体" pitchFamily="2" charset="-122"/>
              </a:rPr>
              <a:t>3</a:t>
            </a:r>
            <a:r>
              <a:rPr lang="en-US" altLang="zh-CN" dirty="0">
                <a:solidFill>
                  <a:schemeClr val="tx1"/>
                </a:solidFill>
                <a:latin typeface="宋体" pitchFamily="2" charset="-122"/>
              </a:rPr>
              <a:t>)</a:t>
            </a:r>
            <a:r>
              <a:rPr lang="zh-CN" altLang="zh-CN" dirty="0" smtClean="0">
                <a:solidFill>
                  <a:srgbClr val="00823B"/>
                </a:solidFill>
                <a:latin typeface="宋体" pitchFamily="2" charset="-122"/>
              </a:rPr>
              <a:t>探究</a:t>
            </a:r>
            <a:r>
              <a:rPr lang="zh-CN" altLang="zh-CN" dirty="0">
                <a:solidFill>
                  <a:srgbClr val="00823B"/>
                </a:solidFill>
                <a:latin typeface="宋体" pitchFamily="2" charset="-122"/>
              </a:rPr>
              <a:t>讨论教学法</a:t>
            </a:r>
            <a:r>
              <a:rPr lang="zh-CN" altLang="zh-CN" dirty="0">
                <a:solidFill>
                  <a:schemeClr val="tx1"/>
                </a:solidFill>
                <a:latin typeface="宋体" pitchFamily="2" charset="-122"/>
              </a:rPr>
              <a:t>。充分发挥学生的主观能动性，让学生在讨论中分析、感受作者的写作成功之法。 </a:t>
            </a:r>
            <a:endParaRPr lang="en-US" altLang="zh-CN" dirty="0">
              <a:solidFill>
                <a:schemeClr val="tx1"/>
              </a:solidFill>
              <a:latin typeface="宋体" pitchFamily="2" charset="-122"/>
            </a:endParaRPr>
          </a:p>
          <a:p>
            <a:endParaRPr lang="zh-CN" altLang="en-US" dirty="0">
              <a:solidFill>
                <a:srgbClr val="00823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7044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0"/>
            <a:ext cx="4258816" cy="1052736"/>
          </a:xfrm>
        </p:spPr>
        <p:txBody>
          <a:bodyPr/>
          <a:lstStyle/>
          <a:p>
            <a:r>
              <a:rPr lang="zh-CN" altLang="en-US" sz="4400" dirty="0"/>
              <a:t>三</a:t>
            </a:r>
            <a:r>
              <a:rPr lang="zh-CN" altLang="en-US" sz="4400" dirty="0" smtClean="0"/>
              <a:t>、教学过程</a:t>
            </a:r>
            <a:endParaRPr lang="zh-CN" altLang="en-US" sz="4400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A93482-8E69-40F7-BCAD-5662A6CADB27}" type="datetime4">
              <a:rPr lang="en-US" smtClean="0"/>
              <a:pPr/>
              <a:t>December 6, 2016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7D5FE-740C-46F5-801A-FA5477D9711F}" type="slidenum">
              <a:rPr lang="en-US" smtClean="0"/>
              <a:pPr/>
              <a:t>8</a:t>
            </a:fld>
            <a:endParaRPr lang="en-US"/>
          </a:p>
        </p:txBody>
      </p:sp>
      <p:grpSp>
        <p:nvGrpSpPr>
          <p:cNvPr id="9" name="组合 8"/>
          <p:cNvGrpSpPr/>
          <p:nvPr/>
        </p:nvGrpSpPr>
        <p:grpSpPr>
          <a:xfrm>
            <a:off x="395536" y="1308387"/>
            <a:ext cx="8280919" cy="4620473"/>
            <a:chOff x="2495393" y="1092684"/>
            <a:chExt cx="5677407" cy="4555933"/>
          </a:xfrm>
        </p:grpSpPr>
        <p:sp>
          <p:nvSpPr>
            <p:cNvPr id="10" name="任意多边形 9"/>
            <p:cNvSpPr/>
            <p:nvPr/>
          </p:nvSpPr>
          <p:spPr>
            <a:xfrm>
              <a:off x="2495393" y="1092684"/>
              <a:ext cx="1322788" cy="1277580"/>
            </a:xfrm>
            <a:custGeom>
              <a:avLst/>
              <a:gdLst>
                <a:gd name="connsiteX0" fmla="*/ 0 w 1171958"/>
                <a:gd name="connsiteY0" fmla="*/ 126965 h 761772"/>
                <a:gd name="connsiteX1" fmla="*/ 126965 w 1171958"/>
                <a:gd name="connsiteY1" fmla="*/ 0 h 761772"/>
                <a:gd name="connsiteX2" fmla="*/ 1044993 w 1171958"/>
                <a:gd name="connsiteY2" fmla="*/ 0 h 761772"/>
                <a:gd name="connsiteX3" fmla="*/ 1171958 w 1171958"/>
                <a:gd name="connsiteY3" fmla="*/ 126965 h 761772"/>
                <a:gd name="connsiteX4" fmla="*/ 1171958 w 1171958"/>
                <a:gd name="connsiteY4" fmla="*/ 634807 h 761772"/>
                <a:gd name="connsiteX5" fmla="*/ 1044993 w 1171958"/>
                <a:gd name="connsiteY5" fmla="*/ 761772 h 761772"/>
                <a:gd name="connsiteX6" fmla="*/ 126965 w 1171958"/>
                <a:gd name="connsiteY6" fmla="*/ 761772 h 761772"/>
                <a:gd name="connsiteX7" fmla="*/ 0 w 1171958"/>
                <a:gd name="connsiteY7" fmla="*/ 634807 h 761772"/>
                <a:gd name="connsiteX8" fmla="*/ 0 w 1171958"/>
                <a:gd name="connsiteY8" fmla="*/ 126965 h 7617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71958" h="761772">
                  <a:moveTo>
                    <a:pt x="0" y="126965"/>
                  </a:moveTo>
                  <a:cubicBezTo>
                    <a:pt x="0" y="56844"/>
                    <a:pt x="56844" y="0"/>
                    <a:pt x="126965" y="0"/>
                  </a:cubicBezTo>
                  <a:lnTo>
                    <a:pt x="1044993" y="0"/>
                  </a:lnTo>
                  <a:cubicBezTo>
                    <a:pt x="1115114" y="0"/>
                    <a:pt x="1171958" y="56844"/>
                    <a:pt x="1171958" y="126965"/>
                  </a:cubicBezTo>
                  <a:lnTo>
                    <a:pt x="1171958" y="634807"/>
                  </a:lnTo>
                  <a:cubicBezTo>
                    <a:pt x="1171958" y="704928"/>
                    <a:pt x="1115114" y="761772"/>
                    <a:pt x="1044993" y="761772"/>
                  </a:cubicBezTo>
                  <a:lnTo>
                    <a:pt x="126965" y="761772"/>
                  </a:lnTo>
                  <a:cubicBezTo>
                    <a:pt x="56844" y="761772"/>
                    <a:pt x="0" y="704928"/>
                    <a:pt x="0" y="634807"/>
                  </a:cubicBezTo>
                  <a:lnTo>
                    <a:pt x="0" y="126965"/>
                  </a:lnTo>
                  <a:close/>
                </a:path>
              </a:pathLst>
            </a:cu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spcFirstLastPara="0" vert="horz" wrap="square" lIns="98147" tIns="98147" rIns="98147" bIns="98147" numCol="1" spcCol="1270" anchor="ctr" anchorCtr="0">
              <a:noAutofit/>
            </a:bodyPr>
            <a:lstStyle/>
            <a:p>
              <a:pPr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altLang="zh-CN" sz="2800" dirty="0"/>
                <a:t>1</a:t>
              </a:r>
              <a:r>
                <a:rPr lang="zh-CN" altLang="en-US" sz="2800" dirty="0" smtClean="0">
                  <a:hlinkClick r:id="rId2" action="ppaction://hlinksldjump"/>
                </a:rPr>
                <a:t>创设</a:t>
              </a:r>
              <a:r>
                <a:rPr lang="zh-CN" altLang="en-US" sz="2800" dirty="0">
                  <a:hlinkClick r:id="rId2" action="ppaction://hlinksldjump"/>
                </a:rPr>
                <a:t>情境，激趣导</a:t>
              </a:r>
              <a:r>
                <a:rPr lang="zh-CN" altLang="en-US" sz="2800" dirty="0" smtClean="0">
                  <a:hlinkClick r:id="rId2" action="ppaction://hlinksldjump"/>
                </a:rPr>
                <a:t>入</a:t>
              </a:r>
              <a:endParaRPr lang="zh-CN" altLang="en-US" sz="2800" dirty="0"/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4470144" y="1976639"/>
              <a:ext cx="1288783" cy="1241426"/>
            </a:xfrm>
            <a:custGeom>
              <a:avLst/>
              <a:gdLst>
                <a:gd name="connsiteX0" fmla="*/ 0 w 1171958"/>
                <a:gd name="connsiteY0" fmla="*/ 126965 h 761772"/>
                <a:gd name="connsiteX1" fmla="*/ 126965 w 1171958"/>
                <a:gd name="connsiteY1" fmla="*/ 0 h 761772"/>
                <a:gd name="connsiteX2" fmla="*/ 1044993 w 1171958"/>
                <a:gd name="connsiteY2" fmla="*/ 0 h 761772"/>
                <a:gd name="connsiteX3" fmla="*/ 1171958 w 1171958"/>
                <a:gd name="connsiteY3" fmla="*/ 126965 h 761772"/>
                <a:gd name="connsiteX4" fmla="*/ 1171958 w 1171958"/>
                <a:gd name="connsiteY4" fmla="*/ 634807 h 761772"/>
                <a:gd name="connsiteX5" fmla="*/ 1044993 w 1171958"/>
                <a:gd name="connsiteY5" fmla="*/ 761772 h 761772"/>
                <a:gd name="connsiteX6" fmla="*/ 126965 w 1171958"/>
                <a:gd name="connsiteY6" fmla="*/ 761772 h 761772"/>
                <a:gd name="connsiteX7" fmla="*/ 0 w 1171958"/>
                <a:gd name="connsiteY7" fmla="*/ 634807 h 761772"/>
                <a:gd name="connsiteX8" fmla="*/ 0 w 1171958"/>
                <a:gd name="connsiteY8" fmla="*/ 126965 h 7617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71958" h="761772">
                  <a:moveTo>
                    <a:pt x="0" y="126965"/>
                  </a:moveTo>
                  <a:cubicBezTo>
                    <a:pt x="0" y="56844"/>
                    <a:pt x="56844" y="0"/>
                    <a:pt x="126965" y="0"/>
                  </a:cubicBezTo>
                  <a:lnTo>
                    <a:pt x="1044993" y="0"/>
                  </a:lnTo>
                  <a:cubicBezTo>
                    <a:pt x="1115114" y="0"/>
                    <a:pt x="1171958" y="56844"/>
                    <a:pt x="1171958" y="126965"/>
                  </a:cubicBezTo>
                  <a:lnTo>
                    <a:pt x="1171958" y="634807"/>
                  </a:lnTo>
                  <a:cubicBezTo>
                    <a:pt x="1171958" y="704928"/>
                    <a:pt x="1115114" y="761772"/>
                    <a:pt x="1044993" y="761772"/>
                  </a:cubicBezTo>
                  <a:lnTo>
                    <a:pt x="126965" y="761772"/>
                  </a:lnTo>
                  <a:cubicBezTo>
                    <a:pt x="56844" y="761772"/>
                    <a:pt x="0" y="704928"/>
                    <a:pt x="0" y="634807"/>
                  </a:cubicBezTo>
                  <a:lnTo>
                    <a:pt x="0" y="126965"/>
                  </a:lnTo>
                  <a:close/>
                </a:path>
              </a:pathLst>
            </a:cu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spcFirstLastPara="0" vert="horz" wrap="square" lIns="98147" tIns="98147" rIns="98147" bIns="98147" numCol="1" spcCol="1270" anchor="ctr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altLang="zh-CN" sz="2800" kern="1200" dirty="0" smtClean="0"/>
                <a:t>3</a:t>
              </a:r>
              <a:r>
                <a:rPr lang="zh-CN" altLang="en-US" sz="2800" kern="1200" dirty="0" smtClean="0">
                  <a:hlinkClick r:id="rId3" action="ppaction://hlinksldjump"/>
                </a:rPr>
                <a:t>师生共读，体会感情</a:t>
              </a:r>
              <a:endParaRPr lang="zh-CN" altLang="en-US" sz="2800" kern="1200" dirty="0"/>
            </a:p>
          </p:txBody>
        </p:sp>
        <p:sp>
          <p:nvSpPr>
            <p:cNvPr id="20" name="任意多边形 19"/>
            <p:cNvSpPr/>
            <p:nvPr/>
          </p:nvSpPr>
          <p:spPr>
            <a:xfrm>
              <a:off x="2692868" y="2815345"/>
              <a:ext cx="1264575" cy="1277580"/>
            </a:xfrm>
            <a:custGeom>
              <a:avLst/>
              <a:gdLst>
                <a:gd name="connsiteX0" fmla="*/ 0 w 1171958"/>
                <a:gd name="connsiteY0" fmla="*/ 126965 h 761772"/>
                <a:gd name="connsiteX1" fmla="*/ 126965 w 1171958"/>
                <a:gd name="connsiteY1" fmla="*/ 0 h 761772"/>
                <a:gd name="connsiteX2" fmla="*/ 1044993 w 1171958"/>
                <a:gd name="connsiteY2" fmla="*/ 0 h 761772"/>
                <a:gd name="connsiteX3" fmla="*/ 1171958 w 1171958"/>
                <a:gd name="connsiteY3" fmla="*/ 126965 h 761772"/>
                <a:gd name="connsiteX4" fmla="*/ 1171958 w 1171958"/>
                <a:gd name="connsiteY4" fmla="*/ 634807 h 761772"/>
                <a:gd name="connsiteX5" fmla="*/ 1044993 w 1171958"/>
                <a:gd name="connsiteY5" fmla="*/ 761772 h 761772"/>
                <a:gd name="connsiteX6" fmla="*/ 126965 w 1171958"/>
                <a:gd name="connsiteY6" fmla="*/ 761772 h 761772"/>
                <a:gd name="connsiteX7" fmla="*/ 0 w 1171958"/>
                <a:gd name="connsiteY7" fmla="*/ 634807 h 761772"/>
                <a:gd name="connsiteX8" fmla="*/ 0 w 1171958"/>
                <a:gd name="connsiteY8" fmla="*/ 126965 h 7617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71958" h="761772">
                  <a:moveTo>
                    <a:pt x="0" y="126965"/>
                  </a:moveTo>
                  <a:cubicBezTo>
                    <a:pt x="0" y="56844"/>
                    <a:pt x="56844" y="0"/>
                    <a:pt x="126965" y="0"/>
                  </a:cubicBezTo>
                  <a:lnTo>
                    <a:pt x="1044993" y="0"/>
                  </a:lnTo>
                  <a:cubicBezTo>
                    <a:pt x="1115114" y="0"/>
                    <a:pt x="1171958" y="56844"/>
                    <a:pt x="1171958" y="126965"/>
                  </a:cubicBezTo>
                  <a:lnTo>
                    <a:pt x="1171958" y="634807"/>
                  </a:lnTo>
                  <a:cubicBezTo>
                    <a:pt x="1171958" y="704928"/>
                    <a:pt x="1115114" y="761772"/>
                    <a:pt x="1044993" y="761772"/>
                  </a:cubicBezTo>
                  <a:lnTo>
                    <a:pt x="126965" y="761772"/>
                  </a:lnTo>
                  <a:cubicBezTo>
                    <a:pt x="56844" y="761772"/>
                    <a:pt x="0" y="704928"/>
                    <a:pt x="0" y="634807"/>
                  </a:cubicBezTo>
                  <a:lnTo>
                    <a:pt x="0" y="126965"/>
                  </a:lnTo>
                  <a:close/>
                </a:path>
              </a:pathLst>
            </a:cu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spcFirstLastPara="0" vert="horz" wrap="square" lIns="98147" tIns="98147" rIns="98147" bIns="98147" numCol="1" spcCol="1270" anchor="ctr" anchorCtr="0">
              <a:noAutofit/>
            </a:bodyPr>
            <a:lstStyle/>
            <a:p>
              <a:pPr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altLang="zh-CN" sz="2800" dirty="0" smtClean="0">
                  <a:hlinkClick r:id="rId4" action="ppaction://hlinksldjump"/>
                </a:rPr>
                <a:t>2</a:t>
              </a:r>
              <a:r>
                <a:rPr lang="zh-CN" altLang="en-US" sz="2800" dirty="0">
                  <a:hlinkClick r:id="rId4" action="ppaction://hlinksldjump"/>
                </a:rPr>
                <a:t>读一读，初步</a:t>
              </a:r>
              <a:r>
                <a:rPr lang="zh-CN" altLang="en-US" sz="2800" dirty="0" smtClean="0">
                  <a:hlinkClick r:id="rId4" action="ppaction://hlinksldjump"/>
                </a:rPr>
                <a:t>感知</a:t>
              </a:r>
              <a:endParaRPr lang="zh-CN" altLang="en-US" sz="2800" dirty="0"/>
            </a:p>
          </p:txBody>
        </p:sp>
        <p:sp>
          <p:nvSpPr>
            <p:cNvPr id="22" name="任意多边形 21"/>
            <p:cNvSpPr/>
            <p:nvPr/>
          </p:nvSpPr>
          <p:spPr>
            <a:xfrm>
              <a:off x="4914462" y="3458444"/>
              <a:ext cx="1296640" cy="1268960"/>
            </a:xfrm>
            <a:custGeom>
              <a:avLst/>
              <a:gdLst>
                <a:gd name="connsiteX0" fmla="*/ 0 w 1171958"/>
                <a:gd name="connsiteY0" fmla="*/ 126965 h 761772"/>
                <a:gd name="connsiteX1" fmla="*/ 126965 w 1171958"/>
                <a:gd name="connsiteY1" fmla="*/ 0 h 761772"/>
                <a:gd name="connsiteX2" fmla="*/ 1044993 w 1171958"/>
                <a:gd name="connsiteY2" fmla="*/ 0 h 761772"/>
                <a:gd name="connsiteX3" fmla="*/ 1171958 w 1171958"/>
                <a:gd name="connsiteY3" fmla="*/ 126965 h 761772"/>
                <a:gd name="connsiteX4" fmla="*/ 1171958 w 1171958"/>
                <a:gd name="connsiteY4" fmla="*/ 634807 h 761772"/>
                <a:gd name="connsiteX5" fmla="*/ 1044993 w 1171958"/>
                <a:gd name="connsiteY5" fmla="*/ 761772 h 761772"/>
                <a:gd name="connsiteX6" fmla="*/ 126965 w 1171958"/>
                <a:gd name="connsiteY6" fmla="*/ 761772 h 761772"/>
                <a:gd name="connsiteX7" fmla="*/ 0 w 1171958"/>
                <a:gd name="connsiteY7" fmla="*/ 634807 h 761772"/>
                <a:gd name="connsiteX8" fmla="*/ 0 w 1171958"/>
                <a:gd name="connsiteY8" fmla="*/ 126965 h 7617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71958" h="761772">
                  <a:moveTo>
                    <a:pt x="0" y="126965"/>
                  </a:moveTo>
                  <a:cubicBezTo>
                    <a:pt x="0" y="56844"/>
                    <a:pt x="56844" y="0"/>
                    <a:pt x="126965" y="0"/>
                  </a:cubicBezTo>
                  <a:lnTo>
                    <a:pt x="1044993" y="0"/>
                  </a:lnTo>
                  <a:cubicBezTo>
                    <a:pt x="1115114" y="0"/>
                    <a:pt x="1171958" y="56844"/>
                    <a:pt x="1171958" y="126965"/>
                  </a:cubicBezTo>
                  <a:lnTo>
                    <a:pt x="1171958" y="634807"/>
                  </a:lnTo>
                  <a:cubicBezTo>
                    <a:pt x="1171958" y="704928"/>
                    <a:pt x="1115114" y="761772"/>
                    <a:pt x="1044993" y="761772"/>
                  </a:cubicBezTo>
                  <a:lnTo>
                    <a:pt x="126965" y="761772"/>
                  </a:lnTo>
                  <a:cubicBezTo>
                    <a:pt x="56844" y="761772"/>
                    <a:pt x="0" y="704928"/>
                    <a:pt x="0" y="634807"/>
                  </a:cubicBezTo>
                  <a:lnTo>
                    <a:pt x="0" y="126965"/>
                  </a:lnTo>
                  <a:close/>
                </a:path>
              </a:pathLst>
            </a:cu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spcFirstLastPara="0" vert="horz" wrap="square" lIns="98147" tIns="98147" rIns="98147" bIns="98147" numCol="1" spcCol="1270" anchor="ctr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altLang="zh-CN" sz="2800" kern="1200" dirty="0" smtClean="0">
                  <a:hlinkClick r:id="rId5" action="ppaction://hlinksldjump"/>
                </a:rPr>
                <a:t>4</a:t>
              </a:r>
              <a:r>
                <a:rPr lang="zh-CN" altLang="en-US" sz="2800" kern="1200" dirty="0" smtClean="0">
                  <a:hlinkClick r:id="rId5" action="ppaction://hlinksldjump"/>
                </a:rPr>
                <a:t>合作探究，赏析文本</a:t>
              </a:r>
              <a:endParaRPr lang="zh-CN" altLang="en-US" sz="2800" kern="1200" dirty="0"/>
            </a:p>
          </p:txBody>
        </p:sp>
        <p:sp>
          <p:nvSpPr>
            <p:cNvPr id="23" name="任意多边形 22"/>
            <p:cNvSpPr/>
            <p:nvPr/>
          </p:nvSpPr>
          <p:spPr>
            <a:xfrm>
              <a:off x="6444894" y="2867635"/>
              <a:ext cx="1304122" cy="1181619"/>
            </a:xfrm>
            <a:custGeom>
              <a:avLst/>
              <a:gdLst>
                <a:gd name="connsiteX0" fmla="*/ 0 w 1171958"/>
                <a:gd name="connsiteY0" fmla="*/ 126965 h 761772"/>
                <a:gd name="connsiteX1" fmla="*/ 126965 w 1171958"/>
                <a:gd name="connsiteY1" fmla="*/ 0 h 761772"/>
                <a:gd name="connsiteX2" fmla="*/ 1044993 w 1171958"/>
                <a:gd name="connsiteY2" fmla="*/ 0 h 761772"/>
                <a:gd name="connsiteX3" fmla="*/ 1171958 w 1171958"/>
                <a:gd name="connsiteY3" fmla="*/ 126965 h 761772"/>
                <a:gd name="connsiteX4" fmla="*/ 1171958 w 1171958"/>
                <a:gd name="connsiteY4" fmla="*/ 634807 h 761772"/>
                <a:gd name="connsiteX5" fmla="*/ 1044993 w 1171958"/>
                <a:gd name="connsiteY5" fmla="*/ 761772 h 761772"/>
                <a:gd name="connsiteX6" fmla="*/ 126965 w 1171958"/>
                <a:gd name="connsiteY6" fmla="*/ 761772 h 761772"/>
                <a:gd name="connsiteX7" fmla="*/ 0 w 1171958"/>
                <a:gd name="connsiteY7" fmla="*/ 634807 h 761772"/>
                <a:gd name="connsiteX8" fmla="*/ 0 w 1171958"/>
                <a:gd name="connsiteY8" fmla="*/ 126965 h 7617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71958" h="761772">
                  <a:moveTo>
                    <a:pt x="0" y="126965"/>
                  </a:moveTo>
                  <a:cubicBezTo>
                    <a:pt x="0" y="56844"/>
                    <a:pt x="56844" y="0"/>
                    <a:pt x="126965" y="0"/>
                  </a:cubicBezTo>
                  <a:lnTo>
                    <a:pt x="1044993" y="0"/>
                  </a:lnTo>
                  <a:cubicBezTo>
                    <a:pt x="1115114" y="0"/>
                    <a:pt x="1171958" y="56844"/>
                    <a:pt x="1171958" y="126965"/>
                  </a:cubicBezTo>
                  <a:lnTo>
                    <a:pt x="1171958" y="634807"/>
                  </a:lnTo>
                  <a:cubicBezTo>
                    <a:pt x="1171958" y="704928"/>
                    <a:pt x="1115114" y="761772"/>
                    <a:pt x="1044993" y="761772"/>
                  </a:cubicBezTo>
                  <a:lnTo>
                    <a:pt x="126965" y="761772"/>
                  </a:lnTo>
                  <a:cubicBezTo>
                    <a:pt x="56844" y="761772"/>
                    <a:pt x="0" y="704928"/>
                    <a:pt x="0" y="634807"/>
                  </a:cubicBezTo>
                  <a:lnTo>
                    <a:pt x="0" y="126965"/>
                  </a:lnTo>
                  <a:close/>
                </a:path>
              </a:pathLst>
            </a:cu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spcFirstLastPara="0" vert="horz" wrap="square" lIns="98147" tIns="98147" rIns="98147" bIns="98147" numCol="1" spcCol="1270" anchor="ctr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altLang="zh-CN" sz="2800" kern="1200" dirty="0" smtClean="0">
                  <a:hlinkClick r:id="rId6" action="ppaction://hlinksldjump"/>
                </a:rPr>
                <a:t>5</a:t>
              </a:r>
              <a:r>
                <a:rPr lang="zh-CN" altLang="en-US" sz="2800" kern="1200" dirty="0" smtClean="0">
                  <a:hlinkClick r:id="rId6" action="ppaction://hlinksldjump"/>
                </a:rPr>
                <a:t>课堂练习</a:t>
              </a:r>
              <a:endParaRPr lang="zh-CN" altLang="en-US" sz="2800" kern="1200" dirty="0"/>
            </a:p>
          </p:txBody>
        </p:sp>
        <p:sp>
          <p:nvSpPr>
            <p:cNvPr id="24" name="任意多边形 23"/>
            <p:cNvSpPr/>
            <p:nvPr/>
          </p:nvSpPr>
          <p:spPr>
            <a:xfrm>
              <a:off x="6839844" y="4370578"/>
              <a:ext cx="1332956" cy="1278039"/>
            </a:xfrm>
            <a:custGeom>
              <a:avLst/>
              <a:gdLst>
                <a:gd name="connsiteX0" fmla="*/ 0 w 1171958"/>
                <a:gd name="connsiteY0" fmla="*/ 126965 h 761772"/>
                <a:gd name="connsiteX1" fmla="*/ 126965 w 1171958"/>
                <a:gd name="connsiteY1" fmla="*/ 0 h 761772"/>
                <a:gd name="connsiteX2" fmla="*/ 1044993 w 1171958"/>
                <a:gd name="connsiteY2" fmla="*/ 0 h 761772"/>
                <a:gd name="connsiteX3" fmla="*/ 1171958 w 1171958"/>
                <a:gd name="connsiteY3" fmla="*/ 126965 h 761772"/>
                <a:gd name="connsiteX4" fmla="*/ 1171958 w 1171958"/>
                <a:gd name="connsiteY4" fmla="*/ 634807 h 761772"/>
                <a:gd name="connsiteX5" fmla="*/ 1044993 w 1171958"/>
                <a:gd name="connsiteY5" fmla="*/ 761772 h 761772"/>
                <a:gd name="connsiteX6" fmla="*/ 126965 w 1171958"/>
                <a:gd name="connsiteY6" fmla="*/ 761772 h 761772"/>
                <a:gd name="connsiteX7" fmla="*/ 0 w 1171958"/>
                <a:gd name="connsiteY7" fmla="*/ 634807 h 761772"/>
                <a:gd name="connsiteX8" fmla="*/ 0 w 1171958"/>
                <a:gd name="connsiteY8" fmla="*/ 126965 h 7617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71958" h="761772">
                  <a:moveTo>
                    <a:pt x="0" y="126965"/>
                  </a:moveTo>
                  <a:cubicBezTo>
                    <a:pt x="0" y="56844"/>
                    <a:pt x="56844" y="0"/>
                    <a:pt x="126965" y="0"/>
                  </a:cubicBezTo>
                  <a:lnTo>
                    <a:pt x="1044993" y="0"/>
                  </a:lnTo>
                  <a:cubicBezTo>
                    <a:pt x="1115114" y="0"/>
                    <a:pt x="1171958" y="56844"/>
                    <a:pt x="1171958" y="126965"/>
                  </a:cubicBezTo>
                  <a:lnTo>
                    <a:pt x="1171958" y="634807"/>
                  </a:lnTo>
                  <a:cubicBezTo>
                    <a:pt x="1171958" y="704928"/>
                    <a:pt x="1115114" y="761772"/>
                    <a:pt x="1044993" y="761772"/>
                  </a:cubicBezTo>
                  <a:lnTo>
                    <a:pt x="126965" y="761772"/>
                  </a:lnTo>
                  <a:cubicBezTo>
                    <a:pt x="56844" y="761772"/>
                    <a:pt x="0" y="704928"/>
                    <a:pt x="0" y="634807"/>
                  </a:cubicBezTo>
                  <a:lnTo>
                    <a:pt x="0" y="126965"/>
                  </a:lnTo>
                  <a:close/>
                </a:path>
              </a:pathLst>
            </a:cu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spcFirstLastPara="0" vert="horz" wrap="square" lIns="98147" tIns="98147" rIns="98147" bIns="98147" numCol="1" spcCol="1270" anchor="ctr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altLang="zh-CN" sz="2800" kern="1200" dirty="0" smtClean="0">
                  <a:hlinkClick r:id="rId7" action="ppaction://hlinksldjump"/>
                </a:rPr>
                <a:t>6</a:t>
              </a:r>
              <a:r>
                <a:rPr lang="zh-CN" altLang="en-US" sz="2800" kern="1200" dirty="0" smtClean="0">
                  <a:hlinkClick r:id="rId7" action="ppaction://hlinksldjump"/>
                </a:rPr>
                <a:t>作业布置</a:t>
              </a:r>
              <a:endParaRPr lang="zh-CN" altLang="en-US" sz="2800" kern="1200" dirty="0"/>
            </a:p>
          </p:txBody>
        </p:sp>
      </p:grpSp>
    </p:spTree>
    <p:extLst>
      <p:ext uri="{BB962C8B-B14F-4D97-AF65-F5344CB8AC3E}">
        <p14:creationId xmlns:p14="http://schemas.microsoft.com/office/powerpoint/2010/main" val="3940047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0"/>
            <a:ext cx="4546848" cy="1052736"/>
          </a:xfrm>
        </p:spPr>
        <p:txBody>
          <a:bodyPr/>
          <a:lstStyle/>
          <a:p>
            <a:r>
              <a:rPr lang="zh-CN" altLang="en-US" sz="4400" dirty="0">
                <a:hlinkClick r:id="rId2" action="ppaction://hlinksldjump"/>
              </a:rPr>
              <a:t>（一）课前导入</a:t>
            </a:r>
            <a:endParaRPr lang="zh-CN" altLang="en-US" sz="44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340769"/>
            <a:ext cx="7715200" cy="2952328"/>
          </a:xfrm>
        </p:spPr>
        <p:txBody>
          <a:bodyPr>
            <a:no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引用与“春”有关的语句，引出春这一话题，</a:t>
            </a:r>
            <a:r>
              <a:rPr lang="zh-CN" altLang="zh-CN" sz="3200" dirty="0" smtClean="0">
                <a:solidFill>
                  <a:schemeClr val="tx1"/>
                </a:solidFill>
                <a:latin typeface="宋体" pitchFamily="2" charset="-122"/>
              </a:rPr>
              <a:t>让</a:t>
            </a:r>
            <a:r>
              <a:rPr lang="zh-CN" altLang="zh-CN" sz="3200" dirty="0">
                <a:solidFill>
                  <a:schemeClr val="tx1"/>
                </a:solidFill>
                <a:latin typeface="宋体" pitchFamily="2" charset="-122"/>
              </a:rPr>
              <a:t>学生说说自己心中</a:t>
            </a:r>
            <a:r>
              <a:rPr lang="zh-CN" altLang="zh-CN" sz="3200" dirty="0" smtClean="0">
                <a:solidFill>
                  <a:schemeClr val="tx1"/>
                </a:solidFill>
                <a:latin typeface="宋体" pitchFamily="2" charset="-122"/>
              </a:rPr>
              <a:t>春的</a:t>
            </a:r>
            <a:r>
              <a:rPr lang="zh-CN" altLang="zh-CN" sz="3200" dirty="0">
                <a:solidFill>
                  <a:schemeClr val="tx1"/>
                </a:solidFill>
                <a:latin typeface="宋体" pitchFamily="2" charset="-122"/>
              </a:rPr>
              <a:t>样子，以及对春天所寄寓的感情。”以此调动学生的生活储备。</a:t>
            </a:r>
          </a:p>
          <a:p>
            <a:r>
              <a:rPr lang="zh-CN" altLang="zh-CN" sz="3200" dirty="0">
                <a:solidFill>
                  <a:schemeClr val="tx1"/>
                </a:solidFill>
                <a:latin typeface="宋体" pitchFamily="2" charset="-122"/>
              </a:rPr>
              <a:t>同时展示课件，配以春天</a:t>
            </a:r>
            <a:r>
              <a:rPr lang="zh-CN" altLang="zh-CN" sz="3200" dirty="0" smtClean="0">
                <a:solidFill>
                  <a:schemeClr val="tx1"/>
                </a:solidFill>
                <a:latin typeface="宋体" pitchFamily="2" charset="-122"/>
              </a:rPr>
              <a:t>的</a:t>
            </a: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图景</a:t>
            </a:r>
            <a:r>
              <a:rPr lang="zh-CN" altLang="zh-CN" sz="3200" dirty="0" smtClean="0">
                <a:solidFill>
                  <a:schemeClr val="tx1"/>
                </a:solidFill>
                <a:latin typeface="宋体" pitchFamily="2" charset="-122"/>
              </a:rPr>
              <a:t>，</a:t>
            </a: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充分调动学生的想象力与学习热情，</a:t>
            </a:r>
            <a:r>
              <a:rPr lang="zh-CN" altLang="zh-CN" sz="3200" dirty="0" smtClean="0">
                <a:solidFill>
                  <a:schemeClr val="tx1"/>
                </a:solidFill>
                <a:latin typeface="宋体" pitchFamily="2" charset="-122"/>
              </a:rPr>
              <a:t>让</a:t>
            </a:r>
            <a:r>
              <a:rPr lang="zh-CN" altLang="zh-CN" sz="3200" dirty="0">
                <a:solidFill>
                  <a:schemeClr val="tx1"/>
                </a:solidFill>
                <a:latin typeface="宋体" pitchFamily="2" charset="-122"/>
              </a:rPr>
              <a:t>学生由景入情，进入到春的回味和想像之中。 </a:t>
            </a:r>
          </a:p>
          <a:p>
            <a:pPr marL="0" indent="0">
              <a:buNone/>
            </a:pP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A93482-8E69-40F7-BCAD-5662A6CADB27}" type="datetime4">
              <a:rPr lang="en-US" smtClean="0"/>
              <a:pPr/>
              <a:t>December 6, 2016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7D5FE-740C-46F5-801A-FA5477D9711F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3715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主管人员">
  <a:themeElements>
    <a:clrScheme name="主管人员">
      <a:dk1>
        <a:sysClr val="windowText" lastClr="000000"/>
      </a:dk1>
      <a:lt1>
        <a:sysClr val="window" lastClr="CCE8C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主管人员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主管人员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Executive</Template>
  <TotalTime>942</TotalTime>
  <Words>1700</Words>
  <Application>Microsoft Office PowerPoint</Application>
  <PresentationFormat>全屏显示(4:3)</PresentationFormat>
  <Paragraphs>285</Paragraphs>
  <Slides>29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0" baseType="lpstr">
      <vt:lpstr>主管人员</vt:lpstr>
      <vt:lpstr>说课：                              《春》                          </vt:lpstr>
      <vt:lpstr>内容</vt:lpstr>
      <vt:lpstr>一、教材分析</vt:lpstr>
      <vt:lpstr>一、教材分析</vt:lpstr>
      <vt:lpstr>一、教材分析</vt:lpstr>
      <vt:lpstr>PowerPoint 演示文稿</vt:lpstr>
      <vt:lpstr>二、说教法学法</vt:lpstr>
      <vt:lpstr>三、教学过程</vt:lpstr>
      <vt:lpstr>（一）课前导入</vt:lpstr>
      <vt:lpstr>PowerPoint 演示文稿</vt:lpstr>
      <vt:lpstr>PowerPoint 演示文稿</vt:lpstr>
      <vt:lpstr>PowerPoint 演示文稿</vt:lpstr>
      <vt:lpstr>PowerPoint 演示文稿</vt:lpstr>
      <vt:lpstr>（二）初步感知</vt:lpstr>
      <vt:lpstr>PowerPoint 演示文稿</vt:lpstr>
      <vt:lpstr>（二）初步感知</vt:lpstr>
      <vt:lpstr>（三）师生共读、体会情感</vt:lpstr>
      <vt:lpstr>PowerPoint 演示文稿</vt:lpstr>
      <vt:lpstr>PowerPoint 演示文稿</vt:lpstr>
      <vt:lpstr>PowerPoint 演示文稿</vt:lpstr>
      <vt:lpstr>（四）合作探究、赏析手法</vt:lpstr>
      <vt:lpstr>PowerPoint 演示文稿</vt:lpstr>
      <vt:lpstr>PowerPoint 演示文稿</vt:lpstr>
      <vt:lpstr>PowerPoint 演示文稿</vt:lpstr>
      <vt:lpstr>（五）课堂练习</vt:lpstr>
      <vt:lpstr>PowerPoint 演示文稿</vt:lpstr>
      <vt:lpstr>（六）作业设计</vt:lpstr>
      <vt:lpstr>六、教学反思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说课  《春》</dc:title>
  <dc:creator>asus</dc:creator>
  <cp:lastModifiedBy>asus</cp:lastModifiedBy>
  <cp:revision>51</cp:revision>
  <dcterms:created xsi:type="dcterms:W3CDTF">2016-11-12T02:54:50Z</dcterms:created>
  <dcterms:modified xsi:type="dcterms:W3CDTF">2016-12-06T06:00:18Z</dcterms:modified>
</cp:coreProperties>
</file>