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</p:sldIdLst>
  <p:sldSz cx="9144000" cy="6858000" type="screen4x3"/>
  <p:notesSz cx="6858000" cy="9144000"/>
  <p:custDataLst>
    <p:tags r:id="rId4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  <p:cmAuthor id="2" name="zhangbin" initials="z" lastIdx="0" clrIdx="0"/>
  <p:cmAuthor id="3" name="Administrat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9"/>
    <p:restoredTop sz="94660"/>
  </p:normalViewPr>
  <p:slideViewPr>
    <p:cSldViewPr snapToGrid="0" showGuides="1">
      <p:cViewPr varScale="1">
        <p:scale>
          <a:sx n="79" d="100"/>
          <a:sy n="79" d="100"/>
        </p:scale>
        <p:origin x="-102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gs" Target="tags/tag1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2051" name="Text Placeholder 2"/>
          <p:cNvSpPr>
            <a:spLocks noGrp="1"/>
          </p:cNvSpPr>
          <p:nvPr>
            <p:ph type="body" idx="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B1369-CC7F-46E0-9687-0D1A865B1AF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2021-9-2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0A59A1-FEBE-424B-A966-22F33596A0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装饰 0"/>
          <p:cNvSpPr/>
          <p:nvPr>
            <p:custDataLst>
              <p:tags r:id="rId2"/>
            </p:custDataLst>
          </p:nvPr>
        </p:nvSpPr>
        <p:spPr>
          <a:xfrm>
            <a:off x="0" y="533400"/>
            <a:ext cx="9144000" cy="1371600"/>
          </a:xfrm>
          <a:prstGeom prst="rect">
            <a:avLst/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en-US" altLang="zh-CN" sz="1350" strike="noStrike" noProof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781050"/>
            <a:ext cx="3086100" cy="1028700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>
            <a:normAutofit/>
          </a:bodyPr>
          <a:lstStyle/>
          <a:p>
            <a:pPr marR="0" defTabSz="914400" ea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kumimoji="0" lang="zh-CN" altLang="en-US" sz="5200" b="1" kern="1200" cap="none" spc="360" normalizeH="0" baseline="0" noProof="1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第一单元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328613" y="2068513"/>
            <a:ext cx="4824413" cy="16240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4800" b="1" i="0" u="none" strike="noStrike" kern="1200" cap="none" spc="120" normalizeH="0" baseline="0" noProof="0" smtClean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 周总理，你在哪里</a:t>
            </a:r>
          </a:p>
        </p:txBody>
      </p:sp>
      <p:sp>
        <p:nvSpPr>
          <p:cNvPr id="14" name="Title 6"/>
          <p:cNvSpPr txBox="1"/>
          <p:nvPr>
            <p:custDataLst>
              <p:tags r:id="rId5"/>
            </p:custDataLst>
          </p:nvPr>
        </p:nvSpPr>
        <p:spPr>
          <a:xfrm>
            <a:off x="3951288" y="3857625"/>
            <a:ext cx="806450" cy="4095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</a:pPr>
            <a:r>
              <a:rPr kumimoji="0" lang="zh-CN" altLang="en-US" sz="2300" b="1" i="0" u="none" strike="noStrike" kern="1200" cap="none" spc="200" normalizeH="0" baseline="0" noProof="1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柯岩</a:t>
            </a:r>
          </a:p>
        </p:txBody>
      </p:sp>
      <p:pic>
        <p:nvPicPr>
          <p:cNvPr id="3077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43550" y="1905000"/>
            <a:ext cx="3600450" cy="273208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2201863"/>
            <a:ext cx="3965575" cy="3862388"/>
          </a:xfrm>
          <a:solidFill>
            <a:schemeClr val="accent6">
              <a:lumMod val="20000"/>
              <a:lumOff val="80000"/>
            </a:schemeClr>
          </a:solidFill>
        </p:spPr>
        <p:txBody>
          <a:bodyPr anchor="t" anchorCtr="0"/>
          <a:lstStyle/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sz="20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柯岩（1929—2011），原名</a:t>
            </a:r>
            <a:r>
              <a:rPr kumimoji="0" sz="2000" b="0" i="0" u="none" strike="noStrike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冯恺</a:t>
            </a:r>
            <a:r>
              <a:rPr kumimoji="0" sz="20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，女，满族，出生于河南郑州，当代著名作家，女诗人。主要有诗集《“小迷糊” 阿姨》《周总理，你在哪里》，报告文学《船长》《最美的画册》，长篇小说及同名电视连续剧《寻找回来的世界》等。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28650" y="717550"/>
            <a:ext cx="1990725" cy="6556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作者简介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5705" y="2894330"/>
            <a:ext cx="3600000" cy="2477064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内容占位符 2"/>
          <p:cNvSpPr>
            <a:spLocks noGrp="1"/>
          </p:cNvSpPr>
          <p:nvPr>
            <p:ph idx="1"/>
          </p:nvPr>
        </p:nvSpPr>
        <p:spPr>
          <a:xfrm>
            <a:off x="628650" y="2176463"/>
            <a:ext cx="7886700" cy="2503488"/>
          </a:xfrm>
          <a:solidFill>
            <a:schemeClr val="accent6">
              <a:lumMod val="20000"/>
              <a:lumOff val="80000"/>
            </a:schemeClr>
          </a:solidFill>
        </p:spPr>
        <p:txBody>
          <a:bodyPr anchor="t" anchorCtr="0"/>
          <a:lstStyle/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1" sz="2000" b="0" i="0" u="none" strike="noStrike" kern="1200" cap="none" spc="0" normalizeH="0" baseline="0" noProof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1976年1月8日，敬爱的周总理与世长辞。他的逝世引起了全党和全国各族人民的无限悲痛。1977年1月，在总理逝世一周年的日子里，全国各族人民开展了各种悼念活动，尽情倾诉对总理无限的哀思与深情的怀念。《周总理，你在哪里》这首感人肺腑的优秀抒情诗，就是在这个时候创作出来的。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28650" y="717550"/>
            <a:ext cx="1990725" cy="6556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写作背景</a:t>
            </a:r>
          </a:p>
        </p:txBody>
      </p:sp>
      <p:pic>
        <p:nvPicPr>
          <p:cNvPr id="13315" name="图片 1" descr="01c5455b850375a80120577d1bb05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5488" y="5116513"/>
            <a:ext cx="1439862" cy="1439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内容占位符 2"/>
          <p:cNvSpPr>
            <a:spLocks noGrp="1"/>
          </p:cNvSpPr>
          <p:nvPr>
            <p:ph idx="1"/>
          </p:nvPr>
        </p:nvSpPr>
        <p:spPr>
          <a:xfrm>
            <a:off x="628650" y="2271713"/>
            <a:ext cx="8035925" cy="2522538"/>
          </a:xfrm>
          <a:solidFill>
            <a:schemeClr val="accent6">
              <a:lumMod val="20000"/>
              <a:lumOff val="80000"/>
            </a:schemeClr>
          </a:solidFill>
        </p:spPr>
        <p:txBody>
          <a:bodyPr anchor="t" anchorCtr="0"/>
          <a:lstStyle/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沉</a:t>
            </a:r>
            <a:r>
              <a:rPr kumimoji="0" sz="2800" b="0" i="0" u="none" strike="noStrike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甸甸</a:t>
            </a:r>
            <a:r>
              <a:rPr kumimoji="0" lang="zh-CN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（</a:t>
            </a:r>
            <a:r>
              <a:rPr kumimoji="0" lang="en-US" altLang="zh-CN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        </a:t>
            </a:r>
            <a:r>
              <a:rPr kumimoji="0" lang="zh-CN" altLang="en-US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）</a:t>
            </a: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   谷</a:t>
            </a:r>
            <a:r>
              <a:rPr kumimoji="0" sz="2800" b="0" i="0" u="none" strike="noStrike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穗</a:t>
            </a:r>
            <a:r>
              <a:rPr kumimoji="0" lang="zh-CN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（</a:t>
            </a:r>
            <a:r>
              <a:rPr kumimoji="0" lang="en-US" altLang="zh-CN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       </a:t>
            </a:r>
            <a:r>
              <a:rPr kumimoji="0" lang="zh-CN" altLang="en-US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）</a:t>
            </a: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   </a:t>
            </a:r>
          </a:p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sz="2800" b="0" i="0" u="none" strike="noStrike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篝</a:t>
            </a: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火</a:t>
            </a:r>
            <a:r>
              <a:rPr kumimoji="0" lang="zh-CN" altLang="en-US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（</a:t>
            </a:r>
            <a:r>
              <a:rPr kumimoji="0" lang="en-US" altLang="zh-CN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          </a:t>
            </a:r>
            <a:r>
              <a:rPr kumimoji="0" lang="zh-CN" altLang="en-US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）</a:t>
            </a:r>
            <a:r>
              <a:rPr kumimoji="0" lang="en-US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  </a:t>
            </a:r>
            <a:r>
              <a:rPr kumimoji="0" sz="2800" b="0" i="0" u="none" strike="noStrike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伐</a:t>
            </a: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木</a:t>
            </a:r>
            <a:r>
              <a:rPr kumimoji="0" lang="zh-CN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（</a:t>
            </a:r>
            <a:r>
              <a:rPr kumimoji="0" lang="en-US" altLang="zh-CN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       </a:t>
            </a:r>
            <a:r>
              <a:rPr kumimoji="0" lang="zh-CN" altLang="en-US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）</a:t>
            </a: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  </a:t>
            </a:r>
          </a:p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辽</a:t>
            </a:r>
            <a:r>
              <a:rPr kumimoji="0" sz="2800" b="0" i="0" u="none" strike="noStrike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阔</a:t>
            </a:r>
            <a:r>
              <a:rPr kumimoji="0" lang="zh-CN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（</a:t>
            </a:r>
            <a:r>
              <a:rPr kumimoji="0" lang="en-US" altLang="zh-CN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          </a:t>
            </a:r>
            <a:r>
              <a:rPr kumimoji="0" lang="zh-CN" altLang="en-US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）</a:t>
            </a: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  </a:t>
            </a:r>
            <a:r>
              <a:rPr kumimoji="0" lang="en-US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足</a:t>
            </a:r>
            <a:r>
              <a:rPr kumimoji="0" sz="2800" b="0" i="0" u="none" strike="noStrike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迹</a:t>
            </a: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kumimoji="0" lang="zh-CN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（</a:t>
            </a:r>
            <a:r>
              <a:rPr kumimoji="0" lang="en-US" altLang="zh-CN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       </a:t>
            </a:r>
            <a:r>
              <a:rPr kumimoji="0" lang="zh-CN" altLang="en-US" sz="28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）</a:t>
            </a:r>
          </a:p>
        </p:txBody>
      </p:sp>
      <p:sp>
        <p:nvSpPr>
          <p:cNvPr id="5" name="矩形 4"/>
          <p:cNvSpPr/>
          <p:nvPr/>
        </p:nvSpPr>
        <p:spPr>
          <a:xfrm>
            <a:off x="2338388" y="3201988"/>
            <a:ext cx="90011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gōu</a:t>
            </a:r>
          </a:p>
        </p:txBody>
      </p:sp>
      <p:sp>
        <p:nvSpPr>
          <p:cNvPr id="6" name="矩形 5"/>
          <p:cNvSpPr/>
          <p:nvPr/>
        </p:nvSpPr>
        <p:spPr>
          <a:xfrm>
            <a:off x="2338388" y="3987800"/>
            <a:ext cx="90011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kuò</a:t>
            </a:r>
          </a:p>
        </p:txBody>
      </p:sp>
      <p:sp>
        <p:nvSpPr>
          <p:cNvPr id="7" name="矩形 6"/>
          <p:cNvSpPr/>
          <p:nvPr/>
        </p:nvSpPr>
        <p:spPr>
          <a:xfrm>
            <a:off x="6246813" y="3984625"/>
            <a:ext cx="720725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jì</a:t>
            </a:r>
          </a:p>
        </p:txBody>
      </p:sp>
      <p:sp>
        <p:nvSpPr>
          <p:cNvPr id="10" name="矩形 9"/>
          <p:cNvSpPr/>
          <p:nvPr/>
        </p:nvSpPr>
        <p:spPr>
          <a:xfrm>
            <a:off x="2338388" y="2419350"/>
            <a:ext cx="1079500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diàn</a:t>
            </a:r>
          </a:p>
        </p:txBody>
      </p:sp>
      <p:sp>
        <p:nvSpPr>
          <p:cNvPr id="11" name="矩形 10"/>
          <p:cNvSpPr/>
          <p:nvPr/>
        </p:nvSpPr>
        <p:spPr>
          <a:xfrm>
            <a:off x="6121400" y="2419350"/>
            <a:ext cx="908050" cy="522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suì</a:t>
            </a:r>
          </a:p>
        </p:txBody>
      </p:sp>
      <p:sp>
        <p:nvSpPr>
          <p:cNvPr id="12" name="矩形 11"/>
          <p:cNvSpPr/>
          <p:nvPr/>
        </p:nvSpPr>
        <p:spPr>
          <a:xfrm>
            <a:off x="6246813" y="3201988"/>
            <a:ext cx="720725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fá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28650" y="717550"/>
            <a:ext cx="1990725" cy="6556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读清字音</a:t>
            </a:r>
          </a:p>
        </p:txBody>
      </p:sp>
      <p:pic>
        <p:nvPicPr>
          <p:cNvPr id="14345" name="图片 1" descr="01c5455b850375a80120577d1bb05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5488" y="5116513"/>
            <a:ext cx="1439862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649200" y="107696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2212975"/>
            <a:ext cx="7886700" cy="3355975"/>
          </a:xfrm>
          <a:solidFill>
            <a:schemeClr val="accent6">
              <a:lumMod val="20000"/>
              <a:lumOff val="80000"/>
            </a:schemeClr>
          </a:solidFill>
        </p:spPr>
        <p:txBody>
          <a:bodyPr anchor="t" anchorCtr="0"/>
          <a:lstStyle/>
          <a:p>
            <a:pPr marL="228600" marR="0" indent="-22860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</a:pPr>
            <a:r>
              <a:rPr kumimoji="0" lang="zh-CN" altLang="en-US" sz="2400" b="0" i="0" u="none" strike="noStrike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轰鸣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:发出轰隆轰隆的巨大声音。</a:t>
            </a:r>
          </a:p>
          <a:p>
            <a:pPr marL="228600" marR="0" indent="-22860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</a:pPr>
            <a:r>
              <a:rPr kumimoji="0" lang="zh-CN" altLang="en-US" sz="2400" b="0" i="0" u="none" strike="noStrike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沉甸甸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:形容沉重。</a:t>
            </a:r>
          </a:p>
          <a:p>
            <a:pPr marL="228600" marR="0" indent="-22860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</a:pPr>
            <a:r>
              <a:rPr kumimoji="0" lang="zh-CN" altLang="en-US" sz="2400" b="0" i="0" u="none" strike="noStrike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松涛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:指风吹松林，松枝互相碰击发出的如波涛般的声音。</a:t>
            </a:r>
          </a:p>
          <a:p>
            <a:pPr marL="228600" marR="0" indent="-22860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</a:pPr>
            <a:r>
              <a:rPr kumimoji="0" lang="zh-CN" altLang="en-US" sz="2400" b="0" i="0" u="none" strike="noStrike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宿营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:军队在行军或战斗后住宿。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28650" y="717550"/>
            <a:ext cx="1990725" cy="6556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解释词义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标注 5"/>
          <p:cNvSpPr/>
          <p:nvPr/>
        </p:nvSpPr>
        <p:spPr>
          <a:xfrm>
            <a:off x="3990975" y="1314450"/>
            <a:ext cx="4141788" cy="3489325"/>
          </a:xfrm>
          <a:prstGeom prst="cloudCallout">
            <a:avLst>
              <a:gd name="adj1" fmla="val -76210"/>
              <a:gd name="adj2" fmla="val 2754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7" name="文本框 6"/>
          <p:cNvSpPr txBox="1"/>
          <p:nvPr/>
        </p:nvSpPr>
        <p:spPr>
          <a:xfrm>
            <a:off x="4660900" y="1930400"/>
            <a:ext cx="2801938" cy="2400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梳理诗歌的内容层次。这首诗歌可以分为几个部分？每个部分都包含哪几节？分别讲了什么内容？</a:t>
            </a:r>
          </a:p>
        </p:txBody>
      </p:sp>
      <p:pic>
        <p:nvPicPr>
          <p:cNvPr id="16387" name="图片 7" descr="0KKiA8Hcu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275" y="3265488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28650" y="717550"/>
            <a:ext cx="1990725" cy="6556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文章梳理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28"/>
          <p:cNvSpPr/>
          <p:nvPr/>
        </p:nvSpPr>
        <p:spPr>
          <a:xfrm>
            <a:off x="311150" y="1192213"/>
            <a:ext cx="3514725" cy="7143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第一部分（第1节）: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312738" y="2874963"/>
            <a:ext cx="3516313" cy="71437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第二部分（第2-6节）: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311150" y="4751388"/>
            <a:ext cx="3516313" cy="714375"/>
          </a:xfrm>
          <a:prstGeom prst="roundRect">
            <a:avLst/>
          </a:prstGeom>
          <a:solidFill>
            <a:srgbClr val="EED3D5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第三部分（第7-9节）: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4251325" y="681038"/>
            <a:ext cx="4337050" cy="173672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l" defTabSz="914400" rtl="0" eaLnBrk="0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sz="1800" b="0" i="0" u="none" strike="noStrike" kern="1200" cap="none" spc="0" normalizeH="0" baseline="0" noProof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直抒胸臆，从高度评价周总理光辉的革命一生入笔，通过反复呼唤，倾吐亿万人民对周总理的深切热爱、怀念、歌颂之情。 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4251325" y="2695575"/>
            <a:ext cx="4337050" cy="131127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065" marR="0" indent="-12065" algn="l" defTabSz="914400" rtl="0" eaLnBrk="0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sz="1800" b="0" i="0" u="none" strike="noStrike" kern="1200" cap="none" spc="0" normalizeH="0" baseline="0" noProof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诗人热切的呼唤和山谷、大地、松涛、海浪的回音，逐步展现了周总理与亿万人民血肉相连，息息相关的动人情景。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4251325" y="4516438"/>
            <a:ext cx="4337050" cy="1316038"/>
          </a:xfrm>
          <a:prstGeom prst="roundRect">
            <a:avLst/>
          </a:prstGeom>
          <a:solidFill>
            <a:srgbClr val="EED3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065" marR="0" indent="-12065" algn="l" defTabSz="914400" rtl="0" eaLnBrk="0" fontAlgn="auto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sz="1800" b="0" i="0" u="none" strike="noStrike" kern="1200" cap="none" spc="0" normalizeH="0" baseline="0" noProof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进一步深化形象和感情，形象地创造出周总理虽死犹生，永远活在亿万人民的心里的意境。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1" grpId="0" animBg="1"/>
      <p:bldP spid="22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4"/>
          <p:cNvSpPr txBox="1"/>
          <p:nvPr/>
        </p:nvSpPr>
        <p:spPr>
          <a:xfrm>
            <a:off x="1500188" y="1720850"/>
            <a:ext cx="6642100" cy="34147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周总理，你在哪里</a:t>
            </a:r>
          </a:p>
          <a:p>
            <a:pPr algn="ctr" eaLnBrk="0" hangingPunct="0">
              <a:lnSpc>
                <a:spcPct val="150000"/>
              </a:lnSpc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             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柯岩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周总理，//我们的/好总理，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你在/哪里呵，//你在/哪里？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你可知道，//我们/想念你，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——你的人民//想念你！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4"/>
          <p:cNvSpPr txBox="1"/>
          <p:nvPr/>
        </p:nvSpPr>
        <p:spPr>
          <a:xfrm>
            <a:off x="1500188" y="1720850"/>
            <a:ext cx="4552950" cy="3416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我们对着//高山喊：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周总理——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山谷/回音：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“他//刚/离去，他//刚/离去，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革命征途//千万里，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他大步/向前//不停息……”</a:t>
            </a:r>
          </a:p>
        </p:txBody>
      </p:sp>
      <p:pic>
        <p:nvPicPr>
          <p:cNvPr id="25" name="图片 2" descr="C:\Users\Administrator\Desktop\下载.jpg下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110605" y="1638935"/>
            <a:ext cx="2543247" cy="17240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4"/>
          <p:cNvSpPr txBox="1"/>
          <p:nvPr/>
        </p:nvSpPr>
        <p:spPr>
          <a:xfrm>
            <a:off x="1500188" y="1720850"/>
            <a:ext cx="4589462" cy="3416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我们/对着//大地喊：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周总理——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大地/轰鸣：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“他//刚/离去，他//刚/离去，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你不见//那沉甸甸的/谷穗上，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还闪着他//辛勤的/汗滴……”</a:t>
            </a:r>
          </a:p>
        </p:txBody>
      </p:sp>
      <p:pic>
        <p:nvPicPr>
          <p:cNvPr id="9" name="图片 2" descr="C:\Users\Administrator\Desktop\inews.gtimg.jpginews.g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089015" y="1579244"/>
            <a:ext cx="2543247" cy="1672004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4"/>
          <p:cNvSpPr txBox="1"/>
          <p:nvPr/>
        </p:nvSpPr>
        <p:spPr>
          <a:xfrm>
            <a:off x="1500188" y="1720850"/>
            <a:ext cx="6642100" cy="34147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我们/对着//森林喊：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周总理——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松涛/阵阵：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“他//刚/离去，他//刚/离去，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宿营地上/篝火红呵，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伐木工人//正在回忆/他/亲切的笑语。”</a:t>
            </a:r>
          </a:p>
        </p:txBody>
      </p:sp>
      <p:pic>
        <p:nvPicPr>
          <p:cNvPr id="7" name="图片 2" descr="C:\Users\Administrator\Desktop\img8.zol.com.jpgimg8.zol.co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101715" y="1721392"/>
            <a:ext cx="2543247" cy="1637338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717550"/>
            <a:ext cx="1990725" cy="6556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学习目标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2005013"/>
            <a:ext cx="7886700" cy="771525"/>
          </a:xfrm>
          <a:solidFill>
            <a:schemeClr val="accent6">
              <a:lumMod val="20000"/>
              <a:lumOff val="80000"/>
            </a:schemeClr>
          </a:solidFill>
        </p:spPr>
        <p:txBody>
          <a:bodyPr anchor="t" anchorCtr="0"/>
          <a:lstStyle/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None/>
            </a:pPr>
            <a:r>
              <a:rPr kumimoji="0" lang="zh-CN" altLang="en-US" sz="24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有感情地朗读、背诵这首诗。</a:t>
            </a: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28650" y="3281363"/>
            <a:ext cx="7886700" cy="12446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anchor="t" anchorCtr="0"/>
          <a:lstStyle/>
          <a:p>
            <a:pPr marL="0" marR="0" indent="-228600" algn="l" defTabSz="914400" rtl="0" eaLnBrk="0" fontAlgn="base" latinLnBrk="0" hangingPunct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None/>
            </a:pPr>
            <a:r>
              <a:rPr kumimoji="0" lang="zh-CN" altLang="en-US" sz="24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欣赏拟人、反复等修辞手法的运用和诗歌“询问—呼唤—寻找—回答”的巧妙构思。</a:t>
            </a: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8650" y="5029200"/>
            <a:ext cx="7886700" cy="6778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anchor="t" anchorCtr="0"/>
          <a:lstStyle/>
          <a:p>
            <a:pPr marL="0" marR="0" indent="-228600" algn="l" defTabSz="914400" rtl="0" eaLnBrk="0" fontAlgn="base" latinLnBrk="0" hangingPunct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None/>
            </a:pPr>
            <a:r>
              <a:rPr kumimoji="0" lang="zh-CN" altLang="en-US" sz="2400" b="0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体会亿万人民无限怀念周总理的深厚感情。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4"/>
          <p:cNvSpPr txBox="1"/>
          <p:nvPr/>
        </p:nvSpPr>
        <p:spPr>
          <a:xfrm>
            <a:off x="1500188" y="1720850"/>
            <a:ext cx="4570412" cy="3416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我们/对着//大海喊：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周总理——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海浪/声声：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“他//刚/离去，他//刚/离去，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你不见//海防战士身上，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他//亲手/给披的大衣……”</a:t>
            </a:r>
          </a:p>
        </p:txBody>
      </p:sp>
      <p:pic>
        <p:nvPicPr>
          <p:cNvPr id="8" name="图片 2" descr="C:\Users\Administrator\Desktop\u=2639325656,1076744459&amp;fm=224&amp;fmt=auto&amp;gp=0.jpgu=2639325656,1076744459&amp;fm=224&amp;fmt=auto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185535" y="1721392"/>
            <a:ext cx="2543247" cy="1698579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4"/>
          <p:cNvSpPr txBox="1"/>
          <p:nvPr/>
        </p:nvSpPr>
        <p:spPr>
          <a:xfrm>
            <a:off x="1500188" y="1720850"/>
            <a:ext cx="6642100" cy="2862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我们/找遍//整个/世界，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呵，总理，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你在/革命需要的//每一个/地方，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辽阔/大地，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到处/是你//深深的/足迹。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4"/>
          <p:cNvSpPr txBox="1"/>
          <p:nvPr/>
        </p:nvSpPr>
        <p:spPr>
          <a:xfrm>
            <a:off x="1611313" y="630238"/>
            <a:ext cx="4743450" cy="3322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我们/回到//祖国的/心脏，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我们/在天安门前//深情地呼唤：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周——总——理——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广场/回音：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“呵,轻些呀,轻些,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他正在中南海接见外宾,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他正在政治局出席会议……”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105" y="4060825"/>
            <a:ext cx="7200001" cy="2516578"/>
          </a:xfrm>
          <a:prstGeom prst="round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4"/>
          <p:cNvSpPr txBox="1"/>
          <p:nvPr/>
        </p:nvSpPr>
        <p:spPr>
          <a:xfrm>
            <a:off x="1525588" y="1609725"/>
            <a:ext cx="6642100" cy="3968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总理呵，我们的/好总理！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你就在/这里呵，就在/这里！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──在这里，在这里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在这里……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你永远/和我们/在一起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——在一起，在一起，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在一起……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4"/>
          <p:cNvSpPr txBox="1"/>
          <p:nvPr/>
        </p:nvSpPr>
        <p:spPr>
          <a:xfrm>
            <a:off x="1525588" y="1763713"/>
            <a:ext cx="6642100" cy="2860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你永远/居住在//太阳升起的/ 地方，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你永远/居住在//人民/心里，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你的人民//世世代代/想念你！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想念你呵，//想念你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——想——念——你……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内容占位符 2"/>
          <p:cNvSpPr>
            <a:spLocks noGrp="1"/>
          </p:cNvSpPr>
          <p:nvPr>
            <p:ph idx="1"/>
          </p:nvPr>
        </p:nvSpPr>
        <p:spPr>
          <a:xfrm>
            <a:off x="628650" y="1971675"/>
            <a:ext cx="7886700" cy="727075"/>
          </a:xfrm>
        </p:spPr>
        <p:txBody>
          <a:bodyPr anchor="t"/>
          <a:lstStyle/>
          <a:p>
            <a:pPr marL="0" indent="0" fontAlgn="base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1.</a:t>
            </a:r>
            <a:r>
              <a:rPr 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赏析标题“周总理，你在哪里”的妙处。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717550"/>
            <a:ext cx="2101850" cy="6556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整体感知</a:t>
            </a:r>
          </a:p>
        </p:txBody>
      </p:sp>
      <p:pic>
        <p:nvPicPr>
          <p:cNvPr id="27651" name="图片 1" descr="d1063b8f5b9d42748955168fecc0a380_th"/>
          <p:cNvPicPr>
            <a:picLocks noChangeAspect="1"/>
          </p:cNvPicPr>
          <p:nvPr/>
        </p:nvPicPr>
        <p:blipFill>
          <a:blip r:embed="rId2">
            <a:lum contrast="11998"/>
          </a:blip>
          <a:stretch>
            <a:fillRect/>
          </a:stretch>
        </p:blipFill>
        <p:spPr>
          <a:xfrm>
            <a:off x="6753225" y="5222875"/>
            <a:ext cx="1800225" cy="134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28650" y="3101975"/>
            <a:ext cx="8232775" cy="922338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  <a:buClrTx/>
              <a:buFontTx/>
            </a:pPr>
            <a:r>
              <a:rPr lang="zh-CN" altLang="zh-CN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作者用疑问句形式作为标题，突出对总理的深切怀念。从题目与诗的内容来看，标题又是设问句，引起读者的深思。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内容占位符 2"/>
          <p:cNvSpPr>
            <a:spLocks noGrp="1"/>
          </p:cNvSpPr>
          <p:nvPr>
            <p:ph idx="1"/>
          </p:nvPr>
        </p:nvSpPr>
        <p:spPr>
          <a:xfrm>
            <a:off x="628650" y="1971675"/>
            <a:ext cx="7886700" cy="727075"/>
          </a:xfrm>
        </p:spPr>
        <p:txBody>
          <a:bodyPr anchor="t"/>
          <a:lstStyle/>
          <a:p>
            <a:pPr marL="0" indent="0" fontAlgn="base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2.</a:t>
            </a:r>
            <a:r>
              <a:rPr 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理清文章的结构线索、感情线索。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717550"/>
            <a:ext cx="2101850" cy="6556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整体感知</a:t>
            </a:r>
          </a:p>
        </p:txBody>
      </p:sp>
      <p:pic>
        <p:nvPicPr>
          <p:cNvPr id="28675" name="图片 1" descr="d1063b8f5b9d42748955168fecc0a380_th"/>
          <p:cNvPicPr>
            <a:picLocks noChangeAspect="1"/>
          </p:cNvPicPr>
          <p:nvPr/>
        </p:nvPicPr>
        <p:blipFill>
          <a:blip r:embed="rId2">
            <a:lum contrast="11998"/>
          </a:blip>
          <a:stretch>
            <a:fillRect/>
          </a:stretch>
        </p:blipFill>
        <p:spPr>
          <a:xfrm>
            <a:off x="6753225" y="5222875"/>
            <a:ext cx="1800225" cy="134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28650" y="3044825"/>
            <a:ext cx="8232775" cy="506413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  <a:buClrTx/>
              <a:buFontTx/>
            </a:pPr>
            <a:r>
              <a:rPr lang="zh-CN" altLang="zh-CN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结构线索</a:t>
            </a:r>
            <a:r>
              <a:rPr lang="zh-CN" altLang="zh-CN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:询问</a:t>
            </a:r>
            <a:r>
              <a:rPr lang="en-US" altLang="zh-CN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zh-CN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呼唤</a:t>
            </a:r>
            <a:r>
              <a:rPr lang="en-US" altLang="zh-CN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zh-CN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寻找</a:t>
            </a:r>
            <a:r>
              <a:rPr lang="en-US" altLang="zh-CN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zh-CN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回答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8650" y="4003675"/>
            <a:ext cx="8232775" cy="922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marR="0" defTabSz="914400" eaLnBrk="0" hangingPunct="0">
              <a:lnSpc>
                <a:spcPct val="150000"/>
              </a:lnSpc>
              <a:buClrTx/>
              <a:buSzTx/>
              <a:buFontTx/>
            </a:pPr>
            <a:r>
              <a:rPr kumimoji="0" lang="zh-CN" altLang="zh-CN" kern="1200" cap="none" spc="0" normalizeH="0" baseline="0" noProof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感情线索</a:t>
            </a:r>
            <a:r>
              <a:rPr kumimoji="0" lang="zh-CN" altLang="zh-CN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：“你在哪里”—“他刚离去”—“找遍整个世界”—“就在这里”—“在人民的心里”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内容占位符 2"/>
          <p:cNvSpPr>
            <a:spLocks noGrp="1"/>
          </p:cNvSpPr>
          <p:nvPr>
            <p:ph idx="1"/>
          </p:nvPr>
        </p:nvSpPr>
        <p:spPr>
          <a:xfrm>
            <a:off x="628650" y="1673225"/>
            <a:ext cx="7886700" cy="727075"/>
          </a:xfrm>
        </p:spPr>
        <p:txBody>
          <a:bodyPr anchor="t"/>
          <a:lstStyle/>
          <a:p>
            <a:pPr marL="0" indent="0" fontAlgn="base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3.</a:t>
            </a:r>
            <a:r>
              <a:rPr 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课文抓住了哪几个自然景象来写总理的</a:t>
            </a:r>
            <a:r>
              <a:rPr lang="zh-CN" alt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？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717550"/>
            <a:ext cx="2101850" cy="6556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整体感知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595" y="2399665"/>
            <a:ext cx="2880000" cy="1623032"/>
          </a:xfrm>
          <a:prstGeom prst="round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b="4201"/>
          <a:stretch>
            <a:fillRect/>
          </a:stretch>
        </p:blipFill>
        <p:spPr>
          <a:xfrm>
            <a:off x="5106035" y="2399030"/>
            <a:ext cx="2669698" cy="1623600"/>
          </a:xfrm>
          <a:prstGeom prst="round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49675" y="2857500"/>
            <a:ext cx="515938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高山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080375" y="2857500"/>
            <a:ext cx="514350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大地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595" y="4363720"/>
            <a:ext cx="2880000" cy="2146822"/>
          </a:xfrm>
          <a:prstGeom prst="round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6035" y="4625975"/>
            <a:ext cx="2880000" cy="1806493"/>
          </a:xfrm>
          <a:prstGeom prst="round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749675" y="5083175"/>
            <a:ext cx="515938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森林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080375" y="5175250"/>
            <a:ext cx="514350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大海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内容占位符 2"/>
          <p:cNvSpPr>
            <a:spLocks noGrp="1"/>
          </p:cNvSpPr>
          <p:nvPr>
            <p:ph idx="1"/>
          </p:nvPr>
        </p:nvSpPr>
        <p:spPr>
          <a:xfrm>
            <a:off x="628650" y="1971675"/>
            <a:ext cx="7886700" cy="727075"/>
          </a:xfrm>
        </p:spPr>
        <p:txBody>
          <a:bodyPr anchor="t"/>
          <a:lstStyle/>
          <a:p>
            <a:pPr marL="0" indent="0" fontAlgn="base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4.</a:t>
            </a:r>
            <a:r>
              <a:rPr 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为何要把总理放到这样的背景之上来写总理</a:t>
            </a:r>
            <a:r>
              <a:rPr lang="zh-CN" alt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？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717550"/>
            <a:ext cx="2101850" cy="6556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整体感知</a:t>
            </a:r>
          </a:p>
        </p:txBody>
      </p:sp>
      <p:pic>
        <p:nvPicPr>
          <p:cNvPr id="30723" name="图片 1" descr="d1063b8f5b9d42748955168fecc0a380_th"/>
          <p:cNvPicPr>
            <a:picLocks noChangeAspect="1"/>
          </p:cNvPicPr>
          <p:nvPr/>
        </p:nvPicPr>
        <p:blipFill>
          <a:blip r:embed="rId2">
            <a:lum contrast="11998"/>
          </a:blip>
          <a:stretch>
            <a:fillRect/>
          </a:stretch>
        </p:blipFill>
        <p:spPr>
          <a:xfrm>
            <a:off x="6753225" y="5222875"/>
            <a:ext cx="1800225" cy="134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28650" y="3101975"/>
            <a:ext cx="8232775" cy="506413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  <a:buClrTx/>
              <a:buFontTx/>
            </a:pPr>
            <a:r>
              <a:rPr lang="zh-CN" altLang="zh-CN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为展示总理的形象的高大、胸怀的宽阔、业绩的卓著。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内容占位符 2"/>
          <p:cNvSpPr>
            <a:spLocks noGrp="1"/>
          </p:cNvSpPr>
          <p:nvPr>
            <p:ph idx="1"/>
          </p:nvPr>
        </p:nvSpPr>
        <p:spPr>
          <a:xfrm>
            <a:off x="628650" y="1971675"/>
            <a:ext cx="7886700" cy="727075"/>
          </a:xfrm>
        </p:spPr>
        <p:txBody>
          <a:bodyPr anchor="t"/>
          <a:lstStyle/>
          <a:p>
            <a:pPr marL="0" indent="0" fontAlgn="base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5.</a:t>
            </a:r>
            <a:r>
              <a:rPr lang="zh-CN" altLang="en-US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简述这</a:t>
            </a:r>
            <a:r>
              <a:rPr 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四种形象的具体内涵</a:t>
            </a:r>
            <a:r>
              <a:rPr lang="zh-CN" alt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？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717550"/>
            <a:ext cx="2101850" cy="6556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整体感知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8650" y="2836863"/>
            <a:ext cx="8232775" cy="922337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  <a:buClrTx/>
              <a:buFontTx/>
            </a:pPr>
            <a:r>
              <a:rPr lang="zh-CN" altLang="zh-CN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高山</a:t>
            </a:r>
            <a:r>
              <a:rPr lang="zh-CN" altLang="zh-CN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：展现了恢弘阔大的境界，使总理的形象显得崇高，又使画面有了葱郁的色</a:t>
            </a:r>
          </a:p>
          <a:p>
            <a:pPr eaLnBrk="0" hangingPunct="0">
              <a:lnSpc>
                <a:spcPct val="150000"/>
              </a:lnSpc>
              <a:buClrTx/>
              <a:buFontTx/>
            </a:pPr>
            <a:r>
              <a:rPr lang="zh-CN" altLang="zh-CN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彩。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8650" y="4010025"/>
            <a:ext cx="8232775" cy="50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marR="0" defTabSz="914400" eaLnBrk="0" hangingPunct="0">
              <a:lnSpc>
                <a:spcPct val="150000"/>
              </a:lnSpc>
              <a:buClrTx/>
              <a:buSzTx/>
              <a:buFontTx/>
            </a:pPr>
            <a:r>
              <a:rPr kumimoji="0" lang="zh-CN" altLang="zh-CN" kern="1200" cap="none" spc="0" normalizeH="0" baseline="0" noProof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大地</a:t>
            </a:r>
            <a:r>
              <a:rPr kumimoji="0" lang="zh-CN" altLang="zh-CN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：形象博大，胸怀坦荡，又给画面增添色彩。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8650" y="4768850"/>
            <a:ext cx="8232775" cy="5064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marR="0" defTabSz="914400" eaLnBrk="0" hangingPunct="0">
              <a:lnSpc>
                <a:spcPct val="150000"/>
              </a:lnSpc>
              <a:buClrTx/>
              <a:buSzTx/>
              <a:buFontTx/>
            </a:pPr>
            <a:r>
              <a:rPr kumimoji="0" lang="zh-CN" altLang="zh-CN" kern="1200" cap="none" spc="0" normalizeH="0" baseline="0" noProof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森林</a:t>
            </a:r>
            <a:r>
              <a:rPr kumimoji="0" lang="zh-CN" altLang="zh-CN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：给画面增添了浓郁的色彩，音域宽广，气势磅礴。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8650" y="5527675"/>
            <a:ext cx="8232775" cy="506413"/>
          </a:xfrm>
          <a:prstGeom prst="rect">
            <a:avLst/>
          </a:prstGeom>
          <a:solidFill>
            <a:srgbClr val="DEEBF7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  <a:buClrTx/>
              <a:buFontTx/>
            </a:pPr>
            <a:r>
              <a:rPr lang="zh-CN" altLang="zh-CN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大海</a:t>
            </a:r>
            <a:r>
              <a:rPr lang="zh-CN" altLang="zh-CN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：使总理的形象显得更加高大，大海的蔚蓝更丰富了画面的色彩。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8" y="1292225"/>
            <a:ext cx="5229225" cy="344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4"/>
          <p:cNvSpPr txBox="1"/>
          <p:nvPr/>
        </p:nvSpPr>
        <p:spPr>
          <a:xfrm>
            <a:off x="1565275" y="5362575"/>
            <a:ext cx="601503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开国大典，周总理和毛主席在天安门城楼上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内容占位符 2"/>
          <p:cNvSpPr>
            <a:spLocks noGrp="1"/>
          </p:cNvSpPr>
          <p:nvPr>
            <p:ph idx="1"/>
          </p:nvPr>
        </p:nvSpPr>
        <p:spPr>
          <a:xfrm>
            <a:off x="628650" y="1971675"/>
            <a:ext cx="7886700" cy="727075"/>
          </a:xfrm>
        </p:spPr>
        <p:txBody>
          <a:bodyPr anchor="t"/>
          <a:lstStyle/>
          <a:p>
            <a:pPr marL="0" indent="0" fontAlgn="base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6.</a:t>
            </a:r>
            <a:r>
              <a:rPr lang="zh-CN" altLang="en-US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找出</a:t>
            </a:r>
            <a:r>
              <a:rPr 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文中的四处细节描写</a:t>
            </a:r>
            <a:r>
              <a:rPr lang="zh-CN" alt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并分析展示了周总理怎样的形象？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717550"/>
            <a:ext cx="2101850" cy="6556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整体感知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8650" y="3557588"/>
            <a:ext cx="2414588" cy="922337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  <a:buClrTx/>
              <a:buFontTx/>
            </a:pPr>
            <a:r>
              <a:rPr lang="zh-CN" altLang="zh-CN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革命征途千万里，</a:t>
            </a:r>
          </a:p>
          <a:p>
            <a:pPr eaLnBrk="0" hangingPunct="0">
              <a:lnSpc>
                <a:spcPct val="150000"/>
              </a:lnSpc>
              <a:buClrTx/>
              <a:buFontTx/>
            </a:pPr>
            <a:r>
              <a:rPr lang="zh-CN" altLang="zh-CN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他大步前进不停息！</a:t>
            </a:r>
          </a:p>
        </p:txBody>
      </p:sp>
      <p:sp>
        <p:nvSpPr>
          <p:cNvPr id="2" name="燕尾形箭头 1"/>
          <p:cNvSpPr/>
          <p:nvPr/>
        </p:nvSpPr>
        <p:spPr>
          <a:xfrm>
            <a:off x="3563938" y="3838575"/>
            <a:ext cx="739775" cy="361950"/>
          </a:xfrm>
          <a:prstGeom prst="notched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椭圆 3"/>
          <p:cNvSpPr/>
          <p:nvPr/>
        </p:nvSpPr>
        <p:spPr>
          <a:xfrm>
            <a:off x="4824413" y="3154363"/>
            <a:ext cx="2827338" cy="202088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kern="1200" cap="none" spc="0" normalizeH="0" baseline="0" noProof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歌颂周总理忠于革命，勇往直前的革命精神。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内容占位符 2"/>
          <p:cNvSpPr>
            <a:spLocks noGrp="1"/>
          </p:cNvSpPr>
          <p:nvPr>
            <p:ph idx="1"/>
          </p:nvPr>
        </p:nvSpPr>
        <p:spPr>
          <a:xfrm>
            <a:off x="628650" y="1971675"/>
            <a:ext cx="7886700" cy="727075"/>
          </a:xfrm>
        </p:spPr>
        <p:txBody>
          <a:bodyPr anchor="t"/>
          <a:lstStyle/>
          <a:p>
            <a:pPr marL="0" indent="0" fontAlgn="base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6.</a:t>
            </a:r>
            <a:r>
              <a:rPr lang="zh-CN" altLang="en-US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找出</a:t>
            </a:r>
            <a:r>
              <a:rPr 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文中的四处细节描写</a:t>
            </a:r>
            <a:r>
              <a:rPr lang="zh-CN" alt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并分析展示了周总理怎样的形象？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717550"/>
            <a:ext cx="2101850" cy="6556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整体感知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8650" y="3351213"/>
            <a:ext cx="2414588" cy="1754187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  <a:buClrTx/>
              <a:buFontTx/>
            </a:pPr>
            <a:r>
              <a:rPr lang="zh-CN" altLang="zh-CN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你不见那沉甸甸的谷穗上，</a:t>
            </a:r>
          </a:p>
          <a:p>
            <a:pPr eaLnBrk="0" hangingPunct="0">
              <a:lnSpc>
                <a:spcPct val="150000"/>
              </a:lnSpc>
              <a:buClrTx/>
              <a:buFontTx/>
            </a:pPr>
            <a:r>
              <a:rPr lang="zh-CN" altLang="zh-CN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还闪着他辛勤的汗滴…… </a:t>
            </a:r>
          </a:p>
        </p:txBody>
      </p:sp>
      <p:sp>
        <p:nvSpPr>
          <p:cNvPr id="2" name="燕尾形箭头 1"/>
          <p:cNvSpPr/>
          <p:nvPr/>
        </p:nvSpPr>
        <p:spPr>
          <a:xfrm>
            <a:off x="3563938" y="3838575"/>
            <a:ext cx="739775" cy="361950"/>
          </a:xfrm>
          <a:prstGeom prst="notched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椭圆 3"/>
          <p:cNvSpPr/>
          <p:nvPr/>
        </p:nvSpPr>
        <p:spPr>
          <a:xfrm>
            <a:off x="4824413" y="3154363"/>
            <a:ext cx="2827338" cy="202088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kern="1200" cap="none" spc="0" normalizeH="0" baseline="0" noProof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表现总理深入基层，与人民群众同甘共苦的光辉形象。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内容占位符 2"/>
          <p:cNvSpPr>
            <a:spLocks noGrp="1"/>
          </p:cNvSpPr>
          <p:nvPr>
            <p:ph idx="1"/>
          </p:nvPr>
        </p:nvSpPr>
        <p:spPr>
          <a:xfrm>
            <a:off x="628650" y="1971675"/>
            <a:ext cx="7886700" cy="727075"/>
          </a:xfrm>
        </p:spPr>
        <p:txBody>
          <a:bodyPr anchor="t"/>
          <a:lstStyle/>
          <a:p>
            <a:pPr marL="0" indent="0" fontAlgn="base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6.</a:t>
            </a:r>
            <a:r>
              <a:rPr lang="zh-CN" altLang="en-US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找出</a:t>
            </a:r>
            <a:r>
              <a:rPr 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文中的四处细节描写</a:t>
            </a:r>
            <a:r>
              <a:rPr lang="zh-CN" alt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并分析展示了周总理怎样的形象？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717550"/>
            <a:ext cx="2101850" cy="6556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整体感知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8650" y="3351213"/>
            <a:ext cx="2414588" cy="1338262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  <a:buClrTx/>
              <a:buFontTx/>
            </a:pPr>
            <a:r>
              <a:rPr lang="zh-CN" altLang="zh-CN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宿营地上篝火红啊，</a:t>
            </a:r>
          </a:p>
          <a:p>
            <a:pPr eaLnBrk="0" hangingPunct="0">
              <a:lnSpc>
                <a:spcPct val="150000"/>
              </a:lnSpc>
              <a:buClrTx/>
              <a:buFontTx/>
            </a:pPr>
            <a:r>
              <a:rPr lang="zh-CN" altLang="zh-CN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伐木工人正在回忆他亲切的笑语。</a:t>
            </a:r>
          </a:p>
        </p:txBody>
      </p:sp>
      <p:sp>
        <p:nvSpPr>
          <p:cNvPr id="2" name="燕尾形箭头 1"/>
          <p:cNvSpPr/>
          <p:nvPr/>
        </p:nvSpPr>
        <p:spPr>
          <a:xfrm>
            <a:off x="3563938" y="3838575"/>
            <a:ext cx="739775" cy="361950"/>
          </a:xfrm>
          <a:prstGeom prst="notched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椭圆 3"/>
          <p:cNvSpPr/>
          <p:nvPr/>
        </p:nvSpPr>
        <p:spPr>
          <a:xfrm>
            <a:off x="4824413" y="3154363"/>
            <a:ext cx="2827338" cy="202088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kern="1200" cap="none" spc="0" normalizeH="0" baseline="0" noProof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表现总理平易近人，与人民群众心连心。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内容占位符 2"/>
          <p:cNvSpPr>
            <a:spLocks noGrp="1"/>
          </p:cNvSpPr>
          <p:nvPr>
            <p:ph idx="1"/>
          </p:nvPr>
        </p:nvSpPr>
        <p:spPr>
          <a:xfrm>
            <a:off x="628650" y="1971675"/>
            <a:ext cx="7886700" cy="727075"/>
          </a:xfrm>
        </p:spPr>
        <p:txBody>
          <a:bodyPr anchor="t"/>
          <a:lstStyle/>
          <a:p>
            <a:pPr marL="0" indent="0" fontAlgn="base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6.</a:t>
            </a:r>
            <a:r>
              <a:rPr lang="zh-CN" altLang="en-US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找出</a:t>
            </a:r>
            <a:r>
              <a:rPr 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文中的四处细节描写</a:t>
            </a:r>
            <a:r>
              <a:rPr lang="zh-CN" alt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并分析展示了周总理怎样的形象？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717550"/>
            <a:ext cx="2101850" cy="6556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整体感知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8650" y="3557588"/>
            <a:ext cx="2638425" cy="922337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  <a:buClrTx/>
              <a:buFontTx/>
            </a:pPr>
            <a:r>
              <a:rPr lang="zh-CN" altLang="zh-CN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你不见海防战士身上，</a:t>
            </a:r>
          </a:p>
          <a:p>
            <a:pPr eaLnBrk="0" hangingPunct="0">
              <a:lnSpc>
                <a:spcPct val="150000"/>
              </a:lnSpc>
              <a:buClrTx/>
              <a:buFontTx/>
            </a:pPr>
            <a:r>
              <a:rPr lang="zh-CN" altLang="zh-CN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他亲手给披的大衣……</a:t>
            </a:r>
          </a:p>
        </p:txBody>
      </p:sp>
      <p:sp>
        <p:nvSpPr>
          <p:cNvPr id="2" name="燕尾形箭头 1"/>
          <p:cNvSpPr/>
          <p:nvPr/>
        </p:nvSpPr>
        <p:spPr>
          <a:xfrm>
            <a:off x="3641725" y="3838575"/>
            <a:ext cx="739775" cy="361950"/>
          </a:xfrm>
          <a:prstGeom prst="notched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椭圆 3"/>
          <p:cNvSpPr/>
          <p:nvPr/>
        </p:nvSpPr>
        <p:spPr>
          <a:xfrm>
            <a:off x="4824413" y="3154363"/>
            <a:ext cx="2827338" cy="202088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kern="1200" cap="none" spc="0" normalizeH="0" baseline="0" noProof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表现总理关心战士，爱民如子的高贵品质。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628650" y="1971675"/>
            <a:ext cx="7886700" cy="1028700"/>
          </a:xfrm>
        </p:spPr>
        <p:txBody>
          <a:bodyPr anchor="t"/>
          <a:lstStyle/>
          <a:p>
            <a:pPr marL="0" indent="0" fontAlgn="base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7.</a:t>
            </a:r>
            <a:r>
              <a:rPr 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诗歌多处运用了反复、拟人的修辞，增强了语言的感染力，试举例分析。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717550"/>
            <a:ext cx="2101850" cy="6556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整体感知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8650" y="3478213"/>
            <a:ext cx="7886700" cy="13382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marR="0" defTabSz="914400" eaLnBrk="0" hangingPunct="0">
              <a:lnSpc>
                <a:spcPct val="150000"/>
              </a:lnSpc>
              <a:buClrTx/>
              <a:buSzTx/>
              <a:buFontTx/>
            </a:pPr>
            <a:r>
              <a:rPr kumimoji="0" lang="en-US" altLang="zh-CN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(1)</a:t>
            </a:r>
            <a:r>
              <a:rPr kumimoji="0" lang="zh-CN" altLang="zh-CN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诗人使用了</a:t>
            </a:r>
            <a:r>
              <a:rPr kumimoji="0" lang="zh-CN" altLang="zh-CN" kern="1200" cap="none" spc="0" normalizeH="0" baseline="0" noProof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间隔反复</a:t>
            </a:r>
            <a:r>
              <a:rPr kumimoji="0" lang="zh-CN" altLang="zh-CN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的手法，“对着高山喊”“对着大地喊” “对着森林喊”“对着大海喊”，呼唤声声，如奔走呼号，使感情抒发得更加浓烈，更动人地表现出对总理的思念。</a:t>
            </a:r>
          </a:p>
        </p:txBody>
      </p:sp>
      <p:pic>
        <p:nvPicPr>
          <p:cNvPr id="36868" name="图片 6" descr="d01615d71331427bb12d6e57715d545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5488" y="5087938"/>
            <a:ext cx="1439862" cy="1439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内容占位符 2"/>
          <p:cNvSpPr>
            <a:spLocks noGrp="1"/>
          </p:cNvSpPr>
          <p:nvPr>
            <p:ph idx="1"/>
          </p:nvPr>
        </p:nvSpPr>
        <p:spPr>
          <a:xfrm>
            <a:off x="628650" y="1843088"/>
            <a:ext cx="7886700" cy="1028700"/>
          </a:xfrm>
        </p:spPr>
        <p:txBody>
          <a:bodyPr anchor="t"/>
          <a:lstStyle/>
          <a:p>
            <a:pPr marL="0" indent="0" fontAlgn="base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7.</a:t>
            </a:r>
            <a:r>
              <a:rPr 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诗歌多处运用了反复、拟人的修辞，增强了语言的感染力，试举例分析。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717550"/>
            <a:ext cx="2101850" cy="6556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整体感知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8650" y="3117850"/>
            <a:ext cx="7886700" cy="21685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marR="0" defTabSz="914400" eaLnBrk="0" hangingPunct="0">
              <a:lnSpc>
                <a:spcPct val="150000"/>
              </a:lnSpc>
              <a:buClrTx/>
              <a:buSzTx/>
              <a:buFontTx/>
            </a:pPr>
            <a:r>
              <a:rPr kumimoji="0" lang="en-US" altLang="zh-CN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(2)</a:t>
            </a:r>
            <a:r>
              <a:rPr kumimoji="0" lang="zh-CN" altLang="zh-CN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诗人还使用了</a:t>
            </a:r>
            <a:r>
              <a:rPr kumimoji="0" lang="zh-CN" altLang="zh-CN" kern="1200" cap="none" spc="0" normalizeH="0" baseline="0" noProof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拟人</a:t>
            </a:r>
            <a:r>
              <a:rPr kumimoji="0" lang="zh-CN" altLang="zh-CN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的手法，赋予天地万物以人的情感。听到人民群众深情的呼唤，山谷、大地、森林、大海发出了动人心弦的回音，仿佛成了周总理为革命、为人民辛劳一生的见证人。这种拟人手法的运用，深化了主题，使作品充满了革命浪漫主义色彩，营造了一种新颖壮阔的意境，增强了诗歌的感人力量。</a:t>
            </a:r>
          </a:p>
        </p:txBody>
      </p:sp>
      <p:pic>
        <p:nvPicPr>
          <p:cNvPr id="37892" name="图片 6" descr="d01615d71331427bb12d6e57715d545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5488" y="5087938"/>
            <a:ext cx="1439862" cy="1439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内容占位符 2"/>
          <p:cNvSpPr>
            <a:spLocks noGrp="1"/>
          </p:cNvSpPr>
          <p:nvPr>
            <p:ph idx="1"/>
          </p:nvPr>
        </p:nvSpPr>
        <p:spPr>
          <a:xfrm>
            <a:off x="628650" y="1843088"/>
            <a:ext cx="7886700" cy="1028700"/>
          </a:xfrm>
        </p:spPr>
        <p:txBody>
          <a:bodyPr anchor="t"/>
          <a:lstStyle/>
          <a:p>
            <a:pPr marL="0" indent="0" fontAlgn="base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7.</a:t>
            </a:r>
            <a:r>
              <a:rPr lang="zh-CN" sz="2000" baseline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诗歌多处运用了反复、拟人的修辞，增强了语言的感染力，试举例分析。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717550"/>
            <a:ext cx="2101850" cy="6556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整体感知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8650" y="3340100"/>
            <a:ext cx="7888288" cy="13382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marR="0" defTabSz="914400" eaLnBrk="0" hangingPunct="0">
              <a:lnSpc>
                <a:spcPct val="150000"/>
              </a:lnSpc>
              <a:buClrTx/>
              <a:buSzTx/>
              <a:buFontTx/>
            </a:pPr>
            <a:r>
              <a:rPr kumimoji="0" lang="en-US" altLang="zh-CN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(3)</a:t>
            </a:r>
            <a:r>
              <a:rPr kumimoji="0" lang="zh-CN" altLang="zh-CN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诗人使用了</a:t>
            </a:r>
            <a:r>
              <a:rPr kumimoji="0" lang="zh-CN" altLang="zh-CN" kern="1200" cap="none" spc="0" normalizeH="0" baseline="0" noProof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连续反复</a:t>
            </a:r>
            <a:r>
              <a:rPr kumimoji="0" lang="zh-CN" altLang="zh-CN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的手法。五次使用了“在这里”，强烈表达一种惊喜激动的感情。结尾四次使用“想念你”，表达了人民对敬爱的总理的无限怀念和无尽哀思。</a:t>
            </a:r>
          </a:p>
        </p:txBody>
      </p:sp>
      <p:pic>
        <p:nvPicPr>
          <p:cNvPr id="38916" name="图片 6" descr="d01615d71331427bb12d6e57715d545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5488" y="5087938"/>
            <a:ext cx="1439862" cy="1439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28650" y="2346325"/>
            <a:ext cx="3736975" cy="300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R="0" defTabSz="914400" eaLnBrk="0" hangingPunct="0">
              <a:lnSpc>
                <a:spcPct val="150000"/>
              </a:lnSpc>
              <a:buClrTx/>
              <a:buSzTx/>
              <a:buFont typeface="Wingdings" panose="05000000000000000000" charset="0"/>
            </a:pPr>
            <a:r>
              <a:rPr kumimoji="0" lang="zh-CN" altLang="en-US" kern="1200" cap="none" spc="0" normalizeH="0" baseline="0" noProof="1"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这首诗通过对周总理的深情呼唤和山谷、大地、松涛、海浪的回音，展现了周总理与人民心连心的动人画面，歌颂了周总理为人民的事业鞠躬尽瘁、死而后己的高尚品质，抒发了人民对周总理由衷热爱和无限缅怀的深情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28650" y="717550"/>
            <a:ext cx="1990725" cy="6556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文章主旨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8905" y="2183765"/>
            <a:ext cx="2867025" cy="3324225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09600" y="2976563"/>
            <a:ext cx="8191500" cy="17541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R="0" defTabSz="914400" eaLnBrk="0" hangingPunct="0">
              <a:lnSpc>
                <a:spcPct val="150000"/>
              </a:lnSpc>
              <a:buClrTx/>
              <a:buSzTx/>
              <a:buFont typeface="Wingdings" panose="05000000000000000000" charset="0"/>
            </a:pPr>
            <a:r>
              <a:rPr kumimoji="0" lang="zh-CN" altLang="en-US" kern="1200" cap="none" spc="0" normalizeH="0" baseline="0" noProof="1"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本诗以“呼唤”为线索，展开一幅幅动人的画面，用热切的呼唤和山谷、大地、松涛、海浪、广场的回音，来抒发对周总理的无限怀念与崇敬，创造了一种“询问—呼唤—寻找—回答”的新颖形式，把怀念周总理和追述周总理一生不朽的业绩巧妙结合起来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09600" y="1944688"/>
            <a:ext cx="2930525" cy="460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R="0" defTabSz="914400" eaLnBrk="0" hangingPunct="0">
              <a:buClrTx/>
              <a:buSzTx/>
              <a:buFontTx/>
            </a:pPr>
            <a:r>
              <a:rPr kumimoji="0" lang="zh-CN" altLang="en-US" sz="2400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构思巧妙，虚实结合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28650" y="717550"/>
            <a:ext cx="1990725" cy="6556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文本特色</a:t>
            </a:r>
          </a:p>
        </p:txBody>
      </p:sp>
      <p:pic>
        <p:nvPicPr>
          <p:cNvPr id="40964" name="图片 2" descr="01c5455b850375a80120577d1bb05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3225" y="4805363"/>
            <a:ext cx="1800225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09600" y="3236913"/>
            <a:ext cx="8061325" cy="1752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R="0" defTabSz="914400" eaLnBrk="0" hangingPunct="0">
              <a:lnSpc>
                <a:spcPct val="150000"/>
              </a:lnSpc>
              <a:buClrTx/>
              <a:buSzTx/>
              <a:buFont typeface="Wingdings" panose="05000000000000000000" charset="0"/>
            </a:pPr>
            <a:r>
              <a:rPr kumimoji="0" lang="zh-CN" altLang="en-US" kern="1200" cap="none" spc="0" normalizeH="0" baseline="0" noProof="1"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诗中的山谷、大地、松涛、海浪是天地万物的代表，诗人赋予它们的情感，因为它们是总理为人民辛劳一生的见证人。这种拟人手法的运用，使全诗具有了革命浪漫主义色彩，便于表达周总理虽死犹生的立意，增强了诗歌的感染力。排比、反复等的运用，渲染了气氛、强化了感情，加强了艺术效果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09600" y="2125663"/>
            <a:ext cx="3054350" cy="460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R="0" defTabSz="914400" eaLnBrk="0" hangingPunct="0">
              <a:buClrTx/>
              <a:buSzTx/>
              <a:buFontTx/>
            </a:pPr>
            <a:r>
              <a:rPr kumimoji="0" lang="zh-CN" altLang="en-US" sz="2400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多种修辞，感染力强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28650" y="717550"/>
            <a:ext cx="1990725" cy="6556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文本特色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4"/>
          <p:cNvSpPr txBox="1"/>
          <p:nvPr/>
        </p:nvSpPr>
        <p:spPr>
          <a:xfrm>
            <a:off x="2274888" y="5397500"/>
            <a:ext cx="4349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1954年周总理出席日内瓦会议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425" y="1328419"/>
            <a:ext cx="5399999" cy="3491846"/>
          </a:xfrm>
          <a:prstGeom prst="roundRect">
            <a:avLst/>
          </a:prstGeom>
        </p:spPr>
      </p:pic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28650" y="2867025"/>
            <a:ext cx="8061325" cy="25844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R="0" defTabSz="914400" eaLnBrk="0" hangingPunct="0">
              <a:lnSpc>
                <a:spcPct val="150000"/>
              </a:lnSpc>
              <a:buClrTx/>
              <a:buSzTx/>
              <a:buFont typeface="Wingdings" panose="05000000000000000000" charset="0"/>
            </a:pPr>
            <a:r>
              <a:rPr kumimoji="0" lang="zh-CN" altLang="en-US" kern="1200" cap="none" spc="0" normalizeH="0" baseline="0" noProof="1"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周总理去世时，联合国总部破格降半旗致哀。这在联合国史上是前所未有的，许多国家的外交官向联合国总部提出质疑。当时的联合国秘书长瓦尔德海姆是这样回答的:“原因有二: 一是中国是个文明古国，她的金银财富多得不计其数，但是她的总理周恩来没有一分钱的存款；二是中国有十亿人口，占世界人口的四分之一， 可是她的总理周恩来没有一个孩子。你们任何国家的元首要是能够做到其中一条， 在他逝世的时候联合国总部将照样为他降半旗。”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28650" y="1949450"/>
            <a:ext cx="2701925" cy="460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R="0" defTabSz="914400" eaLnBrk="0" hangingPunct="0">
              <a:buClrTx/>
              <a:buSzTx/>
              <a:buFontTx/>
            </a:pPr>
            <a:r>
              <a:rPr kumimoji="0" lang="zh-CN" altLang="en-US" sz="2400" kern="1200" cap="none" spc="0" normalizeH="0" baseline="0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联合国降半旗致哀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28650" y="717550"/>
            <a:ext cx="1990725" cy="65563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课后拓展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4"/>
          <p:cNvSpPr txBox="1"/>
          <p:nvPr/>
        </p:nvSpPr>
        <p:spPr>
          <a:xfrm>
            <a:off x="1744663" y="4949825"/>
            <a:ext cx="5653087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1971年美国总统尼克松访华，周恩来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总理与尼克松总统实现“历史性会面”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1390" y="1499235"/>
            <a:ext cx="4319999" cy="2875183"/>
          </a:xfrm>
          <a:prstGeom prst="round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4"/>
          <p:cNvSpPr txBox="1"/>
          <p:nvPr/>
        </p:nvSpPr>
        <p:spPr>
          <a:xfrm>
            <a:off x="1752600" y="5138738"/>
            <a:ext cx="5224463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1975年带病在四届人大会议上作报告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744" y="1247140"/>
            <a:ext cx="4320001" cy="3302608"/>
          </a:xfrm>
          <a:prstGeom prst="round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4"/>
          <p:cNvSpPr txBox="1"/>
          <p:nvPr/>
        </p:nvSpPr>
        <p:spPr>
          <a:xfrm>
            <a:off x="2862263" y="5483225"/>
            <a:ext cx="3557587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伟人长睡, 巨星中天坠。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2410" y="1056640"/>
            <a:ext cx="3600000" cy="4036634"/>
          </a:xfrm>
          <a:prstGeom prst="round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4"/>
          <p:cNvSpPr txBox="1"/>
          <p:nvPr/>
        </p:nvSpPr>
        <p:spPr>
          <a:xfrm>
            <a:off x="3343275" y="5284788"/>
            <a:ext cx="2459038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十里长街送总理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615" y="1494790"/>
            <a:ext cx="5399999" cy="2987662"/>
          </a:xfrm>
          <a:prstGeom prst="round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内容占位符 2"/>
          <p:cNvSpPr>
            <a:spLocks noGrp="1"/>
          </p:cNvSpPr>
          <p:nvPr>
            <p:ph idx="1"/>
          </p:nvPr>
        </p:nvSpPr>
        <p:spPr>
          <a:xfrm>
            <a:off x="628650" y="1660525"/>
            <a:ext cx="7886700" cy="3535363"/>
          </a:xfrm>
        </p:spPr>
        <p:txBody>
          <a:bodyPr anchor="t"/>
          <a:lstStyle/>
          <a:p>
            <a:pPr fontAlgn="base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他没有子女，却有千千万万的人热爱他；他在国外的银行没有一分钱的存款，却拥有比任何人都多的精神财富；他离开了人间，连骨灰都洒给了他深爱着的祖国大地，世界上只有他一个人能做到这些，他就是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周恩来。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44ddc2dea603424b9cf2b3222fa4c8d9&quot;,&quot;fill_align&quot;:&quot;lm&quot;,&quot;text_align&quot;:&quot;lm&quot;,&quot;text_direction&quot;:&quot;horizontal&quot;,&quot;chip_types&quot;:[&quot;header&quot;]},{&quot;fill_id&quot;:&quot;b57e4ef68db84316b91bdc9d6e08bc5e&quot;,&quot;fill_align&quot;:&quot;lm&quot;,&quot;text_align&quot;:&quot;lm&quot;,&quot;text_direction&quot;:&quot;horizontal&quot;,&quot;chip_types&quot;:[&quot;diagram&quot;,&quot;text&quot;,&quot;picture&quot;,&quot;chart&quot;,&quot;table&quot;],&quot;support_features&quot;:[&quot;collage&quot;]},{&quot;fill_id&quot;:&quot;a5d6fe4fb7434b9ead73ae5d0d6b8d54&quot;,&quot;fill_align&quot;:&quot;lm&quot;,&quot;text_align&quot;:&quot;lm&quot;,&quot;text_direction&quot;:&quot;horizontal&quot;,&quot;chip_types&quot;:[&quot;picture&quot;,&quot;video&quot;],&quot;support_features&quot;:[&quot;collage&quot;,&quot;carousel&quot;]}]]"/>
  <p:tag name="KSO_WM_CHIP_GROUPID" val="5f0e5f378050c250ba65b195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0e5f378050c250ba65b19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1872_1"/>
  <p:tag name="KSO_WM_SLIDE_INDEX" val="1"/>
  <p:tag name="KSO_WM_SLIDE_ITEM_CNT" val="0"/>
  <p:tag name="KSO_WM_SLIDE_LAYOUT" val="a_d_h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07:00&quot;,&quot;maxSize&quot;:{&quot;size1&quot;:46.199659458796184},&quot;minSize&quot;:{&quot;size1&quot;:41.199659458796184},&quot;normalSize&quot;:{&quot;size1&quot;:41.199763625462843},&quot;subLayout&quot;:[{&quot;id&quot;:&quot;2020-12-09T21:07:00&quot;,&quot;maxSize&quot;:{&quot;size1&quot;:31.199672218605322},&quot;minSize&quot;:{&quot;size1&quot;:31.199672218605322},&quot;normalSize&quot;:{&quot;size1&quot;:31.199672218605322},&quot;subLayout&quot;:[{&quot;id&quot;:&quot;2020-12-09T21:07:00&quot;,&quot;margin&quot;:{&quot;bottom&quot;:0.42300000786781311,&quot;left&quot;:1.2697499990463257,&quot;right&quot;:0.61500000953674316,&quot;top&quot;:1.6929999589920044},&quot;type&quot;:0},{&quot;id&quot;:&quot;2020-12-09T21:07:00&quot;,&quot;margin&quot;:{&quot;bottom&quot;:1.6929999589920044,&quot;left&quot;:1.2697499990463257,&quot;right&quot;:0.61500000953674316,&quot;top&quot;:0.42300000786781311},&quot;maxSize&quot;:{&quot;size1&quot;:30.596411673937052},&quot;minSize&quot;:{&quot;size1&quot;:14.696411673937044},&quot;normalSize&quot;:{&quot;size1&quot;:30.596228642067967},&quot;subLayout&quot;:[{&quot;id&quot;:&quot;2020-12-09T21:07:00&quot;,&quot;margin&quot;:{&quot;bottom&quot;:0.046930205076932907,&quot;left&quot;:1.2697499990463257,&quot;right&quot;:0.61500000953674316,&quot;top&quot;:0.42300000786781311},&quot;type&quot;:0},{&quot;id&quot;:&quot;2020-12-09T21:07:00&quot;,&quot;margin&quot;:{&quot;bottom&quot;:1.6929999589920044,&quot;left&quot;:1.2697499990463257,&quot;right&quot;:0.61500000953674316,&quot;top&quot;:0.14886131882667542},&quot;type&quot;:0}],&quot;type&quot;:0}],&quot;type&quot;:0},{&quot;id&quot;:&quot;2020-12-09T21:07:00&quot;,&quot;margin&quot;:{&quot;bottom&quot;:1.6929999589920044,&quot;left&quot;:0.019500002264976501,&quot;right&quot;:1.2697499990463257,&quot;top&quot;:1.6929999589920044},&quot;type&quot;:0}],&quot;type&quot;:0}"/>
  <p:tag name="KSO_WM_SLIDE_POSITION" val="48.0004*227.302"/>
  <p:tag name="KSO_WM_SLIDE_RATIO" val="1.777778"/>
  <p:tag name="KSO_WM_SLIDE_SIZE" val="371.95*264.702"/>
  <p:tag name="KSO_WM_SLIDE_SUBTYPE" val="picTxt"/>
  <p:tag name="KSO_WM_SLIDE_SUPPORT_FEATURE_TYPE" val="3"/>
  <p:tag name="KSO_WM_SLIDE_TYPE" val="text"/>
  <p:tag name="KSO_WM_TAG_VERSION" val="1.0"/>
  <p:tag name="KSO_WM_TEMPLATE_ASSEMBLE_GROUPID" val="5fd0cbf31fa9d42129dd769b"/>
  <p:tag name="KSO_WM_TEMPLATE_ASSEMBLE_XID" val="5fd0cbf31fa9d42129dd769b"/>
  <p:tag name="KSO_WM_TEMPLATE_CATEGORY" val="diagram"/>
  <p:tag name="KSO_WM_TEMPLATE_COLOR_TYPE" val="1"/>
  <p:tag name="KSO_WM_TEMPLATE_INDEX" val="20211872"/>
  <p:tag name="KSO_WM_TEMPLATE_MASTER_TYPE" val="0"/>
  <p:tag name="KSO_WM_TEMPLATE_SUBCATEGORY" val="2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0e5f378050c250ba65b195"/>
  <p:tag name="KSO_WM_CHIP_XID" val="5f0e5f378050c250ba65b196"/>
  <p:tag name="KSO_WM_TAG_VERSION" val="1.0"/>
  <p:tag name="KSO_WM_TEMPLATE_ASSEMBLE_GROUPID" val="5fd0cbf31fa9d42129dd769b"/>
  <p:tag name="KSO_WM_TEMPLATE_ASSEMBLE_XID" val="5fd0cbf31fa9d42129dd769b"/>
  <p:tag name="KSO_WM_TEMPLATE_CATEGORY" val="diagram"/>
  <p:tag name="KSO_WM_TEMPLATE_INDEX" val="20211872"/>
  <p:tag name="KSO_WM_UNIT_BLOCK" val="0"/>
  <p:tag name="KSO_WM_UNIT_COMPATIBLE" val="0"/>
  <p:tag name="KSO_WM_UNIT_DEC_AREA_ID" val="fe857af7f19f4052b7bff4ee0853c03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-0.1"/>
  <p:tag name="KSO_WM_UNIT_FILL_TYPE" val="1"/>
  <p:tag name="KSO_WM_UNIT_HIGHLIGHT" val="0"/>
  <p:tag name="KSO_WM_UNIT_ID" val="diagram20211872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1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04820fe3a4444341bf88238b4186b743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bf31fa9d42129dd769b"/>
  <p:tag name="KSO_WM_TEMPLATE_ASSEMBLE_XID" val="5fd0cbf31fa9d42129dd769b"/>
  <p:tag name="KSO_WM_TEMPLATE_CATEGORY" val="diagram"/>
  <p:tag name="KSO_WM_TEMPLATE_INDEX" val="20211872"/>
  <p:tag name="KSO_WM_UNIT_BLOCK" val="0"/>
  <p:tag name="KSO_WM_UNIT_COMPATIBLE" val="0"/>
  <p:tag name="KSO_WM_UNIT_DEC_AREA_ID" val="ce687e6241614123b16b835b85a82c3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87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ef3f1644b394c9182b1fe8c923194e8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5fd0cbf31fa9d42129dd769b"/>
  <p:tag name="KSO_WM_TEMPLATE_ASSEMBLE_XID" val="5fd0cbf31fa9d42129dd769b"/>
  <p:tag name="KSO_WM_TEMPLATE_CATEGORY" val="diagram"/>
  <p:tag name="KSO_WM_TEMPLATE_INDEX" val="20211872"/>
  <p:tag name="KSO_WM_UNIT_BLOCK" val="0"/>
  <p:tag name="KSO_WM_UNIT_COMPATIBLE" val="0"/>
  <p:tag name="KSO_WM_UNIT_DEC_AREA_ID" val="1464e83dc50440988f874ce8f307e4b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8;24;2"/>
  <p:tag name="KSO_WM_UNIT_DIAGRAM_ISNUMVISUAL" val="0"/>
  <p:tag name="KSO_WM_UNIT_DIAGRAM_ISREFERUNIT" val="0"/>
  <p:tag name="KSO_WM_UNIT_HIGHLIGHT" val="0"/>
  <p:tag name="KSO_WM_UNIT_ID" val="diagram20211872_1*h_a*1_1"/>
  <p:tag name="KSO_WM_UNIT_INDEX" val="1_1"/>
  <p:tag name="KSO_WM_UNIT_ISCONTENTSTITLE" val="0"/>
  <p:tag name="KSO_WM_UNIT_ISNUMDGMTITLE" val="0"/>
  <p:tag name="KSO_WM_UNIT_LAYERLEVEL" val="1_1"/>
  <p:tag name="KSO_WM_UNIT_NOCLEAR" val="0"/>
  <p:tag name="KSO_WM_UNIT_PRESET_TEXT" val="单击此处添加小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h_a"/>
  <p:tag name="KSO_WM_UNIT_VALUE" val="1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ef3f1644b394c9182b1fe8c923194e8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b36848fb12bee65ad8"/>
  <p:tag name="KSO_WM_CHIP_XID" val="5e6b05b36848fb12bee65ada"/>
  <p:tag name="KSO_WM_TAG_VERSION" val="1.0"/>
  <p:tag name="KSO_WM_TEMPLATE_ASSEMBLE_GROUPID" val="5fd0cbf31fa9d42129dd769b"/>
  <p:tag name="KSO_WM_TEMPLATE_ASSEMBLE_XID" val="5fd0cbf31fa9d42129dd769b"/>
  <p:tag name="KSO_WM_TEMPLATE_CATEGORY" val="diagram"/>
  <p:tag name="KSO_WM_TEMPLATE_INDEX" val="20211872"/>
  <p:tag name="KSO_WM_UNIT_BLOCK" val="0"/>
  <p:tag name="KSO_WM_UNIT_COMPATIBLE" val="0"/>
  <p:tag name="KSO_WM_UNIT_DEC_AREA_ID" val="c6a29e2a20bb41bb8ee582b7b00605a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872_1*h_f*1_1"/>
  <p:tag name="KSO_WM_UNIT_INDEX" val="1_1"/>
  <p:tag name="KSO_WM_UNIT_LAYERLEVEL" val="1_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h_f"/>
  <p:tag name="KSO_WM_UNIT_VALUE" val="144"/>
</p:tagLst>
</file>

<file path=ppt/theme/theme1.xml><?xml version="1.0" encoding="utf-8"?>
<a:theme xmlns:a="http://schemas.openxmlformats.org/drawingml/2006/main" name="新建 Microsoft PowerPoint 演示文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新建 Microsoft PowerPoint 演示文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1829</Words>
  <Application>Microsoft Office PowerPoint</Application>
  <PresentationFormat>全屏显示(4:3)</PresentationFormat>
  <Paragraphs>159</Paragraphs>
  <Slides>40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42" baseType="lpstr">
      <vt:lpstr>新建 Microsoft PowerPoint 演示文稿</vt:lpstr>
      <vt:lpstr>1_新建 Microsoft PowerPoint 演示文稿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作者简介</vt:lpstr>
      <vt:lpstr>写作背景</vt:lpstr>
      <vt:lpstr>读清字音</vt:lpstr>
      <vt:lpstr>解释词义</vt:lpstr>
      <vt:lpstr>文章梳理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整体感知</vt:lpstr>
      <vt:lpstr>整体感知</vt:lpstr>
      <vt:lpstr>整体感知</vt:lpstr>
      <vt:lpstr>整体感知</vt:lpstr>
      <vt:lpstr>整体感知</vt:lpstr>
      <vt:lpstr>整体感知</vt:lpstr>
      <vt:lpstr>整体感知</vt:lpstr>
      <vt:lpstr>整体感知</vt:lpstr>
      <vt:lpstr>整体感知</vt:lpstr>
      <vt:lpstr>整体感知</vt:lpstr>
      <vt:lpstr>整体感知</vt:lpstr>
      <vt:lpstr>整体感知</vt:lpstr>
      <vt:lpstr>文章主旨</vt:lpstr>
      <vt:lpstr>文本特色</vt:lpstr>
      <vt:lpstr>文本特色</vt:lpstr>
      <vt:lpstr>课后拓展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2021-08-25T10:40:13Z</cp:lastPrinted>
  <dcterms:created xsi:type="dcterms:W3CDTF">2021-08-25T10:40:13Z</dcterms:created>
  <dcterms:modified xsi:type="dcterms:W3CDTF">2021-09-02T02:07:53Z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