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s/slide13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4"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394" r:id="rId22"/>
    <p:sldId id="395"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409" r:id="rId37"/>
    <p:sldId id="410" r:id="rId38"/>
    <p:sldId id="411" r:id="rId39"/>
    <p:sldId id="412" r:id="rId40"/>
    <p:sldId id="413" r:id="rId41"/>
    <p:sldId id="414" r:id="rId42"/>
    <p:sldId id="408" r:id="rId43"/>
    <p:sldId id="308" r:id="rId44"/>
    <p:sldId id="365" r:id="rId45"/>
    <p:sldId id="309" r:id="rId46"/>
    <p:sldId id="377" r:id="rId47"/>
    <p:sldId id="310" r:id="rId48"/>
    <p:sldId id="378" r:id="rId49"/>
    <p:sldId id="311" r:id="rId50"/>
    <p:sldId id="312" r:id="rId51"/>
    <p:sldId id="313" r:id="rId52"/>
    <p:sldId id="314" r:id="rId53"/>
    <p:sldId id="315" r:id="rId54"/>
    <p:sldId id="316" r:id="rId55"/>
    <p:sldId id="317" r:id="rId56"/>
    <p:sldId id="379" r:id="rId57"/>
    <p:sldId id="318" r:id="rId58"/>
    <p:sldId id="319" r:id="rId59"/>
    <p:sldId id="320" r:id="rId60"/>
    <p:sldId id="321" r:id="rId61"/>
    <p:sldId id="322" r:id="rId62"/>
    <p:sldId id="323" r:id="rId63"/>
    <p:sldId id="324" r:id="rId64"/>
    <p:sldId id="369" r:id="rId65"/>
    <p:sldId id="325" r:id="rId66"/>
    <p:sldId id="425" r:id="rId67"/>
    <p:sldId id="426" r:id="rId68"/>
    <p:sldId id="428" r:id="rId69"/>
    <p:sldId id="376" r:id="rId70"/>
    <p:sldId id="375" r:id="rId71"/>
    <p:sldId id="326" r:id="rId72"/>
    <p:sldId id="327" r:id="rId73"/>
    <p:sldId id="328" r:id="rId74"/>
    <p:sldId id="419" r:id="rId75"/>
    <p:sldId id="329" r:id="rId76"/>
    <p:sldId id="422" r:id="rId77"/>
    <p:sldId id="423" r:id="rId78"/>
    <p:sldId id="421" r:id="rId79"/>
    <p:sldId id="424" r:id="rId80"/>
    <p:sldId id="380" r:id="rId81"/>
    <p:sldId id="330" r:id="rId82"/>
    <p:sldId id="331" r:id="rId83"/>
    <p:sldId id="387" r:id="rId84"/>
    <p:sldId id="418" r:id="rId85"/>
    <p:sldId id="368" r:id="rId86"/>
    <p:sldId id="332" r:id="rId87"/>
    <p:sldId id="366" r:id="rId88"/>
    <p:sldId id="386" r:id="rId89"/>
    <p:sldId id="333" r:id="rId90"/>
    <p:sldId id="372" r:id="rId91"/>
    <p:sldId id="334" r:id="rId92"/>
    <p:sldId id="371" r:id="rId93"/>
    <p:sldId id="336" r:id="rId94"/>
    <p:sldId id="337" r:id="rId95"/>
    <p:sldId id="338" r:id="rId96"/>
    <p:sldId id="339" r:id="rId97"/>
    <p:sldId id="340" r:id="rId98"/>
    <p:sldId id="341" r:id="rId99"/>
    <p:sldId id="342" r:id="rId100"/>
    <p:sldId id="388" r:id="rId101"/>
    <p:sldId id="389" r:id="rId102"/>
    <p:sldId id="390" r:id="rId103"/>
    <p:sldId id="391" r:id="rId104"/>
    <p:sldId id="370" r:id="rId105"/>
    <p:sldId id="343" r:id="rId106"/>
    <p:sldId id="381" r:id="rId107"/>
    <p:sldId id="344" r:id="rId108"/>
    <p:sldId id="382" r:id="rId109"/>
    <p:sldId id="345" r:id="rId110"/>
    <p:sldId id="383" r:id="rId111"/>
    <p:sldId id="384" r:id="rId112"/>
    <p:sldId id="385" r:id="rId113"/>
    <p:sldId id="346" r:id="rId114"/>
    <p:sldId id="373" r:id="rId115"/>
    <p:sldId id="347" r:id="rId116"/>
    <p:sldId id="348" r:id="rId117"/>
    <p:sldId id="349" r:id="rId118"/>
    <p:sldId id="350" r:id="rId119"/>
    <p:sldId id="351" r:id="rId120"/>
    <p:sldId id="352" r:id="rId121"/>
    <p:sldId id="353" r:id="rId122"/>
    <p:sldId id="354" r:id="rId123"/>
    <p:sldId id="355" r:id="rId124"/>
    <p:sldId id="417" r:id="rId125"/>
    <p:sldId id="356" r:id="rId126"/>
    <p:sldId id="392" r:id="rId127"/>
    <p:sldId id="393" r:id="rId128"/>
    <p:sldId id="374" r:id="rId129"/>
    <p:sldId id="357" r:id="rId130"/>
    <p:sldId id="358" r:id="rId131"/>
    <p:sldId id="359" r:id="rId132"/>
    <p:sldId id="360" r:id="rId133"/>
    <p:sldId id="361" r:id="rId134"/>
    <p:sldId id="362" r:id="rId135"/>
    <p:sldId id="397" r:id="rId136"/>
    <p:sldId id="402" r:id="rId137"/>
    <p:sldId id="403" r:id="rId138"/>
    <p:sldId id="404" r:id="rId139"/>
    <p:sldId id="406" r:id="rId140"/>
    <p:sldId id="405" r:id="rId141"/>
    <p:sldId id="398" r:id="rId142"/>
    <p:sldId id="415" r:id="rId143"/>
    <p:sldId id="416" r:id="rId144"/>
    <p:sldId id="363" r:id="rId1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103" autoAdjust="0"/>
    <p:restoredTop sz="94660"/>
  </p:normalViewPr>
  <p:slideViewPr>
    <p:cSldViewPr snapToGrid="0">
      <p:cViewPr varScale="1">
        <p:scale>
          <a:sx n="114" d="100"/>
          <a:sy n="114" d="100"/>
        </p:scale>
        <p:origin x="-204"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046171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362689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455876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背景色-2">
    <p:spTree>
      <p:nvGrpSpPr>
        <p:cNvPr id="1" name=""/>
        <p:cNvGrpSpPr/>
        <p:nvPr/>
      </p:nvGrpSpPr>
      <p:grpSpPr>
        <a:xfrm>
          <a:off x="0" y="0"/>
          <a:ext cx="0" cy="0"/>
          <a:chOff x="0" y="0"/>
          <a:chExt cx="0" cy="0"/>
        </a:xfrm>
      </p:grpSpPr>
      <p:sp>
        <p:nvSpPr>
          <p:cNvPr id="6" name="矩形 5"/>
          <p:cNvSpPr/>
          <p:nvPr userDrawn="1"/>
        </p:nvSpPr>
        <p:spPr>
          <a:xfrm>
            <a:off x="0" y="0"/>
            <a:ext cx="12190412" cy="6857206"/>
          </a:xfrm>
          <a:prstGeom prst="rect">
            <a:avLst/>
          </a:prstGeom>
          <a:solidFill>
            <a:srgbClr val="E3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dirty="0">
              <a:solidFill>
                <a:schemeClr val="tx1"/>
              </a:solidFill>
              <a:latin typeface="微软雅黑" panose="020B0503020204020204" pitchFamily="34" charset="-122"/>
              <a:ea typeface="微软雅黑" panose="020B0503020204020204" pitchFamily="34" charset="-122"/>
            </a:endParaRPr>
          </a:p>
        </p:txBody>
      </p:sp>
      <p:sp>
        <p:nvSpPr>
          <p:cNvPr id="13" name="矩形 12"/>
          <p:cNvSpPr/>
          <p:nvPr userDrawn="1"/>
        </p:nvSpPr>
        <p:spPr bwMode="auto">
          <a:xfrm>
            <a:off x="630658" y="341319"/>
            <a:ext cx="10987322" cy="6175362"/>
          </a:xfrm>
          <a:prstGeom prst="rect">
            <a:avLst/>
          </a:prstGeom>
          <a:noFill/>
          <a:ln w="3175" cap="flat" cmpd="sng" algn="ctr">
            <a:solidFill>
              <a:schemeClr val="bg1">
                <a:lumMod val="85000"/>
              </a:schemeClr>
            </a:solidFill>
            <a:prstDash val="solid"/>
            <a:round/>
            <a:headEnd type="none" w="med" len="med"/>
            <a:tailEnd type="none" w="med" len="med"/>
          </a:ln>
          <a:effectLst/>
        </p:spPr>
        <p:txBody>
          <a:bodyPr vert="horz" wrap="square" lIns="45594" tIns="22797" rIns="45594" bIns="22797" numCol="1" rtlCol="0" anchor="t" anchorCtr="0" compatLnSpc="1"/>
          <a:lstStyle/>
          <a:p>
            <a:pPr marL="0" marR="0" indent="0" algn="l" defTabSz="455613" rtl="0" eaLnBrk="1" fontAlgn="base" latinLnBrk="0" hangingPunct="1">
              <a:lnSpc>
                <a:spcPct val="100000"/>
              </a:lnSpc>
              <a:spcBef>
                <a:spcPct val="0"/>
              </a:spcBef>
              <a:spcAft>
                <a:spcPct val="0"/>
              </a:spcAft>
              <a:buClrTx/>
              <a:buSzTx/>
              <a:buFont typeface="Arial" pitchFamily="34" charset="0"/>
              <a:buNone/>
            </a:pPr>
            <a:endParaRPr kumimoji="0" lang="zh-CN" altLang="en-US" sz="898"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 xmlns:p14="http://schemas.microsoft.com/office/powerpoint/2010/main" val="3289452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520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087127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4178433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970706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3395632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4262162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203834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E0B36A-0639-4277-AEC2-1F0965B679FC}" type="datetimeFigureOut">
              <a:rPr lang="zh-CN" altLang="en-US" smtClean="0"/>
              <a:pPr/>
              <a:t>2020/3/31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4055921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E0B36A-0639-4277-AEC2-1F0965B679FC}" type="datetimeFigureOut">
              <a:rPr lang="zh-CN" altLang="en-US" smtClean="0"/>
              <a:pPr/>
              <a:t>2020/3/31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0760F2-3082-432E-9749-88715DA68C5D}" type="slidenum">
              <a:rPr lang="zh-CN" altLang="en-US" smtClean="0"/>
              <a:pPr/>
              <a:t>‹#›</a:t>
            </a:fld>
            <a:endParaRPr lang="zh-CN" altLang="en-US"/>
          </a:p>
        </p:txBody>
      </p:sp>
    </p:spTree>
    <p:extLst>
      <p:ext uri="{BB962C8B-B14F-4D97-AF65-F5344CB8AC3E}">
        <p14:creationId xmlns="" xmlns:p14="http://schemas.microsoft.com/office/powerpoint/2010/main" val="1133384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5.png"/><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5.png"/><Relationship Id="rId4" Type="http://schemas.openxmlformats.org/officeDocument/2006/relationships/image" Target="../media/image4.png"/></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5.png"/><Relationship Id="rId4" Type="http://schemas.openxmlformats.org/officeDocument/2006/relationships/image" Target="../media/image4.png"/></Relationships>
</file>

<file path=ppt/slides/_rels/slide10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5.png"/><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5.png"/><Relationship Id="rId4" Type="http://schemas.openxmlformats.org/officeDocument/2006/relationships/image" Target="../media/image4.png"/></Relationships>
</file>

<file path=ppt/slides/_rels/slide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png"/></Relationships>
</file>

<file path=ppt/slides/_rels/slide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png"/></Relationships>
</file>

<file path=ppt/slides/_rels/slide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1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1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png"/><Relationship Id="rId4" Type="http://schemas.openxmlformats.org/officeDocument/2006/relationships/image" Target="../media/image4.png"/></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png"/><Relationship Id="rId4" Type="http://schemas.openxmlformats.org/officeDocument/2006/relationships/image" Target="../media/image4.png"/></Relationships>
</file>

<file path=ppt/slides/_rels/slide1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png"/><Relationship Id="rId4" Type="http://schemas.openxmlformats.org/officeDocument/2006/relationships/image" Target="../media/image4.png"/></Relationships>
</file>

<file path=ppt/slides/_rels/slide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png"/><Relationship Id="rId4" Type="http://schemas.openxmlformats.org/officeDocument/2006/relationships/image" Target="../media/image4.png"/></Relationships>
</file>

<file path=ppt/slides/_rels/slide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png"/><Relationship Id="rId4" Type="http://schemas.openxmlformats.org/officeDocument/2006/relationships/image" Target="../media/image4.png"/></Relationships>
</file>

<file path=ppt/slides/_rels/slide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5.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1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png"/><Relationship Id="rId4" Type="http://schemas.openxmlformats.org/officeDocument/2006/relationships/image" Target="../media/image4.png"/></Relationships>
</file>

<file path=ppt/slides/_rels/slide1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png"/><Relationship Id="rId4" Type="http://schemas.openxmlformats.org/officeDocument/2006/relationships/image" Target="../media/image4.png"/></Relationships>
</file>

<file path=ppt/slides/_rels/slide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5.png"/><Relationship Id="rId4" Type="http://schemas.openxmlformats.org/officeDocument/2006/relationships/image" Target="../media/image4.png"/></Relationships>
</file>

<file path=ppt/slides/_rels/slide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5.png"/><Relationship Id="rId4" Type="http://schemas.openxmlformats.org/officeDocument/2006/relationships/image" Target="../media/image4.png"/></Relationships>
</file>

<file path=ppt/slides/_rels/slide141.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14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6.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5.png"/><Relationship Id="rId4" Type="http://schemas.openxmlformats.org/officeDocument/2006/relationships/image" Target="../media/image4.png"/></Relationships>
</file>

<file path=ppt/slides/_rels/slide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5.png"/><Relationship Id="rId4" Type="http://schemas.openxmlformats.org/officeDocument/2006/relationships/image" Target="../media/image4.png"/></Relationships>
</file>

<file path=ppt/slides/_rels/slide14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5.pn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5.png"/><Relationship Id="rId10" Type="http://schemas.openxmlformats.org/officeDocument/2006/relationships/image" Target="../media/image31.jpeg"/><Relationship Id="rId4" Type="http://schemas.openxmlformats.org/officeDocument/2006/relationships/image" Target="../media/image4.png"/><Relationship Id="rId9" Type="http://schemas.openxmlformats.org/officeDocument/2006/relationships/image" Target="../media/image30.jpeg"/></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5.png"/><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5.png"/><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5.png"/><Relationship Id="rId4" Type="http://schemas.openxmlformats.org/officeDocument/2006/relationships/image" Target="../media/image4.png"/></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175" y="0"/>
            <a:ext cx="12185650" cy="6858000"/>
          </a:xfrm>
          <a:prstGeom prst="rect">
            <a:avLst/>
          </a:prstGeom>
        </p:spPr>
      </p:pic>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6" cstate="print"/>
            <a:srcRect/>
            <a:stretch>
              <a:fillRect/>
            </a:stretch>
          </p:blipFill>
          <p:spPr bwMode="auto">
            <a:xfrm>
              <a:off x="5138420" y="372892"/>
              <a:ext cx="1958358" cy="1882346"/>
            </a:xfrm>
            <a:prstGeom prst="rect">
              <a:avLst/>
            </a:prstGeom>
            <a:noFill/>
            <a:ln w="9525">
              <a:noFill/>
              <a:miter lim="800000"/>
              <a:headEnd/>
              <a:tailEnd/>
            </a:ln>
          </p:spPr>
        </p:pic>
      </p:grpSp>
      <p:pic>
        <p:nvPicPr>
          <p:cNvPr id="2" name="图片 1"/>
          <p:cNvPicPr>
            <a:picLocks noChangeAspect="1"/>
          </p:cNvPicPr>
          <p:nvPr/>
        </p:nvPicPr>
        <p:blipFill>
          <a:blip r:embed="rId7" cstate="print"/>
          <a:stretch>
            <a:fillRect/>
          </a:stretch>
        </p:blipFill>
        <p:spPr>
          <a:xfrm>
            <a:off x="5040" y="2309777"/>
            <a:ext cx="12186960" cy="2219136"/>
          </a:xfrm>
          <a:prstGeom prst="rect">
            <a:avLst/>
          </a:prstGeom>
        </p:spPr>
      </p:pic>
    </p:spTree>
    <p:extLst>
      <p:ext uri="{BB962C8B-B14F-4D97-AF65-F5344CB8AC3E}">
        <p14:creationId xmlns="" xmlns:p14="http://schemas.microsoft.com/office/powerpoint/2010/main" val="23008147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585323"/>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7</a:t>
            </a:r>
            <a:r>
              <a:rPr lang="zh-CN" altLang="en-US" sz="3000" b="1" kern="0" dirty="0">
                <a:solidFill>
                  <a:srgbClr val="FFFF00"/>
                </a:solidFill>
                <a:latin typeface="+mn-ea"/>
              </a:rPr>
              <a:t>课标全国Ⅰ,1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 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以字行</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是指在古代社会生活中</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某人的字得以通行使用</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他的名反而不常用。</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姻亲</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指由于婚姻关系结成的亲戚</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它与血亲有同有异</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只是血亲中的一部分。</a:t>
            </a:r>
            <a:endParaRPr lang="en-US" altLang="zh-CN" sz="2200" b="1" kern="0" dirty="0">
              <a:solidFill>
                <a:srgbClr val="FFFF00"/>
              </a:solidFill>
              <a:latin typeface="Times New Roman" panose="02020603050405020304" pitchFamily="65" charset="-122"/>
            </a:endParaRPr>
          </a:p>
          <a:p>
            <a:pPr eaLnBrk="0" latinLnBrk="1" hangingPunct="0"/>
            <a:r>
              <a:rPr lang="zh-CN" altLang="en-US" sz="2200" b="1" kern="0" dirty="0">
                <a:solidFill>
                  <a:srgbClr val="FFFF00"/>
                </a:solidFill>
                <a:latin typeface="Times New Roman" panose="02020603050405020304" pitchFamily="65" charset="-122"/>
              </a:rPr>
              <a:t>C.母忧是指母亲的丧事,古代官员遭逢父母去世时,按照规定需要离职居家守丧。</a:t>
            </a:r>
          </a:p>
          <a:p>
            <a:pPr eaLnBrk="0" latinLnBrk="1" hangingPunct="0"/>
            <a:r>
              <a:rPr lang="zh-CN" altLang="en-US" sz="2200" b="1" kern="0" dirty="0">
                <a:solidFill>
                  <a:srgbClr val="FFFF00"/>
                </a:solidFill>
                <a:latin typeface="Times New Roman" panose="02020603050405020304" pitchFamily="65" charset="-122"/>
              </a:rPr>
              <a:t>D.私禄中的“禄”指俸禄,即古代官员的薪水,这里强调未用东乡君家钱财营葬。</a:t>
            </a:r>
          </a:p>
          <a:p>
            <a:pPr eaLnBrk="0" latinLnBrk="1" hangingPunct="0"/>
            <a:endParaRPr lang="zh-CN" altLang="en-US" sz="2200" b="1" dirty="0">
              <a:solidFill>
                <a:srgbClr val="FFFF00"/>
              </a:solidFill>
            </a:endParaRPr>
          </a:p>
        </p:txBody>
      </p:sp>
      <p:sp>
        <p:nvSpPr>
          <p:cNvPr id="21" name="矩形 20"/>
          <p:cNvSpPr/>
          <p:nvPr/>
        </p:nvSpPr>
        <p:spPr>
          <a:xfrm>
            <a:off x="1161831" y="3710090"/>
            <a:ext cx="9832500" cy="1015663"/>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B</a:t>
            </a:r>
            <a:r>
              <a:rPr lang="zh-CN" altLang="en-US" sz="2000" b="1" dirty="0">
                <a:solidFill>
                  <a:srgbClr val="FFFF00"/>
                </a:solidFill>
              </a:rPr>
              <a:t>　本题考查了解并掌握常见的古代文化常识的能力。“与血亲有同有异</a:t>
            </a:r>
            <a:r>
              <a:rPr lang="en-US" altLang="zh-CN" sz="2000" b="1" dirty="0">
                <a:solidFill>
                  <a:srgbClr val="FFFF00"/>
                </a:solidFill>
              </a:rPr>
              <a:t>,</a:t>
            </a:r>
            <a:r>
              <a:rPr lang="zh-CN" altLang="en-US" sz="2000" b="1" dirty="0">
                <a:solidFill>
                  <a:srgbClr val="FFFF00"/>
                </a:solidFill>
              </a:rPr>
              <a:t>只是血亲中的一部分”错。“姻亲”与“血亲”不同</a:t>
            </a:r>
            <a:r>
              <a:rPr lang="en-US" altLang="zh-CN" sz="2000" b="1" dirty="0">
                <a:solidFill>
                  <a:srgbClr val="FFFF00"/>
                </a:solidFill>
              </a:rPr>
              <a:t>,“</a:t>
            </a:r>
            <a:r>
              <a:rPr lang="zh-CN" altLang="en-US" sz="2000" b="1" dirty="0">
                <a:solidFill>
                  <a:srgbClr val="FFFF00"/>
                </a:solidFill>
              </a:rPr>
              <a:t>姻亲”指由婚姻关系结成的亲戚</a:t>
            </a:r>
            <a:r>
              <a:rPr lang="en-US" altLang="zh-CN" sz="2000" b="1" dirty="0">
                <a:solidFill>
                  <a:srgbClr val="FFFF00"/>
                </a:solidFill>
              </a:rPr>
              <a:t>,“</a:t>
            </a:r>
            <a:r>
              <a:rPr lang="zh-CN" altLang="en-US" sz="2000" b="1" dirty="0">
                <a:solidFill>
                  <a:srgbClr val="FFFF00"/>
                </a:solidFill>
              </a:rPr>
              <a:t>血亲”指有血统关系的亲属。</a:t>
            </a:r>
          </a:p>
        </p:txBody>
      </p:sp>
    </p:spTree>
    <p:extLst>
      <p:ext uri="{BB962C8B-B14F-4D97-AF65-F5344CB8AC3E}">
        <p14:creationId xmlns="" xmlns:p14="http://schemas.microsoft.com/office/powerpoint/2010/main" val="343064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844259" y="1494106"/>
            <a:ext cx="10635329" cy="3961593"/>
          </a:xfrm>
          <a:prstGeom prst="rect">
            <a:avLst/>
          </a:prstGeom>
          <a:solidFill>
            <a:schemeClr val="bg1"/>
          </a:solidFill>
        </p:spPr>
      </p:pic>
      <p:sp>
        <p:nvSpPr>
          <p:cNvPr id="18" name="矩形 17"/>
          <p:cNvSpPr/>
          <p:nvPr/>
        </p:nvSpPr>
        <p:spPr>
          <a:xfrm>
            <a:off x="5308767" y="424780"/>
            <a:ext cx="1574470" cy="646331"/>
          </a:xfrm>
          <a:prstGeom prst="rect">
            <a:avLst/>
          </a:prstGeom>
        </p:spPr>
        <p:txBody>
          <a:bodyPr wrap="none">
            <a:spAutoFit/>
          </a:bodyPr>
          <a:lstStyle/>
          <a:p>
            <a:r>
              <a:rPr lang="zh-CN" altLang="en-US" sz="3600" b="1" dirty="0" smtClean="0">
                <a:solidFill>
                  <a:srgbClr val="FFFF00"/>
                </a:solidFill>
                <a:latin typeface="+mj-ea"/>
              </a:rPr>
              <a:t>纪年法</a:t>
            </a:r>
            <a:endParaRPr lang="zh-CN" altLang="en-US" sz="3600" b="1" dirty="0">
              <a:solidFill>
                <a:srgbClr val="FFFF00"/>
              </a:solidFill>
              <a:latin typeface="+mj-ea"/>
            </a:endParaRPr>
          </a:p>
        </p:txBody>
      </p:sp>
    </p:spTree>
    <p:extLst>
      <p:ext uri="{BB962C8B-B14F-4D97-AF65-F5344CB8AC3E}">
        <p14:creationId xmlns="" xmlns:p14="http://schemas.microsoft.com/office/powerpoint/2010/main" val="559684509"/>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27768" y="1565405"/>
            <a:ext cx="10583181" cy="3970823"/>
          </a:xfrm>
          <a:prstGeom prst="rect">
            <a:avLst/>
          </a:prstGeom>
        </p:spPr>
      </p:pic>
      <p:sp>
        <p:nvSpPr>
          <p:cNvPr id="3" name="矩形 2"/>
          <p:cNvSpPr/>
          <p:nvPr/>
        </p:nvSpPr>
        <p:spPr>
          <a:xfrm>
            <a:off x="5308767" y="467187"/>
            <a:ext cx="1574470" cy="646331"/>
          </a:xfrm>
          <a:prstGeom prst="rect">
            <a:avLst/>
          </a:prstGeom>
        </p:spPr>
        <p:txBody>
          <a:bodyPr wrap="none">
            <a:spAutoFit/>
          </a:bodyPr>
          <a:lstStyle/>
          <a:p>
            <a:r>
              <a:rPr lang="zh-CN" altLang="en-US" sz="3600" b="1" dirty="0">
                <a:solidFill>
                  <a:srgbClr val="FFFF00"/>
                </a:solidFill>
                <a:latin typeface="+mj-ea"/>
              </a:rPr>
              <a:t>纪月法</a:t>
            </a:r>
          </a:p>
        </p:txBody>
      </p:sp>
    </p:spTree>
    <p:extLst>
      <p:ext uri="{BB962C8B-B14F-4D97-AF65-F5344CB8AC3E}">
        <p14:creationId xmlns="" xmlns:p14="http://schemas.microsoft.com/office/powerpoint/2010/main" val="1384070527"/>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017760" y="1918628"/>
            <a:ext cx="10212261" cy="3020744"/>
          </a:xfrm>
          <a:prstGeom prst="rect">
            <a:avLst/>
          </a:prstGeom>
        </p:spPr>
      </p:pic>
      <p:sp>
        <p:nvSpPr>
          <p:cNvPr id="18" name="矩形 17"/>
          <p:cNvSpPr/>
          <p:nvPr/>
        </p:nvSpPr>
        <p:spPr>
          <a:xfrm>
            <a:off x="5308767" y="608149"/>
            <a:ext cx="1574470" cy="646331"/>
          </a:xfrm>
          <a:prstGeom prst="rect">
            <a:avLst/>
          </a:prstGeom>
        </p:spPr>
        <p:txBody>
          <a:bodyPr wrap="none">
            <a:spAutoFit/>
          </a:bodyPr>
          <a:lstStyle/>
          <a:p>
            <a:r>
              <a:rPr lang="zh-CN" altLang="en-US" sz="3600" b="1" dirty="0" smtClean="0">
                <a:solidFill>
                  <a:srgbClr val="FFFF00"/>
                </a:solidFill>
                <a:latin typeface="+mj-ea"/>
              </a:rPr>
              <a:t>纪日法</a:t>
            </a:r>
            <a:endParaRPr lang="zh-CN" altLang="en-US" sz="3600" b="1" dirty="0">
              <a:solidFill>
                <a:srgbClr val="FFFF00"/>
              </a:solidFill>
              <a:latin typeface="+mj-ea"/>
            </a:endParaRPr>
          </a:p>
        </p:txBody>
      </p:sp>
    </p:spTree>
    <p:extLst>
      <p:ext uri="{BB962C8B-B14F-4D97-AF65-F5344CB8AC3E}">
        <p14:creationId xmlns="" xmlns:p14="http://schemas.microsoft.com/office/powerpoint/2010/main" val="1570831330"/>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stretch>
            <a:fillRect/>
          </a:stretch>
        </p:blipFill>
        <p:spPr>
          <a:xfrm>
            <a:off x="599391" y="1236663"/>
            <a:ext cx="11049000" cy="2992995"/>
          </a:xfrm>
          <a:prstGeom prst="rect">
            <a:avLst/>
          </a:prstGeom>
          <a:solidFill>
            <a:schemeClr val="bg1"/>
          </a:solidFill>
        </p:spPr>
      </p:pic>
      <p:cxnSp>
        <p:nvCxnSpPr>
          <p:cNvPr id="18" name="直接箭头连接符 17">
            <a:extLst>
              <a:ext uri="{FF2B5EF4-FFF2-40B4-BE49-F238E27FC236}">
                <a16:creationId xmlns:a16="http://schemas.microsoft.com/office/drawing/2014/main" xmlns="" id="{7278C551-5FE4-4183-B7A3-7BB5A91D30A6}"/>
              </a:ext>
            </a:extLst>
          </p:cNvPr>
          <p:cNvCxnSpPr>
            <a:cxnSpLocks/>
          </p:cNvCxnSpPr>
          <p:nvPr/>
        </p:nvCxnSpPr>
        <p:spPr>
          <a:xfrm flipV="1">
            <a:off x="1242504" y="1828800"/>
            <a:ext cx="10080289" cy="32100"/>
          </a:xfrm>
          <a:prstGeom prst="straightConnector1">
            <a:avLst/>
          </a:prstGeom>
          <a:ln w="28575">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7" cstate="print"/>
          <a:stretch>
            <a:fillRect/>
          </a:stretch>
        </p:blipFill>
        <p:spPr>
          <a:xfrm>
            <a:off x="2019300" y="4366092"/>
            <a:ext cx="7867650" cy="2076935"/>
          </a:xfrm>
          <a:prstGeom prst="rect">
            <a:avLst/>
          </a:prstGeom>
          <a:solidFill>
            <a:schemeClr val="bg1"/>
          </a:solidFill>
        </p:spPr>
      </p:pic>
      <p:sp>
        <p:nvSpPr>
          <p:cNvPr id="20" name="矩形 19"/>
          <p:cNvSpPr/>
          <p:nvPr/>
        </p:nvSpPr>
        <p:spPr>
          <a:xfrm>
            <a:off x="5495413" y="294263"/>
            <a:ext cx="1574470" cy="646331"/>
          </a:xfrm>
          <a:prstGeom prst="rect">
            <a:avLst/>
          </a:prstGeom>
        </p:spPr>
        <p:txBody>
          <a:bodyPr wrap="none">
            <a:spAutoFit/>
          </a:bodyPr>
          <a:lstStyle/>
          <a:p>
            <a:r>
              <a:rPr lang="zh-CN" altLang="en-US" sz="3600" b="1" dirty="0" smtClean="0">
                <a:solidFill>
                  <a:srgbClr val="FFFF00"/>
                </a:solidFill>
                <a:latin typeface="+mj-ea"/>
              </a:rPr>
              <a:t>纪时法</a:t>
            </a:r>
            <a:endParaRPr lang="zh-CN" altLang="en-US" sz="3600" b="1" dirty="0">
              <a:solidFill>
                <a:srgbClr val="FFFF00"/>
              </a:solidFill>
              <a:latin typeface="+mj-ea"/>
            </a:endParaRPr>
          </a:p>
        </p:txBody>
      </p:sp>
    </p:spTree>
    <p:extLst>
      <p:ext uri="{BB962C8B-B14F-4D97-AF65-F5344CB8AC3E}">
        <p14:creationId xmlns="" xmlns:p14="http://schemas.microsoft.com/office/powerpoint/2010/main" val="8065110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19" name="图片 18"/>
          <p:cNvPicPr>
            <a:picLocks noChangeAspect="1"/>
          </p:cNvPicPr>
          <p:nvPr/>
        </p:nvPicPr>
        <p:blipFill>
          <a:blip r:embed="rId6" cstate="print"/>
          <a:stretch>
            <a:fillRect/>
          </a:stretch>
        </p:blipFill>
        <p:spPr>
          <a:xfrm>
            <a:off x="1008523" y="1616330"/>
            <a:ext cx="10421477" cy="3467775"/>
          </a:xfrm>
          <a:prstGeom prst="rect">
            <a:avLst/>
          </a:prstGeom>
        </p:spPr>
      </p:pic>
      <p:sp>
        <p:nvSpPr>
          <p:cNvPr id="2" name="矩形 1"/>
          <p:cNvSpPr/>
          <p:nvPr/>
        </p:nvSpPr>
        <p:spPr>
          <a:xfrm>
            <a:off x="4489552" y="625817"/>
            <a:ext cx="3427541" cy="646331"/>
          </a:xfrm>
          <a:prstGeom prst="rect">
            <a:avLst/>
          </a:prstGeom>
        </p:spPr>
        <p:txBody>
          <a:bodyPr wrap="none">
            <a:spAutoFit/>
          </a:bodyPr>
          <a:lstStyle/>
          <a:p>
            <a:r>
              <a:rPr lang="zh-CN" altLang="en-US" sz="3600" b="1" kern="0" dirty="0" smtClean="0">
                <a:solidFill>
                  <a:srgbClr val="FFFF00"/>
                </a:solidFill>
                <a:latin typeface="+mn-ea"/>
              </a:rPr>
              <a:t>（六）古代地理</a:t>
            </a:r>
            <a:endParaRPr lang="zh-CN" altLang="en-US" sz="3600" b="1" kern="0" dirty="0">
              <a:solidFill>
                <a:srgbClr val="FFFF00"/>
              </a:solidFill>
              <a:latin typeface="+mn-ea"/>
            </a:endParaRPr>
          </a:p>
        </p:txBody>
      </p:sp>
    </p:spTree>
    <p:extLst>
      <p:ext uri="{BB962C8B-B14F-4D97-AF65-F5344CB8AC3E}">
        <p14:creationId xmlns="" xmlns:p14="http://schemas.microsoft.com/office/powerpoint/2010/main" val="3059868544"/>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56390" y="1339196"/>
            <a:ext cx="10935000" cy="3477875"/>
          </a:xfrm>
          <a:prstGeom prst="rect">
            <a:avLst/>
          </a:prstGeom>
        </p:spPr>
        <p:txBody>
          <a:bodyPr wrap="square">
            <a:spAutoFit/>
          </a:bodyPr>
          <a:lstStyle/>
          <a:p>
            <a:r>
              <a:rPr lang="en-US" altLang="zh-CN" sz="2200" b="1" kern="0" dirty="0" smtClean="0">
                <a:solidFill>
                  <a:srgbClr val="FFFF00"/>
                </a:solidFill>
                <a:latin typeface="+mn-ea"/>
              </a:rPr>
              <a:t>【</a:t>
            </a:r>
            <a:r>
              <a:rPr lang="zh-CN" altLang="en-US" sz="2200" b="1" kern="0" dirty="0">
                <a:solidFill>
                  <a:srgbClr val="FFFF00"/>
                </a:solidFill>
                <a:latin typeface="+mn-ea"/>
              </a:rPr>
              <a:t>中国</a:t>
            </a:r>
            <a:r>
              <a:rPr lang="en-US" altLang="zh-CN" sz="2200" b="1" kern="0" dirty="0">
                <a:solidFill>
                  <a:srgbClr val="FFFF00"/>
                </a:solidFill>
                <a:latin typeface="+mn-ea"/>
              </a:rPr>
              <a:t>】</a:t>
            </a:r>
            <a:r>
              <a:rPr lang="zh-CN" altLang="en-US" sz="2200" b="1" kern="0" dirty="0">
                <a:solidFill>
                  <a:srgbClr val="FFFF00"/>
                </a:solidFill>
                <a:latin typeface="+mn-ea"/>
              </a:rPr>
              <a:t>现为中华人民共和国简称。从春秋战国至宋元明清，多用来指中原地区。</a:t>
            </a:r>
          </a:p>
          <a:p>
            <a:r>
              <a:rPr lang="en-US" altLang="zh-CN" sz="2200" b="1" kern="0" dirty="0">
                <a:solidFill>
                  <a:srgbClr val="FFFF00"/>
                </a:solidFill>
                <a:latin typeface="+mn-ea"/>
              </a:rPr>
              <a:t>【</a:t>
            </a:r>
            <a:r>
              <a:rPr lang="zh-CN" altLang="en-US" sz="2200" b="1" kern="0" dirty="0">
                <a:solidFill>
                  <a:srgbClr val="FFFF00"/>
                </a:solidFill>
                <a:latin typeface="+mn-ea"/>
              </a:rPr>
              <a:t>中华</a:t>
            </a:r>
            <a:r>
              <a:rPr lang="en-US" altLang="zh-CN" sz="2200" b="1" kern="0" dirty="0">
                <a:solidFill>
                  <a:srgbClr val="FFFF00"/>
                </a:solidFill>
                <a:latin typeface="+mn-ea"/>
              </a:rPr>
              <a:t>】</a:t>
            </a:r>
            <a:r>
              <a:rPr lang="zh-CN" altLang="en-US" sz="2200" b="1" kern="0" dirty="0">
                <a:solidFill>
                  <a:srgbClr val="FFFF00"/>
                </a:solidFill>
                <a:latin typeface="+mn-ea"/>
              </a:rPr>
              <a:t>上古时期华夏族居四方之中的黄河流域一带，故称“中华”，后常用来指中原地区。</a:t>
            </a:r>
          </a:p>
          <a:p>
            <a:r>
              <a:rPr lang="en-US" altLang="zh-CN" sz="2200" b="1" kern="0" dirty="0">
                <a:solidFill>
                  <a:srgbClr val="FFFF00"/>
                </a:solidFill>
                <a:latin typeface="+mn-ea"/>
              </a:rPr>
              <a:t>【</a:t>
            </a:r>
            <a:r>
              <a:rPr lang="zh-CN" altLang="en-US" sz="2200" b="1" kern="0" dirty="0">
                <a:solidFill>
                  <a:srgbClr val="FFFF00"/>
                </a:solidFill>
                <a:latin typeface="+mn-ea"/>
              </a:rPr>
              <a:t>九州</a:t>
            </a:r>
            <a:r>
              <a:rPr lang="en-US" altLang="zh-CN" sz="2200" b="1" kern="0" dirty="0">
                <a:solidFill>
                  <a:srgbClr val="FFFF00"/>
                </a:solidFill>
                <a:latin typeface="+mn-ea"/>
              </a:rPr>
              <a:t>】</a:t>
            </a:r>
            <a:r>
              <a:rPr lang="zh-CN" altLang="en-US" sz="2200" b="1" kern="0" dirty="0">
                <a:solidFill>
                  <a:srgbClr val="FFFF00"/>
                </a:solidFill>
                <a:latin typeface="+mn-ea"/>
              </a:rPr>
              <a:t>传说中的我国上古时期划分的九个行政区域，州名分别为：冀、兖、青、徐、扬、荆、豫、梁、雍。后成为中国的别称。陆游诗云：“死去元知万事空，但悲不见九州同。”</a:t>
            </a:r>
            <a:r>
              <a:rPr lang="en-US" altLang="zh-CN" sz="2200" b="1" kern="0" dirty="0">
                <a:solidFill>
                  <a:srgbClr val="FFFF00"/>
                </a:solidFill>
                <a:latin typeface="+mn-ea"/>
              </a:rPr>
              <a:t>《</a:t>
            </a:r>
            <a:r>
              <a:rPr lang="zh-CN" altLang="en-US" sz="2200" b="1" kern="0" dirty="0">
                <a:solidFill>
                  <a:srgbClr val="FFFF00"/>
                </a:solidFill>
                <a:latin typeface="+mn-ea"/>
              </a:rPr>
              <a:t>过秦论</a:t>
            </a:r>
            <a:r>
              <a:rPr lang="en-US" altLang="zh-CN" sz="2200" b="1" kern="0" dirty="0">
                <a:solidFill>
                  <a:srgbClr val="FFFF00"/>
                </a:solidFill>
                <a:latin typeface="+mn-ea"/>
              </a:rPr>
              <a:t>》“</a:t>
            </a:r>
            <a:r>
              <a:rPr lang="zh-CN" altLang="en-US" sz="2200" b="1" kern="0" dirty="0">
                <a:solidFill>
                  <a:srgbClr val="FFFF00"/>
                </a:solidFill>
                <a:latin typeface="+mn-ea"/>
              </a:rPr>
              <a:t>序八州而朝同列”，秦居雍州，加上八州即九州。</a:t>
            </a:r>
          </a:p>
          <a:p>
            <a:r>
              <a:rPr lang="en-US" altLang="zh-CN" sz="2200" b="1" kern="0" dirty="0">
                <a:solidFill>
                  <a:srgbClr val="FFFF00"/>
                </a:solidFill>
                <a:latin typeface="+mn-ea"/>
              </a:rPr>
              <a:t>【</a:t>
            </a:r>
            <a:r>
              <a:rPr lang="zh-CN" altLang="en-US" sz="2200" b="1" kern="0" dirty="0">
                <a:solidFill>
                  <a:srgbClr val="FFFF00"/>
                </a:solidFill>
                <a:latin typeface="+mn-ea"/>
              </a:rPr>
              <a:t>赤县</a:t>
            </a:r>
            <a:r>
              <a:rPr lang="en-US" altLang="zh-CN" sz="2200" b="1" kern="0" dirty="0">
                <a:solidFill>
                  <a:srgbClr val="FFFF00"/>
                </a:solidFill>
                <a:latin typeface="+mn-ea"/>
              </a:rPr>
              <a:t>】</a:t>
            </a:r>
            <a:r>
              <a:rPr lang="zh-CN" altLang="en-US" sz="2200" b="1" kern="0" dirty="0">
                <a:solidFill>
                  <a:srgbClr val="FFFF00"/>
                </a:solidFill>
                <a:latin typeface="+mn-ea"/>
              </a:rPr>
              <a:t>古人把中国称作“赤县神州”。</a:t>
            </a:r>
          </a:p>
          <a:p>
            <a:r>
              <a:rPr lang="en-US" altLang="zh-CN" sz="2200" b="1" kern="0" dirty="0">
                <a:solidFill>
                  <a:srgbClr val="FFFF00"/>
                </a:solidFill>
                <a:latin typeface="+mn-ea"/>
              </a:rPr>
              <a:t>【</a:t>
            </a:r>
            <a:r>
              <a:rPr lang="zh-CN" altLang="en-US" sz="2200" b="1" kern="0" dirty="0">
                <a:solidFill>
                  <a:srgbClr val="FFFF00"/>
                </a:solidFill>
                <a:latin typeface="+mn-ea"/>
              </a:rPr>
              <a:t>中原</a:t>
            </a:r>
            <a:r>
              <a:rPr lang="en-US" altLang="zh-CN" sz="2200" b="1" kern="0" dirty="0">
                <a:solidFill>
                  <a:srgbClr val="FFFF00"/>
                </a:solidFill>
                <a:latin typeface="+mn-ea"/>
              </a:rPr>
              <a:t>】</a:t>
            </a:r>
            <a:r>
              <a:rPr lang="zh-CN" altLang="en-US" sz="2200" b="1" kern="0" dirty="0">
                <a:solidFill>
                  <a:srgbClr val="FFFF00"/>
                </a:solidFill>
                <a:latin typeface="+mn-ea"/>
              </a:rPr>
              <a:t>又称中土、中州。狭义的中原指今河南省一带，广义的中原指黄河中下游地区或整个黄河流域。</a:t>
            </a:r>
          </a:p>
          <a:p>
            <a:r>
              <a:rPr lang="en-US" altLang="zh-CN" sz="2200" b="1" kern="0" dirty="0">
                <a:solidFill>
                  <a:srgbClr val="FFFF00"/>
                </a:solidFill>
                <a:latin typeface="+mn-ea"/>
              </a:rPr>
              <a:t>【</a:t>
            </a:r>
            <a:r>
              <a:rPr lang="zh-CN" altLang="en-US" sz="2200" b="1" kern="0" dirty="0">
                <a:solidFill>
                  <a:srgbClr val="FFFF00"/>
                </a:solidFill>
                <a:latin typeface="+mn-ea"/>
              </a:rPr>
              <a:t>海内</a:t>
            </a:r>
            <a:r>
              <a:rPr lang="en-US" altLang="zh-CN" sz="2200" b="1" kern="0" dirty="0">
                <a:solidFill>
                  <a:srgbClr val="FFFF00"/>
                </a:solidFill>
                <a:latin typeface="+mn-ea"/>
              </a:rPr>
              <a:t>】</a:t>
            </a:r>
            <a:r>
              <a:rPr lang="zh-CN" altLang="en-US" sz="2200" b="1" kern="0" dirty="0">
                <a:solidFill>
                  <a:srgbClr val="FFFF00"/>
                </a:solidFill>
                <a:latin typeface="+mn-ea"/>
              </a:rPr>
              <a:t>古代传说我国疆土四面环海，故称国境之内为海内。</a:t>
            </a:r>
          </a:p>
        </p:txBody>
      </p:sp>
    </p:spTree>
    <p:extLst>
      <p:ext uri="{BB962C8B-B14F-4D97-AF65-F5344CB8AC3E}">
        <p14:creationId xmlns="" xmlns:p14="http://schemas.microsoft.com/office/powerpoint/2010/main" val="4126977963"/>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 name="图片 2"/>
          <p:cNvPicPr>
            <a:picLocks noChangeAspect="1"/>
          </p:cNvPicPr>
          <p:nvPr/>
        </p:nvPicPr>
        <p:blipFill>
          <a:blip r:embed="rId5" cstate="print"/>
          <a:stretch>
            <a:fillRect/>
          </a:stretch>
        </p:blipFill>
        <p:spPr>
          <a:xfrm>
            <a:off x="2159875" y="500994"/>
            <a:ext cx="8296254" cy="5825897"/>
          </a:xfrm>
          <a:prstGeom prst="rect">
            <a:avLst/>
          </a:prstGeom>
          <a:solidFill>
            <a:schemeClr val="bg1"/>
          </a:solidFill>
          <a:ln w="228600" cap="sq" cmpd="thickThin">
            <a:solidFill>
              <a:srgbClr val="FFFF00"/>
            </a:solidFill>
            <a:prstDash val="solid"/>
            <a:miter lim="800000"/>
          </a:ln>
          <a:effectLst>
            <a:innerShdw blurRad="76200">
              <a:srgbClr val="000000"/>
            </a:innerShdw>
          </a:effectLst>
        </p:spPr>
      </p:pic>
    </p:spTree>
    <p:extLst>
      <p:ext uri="{BB962C8B-B14F-4D97-AF65-F5344CB8AC3E}">
        <p14:creationId xmlns="" xmlns:p14="http://schemas.microsoft.com/office/powerpoint/2010/main" val="3707926098"/>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970492" y="1172118"/>
            <a:ext cx="10624314" cy="5170646"/>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四海、六合、八荒</a:t>
            </a:r>
            <a:r>
              <a:rPr lang="en-US" altLang="zh-CN" sz="2200" b="1" kern="0" dirty="0">
                <a:solidFill>
                  <a:srgbClr val="FFFF00"/>
                </a:solidFill>
                <a:latin typeface="+mn-ea"/>
              </a:rPr>
              <a:t>】</a:t>
            </a:r>
            <a:r>
              <a:rPr lang="zh-CN" altLang="en-US" sz="2200" b="1" kern="0" dirty="0">
                <a:solidFill>
                  <a:srgbClr val="FFFF00"/>
                </a:solidFill>
                <a:latin typeface="+mn-ea"/>
              </a:rPr>
              <a:t>四海：参见“海内”。指天下、全国；六合：上下和四方，泛指天下；八荒：四面八方遥远的地方，犹称“天下”。</a:t>
            </a:r>
          </a:p>
          <a:p>
            <a:r>
              <a:rPr lang="en-US" altLang="zh-CN" sz="2200" b="1" kern="0" dirty="0">
                <a:solidFill>
                  <a:srgbClr val="FFFF00"/>
                </a:solidFill>
                <a:latin typeface="+mn-ea"/>
              </a:rPr>
              <a:t>【</a:t>
            </a:r>
            <a:r>
              <a:rPr lang="zh-CN" altLang="en-US" sz="2200" b="1" kern="0" dirty="0">
                <a:solidFill>
                  <a:srgbClr val="FFFF00"/>
                </a:solidFill>
                <a:latin typeface="+mn-ea"/>
              </a:rPr>
              <a:t>江河</a:t>
            </a:r>
            <a:r>
              <a:rPr lang="en-US" altLang="zh-CN" sz="2200" b="1" kern="0" dirty="0">
                <a:solidFill>
                  <a:srgbClr val="FFFF00"/>
                </a:solidFill>
                <a:latin typeface="+mn-ea"/>
              </a:rPr>
              <a:t>】</a:t>
            </a:r>
            <a:r>
              <a:rPr lang="zh-CN" altLang="en-US" sz="2200" b="1" kern="0" dirty="0">
                <a:solidFill>
                  <a:srgbClr val="FFFF00"/>
                </a:solidFill>
                <a:latin typeface="+mn-ea"/>
              </a:rPr>
              <a:t>古代许多文章中专指长江、黄河。</a:t>
            </a:r>
          </a:p>
          <a:p>
            <a:r>
              <a:rPr lang="en-US" altLang="zh-CN" sz="2200" b="1" kern="0" dirty="0">
                <a:solidFill>
                  <a:srgbClr val="FFFF00"/>
                </a:solidFill>
                <a:latin typeface="+mn-ea"/>
              </a:rPr>
              <a:t>【</a:t>
            </a:r>
            <a:r>
              <a:rPr lang="zh-CN" altLang="en-US" sz="2200" b="1" kern="0" dirty="0">
                <a:solidFill>
                  <a:srgbClr val="FFFF00"/>
                </a:solidFill>
                <a:latin typeface="+mn-ea"/>
              </a:rPr>
              <a:t>江东</a:t>
            </a:r>
            <a:r>
              <a:rPr lang="en-US" altLang="zh-CN" sz="2200" b="1" kern="0" dirty="0">
                <a:solidFill>
                  <a:srgbClr val="FFFF00"/>
                </a:solidFill>
                <a:latin typeface="+mn-ea"/>
              </a:rPr>
              <a:t>】</a:t>
            </a:r>
            <a:r>
              <a:rPr lang="zh-CN" altLang="en-US" sz="2200" b="1" kern="0" dirty="0">
                <a:solidFill>
                  <a:srgbClr val="FFFF00"/>
                </a:solidFill>
                <a:latin typeface="+mn-ea"/>
              </a:rPr>
              <a:t>因长江在安徽境内向东北方向斜流，而以此段江为标准确定东西和左右。 所指区域有大小之分，可指南京一带，也可指安徽芜湖以下的长江下游南岸地区，即今苏南、浙江及皖南部分地区。</a:t>
            </a:r>
          </a:p>
          <a:p>
            <a:r>
              <a:rPr lang="en-US" altLang="zh-CN" sz="2200" b="1" kern="0" dirty="0">
                <a:solidFill>
                  <a:srgbClr val="FFFF00"/>
                </a:solidFill>
                <a:latin typeface="+mn-ea"/>
              </a:rPr>
              <a:t>【</a:t>
            </a:r>
            <a:r>
              <a:rPr lang="zh-CN" altLang="en-US" sz="2200" b="1" kern="0" dirty="0">
                <a:solidFill>
                  <a:srgbClr val="FFFF00"/>
                </a:solidFill>
                <a:latin typeface="+mn-ea"/>
              </a:rPr>
              <a:t>江左</a:t>
            </a:r>
            <a:r>
              <a:rPr lang="en-US" altLang="zh-CN" sz="2200" b="1" kern="0" dirty="0">
                <a:solidFill>
                  <a:srgbClr val="FFFF00"/>
                </a:solidFill>
                <a:latin typeface="+mn-ea"/>
              </a:rPr>
              <a:t>】</a:t>
            </a:r>
            <a:r>
              <a:rPr lang="zh-CN" altLang="en-US" sz="2200" b="1" kern="0" dirty="0">
                <a:solidFill>
                  <a:srgbClr val="FFFF00"/>
                </a:solidFill>
                <a:latin typeface="+mn-ea"/>
              </a:rPr>
              <a:t>江东。古人以东为左，以西为右。</a:t>
            </a:r>
          </a:p>
          <a:p>
            <a:r>
              <a:rPr lang="en-US" altLang="zh-CN" sz="2200" b="1" kern="0" dirty="0">
                <a:solidFill>
                  <a:srgbClr val="FFFF00"/>
                </a:solidFill>
                <a:latin typeface="+mn-ea"/>
              </a:rPr>
              <a:t>【</a:t>
            </a:r>
            <a:r>
              <a:rPr lang="zh-CN" altLang="en-US" sz="2200" b="1" kern="0" dirty="0">
                <a:solidFill>
                  <a:srgbClr val="FFFF00"/>
                </a:solidFill>
                <a:latin typeface="+mn-ea"/>
              </a:rPr>
              <a:t>江表</a:t>
            </a:r>
            <a:r>
              <a:rPr lang="en-US" altLang="zh-CN" sz="2200" b="1" kern="0" dirty="0">
                <a:solidFill>
                  <a:srgbClr val="FFFF00"/>
                </a:solidFill>
                <a:latin typeface="+mn-ea"/>
              </a:rPr>
              <a:t>】</a:t>
            </a:r>
            <a:r>
              <a:rPr lang="zh-CN" altLang="en-US" sz="2200" b="1" kern="0" dirty="0">
                <a:solidFill>
                  <a:srgbClr val="FFFF00"/>
                </a:solidFill>
                <a:latin typeface="+mn-ea"/>
              </a:rPr>
              <a:t>长江以南地区。</a:t>
            </a:r>
            <a:r>
              <a:rPr lang="en-US" altLang="zh-CN" sz="2200" b="1" kern="0" dirty="0">
                <a:solidFill>
                  <a:srgbClr val="FFFF00"/>
                </a:solidFill>
                <a:latin typeface="+mn-ea"/>
              </a:rPr>
              <a:t>《</a:t>
            </a:r>
            <a:r>
              <a:rPr lang="zh-CN" altLang="en-US" sz="2200" b="1" kern="0" dirty="0">
                <a:solidFill>
                  <a:srgbClr val="FFFF00"/>
                </a:solidFill>
                <a:latin typeface="+mn-ea"/>
              </a:rPr>
              <a:t>赤壁之战</a:t>
            </a:r>
            <a:r>
              <a:rPr lang="en-US" altLang="zh-CN" sz="2200" b="1" kern="0" dirty="0">
                <a:solidFill>
                  <a:srgbClr val="FFFF00"/>
                </a:solidFill>
                <a:latin typeface="+mn-ea"/>
              </a:rPr>
              <a:t>》</a:t>
            </a:r>
            <a:r>
              <a:rPr lang="zh-CN" altLang="en-US" sz="2200" b="1" kern="0" dirty="0">
                <a:solidFill>
                  <a:srgbClr val="FFFF00"/>
                </a:solidFill>
                <a:latin typeface="+mn-ea"/>
              </a:rPr>
              <a:t>：“ 江表英豪，咸归附之。”</a:t>
            </a:r>
          </a:p>
          <a:p>
            <a:r>
              <a:rPr lang="en-US" altLang="zh-CN" sz="2200" b="1" kern="0" dirty="0">
                <a:solidFill>
                  <a:srgbClr val="FFFF00"/>
                </a:solidFill>
                <a:latin typeface="+mn-ea"/>
              </a:rPr>
              <a:t>【</a:t>
            </a:r>
            <a:r>
              <a:rPr lang="zh-CN" altLang="en-US" sz="2200" b="1" kern="0" dirty="0">
                <a:solidFill>
                  <a:srgbClr val="FFFF00"/>
                </a:solidFill>
                <a:latin typeface="+mn-ea"/>
              </a:rPr>
              <a:t>江南</a:t>
            </a:r>
            <a:r>
              <a:rPr lang="en-US" altLang="zh-CN" sz="2200" b="1" kern="0" dirty="0">
                <a:solidFill>
                  <a:srgbClr val="FFFF00"/>
                </a:solidFill>
                <a:latin typeface="+mn-ea"/>
              </a:rPr>
              <a:t>】</a:t>
            </a:r>
            <a:r>
              <a:rPr lang="zh-CN" altLang="en-US" sz="2200" b="1" kern="0" dirty="0">
                <a:solidFill>
                  <a:srgbClr val="FFFF00"/>
                </a:solidFill>
                <a:latin typeface="+mn-ea"/>
              </a:rPr>
              <a:t>长江以南的总称，所指区域因时而异。白居易词云：“江南好，风景旧曾谙。”王安石诗云：“春风又绿江南岸，明月何时照我还。”</a:t>
            </a:r>
          </a:p>
          <a:p>
            <a:r>
              <a:rPr lang="en-US" altLang="zh-CN" sz="2200" b="1" kern="0" dirty="0">
                <a:solidFill>
                  <a:srgbClr val="FFFF00"/>
                </a:solidFill>
                <a:latin typeface="+mn-ea"/>
              </a:rPr>
              <a:t>【</a:t>
            </a:r>
            <a:r>
              <a:rPr lang="zh-CN" altLang="en-US" sz="2200" b="1" kern="0" dirty="0">
                <a:solidFill>
                  <a:srgbClr val="FFFF00"/>
                </a:solidFill>
                <a:latin typeface="+mn-ea"/>
              </a:rPr>
              <a:t>淮左</a:t>
            </a:r>
            <a:r>
              <a:rPr lang="en-US" altLang="zh-CN" sz="2200" b="1" kern="0" dirty="0">
                <a:solidFill>
                  <a:srgbClr val="FFFF00"/>
                </a:solidFill>
                <a:latin typeface="+mn-ea"/>
              </a:rPr>
              <a:t>】</a:t>
            </a:r>
            <a:r>
              <a:rPr lang="zh-CN" altLang="en-US" sz="2200" b="1" kern="0" dirty="0">
                <a:solidFill>
                  <a:srgbClr val="FFFF00"/>
                </a:solidFill>
                <a:latin typeface="+mn-ea"/>
              </a:rPr>
              <a:t>淮水东面。</a:t>
            </a:r>
            <a:r>
              <a:rPr lang="en-US" altLang="zh-CN" sz="2200" b="1" kern="0" dirty="0">
                <a:solidFill>
                  <a:srgbClr val="FFFF00"/>
                </a:solidFill>
                <a:latin typeface="+mn-ea"/>
              </a:rPr>
              <a:t>《</a:t>
            </a:r>
            <a:r>
              <a:rPr lang="zh-CN" altLang="en-US" sz="2200" b="1" kern="0" dirty="0">
                <a:solidFill>
                  <a:srgbClr val="FFFF00"/>
                </a:solidFill>
                <a:latin typeface="+mn-ea"/>
              </a:rPr>
              <a:t>扬州慢</a:t>
            </a:r>
            <a:r>
              <a:rPr lang="en-US" altLang="zh-CN" sz="2200" b="1" kern="0" dirty="0">
                <a:solidFill>
                  <a:srgbClr val="FFFF00"/>
                </a:solidFill>
                <a:latin typeface="+mn-ea"/>
              </a:rPr>
              <a:t>》“</a:t>
            </a:r>
            <a:r>
              <a:rPr lang="zh-CN" altLang="en-US" sz="2200" b="1" kern="0" dirty="0">
                <a:solidFill>
                  <a:srgbClr val="FFFF00"/>
                </a:solidFill>
                <a:latin typeface="+mn-ea"/>
              </a:rPr>
              <a:t>淮左名都，竹西佳处”，扬州在淮水东面。</a:t>
            </a:r>
          </a:p>
          <a:p>
            <a:r>
              <a:rPr lang="en-US" altLang="zh-CN" sz="2200" b="1" kern="0" dirty="0">
                <a:solidFill>
                  <a:srgbClr val="FFFF00"/>
                </a:solidFill>
                <a:latin typeface="+mn-ea"/>
              </a:rPr>
              <a:t>【</a:t>
            </a:r>
            <a:r>
              <a:rPr lang="zh-CN" altLang="en-US" sz="2200" b="1" kern="0" dirty="0">
                <a:solidFill>
                  <a:srgbClr val="FFFF00"/>
                </a:solidFill>
                <a:latin typeface="+mn-ea"/>
              </a:rPr>
              <a:t>山东</a:t>
            </a:r>
            <a:r>
              <a:rPr lang="en-US" altLang="zh-CN" sz="2200" b="1" kern="0" dirty="0">
                <a:solidFill>
                  <a:srgbClr val="FFFF00"/>
                </a:solidFill>
                <a:latin typeface="+mn-ea"/>
              </a:rPr>
              <a:t>】</a:t>
            </a:r>
            <a:r>
              <a:rPr lang="zh-CN" altLang="en-US" sz="2200" b="1" kern="0" dirty="0">
                <a:solidFill>
                  <a:srgbClr val="FFFF00"/>
                </a:solidFill>
                <a:latin typeface="+mn-ea"/>
              </a:rPr>
              <a:t>顾名思义，在山的东面。但需注意的是，因“山东”之“山”可指崤山、华山、太行山、泰山等数种不同的山，故所指地域也不尽相同。下面是以崤山为标准的“山东”。如</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a:t>
            </a:r>
            <a:r>
              <a:rPr lang="zh-CN" altLang="en-US" sz="2200" b="1" kern="0" dirty="0">
                <a:solidFill>
                  <a:srgbClr val="FFFF00"/>
                </a:solidFill>
                <a:latin typeface="+mn-ea"/>
              </a:rPr>
              <a:t>：“山东出相，山西出将。”</a:t>
            </a:r>
            <a:r>
              <a:rPr lang="en-US" altLang="zh-CN" sz="2200" b="1" kern="0" dirty="0">
                <a:solidFill>
                  <a:srgbClr val="FFFF00"/>
                </a:solidFill>
                <a:latin typeface="+mn-ea"/>
              </a:rPr>
              <a:t>《</a:t>
            </a:r>
            <a:r>
              <a:rPr lang="zh-CN" altLang="en-US" sz="2200" b="1" kern="0" dirty="0">
                <a:solidFill>
                  <a:srgbClr val="FFFF00"/>
                </a:solidFill>
                <a:latin typeface="+mn-ea"/>
              </a:rPr>
              <a:t>鸿门宴</a:t>
            </a:r>
            <a:r>
              <a:rPr lang="en-US" altLang="zh-CN" sz="2200" b="1" kern="0" dirty="0">
                <a:solidFill>
                  <a:srgbClr val="FFFF00"/>
                </a:solidFill>
                <a:latin typeface="+mn-ea"/>
              </a:rPr>
              <a:t>》</a:t>
            </a:r>
            <a:r>
              <a:rPr lang="zh-CN" altLang="en-US" sz="2200" b="1" kern="0" dirty="0">
                <a:solidFill>
                  <a:srgbClr val="FFFF00"/>
                </a:solidFill>
                <a:latin typeface="+mn-ea"/>
              </a:rPr>
              <a:t>：“沛公居山东时，贪于财货。”</a:t>
            </a:r>
            <a:r>
              <a:rPr lang="en-US" altLang="zh-CN" sz="2200" b="1" kern="0" dirty="0">
                <a:solidFill>
                  <a:srgbClr val="FFFF00"/>
                </a:solidFill>
                <a:latin typeface="+mn-ea"/>
              </a:rPr>
              <a:t>《</a:t>
            </a:r>
            <a:r>
              <a:rPr lang="zh-CN" altLang="en-US" sz="2200" b="1" kern="0" dirty="0">
                <a:solidFill>
                  <a:srgbClr val="FFFF00"/>
                </a:solidFill>
                <a:latin typeface="+mn-ea"/>
              </a:rPr>
              <a:t>过秦论</a:t>
            </a:r>
            <a:r>
              <a:rPr lang="en-US" altLang="zh-CN" sz="2200" b="1" kern="0" dirty="0">
                <a:solidFill>
                  <a:srgbClr val="FFFF00"/>
                </a:solidFill>
                <a:latin typeface="+mn-ea"/>
              </a:rPr>
              <a:t>》</a:t>
            </a:r>
            <a:r>
              <a:rPr lang="zh-CN" altLang="en-US" sz="2200" b="1" kern="0" dirty="0">
                <a:solidFill>
                  <a:srgbClr val="FFFF00"/>
                </a:solidFill>
                <a:latin typeface="+mn-ea"/>
              </a:rPr>
              <a:t>：“山东豪俊遂并起而亡秦族矣。”</a:t>
            </a:r>
          </a:p>
        </p:txBody>
      </p:sp>
    </p:spTree>
    <p:extLst>
      <p:ext uri="{BB962C8B-B14F-4D97-AF65-F5344CB8AC3E}">
        <p14:creationId xmlns="" xmlns:p14="http://schemas.microsoft.com/office/powerpoint/2010/main" val="1719738546"/>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 name="图片 2"/>
          <p:cNvPicPr>
            <a:picLocks noChangeAspect="1"/>
          </p:cNvPicPr>
          <p:nvPr/>
        </p:nvPicPr>
        <p:blipFill>
          <a:blip r:embed="rId5" cstate="print"/>
          <a:stretch>
            <a:fillRect/>
          </a:stretch>
        </p:blipFill>
        <p:spPr>
          <a:xfrm>
            <a:off x="1090939" y="522105"/>
            <a:ext cx="10152677" cy="5768336"/>
          </a:xfrm>
          <a:prstGeom prst="rect">
            <a:avLst/>
          </a:prstGeom>
          <a:solidFill>
            <a:schemeClr val="bg1"/>
          </a:solidFill>
          <a:ln w="228600" cap="sq" cmpd="thickThin">
            <a:solidFill>
              <a:srgbClr val="FFFF00"/>
            </a:solidFill>
            <a:prstDash val="solid"/>
            <a:miter lim="800000"/>
          </a:ln>
          <a:effectLst>
            <a:innerShdw blurRad="76200">
              <a:srgbClr val="000000"/>
            </a:innerShdw>
          </a:effectLst>
        </p:spPr>
      </p:pic>
    </p:spTree>
    <p:extLst>
      <p:ext uri="{BB962C8B-B14F-4D97-AF65-F5344CB8AC3E}">
        <p14:creationId xmlns="" xmlns:p14="http://schemas.microsoft.com/office/powerpoint/2010/main" val="2403797062"/>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28500" y="1383948"/>
            <a:ext cx="10867500" cy="4154984"/>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关东</a:t>
            </a:r>
            <a:r>
              <a:rPr lang="en-US" altLang="zh-CN" sz="2400" b="1" kern="0" dirty="0">
                <a:solidFill>
                  <a:srgbClr val="FFFF00"/>
                </a:solidFill>
                <a:latin typeface="+mn-ea"/>
              </a:rPr>
              <a:t>】</a:t>
            </a:r>
            <a:r>
              <a:rPr lang="zh-CN" altLang="en-US" sz="2400" b="1" kern="0" dirty="0">
                <a:solidFill>
                  <a:srgbClr val="FFFF00"/>
                </a:solidFill>
                <a:latin typeface="+mn-ea"/>
              </a:rPr>
              <a:t>古代指函谷关或潼关以东地区，近代指山海关以东的东北地区。曹操</a:t>
            </a:r>
            <a:r>
              <a:rPr lang="en-US" altLang="zh-CN" sz="2400" b="1" kern="0" dirty="0">
                <a:solidFill>
                  <a:srgbClr val="FFFF00"/>
                </a:solidFill>
                <a:latin typeface="+mn-ea"/>
              </a:rPr>
              <a:t>《</a:t>
            </a:r>
            <a:r>
              <a:rPr lang="zh-CN" altLang="en-US" sz="2400" b="1" kern="0" dirty="0">
                <a:solidFill>
                  <a:srgbClr val="FFFF00"/>
                </a:solidFill>
                <a:latin typeface="+mn-ea"/>
              </a:rPr>
              <a:t>蒿里行</a:t>
            </a:r>
            <a:r>
              <a:rPr lang="en-US" altLang="zh-CN" sz="2400" b="1" kern="0" dirty="0">
                <a:solidFill>
                  <a:srgbClr val="FFFF00"/>
                </a:solidFill>
                <a:latin typeface="+mn-ea"/>
              </a:rPr>
              <a:t>》</a:t>
            </a:r>
            <a:r>
              <a:rPr lang="zh-CN" altLang="en-US" sz="2400" b="1" kern="0" dirty="0">
                <a:solidFill>
                  <a:srgbClr val="FFFF00"/>
                </a:solidFill>
                <a:latin typeface="+mn-ea"/>
              </a:rPr>
              <a:t>：“关东有义士，兴兵讨群凶。”关东指潼关以东地区。</a:t>
            </a:r>
          </a:p>
          <a:p>
            <a:r>
              <a:rPr lang="en-US" altLang="zh-CN" sz="2400" b="1" kern="0" dirty="0">
                <a:solidFill>
                  <a:srgbClr val="FFFF00"/>
                </a:solidFill>
                <a:latin typeface="+mn-ea"/>
              </a:rPr>
              <a:t>【</a:t>
            </a:r>
            <a:r>
              <a:rPr lang="zh-CN" altLang="en-US" sz="2400" b="1" kern="0" dirty="0">
                <a:solidFill>
                  <a:srgbClr val="FFFF00"/>
                </a:solidFill>
                <a:latin typeface="+mn-ea"/>
              </a:rPr>
              <a:t>关西</a:t>
            </a:r>
            <a:r>
              <a:rPr lang="en-US" altLang="zh-CN" sz="2400" b="1" kern="0" dirty="0">
                <a:solidFill>
                  <a:srgbClr val="FFFF00"/>
                </a:solidFill>
                <a:latin typeface="+mn-ea"/>
              </a:rPr>
              <a:t>】</a:t>
            </a:r>
            <a:r>
              <a:rPr lang="zh-CN" altLang="en-US" sz="2400" b="1" kern="0" dirty="0">
                <a:solidFill>
                  <a:srgbClr val="FFFF00"/>
                </a:solidFill>
                <a:latin typeface="+mn-ea"/>
              </a:rPr>
              <a:t>指函谷关或潼关以西地区。</a:t>
            </a:r>
          </a:p>
          <a:p>
            <a:r>
              <a:rPr lang="en-US" altLang="zh-CN" sz="2400" b="1" kern="0" dirty="0">
                <a:solidFill>
                  <a:srgbClr val="FFFF00"/>
                </a:solidFill>
                <a:latin typeface="+mn-ea"/>
              </a:rPr>
              <a:t>【</a:t>
            </a:r>
            <a:r>
              <a:rPr lang="zh-CN" altLang="en-US" sz="2400" b="1" kern="0" dirty="0">
                <a:solidFill>
                  <a:srgbClr val="FFFF00"/>
                </a:solidFill>
                <a:latin typeface="+mn-ea"/>
              </a:rPr>
              <a:t>关中</a:t>
            </a:r>
            <a:r>
              <a:rPr lang="en-US" altLang="zh-CN" sz="2400" b="1" kern="0" dirty="0">
                <a:solidFill>
                  <a:srgbClr val="FFFF00"/>
                </a:solidFill>
                <a:latin typeface="+mn-ea"/>
              </a:rPr>
              <a:t>】</a:t>
            </a:r>
            <a:r>
              <a:rPr lang="zh-CN" altLang="en-US" sz="2400" b="1" kern="0" dirty="0">
                <a:solidFill>
                  <a:srgbClr val="FFFF00"/>
                </a:solidFill>
                <a:latin typeface="+mn-ea"/>
              </a:rPr>
              <a:t>所指范围不一，古人习惯上将函谷关以西地区称为关中。</a:t>
            </a:r>
          </a:p>
          <a:p>
            <a:r>
              <a:rPr lang="en-US" altLang="zh-CN" sz="2400" b="1" kern="0" dirty="0">
                <a:solidFill>
                  <a:srgbClr val="FFFF00"/>
                </a:solidFill>
                <a:latin typeface="+mn-ea"/>
              </a:rPr>
              <a:t>【</a:t>
            </a:r>
            <a:r>
              <a:rPr lang="zh-CN" altLang="en-US" sz="2400" b="1" kern="0" dirty="0">
                <a:solidFill>
                  <a:srgbClr val="FFFF00"/>
                </a:solidFill>
                <a:latin typeface="+mn-ea"/>
              </a:rPr>
              <a:t>西域</a:t>
            </a:r>
            <a:r>
              <a:rPr lang="en-US" altLang="zh-CN" sz="2400" b="1" kern="0" dirty="0">
                <a:solidFill>
                  <a:srgbClr val="FFFF00"/>
                </a:solidFill>
                <a:latin typeface="+mn-ea"/>
              </a:rPr>
              <a:t>】</a:t>
            </a:r>
            <a:r>
              <a:rPr lang="zh-CN" altLang="en-US" sz="2400" b="1" kern="0" dirty="0">
                <a:solidFill>
                  <a:srgbClr val="FFFF00"/>
                </a:solidFill>
                <a:latin typeface="+mn-ea"/>
              </a:rPr>
              <a:t>古代称我国新疆及其以西地区。</a:t>
            </a:r>
          </a:p>
          <a:p>
            <a:r>
              <a:rPr lang="en-US" altLang="zh-CN" sz="2400" b="1" kern="0" dirty="0">
                <a:solidFill>
                  <a:srgbClr val="FFFF00"/>
                </a:solidFill>
                <a:latin typeface="+mn-ea"/>
              </a:rPr>
              <a:t>【</a:t>
            </a:r>
            <a:r>
              <a:rPr lang="zh-CN" altLang="en-US" sz="2400" b="1" kern="0" dirty="0">
                <a:solidFill>
                  <a:srgbClr val="FFFF00"/>
                </a:solidFill>
                <a:latin typeface="+mn-ea"/>
              </a:rPr>
              <a:t>岭峤</a:t>
            </a:r>
            <a:r>
              <a:rPr lang="en-US" altLang="zh-CN" sz="2400" b="1" kern="0" dirty="0">
                <a:solidFill>
                  <a:srgbClr val="FFFF00"/>
                </a:solidFill>
                <a:latin typeface="+mn-ea"/>
              </a:rPr>
              <a:t>】</a:t>
            </a:r>
            <a:r>
              <a:rPr lang="zh-CN" altLang="en-US" sz="2400" b="1" kern="0" dirty="0">
                <a:solidFill>
                  <a:srgbClr val="FFFF00"/>
                </a:solidFill>
                <a:latin typeface="+mn-ea"/>
              </a:rPr>
              <a:t>五岭的别称，指越城、都庞、萌渚、骑田、大庾等五岭。</a:t>
            </a:r>
          </a:p>
          <a:p>
            <a:r>
              <a:rPr lang="en-US" altLang="zh-CN" sz="2400" b="1" kern="0" dirty="0">
                <a:solidFill>
                  <a:srgbClr val="FFFF00"/>
                </a:solidFill>
                <a:latin typeface="+mn-ea"/>
              </a:rPr>
              <a:t>【</a:t>
            </a:r>
            <a:r>
              <a:rPr lang="zh-CN" altLang="en-US" sz="2400" b="1" kern="0" dirty="0">
                <a:solidFill>
                  <a:srgbClr val="FFFF00"/>
                </a:solidFill>
                <a:latin typeface="+mn-ea"/>
              </a:rPr>
              <a:t>朔漠</a:t>
            </a:r>
            <a:r>
              <a:rPr lang="en-US" altLang="zh-CN" sz="2400" b="1" kern="0" dirty="0">
                <a:solidFill>
                  <a:srgbClr val="FFFF00"/>
                </a:solidFill>
                <a:latin typeface="+mn-ea"/>
              </a:rPr>
              <a:t>】</a:t>
            </a:r>
            <a:r>
              <a:rPr lang="zh-CN" altLang="en-US" sz="2400" b="1" kern="0" dirty="0">
                <a:solidFill>
                  <a:srgbClr val="FFFF00"/>
                </a:solidFill>
                <a:latin typeface="+mn-ea"/>
              </a:rPr>
              <a:t>指北方的沙漠地带，有时也泛指北方。</a:t>
            </a:r>
          </a:p>
          <a:p>
            <a:r>
              <a:rPr lang="en-US" altLang="zh-CN" sz="2400" b="1" kern="0" dirty="0">
                <a:solidFill>
                  <a:srgbClr val="FFFF00"/>
                </a:solidFill>
                <a:latin typeface="+mn-ea"/>
              </a:rPr>
              <a:t>【</a:t>
            </a:r>
            <a:r>
              <a:rPr lang="zh-CN" altLang="en-US" sz="2400" b="1" kern="0" dirty="0">
                <a:solidFill>
                  <a:srgbClr val="FFFF00"/>
                </a:solidFill>
                <a:latin typeface="+mn-ea"/>
              </a:rPr>
              <a:t>百越</a:t>
            </a:r>
            <a:r>
              <a:rPr lang="en-US" altLang="zh-CN" sz="2400" b="1" kern="0" dirty="0">
                <a:solidFill>
                  <a:srgbClr val="FFFF00"/>
                </a:solidFill>
                <a:latin typeface="+mn-ea"/>
              </a:rPr>
              <a:t>】</a:t>
            </a:r>
            <a:r>
              <a:rPr lang="zh-CN" altLang="en-US" sz="2400" b="1" kern="0" dirty="0">
                <a:solidFill>
                  <a:srgbClr val="FFFF00"/>
                </a:solidFill>
                <a:latin typeface="+mn-ea"/>
              </a:rPr>
              <a:t>又作百粤、诸越。古代越族居住在江浙闽粤各地，统称为百越。古文中泛指南方地区。</a:t>
            </a:r>
          </a:p>
          <a:p>
            <a:r>
              <a:rPr lang="en-US" altLang="zh-CN" sz="2400" b="1" kern="0" dirty="0">
                <a:solidFill>
                  <a:srgbClr val="FFFF00"/>
                </a:solidFill>
                <a:latin typeface="+mn-ea"/>
              </a:rPr>
              <a:t>【</a:t>
            </a:r>
            <a:r>
              <a:rPr lang="zh-CN" altLang="en-US" sz="2400" b="1" kern="0" dirty="0">
                <a:solidFill>
                  <a:srgbClr val="FFFF00"/>
                </a:solidFill>
                <a:latin typeface="+mn-ea"/>
              </a:rPr>
              <a:t>五岳</a:t>
            </a:r>
            <a:r>
              <a:rPr lang="en-US" altLang="zh-CN" sz="2400" b="1" kern="0" dirty="0">
                <a:solidFill>
                  <a:srgbClr val="FFFF00"/>
                </a:solidFill>
                <a:latin typeface="+mn-ea"/>
              </a:rPr>
              <a:t>】</a:t>
            </a:r>
            <a:r>
              <a:rPr lang="zh-CN" altLang="en-US" sz="2400" b="1" kern="0" dirty="0">
                <a:solidFill>
                  <a:srgbClr val="FFFF00"/>
                </a:solidFill>
                <a:latin typeface="+mn-ea"/>
              </a:rPr>
              <a:t>五大名山的总称，即东岳泰山、西岳华山、中岳嵩山、北岳恒山、南岳衡山。</a:t>
            </a:r>
          </a:p>
        </p:txBody>
      </p:sp>
    </p:spTree>
    <p:extLst>
      <p:ext uri="{BB962C8B-B14F-4D97-AF65-F5344CB8AC3E}">
        <p14:creationId xmlns="" xmlns:p14="http://schemas.microsoft.com/office/powerpoint/2010/main" val="176251489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7</a:t>
            </a:r>
            <a:r>
              <a:rPr lang="zh-CN" altLang="en-US" sz="3000" b="1" kern="0" dirty="0">
                <a:solidFill>
                  <a:srgbClr val="FFFF00"/>
                </a:solidFill>
                <a:latin typeface="+mn-ea"/>
              </a:rPr>
              <a:t>课标全国</a:t>
            </a:r>
            <a:r>
              <a:rPr lang="en-US" altLang="zh-CN" sz="3000" b="1" kern="0" dirty="0">
                <a:solidFill>
                  <a:srgbClr val="FFFF00"/>
                </a:solidFill>
                <a:latin typeface="+mn-ea"/>
              </a:rPr>
              <a:t>Ⅱ</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) (</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下车</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古代可以代指新任官吏就职</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后来又常用“下车伊始”表示官吏初到任所。</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dirty="0">
                <a:solidFill>
                  <a:srgbClr val="FFFF00"/>
                </a:solidFill>
              </a:rPr>
              <a:t>B.</a:t>
            </a:r>
            <a:r>
              <a:rPr lang="zh-CN" altLang="en-US" sz="2200" b="1" dirty="0">
                <a:solidFill>
                  <a:srgbClr val="FFFF00"/>
                </a:solidFill>
              </a:rPr>
              <a:t>收考</a:t>
            </a:r>
            <a:r>
              <a:rPr lang="en-US" altLang="zh-CN" sz="2200" b="1" dirty="0">
                <a:solidFill>
                  <a:srgbClr val="FFFF00"/>
                </a:solidFill>
              </a:rPr>
              <a:t>,</a:t>
            </a:r>
            <a:r>
              <a:rPr lang="zh-CN" altLang="en-US" sz="2200" b="1" dirty="0">
                <a:solidFill>
                  <a:srgbClr val="FFFF00"/>
                </a:solidFill>
              </a:rPr>
              <a:t>指先行将嫌犯拘捕关进监狱</a:t>
            </a:r>
            <a:r>
              <a:rPr lang="en-US" altLang="zh-CN" sz="2200" b="1" dirty="0">
                <a:solidFill>
                  <a:srgbClr val="FFFF00"/>
                </a:solidFill>
              </a:rPr>
              <a:t>,</a:t>
            </a:r>
            <a:r>
              <a:rPr lang="zh-CN" altLang="en-US" sz="2200" b="1" dirty="0">
                <a:solidFill>
                  <a:srgbClr val="FFFF00"/>
                </a:solidFill>
              </a:rPr>
              <a:t>然后再作考察</a:t>
            </a:r>
            <a:r>
              <a:rPr lang="en-US" altLang="zh-CN" sz="2200" b="1" dirty="0">
                <a:solidFill>
                  <a:srgbClr val="FFFF00"/>
                </a:solidFill>
              </a:rPr>
              <a:t>,</a:t>
            </a:r>
            <a:r>
              <a:rPr lang="zh-CN" altLang="en-US" sz="2200" b="1" dirty="0">
                <a:solidFill>
                  <a:srgbClr val="FFFF00"/>
                </a:solidFill>
              </a:rPr>
              <a:t>进行犯罪事实的取证工作。</a:t>
            </a:r>
          </a:p>
          <a:p>
            <a:pPr eaLnBrk="0" latinLnBrk="1" hangingPunct="0"/>
            <a:r>
              <a:rPr lang="en-US" altLang="zh-CN" sz="2200" b="1" dirty="0">
                <a:solidFill>
                  <a:srgbClr val="FFFF00"/>
                </a:solidFill>
              </a:rPr>
              <a:t>C.</a:t>
            </a:r>
            <a:r>
              <a:rPr lang="zh-CN" altLang="en-US" sz="2200" b="1" dirty="0">
                <a:solidFill>
                  <a:srgbClr val="FFFF00"/>
                </a:solidFill>
              </a:rPr>
              <a:t>车驾</a:t>
            </a:r>
            <a:r>
              <a:rPr lang="en-US" altLang="zh-CN" sz="2200" b="1" dirty="0">
                <a:solidFill>
                  <a:srgbClr val="FFFF00"/>
                </a:solidFill>
              </a:rPr>
              <a:t>,</a:t>
            </a:r>
            <a:r>
              <a:rPr lang="zh-CN" altLang="en-US" sz="2200" b="1" dirty="0">
                <a:solidFill>
                  <a:srgbClr val="FFFF00"/>
                </a:solidFill>
              </a:rPr>
              <a:t>原指帝王所乘的车</a:t>
            </a:r>
            <a:r>
              <a:rPr lang="en-US" altLang="zh-CN" sz="2200" b="1" dirty="0">
                <a:solidFill>
                  <a:srgbClr val="FFFF00"/>
                </a:solidFill>
              </a:rPr>
              <a:t>,</a:t>
            </a:r>
            <a:r>
              <a:rPr lang="zh-CN" altLang="en-US" sz="2200" b="1" dirty="0">
                <a:solidFill>
                  <a:srgbClr val="FFFF00"/>
                </a:solidFill>
              </a:rPr>
              <a:t>有时因不能直接称呼帝王</a:t>
            </a:r>
            <a:r>
              <a:rPr lang="en-US" altLang="zh-CN" sz="2200" b="1" dirty="0">
                <a:solidFill>
                  <a:srgbClr val="FFFF00"/>
                </a:solidFill>
              </a:rPr>
              <a:t>,</a:t>
            </a:r>
            <a:r>
              <a:rPr lang="zh-CN" altLang="en-US" sz="2200" b="1" dirty="0">
                <a:solidFill>
                  <a:srgbClr val="FFFF00"/>
                </a:solidFill>
              </a:rPr>
              <a:t>于是又可用作帝王的代称。</a:t>
            </a:r>
          </a:p>
          <a:p>
            <a:pPr eaLnBrk="0" latinLnBrk="1" hangingPunct="0"/>
            <a:r>
              <a:rPr lang="en-US" altLang="zh-CN" sz="2200" b="1" dirty="0">
                <a:solidFill>
                  <a:srgbClr val="FFFF00"/>
                </a:solidFill>
              </a:rPr>
              <a:t>D.</a:t>
            </a:r>
            <a:r>
              <a:rPr lang="zh-CN" altLang="en-US" sz="2200" b="1" dirty="0">
                <a:solidFill>
                  <a:srgbClr val="FFFF00"/>
                </a:solidFill>
              </a:rPr>
              <a:t>京师</a:t>
            </a:r>
            <a:r>
              <a:rPr lang="en-US" altLang="zh-CN" sz="2200" b="1" dirty="0">
                <a:solidFill>
                  <a:srgbClr val="FFFF00"/>
                </a:solidFill>
              </a:rPr>
              <a:t>,</a:t>
            </a:r>
            <a:r>
              <a:rPr lang="zh-CN" altLang="en-US" sz="2200" b="1" dirty="0">
                <a:solidFill>
                  <a:srgbClr val="FFFF00"/>
                </a:solidFill>
              </a:rPr>
              <a:t>古代指国家的都城</a:t>
            </a:r>
            <a:r>
              <a:rPr lang="en-US" altLang="zh-CN" sz="2200" b="1" dirty="0">
                <a:solidFill>
                  <a:srgbClr val="FFFF00"/>
                </a:solidFill>
              </a:rPr>
              <a:t>,《</a:t>
            </a:r>
            <a:r>
              <a:rPr lang="zh-CN" altLang="en-US" sz="2200" b="1" dirty="0">
                <a:solidFill>
                  <a:srgbClr val="FFFF00"/>
                </a:solidFill>
              </a:rPr>
              <a:t>三国演义</a:t>
            </a:r>
            <a:r>
              <a:rPr lang="en-US" altLang="zh-CN" sz="2200" b="1" dirty="0">
                <a:solidFill>
                  <a:srgbClr val="FFFF00"/>
                </a:solidFill>
              </a:rPr>
              <a:t>》</a:t>
            </a:r>
            <a:r>
              <a:rPr lang="zh-CN" altLang="en-US" sz="2200" b="1" dirty="0">
                <a:solidFill>
                  <a:srgbClr val="FFFF00"/>
                </a:solidFill>
              </a:rPr>
              <a:t>中就经常提到“京师”</a:t>
            </a:r>
            <a:r>
              <a:rPr lang="en-US" altLang="zh-CN" sz="2200" b="1" dirty="0">
                <a:solidFill>
                  <a:srgbClr val="FFFF00"/>
                </a:solidFill>
              </a:rPr>
              <a:t>,</a:t>
            </a:r>
            <a:r>
              <a:rPr lang="zh-CN" altLang="en-US" sz="2200" b="1" dirty="0">
                <a:solidFill>
                  <a:srgbClr val="FFFF00"/>
                </a:solidFill>
              </a:rPr>
              <a:t>现代泛指首都。</a:t>
            </a:r>
          </a:p>
        </p:txBody>
      </p:sp>
      <p:sp>
        <p:nvSpPr>
          <p:cNvPr id="21" name="矩形 20"/>
          <p:cNvSpPr/>
          <p:nvPr/>
        </p:nvSpPr>
        <p:spPr>
          <a:xfrm>
            <a:off x="1160808" y="3515257"/>
            <a:ext cx="9832500" cy="1323439"/>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B</a:t>
            </a:r>
            <a:r>
              <a:rPr lang="zh-CN" altLang="en-US" sz="2000" b="1" dirty="0">
                <a:solidFill>
                  <a:srgbClr val="FFFF00"/>
                </a:solidFill>
              </a:rPr>
              <a:t>　本题考查了解并掌握古代文化常识的能力。</a:t>
            </a:r>
            <a:r>
              <a:rPr lang="en-US" altLang="zh-CN" sz="2000" b="1" dirty="0">
                <a:solidFill>
                  <a:srgbClr val="FFFF00"/>
                </a:solidFill>
              </a:rPr>
              <a:t>B.“</a:t>
            </a:r>
            <a:r>
              <a:rPr lang="zh-CN" altLang="en-US" sz="2000" b="1" dirty="0">
                <a:solidFill>
                  <a:srgbClr val="FFFF00"/>
                </a:solidFill>
              </a:rPr>
              <a:t>考”的意思是“拷问</a:t>
            </a:r>
            <a:r>
              <a:rPr lang="en-US" altLang="zh-CN" sz="2000" b="1" dirty="0">
                <a:solidFill>
                  <a:srgbClr val="FFFF00"/>
                </a:solidFill>
              </a:rPr>
              <a:t>,</a:t>
            </a:r>
            <a:r>
              <a:rPr lang="zh-CN" altLang="en-US" sz="2000" b="1" dirty="0">
                <a:solidFill>
                  <a:srgbClr val="FFFF00"/>
                </a:solidFill>
              </a:rPr>
              <a:t>刑讯</a:t>
            </a:r>
            <a:r>
              <a:rPr lang="en-US" altLang="zh-CN" sz="2000" b="1" dirty="0">
                <a:solidFill>
                  <a:srgbClr val="FFFF00"/>
                </a:solidFill>
              </a:rPr>
              <a:t>(</a:t>
            </a:r>
            <a:r>
              <a:rPr lang="zh-CN" altLang="en-US" sz="2000" b="1" dirty="0">
                <a:solidFill>
                  <a:srgbClr val="FFFF00"/>
                </a:solidFill>
              </a:rPr>
              <a:t>逼</a:t>
            </a:r>
            <a:br>
              <a:rPr lang="zh-CN" altLang="en-US" sz="2000" b="1" dirty="0">
                <a:solidFill>
                  <a:srgbClr val="FFFF00"/>
                </a:solidFill>
              </a:rPr>
            </a:br>
            <a:r>
              <a:rPr lang="zh-CN" altLang="en-US" sz="2000" b="1" dirty="0">
                <a:solidFill>
                  <a:srgbClr val="FFFF00"/>
                </a:solidFill>
              </a:rPr>
              <a:t>供</a:t>
            </a:r>
            <a:r>
              <a:rPr lang="en-US" altLang="zh-CN" sz="2000" b="1" dirty="0">
                <a:solidFill>
                  <a:srgbClr val="FFFF00"/>
                </a:solidFill>
              </a:rPr>
              <a:t>)”,</a:t>
            </a:r>
            <a:r>
              <a:rPr lang="zh-CN" altLang="en-US" sz="2000" b="1" dirty="0">
                <a:solidFill>
                  <a:srgbClr val="FFFF00"/>
                </a:solidFill>
              </a:rPr>
              <a:t>而非“考察</a:t>
            </a:r>
            <a:r>
              <a:rPr lang="en-US" altLang="zh-CN" sz="2000" b="1" dirty="0">
                <a:solidFill>
                  <a:srgbClr val="FFFF00"/>
                </a:solidFill>
              </a:rPr>
              <a:t>,</a:t>
            </a:r>
            <a:r>
              <a:rPr lang="zh-CN" altLang="en-US" sz="2000" b="1" dirty="0">
                <a:solidFill>
                  <a:srgbClr val="FFFF00"/>
                </a:solidFill>
              </a:rPr>
              <a:t>取证”。</a:t>
            </a:r>
            <a:r>
              <a:rPr lang="en-US" altLang="zh-CN" sz="2000" b="1" dirty="0">
                <a:solidFill>
                  <a:srgbClr val="FFFF00"/>
                </a:solidFill>
              </a:rPr>
              <a:t>A</a:t>
            </a:r>
            <a:r>
              <a:rPr lang="zh-CN" altLang="en-US" sz="2000" b="1" dirty="0">
                <a:solidFill>
                  <a:srgbClr val="FFFF00"/>
                </a:solidFill>
              </a:rPr>
              <a:t>项的“下车”和</a:t>
            </a:r>
            <a:r>
              <a:rPr lang="en-US" altLang="zh-CN" sz="2000" b="1" dirty="0">
                <a:solidFill>
                  <a:srgbClr val="FFFF00"/>
                </a:solidFill>
              </a:rPr>
              <a:t>D</a:t>
            </a:r>
            <a:r>
              <a:rPr lang="zh-CN" altLang="en-US" sz="2000" b="1" dirty="0">
                <a:solidFill>
                  <a:srgbClr val="FFFF00"/>
                </a:solidFill>
              </a:rPr>
              <a:t>项的“京师”在高中必修教材</a:t>
            </a:r>
            <a:r>
              <a:rPr lang="en-US" altLang="zh-CN" sz="2000" b="1" dirty="0">
                <a:solidFill>
                  <a:srgbClr val="FFFF00"/>
                </a:solidFill>
              </a:rPr>
              <a:t>《</a:t>
            </a:r>
            <a:r>
              <a:rPr lang="zh-CN" altLang="en-US" sz="2000" b="1" dirty="0">
                <a:solidFill>
                  <a:srgbClr val="FFFF00"/>
                </a:solidFill>
              </a:rPr>
              <a:t>张衡传</a:t>
            </a:r>
            <a:r>
              <a:rPr lang="en-US" altLang="zh-CN" sz="2000" b="1" dirty="0">
                <a:solidFill>
                  <a:srgbClr val="FFFF00"/>
                </a:solidFill>
              </a:rPr>
              <a:t>》</a:t>
            </a:r>
            <a:r>
              <a:rPr lang="zh-CN" altLang="en-US" sz="2000" b="1" dirty="0">
                <a:solidFill>
                  <a:srgbClr val="FFFF00"/>
                </a:solidFill>
              </a:rPr>
              <a:t>中出现过</a:t>
            </a:r>
            <a:r>
              <a:rPr lang="en-US" altLang="zh-CN" sz="2000" b="1" dirty="0">
                <a:solidFill>
                  <a:srgbClr val="FFFF00"/>
                </a:solidFill>
              </a:rPr>
              <a:t>,</a:t>
            </a:r>
            <a:r>
              <a:rPr lang="zh-CN" altLang="en-US" sz="2000" b="1" dirty="0">
                <a:solidFill>
                  <a:srgbClr val="FFFF00"/>
                </a:solidFill>
              </a:rPr>
              <a:t>如“衡下车</a:t>
            </a:r>
            <a:r>
              <a:rPr lang="en-US" altLang="zh-CN" sz="2000" b="1" dirty="0">
                <a:solidFill>
                  <a:srgbClr val="FFFF00"/>
                </a:solidFill>
              </a:rPr>
              <a:t>,</a:t>
            </a:r>
            <a:r>
              <a:rPr lang="zh-CN" altLang="en-US" sz="2000" b="1" dirty="0">
                <a:solidFill>
                  <a:srgbClr val="FFFF00"/>
                </a:solidFill>
              </a:rPr>
              <a:t>治威严</a:t>
            </a:r>
            <a:r>
              <a:rPr lang="en-US" altLang="zh-CN" sz="2000" b="1" dirty="0">
                <a:solidFill>
                  <a:srgbClr val="FFFF00"/>
                </a:solidFill>
              </a:rPr>
              <a:t>,</a:t>
            </a:r>
            <a:r>
              <a:rPr lang="zh-CN" altLang="en-US" sz="2000" b="1" dirty="0">
                <a:solidFill>
                  <a:srgbClr val="FFFF00"/>
                </a:solidFill>
              </a:rPr>
              <a:t>整法度”“游于三辅</a:t>
            </a:r>
            <a:r>
              <a:rPr lang="en-US" altLang="zh-CN" sz="2000" b="1" dirty="0">
                <a:solidFill>
                  <a:srgbClr val="FFFF00"/>
                </a:solidFill>
              </a:rPr>
              <a:t>,</a:t>
            </a:r>
            <a:r>
              <a:rPr lang="zh-CN" altLang="en-US" sz="2000" b="1" dirty="0">
                <a:solidFill>
                  <a:srgbClr val="FFFF00"/>
                </a:solidFill>
              </a:rPr>
              <a:t>因入京师”。</a:t>
            </a:r>
            <a:r>
              <a:rPr lang="en-US" altLang="zh-CN" sz="2000" b="1" dirty="0">
                <a:solidFill>
                  <a:srgbClr val="FFFF00"/>
                </a:solidFill>
              </a:rPr>
              <a:t>C</a:t>
            </a:r>
            <a:r>
              <a:rPr lang="zh-CN" altLang="en-US" sz="2000" b="1" dirty="0">
                <a:solidFill>
                  <a:srgbClr val="FFFF00"/>
                </a:solidFill>
              </a:rPr>
              <a:t>项“车驾”除了指帝王所乘的车外</a:t>
            </a:r>
            <a:r>
              <a:rPr lang="en-US" altLang="zh-CN" sz="2000" b="1" dirty="0">
                <a:solidFill>
                  <a:srgbClr val="FFFF00"/>
                </a:solidFill>
              </a:rPr>
              <a:t>,</a:t>
            </a:r>
            <a:r>
              <a:rPr lang="zh-CN" altLang="en-US" sz="2000" b="1" dirty="0">
                <a:solidFill>
                  <a:srgbClr val="FFFF00"/>
                </a:solidFill>
              </a:rPr>
              <a:t>也可指普通“马车”。</a:t>
            </a:r>
          </a:p>
        </p:txBody>
      </p:sp>
    </p:spTree>
    <p:extLst>
      <p:ext uri="{BB962C8B-B14F-4D97-AF65-F5344CB8AC3E}">
        <p14:creationId xmlns="" xmlns:p14="http://schemas.microsoft.com/office/powerpoint/2010/main" val="230605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11" descr="http://b.hiphotos.baidu.com/baike/c0%3Dbaike150%2C5%2C5%2C150%2C50/sign=a3f898b0d4ca7bcb6976cf7ddf600006/9213b07eca806538dd21056094dda144ac3482fe.jpg"/>
          <p:cNvPicPr>
            <a:picLocks noChangeAspect="1" noChangeArrowheads="1"/>
          </p:cNvPicPr>
          <p:nvPr/>
        </p:nvPicPr>
        <p:blipFill>
          <a:blip r:embed="rId2" cstate="print"/>
          <a:srcRect/>
          <a:stretch>
            <a:fillRect/>
          </a:stretch>
        </p:blipFill>
        <p:spPr bwMode="auto">
          <a:xfrm>
            <a:off x="-10575" y="0"/>
            <a:ext cx="12202575" cy="6858000"/>
          </a:xfrm>
          <a:prstGeom prst="rect">
            <a:avLst/>
          </a:prstGeom>
          <a:noFill/>
          <a:ln w="9525">
            <a:noFill/>
            <a:miter lim="800000"/>
            <a:headEnd/>
            <a:tailEnd/>
          </a:ln>
        </p:spPr>
      </p:pic>
      <p:sp>
        <p:nvSpPr>
          <p:cNvPr id="92163" name="Rectangle 7"/>
          <p:cNvSpPr>
            <a:spLocks noChangeArrowheads="1"/>
          </p:cNvSpPr>
          <p:nvPr/>
        </p:nvSpPr>
        <p:spPr bwMode="auto">
          <a:xfrm>
            <a:off x="147034" y="6021388"/>
            <a:ext cx="3205101" cy="823331"/>
          </a:xfrm>
          <a:prstGeom prst="rect">
            <a:avLst/>
          </a:prstGeom>
          <a:solidFill>
            <a:srgbClr val="FFFF00"/>
          </a:solidFill>
          <a:ln w="9525">
            <a:solidFill>
              <a:srgbClr val="0000FF"/>
            </a:solidFill>
            <a:miter lim="800000"/>
            <a:headEnd/>
            <a:tailEnd/>
          </a:ln>
        </p:spPr>
        <p:txBody>
          <a:bodyPr wrap="none" lIns="106708" tIns="53354" rIns="106708" bIns="53354">
            <a:spAutoFit/>
          </a:bodyPr>
          <a:lstStyle/>
          <a:p>
            <a:pPr defTabSz="1065512"/>
            <a:r>
              <a:rPr lang="zh-CN" altLang="en-US" sz="4650" b="1" dirty="0">
                <a:ea typeface="黑体" pitchFamily="49" charset="-122"/>
              </a:rPr>
              <a:t>禹贡九州图</a:t>
            </a:r>
          </a:p>
        </p:txBody>
      </p:sp>
    </p:spTree>
    <p:extLst>
      <p:ext uri="{BB962C8B-B14F-4D97-AF65-F5344CB8AC3E}">
        <p14:creationId xmlns="" xmlns:p14="http://schemas.microsoft.com/office/powerpoint/2010/main" val="304752734"/>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3200" y="-963613"/>
            <a:ext cx="12716658" cy="7821613"/>
            <a:chOff x="-333200" y="-963613"/>
            <a:chExt cx="12716658" cy="7821613"/>
          </a:xfrm>
        </p:grpSpPr>
        <p:pic>
          <p:nvPicPr>
            <p:cNvPr id="81924" name="Picture 7" descr="http://ditu.mcqyy.com/uploads/allimg/130817/1-130QGG015I1.jpg"/>
            <p:cNvPicPr>
              <a:picLocks noChangeAspect="1" noChangeArrowheads="1"/>
            </p:cNvPicPr>
            <p:nvPr/>
          </p:nvPicPr>
          <p:blipFill>
            <a:blip r:embed="rId2" cstate="print"/>
            <a:srcRect/>
            <a:stretch>
              <a:fillRect/>
            </a:stretch>
          </p:blipFill>
          <p:spPr bwMode="auto">
            <a:xfrm>
              <a:off x="-333200" y="-963613"/>
              <a:ext cx="12716658" cy="7821613"/>
            </a:xfrm>
            <a:prstGeom prst="rect">
              <a:avLst/>
            </a:prstGeom>
            <a:noFill/>
            <a:ln w="9525">
              <a:solidFill>
                <a:srgbClr val="FF0000"/>
              </a:solidFill>
              <a:miter lim="800000"/>
              <a:headEnd/>
              <a:tailEnd/>
            </a:ln>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13931" y="-869776"/>
              <a:ext cx="3858278" cy="666750"/>
            </a:xfrm>
            <a:prstGeom prst="rect">
              <a:avLst/>
            </a:prstGeom>
          </p:spPr>
        </p:pic>
      </p:grpSp>
      <p:sp>
        <p:nvSpPr>
          <p:cNvPr id="36869" name="任意多边形 20"/>
          <p:cNvSpPr>
            <a:spLocks/>
          </p:cNvSpPr>
          <p:nvPr/>
        </p:nvSpPr>
        <p:spPr bwMode="auto">
          <a:xfrm>
            <a:off x="6679897" y="2227263"/>
            <a:ext cx="1402620" cy="1651000"/>
          </a:xfrm>
          <a:custGeom>
            <a:avLst/>
            <a:gdLst>
              <a:gd name="T0" fmla="*/ 951965 w 1051995"/>
              <a:gd name="T1" fmla="*/ 0 h 1651820"/>
              <a:gd name="T2" fmla="*/ 877948 w 1051995"/>
              <a:gd name="T3" fmla="*/ 58770 h 1651820"/>
              <a:gd name="T4" fmla="*/ 774325 w 1051995"/>
              <a:gd name="T5" fmla="*/ 88152 h 1651820"/>
              <a:gd name="T6" fmla="*/ 715111 w 1051995"/>
              <a:gd name="T7" fmla="*/ 146920 h 1651820"/>
              <a:gd name="T8" fmla="*/ 685503 w 1051995"/>
              <a:gd name="T9" fmla="*/ 190996 h 1651820"/>
              <a:gd name="T10" fmla="*/ 670701 w 1051995"/>
              <a:gd name="T11" fmla="*/ 235072 h 1651820"/>
              <a:gd name="T12" fmla="*/ 641093 w 1051995"/>
              <a:gd name="T13" fmla="*/ 308533 h 1651820"/>
              <a:gd name="T14" fmla="*/ 596682 w 1051995"/>
              <a:gd name="T15" fmla="*/ 396685 h 1651820"/>
              <a:gd name="T16" fmla="*/ 552273 w 1051995"/>
              <a:gd name="T17" fmla="*/ 426068 h 1651820"/>
              <a:gd name="T18" fmla="*/ 419041 w 1051995"/>
              <a:gd name="T19" fmla="*/ 411375 h 1651820"/>
              <a:gd name="T20" fmla="*/ 374629 w 1051995"/>
              <a:gd name="T21" fmla="*/ 426068 h 1651820"/>
              <a:gd name="T22" fmla="*/ 359828 w 1051995"/>
              <a:gd name="T23" fmla="*/ 499529 h 1651820"/>
              <a:gd name="T24" fmla="*/ 345024 w 1051995"/>
              <a:gd name="T25" fmla="*/ 543605 h 1651820"/>
              <a:gd name="T26" fmla="*/ 389434 w 1051995"/>
              <a:gd name="T27" fmla="*/ 572988 h 1651820"/>
              <a:gd name="T28" fmla="*/ 478254 w 1051995"/>
              <a:gd name="T29" fmla="*/ 602372 h 1651820"/>
              <a:gd name="T30" fmla="*/ 507861 w 1051995"/>
              <a:gd name="T31" fmla="*/ 793368 h 1651820"/>
              <a:gd name="T32" fmla="*/ 522665 w 1051995"/>
              <a:gd name="T33" fmla="*/ 837444 h 1651820"/>
              <a:gd name="T34" fmla="*/ 463452 w 1051995"/>
              <a:gd name="T35" fmla="*/ 896212 h 1651820"/>
              <a:gd name="T36" fmla="*/ 419041 w 1051995"/>
              <a:gd name="T37" fmla="*/ 984363 h 1651820"/>
              <a:gd name="T38" fmla="*/ 374629 w 1051995"/>
              <a:gd name="T39" fmla="*/ 1013746 h 1651820"/>
              <a:gd name="T40" fmla="*/ 315416 w 1051995"/>
              <a:gd name="T41" fmla="*/ 999057 h 1651820"/>
              <a:gd name="T42" fmla="*/ 271005 w 1051995"/>
              <a:gd name="T43" fmla="*/ 969671 h 1651820"/>
              <a:gd name="T44" fmla="*/ 226592 w 1051995"/>
              <a:gd name="T45" fmla="*/ 984363 h 1651820"/>
              <a:gd name="T46" fmla="*/ 226592 w 1051995"/>
              <a:gd name="T47" fmla="*/ 1131284 h 1651820"/>
              <a:gd name="T48" fmla="*/ 256202 w 1051995"/>
              <a:gd name="T49" fmla="*/ 1175360 h 1651820"/>
              <a:gd name="T50" fmla="*/ 196990 w 1051995"/>
              <a:gd name="T51" fmla="*/ 1278204 h 1651820"/>
              <a:gd name="T52" fmla="*/ 137776 w 1051995"/>
              <a:gd name="T53" fmla="*/ 1292897 h 1651820"/>
              <a:gd name="T54" fmla="*/ 93364 w 1051995"/>
              <a:gd name="T55" fmla="*/ 1322279 h 1651820"/>
              <a:gd name="T56" fmla="*/ 19348 w 1051995"/>
              <a:gd name="T57" fmla="*/ 1439816 h 1651820"/>
              <a:gd name="T58" fmla="*/ 4542 w 1051995"/>
              <a:gd name="T59" fmla="*/ 1483892 h 1651820"/>
              <a:gd name="T60" fmla="*/ 93364 w 1051995"/>
              <a:gd name="T61" fmla="*/ 1469200 h 1651820"/>
              <a:gd name="T62" fmla="*/ 330218 w 1051995"/>
              <a:gd name="T63" fmla="*/ 1483892 h 1651820"/>
              <a:gd name="T64" fmla="*/ 419041 w 1051995"/>
              <a:gd name="T65" fmla="*/ 1513275 h 1651820"/>
              <a:gd name="T66" fmla="*/ 448646 w 1051995"/>
              <a:gd name="T67" fmla="*/ 1557351 h 1651820"/>
              <a:gd name="T68" fmla="*/ 567076 w 1051995"/>
              <a:gd name="T69" fmla="*/ 1586735 h 1651820"/>
              <a:gd name="T70" fmla="*/ 655897 w 1051995"/>
              <a:gd name="T71" fmla="*/ 1630811 h 1651820"/>
              <a:gd name="T72" fmla="*/ 700307 w 1051995"/>
              <a:gd name="T73" fmla="*/ 1645504 h 1651820"/>
              <a:gd name="T74" fmla="*/ 744718 w 1051995"/>
              <a:gd name="T75" fmla="*/ 1630811 h 1651820"/>
              <a:gd name="T76" fmla="*/ 729914 w 1051995"/>
              <a:gd name="T77" fmla="*/ 1586735 h 1651820"/>
              <a:gd name="T78" fmla="*/ 803933 w 1051995"/>
              <a:gd name="T79" fmla="*/ 1454508 h 1651820"/>
              <a:gd name="T80" fmla="*/ 981573 w 1051995"/>
              <a:gd name="T81" fmla="*/ 1439816 h 1651820"/>
              <a:gd name="T82" fmla="*/ 1055592 w 1051995"/>
              <a:gd name="T83" fmla="*/ 1425124 h 1651820"/>
              <a:gd name="T84" fmla="*/ 996377 w 1051995"/>
              <a:gd name="T85" fmla="*/ 1336972 h 1651820"/>
              <a:gd name="T86" fmla="*/ 966770 w 1051995"/>
              <a:gd name="T87" fmla="*/ 1248820 h 1651820"/>
              <a:gd name="T88" fmla="*/ 907555 w 1051995"/>
              <a:gd name="T89" fmla="*/ 1160669 h 1651820"/>
              <a:gd name="T90" fmla="*/ 877948 w 1051995"/>
              <a:gd name="T91" fmla="*/ 954979 h 1651820"/>
              <a:gd name="T92" fmla="*/ 863145 w 1051995"/>
              <a:gd name="T93" fmla="*/ 881520 h 1651820"/>
              <a:gd name="T94" fmla="*/ 818735 w 1051995"/>
              <a:gd name="T95" fmla="*/ 705216 h 1651820"/>
              <a:gd name="T96" fmla="*/ 833538 w 1051995"/>
              <a:gd name="T97" fmla="*/ 602372 h 1651820"/>
              <a:gd name="T98" fmla="*/ 848342 w 1051995"/>
              <a:gd name="T99" fmla="*/ 396685 h 1651820"/>
              <a:gd name="T100" fmla="*/ 907555 w 1051995"/>
              <a:gd name="T101" fmla="*/ 308533 h 1651820"/>
              <a:gd name="T102" fmla="*/ 922360 w 1051995"/>
              <a:gd name="T103" fmla="*/ 176302 h 1651820"/>
              <a:gd name="T104" fmla="*/ 951965 w 1051995"/>
              <a:gd name="T105" fmla="*/ 88152 h 1651820"/>
              <a:gd name="T106" fmla="*/ 863145 w 1051995"/>
              <a:gd name="T107" fmla="*/ 44076 h 16518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51995"/>
              <a:gd name="T163" fmla="*/ 0 h 1651820"/>
              <a:gd name="T164" fmla="*/ 1051995 w 1051995"/>
              <a:gd name="T165" fmla="*/ 1651820 h 16518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51995" h="1651820">
                <a:moveTo>
                  <a:pt x="948422" y="0"/>
                </a:moveTo>
                <a:cubicBezTo>
                  <a:pt x="923841" y="19665"/>
                  <a:pt x="901374" y="42310"/>
                  <a:pt x="874680" y="58994"/>
                </a:cubicBezTo>
                <a:cubicBezTo>
                  <a:pt x="860578" y="67808"/>
                  <a:pt x="781144" y="86065"/>
                  <a:pt x="771442" y="88491"/>
                </a:cubicBezTo>
                <a:cubicBezTo>
                  <a:pt x="739262" y="185026"/>
                  <a:pt x="783956" y="90278"/>
                  <a:pt x="712448" y="147484"/>
                </a:cubicBezTo>
                <a:cubicBezTo>
                  <a:pt x="698607" y="158557"/>
                  <a:pt x="692783" y="176981"/>
                  <a:pt x="682951" y="191729"/>
                </a:cubicBezTo>
                <a:cubicBezTo>
                  <a:pt x="678035" y="206478"/>
                  <a:pt x="679196" y="224982"/>
                  <a:pt x="668203" y="235975"/>
                </a:cubicBezTo>
                <a:cubicBezTo>
                  <a:pt x="613192" y="290987"/>
                  <a:pt x="609153" y="191500"/>
                  <a:pt x="638706" y="309717"/>
                </a:cubicBezTo>
                <a:cubicBezTo>
                  <a:pt x="626711" y="345704"/>
                  <a:pt x="623052" y="369616"/>
                  <a:pt x="594461" y="398207"/>
                </a:cubicBezTo>
                <a:cubicBezTo>
                  <a:pt x="581927" y="410741"/>
                  <a:pt x="564964" y="417872"/>
                  <a:pt x="550216" y="427704"/>
                </a:cubicBezTo>
                <a:cubicBezTo>
                  <a:pt x="505971" y="422788"/>
                  <a:pt x="461998" y="412955"/>
                  <a:pt x="417480" y="412955"/>
                </a:cubicBezTo>
                <a:cubicBezTo>
                  <a:pt x="401934" y="412955"/>
                  <a:pt x="381858" y="414769"/>
                  <a:pt x="373235" y="427704"/>
                </a:cubicBezTo>
                <a:cubicBezTo>
                  <a:pt x="359330" y="448561"/>
                  <a:pt x="364567" y="477127"/>
                  <a:pt x="358487" y="501446"/>
                </a:cubicBezTo>
                <a:cubicBezTo>
                  <a:pt x="354717" y="516528"/>
                  <a:pt x="348655" y="530943"/>
                  <a:pt x="343739" y="545691"/>
                </a:cubicBezTo>
                <a:cubicBezTo>
                  <a:pt x="358487" y="555523"/>
                  <a:pt x="371786" y="567989"/>
                  <a:pt x="387984" y="575188"/>
                </a:cubicBezTo>
                <a:cubicBezTo>
                  <a:pt x="416396" y="587816"/>
                  <a:pt x="476474" y="604684"/>
                  <a:pt x="476474" y="604684"/>
                </a:cubicBezTo>
                <a:cubicBezTo>
                  <a:pt x="511973" y="711182"/>
                  <a:pt x="473381" y="584575"/>
                  <a:pt x="505971" y="796413"/>
                </a:cubicBezTo>
                <a:cubicBezTo>
                  <a:pt x="508335" y="811779"/>
                  <a:pt x="515803" y="825910"/>
                  <a:pt x="520719" y="840659"/>
                </a:cubicBezTo>
                <a:cubicBezTo>
                  <a:pt x="488542" y="937193"/>
                  <a:pt x="533233" y="842447"/>
                  <a:pt x="461726" y="899652"/>
                </a:cubicBezTo>
                <a:cubicBezTo>
                  <a:pt x="392658" y="954906"/>
                  <a:pt x="464977" y="928771"/>
                  <a:pt x="417480" y="988142"/>
                </a:cubicBezTo>
                <a:cubicBezTo>
                  <a:pt x="406407" y="1001983"/>
                  <a:pt x="387983" y="1007807"/>
                  <a:pt x="373235" y="1017639"/>
                </a:cubicBezTo>
                <a:cubicBezTo>
                  <a:pt x="353571" y="1012723"/>
                  <a:pt x="332873" y="1010876"/>
                  <a:pt x="314242" y="1002891"/>
                </a:cubicBezTo>
                <a:cubicBezTo>
                  <a:pt x="297950" y="995909"/>
                  <a:pt x="287481" y="976308"/>
                  <a:pt x="269997" y="973394"/>
                </a:cubicBezTo>
                <a:cubicBezTo>
                  <a:pt x="254662" y="970838"/>
                  <a:pt x="240500" y="983226"/>
                  <a:pt x="225751" y="988142"/>
                </a:cubicBezTo>
                <a:cubicBezTo>
                  <a:pt x="209003" y="1055136"/>
                  <a:pt x="199922" y="1058139"/>
                  <a:pt x="225751" y="1135626"/>
                </a:cubicBezTo>
                <a:cubicBezTo>
                  <a:pt x="231356" y="1152442"/>
                  <a:pt x="245416" y="1165123"/>
                  <a:pt x="255248" y="1179871"/>
                </a:cubicBezTo>
                <a:cubicBezTo>
                  <a:pt x="143838" y="1217009"/>
                  <a:pt x="288184" y="1154409"/>
                  <a:pt x="196255" y="1283110"/>
                </a:cubicBezTo>
                <a:cubicBezTo>
                  <a:pt x="184473" y="1299604"/>
                  <a:pt x="156926" y="1292943"/>
                  <a:pt x="137261" y="1297859"/>
                </a:cubicBezTo>
                <a:cubicBezTo>
                  <a:pt x="122513" y="1307691"/>
                  <a:pt x="103319" y="1312931"/>
                  <a:pt x="93016" y="1327355"/>
                </a:cubicBezTo>
                <a:cubicBezTo>
                  <a:pt x="-46648" y="1522884"/>
                  <a:pt x="162930" y="1301686"/>
                  <a:pt x="19274" y="1445342"/>
                </a:cubicBezTo>
                <a:cubicBezTo>
                  <a:pt x="14358" y="1460091"/>
                  <a:pt x="-9908" y="1483814"/>
                  <a:pt x="4526" y="1489588"/>
                </a:cubicBezTo>
                <a:cubicBezTo>
                  <a:pt x="32291" y="1500694"/>
                  <a:pt x="63112" y="1474839"/>
                  <a:pt x="93016" y="1474839"/>
                </a:cubicBezTo>
                <a:cubicBezTo>
                  <a:pt x="171827" y="1474839"/>
                  <a:pt x="250332" y="1484672"/>
                  <a:pt x="328990" y="1489588"/>
                </a:cubicBezTo>
                <a:cubicBezTo>
                  <a:pt x="358487" y="1499420"/>
                  <a:pt x="400233" y="1493214"/>
                  <a:pt x="417480" y="1519084"/>
                </a:cubicBezTo>
                <a:cubicBezTo>
                  <a:pt x="427312" y="1533832"/>
                  <a:pt x="431123" y="1555402"/>
                  <a:pt x="446977" y="1563329"/>
                </a:cubicBezTo>
                <a:cubicBezTo>
                  <a:pt x="483237" y="1581459"/>
                  <a:pt x="526505" y="1580006"/>
                  <a:pt x="564964" y="1592826"/>
                </a:cubicBezTo>
                <a:cubicBezTo>
                  <a:pt x="676175" y="1629898"/>
                  <a:pt x="539094" y="1579891"/>
                  <a:pt x="653455" y="1637071"/>
                </a:cubicBezTo>
                <a:cubicBezTo>
                  <a:pt x="667360" y="1644023"/>
                  <a:pt x="682952" y="1646904"/>
                  <a:pt x="697700" y="1651820"/>
                </a:cubicBezTo>
                <a:cubicBezTo>
                  <a:pt x="712448" y="1646904"/>
                  <a:pt x="734993" y="1650976"/>
                  <a:pt x="741945" y="1637071"/>
                </a:cubicBezTo>
                <a:cubicBezTo>
                  <a:pt x="748897" y="1623166"/>
                  <a:pt x="725480" y="1608277"/>
                  <a:pt x="727197" y="1592826"/>
                </a:cubicBezTo>
                <a:cubicBezTo>
                  <a:pt x="730203" y="1565772"/>
                  <a:pt x="756902" y="1471834"/>
                  <a:pt x="800939" y="1460091"/>
                </a:cubicBezTo>
                <a:cubicBezTo>
                  <a:pt x="858138" y="1444838"/>
                  <a:pt x="918926" y="1450258"/>
                  <a:pt x="977919" y="1445342"/>
                </a:cubicBezTo>
                <a:cubicBezTo>
                  <a:pt x="1002500" y="1440426"/>
                  <a:pt x="1048116" y="1455409"/>
                  <a:pt x="1051661" y="1430594"/>
                </a:cubicBezTo>
                <a:cubicBezTo>
                  <a:pt x="1056675" y="1395500"/>
                  <a:pt x="1003878" y="1375735"/>
                  <a:pt x="992668" y="1342104"/>
                </a:cubicBezTo>
                <a:cubicBezTo>
                  <a:pt x="982836" y="1312607"/>
                  <a:pt x="980418" y="1279483"/>
                  <a:pt x="963171" y="1253613"/>
                </a:cubicBezTo>
                <a:lnTo>
                  <a:pt x="904177" y="1165123"/>
                </a:lnTo>
                <a:cubicBezTo>
                  <a:pt x="872534" y="1038546"/>
                  <a:pt x="903421" y="1174198"/>
                  <a:pt x="874680" y="958646"/>
                </a:cubicBezTo>
                <a:cubicBezTo>
                  <a:pt x="871367" y="933798"/>
                  <a:pt x="863477" y="909720"/>
                  <a:pt x="859932" y="884904"/>
                </a:cubicBezTo>
                <a:cubicBezTo>
                  <a:pt x="837152" y="725439"/>
                  <a:pt x="872297" y="792837"/>
                  <a:pt x="815687" y="707923"/>
                </a:cubicBezTo>
                <a:cubicBezTo>
                  <a:pt x="820603" y="673510"/>
                  <a:pt x="827139" y="639290"/>
                  <a:pt x="830435" y="604684"/>
                </a:cubicBezTo>
                <a:cubicBezTo>
                  <a:pt x="836977" y="535994"/>
                  <a:pt x="828449" y="465148"/>
                  <a:pt x="845184" y="398207"/>
                </a:cubicBezTo>
                <a:cubicBezTo>
                  <a:pt x="853782" y="363815"/>
                  <a:pt x="904177" y="309717"/>
                  <a:pt x="904177" y="309717"/>
                </a:cubicBezTo>
                <a:cubicBezTo>
                  <a:pt x="909093" y="265472"/>
                  <a:pt x="910195" y="220634"/>
                  <a:pt x="918926" y="176981"/>
                </a:cubicBezTo>
                <a:cubicBezTo>
                  <a:pt x="925024" y="146493"/>
                  <a:pt x="948422" y="88491"/>
                  <a:pt x="948422" y="88491"/>
                </a:cubicBezTo>
                <a:cubicBezTo>
                  <a:pt x="925901" y="20927"/>
                  <a:pt x="949220" y="44246"/>
                  <a:pt x="859932" y="44246"/>
                </a:cubicBezTo>
              </a:path>
            </a:pathLst>
          </a:custGeom>
          <a:solidFill>
            <a:srgbClr val="2001A3"/>
          </a:solidFill>
          <a:ln w="38100" cap="flat" cmpd="sng">
            <a:solidFill>
              <a:srgbClr val="2001A3"/>
            </a:solidFill>
            <a:round/>
            <a:headEnd/>
            <a:tailEnd/>
          </a:ln>
        </p:spPr>
        <p:txBody>
          <a:bodyPr lIns="83399" tIns="41700" rIns="83399" bIns="41700" anchor="ctr"/>
          <a:lstStyle/>
          <a:p>
            <a:endParaRPr lang="zh-CN" altLang="en-US" sz="900"/>
          </a:p>
        </p:txBody>
      </p:sp>
      <p:sp>
        <p:nvSpPr>
          <p:cNvPr id="36870" name="任意多边形 21"/>
          <p:cNvSpPr>
            <a:spLocks/>
          </p:cNvSpPr>
          <p:nvPr/>
        </p:nvSpPr>
        <p:spPr bwMode="auto">
          <a:xfrm>
            <a:off x="7845573" y="2876551"/>
            <a:ext cx="1394156" cy="1046163"/>
          </a:xfrm>
          <a:custGeom>
            <a:avLst/>
            <a:gdLst>
              <a:gd name="T0" fmla="*/ 146542 w 1047136"/>
              <a:gd name="T1" fmla="*/ 791873 h 1047136"/>
              <a:gd name="T2" fmla="*/ 234469 w 1047136"/>
              <a:gd name="T3" fmla="*/ 806537 h 1047136"/>
              <a:gd name="T4" fmla="*/ 322393 w 1047136"/>
              <a:gd name="T5" fmla="*/ 835866 h 1047136"/>
              <a:gd name="T6" fmla="*/ 542206 w 1047136"/>
              <a:gd name="T7" fmla="*/ 850530 h 1047136"/>
              <a:gd name="T8" fmla="*/ 556861 w 1047136"/>
              <a:gd name="T9" fmla="*/ 894523 h 1047136"/>
              <a:gd name="T10" fmla="*/ 615477 w 1047136"/>
              <a:gd name="T11" fmla="*/ 997173 h 1047136"/>
              <a:gd name="T12" fmla="*/ 747365 w 1047136"/>
              <a:gd name="T13" fmla="*/ 1011836 h 1047136"/>
              <a:gd name="T14" fmla="*/ 805982 w 1047136"/>
              <a:gd name="T15" fmla="*/ 1026502 h 1047136"/>
              <a:gd name="T16" fmla="*/ 849945 w 1047136"/>
              <a:gd name="T17" fmla="*/ 1041166 h 1047136"/>
              <a:gd name="T18" fmla="*/ 893906 w 1047136"/>
              <a:gd name="T19" fmla="*/ 1026502 h 1047136"/>
              <a:gd name="T20" fmla="*/ 908560 w 1047136"/>
              <a:gd name="T21" fmla="*/ 938516 h 1047136"/>
              <a:gd name="T22" fmla="*/ 923214 w 1047136"/>
              <a:gd name="T23" fmla="*/ 894523 h 1047136"/>
              <a:gd name="T24" fmla="*/ 908560 w 1047136"/>
              <a:gd name="T25" fmla="*/ 835866 h 1047136"/>
              <a:gd name="T26" fmla="*/ 893906 w 1047136"/>
              <a:gd name="T27" fmla="*/ 762545 h 1047136"/>
              <a:gd name="T28" fmla="*/ 805982 w 1047136"/>
              <a:gd name="T29" fmla="*/ 733217 h 1047136"/>
              <a:gd name="T30" fmla="*/ 820635 w 1047136"/>
              <a:gd name="T31" fmla="*/ 645230 h 1047136"/>
              <a:gd name="T32" fmla="*/ 849945 w 1047136"/>
              <a:gd name="T33" fmla="*/ 557243 h 1047136"/>
              <a:gd name="T34" fmla="*/ 835290 w 1047136"/>
              <a:gd name="T35" fmla="*/ 513251 h 1047136"/>
              <a:gd name="T36" fmla="*/ 879253 w 1047136"/>
              <a:gd name="T37" fmla="*/ 498587 h 1047136"/>
              <a:gd name="T38" fmla="*/ 1011140 w 1047136"/>
              <a:gd name="T39" fmla="*/ 483923 h 1047136"/>
              <a:gd name="T40" fmla="*/ 1040449 w 1047136"/>
              <a:gd name="T41" fmla="*/ 439929 h 1047136"/>
              <a:gd name="T42" fmla="*/ 1011140 w 1047136"/>
              <a:gd name="T43" fmla="*/ 395936 h 1047136"/>
              <a:gd name="T44" fmla="*/ 967178 w 1047136"/>
              <a:gd name="T45" fmla="*/ 381272 h 1047136"/>
              <a:gd name="T46" fmla="*/ 835290 w 1047136"/>
              <a:gd name="T47" fmla="*/ 351943 h 1047136"/>
              <a:gd name="T48" fmla="*/ 747365 w 1047136"/>
              <a:gd name="T49" fmla="*/ 322615 h 1047136"/>
              <a:gd name="T50" fmla="*/ 703402 w 1047136"/>
              <a:gd name="T51" fmla="*/ 293287 h 1047136"/>
              <a:gd name="T52" fmla="*/ 762020 w 1047136"/>
              <a:gd name="T53" fmla="*/ 205301 h 1047136"/>
              <a:gd name="T54" fmla="*/ 776674 w 1047136"/>
              <a:gd name="T55" fmla="*/ 161308 h 1047136"/>
              <a:gd name="T56" fmla="*/ 703402 w 1047136"/>
              <a:gd name="T57" fmla="*/ 43994 h 1047136"/>
              <a:gd name="T58" fmla="*/ 615477 w 1047136"/>
              <a:gd name="T59" fmla="*/ 29331 h 1047136"/>
              <a:gd name="T60" fmla="*/ 556861 w 1047136"/>
              <a:gd name="T61" fmla="*/ 0 h 1047136"/>
              <a:gd name="T62" fmla="*/ 483589 w 1047136"/>
              <a:gd name="T63" fmla="*/ 87987 h 1047136"/>
              <a:gd name="T64" fmla="*/ 468935 w 1047136"/>
              <a:gd name="T65" fmla="*/ 161308 h 1047136"/>
              <a:gd name="T66" fmla="*/ 395664 w 1047136"/>
              <a:gd name="T67" fmla="*/ 249293 h 1047136"/>
              <a:gd name="T68" fmla="*/ 307739 w 1047136"/>
              <a:gd name="T69" fmla="*/ 278623 h 1047136"/>
              <a:gd name="T70" fmla="*/ 146542 w 1047136"/>
              <a:gd name="T71" fmla="*/ 307952 h 1047136"/>
              <a:gd name="T72" fmla="*/ 58615 w 1047136"/>
              <a:gd name="T73" fmla="*/ 337278 h 1047136"/>
              <a:gd name="T74" fmla="*/ 0 w 1047136"/>
              <a:gd name="T75" fmla="*/ 425265 h 1047136"/>
              <a:gd name="T76" fmla="*/ 14653 w 1047136"/>
              <a:gd name="T77" fmla="*/ 483923 h 1047136"/>
              <a:gd name="T78" fmla="*/ 29311 w 1047136"/>
              <a:gd name="T79" fmla="*/ 527916 h 1047136"/>
              <a:gd name="T80" fmla="*/ 87926 w 1047136"/>
              <a:gd name="T81" fmla="*/ 674559 h 1047136"/>
              <a:gd name="T82" fmla="*/ 117235 w 1047136"/>
              <a:gd name="T83" fmla="*/ 718552 h 1047136"/>
              <a:gd name="T84" fmla="*/ 102579 w 1047136"/>
              <a:gd name="T85" fmla="*/ 762545 h 1047136"/>
              <a:gd name="T86" fmla="*/ 146542 w 1047136"/>
              <a:gd name="T87" fmla="*/ 791873 h 1047136"/>
              <a:gd name="T88" fmla="*/ 205159 w 1047136"/>
              <a:gd name="T89" fmla="*/ 806537 h 1047136"/>
              <a:gd name="T90" fmla="*/ 307739 w 1047136"/>
              <a:gd name="T91" fmla="*/ 835866 h 1047136"/>
              <a:gd name="T92" fmla="*/ 322393 w 1047136"/>
              <a:gd name="T93" fmla="*/ 835866 h 10471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47136"/>
              <a:gd name="T142" fmla="*/ 0 h 1047136"/>
              <a:gd name="T143" fmla="*/ 1047136 w 1047136"/>
              <a:gd name="T144" fmla="*/ 1047136 h 10471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47136" h="1047136">
                <a:moveTo>
                  <a:pt x="147484" y="796413"/>
                </a:moveTo>
                <a:cubicBezTo>
                  <a:pt x="176981" y="801329"/>
                  <a:pt x="206964" y="803909"/>
                  <a:pt x="235975" y="811162"/>
                </a:cubicBezTo>
                <a:cubicBezTo>
                  <a:pt x="266139" y="818703"/>
                  <a:pt x="293442" y="838591"/>
                  <a:pt x="324465" y="840659"/>
                </a:cubicBezTo>
                <a:lnTo>
                  <a:pt x="545691" y="855407"/>
                </a:lnTo>
                <a:cubicBezTo>
                  <a:pt x="550607" y="870155"/>
                  <a:pt x="556668" y="884570"/>
                  <a:pt x="560439" y="899652"/>
                </a:cubicBezTo>
                <a:cubicBezTo>
                  <a:pt x="573294" y="951070"/>
                  <a:pt x="558128" y="987565"/>
                  <a:pt x="619433" y="1002891"/>
                </a:cubicBezTo>
                <a:cubicBezTo>
                  <a:pt x="662621" y="1013688"/>
                  <a:pt x="707923" y="1012723"/>
                  <a:pt x="752168" y="1017639"/>
                </a:cubicBezTo>
                <a:cubicBezTo>
                  <a:pt x="771833" y="1022555"/>
                  <a:pt x="791672" y="1026819"/>
                  <a:pt x="811162" y="1032388"/>
                </a:cubicBezTo>
                <a:cubicBezTo>
                  <a:pt x="826110" y="1036659"/>
                  <a:pt x="839861" y="1047136"/>
                  <a:pt x="855407" y="1047136"/>
                </a:cubicBezTo>
                <a:cubicBezTo>
                  <a:pt x="870953" y="1047136"/>
                  <a:pt x="884904" y="1037304"/>
                  <a:pt x="899652" y="1032388"/>
                </a:cubicBezTo>
                <a:cubicBezTo>
                  <a:pt x="904568" y="1002891"/>
                  <a:pt x="897019" y="968231"/>
                  <a:pt x="914400" y="943897"/>
                </a:cubicBezTo>
                <a:cubicBezTo>
                  <a:pt x="948194" y="896586"/>
                  <a:pt x="1027334" y="965109"/>
                  <a:pt x="929149" y="899652"/>
                </a:cubicBezTo>
                <a:cubicBezTo>
                  <a:pt x="924233" y="879988"/>
                  <a:pt x="918797" y="860446"/>
                  <a:pt x="914400" y="840659"/>
                </a:cubicBezTo>
                <a:cubicBezTo>
                  <a:pt x="908962" y="816189"/>
                  <a:pt x="917377" y="784642"/>
                  <a:pt x="899652" y="766917"/>
                </a:cubicBezTo>
                <a:cubicBezTo>
                  <a:pt x="877667" y="744931"/>
                  <a:pt x="811162" y="737420"/>
                  <a:pt x="811162" y="737420"/>
                </a:cubicBezTo>
                <a:cubicBezTo>
                  <a:pt x="786031" y="662031"/>
                  <a:pt x="793235" y="722447"/>
                  <a:pt x="825910" y="648930"/>
                </a:cubicBezTo>
                <a:cubicBezTo>
                  <a:pt x="838538" y="620517"/>
                  <a:pt x="855407" y="560439"/>
                  <a:pt x="855407" y="560439"/>
                </a:cubicBezTo>
                <a:cubicBezTo>
                  <a:pt x="850491" y="545691"/>
                  <a:pt x="833706" y="530099"/>
                  <a:pt x="840659" y="516194"/>
                </a:cubicBezTo>
                <a:cubicBezTo>
                  <a:pt x="847612" y="502289"/>
                  <a:pt x="869569" y="504002"/>
                  <a:pt x="884904" y="501446"/>
                </a:cubicBezTo>
                <a:cubicBezTo>
                  <a:pt x="928816" y="494127"/>
                  <a:pt x="973394" y="491613"/>
                  <a:pt x="1017639" y="486697"/>
                </a:cubicBezTo>
                <a:cubicBezTo>
                  <a:pt x="1027471" y="471949"/>
                  <a:pt x="1047136" y="460177"/>
                  <a:pt x="1047136" y="442452"/>
                </a:cubicBezTo>
                <a:cubicBezTo>
                  <a:pt x="1047136" y="424727"/>
                  <a:pt x="1031480" y="409280"/>
                  <a:pt x="1017639" y="398207"/>
                </a:cubicBezTo>
                <a:cubicBezTo>
                  <a:pt x="1005500" y="388496"/>
                  <a:pt x="988476" y="387230"/>
                  <a:pt x="973394" y="383459"/>
                </a:cubicBezTo>
                <a:cubicBezTo>
                  <a:pt x="889209" y="362413"/>
                  <a:pt x="916344" y="376667"/>
                  <a:pt x="840659" y="353962"/>
                </a:cubicBezTo>
                <a:cubicBezTo>
                  <a:pt x="810878" y="345028"/>
                  <a:pt x="752168" y="324465"/>
                  <a:pt x="752168" y="324465"/>
                </a:cubicBezTo>
                <a:cubicBezTo>
                  <a:pt x="737420" y="314633"/>
                  <a:pt x="714506" y="311426"/>
                  <a:pt x="707923" y="294968"/>
                </a:cubicBezTo>
                <a:cubicBezTo>
                  <a:pt x="695726" y="264476"/>
                  <a:pt x="756678" y="216717"/>
                  <a:pt x="766917" y="206478"/>
                </a:cubicBezTo>
                <a:cubicBezTo>
                  <a:pt x="771833" y="191730"/>
                  <a:pt x="783382" y="177684"/>
                  <a:pt x="781665" y="162233"/>
                </a:cubicBezTo>
                <a:cubicBezTo>
                  <a:pt x="775594" y="107600"/>
                  <a:pt x="761489" y="62101"/>
                  <a:pt x="707923" y="44246"/>
                </a:cubicBezTo>
                <a:cubicBezTo>
                  <a:pt x="679554" y="34790"/>
                  <a:pt x="648930" y="34413"/>
                  <a:pt x="619433" y="29497"/>
                </a:cubicBezTo>
                <a:cubicBezTo>
                  <a:pt x="599768" y="19665"/>
                  <a:pt x="582425" y="0"/>
                  <a:pt x="560439" y="0"/>
                </a:cubicBezTo>
                <a:cubicBezTo>
                  <a:pt x="494306" y="0"/>
                  <a:pt x="496646" y="43721"/>
                  <a:pt x="486697" y="88491"/>
                </a:cubicBezTo>
                <a:cubicBezTo>
                  <a:pt x="481259" y="112962"/>
                  <a:pt x="480751" y="138762"/>
                  <a:pt x="471949" y="162233"/>
                </a:cubicBezTo>
                <a:cubicBezTo>
                  <a:pt x="463736" y="184135"/>
                  <a:pt x="416327" y="240656"/>
                  <a:pt x="398207" y="250723"/>
                </a:cubicBezTo>
                <a:cubicBezTo>
                  <a:pt x="371028" y="265823"/>
                  <a:pt x="339214" y="270388"/>
                  <a:pt x="309717" y="280220"/>
                </a:cubicBezTo>
                <a:cubicBezTo>
                  <a:pt x="227875" y="307501"/>
                  <a:pt x="280885" y="293041"/>
                  <a:pt x="147484" y="309717"/>
                </a:cubicBezTo>
                <a:cubicBezTo>
                  <a:pt x="117987" y="319549"/>
                  <a:pt x="76241" y="313343"/>
                  <a:pt x="58994" y="339213"/>
                </a:cubicBezTo>
                <a:lnTo>
                  <a:pt x="0" y="427704"/>
                </a:lnTo>
                <a:cubicBezTo>
                  <a:pt x="4916" y="447368"/>
                  <a:pt x="9180" y="467207"/>
                  <a:pt x="14749" y="486697"/>
                </a:cubicBezTo>
                <a:cubicBezTo>
                  <a:pt x="19020" y="501645"/>
                  <a:pt x="26941" y="515607"/>
                  <a:pt x="29497" y="530942"/>
                </a:cubicBezTo>
                <a:cubicBezTo>
                  <a:pt x="54679" y="682034"/>
                  <a:pt x="-1031" y="648586"/>
                  <a:pt x="88491" y="678426"/>
                </a:cubicBezTo>
                <a:cubicBezTo>
                  <a:pt x="98323" y="693174"/>
                  <a:pt x="115074" y="705187"/>
                  <a:pt x="117988" y="722671"/>
                </a:cubicBezTo>
                <a:cubicBezTo>
                  <a:pt x="120544" y="738006"/>
                  <a:pt x="97465" y="752482"/>
                  <a:pt x="103239" y="766917"/>
                </a:cubicBezTo>
                <a:cubicBezTo>
                  <a:pt x="109822" y="783374"/>
                  <a:pt x="131192" y="789431"/>
                  <a:pt x="147484" y="796413"/>
                </a:cubicBezTo>
                <a:cubicBezTo>
                  <a:pt x="166115" y="804398"/>
                  <a:pt x="186988" y="805593"/>
                  <a:pt x="206478" y="811162"/>
                </a:cubicBezTo>
                <a:cubicBezTo>
                  <a:pt x="272069" y="829902"/>
                  <a:pt x="232882" y="825291"/>
                  <a:pt x="309717" y="840659"/>
                </a:cubicBezTo>
                <a:cubicBezTo>
                  <a:pt x="314538" y="841623"/>
                  <a:pt x="319549" y="840659"/>
                  <a:pt x="324465" y="840659"/>
                </a:cubicBezTo>
              </a:path>
            </a:pathLst>
          </a:custGeom>
          <a:solidFill>
            <a:srgbClr val="00FF00"/>
          </a:solidFill>
          <a:ln w="38100" cap="flat" cmpd="sng">
            <a:solidFill>
              <a:srgbClr val="FFFF00"/>
            </a:solidFill>
            <a:round/>
            <a:headEnd/>
            <a:tailEnd/>
          </a:ln>
        </p:spPr>
        <p:txBody>
          <a:bodyPr lIns="83399" tIns="41700" rIns="83399" bIns="41700" anchor="ctr"/>
          <a:lstStyle/>
          <a:p>
            <a:endParaRPr lang="zh-CN" altLang="en-US" sz="900"/>
          </a:p>
        </p:txBody>
      </p:sp>
      <p:sp>
        <p:nvSpPr>
          <p:cNvPr id="36871" name="任意多边形 22"/>
          <p:cNvSpPr>
            <a:spLocks/>
          </p:cNvSpPr>
          <p:nvPr/>
        </p:nvSpPr>
        <p:spPr bwMode="auto">
          <a:xfrm>
            <a:off x="7748257" y="2049463"/>
            <a:ext cx="941426" cy="1223962"/>
          </a:xfrm>
          <a:custGeom>
            <a:avLst/>
            <a:gdLst>
              <a:gd name="T0" fmla="*/ 160066 w 707922"/>
              <a:gd name="T1" fmla="*/ 221060 h 1224116"/>
              <a:gd name="T2" fmla="*/ 276478 w 707922"/>
              <a:gd name="T3" fmla="*/ 176850 h 1224116"/>
              <a:gd name="T4" fmla="*/ 291028 w 707922"/>
              <a:gd name="T5" fmla="*/ 132634 h 1224116"/>
              <a:gd name="T6" fmla="*/ 378338 w 707922"/>
              <a:gd name="T7" fmla="*/ 88425 h 1224116"/>
              <a:gd name="T8" fmla="*/ 392888 w 707922"/>
              <a:gd name="T9" fmla="*/ 44209 h 1224116"/>
              <a:gd name="T10" fmla="*/ 509300 w 707922"/>
              <a:gd name="T11" fmla="*/ 0 h 1224116"/>
              <a:gd name="T12" fmla="*/ 582058 w 707922"/>
              <a:gd name="T13" fmla="*/ 14736 h 1224116"/>
              <a:gd name="T14" fmla="*/ 567508 w 707922"/>
              <a:gd name="T15" fmla="*/ 58952 h 1224116"/>
              <a:gd name="T16" fmla="*/ 582058 w 707922"/>
              <a:gd name="T17" fmla="*/ 117898 h 1224116"/>
              <a:gd name="T18" fmla="*/ 698469 w 707922"/>
              <a:gd name="T19" fmla="*/ 162114 h 1224116"/>
              <a:gd name="T20" fmla="*/ 683916 w 707922"/>
              <a:gd name="T21" fmla="*/ 235796 h 1224116"/>
              <a:gd name="T22" fmla="*/ 640264 w 707922"/>
              <a:gd name="T23" fmla="*/ 250533 h 1224116"/>
              <a:gd name="T24" fmla="*/ 596609 w 707922"/>
              <a:gd name="T25" fmla="*/ 280012 h 1224116"/>
              <a:gd name="T26" fmla="*/ 552954 w 707922"/>
              <a:gd name="T27" fmla="*/ 515808 h 1224116"/>
              <a:gd name="T28" fmla="*/ 596609 w 707922"/>
              <a:gd name="T29" fmla="*/ 545282 h 1224116"/>
              <a:gd name="T30" fmla="*/ 625712 w 707922"/>
              <a:gd name="T31" fmla="*/ 589497 h 1224116"/>
              <a:gd name="T32" fmla="*/ 582058 w 707922"/>
              <a:gd name="T33" fmla="*/ 692659 h 1224116"/>
              <a:gd name="T34" fmla="*/ 567508 w 707922"/>
              <a:gd name="T35" fmla="*/ 781084 h 1224116"/>
              <a:gd name="T36" fmla="*/ 538404 w 707922"/>
              <a:gd name="T37" fmla="*/ 825294 h 1224116"/>
              <a:gd name="T38" fmla="*/ 552954 w 707922"/>
              <a:gd name="T39" fmla="*/ 957929 h 1224116"/>
              <a:gd name="T40" fmla="*/ 538404 w 707922"/>
              <a:gd name="T41" fmla="*/ 1046354 h 1224116"/>
              <a:gd name="T42" fmla="*/ 451096 w 707922"/>
              <a:gd name="T43" fmla="*/ 1075833 h 1224116"/>
              <a:gd name="T44" fmla="*/ 363785 w 707922"/>
              <a:gd name="T45" fmla="*/ 1105307 h 1224116"/>
              <a:gd name="T46" fmla="*/ 247375 w 707922"/>
              <a:gd name="T47" fmla="*/ 1149516 h 1224116"/>
              <a:gd name="T48" fmla="*/ 203720 w 707922"/>
              <a:gd name="T49" fmla="*/ 1178996 h 1224116"/>
              <a:gd name="T50" fmla="*/ 101860 w 707922"/>
              <a:gd name="T51" fmla="*/ 1223205 h 1224116"/>
              <a:gd name="T52" fmla="*/ 14550 w 707922"/>
              <a:gd name="T53" fmla="*/ 1193732 h 1224116"/>
              <a:gd name="T54" fmla="*/ 43654 w 707922"/>
              <a:gd name="T55" fmla="*/ 1105307 h 1224116"/>
              <a:gd name="T56" fmla="*/ 29102 w 707922"/>
              <a:gd name="T57" fmla="*/ 957929 h 1224116"/>
              <a:gd name="T58" fmla="*/ 0 w 707922"/>
              <a:gd name="T59" fmla="*/ 869504 h 1224116"/>
              <a:gd name="T60" fmla="*/ 14550 w 707922"/>
              <a:gd name="T61" fmla="*/ 810558 h 1224116"/>
              <a:gd name="T62" fmla="*/ 29102 w 707922"/>
              <a:gd name="T63" fmla="*/ 648444 h 1224116"/>
              <a:gd name="T64" fmla="*/ 58205 w 707922"/>
              <a:gd name="T65" fmla="*/ 604234 h 1224116"/>
              <a:gd name="T66" fmla="*/ 58205 w 707922"/>
              <a:gd name="T67" fmla="*/ 515808 h 1224116"/>
              <a:gd name="T68" fmla="*/ 101860 w 707922"/>
              <a:gd name="T69" fmla="*/ 427383 h 1224116"/>
              <a:gd name="T70" fmla="*/ 116411 w 707922"/>
              <a:gd name="T71" fmla="*/ 383174 h 1224116"/>
              <a:gd name="T72" fmla="*/ 160066 w 707922"/>
              <a:gd name="T73" fmla="*/ 221060 h 1224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7922"/>
              <a:gd name="T112" fmla="*/ 0 h 1224116"/>
              <a:gd name="T113" fmla="*/ 707922 w 707922"/>
              <a:gd name="T114" fmla="*/ 1224116 h 1224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7922" h="1224116">
                <a:moveTo>
                  <a:pt x="162232" y="221226"/>
                </a:moveTo>
                <a:cubicBezTo>
                  <a:pt x="189271" y="186813"/>
                  <a:pt x="251285" y="213148"/>
                  <a:pt x="280219" y="176980"/>
                </a:cubicBezTo>
                <a:cubicBezTo>
                  <a:pt x="289930" y="164841"/>
                  <a:pt x="285255" y="144874"/>
                  <a:pt x="294967" y="132735"/>
                </a:cubicBezTo>
                <a:cubicBezTo>
                  <a:pt x="315759" y="106745"/>
                  <a:pt x="354313" y="98205"/>
                  <a:pt x="383458" y="88490"/>
                </a:cubicBezTo>
                <a:cubicBezTo>
                  <a:pt x="388374" y="73742"/>
                  <a:pt x="388495" y="56384"/>
                  <a:pt x="398206" y="44245"/>
                </a:cubicBezTo>
                <a:cubicBezTo>
                  <a:pt x="427141" y="8076"/>
                  <a:pt x="476219" y="7995"/>
                  <a:pt x="516193" y="0"/>
                </a:cubicBezTo>
                <a:cubicBezTo>
                  <a:pt x="540774" y="4916"/>
                  <a:pt x="572209" y="-2977"/>
                  <a:pt x="589935" y="14748"/>
                </a:cubicBezTo>
                <a:cubicBezTo>
                  <a:pt x="600928" y="25741"/>
                  <a:pt x="575187" y="43447"/>
                  <a:pt x="575187" y="58993"/>
                </a:cubicBezTo>
                <a:cubicBezTo>
                  <a:pt x="575187" y="79263"/>
                  <a:pt x="575602" y="103654"/>
                  <a:pt x="589935" y="117987"/>
                </a:cubicBezTo>
                <a:cubicBezTo>
                  <a:pt x="598754" y="126806"/>
                  <a:pt x="685161" y="154645"/>
                  <a:pt x="707922" y="162232"/>
                </a:cubicBezTo>
                <a:cubicBezTo>
                  <a:pt x="703006" y="186813"/>
                  <a:pt x="707079" y="215117"/>
                  <a:pt x="693174" y="235974"/>
                </a:cubicBezTo>
                <a:cubicBezTo>
                  <a:pt x="684551" y="248909"/>
                  <a:pt x="662834" y="243770"/>
                  <a:pt x="648929" y="250722"/>
                </a:cubicBezTo>
                <a:cubicBezTo>
                  <a:pt x="633075" y="258649"/>
                  <a:pt x="619432" y="270387"/>
                  <a:pt x="604683" y="280219"/>
                </a:cubicBezTo>
                <a:cubicBezTo>
                  <a:pt x="538683" y="379220"/>
                  <a:pt x="513734" y="376078"/>
                  <a:pt x="560438" y="516193"/>
                </a:cubicBezTo>
                <a:cubicBezTo>
                  <a:pt x="566043" y="533009"/>
                  <a:pt x="589935" y="535858"/>
                  <a:pt x="604683" y="545690"/>
                </a:cubicBezTo>
                <a:cubicBezTo>
                  <a:pt x="614515" y="560438"/>
                  <a:pt x="631673" y="572388"/>
                  <a:pt x="634180" y="589935"/>
                </a:cubicBezTo>
                <a:cubicBezTo>
                  <a:pt x="639783" y="629151"/>
                  <a:pt x="609121" y="664396"/>
                  <a:pt x="589935" y="693174"/>
                </a:cubicBezTo>
                <a:cubicBezTo>
                  <a:pt x="585019" y="722671"/>
                  <a:pt x="584643" y="753295"/>
                  <a:pt x="575187" y="781664"/>
                </a:cubicBezTo>
                <a:cubicBezTo>
                  <a:pt x="569582" y="798480"/>
                  <a:pt x="547162" y="808245"/>
                  <a:pt x="545690" y="825909"/>
                </a:cubicBezTo>
                <a:cubicBezTo>
                  <a:pt x="541993" y="870273"/>
                  <a:pt x="555522" y="914400"/>
                  <a:pt x="560438" y="958645"/>
                </a:cubicBezTo>
                <a:cubicBezTo>
                  <a:pt x="555522" y="988142"/>
                  <a:pt x="565382" y="1024630"/>
                  <a:pt x="545690" y="1047135"/>
                </a:cubicBezTo>
                <a:cubicBezTo>
                  <a:pt x="525216" y="1070534"/>
                  <a:pt x="486697" y="1066800"/>
                  <a:pt x="457200" y="1076632"/>
                </a:cubicBezTo>
                <a:cubicBezTo>
                  <a:pt x="457189" y="1076636"/>
                  <a:pt x="368720" y="1106124"/>
                  <a:pt x="368709" y="1106129"/>
                </a:cubicBezTo>
                <a:cubicBezTo>
                  <a:pt x="291586" y="1144691"/>
                  <a:pt x="331045" y="1130294"/>
                  <a:pt x="250722" y="1150374"/>
                </a:cubicBezTo>
                <a:cubicBezTo>
                  <a:pt x="235974" y="1160206"/>
                  <a:pt x="222769" y="1172889"/>
                  <a:pt x="206477" y="1179871"/>
                </a:cubicBezTo>
                <a:cubicBezTo>
                  <a:pt x="73145" y="1237013"/>
                  <a:pt x="214317" y="1150062"/>
                  <a:pt x="103238" y="1224116"/>
                </a:cubicBezTo>
                <a:cubicBezTo>
                  <a:pt x="73741" y="1214284"/>
                  <a:pt x="4916" y="1224116"/>
                  <a:pt x="14748" y="1194619"/>
                </a:cubicBezTo>
                <a:lnTo>
                  <a:pt x="44245" y="1106129"/>
                </a:lnTo>
                <a:cubicBezTo>
                  <a:pt x="39329" y="1056968"/>
                  <a:pt x="38601" y="1007205"/>
                  <a:pt x="29496" y="958645"/>
                </a:cubicBezTo>
                <a:cubicBezTo>
                  <a:pt x="23766" y="928085"/>
                  <a:pt x="0" y="870155"/>
                  <a:pt x="0" y="870155"/>
                </a:cubicBezTo>
                <a:cubicBezTo>
                  <a:pt x="4916" y="850490"/>
                  <a:pt x="12069" y="831253"/>
                  <a:pt x="14748" y="811161"/>
                </a:cubicBezTo>
                <a:cubicBezTo>
                  <a:pt x="21924" y="757337"/>
                  <a:pt x="18119" y="702024"/>
                  <a:pt x="29496" y="648929"/>
                </a:cubicBezTo>
                <a:cubicBezTo>
                  <a:pt x="33210" y="631597"/>
                  <a:pt x="49161" y="619432"/>
                  <a:pt x="58993" y="604684"/>
                </a:cubicBezTo>
                <a:cubicBezTo>
                  <a:pt x="98321" y="486699"/>
                  <a:pt x="58993" y="634180"/>
                  <a:pt x="58993" y="516193"/>
                </a:cubicBezTo>
                <a:cubicBezTo>
                  <a:pt x="58993" y="479122"/>
                  <a:pt x="88324" y="457531"/>
                  <a:pt x="103238" y="427703"/>
                </a:cubicBezTo>
                <a:cubicBezTo>
                  <a:pt x="110191" y="413798"/>
                  <a:pt x="113071" y="398206"/>
                  <a:pt x="117987" y="383458"/>
                </a:cubicBezTo>
                <a:cubicBezTo>
                  <a:pt x="134368" y="186880"/>
                  <a:pt x="135193" y="255639"/>
                  <a:pt x="162232" y="221226"/>
                </a:cubicBezTo>
                <a:close/>
              </a:path>
            </a:pathLst>
          </a:custGeom>
          <a:solidFill>
            <a:srgbClr val="FFC000"/>
          </a:solidFill>
          <a:ln w="38100" cap="flat" cmpd="sng">
            <a:solidFill>
              <a:srgbClr val="990099"/>
            </a:solidFill>
            <a:round/>
            <a:headEnd/>
            <a:tailEnd/>
          </a:ln>
        </p:spPr>
        <p:txBody>
          <a:bodyPr lIns="83399" tIns="41700" rIns="83399" bIns="41700" anchor="ctr"/>
          <a:lstStyle/>
          <a:p>
            <a:endParaRPr lang="zh-CN" altLang="en-US" sz="900"/>
          </a:p>
        </p:txBody>
      </p:sp>
      <p:sp>
        <p:nvSpPr>
          <p:cNvPr id="36872" name="任意多边形 16"/>
          <p:cNvSpPr>
            <a:spLocks/>
          </p:cNvSpPr>
          <p:nvPr/>
        </p:nvSpPr>
        <p:spPr bwMode="auto">
          <a:xfrm>
            <a:off x="7826532" y="3141664"/>
            <a:ext cx="964698" cy="117475"/>
          </a:xfrm>
          <a:custGeom>
            <a:avLst/>
            <a:gdLst>
              <a:gd name="T0" fmla="*/ 0 w 722671"/>
              <a:gd name="T1" fmla="*/ 113643 h 117988"/>
              <a:gd name="T2" fmla="*/ 148978 w 722671"/>
              <a:gd name="T3" fmla="*/ 85233 h 117988"/>
              <a:gd name="T4" fmla="*/ 193671 w 722671"/>
              <a:gd name="T5" fmla="*/ 71026 h 117988"/>
              <a:gd name="T6" fmla="*/ 342649 w 722671"/>
              <a:gd name="T7" fmla="*/ 56823 h 117988"/>
              <a:gd name="T8" fmla="*/ 491625 w 722671"/>
              <a:gd name="T9" fmla="*/ 28410 h 117988"/>
              <a:gd name="T10" fmla="*/ 729987 w 722671"/>
              <a:gd name="T11" fmla="*/ 0 h 117988"/>
              <a:gd name="T12" fmla="*/ 0 60000 65536"/>
              <a:gd name="T13" fmla="*/ 0 60000 65536"/>
              <a:gd name="T14" fmla="*/ 0 60000 65536"/>
              <a:gd name="T15" fmla="*/ 0 60000 65536"/>
              <a:gd name="T16" fmla="*/ 0 60000 65536"/>
              <a:gd name="T17" fmla="*/ 0 60000 65536"/>
              <a:gd name="T18" fmla="*/ 0 w 722671"/>
              <a:gd name="T19" fmla="*/ 0 h 117988"/>
              <a:gd name="T20" fmla="*/ 722671 w 722671"/>
              <a:gd name="T21" fmla="*/ 117988 h 117988"/>
            </a:gdLst>
            <a:ahLst/>
            <a:cxnLst>
              <a:cxn ang="T12">
                <a:pos x="T0" y="T1"/>
              </a:cxn>
              <a:cxn ang="T13">
                <a:pos x="T2" y="T3"/>
              </a:cxn>
              <a:cxn ang="T14">
                <a:pos x="T4" y="T5"/>
              </a:cxn>
              <a:cxn ang="T15">
                <a:pos x="T6" y="T7"/>
              </a:cxn>
              <a:cxn ang="T16">
                <a:pos x="T8" y="T9"/>
              </a:cxn>
              <a:cxn ang="T17">
                <a:pos x="T10" y="T11"/>
              </a:cxn>
            </a:cxnLst>
            <a:rect l="T18" t="T19" r="T20" b="T21"/>
            <a:pathLst>
              <a:path w="722671" h="117988">
                <a:moveTo>
                  <a:pt x="0" y="117988"/>
                </a:moveTo>
                <a:cubicBezTo>
                  <a:pt x="69522" y="106400"/>
                  <a:pt x="85889" y="106090"/>
                  <a:pt x="147484" y="88491"/>
                </a:cubicBezTo>
                <a:cubicBezTo>
                  <a:pt x="162432" y="84220"/>
                  <a:pt x="176364" y="76106"/>
                  <a:pt x="191729" y="73742"/>
                </a:cubicBezTo>
                <a:cubicBezTo>
                  <a:pt x="240561" y="66229"/>
                  <a:pt x="290052" y="63910"/>
                  <a:pt x="339213" y="58994"/>
                </a:cubicBezTo>
                <a:cubicBezTo>
                  <a:pt x="405067" y="37043"/>
                  <a:pt x="393492" y="37970"/>
                  <a:pt x="486697" y="29497"/>
                </a:cubicBezTo>
                <a:cubicBezTo>
                  <a:pt x="720945" y="8202"/>
                  <a:pt x="655093" y="67582"/>
                  <a:pt x="722671" y="0"/>
                </a:cubicBezTo>
              </a:path>
            </a:pathLst>
          </a:custGeom>
          <a:noFill/>
          <a:ln w="76200" cap="flat" cmpd="sng">
            <a:solidFill>
              <a:srgbClr val="FF0000"/>
            </a:solidFill>
            <a:round/>
            <a:headEnd/>
            <a:tailEnd/>
          </a:ln>
        </p:spPr>
        <p:txBody>
          <a:bodyPr lIns="83399" tIns="41700" rIns="83399" bIns="41700" anchor="ctr"/>
          <a:lstStyle/>
          <a:p>
            <a:endParaRPr lang="zh-CN" altLang="en-US" sz="900"/>
          </a:p>
        </p:txBody>
      </p:sp>
      <p:sp>
        <p:nvSpPr>
          <p:cNvPr id="36873" name="任意多边形 23"/>
          <p:cNvSpPr>
            <a:spLocks/>
          </p:cNvSpPr>
          <p:nvPr/>
        </p:nvSpPr>
        <p:spPr bwMode="auto">
          <a:xfrm>
            <a:off x="8395620" y="1563689"/>
            <a:ext cx="1298957" cy="1444625"/>
          </a:xfrm>
          <a:custGeom>
            <a:avLst/>
            <a:gdLst>
              <a:gd name="T0" fmla="*/ 356825 w 973394"/>
              <a:gd name="T1" fmla="*/ 1307917 h 1445342"/>
              <a:gd name="T2" fmla="*/ 371693 w 973394"/>
              <a:gd name="T3" fmla="*/ 1190351 h 1445342"/>
              <a:gd name="T4" fmla="*/ 475766 w 973394"/>
              <a:gd name="T5" fmla="*/ 1072786 h 1445342"/>
              <a:gd name="T6" fmla="*/ 535236 w 973394"/>
              <a:gd name="T7" fmla="*/ 1014002 h 1445342"/>
              <a:gd name="T8" fmla="*/ 728515 w 973394"/>
              <a:gd name="T9" fmla="*/ 955220 h 1445342"/>
              <a:gd name="T10" fmla="*/ 728515 w 973394"/>
              <a:gd name="T11" fmla="*/ 837654 h 1445342"/>
              <a:gd name="T12" fmla="*/ 550103 w 973394"/>
              <a:gd name="T13" fmla="*/ 808263 h 1445342"/>
              <a:gd name="T14" fmla="*/ 550103 w 973394"/>
              <a:gd name="T15" fmla="*/ 676003 h 1445342"/>
              <a:gd name="T16" fmla="*/ 341956 w 973394"/>
              <a:gd name="T17" fmla="*/ 484958 h 1445342"/>
              <a:gd name="T18" fmla="*/ 446030 w 973394"/>
              <a:gd name="T19" fmla="*/ 382087 h 1445342"/>
              <a:gd name="T20" fmla="*/ 624442 w 973394"/>
              <a:gd name="T21" fmla="*/ 426174 h 1445342"/>
              <a:gd name="T22" fmla="*/ 683913 w 973394"/>
              <a:gd name="T23" fmla="*/ 661306 h 1445342"/>
              <a:gd name="T24" fmla="*/ 921795 w 973394"/>
              <a:gd name="T25" fmla="*/ 631915 h 1445342"/>
              <a:gd name="T26" fmla="*/ 966397 w 973394"/>
              <a:gd name="T27" fmla="*/ 470261 h 1445342"/>
              <a:gd name="T28" fmla="*/ 877192 w 973394"/>
              <a:gd name="T29" fmla="*/ 426174 h 1445342"/>
              <a:gd name="T30" fmla="*/ 832588 w 973394"/>
              <a:gd name="T31" fmla="*/ 293914 h 1445342"/>
              <a:gd name="T32" fmla="*/ 743383 w 973394"/>
              <a:gd name="T33" fmla="*/ 249828 h 1445342"/>
              <a:gd name="T34" fmla="*/ 713649 w 973394"/>
              <a:gd name="T35" fmla="*/ 117567 h 1445342"/>
              <a:gd name="T36" fmla="*/ 654177 w 973394"/>
              <a:gd name="T37" fmla="*/ 44086 h 1445342"/>
              <a:gd name="T38" fmla="*/ 460898 w 973394"/>
              <a:gd name="T39" fmla="*/ 146957 h 1445342"/>
              <a:gd name="T40" fmla="*/ 312220 w 973394"/>
              <a:gd name="T41" fmla="*/ 176346 h 1445342"/>
              <a:gd name="T42" fmla="*/ 178412 w 973394"/>
              <a:gd name="T43" fmla="*/ 235130 h 1445342"/>
              <a:gd name="T44" fmla="*/ 14867 w 973394"/>
              <a:gd name="T45" fmla="*/ 176346 h 1445342"/>
              <a:gd name="T46" fmla="*/ 118941 w 973394"/>
              <a:gd name="T47" fmla="*/ 396784 h 1445342"/>
              <a:gd name="T48" fmla="*/ 74338 w 973394"/>
              <a:gd name="T49" fmla="*/ 529044 h 1445342"/>
              <a:gd name="T50" fmla="*/ 89206 w 973394"/>
              <a:gd name="T51" fmla="*/ 587829 h 1445342"/>
              <a:gd name="T52" fmla="*/ 193279 w 973394"/>
              <a:gd name="T53" fmla="*/ 690698 h 1445342"/>
              <a:gd name="T54" fmla="*/ 163545 w 973394"/>
              <a:gd name="T55" fmla="*/ 749480 h 1445342"/>
              <a:gd name="T56" fmla="*/ 14867 w 973394"/>
              <a:gd name="T57" fmla="*/ 999306 h 1445342"/>
              <a:gd name="T58" fmla="*/ 74338 w 973394"/>
              <a:gd name="T59" fmla="*/ 1146265 h 1445342"/>
              <a:gd name="T60" fmla="*/ 74338 w 973394"/>
              <a:gd name="T61" fmla="*/ 1366699 h 1445342"/>
              <a:gd name="T62" fmla="*/ 237883 w 973394"/>
              <a:gd name="T63" fmla="*/ 1410786 h 1445342"/>
              <a:gd name="T64" fmla="*/ 371693 w 973394"/>
              <a:gd name="T65" fmla="*/ 1381395 h 1445342"/>
              <a:gd name="T66" fmla="*/ 401426 w 973394"/>
              <a:gd name="T67" fmla="*/ 1322613 h 1445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3394"/>
              <a:gd name="T103" fmla="*/ 0 h 1445342"/>
              <a:gd name="T104" fmla="*/ 973394 w 973394"/>
              <a:gd name="T105" fmla="*/ 1445342 h 14453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3394" h="1445342">
                <a:moveTo>
                  <a:pt x="339213" y="1386348"/>
                </a:moveTo>
                <a:cubicBezTo>
                  <a:pt x="344129" y="1361767"/>
                  <a:pt x="360042" y="1336925"/>
                  <a:pt x="353962" y="1312606"/>
                </a:cubicBezTo>
                <a:cubicBezTo>
                  <a:pt x="333684" y="1231494"/>
                  <a:pt x="261341" y="1300610"/>
                  <a:pt x="353962" y="1238865"/>
                </a:cubicBezTo>
                <a:cubicBezTo>
                  <a:pt x="358878" y="1224116"/>
                  <a:pt x="365338" y="1209795"/>
                  <a:pt x="368710" y="1194619"/>
                </a:cubicBezTo>
                <a:cubicBezTo>
                  <a:pt x="375197" y="1165428"/>
                  <a:pt x="363766" y="1128634"/>
                  <a:pt x="383458" y="1106129"/>
                </a:cubicBezTo>
                <a:cubicBezTo>
                  <a:pt x="403933" y="1082729"/>
                  <a:pt x="442452" y="1086464"/>
                  <a:pt x="471949" y="1076632"/>
                </a:cubicBezTo>
                <a:lnTo>
                  <a:pt x="516194" y="1061884"/>
                </a:lnTo>
                <a:cubicBezTo>
                  <a:pt x="521110" y="1047136"/>
                  <a:pt x="519949" y="1028632"/>
                  <a:pt x="530942" y="1017639"/>
                </a:cubicBezTo>
                <a:cubicBezTo>
                  <a:pt x="541935" y="1006646"/>
                  <a:pt x="561282" y="1009842"/>
                  <a:pt x="575187" y="1002890"/>
                </a:cubicBezTo>
                <a:cubicBezTo>
                  <a:pt x="682499" y="949234"/>
                  <a:pt x="534928" y="985467"/>
                  <a:pt x="722671" y="958645"/>
                </a:cubicBezTo>
                <a:cubicBezTo>
                  <a:pt x="727587" y="943897"/>
                  <a:pt x="737420" y="929946"/>
                  <a:pt x="737420" y="914400"/>
                </a:cubicBezTo>
                <a:cubicBezTo>
                  <a:pt x="737420" y="889333"/>
                  <a:pt x="736576" y="861515"/>
                  <a:pt x="722671" y="840658"/>
                </a:cubicBezTo>
                <a:cubicBezTo>
                  <a:pt x="714048" y="827723"/>
                  <a:pt x="693761" y="828466"/>
                  <a:pt x="678426" y="825910"/>
                </a:cubicBezTo>
                <a:cubicBezTo>
                  <a:pt x="634514" y="818591"/>
                  <a:pt x="589936" y="816077"/>
                  <a:pt x="545691" y="811161"/>
                </a:cubicBezTo>
                <a:cubicBezTo>
                  <a:pt x="535859" y="796413"/>
                  <a:pt x="511895" y="784112"/>
                  <a:pt x="516194" y="766916"/>
                </a:cubicBezTo>
                <a:cubicBezTo>
                  <a:pt x="525504" y="729675"/>
                  <a:pt x="658165" y="790900"/>
                  <a:pt x="545691" y="678426"/>
                </a:cubicBezTo>
                <a:cubicBezTo>
                  <a:pt x="518698" y="651433"/>
                  <a:pt x="382355" y="638237"/>
                  <a:pt x="353962" y="634181"/>
                </a:cubicBezTo>
                <a:cubicBezTo>
                  <a:pt x="320733" y="584338"/>
                  <a:pt x="291460" y="561737"/>
                  <a:pt x="339213" y="486697"/>
                </a:cubicBezTo>
                <a:cubicBezTo>
                  <a:pt x="358246" y="456788"/>
                  <a:pt x="427704" y="427703"/>
                  <a:pt x="427704" y="427703"/>
                </a:cubicBezTo>
                <a:cubicBezTo>
                  <a:pt x="432620" y="412955"/>
                  <a:pt x="432741" y="395597"/>
                  <a:pt x="442452" y="383458"/>
                </a:cubicBezTo>
                <a:cubicBezTo>
                  <a:pt x="488358" y="326074"/>
                  <a:pt x="526427" y="365313"/>
                  <a:pt x="589936" y="383458"/>
                </a:cubicBezTo>
                <a:cubicBezTo>
                  <a:pt x="599768" y="398206"/>
                  <a:pt x="614340" y="410725"/>
                  <a:pt x="619433" y="427703"/>
                </a:cubicBezTo>
                <a:cubicBezTo>
                  <a:pt x="671198" y="600254"/>
                  <a:pt x="597301" y="475623"/>
                  <a:pt x="663678" y="575187"/>
                </a:cubicBezTo>
                <a:cubicBezTo>
                  <a:pt x="668594" y="604684"/>
                  <a:pt x="665053" y="636930"/>
                  <a:pt x="678426" y="663677"/>
                </a:cubicBezTo>
                <a:cubicBezTo>
                  <a:pt x="706068" y="718961"/>
                  <a:pt x="794411" y="682926"/>
                  <a:pt x="825910" y="678426"/>
                </a:cubicBezTo>
                <a:cubicBezTo>
                  <a:pt x="846849" y="671446"/>
                  <a:pt x="902965" y="657051"/>
                  <a:pt x="914400" y="634181"/>
                </a:cubicBezTo>
                <a:cubicBezTo>
                  <a:pt x="985050" y="492882"/>
                  <a:pt x="872860" y="583215"/>
                  <a:pt x="973394" y="516194"/>
                </a:cubicBezTo>
                <a:cubicBezTo>
                  <a:pt x="968478" y="501445"/>
                  <a:pt x="969638" y="482941"/>
                  <a:pt x="958645" y="471948"/>
                </a:cubicBezTo>
                <a:cubicBezTo>
                  <a:pt x="947652" y="460955"/>
                  <a:pt x="928305" y="464152"/>
                  <a:pt x="914400" y="457200"/>
                </a:cubicBezTo>
                <a:cubicBezTo>
                  <a:pt x="898546" y="449273"/>
                  <a:pt x="884903" y="437535"/>
                  <a:pt x="870155" y="427703"/>
                </a:cubicBezTo>
                <a:cubicBezTo>
                  <a:pt x="860323" y="412955"/>
                  <a:pt x="846263" y="400274"/>
                  <a:pt x="840658" y="383458"/>
                </a:cubicBezTo>
                <a:cubicBezTo>
                  <a:pt x="831202" y="355089"/>
                  <a:pt x="840746" y="320932"/>
                  <a:pt x="825910" y="294968"/>
                </a:cubicBezTo>
                <a:cubicBezTo>
                  <a:pt x="818197" y="281470"/>
                  <a:pt x="795570" y="287171"/>
                  <a:pt x="781665" y="280219"/>
                </a:cubicBezTo>
                <a:cubicBezTo>
                  <a:pt x="765811" y="272292"/>
                  <a:pt x="752168" y="260555"/>
                  <a:pt x="737420" y="250723"/>
                </a:cubicBezTo>
                <a:cubicBezTo>
                  <a:pt x="722508" y="228354"/>
                  <a:pt x="693174" y="192761"/>
                  <a:pt x="693174" y="162232"/>
                </a:cubicBezTo>
                <a:cubicBezTo>
                  <a:pt x="693174" y="146686"/>
                  <a:pt x="703007" y="132735"/>
                  <a:pt x="707923" y="117987"/>
                </a:cubicBezTo>
                <a:cubicBezTo>
                  <a:pt x="703007" y="98323"/>
                  <a:pt x="705836" y="74822"/>
                  <a:pt x="693174" y="58994"/>
                </a:cubicBezTo>
                <a:cubicBezTo>
                  <a:pt x="683462" y="46855"/>
                  <a:pt x="662834" y="51198"/>
                  <a:pt x="648929" y="44245"/>
                </a:cubicBezTo>
                <a:cubicBezTo>
                  <a:pt x="534577" y="-12932"/>
                  <a:pt x="671643" y="37067"/>
                  <a:pt x="560439" y="0"/>
                </a:cubicBezTo>
                <a:cubicBezTo>
                  <a:pt x="394260" y="27696"/>
                  <a:pt x="525535" y="-23353"/>
                  <a:pt x="457200" y="147484"/>
                </a:cubicBezTo>
                <a:cubicBezTo>
                  <a:pt x="451426" y="161918"/>
                  <a:pt x="428199" y="159183"/>
                  <a:pt x="412955" y="162232"/>
                </a:cubicBezTo>
                <a:cubicBezTo>
                  <a:pt x="378868" y="169050"/>
                  <a:pt x="344129" y="172065"/>
                  <a:pt x="309716" y="176981"/>
                </a:cubicBezTo>
                <a:cubicBezTo>
                  <a:pt x="296428" y="190269"/>
                  <a:pt x="245865" y="246617"/>
                  <a:pt x="221226" y="250723"/>
                </a:cubicBezTo>
                <a:cubicBezTo>
                  <a:pt x="205891" y="253279"/>
                  <a:pt x="191729" y="240890"/>
                  <a:pt x="176981" y="235974"/>
                </a:cubicBezTo>
                <a:cubicBezTo>
                  <a:pt x="172065" y="216310"/>
                  <a:pt x="174895" y="192809"/>
                  <a:pt x="162233" y="176981"/>
                </a:cubicBezTo>
                <a:cubicBezTo>
                  <a:pt x="135831" y="143978"/>
                  <a:pt x="19739" y="176268"/>
                  <a:pt x="14749" y="176981"/>
                </a:cubicBezTo>
                <a:cubicBezTo>
                  <a:pt x="29497" y="191729"/>
                  <a:pt x="53264" y="201171"/>
                  <a:pt x="58994" y="221226"/>
                </a:cubicBezTo>
                <a:cubicBezTo>
                  <a:pt x="113413" y="411695"/>
                  <a:pt x="11273" y="362636"/>
                  <a:pt x="117987" y="398206"/>
                </a:cubicBezTo>
                <a:cubicBezTo>
                  <a:pt x="132078" y="440479"/>
                  <a:pt x="149627" y="468734"/>
                  <a:pt x="117987" y="516194"/>
                </a:cubicBezTo>
                <a:cubicBezTo>
                  <a:pt x="109364" y="529129"/>
                  <a:pt x="88490" y="526026"/>
                  <a:pt x="73742" y="530942"/>
                </a:cubicBezTo>
                <a:cubicBezTo>
                  <a:pt x="63910" y="545690"/>
                  <a:pt x="39946" y="557991"/>
                  <a:pt x="44245" y="575187"/>
                </a:cubicBezTo>
                <a:cubicBezTo>
                  <a:pt x="48016" y="590269"/>
                  <a:pt x="77498" y="578943"/>
                  <a:pt x="88491" y="589936"/>
                </a:cubicBezTo>
                <a:cubicBezTo>
                  <a:pt x="99484" y="600929"/>
                  <a:pt x="94616" y="621246"/>
                  <a:pt x="103239" y="634181"/>
                </a:cubicBezTo>
                <a:cubicBezTo>
                  <a:pt x="134803" y="681528"/>
                  <a:pt x="145342" y="677712"/>
                  <a:pt x="191729" y="693174"/>
                </a:cubicBezTo>
                <a:cubicBezTo>
                  <a:pt x="196645" y="707922"/>
                  <a:pt x="213430" y="723514"/>
                  <a:pt x="206478" y="737419"/>
                </a:cubicBezTo>
                <a:cubicBezTo>
                  <a:pt x="199526" y="751324"/>
                  <a:pt x="176138" y="745215"/>
                  <a:pt x="162233" y="752168"/>
                </a:cubicBezTo>
                <a:cubicBezTo>
                  <a:pt x="47880" y="809345"/>
                  <a:pt x="184945" y="759346"/>
                  <a:pt x="73742" y="796413"/>
                </a:cubicBezTo>
                <a:cubicBezTo>
                  <a:pt x="36706" y="944554"/>
                  <a:pt x="57063" y="875948"/>
                  <a:pt x="14749" y="1002890"/>
                </a:cubicBezTo>
                <a:lnTo>
                  <a:pt x="0" y="1047136"/>
                </a:lnTo>
                <a:cubicBezTo>
                  <a:pt x="106306" y="1082570"/>
                  <a:pt x="99399" y="1047747"/>
                  <a:pt x="73742" y="1150374"/>
                </a:cubicBezTo>
                <a:cubicBezTo>
                  <a:pt x="69971" y="1165456"/>
                  <a:pt x="63910" y="1179871"/>
                  <a:pt x="58994" y="1194619"/>
                </a:cubicBezTo>
                <a:cubicBezTo>
                  <a:pt x="63910" y="1253613"/>
                  <a:pt x="48935" y="1317850"/>
                  <a:pt x="73742" y="1371600"/>
                </a:cubicBezTo>
                <a:cubicBezTo>
                  <a:pt x="84247" y="1394360"/>
                  <a:pt x="123300" y="1379752"/>
                  <a:pt x="147484" y="1386348"/>
                </a:cubicBezTo>
                <a:cubicBezTo>
                  <a:pt x="177481" y="1394529"/>
                  <a:pt x="205486" y="1409747"/>
                  <a:pt x="235974" y="1415845"/>
                </a:cubicBezTo>
                <a:cubicBezTo>
                  <a:pt x="324960" y="1433643"/>
                  <a:pt x="285935" y="1422667"/>
                  <a:pt x="353962" y="1445342"/>
                </a:cubicBezTo>
                <a:cubicBezTo>
                  <a:pt x="297276" y="1360314"/>
                  <a:pt x="323932" y="1431127"/>
                  <a:pt x="368710" y="1386348"/>
                </a:cubicBezTo>
                <a:cubicBezTo>
                  <a:pt x="379703" y="1375355"/>
                  <a:pt x="376505" y="1356008"/>
                  <a:pt x="383458" y="1342103"/>
                </a:cubicBezTo>
                <a:cubicBezTo>
                  <a:pt x="386567" y="1335885"/>
                  <a:pt x="393291" y="1332271"/>
                  <a:pt x="398207" y="1327355"/>
                </a:cubicBezTo>
              </a:path>
            </a:pathLst>
          </a:custGeom>
          <a:solidFill>
            <a:srgbClr val="663300"/>
          </a:solidFill>
          <a:ln w="25400" cap="flat" cmpd="sng">
            <a:solidFill>
              <a:srgbClr val="89A4A7"/>
            </a:solidFill>
            <a:round/>
            <a:headEnd/>
            <a:tailEnd/>
          </a:ln>
        </p:spPr>
        <p:txBody>
          <a:bodyPr lIns="83399" tIns="41700" rIns="83399" bIns="41700" anchor="ctr"/>
          <a:lstStyle/>
          <a:p>
            <a:endParaRPr lang="zh-CN" altLang="en-US" sz="900"/>
          </a:p>
        </p:txBody>
      </p:sp>
      <p:cxnSp>
        <p:nvCxnSpPr>
          <p:cNvPr id="81930" name="直接箭头连接符 3"/>
          <p:cNvCxnSpPr>
            <a:cxnSpLocks noChangeShapeType="1"/>
          </p:cNvCxnSpPr>
          <p:nvPr/>
        </p:nvCxnSpPr>
        <p:spPr bwMode="auto">
          <a:xfrm flipV="1">
            <a:off x="7919617" y="855664"/>
            <a:ext cx="482349" cy="2212975"/>
          </a:xfrm>
          <a:prstGeom prst="straightConnector1">
            <a:avLst/>
          </a:prstGeom>
          <a:noFill/>
          <a:ln w="38100">
            <a:solidFill>
              <a:srgbClr val="FF0000"/>
            </a:solidFill>
            <a:round/>
            <a:headEnd/>
            <a:tailEnd type="arrow" w="med" len="med"/>
          </a:ln>
        </p:spPr>
      </p:cxnSp>
      <p:sp>
        <p:nvSpPr>
          <p:cNvPr id="81931" name="TextBox 8"/>
          <p:cNvSpPr txBox="1">
            <a:spLocks noChangeArrowheads="1"/>
          </p:cNvSpPr>
          <p:nvPr/>
        </p:nvSpPr>
        <p:spPr bwMode="auto">
          <a:xfrm>
            <a:off x="7758300" y="217488"/>
            <a:ext cx="1283100" cy="746386"/>
          </a:xfrm>
          <a:prstGeom prst="rect">
            <a:avLst/>
          </a:prstGeom>
          <a:solidFill>
            <a:srgbClr val="FFC000"/>
          </a:solidFill>
          <a:ln w="28575">
            <a:solidFill>
              <a:srgbClr val="FF0000"/>
            </a:solidFill>
            <a:miter lim="800000"/>
            <a:headEnd/>
            <a:tailEnd/>
          </a:ln>
        </p:spPr>
        <p:txBody>
          <a:bodyPr wrap="none" lIns="106708" tIns="53354" rIns="106708" bIns="53354">
            <a:spAutoFit/>
          </a:bodyPr>
          <a:lstStyle/>
          <a:p>
            <a:pPr algn="ctr"/>
            <a:r>
              <a:rPr lang="zh-CN" altLang="en-US" sz="4150" b="1" dirty="0">
                <a:latin typeface="黑体" pitchFamily="49" charset="-122"/>
                <a:ea typeface="黑体" pitchFamily="49" charset="-122"/>
              </a:rPr>
              <a:t>河东</a:t>
            </a:r>
          </a:p>
        </p:txBody>
      </p:sp>
      <p:cxnSp>
        <p:nvCxnSpPr>
          <p:cNvPr id="81932" name="直接箭头连接符 13"/>
          <p:cNvCxnSpPr>
            <a:cxnSpLocks noChangeShapeType="1"/>
          </p:cNvCxnSpPr>
          <p:nvPr/>
        </p:nvCxnSpPr>
        <p:spPr bwMode="auto">
          <a:xfrm flipV="1">
            <a:off x="8203103" y="871539"/>
            <a:ext cx="2212880" cy="2084387"/>
          </a:xfrm>
          <a:prstGeom prst="straightConnector1">
            <a:avLst/>
          </a:prstGeom>
          <a:noFill/>
          <a:ln w="38100">
            <a:solidFill>
              <a:srgbClr val="FF0000"/>
            </a:solidFill>
            <a:round/>
            <a:headEnd/>
            <a:tailEnd type="arrow" w="med" len="med"/>
          </a:ln>
        </p:spPr>
      </p:cxnSp>
      <p:sp>
        <p:nvSpPr>
          <p:cNvPr id="81933" name="TextBox 14"/>
          <p:cNvSpPr txBox="1">
            <a:spLocks noChangeArrowheads="1"/>
          </p:cNvSpPr>
          <p:nvPr/>
        </p:nvSpPr>
        <p:spPr bwMode="auto">
          <a:xfrm>
            <a:off x="9974354" y="225425"/>
            <a:ext cx="1283100" cy="746386"/>
          </a:xfrm>
          <a:prstGeom prst="rect">
            <a:avLst/>
          </a:prstGeom>
          <a:solidFill>
            <a:srgbClr val="FFC000"/>
          </a:solidFill>
          <a:ln w="28575">
            <a:solidFill>
              <a:srgbClr val="FF0000"/>
            </a:solidFill>
            <a:miter lim="800000"/>
            <a:headEnd/>
            <a:tailEnd/>
          </a:ln>
        </p:spPr>
        <p:txBody>
          <a:bodyPr wrap="none" lIns="106708" tIns="53354" rIns="106708" bIns="53354">
            <a:spAutoFit/>
          </a:bodyPr>
          <a:lstStyle/>
          <a:p>
            <a:pPr algn="ctr"/>
            <a:r>
              <a:rPr lang="zh-CN" altLang="en-US" sz="4150" b="1" dirty="0">
                <a:latin typeface="黑体" pitchFamily="49" charset="-122"/>
                <a:ea typeface="黑体" pitchFamily="49" charset="-122"/>
              </a:rPr>
              <a:t>河内</a:t>
            </a:r>
          </a:p>
        </p:txBody>
      </p:sp>
      <p:cxnSp>
        <p:nvCxnSpPr>
          <p:cNvPr id="81934" name="直接箭头连接符 17"/>
          <p:cNvCxnSpPr>
            <a:cxnSpLocks noChangeShapeType="1"/>
          </p:cNvCxnSpPr>
          <p:nvPr/>
        </p:nvCxnSpPr>
        <p:spPr bwMode="auto">
          <a:xfrm flipH="1" flipV="1">
            <a:off x="5844249" y="1008064"/>
            <a:ext cx="1817269" cy="2212975"/>
          </a:xfrm>
          <a:prstGeom prst="straightConnector1">
            <a:avLst/>
          </a:prstGeom>
          <a:noFill/>
          <a:ln w="38100">
            <a:solidFill>
              <a:srgbClr val="FF0000"/>
            </a:solidFill>
            <a:round/>
            <a:headEnd/>
            <a:tailEnd type="arrow" w="med" len="med"/>
          </a:ln>
        </p:spPr>
      </p:cxnSp>
      <p:sp>
        <p:nvSpPr>
          <p:cNvPr id="81935" name="TextBox 18"/>
          <p:cNvSpPr txBox="1">
            <a:spLocks noChangeArrowheads="1"/>
          </p:cNvSpPr>
          <p:nvPr/>
        </p:nvSpPr>
        <p:spPr bwMode="auto">
          <a:xfrm>
            <a:off x="4466482" y="387350"/>
            <a:ext cx="1283100" cy="746386"/>
          </a:xfrm>
          <a:prstGeom prst="rect">
            <a:avLst/>
          </a:prstGeom>
          <a:solidFill>
            <a:srgbClr val="FFC000"/>
          </a:solidFill>
          <a:ln w="28575">
            <a:solidFill>
              <a:srgbClr val="FF0000"/>
            </a:solidFill>
            <a:miter lim="800000"/>
            <a:headEnd/>
            <a:tailEnd/>
          </a:ln>
        </p:spPr>
        <p:txBody>
          <a:bodyPr wrap="none" lIns="106708" tIns="53354" rIns="106708" bIns="53354">
            <a:spAutoFit/>
          </a:bodyPr>
          <a:lstStyle/>
          <a:p>
            <a:pPr algn="ctr"/>
            <a:r>
              <a:rPr lang="zh-CN" altLang="en-US" sz="4150" b="1" dirty="0">
                <a:latin typeface="黑体" pitchFamily="49" charset="-122"/>
                <a:ea typeface="黑体" pitchFamily="49" charset="-122"/>
              </a:rPr>
              <a:t>河西</a:t>
            </a:r>
          </a:p>
        </p:txBody>
      </p:sp>
      <p:sp>
        <p:nvSpPr>
          <p:cNvPr id="20" name="任意多边形 3"/>
          <p:cNvSpPr>
            <a:spLocks/>
          </p:cNvSpPr>
          <p:nvPr/>
        </p:nvSpPr>
        <p:spPr bwMode="auto">
          <a:xfrm>
            <a:off x="9004902" y="3611564"/>
            <a:ext cx="1356076" cy="592137"/>
          </a:xfrm>
          <a:custGeom>
            <a:avLst/>
            <a:gdLst>
              <a:gd name="T0" fmla="*/ 0 w 1017639"/>
              <a:gd name="T1" fmla="*/ 537391 h 591300"/>
              <a:gd name="T2" fmla="*/ 73740 w 1017639"/>
              <a:gd name="T3" fmla="*/ 567170 h 591300"/>
              <a:gd name="T4" fmla="*/ 162233 w 1017639"/>
              <a:gd name="T5" fmla="*/ 596948 h 591300"/>
              <a:gd name="T6" fmla="*/ 221225 w 1017639"/>
              <a:gd name="T7" fmla="*/ 522499 h 591300"/>
              <a:gd name="T8" fmla="*/ 265465 w 1017639"/>
              <a:gd name="T9" fmla="*/ 507610 h 591300"/>
              <a:gd name="T10" fmla="*/ 294965 w 1017639"/>
              <a:gd name="T11" fmla="*/ 462945 h 591300"/>
              <a:gd name="T12" fmla="*/ 339211 w 1017639"/>
              <a:gd name="T13" fmla="*/ 433167 h 591300"/>
              <a:gd name="T14" fmla="*/ 398204 w 1017639"/>
              <a:gd name="T15" fmla="*/ 358719 h 591300"/>
              <a:gd name="T16" fmla="*/ 442444 w 1017639"/>
              <a:gd name="T17" fmla="*/ 269385 h 591300"/>
              <a:gd name="T18" fmla="*/ 457196 w 1017639"/>
              <a:gd name="T19" fmla="*/ 224717 h 591300"/>
              <a:gd name="T20" fmla="*/ 501436 w 1017639"/>
              <a:gd name="T21" fmla="*/ 194939 h 591300"/>
              <a:gd name="T22" fmla="*/ 560430 w 1017639"/>
              <a:gd name="T23" fmla="*/ 120492 h 591300"/>
              <a:gd name="T24" fmla="*/ 589929 w 1017639"/>
              <a:gd name="T25" fmla="*/ 75825 h 591300"/>
              <a:gd name="T26" fmla="*/ 693168 w 1017639"/>
              <a:gd name="T27" fmla="*/ 31157 h 591300"/>
              <a:gd name="T28" fmla="*/ 737409 w 1017639"/>
              <a:gd name="T29" fmla="*/ 1378 h 591300"/>
              <a:gd name="T30" fmla="*/ 840647 w 1017639"/>
              <a:gd name="T31" fmla="*/ 46047 h 591300"/>
              <a:gd name="T32" fmla="*/ 929140 w 1017639"/>
              <a:gd name="T33" fmla="*/ 60936 h 591300"/>
              <a:gd name="T34" fmla="*/ 973380 w 1017639"/>
              <a:gd name="T35" fmla="*/ 75825 h 591300"/>
              <a:gd name="T36" fmla="*/ 1017626 w 1017639"/>
              <a:gd name="T37" fmla="*/ 105603 h 591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17639"/>
              <a:gd name="T58" fmla="*/ 0 h 591300"/>
              <a:gd name="T59" fmla="*/ 1017639 w 1017639"/>
              <a:gd name="T60" fmla="*/ 591300 h 5913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17639" h="591300">
                <a:moveTo>
                  <a:pt x="0" y="532307"/>
                </a:moveTo>
                <a:cubicBezTo>
                  <a:pt x="24581" y="542139"/>
                  <a:pt x="48862" y="552757"/>
                  <a:pt x="73742" y="561804"/>
                </a:cubicBezTo>
                <a:cubicBezTo>
                  <a:pt x="102963" y="572430"/>
                  <a:pt x="162233" y="591300"/>
                  <a:pt x="162233" y="591300"/>
                </a:cubicBezTo>
                <a:cubicBezTo>
                  <a:pt x="268317" y="555939"/>
                  <a:pt x="147151" y="610152"/>
                  <a:pt x="221226" y="517558"/>
                </a:cubicBezTo>
                <a:cubicBezTo>
                  <a:pt x="230937" y="505419"/>
                  <a:pt x="250723" y="507726"/>
                  <a:pt x="265471" y="502810"/>
                </a:cubicBezTo>
                <a:cubicBezTo>
                  <a:pt x="275303" y="488062"/>
                  <a:pt x="282434" y="471099"/>
                  <a:pt x="294968" y="458565"/>
                </a:cubicBezTo>
                <a:cubicBezTo>
                  <a:pt x="307502" y="446031"/>
                  <a:pt x="328140" y="442909"/>
                  <a:pt x="339213" y="429068"/>
                </a:cubicBezTo>
                <a:cubicBezTo>
                  <a:pt x="420628" y="327300"/>
                  <a:pt x="271407" y="439860"/>
                  <a:pt x="398207" y="355326"/>
                </a:cubicBezTo>
                <a:cubicBezTo>
                  <a:pt x="435276" y="244115"/>
                  <a:pt x="385272" y="381196"/>
                  <a:pt x="442452" y="266836"/>
                </a:cubicBezTo>
                <a:cubicBezTo>
                  <a:pt x="449404" y="252931"/>
                  <a:pt x="447489" y="234730"/>
                  <a:pt x="457200" y="222591"/>
                </a:cubicBezTo>
                <a:cubicBezTo>
                  <a:pt x="468273" y="208750"/>
                  <a:pt x="486697" y="202926"/>
                  <a:pt x="501445" y="193094"/>
                </a:cubicBezTo>
                <a:cubicBezTo>
                  <a:pt x="530158" y="106958"/>
                  <a:pt x="493728" y="186063"/>
                  <a:pt x="560439" y="119352"/>
                </a:cubicBezTo>
                <a:cubicBezTo>
                  <a:pt x="572973" y="106818"/>
                  <a:pt x="577402" y="87641"/>
                  <a:pt x="589936" y="75107"/>
                </a:cubicBezTo>
                <a:cubicBezTo>
                  <a:pt x="623887" y="41156"/>
                  <a:pt x="648042" y="42145"/>
                  <a:pt x="693174" y="30862"/>
                </a:cubicBezTo>
                <a:cubicBezTo>
                  <a:pt x="707923" y="21030"/>
                  <a:pt x="719873" y="3872"/>
                  <a:pt x="737420" y="1365"/>
                </a:cubicBezTo>
                <a:cubicBezTo>
                  <a:pt x="799671" y="-7528"/>
                  <a:pt x="791736" y="29303"/>
                  <a:pt x="840658" y="45610"/>
                </a:cubicBezTo>
                <a:cubicBezTo>
                  <a:pt x="869027" y="55066"/>
                  <a:pt x="899652" y="55442"/>
                  <a:pt x="929149" y="60358"/>
                </a:cubicBezTo>
                <a:cubicBezTo>
                  <a:pt x="943897" y="65274"/>
                  <a:pt x="959489" y="68154"/>
                  <a:pt x="973394" y="75107"/>
                </a:cubicBezTo>
                <a:cubicBezTo>
                  <a:pt x="989248" y="83034"/>
                  <a:pt x="1017639" y="104604"/>
                  <a:pt x="1017639" y="104604"/>
                </a:cubicBezTo>
              </a:path>
            </a:pathLst>
          </a:custGeom>
          <a:noFill/>
          <a:ln w="76200" cap="flat" cmpd="sng">
            <a:solidFill>
              <a:srgbClr val="FF0000"/>
            </a:solidFill>
            <a:round/>
            <a:headEnd/>
            <a:tailEnd/>
          </a:ln>
        </p:spPr>
        <p:txBody>
          <a:bodyPr lIns="83399" tIns="41700" rIns="83399" bIns="41700" anchor="ctr"/>
          <a:lstStyle/>
          <a:p>
            <a:endParaRPr lang="zh-CN" altLang="en-US" sz="900"/>
          </a:p>
        </p:txBody>
      </p:sp>
    </p:spTree>
    <p:extLst>
      <p:ext uri="{BB962C8B-B14F-4D97-AF65-F5344CB8AC3E}">
        <p14:creationId xmlns="" xmlns:p14="http://schemas.microsoft.com/office/powerpoint/2010/main" val="6196630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72"/>
                                        </p:tgtEl>
                                        <p:attrNameLst>
                                          <p:attrName>style.visibility</p:attrName>
                                        </p:attrNameLst>
                                      </p:cBhvr>
                                      <p:to>
                                        <p:strVal val="visible"/>
                                      </p:to>
                                    </p:set>
                                    <p:anim calcmode="lin" valueType="num">
                                      <p:cBhvr additive="base">
                                        <p:cTn id="7" dur="500" fill="hold"/>
                                        <p:tgtEl>
                                          <p:spTgt spid="36872"/>
                                        </p:tgtEl>
                                        <p:attrNameLst>
                                          <p:attrName>ppt_x</p:attrName>
                                        </p:attrNameLst>
                                      </p:cBhvr>
                                      <p:tavLst>
                                        <p:tav tm="0">
                                          <p:val>
                                            <p:strVal val="#ppt_x"/>
                                          </p:val>
                                        </p:tav>
                                        <p:tav tm="100000">
                                          <p:val>
                                            <p:strVal val="#ppt_x"/>
                                          </p:val>
                                        </p:tav>
                                      </p:tavLst>
                                    </p:anim>
                                    <p:anim calcmode="lin" valueType="num">
                                      <p:cBhvr additive="base">
                                        <p:cTn id="8"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ppt_x"/>
                                          </p:val>
                                        </p:tav>
                                        <p:tav tm="100000">
                                          <p:val>
                                            <p:strVal val="#ppt_x"/>
                                          </p:val>
                                        </p:tav>
                                      </p:tavLst>
                                    </p:anim>
                                    <p:anim calcmode="lin" valueType="num">
                                      <p:cBhvr additive="base">
                                        <p:cTn id="14"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fade">
                                      <p:cBhvr>
                                        <p:cTn id="19" dur="1000"/>
                                        <p:tgtEl>
                                          <p:spTgt spid="36870"/>
                                        </p:tgtEl>
                                      </p:cBhvr>
                                    </p:animEffect>
                                    <p:anim calcmode="lin" valueType="num">
                                      <p:cBhvr>
                                        <p:cTn id="20" dur="1000" fill="hold"/>
                                        <p:tgtEl>
                                          <p:spTgt spid="36870"/>
                                        </p:tgtEl>
                                        <p:attrNameLst>
                                          <p:attrName>ppt_x</p:attrName>
                                        </p:attrNameLst>
                                      </p:cBhvr>
                                      <p:tavLst>
                                        <p:tav tm="0">
                                          <p:val>
                                            <p:strVal val="#ppt_x"/>
                                          </p:val>
                                        </p:tav>
                                        <p:tav tm="100000">
                                          <p:val>
                                            <p:strVal val="#ppt_x"/>
                                          </p:val>
                                        </p:tav>
                                      </p:tavLst>
                                    </p:anim>
                                    <p:anim calcmode="lin" valueType="num">
                                      <p:cBhvr>
                                        <p:cTn id="21" dur="1000" fill="hold"/>
                                        <p:tgtEl>
                                          <p:spTgt spid="3687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6871"/>
                                        </p:tgtEl>
                                        <p:attrNameLst>
                                          <p:attrName>style.visibility</p:attrName>
                                        </p:attrNameLst>
                                      </p:cBhvr>
                                      <p:to>
                                        <p:strVal val="visible"/>
                                      </p:to>
                                    </p:set>
                                    <p:animEffect transition="in" filter="barn(inVertical)">
                                      <p:cBhvr>
                                        <p:cTn id="26" dur="500"/>
                                        <p:tgtEl>
                                          <p:spTgt spid="3687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6873"/>
                                        </p:tgtEl>
                                        <p:attrNameLst>
                                          <p:attrName>style.visibility</p:attrName>
                                        </p:attrNameLst>
                                      </p:cBhvr>
                                      <p:to>
                                        <p:strVal val="visible"/>
                                      </p:to>
                                    </p:set>
                                    <p:animEffect transition="in" filter="wipe(down)">
                                      <p:cBhvr>
                                        <p:cTn id="31" dur="500"/>
                                        <p:tgtEl>
                                          <p:spTgt spid="3687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P spid="20"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7" descr="http://ditu.mcqyy.com/uploads/allimg/130817/1-130QGG015I1.jpg"/>
          <p:cNvPicPr>
            <a:picLocks noChangeAspect="1" noChangeArrowheads="1"/>
          </p:cNvPicPr>
          <p:nvPr/>
        </p:nvPicPr>
        <p:blipFill>
          <a:blip r:embed="rId2" cstate="print"/>
          <a:srcRect/>
          <a:stretch>
            <a:fillRect/>
          </a:stretch>
        </p:blipFill>
        <p:spPr bwMode="auto">
          <a:xfrm>
            <a:off x="-359705" y="-963613"/>
            <a:ext cx="12716658" cy="7821613"/>
          </a:xfrm>
          <a:prstGeom prst="rect">
            <a:avLst/>
          </a:prstGeom>
          <a:noFill/>
          <a:ln w="9525">
            <a:solidFill>
              <a:srgbClr val="FF0000"/>
            </a:solidFill>
            <a:miter lim="800000"/>
            <a:headEnd/>
            <a:tailEnd/>
          </a:ln>
        </p:spPr>
      </p:pic>
      <p:sp>
        <p:nvSpPr>
          <p:cNvPr id="38915" name="任意多边形 3"/>
          <p:cNvSpPr>
            <a:spLocks/>
          </p:cNvSpPr>
          <p:nvPr/>
        </p:nvSpPr>
        <p:spPr bwMode="auto">
          <a:xfrm>
            <a:off x="9004902" y="3611564"/>
            <a:ext cx="1356076" cy="592137"/>
          </a:xfrm>
          <a:custGeom>
            <a:avLst/>
            <a:gdLst>
              <a:gd name="T0" fmla="*/ 0 w 1017639"/>
              <a:gd name="T1" fmla="*/ 537391 h 591300"/>
              <a:gd name="T2" fmla="*/ 73740 w 1017639"/>
              <a:gd name="T3" fmla="*/ 567170 h 591300"/>
              <a:gd name="T4" fmla="*/ 162233 w 1017639"/>
              <a:gd name="T5" fmla="*/ 596948 h 591300"/>
              <a:gd name="T6" fmla="*/ 221225 w 1017639"/>
              <a:gd name="T7" fmla="*/ 522499 h 591300"/>
              <a:gd name="T8" fmla="*/ 265465 w 1017639"/>
              <a:gd name="T9" fmla="*/ 507610 h 591300"/>
              <a:gd name="T10" fmla="*/ 294965 w 1017639"/>
              <a:gd name="T11" fmla="*/ 462945 h 591300"/>
              <a:gd name="T12" fmla="*/ 339211 w 1017639"/>
              <a:gd name="T13" fmla="*/ 433167 h 591300"/>
              <a:gd name="T14" fmla="*/ 398204 w 1017639"/>
              <a:gd name="T15" fmla="*/ 358719 h 591300"/>
              <a:gd name="T16" fmla="*/ 442444 w 1017639"/>
              <a:gd name="T17" fmla="*/ 269385 h 591300"/>
              <a:gd name="T18" fmla="*/ 457196 w 1017639"/>
              <a:gd name="T19" fmla="*/ 224717 h 591300"/>
              <a:gd name="T20" fmla="*/ 501436 w 1017639"/>
              <a:gd name="T21" fmla="*/ 194939 h 591300"/>
              <a:gd name="T22" fmla="*/ 560430 w 1017639"/>
              <a:gd name="T23" fmla="*/ 120492 h 591300"/>
              <a:gd name="T24" fmla="*/ 589929 w 1017639"/>
              <a:gd name="T25" fmla="*/ 75825 h 591300"/>
              <a:gd name="T26" fmla="*/ 693168 w 1017639"/>
              <a:gd name="T27" fmla="*/ 31157 h 591300"/>
              <a:gd name="T28" fmla="*/ 737409 w 1017639"/>
              <a:gd name="T29" fmla="*/ 1378 h 591300"/>
              <a:gd name="T30" fmla="*/ 840647 w 1017639"/>
              <a:gd name="T31" fmla="*/ 46047 h 591300"/>
              <a:gd name="T32" fmla="*/ 929140 w 1017639"/>
              <a:gd name="T33" fmla="*/ 60936 h 591300"/>
              <a:gd name="T34" fmla="*/ 973380 w 1017639"/>
              <a:gd name="T35" fmla="*/ 75825 h 591300"/>
              <a:gd name="T36" fmla="*/ 1017626 w 1017639"/>
              <a:gd name="T37" fmla="*/ 105603 h 591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17639"/>
              <a:gd name="T58" fmla="*/ 0 h 591300"/>
              <a:gd name="T59" fmla="*/ 1017639 w 1017639"/>
              <a:gd name="T60" fmla="*/ 591300 h 5913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17639" h="591300">
                <a:moveTo>
                  <a:pt x="0" y="532307"/>
                </a:moveTo>
                <a:cubicBezTo>
                  <a:pt x="24581" y="542139"/>
                  <a:pt x="48862" y="552757"/>
                  <a:pt x="73742" y="561804"/>
                </a:cubicBezTo>
                <a:cubicBezTo>
                  <a:pt x="102963" y="572430"/>
                  <a:pt x="162233" y="591300"/>
                  <a:pt x="162233" y="591300"/>
                </a:cubicBezTo>
                <a:cubicBezTo>
                  <a:pt x="268317" y="555939"/>
                  <a:pt x="147151" y="610152"/>
                  <a:pt x="221226" y="517558"/>
                </a:cubicBezTo>
                <a:cubicBezTo>
                  <a:pt x="230937" y="505419"/>
                  <a:pt x="250723" y="507726"/>
                  <a:pt x="265471" y="502810"/>
                </a:cubicBezTo>
                <a:cubicBezTo>
                  <a:pt x="275303" y="488062"/>
                  <a:pt x="282434" y="471099"/>
                  <a:pt x="294968" y="458565"/>
                </a:cubicBezTo>
                <a:cubicBezTo>
                  <a:pt x="307502" y="446031"/>
                  <a:pt x="328140" y="442909"/>
                  <a:pt x="339213" y="429068"/>
                </a:cubicBezTo>
                <a:cubicBezTo>
                  <a:pt x="420628" y="327300"/>
                  <a:pt x="271407" y="439860"/>
                  <a:pt x="398207" y="355326"/>
                </a:cubicBezTo>
                <a:cubicBezTo>
                  <a:pt x="435276" y="244115"/>
                  <a:pt x="385272" y="381196"/>
                  <a:pt x="442452" y="266836"/>
                </a:cubicBezTo>
                <a:cubicBezTo>
                  <a:pt x="449404" y="252931"/>
                  <a:pt x="447489" y="234730"/>
                  <a:pt x="457200" y="222591"/>
                </a:cubicBezTo>
                <a:cubicBezTo>
                  <a:pt x="468273" y="208750"/>
                  <a:pt x="486697" y="202926"/>
                  <a:pt x="501445" y="193094"/>
                </a:cubicBezTo>
                <a:cubicBezTo>
                  <a:pt x="530158" y="106958"/>
                  <a:pt x="493728" y="186063"/>
                  <a:pt x="560439" y="119352"/>
                </a:cubicBezTo>
                <a:cubicBezTo>
                  <a:pt x="572973" y="106818"/>
                  <a:pt x="577402" y="87641"/>
                  <a:pt x="589936" y="75107"/>
                </a:cubicBezTo>
                <a:cubicBezTo>
                  <a:pt x="623887" y="41156"/>
                  <a:pt x="648042" y="42145"/>
                  <a:pt x="693174" y="30862"/>
                </a:cubicBezTo>
                <a:cubicBezTo>
                  <a:pt x="707923" y="21030"/>
                  <a:pt x="719873" y="3872"/>
                  <a:pt x="737420" y="1365"/>
                </a:cubicBezTo>
                <a:cubicBezTo>
                  <a:pt x="799671" y="-7528"/>
                  <a:pt x="791736" y="29303"/>
                  <a:pt x="840658" y="45610"/>
                </a:cubicBezTo>
                <a:cubicBezTo>
                  <a:pt x="869027" y="55066"/>
                  <a:pt x="899652" y="55442"/>
                  <a:pt x="929149" y="60358"/>
                </a:cubicBezTo>
                <a:cubicBezTo>
                  <a:pt x="943897" y="65274"/>
                  <a:pt x="959489" y="68154"/>
                  <a:pt x="973394" y="75107"/>
                </a:cubicBezTo>
                <a:cubicBezTo>
                  <a:pt x="989248" y="83034"/>
                  <a:pt x="1017639" y="104604"/>
                  <a:pt x="1017639" y="104604"/>
                </a:cubicBezTo>
              </a:path>
            </a:pathLst>
          </a:custGeom>
          <a:noFill/>
          <a:ln w="76200" cap="flat" cmpd="sng">
            <a:solidFill>
              <a:srgbClr val="FF0000"/>
            </a:solidFill>
            <a:round/>
            <a:headEnd/>
            <a:tailEnd/>
          </a:ln>
        </p:spPr>
        <p:txBody>
          <a:bodyPr lIns="83399" tIns="41700" rIns="83399" bIns="41700" anchor="ctr"/>
          <a:lstStyle/>
          <a:p>
            <a:endParaRPr lang="zh-CN" altLang="en-US" sz="900"/>
          </a:p>
        </p:txBody>
      </p:sp>
      <p:cxnSp>
        <p:nvCxnSpPr>
          <p:cNvPr id="38916" name="直接箭头连接符 6"/>
          <p:cNvCxnSpPr>
            <a:cxnSpLocks noChangeShapeType="1"/>
          </p:cNvCxnSpPr>
          <p:nvPr/>
        </p:nvCxnSpPr>
        <p:spPr bwMode="auto">
          <a:xfrm flipV="1">
            <a:off x="9838434" y="3611564"/>
            <a:ext cx="1284147" cy="592137"/>
          </a:xfrm>
          <a:prstGeom prst="straightConnector1">
            <a:avLst/>
          </a:prstGeom>
          <a:noFill/>
          <a:ln w="57150">
            <a:solidFill>
              <a:srgbClr val="0000FF"/>
            </a:solidFill>
            <a:round/>
            <a:headEnd/>
            <a:tailEnd type="arrow" w="med" len="med"/>
          </a:ln>
        </p:spPr>
      </p:cxnSp>
      <p:sp>
        <p:nvSpPr>
          <p:cNvPr id="38917" name="TextBox 9"/>
          <p:cNvSpPr txBox="1">
            <a:spLocks noChangeArrowheads="1"/>
          </p:cNvSpPr>
          <p:nvPr/>
        </p:nvSpPr>
        <p:spPr bwMode="auto">
          <a:xfrm>
            <a:off x="11257745" y="2282826"/>
            <a:ext cx="931081" cy="3041245"/>
          </a:xfrm>
          <a:prstGeom prst="rect">
            <a:avLst/>
          </a:prstGeom>
          <a:solidFill>
            <a:srgbClr val="FFFF00"/>
          </a:solidFill>
          <a:ln w="57150">
            <a:solidFill>
              <a:srgbClr val="0000FF"/>
            </a:solidFill>
            <a:miter lim="800000"/>
            <a:headEnd/>
            <a:tailEnd/>
          </a:ln>
        </p:spPr>
        <p:txBody>
          <a:bodyPr vert="eaVert" wrap="none" lIns="106708" tIns="53354" rIns="106708" bIns="53354">
            <a:spAutoFit/>
          </a:bodyPr>
          <a:lstStyle/>
          <a:p>
            <a:r>
              <a:rPr lang="zh-CN" altLang="en-US" sz="4650" b="1" dirty="0">
                <a:latin typeface="黑体" pitchFamily="49" charset="-122"/>
                <a:ea typeface="黑体" pitchFamily="49" charset="-122"/>
              </a:rPr>
              <a:t>江左、江东</a:t>
            </a:r>
          </a:p>
        </p:txBody>
      </p:sp>
      <p:cxnSp>
        <p:nvCxnSpPr>
          <p:cNvPr id="38918" name="直接箭头连接符 12"/>
          <p:cNvCxnSpPr>
            <a:cxnSpLocks noChangeShapeType="1"/>
          </p:cNvCxnSpPr>
          <p:nvPr/>
        </p:nvCxnSpPr>
        <p:spPr bwMode="auto">
          <a:xfrm>
            <a:off x="9455516" y="4505325"/>
            <a:ext cx="0" cy="1447800"/>
          </a:xfrm>
          <a:prstGeom prst="straightConnector1">
            <a:avLst/>
          </a:prstGeom>
          <a:noFill/>
          <a:ln w="57150">
            <a:solidFill>
              <a:srgbClr val="0000FF"/>
            </a:solidFill>
            <a:round/>
            <a:headEnd/>
            <a:tailEnd type="arrow" w="med" len="med"/>
          </a:ln>
        </p:spPr>
      </p:cxnSp>
      <p:sp>
        <p:nvSpPr>
          <p:cNvPr id="38919" name="TextBox 13"/>
          <p:cNvSpPr txBox="1">
            <a:spLocks noChangeArrowheads="1"/>
          </p:cNvSpPr>
          <p:nvPr/>
        </p:nvSpPr>
        <p:spPr bwMode="auto">
          <a:xfrm>
            <a:off x="7617092" y="5953126"/>
            <a:ext cx="3205101" cy="823331"/>
          </a:xfrm>
          <a:prstGeom prst="rect">
            <a:avLst/>
          </a:prstGeom>
          <a:solidFill>
            <a:srgbClr val="FFFF00"/>
          </a:solidFill>
          <a:ln w="57150">
            <a:solidFill>
              <a:srgbClr val="0000FF"/>
            </a:solidFill>
            <a:miter lim="800000"/>
            <a:headEnd/>
            <a:tailEnd/>
          </a:ln>
        </p:spPr>
        <p:txBody>
          <a:bodyPr wrap="none" lIns="106708" tIns="53354" rIns="106708" bIns="53354">
            <a:spAutoFit/>
          </a:bodyPr>
          <a:lstStyle/>
          <a:p>
            <a:r>
              <a:rPr lang="zh-CN" altLang="en-US" sz="4650" b="1" dirty="0">
                <a:latin typeface="黑体" pitchFamily="49" charset="-122"/>
                <a:ea typeface="黑体" pitchFamily="49" charset="-122"/>
              </a:rPr>
              <a:t>江表、江南</a:t>
            </a:r>
          </a:p>
        </p:txBody>
      </p:sp>
      <p:sp>
        <p:nvSpPr>
          <p:cNvPr id="38920" name="任意多边形 15"/>
          <p:cNvSpPr>
            <a:spLocks/>
          </p:cNvSpPr>
          <p:nvPr/>
        </p:nvSpPr>
        <p:spPr bwMode="auto">
          <a:xfrm>
            <a:off x="7390726" y="3657600"/>
            <a:ext cx="1760150" cy="781050"/>
          </a:xfrm>
          <a:custGeom>
            <a:avLst/>
            <a:gdLst>
              <a:gd name="T0" fmla="*/ 1307686 w 1321845"/>
              <a:gd name="T1" fmla="*/ 439746 h 781665"/>
              <a:gd name="T2" fmla="*/ 1263681 w 1321845"/>
              <a:gd name="T3" fmla="*/ 366455 h 781665"/>
              <a:gd name="T4" fmla="*/ 1293018 w 1321845"/>
              <a:gd name="T5" fmla="*/ 278506 h 781665"/>
              <a:gd name="T6" fmla="*/ 1205008 w 1321845"/>
              <a:gd name="T7" fmla="*/ 249189 h 781665"/>
              <a:gd name="T8" fmla="*/ 1161003 w 1321845"/>
              <a:gd name="T9" fmla="*/ 234531 h 781665"/>
              <a:gd name="T10" fmla="*/ 1102330 w 1321845"/>
              <a:gd name="T11" fmla="*/ 205214 h 781665"/>
              <a:gd name="T12" fmla="*/ 911641 w 1321845"/>
              <a:gd name="T13" fmla="*/ 175898 h 781665"/>
              <a:gd name="T14" fmla="*/ 896972 w 1321845"/>
              <a:gd name="T15" fmla="*/ 73290 h 781665"/>
              <a:gd name="T16" fmla="*/ 852967 w 1321845"/>
              <a:gd name="T17" fmla="*/ 43973 h 781665"/>
              <a:gd name="T18" fmla="*/ 720954 w 1321845"/>
              <a:gd name="T19" fmla="*/ 73290 h 781665"/>
              <a:gd name="T20" fmla="*/ 471592 w 1321845"/>
              <a:gd name="T21" fmla="*/ 29317 h 781665"/>
              <a:gd name="T22" fmla="*/ 427587 w 1321845"/>
              <a:gd name="T23" fmla="*/ 14655 h 781665"/>
              <a:gd name="T24" fmla="*/ 383582 w 1321845"/>
              <a:gd name="T25" fmla="*/ 0 h 781665"/>
              <a:gd name="T26" fmla="*/ 251567 w 1321845"/>
              <a:gd name="T27" fmla="*/ 14655 h 781665"/>
              <a:gd name="T28" fmla="*/ 222231 w 1321845"/>
              <a:gd name="T29" fmla="*/ 58635 h 781665"/>
              <a:gd name="T30" fmla="*/ 163557 w 1321845"/>
              <a:gd name="T31" fmla="*/ 249189 h 781665"/>
              <a:gd name="T32" fmla="*/ 266237 w 1321845"/>
              <a:gd name="T33" fmla="*/ 322480 h 781665"/>
              <a:gd name="T34" fmla="*/ 251567 w 1321845"/>
              <a:gd name="T35" fmla="*/ 410430 h 781665"/>
              <a:gd name="T36" fmla="*/ 207563 w 1321845"/>
              <a:gd name="T37" fmla="*/ 425086 h 781665"/>
              <a:gd name="T38" fmla="*/ 163557 w 1321845"/>
              <a:gd name="T39" fmla="*/ 454404 h 781665"/>
              <a:gd name="T40" fmla="*/ 75547 w 1321845"/>
              <a:gd name="T41" fmla="*/ 483720 h 781665"/>
              <a:gd name="T42" fmla="*/ 31543 w 1321845"/>
              <a:gd name="T43" fmla="*/ 498378 h 781665"/>
              <a:gd name="T44" fmla="*/ 16877 w 1321845"/>
              <a:gd name="T45" fmla="*/ 703594 h 781665"/>
              <a:gd name="T46" fmla="*/ 60881 w 1321845"/>
              <a:gd name="T47" fmla="*/ 718251 h 781665"/>
              <a:gd name="T48" fmla="*/ 163557 w 1321845"/>
              <a:gd name="T49" fmla="*/ 747568 h 781665"/>
              <a:gd name="T50" fmla="*/ 207563 w 1321845"/>
              <a:gd name="T51" fmla="*/ 659619 h 781665"/>
              <a:gd name="T52" fmla="*/ 251567 w 1321845"/>
              <a:gd name="T53" fmla="*/ 644960 h 781665"/>
              <a:gd name="T54" fmla="*/ 354246 w 1321845"/>
              <a:gd name="T55" fmla="*/ 615644 h 781665"/>
              <a:gd name="T56" fmla="*/ 442255 w 1321845"/>
              <a:gd name="T57" fmla="*/ 571670 h 781665"/>
              <a:gd name="T58" fmla="*/ 471592 w 1321845"/>
              <a:gd name="T59" fmla="*/ 615644 h 781665"/>
              <a:gd name="T60" fmla="*/ 603607 w 1321845"/>
              <a:gd name="T61" fmla="*/ 630303 h 781665"/>
              <a:gd name="T62" fmla="*/ 691617 w 1321845"/>
              <a:gd name="T63" fmla="*/ 703594 h 781665"/>
              <a:gd name="T64" fmla="*/ 706285 w 1321845"/>
              <a:gd name="T65" fmla="*/ 659619 h 781665"/>
              <a:gd name="T66" fmla="*/ 764958 w 1321845"/>
              <a:gd name="T67" fmla="*/ 644960 h 781665"/>
              <a:gd name="T68" fmla="*/ 808962 w 1321845"/>
              <a:gd name="T69" fmla="*/ 615644 h 781665"/>
              <a:gd name="T70" fmla="*/ 911641 w 1321845"/>
              <a:gd name="T71" fmla="*/ 659619 h 781665"/>
              <a:gd name="T72" fmla="*/ 926309 w 1321845"/>
              <a:gd name="T73" fmla="*/ 747568 h 781665"/>
              <a:gd name="T74" fmla="*/ 1014318 w 1321845"/>
              <a:gd name="T75" fmla="*/ 776884 h 781665"/>
              <a:gd name="T76" fmla="*/ 1043656 w 1321845"/>
              <a:gd name="T77" fmla="*/ 732909 h 781665"/>
              <a:gd name="T78" fmla="*/ 1087662 w 1321845"/>
              <a:gd name="T79" fmla="*/ 718251 h 781665"/>
              <a:gd name="T80" fmla="*/ 1175672 w 1321845"/>
              <a:gd name="T81" fmla="*/ 674277 h 781665"/>
              <a:gd name="T82" fmla="*/ 1219677 w 1321845"/>
              <a:gd name="T83" fmla="*/ 644960 h 781665"/>
              <a:gd name="T84" fmla="*/ 1234344 w 1321845"/>
              <a:gd name="T85" fmla="*/ 600986 h 781665"/>
              <a:gd name="T86" fmla="*/ 1263681 w 1321845"/>
              <a:gd name="T87" fmla="*/ 557011 h 781665"/>
              <a:gd name="T88" fmla="*/ 1307686 w 1321845"/>
              <a:gd name="T89" fmla="*/ 439746 h 7816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1845"/>
              <a:gd name="T136" fmla="*/ 0 h 781665"/>
              <a:gd name="T137" fmla="*/ 1321845 w 1321845"/>
              <a:gd name="T138" fmla="*/ 781665 h 7816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1845" h="781665">
                <a:moveTo>
                  <a:pt x="1314825" y="442452"/>
                </a:moveTo>
                <a:cubicBezTo>
                  <a:pt x="1314825" y="410497"/>
                  <a:pt x="1270580" y="397376"/>
                  <a:pt x="1270580" y="368710"/>
                </a:cubicBezTo>
                <a:cubicBezTo>
                  <a:pt x="1270580" y="339471"/>
                  <a:pt x="1362593" y="324873"/>
                  <a:pt x="1300077" y="280219"/>
                </a:cubicBezTo>
                <a:cubicBezTo>
                  <a:pt x="1274776" y="262147"/>
                  <a:pt x="1241083" y="260555"/>
                  <a:pt x="1211586" y="250723"/>
                </a:cubicBezTo>
                <a:cubicBezTo>
                  <a:pt x="1196838" y="245807"/>
                  <a:pt x="1181246" y="242927"/>
                  <a:pt x="1167341" y="235974"/>
                </a:cubicBezTo>
                <a:cubicBezTo>
                  <a:pt x="1147677" y="226142"/>
                  <a:pt x="1128934" y="214197"/>
                  <a:pt x="1108348" y="206477"/>
                </a:cubicBezTo>
                <a:cubicBezTo>
                  <a:pt x="1054571" y="186310"/>
                  <a:pt x="963192" y="182156"/>
                  <a:pt x="916619" y="176981"/>
                </a:cubicBezTo>
                <a:cubicBezTo>
                  <a:pt x="911703" y="142568"/>
                  <a:pt x="915988" y="105508"/>
                  <a:pt x="901870" y="73742"/>
                </a:cubicBezTo>
                <a:cubicBezTo>
                  <a:pt x="894671" y="57544"/>
                  <a:pt x="875213" y="46444"/>
                  <a:pt x="857625" y="44245"/>
                </a:cubicBezTo>
                <a:cubicBezTo>
                  <a:pt x="845145" y="42685"/>
                  <a:pt x="742594" y="69316"/>
                  <a:pt x="724890" y="73742"/>
                </a:cubicBezTo>
                <a:cubicBezTo>
                  <a:pt x="531696" y="56179"/>
                  <a:pt x="614169" y="76165"/>
                  <a:pt x="474167" y="29497"/>
                </a:cubicBezTo>
                <a:lnTo>
                  <a:pt x="429922" y="14748"/>
                </a:lnTo>
                <a:lnTo>
                  <a:pt x="385677" y="0"/>
                </a:lnTo>
                <a:cubicBezTo>
                  <a:pt x="341432" y="4916"/>
                  <a:pt x="294778" y="-466"/>
                  <a:pt x="252941" y="14748"/>
                </a:cubicBezTo>
                <a:cubicBezTo>
                  <a:pt x="236283" y="20806"/>
                  <a:pt x="228657" y="42052"/>
                  <a:pt x="223444" y="58994"/>
                </a:cubicBezTo>
                <a:cubicBezTo>
                  <a:pt x="157498" y="273319"/>
                  <a:pt x="233416" y="147275"/>
                  <a:pt x="164451" y="250723"/>
                </a:cubicBezTo>
                <a:cubicBezTo>
                  <a:pt x="267690" y="285135"/>
                  <a:pt x="243109" y="250722"/>
                  <a:pt x="267690" y="324465"/>
                </a:cubicBezTo>
                <a:cubicBezTo>
                  <a:pt x="262774" y="353962"/>
                  <a:pt x="267777" y="386992"/>
                  <a:pt x="252941" y="412955"/>
                </a:cubicBezTo>
                <a:cubicBezTo>
                  <a:pt x="245228" y="426453"/>
                  <a:pt x="222601" y="420751"/>
                  <a:pt x="208696" y="427703"/>
                </a:cubicBezTo>
                <a:cubicBezTo>
                  <a:pt x="192842" y="435630"/>
                  <a:pt x="180649" y="450001"/>
                  <a:pt x="164451" y="457200"/>
                </a:cubicBezTo>
                <a:cubicBezTo>
                  <a:pt x="136038" y="469828"/>
                  <a:pt x="105457" y="476865"/>
                  <a:pt x="75960" y="486697"/>
                </a:cubicBezTo>
                <a:lnTo>
                  <a:pt x="31715" y="501445"/>
                </a:lnTo>
                <a:cubicBezTo>
                  <a:pt x="9450" y="568240"/>
                  <a:pt x="-18648" y="636692"/>
                  <a:pt x="16967" y="707923"/>
                </a:cubicBezTo>
                <a:cubicBezTo>
                  <a:pt x="23919" y="721828"/>
                  <a:pt x="46264" y="718400"/>
                  <a:pt x="61212" y="722671"/>
                </a:cubicBezTo>
                <a:cubicBezTo>
                  <a:pt x="190818" y="759700"/>
                  <a:pt x="58387" y="716812"/>
                  <a:pt x="164451" y="752168"/>
                </a:cubicBezTo>
                <a:cubicBezTo>
                  <a:pt x="174167" y="723021"/>
                  <a:pt x="182705" y="684470"/>
                  <a:pt x="208696" y="663677"/>
                </a:cubicBezTo>
                <a:cubicBezTo>
                  <a:pt x="220835" y="653965"/>
                  <a:pt x="238051" y="653396"/>
                  <a:pt x="252941" y="648929"/>
                </a:cubicBezTo>
                <a:cubicBezTo>
                  <a:pt x="287222" y="638645"/>
                  <a:pt x="321767" y="629264"/>
                  <a:pt x="356180" y="619432"/>
                </a:cubicBezTo>
                <a:cubicBezTo>
                  <a:pt x="370857" y="560722"/>
                  <a:pt x="358658" y="526038"/>
                  <a:pt x="444670" y="575187"/>
                </a:cubicBezTo>
                <a:cubicBezTo>
                  <a:pt x="460060" y="583981"/>
                  <a:pt x="457509" y="613374"/>
                  <a:pt x="474167" y="619432"/>
                </a:cubicBezTo>
                <a:cubicBezTo>
                  <a:pt x="516004" y="634646"/>
                  <a:pt x="562657" y="629265"/>
                  <a:pt x="606902" y="634181"/>
                </a:cubicBezTo>
                <a:cubicBezTo>
                  <a:pt x="610525" y="637804"/>
                  <a:pt x="678968" y="712030"/>
                  <a:pt x="695393" y="707923"/>
                </a:cubicBezTo>
                <a:cubicBezTo>
                  <a:pt x="710475" y="704152"/>
                  <a:pt x="698001" y="673389"/>
                  <a:pt x="710141" y="663677"/>
                </a:cubicBezTo>
                <a:cubicBezTo>
                  <a:pt x="725969" y="651014"/>
                  <a:pt x="749470" y="653845"/>
                  <a:pt x="769135" y="648929"/>
                </a:cubicBezTo>
                <a:cubicBezTo>
                  <a:pt x="783883" y="639097"/>
                  <a:pt x="795833" y="621939"/>
                  <a:pt x="813380" y="619432"/>
                </a:cubicBezTo>
                <a:cubicBezTo>
                  <a:pt x="852593" y="613830"/>
                  <a:pt x="887843" y="644494"/>
                  <a:pt x="916619" y="663677"/>
                </a:cubicBezTo>
                <a:cubicBezTo>
                  <a:pt x="921535" y="693174"/>
                  <a:pt x="911675" y="729663"/>
                  <a:pt x="931367" y="752168"/>
                </a:cubicBezTo>
                <a:cubicBezTo>
                  <a:pt x="951841" y="775567"/>
                  <a:pt x="1019857" y="781665"/>
                  <a:pt x="1019857" y="781665"/>
                </a:cubicBezTo>
                <a:cubicBezTo>
                  <a:pt x="1029689" y="766916"/>
                  <a:pt x="1035513" y="748492"/>
                  <a:pt x="1049354" y="737419"/>
                </a:cubicBezTo>
                <a:cubicBezTo>
                  <a:pt x="1061493" y="727707"/>
                  <a:pt x="1079694" y="729623"/>
                  <a:pt x="1093599" y="722671"/>
                </a:cubicBezTo>
                <a:cubicBezTo>
                  <a:pt x="1207957" y="665492"/>
                  <a:pt x="1070879" y="715495"/>
                  <a:pt x="1182090" y="678426"/>
                </a:cubicBezTo>
                <a:cubicBezTo>
                  <a:pt x="1196838" y="668594"/>
                  <a:pt x="1215262" y="662770"/>
                  <a:pt x="1226335" y="648929"/>
                </a:cubicBezTo>
                <a:cubicBezTo>
                  <a:pt x="1236046" y="636790"/>
                  <a:pt x="1234131" y="618589"/>
                  <a:pt x="1241083" y="604684"/>
                </a:cubicBezTo>
                <a:cubicBezTo>
                  <a:pt x="1249010" y="588830"/>
                  <a:pt x="1260748" y="575187"/>
                  <a:pt x="1270580" y="560439"/>
                </a:cubicBezTo>
                <a:cubicBezTo>
                  <a:pt x="1303186" y="462621"/>
                  <a:pt x="1314825" y="474407"/>
                  <a:pt x="1314825" y="442452"/>
                </a:cubicBezTo>
                <a:close/>
              </a:path>
            </a:pathLst>
          </a:custGeom>
          <a:solidFill>
            <a:srgbClr val="FFFF00"/>
          </a:solidFill>
          <a:ln w="25400" cap="flat" cmpd="sng">
            <a:solidFill>
              <a:srgbClr val="00FF00"/>
            </a:solidFill>
            <a:round/>
            <a:headEnd/>
            <a:tailEnd/>
          </a:ln>
        </p:spPr>
        <p:txBody>
          <a:bodyPr lIns="83399" tIns="41700" rIns="83399" bIns="41700" anchor="ctr"/>
          <a:lstStyle/>
          <a:p>
            <a:endParaRPr lang="zh-CN" altLang="en-US" sz="900"/>
          </a:p>
        </p:txBody>
      </p:sp>
      <p:pic>
        <p:nvPicPr>
          <p:cNvPr id="2" name="图片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53687" y="-844344"/>
            <a:ext cx="3858278" cy="666750"/>
          </a:xfrm>
          <a:prstGeom prst="rect">
            <a:avLst/>
          </a:prstGeom>
        </p:spPr>
      </p:pic>
    </p:spTree>
    <p:extLst>
      <p:ext uri="{BB962C8B-B14F-4D97-AF65-F5344CB8AC3E}">
        <p14:creationId xmlns="" xmlns:p14="http://schemas.microsoft.com/office/powerpoint/2010/main" val="15437732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8916"/>
                                        </p:tgtEl>
                                        <p:attrNameLst>
                                          <p:attrName>style.visibility</p:attrName>
                                        </p:attrNameLst>
                                      </p:cBhvr>
                                      <p:to>
                                        <p:strVal val="visible"/>
                                      </p:to>
                                    </p:set>
                                    <p:animEffect transition="in" filter="fade">
                                      <p:cBhvr>
                                        <p:cTn id="13" dur="1000"/>
                                        <p:tgtEl>
                                          <p:spTgt spid="38916"/>
                                        </p:tgtEl>
                                      </p:cBhvr>
                                    </p:animEffect>
                                    <p:anim calcmode="lin" valueType="num">
                                      <p:cBhvr>
                                        <p:cTn id="14" dur="1000" fill="hold"/>
                                        <p:tgtEl>
                                          <p:spTgt spid="38916"/>
                                        </p:tgtEl>
                                        <p:attrNameLst>
                                          <p:attrName>ppt_x</p:attrName>
                                        </p:attrNameLst>
                                      </p:cBhvr>
                                      <p:tavLst>
                                        <p:tav tm="0">
                                          <p:val>
                                            <p:strVal val="#ppt_x"/>
                                          </p:val>
                                        </p:tav>
                                        <p:tav tm="100000">
                                          <p:val>
                                            <p:strVal val="#ppt_x"/>
                                          </p:val>
                                        </p:tav>
                                      </p:tavLst>
                                    </p:anim>
                                    <p:anim calcmode="lin" valueType="num">
                                      <p:cBhvr>
                                        <p:cTn id="15" dur="1000" fill="hold"/>
                                        <p:tgtEl>
                                          <p:spTgt spid="3891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8917"/>
                                        </p:tgtEl>
                                        <p:attrNameLst>
                                          <p:attrName>style.visibility</p:attrName>
                                        </p:attrNameLst>
                                      </p:cBhvr>
                                      <p:to>
                                        <p:strVal val="visible"/>
                                      </p:to>
                                    </p:set>
                                    <p:animEffect transition="in" filter="fade">
                                      <p:cBhvr>
                                        <p:cTn id="18" dur="1000"/>
                                        <p:tgtEl>
                                          <p:spTgt spid="38917"/>
                                        </p:tgtEl>
                                      </p:cBhvr>
                                    </p:animEffect>
                                    <p:anim calcmode="lin" valueType="num">
                                      <p:cBhvr>
                                        <p:cTn id="19" dur="1000" fill="hold"/>
                                        <p:tgtEl>
                                          <p:spTgt spid="38917"/>
                                        </p:tgtEl>
                                        <p:attrNameLst>
                                          <p:attrName>ppt_x</p:attrName>
                                        </p:attrNameLst>
                                      </p:cBhvr>
                                      <p:tavLst>
                                        <p:tav tm="0">
                                          <p:val>
                                            <p:strVal val="#ppt_x"/>
                                          </p:val>
                                        </p:tav>
                                        <p:tav tm="100000">
                                          <p:val>
                                            <p:strVal val="#ppt_x"/>
                                          </p:val>
                                        </p:tav>
                                      </p:tavLst>
                                    </p:anim>
                                    <p:anim calcmode="lin" valueType="num">
                                      <p:cBhvr>
                                        <p:cTn id="20"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8918"/>
                                        </p:tgtEl>
                                        <p:attrNameLst>
                                          <p:attrName>style.visibility</p:attrName>
                                        </p:attrNameLst>
                                      </p:cBhvr>
                                      <p:to>
                                        <p:strVal val="visible"/>
                                      </p:to>
                                    </p:set>
                                    <p:animEffect transition="in" filter="barn(inVertical)">
                                      <p:cBhvr>
                                        <p:cTn id="25" dur="500"/>
                                        <p:tgtEl>
                                          <p:spTgt spid="3891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8919"/>
                                        </p:tgtEl>
                                        <p:attrNameLst>
                                          <p:attrName>style.visibility</p:attrName>
                                        </p:attrNameLst>
                                      </p:cBhvr>
                                      <p:to>
                                        <p:strVal val="visible"/>
                                      </p:to>
                                    </p:set>
                                    <p:animEffect transition="in" filter="barn(inVertical)">
                                      <p:cBhvr>
                                        <p:cTn id="28" dur="500"/>
                                        <p:tgtEl>
                                          <p:spTgt spid="3891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8920"/>
                                        </p:tgtEl>
                                        <p:attrNameLst>
                                          <p:attrName>style.visibility</p:attrName>
                                        </p:attrNameLst>
                                      </p:cBhvr>
                                      <p:to>
                                        <p:strVal val="visible"/>
                                      </p:to>
                                    </p:set>
                                    <p:anim calcmode="lin" valueType="num">
                                      <p:cBhvr additive="base">
                                        <p:cTn id="33" dur="500" fill="hold"/>
                                        <p:tgtEl>
                                          <p:spTgt spid="38920"/>
                                        </p:tgtEl>
                                        <p:attrNameLst>
                                          <p:attrName>ppt_x</p:attrName>
                                        </p:attrNameLst>
                                      </p:cBhvr>
                                      <p:tavLst>
                                        <p:tav tm="0">
                                          <p:val>
                                            <p:strVal val="#ppt_x"/>
                                          </p:val>
                                        </p:tav>
                                        <p:tav tm="100000">
                                          <p:val>
                                            <p:strVal val="#ppt_x"/>
                                          </p:val>
                                        </p:tav>
                                      </p:tavLst>
                                    </p:anim>
                                    <p:anim calcmode="lin" valueType="num">
                                      <p:cBhvr additive="base">
                                        <p:cTn id="34"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P spid="38917" grpId="0" animBg="1" autoUpdateAnimBg="0"/>
      <p:bldP spid="38919" grpId="0" animBg="1" autoUpdateAnimBg="0"/>
      <p:bldP spid="38920"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10" name="组合 9"/>
            <p:cNvGrpSpPr/>
            <p:nvPr/>
          </p:nvGrpSpPr>
          <p:grpSpPr>
            <a:xfrm>
              <a:off x="9710557" y="6054087"/>
              <a:ext cx="2163763" cy="504114"/>
              <a:chOff x="6588125" y="5732463"/>
              <a:chExt cx="2163763" cy="504114"/>
            </a:xfrm>
          </p:grpSpPr>
          <p:pic>
            <p:nvPicPr>
              <p:cNvPr id="11"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2" name="矩形 1"/>
          <p:cNvSpPr/>
          <p:nvPr/>
        </p:nvSpPr>
        <p:spPr>
          <a:xfrm>
            <a:off x="583500" y="1241572"/>
            <a:ext cx="11115014" cy="5262979"/>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京畿</a:t>
            </a:r>
            <a:r>
              <a:rPr lang="en-US" altLang="zh-CN" sz="2400" b="1" kern="0" dirty="0">
                <a:solidFill>
                  <a:srgbClr val="FFFF00"/>
                </a:solidFill>
                <a:latin typeface="+mn-ea"/>
              </a:rPr>
              <a:t>】</a:t>
            </a:r>
            <a:r>
              <a:rPr lang="zh-CN" altLang="en-US" sz="2400" b="1" kern="0" dirty="0">
                <a:solidFill>
                  <a:srgbClr val="FFFF00"/>
                </a:solidFill>
                <a:latin typeface="+mn-ea"/>
              </a:rPr>
              <a:t>国都及其附近的地区。 </a:t>
            </a:r>
            <a:r>
              <a:rPr lang="en-US" altLang="zh-CN" sz="2400" b="1" kern="0" dirty="0">
                <a:solidFill>
                  <a:srgbClr val="FFFF00"/>
                </a:solidFill>
                <a:latin typeface="+mn-ea"/>
              </a:rPr>
              <a:t>《</a:t>
            </a:r>
            <a:r>
              <a:rPr lang="zh-CN" altLang="en-US" sz="2400" b="1" kern="0" dirty="0">
                <a:solidFill>
                  <a:srgbClr val="FFFF00"/>
                </a:solidFill>
                <a:latin typeface="+mn-ea"/>
              </a:rPr>
              <a:t>左忠毅公逸事</a:t>
            </a:r>
            <a:r>
              <a:rPr lang="en-US" altLang="zh-CN" sz="2400" b="1" kern="0" dirty="0">
                <a:solidFill>
                  <a:srgbClr val="FFFF00"/>
                </a:solidFill>
                <a:latin typeface="+mn-ea"/>
              </a:rPr>
              <a:t>》</a:t>
            </a:r>
            <a:r>
              <a:rPr lang="zh-CN" altLang="en-US" sz="2400" b="1" kern="0" dirty="0">
                <a:solidFill>
                  <a:srgbClr val="FFFF00"/>
                </a:solidFill>
                <a:latin typeface="+mn-ea"/>
              </a:rPr>
              <a:t>：“乡先辈左忠毅公视学京畿。”</a:t>
            </a:r>
          </a:p>
          <a:p>
            <a:r>
              <a:rPr lang="en-US" altLang="zh-CN" sz="2400" b="1" kern="0" dirty="0">
                <a:solidFill>
                  <a:srgbClr val="FFFF00"/>
                </a:solidFill>
                <a:latin typeface="+mn-ea"/>
              </a:rPr>
              <a:t>【</a:t>
            </a:r>
            <a:r>
              <a:rPr lang="zh-CN" altLang="en-US" sz="2400" b="1" kern="0" dirty="0">
                <a:solidFill>
                  <a:srgbClr val="FFFF00"/>
                </a:solidFill>
                <a:latin typeface="+mn-ea"/>
              </a:rPr>
              <a:t>三辅</a:t>
            </a:r>
            <a:r>
              <a:rPr lang="en-US" altLang="zh-CN" sz="2400" b="1" kern="0" dirty="0">
                <a:solidFill>
                  <a:srgbClr val="FFFF00"/>
                </a:solidFill>
                <a:latin typeface="+mn-ea"/>
              </a:rPr>
              <a:t>】</a:t>
            </a:r>
            <a:r>
              <a:rPr lang="zh-CN" altLang="en-US" sz="2400" b="1" kern="0" dirty="0">
                <a:solidFill>
                  <a:srgbClr val="FFFF00"/>
                </a:solidFill>
                <a:latin typeface="+mn-ea"/>
              </a:rPr>
              <a:t>西汉时本指治理京畿地区的三位官员，后指这三位官员管辖的地区。 隋唐以后简称“辅”。</a:t>
            </a:r>
          </a:p>
          <a:p>
            <a:r>
              <a:rPr lang="en-US" altLang="zh-CN" sz="2400" b="1" kern="0" dirty="0">
                <a:solidFill>
                  <a:srgbClr val="FFFF00"/>
                </a:solidFill>
                <a:latin typeface="+mn-ea"/>
              </a:rPr>
              <a:t>【</a:t>
            </a:r>
            <a:r>
              <a:rPr lang="zh-CN" altLang="en-US" sz="2400" b="1" kern="0" dirty="0">
                <a:solidFill>
                  <a:srgbClr val="FFFF00"/>
                </a:solidFill>
                <a:latin typeface="+mn-ea"/>
              </a:rPr>
              <a:t>三秦</a:t>
            </a:r>
            <a:r>
              <a:rPr lang="en-US" altLang="zh-CN" sz="2400" b="1" kern="0" dirty="0">
                <a:solidFill>
                  <a:srgbClr val="FFFF00"/>
                </a:solidFill>
                <a:latin typeface="+mn-ea"/>
              </a:rPr>
              <a:t>】</a:t>
            </a:r>
            <a:r>
              <a:rPr lang="zh-CN" altLang="en-US" sz="2400" b="1" kern="0" dirty="0">
                <a:solidFill>
                  <a:srgbClr val="FFFF00"/>
                </a:solidFill>
                <a:latin typeface="+mn-ea"/>
              </a:rPr>
              <a:t>指潼关以西的关中地区。项羽灭秦后曾将此地封给秦军三位降将，故得名。</a:t>
            </a:r>
          </a:p>
          <a:p>
            <a:r>
              <a:rPr lang="en-US" altLang="zh-CN" sz="2400" b="1" kern="0" dirty="0">
                <a:solidFill>
                  <a:srgbClr val="FFFF00"/>
                </a:solidFill>
                <a:latin typeface="+mn-ea"/>
              </a:rPr>
              <a:t>【</a:t>
            </a:r>
            <a:r>
              <a:rPr lang="zh-CN" altLang="en-US" sz="2400" b="1" kern="0" dirty="0">
                <a:solidFill>
                  <a:srgbClr val="FFFF00"/>
                </a:solidFill>
                <a:latin typeface="+mn-ea"/>
              </a:rPr>
              <a:t>郡</a:t>
            </a:r>
            <a:r>
              <a:rPr lang="en-US" altLang="zh-CN" sz="2400" b="1" kern="0" dirty="0">
                <a:solidFill>
                  <a:srgbClr val="FFFF00"/>
                </a:solidFill>
                <a:latin typeface="+mn-ea"/>
              </a:rPr>
              <a:t>】</a:t>
            </a:r>
            <a:r>
              <a:rPr lang="zh-CN" altLang="en-US" sz="2400" b="1" kern="0" dirty="0">
                <a:solidFill>
                  <a:srgbClr val="FFFF00"/>
                </a:solidFill>
                <a:latin typeface="+mn-ea"/>
              </a:rPr>
              <a:t>古代的行政区域。秦统一天下设三十六郡，隋唐后州郡互称，明清称府。</a:t>
            </a:r>
          </a:p>
          <a:p>
            <a:r>
              <a:rPr lang="en-US" altLang="zh-CN" sz="2400" b="1" kern="0" dirty="0">
                <a:solidFill>
                  <a:srgbClr val="FFFF00"/>
                </a:solidFill>
                <a:latin typeface="+mn-ea"/>
              </a:rPr>
              <a:t>【</a:t>
            </a:r>
            <a:r>
              <a:rPr lang="zh-CN" altLang="en-US" sz="2400" b="1" kern="0" dirty="0">
                <a:solidFill>
                  <a:srgbClr val="FFFF00"/>
                </a:solidFill>
                <a:latin typeface="+mn-ea"/>
              </a:rPr>
              <a:t>州</a:t>
            </a:r>
            <a:r>
              <a:rPr lang="en-US" altLang="zh-CN" sz="2400" b="1" kern="0" dirty="0">
                <a:solidFill>
                  <a:srgbClr val="FFFF00"/>
                </a:solidFill>
                <a:latin typeface="+mn-ea"/>
              </a:rPr>
              <a:t>】</a:t>
            </a:r>
            <a:r>
              <a:rPr lang="zh-CN" altLang="en-US" sz="2400" b="1" kern="0" dirty="0">
                <a:solidFill>
                  <a:srgbClr val="FFFF00"/>
                </a:solidFill>
                <a:latin typeface="+mn-ea"/>
              </a:rPr>
              <a:t>参见“郡”。</a:t>
            </a:r>
            <a:r>
              <a:rPr lang="en-US" altLang="zh-CN" sz="2400" b="1" kern="0" dirty="0">
                <a:solidFill>
                  <a:srgbClr val="FFFF00"/>
                </a:solidFill>
                <a:latin typeface="+mn-ea"/>
              </a:rPr>
              <a:t>《</a:t>
            </a:r>
            <a:r>
              <a:rPr lang="zh-CN" altLang="en-US" sz="2400" b="1" kern="0" dirty="0">
                <a:solidFill>
                  <a:srgbClr val="FFFF00"/>
                </a:solidFill>
                <a:latin typeface="+mn-ea"/>
              </a:rPr>
              <a:t>隆中对</a:t>
            </a:r>
            <a:r>
              <a:rPr lang="en-US" altLang="zh-CN" sz="2400" b="1" kern="0" dirty="0">
                <a:solidFill>
                  <a:srgbClr val="FFFF00"/>
                </a:solidFill>
                <a:latin typeface="+mn-ea"/>
              </a:rPr>
              <a:t>》</a:t>
            </a:r>
            <a:r>
              <a:rPr lang="zh-CN" altLang="en-US" sz="2400" b="1" kern="0" dirty="0">
                <a:solidFill>
                  <a:srgbClr val="FFFF00"/>
                </a:solidFill>
                <a:latin typeface="+mn-ea"/>
              </a:rPr>
              <a:t>：“自董卓以来，豪杰并起，跨州连郡者不可胜数。”</a:t>
            </a:r>
          </a:p>
          <a:p>
            <a:r>
              <a:rPr lang="en-US" altLang="zh-CN" sz="2400" b="1" kern="0" dirty="0">
                <a:solidFill>
                  <a:srgbClr val="FFFF00"/>
                </a:solidFill>
                <a:latin typeface="+mn-ea"/>
              </a:rPr>
              <a:t>【</a:t>
            </a:r>
            <a:r>
              <a:rPr lang="zh-CN" altLang="en-US" sz="2400" b="1" kern="0" dirty="0">
                <a:solidFill>
                  <a:srgbClr val="FFFF00"/>
                </a:solidFill>
                <a:latin typeface="+mn-ea"/>
              </a:rPr>
              <a:t>道</a:t>
            </a:r>
            <a:r>
              <a:rPr lang="en-US" altLang="zh-CN" sz="2400" b="1" kern="0" dirty="0">
                <a:solidFill>
                  <a:srgbClr val="FFFF00"/>
                </a:solidFill>
                <a:latin typeface="+mn-ea"/>
              </a:rPr>
              <a:t>】</a:t>
            </a:r>
            <a:r>
              <a:rPr lang="zh-CN" altLang="en-US" sz="2400" b="1" kern="0" dirty="0">
                <a:solidFill>
                  <a:srgbClr val="FFFF00"/>
                </a:solidFill>
                <a:latin typeface="+mn-ea"/>
              </a:rPr>
              <a:t>汉代在少数民族聚居区设道，这是一种行政特区，与县相当。唐代的道，先为监察区，后演变为行政区，是州以上一级行政单位。明清在省内设道，其中守道是小行政区，而巡道只有监察区性质</a:t>
            </a:r>
            <a:r>
              <a:rPr lang="zh-CN" altLang="en-US" sz="2400" b="1" kern="0" dirty="0" smtClean="0">
                <a:solidFill>
                  <a:srgbClr val="FFFF00"/>
                </a:solidFill>
                <a:latin typeface="+mn-ea"/>
              </a:rPr>
              <a:t>。</a:t>
            </a:r>
            <a:endParaRPr lang="en-US" altLang="zh-CN" sz="2400" b="1" kern="0" dirty="0" smtClean="0">
              <a:solidFill>
                <a:srgbClr val="FFFF00"/>
              </a:solidFill>
              <a:latin typeface="+mn-ea"/>
            </a:endParaRPr>
          </a:p>
          <a:p>
            <a:r>
              <a:rPr lang="en-US" altLang="zh-CN" sz="2400" b="1" kern="0" dirty="0" smtClean="0">
                <a:solidFill>
                  <a:srgbClr val="FFFF00"/>
                </a:solidFill>
                <a:latin typeface="+mn-ea"/>
              </a:rPr>
              <a:t>【</a:t>
            </a:r>
            <a:r>
              <a:rPr lang="zh-CN" altLang="en-US" sz="2400" b="1" kern="0" dirty="0" smtClean="0">
                <a:solidFill>
                  <a:srgbClr val="FFFF00"/>
                </a:solidFill>
                <a:latin typeface="+mn-ea"/>
              </a:rPr>
              <a:t>路</a:t>
            </a:r>
            <a:r>
              <a:rPr lang="en-US" altLang="zh-CN" sz="2400" b="1" kern="0" dirty="0" smtClean="0">
                <a:solidFill>
                  <a:srgbClr val="FFFF00"/>
                </a:solidFill>
                <a:latin typeface="+mn-ea"/>
              </a:rPr>
              <a:t>】</a:t>
            </a:r>
            <a:r>
              <a:rPr lang="zh-CN" altLang="en-US" sz="2400" b="1" kern="0" dirty="0">
                <a:solidFill>
                  <a:srgbClr val="FFFF00"/>
                </a:solidFill>
                <a:latin typeface="+mn-ea"/>
              </a:rPr>
              <a:t>宋元时期行政区域</a:t>
            </a:r>
            <a:r>
              <a:rPr lang="en-US" altLang="zh-CN" sz="2400" b="1" kern="0" dirty="0">
                <a:solidFill>
                  <a:srgbClr val="FFFF00"/>
                </a:solidFill>
                <a:latin typeface="+mn-ea"/>
              </a:rPr>
              <a:t>,</a:t>
            </a:r>
            <a:r>
              <a:rPr lang="zh-CN" altLang="en-US" sz="2400" b="1" kern="0" dirty="0">
                <a:solidFill>
                  <a:srgbClr val="FFFF00"/>
                </a:solidFill>
                <a:latin typeface="+mn-ea"/>
              </a:rPr>
              <a:t>相当于现在的省。如</a:t>
            </a:r>
            <a:r>
              <a:rPr lang="en-US" altLang="zh-CN" sz="2400" b="1" kern="0" dirty="0">
                <a:solidFill>
                  <a:srgbClr val="FFFF00"/>
                </a:solidFill>
                <a:latin typeface="+mn-ea"/>
              </a:rPr>
              <a:t>《</a:t>
            </a:r>
            <a:r>
              <a:rPr lang="zh-CN" altLang="en-US" sz="2400" b="1" kern="0" dirty="0">
                <a:solidFill>
                  <a:srgbClr val="FFFF00"/>
                </a:solidFill>
                <a:latin typeface="+mn-ea"/>
              </a:rPr>
              <a:t>永遇乐</a:t>
            </a:r>
            <a:r>
              <a:rPr lang="en-US" altLang="zh-CN" sz="2400" b="1" kern="0" dirty="0">
                <a:solidFill>
                  <a:srgbClr val="FFFF00"/>
                </a:solidFill>
                <a:latin typeface="+mn-ea"/>
              </a:rPr>
              <a:t>·</a:t>
            </a:r>
            <a:r>
              <a:rPr lang="zh-CN" altLang="en-US" sz="2400" b="1" kern="0" dirty="0">
                <a:solidFill>
                  <a:srgbClr val="FFFF00"/>
                </a:solidFill>
                <a:latin typeface="+mn-ea"/>
              </a:rPr>
              <a:t>京口北固亭怀古</a:t>
            </a:r>
            <a:r>
              <a:rPr lang="en-US" altLang="zh-CN" sz="2400" b="1" kern="0" dirty="0">
                <a:solidFill>
                  <a:srgbClr val="FFFF00"/>
                </a:solidFill>
                <a:latin typeface="+mn-ea"/>
              </a:rPr>
              <a:t>》:“</a:t>
            </a:r>
            <a:r>
              <a:rPr lang="zh-CN" altLang="en-US" sz="2400" b="1" kern="0" dirty="0">
                <a:solidFill>
                  <a:srgbClr val="FFFF00"/>
                </a:solidFill>
                <a:latin typeface="+mn-ea"/>
              </a:rPr>
              <a:t>望中犹记</a:t>
            </a:r>
            <a:r>
              <a:rPr lang="en-US" altLang="zh-CN" sz="2400" b="1" kern="0" dirty="0">
                <a:solidFill>
                  <a:srgbClr val="FFFF00"/>
                </a:solidFill>
                <a:latin typeface="+mn-ea"/>
              </a:rPr>
              <a:t>,</a:t>
            </a:r>
            <a:r>
              <a:rPr lang="zh-CN" altLang="en-US" sz="2400" b="1" kern="0" dirty="0">
                <a:solidFill>
                  <a:srgbClr val="FFFF00"/>
                </a:solidFill>
                <a:latin typeface="+mn-ea"/>
              </a:rPr>
              <a:t>烽火扬州路。”</a:t>
            </a:r>
          </a:p>
        </p:txBody>
      </p:sp>
    </p:spTree>
    <p:extLst>
      <p:ext uri="{BB962C8B-B14F-4D97-AF65-F5344CB8AC3E}">
        <p14:creationId xmlns="" xmlns:p14="http://schemas.microsoft.com/office/powerpoint/2010/main" val="1449823278"/>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376467" y="1494106"/>
            <a:ext cx="11494846" cy="3794449"/>
          </a:xfrm>
          <a:prstGeom prst="rect">
            <a:avLst/>
          </a:prstGeom>
        </p:spPr>
      </p:pic>
      <p:sp>
        <p:nvSpPr>
          <p:cNvPr id="4" name="矩形 3"/>
          <p:cNvSpPr/>
          <p:nvPr/>
        </p:nvSpPr>
        <p:spPr>
          <a:xfrm>
            <a:off x="4202695" y="394003"/>
            <a:ext cx="3786614" cy="707886"/>
          </a:xfrm>
          <a:prstGeom prst="rect">
            <a:avLst/>
          </a:prstGeom>
        </p:spPr>
        <p:txBody>
          <a:bodyPr wrap="none">
            <a:spAutoFit/>
          </a:bodyPr>
          <a:lstStyle/>
          <a:p>
            <a:r>
              <a:rPr lang="zh-CN" altLang="en-US" sz="4000" b="1" kern="0" dirty="0" smtClean="0">
                <a:solidFill>
                  <a:srgbClr val="FFFF00"/>
                </a:solidFill>
                <a:latin typeface="+mn-ea"/>
              </a:rPr>
              <a:t>（七）风俗礼仪</a:t>
            </a:r>
            <a:endParaRPr lang="zh-CN" altLang="en-US" sz="4000" b="1" kern="0" dirty="0">
              <a:solidFill>
                <a:srgbClr val="FFFF00"/>
              </a:solidFill>
              <a:latin typeface="+mn-ea"/>
            </a:endParaRPr>
          </a:p>
        </p:txBody>
      </p:sp>
    </p:spTree>
    <p:extLst>
      <p:ext uri="{BB962C8B-B14F-4D97-AF65-F5344CB8AC3E}">
        <p14:creationId xmlns="" xmlns:p14="http://schemas.microsoft.com/office/powerpoint/2010/main" val="183152470"/>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43890" y="1236663"/>
            <a:ext cx="11160000" cy="3785652"/>
          </a:xfrm>
          <a:prstGeom prst="rect">
            <a:avLst/>
          </a:prstGeom>
        </p:spPr>
        <p:txBody>
          <a:bodyPr wrap="square">
            <a:spAutoFit/>
          </a:bodyPr>
          <a:lstStyle/>
          <a:p>
            <a:r>
              <a:rPr lang="en-US" altLang="zh-CN" sz="2400" b="1" kern="0" dirty="0" smtClean="0">
                <a:solidFill>
                  <a:srgbClr val="FFFF00"/>
                </a:solidFill>
                <a:latin typeface="+mn-ea"/>
              </a:rPr>
              <a:t>【</a:t>
            </a:r>
            <a:r>
              <a:rPr lang="zh-CN" altLang="en-US" sz="2400" b="1" kern="0" dirty="0">
                <a:solidFill>
                  <a:srgbClr val="FFFF00"/>
                </a:solidFill>
                <a:latin typeface="+mn-ea"/>
              </a:rPr>
              <a:t>春节</a:t>
            </a:r>
            <a:r>
              <a:rPr lang="en-US" altLang="zh-CN" sz="2400" b="1" kern="0" dirty="0">
                <a:solidFill>
                  <a:srgbClr val="FFFF00"/>
                </a:solidFill>
                <a:latin typeface="+mn-ea"/>
              </a:rPr>
              <a:t>】</a:t>
            </a:r>
            <a:r>
              <a:rPr lang="zh-CN" altLang="en-US" sz="2400" b="1" kern="0" dirty="0">
                <a:solidFill>
                  <a:srgbClr val="FFFF00"/>
                </a:solidFill>
                <a:latin typeface="+mn-ea"/>
              </a:rPr>
              <a:t>我国传统习俗中最隆重的节日。此节乃一岁之首。古人又称元日、元旦、元正、新春、新正等，而今人称春节，是在采用公历纪元后。古代“春节”与“春季”为同义词。春节习俗一方面是庆贺过去的一年，一方面又祈祝新年快乐、五谷丰登、人畜兴旺，多与农事有关。迎龙舞龙为取悦龙神，保佑风调雨顺；舞狮源于震慑糟蹋庄稼、残害人畜之怪兽的传说。随着社会的发展，接神、敬天等活动已逐渐被淘汰，燃鞭炮、贴春联、挂年画、耍龙灯、舞狮子、拜年贺喜等习俗至今仍广为流行。</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元宵</a:t>
            </a:r>
            <a:r>
              <a:rPr lang="en-US" altLang="zh-CN" sz="2400" b="1" kern="0" dirty="0">
                <a:solidFill>
                  <a:srgbClr val="FFFF00"/>
                </a:solidFill>
                <a:latin typeface="+mn-ea"/>
              </a:rPr>
              <a:t>】</a:t>
            </a:r>
            <a:r>
              <a:rPr lang="zh-CN" altLang="en-US" sz="2400" b="1" kern="0" dirty="0">
                <a:solidFill>
                  <a:srgbClr val="FFFF00"/>
                </a:solidFill>
                <a:latin typeface="+mn-ea"/>
              </a:rPr>
              <a:t>我国民间传统节日。又称正月半、上元节、灯节。元宵习俗有赏花灯、猜灯谜等。宋代始有吃元宵的习俗。</a:t>
            </a:r>
            <a:endParaRPr lang="en-US" altLang="zh-CN" sz="2400" b="1" kern="0" dirty="0">
              <a:solidFill>
                <a:srgbClr val="FFFF00"/>
              </a:solidFill>
              <a:latin typeface="+mn-ea"/>
            </a:endParaRPr>
          </a:p>
          <a:p>
            <a:endParaRPr lang="zh-CN" altLang="en-US" sz="2400" b="1" kern="0" dirty="0">
              <a:solidFill>
                <a:srgbClr val="FFFF00"/>
              </a:solidFill>
              <a:latin typeface="+mn-ea"/>
            </a:endParaRPr>
          </a:p>
        </p:txBody>
      </p:sp>
    </p:spTree>
    <p:extLst>
      <p:ext uri="{BB962C8B-B14F-4D97-AF65-F5344CB8AC3E}">
        <p14:creationId xmlns="" xmlns:p14="http://schemas.microsoft.com/office/powerpoint/2010/main" val="669492921"/>
      </p:ext>
    </p:extLst>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47997" y="1236663"/>
            <a:ext cx="10951786" cy="4524315"/>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寒食</a:t>
            </a:r>
            <a:r>
              <a:rPr lang="en-US" altLang="zh-CN" sz="2400" b="1" kern="0" dirty="0">
                <a:solidFill>
                  <a:srgbClr val="FFFF00"/>
                </a:solidFill>
                <a:latin typeface="+mn-ea"/>
              </a:rPr>
              <a:t>】</a:t>
            </a:r>
            <a:r>
              <a:rPr lang="zh-CN" altLang="en-US" sz="2400" b="1" kern="0" dirty="0">
                <a:solidFill>
                  <a:srgbClr val="FFFF00"/>
                </a:solidFill>
                <a:latin typeface="+mn-ea"/>
              </a:rPr>
              <a:t>我国民间传统节日。节日里严禁烟火，只能吃寒食。在夏历冬至后的一百零五日，在清明前一天。 相传，春秋时晋公子重耳流亡在外，大臣介子推曾割股啖之。 重耳掌权后，为了逼介子推出山相见，下令放火烧山，致使介子推被火烧死。 重耳感念介子推忠臣之志，下令全国每年的这一天不准生火做饭，以追念介子推，表示对自己过失的谴责。因寒食与清明时间相近，后人便将寒食的风俗视为清明风俗之一。</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清明</a:t>
            </a:r>
            <a:r>
              <a:rPr lang="en-US" altLang="zh-CN" sz="2400" b="1" kern="0" dirty="0">
                <a:solidFill>
                  <a:srgbClr val="FFFF00"/>
                </a:solidFill>
                <a:latin typeface="+mn-ea"/>
              </a:rPr>
              <a:t>】</a:t>
            </a:r>
            <a:r>
              <a:rPr lang="zh-CN" altLang="en-US" sz="2400" b="1" kern="0" dirty="0">
                <a:solidFill>
                  <a:srgbClr val="FFFF00"/>
                </a:solidFill>
                <a:latin typeface="+mn-ea"/>
              </a:rPr>
              <a:t>我国民间传统节日。按农历算在三月上半月，按阳历算则在每年四月五日或六日。此时天气转暖，风和日丽，“万物至此皆洁齐而清明”，清明节由此得名。 其习俗有扫墓、踏青、荡秋千、放风筝、插柳戴花等。</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端午</a:t>
            </a:r>
            <a:r>
              <a:rPr lang="en-US" altLang="zh-CN" sz="2400" b="1" kern="0" dirty="0">
                <a:solidFill>
                  <a:srgbClr val="FFFF00"/>
                </a:solidFill>
                <a:latin typeface="+mn-ea"/>
              </a:rPr>
              <a:t>】</a:t>
            </a:r>
            <a:r>
              <a:rPr lang="zh-CN" altLang="en-US" sz="2400" b="1" kern="0" dirty="0">
                <a:solidFill>
                  <a:srgbClr val="FFFF00"/>
                </a:solidFill>
                <a:latin typeface="+mn-ea"/>
              </a:rPr>
              <a:t>我国民间传统节日。又称端阳、重午、重五。一般认为，该节与纪念屈原有关。屈原忠而被黜，投水自尽，于是人们以吃粽子、赛龙舟等方式来悼念他。端午习俗有喝雄黄酒、挂香袋、吃粽子、插花和菖蒲、斗百草、驱“五毒”等。</a:t>
            </a:r>
          </a:p>
        </p:txBody>
      </p:sp>
    </p:spTree>
    <p:extLst>
      <p:ext uri="{BB962C8B-B14F-4D97-AF65-F5344CB8AC3E}">
        <p14:creationId xmlns="" xmlns:p14="http://schemas.microsoft.com/office/powerpoint/2010/main" val="303057858"/>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42210" y="1282689"/>
            <a:ext cx="10963360" cy="4832092"/>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中秋</a:t>
            </a:r>
            <a:r>
              <a:rPr lang="en-US" altLang="zh-CN" sz="2200" b="1" kern="0" dirty="0">
                <a:solidFill>
                  <a:srgbClr val="FFFF00"/>
                </a:solidFill>
                <a:latin typeface="+mn-ea"/>
              </a:rPr>
              <a:t>】</a:t>
            </a:r>
            <a:r>
              <a:rPr lang="zh-CN" altLang="en-US" sz="2200" b="1" kern="0" dirty="0">
                <a:solidFill>
                  <a:srgbClr val="FFFF00"/>
                </a:solidFill>
                <a:latin typeface="+mn-ea"/>
              </a:rPr>
              <a:t>我国民间传统节日。又称团圆节。农历八月在秋季之中，八月十五又在八月之中，故称中秋。 秋高气爽，明月当空，故有赏月与祭月之俗。 圆月带来的团圆的联想，使中秋节更加深入人心。 唐代将嫦娥奔月与中秋赏月联系起来后，更富浪漫色彩。</a:t>
            </a:r>
          </a:p>
          <a:p>
            <a:r>
              <a:rPr lang="en-US" altLang="zh-CN" sz="2200" b="1" kern="0" dirty="0">
                <a:solidFill>
                  <a:srgbClr val="FFFF00"/>
                </a:solidFill>
                <a:latin typeface="+mn-ea"/>
              </a:rPr>
              <a:t>【</a:t>
            </a:r>
            <a:r>
              <a:rPr lang="zh-CN" altLang="en-US" sz="2200" b="1" kern="0" dirty="0">
                <a:solidFill>
                  <a:srgbClr val="FFFF00"/>
                </a:solidFill>
                <a:latin typeface="+mn-ea"/>
              </a:rPr>
              <a:t>重阳</a:t>
            </a:r>
            <a:r>
              <a:rPr lang="en-US" altLang="zh-CN" sz="2200" b="1" kern="0" dirty="0">
                <a:solidFill>
                  <a:srgbClr val="FFFF00"/>
                </a:solidFill>
                <a:latin typeface="+mn-ea"/>
              </a:rPr>
              <a:t>】</a:t>
            </a:r>
            <a:r>
              <a:rPr lang="zh-CN" altLang="en-US" sz="2200" b="1" kern="0" dirty="0">
                <a:solidFill>
                  <a:srgbClr val="FFFF00"/>
                </a:solidFill>
                <a:latin typeface="+mn-ea"/>
              </a:rPr>
              <a:t>我国民间传统节日。一般情况下，</a:t>
            </a:r>
            <a:r>
              <a:rPr lang="en-US" altLang="zh-CN" sz="2200" b="1" kern="0" dirty="0">
                <a:solidFill>
                  <a:srgbClr val="FFFF00"/>
                </a:solidFill>
                <a:latin typeface="+mn-ea"/>
              </a:rPr>
              <a:t>《</a:t>
            </a:r>
            <a:r>
              <a:rPr lang="zh-CN" altLang="en-US" sz="2200" b="1" kern="0" dirty="0">
                <a:solidFill>
                  <a:srgbClr val="FFFF00"/>
                </a:solidFill>
                <a:latin typeface="+mn-ea"/>
              </a:rPr>
              <a:t>易经</a:t>
            </a:r>
            <a:r>
              <a:rPr lang="en-US" altLang="zh-CN" sz="2200" b="1" kern="0" dirty="0">
                <a:solidFill>
                  <a:srgbClr val="FFFF00"/>
                </a:solidFill>
                <a:latin typeface="+mn-ea"/>
              </a:rPr>
              <a:t>》</a:t>
            </a:r>
            <a:r>
              <a:rPr lang="zh-CN" altLang="en-US" sz="2200" b="1" kern="0" dirty="0">
                <a:solidFill>
                  <a:srgbClr val="FFFF00"/>
                </a:solidFill>
                <a:latin typeface="+mn-ea"/>
              </a:rPr>
              <a:t>将“九”定为阳数，两九相重，故农历九月初九为“重阳”。重阳时节，秋高气爽，风清月洁，故有登高望远、赏菊赋诗、喝菊花酒、插茱萸等习俗。 唐人有“遍插茱萸少一人”的诗句。</a:t>
            </a:r>
          </a:p>
          <a:p>
            <a:r>
              <a:rPr lang="en-US" altLang="zh-CN" sz="2200" b="1" kern="0" dirty="0">
                <a:solidFill>
                  <a:srgbClr val="FFFF00"/>
                </a:solidFill>
                <a:latin typeface="+mn-ea"/>
              </a:rPr>
              <a:t>【</a:t>
            </a:r>
            <a:r>
              <a:rPr lang="zh-CN" altLang="en-US" sz="2200" b="1" kern="0" dirty="0">
                <a:solidFill>
                  <a:srgbClr val="FFFF00"/>
                </a:solidFill>
                <a:latin typeface="+mn-ea"/>
              </a:rPr>
              <a:t>腊日</a:t>
            </a:r>
            <a:r>
              <a:rPr lang="en-US" altLang="zh-CN" sz="2200" b="1" kern="0" dirty="0">
                <a:solidFill>
                  <a:srgbClr val="FFFF00"/>
                </a:solidFill>
                <a:latin typeface="+mn-ea"/>
              </a:rPr>
              <a:t>】</a:t>
            </a:r>
            <a:r>
              <a:rPr lang="zh-CN" altLang="en-US" sz="2200" b="1" kern="0" dirty="0">
                <a:solidFill>
                  <a:srgbClr val="FFFF00"/>
                </a:solidFill>
                <a:latin typeface="+mn-ea"/>
              </a:rPr>
              <a:t>我国民间传统节日。这是古代岁末祭祀祖先、祭拜众神、庆祝丰收的节日。腊日通常在每年的最后一个月（腊月）举行，南北朝时腊日已固定在农历十二月初八。有吃赤豆粥、祭拜祖先等习俗。佛教的腊八粥后也渗入腊日习俗。</a:t>
            </a:r>
            <a:endParaRPr lang="en-US" altLang="zh-CN" sz="2200" b="1" kern="0" dirty="0">
              <a:solidFill>
                <a:srgbClr val="FFFF00"/>
              </a:solidFill>
              <a:latin typeface="+mn-ea"/>
            </a:endParaRPr>
          </a:p>
          <a:p>
            <a:r>
              <a:rPr lang="en-US" altLang="zh-CN" sz="2200" b="1" kern="0" dirty="0">
                <a:solidFill>
                  <a:srgbClr val="FFFF00"/>
                </a:solidFill>
                <a:latin typeface="+mn-ea"/>
              </a:rPr>
              <a:t>【</a:t>
            </a:r>
            <a:r>
              <a:rPr lang="zh-CN" altLang="en-US" sz="2200" b="1" kern="0" dirty="0">
                <a:solidFill>
                  <a:srgbClr val="FFFF00"/>
                </a:solidFill>
                <a:latin typeface="+mn-ea"/>
              </a:rPr>
              <a:t>除夕</a:t>
            </a:r>
            <a:r>
              <a:rPr lang="en-US" altLang="zh-CN" sz="2200" b="1" kern="0" dirty="0">
                <a:solidFill>
                  <a:srgbClr val="FFFF00"/>
                </a:solidFill>
                <a:latin typeface="+mn-ea"/>
              </a:rPr>
              <a:t>】</a:t>
            </a:r>
            <a:r>
              <a:rPr lang="zh-CN" altLang="en-US" sz="2200" b="1" kern="0" dirty="0">
                <a:solidFill>
                  <a:srgbClr val="FFFF00"/>
                </a:solidFill>
                <a:latin typeface="+mn-ea"/>
              </a:rPr>
              <a:t>我国民间传统节日。一般情况下，农历十二月三十日晚，家家在打扫干净的屋里，摆上丰盛的菜肴，全家团聚吃“年饭”。此夜大家通宵不眠，或喝酒聊天，或猜谜下棋，嬉戏游乐，谓之“守岁”。零点时，众人争相奔出，在庭前拢火燃烧（古称“庭燎”，取其兴旺之意），并在这“岁之元，月之元，时之元” 的“三元”之时抢先放出三个“冲天炮”，以求首先发达，大吉大利。</a:t>
            </a:r>
          </a:p>
        </p:txBody>
      </p:sp>
    </p:spTree>
    <p:extLst>
      <p:ext uri="{BB962C8B-B14F-4D97-AF65-F5344CB8AC3E}">
        <p14:creationId xmlns="" xmlns:p14="http://schemas.microsoft.com/office/powerpoint/2010/main" val="1702209601"/>
      </p:ext>
    </p:extLst>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5" y="0"/>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22640" y="1359000"/>
            <a:ext cx="11002500" cy="3416320"/>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伯（孟）仲叔季</a:t>
            </a:r>
            <a:r>
              <a:rPr lang="en-US" altLang="zh-CN" sz="2400" b="1" kern="0" dirty="0">
                <a:solidFill>
                  <a:srgbClr val="FFFF00"/>
                </a:solidFill>
                <a:latin typeface="+mn-ea"/>
              </a:rPr>
              <a:t>】</a:t>
            </a:r>
            <a:r>
              <a:rPr lang="zh-CN" altLang="en-US" sz="2400" b="1" kern="0" dirty="0">
                <a:solidFill>
                  <a:srgbClr val="FFFF00"/>
                </a:solidFill>
                <a:latin typeface="+mn-ea"/>
              </a:rPr>
              <a:t>兄弟行辈中长幼排行的次序。伯（孟）是老大，仲是老二，叔是老三，季是老四。古代贵族男子的字前常加伯（孟）、仲、叔、季表示排行，字的后面加“父” 或“甫” 字表示男性，构成男子字的全称，如伯禽父、仲尼父等。</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孝悌</a:t>
            </a:r>
            <a:r>
              <a:rPr lang="en-US" altLang="zh-CN" sz="2400" b="1" kern="0" dirty="0">
                <a:solidFill>
                  <a:srgbClr val="FFFF00"/>
                </a:solidFill>
                <a:latin typeface="+mn-ea"/>
              </a:rPr>
              <a:t>】</a:t>
            </a:r>
            <a:r>
              <a:rPr lang="zh-CN" altLang="en-US" sz="2400" b="1" kern="0" dirty="0">
                <a:solidFill>
                  <a:srgbClr val="FFFF00"/>
                </a:solidFill>
                <a:latin typeface="+mn-ea"/>
              </a:rPr>
              <a:t>孝，指对父母要孝顺、服从；悌，指对兄长要敬重、</a:t>
            </a:r>
          </a:p>
          <a:p>
            <a:r>
              <a:rPr lang="zh-CN" altLang="en-US" sz="2400" b="1" kern="0" dirty="0">
                <a:solidFill>
                  <a:srgbClr val="FFFF00"/>
                </a:solidFill>
                <a:latin typeface="+mn-ea"/>
              </a:rPr>
              <a:t>顺从。孔子非常重视孝悌，把孝悌作为实行“仁” 的根本，儒家提倡孝悌的目的是维护宗法等级秩序。</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十二生肖</a:t>
            </a:r>
            <a:r>
              <a:rPr lang="en-US" altLang="zh-CN" sz="2400" b="1" kern="0" dirty="0">
                <a:solidFill>
                  <a:srgbClr val="FFFF00"/>
                </a:solidFill>
                <a:latin typeface="+mn-ea"/>
              </a:rPr>
              <a:t>】……</a:t>
            </a:r>
            <a:r>
              <a:rPr lang="zh-CN" altLang="en-US" sz="2400" b="1" kern="0" dirty="0">
                <a:solidFill>
                  <a:srgbClr val="FFFF00"/>
                </a:solidFill>
                <a:latin typeface="+mn-ea"/>
              </a:rPr>
              <a:t/>
            </a:r>
            <a:br>
              <a:rPr lang="zh-CN" altLang="en-US" sz="2400" b="1" kern="0" dirty="0">
                <a:solidFill>
                  <a:srgbClr val="FFFF00"/>
                </a:solidFill>
                <a:latin typeface="+mn-ea"/>
              </a:rPr>
            </a:br>
            <a:r>
              <a:rPr lang="en-US" altLang="zh-CN" sz="2400" b="1" kern="0" dirty="0">
                <a:solidFill>
                  <a:srgbClr val="FFFF00"/>
                </a:solidFill>
                <a:latin typeface="+mn-ea"/>
              </a:rPr>
              <a:t>【</a:t>
            </a:r>
            <a:r>
              <a:rPr lang="zh-CN" altLang="en-US" sz="2400" b="1" kern="0" dirty="0">
                <a:solidFill>
                  <a:srgbClr val="FFFF00"/>
                </a:solidFill>
                <a:latin typeface="+mn-ea"/>
              </a:rPr>
              <a:t>生辰八字</a:t>
            </a:r>
            <a:r>
              <a:rPr lang="en-US" altLang="zh-CN" sz="2400" b="1" kern="0" dirty="0">
                <a:solidFill>
                  <a:srgbClr val="FFFF00"/>
                </a:solidFill>
                <a:latin typeface="+mn-ea"/>
              </a:rPr>
              <a:t>】……</a:t>
            </a:r>
            <a:endParaRPr lang="zh-CN" altLang="en-US" sz="2400" b="1" kern="0" dirty="0">
              <a:solidFill>
                <a:srgbClr val="FFFF00"/>
              </a:solidFill>
              <a:latin typeface="+mn-ea"/>
            </a:endParaRPr>
          </a:p>
        </p:txBody>
      </p:sp>
    </p:spTree>
    <p:extLst>
      <p:ext uri="{BB962C8B-B14F-4D97-AF65-F5344CB8AC3E}">
        <p14:creationId xmlns="" xmlns:p14="http://schemas.microsoft.com/office/powerpoint/2010/main" val="3885155750"/>
      </p:ext>
    </p:extLst>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3572"/>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43890" y="1420186"/>
            <a:ext cx="11160000" cy="4154984"/>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牺牲</a:t>
            </a:r>
            <a:r>
              <a:rPr lang="en-US" altLang="zh-CN" sz="2400" b="1" kern="0" dirty="0">
                <a:solidFill>
                  <a:srgbClr val="FFFF00"/>
                </a:solidFill>
                <a:latin typeface="+mn-ea"/>
              </a:rPr>
              <a:t>】</a:t>
            </a:r>
            <a:r>
              <a:rPr lang="zh-CN" altLang="en-US" sz="2400" b="1" kern="0" dirty="0">
                <a:solidFill>
                  <a:srgbClr val="FFFF00"/>
                </a:solidFill>
                <a:latin typeface="+mn-ea"/>
              </a:rPr>
              <a:t>古代祭祀用的牲畜，色纯为“牺”，体全为“牲”。</a:t>
            </a:r>
            <a:r>
              <a:rPr lang="en-US" altLang="zh-CN" sz="2400" b="1" kern="0" dirty="0">
                <a:solidFill>
                  <a:srgbClr val="FFFF00"/>
                </a:solidFill>
                <a:latin typeface="+mn-ea"/>
              </a:rPr>
              <a:t>《</a:t>
            </a:r>
            <a:r>
              <a:rPr lang="zh-CN" altLang="en-US" sz="2400" b="1" kern="0" dirty="0">
                <a:solidFill>
                  <a:srgbClr val="FFFF00"/>
                </a:solidFill>
                <a:latin typeface="+mn-ea"/>
              </a:rPr>
              <a:t>左 传</a:t>
            </a:r>
            <a:r>
              <a:rPr lang="en-US" altLang="zh-CN" sz="2400" b="1" kern="0" dirty="0">
                <a:solidFill>
                  <a:srgbClr val="FFFF00"/>
                </a:solidFill>
                <a:latin typeface="+mn-ea"/>
              </a:rPr>
              <a:t>· </a:t>
            </a:r>
            <a:r>
              <a:rPr lang="zh-CN" altLang="en-US" sz="2400" b="1" kern="0" dirty="0">
                <a:solidFill>
                  <a:srgbClr val="FFFF00"/>
                </a:solidFill>
                <a:latin typeface="+mn-ea"/>
              </a:rPr>
              <a:t>曹刿论战</a:t>
            </a:r>
            <a:r>
              <a:rPr lang="en-US" altLang="zh-CN" sz="2400" b="1" kern="0" dirty="0">
                <a:solidFill>
                  <a:srgbClr val="FFFF00"/>
                </a:solidFill>
                <a:latin typeface="+mn-ea"/>
              </a:rPr>
              <a:t>》 </a:t>
            </a:r>
            <a:r>
              <a:rPr lang="zh-CN" altLang="en-US" sz="2400" b="1" kern="0" dirty="0">
                <a:solidFill>
                  <a:srgbClr val="FFFF00"/>
                </a:solidFill>
                <a:latin typeface="+mn-ea"/>
              </a:rPr>
              <a:t>中有这样的话：“ 牺牲玉帛，弗敢加也，必以信。”</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三牲</a:t>
            </a:r>
            <a:r>
              <a:rPr lang="en-US" altLang="zh-CN" sz="2400" b="1" kern="0" dirty="0">
                <a:solidFill>
                  <a:srgbClr val="FFFF00"/>
                </a:solidFill>
                <a:latin typeface="+mn-ea"/>
              </a:rPr>
              <a:t>】</a:t>
            </a:r>
            <a:r>
              <a:rPr lang="zh-CN" altLang="en-US" sz="2400" b="1" kern="0" dirty="0">
                <a:solidFill>
                  <a:srgbClr val="FFFF00"/>
                </a:solidFill>
                <a:latin typeface="+mn-ea"/>
              </a:rPr>
              <a:t>一指古代用于祭祀的牛、羊、猪，后来也称鸡、鱼、猪为三牲。 一指夏商周三代所用牺牲的总称。</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太牢、少牢</a:t>
            </a:r>
            <a:r>
              <a:rPr lang="en-US" altLang="zh-CN" sz="2400" b="1" kern="0" dirty="0">
                <a:solidFill>
                  <a:srgbClr val="FFFF00"/>
                </a:solidFill>
                <a:latin typeface="+mn-ea"/>
              </a:rPr>
              <a:t>】</a:t>
            </a:r>
            <a:r>
              <a:rPr lang="zh-CN" altLang="en-US" sz="2400" b="1" kern="0" dirty="0">
                <a:solidFill>
                  <a:srgbClr val="FFFF00"/>
                </a:solidFill>
                <a:latin typeface="+mn-ea"/>
              </a:rPr>
              <a:t>古代帝王祭祀社稷时，牛、羊、豕（ｓｈ</a:t>
            </a:r>
            <a:r>
              <a:rPr lang="en-US" altLang="zh-CN" sz="2400" b="1" kern="0" dirty="0">
                <a:solidFill>
                  <a:srgbClr val="FFFF00"/>
                </a:solidFill>
                <a:latin typeface="+mn-ea"/>
              </a:rPr>
              <a:t>ǐ</a:t>
            </a:r>
            <a:r>
              <a:rPr lang="zh-CN" altLang="en-US" sz="2400" b="1" kern="0" dirty="0">
                <a:solidFill>
                  <a:srgbClr val="FFFF00"/>
                </a:solidFill>
                <a:latin typeface="+mn-ea"/>
              </a:rPr>
              <a:t>，猪）全备为“太牢”。 古代祭祀所用牺牲，行祭前需先饲养于牢，故这类牺牲称为牢；又根据牺牲搭配的种类不同而有太牢、少牢之分。少牢只有羊、豕，没有牛。由于祭祀者和祭祀对象不同，所用牺牲的规格也有所区别：天子祭祀社稷用太牢，诸侯祭祀用少牢。</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家祭</a:t>
            </a:r>
            <a:r>
              <a:rPr lang="en-US" altLang="zh-CN" sz="2400" b="1" kern="0" dirty="0">
                <a:solidFill>
                  <a:srgbClr val="FFFF00"/>
                </a:solidFill>
                <a:latin typeface="+mn-ea"/>
              </a:rPr>
              <a:t>】</a:t>
            </a:r>
            <a:r>
              <a:rPr lang="zh-CN" altLang="en-US" sz="2400" b="1" kern="0" dirty="0">
                <a:solidFill>
                  <a:srgbClr val="FFFF00"/>
                </a:solidFill>
                <a:latin typeface="+mn-ea"/>
              </a:rPr>
              <a:t>古人在家庙内祭祀祖先或家族守护神的礼仪。唐代即有专人制订家祭礼仪，相沿施行。宋代陆游</a:t>
            </a:r>
            <a:r>
              <a:rPr lang="en-US" altLang="zh-CN" sz="2400" b="1" kern="0" dirty="0">
                <a:solidFill>
                  <a:srgbClr val="FFFF00"/>
                </a:solidFill>
                <a:latin typeface="+mn-ea"/>
              </a:rPr>
              <a:t>《</a:t>
            </a:r>
            <a:r>
              <a:rPr lang="zh-CN" altLang="en-US" sz="2400" b="1" kern="0" dirty="0">
                <a:solidFill>
                  <a:srgbClr val="FFFF00"/>
                </a:solidFill>
                <a:latin typeface="+mn-ea"/>
              </a:rPr>
              <a:t>示儿</a:t>
            </a:r>
            <a:r>
              <a:rPr lang="en-US" altLang="zh-CN" sz="2400" b="1" kern="0" dirty="0">
                <a:solidFill>
                  <a:srgbClr val="FFFF00"/>
                </a:solidFill>
                <a:latin typeface="+mn-ea"/>
              </a:rPr>
              <a:t>》</a:t>
            </a:r>
            <a:r>
              <a:rPr lang="zh-CN" altLang="en-US" sz="2400" b="1" kern="0" dirty="0">
                <a:solidFill>
                  <a:srgbClr val="FFFF00"/>
                </a:solidFill>
                <a:latin typeface="+mn-ea"/>
              </a:rPr>
              <a:t>诗中有这么两句：“王师北定中原日，家祭无忘告乃翁。”</a:t>
            </a:r>
          </a:p>
        </p:txBody>
      </p:sp>
    </p:spTree>
    <p:extLst>
      <p:ext uri="{BB962C8B-B14F-4D97-AF65-F5344CB8AC3E}">
        <p14:creationId xmlns="" xmlns:p14="http://schemas.microsoft.com/office/powerpoint/2010/main" val="335694872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1551000" y="448809"/>
            <a:ext cx="5732660" cy="715581"/>
          </a:xfrm>
          <a:prstGeom prst="rect">
            <a:avLst/>
          </a:prstGeom>
        </p:spPr>
        <p:txBody>
          <a:bodyPr wrap="none">
            <a:spAutoFit/>
          </a:bodyPr>
          <a:lstStyle/>
          <a:p>
            <a:pPr eaLnBrk="0" latinLnBrk="1" hangingPunct="0">
              <a:lnSpc>
                <a:spcPct val="150000"/>
              </a:lnSpc>
            </a:pPr>
            <a:r>
              <a:rPr lang="zh-CN" altLang="en-US" sz="2700" b="1" kern="0" dirty="0">
                <a:solidFill>
                  <a:srgbClr val="FFFF00"/>
                </a:solidFill>
                <a:latin typeface="Times New Roman" panose="02020603050405020304" pitchFamily="65" charset="-122"/>
              </a:rPr>
              <a:t>知</a:t>
            </a:r>
            <a:r>
              <a:rPr lang="zh-CN" altLang="en-US" sz="2700" b="1" kern="0" dirty="0" smtClean="0">
                <a:solidFill>
                  <a:srgbClr val="FFFF00"/>
                </a:solidFill>
                <a:latin typeface="Times New Roman" panose="02020603050405020304" pitchFamily="65" charset="-122"/>
              </a:rPr>
              <a:t>识链接：</a:t>
            </a:r>
            <a:r>
              <a:rPr lang="zh-CN" altLang="en-US" sz="2700" kern="0" dirty="0">
                <a:solidFill>
                  <a:srgbClr val="FFFF00"/>
                </a:solidFill>
                <a:latin typeface="Times New Roman" panose="02020603050405020304" pitchFamily="65" charset="-122"/>
              </a:rPr>
              <a:t>官职调动方面的文化常识</a:t>
            </a:r>
            <a:endParaRPr lang="zh-CN" altLang="en-US" sz="2700" dirty="0">
              <a:solidFill>
                <a:srgbClr val="FFFF00"/>
              </a:solidFill>
            </a:endParaRPr>
          </a:p>
        </p:txBody>
      </p:sp>
      <p:graphicFrame>
        <p:nvGraphicFramePr>
          <p:cNvPr id="23" name="表格 4"/>
          <p:cNvGraphicFramePr>
            <a:graphicFrameLocks noGrp="1"/>
          </p:cNvGraphicFramePr>
          <p:nvPr>
            <p:extLst/>
          </p:nvPr>
        </p:nvGraphicFramePr>
        <p:xfrm>
          <a:off x="1553808" y="1071863"/>
          <a:ext cx="8233631" cy="5166360"/>
        </p:xfrm>
        <a:graphic>
          <a:graphicData uri="http://schemas.openxmlformats.org/drawingml/2006/table">
            <a:tbl>
              <a:tblPr/>
              <a:tblGrid>
                <a:gridCol w="1593633"/>
                <a:gridCol w="6639998"/>
              </a:tblGrid>
              <a:tr h="662940">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algn="ctr" eaLnBrk="0" latinLnBrk="1" hangingPunct="0">
                        <a:lnSpc>
                          <a:spcPct val="150000"/>
                        </a:lnSpc>
                        <a:spcBef>
                          <a:spcPts val="0"/>
                        </a:spcBef>
                      </a:pPr>
                      <a:r>
                        <a:rPr lang="zh-CN" altLang="en-US" sz="2700" b="1" kern="0" dirty="0" smtClean="0">
                          <a:solidFill>
                            <a:schemeClr val="tx1"/>
                          </a:solidFill>
                          <a:latin typeface="华文新魏" panose="02010800040101010101" pitchFamily="2" charset="-122"/>
                          <a:ea typeface="华文新魏" panose="02010800040101010101" pitchFamily="2" charset="-122"/>
                        </a:rPr>
                        <a:t>授官</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solidFill>
                  </a:tcPr>
                </a:tc>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eaLnBrk="0" latinLnBrk="1" hangingPunct="0">
                        <a:lnSpc>
                          <a:spcPct val="150000"/>
                        </a:lnSpc>
                        <a:spcBef>
                          <a:spcPts val="0"/>
                        </a:spcBef>
                      </a:pPr>
                      <a:r>
                        <a:rPr lang="zh-CN" altLang="en-US" sz="2700" b="1" kern="0" dirty="0" smtClean="0">
                          <a:solidFill>
                            <a:srgbClr val="FFFF00"/>
                          </a:solidFill>
                          <a:latin typeface="+mn-ea"/>
                          <a:ea typeface="+mn-ea"/>
                        </a:rPr>
                        <a:t>拜、除、封、授、辟</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70C0"/>
                    </a:solidFill>
                  </a:tcPr>
                </a:tc>
              </a:tr>
              <a:tr h="1280160">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algn="ctr" eaLnBrk="0" latinLnBrk="1" hangingPunct="0">
                        <a:lnSpc>
                          <a:spcPct val="150000"/>
                        </a:lnSpc>
                        <a:spcBef>
                          <a:spcPts val="0"/>
                        </a:spcBef>
                      </a:pPr>
                      <a:r>
                        <a:rPr lang="zh-CN" altLang="en-US" sz="2700" b="1" kern="0" dirty="0" smtClean="0">
                          <a:solidFill>
                            <a:schemeClr val="tx1"/>
                          </a:solidFill>
                          <a:latin typeface="华文新魏" panose="02010800040101010101" pitchFamily="2" charset="-122"/>
                          <a:ea typeface="华文新魏" panose="02010800040101010101" pitchFamily="2" charset="-122"/>
                        </a:rPr>
                        <a:t>罢辞</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solidFill>
                  </a:tcPr>
                </a:tc>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eaLnBrk="0" latinLnBrk="1" hangingPunct="0">
                        <a:lnSpc>
                          <a:spcPct val="150000"/>
                        </a:lnSpc>
                        <a:spcBef>
                          <a:spcPts val="0"/>
                        </a:spcBef>
                      </a:pPr>
                      <a:r>
                        <a:rPr lang="zh-CN" altLang="en-US" sz="2700" b="1" kern="0" dirty="0" smtClean="0">
                          <a:solidFill>
                            <a:srgbClr val="FFFF00"/>
                          </a:solidFill>
                          <a:latin typeface="+mn-ea"/>
                          <a:ea typeface="+mn-ea"/>
                        </a:rPr>
                        <a:t>罢官:罢、黜、免、夺、废</a:t>
                      </a:r>
                      <a:endParaRPr lang="en-US" altLang="zh-CN" sz="2700" b="1" kern="0" dirty="0" smtClean="0">
                        <a:solidFill>
                          <a:srgbClr val="FFFF00"/>
                        </a:solidFill>
                        <a:latin typeface="+mn-ea"/>
                        <a:ea typeface="+mn-ea"/>
                      </a:endParaRPr>
                    </a:p>
                    <a:p>
                      <a:pPr eaLnBrk="0" latinLnBrk="1" hangingPunct="0">
                        <a:lnSpc>
                          <a:spcPct val="150000"/>
                        </a:lnSpc>
                        <a:spcBef>
                          <a:spcPts val="0"/>
                        </a:spcBef>
                      </a:pPr>
                      <a:r>
                        <a:rPr lang="zh-CN" altLang="en-US" sz="2700" b="1" kern="0" dirty="0" smtClean="0">
                          <a:solidFill>
                            <a:srgbClr val="FFFF00"/>
                          </a:solidFill>
                          <a:latin typeface="+mn-ea"/>
                          <a:ea typeface="+mn-ea"/>
                        </a:rPr>
                        <a:t>辞官:告老、致仕、归田、乞骸骨、乞身</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70C0"/>
                    </a:solidFill>
                  </a:tcPr>
                </a:tc>
              </a:tr>
              <a:tr h="1280160">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algn="ctr" eaLnBrk="0" latinLnBrk="1" hangingPunct="0">
                        <a:lnSpc>
                          <a:spcPct val="150000"/>
                        </a:lnSpc>
                        <a:spcBef>
                          <a:spcPts val="0"/>
                        </a:spcBef>
                      </a:pPr>
                      <a:r>
                        <a:rPr lang="zh-CN" altLang="en-US" sz="2700" b="1" kern="0" dirty="0" smtClean="0">
                          <a:solidFill>
                            <a:schemeClr val="tx1"/>
                          </a:solidFill>
                          <a:latin typeface="华文新魏" panose="02010800040101010101" pitchFamily="2" charset="-122"/>
                          <a:ea typeface="华文新魏" panose="02010800040101010101" pitchFamily="2" charset="-122"/>
                        </a:rPr>
                        <a:t>升降</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solidFill>
                  </a:tcPr>
                </a:tc>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eaLnBrk="0" latinLnBrk="1" hangingPunct="0">
                        <a:lnSpc>
                          <a:spcPct val="150000"/>
                        </a:lnSpc>
                        <a:spcBef>
                          <a:spcPts val="0"/>
                        </a:spcBef>
                      </a:pPr>
                      <a:r>
                        <a:rPr lang="zh-CN" altLang="en-US" sz="2700" b="1" kern="0" dirty="0" smtClean="0">
                          <a:solidFill>
                            <a:srgbClr val="FFFF00"/>
                          </a:solidFill>
                          <a:latin typeface="+mn-ea"/>
                          <a:ea typeface="+mn-ea"/>
                        </a:rPr>
                        <a:t>升官:升、迁、拔、擢、陟</a:t>
                      </a:r>
                      <a:endParaRPr lang="en-US" altLang="zh-CN" sz="2700" b="1" kern="0" dirty="0" smtClean="0">
                        <a:solidFill>
                          <a:srgbClr val="FFFF00"/>
                        </a:solidFill>
                        <a:latin typeface="+mn-ea"/>
                        <a:ea typeface="+mn-ea"/>
                      </a:endParaRPr>
                    </a:p>
                    <a:p>
                      <a:pPr eaLnBrk="0" latinLnBrk="1" hangingPunct="0">
                        <a:lnSpc>
                          <a:spcPct val="150000"/>
                        </a:lnSpc>
                        <a:spcBef>
                          <a:spcPts val="0"/>
                        </a:spcBef>
                      </a:pPr>
                      <a:r>
                        <a:rPr lang="zh-CN" altLang="en-US" sz="2700" b="1" kern="0" dirty="0" smtClean="0">
                          <a:solidFill>
                            <a:srgbClr val="FFFF00"/>
                          </a:solidFill>
                          <a:latin typeface="+mn-ea"/>
                          <a:ea typeface="+mn-ea"/>
                        </a:rPr>
                        <a:t>降官:贬、谪、左迁</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70C0"/>
                    </a:solidFill>
                  </a:tcPr>
                </a:tc>
              </a:tr>
              <a:tr h="1280160">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algn="ctr" eaLnBrk="0" latinLnBrk="1" hangingPunct="0">
                        <a:lnSpc>
                          <a:spcPct val="150000"/>
                        </a:lnSpc>
                        <a:spcBef>
                          <a:spcPts val="0"/>
                        </a:spcBef>
                      </a:pPr>
                      <a:r>
                        <a:rPr lang="zh-CN" altLang="en-US" sz="2700" b="1" kern="0" dirty="0" smtClean="0">
                          <a:solidFill>
                            <a:schemeClr val="tx1"/>
                          </a:solidFill>
                          <a:latin typeface="华文新魏" panose="02010800040101010101" pitchFamily="2" charset="-122"/>
                          <a:ea typeface="华文新魏" panose="02010800040101010101" pitchFamily="2" charset="-122"/>
                        </a:rPr>
                        <a:t>兼代</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solidFill>
                  </a:tcPr>
                </a:tc>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eaLnBrk="0" latinLnBrk="1" hangingPunct="0">
                        <a:lnSpc>
                          <a:spcPct val="150000"/>
                        </a:lnSpc>
                        <a:spcBef>
                          <a:spcPts val="0"/>
                        </a:spcBef>
                      </a:pPr>
                      <a:r>
                        <a:rPr lang="zh-CN" altLang="en-US" sz="2700" b="1" kern="0" dirty="0" smtClean="0">
                          <a:solidFill>
                            <a:srgbClr val="FFFF00"/>
                          </a:solidFill>
                          <a:latin typeface="+mn-ea"/>
                          <a:ea typeface="+mn-ea"/>
                        </a:rPr>
                        <a:t>兼任:行、带、领</a:t>
                      </a:r>
                      <a:endParaRPr lang="en-US" altLang="zh-CN" sz="2700" b="1" kern="0" dirty="0" smtClean="0">
                        <a:solidFill>
                          <a:srgbClr val="FFFF00"/>
                        </a:solidFill>
                        <a:latin typeface="+mn-ea"/>
                        <a:ea typeface="+mn-ea"/>
                      </a:endParaRPr>
                    </a:p>
                    <a:p>
                      <a:pPr eaLnBrk="0" latinLnBrk="1" hangingPunct="0">
                        <a:lnSpc>
                          <a:spcPct val="150000"/>
                        </a:lnSpc>
                        <a:spcBef>
                          <a:spcPts val="0"/>
                        </a:spcBef>
                      </a:pPr>
                      <a:r>
                        <a:rPr lang="zh-CN" altLang="en-US" sz="2700" b="1" kern="0" dirty="0" smtClean="0">
                          <a:solidFill>
                            <a:srgbClr val="FFFF00"/>
                          </a:solidFill>
                          <a:latin typeface="+mn-ea"/>
                          <a:ea typeface="+mn-ea"/>
                        </a:rPr>
                        <a:t>代理:摄、权、假、署</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70C0"/>
                    </a:solidFill>
                  </a:tcPr>
                </a:tc>
              </a:tr>
              <a:tr h="662940">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algn="ctr" eaLnBrk="0" latinLnBrk="1" hangingPunct="0">
                        <a:lnSpc>
                          <a:spcPct val="150000"/>
                        </a:lnSpc>
                        <a:spcBef>
                          <a:spcPts val="0"/>
                        </a:spcBef>
                      </a:pPr>
                      <a:r>
                        <a:rPr lang="zh-CN" altLang="en-US" sz="2700" b="1" kern="0" dirty="0" smtClean="0">
                          <a:solidFill>
                            <a:schemeClr val="tx1"/>
                          </a:solidFill>
                          <a:latin typeface="华文新魏" panose="02010800040101010101" pitchFamily="2" charset="-122"/>
                          <a:ea typeface="华文新魏" panose="02010800040101010101" pitchFamily="2" charset="-122"/>
                        </a:rPr>
                        <a:t>调动</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solidFill>
                  </a:tcPr>
                </a:tc>
                <a:tc>
                  <a:txBody>
                    <a:bodyPr/>
                    <a:lstStyle>
                      <a:lvl1pPr marL="0" algn="l" defTabSz="911225" rtl="0" eaLnBrk="1" latinLnBrk="0" hangingPunct="1">
                        <a:defRPr sz="1795" kern="1200">
                          <a:solidFill>
                            <a:schemeClr val="tx1"/>
                          </a:solidFill>
                          <a:latin typeface="Arial"/>
                          <a:ea typeface="宋体"/>
                        </a:defRPr>
                      </a:lvl1pPr>
                      <a:lvl2pPr marL="455930" algn="l" defTabSz="911225" rtl="0" eaLnBrk="1" latinLnBrk="0" hangingPunct="1">
                        <a:defRPr sz="1795" kern="1200">
                          <a:solidFill>
                            <a:schemeClr val="tx1"/>
                          </a:solidFill>
                          <a:latin typeface="Arial"/>
                          <a:ea typeface="宋体"/>
                        </a:defRPr>
                      </a:lvl2pPr>
                      <a:lvl3pPr marL="911860" algn="l" defTabSz="911225" rtl="0" eaLnBrk="1" latinLnBrk="0" hangingPunct="1">
                        <a:defRPr sz="1795" kern="1200">
                          <a:solidFill>
                            <a:schemeClr val="tx1"/>
                          </a:solidFill>
                          <a:latin typeface="Arial"/>
                          <a:ea typeface="宋体"/>
                        </a:defRPr>
                      </a:lvl3pPr>
                      <a:lvl4pPr marL="1367790" algn="l" defTabSz="911225" rtl="0" eaLnBrk="1" latinLnBrk="0" hangingPunct="1">
                        <a:defRPr sz="1795" kern="1200">
                          <a:solidFill>
                            <a:schemeClr val="tx1"/>
                          </a:solidFill>
                          <a:latin typeface="Arial"/>
                          <a:ea typeface="宋体"/>
                        </a:defRPr>
                      </a:lvl4pPr>
                      <a:lvl5pPr marL="1823720" algn="l" defTabSz="911225" rtl="0" eaLnBrk="1" latinLnBrk="0" hangingPunct="1">
                        <a:defRPr sz="1795" kern="1200">
                          <a:solidFill>
                            <a:schemeClr val="tx1"/>
                          </a:solidFill>
                          <a:latin typeface="Arial"/>
                          <a:ea typeface="宋体"/>
                        </a:defRPr>
                      </a:lvl5pPr>
                      <a:lvl6pPr marL="2279650" algn="l" defTabSz="911225" rtl="0" eaLnBrk="1" latinLnBrk="0" hangingPunct="1">
                        <a:defRPr sz="1795" kern="1200">
                          <a:solidFill>
                            <a:schemeClr val="tx1"/>
                          </a:solidFill>
                          <a:latin typeface="Arial"/>
                          <a:ea typeface="宋体"/>
                        </a:defRPr>
                      </a:lvl6pPr>
                      <a:lvl7pPr marL="2735580" algn="l" defTabSz="911225" rtl="0" eaLnBrk="1" latinLnBrk="0" hangingPunct="1">
                        <a:defRPr sz="1795" kern="1200">
                          <a:solidFill>
                            <a:schemeClr val="tx1"/>
                          </a:solidFill>
                          <a:latin typeface="Arial"/>
                          <a:ea typeface="宋体"/>
                        </a:defRPr>
                      </a:lvl7pPr>
                      <a:lvl8pPr marL="3191510" algn="l" defTabSz="911225" rtl="0" eaLnBrk="1" latinLnBrk="0" hangingPunct="1">
                        <a:defRPr sz="1795" kern="1200">
                          <a:solidFill>
                            <a:schemeClr val="tx1"/>
                          </a:solidFill>
                          <a:latin typeface="Arial"/>
                          <a:ea typeface="宋体"/>
                        </a:defRPr>
                      </a:lvl8pPr>
                      <a:lvl9pPr marL="3647440" algn="l" defTabSz="911225" rtl="0" eaLnBrk="1" latinLnBrk="0" hangingPunct="1">
                        <a:defRPr sz="1795" kern="1200">
                          <a:solidFill>
                            <a:schemeClr val="tx1"/>
                          </a:solidFill>
                          <a:latin typeface="Arial"/>
                          <a:ea typeface="宋体"/>
                        </a:defRPr>
                      </a:lvl9pPr>
                    </a:lstStyle>
                    <a:p>
                      <a:pPr eaLnBrk="0" latinLnBrk="1" hangingPunct="0">
                        <a:lnSpc>
                          <a:spcPct val="150000"/>
                        </a:lnSpc>
                        <a:spcBef>
                          <a:spcPts val="0"/>
                        </a:spcBef>
                      </a:pPr>
                      <a:r>
                        <a:rPr lang="zh-CN" altLang="en-US" sz="2700" b="1" kern="0" dirty="0" smtClean="0">
                          <a:solidFill>
                            <a:srgbClr val="FFFF00"/>
                          </a:solidFill>
                          <a:latin typeface="+mn-ea"/>
                          <a:ea typeface="+mn-ea"/>
                        </a:rPr>
                        <a:t>改、转、徙。</a:t>
                      </a:r>
                    </a:p>
                  </a:txBody>
                  <a:tcPr marL="22860" marR="22860" marT="22860" marB="2286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70C0"/>
                    </a:solidFill>
                  </a:tcPr>
                </a:tc>
              </a:tr>
            </a:tbl>
          </a:graphicData>
        </a:graphic>
      </p:graphicFrame>
    </p:spTree>
    <p:extLst>
      <p:ext uri="{BB962C8B-B14F-4D97-AF65-F5344CB8AC3E}">
        <p14:creationId xmlns="" xmlns:p14="http://schemas.microsoft.com/office/powerpoint/2010/main" val="180538613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39752" y="1385363"/>
            <a:ext cx="10912500" cy="4524315"/>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朝聘</a:t>
            </a:r>
            <a:r>
              <a:rPr lang="en-US" altLang="zh-CN" sz="2400" b="1" kern="0" dirty="0">
                <a:solidFill>
                  <a:srgbClr val="FFFF00"/>
                </a:solidFill>
                <a:latin typeface="+mn-ea"/>
              </a:rPr>
              <a:t>】</a:t>
            </a:r>
            <a:r>
              <a:rPr lang="zh-CN" altLang="en-US" sz="2400" b="1" kern="0" dirty="0">
                <a:solidFill>
                  <a:srgbClr val="FFFF00"/>
                </a:solidFill>
                <a:latin typeface="+mn-ea"/>
              </a:rPr>
              <a:t>古代宾礼之一。 为诸侯定期朝见天子的礼制。诸侯朝见天子有三种形式：每年派大夫朝见天子称为“小聘”，每隔三年派卿朝见天子称为 “ 大聘”，每隔五年亲自朝见天子称为“朝”。</a:t>
            </a:r>
          </a:p>
          <a:p>
            <a:r>
              <a:rPr lang="en-US" altLang="zh-CN" sz="2400" b="1" kern="0" dirty="0">
                <a:solidFill>
                  <a:srgbClr val="FFFF00"/>
                </a:solidFill>
                <a:latin typeface="+mn-ea"/>
              </a:rPr>
              <a:t>【</a:t>
            </a:r>
            <a:r>
              <a:rPr lang="zh-CN" altLang="en-US" sz="2400" b="1" kern="0" dirty="0">
                <a:solidFill>
                  <a:srgbClr val="FFFF00"/>
                </a:solidFill>
                <a:latin typeface="+mn-ea"/>
              </a:rPr>
              <a:t>朝觐</a:t>
            </a:r>
            <a:r>
              <a:rPr lang="en-US" altLang="zh-CN" sz="2400" b="1" kern="0" dirty="0">
                <a:solidFill>
                  <a:srgbClr val="FFFF00"/>
                </a:solidFill>
                <a:latin typeface="+mn-ea"/>
              </a:rPr>
              <a:t>】</a:t>
            </a:r>
            <a:r>
              <a:rPr lang="zh-CN" altLang="en-US" sz="2400" b="1" kern="0" dirty="0">
                <a:solidFill>
                  <a:srgbClr val="FFFF00"/>
                </a:solidFill>
                <a:latin typeface="+mn-ea"/>
              </a:rPr>
              <a:t>古代宾礼之一。 为周代诸侯朝见天子的礼制。诸侯朝见天子，“春见曰朝，秋见曰觐”，此为定期朝见。春秋两季朝见天子，合称为朝觐。</a:t>
            </a:r>
          </a:p>
          <a:p>
            <a:r>
              <a:rPr lang="en-US" altLang="zh-CN" sz="2400" b="1" kern="0" dirty="0">
                <a:solidFill>
                  <a:srgbClr val="FFFF00"/>
                </a:solidFill>
                <a:latin typeface="+mn-ea"/>
              </a:rPr>
              <a:t>【</a:t>
            </a:r>
            <a:r>
              <a:rPr lang="zh-CN" altLang="en-US" sz="2400" b="1" kern="0" dirty="0">
                <a:solidFill>
                  <a:srgbClr val="FFFF00"/>
                </a:solidFill>
                <a:latin typeface="+mn-ea"/>
              </a:rPr>
              <a:t>揖让</a:t>
            </a:r>
            <a:r>
              <a:rPr lang="en-US" altLang="zh-CN" sz="2400" b="1" kern="0" dirty="0">
                <a:solidFill>
                  <a:srgbClr val="FFFF00"/>
                </a:solidFill>
                <a:latin typeface="+mn-ea"/>
              </a:rPr>
              <a:t>】</a:t>
            </a:r>
            <a:r>
              <a:rPr lang="zh-CN" altLang="en-US" sz="2400" b="1" kern="0" dirty="0">
                <a:solidFill>
                  <a:srgbClr val="FFFF00"/>
                </a:solidFill>
                <a:latin typeface="+mn-ea"/>
              </a:rPr>
              <a:t>一指古代宾主相见的礼节。揖让之礼按尊卑分为三种，称为三揖：一为土揖，专用于没有婚姻关系的异姓，行礼时推手微向下；二为时揖，专用于有婚姻关系的异姓，行礼时推手平而置于前；三为天揖，专用于同姓宾客，行礼时推手微向上。一指禅让，即让位于比自己更贤能的人。</a:t>
            </a:r>
          </a:p>
          <a:p>
            <a:r>
              <a:rPr lang="en-US" altLang="zh-CN" sz="2400" b="1" kern="0" dirty="0">
                <a:solidFill>
                  <a:srgbClr val="FFFF00"/>
                </a:solidFill>
                <a:latin typeface="+mn-ea"/>
              </a:rPr>
              <a:t>【</a:t>
            </a:r>
            <a:r>
              <a:rPr lang="zh-CN" altLang="en-US" sz="2400" b="1" kern="0" dirty="0">
                <a:solidFill>
                  <a:srgbClr val="FFFF00"/>
                </a:solidFill>
                <a:latin typeface="+mn-ea"/>
              </a:rPr>
              <a:t>长揖</a:t>
            </a:r>
            <a:r>
              <a:rPr lang="en-US" altLang="zh-CN" sz="2400" b="1" kern="0" dirty="0">
                <a:solidFill>
                  <a:srgbClr val="FFFF00"/>
                </a:solidFill>
                <a:latin typeface="+mn-ea"/>
              </a:rPr>
              <a:t>】</a:t>
            </a:r>
            <a:r>
              <a:rPr lang="zh-CN" altLang="en-US" sz="2400" b="1" kern="0" dirty="0">
                <a:solidFill>
                  <a:srgbClr val="FFFF00"/>
                </a:solidFill>
                <a:latin typeface="+mn-ea"/>
              </a:rPr>
              <a:t>这是古时不分尊卑的相见礼，拱手高举，自上而下。</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拱</a:t>
            </a:r>
            <a:r>
              <a:rPr lang="en-US" altLang="zh-CN" sz="2400" b="1" kern="0" dirty="0">
                <a:solidFill>
                  <a:srgbClr val="FFFF00"/>
                </a:solidFill>
                <a:latin typeface="+mn-ea"/>
              </a:rPr>
              <a:t>】</a:t>
            </a:r>
            <a:r>
              <a:rPr lang="zh-CN" altLang="en-US" sz="2400" b="1" kern="0" dirty="0">
                <a:solidFill>
                  <a:srgbClr val="FFFF00"/>
                </a:solidFill>
                <a:latin typeface="+mn-ea"/>
              </a:rPr>
              <a:t>古代的一种相见礼，两手在胸前相合表示敬意。</a:t>
            </a:r>
            <a:r>
              <a:rPr lang="en-US" altLang="zh-CN" sz="2400" b="1" kern="0" dirty="0">
                <a:solidFill>
                  <a:srgbClr val="FFFF00"/>
                </a:solidFill>
                <a:latin typeface="+mn-ea"/>
              </a:rPr>
              <a:t>《</a:t>
            </a:r>
            <a:r>
              <a:rPr lang="zh-CN" altLang="en-US" sz="2400" b="1" kern="0" dirty="0">
                <a:solidFill>
                  <a:srgbClr val="FFFF00"/>
                </a:solidFill>
                <a:latin typeface="+mn-ea"/>
              </a:rPr>
              <a:t>论语</a:t>
            </a:r>
            <a:r>
              <a:rPr lang="en-US" altLang="zh-CN" sz="2400" b="1" kern="0" dirty="0">
                <a:solidFill>
                  <a:srgbClr val="FFFF00"/>
                </a:solidFill>
                <a:latin typeface="+mn-ea"/>
              </a:rPr>
              <a:t>· </a:t>
            </a:r>
            <a:r>
              <a:rPr lang="zh-CN" altLang="en-US" sz="2400" b="1" kern="0" dirty="0">
                <a:solidFill>
                  <a:srgbClr val="FFFF00"/>
                </a:solidFill>
                <a:latin typeface="+mn-ea"/>
              </a:rPr>
              <a:t>微子</a:t>
            </a:r>
            <a:r>
              <a:rPr lang="en-US" altLang="zh-CN" sz="2400" b="1" kern="0" dirty="0">
                <a:solidFill>
                  <a:srgbClr val="FFFF00"/>
                </a:solidFill>
                <a:latin typeface="+mn-ea"/>
              </a:rPr>
              <a:t>》</a:t>
            </a:r>
            <a:r>
              <a:rPr lang="zh-CN" altLang="en-US" sz="2400" b="1" kern="0" dirty="0">
                <a:solidFill>
                  <a:srgbClr val="FFFF00"/>
                </a:solidFill>
                <a:latin typeface="+mn-ea"/>
              </a:rPr>
              <a:t>中有这样的记载：“子路拱而立。”</a:t>
            </a:r>
          </a:p>
        </p:txBody>
      </p:sp>
    </p:spTree>
    <p:extLst>
      <p:ext uri="{BB962C8B-B14F-4D97-AF65-F5344CB8AC3E}">
        <p14:creationId xmlns="" xmlns:p14="http://schemas.microsoft.com/office/powerpoint/2010/main" val="4069727013"/>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93764" y="1182087"/>
            <a:ext cx="11002500" cy="5262979"/>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顿首</a:t>
            </a:r>
            <a:r>
              <a:rPr lang="en-US" altLang="zh-CN" sz="2400" b="1" kern="0" dirty="0">
                <a:solidFill>
                  <a:srgbClr val="FFFF00"/>
                </a:solidFill>
                <a:latin typeface="+mn-ea"/>
              </a:rPr>
              <a:t>】</a:t>
            </a:r>
            <a:r>
              <a:rPr lang="zh-CN" altLang="en-US" sz="2400" b="1" kern="0" dirty="0">
                <a:solidFill>
                  <a:srgbClr val="FFFF00"/>
                </a:solidFill>
                <a:latin typeface="+mn-ea"/>
              </a:rPr>
              <a:t>古时一种拜礼，为“九拜” 之一，俗称叩头。行礼时，头碰地即起。 因其头接触地面时间短暂，故称顿首。通常用于下对上及平辈间的敬礼，如官僚间的拜迎、拜送，民间的拜贺、拜望、拜别等。也常用于书信中的起头或末尾。</a:t>
            </a:r>
          </a:p>
          <a:p>
            <a:r>
              <a:rPr lang="en-US" altLang="zh-CN" sz="2400" b="1" kern="0" dirty="0">
                <a:solidFill>
                  <a:srgbClr val="FFFF00"/>
                </a:solidFill>
                <a:latin typeface="+mn-ea"/>
              </a:rPr>
              <a:t>【</a:t>
            </a:r>
            <a:r>
              <a:rPr lang="zh-CN" altLang="en-US" sz="2400" b="1" kern="0" dirty="0">
                <a:solidFill>
                  <a:srgbClr val="FFFF00"/>
                </a:solidFill>
                <a:latin typeface="+mn-ea"/>
              </a:rPr>
              <a:t>稽首</a:t>
            </a:r>
            <a:r>
              <a:rPr lang="en-US" altLang="zh-CN" sz="2400" b="1" kern="0" dirty="0">
                <a:solidFill>
                  <a:srgbClr val="FFFF00"/>
                </a:solidFill>
                <a:latin typeface="+mn-ea"/>
              </a:rPr>
              <a:t>】</a:t>
            </a:r>
            <a:r>
              <a:rPr lang="zh-CN" altLang="en-US" sz="2400" b="1" kern="0" dirty="0">
                <a:solidFill>
                  <a:srgbClr val="FFFF00"/>
                </a:solidFill>
                <a:latin typeface="+mn-ea"/>
              </a:rPr>
              <a:t>古代的拜礼，为“九拜”之一。行礼时，施礼者屈膝跪地，左手按右手，拱手于地，头也缓缓至于地。 头至地须停留一段时间，手在膝前，头在手后。 这是九拜中最隆重的拜礼，常为臣子拜见君王时所用。后来，子拜父，拜天拜神，新婚夫妇拜天地父母，拜祖拜庙，拜师，拜墓，等等，也都用此大礼。</a:t>
            </a:r>
          </a:p>
          <a:p>
            <a:r>
              <a:rPr lang="en-US" altLang="zh-CN" sz="2400" b="1" kern="0" dirty="0">
                <a:solidFill>
                  <a:srgbClr val="FFFF00"/>
                </a:solidFill>
                <a:latin typeface="+mn-ea"/>
              </a:rPr>
              <a:t>【</a:t>
            </a:r>
            <a:r>
              <a:rPr lang="zh-CN" altLang="en-US" sz="2400" b="1" kern="0" dirty="0">
                <a:solidFill>
                  <a:srgbClr val="FFFF00"/>
                </a:solidFill>
                <a:latin typeface="+mn-ea"/>
              </a:rPr>
              <a:t>九拜</a:t>
            </a:r>
            <a:r>
              <a:rPr lang="en-US" altLang="zh-CN" sz="2400" b="1" kern="0" dirty="0">
                <a:solidFill>
                  <a:srgbClr val="FFFF00"/>
                </a:solidFill>
                <a:latin typeface="+mn-ea"/>
              </a:rPr>
              <a:t>】</a:t>
            </a:r>
            <a:r>
              <a:rPr lang="zh-CN" altLang="en-US" sz="2400" b="1" kern="0" dirty="0">
                <a:solidFill>
                  <a:srgbClr val="FFFF00"/>
                </a:solidFill>
                <a:latin typeface="+mn-ea"/>
              </a:rPr>
              <a:t>我国古代特有的向对方表示崇高敬意的跪拜礼。</a:t>
            </a:r>
            <a:r>
              <a:rPr lang="en-US" altLang="zh-CN" sz="2400" b="1" kern="0" dirty="0">
                <a:solidFill>
                  <a:srgbClr val="FFFF00"/>
                </a:solidFill>
                <a:latin typeface="+mn-ea"/>
              </a:rPr>
              <a:t>《</a:t>
            </a:r>
            <a:r>
              <a:rPr lang="zh-CN" altLang="en-US" sz="2400" b="1" kern="0" dirty="0">
                <a:solidFill>
                  <a:srgbClr val="FFFF00"/>
                </a:solidFill>
                <a:latin typeface="+mn-ea"/>
              </a:rPr>
              <a:t>周礼</a:t>
            </a:r>
            <a:r>
              <a:rPr lang="en-US" altLang="zh-CN" sz="2400" b="1" kern="0" dirty="0">
                <a:solidFill>
                  <a:srgbClr val="FFFF00"/>
                </a:solidFill>
                <a:latin typeface="+mn-ea"/>
              </a:rPr>
              <a:t>》</a:t>
            </a:r>
            <a:r>
              <a:rPr lang="zh-CN" altLang="en-US" sz="2400" b="1" kern="0" dirty="0">
                <a:solidFill>
                  <a:srgbClr val="FFFF00"/>
                </a:solidFill>
                <a:latin typeface="+mn-ea"/>
              </a:rPr>
              <a:t>谓“九拜”：“一曰稽首，二曰顿首，三曰空首，四曰振动，五曰吉拜，六曰凶拜，七曰奇拜，八曰褒拜，九曰肃拜。”这是不同等级、不同身份的社会成员，在不同场合所使用的规定礼仪</a:t>
            </a:r>
            <a:r>
              <a:rPr lang="zh-CN" altLang="en-US" sz="2400" b="1" kern="0" dirty="0" smtClean="0">
                <a:solidFill>
                  <a:srgbClr val="FFFF00"/>
                </a:solidFill>
                <a:latin typeface="+mn-ea"/>
              </a:rPr>
              <a:t>。</a:t>
            </a:r>
            <a:endParaRPr lang="en-US" altLang="zh-CN" sz="2400" b="1" kern="0" dirty="0" smtClean="0">
              <a:solidFill>
                <a:srgbClr val="FFFF00"/>
              </a:solidFill>
              <a:latin typeface="+mn-ea"/>
            </a:endParaRPr>
          </a:p>
          <a:p>
            <a:r>
              <a:rPr lang="en-US" altLang="zh-CN" sz="2400" b="1" kern="0" dirty="0" smtClean="0">
                <a:solidFill>
                  <a:srgbClr val="FFFF00"/>
                </a:solidFill>
                <a:latin typeface="+mn-ea"/>
              </a:rPr>
              <a:t>【</a:t>
            </a:r>
            <a:r>
              <a:rPr lang="zh-CN" altLang="en-US" sz="2400" b="1" kern="0" dirty="0" smtClean="0">
                <a:solidFill>
                  <a:srgbClr val="FFFF00"/>
                </a:solidFill>
                <a:latin typeface="+mn-ea"/>
              </a:rPr>
              <a:t>谒拜</a:t>
            </a:r>
            <a:r>
              <a:rPr lang="en-US" altLang="zh-CN" sz="2400" b="1" kern="0" dirty="0" smtClean="0">
                <a:solidFill>
                  <a:srgbClr val="FFFF00"/>
                </a:solidFill>
                <a:latin typeface="+mn-ea"/>
              </a:rPr>
              <a:t>】</a:t>
            </a:r>
            <a:r>
              <a:rPr lang="zh-CN" altLang="en-US" sz="2400" b="1" kern="0" dirty="0" smtClean="0">
                <a:solidFill>
                  <a:srgbClr val="FFFF00"/>
                </a:solidFill>
                <a:latin typeface="+mn-ea"/>
              </a:rPr>
              <a:t>谒见礼拜。谒（</a:t>
            </a:r>
            <a:r>
              <a:rPr lang="en-US" altLang="zh-CN" sz="2400" b="1" kern="0" dirty="0" err="1" smtClean="0">
                <a:solidFill>
                  <a:srgbClr val="FFFF00"/>
                </a:solidFill>
                <a:latin typeface="+mn-ea"/>
              </a:rPr>
              <a:t>yè</a:t>
            </a:r>
            <a:r>
              <a:rPr lang="zh-CN" altLang="en-US" sz="2400" b="1" kern="0" dirty="0" smtClean="0">
                <a:solidFill>
                  <a:srgbClr val="FFFF00"/>
                </a:solidFill>
                <a:latin typeface="+mn-ea"/>
              </a:rPr>
              <a:t>）：拜见，谒见。拜谒，进谒，说明，陈述，告发：请谒其故。多用于拜访高级长官或德高望重的人物；“拜会”的双方身份地位是平等的。</a:t>
            </a:r>
            <a:endParaRPr lang="zh-CN" altLang="en-US" sz="2400" b="1" kern="0" dirty="0">
              <a:solidFill>
                <a:srgbClr val="FFFF00"/>
              </a:solidFill>
              <a:latin typeface="+mn-ea"/>
            </a:endParaRPr>
          </a:p>
        </p:txBody>
      </p:sp>
    </p:spTree>
    <p:extLst>
      <p:ext uri="{BB962C8B-B14F-4D97-AF65-F5344CB8AC3E}">
        <p14:creationId xmlns="" xmlns:p14="http://schemas.microsoft.com/office/powerpoint/2010/main" val="3609344475"/>
      </p:ext>
    </p:extLst>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88890" y="1271196"/>
            <a:ext cx="11070000" cy="4893647"/>
          </a:xfrm>
          <a:prstGeom prst="rect">
            <a:avLst/>
          </a:prstGeom>
        </p:spPr>
        <p:txBody>
          <a:bodyPr wrap="square">
            <a:spAutoFit/>
          </a:bodyPr>
          <a:lstStyle/>
          <a:p>
            <a:r>
              <a:rPr lang="en-US" altLang="zh-CN" sz="2400" b="1" kern="0" dirty="0">
                <a:solidFill>
                  <a:srgbClr val="FFFF00"/>
                </a:solidFill>
                <a:latin typeface="+mn-ea"/>
              </a:rPr>
              <a:t>【</a:t>
            </a:r>
            <a:r>
              <a:rPr lang="zh-CN" altLang="en-US" sz="2400" b="1" kern="0" dirty="0">
                <a:solidFill>
                  <a:srgbClr val="FFFF00"/>
                </a:solidFill>
                <a:latin typeface="+mn-ea"/>
              </a:rPr>
              <a:t>跪</a:t>
            </a:r>
            <a:r>
              <a:rPr lang="en-US" altLang="zh-CN" sz="2400" b="1" kern="0" dirty="0">
                <a:solidFill>
                  <a:srgbClr val="FFFF00"/>
                </a:solidFill>
                <a:latin typeface="+mn-ea"/>
              </a:rPr>
              <a:t>】</a:t>
            </a:r>
            <a:r>
              <a:rPr lang="zh-CN" altLang="en-US" sz="2400" b="1" kern="0" dirty="0">
                <a:solidFill>
                  <a:srgbClr val="FFFF00"/>
                </a:solidFill>
                <a:latin typeface="+mn-ea"/>
              </a:rPr>
              <a:t>两膝着地，挺直身子，臀不沾脚跟，以示庄重。如</a:t>
            </a:r>
            <a:r>
              <a:rPr lang="en-US" altLang="zh-CN" sz="2400" b="1" kern="0" dirty="0">
                <a:solidFill>
                  <a:srgbClr val="FFFF00"/>
                </a:solidFill>
                <a:latin typeface="+mn-ea"/>
              </a:rPr>
              <a:t>《</a:t>
            </a:r>
            <a:r>
              <a:rPr lang="zh-CN" altLang="en-US" sz="2400" b="1" kern="0" dirty="0">
                <a:solidFill>
                  <a:srgbClr val="FFFF00"/>
                </a:solidFill>
                <a:latin typeface="+mn-ea"/>
              </a:rPr>
              <a:t>廉颇蔺相如列传</a:t>
            </a:r>
            <a:r>
              <a:rPr lang="en-US" altLang="zh-CN" sz="2400" b="1" kern="0" dirty="0">
                <a:solidFill>
                  <a:srgbClr val="FFFF00"/>
                </a:solidFill>
                <a:latin typeface="+mn-ea"/>
              </a:rPr>
              <a:t>》</a:t>
            </a:r>
            <a:r>
              <a:rPr lang="zh-CN" altLang="en-US" sz="2400" b="1" kern="0" dirty="0">
                <a:solidFill>
                  <a:srgbClr val="FFFF00"/>
                </a:solidFill>
                <a:latin typeface="+mn-ea"/>
              </a:rPr>
              <a:t>：“于是相如前进缶，因跪请秦王。”</a:t>
            </a:r>
          </a:p>
          <a:p>
            <a:r>
              <a:rPr lang="en-US" altLang="zh-CN" sz="2400" b="1" kern="0" dirty="0">
                <a:solidFill>
                  <a:srgbClr val="FFFF00"/>
                </a:solidFill>
                <a:latin typeface="+mn-ea"/>
              </a:rPr>
              <a:t>【</a:t>
            </a:r>
            <a:r>
              <a:rPr lang="zh-CN" altLang="en-US" sz="2400" b="1" kern="0" dirty="0">
                <a:solidFill>
                  <a:srgbClr val="FFFF00"/>
                </a:solidFill>
                <a:latin typeface="+mn-ea"/>
              </a:rPr>
              <a:t>坐</a:t>
            </a:r>
            <a:r>
              <a:rPr lang="en-US" altLang="zh-CN" sz="2400" b="1" kern="0" dirty="0">
                <a:solidFill>
                  <a:srgbClr val="FFFF00"/>
                </a:solidFill>
                <a:latin typeface="+mn-ea"/>
              </a:rPr>
              <a:t>】</a:t>
            </a:r>
            <a:r>
              <a:rPr lang="zh-CN" altLang="en-US" sz="2400" b="1" kern="0" dirty="0">
                <a:solidFill>
                  <a:srgbClr val="FFFF00"/>
                </a:solidFill>
                <a:latin typeface="+mn-ea"/>
              </a:rPr>
              <a:t>古代席地而坐，坐时两膝着地，臀部贴于脚跟。为了表示对人尊重，坐法颇有讲究：“虚坐尽后，食坐尽前。”“尽后”是尽量让身体坐后一点，以表谦恭；“尽前”是尽量把身体往前挪，以免饮食弄脏座席而对人不敬。</a:t>
            </a:r>
            <a:endParaRPr lang="en-US" altLang="zh-CN" sz="2400" b="1" kern="0" dirty="0">
              <a:solidFill>
                <a:srgbClr val="FFFF00"/>
              </a:solidFill>
              <a:latin typeface="+mn-ea"/>
            </a:endParaRPr>
          </a:p>
          <a:p>
            <a:r>
              <a:rPr lang="en-US" altLang="zh-CN" sz="2400" b="1" kern="0" dirty="0">
                <a:solidFill>
                  <a:srgbClr val="FFFF00"/>
                </a:solidFill>
                <a:latin typeface="+mn-ea"/>
              </a:rPr>
              <a:t>【</a:t>
            </a:r>
            <a:r>
              <a:rPr lang="zh-CN" altLang="en-US" sz="2400" b="1" kern="0" dirty="0">
                <a:solidFill>
                  <a:srgbClr val="FFFF00"/>
                </a:solidFill>
                <a:latin typeface="+mn-ea"/>
              </a:rPr>
              <a:t>座次</a:t>
            </a:r>
            <a:r>
              <a:rPr lang="en-US" altLang="zh-CN" sz="2400" b="1" kern="0" dirty="0">
                <a:solidFill>
                  <a:srgbClr val="FFFF00"/>
                </a:solidFill>
                <a:latin typeface="+mn-ea"/>
              </a:rPr>
              <a:t>】</a:t>
            </a:r>
            <a:r>
              <a:rPr lang="zh-CN" altLang="en-US" sz="2400" b="1" kern="0" dirty="0">
                <a:solidFill>
                  <a:srgbClr val="FFFF00"/>
                </a:solidFill>
                <a:latin typeface="+mn-ea"/>
              </a:rPr>
              <a:t>古时官场座次尊卑有别，十分严格。 官高为尊居上位，官低为卑处下位。 古人尚右，以右为尊，“左迁”即表示贬官。</a:t>
            </a:r>
          </a:p>
          <a:p>
            <a:r>
              <a:rPr lang="en-US" altLang="zh-CN" sz="2400" b="1" kern="0" dirty="0">
                <a:solidFill>
                  <a:srgbClr val="FFFF00"/>
                </a:solidFill>
                <a:latin typeface="+mn-ea"/>
              </a:rPr>
              <a:t>【</a:t>
            </a:r>
            <a:r>
              <a:rPr lang="zh-CN" altLang="en-US" sz="2400" b="1" kern="0" dirty="0">
                <a:solidFill>
                  <a:srgbClr val="FFFF00"/>
                </a:solidFill>
                <a:latin typeface="+mn-ea"/>
              </a:rPr>
              <a:t>冠礼</a:t>
            </a:r>
            <a:r>
              <a:rPr lang="en-US" altLang="zh-CN" sz="2400" b="1" kern="0" dirty="0">
                <a:solidFill>
                  <a:srgbClr val="FFFF00"/>
                </a:solidFill>
                <a:latin typeface="+mn-ea"/>
              </a:rPr>
              <a:t>】</a:t>
            </a:r>
            <a:r>
              <a:rPr lang="zh-CN" altLang="en-US" sz="2400" b="1" kern="0" dirty="0">
                <a:solidFill>
                  <a:srgbClr val="FFFF00"/>
                </a:solidFill>
                <a:latin typeface="+mn-ea"/>
              </a:rPr>
              <a:t>古代男子成年时（二十岁）加冠的礼节。因为男子二十岁行冠礼，表示已经成人，但还没达到壮年，所以称作“弱冠”。</a:t>
            </a:r>
          </a:p>
          <a:p>
            <a:r>
              <a:rPr lang="en-US" altLang="zh-CN" sz="2400" b="1" kern="0" dirty="0">
                <a:solidFill>
                  <a:srgbClr val="FFFF00"/>
                </a:solidFill>
                <a:latin typeface="+mn-ea"/>
              </a:rPr>
              <a:t>【</a:t>
            </a:r>
            <a:r>
              <a:rPr lang="zh-CN" altLang="en-US" sz="2400" b="1" kern="0" dirty="0">
                <a:solidFill>
                  <a:srgbClr val="FFFF00"/>
                </a:solidFill>
                <a:latin typeface="+mn-ea"/>
              </a:rPr>
              <a:t>婚冠礼</a:t>
            </a:r>
            <a:r>
              <a:rPr lang="en-US" altLang="zh-CN" sz="2400" b="1" kern="0" dirty="0">
                <a:solidFill>
                  <a:srgbClr val="FFFF00"/>
                </a:solidFill>
                <a:latin typeface="+mn-ea"/>
              </a:rPr>
              <a:t>】</a:t>
            </a:r>
            <a:r>
              <a:rPr lang="zh-CN" altLang="en-US" sz="2400" b="1" kern="0" dirty="0">
                <a:solidFill>
                  <a:srgbClr val="FFFF00"/>
                </a:solidFill>
                <a:latin typeface="+mn-ea"/>
              </a:rPr>
              <a:t>古代嘉礼之一。</a:t>
            </a:r>
            <a:r>
              <a:rPr lang="en-US" altLang="zh-CN" sz="2400" b="1" kern="0" dirty="0">
                <a:solidFill>
                  <a:srgbClr val="FFFF00"/>
                </a:solidFill>
                <a:latin typeface="+mn-ea"/>
              </a:rPr>
              <a:t>《</a:t>
            </a:r>
            <a:r>
              <a:rPr lang="zh-CN" altLang="en-US" sz="2400" b="1" kern="0" dirty="0">
                <a:solidFill>
                  <a:srgbClr val="FFFF00"/>
                </a:solidFill>
                <a:latin typeface="+mn-ea"/>
              </a:rPr>
              <a:t>周礼</a:t>
            </a:r>
            <a:r>
              <a:rPr lang="en-US" altLang="zh-CN" sz="2400" b="1" kern="0" dirty="0">
                <a:solidFill>
                  <a:srgbClr val="FFFF00"/>
                </a:solidFill>
                <a:latin typeface="+mn-ea"/>
              </a:rPr>
              <a:t>》</a:t>
            </a:r>
            <a:r>
              <a:rPr lang="zh-CN" altLang="en-US" sz="2400" b="1" kern="0" dirty="0">
                <a:solidFill>
                  <a:srgbClr val="FFFF00"/>
                </a:solidFill>
                <a:latin typeface="+mn-ea"/>
              </a:rPr>
              <a:t>：“以婚冠之礼亲成男女。”古代贵族男子二十岁行冠礼后即可成婚，并享受成人待遇，女子十五岁行笄礼（笄：束发用的簪子。古时女子满十五岁把头发绾起来，戴上簪子）后也可结婚。所以把婚礼、冠礼合称为婚冠礼。</a:t>
            </a:r>
          </a:p>
        </p:txBody>
      </p:sp>
    </p:spTree>
    <p:extLst>
      <p:ext uri="{BB962C8B-B14F-4D97-AF65-F5344CB8AC3E}">
        <p14:creationId xmlns="" xmlns:p14="http://schemas.microsoft.com/office/powerpoint/2010/main" val="698416290"/>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84371" y="1364937"/>
            <a:ext cx="10823262" cy="3816429"/>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祖道</a:t>
            </a:r>
            <a:r>
              <a:rPr lang="en-US" altLang="zh-CN" sz="2200" b="1" kern="0" dirty="0">
                <a:solidFill>
                  <a:srgbClr val="FFFF00"/>
                </a:solidFill>
                <a:latin typeface="+mn-ea"/>
              </a:rPr>
              <a:t>】</a:t>
            </a:r>
            <a:r>
              <a:rPr lang="zh-CN" altLang="en-US" sz="2200" b="1" kern="0" dirty="0">
                <a:solidFill>
                  <a:srgbClr val="FFFF00"/>
                </a:solidFill>
                <a:latin typeface="+mn-ea"/>
              </a:rPr>
              <a:t>古代为出行者祭祀路神和设宴送行的礼仪。</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a:t>
            </a:r>
            <a:r>
              <a:rPr lang="zh-CN" altLang="en-US" sz="2200" b="1" kern="0" dirty="0">
                <a:solidFill>
                  <a:srgbClr val="FFFF00"/>
                </a:solidFill>
                <a:latin typeface="+mn-ea"/>
              </a:rPr>
              <a:t>载，西汉将领李广利率军队出击匈奴之前，“丞相为祖道，送至渭桥”。</a:t>
            </a:r>
            <a:r>
              <a:rPr lang="en-US" altLang="zh-CN" sz="2200" b="1" kern="0" dirty="0">
                <a:solidFill>
                  <a:srgbClr val="FFFF00"/>
                </a:solidFill>
                <a:latin typeface="+mn-ea"/>
              </a:rPr>
              <a:t>《</a:t>
            </a:r>
            <a:r>
              <a:rPr lang="zh-CN" altLang="en-US" sz="2200" b="1" kern="0" dirty="0">
                <a:solidFill>
                  <a:srgbClr val="FFFF00"/>
                </a:solidFill>
                <a:latin typeface="+mn-ea"/>
              </a:rPr>
              <a:t>荆轲刺秦王</a:t>
            </a:r>
            <a:r>
              <a:rPr lang="en-US" altLang="zh-CN" sz="2200" b="1" kern="0" dirty="0">
                <a:solidFill>
                  <a:srgbClr val="FFFF00"/>
                </a:solidFill>
                <a:latin typeface="+mn-ea"/>
              </a:rPr>
              <a:t>》</a:t>
            </a:r>
            <a:r>
              <a:rPr lang="zh-CN" altLang="en-US" sz="2200" b="1" kern="0" dirty="0">
                <a:solidFill>
                  <a:srgbClr val="FFFF00"/>
                </a:solidFill>
                <a:latin typeface="+mn-ea"/>
              </a:rPr>
              <a:t>：“至易水上，既祖，取道。”句中的“祖”就是“祖道”，临行祭路神，引申为饯行。</a:t>
            </a:r>
          </a:p>
          <a:p>
            <a:r>
              <a:rPr lang="en-US" altLang="zh-CN" sz="2200" b="1" kern="0" dirty="0">
                <a:solidFill>
                  <a:srgbClr val="FFFF00"/>
                </a:solidFill>
                <a:latin typeface="+mn-ea"/>
              </a:rPr>
              <a:t>【</a:t>
            </a:r>
            <a:r>
              <a:rPr lang="zh-CN" altLang="en-US" sz="2200" b="1" kern="0" dirty="0">
                <a:solidFill>
                  <a:srgbClr val="FFFF00"/>
                </a:solidFill>
                <a:latin typeface="+mn-ea"/>
              </a:rPr>
              <a:t>斋戒</a:t>
            </a:r>
            <a:r>
              <a:rPr lang="en-US" altLang="zh-CN" sz="2200" b="1" kern="0" dirty="0">
                <a:solidFill>
                  <a:srgbClr val="FFFF00"/>
                </a:solidFill>
                <a:latin typeface="+mn-ea"/>
              </a:rPr>
              <a:t>】</a:t>
            </a:r>
            <a:r>
              <a:rPr lang="zh-CN" altLang="en-US" sz="2200" b="1" kern="0" dirty="0">
                <a:solidFill>
                  <a:srgbClr val="FFFF00"/>
                </a:solidFill>
                <a:latin typeface="+mn-ea"/>
              </a:rPr>
              <a:t>古代祭祀或重大事件，事先要沐浴、更衣、独居，戒其嗜欲，以示心地诚敬，这些活动叫“斋戒”。“斋”又称“致斋”，致斋三日，宿于内室，要求“五思” （思其居处、笑语、志意、所乐、所嗜），这主要是为了使思想集中、统一。“戒”又称“散斋”，散斋七日，宿于外室，停止参加一切娱乐活动，也不参加哀悼丧礼，以防“失正”“散思”。古人斋戒时忌荤，但并非忌食鱼肉荤腥，而是忌食有辛味臭气的食物（如葱、蒜等），这主要是为了防止祭祀时口中发出臭气，对神灵、祖先有所亵渎。</a:t>
            </a:r>
          </a:p>
          <a:p>
            <a:r>
              <a:rPr lang="en-US" altLang="zh-CN" sz="2200" b="1" kern="0" dirty="0">
                <a:solidFill>
                  <a:srgbClr val="FFFF00"/>
                </a:solidFill>
                <a:latin typeface="+mn-ea"/>
              </a:rPr>
              <a:t>【</a:t>
            </a:r>
            <a:r>
              <a:rPr lang="zh-CN" altLang="en-US" sz="2200" b="1" kern="0" dirty="0">
                <a:solidFill>
                  <a:srgbClr val="FFFF00"/>
                </a:solidFill>
                <a:latin typeface="+mn-ea"/>
              </a:rPr>
              <a:t>虚左</a:t>
            </a:r>
            <a:r>
              <a:rPr lang="en-US" altLang="zh-CN" sz="2200" b="1" kern="0" dirty="0">
                <a:solidFill>
                  <a:srgbClr val="FFFF00"/>
                </a:solidFill>
                <a:latin typeface="+mn-ea"/>
              </a:rPr>
              <a:t>】</a:t>
            </a:r>
            <a:r>
              <a:rPr lang="zh-CN" altLang="en-US" sz="2200" b="1" kern="0" dirty="0">
                <a:solidFill>
                  <a:srgbClr val="FFFF00"/>
                </a:solidFill>
                <a:latin typeface="+mn-ea"/>
              </a:rPr>
              <a:t>古代坐车座次以左为尊，空着左边的位置以待宾客，有“虚左以待”一语</a:t>
            </a:r>
            <a:r>
              <a:rPr lang="zh-CN" altLang="en-US" sz="2200" b="1" kern="0" dirty="0" smtClean="0">
                <a:solidFill>
                  <a:srgbClr val="FFFF00"/>
                </a:solidFill>
                <a:latin typeface="+mn-ea"/>
              </a:rPr>
              <a:t>。</a:t>
            </a:r>
          </a:p>
        </p:txBody>
      </p:sp>
    </p:spTree>
    <p:extLst>
      <p:ext uri="{BB962C8B-B14F-4D97-AF65-F5344CB8AC3E}">
        <p14:creationId xmlns="" xmlns:p14="http://schemas.microsoft.com/office/powerpoint/2010/main" val="1948597538"/>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84371" y="1585071"/>
            <a:ext cx="10823262" cy="2462213"/>
          </a:xfrm>
          <a:prstGeom prst="rect">
            <a:avLst/>
          </a:prstGeom>
        </p:spPr>
        <p:txBody>
          <a:bodyPr wrap="square">
            <a:spAutoFit/>
          </a:bodyPr>
          <a:lstStyle/>
          <a:p>
            <a:r>
              <a:rPr lang="zh-CN" altLang="en-US" sz="2200" b="1" u="sng" kern="0" dirty="0" smtClean="0">
                <a:solidFill>
                  <a:srgbClr val="FFFF00"/>
                </a:solidFill>
                <a:latin typeface="迷你简细行楷"/>
                <a:ea typeface="迷你简细行楷"/>
              </a:rPr>
              <a:t>◇</a:t>
            </a:r>
            <a:r>
              <a:rPr lang="zh-CN" altLang="en-US" sz="2200" b="1" u="sng" kern="0" dirty="0" smtClean="0">
                <a:solidFill>
                  <a:srgbClr val="FFFF00"/>
                </a:solidFill>
                <a:latin typeface="+mn-ea"/>
              </a:rPr>
              <a:t>古代官职的左右之分：</a:t>
            </a:r>
            <a:endParaRPr lang="en-US" altLang="zh-CN" sz="2200" b="1" u="sng" kern="0" dirty="0" smtClean="0">
              <a:solidFill>
                <a:srgbClr val="FFFF00"/>
              </a:solidFill>
              <a:latin typeface="+mn-ea"/>
            </a:endParaRPr>
          </a:p>
          <a:p>
            <a:r>
              <a:rPr lang="zh-CN" altLang="en-US" sz="2200" b="1" kern="0" dirty="0" smtClean="0">
                <a:solidFill>
                  <a:srgbClr val="FFFF00"/>
                </a:solidFill>
                <a:latin typeface="Calibri"/>
              </a:rPr>
              <a:t>❶</a:t>
            </a:r>
            <a:r>
              <a:rPr lang="zh-CN" altLang="en-US" sz="2200" b="1" u="sng" kern="0" dirty="0" smtClean="0">
                <a:solidFill>
                  <a:srgbClr val="FFFF00"/>
                </a:solidFill>
                <a:latin typeface="+mn-ea"/>
              </a:rPr>
              <a:t>战</a:t>
            </a:r>
            <a:r>
              <a:rPr lang="zh-CN" altLang="en-US" sz="2200" b="1" u="sng" kern="0" dirty="0">
                <a:solidFill>
                  <a:srgbClr val="FFFF00"/>
                </a:solidFill>
                <a:latin typeface="+mn-ea"/>
              </a:rPr>
              <a:t>国、</a:t>
            </a:r>
            <a:r>
              <a:rPr lang="zh-CN" altLang="en-US" sz="2200" b="1" u="sng" kern="0" dirty="0" smtClean="0">
                <a:solidFill>
                  <a:srgbClr val="FFFF00"/>
                </a:solidFill>
                <a:latin typeface="+mn-ea"/>
              </a:rPr>
              <a:t>秦、汉以“右” 为尊</a:t>
            </a:r>
            <a:r>
              <a:rPr lang="zh-CN" altLang="en-US" sz="2200" b="1" kern="0" dirty="0" smtClean="0">
                <a:solidFill>
                  <a:srgbClr val="FFFF00"/>
                </a:solidFill>
                <a:latin typeface="+mn-ea"/>
              </a:rPr>
              <a:t>，</a:t>
            </a:r>
            <a:r>
              <a:rPr lang="en-US" altLang="zh-CN" sz="2200" b="1" kern="0" dirty="0" smtClean="0">
                <a:solidFill>
                  <a:srgbClr val="FFFF00"/>
                </a:solidFill>
                <a:latin typeface="+mn-ea"/>
              </a:rPr>
              <a:t>《</a:t>
            </a:r>
            <a:r>
              <a:rPr lang="zh-CN" altLang="en-US" sz="2200" b="1" kern="0" dirty="0" smtClean="0">
                <a:solidFill>
                  <a:srgbClr val="FFFF00"/>
                </a:solidFill>
                <a:latin typeface="+mn-ea"/>
              </a:rPr>
              <a:t>史记</a:t>
            </a:r>
            <a:r>
              <a:rPr lang="en-US" altLang="zh-CN" sz="2200" b="1" kern="0" dirty="0" smtClean="0">
                <a:solidFill>
                  <a:srgbClr val="FFFF00"/>
                </a:solidFill>
                <a:latin typeface="Calibri"/>
              </a:rPr>
              <a:t>▪</a:t>
            </a:r>
            <a:r>
              <a:rPr lang="zh-CN" altLang="en-US" sz="2200" b="1" kern="0" dirty="0" smtClean="0">
                <a:solidFill>
                  <a:srgbClr val="FFFF00"/>
                </a:solidFill>
                <a:latin typeface="+mn-ea"/>
              </a:rPr>
              <a:t>廉颇蔺相如列传</a:t>
            </a:r>
            <a:r>
              <a:rPr lang="en-US" altLang="zh-CN" sz="2200" b="1" kern="0" dirty="0" smtClean="0">
                <a:solidFill>
                  <a:srgbClr val="FFFF00"/>
                </a:solidFill>
                <a:latin typeface="+mn-ea"/>
              </a:rPr>
              <a:t>》</a:t>
            </a:r>
            <a:r>
              <a:rPr lang="zh-CN" altLang="en-US" sz="2200" b="1" kern="0" dirty="0" smtClean="0">
                <a:solidFill>
                  <a:srgbClr val="FFFF00"/>
                </a:solidFill>
                <a:latin typeface="+mn-ea"/>
              </a:rPr>
              <a:t>记载蔺相如完璧归赵，在渑池大会上立了功，“拜为上卿，位在廉颇之右”，廉颇大怒，“不忍为之下”。这就是典型的例证。</a:t>
            </a:r>
            <a:r>
              <a:rPr lang="en-US" altLang="zh-CN" sz="2200" b="1" kern="0" dirty="0" smtClean="0">
                <a:solidFill>
                  <a:srgbClr val="FFFF00"/>
                </a:solidFill>
                <a:latin typeface="+mn-ea"/>
              </a:rPr>
              <a:t>《</a:t>
            </a:r>
            <a:r>
              <a:rPr lang="zh-CN" altLang="en-US" sz="2200" b="1" kern="0" dirty="0" smtClean="0">
                <a:solidFill>
                  <a:srgbClr val="FFFF00"/>
                </a:solidFill>
                <a:latin typeface="+mn-ea"/>
              </a:rPr>
              <a:t>史记</a:t>
            </a:r>
            <a:r>
              <a:rPr lang="en-US" altLang="zh-CN" sz="2200" b="1" kern="0" dirty="0" smtClean="0">
                <a:solidFill>
                  <a:srgbClr val="FFFF00"/>
                </a:solidFill>
                <a:latin typeface="+mn-ea"/>
              </a:rPr>
              <a:t>》</a:t>
            </a:r>
            <a:r>
              <a:rPr lang="zh-CN" altLang="en-US" sz="2200" b="1" kern="0" dirty="0" smtClean="0">
                <a:solidFill>
                  <a:srgbClr val="FFFF00"/>
                </a:solidFill>
                <a:latin typeface="+mn-ea"/>
              </a:rPr>
              <a:t>中里有“无出其右”的成语；</a:t>
            </a:r>
            <a:endParaRPr lang="en-US" altLang="zh-CN" sz="2200" b="1" kern="0" dirty="0" smtClean="0">
              <a:solidFill>
                <a:srgbClr val="FFFF00"/>
              </a:solidFill>
              <a:latin typeface="+mn-ea"/>
            </a:endParaRPr>
          </a:p>
          <a:p>
            <a:r>
              <a:rPr lang="zh-CN" altLang="en-US" sz="2200" b="1" kern="0" dirty="0" smtClean="0">
                <a:solidFill>
                  <a:srgbClr val="FFFF00"/>
                </a:solidFill>
                <a:latin typeface="Calibri"/>
              </a:rPr>
              <a:t>❷</a:t>
            </a:r>
            <a:r>
              <a:rPr lang="zh-CN" altLang="en-US" sz="2200" b="1" u="sng" kern="0" dirty="0" smtClean="0">
                <a:solidFill>
                  <a:srgbClr val="FFFF00"/>
                </a:solidFill>
                <a:latin typeface="Calibri"/>
              </a:rPr>
              <a:t>东汉至唐宋</a:t>
            </a:r>
            <a:r>
              <a:rPr lang="zh-CN" altLang="en-US" sz="2200" b="1" u="sng" kern="0" dirty="0" smtClean="0">
                <a:solidFill>
                  <a:srgbClr val="FFFF00"/>
                </a:solidFill>
                <a:latin typeface="+mn-ea"/>
              </a:rPr>
              <a:t>以“左”为尊</a:t>
            </a:r>
            <a:r>
              <a:rPr lang="zh-CN" altLang="en-US" sz="2200" b="1" kern="0" dirty="0" smtClean="0">
                <a:solidFill>
                  <a:srgbClr val="FFFF00"/>
                </a:solidFill>
                <a:latin typeface="+mn-ea"/>
              </a:rPr>
              <a:t>；</a:t>
            </a:r>
            <a:endParaRPr lang="en-US" altLang="zh-CN" sz="2200" b="1" kern="0" dirty="0" smtClean="0">
              <a:solidFill>
                <a:srgbClr val="FFFF00"/>
              </a:solidFill>
              <a:latin typeface="+mn-ea"/>
            </a:endParaRPr>
          </a:p>
          <a:p>
            <a:r>
              <a:rPr lang="zh-CN" altLang="zh-CN" sz="2200" b="1" kern="0" dirty="0" smtClean="0">
                <a:solidFill>
                  <a:srgbClr val="FFFF00"/>
                </a:solidFill>
                <a:latin typeface="+mn-ea"/>
              </a:rPr>
              <a:t>❸</a:t>
            </a:r>
            <a:r>
              <a:rPr lang="zh-CN" altLang="en-US" sz="2200" b="1" u="sng" kern="0" dirty="0" smtClean="0">
                <a:solidFill>
                  <a:srgbClr val="FFFF00"/>
                </a:solidFill>
                <a:latin typeface="+mn-ea"/>
              </a:rPr>
              <a:t>元</a:t>
            </a:r>
            <a:r>
              <a:rPr lang="zh-CN" altLang="en-US" sz="2200" b="1" u="sng" kern="0" dirty="0">
                <a:solidFill>
                  <a:srgbClr val="FFFF00"/>
                </a:solidFill>
                <a:latin typeface="+mn-ea"/>
              </a:rPr>
              <a:t>朝</a:t>
            </a:r>
            <a:r>
              <a:rPr lang="zh-CN" altLang="en-US" sz="2200" b="1" kern="0" dirty="0">
                <a:solidFill>
                  <a:srgbClr val="FFFF00"/>
                </a:solidFill>
                <a:latin typeface="+mn-ea"/>
              </a:rPr>
              <a:t>建立以后改</a:t>
            </a:r>
            <a:r>
              <a:rPr lang="zh-CN" altLang="en-US" sz="2200" b="1" kern="0" dirty="0" smtClean="0">
                <a:solidFill>
                  <a:srgbClr val="FFFF00"/>
                </a:solidFill>
                <a:latin typeface="+mn-ea"/>
              </a:rPr>
              <a:t>为</a:t>
            </a:r>
            <a:r>
              <a:rPr lang="zh-CN" altLang="en-US" sz="2200" b="1" u="sng" kern="0" dirty="0" smtClean="0">
                <a:solidFill>
                  <a:srgbClr val="FFFF00"/>
                </a:solidFill>
                <a:latin typeface="+mn-ea"/>
              </a:rPr>
              <a:t>以“右” 为尊</a:t>
            </a:r>
            <a:r>
              <a:rPr lang="zh-CN" altLang="en-US" sz="2200" b="1" kern="0" dirty="0" smtClean="0">
                <a:solidFill>
                  <a:srgbClr val="FFFF00"/>
                </a:solidFill>
                <a:latin typeface="+mn-ea"/>
              </a:rPr>
              <a:t>；</a:t>
            </a:r>
            <a:endParaRPr lang="en-US" altLang="zh-CN" sz="2200" b="1" kern="0" dirty="0" smtClean="0">
              <a:solidFill>
                <a:srgbClr val="FFFF00"/>
              </a:solidFill>
              <a:latin typeface="+mn-ea"/>
            </a:endParaRPr>
          </a:p>
          <a:p>
            <a:r>
              <a:rPr lang="zh-CN" altLang="zh-CN" sz="2200" b="1" u="sng" kern="0" dirty="0" smtClean="0">
                <a:solidFill>
                  <a:srgbClr val="FFFF00"/>
                </a:solidFill>
                <a:latin typeface="+mn-ea"/>
              </a:rPr>
              <a:t>❹</a:t>
            </a:r>
            <a:r>
              <a:rPr lang="zh-CN" altLang="en-US" sz="2200" b="1" u="sng" kern="0" dirty="0" smtClean="0">
                <a:solidFill>
                  <a:srgbClr val="FFFF00"/>
                </a:solidFill>
                <a:latin typeface="+mn-ea"/>
              </a:rPr>
              <a:t>明清以“左”为尊</a:t>
            </a:r>
            <a:r>
              <a:rPr lang="zh-CN" altLang="en-US" sz="2200" b="1" kern="0" dirty="0" smtClean="0">
                <a:solidFill>
                  <a:srgbClr val="FFFF00"/>
                </a:solidFill>
                <a:latin typeface="+mn-ea"/>
              </a:rPr>
              <a:t>。</a:t>
            </a:r>
            <a:endParaRPr lang="zh-CN" altLang="en-US" sz="2200" b="1" kern="0" dirty="0">
              <a:solidFill>
                <a:srgbClr val="FFFF00"/>
              </a:solidFill>
              <a:latin typeface="+mn-ea"/>
            </a:endParaRPr>
          </a:p>
        </p:txBody>
      </p:sp>
    </p:spTree>
    <p:extLst>
      <p:ext uri="{BB962C8B-B14F-4D97-AF65-F5344CB8AC3E}">
        <p14:creationId xmlns="" xmlns:p14="http://schemas.microsoft.com/office/powerpoint/2010/main" val="1948597538"/>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1016064" y="1236663"/>
            <a:ext cx="10159876" cy="4410226"/>
          </a:xfrm>
          <a:prstGeom prst="rect">
            <a:avLst/>
          </a:prstGeom>
          <a:solidFill>
            <a:schemeClr val="bg1"/>
          </a:solidFill>
        </p:spPr>
      </p:pic>
    </p:spTree>
    <p:extLst>
      <p:ext uri="{BB962C8B-B14F-4D97-AF65-F5344CB8AC3E}">
        <p14:creationId xmlns="" xmlns:p14="http://schemas.microsoft.com/office/powerpoint/2010/main" val="1641090141"/>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grpSp>
        <p:nvGrpSpPr>
          <p:cNvPr id="5" name="组合 4"/>
          <p:cNvGrpSpPr/>
          <p:nvPr/>
        </p:nvGrpSpPr>
        <p:grpSpPr>
          <a:xfrm>
            <a:off x="2764955" y="295031"/>
            <a:ext cx="6626208" cy="6299981"/>
            <a:chOff x="2214561" y="457200"/>
            <a:chExt cx="5972176" cy="5989176"/>
          </a:xfrm>
        </p:grpSpPr>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214562" y="457200"/>
              <a:ext cx="5972175" cy="3543300"/>
            </a:xfrm>
            <a:prstGeom prst="rect">
              <a:avLst/>
            </a:prstGeom>
          </p:spPr>
        </p:pic>
        <p:pic>
          <p:nvPicPr>
            <p:cNvPr id="4" name="图片 3"/>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214561" y="3998451"/>
              <a:ext cx="5972176" cy="2447925"/>
            </a:xfrm>
            <a:prstGeom prst="rect">
              <a:avLst/>
            </a:prstGeom>
          </p:spPr>
        </p:pic>
      </p:grpSp>
    </p:spTree>
    <p:extLst>
      <p:ext uri="{BB962C8B-B14F-4D97-AF65-F5344CB8AC3E}">
        <p14:creationId xmlns="" xmlns:p14="http://schemas.microsoft.com/office/powerpoint/2010/main" val="167772088"/>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7" name="图片 6"/>
          <p:cNvPicPr>
            <a:picLocks noChangeAspect="1"/>
          </p:cNvPicPr>
          <p:nvPr/>
        </p:nvPicPr>
        <p:blipFill rotWithShape="1">
          <a:blip r:embed="rId6" cstate="print"/>
          <a:srcRect l="9117" r="11005"/>
          <a:stretch/>
        </p:blipFill>
        <p:spPr>
          <a:xfrm>
            <a:off x="1766663" y="593459"/>
            <a:ext cx="8737320" cy="5452465"/>
          </a:xfrm>
          <a:prstGeom prst="rect">
            <a:avLst/>
          </a:prstGeom>
          <a:solidFill>
            <a:schemeClr val="bg1"/>
          </a:solidFill>
        </p:spPr>
      </p:pic>
    </p:spTree>
    <p:extLst>
      <p:ext uri="{BB962C8B-B14F-4D97-AF65-F5344CB8AC3E}">
        <p14:creationId xmlns="" xmlns:p14="http://schemas.microsoft.com/office/powerpoint/2010/main" val="2728316412"/>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376467" y="1494106"/>
            <a:ext cx="11475654" cy="3710015"/>
          </a:xfrm>
          <a:prstGeom prst="rect">
            <a:avLst/>
          </a:prstGeom>
        </p:spPr>
      </p:pic>
      <p:sp>
        <p:nvSpPr>
          <p:cNvPr id="4" name="矩形 3"/>
          <p:cNvSpPr/>
          <p:nvPr/>
        </p:nvSpPr>
        <p:spPr>
          <a:xfrm>
            <a:off x="4220987" y="394003"/>
            <a:ext cx="3786614" cy="707886"/>
          </a:xfrm>
          <a:prstGeom prst="rect">
            <a:avLst/>
          </a:prstGeom>
        </p:spPr>
        <p:txBody>
          <a:bodyPr wrap="none">
            <a:spAutoFit/>
          </a:bodyPr>
          <a:lstStyle/>
          <a:p>
            <a:r>
              <a:rPr lang="zh-CN" altLang="en-US" sz="4000" b="1" kern="0" dirty="0" smtClean="0">
                <a:solidFill>
                  <a:srgbClr val="FFFF00"/>
                </a:solidFill>
                <a:latin typeface="+mn-ea"/>
              </a:rPr>
              <a:t>（八）饮食器用</a:t>
            </a:r>
            <a:endParaRPr lang="zh-CN" altLang="en-US" sz="4000" b="1" kern="0" dirty="0">
              <a:solidFill>
                <a:srgbClr val="FFFF00"/>
              </a:solidFill>
              <a:latin typeface="+mn-ea"/>
            </a:endParaRPr>
          </a:p>
        </p:txBody>
      </p:sp>
    </p:spTree>
    <p:extLst>
      <p:ext uri="{BB962C8B-B14F-4D97-AF65-F5344CB8AC3E}">
        <p14:creationId xmlns="" xmlns:p14="http://schemas.microsoft.com/office/powerpoint/2010/main" val="1317764124"/>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43185" y="1308707"/>
            <a:ext cx="10822500" cy="4154984"/>
          </a:xfrm>
          <a:prstGeom prst="rect">
            <a:avLst/>
          </a:prstGeom>
        </p:spPr>
        <p:txBody>
          <a:bodyPr wrap="square">
            <a:spAutoFit/>
          </a:bodyPr>
          <a:lstStyle/>
          <a:p>
            <a:r>
              <a:rPr lang="en-US" altLang="zh-CN" sz="2200" b="1" kern="0" dirty="0" smtClean="0">
                <a:solidFill>
                  <a:srgbClr val="FFFF00"/>
                </a:solidFill>
                <a:latin typeface="+mn-ea"/>
              </a:rPr>
              <a:t>【</a:t>
            </a:r>
            <a:r>
              <a:rPr lang="zh-CN" altLang="en-US" sz="2200" b="1" kern="0" dirty="0">
                <a:solidFill>
                  <a:srgbClr val="FFFF00"/>
                </a:solidFill>
                <a:latin typeface="+mn-ea"/>
              </a:rPr>
              <a:t>五谷</a:t>
            </a:r>
            <a:r>
              <a:rPr lang="en-US" altLang="zh-CN" sz="2200" b="1" kern="0" dirty="0">
                <a:solidFill>
                  <a:srgbClr val="FFFF00"/>
                </a:solidFill>
                <a:latin typeface="+mn-ea"/>
              </a:rPr>
              <a:t>】</a:t>
            </a:r>
            <a:r>
              <a:rPr lang="zh-CN" altLang="en-US" sz="2200" b="1" kern="0" dirty="0">
                <a:solidFill>
                  <a:srgbClr val="FFFF00"/>
                </a:solidFill>
                <a:latin typeface="+mn-ea"/>
              </a:rPr>
              <a:t>古代所指的五种谷物。“五谷”，古代有多种不同说法，最主要的有两种：一种指稻、黍、稷、麦、菽，另一种指麻、黍、稷、麦、菽。 两者的区别是：前者有稻无麻，后者有麻无稻。</a:t>
            </a:r>
          </a:p>
          <a:p>
            <a:r>
              <a:rPr lang="en-US" altLang="zh-CN" sz="2200" b="1" kern="0" dirty="0">
                <a:solidFill>
                  <a:srgbClr val="FFFF00"/>
                </a:solidFill>
                <a:latin typeface="+mn-ea"/>
              </a:rPr>
              <a:t>【</a:t>
            </a:r>
            <a:r>
              <a:rPr lang="zh-CN" altLang="en-US" sz="2200" b="1" kern="0" dirty="0">
                <a:solidFill>
                  <a:srgbClr val="FFFF00"/>
                </a:solidFill>
                <a:latin typeface="+mn-ea"/>
              </a:rPr>
              <a:t>五味</a:t>
            </a:r>
            <a:r>
              <a:rPr lang="en-US" altLang="zh-CN" sz="2200" b="1" kern="0" dirty="0">
                <a:solidFill>
                  <a:srgbClr val="FFFF00"/>
                </a:solidFill>
                <a:latin typeface="+mn-ea"/>
              </a:rPr>
              <a:t>】</a:t>
            </a:r>
            <a:r>
              <a:rPr lang="zh-CN" altLang="en-US" sz="2200" b="1" kern="0" dirty="0">
                <a:solidFill>
                  <a:srgbClr val="FFFF00"/>
                </a:solidFill>
                <a:latin typeface="+mn-ea"/>
              </a:rPr>
              <a:t>指酸、咸、甜（甘）、苦、辣（辛） 五种味道。烹调上讲究“五味调和”。</a:t>
            </a:r>
          </a:p>
          <a:p>
            <a:r>
              <a:rPr lang="en-US" altLang="zh-CN" sz="2200" b="1" kern="0" dirty="0">
                <a:solidFill>
                  <a:srgbClr val="FFFF00"/>
                </a:solidFill>
                <a:latin typeface="+mn-ea"/>
              </a:rPr>
              <a:t>【</a:t>
            </a:r>
            <a:r>
              <a:rPr lang="zh-CN" altLang="en-US" sz="2200" b="1" kern="0" dirty="0">
                <a:solidFill>
                  <a:srgbClr val="FFFF00"/>
                </a:solidFill>
                <a:latin typeface="+mn-ea"/>
              </a:rPr>
              <a:t>六畜</a:t>
            </a:r>
            <a:r>
              <a:rPr lang="en-US" altLang="zh-CN" sz="2200" b="1" kern="0" dirty="0">
                <a:solidFill>
                  <a:srgbClr val="FFFF00"/>
                </a:solidFill>
                <a:latin typeface="+mn-ea"/>
              </a:rPr>
              <a:t>】</a:t>
            </a:r>
            <a:r>
              <a:rPr lang="zh-CN" altLang="en-US" sz="2200" b="1" kern="0" dirty="0">
                <a:solidFill>
                  <a:srgbClr val="FFFF00"/>
                </a:solidFill>
                <a:latin typeface="+mn-ea"/>
              </a:rPr>
              <a:t>指马、牛、羊、猪、狗、鸡六种家畜。</a:t>
            </a:r>
          </a:p>
          <a:p>
            <a:r>
              <a:rPr lang="en-US" altLang="zh-CN" sz="2200" b="1" kern="0" dirty="0">
                <a:solidFill>
                  <a:srgbClr val="FFFF00"/>
                </a:solidFill>
                <a:latin typeface="+mn-ea"/>
              </a:rPr>
              <a:t>【</a:t>
            </a:r>
            <a:r>
              <a:rPr lang="zh-CN" altLang="en-US" sz="2200" b="1" kern="0" dirty="0">
                <a:solidFill>
                  <a:srgbClr val="FFFF00"/>
                </a:solidFill>
                <a:latin typeface="+mn-ea"/>
              </a:rPr>
              <a:t>八珍</a:t>
            </a:r>
            <a:r>
              <a:rPr lang="en-US" altLang="zh-CN" sz="2200" b="1" kern="0" dirty="0">
                <a:solidFill>
                  <a:srgbClr val="FFFF00"/>
                </a:solidFill>
                <a:latin typeface="+mn-ea"/>
              </a:rPr>
              <a:t>】</a:t>
            </a:r>
            <a:r>
              <a:rPr lang="zh-CN" altLang="en-US" sz="2200" b="1" kern="0" dirty="0">
                <a:solidFill>
                  <a:srgbClr val="FFFF00"/>
                </a:solidFill>
                <a:latin typeface="+mn-ea"/>
              </a:rPr>
              <a:t>指古代八种珍贵的食品。 其具体所指随时代和地域而不同。陶宗仪</a:t>
            </a:r>
            <a:r>
              <a:rPr lang="en-US" altLang="zh-CN" sz="2200" b="1" kern="0" dirty="0">
                <a:solidFill>
                  <a:srgbClr val="FFFF00"/>
                </a:solidFill>
                <a:latin typeface="+mn-ea"/>
              </a:rPr>
              <a:t>《</a:t>
            </a:r>
            <a:r>
              <a:rPr lang="zh-CN" altLang="en-US" sz="2200" b="1" kern="0" dirty="0">
                <a:solidFill>
                  <a:srgbClr val="FFFF00"/>
                </a:solidFill>
                <a:latin typeface="+mn-ea"/>
              </a:rPr>
              <a:t>南村辍耕录</a:t>
            </a:r>
            <a:r>
              <a:rPr lang="en-US" altLang="zh-CN" sz="2200" b="1" kern="0" dirty="0">
                <a:solidFill>
                  <a:srgbClr val="FFFF00"/>
                </a:solidFill>
                <a:latin typeface="+mn-ea"/>
              </a:rPr>
              <a:t>》</a:t>
            </a:r>
            <a:r>
              <a:rPr lang="zh-CN" altLang="en-US" sz="2200" b="1" kern="0" dirty="0">
                <a:solidFill>
                  <a:srgbClr val="FFFF00"/>
                </a:solidFill>
                <a:latin typeface="+mn-ea"/>
              </a:rPr>
              <a:t>卷九云：“所谓八珍，则醍醐、麝沆、野驼蹄、鹿唇、驼乳麋、天鹅炙、紫玉浆、玄玉浆也。”后世以龙肝、凤髓、豹胎、鲤尾、鸮炙、猩唇、熊掌、酥酪蝉为八珍。</a:t>
            </a:r>
            <a:endParaRPr lang="en-US" altLang="zh-CN" sz="2200" b="1" kern="0" dirty="0">
              <a:solidFill>
                <a:srgbClr val="FFFF00"/>
              </a:solidFill>
              <a:latin typeface="+mn-ea"/>
            </a:endParaRPr>
          </a:p>
          <a:p>
            <a:r>
              <a:rPr lang="en-US" altLang="zh-CN" sz="2200" b="1" kern="0" dirty="0">
                <a:solidFill>
                  <a:srgbClr val="FFFF00"/>
                </a:solidFill>
                <a:latin typeface="+mn-ea"/>
              </a:rPr>
              <a:t>【</a:t>
            </a:r>
            <a:r>
              <a:rPr lang="zh-CN" altLang="en-US" sz="2200" b="1" kern="0" dirty="0">
                <a:solidFill>
                  <a:srgbClr val="FFFF00"/>
                </a:solidFill>
                <a:latin typeface="+mn-ea"/>
              </a:rPr>
              <a:t>古代炊具</a:t>
            </a:r>
            <a:r>
              <a:rPr lang="en-US" altLang="zh-CN" sz="2200" b="1" kern="0" dirty="0">
                <a:solidFill>
                  <a:srgbClr val="FFFF00"/>
                </a:solidFill>
                <a:latin typeface="+mn-ea"/>
              </a:rPr>
              <a:t>】</a:t>
            </a:r>
            <a:r>
              <a:rPr lang="zh-CN" altLang="en-US" sz="2200" b="1" kern="0" dirty="0">
                <a:solidFill>
                  <a:srgbClr val="FFFF00"/>
                </a:solidFill>
                <a:latin typeface="+mn-ea"/>
              </a:rPr>
              <a:t>我国古代炊具有鼎、镬（ｈｕ</a:t>
            </a:r>
            <a:r>
              <a:rPr lang="en-US" altLang="zh-CN" sz="2200" b="1" kern="0" dirty="0">
                <a:solidFill>
                  <a:srgbClr val="FFFF00"/>
                </a:solidFill>
                <a:latin typeface="+mn-ea"/>
              </a:rPr>
              <a:t>ò</a:t>
            </a:r>
            <a:r>
              <a:rPr lang="zh-CN" altLang="en-US" sz="2200" b="1" kern="0" dirty="0">
                <a:solidFill>
                  <a:srgbClr val="FFFF00"/>
                </a:solidFill>
                <a:latin typeface="+mn-ea"/>
              </a:rPr>
              <a:t>）、甑（ｚ</a:t>
            </a:r>
            <a:r>
              <a:rPr lang="en-US" altLang="zh-CN" sz="2200" b="1" kern="0" dirty="0">
                <a:solidFill>
                  <a:srgbClr val="FFFF00"/>
                </a:solidFill>
                <a:latin typeface="+mn-ea"/>
              </a:rPr>
              <a:t>è</a:t>
            </a:r>
            <a:r>
              <a:rPr lang="zh-CN" altLang="en-US" sz="2200" b="1" kern="0" dirty="0">
                <a:solidFill>
                  <a:srgbClr val="FFFF00"/>
                </a:solidFill>
                <a:latin typeface="+mn-ea"/>
              </a:rPr>
              <a:t>ｎ</a:t>
            </a:r>
            <a:r>
              <a:rPr lang="en-US" altLang="zh-CN" sz="2200" b="1" kern="0" dirty="0">
                <a:solidFill>
                  <a:srgbClr val="FFFF00"/>
                </a:solidFill>
                <a:latin typeface="+mn-ea"/>
              </a:rPr>
              <a:t>ɡ</a:t>
            </a:r>
            <a:r>
              <a:rPr lang="zh-CN" altLang="en-US" sz="2200" b="1" kern="0" dirty="0">
                <a:solidFill>
                  <a:srgbClr val="FFFF00"/>
                </a:solidFill>
                <a:latin typeface="+mn-ea"/>
              </a:rPr>
              <a:t>）、鬲（ｌ</a:t>
            </a:r>
            <a:r>
              <a:rPr lang="en-US" altLang="zh-CN" sz="2200" b="1" kern="0" dirty="0">
                <a:solidFill>
                  <a:srgbClr val="FFFF00"/>
                </a:solidFill>
                <a:latin typeface="+mn-ea"/>
              </a:rPr>
              <a:t>ì</a:t>
            </a:r>
            <a:r>
              <a:rPr lang="zh-CN" altLang="en-US" sz="2200" b="1" kern="0" dirty="0">
                <a:solidFill>
                  <a:srgbClr val="FFFF00"/>
                </a:solidFill>
                <a:latin typeface="+mn-ea"/>
              </a:rPr>
              <a:t>）等。鼎，最早是陶制的，殷周以后开始用青铜制作。 鼎腹一般呈圆形，下有三足，故有“三足鼎立”之说。</a:t>
            </a:r>
          </a:p>
        </p:txBody>
      </p:sp>
    </p:spTree>
    <p:extLst>
      <p:ext uri="{BB962C8B-B14F-4D97-AF65-F5344CB8AC3E}">
        <p14:creationId xmlns="" xmlns:p14="http://schemas.microsoft.com/office/powerpoint/2010/main" val="19925452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7</a:t>
            </a:r>
            <a:r>
              <a:rPr lang="zh-CN" altLang="en-US" sz="3000" b="1" kern="0" dirty="0">
                <a:solidFill>
                  <a:srgbClr val="FFFF00"/>
                </a:solidFill>
                <a:latin typeface="+mn-ea"/>
              </a:rPr>
              <a:t>课标全国</a:t>
            </a:r>
            <a:r>
              <a:rPr lang="en-US" altLang="zh-CN" sz="3000" b="1" kern="0" dirty="0">
                <a:solidFill>
                  <a:srgbClr val="FFFF00"/>
                </a:solidFill>
                <a:latin typeface="+mn-ea"/>
              </a:rPr>
              <a:t>Ⅲ</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状元是我国古代科举制度中一种称号</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指在最高级别的殿试中获得第一名的人。</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上元是我国传统节日</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即农历正月十五日元宵节</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是春节后第一个重要节日。</a:t>
            </a:r>
          </a:p>
          <a:p>
            <a:pPr eaLnBrk="0" latinLnBrk="1" hangingPunct="0"/>
            <a:r>
              <a:rPr lang="en-US" altLang="zh-CN" sz="2200" b="1" dirty="0">
                <a:solidFill>
                  <a:srgbClr val="FFFF00"/>
                </a:solidFill>
              </a:rPr>
              <a:t>C.</a:t>
            </a:r>
            <a:r>
              <a:rPr lang="zh-CN" altLang="en-US" sz="2200" b="1" dirty="0">
                <a:solidFill>
                  <a:srgbClr val="FFFF00"/>
                </a:solidFill>
              </a:rPr>
              <a:t>近侍是指接近并随侍帝王左右的人</a:t>
            </a:r>
            <a:r>
              <a:rPr lang="en-US" altLang="zh-CN" sz="2200" b="1" dirty="0">
                <a:solidFill>
                  <a:srgbClr val="FFFF00"/>
                </a:solidFill>
              </a:rPr>
              <a:t>,</a:t>
            </a:r>
            <a:r>
              <a:rPr lang="zh-CN" altLang="en-US" sz="2200" b="1" dirty="0">
                <a:solidFill>
                  <a:srgbClr val="FFFF00"/>
                </a:solidFill>
              </a:rPr>
              <a:t>他们不仅职位很高</a:t>
            </a:r>
            <a:r>
              <a:rPr lang="en-US" altLang="zh-CN" sz="2200" b="1" dirty="0">
                <a:solidFill>
                  <a:srgbClr val="FFFF00"/>
                </a:solidFill>
              </a:rPr>
              <a:t>,</a:t>
            </a:r>
            <a:r>
              <a:rPr lang="zh-CN" altLang="en-US" sz="2200" b="1" dirty="0">
                <a:solidFill>
                  <a:srgbClr val="FFFF00"/>
                </a:solidFill>
              </a:rPr>
              <a:t>对帝王的影响也很大。</a:t>
            </a:r>
          </a:p>
          <a:p>
            <a:pPr eaLnBrk="0" latinLnBrk="1" hangingPunct="0"/>
            <a:r>
              <a:rPr lang="en-US" altLang="zh-CN" sz="2200" b="1" dirty="0">
                <a:solidFill>
                  <a:srgbClr val="FFFF00"/>
                </a:solidFill>
              </a:rPr>
              <a:t>D.</a:t>
            </a:r>
            <a:r>
              <a:rPr lang="zh-CN" altLang="en-US" sz="2200" b="1" dirty="0">
                <a:solidFill>
                  <a:srgbClr val="FFFF00"/>
                </a:solidFill>
              </a:rPr>
              <a:t>告老本指古代社会官员因年老辞去职务</a:t>
            </a:r>
            <a:r>
              <a:rPr lang="en-US" altLang="zh-CN" sz="2200" b="1" dirty="0">
                <a:solidFill>
                  <a:srgbClr val="FFFF00"/>
                </a:solidFill>
              </a:rPr>
              <a:t>,</a:t>
            </a:r>
            <a:r>
              <a:rPr lang="zh-CN" altLang="en-US" sz="2200" b="1" dirty="0">
                <a:solidFill>
                  <a:srgbClr val="FFFF00"/>
                </a:solidFill>
              </a:rPr>
              <a:t>有时也是官员因故辞职的一种借口。</a:t>
            </a:r>
          </a:p>
        </p:txBody>
      </p:sp>
      <p:sp>
        <p:nvSpPr>
          <p:cNvPr id="21" name="矩形 20"/>
          <p:cNvSpPr/>
          <p:nvPr/>
        </p:nvSpPr>
        <p:spPr>
          <a:xfrm>
            <a:off x="1178828" y="3459624"/>
            <a:ext cx="9832500" cy="1015663"/>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C    </a:t>
            </a:r>
            <a:r>
              <a:rPr lang="zh-CN" altLang="en-US" sz="2000" b="1" dirty="0">
                <a:solidFill>
                  <a:srgbClr val="FFFF00"/>
                </a:solidFill>
              </a:rPr>
              <a:t>本题考查对文化常识的掌握能力。“近侍”有时虽然对帝王影响较大</a:t>
            </a:r>
            <a:r>
              <a:rPr lang="en-US" altLang="zh-CN" sz="2000" b="1" dirty="0">
                <a:solidFill>
                  <a:srgbClr val="FFFF00"/>
                </a:solidFill>
              </a:rPr>
              <a:t>,</a:t>
            </a:r>
            <a:r>
              <a:rPr lang="zh-CN" altLang="en-US" sz="2000" b="1" dirty="0">
                <a:solidFill>
                  <a:srgbClr val="FFFF00"/>
                </a:solidFill>
              </a:rPr>
              <a:t>甚至有不小的实权</a:t>
            </a:r>
            <a:r>
              <a:rPr lang="en-US" altLang="zh-CN" sz="2000" b="1" dirty="0">
                <a:solidFill>
                  <a:srgbClr val="FFFF00"/>
                </a:solidFill>
              </a:rPr>
              <a:t>,</a:t>
            </a:r>
            <a:r>
              <a:rPr lang="zh-CN" altLang="en-US" sz="2000" b="1" dirty="0">
                <a:solidFill>
                  <a:srgbClr val="FFFF00"/>
                </a:solidFill>
              </a:rPr>
              <a:t>但历代政权为了防止他们胡作非为</a:t>
            </a:r>
            <a:r>
              <a:rPr lang="en-US" altLang="zh-CN" sz="2000" b="1" dirty="0">
                <a:solidFill>
                  <a:srgbClr val="FFFF00"/>
                </a:solidFill>
              </a:rPr>
              <a:t>,</a:t>
            </a:r>
            <a:r>
              <a:rPr lang="zh-CN" altLang="en-US" sz="2000" b="1" dirty="0">
                <a:solidFill>
                  <a:srgbClr val="FFFF00"/>
                </a:solidFill>
              </a:rPr>
              <a:t>都要限制他们的职位</a:t>
            </a:r>
            <a:r>
              <a:rPr lang="en-US" altLang="zh-CN" sz="2000" b="1" dirty="0">
                <a:solidFill>
                  <a:srgbClr val="FFFF00"/>
                </a:solidFill>
              </a:rPr>
              <a:t>,</a:t>
            </a:r>
            <a:r>
              <a:rPr lang="zh-CN" altLang="en-US" sz="2000" b="1" dirty="0">
                <a:solidFill>
                  <a:srgbClr val="FFFF00"/>
                </a:solidFill>
              </a:rPr>
              <a:t>否则将会影响政权的稳定。</a:t>
            </a:r>
          </a:p>
        </p:txBody>
      </p:sp>
    </p:spTree>
    <p:extLst>
      <p:ext uri="{BB962C8B-B14F-4D97-AF65-F5344CB8AC3E}">
        <p14:creationId xmlns="" xmlns:p14="http://schemas.microsoft.com/office/powerpoint/2010/main" val="97647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8500" y="1188213"/>
            <a:ext cx="10957500" cy="5170646"/>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古代酒器</a:t>
            </a:r>
            <a:r>
              <a:rPr lang="en-US" altLang="zh-CN" sz="2200" b="1" kern="0" dirty="0">
                <a:solidFill>
                  <a:srgbClr val="FFFF00"/>
                </a:solidFill>
                <a:latin typeface="+mn-ea"/>
              </a:rPr>
              <a:t>】</a:t>
            </a:r>
            <a:r>
              <a:rPr lang="zh-CN" altLang="en-US" sz="2200" b="1" kern="0" dirty="0">
                <a:solidFill>
                  <a:srgbClr val="FFFF00"/>
                </a:solidFill>
                <a:latin typeface="+mn-ea"/>
              </a:rPr>
              <a:t>尊（今作“樽”），是古代酒器的通称，作为专名是一种盛酒器，敞口，高颈，圈足。尊上常饰有动物形象。壶，是一种长颈、大腹、圆足的盛酒器，不仅能装酒，还能装水，故后代用“箪食壶浆”指犒劳军队。彝、卣（ ｙ</a:t>
            </a:r>
            <a:r>
              <a:rPr lang="en-US" altLang="zh-CN" sz="2200" b="1" kern="0" dirty="0">
                <a:solidFill>
                  <a:srgbClr val="FFFF00"/>
                </a:solidFill>
                <a:latin typeface="+mn-ea"/>
              </a:rPr>
              <a:t>ǒ</a:t>
            </a:r>
            <a:r>
              <a:rPr lang="zh-CN" altLang="en-US" sz="2200" b="1" kern="0" dirty="0">
                <a:solidFill>
                  <a:srgbClr val="FFFF00"/>
                </a:solidFill>
                <a:latin typeface="+mn-ea"/>
              </a:rPr>
              <a:t>ｕ）、罍（ ｌ</a:t>
            </a:r>
            <a:r>
              <a:rPr lang="en-US" altLang="zh-CN" sz="2200" b="1" kern="0" dirty="0">
                <a:solidFill>
                  <a:srgbClr val="FFFF00"/>
                </a:solidFill>
                <a:latin typeface="+mn-ea"/>
              </a:rPr>
              <a:t>é</a:t>
            </a:r>
            <a:r>
              <a:rPr lang="zh-CN" altLang="en-US" sz="2200" b="1" kern="0" dirty="0">
                <a:solidFill>
                  <a:srgbClr val="FFFF00"/>
                </a:solidFill>
                <a:latin typeface="+mn-ea"/>
              </a:rPr>
              <a:t>ｉ），都是形状不一的盛酒器。爵，古代饮酒器的总称，作为专名是用来温酒的，下有三足。角，口呈两尖角形的饮酒器。觥（</a:t>
            </a:r>
            <a:r>
              <a:rPr lang="en-US" altLang="zh-CN" sz="2200" b="1" kern="0" dirty="0" err="1">
                <a:solidFill>
                  <a:srgbClr val="FFFF00"/>
                </a:solidFill>
                <a:latin typeface="+mn-ea"/>
              </a:rPr>
              <a:t>ɡō</a:t>
            </a:r>
            <a:r>
              <a:rPr lang="zh-CN" altLang="en-US" sz="2200" b="1" kern="0" dirty="0">
                <a:solidFill>
                  <a:srgbClr val="FFFF00"/>
                </a:solidFill>
                <a:latin typeface="+mn-ea"/>
              </a:rPr>
              <a:t>ｎ</a:t>
            </a:r>
            <a:r>
              <a:rPr lang="en-US" altLang="zh-CN" sz="2200" b="1" kern="0" dirty="0">
                <a:solidFill>
                  <a:srgbClr val="FFFF00"/>
                </a:solidFill>
                <a:latin typeface="+mn-ea"/>
              </a:rPr>
              <a:t>ɡ</a:t>
            </a:r>
            <a:r>
              <a:rPr lang="zh-CN" altLang="en-US" sz="2200" b="1" kern="0" dirty="0">
                <a:solidFill>
                  <a:srgbClr val="FFFF00"/>
                </a:solidFill>
                <a:latin typeface="+mn-ea"/>
              </a:rPr>
              <a:t>），是一种盛酒、饮酒兼用的器具，像一只横放的牛角，长方圈足，有盖，多作兽形，觥常被用作罚酒的器具，欧阳修</a:t>
            </a:r>
            <a:r>
              <a:rPr lang="en-US" altLang="zh-CN" sz="2200" b="1" kern="0" dirty="0">
                <a:solidFill>
                  <a:srgbClr val="FFFF00"/>
                </a:solidFill>
                <a:latin typeface="+mn-ea"/>
              </a:rPr>
              <a:t>《</a:t>
            </a:r>
            <a:r>
              <a:rPr lang="zh-CN" altLang="en-US" sz="2200" b="1" kern="0" dirty="0">
                <a:solidFill>
                  <a:srgbClr val="FFFF00"/>
                </a:solidFill>
                <a:latin typeface="+mn-ea"/>
              </a:rPr>
              <a:t>醉翁亭记</a:t>
            </a:r>
            <a:r>
              <a:rPr lang="en-US" altLang="zh-CN" sz="2200" b="1" kern="0" dirty="0">
                <a:solidFill>
                  <a:srgbClr val="FFFF00"/>
                </a:solidFill>
                <a:latin typeface="+mn-ea"/>
              </a:rPr>
              <a:t>》</a:t>
            </a:r>
            <a:r>
              <a:rPr lang="zh-CN" altLang="en-US" sz="2200" b="1" kern="0" dirty="0">
                <a:solidFill>
                  <a:srgbClr val="FFFF00"/>
                </a:solidFill>
                <a:latin typeface="+mn-ea"/>
              </a:rPr>
              <a:t>中有这样的描述：“射者中，弈者胜，觥筹交错，起坐而喧哗者，众宾欢也。”杯，椭圆形，是用来盛羹汤、酒、水的器物。小杯为盏、盅。卮，也是一种盛酒器，</a:t>
            </a:r>
            <a:r>
              <a:rPr lang="en-US" altLang="zh-CN" sz="2200" b="1" kern="0" dirty="0">
                <a:solidFill>
                  <a:srgbClr val="FFFF00"/>
                </a:solidFill>
                <a:latin typeface="+mn-ea"/>
              </a:rPr>
              <a:t>《</a:t>
            </a:r>
            <a:r>
              <a:rPr lang="zh-CN" altLang="en-US" sz="2200" b="1" kern="0" dirty="0">
                <a:solidFill>
                  <a:srgbClr val="FFFF00"/>
                </a:solidFill>
                <a:latin typeface="+mn-ea"/>
              </a:rPr>
              <a:t>鸿门宴</a:t>
            </a:r>
            <a:r>
              <a:rPr lang="en-US" altLang="zh-CN" sz="2200" b="1" kern="0" dirty="0">
                <a:solidFill>
                  <a:srgbClr val="FFFF00"/>
                </a:solidFill>
                <a:latin typeface="+mn-ea"/>
              </a:rPr>
              <a:t>》</a:t>
            </a:r>
            <a:r>
              <a:rPr lang="zh-CN" altLang="en-US" sz="2200" b="1" kern="0" dirty="0">
                <a:solidFill>
                  <a:srgbClr val="FFFF00"/>
                </a:solidFill>
                <a:latin typeface="+mn-ea"/>
              </a:rPr>
              <a:t>中有“卮酒安足辞”之句。</a:t>
            </a:r>
            <a:endParaRPr lang="en-US" altLang="zh-CN" sz="2200" b="1" kern="0" dirty="0">
              <a:solidFill>
                <a:srgbClr val="FFFF00"/>
              </a:solidFill>
              <a:latin typeface="+mn-ea"/>
            </a:endParaRPr>
          </a:p>
          <a:p>
            <a:r>
              <a:rPr lang="en-US" altLang="zh-CN" sz="2200" b="1" kern="0" dirty="0">
                <a:solidFill>
                  <a:srgbClr val="FFFF00"/>
                </a:solidFill>
                <a:latin typeface="+mn-ea"/>
              </a:rPr>
              <a:t>【</a:t>
            </a:r>
            <a:r>
              <a:rPr lang="zh-CN" altLang="en-US" sz="2200" b="1" kern="0" dirty="0">
                <a:solidFill>
                  <a:srgbClr val="FFFF00"/>
                </a:solidFill>
                <a:latin typeface="+mn-ea"/>
              </a:rPr>
              <a:t>羹</a:t>
            </a:r>
            <a:r>
              <a:rPr lang="en-US" altLang="zh-CN" sz="2200" b="1" kern="0" dirty="0">
                <a:solidFill>
                  <a:srgbClr val="FFFF00"/>
                </a:solidFill>
                <a:latin typeface="+mn-ea"/>
              </a:rPr>
              <a:t>】</a:t>
            </a:r>
            <a:r>
              <a:rPr lang="zh-CN" altLang="en-US" sz="2200" b="1" kern="0" dirty="0">
                <a:solidFill>
                  <a:srgbClr val="FFFF00"/>
                </a:solidFill>
                <a:latin typeface="+mn-ea"/>
              </a:rPr>
              <a:t>肉汁。有两种：一种是纯肉汁，供食饮；另一种是肉羹，制成五味调和的浓肉汤，后泛指煮或蒸成的汁状、糊状、冻状的食品。在古代，肉是“肉食者”才能吃到的，贫苦百姓只能用白水煮菜为羹，这就是所谓的菜羹。</a:t>
            </a:r>
          </a:p>
          <a:p>
            <a:r>
              <a:rPr lang="en-US" altLang="zh-CN" sz="2200" b="1" kern="0" dirty="0">
                <a:solidFill>
                  <a:srgbClr val="FFFF00"/>
                </a:solidFill>
                <a:latin typeface="+mn-ea"/>
              </a:rPr>
              <a:t>【</a:t>
            </a:r>
            <a:r>
              <a:rPr lang="zh-CN" altLang="en-US" sz="2200" b="1" kern="0" dirty="0">
                <a:solidFill>
                  <a:srgbClr val="FFFF00"/>
                </a:solidFill>
                <a:latin typeface="+mn-ea"/>
              </a:rPr>
              <a:t>脍炙</a:t>
            </a:r>
            <a:r>
              <a:rPr lang="en-US" altLang="zh-CN" sz="2200" b="1" kern="0" dirty="0">
                <a:solidFill>
                  <a:srgbClr val="FFFF00"/>
                </a:solidFill>
                <a:latin typeface="+mn-ea"/>
              </a:rPr>
              <a:t>】</a:t>
            </a:r>
            <a:r>
              <a:rPr lang="zh-CN" altLang="en-US" sz="2200" b="1" kern="0" dirty="0">
                <a:solidFill>
                  <a:srgbClr val="FFFF00"/>
                </a:solidFill>
                <a:latin typeface="+mn-ea"/>
              </a:rPr>
              <a:t>脍，切细的鱼、肉；炙，烤肉。古代鲜肉一般用火炙，就像今天的烤羊肉串；干肉则用火烤。“食不厌精，脍不厌细”，可见古代脍食需要很高的刀工技法。 脍炙，是人们所共同喜好的，后来把诗文或事物为人所称颂叫作“脍炙人口”。</a:t>
            </a:r>
          </a:p>
        </p:txBody>
      </p:sp>
    </p:spTree>
    <p:extLst>
      <p:ext uri="{BB962C8B-B14F-4D97-AF65-F5344CB8AC3E}">
        <p14:creationId xmlns="" xmlns:p14="http://schemas.microsoft.com/office/powerpoint/2010/main" val="4094945221"/>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06000" y="1282889"/>
            <a:ext cx="11265313" cy="4832092"/>
          </a:xfrm>
          <a:prstGeom prst="rect">
            <a:avLst/>
          </a:prstGeom>
        </p:spPr>
        <p:txBody>
          <a:bodyPr wrap="square">
            <a:spAutoFit/>
          </a:bodyPr>
          <a:lstStyle/>
          <a:p>
            <a:r>
              <a:rPr lang="zh-CN" altLang="en-US" sz="2200" b="1" kern="0" dirty="0">
                <a:solidFill>
                  <a:srgbClr val="FFFF00"/>
                </a:solidFill>
                <a:latin typeface="+mn-ea"/>
              </a:rPr>
              <a:t>（九）音乐文娱</a:t>
            </a:r>
          </a:p>
          <a:p>
            <a:r>
              <a:rPr lang="en-US" altLang="zh-CN" sz="2200" b="1" kern="0" dirty="0">
                <a:solidFill>
                  <a:srgbClr val="FFFF00"/>
                </a:solidFill>
                <a:latin typeface="+mn-ea"/>
              </a:rPr>
              <a:t>【</a:t>
            </a:r>
            <a:r>
              <a:rPr lang="zh-CN" altLang="en-US" sz="2200" b="1" kern="0" dirty="0">
                <a:solidFill>
                  <a:srgbClr val="FFFF00"/>
                </a:solidFill>
                <a:latin typeface="+mn-ea"/>
              </a:rPr>
              <a:t>五声</a:t>
            </a:r>
            <a:r>
              <a:rPr lang="en-US" altLang="zh-CN" sz="2200" b="1" kern="0" dirty="0">
                <a:solidFill>
                  <a:srgbClr val="FFFF00"/>
                </a:solidFill>
                <a:latin typeface="+mn-ea"/>
              </a:rPr>
              <a:t>】</a:t>
            </a:r>
            <a:r>
              <a:rPr lang="zh-CN" altLang="en-US" sz="2200" b="1" kern="0" dirty="0">
                <a:solidFill>
                  <a:srgbClr val="FFFF00"/>
                </a:solidFill>
                <a:latin typeface="+mn-ea"/>
              </a:rPr>
              <a:t>也称“五音”，即我国古代五声音阶中的宫、商、角、徵（ｚｈ</a:t>
            </a:r>
            <a:r>
              <a:rPr lang="en-US" altLang="zh-CN" sz="2200" b="1" kern="0" dirty="0">
                <a:solidFill>
                  <a:srgbClr val="FFFF00"/>
                </a:solidFill>
                <a:latin typeface="+mn-ea"/>
              </a:rPr>
              <a:t>ǐ</a:t>
            </a:r>
            <a:r>
              <a:rPr lang="zh-CN" altLang="en-US" sz="2200" b="1" kern="0" dirty="0">
                <a:solidFill>
                  <a:srgbClr val="FFFF00"/>
                </a:solidFill>
                <a:latin typeface="+mn-ea"/>
              </a:rPr>
              <a:t>）、羽五个音级。 五声与古代所谓的阴阳五行、五味、五色、五官、五谷等朴素的理论形式一样，是我国早期整体化的美学观，被西方人看作整个东方音乐的基本形态。</a:t>
            </a:r>
            <a:r>
              <a:rPr lang="en-US" altLang="zh-CN" sz="2200" b="1" kern="0" dirty="0">
                <a:solidFill>
                  <a:srgbClr val="FFFF00"/>
                </a:solidFill>
                <a:latin typeface="+mn-ea"/>
              </a:rPr>
              <a:t>《</a:t>
            </a:r>
            <a:r>
              <a:rPr lang="zh-CN" altLang="en-US" sz="2200" b="1" kern="0" dirty="0">
                <a:solidFill>
                  <a:srgbClr val="FFFF00"/>
                </a:solidFill>
                <a:latin typeface="+mn-ea"/>
              </a:rPr>
              <a:t>荆轲刺秦王</a:t>
            </a:r>
            <a:r>
              <a:rPr lang="en-US" altLang="zh-CN" sz="2200" b="1" kern="0" dirty="0">
                <a:solidFill>
                  <a:srgbClr val="FFFF00"/>
                </a:solidFill>
                <a:latin typeface="+mn-ea"/>
              </a:rPr>
              <a:t>》</a:t>
            </a:r>
            <a:r>
              <a:rPr lang="zh-CN" altLang="en-US" sz="2200" b="1" kern="0" dirty="0">
                <a:solidFill>
                  <a:srgbClr val="FFFF00"/>
                </a:solidFill>
                <a:latin typeface="+mn-ea"/>
              </a:rPr>
              <a:t>：“高渐离击筑，荆轲和而歌，为变徵之声，士皆垂泪涕泣。”文中的“变徵”是角、徵二音之间接近徵音的声音，声调悲凉。</a:t>
            </a:r>
          </a:p>
          <a:p>
            <a:r>
              <a:rPr lang="en-US" altLang="zh-CN" sz="2200" b="1" kern="0" dirty="0">
                <a:solidFill>
                  <a:srgbClr val="FFFF00"/>
                </a:solidFill>
                <a:latin typeface="+mn-ea"/>
              </a:rPr>
              <a:t>【</a:t>
            </a:r>
            <a:r>
              <a:rPr lang="zh-CN" altLang="en-US" sz="2200" b="1" kern="0" dirty="0">
                <a:solidFill>
                  <a:srgbClr val="FFFF00"/>
                </a:solidFill>
                <a:latin typeface="+mn-ea"/>
              </a:rPr>
              <a:t>宫调</a:t>
            </a:r>
            <a:r>
              <a:rPr lang="en-US" altLang="zh-CN" sz="2200" b="1" kern="0" dirty="0">
                <a:solidFill>
                  <a:srgbClr val="FFFF00"/>
                </a:solidFill>
                <a:latin typeface="+mn-ea"/>
              </a:rPr>
              <a:t>】</a:t>
            </a:r>
            <a:r>
              <a:rPr lang="zh-CN" altLang="en-US" sz="2200" b="1" kern="0" dirty="0">
                <a:solidFill>
                  <a:srgbClr val="FFFF00"/>
                </a:solidFill>
                <a:latin typeface="+mn-ea"/>
              </a:rPr>
              <a:t>音乐术语。古代称宫、商、角、清角、徵、羽、变宫为七声，其中以任何一声为音阶的起点，均可构成一种调式。凡以宫声为音阶的起点的调式称“宫”，即宫调式，而以其他各声为主者则称“调”，如商调、角调等，统称为“宫调”。</a:t>
            </a:r>
            <a:endParaRPr lang="en-US" altLang="zh-CN" sz="2200" b="1" kern="0" dirty="0">
              <a:solidFill>
                <a:srgbClr val="FFFF00"/>
              </a:solidFill>
              <a:latin typeface="+mn-ea"/>
            </a:endParaRPr>
          </a:p>
          <a:p>
            <a:r>
              <a:rPr lang="en-US" altLang="zh-CN" sz="2200" b="1" kern="0" dirty="0">
                <a:solidFill>
                  <a:srgbClr val="FFFF00"/>
                </a:solidFill>
                <a:latin typeface="+mn-ea"/>
              </a:rPr>
              <a:t>【</a:t>
            </a:r>
            <a:r>
              <a:rPr lang="zh-CN" altLang="en-US" sz="2200" b="1" kern="0" dirty="0">
                <a:solidFill>
                  <a:srgbClr val="FFFF00"/>
                </a:solidFill>
                <a:latin typeface="+mn-ea"/>
              </a:rPr>
              <a:t>十二律</a:t>
            </a:r>
            <a:r>
              <a:rPr lang="en-US" altLang="zh-CN" sz="2200" b="1" kern="0" dirty="0">
                <a:solidFill>
                  <a:srgbClr val="FFFF00"/>
                </a:solidFill>
                <a:latin typeface="+mn-ea"/>
              </a:rPr>
              <a:t>】</a:t>
            </a:r>
            <a:r>
              <a:rPr lang="zh-CN" altLang="en-US" sz="2200" b="1" kern="0" dirty="0">
                <a:solidFill>
                  <a:srgbClr val="FFFF00"/>
                </a:solidFill>
                <a:latin typeface="+mn-ea"/>
              </a:rPr>
              <a:t>古代乐律学名词，是古代的定音方法。即用三分损益法将一个八度分为十二个不完全相同的半音的一种律制。各律从低到高依次为：黄钟、大吕、太簇、夹钟、姑洗、中吕、蕤宾、林钟、夷则、南吕、无射、应钟。十二律又分为阴阳两类，凡属奇数的六种律称阳律，属偶数的六种律称阴律。另外，奇数各律称“律”，偶数各律称“吕”，故十二律又简称“律吕”。</a:t>
            </a:r>
          </a:p>
        </p:txBody>
      </p:sp>
    </p:spTree>
    <p:extLst>
      <p:ext uri="{BB962C8B-B14F-4D97-AF65-F5344CB8AC3E}">
        <p14:creationId xmlns="" xmlns:p14="http://schemas.microsoft.com/office/powerpoint/2010/main" val="1235345167"/>
      </p:ext>
    </p:extLst>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25149" y="1457270"/>
            <a:ext cx="11115000" cy="4154984"/>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俗乐</a:t>
            </a:r>
            <a:r>
              <a:rPr lang="en-US" altLang="zh-CN" sz="2200" b="1" kern="0" dirty="0">
                <a:solidFill>
                  <a:srgbClr val="FFFF00"/>
                </a:solidFill>
                <a:latin typeface="+mn-ea"/>
              </a:rPr>
              <a:t>】</a:t>
            </a:r>
            <a:r>
              <a:rPr lang="zh-CN" altLang="en-US" sz="2200" b="1" kern="0" dirty="0">
                <a:solidFill>
                  <a:srgbClr val="FFFF00"/>
                </a:solidFill>
                <a:latin typeface="+mn-ea"/>
              </a:rPr>
              <a:t>古代各种民间音乐的泛称。 宫廷中宴会时所用的俗乐，称为“燕乐”。 如</a:t>
            </a:r>
            <a:r>
              <a:rPr lang="en-US" altLang="zh-CN" sz="2200" b="1" kern="0" dirty="0">
                <a:solidFill>
                  <a:srgbClr val="FFFF00"/>
                </a:solidFill>
                <a:latin typeface="+mn-ea"/>
              </a:rPr>
              <a:t>《</a:t>
            </a:r>
            <a:r>
              <a:rPr lang="zh-CN" altLang="en-US" sz="2200" b="1" kern="0" dirty="0">
                <a:solidFill>
                  <a:srgbClr val="FFFF00"/>
                </a:solidFill>
                <a:latin typeface="+mn-ea"/>
              </a:rPr>
              <a:t>大风歌</a:t>
            </a:r>
            <a:r>
              <a:rPr lang="en-US" altLang="zh-CN" sz="2200" b="1" kern="0" dirty="0">
                <a:solidFill>
                  <a:srgbClr val="FFFF00"/>
                </a:solidFill>
                <a:latin typeface="+mn-ea"/>
              </a:rPr>
              <a:t>》《</a:t>
            </a:r>
            <a:r>
              <a:rPr lang="zh-CN" altLang="en-US" sz="2200" b="1" kern="0" dirty="0">
                <a:solidFill>
                  <a:srgbClr val="FFFF00"/>
                </a:solidFill>
                <a:latin typeface="+mn-ea"/>
              </a:rPr>
              <a:t>秋风辞</a:t>
            </a:r>
            <a:r>
              <a:rPr lang="en-US" altLang="zh-CN" sz="2200" b="1" kern="0" dirty="0">
                <a:solidFill>
                  <a:srgbClr val="FFFF00"/>
                </a:solidFill>
                <a:latin typeface="+mn-ea"/>
              </a:rPr>
              <a:t>》</a:t>
            </a:r>
            <a:r>
              <a:rPr lang="zh-CN" altLang="en-US" sz="2200" b="1" kern="0" dirty="0">
                <a:solidFill>
                  <a:srgbClr val="FFFF00"/>
                </a:solidFill>
                <a:latin typeface="+mn-ea"/>
              </a:rPr>
              <a:t>。</a:t>
            </a:r>
          </a:p>
          <a:p>
            <a:r>
              <a:rPr lang="en-US" altLang="zh-CN" sz="2200" b="1" kern="0" dirty="0">
                <a:solidFill>
                  <a:srgbClr val="FFFF00"/>
                </a:solidFill>
                <a:latin typeface="+mn-ea"/>
              </a:rPr>
              <a:t>【</a:t>
            </a:r>
            <a:r>
              <a:rPr lang="zh-CN" altLang="en-US" sz="2200" b="1" kern="0" dirty="0">
                <a:solidFill>
                  <a:srgbClr val="FFFF00"/>
                </a:solidFill>
                <a:latin typeface="+mn-ea"/>
              </a:rPr>
              <a:t>雅乐</a:t>
            </a:r>
            <a:r>
              <a:rPr lang="en-US" altLang="zh-CN" sz="2200" b="1" kern="0" dirty="0">
                <a:solidFill>
                  <a:srgbClr val="FFFF00"/>
                </a:solidFill>
                <a:latin typeface="+mn-ea"/>
              </a:rPr>
              <a:t>】</a:t>
            </a:r>
            <a:r>
              <a:rPr lang="zh-CN" altLang="en-US" sz="2200" b="1" kern="0" dirty="0">
                <a:solidFill>
                  <a:srgbClr val="FFFF00"/>
                </a:solidFill>
                <a:latin typeface="+mn-ea"/>
              </a:rPr>
              <a:t>古代帝王祭祀天地、祖先及朝贺、宴享等大典时所用的乐舞。周代雅乐是指“六舞”（云门、咸池、大韶、大夏、大濩、大武，前四种属文舞，后两种属武舞）。以后历代统治者都把它奉为乐舞的最高典范，认为它的音乐“中正和平”，歌词“典雅纯正”，故称之为“雅乐”。各个朝代均循礼作乐，歌功颂德，此类乐舞统称为“雅乐”。</a:t>
            </a:r>
          </a:p>
          <a:p>
            <a:r>
              <a:rPr lang="en-US" altLang="zh-CN" sz="2200" b="1" kern="0" dirty="0">
                <a:solidFill>
                  <a:srgbClr val="FFFF00"/>
                </a:solidFill>
                <a:latin typeface="+mn-ea"/>
              </a:rPr>
              <a:t>【</a:t>
            </a:r>
            <a:r>
              <a:rPr lang="zh-CN" altLang="en-US" sz="2200" b="1" kern="0" dirty="0">
                <a:solidFill>
                  <a:srgbClr val="FFFF00"/>
                </a:solidFill>
                <a:latin typeface="+mn-ea"/>
              </a:rPr>
              <a:t>霓裳羽衣曲</a:t>
            </a:r>
            <a:r>
              <a:rPr lang="en-US" altLang="zh-CN" sz="2200" b="1" kern="0" dirty="0">
                <a:solidFill>
                  <a:srgbClr val="FFFF00"/>
                </a:solidFill>
                <a:latin typeface="+mn-ea"/>
              </a:rPr>
              <a:t>】</a:t>
            </a:r>
            <a:r>
              <a:rPr lang="zh-CN" altLang="en-US" sz="2200" b="1" kern="0" dirty="0">
                <a:solidFill>
                  <a:srgbClr val="FFFF00"/>
                </a:solidFill>
                <a:latin typeface="+mn-ea"/>
              </a:rPr>
              <a:t>唐代宫廷乐曲。其由来传说不一，白居易有首诗，对此曲的演唱作了详尽的描述。</a:t>
            </a:r>
          </a:p>
          <a:p>
            <a:r>
              <a:rPr lang="en-US" altLang="zh-CN" sz="2200" b="1" kern="0" dirty="0">
                <a:solidFill>
                  <a:srgbClr val="FFFF00"/>
                </a:solidFill>
                <a:latin typeface="+mn-ea"/>
              </a:rPr>
              <a:t>【</a:t>
            </a:r>
            <a:r>
              <a:rPr lang="zh-CN" altLang="en-US" sz="2200" b="1" kern="0" dirty="0">
                <a:solidFill>
                  <a:srgbClr val="FFFF00"/>
                </a:solidFill>
                <a:latin typeface="+mn-ea"/>
              </a:rPr>
              <a:t>十面埋伏</a:t>
            </a:r>
            <a:r>
              <a:rPr lang="en-US" altLang="zh-CN" sz="2200" b="1" kern="0" dirty="0">
                <a:solidFill>
                  <a:srgbClr val="FFFF00"/>
                </a:solidFill>
                <a:latin typeface="+mn-ea"/>
              </a:rPr>
              <a:t>】</a:t>
            </a:r>
            <a:r>
              <a:rPr lang="zh-CN" altLang="en-US" sz="2200" b="1" kern="0" dirty="0">
                <a:solidFill>
                  <a:srgbClr val="FFFF00"/>
                </a:solidFill>
                <a:latin typeface="+mn-ea"/>
              </a:rPr>
              <a:t>琵琶大曲。明代后期已在民间流传。乐曲描写公元前</a:t>
            </a:r>
            <a:r>
              <a:rPr lang="en-US" altLang="zh-CN" sz="2200" b="1" kern="0" dirty="0">
                <a:solidFill>
                  <a:srgbClr val="FFFF00"/>
                </a:solidFill>
                <a:latin typeface="+mn-ea"/>
              </a:rPr>
              <a:t>202</a:t>
            </a:r>
            <a:r>
              <a:rPr lang="zh-CN" altLang="en-US" sz="2200" b="1" kern="0" dirty="0">
                <a:solidFill>
                  <a:srgbClr val="FFFF00"/>
                </a:solidFill>
                <a:latin typeface="+mn-ea"/>
              </a:rPr>
              <a:t>年楚汉战争在垓下最后决战之情景，运用了琵琶特有的表现技巧，表现古代战争中千军万马冲锋陷阵之势，十分生动。此曲是传统琵琶曲的代表作品之一。</a:t>
            </a:r>
          </a:p>
        </p:txBody>
      </p:sp>
    </p:spTree>
    <p:extLst>
      <p:ext uri="{BB962C8B-B14F-4D97-AF65-F5344CB8AC3E}">
        <p14:creationId xmlns="" xmlns:p14="http://schemas.microsoft.com/office/powerpoint/2010/main" val="2774200624"/>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8500" y="1605424"/>
            <a:ext cx="11025000" cy="3477875"/>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五射</a:t>
            </a:r>
            <a:r>
              <a:rPr lang="en-US" altLang="zh-CN" sz="2200" b="1" kern="0" dirty="0">
                <a:solidFill>
                  <a:srgbClr val="FFFF00"/>
                </a:solidFill>
                <a:latin typeface="+mn-ea"/>
              </a:rPr>
              <a:t>】</a:t>
            </a:r>
            <a:r>
              <a:rPr lang="zh-CN" altLang="en-US" sz="2200" b="1" kern="0" dirty="0">
                <a:solidFill>
                  <a:srgbClr val="FFFF00"/>
                </a:solidFill>
                <a:latin typeface="+mn-ea"/>
              </a:rPr>
              <a:t>古代的五种射技。 这五种射技为：白矢、参连、剡注、襄尺、井仪。白矢，箭穿靶子而箭头发白，表明发矢准确而有力；参连，前放一矢，后三矢连续而去，矢矢相属，若连珠之相衔；剡注，谓矢行之疾；襄尺，臣与君射，臣与君并立，让君一尺而退；井仪，四矢连贯，皆正中目标。</a:t>
            </a:r>
          </a:p>
          <a:p>
            <a:r>
              <a:rPr lang="en-US" altLang="zh-CN" sz="2200" b="1" kern="0" dirty="0">
                <a:solidFill>
                  <a:srgbClr val="FFFF00"/>
                </a:solidFill>
                <a:latin typeface="+mn-ea"/>
              </a:rPr>
              <a:t>【</a:t>
            </a:r>
            <a:r>
              <a:rPr lang="zh-CN" altLang="en-US" sz="2200" b="1" kern="0" dirty="0">
                <a:solidFill>
                  <a:srgbClr val="FFFF00"/>
                </a:solidFill>
                <a:latin typeface="+mn-ea"/>
              </a:rPr>
              <a:t>文房四宝</a:t>
            </a:r>
            <a:r>
              <a:rPr lang="en-US" altLang="zh-CN" sz="2200" b="1" kern="0" dirty="0">
                <a:solidFill>
                  <a:srgbClr val="FFFF00"/>
                </a:solidFill>
                <a:latin typeface="+mn-ea"/>
              </a:rPr>
              <a:t>】</a:t>
            </a:r>
            <a:r>
              <a:rPr lang="zh-CN" altLang="en-US" sz="2200" b="1" kern="0" dirty="0">
                <a:solidFill>
                  <a:srgbClr val="FFFF00"/>
                </a:solidFill>
                <a:latin typeface="+mn-ea"/>
              </a:rPr>
              <a:t>旧时对笔、墨、纸、砚四种文具的总称。文房，即书房。北宋苏易简著有</a:t>
            </a:r>
            <a:r>
              <a:rPr lang="en-US" altLang="zh-CN" sz="2200" b="1" kern="0" dirty="0">
                <a:solidFill>
                  <a:srgbClr val="FFFF00"/>
                </a:solidFill>
                <a:latin typeface="+mn-ea"/>
              </a:rPr>
              <a:t>《</a:t>
            </a:r>
            <a:r>
              <a:rPr lang="zh-CN" altLang="en-US" sz="2200" b="1" kern="0" dirty="0">
                <a:solidFill>
                  <a:srgbClr val="FFFF00"/>
                </a:solidFill>
                <a:latin typeface="+mn-ea"/>
              </a:rPr>
              <a:t>文房四谱</a:t>
            </a:r>
            <a:r>
              <a:rPr lang="en-US" altLang="zh-CN" sz="2200" b="1" kern="0" dirty="0">
                <a:solidFill>
                  <a:srgbClr val="FFFF00"/>
                </a:solidFill>
                <a:latin typeface="+mn-ea"/>
              </a:rPr>
              <a:t>》</a:t>
            </a:r>
            <a:r>
              <a:rPr lang="zh-CN" altLang="en-US" sz="2200" b="1" kern="0" dirty="0">
                <a:solidFill>
                  <a:srgbClr val="FFFF00"/>
                </a:solidFill>
                <a:latin typeface="+mn-ea"/>
              </a:rPr>
              <a:t>一书，叙述了四种文具的品类及故事。</a:t>
            </a:r>
          </a:p>
          <a:p>
            <a:r>
              <a:rPr lang="en-US" altLang="zh-CN" sz="2200" b="1" kern="0" dirty="0">
                <a:solidFill>
                  <a:srgbClr val="FFFF00"/>
                </a:solidFill>
                <a:latin typeface="+mn-ea"/>
              </a:rPr>
              <a:t>【</a:t>
            </a:r>
            <a:r>
              <a:rPr lang="zh-CN" altLang="en-US" sz="2200" b="1" kern="0" dirty="0">
                <a:solidFill>
                  <a:srgbClr val="FFFF00"/>
                </a:solidFill>
                <a:latin typeface="+mn-ea"/>
              </a:rPr>
              <a:t>书法</a:t>
            </a:r>
            <a:r>
              <a:rPr lang="en-US" altLang="zh-CN" sz="2200" b="1" kern="0" dirty="0">
                <a:solidFill>
                  <a:srgbClr val="FFFF00"/>
                </a:solidFill>
                <a:latin typeface="+mn-ea"/>
              </a:rPr>
              <a:t>】</a:t>
            </a:r>
            <a:r>
              <a:rPr lang="zh-CN" altLang="en-US" sz="2200" b="1" kern="0" dirty="0">
                <a:solidFill>
                  <a:srgbClr val="FFFF00"/>
                </a:solidFill>
                <a:latin typeface="+mn-ea"/>
              </a:rPr>
              <a:t>中国传统艺术之一，是以汉字为表现对象、以毛笔为表现工具的一种线条造型艺术。从商甲骨文、周金文、秦篆、汉隶，以及魏晋到唐宋的楷、行、草，书体繁复，流派众多，涌现出王羲之、颜真卿、怀素等一大批伟大的书法家，留下了</a:t>
            </a:r>
            <a:r>
              <a:rPr lang="en-US" altLang="zh-CN" sz="2200" b="1" kern="0" dirty="0">
                <a:solidFill>
                  <a:srgbClr val="FFFF00"/>
                </a:solidFill>
                <a:latin typeface="+mn-ea"/>
              </a:rPr>
              <a:t>《</a:t>
            </a:r>
            <a:r>
              <a:rPr lang="zh-CN" altLang="en-US" sz="2200" b="1" kern="0" dirty="0">
                <a:solidFill>
                  <a:srgbClr val="FFFF00"/>
                </a:solidFill>
                <a:latin typeface="+mn-ea"/>
              </a:rPr>
              <a:t>兰亭序</a:t>
            </a:r>
            <a:r>
              <a:rPr lang="en-US" altLang="zh-CN" sz="2200" b="1" kern="0" dirty="0">
                <a:solidFill>
                  <a:srgbClr val="FFFF00"/>
                </a:solidFill>
                <a:latin typeface="+mn-ea"/>
              </a:rPr>
              <a:t>》《</a:t>
            </a:r>
            <a:r>
              <a:rPr lang="zh-CN" altLang="en-US" sz="2200" b="1" kern="0" dirty="0">
                <a:solidFill>
                  <a:srgbClr val="FFFF00"/>
                </a:solidFill>
                <a:latin typeface="+mn-ea"/>
              </a:rPr>
              <a:t>自叙帖</a:t>
            </a:r>
            <a:r>
              <a:rPr lang="en-US" altLang="zh-CN" sz="2200" b="1" kern="0" dirty="0">
                <a:solidFill>
                  <a:srgbClr val="FFFF00"/>
                </a:solidFill>
                <a:latin typeface="+mn-ea"/>
              </a:rPr>
              <a:t>》</a:t>
            </a:r>
            <a:r>
              <a:rPr lang="zh-CN" altLang="en-US" sz="2200" b="1" kern="0" dirty="0">
                <a:solidFill>
                  <a:srgbClr val="FFFF00"/>
                </a:solidFill>
                <a:latin typeface="+mn-ea"/>
              </a:rPr>
              <a:t>等珍贵的书法遗产。</a:t>
            </a:r>
          </a:p>
        </p:txBody>
      </p:sp>
    </p:spTree>
    <p:extLst>
      <p:ext uri="{BB962C8B-B14F-4D97-AF65-F5344CB8AC3E}">
        <p14:creationId xmlns="" xmlns:p14="http://schemas.microsoft.com/office/powerpoint/2010/main" val="612247120"/>
      </p:ext>
    </p:extLst>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25149" y="1494106"/>
            <a:ext cx="11115000" cy="1785104"/>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六书</a:t>
            </a:r>
            <a:r>
              <a:rPr lang="en-US" altLang="zh-CN" sz="2200" b="1" kern="0" dirty="0">
                <a:solidFill>
                  <a:srgbClr val="FFFF00"/>
                </a:solidFill>
                <a:latin typeface="+mn-ea"/>
              </a:rPr>
              <a:t>】</a:t>
            </a:r>
            <a:r>
              <a:rPr lang="zh-CN" altLang="en-US" sz="2200" b="1" kern="0" dirty="0">
                <a:solidFill>
                  <a:srgbClr val="FFFF00"/>
                </a:solidFill>
                <a:latin typeface="+mn-ea"/>
              </a:rPr>
              <a:t>古人分析汉字而归纳出来的六种构成方式，即象形、指事、会意、形声、转注、假借。今人一般认为后两种与造字无关。象形即描摹事物形状的造字法，如“日、月、山、羊、马”等，象形字全是独体字。指事是以象征性的符号来表示意义的造字法，如“上、下、本、末、中、甘、刃”等，指事字也全是独体字。会意是由两个或多个字合起来表达一个新的意义的造字法，如“明、旦、采、休”等。</a:t>
            </a:r>
            <a:r>
              <a:rPr lang="zh-CN" altLang="en-US" sz="900" dirty="0">
                <a:solidFill>
                  <a:srgbClr val="FFFF00"/>
                </a:solidFill>
              </a:rPr>
              <a:t>􀪋􀪋􀪋􀪋􀪋</a:t>
            </a:r>
          </a:p>
        </p:txBody>
      </p:sp>
    </p:spTree>
    <p:extLst>
      <p:ext uri="{BB962C8B-B14F-4D97-AF65-F5344CB8AC3E}">
        <p14:creationId xmlns="" xmlns:p14="http://schemas.microsoft.com/office/powerpoint/2010/main" val="201577983"/>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6" y="1786"/>
            <a:ext cx="12185653" cy="6854428"/>
            <a:chOff x="-1" y="0"/>
            <a:chExt cx="12192002" cy="6858000"/>
          </a:xfrm>
        </p:grpSpPr>
        <p:grpSp>
          <p:nvGrpSpPr>
            <p:cNvPr id="7" name="组合 6"/>
            <p:cNvGrpSpPr/>
            <p:nvPr/>
          </p:nvGrpSpPr>
          <p:grpSpPr>
            <a:xfrm>
              <a:off x="-1" y="0"/>
              <a:ext cx="12192002" cy="6858000"/>
              <a:chOff x="-1" y="0"/>
              <a:chExt cx="12192002" cy="6858000"/>
            </a:xfrm>
          </p:grpSpPr>
          <p:grpSp>
            <p:nvGrpSpPr>
              <p:cNvPr id="13" name="组合 12"/>
              <p:cNvGrpSpPr/>
              <p:nvPr/>
            </p:nvGrpSpPr>
            <p:grpSpPr>
              <a:xfrm>
                <a:off x="-1" y="0"/>
                <a:ext cx="12192002" cy="6858000"/>
                <a:chOff x="-1" y="0"/>
                <a:chExt cx="12192002" cy="6858000"/>
              </a:xfrm>
            </p:grpSpPr>
            <p:pic>
              <p:nvPicPr>
                <p:cNvPr id="15" name="图片 1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4" name="图片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8"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9" name="组合 8"/>
            <p:cNvGrpSpPr/>
            <p:nvPr/>
          </p:nvGrpSpPr>
          <p:grpSpPr>
            <a:xfrm>
              <a:off x="9710557" y="6054087"/>
              <a:ext cx="2163763" cy="504114"/>
              <a:chOff x="6588125" y="5732463"/>
              <a:chExt cx="2163763" cy="504114"/>
            </a:xfrm>
          </p:grpSpPr>
          <p:pic>
            <p:nvPicPr>
              <p:cNvPr id="10"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5" name="TextBox 4"/>
          <p:cNvSpPr txBox="1"/>
          <p:nvPr/>
        </p:nvSpPr>
        <p:spPr>
          <a:xfrm>
            <a:off x="729008" y="1520020"/>
            <a:ext cx="2839806" cy="1200329"/>
          </a:xfrm>
          <a:prstGeom prst="rect">
            <a:avLst/>
          </a:prstGeom>
          <a:noFill/>
        </p:spPr>
        <p:txBody>
          <a:bodyPr wrap="square" rtlCol="0">
            <a:spAutoFit/>
          </a:bodyPr>
          <a:lstStyle/>
          <a:p>
            <a:pPr algn="ctr"/>
            <a:r>
              <a:rPr lang="zh-CN" altLang="en-US" sz="3600" b="1" dirty="0">
                <a:solidFill>
                  <a:srgbClr val="FFFF00"/>
                </a:solidFill>
                <a:latin typeface="华文隶书" panose="02010800040101010101" pitchFamily="2" charset="-122"/>
                <a:ea typeface="华文隶书" panose="02010800040101010101" pitchFamily="2" charset="-122"/>
              </a:rPr>
              <a:t>◇重点关注：</a:t>
            </a:r>
            <a:endParaRPr lang="en-US" altLang="zh-CN" sz="3600" b="1" dirty="0">
              <a:solidFill>
                <a:srgbClr val="FFFF00"/>
              </a:solidFill>
              <a:latin typeface="华文隶书" panose="02010800040101010101" pitchFamily="2" charset="-122"/>
              <a:ea typeface="华文隶书" panose="02010800040101010101" pitchFamily="2" charset="-122"/>
            </a:endParaRPr>
          </a:p>
          <a:p>
            <a:pPr algn="ctr"/>
            <a:r>
              <a:rPr lang="zh-CN" altLang="en-US" sz="3600" b="1" dirty="0" smtClean="0">
                <a:solidFill>
                  <a:srgbClr val="FFFF00"/>
                </a:solidFill>
                <a:latin typeface="华文隶书" panose="02010800040101010101" pitchFamily="2" charset="-122"/>
                <a:ea typeface="华文隶书" panose="02010800040101010101" pitchFamily="2" charset="-122"/>
              </a:rPr>
              <a:t>科举</a:t>
            </a:r>
            <a:r>
              <a:rPr lang="zh-CN" altLang="en-US" sz="3600" b="1" dirty="0">
                <a:solidFill>
                  <a:srgbClr val="FFFF00"/>
                </a:solidFill>
                <a:latin typeface="华文隶书" panose="02010800040101010101" pitchFamily="2" charset="-122"/>
                <a:ea typeface="华文隶书" panose="02010800040101010101" pitchFamily="2" charset="-122"/>
              </a:rPr>
              <a:t>制度</a:t>
            </a:r>
          </a:p>
        </p:txBody>
      </p:sp>
      <p:pic>
        <p:nvPicPr>
          <p:cNvPr id="6" name="图片 5" descr="C:\Users\ADMINI~1\AppData\Local\Temp\WeChat Files\d442acdf6422a469487949d33a8f95ea.jpg"/>
          <p:cNvPicPr>
            <a:picLocks noChangeAspect="1" noChangeArrowheads="1"/>
          </p:cNvPicPr>
          <p:nvPr/>
        </p:nvPicPr>
        <p:blipFill>
          <a:blip r:embed="rId8" cstate="print"/>
          <a:srcRect l="1326" t="707" r="796" b="619"/>
          <a:stretch>
            <a:fillRect/>
          </a:stretch>
        </p:blipFill>
        <p:spPr bwMode="auto">
          <a:xfrm>
            <a:off x="3568815" y="259229"/>
            <a:ext cx="8302500" cy="6277500"/>
          </a:xfrm>
          <a:prstGeom prst="rect">
            <a:avLst/>
          </a:prstGeom>
          <a:noFill/>
          <a:ln w="9525">
            <a:noFill/>
            <a:miter lim="800000"/>
            <a:headEnd/>
            <a:tailEnd/>
          </a:ln>
        </p:spPr>
      </p:pic>
    </p:spTree>
    <p:extLst>
      <p:ext uri="{BB962C8B-B14F-4D97-AF65-F5344CB8AC3E}">
        <p14:creationId xmlns="" xmlns:p14="http://schemas.microsoft.com/office/powerpoint/2010/main" val="141380641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rotWithShape="1">
          <a:blip r:embed="rId6" cstate="print">
            <a:extLst>
              <a:ext uri="{28A0092B-C50C-407E-A947-70E740481C1C}">
                <a14:useLocalDpi xmlns="" xmlns:a14="http://schemas.microsoft.com/office/drawing/2010/main" val="0"/>
              </a:ext>
            </a:extLst>
          </a:blip>
          <a:srcRect l="6466" r="3598"/>
          <a:stretch/>
        </p:blipFill>
        <p:spPr>
          <a:xfrm>
            <a:off x="1461636" y="252646"/>
            <a:ext cx="4680675" cy="6333398"/>
          </a:xfrm>
          <a:prstGeom prst="rect">
            <a:avLst/>
          </a:prstGeom>
        </p:spPr>
      </p:pic>
      <p:sp>
        <p:nvSpPr>
          <p:cNvPr id="3" name="矩形 2"/>
          <p:cNvSpPr/>
          <p:nvPr/>
        </p:nvSpPr>
        <p:spPr>
          <a:xfrm>
            <a:off x="6647981" y="3085156"/>
            <a:ext cx="5107481" cy="922945"/>
          </a:xfrm>
          <a:prstGeom prst="rect">
            <a:avLst/>
          </a:prstGeom>
          <a:ln>
            <a:solidFill>
              <a:schemeClr val="accent1"/>
            </a:solidFill>
          </a:ln>
          <a:effectLst>
            <a:glow rad="228600">
              <a:schemeClr val="accent5">
                <a:satMod val="175000"/>
                <a:alpha val="40000"/>
              </a:schemeClr>
            </a:glow>
          </a:effectLst>
        </p:spPr>
        <p:txBody>
          <a:bodyPr wrap="square">
            <a:spAutoFit/>
          </a:bodyPr>
          <a:lstStyle/>
          <a:p>
            <a:pPr defTabSz="913943"/>
            <a:r>
              <a:rPr lang="zh-CN" altLang="en-US" sz="1799" b="1" dirty="0">
                <a:solidFill>
                  <a:srgbClr val="FFFF00"/>
                </a:solidFill>
                <a:latin typeface="arial" panose="020B0604020202020204" pitchFamily="34" charset="0"/>
              </a:rPr>
              <a:t>       乡试明清基本确定每三年一次，考期在秋季八月，故又称“秋闱” ，叫“乡闱”，第一名称解元。</a:t>
            </a:r>
          </a:p>
        </p:txBody>
      </p:sp>
      <p:sp>
        <p:nvSpPr>
          <p:cNvPr id="17" name="矩形 16"/>
          <p:cNvSpPr/>
          <p:nvPr/>
        </p:nvSpPr>
        <p:spPr>
          <a:xfrm>
            <a:off x="6644463" y="1896593"/>
            <a:ext cx="5110999" cy="922945"/>
          </a:xfrm>
          <a:prstGeom prst="rect">
            <a:avLst/>
          </a:prstGeom>
          <a:ln>
            <a:solidFill>
              <a:schemeClr val="accent1"/>
            </a:solidFill>
          </a:ln>
          <a:effectLst>
            <a:glow rad="228600">
              <a:schemeClr val="accent5">
                <a:satMod val="175000"/>
                <a:alpha val="40000"/>
              </a:schemeClr>
            </a:glow>
          </a:effectLst>
        </p:spPr>
        <p:txBody>
          <a:bodyPr wrap="square">
            <a:spAutoFit/>
          </a:bodyPr>
          <a:lstStyle/>
          <a:p>
            <a:pPr defTabSz="913943"/>
            <a:r>
              <a:rPr lang="zh-CN" altLang="en-US" sz="1799" b="1" dirty="0">
                <a:solidFill>
                  <a:srgbClr val="FFFF00"/>
                </a:solidFill>
              </a:rPr>
              <a:t>        会试是由礼部主持的全国考试，又称礼闱。于乡试的第二年举行。全国举人在京师会试，考期在春季二月，故称春闱。第一名称会元。</a:t>
            </a:r>
          </a:p>
        </p:txBody>
      </p:sp>
      <p:sp>
        <p:nvSpPr>
          <p:cNvPr id="18" name="矩形 17"/>
          <p:cNvSpPr/>
          <p:nvPr/>
        </p:nvSpPr>
        <p:spPr>
          <a:xfrm>
            <a:off x="6631524" y="1070162"/>
            <a:ext cx="5136809" cy="646074"/>
          </a:xfrm>
          <a:prstGeom prst="rect">
            <a:avLst/>
          </a:prstGeom>
          <a:ln>
            <a:solidFill>
              <a:schemeClr val="accent1"/>
            </a:solidFill>
          </a:ln>
          <a:effectLst>
            <a:glow rad="228600">
              <a:schemeClr val="accent5">
                <a:satMod val="175000"/>
                <a:alpha val="40000"/>
              </a:schemeClr>
            </a:glow>
          </a:effectLst>
        </p:spPr>
        <p:txBody>
          <a:bodyPr wrap="square">
            <a:spAutoFit/>
          </a:bodyPr>
          <a:lstStyle/>
          <a:p>
            <a:pPr defTabSz="913943"/>
            <a:r>
              <a:rPr lang="zh-CN" altLang="en-US" sz="1799" b="1" dirty="0">
                <a:solidFill>
                  <a:srgbClr val="FFFF00"/>
                </a:solidFill>
              </a:rPr>
              <a:t>        殿试在会试后当年举行，时间是三月，由皇帝亲自主持，只考时务策一道。</a:t>
            </a:r>
          </a:p>
        </p:txBody>
      </p:sp>
      <p:sp>
        <p:nvSpPr>
          <p:cNvPr id="19" name="矩形 18"/>
          <p:cNvSpPr/>
          <p:nvPr/>
        </p:nvSpPr>
        <p:spPr>
          <a:xfrm>
            <a:off x="6633353" y="4135413"/>
            <a:ext cx="5134980" cy="2030428"/>
          </a:xfrm>
          <a:prstGeom prst="rect">
            <a:avLst/>
          </a:prstGeom>
          <a:ln>
            <a:solidFill>
              <a:schemeClr val="accent1"/>
            </a:solidFill>
          </a:ln>
          <a:effectLst>
            <a:glow rad="228600">
              <a:schemeClr val="accent5">
                <a:satMod val="175000"/>
                <a:alpha val="40000"/>
              </a:schemeClr>
            </a:glow>
          </a:effectLst>
        </p:spPr>
        <p:txBody>
          <a:bodyPr wrap="square">
            <a:spAutoFit/>
          </a:bodyPr>
          <a:lstStyle/>
          <a:p>
            <a:pPr defTabSz="913943"/>
            <a:r>
              <a:rPr lang="zh-CN" altLang="en-US" sz="1799" b="1" dirty="0">
                <a:solidFill>
                  <a:srgbClr val="FFFF00"/>
                </a:solidFill>
                <a:latin typeface="arial" panose="020B0604020202020204" pitchFamily="34" charset="0"/>
              </a:rPr>
              <a:t>       可称“童试”，三年二考，明代由提学官主持，清代由各省学政主持的地方科举考试，包括县试、府试和院试三个阶段，应试者不分年龄大小都称童生，合格（学习成绩优秀的一二等学生）后取得生员（秀才、相公）资格，方能进入府、州、县学学习，所以又叫入学考试，这样才能参加科举考试。</a:t>
            </a:r>
            <a:endParaRPr lang="zh-CN" altLang="en-US" sz="1799" b="1" dirty="0">
              <a:solidFill>
                <a:srgbClr val="FFFF00"/>
              </a:solidFill>
            </a:endParaRPr>
          </a:p>
        </p:txBody>
      </p:sp>
      <p:sp>
        <p:nvSpPr>
          <p:cNvPr id="20" name="虚尾箭头 19"/>
          <p:cNvSpPr/>
          <p:nvPr/>
        </p:nvSpPr>
        <p:spPr>
          <a:xfrm>
            <a:off x="6156070" y="1236663"/>
            <a:ext cx="475454" cy="28403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43"/>
            <a:endParaRPr lang="zh-CN" altLang="en-US" sz="1799">
              <a:solidFill>
                <a:prstClr val="white"/>
              </a:solidFill>
            </a:endParaRPr>
          </a:p>
        </p:txBody>
      </p:sp>
      <p:sp>
        <p:nvSpPr>
          <p:cNvPr id="21" name="虚尾箭头 20"/>
          <p:cNvSpPr/>
          <p:nvPr/>
        </p:nvSpPr>
        <p:spPr>
          <a:xfrm>
            <a:off x="6156070" y="2258638"/>
            <a:ext cx="475454" cy="28403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43"/>
            <a:endParaRPr lang="zh-CN" altLang="en-US" sz="1799">
              <a:solidFill>
                <a:prstClr val="white"/>
              </a:solidFill>
            </a:endParaRPr>
          </a:p>
        </p:txBody>
      </p:sp>
      <p:sp>
        <p:nvSpPr>
          <p:cNvPr id="22" name="虚尾箭头 21"/>
          <p:cNvSpPr/>
          <p:nvPr/>
        </p:nvSpPr>
        <p:spPr>
          <a:xfrm>
            <a:off x="6123890" y="3429001"/>
            <a:ext cx="475454" cy="28403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43"/>
            <a:endParaRPr lang="zh-CN" altLang="en-US" sz="1799">
              <a:solidFill>
                <a:prstClr val="white"/>
              </a:solidFill>
            </a:endParaRPr>
          </a:p>
        </p:txBody>
      </p:sp>
      <p:sp>
        <p:nvSpPr>
          <p:cNvPr id="23" name="虚尾箭头 22"/>
          <p:cNvSpPr/>
          <p:nvPr/>
        </p:nvSpPr>
        <p:spPr>
          <a:xfrm>
            <a:off x="6155250" y="4862212"/>
            <a:ext cx="475454" cy="28403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43"/>
            <a:endParaRPr lang="zh-CN" altLang="en-US" sz="1799">
              <a:solidFill>
                <a:prstClr val="white"/>
              </a:solidFill>
            </a:endParaRPr>
          </a:p>
        </p:txBody>
      </p:sp>
    </p:spTree>
    <p:extLst>
      <p:ext uri="{BB962C8B-B14F-4D97-AF65-F5344CB8AC3E}">
        <p14:creationId xmlns="" xmlns:p14="http://schemas.microsoft.com/office/powerpoint/2010/main" val="381297289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704649" y="272108"/>
            <a:ext cx="9155999" cy="6281248"/>
          </a:xfrm>
          <a:prstGeom prst="rect">
            <a:avLst/>
          </a:prstGeom>
        </p:spPr>
      </p:pic>
    </p:spTree>
    <p:extLst>
      <p:ext uri="{BB962C8B-B14F-4D97-AF65-F5344CB8AC3E}">
        <p14:creationId xmlns="" xmlns:p14="http://schemas.microsoft.com/office/powerpoint/2010/main" val="129270452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413822" y="288686"/>
            <a:ext cx="9723769" cy="6225365"/>
          </a:xfrm>
          <a:prstGeom prst="rect">
            <a:avLst/>
          </a:prstGeom>
        </p:spPr>
      </p:pic>
    </p:spTree>
    <p:extLst>
      <p:ext uri="{BB962C8B-B14F-4D97-AF65-F5344CB8AC3E}">
        <p14:creationId xmlns="" xmlns:p14="http://schemas.microsoft.com/office/powerpoint/2010/main" val="371132869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423854" y="243046"/>
            <a:ext cx="6615821" cy="6336416"/>
          </a:xfrm>
          <a:prstGeom prst="rect">
            <a:avLst/>
          </a:prstGeom>
        </p:spPr>
      </p:pic>
    </p:spTree>
    <p:extLst>
      <p:ext uri="{BB962C8B-B14F-4D97-AF65-F5344CB8AC3E}">
        <p14:creationId xmlns="" xmlns:p14="http://schemas.microsoft.com/office/powerpoint/2010/main" val="860193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585323"/>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6</a:t>
            </a:r>
            <a:r>
              <a:rPr lang="zh-CN" altLang="en-US" sz="3000" b="1" kern="0" dirty="0">
                <a:solidFill>
                  <a:srgbClr val="FFFF00"/>
                </a:solidFill>
                <a:latin typeface="+mn-ea"/>
              </a:rPr>
              <a:t>课标全国Ⅰ,1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 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首相指宰相中居于首位的人</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与当今某些国家内阁或政府首脑的含义并不相同。</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建储义为确定储君</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也即确定皇位的继承人</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我国古代通常采用嫡长子继承制。</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kern="0" dirty="0">
                <a:solidFill>
                  <a:srgbClr val="FFFF00"/>
                </a:solidFill>
                <a:latin typeface="Times New Roman" panose="02020603050405020304" pitchFamily="65" charset="-122"/>
              </a:rPr>
              <a:t>C.</a:t>
            </a:r>
            <a:r>
              <a:rPr lang="zh-CN" altLang="en-US" sz="2200" b="1" kern="0" dirty="0">
                <a:solidFill>
                  <a:srgbClr val="FFFF00"/>
                </a:solidFill>
                <a:latin typeface="Times New Roman" panose="02020603050405020304" pitchFamily="65" charset="-122"/>
              </a:rPr>
              <a:t>古代朝廷中分职设官</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各有专司</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所以可用“有司”来指称朝廷中的各级官员。</a:t>
            </a:r>
          </a:p>
          <a:p>
            <a:pPr eaLnBrk="0" latinLnBrk="1" hangingPunct="0"/>
            <a:r>
              <a:rPr lang="en-US" altLang="zh-CN" sz="2200" b="1" kern="0" dirty="0">
                <a:solidFill>
                  <a:srgbClr val="FFFF00"/>
                </a:solidFill>
                <a:latin typeface="Times New Roman" panose="02020603050405020304" pitchFamily="65" charset="-122"/>
              </a:rPr>
              <a:t>D.</a:t>
            </a:r>
            <a:r>
              <a:rPr lang="zh-CN" altLang="en-US" sz="2200" b="1" kern="0" dirty="0">
                <a:solidFill>
                  <a:srgbClr val="FFFF00"/>
                </a:solidFill>
                <a:latin typeface="Times New Roman" panose="02020603050405020304" pitchFamily="65" charset="-122"/>
              </a:rPr>
              <a:t>契丹是古国名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后来改国号为辽</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先后与五代和北宋并立</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与中原常发生争端。</a:t>
            </a:r>
          </a:p>
          <a:p>
            <a:pPr eaLnBrk="0" latinLnBrk="1" hangingPunct="0"/>
            <a:endParaRPr lang="zh-CN" altLang="en-US" sz="2200" b="1" dirty="0">
              <a:solidFill>
                <a:srgbClr val="FFFF00"/>
              </a:solidFill>
            </a:endParaRPr>
          </a:p>
        </p:txBody>
      </p:sp>
      <p:sp>
        <p:nvSpPr>
          <p:cNvPr id="21" name="矩形 20"/>
          <p:cNvSpPr/>
          <p:nvPr/>
        </p:nvSpPr>
        <p:spPr>
          <a:xfrm>
            <a:off x="1206716" y="3421775"/>
            <a:ext cx="9832500" cy="707886"/>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C    “</a:t>
            </a:r>
            <a:r>
              <a:rPr lang="zh-CN" altLang="en-US" sz="2000" b="1" dirty="0">
                <a:solidFill>
                  <a:srgbClr val="FFFF00"/>
                </a:solidFill>
              </a:rPr>
              <a:t>可用‘有司’来指称朝廷中的各级官员”错</a:t>
            </a:r>
            <a:r>
              <a:rPr lang="en-US" altLang="zh-CN" sz="2000" b="1" dirty="0">
                <a:solidFill>
                  <a:srgbClr val="FFFF00"/>
                </a:solidFill>
              </a:rPr>
              <a:t>,“</a:t>
            </a:r>
            <a:r>
              <a:rPr lang="zh-CN" altLang="en-US" sz="2000" b="1" dirty="0">
                <a:solidFill>
                  <a:srgbClr val="FFFF00"/>
                </a:solidFill>
              </a:rPr>
              <a:t>有司”应该指有具体职务、</a:t>
            </a:r>
            <a:r>
              <a:rPr lang="zh-CN" altLang="en-US" sz="2000" b="1" dirty="0" smtClean="0">
                <a:solidFill>
                  <a:srgbClr val="FFFF00"/>
                </a:solidFill>
              </a:rPr>
              <a:t>做具体</a:t>
            </a:r>
            <a:r>
              <a:rPr lang="zh-CN" altLang="en-US" sz="2000" b="1" dirty="0">
                <a:solidFill>
                  <a:srgbClr val="FFFF00"/>
                </a:solidFill>
              </a:rPr>
              <a:t>工作的官吏</a:t>
            </a:r>
            <a:r>
              <a:rPr lang="en-US" altLang="zh-CN" sz="2000" b="1" dirty="0">
                <a:solidFill>
                  <a:srgbClr val="FFFF00"/>
                </a:solidFill>
              </a:rPr>
              <a:t>,</a:t>
            </a:r>
            <a:r>
              <a:rPr lang="zh-CN" altLang="en-US" sz="2000" b="1" dirty="0">
                <a:solidFill>
                  <a:srgbClr val="FFFF00"/>
                </a:solidFill>
              </a:rPr>
              <a:t>并不是指各级官员。</a:t>
            </a:r>
          </a:p>
        </p:txBody>
      </p:sp>
    </p:spTree>
    <p:extLst>
      <p:ext uri="{BB962C8B-B14F-4D97-AF65-F5344CB8AC3E}">
        <p14:creationId xmlns="" xmlns:p14="http://schemas.microsoft.com/office/powerpoint/2010/main" val="347252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393370" y="747946"/>
            <a:ext cx="10070557" cy="5071634"/>
          </a:xfrm>
          <a:prstGeom prst="rect">
            <a:avLst/>
          </a:prstGeom>
        </p:spPr>
      </p:pic>
    </p:spTree>
    <p:extLst>
      <p:ext uri="{BB962C8B-B14F-4D97-AF65-F5344CB8AC3E}">
        <p14:creationId xmlns="" xmlns:p14="http://schemas.microsoft.com/office/powerpoint/2010/main" val="2189816950"/>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6" y="1786"/>
            <a:ext cx="12185653" cy="6854428"/>
            <a:chOff x="-1" y="0"/>
            <a:chExt cx="12192002" cy="6858000"/>
          </a:xfrm>
        </p:grpSpPr>
        <p:grpSp>
          <p:nvGrpSpPr>
            <p:cNvPr id="5" name="组合 4"/>
            <p:cNvGrpSpPr/>
            <p:nvPr/>
          </p:nvGrpSpPr>
          <p:grpSpPr>
            <a:xfrm>
              <a:off x="-1" y="0"/>
              <a:ext cx="12192002" cy="6858000"/>
              <a:chOff x="-1" y="0"/>
              <a:chExt cx="12192002" cy="6858000"/>
            </a:xfrm>
          </p:grpSpPr>
          <p:grpSp>
            <p:nvGrpSpPr>
              <p:cNvPr id="11" name="组合 10"/>
              <p:cNvGrpSpPr/>
              <p:nvPr/>
            </p:nvGrpSpPr>
            <p:grpSpPr>
              <a:xfrm>
                <a:off x="-1" y="0"/>
                <a:ext cx="12192002" cy="6858000"/>
                <a:chOff x="-1" y="0"/>
                <a:chExt cx="12192002" cy="6858000"/>
              </a:xfrm>
            </p:grpSpPr>
            <p:pic>
              <p:nvPicPr>
                <p:cNvPr id="13" name="图片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4" name="图片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2" name="图片 1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6"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7" name="组合 6"/>
            <p:cNvGrpSpPr/>
            <p:nvPr/>
          </p:nvGrpSpPr>
          <p:grpSpPr>
            <a:xfrm>
              <a:off x="9710557" y="6054087"/>
              <a:ext cx="2163763" cy="504114"/>
              <a:chOff x="6588125" y="5732463"/>
              <a:chExt cx="2163763" cy="504114"/>
            </a:xfrm>
          </p:grpSpPr>
          <p:pic>
            <p:nvPicPr>
              <p:cNvPr id="8"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pic>
        <p:nvPicPr>
          <p:cNvPr id="1026" name="Picture 2" descr="C:\Users\Administrator\Desktop\360截图20200323172909629.jpg"/>
          <p:cNvPicPr>
            <a:picLocks noChangeAspect="1" noChangeArrowheads="1"/>
          </p:cNvPicPr>
          <p:nvPr/>
        </p:nvPicPr>
        <p:blipFill>
          <a:blip r:embed="rId8" cstate="print"/>
          <a:srcRect/>
          <a:stretch>
            <a:fillRect/>
          </a:stretch>
        </p:blipFill>
        <p:spPr bwMode="auto">
          <a:xfrm>
            <a:off x="3406656" y="384845"/>
            <a:ext cx="8464657" cy="6069000"/>
          </a:xfrm>
          <a:prstGeom prst="rect">
            <a:avLst/>
          </a:prstGeom>
          <a:noFill/>
        </p:spPr>
      </p:pic>
      <p:sp>
        <p:nvSpPr>
          <p:cNvPr id="74" name="矩形 73"/>
          <p:cNvSpPr/>
          <p:nvPr/>
        </p:nvSpPr>
        <p:spPr>
          <a:xfrm>
            <a:off x="563513" y="2676100"/>
            <a:ext cx="2656496" cy="1077218"/>
          </a:xfrm>
          <a:prstGeom prst="rect">
            <a:avLst/>
          </a:prstGeom>
        </p:spPr>
        <p:txBody>
          <a:bodyPr wrap="none">
            <a:spAutoFit/>
          </a:bodyPr>
          <a:lstStyle/>
          <a:p>
            <a:r>
              <a:rPr lang="zh-CN" altLang="en-US" sz="3200" b="1" dirty="0">
                <a:solidFill>
                  <a:srgbClr val="FFFF00"/>
                </a:solidFill>
                <a:latin typeface="华文隶书" panose="02010800040101010101" pitchFamily="2" charset="-122"/>
                <a:ea typeface="华文隶书" panose="02010800040101010101" pitchFamily="2" charset="-122"/>
              </a:rPr>
              <a:t>文言传记</a:t>
            </a:r>
            <a:r>
              <a:rPr lang="zh-CN" altLang="en-US" sz="3200" b="1" dirty="0" smtClean="0">
                <a:solidFill>
                  <a:srgbClr val="FFFF00"/>
                </a:solidFill>
                <a:latin typeface="华文隶书" panose="02010800040101010101" pitchFamily="2" charset="-122"/>
                <a:ea typeface="华文隶书" panose="02010800040101010101" pitchFamily="2" charset="-122"/>
              </a:rPr>
              <a:t>常见</a:t>
            </a:r>
            <a:endParaRPr lang="en-US" altLang="zh-CN" sz="3200" b="1" dirty="0" smtClean="0">
              <a:solidFill>
                <a:srgbClr val="FFFF00"/>
              </a:solidFill>
              <a:latin typeface="华文隶书" panose="02010800040101010101" pitchFamily="2" charset="-122"/>
              <a:ea typeface="华文隶书" panose="02010800040101010101" pitchFamily="2" charset="-122"/>
            </a:endParaRPr>
          </a:p>
          <a:p>
            <a:r>
              <a:rPr lang="zh-CN" altLang="en-US" sz="3200" b="1" dirty="0" smtClean="0">
                <a:solidFill>
                  <a:srgbClr val="FFFF00"/>
                </a:solidFill>
                <a:latin typeface="华文隶书" panose="02010800040101010101" pitchFamily="2" charset="-122"/>
                <a:ea typeface="华文隶书" panose="02010800040101010101" pitchFamily="2" charset="-122"/>
              </a:rPr>
              <a:t>官场</a:t>
            </a:r>
            <a:r>
              <a:rPr lang="zh-CN" altLang="en-US" sz="3200" b="1" dirty="0">
                <a:solidFill>
                  <a:srgbClr val="FFFF00"/>
                </a:solidFill>
                <a:latin typeface="华文隶书" panose="02010800040101010101" pitchFamily="2" charset="-122"/>
                <a:ea typeface="华文隶书" panose="02010800040101010101" pitchFamily="2" charset="-122"/>
              </a:rPr>
              <a:t>作为词汇</a:t>
            </a:r>
          </a:p>
        </p:txBody>
      </p:sp>
    </p:spTree>
    <p:extLst>
      <p:ext uri="{BB962C8B-B14F-4D97-AF65-F5344CB8AC3E}">
        <p14:creationId xmlns="" xmlns:p14="http://schemas.microsoft.com/office/powerpoint/2010/main" val="37200085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17" name="图片 16"/>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657881" y="1423039"/>
            <a:ext cx="9815779" cy="2348912"/>
          </a:xfrm>
          <a:prstGeom prst="rect">
            <a:avLst/>
          </a:prstGeom>
        </p:spPr>
      </p:pic>
      <p:pic>
        <p:nvPicPr>
          <p:cNvPr id="18" name="图片 17"/>
          <p:cNvPicPr>
            <a:picLocks noChangeAspect="1"/>
          </p:cNvPicPr>
          <p:nvPr/>
        </p:nvPicPr>
        <p:blipFill rotWithShape="1">
          <a:blip r:embed="rId7" cstate="print">
            <a:extLst>
              <a:ext uri="{28A0092B-C50C-407E-A947-70E740481C1C}">
                <a14:useLocalDpi xmlns="" xmlns:a14="http://schemas.microsoft.com/office/drawing/2010/main" val="0"/>
              </a:ext>
            </a:extLst>
          </a:blip>
          <a:srcRect b="61475"/>
          <a:stretch/>
        </p:blipFill>
        <p:spPr>
          <a:xfrm>
            <a:off x="2592077" y="3900672"/>
            <a:ext cx="8403178" cy="2023328"/>
          </a:xfrm>
          <a:prstGeom prst="rect">
            <a:avLst/>
          </a:prstGeom>
        </p:spPr>
      </p:pic>
      <p:sp>
        <p:nvSpPr>
          <p:cNvPr id="19" name="矩形 18"/>
          <p:cNvSpPr/>
          <p:nvPr/>
        </p:nvSpPr>
        <p:spPr>
          <a:xfrm>
            <a:off x="4457184" y="548747"/>
            <a:ext cx="4288353" cy="584775"/>
          </a:xfrm>
          <a:prstGeom prst="rect">
            <a:avLst/>
          </a:prstGeom>
        </p:spPr>
        <p:txBody>
          <a:bodyPr wrap="none">
            <a:spAutoFit/>
          </a:bodyPr>
          <a:lstStyle/>
          <a:p>
            <a:r>
              <a:rPr lang="zh-CN" altLang="en-US" sz="3200" b="1" dirty="0">
                <a:solidFill>
                  <a:srgbClr val="FFFF00"/>
                </a:solidFill>
                <a:latin typeface="华文隶书" panose="02010800040101010101" pitchFamily="2" charset="-122"/>
                <a:ea typeface="华文隶书" panose="02010800040101010101" pitchFamily="2" charset="-122"/>
              </a:rPr>
              <a:t>◇</a:t>
            </a:r>
            <a:r>
              <a:rPr lang="zh-CN" altLang="en-US" sz="3200" b="1" dirty="0" smtClean="0">
                <a:solidFill>
                  <a:srgbClr val="FFFF00"/>
                </a:solidFill>
                <a:latin typeface="华文隶书" panose="02010800040101010101" pitchFamily="2" charset="-122"/>
                <a:ea typeface="华文隶书" panose="02010800040101010101" pitchFamily="2" charset="-122"/>
              </a:rPr>
              <a:t>回看曾遇到过的试题</a:t>
            </a:r>
            <a:endParaRPr lang="zh-CN" altLang="en-US" sz="3200" b="1" dirty="0">
              <a:solidFill>
                <a:srgbClr val="FFFF00"/>
              </a:solidFill>
              <a:latin typeface="华文隶书" panose="02010800040101010101" pitchFamily="2" charset="-122"/>
              <a:ea typeface="华文隶书" panose="02010800040101010101" pitchFamily="2" charset="-122"/>
            </a:endParaRPr>
          </a:p>
        </p:txBody>
      </p:sp>
    </p:spTree>
    <p:extLst>
      <p:ext uri="{BB962C8B-B14F-4D97-AF65-F5344CB8AC3E}">
        <p14:creationId xmlns="" xmlns:p14="http://schemas.microsoft.com/office/powerpoint/2010/main" val="173673844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5" name="组合 4"/>
              <p:cNvGrpSpPr/>
              <p:nvPr/>
            </p:nvGrpSpPr>
            <p:grpSpPr>
              <a:xfrm>
                <a:off x="-1" y="0"/>
                <a:ext cx="12192002" cy="6858000"/>
                <a:chOff x="-1" y="0"/>
                <a:chExt cx="12192002" cy="6858000"/>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6" name="图片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171134" y="1587821"/>
            <a:ext cx="10223029" cy="2618863"/>
          </a:xfrm>
          <a:prstGeom prst="rect">
            <a:avLst/>
          </a:prstGeom>
        </p:spPr>
      </p:pic>
      <p:sp>
        <p:nvSpPr>
          <p:cNvPr id="17" name="圆角矩形 16"/>
          <p:cNvSpPr/>
          <p:nvPr/>
        </p:nvSpPr>
        <p:spPr>
          <a:xfrm>
            <a:off x="6388500" y="1716047"/>
            <a:ext cx="838883" cy="347549"/>
          </a:xfrm>
          <a:prstGeom prst="roundRect">
            <a:avLst/>
          </a:prstGeom>
          <a:noFill/>
          <a:ln>
            <a:solidFill>
              <a:srgbClr val="0070C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8"/>
          </a:p>
        </p:txBody>
      </p:sp>
    </p:spTree>
    <p:extLst>
      <p:ext uri="{BB962C8B-B14F-4D97-AF65-F5344CB8AC3E}">
        <p14:creationId xmlns="" xmlns:p14="http://schemas.microsoft.com/office/powerpoint/2010/main" val="19358244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10" name="组合 9"/>
            <p:cNvGrpSpPr/>
            <p:nvPr/>
          </p:nvGrpSpPr>
          <p:grpSpPr>
            <a:xfrm>
              <a:off x="9710557" y="6054087"/>
              <a:ext cx="2163763" cy="504114"/>
              <a:chOff x="6588125" y="5732463"/>
              <a:chExt cx="2163763" cy="504114"/>
            </a:xfrm>
          </p:grpSpPr>
          <p:pic>
            <p:nvPicPr>
              <p:cNvPr id="11"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2" name="矩形 1"/>
          <p:cNvSpPr/>
          <p:nvPr/>
        </p:nvSpPr>
        <p:spPr>
          <a:xfrm>
            <a:off x="985220" y="1175168"/>
            <a:ext cx="10277341" cy="4154984"/>
          </a:xfrm>
          <a:prstGeom prst="rect">
            <a:avLst/>
          </a:prstGeom>
        </p:spPr>
        <p:txBody>
          <a:bodyPr wrap="square">
            <a:spAutoFit/>
          </a:bodyPr>
          <a:lstStyle/>
          <a:p>
            <a:r>
              <a:rPr lang="zh-CN" altLang="en-US" sz="2400" b="1" kern="0" dirty="0" smtClean="0">
                <a:solidFill>
                  <a:srgbClr val="FFFF00"/>
                </a:solidFill>
                <a:latin typeface="+mn-ea"/>
              </a:rPr>
              <a:t>◇解答</a:t>
            </a:r>
            <a:r>
              <a:rPr lang="zh-CN" altLang="en-US" sz="2400" b="1" kern="0" dirty="0">
                <a:solidFill>
                  <a:srgbClr val="FFFF00"/>
                </a:solidFill>
                <a:latin typeface="+mn-ea"/>
              </a:rPr>
              <a:t>文化常识</a:t>
            </a:r>
            <a:r>
              <a:rPr lang="zh-CN" altLang="en-US" sz="2400" b="1" kern="0" dirty="0" smtClean="0">
                <a:solidFill>
                  <a:srgbClr val="FFFF00"/>
                </a:solidFill>
                <a:latin typeface="+mn-ea"/>
              </a:rPr>
              <a:t>题</a:t>
            </a:r>
            <a:r>
              <a:rPr lang="en-US" altLang="zh-CN" sz="2400" b="1" kern="0" dirty="0" smtClean="0">
                <a:solidFill>
                  <a:srgbClr val="FFFF00"/>
                </a:solidFill>
                <a:latin typeface="+mn-ea"/>
              </a:rPr>
              <a:t>:</a:t>
            </a:r>
            <a:endParaRPr lang="zh-CN" altLang="en-US" sz="2400" b="1" kern="0" dirty="0">
              <a:solidFill>
                <a:srgbClr val="FFFF00"/>
              </a:solidFill>
              <a:latin typeface="+mn-ea"/>
            </a:endParaRPr>
          </a:p>
          <a:p>
            <a:r>
              <a:rPr lang="en-US" altLang="zh-CN" sz="2400" b="1" kern="0" dirty="0" smtClean="0">
                <a:solidFill>
                  <a:srgbClr val="FFFF00"/>
                </a:solidFill>
                <a:latin typeface="+mn-ea"/>
              </a:rPr>
              <a:t>(1)</a:t>
            </a:r>
            <a:r>
              <a:rPr lang="zh-CN" altLang="en-US" sz="2400" b="1" kern="0" dirty="0" smtClean="0">
                <a:solidFill>
                  <a:srgbClr val="FFFF00"/>
                </a:solidFill>
                <a:latin typeface="+mn-ea"/>
              </a:rPr>
              <a:t>全面</a:t>
            </a:r>
            <a:r>
              <a:rPr lang="zh-CN" altLang="en-US" sz="2400" b="1" kern="0" dirty="0">
                <a:solidFill>
                  <a:srgbClr val="FFFF00"/>
                </a:solidFill>
                <a:latin typeface="+mn-ea"/>
              </a:rPr>
              <a:t>识记，突出重点</a:t>
            </a:r>
            <a:r>
              <a:rPr lang="zh-CN" altLang="en-US" sz="2400" b="1" kern="0" dirty="0" smtClean="0">
                <a:solidFill>
                  <a:srgbClr val="FFFF00"/>
                </a:solidFill>
                <a:latin typeface="+mn-ea"/>
              </a:rPr>
              <a:t>。文化</a:t>
            </a:r>
            <a:r>
              <a:rPr lang="zh-CN" altLang="en-US" sz="2400" b="1" kern="0" dirty="0">
                <a:solidFill>
                  <a:srgbClr val="FFFF00"/>
                </a:solidFill>
                <a:latin typeface="+mn-ea"/>
              </a:rPr>
              <a:t>常识内容繁杂，识记是前提，可以对文化常识进行</a:t>
            </a:r>
            <a:r>
              <a:rPr lang="zh-CN" altLang="en-US" sz="2400" b="1" kern="0" dirty="0" smtClean="0">
                <a:solidFill>
                  <a:srgbClr val="FFFF00"/>
                </a:solidFill>
                <a:latin typeface="+mn-ea"/>
              </a:rPr>
              <a:t>分类</a:t>
            </a:r>
            <a:r>
              <a:rPr lang="zh-CN" altLang="en-US" sz="2400" b="1" kern="0" dirty="0">
                <a:solidFill>
                  <a:srgbClr val="FFFF00"/>
                </a:solidFill>
                <a:latin typeface="+mn-ea"/>
              </a:rPr>
              <a:t>归纳记忆</a:t>
            </a:r>
            <a:r>
              <a:rPr lang="zh-CN" altLang="en-US" sz="2400" b="1" kern="0" dirty="0" smtClean="0">
                <a:solidFill>
                  <a:srgbClr val="FFFF00"/>
                </a:solidFill>
                <a:latin typeface="+mn-ea"/>
              </a:rPr>
              <a:t>。如</a:t>
            </a:r>
            <a:r>
              <a:rPr lang="zh-CN" altLang="en-US" sz="2400" b="1" kern="0" dirty="0">
                <a:solidFill>
                  <a:srgbClr val="FFFF00"/>
                </a:solidFill>
                <a:latin typeface="+mn-ea"/>
              </a:rPr>
              <a:t>分为职官、礼俗、科举、地理、典籍、服饰、器物、历法、刑法、音乐等</a:t>
            </a:r>
            <a:r>
              <a:rPr lang="zh-CN" altLang="en-US" sz="2400" b="1" kern="0" dirty="0" smtClean="0">
                <a:solidFill>
                  <a:srgbClr val="FFFF00"/>
                </a:solidFill>
                <a:latin typeface="+mn-ea"/>
              </a:rPr>
              <a:t>。同时</a:t>
            </a:r>
            <a:r>
              <a:rPr lang="zh-CN" altLang="en-US" sz="2400" b="1" kern="0" dirty="0">
                <a:solidFill>
                  <a:srgbClr val="FFFF00"/>
                </a:solidFill>
                <a:latin typeface="+mn-ea"/>
              </a:rPr>
              <a:t>积累不可以漫无目的，而要有选择地识记与人物传记有关的文化常识内容</a:t>
            </a:r>
            <a:r>
              <a:rPr lang="zh-CN" altLang="en-US" sz="2400" b="1" kern="0" dirty="0" smtClean="0">
                <a:solidFill>
                  <a:srgbClr val="FFFF00"/>
                </a:solidFill>
                <a:latin typeface="+mn-ea"/>
              </a:rPr>
              <a:t>。具体来说</a:t>
            </a:r>
            <a:r>
              <a:rPr lang="zh-CN" altLang="en-US" sz="2400" b="1" kern="0" dirty="0">
                <a:solidFill>
                  <a:srgbClr val="FFFF00"/>
                </a:solidFill>
                <a:latin typeface="+mn-ea"/>
              </a:rPr>
              <a:t>，主要指与古代称谓习惯、历法、礼仪、科举制度、官职升迁等相关的一些文化常识。</a:t>
            </a:r>
          </a:p>
          <a:p>
            <a:r>
              <a:rPr lang="en-US" altLang="zh-CN" sz="2400" b="1" kern="0" dirty="0" smtClean="0">
                <a:solidFill>
                  <a:srgbClr val="FFFF00"/>
                </a:solidFill>
                <a:latin typeface="+mn-ea"/>
              </a:rPr>
              <a:t>(2)</a:t>
            </a:r>
            <a:r>
              <a:rPr lang="zh-CN" altLang="en-US" sz="2400" b="1" kern="0" dirty="0" smtClean="0">
                <a:solidFill>
                  <a:srgbClr val="FFFF00"/>
                </a:solidFill>
                <a:latin typeface="+mn-ea"/>
              </a:rPr>
              <a:t>调动</a:t>
            </a:r>
            <a:r>
              <a:rPr lang="zh-CN" altLang="en-US" sz="2400" b="1" kern="0" dirty="0">
                <a:solidFill>
                  <a:srgbClr val="FFFF00"/>
                </a:solidFill>
                <a:latin typeface="+mn-ea"/>
              </a:rPr>
              <a:t>积累，认真推断</a:t>
            </a:r>
            <a:r>
              <a:rPr lang="zh-CN" altLang="en-US" sz="2400" b="1" kern="0" dirty="0" smtClean="0">
                <a:solidFill>
                  <a:srgbClr val="FFFF00"/>
                </a:solidFill>
                <a:latin typeface="+mn-ea"/>
              </a:rPr>
              <a:t>。做</a:t>
            </a:r>
            <a:r>
              <a:rPr lang="zh-CN" altLang="en-US" sz="2400" b="1" kern="0" dirty="0">
                <a:solidFill>
                  <a:srgbClr val="FFFF00"/>
                </a:solidFill>
                <a:latin typeface="+mn-ea"/>
              </a:rPr>
              <a:t>题时要调动平常所学知识，特别是课本中出现过的</a:t>
            </a:r>
            <a:r>
              <a:rPr lang="zh-CN" altLang="en-US" sz="2400" b="1" kern="0" dirty="0" smtClean="0">
                <a:solidFill>
                  <a:srgbClr val="FFFF00"/>
                </a:solidFill>
                <a:latin typeface="+mn-ea"/>
              </a:rPr>
              <a:t>知识</a:t>
            </a:r>
            <a:r>
              <a:rPr lang="zh-CN" altLang="en-US" sz="2400" b="1" kern="0" dirty="0">
                <a:solidFill>
                  <a:srgbClr val="FFFF00"/>
                </a:solidFill>
                <a:latin typeface="+mn-ea"/>
              </a:rPr>
              <a:t>，以便触类旁通</a:t>
            </a:r>
            <a:r>
              <a:rPr lang="zh-CN" altLang="en-US" sz="2400" b="1" kern="0" dirty="0" smtClean="0">
                <a:solidFill>
                  <a:srgbClr val="FFFF00"/>
                </a:solidFill>
                <a:latin typeface="+mn-ea"/>
              </a:rPr>
              <a:t>。要</a:t>
            </a:r>
            <a:r>
              <a:rPr lang="zh-CN" altLang="en-US" sz="2400" b="1" kern="0" dirty="0">
                <a:solidFill>
                  <a:srgbClr val="FFFF00"/>
                </a:solidFill>
                <a:latin typeface="+mn-ea"/>
              </a:rPr>
              <a:t>善于识破题中设置的陷阱，根据具体语境推敲出某词的确切</a:t>
            </a:r>
            <a:r>
              <a:rPr lang="zh-CN" altLang="en-US" sz="2400" b="1" kern="0" dirty="0" smtClean="0">
                <a:solidFill>
                  <a:srgbClr val="FFFF00"/>
                </a:solidFill>
                <a:latin typeface="+mn-ea"/>
              </a:rPr>
              <a:t>文化意义。另外</a:t>
            </a:r>
            <a:r>
              <a:rPr lang="zh-CN" altLang="en-US" sz="2400" b="1" kern="0" dirty="0">
                <a:solidFill>
                  <a:srgbClr val="FFFF00"/>
                </a:solidFill>
                <a:latin typeface="+mn-ea"/>
              </a:rPr>
              <a:t>，考场上要避难就易，灵活使用排除法。</a:t>
            </a:r>
          </a:p>
          <a:p>
            <a:r>
              <a:rPr lang="en-US" altLang="zh-CN" sz="2400" b="1" kern="0" dirty="0" smtClean="0">
                <a:solidFill>
                  <a:srgbClr val="FFFF00"/>
                </a:solidFill>
                <a:latin typeface="+mn-ea"/>
              </a:rPr>
              <a:t>(3)</a:t>
            </a:r>
            <a:r>
              <a:rPr lang="zh-CN" altLang="en-US" sz="2400" b="1" kern="0" dirty="0" smtClean="0">
                <a:solidFill>
                  <a:srgbClr val="FFFF00"/>
                </a:solidFill>
                <a:latin typeface="+mn-ea"/>
              </a:rPr>
              <a:t>准确理解，避免</a:t>
            </a:r>
            <a:r>
              <a:rPr lang="zh-CN" altLang="en-US" sz="2400" b="1" kern="0" dirty="0">
                <a:solidFill>
                  <a:srgbClr val="FFFF00"/>
                </a:solidFill>
                <a:latin typeface="+mn-ea"/>
              </a:rPr>
              <a:t>差错</a:t>
            </a:r>
            <a:r>
              <a:rPr lang="zh-CN" altLang="en-US" sz="2400" b="1" kern="0" dirty="0" smtClean="0">
                <a:solidFill>
                  <a:srgbClr val="FFFF00"/>
                </a:solidFill>
                <a:latin typeface="+mn-ea"/>
              </a:rPr>
              <a:t>。高考</a:t>
            </a:r>
            <a:r>
              <a:rPr lang="zh-CN" altLang="en-US" sz="2400" b="1" kern="0" dirty="0">
                <a:solidFill>
                  <a:srgbClr val="FFFF00"/>
                </a:solidFill>
                <a:latin typeface="+mn-ea"/>
              </a:rPr>
              <a:t>考查的都是文言文传记里出现频率较高的文化常识</a:t>
            </a:r>
            <a:r>
              <a:rPr lang="zh-CN" altLang="en-US" sz="2400" b="1" kern="0" dirty="0" smtClean="0">
                <a:solidFill>
                  <a:srgbClr val="FFFF00"/>
                </a:solidFill>
                <a:latin typeface="+mn-ea"/>
              </a:rPr>
              <a:t>，要求</a:t>
            </a:r>
            <a:r>
              <a:rPr lang="zh-CN" altLang="en-US" sz="2400" b="1" kern="0" dirty="0">
                <a:solidFill>
                  <a:srgbClr val="FFFF00"/>
                </a:solidFill>
                <a:latin typeface="+mn-ea"/>
              </a:rPr>
              <a:t>考生对</a:t>
            </a:r>
            <a:r>
              <a:rPr lang="zh-CN" altLang="en-US" sz="2400" b="1" kern="0" dirty="0" smtClean="0">
                <a:solidFill>
                  <a:srgbClr val="FFFF00"/>
                </a:solidFill>
                <a:latin typeface="+mn-ea"/>
              </a:rPr>
              <a:t>其进行</a:t>
            </a:r>
            <a:r>
              <a:rPr lang="zh-CN" altLang="en-US" sz="2400" b="1" kern="0" dirty="0">
                <a:solidFill>
                  <a:srgbClr val="FFFF00"/>
                </a:solidFill>
                <a:latin typeface="+mn-ea"/>
              </a:rPr>
              <a:t>准确的记忆理解。</a:t>
            </a:r>
          </a:p>
        </p:txBody>
      </p:sp>
      <p:pic>
        <p:nvPicPr>
          <p:cNvPr id="3" name="图片 2"/>
          <p:cNvPicPr>
            <a:picLocks noChangeAspect="1"/>
          </p:cNvPicPr>
          <p:nvPr/>
        </p:nvPicPr>
        <p:blipFill>
          <a:blip r:embed="rId8" cstate="print"/>
          <a:stretch>
            <a:fillRect/>
          </a:stretch>
        </p:blipFill>
        <p:spPr>
          <a:xfrm>
            <a:off x="295716" y="4655976"/>
            <a:ext cx="1916243" cy="1919169"/>
          </a:xfrm>
          <a:prstGeom prst="rect">
            <a:avLst/>
          </a:prstGeom>
        </p:spPr>
      </p:pic>
    </p:spTree>
    <p:extLst>
      <p:ext uri="{BB962C8B-B14F-4D97-AF65-F5344CB8AC3E}">
        <p14:creationId xmlns="" xmlns:p14="http://schemas.microsoft.com/office/powerpoint/2010/main" val="393032275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030223" y="1164146"/>
            <a:ext cx="10503003"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6</a:t>
            </a:r>
            <a:r>
              <a:rPr lang="zh-CN" altLang="en-US" sz="3000" b="1" kern="0" dirty="0">
                <a:solidFill>
                  <a:srgbClr val="FFFF00"/>
                </a:solidFill>
                <a:latin typeface="+mn-ea"/>
              </a:rPr>
              <a:t>课标全国</a:t>
            </a:r>
            <a:r>
              <a:rPr lang="en-US" altLang="zh-CN" sz="3000" b="1" kern="0" dirty="0">
                <a:solidFill>
                  <a:srgbClr val="FFFF00"/>
                </a:solidFill>
                <a:latin typeface="+mn-ea"/>
              </a:rPr>
              <a:t>Ⅱ</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中宫是皇后所居之宫</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后来又可以借指皇后</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这与东宫又可借指太子是同样道理。</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陛下指宫殿中立有护卫的台阶下</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因群臣不可直呼帝王</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于是借用为对帝王的尊称。</a:t>
            </a:r>
          </a:p>
          <a:p>
            <a:pPr eaLnBrk="0" latinLnBrk="1" hangingPunct="0"/>
            <a:r>
              <a:rPr lang="en-US" altLang="zh-CN" sz="2200" b="1" kern="0" dirty="0">
                <a:solidFill>
                  <a:srgbClr val="FFFF00"/>
                </a:solidFill>
                <a:latin typeface="Times New Roman" panose="02020603050405020304" pitchFamily="65" charset="-122"/>
              </a:rPr>
              <a:t>C.</a:t>
            </a:r>
            <a:r>
              <a:rPr lang="zh-CN" altLang="en-US" sz="2200" b="1" kern="0" dirty="0">
                <a:solidFill>
                  <a:srgbClr val="FFFF00"/>
                </a:solidFill>
                <a:latin typeface="Times New Roman" panose="02020603050405020304" pitchFamily="65" charset="-122"/>
              </a:rPr>
              <a:t>吏部是古代六部之一</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掌管文官任免、考核、升降、调动等</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长官为吏部尚书。</a:t>
            </a:r>
          </a:p>
          <a:p>
            <a:pPr eaLnBrk="0" latinLnBrk="1" hangingPunct="0"/>
            <a:r>
              <a:rPr lang="en-US" altLang="zh-CN" sz="2200" b="1" kern="0" dirty="0">
                <a:solidFill>
                  <a:srgbClr val="FFFF00"/>
                </a:solidFill>
                <a:latin typeface="Times New Roman" panose="02020603050405020304" pitchFamily="65" charset="-122"/>
              </a:rPr>
              <a:t>D.</a:t>
            </a:r>
            <a:r>
              <a:rPr lang="zh-CN" altLang="en-US" sz="2200" b="1" kern="0" dirty="0">
                <a:solidFill>
                  <a:srgbClr val="FFFF00"/>
                </a:solidFill>
                <a:latin typeface="Times New Roman" panose="02020603050405020304" pitchFamily="65" charset="-122"/>
              </a:rPr>
              <a:t>移疾指官员上书称病</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实际是官员受到权臣诋毁</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不得不请求退职的委婉说法。</a:t>
            </a:r>
            <a:endParaRPr lang="zh-CN" altLang="en-US" sz="2200" b="1" dirty="0">
              <a:solidFill>
                <a:srgbClr val="FFFF00"/>
              </a:solidFill>
            </a:endParaRPr>
          </a:p>
        </p:txBody>
      </p:sp>
      <p:sp>
        <p:nvSpPr>
          <p:cNvPr id="21" name="矩形 20"/>
          <p:cNvSpPr/>
          <p:nvPr/>
        </p:nvSpPr>
        <p:spPr>
          <a:xfrm>
            <a:off x="1242583" y="3995813"/>
            <a:ext cx="9832500" cy="400110"/>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D</a:t>
            </a:r>
            <a:r>
              <a:rPr lang="zh-CN" altLang="en-US" sz="2000" b="1" dirty="0">
                <a:solidFill>
                  <a:srgbClr val="FFFF00"/>
                </a:solidFill>
              </a:rPr>
              <a:t>　移疾</a:t>
            </a:r>
            <a:r>
              <a:rPr lang="en-US" altLang="zh-CN" sz="2000" b="1" dirty="0">
                <a:solidFill>
                  <a:srgbClr val="FFFF00"/>
                </a:solidFill>
              </a:rPr>
              <a:t>:</a:t>
            </a:r>
            <a:r>
              <a:rPr lang="zh-CN" altLang="en-US" sz="2000" b="1" dirty="0">
                <a:solidFill>
                  <a:srgbClr val="FFFF00"/>
                </a:solidFill>
              </a:rPr>
              <a:t>犹言“移病”</a:t>
            </a:r>
            <a:r>
              <a:rPr lang="en-US" altLang="zh-CN" sz="2000" b="1" dirty="0">
                <a:solidFill>
                  <a:srgbClr val="FFFF00"/>
                </a:solidFill>
              </a:rPr>
              <a:t>,</a:t>
            </a:r>
            <a:r>
              <a:rPr lang="zh-CN" altLang="en-US" sz="2000" b="1" dirty="0">
                <a:solidFill>
                  <a:srgbClr val="FFFF00"/>
                </a:solidFill>
              </a:rPr>
              <a:t>古代官员上书称病。是为官者要求隐退的委婉语。</a:t>
            </a:r>
          </a:p>
        </p:txBody>
      </p:sp>
    </p:spTree>
    <p:extLst>
      <p:ext uri="{BB962C8B-B14F-4D97-AF65-F5344CB8AC3E}">
        <p14:creationId xmlns="" xmlns:p14="http://schemas.microsoft.com/office/powerpoint/2010/main" val="385751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546546"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6</a:t>
            </a:r>
            <a:r>
              <a:rPr lang="zh-CN" altLang="en-US" sz="3000" b="1" kern="0" dirty="0">
                <a:solidFill>
                  <a:srgbClr val="FFFF00"/>
                </a:solidFill>
                <a:latin typeface="+mn-ea"/>
              </a:rPr>
              <a:t>课标全国</a:t>
            </a:r>
            <a:r>
              <a:rPr lang="en-US" altLang="zh-CN" sz="3000" b="1" kern="0" dirty="0">
                <a:solidFill>
                  <a:srgbClr val="FFFF00"/>
                </a:solidFill>
                <a:latin typeface="+mn-ea"/>
              </a:rPr>
              <a:t>Ⅲ</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礼部为六部之一</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掌管礼仪、祭祀、土地、户籍等职事</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部长官称为礼部尚书。</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教坊司是管理宫廷音乐的官署</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专管雅乐以外的音乐、歌舞的教习等演出事务。</a:t>
            </a:r>
          </a:p>
          <a:p>
            <a:pPr eaLnBrk="0" latinLnBrk="1" hangingPunct="0"/>
            <a:r>
              <a:rPr lang="en-US" altLang="zh-CN" sz="2200" b="1" dirty="0">
                <a:solidFill>
                  <a:srgbClr val="FFFF00"/>
                </a:solidFill>
              </a:rPr>
              <a:t>C.</a:t>
            </a:r>
            <a:r>
              <a:rPr lang="zh-CN" altLang="en-US" sz="2200" b="1" dirty="0">
                <a:solidFill>
                  <a:srgbClr val="FFFF00"/>
                </a:solidFill>
              </a:rPr>
              <a:t>致仕本义是将享受的禄位交还给君王</a:t>
            </a:r>
            <a:r>
              <a:rPr lang="en-US" altLang="zh-CN" sz="2200" b="1" dirty="0">
                <a:solidFill>
                  <a:srgbClr val="FFFF00"/>
                </a:solidFill>
              </a:rPr>
              <a:t>,</a:t>
            </a:r>
            <a:r>
              <a:rPr lang="zh-CN" altLang="en-US" sz="2200" b="1" dirty="0">
                <a:solidFill>
                  <a:srgbClr val="FFFF00"/>
                </a:solidFill>
              </a:rPr>
              <a:t>表示官员辞去官职或到规定年龄而离职。</a:t>
            </a:r>
          </a:p>
          <a:p>
            <a:pPr eaLnBrk="0" latinLnBrk="1" hangingPunct="0"/>
            <a:r>
              <a:rPr lang="en-US" altLang="zh-CN" sz="2200" b="1" dirty="0">
                <a:solidFill>
                  <a:srgbClr val="FFFF00"/>
                </a:solidFill>
              </a:rPr>
              <a:t>D.</a:t>
            </a:r>
            <a:r>
              <a:rPr lang="zh-CN" altLang="en-US" sz="2200" b="1" dirty="0">
                <a:solidFill>
                  <a:srgbClr val="FFFF00"/>
                </a:solidFill>
              </a:rPr>
              <a:t>历史上的“两京”有多种所指</a:t>
            </a:r>
            <a:r>
              <a:rPr lang="en-US" altLang="zh-CN" sz="2200" b="1" dirty="0">
                <a:solidFill>
                  <a:srgbClr val="FFFF00"/>
                </a:solidFill>
              </a:rPr>
              <a:t>,</a:t>
            </a:r>
            <a:r>
              <a:rPr lang="zh-CN" altLang="en-US" sz="2200" b="1" dirty="0">
                <a:solidFill>
                  <a:srgbClr val="FFFF00"/>
                </a:solidFill>
              </a:rPr>
              <a:t>文中则指明代永乐年间迁都以后的南北两处京城。</a:t>
            </a:r>
          </a:p>
        </p:txBody>
      </p:sp>
      <p:sp>
        <p:nvSpPr>
          <p:cNvPr id="21" name="矩形 20"/>
          <p:cNvSpPr/>
          <p:nvPr/>
        </p:nvSpPr>
        <p:spPr>
          <a:xfrm>
            <a:off x="1365475" y="4058145"/>
            <a:ext cx="9832500" cy="400110"/>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A</a:t>
            </a:r>
            <a:r>
              <a:rPr lang="zh-CN" altLang="en-US" sz="2000" b="1" dirty="0">
                <a:solidFill>
                  <a:srgbClr val="FFFF00"/>
                </a:solidFill>
              </a:rPr>
              <a:t>　“土地、户籍”是户部掌管的职事。</a:t>
            </a:r>
          </a:p>
        </p:txBody>
      </p:sp>
    </p:spTree>
    <p:extLst>
      <p:ext uri="{BB962C8B-B14F-4D97-AF65-F5344CB8AC3E}">
        <p14:creationId xmlns="" xmlns:p14="http://schemas.microsoft.com/office/powerpoint/2010/main" val="321443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5</a:t>
            </a:r>
            <a:r>
              <a:rPr lang="zh-CN" altLang="en-US" sz="3000" b="1" kern="0" dirty="0">
                <a:solidFill>
                  <a:srgbClr val="FFFF00"/>
                </a:solidFill>
                <a:latin typeface="+mn-ea"/>
              </a:rPr>
              <a:t>课标全国Ⅰ,1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登进士第</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又可称为进士及第</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指科举时代经考试合格后录取成为进士。</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兵部是古代“六部”之一</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掌管全国武官选用和兵籍、军械、军令等事宜。</a:t>
            </a:r>
          </a:p>
          <a:p>
            <a:pPr eaLnBrk="0" latinLnBrk="1" hangingPunct="0"/>
            <a:r>
              <a:rPr lang="en-US" altLang="zh-CN" sz="2200" b="1" dirty="0">
                <a:solidFill>
                  <a:srgbClr val="FFFF00"/>
                </a:solidFill>
              </a:rPr>
              <a:t>C.</a:t>
            </a:r>
            <a:r>
              <a:rPr lang="zh-CN" altLang="en-US" sz="2200" b="1" dirty="0">
                <a:solidFill>
                  <a:srgbClr val="FFFF00"/>
                </a:solidFill>
              </a:rPr>
              <a:t>庙号是皇帝死后</a:t>
            </a:r>
            <a:r>
              <a:rPr lang="en-US" altLang="zh-CN" sz="2200" b="1" dirty="0">
                <a:solidFill>
                  <a:srgbClr val="FFFF00"/>
                </a:solidFill>
              </a:rPr>
              <a:t>,</a:t>
            </a:r>
            <a:r>
              <a:rPr lang="zh-CN" altLang="en-US" sz="2200" b="1" dirty="0">
                <a:solidFill>
                  <a:srgbClr val="FFFF00"/>
                </a:solidFill>
              </a:rPr>
              <a:t>在太庙立室奉祀时特起的名号</a:t>
            </a:r>
            <a:r>
              <a:rPr lang="en-US" altLang="zh-CN" sz="2200" b="1" dirty="0">
                <a:solidFill>
                  <a:srgbClr val="FFFF00"/>
                </a:solidFill>
              </a:rPr>
              <a:t>,</a:t>
            </a:r>
            <a:r>
              <a:rPr lang="zh-CN" altLang="en-US" sz="2200" b="1" dirty="0">
                <a:solidFill>
                  <a:srgbClr val="FFFF00"/>
                </a:solidFill>
              </a:rPr>
              <a:t>如高祖、太宗、钦宗。</a:t>
            </a:r>
          </a:p>
          <a:p>
            <a:pPr eaLnBrk="0" latinLnBrk="1" hangingPunct="0"/>
            <a:r>
              <a:rPr lang="en-US" altLang="zh-CN" sz="2200" b="1" dirty="0">
                <a:solidFill>
                  <a:srgbClr val="FFFF00"/>
                </a:solidFill>
              </a:rPr>
              <a:t>D.</a:t>
            </a:r>
            <a:r>
              <a:rPr lang="zh-CN" altLang="en-US" sz="2200" b="1" dirty="0">
                <a:solidFill>
                  <a:srgbClr val="FFFF00"/>
                </a:solidFill>
              </a:rPr>
              <a:t>太子指封建时代君主儿子中被确定继承君位的人</a:t>
            </a:r>
            <a:r>
              <a:rPr lang="en-US" altLang="zh-CN" sz="2200" b="1" dirty="0">
                <a:solidFill>
                  <a:srgbClr val="FFFF00"/>
                </a:solidFill>
              </a:rPr>
              <a:t>,</a:t>
            </a:r>
            <a:r>
              <a:rPr lang="zh-CN" altLang="en-US" sz="2200" b="1" dirty="0">
                <a:solidFill>
                  <a:srgbClr val="FFFF00"/>
                </a:solidFill>
              </a:rPr>
              <a:t>有时也可指其他儿子。</a:t>
            </a:r>
          </a:p>
        </p:txBody>
      </p:sp>
      <p:sp>
        <p:nvSpPr>
          <p:cNvPr id="21" name="矩形 20"/>
          <p:cNvSpPr/>
          <p:nvPr/>
        </p:nvSpPr>
        <p:spPr>
          <a:xfrm>
            <a:off x="1206716" y="3421775"/>
            <a:ext cx="9832500" cy="1631216"/>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D</a:t>
            </a:r>
            <a:r>
              <a:rPr lang="zh-CN" altLang="en-US" sz="2000" b="1" dirty="0">
                <a:solidFill>
                  <a:srgbClr val="FFFF00"/>
                </a:solidFill>
              </a:rPr>
              <a:t>　太子只能有一个</a:t>
            </a:r>
            <a:r>
              <a:rPr lang="en-US" altLang="zh-CN" sz="2000" b="1" dirty="0">
                <a:solidFill>
                  <a:srgbClr val="FFFF00"/>
                </a:solidFill>
              </a:rPr>
              <a:t>,</a:t>
            </a:r>
            <a:r>
              <a:rPr lang="zh-CN" altLang="en-US" sz="2000" b="1" dirty="0">
                <a:solidFill>
                  <a:srgbClr val="FFFF00"/>
                </a:solidFill>
              </a:rPr>
              <a:t>所以“有时也可指其他儿子”不正确。</a:t>
            </a:r>
          </a:p>
          <a:p>
            <a:r>
              <a:rPr lang="zh-CN" altLang="en-US" sz="2000" b="1" dirty="0">
                <a:solidFill>
                  <a:srgbClr val="FFFF00"/>
                </a:solidFill>
              </a:rPr>
              <a:t>备考策略：本题考查考生对古代文化常识的识记能力。古代文化常识题是课标全国卷从</a:t>
            </a:r>
            <a:r>
              <a:rPr lang="en-US" altLang="zh-CN" sz="2000" b="1" dirty="0">
                <a:solidFill>
                  <a:srgbClr val="FFFF00"/>
                </a:solidFill>
              </a:rPr>
              <a:t>2015</a:t>
            </a:r>
            <a:r>
              <a:rPr lang="zh-CN" altLang="en-US" sz="2000" b="1" dirty="0">
                <a:solidFill>
                  <a:srgbClr val="FFFF00"/>
                </a:solidFill>
              </a:rPr>
              <a:t>年开始命制的一种题型</a:t>
            </a:r>
            <a:r>
              <a:rPr lang="en-US" altLang="zh-CN" sz="2000" b="1" dirty="0">
                <a:solidFill>
                  <a:srgbClr val="FFFF00"/>
                </a:solidFill>
              </a:rPr>
              <a:t>,</a:t>
            </a:r>
            <a:r>
              <a:rPr lang="zh-CN" altLang="en-US" sz="2000" b="1" dirty="0">
                <a:solidFill>
                  <a:srgbClr val="FFFF00"/>
                </a:solidFill>
              </a:rPr>
              <a:t>即在阅读材料中选取四个具有古代传统文化内涵的词语</a:t>
            </a:r>
            <a:r>
              <a:rPr lang="en-US" altLang="zh-CN" sz="2000" b="1" dirty="0">
                <a:solidFill>
                  <a:srgbClr val="FFFF00"/>
                </a:solidFill>
              </a:rPr>
              <a:t>,</a:t>
            </a:r>
            <a:r>
              <a:rPr lang="zh-CN" altLang="en-US" sz="2000" b="1" dirty="0">
                <a:solidFill>
                  <a:srgbClr val="FFFF00"/>
                </a:solidFill>
              </a:rPr>
              <a:t>对其相关内容进行解说</a:t>
            </a:r>
            <a:r>
              <a:rPr lang="en-US" altLang="zh-CN" sz="2000" b="1" dirty="0">
                <a:solidFill>
                  <a:srgbClr val="FFFF00"/>
                </a:solidFill>
              </a:rPr>
              <a:t>,</a:t>
            </a:r>
            <a:r>
              <a:rPr lang="zh-CN" altLang="en-US" sz="2000" b="1" dirty="0">
                <a:solidFill>
                  <a:srgbClr val="FFFF00"/>
                </a:solidFill>
              </a:rPr>
              <a:t>要求考生选择出正确或不正确的一项。针对这种题型</a:t>
            </a:r>
            <a:r>
              <a:rPr lang="en-US" altLang="zh-CN" sz="2000" b="1" dirty="0">
                <a:solidFill>
                  <a:srgbClr val="FFFF00"/>
                </a:solidFill>
              </a:rPr>
              <a:t>,</a:t>
            </a:r>
            <a:r>
              <a:rPr lang="zh-CN" altLang="en-US" sz="2000" b="1" dirty="0">
                <a:solidFill>
                  <a:srgbClr val="FFFF00"/>
                </a:solidFill>
              </a:rPr>
              <a:t>备考时可对与人物传记内容相关的古代文化常识进行分门别类的整理并加强识记。</a:t>
            </a:r>
          </a:p>
        </p:txBody>
      </p:sp>
    </p:spTree>
    <p:extLst>
      <p:ext uri="{BB962C8B-B14F-4D97-AF65-F5344CB8AC3E}">
        <p14:creationId xmlns="" xmlns:p14="http://schemas.microsoft.com/office/powerpoint/2010/main" val="211647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宋体" panose="02010600030101010101" pitchFamily="2" charset="-122"/>
              </a:rPr>
              <a:t>(201</a:t>
            </a:r>
            <a:r>
              <a:rPr lang="en-US" altLang="zh-CN" sz="3000" b="1" kern="0" dirty="0">
                <a:solidFill>
                  <a:srgbClr val="FFFF00"/>
                </a:solidFill>
                <a:latin typeface="宋体" panose="02010600030101010101" pitchFamily="2" charset="-122"/>
              </a:rPr>
              <a:t>5</a:t>
            </a:r>
            <a:r>
              <a:rPr lang="zh-CN" altLang="en-US" sz="3000" b="1" kern="0" dirty="0">
                <a:solidFill>
                  <a:srgbClr val="FFFF00"/>
                </a:solidFill>
                <a:latin typeface="宋体" panose="02010600030101010101" pitchFamily="2" charset="-122"/>
              </a:rPr>
              <a:t>课标全国</a:t>
            </a:r>
            <a:r>
              <a:rPr lang="en-US" altLang="zh-CN" sz="3000" b="1" kern="0" dirty="0">
                <a:solidFill>
                  <a:srgbClr val="FFFF00"/>
                </a:solidFill>
                <a:latin typeface="宋体" panose="02010600030101010101" pitchFamily="2" charset="-122"/>
              </a:rPr>
              <a:t>Ⅱ</a:t>
            </a:r>
            <a:r>
              <a:rPr lang="zh-CN" altLang="en-US" sz="3000" b="1" kern="0" dirty="0">
                <a:solidFill>
                  <a:srgbClr val="FFFF00"/>
                </a:solidFill>
                <a:latin typeface="宋体" panose="02010600030101010101" pitchFamily="2" charset="-122"/>
              </a:rPr>
              <a:t>,1</a:t>
            </a:r>
            <a:r>
              <a:rPr lang="en-US" altLang="zh-CN" sz="3000" b="1" kern="0" dirty="0">
                <a:solidFill>
                  <a:srgbClr val="FFFF00"/>
                </a:solidFill>
                <a:latin typeface="宋体" panose="02010600030101010101" pitchFamily="2" charset="-122"/>
              </a:rPr>
              <a:t>1</a:t>
            </a:r>
            <a:r>
              <a:rPr lang="zh-CN" altLang="en-US" sz="3000" b="1" kern="0" dirty="0">
                <a:solidFill>
                  <a:srgbClr val="FFFF00"/>
                </a:solidFill>
                <a:latin typeface="宋体" panose="02010600030101010101" pitchFamily="2" charset="-122"/>
              </a:rPr>
              <a:t>题) </a:t>
            </a:r>
            <a:endParaRPr lang="en-US" altLang="zh-CN" sz="3000" b="1" kern="0" dirty="0">
              <a:solidFill>
                <a:srgbClr val="FFFF00"/>
              </a:solidFill>
              <a:latin typeface="宋体" panose="02010600030101010101" pitchFamily="2" charset="-122"/>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古代男子有名有字</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名是出生后不久父亲起的</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字是二十岁举行冠礼后才起的。</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谥号是古代帝王、大臣等死后</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据其生平事迹评定的称号</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如武帝、哀帝、炀帝。</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kern="0" dirty="0">
                <a:solidFill>
                  <a:srgbClr val="FFFF00"/>
                </a:solidFill>
                <a:latin typeface="Times New Roman" panose="02020603050405020304" pitchFamily="65" charset="-122"/>
              </a:rPr>
              <a:t>C.</a:t>
            </a:r>
            <a:r>
              <a:rPr lang="zh-CN" altLang="en-US" sz="2200" b="1" kern="0" dirty="0">
                <a:solidFill>
                  <a:srgbClr val="FFFF00"/>
                </a:solidFill>
                <a:latin typeface="Times New Roman" panose="02020603050405020304" pitchFamily="65" charset="-122"/>
              </a:rPr>
              <a:t>嗣位指继承君位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我国封建王朝通常实行长子继承制</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君位由最年长的儿子继承。</a:t>
            </a:r>
          </a:p>
          <a:p>
            <a:pPr eaLnBrk="0" latinLnBrk="1" hangingPunct="0"/>
            <a:r>
              <a:rPr lang="en-US" altLang="zh-CN" sz="2200" b="1" kern="0" dirty="0">
                <a:solidFill>
                  <a:srgbClr val="FFFF00"/>
                </a:solidFill>
                <a:latin typeface="Times New Roman" panose="02020603050405020304" pitchFamily="65" charset="-122"/>
              </a:rPr>
              <a:t>D.</a:t>
            </a:r>
            <a:r>
              <a:rPr lang="zh-CN" altLang="en-US" sz="2200" b="1" kern="0" dirty="0">
                <a:solidFill>
                  <a:srgbClr val="FFFF00"/>
                </a:solidFill>
                <a:latin typeface="Times New Roman" panose="02020603050405020304" pitchFamily="65" charset="-122"/>
              </a:rPr>
              <a:t>阙是宫门两侧的高台</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又可借指宫廷</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诣阙”既可指赴朝廷</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又可指赴京都。</a:t>
            </a:r>
          </a:p>
        </p:txBody>
      </p:sp>
      <p:sp>
        <p:nvSpPr>
          <p:cNvPr id="21" name="矩形 20"/>
          <p:cNvSpPr/>
          <p:nvPr/>
        </p:nvSpPr>
        <p:spPr>
          <a:xfrm>
            <a:off x="1365475" y="3857314"/>
            <a:ext cx="9832500" cy="400110"/>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a:t>
            </a:r>
            <a:r>
              <a:rPr lang="en-US" altLang="zh-CN" sz="2000" b="1" dirty="0">
                <a:solidFill>
                  <a:srgbClr val="FFFF00"/>
                </a:solidFill>
              </a:rPr>
              <a:t>C</a:t>
            </a:r>
            <a:r>
              <a:rPr lang="zh-CN" altLang="en-US" sz="2000" b="1" dirty="0">
                <a:solidFill>
                  <a:srgbClr val="FFFF00"/>
                </a:solidFill>
              </a:rPr>
              <a:t>　“长子”以及“最年长的儿子”不正确</a:t>
            </a:r>
            <a:r>
              <a:rPr lang="en-US" altLang="zh-CN" sz="2000" b="1" dirty="0">
                <a:solidFill>
                  <a:srgbClr val="FFFF00"/>
                </a:solidFill>
              </a:rPr>
              <a:t>,</a:t>
            </a:r>
            <a:r>
              <a:rPr lang="zh-CN" altLang="en-US" sz="2000" b="1" dirty="0">
                <a:solidFill>
                  <a:srgbClr val="FFFF00"/>
                </a:solidFill>
              </a:rPr>
              <a:t>均应为“嫡长子”。</a:t>
            </a:r>
          </a:p>
        </p:txBody>
      </p:sp>
    </p:spTree>
    <p:extLst>
      <p:ext uri="{BB962C8B-B14F-4D97-AF65-F5344CB8AC3E}">
        <p14:creationId xmlns="" xmlns:p14="http://schemas.microsoft.com/office/powerpoint/2010/main" val="1565773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宋体" panose="02010600030101010101" pitchFamily="2" charset="-122"/>
              </a:rPr>
              <a:t>(201</a:t>
            </a:r>
            <a:r>
              <a:rPr lang="en-US" altLang="zh-CN" sz="3000" b="1" kern="0" dirty="0">
                <a:solidFill>
                  <a:srgbClr val="FFFF00"/>
                </a:solidFill>
                <a:latin typeface="宋体" panose="02010600030101010101" pitchFamily="2" charset="-122"/>
              </a:rPr>
              <a:t>5</a:t>
            </a:r>
            <a:r>
              <a:rPr lang="zh-CN" altLang="en-US" sz="3000" b="1" kern="0" dirty="0">
                <a:solidFill>
                  <a:srgbClr val="FFFF00"/>
                </a:solidFill>
                <a:latin typeface="宋体" panose="02010600030101010101" pitchFamily="2" charset="-122"/>
              </a:rPr>
              <a:t>课标全国</a:t>
            </a:r>
            <a:r>
              <a:rPr lang="en-US" altLang="zh-CN" sz="3000" b="1" kern="0" dirty="0">
                <a:solidFill>
                  <a:srgbClr val="FFFF00"/>
                </a:solidFill>
                <a:latin typeface="宋体" panose="02010600030101010101" pitchFamily="2" charset="-122"/>
              </a:rPr>
              <a:t>Ⅲ</a:t>
            </a:r>
            <a:r>
              <a:rPr lang="zh-CN" altLang="en-US" sz="3000" b="1" kern="0" dirty="0">
                <a:solidFill>
                  <a:srgbClr val="FFFF00"/>
                </a:solidFill>
                <a:latin typeface="宋体" panose="02010600030101010101" pitchFamily="2" charset="-122"/>
              </a:rPr>
              <a:t>,1</a:t>
            </a:r>
            <a:r>
              <a:rPr lang="en-US" altLang="zh-CN" sz="3000" b="1" kern="0" dirty="0">
                <a:solidFill>
                  <a:srgbClr val="FFFF00"/>
                </a:solidFill>
                <a:latin typeface="宋体" panose="02010600030101010101" pitchFamily="2" charset="-122"/>
              </a:rPr>
              <a:t>1</a:t>
            </a:r>
            <a:r>
              <a:rPr lang="zh-CN" altLang="en-US" sz="3000" b="1" kern="0" dirty="0">
                <a:solidFill>
                  <a:srgbClr val="FFFF00"/>
                </a:solidFill>
                <a:latin typeface="宋体" panose="02010600030101010101" pitchFamily="2" charset="-122"/>
              </a:rPr>
              <a:t>题) </a:t>
            </a:r>
            <a:endParaRPr lang="en-US" altLang="zh-CN" sz="3000" b="1" kern="0" dirty="0">
              <a:solidFill>
                <a:srgbClr val="FFFF00"/>
              </a:solidFill>
              <a:latin typeface="宋体" panose="02010600030101010101" pitchFamily="2" charset="-122"/>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登进士第</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又可称为进士及第</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指科举时代经考试合格后录取成为进士。</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兵部是古代“六部”之一</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掌管全国武官选用和兵籍、军械、军令等事宜。</a:t>
            </a:r>
          </a:p>
          <a:p>
            <a:pPr eaLnBrk="0" latinLnBrk="1" hangingPunct="0"/>
            <a:r>
              <a:rPr lang="en-US" altLang="zh-CN" sz="2200" b="1" dirty="0">
                <a:solidFill>
                  <a:srgbClr val="FFFF00"/>
                </a:solidFill>
              </a:rPr>
              <a:t>C.</a:t>
            </a:r>
            <a:r>
              <a:rPr lang="zh-CN" altLang="en-US" sz="2200" b="1" dirty="0">
                <a:solidFill>
                  <a:srgbClr val="FFFF00"/>
                </a:solidFill>
              </a:rPr>
              <a:t>庙号是皇帝死后</a:t>
            </a:r>
            <a:r>
              <a:rPr lang="en-US" altLang="zh-CN" sz="2200" b="1" dirty="0">
                <a:solidFill>
                  <a:srgbClr val="FFFF00"/>
                </a:solidFill>
              </a:rPr>
              <a:t>,</a:t>
            </a:r>
            <a:r>
              <a:rPr lang="zh-CN" altLang="en-US" sz="2200" b="1" dirty="0">
                <a:solidFill>
                  <a:srgbClr val="FFFF00"/>
                </a:solidFill>
              </a:rPr>
              <a:t>在太庙立室奉祀时特起的名号</a:t>
            </a:r>
            <a:r>
              <a:rPr lang="en-US" altLang="zh-CN" sz="2200" b="1" dirty="0">
                <a:solidFill>
                  <a:srgbClr val="FFFF00"/>
                </a:solidFill>
              </a:rPr>
              <a:t>,</a:t>
            </a:r>
            <a:r>
              <a:rPr lang="zh-CN" altLang="en-US" sz="2200" b="1" dirty="0">
                <a:solidFill>
                  <a:srgbClr val="FFFF00"/>
                </a:solidFill>
              </a:rPr>
              <a:t>如高祖、太宗、钦宗。</a:t>
            </a:r>
          </a:p>
          <a:p>
            <a:pPr eaLnBrk="0" latinLnBrk="1" hangingPunct="0"/>
            <a:r>
              <a:rPr lang="en-US" altLang="zh-CN" sz="2200" b="1" dirty="0">
                <a:solidFill>
                  <a:srgbClr val="FFFF00"/>
                </a:solidFill>
              </a:rPr>
              <a:t>D.</a:t>
            </a:r>
            <a:r>
              <a:rPr lang="zh-CN" altLang="en-US" sz="2200" b="1" dirty="0">
                <a:solidFill>
                  <a:srgbClr val="FFFF00"/>
                </a:solidFill>
              </a:rPr>
              <a:t>太子指封建时代君主儿子中被确定继承君位的人</a:t>
            </a:r>
            <a:r>
              <a:rPr lang="en-US" altLang="zh-CN" sz="2200" b="1" dirty="0">
                <a:solidFill>
                  <a:srgbClr val="FFFF00"/>
                </a:solidFill>
              </a:rPr>
              <a:t>,</a:t>
            </a:r>
            <a:r>
              <a:rPr lang="zh-CN" altLang="en-US" sz="2200" b="1" dirty="0">
                <a:solidFill>
                  <a:srgbClr val="FFFF00"/>
                </a:solidFill>
              </a:rPr>
              <a:t>有时也可指其他儿子。</a:t>
            </a:r>
          </a:p>
        </p:txBody>
      </p:sp>
      <p:sp>
        <p:nvSpPr>
          <p:cNvPr id="21" name="矩形 20"/>
          <p:cNvSpPr/>
          <p:nvPr/>
        </p:nvSpPr>
        <p:spPr>
          <a:xfrm>
            <a:off x="1206716" y="3421775"/>
            <a:ext cx="9832500" cy="1631216"/>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 </a:t>
            </a:r>
            <a:r>
              <a:rPr lang="en-US" altLang="zh-CN" sz="2000" b="1" dirty="0">
                <a:solidFill>
                  <a:srgbClr val="FFFF00"/>
                </a:solidFill>
              </a:rPr>
              <a:t>D</a:t>
            </a:r>
            <a:r>
              <a:rPr lang="zh-CN" altLang="en-US" sz="2000" b="1" dirty="0">
                <a:solidFill>
                  <a:srgbClr val="FFFF00"/>
                </a:solidFill>
              </a:rPr>
              <a:t>　太子只能有一个</a:t>
            </a:r>
            <a:r>
              <a:rPr lang="en-US" altLang="zh-CN" sz="2000" b="1" dirty="0">
                <a:solidFill>
                  <a:srgbClr val="FFFF00"/>
                </a:solidFill>
              </a:rPr>
              <a:t>,</a:t>
            </a:r>
            <a:r>
              <a:rPr lang="zh-CN" altLang="en-US" sz="2000" b="1" dirty="0">
                <a:solidFill>
                  <a:srgbClr val="FFFF00"/>
                </a:solidFill>
              </a:rPr>
              <a:t>所以“有时也可指其他儿子”不正确。</a:t>
            </a:r>
          </a:p>
          <a:p>
            <a:r>
              <a:rPr lang="zh-CN" altLang="en-US" sz="2000" b="1" dirty="0">
                <a:solidFill>
                  <a:srgbClr val="FFFF00"/>
                </a:solidFill>
              </a:rPr>
              <a:t>备考策略：本题考查考生对古代文化常识的识记能力。古代文化常识题是课标全国卷从</a:t>
            </a:r>
            <a:r>
              <a:rPr lang="en-US" altLang="zh-CN" sz="2000" b="1" dirty="0">
                <a:solidFill>
                  <a:srgbClr val="FFFF00"/>
                </a:solidFill>
              </a:rPr>
              <a:t>2015</a:t>
            </a:r>
            <a:r>
              <a:rPr lang="zh-CN" altLang="en-US" sz="2000" b="1" dirty="0">
                <a:solidFill>
                  <a:srgbClr val="FFFF00"/>
                </a:solidFill>
              </a:rPr>
              <a:t>年开始命制的一种题型</a:t>
            </a:r>
            <a:r>
              <a:rPr lang="en-US" altLang="zh-CN" sz="2000" b="1" dirty="0">
                <a:solidFill>
                  <a:srgbClr val="FFFF00"/>
                </a:solidFill>
              </a:rPr>
              <a:t>,</a:t>
            </a:r>
            <a:r>
              <a:rPr lang="zh-CN" altLang="en-US" sz="2000" b="1" dirty="0">
                <a:solidFill>
                  <a:srgbClr val="FFFF00"/>
                </a:solidFill>
              </a:rPr>
              <a:t>即在阅读材料中选取四个具有古代传统文化内涵的词语</a:t>
            </a:r>
            <a:r>
              <a:rPr lang="en-US" altLang="zh-CN" sz="2000" b="1" dirty="0">
                <a:solidFill>
                  <a:srgbClr val="FFFF00"/>
                </a:solidFill>
              </a:rPr>
              <a:t>,</a:t>
            </a:r>
            <a:r>
              <a:rPr lang="zh-CN" altLang="en-US" sz="2000" b="1" dirty="0">
                <a:solidFill>
                  <a:srgbClr val="FFFF00"/>
                </a:solidFill>
              </a:rPr>
              <a:t>对其相关内容进行解说</a:t>
            </a:r>
            <a:r>
              <a:rPr lang="en-US" altLang="zh-CN" sz="2000" b="1" dirty="0">
                <a:solidFill>
                  <a:srgbClr val="FFFF00"/>
                </a:solidFill>
              </a:rPr>
              <a:t>,</a:t>
            </a:r>
            <a:r>
              <a:rPr lang="zh-CN" altLang="en-US" sz="2000" b="1" dirty="0">
                <a:solidFill>
                  <a:srgbClr val="FFFF00"/>
                </a:solidFill>
              </a:rPr>
              <a:t>要求考生选择出正确或不正确的一项。针对这种题型</a:t>
            </a:r>
            <a:r>
              <a:rPr lang="en-US" altLang="zh-CN" sz="2000" b="1" dirty="0">
                <a:solidFill>
                  <a:srgbClr val="FFFF00"/>
                </a:solidFill>
              </a:rPr>
              <a:t>,</a:t>
            </a:r>
            <a:r>
              <a:rPr lang="zh-CN" altLang="en-US" sz="2000" b="1" dirty="0">
                <a:solidFill>
                  <a:srgbClr val="FFFF00"/>
                </a:solidFill>
              </a:rPr>
              <a:t>备考时可对与人物传记内容相关的古代文化常识进行分门别类的整理并加强识记。</a:t>
            </a:r>
          </a:p>
        </p:txBody>
      </p:sp>
    </p:spTree>
    <p:extLst>
      <p:ext uri="{BB962C8B-B14F-4D97-AF65-F5344CB8AC3E}">
        <p14:creationId xmlns="" xmlns:p14="http://schemas.microsoft.com/office/powerpoint/2010/main" val="2447278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8" name="TextBox 2"/>
          <p:cNvSpPr txBox="1"/>
          <p:nvPr/>
        </p:nvSpPr>
        <p:spPr>
          <a:xfrm>
            <a:off x="587207" y="1032316"/>
            <a:ext cx="10886453" cy="4893647"/>
          </a:xfrm>
          <a:prstGeom prst="rect">
            <a:avLst/>
          </a:prstGeom>
          <a:noFill/>
          <a:effectLst>
            <a:glow rad="139700">
              <a:schemeClr val="accent2">
                <a:satMod val="175000"/>
                <a:alpha val="40000"/>
              </a:schemeClr>
            </a:glow>
          </a:effectLst>
        </p:spPr>
        <p:txBody>
          <a:bodyPr wrap="square" lIns="0" tIns="0" rIns="0" bIns="0" rtlCol="0">
            <a:spAutoFit/>
          </a:bodyPr>
          <a:lstStyle/>
          <a:p>
            <a:pPr algn="ctr">
              <a:lnSpc>
                <a:spcPct val="150000"/>
              </a:lnSpc>
            </a:pPr>
            <a:r>
              <a:rPr lang="zh-CN" altLang="en-US" sz="3600" b="1" kern="0" dirty="0">
                <a:solidFill>
                  <a:srgbClr val="FFFF00"/>
                </a:solidFill>
                <a:latin typeface="汉仪程行简" panose="00020600040101010101" pitchFamily="18" charset="-122"/>
                <a:ea typeface="汉仪程行简" panose="00020600040101010101" pitchFamily="18" charset="-122"/>
              </a:rPr>
              <a:t>文化常识</a:t>
            </a:r>
          </a:p>
          <a:p>
            <a:r>
              <a:rPr lang="zh-CN" altLang="en-US" sz="2400" b="1" kern="0" dirty="0">
                <a:solidFill>
                  <a:srgbClr val="FFFF00"/>
                </a:solidFill>
                <a:latin typeface="+mn-ea"/>
              </a:rPr>
              <a:t>　　中华文化博大精深,内涵十分丰富。随着历史的发展,古代文化的许多内容也在不断地发展演变。中国古代文化常识主要有以下方面: </a:t>
            </a:r>
            <a:r>
              <a:rPr sz="2400" b="1" kern="0" dirty="0">
                <a:solidFill>
                  <a:srgbClr val="FFFF00"/>
                </a:solidFill>
                <a:latin typeface="+mn-ea"/>
              </a:rPr>
              <a:t/>
            </a:r>
            <a:br>
              <a:rPr sz="2400" b="1" kern="0" dirty="0">
                <a:solidFill>
                  <a:srgbClr val="FFFF00"/>
                </a:solidFill>
                <a:latin typeface="+mn-ea"/>
              </a:rPr>
            </a:br>
            <a:r>
              <a:rPr lang="en-US" sz="2400" b="1" kern="0" dirty="0" smtClean="0">
                <a:solidFill>
                  <a:srgbClr val="FFFF00"/>
                </a:solidFill>
                <a:latin typeface="+mn-ea"/>
              </a:rPr>
              <a:t>       </a:t>
            </a:r>
            <a:r>
              <a:rPr lang="zh-CN" altLang="en-US" sz="2400" b="1" kern="0" dirty="0" smtClean="0">
                <a:solidFill>
                  <a:srgbClr val="FFFF00"/>
                </a:solidFill>
                <a:latin typeface="+mn-ea"/>
              </a:rPr>
              <a:t>官职</a:t>
            </a:r>
            <a:r>
              <a:rPr lang="zh-CN" altLang="en-US" sz="2400" b="1" kern="0" dirty="0">
                <a:solidFill>
                  <a:srgbClr val="FFFF00"/>
                </a:solidFill>
                <a:latin typeface="+mn-ea"/>
              </a:rPr>
              <a:t>科举、姓名称谓、天文地理、历法纪年、音乐文娱、风俗礼仪、饮食器用。针对这个考点,我们可以采取以下备考方法。</a:t>
            </a:r>
          </a:p>
          <a:p>
            <a:r>
              <a:rPr lang="zh-CN" altLang="en-US" sz="2400" b="1" kern="0" dirty="0" smtClean="0">
                <a:solidFill>
                  <a:srgbClr val="FFFF00"/>
                </a:solidFill>
                <a:latin typeface="+mn-ea"/>
              </a:rPr>
              <a:t>    古</a:t>
            </a:r>
            <a:r>
              <a:rPr lang="zh-CN" altLang="en-US" sz="2400" b="1" kern="0" dirty="0">
                <a:solidFill>
                  <a:srgbClr val="FFFF00"/>
                </a:solidFill>
                <a:latin typeface="+mn-ea"/>
              </a:rPr>
              <a:t>代文化常识题是课标全国卷从2015年开始命制的一种新的题型,即在阅读材料中选取四个具有古代传统文化内涵的词语,对相关内容进行解释,反映其中的文化意义,要求考生选出正确或不正确的一项。</a:t>
            </a:r>
          </a:p>
          <a:p>
            <a:r>
              <a:rPr lang="zh-CN" altLang="en-US" sz="2400" b="1" kern="0" dirty="0">
                <a:solidFill>
                  <a:srgbClr val="FFFF00"/>
                </a:solidFill>
                <a:latin typeface="+mn-ea"/>
              </a:rPr>
              <a:t>1.系统积累法</a:t>
            </a:r>
          </a:p>
          <a:p>
            <a:r>
              <a:rPr lang="zh-CN" altLang="en-US" sz="2400" b="1" kern="0" dirty="0">
                <a:solidFill>
                  <a:srgbClr val="FFFF00"/>
                </a:solidFill>
                <a:latin typeface="+mn-ea"/>
              </a:rPr>
              <a:t>    文言文人物传记是一种以记叙为主的散文,一般都要写到下列内容:传主的姓名、字、号、朝代和籍贯,传主的官职及其变动情况,传主的工作地点及其变动情况</a:t>
            </a:r>
            <a:r>
              <a:rPr lang="en-US" altLang="zh-CN" sz="2400" b="1" kern="0" dirty="0">
                <a:solidFill>
                  <a:srgbClr val="FFFF00"/>
                </a:solidFill>
                <a:latin typeface="+mn-ea"/>
              </a:rPr>
              <a:t>,</a:t>
            </a:r>
            <a:r>
              <a:rPr lang="zh-CN" altLang="en-US" sz="2400" b="1" kern="0" dirty="0">
                <a:solidFill>
                  <a:srgbClr val="FFFF00"/>
                </a:solidFill>
                <a:latin typeface="+mn-ea"/>
              </a:rPr>
              <a:t>传主的主要政绩、成就、特点</a:t>
            </a:r>
            <a:r>
              <a:rPr lang="en-US" altLang="zh-CN" sz="2400" b="1" kern="0" dirty="0">
                <a:solidFill>
                  <a:srgbClr val="FFFF00"/>
                </a:solidFill>
                <a:latin typeface="+mn-ea"/>
              </a:rPr>
              <a:t>,</a:t>
            </a:r>
            <a:r>
              <a:rPr lang="zh-CN" altLang="en-US" sz="2400" b="1" kern="0" dirty="0">
                <a:solidFill>
                  <a:srgbClr val="FFFF00"/>
                </a:solidFill>
                <a:latin typeface="+mn-ea"/>
              </a:rPr>
              <a:t>传主生前和死后受到的封赏</a:t>
            </a:r>
            <a:r>
              <a:rPr lang="en-US" altLang="zh-CN" sz="2400" b="1" kern="0" dirty="0">
                <a:solidFill>
                  <a:srgbClr val="FFFF00"/>
                </a:solidFill>
                <a:latin typeface="+mn-ea"/>
              </a:rPr>
              <a:t>,</a:t>
            </a:r>
            <a:r>
              <a:rPr lang="zh-CN" altLang="en-US" sz="2400" b="1" kern="0" dirty="0">
                <a:solidFill>
                  <a:srgbClr val="FFFF00"/>
                </a:solidFill>
                <a:latin typeface="+mn-ea"/>
              </a:rPr>
              <a:t>等等。</a:t>
            </a:r>
          </a:p>
        </p:txBody>
      </p:sp>
    </p:spTree>
    <p:extLst>
      <p:ext uri="{BB962C8B-B14F-4D97-AF65-F5344CB8AC3E}">
        <p14:creationId xmlns="" xmlns:p14="http://schemas.microsoft.com/office/powerpoint/2010/main" val="168676980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978912" y="1494106"/>
            <a:ext cx="10629588" cy="2400657"/>
          </a:xfrm>
          <a:prstGeom prst="rect">
            <a:avLst/>
          </a:prstGeom>
        </p:spPr>
        <p:txBody>
          <a:bodyPr wrap="square">
            <a:spAutoFit/>
          </a:bodyPr>
          <a:lstStyle/>
          <a:p>
            <a:pPr eaLnBrk="0" latinLnBrk="1" hangingPunct="0"/>
            <a:r>
              <a:rPr lang="zh-CN" altLang="en-US" sz="3000" b="1" kern="0" dirty="0">
                <a:solidFill>
                  <a:srgbClr val="FFFF00"/>
                </a:solidFill>
                <a:latin typeface="楷体" panose="02010609060101010101" pitchFamily="49" charset="-122"/>
                <a:ea typeface="楷体" panose="02010609060101010101" pitchFamily="49" charset="-122"/>
              </a:rPr>
              <a:t>◇</a:t>
            </a:r>
            <a:r>
              <a:rPr lang="zh-CN" altLang="en-US" sz="3000" b="1" kern="0" dirty="0">
                <a:solidFill>
                  <a:srgbClr val="FFFF00"/>
                </a:solidFill>
                <a:latin typeface="+mn-ea"/>
              </a:rPr>
              <a:t>文化常识的考查范围：</a:t>
            </a:r>
          </a:p>
          <a:p>
            <a:pPr eaLnBrk="0" latinLnBrk="1" hangingPunct="0"/>
            <a:r>
              <a:rPr lang="zh-CN" altLang="en-US" sz="3000" b="1" kern="0" dirty="0">
                <a:solidFill>
                  <a:srgbClr val="FFFF00"/>
                </a:solidFill>
                <a:latin typeface="+mn-ea"/>
              </a:rPr>
              <a:t>文化常识的考查主要有古代的官职名称、建筑的名称、年号、谥号、庙号、文书名称、官场礼节、朝廷机构、典章制度、行政区划等。平时注意积累</a:t>
            </a:r>
            <a:r>
              <a:rPr lang="en-US" altLang="zh-CN" sz="3000" b="1" kern="0" dirty="0">
                <a:solidFill>
                  <a:srgbClr val="FFFF00"/>
                </a:solidFill>
                <a:latin typeface="+mn-ea"/>
              </a:rPr>
              <a:t>,</a:t>
            </a:r>
            <a:r>
              <a:rPr lang="zh-CN" altLang="en-US" sz="3000" b="1" kern="0" dirty="0">
                <a:solidFill>
                  <a:srgbClr val="FFFF00"/>
                </a:solidFill>
                <a:latin typeface="+mn-ea"/>
              </a:rPr>
              <a:t>尤其是课下注释的相关内容。</a:t>
            </a:r>
            <a:br>
              <a:rPr lang="zh-CN" altLang="en-US" sz="3000" b="1" kern="0" dirty="0">
                <a:solidFill>
                  <a:srgbClr val="FFFF00"/>
                </a:solidFill>
                <a:latin typeface="+mn-ea"/>
              </a:rPr>
            </a:br>
            <a:r>
              <a:rPr lang="zh-CN" altLang="en-US" sz="3000" b="1" kern="0" dirty="0">
                <a:solidFill>
                  <a:srgbClr val="FFFF00"/>
                </a:solidFill>
                <a:latin typeface="+mn-ea"/>
              </a:rPr>
              <a:t>答题时还要注意结合语境。</a:t>
            </a:r>
          </a:p>
        </p:txBody>
      </p:sp>
    </p:spTree>
    <p:extLst>
      <p:ext uri="{BB962C8B-B14F-4D97-AF65-F5344CB8AC3E}">
        <p14:creationId xmlns="" xmlns:p14="http://schemas.microsoft.com/office/powerpoint/2010/main" val="2774421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grpSp>
        <p:nvGrpSpPr>
          <p:cNvPr id="19" name="组合 18"/>
          <p:cNvGrpSpPr/>
          <p:nvPr/>
        </p:nvGrpSpPr>
        <p:grpSpPr>
          <a:xfrm>
            <a:off x="836601" y="1630003"/>
            <a:ext cx="10459600" cy="1382885"/>
            <a:chOff x="2159012" y="3514497"/>
            <a:chExt cx="10459600" cy="1382885"/>
          </a:xfrm>
        </p:grpSpPr>
        <p:grpSp>
          <p:nvGrpSpPr>
            <p:cNvPr id="20" name="组合 19"/>
            <p:cNvGrpSpPr/>
            <p:nvPr/>
          </p:nvGrpSpPr>
          <p:grpSpPr>
            <a:xfrm>
              <a:off x="2159012" y="3635498"/>
              <a:ext cx="3992802" cy="1261884"/>
              <a:chOff x="1601199" y="1941183"/>
              <a:chExt cx="3236593" cy="1261884"/>
            </a:xfrm>
          </p:grpSpPr>
          <p:sp>
            <p:nvSpPr>
              <p:cNvPr id="22" name="圆角矩形 21"/>
              <p:cNvSpPr/>
              <p:nvPr/>
            </p:nvSpPr>
            <p:spPr>
              <a:xfrm>
                <a:off x="1601199" y="1953000"/>
                <a:ext cx="3236593" cy="58959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TextBox 21"/>
              <p:cNvSpPr txBox="1"/>
              <p:nvPr/>
            </p:nvSpPr>
            <p:spPr>
              <a:xfrm>
                <a:off x="1630199" y="1941183"/>
                <a:ext cx="3127146" cy="1261884"/>
              </a:xfrm>
              <a:prstGeom prst="rect">
                <a:avLst/>
              </a:prstGeom>
              <a:noFill/>
            </p:spPr>
            <p:txBody>
              <a:bodyPr wrap="square" rtlCol="0">
                <a:spAutoFit/>
              </a:bodyPr>
              <a:lstStyle/>
              <a:p>
                <a:r>
                  <a:rPr lang="zh-CN" altLang="en-US" sz="3200" b="1" dirty="0">
                    <a:solidFill>
                      <a:schemeClr val="bg1"/>
                    </a:solidFill>
                    <a:latin typeface="黑体" panose="02010609060101010101" pitchFamily="49" charset="-122"/>
                    <a:ea typeface="黑体" panose="02010609060101010101" pitchFamily="49" charset="-122"/>
                  </a:rPr>
                  <a:t>①混淆考试级别名第</a:t>
                </a:r>
              </a:p>
              <a:p>
                <a:endParaRPr lang="zh-CN" altLang="en-US" sz="4400" b="1" dirty="0">
                  <a:solidFill>
                    <a:schemeClr val="bg1"/>
                  </a:solidFill>
                  <a:latin typeface="黑体" panose="02010609060101010101" pitchFamily="49" charset="-122"/>
                  <a:ea typeface="黑体" panose="02010609060101010101" pitchFamily="49" charset="-122"/>
                </a:endParaRPr>
              </a:p>
            </p:txBody>
          </p:sp>
        </p:grpSp>
        <p:sp>
          <p:nvSpPr>
            <p:cNvPr id="21" name="矩形 20"/>
            <p:cNvSpPr/>
            <p:nvPr/>
          </p:nvSpPr>
          <p:spPr>
            <a:xfrm>
              <a:off x="6231467" y="3514497"/>
              <a:ext cx="6387145" cy="904863"/>
            </a:xfrm>
            <a:prstGeom prst="rect">
              <a:avLst/>
            </a:prstGeom>
          </p:spPr>
          <p:txBody>
            <a:bodyPr wrap="square">
              <a:spAutoFit/>
            </a:bodyPr>
            <a:lstStyle/>
            <a:p>
              <a:pPr>
                <a:lnSpc>
                  <a:spcPct val="110000"/>
                </a:lnSpc>
              </a:pPr>
              <a:r>
                <a:rPr lang="zh-CN" altLang="en-US" sz="2400" b="1" dirty="0" smtClean="0">
                  <a:solidFill>
                    <a:srgbClr val="FFFF00"/>
                  </a:solidFill>
                  <a:latin typeface="楷体" panose="02010609060101010101" pitchFamily="49" charset="-122"/>
                  <a:ea typeface="楷体" panose="02010609060101010101" pitchFamily="49" charset="-122"/>
                </a:rPr>
                <a:t>考查科举制度时</a:t>
              </a:r>
              <a:r>
                <a:rPr lang="zh-CN" altLang="en-US" sz="2400" b="1" dirty="0">
                  <a:solidFill>
                    <a:srgbClr val="FFFF00"/>
                  </a:solidFill>
                  <a:latin typeface="楷体" panose="02010609060101010101" pitchFamily="49" charset="-122"/>
                  <a:ea typeface="楷体" panose="02010609060101010101" pitchFamily="49" charset="-122"/>
                </a:rPr>
                <a:t>，往往将科举考试的不同级别</a:t>
              </a:r>
              <a:endParaRPr lang="en-US" altLang="zh-CN" sz="2400" b="1" dirty="0">
                <a:solidFill>
                  <a:srgbClr val="FFFF00"/>
                </a:solidFill>
                <a:latin typeface="楷体" panose="02010609060101010101" pitchFamily="49" charset="-122"/>
                <a:ea typeface="楷体" panose="02010609060101010101" pitchFamily="49" charset="-122"/>
              </a:endParaRPr>
            </a:p>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及其对应名第混淆在一起，迷惑考生。</a:t>
              </a:r>
            </a:p>
          </p:txBody>
        </p:sp>
      </p:grpSp>
      <p:grpSp>
        <p:nvGrpSpPr>
          <p:cNvPr id="24" name="组合 23"/>
          <p:cNvGrpSpPr/>
          <p:nvPr/>
        </p:nvGrpSpPr>
        <p:grpSpPr>
          <a:xfrm>
            <a:off x="836601" y="2644264"/>
            <a:ext cx="10569404" cy="904863"/>
            <a:chOff x="2159012" y="5916554"/>
            <a:chExt cx="10569404" cy="904863"/>
          </a:xfrm>
        </p:grpSpPr>
        <p:grpSp>
          <p:nvGrpSpPr>
            <p:cNvPr id="25" name="组合 24"/>
            <p:cNvGrpSpPr/>
            <p:nvPr/>
          </p:nvGrpSpPr>
          <p:grpSpPr>
            <a:xfrm>
              <a:off x="2159012" y="6038107"/>
              <a:ext cx="5340770" cy="612420"/>
              <a:chOff x="1601199" y="1898799"/>
              <a:chExt cx="4329265" cy="612420"/>
            </a:xfrm>
          </p:grpSpPr>
          <p:sp>
            <p:nvSpPr>
              <p:cNvPr id="27" name="圆角矩形 26"/>
              <p:cNvSpPr/>
              <p:nvPr/>
            </p:nvSpPr>
            <p:spPr>
              <a:xfrm>
                <a:off x="1601199" y="1953000"/>
                <a:ext cx="3236591" cy="558219"/>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TextBox 27"/>
              <p:cNvSpPr txBox="1"/>
              <p:nvPr/>
            </p:nvSpPr>
            <p:spPr>
              <a:xfrm>
                <a:off x="1626157" y="1898799"/>
                <a:ext cx="4304307" cy="584775"/>
              </a:xfrm>
              <a:prstGeom prst="rect">
                <a:avLst/>
              </a:prstGeom>
              <a:noFill/>
            </p:spPr>
            <p:txBody>
              <a:bodyPr wrap="square" rtlCol="0">
                <a:spAutoFit/>
              </a:bodyPr>
              <a:lstStyle/>
              <a:p>
                <a:r>
                  <a:rPr lang="zh-CN" altLang="en-US" sz="3200" b="1" dirty="0">
                    <a:solidFill>
                      <a:schemeClr val="bg1"/>
                    </a:solidFill>
                    <a:latin typeface="黑体" panose="02010609060101010101" pitchFamily="49" charset="-122"/>
                    <a:ea typeface="黑体" panose="02010609060101010101" pitchFamily="49" charset="-122"/>
                  </a:rPr>
                  <a:t>②扩大官职职权范围</a:t>
                </a:r>
              </a:p>
            </p:txBody>
          </p:sp>
        </p:grpSp>
        <p:sp>
          <p:nvSpPr>
            <p:cNvPr id="26" name="矩形 25"/>
            <p:cNvSpPr/>
            <p:nvPr/>
          </p:nvSpPr>
          <p:spPr>
            <a:xfrm>
              <a:off x="6231466" y="5916554"/>
              <a:ext cx="6496950" cy="904863"/>
            </a:xfrm>
            <a:prstGeom prst="rect">
              <a:avLst/>
            </a:prstGeom>
          </p:spPr>
          <p:txBody>
            <a:bodyPr wrap="square">
              <a:spAutoFit/>
            </a:bodyPr>
            <a:lstStyle/>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考查</a:t>
              </a:r>
              <a:r>
                <a:rPr lang="zh-CN" altLang="en-US" sz="2400" b="1" dirty="0" smtClean="0">
                  <a:solidFill>
                    <a:srgbClr val="FFFF00"/>
                  </a:solidFill>
                  <a:latin typeface="楷体" panose="02010609060101010101" pitchFamily="49" charset="-122"/>
                  <a:ea typeface="楷体" panose="02010609060101010101" pitchFamily="49" charset="-122"/>
                </a:rPr>
                <a:t>某</a:t>
              </a:r>
              <a:r>
                <a:rPr lang="zh-CN" altLang="en-US" sz="2400" b="1" dirty="0">
                  <a:solidFill>
                    <a:srgbClr val="FFFF00"/>
                  </a:solidFill>
                  <a:latin typeface="楷体" panose="02010609060101010101" pitchFamily="49" charset="-122"/>
                  <a:ea typeface="楷体" panose="02010609060101010101" pitchFamily="49" charset="-122"/>
                </a:rPr>
                <a:t>一官职或部门的职责时，添加了不属于</a:t>
              </a:r>
              <a:endParaRPr lang="en-US" altLang="zh-CN" sz="2400" b="1" dirty="0">
                <a:solidFill>
                  <a:srgbClr val="FFFF00"/>
                </a:solidFill>
                <a:latin typeface="楷体" panose="02010609060101010101" pitchFamily="49" charset="-122"/>
                <a:ea typeface="楷体" panose="02010609060101010101" pitchFamily="49" charset="-122"/>
              </a:endParaRPr>
            </a:p>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它的职责，扩大了职权范围。</a:t>
              </a:r>
            </a:p>
          </p:txBody>
        </p:sp>
      </p:grpSp>
      <p:grpSp>
        <p:nvGrpSpPr>
          <p:cNvPr id="29" name="组合 28"/>
          <p:cNvGrpSpPr/>
          <p:nvPr/>
        </p:nvGrpSpPr>
        <p:grpSpPr>
          <a:xfrm>
            <a:off x="836601" y="3834120"/>
            <a:ext cx="10491280" cy="907937"/>
            <a:chOff x="2273616" y="8495455"/>
            <a:chExt cx="9997397" cy="907937"/>
          </a:xfrm>
        </p:grpSpPr>
        <p:grpSp>
          <p:nvGrpSpPr>
            <p:cNvPr id="30" name="组合 29"/>
            <p:cNvGrpSpPr/>
            <p:nvPr/>
          </p:nvGrpSpPr>
          <p:grpSpPr>
            <a:xfrm>
              <a:off x="2273616" y="8495455"/>
              <a:ext cx="3835027" cy="626621"/>
              <a:chOff x="1699691" y="1928127"/>
              <a:chExt cx="3108699" cy="626621"/>
            </a:xfrm>
          </p:grpSpPr>
          <p:sp>
            <p:nvSpPr>
              <p:cNvPr id="32" name="圆角矩形 31"/>
              <p:cNvSpPr/>
              <p:nvPr/>
            </p:nvSpPr>
            <p:spPr>
              <a:xfrm>
                <a:off x="1699691" y="1952287"/>
                <a:ext cx="3108699" cy="602461"/>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TextBox 30"/>
              <p:cNvSpPr txBox="1"/>
              <p:nvPr/>
            </p:nvSpPr>
            <p:spPr>
              <a:xfrm>
                <a:off x="1743498" y="1928127"/>
                <a:ext cx="3021085" cy="584775"/>
              </a:xfrm>
              <a:prstGeom prst="rect">
                <a:avLst/>
              </a:prstGeom>
              <a:noFill/>
            </p:spPr>
            <p:txBody>
              <a:bodyPr wrap="square" rtlCol="0">
                <a:spAutoFit/>
              </a:bodyPr>
              <a:lstStyle/>
              <a:p>
                <a:r>
                  <a:rPr lang="zh-CN" altLang="en-US" sz="3200" b="1" dirty="0">
                    <a:solidFill>
                      <a:schemeClr val="bg1"/>
                    </a:solidFill>
                    <a:latin typeface="黑体" panose="02010609060101010101" pitchFamily="49" charset="-122"/>
                    <a:ea typeface="黑体" panose="02010609060101010101" pitchFamily="49" charset="-122"/>
                  </a:rPr>
                  <a:t>③打乱典籍对应搭配</a:t>
                </a:r>
              </a:p>
            </p:txBody>
          </p:sp>
        </p:grpSp>
        <p:sp>
          <p:nvSpPr>
            <p:cNvPr id="31" name="矩形 30"/>
            <p:cNvSpPr/>
            <p:nvPr/>
          </p:nvSpPr>
          <p:spPr>
            <a:xfrm>
              <a:off x="6162686" y="8498529"/>
              <a:ext cx="6108327" cy="904863"/>
            </a:xfrm>
            <a:prstGeom prst="rect">
              <a:avLst/>
            </a:prstGeom>
          </p:spPr>
          <p:txBody>
            <a:bodyPr wrap="square">
              <a:spAutoFit/>
            </a:bodyPr>
            <a:lstStyle/>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考查典籍知识时，将几种不同典籍的信息打乱，</a:t>
              </a:r>
              <a:endParaRPr lang="en-US" altLang="zh-CN" sz="2400" b="1" dirty="0">
                <a:solidFill>
                  <a:srgbClr val="FFFF00"/>
                </a:solidFill>
                <a:latin typeface="楷体" panose="02010609060101010101" pitchFamily="49" charset="-122"/>
                <a:ea typeface="楷体" panose="02010609060101010101" pitchFamily="49" charset="-122"/>
              </a:endParaRPr>
            </a:p>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随意搭配，让考生难以区分。</a:t>
              </a:r>
            </a:p>
          </p:txBody>
        </p:sp>
      </p:grpSp>
      <p:grpSp>
        <p:nvGrpSpPr>
          <p:cNvPr id="34" name="组合 33"/>
          <p:cNvGrpSpPr/>
          <p:nvPr/>
        </p:nvGrpSpPr>
        <p:grpSpPr>
          <a:xfrm>
            <a:off x="836601" y="4840790"/>
            <a:ext cx="10491280" cy="904863"/>
            <a:chOff x="2150650" y="10846347"/>
            <a:chExt cx="10491280" cy="904863"/>
          </a:xfrm>
        </p:grpSpPr>
        <p:grpSp>
          <p:nvGrpSpPr>
            <p:cNvPr id="35" name="组合 34"/>
            <p:cNvGrpSpPr/>
            <p:nvPr/>
          </p:nvGrpSpPr>
          <p:grpSpPr>
            <a:xfrm>
              <a:off x="2150650" y="10948349"/>
              <a:ext cx="5444999" cy="601748"/>
              <a:chOff x="1601198" y="1953000"/>
              <a:chExt cx="4413754" cy="601748"/>
            </a:xfrm>
          </p:grpSpPr>
          <p:sp>
            <p:nvSpPr>
              <p:cNvPr id="37" name="圆角矩形 36"/>
              <p:cNvSpPr/>
              <p:nvPr/>
            </p:nvSpPr>
            <p:spPr>
              <a:xfrm>
                <a:off x="1601198" y="1953000"/>
                <a:ext cx="3308245" cy="60174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TextBox 33"/>
              <p:cNvSpPr txBox="1"/>
              <p:nvPr/>
            </p:nvSpPr>
            <p:spPr>
              <a:xfrm>
                <a:off x="1710645" y="1969973"/>
                <a:ext cx="4304307" cy="584775"/>
              </a:xfrm>
              <a:prstGeom prst="rect">
                <a:avLst/>
              </a:prstGeom>
              <a:noFill/>
            </p:spPr>
            <p:txBody>
              <a:bodyPr wrap="square" rtlCol="0">
                <a:spAutoFit/>
              </a:bodyPr>
              <a:lstStyle/>
              <a:p>
                <a:r>
                  <a:rPr lang="zh-CN" altLang="en-US" sz="3200" b="1" dirty="0">
                    <a:solidFill>
                      <a:schemeClr val="bg1"/>
                    </a:solidFill>
                    <a:latin typeface="黑体" panose="02010609060101010101" pitchFamily="49" charset="-122"/>
                    <a:ea typeface="黑体" panose="02010609060101010101" pitchFamily="49" charset="-122"/>
                  </a:rPr>
                  <a:t>④弄错祭祀等级标准</a:t>
                </a:r>
              </a:p>
            </p:txBody>
          </p:sp>
        </p:grpSp>
        <p:sp>
          <p:nvSpPr>
            <p:cNvPr id="36" name="矩形 35"/>
            <p:cNvSpPr/>
            <p:nvPr/>
          </p:nvSpPr>
          <p:spPr>
            <a:xfrm>
              <a:off x="6219630" y="10846347"/>
              <a:ext cx="6422300" cy="904863"/>
            </a:xfrm>
            <a:prstGeom prst="rect">
              <a:avLst/>
            </a:prstGeom>
          </p:spPr>
          <p:txBody>
            <a:bodyPr wrap="square">
              <a:spAutoFit/>
            </a:bodyPr>
            <a:lstStyle/>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考查关于祭祀礼仪知识时，将天子祭祀与诸侯</a:t>
              </a:r>
              <a:endParaRPr lang="en-US" altLang="zh-CN" sz="2400" b="1" dirty="0">
                <a:solidFill>
                  <a:srgbClr val="FFFF00"/>
                </a:solidFill>
                <a:latin typeface="楷体" panose="02010609060101010101" pitchFamily="49" charset="-122"/>
                <a:ea typeface="楷体" panose="02010609060101010101" pitchFamily="49" charset="-122"/>
              </a:endParaRPr>
            </a:p>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祭祀的等级或牺牲标准弄错。</a:t>
              </a:r>
            </a:p>
          </p:txBody>
        </p:sp>
      </p:grpSp>
      <p:pic>
        <p:nvPicPr>
          <p:cNvPr id="2" name="图片 1"/>
          <p:cNvPicPr>
            <a:picLocks noChangeAspect="1"/>
          </p:cNvPicPr>
          <p:nvPr/>
        </p:nvPicPr>
        <p:blipFill>
          <a:blip r:embed="rId6" cstate="print"/>
          <a:stretch>
            <a:fillRect/>
          </a:stretch>
        </p:blipFill>
        <p:spPr>
          <a:xfrm>
            <a:off x="1473024" y="289187"/>
            <a:ext cx="9748349" cy="1457070"/>
          </a:xfrm>
          <a:prstGeom prst="rect">
            <a:avLst/>
          </a:prstGeom>
        </p:spPr>
      </p:pic>
    </p:spTree>
    <p:extLst>
      <p:ext uri="{BB962C8B-B14F-4D97-AF65-F5344CB8AC3E}">
        <p14:creationId xmlns="" xmlns:p14="http://schemas.microsoft.com/office/powerpoint/2010/main" val="18910034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grpSp>
        <p:nvGrpSpPr>
          <p:cNvPr id="18" name="组合 17"/>
          <p:cNvGrpSpPr/>
          <p:nvPr/>
        </p:nvGrpSpPr>
        <p:grpSpPr>
          <a:xfrm>
            <a:off x="884919" y="1347642"/>
            <a:ext cx="10246169" cy="904863"/>
            <a:chOff x="2159011" y="3495757"/>
            <a:chExt cx="10246169" cy="904863"/>
          </a:xfrm>
        </p:grpSpPr>
        <p:grpSp>
          <p:nvGrpSpPr>
            <p:cNvPr id="19" name="组合 18"/>
            <p:cNvGrpSpPr/>
            <p:nvPr/>
          </p:nvGrpSpPr>
          <p:grpSpPr>
            <a:xfrm>
              <a:off x="2159011" y="3647315"/>
              <a:ext cx="5309981" cy="601748"/>
              <a:chOff x="1601198" y="1953000"/>
              <a:chExt cx="4304307" cy="601748"/>
            </a:xfrm>
          </p:grpSpPr>
          <p:sp>
            <p:nvSpPr>
              <p:cNvPr id="21" name="圆角矩形 20"/>
              <p:cNvSpPr/>
              <p:nvPr/>
            </p:nvSpPr>
            <p:spPr>
              <a:xfrm>
                <a:off x="1601199" y="1953000"/>
                <a:ext cx="3295039" cy="60174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TextBox 21"/>
              <p:cNvSpPr txBox="1"/>
              <p:nvPr/>
            </p:nvSpPr>
            <p:spPr>
              <a:xfrm>
                <a:off x="1601198" y="1953000"/>
                <a:ext cx="4304307" cy="584775"/>
              </a:xfrm>
              <a:prstGeom prst="rect">
                <a:avLst/>
              </a:prstGeom>
              <a:noFill/>
            </p:spPr>
            <p:txBody>
              <a:bodyPr wrap="square" rtlCol="0">
                <a:spAutoFit/>
              </a:bodyPr>
              <a:lstStyle/>
              <a:p>
                <a:r>
                  <a:rPr lang="zh-CN" altLang="en-US" sz="3200" b="1" dirty="0">
                    <a:solidFill>
                      <a:schemeClr val="bg1"/>
                    </a:solidFill>
                    <a:latin typeface="黑体" panose="02010609060101010101" pitchFamily="49" charset="-122"/>
                    <a:ea typeface="黑体" panose="02010609060101010101" pitchFamily="49" charset="-122"/>
                  </a:rPr>
                  <a:t>⑤</a:t>
                </a:r>
                <a:r>
                  <a:rPr lang="zh-CN" altLang="en-US" sz="3200" b="1" dirty="0" smtClean="0">
                    <a:solidFill>
                      <a:schemeClr val="bg1"/>
                    </a:solidFill>
                    <a:latin typeface="黑体" panose="02010609060101010101" pitchFamily="49" charset="-122"/>
                    <a:ea typeface="黑体" panose="02010609060101010101" pitchFamily="49" charset="-122"/>
                  </a:rPr>
                  <a:t>混淆</a:t>
                </a:r>
                <a:r>
                  <a:rPr lang="zh-CN" altLang="en-US" sz="3200" b="1" dirty="0">
                    <a:solidFill>
                      <a:schemeClr val="bg1"/>
                    </a:solidFill>
                    <a:latin typeface="黑体" panose="02010609060101010101" pitchFamily="49" charset="-122"/>
                    <a:ea typeface="黑体" panose="02010609060101010101" pitchFamily="49" charset="-122"/>
                  </a:rPr>
                  <a:t>名字</a:t>
                </a:r>
                <a:r>
                  <a:rPr lang="zh-CN" altLang="en-US" sz="3200" b="1" dirty="0" smtClean="0">
                    <a:solidFill>
                      <a:schemeClr val="bg1"/>
                    </a:solidFill>
                    <a:latin typeface="黑体" panose="02010609060101010101" pitchFamily="49" charset="-122"/>
                    <a:ea typeface="黑体" panose="02010609060101010101" pitchFamily="49" charset="-122"/>
                  </a:rPr>
                  <a:t>称谓常识</a:t>
                </a:r>
                <a:endParaRPr lang="zh-CN" altLang="en-US" sz="3200" b="1" dirty="0">
                  <a:solidFill>
                    <a:schemeClr val="bg1"/>
                  </a:solidFill>
                  <a:latin typeface="黑体" panose="02010609060101010101" pitchFamily="49" charset="-122"/>
                  <a:ea typeface="黑体" panose="02010609060101010101" pitchFamily="49" charset="-122"/>
                </a:endParaRPr>
              </a:p>
            </p:txBody>
          </p:sp>
        </p:grpSp>
        <p:sp>
          <p:nvSpPr>
            <p:cNvPr id="20" name="矩形 19"/>
            <p:cNvSpPr/>
            <p:nvPr/>
          </p:nvSpPr>
          <p:spPr>
            <a:xfrm>
              <a:off x="6223916" y="3495757"/>
              <a:ext cx="6181264" cy="904863"/>
            </a:xfrm>
            <a:prstGeom prst="rect">
              <a:avLst/>
            </a:prstGeom>
          </p:spPr>
          <p:txBody>
            <a:bodyPr wrap="square">
              <a:spAutoFit/>
            </a:bodyPr>
            <a:lstStyle/>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将古人的字、号用法混淆，或将帝王的年号、</a:t>
              </a:r>
              <a:endParaRPr lang="en-US" altLang="zh-CN" sz="2400" b="1" dirty="0">
                <a:solidFill>
                  <a:srgbClr val="FFFF00"/>
                </a:solidFill>
                <a:latin typeface="楷体" panose="02010609060101010101" pitchFamily="49" charset="-122"/>
                <a:ea typeface="楷体" panose="02010609060101010101" pitchFamily="49" charset="-122"/>
              </a:endParaRPr>
            </a:p>
            <a:p>
              <a:pPr>
                <a:lnSpc>
                  <a:spcPct val="110000"/>
                </a:lnSpc>
              </a:pPr>
              <a:r>
                <a:rPr lang="zh-CN" altLang="en-US" sz="2400" b="1" dirty="0">
                  <a:solidFill>
                    <a:srgbClr val="FFFF00"/>
                  </a:solidFill>
                  <a:latin typeface="楷体" panose="02010609060101010101" pitchFamily="49" charset="-122"/>
                  <a:ea typeface="楷体" panose="02010609060101010101" pitchFamily="49" charset="-122"/>
                </a:rPr>
                <a:t>谥号、庙号的说法张冠李戴。</a:t>
              </a:r>
            </a:p>
          </p:txBody>
        </p:sp>
      </p:grpSp>
      <p:grpSp>
        <p:nvGrpSpPr>
          <p:cNvPr id="23" name="组合 22"/>
          <p:cNvGrpSpPr/>
          <p:nvPr/>
        </p:nvGrpSpPr>
        <p:grpSpPr>
          <a:xfrm>
            <a:off x="884919" y="2423255"/>
            <a:ext cx="10246169" cy="1261499"/>
            <a:chOff x="2159011" y="3470214"/>
            <a:chExt cx="10246169" cy="1261499"/>
          </a:xfrm>
        </p:grpSpPr>
        <p:grpSp>
          <p:nvGrpSpPr>
            <p:cNvPr id="24" name="组合 23"/>
            <p:cNvGrpSpPr/>
            <p:nvPr/>
          </p:nvGrpSpPr>
          <p:grpSpPr>
            <a:xfrm>
              <a:off x="2159011" y="3647315"/>
              <a:ext cx="5309981" cy="601748"/>
              <a:chOff x="1601198" y="1953000"/>
              <a:chExt cx="4304307" cy="601748"/>
            </a:xfrm>
          </p:grpSpPr>
          <p:sp>
            <p:nvSpPr>
              <p:cNvPr id="26" name="圆角矩形 25"/>
              <p:cNvSpPr/>
              <p:nvPr/>
            </p:nvSpPr>
            <p:spPr>
              <a:xfrm>
                <a:off x="1601199" y="1953000"/>
                <a:ext cx="3295039" cy="60174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TextBox 21"/>
              <p:cNvSpPr txBox="1"/>
              <p:nvPr/>
            </p:nvSpPr>
            <p:spPr>
              <a:xfrm>
                <a:off x="1601198" y="1953000"/>
                <a:ext cx="4304307" cy="584775"/>
              </a:xfrm>
              <a:prstGeom prst="rect">
                <a:avLst/>
              </a:prstGeom>
              <a:noFill/>
            </p:spPr>
            <p:txBody>
              <a:bodyPr wrap="squar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rPr>
                  <a:t>⑥古今地名识别不清</a:t>
                </a:r>
                <a:endParaRPr lang="zh-CN" altLang="en-US" sz="3200" b="1" dirty="0">
                  <a:solidFill>
                    <a:schemeClr val="bg1"/>
                  </a:solidFill>
                  <a:latin typeface="黑体" panose="02010609060101010101" pitchFamily="49" charset="-122"/>
                  <a:ea typeface="黑体" panose="02010609060101010101" pitchFamily="49" charset="-122"/>
                </a:endParaRPr>
              </a:p>
            </p:txBody>
          </p:sp>
        </p:grpSp>
        <p:sp>
          <p:nvSpPr>
            <p:cNvPr id="25" name="矩形 24"/>
            <p:cNvSpPr/>
            <p:nvPr/>
          </p:nvSpPr>
          <p:spPr>
            <a:xfrm>
              <a:off x="6223916" y="3470214"/>
              <a:ext cx="6181264" cy="1261499"/>
            </a:xfrm>
            <a:prstGeom prst="rect">
              <a:avLst/>
            </a:prstGeom>
          </p:spPr>
          <p:txBody>
            <a:bodyPr wrap="square">
              <a:spAutoFit/>
            </a:bodyPr>
            <a:lstStyle/>
            <a:p>
              <a:pPr>
                <a:lnSpc>
                  <a:spcPct val="110000"/>
                </a:lnSpc>
              </a:pPr>
              <a:r>
                <a:rPr lang="zh-CN" altLang="en-US" sz="2400" b="1" dirty="0" smtClean="0">
                  <a:solidFill>
                    <a:srgbClr val="FFFF00"/>
                  </a:solidFill>
                  <a:latin typeface="楷体" panose="02010609060101010101" pitchFamily="49" charset="-122"/>
                  <a:ea typeface="楷体" panose="02010609060101010101" pitchFamily="49" charset="-122"/>
                </a:rPr>
                <a:t>考查古代地理常识时，常常用今天的地理知识去阐释古代地理知识，弄错古代地名的说</a:t>
              </a:r>
              <a:r>
                <a:rPr lang="zh-CN" altLang="en-US" sz="2400" b="1" spc="200" dirty="0" smtClean="0">
                  <a:solidFill>
                    <a:srgbClr val="FFFF00"/>
                  </a:solidFill>
                  <a:latin typeface="楷体" panose="02010609060101010101" pitchFamily="49" charset="-122"/>
                  <a:ea typeface="楷体" panose="02010609060101010101" pitchFamily="49" charset="-122"/>
                </a:rPr>
                <a:t>法或</a:t>
              </a:r>
              <a:r>
                <a:rPr lang="zh-CN" altLang="en-US" sz="2400" b="1" dirty="0" smtClean="0">
                  <a:solidFill>
                    <a:srgbClr val="FFFF00"/>
                  </a:solidFill>
                  <a:latin typeface="楷体" panose="02010609060101010101" pitchFamily="49" charset="-122"/>
                  <a:ea typeface="楷体" panose="02010609060101010101" pitchFamily="49" charset="-122"/>
                </a:rPr>
                <a:t>范围。</a:t>
              </a:r>
              <a:endParaRPr lang="zh-CN" altLang="en-US" sz="2400" b="1" dirty="0">
                <a:solidFill>
                  <a:srgbClr val="FFFF00"/>
                </a:solidFill>
                <a:latin typeface="楷体" panose="02010609060101010101" pitchFamily="49" charset="-122"/>
                <a:ea typeface="楷体" panose="02010609060101010101" pitchFamily="49" charset="-122"/>
              </a:endParaRPr>
            </a:p>
          </p:txBody>
        </p:sp>
      </p:grpSp>
      <p:grpSp>
        <p:nvGrpSpPr>
          <p:cNvPr id="28" name="组合 27"/>
          <p:cNvGrpSpPr/>
          <p:nvPr/>
        </p:nvGrpSpPr>
        <p:grpSpPr>
          <a:xfrm>
            <a:off x="881743" y="3701512"/>
            <a:ext cx="10246169" cy="1261499"/>
            <a:chOff x="2159011" y="3480438"/>
            <a:chExt cx="10246169" cy="1261499"/>
          </a:xfrm>
        </p:grpSpPr>
        <p:grpSp>
          <p:nvGrpSpPr>
            <p:cNvPr id="29" name="组合 28"/>
            <p:cNvGrpSpPr/>
            <p:nvPr/>
          </p:nvGrpSpPr>
          <p:grpSpPr>
            <a:xfrm>
              <a:off x="2159011" y="3647315"/>
              <a:ext cx="5309981" cy="601748"/>
              <a:chOff x="1601198" y="1953000"/>
              <a:chExt cx="4304307" cy="601748"/>
            </a:xfrm>
          </p:grpSpPr>
          <p:sp>
            <p:nvSpPr>
              <p:cNvPr id="31" name="圆角矩形 30"/>
              <p:cNvSpPr/>
              <p:nvPr/>
            </p:nvSpPr>
            <p:spPr>
              <a:xfrm>
                <a:off x="1601199" y="1953000"/>
                <a:ext cx="3295039" cy="60174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TextBox 21"/>
              <p:cNvSpPr txBox="1"/>
              <p:nvPr/>
            </p:nvSpPr>
            <p:spPr>
              <a:xfrm>
                <a:off x="1601198" y="1953000"/>
                <a:ext cx="4304307" cy="584775"/>
              </a:xfrm>
              <a:prstGeom prst="rect">
                <a:avLst/>
              </a:prstGeom>
              <a:noFill/>
            </p:spPr>
            <p:txBody>
              <a:bodyPr wrap="squar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rPr>
                  <a:t>⑦混淆官职任免词语</a:t>
                </a:r>
                <a:endParaRPr lang="zh-CN" altLang="en-US" sz="3200" b="1" dirty="0">
                  <a:solidFill>
                    <a:schemeClr val="bg1"/>
                  </a:solidFill>
                  <a:latin typeface="黑体" panose="02010609060101010101" pitchFamily="49" charset="-122"/>
                  <a:ea typeface="黑体" panose="02010609060101010101" pitchFamily="49" charset="-122"/>
                </a:endParaRPr>
              </a:p>
            </p:txBody>
          </p:sp>
        </p:grpSp>
        <p:sp>
          <p:nvSpPr>
            <p:cNvPr id="30" name="矩形 29"/>
            <p:cNvSpPr/>
            <p:nvPr/>
          </p:nvSpPr>
          <p:spPr>
            <a:xfrm>
              <a:off x="6223916" y="3480438"/>
              <a:ext cx="6181264" cy="1261499"/>
            </a:xfrm>
            <a:prstGeom prst="rect">
              <a:avLst/>
            </a:prstGeom>
          </p:spPr>
          <p:txBody>
            <a:bodyPr wrap="square">
              <a:spAutoFit/>
            </a:bodyPr>
            <a:lstStyle/>
            <a:p>
              <a:pPr>
                <a:lnSpc>
                  <a:spcPct val="110000"/>
                </a:lnSpc>
              </a:pPr>
              <a:r>
                <a:rPr lang="zh-CN" altLang="en-US" sz="2400" b="1" spc="-200" dirty="0" smtClean="0">
                  <a:solidFill>
                    <a:srgbClr val="FFFF00"/>
                  </a:solidFill>
                  <a:latin typeface="楷体" panose="02010609060101010101" pitchFamily="49" charset="-122"/>
                  <a:ea typeface="楷体" panose="02010609060101010101" pitchFamily="49" charset="-122"/>
                </a:rPr>
                <a:t>考查官职知识时，往往会将涉及官职任免的文言</a:t>
              </a:r>
              <a:r>
                <a:rPr lang="zh-CN" altLang="en-US" sz="2400" b="1" dirty="0" smtClean="0">
                  <a:solidFill>
                    <a:srgbClr val="FFFF00"/>
                  </a:solidFill>
                  <a:latin typeface="楷体" panose="02010609060101010101" pitchFamily="49" charset="-122"/>
                  <a:ea typeface="楷体" panose="02010609060101010101" pitchFamily="49" charset="-122"/>
                </a:rPr>
                <a:t>词汇混淆，如将表示任官与升迁的词混为一谈。</a:t>
              </a:r>
              <a:endParaRPr lang="zh-CN" altLang="en-US" sz="2400" b="1" dirty="0">
                <a:solidFill>
                  <a:srgbClr val="FFFF00"/>
                </a:solidFill>
                <a:latin typeface="楷体" panose="02010609060101010101" pitchFamily="49" charset="-122"/>
                <a:ea typeface="楷体" panose="02010609060101010101" pitchFamily="49" charset="-122"/>
              </a:endParaRPr>
            </a:p>
          </p:txBody>
        </p:sp>
      </p:grpSp>
      <p:pic>
        <p:nvPicPr>
          <p:cNvPr id="2" name="图片 1"/>
          <p:cNvPicPr>
            <a:picLocks noChangeAspect="1"/>
          </p:cNvPicPr>
          <p:nvPr/>
        </p:nvPicPr>
        <p:blipFill>
          <a:blip r:embed="rId6" cstate="print"/>
          <a:stretch>
            <a:fillRect/>
          </a:stretch>
        </p:blipFill>
        <p:spPr>
          <a:xfrm>
            <a:off x="7992561" y="4582195"/>
            <a:ext cx="3032138" cy="1810782"/>
          </a:xfrm>
          <a:prstGeom prst="rect">
            <a:avLst/>
          </a:prstGeom>
        </p:spPr>
      </p:pic>
    </p:spTree>
    <p:extLst>
      <p:ext uri="{BB962C8B-B14F-4D97-AF65-F5344CB8AC3E}">
        <p14:creationId xmlns="" xmlns:p14="http://schemas.microsoft.com/office/powerpoint/2010/main" val="22470688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out)">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176" y="1786"/>
            <a:ext cx="12185653" cy="6854428"/>
            <a:chOff x="-1" y="0"/>
            <a:chExt cx="12192002" cy="6858000"/>
          </a:xfrm>
        </p:grpSpPr>
        <p:grpSp>
          <p:nvGrpSpPr>
            <p:cNvPr id="7" name="组合 6"/>
            <p:cNvGrpSpPr/>
            <p:nvPr/>
          </p:nvGrpSpPr>
          <p:grpSpPr>
            <a:xfrm>
              <a:off x="-1" y="0"/>
              <a:ext cx="12192002" cy="6858000"/>
              <a:chOff x="-1" y="0"/>
              <a:chExt cx="12192002" cy="6858000"/>
            </a:xfrm>
          </p:grpSpPr>
          <p:grpSp>
            <p:nvGrpSpPr>
              <p:cNvPr id="13" name="组合 12"/>
              <p:cNvGrpSpPr/>
              <p:nvPr/>
            </p:nvGrpSpPr>
            <p:grpSpPr>
              <a:xfrm>
                <a:off x="-1" y="0"/>
                <a:ext cx="12192002" cy="6858000"/>
                <a:chOff x="-1" y="0"/>
                <a:chExt cx="12192002" cy="6858000"/>
              </a:xfrm>
            </p:grpSpPr>
            <p:pic>
              <p:nvPicPr>
                <p:cNvPr id="15" name="图片 1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4" name="图片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8"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17" name="Picture 2" descr="E:\2016年\图书出版\2017版 53B教参\教参课件\栏目图.png"/>
          <p:cNvPicPr>
            <a:picLocks noChangeAspect="1"/>
          </p:cNvPicPr>
          <p:nvPr/>
        </p:nvPicPr>
        <p:blipFill>
          <a:blip r:embed="rId6" cstate="print"/>
          <a:stretch>
            <a:fillRect/>
          </a:stretch>
        </p:blipFill>
        <p:spPr>
          <a:xfrm>
            <a:off x="3441000" y="144000"/>
            <a:ext cx="4485169" cy="968707"/>
          </a:xfrm>
          <a:prstGeom prst="rect">
            <a:avLst/>
          </a:prstGeom>
          <a:noFill/>
          <a:ln w="9525">
            <a:noFill/>
          </a:ln>
        </p:spPr>
      </p:pic>
      <p:sp>
        <p:nvSpPr>
          <p:cNvPr id="2" name="文本框 1"/>
          <p:cNvSpPr txBox="1"/>
          <p:nvPr/>
        </p:nvSpPr>
        <p:spPr>
          <a:xfrm>
            <a:off x="4116000" y="297494"/>
            <a:ext cx="2317500" cy="707886"/>
          </a:xfrm>
          <a:prstGeom prst="rect">
            <a:avLst/>
          </a:prstGeom>
          <a:noFill/>
        </p:spPr>
        <p:txBody>
          <a:bodyPr wrap="square" rtlCol="0">
            <a:spAutoFit/>
          </a:bodyPr>
          <a:lstStyle/>
          <a:p>
            <a:r>
              <a:rPr lang="zh-CN" altLang="en-US" sz="4000" b="1" dirty="0">
                <a:solidFill>
                  <a:srgbClr val="FFFF00"/>
                </a:solidFill>
              </a:rPr>
              <a:t>模拟试题</a:t>
            </a:r>
          </a:p>
        </p:txBody>
      </p:sp>
      <p:sp>
        <p:nvSpPr>
          <p:cNvPr id="3" name="矩形 2"/>
          <p:cNvSpPr/>
          <p:nvPr/>
        </p:nvSpPr>
        <p:spPr>
          <a:xfrm>
            <a:off x="1052514" y="1264020"/>
            <a:ext cx="10417500" cy="1938992"/>
          </a:xfrm>
          <a:prstGeom prst="rect">
            <a:avLst/>
          </a:prstGeom>
        </p:spPr>
        <p:txBody>
          <a:bodyPr wrap="square">
            <a:spAutoFit/>
          </a:bodyPr>
          <a:lstStyle/>
          <a:p>
            <a:pPr eaLnBrk="0" latinLnBrk="1" hangingPunct="0"/>
            <a:r>
              <a:rPr lang="en-US" altLang="zh-CN" sz="2400" b="1" kern="0" dirty="0">
                <a:solidFill>
                  <a:srgbClr val="FFFF00"/>
                </a:solidFill>
                <a:latin typeface="+mn-ea"/>
              </a:rPr>
              <a:t>1.</a:t>
            </a:r>
            <a:r>
              <a:rPr lang="zh-CN" altLang="en-US" sz="2400" b="1" kern="0" dirty="0">
                <a:solidFill>
                  <a:srgbClr val="FFFF00"/>
                </a:solidFill>
                <a:latin typeface="+mn-ea"/>
              </a:rPr>
              <a:t>下列对文中加点词语的相关内容的解说,不正确的一项是(3分)(　　)</a:t>
            </a:r>
            <a:endParaRPr lang="zh-CN" altLang="en-US" sz="2400" b="1" dirty="0">
              <a:solidFill>
                <a:srgbClr val="FFFF00"/>
              </a:solidFill>
              <a:latin typeface="+mn-ea"/>
            </a:endParaRPr>
          </a:p>
          <a:p>
            <a:pPr eaLnBrk="0" latinLnBrk="1" hangingPunct="0"/>
            <a:r>
              <a:rPr lang="zh-CN" altLang="en-US" sz="2400" b="1" kern="0" dirty="0">
                <a:solidFill>
                  <a:srgbClr val="FFFF00"/>
                </a:solidFill>
                <a:latin typeface="+mn-ea"/>
              </a:rPr>
              <a:t>A.刺史,本指皇帝派往地方的监察官员,后逐渐发展为一州的军事行政长官。</a:t>
            </a:r>
            <a:endParaRPr lang="zh-CN" altLang="en-US" sz="2400" b="1" dirty="0">
              <a:solidFill>
                <a:srgbClr val="FFFF00"/>
              </a:solidFill>
              <a:latin typeface="+mn-ea"/>
            </a:endParaRPr>
          </a:p>
          <a:p>
            <a:pPr eaLnBrk="0" latinLnBrk="1" hangingPunct="0"/>
            <a:r>
              <a:rPr lang="zh-CN" altLang="en-US" sz="2400" b="1" kern="0" dirty="0">
                <a:solidFill>
                  <a:srgbClr val="FFFF00"/>
                </a:solidFill>
                <a:latin typeface="+mn-ea"/>
              </a:rPr>
              <a:t>B.起居注,是我国古代记录帝王的言行录,是编纂史书的重要依据。</a:t>
            </a:r>
            <a:endParaRPr lang="zh-CN" altLang="en-US" sz="2400" b="1" dirty="0">
              <a:solidFill>
                <a:srgbClr val="FFFF00"/>
              </a:solidFill>
              <a:latin typeface="+mn-ea"/>
            </a:endParaRPr>
          </a:p>
          <a:p>
            <a:pPr eaLnBrk="0" latinLnBrk="1" hangingPunct="0"/>
            <a:r>
              <a:rPr lang="zh-CN" altLang="en-US" sz="2400" b="1" kern="0" dirty="0">
                <a:solidFill>
                  <a:srgbClr val="FFFF00"/>
                </a:solidFill>
                <a:latin typeface="+mn-ea"/>
              </a:rPr>
              <a:t>C.嫡嗣,此处指皇位承继人,即太子。嫡,宗法制度下妻或妾生的长子。</a:t>
            </a:r>
            <a:endParaRPr lang="zh-CN" altLang="en-US" sz="2400" b="1" dirty="0">
              <a:solidFill>
                <a:srgbClr val="FFFF00"/>
              </a:solidFill>
              <a:latin typeface="+mn-ea"/>
            </a:endParaRPr>
          </a:p>
          <a:p>
            <a:pPr eaLnBrk="0" latinLnBrk="1" hangingPunct="0"/>
            <a:r>
              <a:rPr lang="zh-CN" altLang="en-US" sz="2400" b="1" kern="0" dirty="0">
                <a:solidFill>
                  <a:srgbClr val="FFFF00"/>
                </a:solidFill>
                <a:latin typeface="+mn-ea"/>
              </a:rPr>
              <a:t>D.赠,古代朝廷对功臣的先人或其本人死后追封爵位、官职或荣誉称号。</a:t>
            </a:r>
            <a:endParaRPr lang="zh-CN" altLang="en-US" sz="2400" b="1" dirty="0">
              <a:solidFill>
                <a:srgbClr val="FFFF00"/>
              </a:solidFill>
              <a:latin typeface="+mn-ea"/>
            </a:endParaRPr>
          </a:p>
        </p:txBody>
      </p:sp>
      <p:sp>
        <p:nvSpPr>
          <p:cNvPr id="19" name="矩形 18"/>
          <p:cNvSpPr/>
          <p:nvPr/>
        </p:nvSpPr>
        <p:spPr>
          <a:xfrm>
            <a:off x="1052514" y="3579907"/>
            <a:ext cx="10417500"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C</a:t>
            </a:r>
            <a:r>
              <a:rPr lang="zh-CN" altLang="en-US" sz="3000" b="1" dirty="0">
                <a:solidFill>
                  <a:srgbClr val="FFFF00"/>
                </a:solidFill>
                <a:latin typeface="+mn-ea"/>
              </a:rPr>
              <a:t>　</a:t>
            </a:r>
            <a:r>
              <a:rPr lang="zh-CN" altLang="en-US" sz="3000" b="1" dirty="0">
                <a:solidFill>
                  <a:srgbClr val="FFFF00"/>
                </a:solidFill>
              </a:rPr>
              <a:t>“嫡</a:t>
            </a:r>
            <a:r>
              <a:rPr lang="en-US" altLang="zh-CN" sz="3000" b="1" dirty="0">
                <a:solidFill>
                  <a:srgbClr val="FFFF00"/>
                </a:solidFill>
              </a:rPr>
              <a:t>,</a:t>
            </a:r>
            <a:r>
              <a:rPr lang="zh-CN" altLang="en-US" sz="3000" b="1" dirty="0">
                <a:solidFill>
                  <a:srgbClr val="FFFF00"/>
                </a:solidFill>
              </a:rPr>
              <a:t>宗法制度下妻或妾生的长子”错</a:t>
            </a:r>
            <a:r>
              <a:rPr lang="en-US" altLang="zh-CN" sz="3000" b="1" dirty="0">
                <a:solidFill>
                  <a:srgbClr val="FFFF00"/>
                </a:solidFill>
              </a:rPr>
              <a:t>,</a:t>
            </a:r>
            <a:r>
              <a:rPr lang="zh-CN" altLang="en-US" sz="3000" b="1" dirty="0">
                <a:solidFill>
                  <a:srgbClr val="FFFF00"/>
                </a:solidFill>
              </a:rPr>
              <a:t>应为妻所生的儿子。</a:t>
            </a:r>
          </a:p>
        </p:txBody>
      </p:sp>
    </p:spTree>
    <p:extLst>
      <p:ext uri="{BB962C8B-B14F-4D97-AF65-F5344CB8AC3E}">
        <p14:creationId xmlns="" xmlns:p14="http://schemas.microsoft.com/office/powerpoint/2010/main" val="152159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2" y="-200"/>
            <a:ext cx="12185653" cy="6854428"/>
            <a:chOff x="-1" y="0"/>
            <a:chExt cx="12192002" cy="6858000"/>
          </a:xfrm>
        </p:grpSpPr>
        <p:grpSp>
          <p:nvGrpSpPr>
            <p:cNvPr id="6" name="组合 5"/>
            <p:cNvGrpSpPr/>
            <p:nvPr/>
          </p:nvGrpSpPr>
          <p:grpSpPr>
            <a:xfrm>
              <a:off x="-1" y="0"/>
              <a:ext cx="12192002" cy="6858000"/>
              <a:chOff x="-1" y="0"/>
              <a:chExt cx="12192002" cy="6858000"/>
            </a:xfrm>
          </p:grpSpPr>
          <p:grpSp>
            <p:nvGrpSpPr>
              <p:cNvPr id="12" name="组合 11"/>
              <p:cNvGrpSpPr/>
              <p:nvPr/>
            </p:nvGrpSpPr>
            <p:grpSpPr>
              <a:xfrm>
                <a:off x="-1" y="0"/>
                <a:ext cx="12192002" cy="6858000"/>
                <a:chOff x="-1" y="0"/>
                <a:chExt cx="12192002" cy="6858000"/>
              </a:xfrm>
            </p:grpSpPr>
            <p:pic>
              <p:nvPicPr>
                <p:cNvPr id="14" name="图片 1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6" name="矩形 15"/>
          <p:cNvSpPr/>
          <p:nvPr/>
        </p:nvSpPr>
        <p:spPr>
          <a:xfrm>
            <a:off x="1052513" y="1054944"/>
            <a:ext cx="10818797" cy="3046988"/>
          </a:xfrm>
          <a:prstGeom prst="rect">
            <a:avLst/>
          </a:prstGeom>
        </p:spPr>
        <p:txBody>
          <a:bodyPr wrap="square">
            <a:spAutoFit/>
          </a:bodyPr>
          <a:lstStyle/>
          <a:p>
            <a:pPr eaLnBrk="0" latinLnBrk="1" hangingPunct="0"/>
            <a:r>
              <a:rPr lang="en-US" altLang="zh-CN" sz="2400" b="1" kern="0" dirty="0">
                <a:solidFill>
                  <a:srgbClr val="FFFF00"/>
                </a:solidFill>
                <a:latin typeface="+mn-ea"/>
              </a:rPr>
              <a:t>2.</a:t>
            </a:r>
            <a:r>
              <a:rPr lang="zh-CN" altLang="en-US" sz="2400" b="1" kern="0" dirty="0">
                <a:solidFill>
                  <a:srgbClr val="FFFF00"/>
                </a:solidFill>
                <a:latin typeface="+mn-ea"/>
              </a:rPr>
              <a:t>下列对文中加点词语的相关内容的解说</a:t>
            </a:r>
            <a:r>
              <a:rPr lang="en-US" altLang="zh-CN" sz="2400" b="1" kern="0" dirty="0">
                <a:solidFill>
                  <a:srgbClr val="FFFF00"/>
                </a:solidFill>
                <a:latin typeface="+mn-ea"/>
              </a:rPr>
              <a:t>,</a:t>
            </a:r>
            <a:r>
              <a:rPr lang="zh-CN" altLang="en-US" sz="2400" b="1" kern="0" dirty="0">
                <a:solidFill>
                  <a:srgbClr val="FFFF00"/>
                </a:solidFill>
                <a:latin typeface="+mn-ea"/>
              </a:rPr>
              <a:t>不正确的一项是</a:t>
            </a:r>
            <a:r>
              <a:rPr lang="en-US" altLang="zh-CN" sz="2400" b="1" kern="0" dirty="0">
                <a:solidFill>
                  <a:srgbClr val="FFFF00"/>
                </a:solidFill>
                <a:latin typeface="+mn-ea"/>
              </a:rPr>
              <a:t>(3</a:t>
            </a:r>
            <a:r>
              <a:rPr lang="zh-CN" altLang="en-US" sz="2400" b="1" kern="0" dirty="0">
                <a:solidFill>
                  <a:srgbClr val="FFFF00"/>
                </a:solidFill>
                <a:latin typeface="+mn-ea"/>
              </a:rPr>
              <a:t>分</a:t>
            </a:r>
            <a:r>
              <a:rPr lang="en-US" altLang="zh-CN" sz="2400" b="1" kern="0" dirty="0">
                <a:solidFill>
                  <a:srgbClr val="FFFF00"/>
                </a:solidFill>
                <a:latin typeface="+mn-ea"/>
              </a:rPr>
              <a:t>)(</a:t>
            </a:r>
            <a:r>
              <a:rPr lang="zh-CN" altLang="en-US" sz="2400" b="1" kern="0" dirty="0">
                <a:solidFill>
                  <a:srgbClr val="FFFF00"/>
                </a:solidFill>
                <a:latin typeface="+mn-ea"/>
              </a:rPr>
              <a:t>　　</a:t>
            </a:r>
            <a:r>
              <a:rPr lang="en-US" altLang="zh-CN" sz="2400" b="1" kern="0" dirty="0">
                <a:solidFill>
                  <a:srgbClr val="FFFF00"/>
                </a:solidFill>
                <a:latin typeface="+mn-ea"/>
              </a:rPr>
              <a:t>)</a:t>
            </a:r>
          </a:p>
          <a:p>
            <a:pPr eaLnBrk="0" latinLnBrk="1" hangingPunct="0"/>
            <a:r>
              <a:rPr lang="en-US" altLang="zh-CN" sz="2400" b="1" kern="0" dirty="0">
                <a:solidFill>
                  <a:srgbClr val="FFFF00"/>
                </a:solidFill>
                <a:latin typeface="+mn-ea"/>
              </a:rPr>
              <a:t>A.</a:t>
            </a:r>
            <a:r>
              <a:rPr lang="zh-CN" altLang="en-US" sz="2400" b="1" kern="0" dirty="0">
                <a:solidFill>
                  <a:srgbClr val="FFFF00"/>
                </a:solidFill>
                <a:latin typeface="+mn-ea"/>
              </a:rPr>
              <a:t>民部即户部</a:t>
            </a:r>
            <a:r>
              <a:rPr lang="en-US" altLang="zh-CN" sz="2400" b="1" kern="0" dirty="0">
                <a:solidFill>
                  <a:srgbClr val="FFFF00"/>
                </a:solidFill>
                <a:latin typeface="+mn-ea"/>
              </a:rPr>
              <a:t>,</a:t>
            </a:r>
            <a:r>
              <a:rPr lang="zh-CN" altLang="en-US" sz="2400" b="1" kern="0" dirty="0">
                <a:solidFill>
                  <a:srgbClr val="FFFF00"/>
                </a:solidFill>
                <a:latin typeface="+mn-ea"/>
              </a:rPr>
              <a:t>唐代因避讳李世民改称户部</a:t>
            </a:r>
            <a:r>
              <a:rPr lang="en-US" altLang="zh-CN" sz="2400" b="1" kern="0" dirty="0">
                <a:solidFill>
                  <a:srgbClr val="FFFF00"/>
                </a:solidFill>
                <a:latin typeface="+mn-ea"/>
              </a:rPr>
              <a:t>,</a:t>
            </a:r>
            <a:r>
              <a:rPr lang="zh-CN" altLang="en-US" sz="2400" b="1" kern="0" dirty="0">
                <a:solidFill>
                  <a:srgbClr val="FFFF00"/>
                </a:solidFill>
                <a:latin typeface="+mn-ea"/>
              </a:rPr>
              <a:t>为六部之一</a:t>
            </a:r>
            <a:r>
              <a:rPr lang="en-US" altLang="zh-CN" sz="2400" b="1" kern="0" dirty="0">
                <a:solidFill>
                  <a:srgbClr val="FFFF00"/>
                </a:solidFill>
                <a:latin typeface="+mn-ea"/>
              </a:rPr>
              <a:t>,</a:t>
            </a:r>
            <a:r>
              <a:rPr lang="zh-CN" altLang="en-US" sz="2400" b="1" kern="0" dirty="0">
                <a:solidFill>
                  <a:srgbClr val="FFFF00"/>
                </a:solidFill>
                <a:latin typeface="+mn-ea"/>
              </a:rPr>
              <a:t>掌管天下土地、水利、钱谷、礼仪等。</a:t>
            </a:r>
          </a:p>
          <a:p>
            <a:pPr eaLnBrk="0" latinLnBrk="1" hangingPunct="0"/>
            <a:r>
              <a:rPr lang="en-US" altLang="zh-CN" sz="2400" b="1" kern="0" dirty="0">
                <a:solidFill>
                  <a:srgbClr val="FFFF00"/>
                </a:solidFill>
                <a:latin typeface="+mn-ea"/>
              </a:rPr>
              <a:t>B.</a:t>
            </a:r>
            <a:r>
              <a:rPr lang="zh-CN" altLang="en-US" sz="2400" b="1" kern="0" dirty="0">
                <a:solidFill>
                  <a:srgbClr val="FFFF00"/>
                </a:solidFill>
                <a:latin typeface="+mn-ea"/>
              </a:rPr>
              <a:t>粟即小米</a:t>
            </a:r>
            <a:r>
              <a:rPr lang="en-US" altLang="zh-CN" sz="2400" b="1" kern="0" dirty="0">
                <a:solidFill>
                  <a:srgbClr val="FFFF00"/>
                </a:solidFill>
                <a:latin typeface="+mn-ea"/>
              </a:rPr>
              <a:t>,</a:t>
            </a:r>
            <a:r>
              <a:rPr lang="zh-CN" altLang="en-US" sz="2400" b="1" kern="0" dirty="0">
                <a:solidFill>
                  <a:srgbClr val="FFFF00"/>
                </a:solidFill>
                <a:latin typeface="+mn-ea"/>
              </a:rPr>
              <a:t>也称“稷”</a:t>
            </a:r>
            <a:r>
              <a:rPr lang="en-US" altLang="zh-CN" sz="2400" b="1" kern="0" dirty="0">
                <a:solidFill>
                  <a:srgbClr val="FFFF00"/>
                </a:solidFill>
                <a:latin typeface="+mn-ea"/>
              </a:rPr>
              <a:t>,</a:t>
            </a:r>
            <a:r>
              <a:rPr lang="zh-CN" altLang="en-US" sz="2400" b="1" kern="0" dirty="0">
                <a:solidFill>
                  <a:srgbClr val="FFFF00"/>
                </a:solidFill>
                <a:latin typeface="+mn-ea"/>
              </a:rPr>
              <a:t>是中国古代主要粮食作物</a:t>
            </a:r>
            <a:r>
              <a:rPr lang="en-US" altLang="zh-CN" sz="2400" b="1" kern="0" dirty="0">
                <a:solidFill>
                  <a:srgbClr val="FFFF00"/>
                </a:solidFill>
                <a:latin typeface="+mn-ea"/>
              </a:rPr>
              <a:t>,</a:t>
            </a:r>
            <a:r>
              <a:rPr lang="zh-CN" altLang="en-US" sz="2400" b="1" kern="0" dirty="0">
                <a:solidFill>
                  <a:srgbClr val="FFFF00"/>
                </a:solidFill>
                <a:latin typeface="+mn-ea"/>
              </a:rPr>
              <a:t>可泛指粮食</a:t>
            </a:r>
            <a:r>
              <a:rPr lang="en-US" altLang="zh-CN" sz="2400" b="1" kern="0" dirty="0">
                <a:solidFill>
                  <a:srgbClr val="FFFF00"/>
                </a:solidFill>
                <a:latin typeface="+mn-ea"/>
              </a:rPr>
              <a:t>,</a:t>
            </a:r>
            <a:r>
              <a:rPr lang="zh-CN" altLang="en-US" sz="2400" b="1" kern="0" dirty="0">
                <a:solidFill>
                  <a:srgbClr val="FFFF00"/>
                </a:solidFill>
                <a:latin typeface="+mn-ea"/>
              </a:rPr>
              <a:t>古人用“社稷”代指国家。</a:t>
            </a:r>
          </a:p>
          <a:p>
            <a:pPr eaLnBrk="0" latinLnBrk="1" hangingPunct="0"/>
            <a:r>
              <a:rPr lang="en-US" altLang="zh-CN" sz="2400" b="1" kern="0" dirty="0">
                <a:solidFill>
                  <a:srgbClr val="FFFF00"/>
                </a:solidFill>
                <a:latin typeface="+mn-ea"/>
              </a:rPr>
              <a:t>C.</a:t>
            </a:r>
            <a:r>
              <a:rPr lang="zh-CN" altLang="en-US" sz="2400" b="1" kern="0" dirty="0">
                <a:solidFill>
                  <a:srgbClr val="FFFF00"/>
                </a:solidFill>
                <a:latin typeface="+mn-ea"/>
              </a:rPr>
              <a:t>六师</a:t>
            </a:r>
            <a:r>
              <a:rPr lang="en-US" altLang="zh-CN" sz="2400" b="1" kern="0" dirty="0">
                <a:solidFill>
                  <a:srgbClr val="FFFF00"/>
                </a:solidFill>
                <a:latin typeface="+mn-ea"/>
              </a:rPr>
              <a:t>,</a:t>
            </a:r>
            <a:r>
              <a:rPr lang="zh-CN" altLang="en-US" sz="2400" b="1" kern="0" dirty="0">
                <a:solidFill>
                  <a:srgbClr val="FFFF00"/>
                </a:solidFill>
                <a:latin typeface="+mn-ea"/>
              </a:rPr>
              <a:t>在周朝时指天子所统六军之师</a:t>
            </a:r>
            <a:r>
              <a:rPr lang="en-US" altLang="zh-CN" sz="2400" b="1" kern="0" dirty="0">
                <a:solidFill>
                  <a:srgbClr val="FFFF00"/>
                </a:solidFill>
                <a:latin typeface="+mn-ea"/>
              </a:rPr>
              <a:t>,</a:t>
            </a:r>
            <a:r>
              <a:rPr lang="zh-CN" altLang="en-US" sz="2400" b="1" kern="0" dirty="0">
                <a:solidFill>
                  <a:srgbClr val="FFFF00"/>
                </a:solidFill>
                <a:latin typeface="+mn-ea"/>
              </a:rPr>
              <a:t>后世泛指全部军队</a:t>
            </a:r>
            <a:r>
              <a:rPr lang="en-US" altLang="zh-CN" sz="2400" b="1" kern="0" dirty="0">
                <a:solidFill>
                  <a:srgbClr val="FFFF00"/>
                </a:solidFill>
                <a:latin typeface="+mn-ea"/>
              </a:rPr>
              <a:t>,</a:t>
            </a:r>
            <a:r>
              <a:rPr lang="zh-CN" altLang="en-US" sz="2400" b="1" kern="0" dirty="0">
                <a:solidFill>
                  <a:srgbClr val="FFFF00"/>
                </a:solidFill>
                <a:latin typeface="+mn-ea"/>
              </a:rPr>
              <a:t>跟</a:t>
            </a:r>
            <a:r>
              <a:rPr lang="en-US" altLang="zh-CN" sz="2400" b="1" kern="0" dirty="0">
                <a:solidFill>
                  <a:srgbClr val="FFFF00"/>
                </a:solidFill>
                <a:latin typeface="+mn-ea"/>
              </a:rPr>
              <a:t>《</a:t>
            </a:r>
            <a:r>
              <a:rPr lang="zh-CN" altLang="en-US" sz="2400" b="1" kern="0" dirty="0">
                <a:solidFill>
                  <a:srgbClr val="FFFF00"/>
                </a:solidFill>
                <a:latin typeface="+mn-ea"/>
              </a:rPr>
              <a:t>马嵬</a:t>
            </a:r>
            <a:r>
              <a:rPr lang="en-US" altLang="zh-CN" sz="2400" b="1" kern="0" dirty="0">
                <a:solidFill>
                  <a:srgbClr val="FFFF00"/>
                </a:solidFill>
                <a:latin typeface="+mn-ea"/>
              </a:rPr>
              <a:t>》</a:t>
            </a:r>
            <a:r>
              <a:rPr lang="zh-CN" altLang="en-US" sz="2400" b="1" kern="0" dirty="0">
                <a:solidFill>
                  <a:srgbClr val="FFFF00"/>
                </a:solidFill>
                <a:latin typeface="+mn-ea"/>
              </a:rPr>
              <a:t>中的“六军”意思相同。</a:t>
            </a:r>
          </a:p>
          <a:p>
            <a:pPr eaLnBrk="0" latinLnBrk="1" hangingPunct="0"/>
            <a:r>
              <a:rPr lang="en-US" altLang="zh-CN" sz="2400" b="1" kern="0" dirty="0">
                <a:solidFill>
                  <a:srgbClr val="FFFF00"/>
                </a:solidFill>
                <a:latin typeface="+mn-ea"/>
              </a:rPr>
              <a:t>D.</a:t>
            </a:r>
            <a:r>
              <a:rPr lang="zh-CN" altLang="en-US" sz="2400" b="1" kern="0" dirty="0">
                <a:solidFill>
                  <a:srgbClr val="FFFF00"/>
                </a:solidFill>
                <a:latin typeface="+mn-ea"/>
              </a:rPr>
              <a:t>白衣</a:t>
            </a:r>
            <a:r>
              <a:rPr lang="en-US" altLang="zh-CN" sz="2400" b="1" kern="0" dirty="0">
                <a:solidFill>
                  <a:srgbClr val="FFFF00"/>
                </a:solidFill>
                <a:latin typeface="+mn-ea"/>
              </a:rPr>
              <a:t>,</a:t>
            </a:r>
            <a:r>
              <a:rPr lang="zh-CN" altLang="en-US" sz="2400" b="1" kern="0" dirty="0">
                <a:solidFill>
                  <a:srgbClr val="FFFF00"/>
                </a:solidFill>
                <a:latin typeface="+mn-ea"/>
              </a:rPr>
              <a:t>指无功名的人</a:t>
            </a:r>
            <a:r>
              <a:rPr lang="en-US" altLang="zh-CN" sz="2400" b="1" kern="0" dirty="0">
                <a:solidFill>
                  <a:srgbClr val="FFFF00"/>
                </a:solidFill>
                <a:latin typeface="+mn-ea"/>
              </a:rPr>
              <a:t>,</a:t>
            </a:r>
            <a:r>
              <a:rPr lang="zh-CN" altLang="en-US" sz="2400" b="1" kern="0" dirty="0">
                <a:solidFill>
                  <a:srgbClr val="FFFF00"/>
                </a:solidFill>
                <a:latin typeface="+mn-ea"/>
              </a:rPr>
              <a:t>也指既无功名也无官职的人</a:t>
            </a:r>
            <a:r>
              <a:rPr lang="en-US" altLang="zh-CN" sz="2400" b="1" kern="0" dirty="0">
                <a:solidFill>
                  <a:srgbClr val="FFFF00"/>
                </a:solidFill>
                <a:latin typeface="+mn-ea"/>
              </a:rPr>
              <a:t>,</a:t>
            </a:r>
            <a:r>
              <a:rPr lang="zh-CN" altLang="en-US" sz="2400" b="1" kern="0" dirty="0">
                <a:solidFill>
                  <a:srgbClr val="FFFF00"/>
                </a:solidFill>
                <a:latin typeface="+mn-ea"/>
              </a:rPr>
              <a:t>古时称给官府当差的小吏。</a:t>
            </a:r>
          </a:p>
        </p:txBody>
      </p:sp>
      <p:sp>
        <p:nvSpPr>
          <p:cNvPr id="17" name="矩形 16"/>
          <p:cNvSpPr/>
          <p:nvPr/>
        </p:nvSpPr>
        <p:spPr>
          <a:xfrm>
            <a:off x="1073895" y="4448305"/>
            <a:ext cx="10417500"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A</a:t>
            </a:r>
            <a:r>
              <a:rPr lang="zh-CN" altLang="en-US" sz="3000" b="1" dirty="0">
                <a:solidFill>
                  <a:srgbClr val="FFFF00"/>
                </a:solidFill>
                <a:latin typeface="+mn-ea"/>
              </a:rPr>
              <a:t> “掌管天下土地、水利、钱谷、礼仪等”错</a:t>
            </a:r>
            <a:r>
              <a:rPr lang="en-US" altLang="zh-CN" sz="3000" b="1" dirty="0">
                <a:solidFill>
                  <a:srgbClr val="FFFF00"/>
                </a:solidFill>
                <a:latin typeface="+mn-ea"/>
              </a:rPr>
              <a:t>,“</a:t>
            </a:r>
            <a:r>
              <a:rPr lang="zh-CN" altLang="en-US" sz="3000" b="1" dirty="0">
                <a:solidFill>
                  <a:srgbClr val="FFFF00"/>
                </a:solidFill>
                <a:latin typeface="+mn-ea"/>
              </a:rPr>
              <a:t>水利”归工部</a:t>
            </a:r>
            <a:r>
              <a:rPr lang="en-US" altLang="zh-CN" sz="3000" b="1" dirty="0">
                <a:solidFill>
                  <a:srgbClr val="FFFF00"/>
                </a:solidFill>
                <a:latin typeface="+mn-ea"/>
              </a:rPr>
              <a:t>,“</a:t>
            </a:r>
            <a:r>
              <a:rPr lang="zh-CN" altLang="en-US" sz="3000" b="1" dirty="0">
                <a:solidFill>
                  <a:srgbClr val="FFFF00"/>
                </a:solidFill>
                <a:latin typeface="+mn-ea"/>
              </a:rPr>
              <a:t>礼仪”归礼部。</a:t>
            </a:r>
          </a:p>
        </p:txBody>
      </p:sp>
    </p:spTree>
    <p:extLst>
      <p:ext uri="{BB962C8B-B14F-4D97-AF65-F5344CB8AC3E}">
        <p14:creationId xmlns="" xmlns:p14="http://schemas.microsoft.com/office/powerpoint/2010/main" val="26875305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2" y="0"/>
            <a:ext cx="12185653" cy="6854428"/>
            <a:chOff x="-1" y="0"/>
            <a:chExt cx="12192002" cy="6858000"/>
          </a:xfrm>
        </p:grpSpPr>
        <p:grpSp>
          <p:nvGrpSpPr>
            <p:cNvPr id="6" name="组合 5"/>
            <p:cNvGrpSpPr/>
            <p:nvPr/>
          </p:nvGrpSpPr>
          <p:grpSpPr>
            <a:xfrm>
              <a:off x="-1" y="0"/>
              <a:ext cx="12192002" cy="6858000"/>
              <a:chOff x="-1" y="0"/>
              <a:chExt cx="12192002" cy="6858000"/>
            </a:xfrm>
          </p:grpSpPr>
          <p:grpSp>
            <p:nvGrpSpPr>
              <p:cNvPr id="12" name="组合 11"/>
              <p:cNvGrpSpPr/>
              <p:nvPr/>
            </p:nvGrpSpPr>
            <p:grpSpPr>
              <a:xfrm>
                <a:off x="-1" y="0"/>
                <a:ext cx="12192002" cy="6858000"/>
                <a:chOff x="-1" y="0"/>
                <a:chExt cx="12192002" cy="6858000"/>
              </a:xfrm>
            </p:grpSpPr>
            <p:pic>
              <p:nvPicPr>
                <p:cNvPr id="14" name="图片 1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6" name="矩形 15"/>
          <p:cNvSpPr/>
          <p:nvPr/>
        </p:nvSpPr>
        <p:spPr>
          <a:xfrm>
            <a:off x="789448" y="1335568"/>
            <a:ext cx="10986394" cy="2308324"/>
          </a:xfrm>
          <a:prstGeom prst="rect">
            <a:avLst/>
          </a:prstGeom>
        </p:spPr>
        <p:txBody>
          <a:bodyPr wrap="square">
            <a:spAutoFit/>
          </a:bodyPr>
          <a:lstStyle/>
          <a:p>
            <a:pPr eaLnBrk="0" latinLnBrk="1" hangingPunct="0"/>
            <a:r>
              <a:rPr lang="en-US" altLang="zh-CN" sz="2400" b="1" kern="0" dirty="0">
                <a:solidFill>
                  <a:srgbClr val="FFFF00"/>
                </a:solidFill>
                <a:latin typeface="+mn-ea"/>
              </a:rPr>
              <a:t>3.</a:t>
            </a:r>
            <a:r>
              <a:rPr lang="zh-CN" altLang="en-US" sz="2400" b="1" kern="0" dirty="0">
                <a:solidFill>
                  <a:srgbClr val="FFFF00"/>
                </a:solidFill>
                <a:latin typeface="+mn-ea"/>
              </a:rPr>
              <a:t>下列对文中加点词语的相关内容的解说</a:t>
            </a:r>
            <a:r>
              <a:rPr lang="en-US" altLang="zh-CN" sz="2400" b="1" kern="0" dirty="0">
                <a:solidFill>
                  <a:srgbClr val="FFFF00"/>
                </a:solidFill>
                <a:latin typeface="+mn-ea"/>
              </a:rPr>
              <a:t>,</a:t>
            </a:r>
            <a:r>
              <a:rPr lang="zh-CN" altLang="en-US" sz="2400" b="1" kern="0" dirty="0">
                <a:solidFill>
                  <a:srgbClr val="FFFF00"/>
                </a:solidFill>
                <a:latin typeface="+mn-ea"/>
              </a:rPr>
              <a:t>不正确的一项是</a:t>
            </a:r>
            <a:r>
              <a:rPr lang="en-US" altLang="zh-CN" sz="2400" b="1" kern="0" dirty="0">
                <a:solidFill>
                  <a:srgbClr val="FFFF00"/>
                </a:solidFill>
                <a:latin typeface="+mn-ea"/>
              </a:rPr>
              <a:t>(3</a:t>
            </a:r>
            <a:r>
              <a:rPr lang="zh-CN" altLang="en-US" sz="2400" b="1" kern="0" dirty="0">
                <a:solidFill>
                  <a:srgbClr val="FFFF00"/>
                </a:solidFill>
                <a:latin typeface="+mn-ea"/>
              </a:rPr>
              <a:t>分</a:t>
            </a:r>
            <a:r>
              <a:rPr lang="en-US" altLang="zh-CN" sz="2400" b="1" kern="0" dirty="0">
                <a:solidFill>
                  <a:srgbClr val="FFFF00"/>
                </a:solidFill>
                <a:latin typeface="+mn-ea"/>
              </a:rPr>
              <a:t>)(</a:t>
            </a:r>
            <a:r>
              <a:rPr lang="zh-CN" altLang="en-US" sz="2400" b="1" kern="0" dirty="0">
                <a:solidFill>
                  <a:srgbClr val="FFFF00"/>
                </a:solidFill>
                <a:latin typeface="+mn-ea"/>
              </a:rPr>
              <a:t>　　</a:t>
            </a:r>
            <a:r>
              <a:rPr lang="en-US" altLang="zh-CN" sz="2400" b="1" kern="0" dirty="0">
                <a:solidFill>
                  <a:srgbClr val="FFFF00"/>
                </a:solidFill>
                <a:latin typeface="+mn-ea"/>
              </a:rPr>
              <a:t>)</a:t>
            </a:r>
          </a:p>
          <a:p>
            <a:pPr eaLnBrk="0" latinLnBrk="1" hangingPunct="0"/>
            <a:r>
              <a:rPr lang="en-US" altLang="zh-CN" sz="2400" b="1" kern="0" dirty="0">
                <a:solidFill>
                  <a:srgbClr val="FFFF00"/>
                </a:solidFill>
                <a:latin typeface="+mn-ea"/>
              </a:rPr>
              <a:t>A.“</a:t>
            </a:r>
            <a:r>
              <a:rPr lang="zh-CN" altLang="en-US" sz="2400" b="1" kern="0" dirty="0">
                <a:solidFill>
                  <a:srgbClr val="FFFF00"/>
                </a:solidFill>
                <a:latin typeface="+mn-ea"/>
              </a:rPr>
              <a:t>权”指暂时代理官职</a:t>
            </a:r>
            <a:r>
              <a:rPr lang="en-US" altLang="zh-CN" sz="2400" b="1" kern="0" dirty="0">
                <a:solidFill>
                  <a:srgbClr val="FFFF00"/>
                </a:solidFill>
                <a:latin typeface="+mn-ea"/>
              </a:rPr>
              <a:t>,“</a:t>
            </a:r>
            <a:r>
              <a:rPr lang="zh-CN" altLang="en-US" sz="2400" b="1" kern="0" dirty="0">
                <a:solidFill>
                  <a:srgbClr val="FFFF00"/>
                </a:solidFill>
                <a:latin typeface="+mn-ea"/>
              </a:rPr>
              <a:t>知”是主持的意思</a:t>
            </a:r>
            <a:r>
              <a:rPr lang="en-US" altLang="zh-CN" sz="2400" b="1" kern="0" dirty="0">
                <a:solidFill>
                  <a:srgbClr val="FFFF00"/>
                </a:solidFill>
                <a:latin typeface="+mn-ea"/>
              </a:rPr>
              <a:t>,“</a:t>
            </a:r>
            <a:r>
              <a:rPr lang="zh-CN" altLang="en-US" sz="2400" b="1" kern="0" dirty="0">
                <a:solidFill>
                  <a:srgbClr val="FFFF00"/>
                </a:solidFill>
                <a:latin typeface="+mn-ea"/>
              </a:rPr>
              <a:t>权知”合指暂时代理某官职。</a:t>
            </a:r>
            <a:endParaRPr lang="en-US" altLang="zh-CN" sz="2400" b="1" kern="0" dirty="0">
              <a:solidFill>
                <a:srgbClr val="FFFF00"/>
              </a:solidFill>
              <a:latin typeface="+mn-ea"/>
            </a:endParaRPr>
          </a:p>
          <a:p>
            <a:pPr eaLnBrk="0" latinLnBrk="1" hangingPunct="0"/>
            <a:r>
              <a:rPr lang="en-US" altLang="zh-CN" sz="2400" b="1" kern="0" dirty="0">
                <a:solidFill>
                  <a:srgbClr val="FFFF00"/>
                </a:solidFill>
                <a:latin typeface="+mn-ea"/>
              </a:rPr>
              <a:t>B.“</a:t>
            </a:r>
            <a:r>
              <a:rPr lang="zh-CN" altLang="en-US" sz="2400" b="1" kern="0" dirty="0">
                <a:solidFill>
                  <a:srgbClr val="FFFF00"/>
                </a:solidFill>
                <a:latin typeface="+mn-ea"/>
              </a:rPr>
              <a:t>秩”指官吏的职位或品级</a:t>
            </a:r>
            <a:r>
              <a:rPr lang="en-US" altLang="zh-CN" sz="2400" b="1" kern="0" dirty="0">
                <a:solidFill>
                  <a:srgbClr val="FFFF00"/>
                </a:solidFill>
                <a:latin typeface="+mn-ea"/>
              </a:rPr>
              <a:t>,“</a:t>
            </a:r>
            <a:r>
              <a:rPr lang="zh-CN" altLang="en-US" sz="2400" b="1" kern="0" dirty="0">
                <a:solidFill>
                  <a:srgbClr val="FFFF00"/>
                </a:solidFill>
                <a:latin typeface="+mn-ea"/>
              </a:rPr>
              <a:t>秩满”也称“满秩”</a:t>
            </a:r>
            <a:r>
              <a:rPr lang="en-US" altLang="zh-CN" sz="2400" b="1" kern="0" dirty="0">
                <a:solidFill>
                  <a:srgbClr val="FFFF00"/>
                </a:solidFill>
                <a:latin typeface="+mn-ea"/>
              </a:rPr>
              <a:t>,</a:t>
            </a:r>
            <a:r>
              <a:rPr lang="zh-CN" altLang="en-US" sz="2400" b="1" kern="0" dirty="0">
                <a:solidFill>
                  <a:srgbClr val="FFFF00"/>
                </a:solidFill>
                <a:latin typeface="+mn-ea"/>
              </a:rPr>
              <a:t>即指职位已满暂无空缺。</a:t>
            </a:r>
          </a:p>
          <a:p>
            <a:pPr eaLnBrk="0" latinLnBrk="1" hangingPunct="0"/>
            <a:r>
              <a:rPr lang="en-US" altLang="zh-CN" sz="2400" b="1" kern="0" dirty="0">
                <a:solidFill>
                  <a:srgbClr val="FFFF00"/>
                </a:solidFill>
                <a:latin typeface="+mn-ea"/>
              </a:rPr>
              <a:t>C.“</a:t>
            </a:r>
            <a:r>
              <a:rPr lang="zh-CN" altLang="en-US" sz="2400" b="1" kern="0" dirty="0">
                <a:solidFill>
                  <a:srgbClr val="FFFF00"/>
                </a:solidFill>
                <a:latin typeface="+mn-ea"/>
              </a:rPr>
              <a:t>觐”最早指古代诸侯朝见天子</a:t>
            </a:r>
            <a:r>
              <a:rPr lang="en-US" altLang="zh-CN" sz="2400" b="1" kern="0" dirty="0">
                <a:solidFill>
                  <a:srgbClr val="FFFF00"/>
                </a:solidFill>
                <a:latin typeface="+mn-ea"/>
              </a:rPr>
              <a:t>,</a:t>
            </a:r>
            <a:r>
              <a:rPr lang="zh-CN" altLang="en-US" sz="2400" b="1" kern="0" dirty="0">
                <a:solidFill>
                  <a:srgbClr val="FFFF00"/>
                </a:solidFill>
                <a:latin typeface="+mn-ea"/>
              </a:rPr>
              <a:t>文中的“入觐”指地方官员入朝进见帝王。</a:t>
            </a:r>
          </a:p>
          <a:p>
            <a:pPr eaLnBrk="0" latinLnBrk="1" hangingPunct="0"/>
            <a:r>
              <a:rPr lang="en-US" altLang="zh-CN" sz="2400" b="1" kern="0" dirty="0">
                <a:solidFill>
                  <a:srgbClr val="FFFF00"/>
                </a:solidFill>
                <a:latin typeface="+mn-ea"/>
              </a:rPr>
              <a:t>D.“</a:t>
            </a:r>
            <a:r>
              <a:rPr lang="zh-CN" altLang="en-US" sz="2400" b="1" kern="0" dirty="0">
                <a:solidFill>
                  <a:srgbClr val="FFFF00"/>
                </a:solidFill>
                <a:latin typeface="+mn-ea"/>
              </a:rPr>
              <a:t>二千石”原是指俸禄等级</a:t>
            </a:r>
            <a:r>
              <a:rPr lang="en-US" altLang="zh-CN" sz="2400" b="1" kern="0" dirty="0">
                <a:solidFill>
                  <a:srgbClr val="FFFF00"/>
                </a:solidFill>
                <a:latin typeface="+mn-ea"/>
              </a:rPr>
              <a:t>,</a:t>
            </a:r>
            <a:r>
              <a:rPr lang="zh-CN" altLang="en-US" sz="2400" b="1" kern="0" dirty="0">
                <a:solidFill>
                  <a:srgbClr val="FFFF00"/>
                </a:solidFill>
                <a:latin typeface="+mn-ea"/>
              </a:rPr>
              <a:t>后称郡守、刺史等</a:t>
            </a:r>
            <a:r>
              <a:rPr lang="en-US" altLang="zh-CN" sz="2400" b="1" kern="0" dirty="0">
                <a:solidFill>
                  <a:srgbClr val="FFFF00"/>
                </a:solidFill>
                <a:latin typeface="+mn-ea"/>
              </a:rPr>
              <a:t>,“</a:t>
            </a:r>
            <a:r>
              <a:rPr lang="zh-CN" altLang="en-US" sz="2400" b="1" kern="0" dirty="0">
                <a:solidFill>
                  <a:srgbClr val="FFFF00"/>
                </a:solidFill>
                <a:latin typeface="+mn-ea"/>
              </a:rPr>
              <a:t>良二千石”在文中指好刺史。</a:t>
            </a:r>
          </a:p>
        </p:txBody>
      </p:sp>
      <p:sp>
        <p:nvSpPr>
          <p:cNvPr id="17" name="矩形 16"/>
          <p:cNvSpPr/>
          <p:nvPr/>
        </p:nvSpPr>
        <p:spPr>
          <a:xfrm>
            <a:off x="884915" y="3901335"/>
            <a:ext cx="10417500" cy="553998"/>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B</a:t>
            </a:r>
            <a:r>
              <a:rPr lang="zh-CN" altLang="en-US" sz="3000" b="1" dirty="0">
                <a:solidFill>
                  <a:srgbClr val="FFFF00"/>
                </a:solidFill>
                <a:latin typeface="+mn-ea"/>
              </a:rPr>
              <a:t>　“满秩”指全俸</a:t>
            </a:r>
            <a:r>
              <a:rPr lang="en-US" altLang="zh-CN" sz="3000" b="1" dirty="0">
                <a:solidFill>
                  <a:srgbClr val="FFFF00"/>
                </a:solidFill>
                <a:latin typeface="+mn-ea"/>
              </a:rPr>
              <a:t>,“</a:t>
            </a:r>
            <a:r>
              <a:rPr lang="zh-CN" altLang="en-US" sz="3000" b="1" dirty="0">
                <a:solidFill>
                  <a:srgbClr val="FFFF00"/>
                </a:solidFill>
                <a:latin typeface="+mn-ea"/>
              </a:rPr>
              <a:t>秩满”指官吏任期届满。</a:t>
            </a:r>
          </a:p>
        </p:txBody>
      </p:sp>
    </p:spTree>
    <p:extLst>
      <p:ext uri="{BB962C8B-B14F-4D97-AF65-F5344CB8AC3E}">
        <p14:creationId xmlns="" xmlns:p14="http://schemas.microsoft.com/office/powerpoint/2010/main" val="19560271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2" y="3572"/>
            <a:ext cx="12185653" cy="6854428"/>
            <a:chOff x="-1" y="0"/>
            <a:chExt cx="12192002" cy="6858000"/>
          </a:xfrm>
        </p:grpSpPr>
        <p:grpSp>
          <p:nvGrpSpPr>
            <p:cNvPr id="6" name="组合 5"/>
            <p:cNvGrpSpPr/>
            <p:nvPr/>
          </p:nvGrpSpPr>
          <p:grpSpPr>
            <a:xfrm>
              <a:off x="-1" y="0"/>
              <a:ext cx="12192002" cy="6858000"/>
              <a:chOff x="-1" y="0"/>
              <a:chExt cx="12192002" cy="6858000"/>
            </a:xfrm>
          </p:grpSpPr>
          <p:grpSp>
            <p:nvGrpSpPr>
              <p:cNvPr id="12" name="组合 11"/>
              <p:cNvGrpSpPr/>
              <p:nvPr/>
            </p:nvGrpSpPr>
            <p:grpSpPr>
              <a:xfrm>
                <a:off x="-1" y="0"/>
                <a:ext cx="12192002" cy="6858000"/>
                <a:chOff x="-1" y="0"/>
                <a:chExt cx="12192002" cy="6858000"/>
              </a:xfrm>
            </p:grpSpPr>
            <p:pic>
              <p:nvPicPr>
                <p:cNvPr id="14" name="图片 1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6" name="矩形 15"/>
          <p:cNvSpPr/>
          <p:nvPr/>
        </p:nvSpPr>
        <p:spPr>
          <a:xfrm>
            <a:off x="884915" y="1239064"/>
            <a:ext cx="10818797" cy="3046988"/>
          </a:xfrm>
          <a:prstGeom prst="rect">
            <a:avLst/>
          </a:prstGeom>
        </p:spPr>
        <p:txBody>
          <a:bodyPr wrap="square">
            <a:spAutoFit/>
          </a:bodyPr>
          <a:lstStyle/>
          <a:p>
            <a:pPr eaLnBrk="0" latinLnBrk="1" hangingPunct="0"/>
            <a:r>
              <a:rPr lang="en-US" altLang="zh-CN" sz="2400" b="1" kern="0" dirty="0">
                <a:solidFill>
                  <a:srgbClr val="FFFF00"/>
                </a:solidFill>
                <a:latin typeface="+mn-ea"/>
              </a:rPr>
              <a:t>4.</a:t>
            </a:r>
            <a:r>
              <a:rPr lang="zh-CN" altLang="en-US" sz="2400" b="1" kern="0" dirty="0">
                <a:solidFill>
                  <a:srgbClr val="FFFF00"/>
                </a:solidFill>
                <a:latin typeface="+mn-ea"/>
              </a:rPr>
              <a:t>下列对文中加点词语相关内容的解说</a:t>
            </a:r>
            <a:r>
              <a:rPr lang="en-US" altLang="zh-CN" sz="2400" b="1" kern="0" dirty="0">
                <a:solidFill>
                  <a:srgbClr val="FFFF00"/>
                </a:solidFill>
                <a:latin typeface="+mn-ea"/>
              </a:rPr>
              <a:t>,</a:t>
            </a:r>
            <a:r>
              <a:rPr lang="zh-CN" altLang="en-US" sz="2400" b="1" kern="0" dirty="0">
                <a:solidFill>
                  <a:srgbClr val="FFFF00"/>
                </a:solidFill>
                <a:latin typeface="+mn-ea"/>
              </a:rPr>
              <a:t>不正确的一项是</a:t>
            </a:r>
            <a:r>
              <a:rPr lang="en-US" altLang="zh-CN" sz="2400" b="1" kern="0" dirty="0">
                <a:solidFill>
                  <a:srgbClr val="FFFF00"/>
                </a:solidFill>
                <a:latin typeface="+mn-ea"/>
              </a:rPr>
              <a:t>(3</a:t>
            </a:r>
            <a:r>
              <a:rPr lang="zh-CN" altLang="en-US" sz="2400" b="1" kern="0" dirty="0">
                <a:solidFill>
                  <a:srgbClr val="FFFF00"/>
                </a:solidFill>
                <a:latin typeface="+mn-ea"/>
              </a:rPr>
              <a:t>分</a:t>
            </a:r>
            <a:r>
              <a:rPr lang="en-US" altLang="zh-CN" sz="2400" b="1" kern="0" dirty="0">
                <a:solidFill>
                  <a:srgbClr val="FFFF00"/>
                </a:solidFill>
                <a:latin typeface="+mn-ea"/>
              </a:rPr>
              <a:t>) (</a:t>
            </a:r>
            <a:r>
              <a:rPr lang="zh-CN" altLang="en-US" sz="2400" b="1" kern="0" dirty="0">
                <a:solidFill>
                  <a:srgbClr val="FFFF00"/>
                </a:solidFill>
                <a:latin typeface="+mn-ea"/>
              </a:rPr>
              <a:t>　　</a:t>
            </a:r>
            <a:r>
              <a:rPr lang="en-US" altLang="zh-CN" sz="2400" b="1" kern="0" dirty="0">
                <a:solidFill>
                  <a:srgbClr val="FFFF00"/>
                </a:solidFill>
                <a:latin typeface="+mn-ea"/>
              </a:rPr>
              <a:t>)</a:t>
            </a:r>
          </a:p>
          <a:p>
            <a:pPr eaLnBrk="0" latinLnBrk="1" hangingPunct="0"/>
            <a:r>
              <a:rPr lang="en-US" altLang="zh-CN" sz="2400" b="1" kern="0" dirty="0">
                <a:solidFill>
                  <a:srgbClr val="FFFF00"/>
                </a:solidFill>
                <a:latin typeface="+mn-ea"/>
              </a:rPr>
              <a:t>A.</a:t>
            </a:r>
            <a:r>
              <a:rPr lang="zh-CN" altLang="en-US" sz="2400" b="1" kern="0" dirty="0">
                <a:solidFill>
                  <a:srgbClr val="FFFF00"/>
                </a:solidFill>
                <a:latin typeface="+mn-ea"/>
              </a:rPr>
              <a:t>经传</a:t>
            </a:r>
            <a:r>
              <a:rPr lang="en-US" altLang="zh-CN" sz="2400" b="1" kern="0" dirty="0">
                <a:solidFill>
                  <a:srgbClr val="FFFF00"/>
                </a:solidFill>
                <a:latin typeface="+mn-ea"/>
              </a:rPr>
              <a:t>,</a:t>
            </a:r>
            <a:r>
              <a:rPr lang="zh-CN" altLang="en-US" sz="2400" b="1" kern="0" dirty="0">
                <a:solidFill>
                  <a:srgbClr val="FFFF00"/>
                </a:solidFill>
                <a:latin typeface="+mn-ea"/>
              </a:rPr>
              <a:t>古代诸子百家典籍及解释经文的书</a:t>
            </a:r>
            <a:r>
              <a:rPr lang="en-US" altLang="zh-CN" sz="2400" b="1" kern="0" dirty="0">
                <a:solidFill>
                  <a:srgbClr val="FFFF00"/>
                </a:solidFill>
                <a:latin typeface="+mn-ea"/>
              </a:rPr>
              <a:t>,</a:t>
            </a:r>
            <a:r>
              <a:rPr lang="zh-CN" altLang="en-US" sz="2400" b="1" kern="0" dirty="0">
                <a:solidFill>
                  <a:srgbClr val="FFFF00"/>
                </a:solidFill>
                <a:latin typeface="+mn-ea"/>
              </a:rPr>
              <a:t>如韩愈</a:t>
            </a:r>
            <a:r>
              <a:rPr lang="en-US" altLang="zh-CN" sz="2400" b="1" kern="0" dirty="0">
                <a:solidFill>
                  <a:srgbClr val="FFFF00"/>
                </a:solidFill>
                <a:latin typeface="+mn-ea"/>
              </a:rPr>
              <a:t>《</a:t>
            </a:r>
            <a:r>
              <a:rPr lang="zh-CN" altLang="en-US" sz="2400" b="1" kern="0" dirty="0">
                <a:solidFill>
                  <a:srgbClr val="FFFF00"/>
                </a:solidFill>
                <a:latin typeface="+mn-ea"/>
              </a:rPr>
              <a:t>师说</a:t>
            </a:r>
            <a:r>
              <a:rPr lang="en-US" altLang="zh-CN" sz="2400" b="1" kern="0" dirty="0">
                <a:solidFill>
                  <a:srgbClr val="FFFF00"/>
                </a:solidFill>
                <a:latin typeface="+mn-ea"/>
              </a:rPr>
              <a:t>》“</a:t>
            </a:r>
            <a:r>
              <a:rPr lang="zh-CN" altLang="en-US" sz="2400" b="1" kern="0" dirty="0">
                <a:solidFill>
                  <a:srgbClr val="FFFF00"/>
                </a:solidFill>
                <a:latin typeface="+mn-ea"/>
              </a:rPr>
              <a:t>六艺经传皆通习之”。</a:t>
            </a:r>
          </a:p>
          <a:p>
            <a:pPr eaLnBrk="0" latinLnBrk="1" hangingPunct="0"/>
            <a:r>
              <a:rPr lang="en-US" altLang="zh-CN" sz="2400" b="1" kern="0" dirty="0">
                <a:solidFill>
                  <a:srgbClr val="FFFF00"/>
                </a:solidFill>
                <a:latin typeface="+mn-ea"/>
              </a:rPr>
              <a:t>B.</a:t>
            </a:r>
            <a:r>
              <a:rPr lang="zh-CN" altLang="en-US" sz="2400" b="1" kern="0" dirty="0">
                <a:solidFill>
                  <a:srgbClr val="FFFF00"/>
                </a:solidFill>
                <a:latin typeface="+mn-ea"/>
              </a:rPr>
              <a:t>古代设官分职</a:t>
            </a:r>
            <a:r>
              <a:rPr lang="en-US" altLang="zh-CN" sz="2400" b="1" kern="0" dirty="0">
                <a:solidFill>
                  <a:srgbClr val="FFFF00"/>
                </a:solidFill>
                <a:latin typeface="+mn-ea"/>
              </a:rPr>
              <a:t>,</a:t>
            </a:r>
            <a:r>
              <a:rPr lang="zh-CN" altLang="en-US" sz="2400" b="1" kern="0" dirty="0">
                <a:solidFill>
                  <a:srgbClr val="FFFF00"/>
                </a:solidFill>
                <a:latin typeface="+mn-ea"/>
              </a:rPr>
              <a:t>各有专司</a:t>
            </a:r>
            <a:r>
              <a:rPr lang="en-US" altLang="zh-CN" sz="2400" b="1" kern="0" dirty="0">
                <a:solidFill>
                  <a:srgbClr val="FFFF00"/>
                </a:solidFill>
                <a:latin typeface="+mn-ea"/>
              </a:rPr>
              <a:t>,</a:t>
            </a:r>
            <a:r>
              <a:rPr lang="zh-CN" altLang="en-US" sz="2400" b="1" kern="0" dirty="0">
                <a:solidFill>
                  <a:srgbClr val="FFFF00"/>
                </a:solidFill>
                <a:latin typeface="+mn-ea"/>
              </a:rPr>
              <a:t>故称有司</a:t>
            </a:r>
            <a:r>
              <a:rPr lang="en-US" altLang="zh-CN" sz="2400" b="1" kern="0" dirty="0">
                <a:solidFill>
                  <a:srgbClr val="FFFF00"/>
                </a:solidFill>
                <a:latin typeface="+mn-ea"/>
              </a:rPr>
              <a:t>,</a:t>
            </a:r>
            <a:r>
              <a:rPr lang="zh-CN" altLang="en-US" sz="2400" b="1" kern="0" dirty="0">
                <a:solidFill>
                  <a:srgbClr val="FFFF00"/>
                </a:solidFill>
                <a:latin typeface="+mn-ea"/>
              </a:rPr>
              <a:t>如诸葛亮</a:t>
            </a:r>
            <a:r>
              <a:rPr lang="en-US" altLang="zh-CN" sz="2400" b="1" kern="0" dirty="0">
                <a:solidFill>
                  <a:srgbClr val="FFFF00"/>
                </a:solidFill>
                <a:latin typeface="+mn-ea"/>
              </a:rPr>
              <a:t>《</a:t>
            </a:r>
            <a:r>
              <a:rPr lang="zh-CN" altLang="en-US" sz="2400" b="1" kern="0" dirty="0">
                <a:solidFill>
                  <a:srgbClr val="FFFF00"/>
                </a:solidFill>
                <a:latin typeface="+mn-ea"/>
              </a:rPr>
              <a:t>出师表</a:t>
            </a:r>
            <a:r>
              <a:rPr lang="en-US" altLang="zh-CN" sz="2400" b="1" kern="0" dirty="0">
                <a:solidFill>
                  <a:srgbClr val="FFFF00"/>
                </a:solidFill>
                <a:latin typeface="+mn-ea"/>
              </a:rPr>
              <a:t>》“</a:t>
            </a:r>
            <a:r>
              <a:rPr lang="zh-CN" altLang="en-US" sz="2400" b="1" kern="0" dirty="0">
                <a:solidFill>
                  <a:srgbClr val="FFFF00"/>
                </a:solidFill>
                <a:latin typeface="+mn-ea"/>
              </a:rPr>
              <a:t>宜付有司论其刑赏”。</a:t>
            </a:r>
          </a:p>
          <a:p>
            <a:pPr eaLnBrk="0" latinLnBrk="1" hangingPunct="0"/>
            <a:r>
              <a:rPr lang="en-US" altLang="zh-CN" sz="2400" b="1" kern="0" dirty="0">
                <a:solidFill>
                  <a:srgbClr val="FFFF00"/>
                </a:solidFill>
                <a:latin typeface="+mn-ea"/>
              </a:rPr>
              <a:t>C.</a:t>
            </a:r>
            <a:r>
              <a:rPr lang="zh-CN" altLang="en-US" sz="2400" b="1" kern="0" dirty="0">
                <a:solidFill>
                  <a:srgbClr val="FFFF00"/>
                </a:solidFill>
                <a:latin typeface="+mn-ea"/>
              </a:rPr>
              <a:t>博士</a:t>
            </a:r>
            <a:r>
              <a:rPr lang="en-US" altLang="zh-CN" sz="2400" b="1" kern="0" dirty="0">
                <a:solidFill>
                  <a:srgbClr val="FFFF00"/>
                </a:solidFill>
                <a:latin typeface="+mn-ea"/>
              </a:rPr>
              <a:t>,</a:t>
            </a:r>
            <a:r>
              <a:rPr lang="zh-CN" altLang="en-US" sz="2400" b="1" kern="0" dirty="0">
                <a:solidFill>
                  <a:srgbClr val="FFFF00"/>
                </a:solidFill>
                <a:latin typeface="+mn-ea"/>
              </a:rPr>
              <a:t>古代指专掌经学传授的学官</a:t>
            </a:r>
            <a:r>
              <a:rPr lang="en-US" altLang="zh-CN" sz="2400" b="1" kern="0" dirty="0">
                <a:solidFill>
                  <a:srgbClr val="FFFF00"/>
                </a:solidFill>
                <a:latin typeface="+mn-ea"/>
              </a:rPr>
              <a:t>,</a:t>
            </a:r>
            <a:r>
              <a:rPr lang="zh-CN" altLang="en-US" sz="2400" b="1" kern="0" dirty="0">
                <a:solidFill>
                  <a:srgbClr val="FFFF00"/>
                </a:solidFill>
                <a:latin typeface="+mn-ea"/>
              </a:rPr>
              <a:t>也指专精某种技艺的人</a:t>
            </a:r>
            <a:r>
              <a:rPr lang="en-US" altLang="zh-CN" sz="2400" b="1" kern="0" dirty="0">
                <a:solidFill>
                  <a:srgbClr val="FFFF00"/>
                </a:solidFill>
                <a:latin typeface="+mn-ea"/>
              </a:rPr>
              <a:t>,</a:t>
            </a:r>
            <a:r>
              <a:rPr lang="zh-CN" altLang="en-US" sz="2400" b="1" kern="0" dirty="0">
                <a:solidFill>
                  <a:srgbClr val="FFFF00"/>
                </a:solidFill>
                <a:latin typeface="+mn-ea"/>
              </a:rPr>
              <a:t>本文指学官。</a:t>
            </a:r>
          </a:p>
          <a:p>
            <a:pPr eaLnBrk="0" latinLnBrk="1" hangingPunct="0"/>
            <a:r>
              <a:rPr lang="en-US" altLang="zh-CN" sz="2400" b="1" kern="0" dirty="0">
                <a:solidFill>
                  <a:srgbClr val="FFFF00"/>
                </a:solidFill>
                <a:latin typeface="+mn-ea"/>
              </a:rPr>
              <a:t>D.</a:t>
            </a:r>
            <a:r>
              <a:rPr lang="zh-CN" altLang="en-US" sz="2400" b="1" kern="0" dirty="0">
                <a:solidFill>
                  <a:srgbClr val="FFFF00"/>
                </a:solidFill>
                <a:latin typeface="+mn-ea"/>
              </a:rPr>
              <a:t>赠</a:t>
            </a:r>
            <a:r>
              <a:rPr lang="en-US" altLang="zh-CN" sz="2400" b="1" kern="0" dirty="0">
                <a:solidFill>
                  <a:srgbClr val="FFFF00"/>
                </a:solidFill>
                <a:latin typeface="+mn-ea"/>
              </a:rPr>
              <a:t>,</a:t>
            </a:r>
            <a:r>
              <a:rPr lang="zh-CN" altLang="en-US" sz="2400" b="1" kern="0" dirty="0">
                <a:solidFill>
                  <a:srgbClr val="FFFF00"/>
                </a:solidFill>
                <a:latin typeface="+mn-ea"/>
              </a:rPr>
              <a:t>指古代皇帝为已死官员及其亲属加封</a:t>
            </a:r>
            <a:r>
              <a:rPr lang="en-US" altLang="zh-CN" sz="2400" b="1" kern="0" dirty="0">
                <a:solidFill>
                  <a:srgbClr val="FFFF00"/>
                </a:solidFill>
                <a:latin typeface="+mn-ea"/>
              </a:rPr>
              <a:t>,</a:t>
            </a:r>
            <a:r>
              <a:rPr lang="zh-CN" altLang="en-US" sz="2400" b="1" kern="0" dirty="0">
                <a:solidFill>
                  <a:srgbClr val="FFFF00"/>
                </a:solidFill>
                <a:latin typeface="+mn-ea"/>
              </a:rPr>
              <a:t>文中“赠右将军”即死后追封为右将军。</a:t>
            </a:r>
          </a:p>
        </p:txBody>
      </p:sp>
      <p:sp>
        <p:nvSpPr>
          <p:cNvPr id="17" name="矩形 16"/>
          <p:cNvSpPr/>
          <p:nvPr/>
        </p:nvSpPr>
        <p:spPr>
          <a:xfrm>
            <a:off x="874414" y="4497328"/>
            <a:ext cx="10816463" cy="553998"/>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A</a:t>
            </a:r>
            <a:r>
              <a:rPr lang="zh-CN" altLang="en-US" sz="3000" b="1" dirty="0">
                <a:solidFill>
                  <a:srgbClr val="FFFF00"/>
                </a:solidFill>
                <a:latin typeface="+mn-ea"/>
              </a:rPr>
              <a:t>　此处的“经传”特指古代儒家典籍及解释经文的书。</a:t>
            </a:r>
          </a:p>
        </p:txBody>
      </p:sp>
    </p:spTree>
    <p:extLst>
      <p:ext uri="{BB962C8B-B14F-4D97-AF65-F5344CB8AC3E}">
        <p14:creationId xmlns="" xmlns:p14="http://schemas.microsoft.com/office/powerpoint/2010/main" val="6209967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75" y="0"/>
            <a:ext cx="12185653" cy="6854428"/>
            <a:chOff x="-1" y="0"/>
            <a:chExt cx="12192002" cy="6858000"/>
          </a:xfrm>
        </p:grpSpPr>
        <p:grpSp>
          <p:nvGrpSpPr>
            <p:cNvPr id="6" name="组合 5"/>
            <p:cNvGrpSpPr/>
            <p:nvPr/>
          </p:nvGrpSpPr>
          <p:grpSpPr>
            <a:xfrm>
              <a:off x="-1" y="0"/>
              <a:ext cx="12192002" cy="6858000"/>
              <a:chOff x="-1" y="0"/>
              <a:chExt cx="12192002" cy="6858000"/>
            </a:xfrm>
          </p:grpSpPr>
          <p:grpSp>
            <p:nvGrpSpPr>
              <p:cNvPr id="12" name="组合 11"/>
              <p:cNvGrpSpPr/>
              <p:nvPr/>
            </p:nvGrpSpPr>
            <p:grpSpPr>
              <a:xfrm>
                <a:off x="-1" y="0"/>
                <a:ext cx="12192002" cy="6858000"/>
                <a:chOff x="-1" y="0"/>
                <a:chExt cx="12192002" cy="6858000"/>
              </a:xfrm>
            </p:grpSpPr>
            <p:pic>
              <p:nvPicPr>
                <p:cNvPr id="14" name="图片 1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1252164" y="1299603"/>
            <a:ext cx="10019262" cy="3785652"/>
          </a:xfrm>
          <a:prstGeom prst="rect">
            <a:avLst/>
          </a:prstGeom>
        </p:spPr>
        <p:txBody>
          <a:bodyPr wrap="square">
            <a:spAutoFit/>
          </a:bodyPr>
          <a:lstStyle/>
          <a:p>
            <a:r>
              <a:rPr lang="zh-CN" altLang="en-US" sz="4000" b="1" dirty="0">
                <a:solidFill>
                  <a:srgbClr val="FFFF00"/>
                </a:solidFill>
                <a:latin typeface="+mn-ea"/>
              </a:rPr>
              <a:t>◇方法技巧：文化常识的考查主要集中在古代的一些称谓、官职的变迁、建筑的名称、年号、谥号、庙号、官场的一些礼节、朝廷的一些机构、典章制度、行政区划等。平时注意积累</a:t>
            </a:r>
            <a:r>
              <a:rPr lang="en-US" altLang="zh-CN" sz="4000" b="1" dirty="0">
                <a:solidFill>
                  <a:srgbClr val="FFFF00"/>
                </a:solidFill>
                <a:latin typeface="+mn-ea"/>
              </a:rPr>
              <a:t>,</a:t>
            </a:r>
            <a:r>
              <a:rPr lang="zh-CN" altLang="en-US" sz="4000" b="1" dirty="0">
                <a:solidFill>
                  <a:srgbClr val="FFFF00"/>
                </a:solidFill>
                <a:latin typeface="+mn-ea"/>
              </a:rPr>
              <a:t>尤其是课本的注释等相关内容</a:t>
            </a:r>
            <a:r>
              <a:rPr lang="en-US" altLang="zh-CN" sz="4000" b="1" dirty="0">
                <a:solidFill>
                  <a:srgbClr val="FFFF00"/>
                </a:solidFill>
                <a:latin typeface="+mn-ea"/>
              </a:rPr>
              <a:t>,</a:t>
            </a:r>
            <a:r>
              <a:rPr lang="zh-CN" altLang="en-US" sz="4000" b="1" dirty="0">
                <a:solidFill>
                  <a:srgbClr val="FFFF00"/>
                </a:solidFill>
                <a:latin typeface="+mn-ea"/>
              </a:rPr>
              <a:t>答题时还要注意结合语境义作答。</a:t>
            </a:r>
          </a:p>
        </p:txBody>
      </p:sp>
    </p:spTree>
    <p:extLst>
      <p:ext uri="{BB962C8B-B14F-4D97-AF65-F5344CB8AC3E}">
        <p14:creationId xmlns="" xmlns:p14="http://schemas.microsoft.com/office/powerpoint/2010/main" val="90186093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831160" y="1115874"/>
            <a:ext cx="10642500" cy="2862322"/>
          </a:xfrm>
          <a:prstGeom prst="rect">
            <a:avLst/>
          </a:prstGeom>
        </p:spPr>
        <p:txBody>
          <a:bodyPr wrap="square">
            <a:spAutoFit/>
          </a:bodyPr>
          <a:lstStyle/>
          <a:p>
            <a:pPr eaLnBrk="0" latinLnBrk="1" hangingPunct="0"/>
            <a:r>
              <a:rPr lang="en-US" altLang="zh-CN" sz="2000" b="1" kern="0" dirty="0">
                <a:solidFill>
                  <a:srgbClr val="FFFF00"/>
                </a:solidFill>
                <a:latin typeface="+mn-ea"/>
              </a:rPr>
              <a:t>5.</a:t>
            </a:r>
            <a:r>
              <a:rPr lang="zh-CN" altLang="en-US" sz="2000" b="1" kern="0" dirty="0">
                <a:solidFill>
                  <a:srgbClr val="FFFF00"/>
                </a:solidFill>
                <a:latin typeface="+mn-ea"/>
              </a:rPr>
              <a:t>下列对文中加点词语的相关内容的解说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a:t>
            </a:r>
            <a:r>
              <a:rPr lang="zh-CN" altLang="en-US" sz="2000" b="1" kern="0" dirty="0">
                <a:solidFill>
                  <a:srgbClr val="FFFF00"/>
                </a:solidFill>
                <a:latin typeface="+mn-ea"/>
              </a:rPr>
              <a:t>　　</a:t>
            </a:r>
            <a:r>
              <a:rPr lang="en-US" altLang="zh-CN" sz="2000" b="1" kern="0" dirty="0">
                <a:solidFill>
                  <a:srgbClr val="FFFF00"/>
                </a:solidFill>
                <a:latin typeface="+mn-ea"/>
              </a:rPr>
              <a:t>)</a:t>
            </a:r>
            <a:endParaRPr lang="zh-CN" altLang="en-US" sz="2000" b="1" dirty="0">
              <a:solidFill>
                <a:srgbClr val="FFFF00"/>
              </a:solidFill>
              <a:latin typeface="+mn-ea"/>
            </a:endParaRPr>
          </a:p>
          <a:p>
            <a:pPr eaLnBrk="0" latinLnBrk="1" hangingPunct="0"/>
            <a:r>
              <a:rPr lang="en-US" altLang="zh-CN" sz="2000" b="1" kern="0" dirty="0">
                <a:solidFill>
                  <a:srgbClr val="FFFF00"/>
                </a:solidFill>
                <a:latin typeface="+mn-ea"/>
              </a:rPr>
              <a:t>A.</a:t>
            </a:r>
            <a:r>
              <a:rPr lang="zh-CN" altLang="en-US" sz="2000" b="1" kern="0" dirty="0">
                <a:solidFill>
                  <a:srgbClr val="FFFF00"/>
                </a:solidFill>
                <a:latin typeface="+mn-ea"/>
              </a:rPr>
              <a:t>进士</a:t>
            </a:r>
            <a:r>
              <a:rPr lang="en-US" altLang="zh-CN" sz="2000" b="1" kern="0" dirty="0">
                <a:solidFill>
                  <a:srgbClr val="FFFF00"/>
                </a:solidFill>
                <a:latin typeface="+mn-ea"/>
              </a:rPr>
              <a:t>,</a:t>
            </a:r>
            <a:r>
              <a:rPr lang="zh-CN" altLang="en-US" sz="2000" b="1" kern="0" dirty="0">
                <a:solidFill>
                  <a:srgbClr val="FFFF00"/>
                </a:solidFill>
                <a:latin typeface="+mn-ea"/>
              </a:rPr>
              <a:t>科举时代经过殿试考取的人叫进士</a:t>
            </a:r>
            <a:r>
              <a:rPr lang="en-US" altLang="zh-CN" sz="2000" b="1" kern="0" dirty="0">
                <a:solidFill>
                  <a:srgbClr val="FFFF00"/>
                </a:solidFill>
                <a:latin typeface="+mn-ea"/>
              </a:rPr>
              <a:t>,</a:t>
            </a:r>
            <a:r>
              <a:rPr lang="zh-CN" altLang="en-US" sz="2000" b="1" kern="0" dirty="0">
                <a:solidFill>
                  <a:srgbClr val="FFFF00"/>
                </a:solidFill>
                <a:latin typeface="+mn-ea"/>
              </a:rPr>
              <a:t>殿试是科举制最高级别的考试</a:t>
            </a:r>
            <a:r>
              <a:rPr lang="en-US" altLang="zh-CN" sz="2000" b="1" kern="0" dirty="0">
                <a:solidFill>
                  <a:srgbClr val="FFFF00"/>
                </a:solidFill>
                <a:latin typeface="+mn-ea"/>
              </a:rPr>
              <a:t>,</a:t>
            </a:r>
            <a:r>
              <a:rPr lang="zh-CN" altLang="en-US" sz="2000" b="1" kern="0" dirty="0">
                <a:solidFill>
                  <a:srgbClr val="FFFF00"/>
                </a:solidFill>
                <a:latin typeface="+mn-ea"/>
              </a:rPr>
              <a:t>进士及第的前三名分别叫状元、榜眼、探花。</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B.</a:t>
            </a:r>
            <a:r>
              <a:rPr lang="zh-CN" altLang="en-US" sz="2000" b="1" kern="0" dirty="0">
                <a:solidFill>
                  <a:srgbClr val="FFFF00"/>
                </a:solidFill>
                <a:latin typeface="+mn-ea"/>
              </a:rPr>
              <a:t>刑部是封建时代官制六部之一</a:t>
            </a:r>
            <a:r>
              <a:rPr lang="en-US" altLang="zh-CN" sz="2000" b="1" kern="0" dirty="0">
                <a:solidFill>
                  <a:srgbClr val="FFFF00"/>
                </a:solidFill>
                <a:latin typeface="+mn-ea"/>
              </a:rPr>
              <a:t>,</a:t>
            </a:r>
            <a:r>
              <a:rPr lang="zh-CN" altLang="en-US" sz="2000" b="1" kern="0" dirty="0">
                <a:solidFill>
                  <a:srgbClr val="FFFF00"/>
                </a:solidFill>
                <a:latin typeface="+mn-ea"/>
              </a:rPr>
              <a:t>掌管国家的法律、刑狱等事务</a:t>
            </a:r>
            <a:r>
              <a:rPr lang="en-US" altLang="zh-CN" sz="2000" b="1" kern="0" dirty="0">
                <a:solidFill>
                  <a:srgbClr val="FFFF00"/>
                </a:solidFill>
                <a:latin typeface="+mn-ea"/>
              </a:rPr>
              <a:t>,</a:t>
            </a:r>
            <a:r>
              <a:rPr lang="zh-CN" altLang="en-US" sz="2000" b="1" kern="0" dirty="0">
                <a:solidFill>
                  <a:srgbClr val="FFFF00"/>
                </a:solidFill>
                <a:latin typeface="+mn-ea"/>
              </a:rPr>
              <a:t>长官为刑部尚书。其他五部为吏部、户部、礼部、兵部、工部。</a:t>
            </a:r>
          </a:p>
          <a:p>
            <a:pPr eaLnBrk="0" latinLnBrk="1" hangingPunct="0"/>
            <a:r>
              <a:rPr lang="en-US" altLang="zh-CN" sz="2000" b="1" kern="0" dirty="0">
                <a:solidFill>
                  <a:srgbClr val="FFFF00"/>
                </a:solidFill>
                <a:latin typeface="+mn-ea"/>
              </a:rPr>
              <a:t>C.</a:t>
            </a:r>
            <a:r>
              <a:rPr lang="zh-CN" altLang="en-US" sz="2000" b="1" kern="0" dirty="0">
                <a:solidFill>
                  <a:srgbClr val="FFFF00"/>
                </a:solidFill>
                <a:latin typeface="+mn-ea"/>
              </a:rPr>
              <a:t>中官</a:t>
            </a:r>
            <a:r>
              <a:rPr lang="en-US" altLang="zh-CN" sz="2000" b="1" kern="0" dirty="0">
                <a:solidFill>
                  <a:srgbClr val="FFFF00"/>
                </a:solidFill>
                <a:latin typeface="+mn-ea"/>
              </a:rPr>
              <a:t>,</a:t>
            </a:r>
            <a:r>
              <a:rPr lang="zh-CN" altLang="en-US" sz="2000" b="1" kern="0" dirty="0">
                <a:solidFill>
                  <a:srgbClr val="FFFF00"/>
                </a:solidFill>
                <a:latin typeface="+mn-ea"/>
              </a:rPr>
              <a:t>即宦官</a:t>
            </a:r>
            <a:r>
              <a:rPr lang="en-US" altLang="zh-CN" sz="2000" b="1" kern="0" dirty="0">
                <a:solidFill>
                  <a:srgbClr val="FFFF00"/>
                </a:solidFill>
                <a:latin typeface="+mn-ea"/>
              </a:rPr>
              <a:t>,</a:t>
            </a:r>
            <a:r>
              <a:rPr lang="zh-CN" altLang="en-US" sz="2000" b="1" kern="0" dirty="0">
                <a:solidFill>
                  <a:srgbClr val="FFFF00"/>
                </a:solidFill>
                <a:latin typeface="+mn-ea"/>
              </a:rPr>
              <a:t>通称太监</a:t>
            </a:r>
            <a:r>
              <a:rPr lang="en-US" altLang="zh-CN" sz="2000" b="1" kern="0" dirty="0">
                <a:solidFill>
                  <a:srgbClr val="FFFF00"/>
                </a:solidFill>
                <a:latin typeface="+mn-ea"/>
              </a:rPr>
              <a:t>,</a:t>
            </a:r>
            <a:r>
              <a:rPr lang="zh-CN" altLang="en-US" sz="2000" b="1" kern="0" dirty="0">
                <a:solidFill>
                  <a:srgbClr val="FFFF00"/>
                </a:solidFill>
                <a:latin typeface="+mn-ea"/>
              </a:rPr>
              <a:t>是古代被阉割后在宫廷内侍奉皇帝及其家族成员的男性官员</a:t>
            </a:r>
            <a:r>
              <a:rPr lang="en-US" altLang="zh-CN" sz="2000" b="1" kern="0" dirty="0">
                <a:solidFill>
                  <a:srgbClr val="FFFF00"/>
                </a:solidFill>
                <a:latin typeface="+mn-ea"/>
              </a:rPr>
              <a:t>,</a:t>
            </a:r>
            <a:r>
              <a:rPr lang="zh-CN" altLang="en-US" sz="2000" b="1" kern="0" dirty="0">
                <a:solidFill>
                  <a:srgbClr val="FFFF00"/>
                </a:solidFill>
                <a:latin typeface="+mn-ea"/>
              </a:rPr>
              <a:t>宦官本为内廷官</a:t>
            </a:r>
            <a:r>
              <a:rPr lang="en-US" altLang="zh-CN" sz="2000" b="1" kern="0" dirty="0">
                <a:solidFill>
                  <a:srgbClr val="FFFF00"/>
                </a:solidFill>
                <a:latin typeface="+mn-ea"/>
              </a:rPr>
              <a:t>,</a:t>
            </a:r>
            <a:r>
              <a:rPr lang="zh-CN" altLang="en-US" sz="2000" b="1" kern="0" dirty="0">
                <a:solidFill>
                  <a:srgbClr val="FFFF00"/>
                </a:solidFill>
                <a:latin typeface="+mn-ea"/>
              </a:rPr>
              <a:t>不能干预朝政</a:t>
            </a:r>
            <a:r>
              <a:rPr lang="en-US" altLang="zh-CN" sz="2000" b="1" kern="0" dirty="0">
                <a:solidFill>
                  <a:srgbClr val="FFFF00"/>
                </a:solidFill>
                <a:latin typeface="+mn-ea"/>
              </a:rPr>
              <a:t>,</a:t>
            </a:r>
            <a:r>
              <a:rPr lang="zh-CN" altLang="en-US" sz="2000" b="1" kern="0" dirty="0">
                <a:solidFill>
                  <a:srgbClr val="FFFF00"/>
                </a:solidFill>
                <a:latin typeface="+mn-ea"/>
              </a:rPr>
              <a:t>但历史上也有宦官专权的事实。</a:t>
            </a:r>
          </a:p>
          <a:p>
            <a:pPr eaLnBrk="0" latinLnBrk="1" hangingPunct="0"/>
            <a:r>
              <a:rPr lang="en-US" altLang="zh-CN" sz="2000" b="1" kern="0" dirty="0">
                <a:solidFill>
                  <a:srgbClr val="FFFF00"/>
                </a:solidFill>
                <a:latin typeface="+mn-ea"/>
              </a:rPr>
              <a:t>D.</a:t>
            </a:r>
            <a:r>
              <a:rPr lang="zh-CN" altLang="en-US" sz="2000" b="1" kern="0" dirty="0">
                <a:solidFill>
                  <a:srgbClr val="FFFF00"/>
                </a:solidFill>
                <a:latin typeface="+mn-ea"/>
              </a:rPr>
              <a:t>乡试是明清两代每三年在各州府举行的选拔人才的考试</a:t>
            </a:r>
            <a:r>
              <a:rPr lang="en-US" altLang="zh-CN" sz="2000" b="1" kern="0" dirty="0">
                <a:solidFill>
                  <a:srgbClr val="FFFF00"/>
                </a:solidFill>
                <a:latin typeface="+mn-ea"/>
              </a:rPr>
              <a:t>,</a:t>
            </a:r>
            <a:r>
              <a:rPr lang="zh-CN" altLang="en-US" sz="2000" b="1" kern="0" dirty="0">
                <a:solidFill>
                  <a:srgbClr val="FFFF00"/>
                </a:solidFill>
                <a:latin typeface="+mn-ea"/>
              </a:rPr>
              <a:t>因在秋天的八月举行</a:t>
            </a:r>
            <a:r>
              <a:rPr lang="en-US" altLang="zh-CN" sz="2000" b="1" kern="0" dirty="0">
                <a:solidFill>
                  <a:srgbClr val="FFFF00"/>
                </a:solidFill>
                <a:latin typeface="+mn-ea"/>
              </a:rPr>
              <a:t>,</a:t>
            </a:r>
            <a:r>
              <a:rPr lang="zh-CN" altLang="en-US" sz="2000" b="1" kern="0" dirty="0">
                <a:solidFill>
                  <a:srgbClr val="FFFF00"/>
                </a:solidFill>
                <a:latin typeface="+mn-ea"/>
              </a:rPr>
              <a:t>故又称秋闱</a:t>
            </a:r>
            <a:r>
              <a:rPr lang="en-US" altLang="zh-CN" sz="2000" b="1" kern="0" dirty="0">
                <a:solidFill>
                  <a:srgbClr val="FFFF00"/>
                </a:solidFill>
                <a:latin typeface="+mn-ea"/>
              </a:rPr>
              <a:t>,</a:t>
            </a:r>
            <a:r>
              <a:rPr lang="zh-CN" altLang="en-US" sz="2000" b="1" kern="0" dirty="0">
                <a:solidFill>
                  <a:srgbClr val="FFFF00"/>
                </a:solidFill>
                <a:latin typeface="+mn-ea"/>
              </a:rPr>
              <a:t>乡试考中的叫举人。</a:t>
            </a:r>
            <a:endParaRPr lang="zh-CN" altLang="en-US" sz="2000" b="1" dirty="0">
              <a:solidFill>
                <a:srgbClr val="FFFF00"/>
              </a:solidFill>
              <a:latin typeface="+mn-ea"/>
            </a:endParaRPr>
          </a:p>
        </p:txBody>
      </p:sp>
      <p:sp>
        <p:nvSpPr>
          <p:cNvPr id="18" name="矩形 17"/>
          <p:cNvSpPr/>
          <p:nvPr/>
        </p:nvSpPr>
        <p:spPr>
          <a:xfrm>
            <a:off x="874417" y="4189472"/>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D</a:t>
            </a:r>
            <a:r>
              <a:rPr lang="zh-CN" altLang="en-US" sz="3000" b="1" dirty="0">
                <a:solidFill>
                  <a:srgbClr val="FFFF00"/>
                </a:solidFill>
                <a:latin typeface="+mn-ea"/>
              </a:rPr>
              <a:t>　“乡试是明清两代每三年在各州府举行的选拔人才的考试”有误</a:t>
            </a:r>
            <a:r>
              <a:rPr lang="en-US" altLang="zh-CN" sz="3000" b="1" dirty="0">
                <a:solidFill>
                  <a:srgbClr val="FFFF00"/>
                </a:solidFill>
                <a:latin typeface="+mn-ea"/>
              </a:rPr>
              <a:t>,</a:t>
            </a:r>
            <a:r>
              <a:rPr lang="zh-CN" altLang="en-US" sz="3000" b="1" dirty="0">
                <a:solidFill>
                  <a:srgbClr val="FFFF00"/>
                </a:solidFill>
                <a:latin typeface="+mn-ea"/>
              </a:rPr>
              <a:t>乡试应是在各省省城</a:t>
            </a:r>
            <a:r>
              <a:rPr lang="en-US" altLang="zh-CN" sz="3000" b="1" dirty="0">
                <a:solidFill>
                  <a:srgbClr val="FFFF00"/>
                </a:solidFill>
                <a:latin typeface="+mn-ea"/>
              </a:rPr>
              <a:t>(</a:t>
            </a:r>
            <a:r>
              <a:rPr lang="zh-CN" altLang="en-US" sz="3000" b="1" dirty="0">
                <a:solidFill>
                  <a:srgbClr val="FFFF00"/>
                </a:solidFill>
                <a:latin typeface="+mn-ea"/>
              </a:rPr>
              <a:t>包括京城</a:t>
            </a:r>
            <a:r>
              <a:rPr lang="en-US" altLang="zh-CN" sz="3000" b="1" dirty="0">
                <a:solidFill>
                  <a:srgbClr val="FFFF00"/>
                </a:solidFill>
                <a:latin typeface="+mn-ea"/>
              </a:rPr>
              <a:t>)</a:t>
            </a:r>
            <a:r>
              <a:rPr lang="zh-CN" altLang="en-US" sz="3000" b="1" dirty="0">
                <a:solidFill>
                  <a:srgbClr val="FFFF00"/>
                </a:solidFill>
                <a:latin typeface="+mn-ea"/>
              </a:rPr>
              <a:t>举行。</a:t>
            </a:r>
          </a:p>
        </p:txBody>
      </p:sp>
    </p:spTree>
    <p:extLst>
      <p:ext uri="{BB962C8B-B14F-4D97-AF65-F5344CB8AC3E}">
        <p14:creationId xmlns="" xmlns:p14="http://schemas.microsoft.com/office/powerpoint/2010/main" val="422815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831160" y="1115874"/>
            <a:ext cx="10642500" cy="2862322"/>
          </a:xfrm>
          <a:prstGeom prst="rect">
            <a:avLst/>
          </a:prstGeom>
        </p:spPr>
        <p:txBody>
          <a:bodyPr wrap="square">
            <a:spAutoFit/>
          </a:bodyPr>
          <a:lstStyle/>
          <a:p>
            <a:pPr eaLnBrk="0" latinLnBrk="1" hangingPunct="0"/>
            <a:r>
              <a:rPr lang="en-US" altLang="zh-CN" sz="2000" b="1" kern="0" dirty="0">
                <a:solidFill>
                  <a:srgbClr val="FFFF00"/>
                </a:solidFill>
                <a:latin typeface="+mn-ea"/>
              </a:rPr>
              <a:t>6.</a:t>
            </a:r>
            <a:r>
              <a:rPr lang="zh-CN" altLang="en-US" sz="2000" b="1" kern="0" dirty="0">
                <a:solidFill>
                  <a:srgbClr val="FFFF00"/>
                </a:solidFill>
                <a:latin typeface="+mn-ea"/>
              </a:rPr>
              <a:t>下列对文中加点词语的相关内容的解说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a:t>
            </a:r>
            <a:r>
              <a:rPr lang="zh-CN" altLang="en-US" sz="2000" b="1" kern="0" dirty="0">
                <a:solidFill>
                  <a:srgbClr val="FFFF00"/>
                </a:solidFill>
                <a:latin typeface="+mn-ea"/>
              </a:rPr>
              <a:t>　　</a:t>
            </a:r>
            <a:r>
              <a:rPr lang="en-US" altLang="zh-CN" sz="2000" b="1" kern="0" dirty="0">
                <a:solidFill>
                  <a:srgbClr val="FFFF00"/>
                </a:solidFill>
                <a:latin typeface="+mn-ea"/>
              </a:rPr>
              <a:t>)</a:t>
            </a:r>
          </a:p>
          <a:p>
            <a:pPr eaLnBrk="0" latinLnBrk="1" hangingPunct="0"/>
            <a:r>
              <a:rPr lang="en-US" altLang="zh-CN" sz="2000" b="1" kern="0" dirty="0">
                <a:solidFill>
                  <a:srgbClr val="FFFF00"/>
                </a:solidFill>
                <a:latin typeface="+mn-ea"/>
              </a:rPr>
              <a:t>A.</a:t>
            </a:r>
            <a:r>
              <a:rPr lang="zh-CN" altLang="en-US" sz="2000" b="1" kern="0" dirty="0">
                <a:solidFill>
                  <a:srgbClr val="FFFF00"/>
                </a:solidFill>
                <a:latin typeface="+mn-ea"/>
              </a:rPr>
              <a:t>天启</a:t>
            </a:r>
            <a:r>
              <a:rPr lang="en-US" altLang="zh-CN" sz="2000" b="1" kern="0" dirty="0">
                <a:solidFill>
                  <a:srgbClr val="FFFF00"/>
                </a:solidFill>
                <a:latin typeface="+mn-ea"/>
              </a:rPr>
              <a:t>,</a:t>
            </a:r>
            <a:r>
              <a:rPr lang="zh-CN" altLang="en-US" sz="2000" b="1" kern="0" dirty="0">
                <a:solidFill>
                  <a:srgbClr val="FFFF00"/>
                </a:solidFill>
                <a:latin typeface="+mn-ea"/>
              </a:rPr>
              <a:t>为明熹宗的年号。年号是中国封建王朝用来纪年的一种名号</a:t>
            </a:r>
            <a:r>
              <a:rPr lang="en-US" altLang="zh-CN" sz="2000" b="1" kern="0" dirty="0">
                <a:solidFill>
                  <a:srgbClr val="FFFF00"/>
                </a:solidFill>
                <a:latin typeface="+mn-ea"/>
              </a:rPr>
              <a:t>,</a:t>
            </a:r>
            <a:r>
              <a:rPr lang="zh-CN" altLang="en-US" sz="2000" b="1" kern="0" dirty="0">
                <a:solidFill>
                  <a:srgbClr val="FFFF00"/>
                </a:solidFill>
                <a:latin typeface="+mn-ea"/>
              </a:rPr>
              <a:t>一个皇帝可以有一个或</a:t>
            </a:r>
            <a:br>
              <a:rPr lang="zh-CN" altLang="en-US" sz="2000" b="1" kern="0" dirty="0">
                <a:solidFill>
                  <a:srgbClr val="FFFF00"/>
                </a:solidFill>
                <a:latin typeface="+mn-ea"/>
              </a:rPr>
            </a:br>
            <a:r>
              <a:rPr lang="zh-CN" altLang="en-US" sz="2000" b="1" kern="0" dirty="0">
                <a:solidFill>
                  <a:srgbClr val="FFFF00"/>
                </a:solidFill>
                <a:latin typeface="+mn-ea"/>
              </a:rPr>
              <a:t>多个年号。</a:t>
            </a:r>
          </a:p>
          <a:p>
            <a:pPr eaLnBrk="0" latinLnBrk="1" hangingPunct="0"/>
            <a:r>
              <a:rPr lang="en-US" altLang="zh-CN" sz="2000" b="1" kern="0" dirty="0">
                <a:solidFill>
                  <a:srgbClr val="FFFF00"/>
                </a:solidFill>
                <a:latin typeface="+mn-ea"/>
              </a:rPr>
              <a:t>B.</a:t>
            </a:r>
            <a:r>
              <a:rPr lang="zh-CN" altLang="en-US" sz="2000" b="1" kern="0" dirty="0">
                <a:solidFill>
                  <a:srgbClr val="FFFF00"/>
                </a:solidFill>
                <a:latin typeface="+mn-ea"/>
              </a:rPr>
              <a:t>都御史</a:t>
            </a:r>
            <a:r>
              <a:rPr lang="en-US" altLang="zh-CN" sz="2000" b="1" kern="0" dirty="0">
                <a:solidFill>
                  <a:srgbClr val="FFFF00"/>
                </a:solidFill>
                <a:latin typeface="+mn-ea"/>
              </a:rPr>
              <a:t>,</a:t>
            </a:r>
            <a:r>
              <a:rPr lang="zh-CN" altLang="en-US" sz="2000" b="1" kern="0" dirty="0">
                <a:solidFill>
                  <a:srgbClr val="FFFF00"/>
                </a:solidFill>
                <a:latin typeface="+mn-ea"/>
              </a:rPr>
              <a:t>御史的一种。中国古代朝廷设有专门行使监督职权的机构</a:t>
            </a:r>
            <a:r>
              <a:rPr lang="en-US" altLang="zh-CN" sz="2000" b="1" kern="0" dirty="0">
                <a:solidFill>
                  <a:srgbClr val="FFFF00"/>
                </a:solidFill>
                <a:latin typeface="+mn-ea"/>
              </a:rPr>
              <a:t>——</a:t>
            </a:r>
            <a:r>
              <a:rPr lang="zh-CN" altLang="en-US" sz="2000" b="1" kern="0" dirty="0">
                <a:solidFill>
                  <a:srgbClr val="FFFF00"/>
                </a:solidFill>
                <a:latin typeface="+mn-ea"/>
              </a:rPr>
              <a:t>都察院</a:t>
            </a:r>
            <a:r>
              <a:rPr lang="en-US" altLang="zh-CN" sz="2000" b="1" kern="0" dirty="0">
                <a:solidFill>
                  <a:srgbClr val="FFFF00"/>
                </a:solidFill>
                <a:latin typeface="+mn-ea"/>
              </a:rPr>
              <a:t>,</a:t>
            </a:r>
            <a:r>
              <a:rPr lang="zh-CN" altLang="en-US" sz="2000" b="1" kern="0" dirty="0">
                <a:solidFill>
                  <a:srgbClr val="FFFF00"/>
                </a:solidFill>
                <a:latin typeface="+mn-ea"/>
              </a:rPr>
              <a:t>都御史即都</a:t>
            </a:r>
            <a:br>
              <a:rPr lang="zh-CN" altLang="en-US" sz="2000" b="1" kern="0" dirty="0">
                <a:solidFill>
                  <a:srgbClr val="FFFF00"/>
                </a:solidFill>
                <a:latin typeface="+mn-ea"/>
              </a:rPr>
            </a:br>
            <a:r>
              <a:rPr lang="zh-CN" altLang="en-US" sz="2000" b="1" kern="0" dirty="0">
                <a:solidFill>
                  <a:srgbClr val="FFFF00"/>
                </a:solidFill>
                <a:latin typeface="+mn-ea"/>
              </a:rPr>
              <a:t>察院的长官。</a:t>
            </a:r>
          </a:p>
          <a:p>
            <a:pPr eaLnBrk="0" latinLnBrk="1" hangingPunct="0"/>
            <a:r>
              <a:rPr lang="en-US" altLang="zh-CN" sz="2000" b="1" kern="0" dirty="0">
                <a:solidFill>
                  <a:srgbClr val="FFFF00"/>
                </a:solidFill>
                <a:latin typeface="+mn-ea"/>
              </a:rPr>
              <a:t>C.</a:t>
            </a:r>
            <a:r>
              <a:rPr lang="zh-CN" altLang="en-US" sz="2000" b="1" kern="0" dirty="0">
                <a:solidFill>
                  <a:srgbClr val="FFFF00"/>
                </a:solidFill>
                <a:latin typeface="+mn-ea"/>
              </a:rPr>
              <a:t>尚方剑</a:t>
            </a:r>
            <a:r>
              <a:rPr lang="en-US" altLang="zh-CN" sz="2000" b="1" kern="0" dirty="0">
                <a:solidFill>
                  <a:srgbClr val="FFFF00"/>
                </a:solidFill>
                <a:latin typeface="+mn-ea"/>
              </a:rPr>
              <a:t>,</a:t>
            </a:r>
            <a:r>
              <a:rPr lang="zh-CN" altLang="en-US" sz="2000" b="1" kern="0" dirty="0">
                <a:solidFill>
                  <a:srgbClr val="FFFF00"/>
                </a:solidFill>
                <a:latin typeface="+mn-ea"/>
              </a:rPr>
              <a:t>指中国古代皇帝收藏在“尚方”的剑</a:t>
            </a:r>
            <a:r>
              <a:rPr lang="en-US" altLang="zh-CN" sz="2000" b="1" kern="0" dirty="0">
                <a:solidFill>
                  <a:srgbClr val="FFFF00"/>
                </a:solidFill>
                <a:latin typeface="+mn-ea"/>
              </a:rPr>
              <a:t>,</a:t>
            </a:r>
            <a:r>
              <a:rPr lang="zh-CN" altLang="en-US" sz="2000" b="1" kern="0" dirty="0">
                <a:solidFill>
                  <a:srgbClr val="FFFF00"/>
                </a:solidFill>
                <a:latin typeface="+mn-ea"/>
              </a:rPr>
              <a:t>可以封赐大臣。持有尚方剑的大臣</a:t>
            </a:r>
            <a:r>
              <a:rPr lang="en-US" altLang="zh-CN" sz="2000" b="1" kern="0" dirty="0">
                <a:solidFill>
                  <a:srgbClr val="FFFF00"/>
                </a:solidFill>
                <a:latin typeface="+mn-ea"/>
              </a:rPr>
              <a:t>,</a:t>
            </a:r>
            <a:r>
              <a:rPr lang="zh-CN" altLang="en-US" sz="2000" b="1" kern="0" dirty="0">
                <a:solidFill>
                  <a:srgbClr val="FFFF00"/>
                </a:solidFill>
                <a:latin typeface="+mn-ea"/>
              </a:rPr>
              <a:t>具有先斩</a:t>
            </a:r>
            <a:br>
              <a:rPr lang="zh-CN" altLang="en-US" sz="2000" b="1" kern="0" dirty="0">
                <a:solidFill>
                  <a:srgbClr val="FFFF00"/>
                </a:solidFill>
                <a:latin typeface="+mn-ea"/>
              </a:rPr>
            </a:br>
            <a:r>
              <a:rPr lang="zh-CN" altLang="en-US" sz="2000" b="1" kern="0" dirty="0">
                <a:solidFill>
                  <a:srgbClr val="FFFF00"/>
                </a:solidFill>
                <a:latin typeface="+mn-ea"/>
              </a:rPr>
              <a:t>后奏的权力。</a:t>
            </a:r>
          </a:p>
          <a:p>
            <a:pPr eaLnBrk="0" latinLnBrk="1" hangingPunct="0"/>
            <a:r>
              <a:rPr lang="en-US" altLang="zh-CN" sz="2000" b="1" kern="0" dirty="0">
                <a:solidFill>
                  <a:srgbClr val="FFFF00"/>
                </a:solidFill>
                <a:latin typeface="+mn-ea"/>
              </a:rPr>
              <a:t>D.</a:t>
            </a:r>
            <a:r>
              <a:rPr lang="zh-CN" altLang="en-US" sz="2000" b="1" kern="0" dirty="0">
                <a:solidFill>
                  <a:srgbClr val="FFFF00"/>
                </a:solidFill>
                <a:latin typeface="+mn-ea"/>
              </a:rPr>
              <a:t>赠</a:t>
            </a:r>
            <a:r>
              <a:rPr lang="en-US" altLang="zh-CN" sz="2000" b="1" kern="0" dirty="0">
                <a:solidFill>
                  <a:srgbClr val="FFFF00"/>
                </a:solidFill>
                <a:latin typeface="+mn-ea"/>
              </a:rPr>
              <a:t>,</a:t>
            </a:r>
            <a:r>
              <a:rPr lang="zh-CN" altLang="en-US" sz="2000" b="1" kern="0" dirty="0">
                <a:solidFill>
                  <a:srgbClr val="FFFF00"/>
                </a:solidFill>
                <a:latin typeface="+mn-ea"/>
              </a:rPr>
              <a:t>给已死的官吏或其父祖追封官爵。谥</a:t>
            </a:r>
            <a:r>
              <a:rPr lang="en-US" altLang="zh-CN" sz="2000" b="1" kern="0" dirty="0">
                <a:solidFill>
                  <a:srgbClr val="FFFF00"/>
                </a:solidFill>
                <a:latin typeface="+mn-ea"/>
              </a:rPr>
              <a:t>,</a:t>
            </a:r>
            <a:r>
              <a:rPr lang="zh-CN" altLang="en-US" sz="2000" b="1" kern="0" dirty="0">
                <a:solidFill>
                  <a:srgbClr val="FFFF00"/>
                </a:solidFill>
                <a:latin typeface="+mn-ea"/>
              </a:rPr>
              <a:t>对古代帝王大臣或有地位的人追加称号。两者都</a:t>
            </a:r>
            <a:br>
              <a:rPr lang="zh-CN" altLang="en-US" sz="2000" b="1" kern="0" dirty="0">
                <a:solidFill>
                  <a:srgbClr val="FFFF00"/>
                </a:solidFill>
                <a:latin typeface="+mn-ea"/>
              </a:rPr>
            </a:br>
            <a:r>
              <a:rPr lang="zh-CN" altLang="en-US" sz="2000" b="1" kern="0" dirty="0">
                <a:solidFill>
                  <a:srgbClr val="FFFF00"/>
                </a:solidFill>
                <a:latin typeface="+mn-ea"/>
              </a:rPr>
              <a:t>是对逝者的褒奖。</a:t>
            </a:r>
            <a:endParaRPr lang="zh-CN" altLang="en-US" sz="2000" b="1" dirty="0">
              <a:solidFill>
                <a:srgbClr val="FFFF00"/>
              </a:solidFill>
              <a:latin typeface="+mn-ea"/>
            </a:endParaRPr>
          </a:p>
        </p:txBody>
      </p:sp>
      <p:sp>
        <p:nvSpPr>
          <p:cNvPr id="18" name="矩形 17"/>
          <p:cNvSpPr/>
          <p:nvPr/>
        </p:nvSpPr>
        <p:spPr>
          <a:xfrm>
            <a:off x="874417" y="4189472"/>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D </a:t>
            </a:r>
            <a:r>
              <a:rPr lang="zh-CN" altLang="en-US" sz="3000" b="1" dirty="0">
                <a:solidFill>
                  <a:srgbClr val="FFFF00"/>
                </a:solidFill>
              </a:rPr>
              <a:t>“两者都是对逝者的褒奖”表述绝对</a:t>
            </a:r>
            <a:r>
              <a:rPr lang="en-US" altLang="zh-CN" sz="3000" b="1" dirty="0">
                <a:solidFill>
                  <a:srgbClr val="FFFF00"/>
                </a:solidFill>
              </a:rPr>
              <a:t>,“</a:t>
            </a:r>
            <a:r>
              <a:rPr lang="zh-CN" altLang="en-US" sz="3000" b="1" dirty="0">
                <a:solidFill>
                  <a:srgbClr val="FFFF00"/>
                </a:solidFill>
              </a:rPr>
              <a:t>谥”指带有或褒或贬意义的称号。</a:t>
            </a:r>
            <a:endParaRPr lang="zh-CN" altLang="en-US" sz="3000" b="1" dirty="0">
              <a:solidFill>
                <a:srgbClr val="FFFF00"/>
              </a:solidFill>
              <a:latin typeface="+mn-ea"/>
            </a:endParaRPr>
          </a:p>
        </p:txBody>
      </p:sp>
    </p:spTree>
    <p:extLst>
      <p:ext uri="{BB962C8B-B14F-4D97-AF65-F5344CB8AC3E}">
        <p14:creationId xmlns="" xmlns:p14="http://schemas.microsoft.com/office/powerpoint/2010/main" val="26493937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8" name="TextBox 2"/>
          <p:cNvSpPr txBox="1"/>
          <p:nvPr/>
        </p:nvSpPr>
        <p:spPr>
          <a:xfrm>
            <a:off x="580988" y="1138778"/>
            <a:ext cx="11290325" cy="4801314"/>
          </a:xfrm>
          <a:prstGeom prst="rect">
            <a:avLst/>
          </a:prstGeom>
          <a:noFill/>
        </p:spPr>
        <p:txBody>
          <a:bodyPr wrap="square" lIns="0" tIns="0" rIns="0" bIns="0" rtlCol="0">
            <a:spAutoFit/>
          </a:bodyPr>
          <a:lstStyle/>
          <a:p>
            <a:r>
              <a:rPr lang="zh-CN" altLang="en-US" sz="2400" b="1" kern="0" dirty="0">
                <a:solidFill>
                  <a:srgbClr val="FFFF00"/>
                </a:solidFill>
                <a:latin typeface="+mn-ea"/>
              </a:rPr>
              <a:t>    由此可见,对传记类文化常识的储备应集中在古代科举、古代官场、古代礼仪、尊称敬辞、谦称谦辞等专用词语上。在教材复习和传记类文章的学习过程中,按一定类别积累古代文化常识。</a:t>
            </a:r>
            <a:r>
              <a:rPr sz="2400" b="1" kern="0" dirty="0">
                <a:solidFill>
                  <a:srgbClr val="FFFF00"/>
                </a:solidFill>
                <a:latin typeface="+mn-ea"/>
              </a:rPr>
              <a:t/>
            </a:r>
            <a:br>
              <a:rPr sz="2400" b="1" kern="0" dirty="0">
                <a:solidFill>
                  <a:srgbClr val="FFFF00"/>
                </a:solidFill>
                <a:latin typeface="+mn-ea"/>
              </a:rPr>
            </a:br>
            <a:r>
              <a:rPr lang="en-US" sz="2400" b="1" kern="0" dirty="0">
                <a:solidFill>
                  <a:srgbClr val="FFFF00"/>
                </a:solidFill>
                <a:latin typeface="+mn-ea"/>
              </a:rPr>
              <a:t>       </a:t>
            </a:r>
            <a:r>
              <a:rPr lang="zh-CN" altLang="en-US" sz="2400" b="1" kern="0" dirty="0">
                <a:solidFill>
                  <a:srgbClr val="FFFF00"/>
                </a:solidFill>
                <a:latin typeface="+mn-ea"/>
              </a:rPr>
              <a:t>比如古代官职类(拜,用一定的礼仪授予某种官职或名位。除,拜官授职。擢,提升官职);习俗类(古代称帝王或王后的死为“崩”,称诸侯或大官的死为“薨”,称一般人的死为亡故、故、逝、终等)。</a:t>
            </a:r>
          </a:p>
          <a:p>
            <a:r>
              <a:rPr lang="zh-CN" altLang="en-US" sz="2400" b="1" kern="0" dirty="0">
                <a:solidFill>
                  <a:srgbClr val="FFFF00"/>
                </a:solidFill>
                <a:latin typeface="+mn-ea"/>
              </a:rPr>
              <a:t>2.联想推断法</a:t>
            </a:r>
          </a:p>
          <a:p>
            <a:r>
              <a:rPr lang="zh-CN" altLang="en-US" sz="2400" b="1" kern="0" dirty="0">
                <a:solidFill>
                  <a:srgbClr val="FFFF00"/>
                </a:solidFill>
                <a:latin typeface="+mn-ea"/>
              </a:rPr>
              <a:t>    “文学常识”突出“常”,合情合理是其特点。做题时要善于联想,从认知常识出发,结合上下文里隐含的有效信息准确推断出答案</a:t>
            </a:r>
            <a:r>
              <a:rPr lang="en-US" altLang="zh-CN" sz="2400" b="1" kern="0" dirty="0">
                <a:solidFill>
                  <a:srgbClr val="FFFF00"/>
                </a:solidFill>
                <a:latin typeface="+mn-ea"/>
              </a:rPr>
              <a:t>,</a:t>
            </a:r>
            <a:r>
              <a:rPr lang="zh-CN" altLang="en-US" sz="2400" b="1" kern="0" dirty="0">
                <a:solidFill>
                  <a:srgbClr val="FFFF00"/>
                </a:solidFill>
                <a:latin typeface="+mn-ea"/>
              </a:rPr>
              <a:t>因此关注语境也是一种非常有效的方法。</a:t>
            </a:r>
            <a:endParaRPr lang="en-US" altLang="zh-CN" sz="2400" b="1" kern="0" dirty="0">
              <a:solidFill>
                <a:srgbClr val="FFFF00"/>
              </a:solidFill>
              <a:latin typeface="+mn-ea"/>
            </a:endParaRPr>
          </a:p>
          <a:p>
            <a:r>
              <a:rPr lang="en-US" altLang="zh-CN" sz="2400" b="1" kern="0" dirty="0">
                <a:solidFill>
                  <a:srgbClr val="FFFF00"/>
                </a:solidFill>
                <a:latin typeface="+mn-ea"/>
              </a:rPr>
              <a:t>3.</a:t>
            </a:r>
            <a:r>
              <a:rPr lang="zh-CN" altLang="en-US" sz="2400" b="1" kern="0" dirty="0">
                <a:solidFill>
                  <a:srgbClr val="FFFF00"/>
                </a:solidFill>
                <a:latin typeface="+mn-ea"/>
              </a:rPr>
              <a:t>聚焦易错点和变化点</a:t>
            </a:r>
            <a:endParaRPr lang="en-US" altLang="zh-CN" sz="2400" b="1" kern="0" dirty="0">
              <a:solidFill>
                <a:srgbClr val="FFFF00"/>
              </a:solidFill>
              <a:latin typeface="+mn-ea"/>
            </a:endParaRPr>
          </a:p>
          <a:p>
            <a:r>
              <a:rPr lang="en-US" altLang="zh-CN" sz="2400" b="1" kern="0" dirty="0">
                <a:solidFill>
                  <a:srgbClr val="FFFF00"/>
                </a:solidFill>
                <a:latin typeface="+mn-ea"/>
              </a:rPr>
              <a:t>      </a:t>
            </a:r>
            <a:r>
              <a:rPr lang="zh-CN" altLang="en-US" sz="2400" b="1" kern="0" dirty="0">
                <a:solidFill>
                  <a:srgbClr val="FFFF00"/>
                </a:solidFill>
                <a:latin typeface="+mn-ea"/>
              </a:rPr>
              <a:t>考查是常识性的，识记性的，常在易错点和变化点处命题，如古代左右官职的大小，各级科举考试的第一名的名称等等。遇到这些问题，需要清晰记忆。</a:t>
            </a:r>
          </a:p>
        </p:txBody>
      </p:sp>
    </p:spTree>
    <p:extLst>
      <p:ext uri="{BB962C8B-B14F-4D97-AF65-F5344CB8AC3E}">
        <p14:creationId xmlns="" xmlns:p14="http://schemas.microsoft.com/office/powerpoint/2010/main" val="118854409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55163" y="1245417"/>
            <a:ext cx="10642500" cy="1631216"/>
          </a:xfrm>
          <a:prstGeom prst="rect">
            <a:avLst/>
          </a:prstGeom>
        </p:spPr>
        <p:txBody>
          <a:bodyPr wrap="square">
            <a:spAutoFit/>
          </a:bodyPr>
          <a:lstStyle/>
          <a:p>
            <a:pPr eaLnBrk="0" latinLnBrk="1" hangingPunct="0"/>
            <a:r>
              <a:rPr lang="en-US" altLang="zh-CN" sz="2000" b="1" kern="0" dirty="0">
                <a:solidFill>
                  <a:srgbClr val="FFFF00"/>
                </a:solidFill>
                <a:latin typeface="+mn-ea"/>
              </a:rPr>
              <a:t>7.</a:t>
            </a:r>
            <a:r>
              <a:rPr lang="zh-CN" altLang="en-US" sz="2000" b="1" kern="0" dirty="0">
                <a:solidFill>
                  <a:srgbClr val="FFFF00"/>
                </a:solidFill>
                <a:latin typeface="+mn-ea"/>
              </a:rPr>
              <a:t>下列对文中加点词语的相关内容的解说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a:t>
            </a:r>
            <a:r>
              <a:rPr lang="zh-CN" altLang="en-US" sz="2000" b="1" kern="0" dirty="0">
                <a:solidFill>
                  <a:srgbClr val="FFFF00"/>
                </a:solidFill>
                <a:latin typeface="+mn-ea"/>
              </a:rPr>
              <a:t>　　</a:t>
            </a:r>
            <a:r>
              <a:rPr lang="en-US" altLang="zh-CN" sz="2000" b="1" kern="0" dirty="0">
                <a:solidFill>
                  <a:srgbClr val="FFFF00"/>
                </a:solidFill>
                <a:latin typeface="+mn-ea"/>
              </a:rPr>
              <a:t>)</a:t>
            </a:r>
          </a:p>
          <a:p>
            <a:pPr eaLnBrk="0" latinLnBrk="1" hangingPunct="0"/>
            <a:r>
              <a:rPr lang="en-US" altLang="zh-CN" sz="2000" b="1" kern="0" dirty="0">
                <a:solidFill>
                  <a:srgbClr val="FFFF00"/>
                </a:solidFill>
                <a:latin typeface="+mn-ea"/>
              </a:rPr>
              <a:t>A.</a:t>
            </a:r>
            <a:r>
              <a:rPr lang="zh-CN" altLang="en-US" sz="2000" b="1" kern="0" dirty="0">
                <a:solidFill>
                  <a:srgbClr val="FFFF00"/>
                </a:solidFill>
                <a:latin typeface="+mn-ea"/>
              </a:rPr>
              <a:t>御史</a:t>
            </a:r>
            <a:r>
              <a:rPr lang="en-US" altLang="zh-CN" sz="2000" b="1" kern="0" dirty="0">
                <a:solidFill>
                  <a:srgbClr val="FFFF00"/>
                </a:solidFill>
                <a:latin typeface="+mn-ea"/>
              </a:rPr>
              <a:t>,</a:t>
            </a:r>
            <a:r>
              <a:rPr lang="zh-CN" altLang="en-US" sz="2000" b="1" kern="0" dirty="0">
                <a:solidFill>
                  <a:srgbClr val="FFFF00"/>
                </a:solidFill>
                <a:latin typeface="+mn-ea"/>
              </a:rPr>
              <a:t>先秦时是负责记录的史官、秘书官</a:t>
            </a:r>
            <a:r>
              <a:rPr lang="en-US" altLang="zh-CN" sz="2000" b="1" kern="0" dirty="0">
                <a:solidFill>
                  <a:srgbClr val="FFFF00"/>
                </a:solidFill>
                <a:latin typeface="+mn-ea"/>
              </a:rPr>
              <a:t>;</a:t>
            </a:r>
            <a:r>
              <a:rPr lang="zh-CN" altLang="en-US" sz="2000" b="1" kern="0" dirty="0">
                <a:solidFill>
                  <a:srgbClr val="FFFF00"/>
                </a:solidFill>
                <a:latin typeface="+mn-ea"/>
              </a:rPr>
              <a:t>自秦朝开始</a:t>
            </a:r>
            <a:r>
              <a:rPr lang="en-US" altLang="zh-CN" sz="2000" b="1" kern="0" dirty="0">
                <a:solidFill>
                  <a:srgbClr val="FFFF00"/>
                </a:solidFill>
                <a:latin typeface="+mn-ea"/>
              </a:rPr>
              <a:t>,</a:t>
            </a:r>
            <a:r>
              <a:rPr lang="zh-CN" altLang="en-US" sz="2000" b="1" kern="0" dirty="0">
                <a:solidFill>
                  <a:srgbClr val="FFFF00"/>
                </a:solidFill>
                <a:latin typeface="+mn-ea"/>
              </a:rPr>
              <a:t>除记录史实外还有监察职责。</a:t>
            </a:r>
          </a:p>
          <a:p>
            <a:pPr eaLnBrk="0" latinLnBrk="1" hangingPunct="0"/>
            <a:r>
              <a:rPr lang="en-US" altLang="zh-CN" sz="2000" b="1" kern="0" dirty="0">
                <a:solidFill>
                  <a:srgbClr val="FFFF00"/>
                </a:solidFill>
                <a:latin typeface="+mn-ea"/>
              </a:rPr>
              <a:t>B.</a:t>
            </a:r>
            <a:r>
              <a:rPr lang="zh-CN" altLang="en-US" sz="2000" b="1" kern="0" dirty="0">
                <a:solidFill>
                  <a:srgbClr val="FFFF00"/>
                </a:solidFill>
                <a:latin typeface="+mn-ea"/>
              </a:rPr>
              <a:t>方面官</a:t>
            </a:r>
            <a:r>
              <a:rPr lang="en-US" altLang="zh-CN" sz="2000" b="1" kern="0" dirty="0">
                <a:solidFill>
                  <a:srgbClr val="FFFF00"/>
                </a:solidFill>
                <a:latin typeface="+mn-ea"/>
              </a:rPr>
              <a:t>,</a:t>
            </a:r>
            <a:r>
              <a:rPr lang="zh-CN" altLang="en-US" sz="2000" b="1" kern="0" dirty="0">
                <a:solidFill>
                  <a:srgbClr val="FFFF00"/>
                </a:solidFill>
                <a:latin typeface="+mn-ea"/>
              </a:rPr>
              <a:t>古指执掌一方军政职权的官职</a:t>
            </a:r>
            <a:r>
              <a:rPr lang="en-US" altLang="zh-CN" sz="2000" b="1" kern="0" dirty="0">
                <a:solidFill>
                  <a:srgbClr val="FFFF00"/>
                </a:solidFill>
                <a:latin typeface="+mn-ea"/>
              </a:rPr>
              <a:t>,</a:t>
            </a:r>
            <a:r>
              <a:rPr lang="zh-CN" altLang="en-US" sz="2000" b="1" kern="0" dirty="0">
                <a:solidFill>
                  <a:srgbClr val="FFFF00"/>
                </a:solidFill>
                <a:latin typeface="+mn-ea"/>
              </a:rPr>
              <a:t>明清时指地方政府长官</a:t>
            </a:r>
            <a:r>
              <a:rPr lang="en-US" altLang="zh-CN" sz="2000" b="1" kern="0" dirty="0">
                <a:solidFill>
                  <a:srgbClr val="FFFF00"/>
                </a:solidFill>
                <a:latin typeface="+mn-ea"/>
              </a:rPr>
              <a:t>,</a:t>
            </a:r>
            <a:r>
              <a:rPr lang="zh-CN" altLang="en-US" sz="2000" b="1" kern="0" dirty="0">
                <a:solidFill>
                  <a:srgbClr val="FFFF00"/>
                </a:solidFill>
                <a:latin typeface="+mn-ea"/>
              </a:rPr>
              <a:t>如巡抚等。</a:t>
            </a:r>
          </a:p>
          <a:p>
            <a:pPr eaLnBrk="0" latinLnBrk="1" hangingPunct="0"/>
            <a:r>
              <a:rPr lang="en-US" altLang="zh-CN" sz="2000" b="1" kern="0" dirty="0">
                <a:solidFill>
                  <a:srgbClr val="FFFF00"/>
                </a:solidFill>
                <a:latin typeface="+mn-ea"/>
              </a:rPr>
              <a:t>C.</a:t>
            </a:r>
            <a:r>
              <a:rPr lang="zh-CN" altLang="en-US" sz="2000" b="1" kern="0" dirty="0">
                <a:solidFill>
                  <a:srgbClr val="FFFF00"/>
                </a:solidFill>
                <a:latin typeface="+mn-ea"/>
              </a:rPr>
              <a:t>应天</a:t>
            </a:r>
            <a:r>
              <a:rPr lang="en-US" altLang="zh-CN" sz="2000" b="1" kern="0" dirty="0">
                <a:solidFill>
                  <a:srgbClr val="FFFF00"/>
                </a:solidFill>
                <a:latin typeface="+mn-ea"/>
              </a:rPr>
              <a:t>,</a:t>
            </a:r>
            <a:r>
              <a:rPr lang="zh-CN" altLang="en-US" sz="2000" b="1" kern="0" dirty="0">
                <a:solidFill>
                  <a:srgbClr val="FFFF00"/>
                </a:solidFill>
                <a:latin typeface="+mn-ea"/>
              </a:rPr>
              <a:t>在明代指南京</a:t>
            </a:r>
            <a:r>
              <a:rPr lang="en-US" altLang="zh-CN" sz="2000" b="1" kern="0" dirty="0">
                <a:solidFill>
                  <a:srgbClr val="FFFF00"/>
                </a:solidFill>
                <a:latin typeface="+mn-ea"/>
              </a:rPr>
              <a:t>,</a:t>
            </a:r>
            <a:r>
              <a:rPr lang="zh-CN" altLang="en-US" sz="2000" b="1" kern="0" dirty="0">
                <a:solidFill>
                  <a:srgbClr val="FFFF00"/>
                </a:solidFill>
                <a:latin typeface="+mn-ea"/>
              </a:rPr>
              <a:t>为明朝前期首都</a:t>
            </a:r>
            <a:r>
              <a:rPr lang="en-US" altLang="zh-CN" sz="2000" b="1" kern="0" dirty="0">
                <a:solidFill>
                  <a:srgbClr val="FFFF00"/>
                </a:solidFill>
                <a:latin typeface="+mn-ea"/>
              </a:rPr>
              <a:t>,</a:t>
            </a:r>
            <a:r>
              <a:rPr lang="zh-CN" altLang="en-US" sz="2000" b="1" kern="0" dirty="0">
                <a:solidFill>
                  <a:srgbClr val="FFFF00"/>
                </a:solidFill>
                <a:latin typeface="+mn-ea"/>
              </a:rPr>
              <a:t>后永乐时期迁都顺天府</a:t>
            </a:r>
            <a:r>
              <a:rPr lang="en-US" altLang="zh-CN" sz="2000" b="1" kern="0" dirty="0">
                <a:solidFill>
                  <a:srgbClr val="FFFF00"/>
                </a:solidFill>
                <a:latin typeface="+mn-ea"/>
              </a:rPr>
              <a:t>(</a:t>
            </a:r>
            <a:r>
              <a:rPr lang="zh-CN" altLang="en-US" sz="2000" b="1" kern="0" dirty="0">
                <a:solidFill>
                  <a:srgbClr val="FFFF00"/>
                </a:solidFill>
                <a:latin typeface="+mn-ea"/>
              </a:rPr>
              <a:t>北京</a:t>
            </a:r>
            <a:r>
              <a:rPr lang="en-US" altLang="zh-CN" sz="2000" b="1" kern="0" dirty="0">
                <a:solidFill>
                  <a:srgbClr val="FFFF00"/>
                </a:solidFill>
                <a:latin typeface="+mn-ea"/>
              </a:rPr>
              <a:t>),</a:t>
            </a:r>
            <a:r>
              <a:rPr lang="zh-CN" altLang="en-US" sz="2000" b="1" kern="0" dirty="0">
                <a:solidFill>
                  <a:srgbClr val="FFFF00"/>
                </a:solidFill>
                <a:latin typeface="+mn-ea"/>
              </a:rPr>
              <a:t>应天作为留都。</a:t>
            </a:r>
          </a:p>
          <a:p>
            <a:pPr eaLnBrk="0" latinLnBrk="1" hangingPunct="0"/>
            <a:r>
              <a:rPr lang="en-US" altLang="zh-CN" sz="2000" b="1" kern="0" dirty="0">
                <a:solidFill>
                  <a:srgbClr val="FFFF00"/>
                </a:solidFill>
                <a:latin typeface="+mn-ea"/>
              </a:rPr>
              <a:t>D.</a:t>
            </a:r>
            <a:r>
              <a:rPr lang="zh-CN" altLang="en-US" sz="2000" b="1" kern="0" dirty="0">
                <a:solidFill>
                  <a:srgbClr val="FFFF00"/>
                </a:solidFill>
                <a:latin typeface="+mn-ea"/>
              </a:rPr>
              <a:t>削籍</a:t>
            </a:r>
            <a:r>
              <a:rPr lang="en-US" altLang="zh-CN" sz="2000" b="1" kern="0" dirty="0">
                <a:solidFill>
                  <a:srgbClr val="FFFF00"/>
                </a:solidFill>
                <a:latin typeface="+mn-ea"/>
              </a:rPr>
              <a:t>,“</a:t>
            </a:r>
            <a:r>
              <a:rPr lang="zh-CN" altLang="en-US" sz="2000" b="1" kern="0" dirty="0">
                <a:solidFill>
                  <a:srgbClr val="FFFF00"/>
                </a:solidFill>
                <a:latin typeface="+mn-ea"/>
              </a:rPr>
              <a:t>籍”这里指官名册</a:t>
            </a:r>
            <a:r>
              <a:rPr lang="en-US" altLang="zh-CN" sz="2000" b="1" kern="0" dirty="0">
                <a:solidFill>
                  <a:srgbClr val="FFFF00"/>
                </a:solidFill>
                <a:latin typeface="+mn-ea"/>
              </a:rPr>
              <a:t>,“</a:t>
            </a:r>
            <a:r>
              <a:rPr lang="zh-CN" altLang="en-US" sz="2000" b="1" kern="0" dirty="0">
                <a:solidFill>
                  <a:srgbClr val="FFFF00"/>
                </a:solidFill>
                <a:latin typeface="+mn-ea"/>
              </a:rPr>
              <a:t>削籍”就是将官员名字从官名册中除去</a:t>
            </a:r>
            <a:r>
              <a:rPr lang="en-US" altLang="zh-CN" sz="2000" b="1" kern="0" dirty="0">
                <a:solidFill>
                  <a:srgbClr val="FFFF00"/>
                </a:solidFill>
                <a:latin typeface="+mn-ea"/>
              </a:rPr>
              <a:t>,</a:t>
            </a:r>
            <a:r>
              <a:rPr lang="zh-CN" altLang="en-US" sz="2000" b="1" kern="0" dirty="0">
                <a:solidFill>
                  <a:srgbClr val="FFFF00"/>
                </a:solidFill>
                <a:latin typeface="+mn-ea"/>
              </a:rPr>
              <a:t>即革职。</a:t>
            </a:r>
            <a:endParaRPr lang="zh-CN" altLang="en-US" sz="2000" b="1" dirty="0">
              <a:solidFill>
                <a:srgbClr val="FFFF00"/>
              </a:solidFill>
              <a:latin typeface="+mn-ea"/>
            </a:endParaRPr>
          </a:p>
        </p:txBody>
      </p:sp>
      <p:sp>
        <p:nvSpPr>
          <p:cNvPr id="18" name="矩形 17"/>
          <p:cNvSpPr/>
          <p:nvPr/>
        </p:nvSpPr>
        <p:spPr>
          <a:xfrm>
            <a:off x="744178" y="3429000"/>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A</a:t>
            </a:r>
            <a:r>
              <a:rPr lang="zh-CN" altLang="en-US" sz="3000" b="1" dirty="0">
                <a:solidFill>
                  <a:srgbClr val="FFFF00"/>
                </a:solidFill>
                <a:latin typeface="+mn-ea"/>
              </a:rPr>
              <a:t> “自秦朝开始</a:t>
            </a:r>
            <a:r>
              <a:rPr lang="en-US" altLang="zh-CN" sz="3000" b="1" dirty="0">
                <a:solidFill>
                  <a:srgbClr val="FFFF00"/>
                </a:solidFill>
                <a:latin typeface="+mn-ea"/>
              </a:rPr>
              <a:t>,</a:t>
            </a:r>
            <a:r>
              <a:rPr lang="zh-CN" altLang="en-US" sz="3000" b="1" dirty="0">
                <a:solidFill>
                  <a:srgbClr val="FFFF00"/>
                </a:solidFill>
                <a:latin typeface="+mn-ea"/>
              </a:rPr>
              <a:t>除记录史实外还有监察职责”陈述有误</a:t>
            </a:r>
            <a:r>
              <a:rPr lang="en-US" altLang="zh-CN" sz="3000" b="1" dirty="0">
                <a:solidFill>
                  <a:srgbClr val="FFFF00"/>
                </a:solidFill>
                <a:latin typeface="+mn-ea"/>
              </a:rPr>
              <a:t>,</a:t>
            </a:r>
            <a:r>
              <a:rPr lang="zh-CN" altLang="en-US" sz="3000" b="1" dirty="0">
                <a:solidFill>
                  <a:srgbClr val="FFFF00"/>
                </a:solidFill>
                <a:latin typeface="+mn-ea"/>
              </a:rPr>
              <a:t>后世的御史只有监察的职责。</a:t>
            </a:r>
          </a:p>
        </p:txBody>
      </p:sp>
    </p:spTree>
    <p:extLst>
      <p:ext uri="{BB962C8B-B14F-4D97-AF65-F5344CB8AC3E}">
        <p14:creationId xmlns="" xmlns:p14="http://schemas.microsoft.com/office/powerpoint/2010/main" val="41090009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74752" y="1259600"/>
            <a:ext cx="10642500" cy="1938992"/>
          </a:xfrm>
          <a:prstGeom prst="rect">
            <a:avLst/>
          </a:prstGeom>
        </p:spPr>
        <p:txBody>
          <a:bodyPr wrap="square">
            <a:spAutoFit/>
          </a:bodyPr>
          <a:lstStyle/>
          <a:p>
            <a:pPr eaLnBrk="0" latinLnBrk="1" hangingPunct="0"/>
            <a:r>
              <a:rPr lang="en-US" altLang="zh-CN" sz="2400" b="1" kern="0" dirty="0">
                <a:solidFill>
                  <a:srgbClr val="FFFF00"/>
                </a:solidFill>
                <a:latin typeface="+mn-ea"/>
              </a:rPr>
              <a:t>8.</a:t>
            </a:r>
            <a:r>
              <a:rPr lang="zh-CN" altLang="en-US" sz="2400" b="1" kern="0" dirty="0">
                <a:solidFill>
                  <a:srgbClr val="FFFF00"/>
                </a:solidFill>
                <a:latin typeface="+mn-ea"/>
              </a:rPr>
              <a:t>下列对文中加点词语的相关内容的解说</a:t>
            </a:r>
            <a:r>
              <a:rPr lang="en-US" altLang="zh-CN" sz="2400" b="1" kern="0" dirty="0">
                <a:solidFill>
                  <a:srgbClr val="FFFF00"/>
                </a:solidFill>
                <a:latin typeface="+mn-ea"/>
              </a:rPr>
              <a:t>,</a:t>
            </a:r>
            <a:r>
              <a:rPr lang="zh-CN" altLang="en-US" sz="2400" b="1" kern="0" dirty="0">
                <a:solidFill>
                  <a:srgbClr val="FFFF00"/>
                </a:solidFill>
                <a:latin typeface="+mn-ea"/>
              </a:rPr>
              <a:t>不正确的一项是</a:t>
            </a:r>
            <a:r>
              <a:rPr lang="en-US" altLang="zh-CN" sz="2400" b="1" kern="0" dirty="0">
                <a:solidFill>
                  <a:srgbClr val="FFFF00"/>
                </a:solidFill>
                <a:latin typeface="+mn-ea"/>
              </a:rPr>
              <a:t>(3</a:t>
            </a:r>
            <a:r>
              <a:rPr lang="zh-CN" altLang="en-US" sz="2400" b="1" kern="0" dirty="0">
                <a:solidFill>
                  <a:srgbClr val="FFFF00"/>
                </a:solidFill>
                <a:latin typeface="+mn-ea"/>
              </a:rPr>
              <a:t>分</a:t>
            </a:r>
            <a:r>
              <a:rPr lang="en-US" altLang="zh-CN" sz="2400" b="1" kern="0" dirty="0">
                <a:solidFill>
                  <a:srgbClr val="FFFF00"/>
                </a:solidFill>
                <a:latin typeface="+mn-ea"/>
              </a:rPr>
              <a:t>)(</a:t>
            </a:r>
            <a:r>
              <a:rPr lang="zh-CN" altLang="en-US" sz="2400" b="1" kern="0" dirty="0">
                <a:solidFill>
                  <a:srgbClr val="FFFF00"/>
                </a:solidFill>
                <a:latin typeface="+mn-ea"/>
              </a:rPr>
              <a:t>　　</a:t>
            </a:r>
            <a:r>
              <a:rPr lang="en-US" altLang="zh-CN" sz="2400" b="1" kern="0" dirty="0">
                <a:solidFill>
                  <a:srgbClr val="FFFF00"/>
                </a:solidFill>
                <a:latin typeface="+mn-ea"/>
              </a:rPr>
              <a:t>)</a:t>
            </a:r>
          </a:p>
          <a:p>
            <a:pPr eaLnBrk="0" latinLnBrk="1" hangingPunct="0"/>
            <a:r>
              <a:rPr lang="en-US" altLang="zh-CN" sz="2400" b="1" kern="0" dirty="0">
                <a:solidFill>
                  <a:srgbClr val="FFFF00"/>
                </a:solidFill>
                <a:latin typeface="+mn-ea"/>
              </a:rPr>
              <a:t>A.“</a:t>
            </a:r>
            <a:r>
              <a:rPr lang="zh-CN" altLang="en-US" sz="2400" b="1" kern="0" dirty="0">
                <a:solidFill>
                  <a:srgbClr val="FFFF00"/>
                </a:solidFill>
                <a:latin typeface="+mn-ea"/>
              </a:rPr>
              <a:t>进士第”指科举时代考选进士</a:t>
            </a:r>
            <a:r>
              <a:rPr lang="en-US" altLang="zh-CN" sz="2400" b="1" kern="0" dirty="0">
                <a:solidFill>
                  <a:srgbClr val="FFFF00"/>
                </a:solidFill>
                <a:latin typeface="+mn-ea"/>
              </a:rPr>
              <a:t>,</a:t>
            </a:r>
            <a:r>
              <a:rPr lang="zh-CN" altLang="en-US" sz="2400" b="1" kern="0" dirty="0">
                <a:solidFill>
                  <a:srgbClr val="FFFF00"/>
                </a:solidFill>
                <a:latin typeface="+mn-ea"/>
              </a:rPr>
              <a:t>录取时按成绩排列的等第。</a:t>
            </a:r>
          </a:p>
          <a:p>
            <a:pPr eaLnBrk="0" latinLnBrk="1" hangingPunct="0"/>
            <a:r>
              <a:rPr lang="en-US" altLang="zh-CN" sz="2400" b="1" kern="0" dirty="0">
                <a:solidFill>
                  <a:srgbClr val="FFFF00"/>
                </a:solidFill>
                <a:latin typeface="+mn-ea"/>
              </a:rPr>
              <a:t>B.“</a:t>
            </a:r>
            <a:r>
              <a:rPr lang="zh-CN" altLang="en-US" sz="2400" b="1" kern="0" dirty="0">
                <a:solidFill>
                  <a:srgbClr val="FFFF00"/>
                </a:solidFill>
                <a:latin typeface="+mn-ea"/>
              </a:rPr>
              <a:t>高丽”指朝鲜历史上的王朝</a:t>
            </a:r>
            <a:r>
              <a:rPr lang="en-US" altLang="zh-CN" sz="2400" b="1" kern="0" dirty="0">
                <a:solidFill>
                  <a:srgbClr val="FFFF00"/>
                </a:solidFill>
                <a:latin typeface="+mn-ea"/>
              </a:rPr>
              <a:t>,</a:t>
            </a:r>
            <a:r>
              <a:rPr lang="zh-CN" altLang="en-US" sz="2400" b="1" kern="0" dirty="0">
                <a:solidFill>
                  <a:srgbClr val="FFFF00"/>
                </a:solidFill>
                <a:latin typeface="+mn-ea"/>
              </a:rPr>
              <a:t>是朝鲜半岛古代国家之一。</a:t>
            </a:r>
          </a:p>
          <a:p>
            <a:pPr eaLnBrk="0" latinLnBrk="1" hangingPunct="0"/>
            <a:r>
              <a:rPr lang="en-US" altLang="zh-CN" sz="2400" b="1" kern="0" dirty="0">
                <a:solidFill>
                  <a:srgbClr val="FFFF00"/>
                </a:solidFill>
                <a:latin typeface="+mn-ea"/>
              </a:rPr>
              <a:t>C.“</a:t>
            </a:r>
            <a:r>
              <a:rPr lang="zh-CN" altLang="en-US" sz="2400" b="1" kern="0" dirty="0">
                <a:solidFill>
                  <a:srgbClr val="FFFF00"/>
                </a:solidFill>
                <a:latin typeface="+mn-ea"/>
              </a:rPr>
              <a:t>绍兴”指绍兴府</a:t>
            </a:r>
            <a:r>
              <a:rPr lang="en-US" altLang="zh-CN" sz="2400" b="1" kern="0" dirty="0">
                <a:solidFill>
                  <a:srgbClr val="FFFF00"/>
                </a:solidFill>
                <a:latin typeface="+mn-ea"/>
              </a:rPr>
              <a:t>,</a:t>
            </a:r>
            <a:r>
              <a:rPr lang="zh-CN" altLang="en-US" sz="2400" b="1" kern="0" dirty="0">
                <a:solidFill>
                  <a:srgbClr val="FFFF00"/>
                </a:solidFill>
                <a:latin typeface="+mn-ea"/>
              </a:rPr>
              <a:t>府治山阴。南宋建炎四年</a:t>
            </a:r>
            <a:r>
              <a:rPr lang="en-US" altLang="zh-CN" sz="2400" b="1" kern="0" dirty="0">
                <a:solidFill>
                  <a:srgbClr val="FFFF00"/>
                </a:solidFill>
                <a:latin typeface="+mn-ea"/>
              </a:rPr>
              <a:t>(1130),</a:t>
            </a:r>
            <a:r>
              <a:rPr lang="zh-CN" altLang="en-US" sz="2400" b="1" kern="0" dirty="0">
                <a:solidFill>
                  <a:srgbClr val="FFFF00"/>
                </a:solidFill>
                <a:latin typeface="+mn-ea"/>
              </a:rPr>
              <a:t>宋高宗曾驻跸于此。</a:t>
            </a:r>
          </a:p>
          <a:p>
            <a:pPr eaLnBrk="0" latinLnBrk="1" hangingPunct="0"/>
            <a:r>
              <a:rPr lang="en-US" altLang="zh-CN" sz="2400" b="1" kern="0" dirty="0">
                <a:solidFill>
                  <a:srgbClr val="FFFF00"/>
                </a:solidFill>
                <a:latin typeface="+mn-ea"/>
              </a:rPr>
              <a:t>D.“</a:t>
            </a:r>
            <a:r>
              <a:rPr lang="zh-CN" altLang="en-US" sz="2400" b="1" kern="0" dirty="0">
                <a:solidFill>
                  <a:srgbClr val="FFFF00"/>
                </a:solidFill>
                <a:latin typeface="+mn-ea"/>
              </a:rPr>
              <a:t>篆籀”指篆文和籀文</a:t>
            </a:r>
            <a:r>
              <a:rPr lang="en-US" altLang="zh-CN" sz="2400" b="1" kern="0" dirty="0">
                <a:solidFill>
                  <a:srgbClr val="FFFF00"/>
                </a:solidFill>
                <a:latin typeface="+mn-ea"/>
              </a:rPr>
              <a:t>,</a:t>
            </a:r>
            <a:r>
              <a:rPr lang="zh-CN" altLang="en-US" sz="2400" b="1" kern="0" dirty="0">
                <a:solidFill>
                  <a:srgbClr val="FFFF00"/>
                </a:solidFill>
                <a:latin typeface="+mn-ea"/>
              </a:rPr>
              <a:t>均为我国古代书体。篆分大篆、小篆</a:t>
            </a:r>
            <a:r>
              <a:rPr lang="en-US" altLang="zh-CN" sz="2400" b="1" kern="0" dirty="0">
                <a:solidFill>
                  <a:srgbClr val="FFFF00"/>
                </a:solidFill>
                <a:latin typeface="+mn-ea"/>
              </a:rPr>
              <a:t>,</a:t>
            </a:r>
            <a:r>
              <a:rPr lang="zh-CN" altLang="en-US" sz="2400" b="1" kern="0" dirty="0">
                <a:solidFill>
                  <a:srgbClr val="FFFF00"/>
                </a:solidFill>
                <a:latin typeface="+mn-ea"/>
              </a:rPr>
              <a:t>籀文即大篆。</a:t>
            </a:r>
            <a:endParaRPr lang="zh-CN" altLang="en-US" sz="2400" b="1" dirty="0">
              <a:solidFill>
                <a:srgbClr val="FFFF00"/>
              </a:solidFill>
              <a:latin typeface="+mn-ea"/>
            </a:endParaRPr>
          </a:p>
        </p:txBody>
      </p:sp>
      <p:sp>
        <p:nvSpPr>
          <p:cNvPr id="18" name="矩形 17"/>
          <p:cNvSpPr/>
          <p:nvPr/>
        </p:nvSpPr>
        <p:spPr>
          <a:xfrm>
            <a:off x="741139" y="3414436"/>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rPr>
              <a:t>C</a:t>
            </a:r>
            <a:r>
              <a:rPr lang="zh-CN" altLang="en-US" sz="3000" b="1" dirty="0">
                <a:solidFill>
                  <a:srgbClr val="FFFF00"/>
                </a:solidFill>
              </a:rPr>
              <a:t>　“绍兴”在文中指帝王年号</a:t>
            </a:r>
            <a:r>
              <a:rPr lang="en-US" altLang="zh-CN" sz="3000" b="1" dirty="0">
                <a:solidFill>
                  <a:srgbClr val="FFFF00"/>
                </a:solidFill>
              </a:rPr>
              <a:t>,</a:t>
            </a:r>
            <a:r>
              <a:rPr lang="zh-CN" altLang="en-US" sz="3000" b="1" dirty="0">
                <a:solidFill>
                  <a:srgbClr val="FFFF00"/>
                </a:solidFill>
              </a:rPr>
              <a:t>从后面的“元年”可知。注意语境！！！</a:t>
            </a:r>
            <a:endParaRPr lang="zh-CN" altLang="en-US" sz="3000" b="1" dirty="0">
              <a:solidFill>
                <a:srgbClr val="FFFF00"/>
              </a:solidFill>
              <a:latin typeface="+mn-ea"/>
            </a:endParaRPr>
          </a:p>
        </p:txBody>
      </p:sp>
    </p:spTree>
    <p:extLst>
      <p:ext uri="{BB962C8B-B14F-4D97-AF65-F5344CB8AC3E}">
        <p14:creationId xmlns="" xmlns:p14="http://schemas.microsoft.com/office/powerpoint/2010/main" val="36016286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802640" y="1247257"/>
            <a:ext cx="10844983" cy="1785104"/>
          </a:xfrm>
          <a:prstGeom prst="rect">
            <a:avLst/>
          </a:prstGeom>
        </p:spPr>
        <p:txBody>
          <a:bodyPr wrap="square">
            <a:spAutoFit/>
          </a:bodyPr>
          <a:lstStyle/>
          <a:p>
            <a:pPr eaLnBrk="0" latinLnBrk="1" hangingPunct="0"/>
            <a:r>
              <a:rPr lang="en-US" altLang="zh-CN" sz="2200" b="1" kern="0" dirty="0">
                <a:solidFill>
                  <a:srgbClr val="FFFF00"/>
                </a:solidFill>
                <a:latin typeface="+mn-ea"/>
              </a:rPr>
              <a:t>9.</a:t>
            </a:r>
            <a:r>
              <a:rPr lang="zh-CN" altLang="en-US" sz="2200" b="1" kern="0" dirty="0">
                <a:solidFill>
                  <a:srgbClr val="FFFF00"/>
                </a:solidFill>
                <a:latin typeface="+mn-ea"/>
              </a:rPr>
              <a:t>下列对文中加点词语的相关内容的解说</a:t>
            </a:r>
            <a:r>
              <a:rPr lang="en-US" altLang="zh-CN" sz="2200" b="1" kern="0" dirty="0">
                <a:solidFill>
                  <a:srgbClr val="FFFF00"/>
                </a:solidFill>
                <a:latin typeface="+mn-ea"/>
              </a:rPr>
              <a:t>,</a:t>
            </a:r>
            <a:r>
              <a:rPr lang="zh-CN" altLang="en-US" sz="2200" b="1" kern="0" dirty="0">
                <a:solidFill>
                  <a:srgbClr val="FFFF00"/>
                </a:solidFill>
                <a:latin typeface="+mn-ea"/>
              </a:rPr>
              <a:t>不正确的一项是</a:t>
            </a:r>
            <a:r>
              <a:rPr lang="en-US" altLang="zh-CN" sz="2200" b="1" kern="0" dirty="0">
                <a:solidFill>
                  <a:srgbClr val="FFFF00"/>
                </a:solidFill>
                <a:latin typeface="+mn-ea"/>
              </a:rPr>
              <a:t>(3</a:t>
            </a:r>
            <a:r>
              <a:rPr lang="zh-CN" altLang="en-US" sz="2200" b="1" kern="0" dirty="0">
                <a:solidFill>
                  <a:srgbClr val="FFFF00"/>
                </a:solidFill>
                <a:latin typeface="+mn-ea"/>
              </a:rPr>
              <a:t>分</a:t>
            </a:r>
            <a:r>
              <a:rPr lang="en-US" altLang="zh-CN" sz="2200" b="1" kern="0" dirty="0">
                <a:solidFill>
                  <a:srgbClr val="FFFF00"/>
                </a:solidFill>
                <a:latin typeface="+mn-ea"/>
              </a:rPr>
              <a:t>)(</a:t>
            </a:r>
            <a:r>
              <a:rPr lang="zh-CN" altLang="en-US" sz="2200" b="1" kern="0" dirty="0">
                <a:solidFill>
                  <a:srgbClr val="FFFF00"/>
                </a:solidFill>
                <a:latin typeface="+mn-ea"/>
              </a:rPr>
              <a:t>　　</a:t>
            </a:r>
            <a:r>
              <a:rPr lang="en-US" altLang="zh-CN" sz="2200" b="1" kern="0" dirty="0">
                <a:solidFill>
                  <a:srgbClr val="FFFF00"/>
                </a:solidFill>
                <a:latin typeface="+mn-ea"/>
              </a:rPr>
              <a:t>)</a:t>
            </a:r>
          </a:p>
          <a:p>
            <a:pPr eaLnBrk="0" latinLnBrk="1" hangingPunct="0"/>
            <a:r>
              <a:rPr lang="en-US" altLang="zh-CN" sz="2200" b="1" kern="0" dirty="0">
                <a:solidFill>
                  <a:srgbClr val="FFFF00"/>
                </a:solidFill>
                <a:latin typeface="+mn-ea"/>
              </a:rPr>
              <a:t>A.</a:t>
            </a:r>
            <a:r>
              <a:rPr lang="zh-CN" altLang="en-US" sz="2200" b="1" kern="0" dirty="0">
                <a:solidFill>
                  <a:srgbClr val="FFFF00"/>
                </a:solidFill>
                <a:latin typeface="+mn-ea"/>
              </a:rPr>
              <a:t>释褐</a:t>
            </a:r>
            <a:r>
              <a:rPr lang="en-US" altLang="zh-CN" sz="2200" b="1" kern="0" dirty="0">
                <a:solidFill>
                  <a:srgbClr val="FFFF00"/>
                </a:solidFill>
                <a:latin typeface="+mn-ea"/>
              </a:rPr>
              <a:t>:</a:t>
            </a:r>
            <a:r>
              <a:rPr lang="zh-CN" altLang="en-US" sz="2200" b="1" kern="0" dirty="0">
                <a:solidFill>
                  <a:srgbClr val="FFFF00"/>
                </a:solidFill>
                <a:latin typeface="+mn-ea"/>
              </a:rPr>
              <a:t>亦称解褐</a:t>
            </a:r>
            <a:r>
              <a:rPr lang="en-US" altLang="zh-CN" sz="2200" b="1" kern="0" dirty="0">
                <a:solidFill>
                  <a:srgbClr val="FFFF00"/>
                </a:solidFill>
                <a:latin typeface="+mn-ea"/>
              </a:rPr>
              <a:t>,</a:t>
            </a:r>
            <a:r>
              <a:rPr lang="zh-CN" altLang="en-US" sz="2200" b="1" kern="0" dirty="0">
                <a:solidFill>
                  <a:srgbClr val="FFFF00"/>
                </a:solidFill>
                <a:latin typeface="+mn-ea"/>
              </a:rPr>
              <a:t>始任官职</a:t>
            </a:r>
            <a:r>
              <a:rPr lang="en-US" altLang="zh-CN" sz="2200" b="1" kern="0" dirty="0">
                <a:solidFill>
                  <a:srgbClr val="FFFF00"/>
                </a:solidFill>
                <a:latin typeface="+mn-ea"/>
              </a:rPr>
              <a:t>,</a:t>
            </a:r>
            <a:r>
              <a:rPr lang="zh-CN" altLang="en-US" sz="2200" b="1" kern="0" dirty="0">
                <a:solidFill>
                  <a:srgbClr val="FFFF00"/>
                </a:solidFill>
                <a:latin typeface="+mn-ea"/>
              </a:rPr>
              <a:t>意思是脱去平民衣服开始做官。</a:t>
            </a:r>
          </a:p>
          <a:p>
            <a:pPr eaLnBrk="0" latinLnBrk="1" hangingPunct="0"/>
            <a:r>
              <a:rPr lang="en-US" altLang="zh-CN" sz="2200" b="1" kern="0" dirty="0">
                <a:solidFill>
                  <a:srgbClr val="FFFF00"/>
                </a:solidFill>
                <a:latin typeface="+mn-ea"/>
              </a:rPr>
              <a:t>B.</a:t>
            </a:r>
            <a:r>
              <a:rPr lang="zh-CN" altLang="en-US" sz="2200" b="1" kern="0" dirty="0">
                <a:solidFill>
                  <a:srgbClr val="FFFF00"/>
                </a:solidFill>
                <a:latin typeface="+mn-ea"/>
              </a:rPr>
              <a:t>食邑</a:t>
            </a:r>
            <a:r>
              <a:rPr lang="en-US" altLang="zh-CN" sz="2200" b="1" kern="0" dirty="0">
                <a:solidFill>
                  <a:srgbClr val="FFFF00"/>
                </a:solidFill>
                <a:latin typeface="+mn-ea"/>
              </a:rPr>
              <a:t>:</a:t>
            </a:r>
            <a:r>
              <a:rPr lang="zh-CN" altLang="en-US" sz="2200" b="1" kern="0" dirty="0">
                <a:solidFill>
                  <a:srgbClr val="FFFF00"/>
                </a:solidFill>
                <a:latin typeface="+mn-ea"/>
              </a:rPr>
              <a:t>又称采邑、封地</a:t>
            </a:r>
            <a:r>
              <a:rPr lang="en-US" altLang="zh-CN" sz="2200" b="1" kern="0" dirty="0">
                <a:solidFill>
                  <a:srgbClr val="FFFF00"/>
                </a:solidFill>
                <a:latin typeface="+mn-ea"/>
              </a:rPr>
              <a:t>,</a:t>
            </a:r>
            <a:r>
              <a:rPr lang="zh-CN" altLang="en-US" sz="2200" b="1" kern="0" dirty="0">
                <a:solidFill>
                  <a:srgbClr val="FFFF00"/>
                </a:solidFill>
                <a:latin typeface="+mn-ea"/>
              </a:rPr>
              <a:t>古代国君、士大夫世代以采邑为食禄</a:t>
            </a:r>
            <a:r>
              <a:rPr lang="en-US" altLang="zh-CN" sz="2200" b="1" kern="0" dirty="0">
                <a:solidFill>
                  <a:srgbClr val="FFFF00"/>
                </a:solidFill>
                <a:latin typeface="+mn-ea"/>
              </a:rPr>
              <a:t>,</a:t>
            </a:r>
            <a:r>
              <a:rPr lang="zh-CN" altLang="en-US" sz="2200" b="1" kern="0" dirty="0">
                <a:solidFill>
                  <a:srgbClr val="FFFF00"/>
                </a:solidFill>
                <a:latin typeface="+mn-ea"/>
              </a:rPr>
              <a:t>故称。</a:t>
            </a:r>
          </a:p>
          <a:p>
            <a:pPr eaLnBrk="0" latinLnBrk="1" hangingPunct="0"/>
            <a:r>
              <a:rPr lang="en-US" altLang="zh-CN" sz="2200" b="1" kern="0" dirty="0">
                <a:solidFill>
                  <a:srgbClr val="FFFF00"/>
                </a:solidFill>
                <a:latin typeface="+mn-ea"/>
              </a:rPr>
              <a:t>C.</a:t>
            </a:r>
            <a:r>
              <a:rPr lang="zh-CN" altLang="en-US" sz="2200" b="1" kern="0" dirty="0">
                <a:solidFill>
                  <a:srgbClr val="FFFF00"/>
                </a:solidFill>
                <a:latin typeface="+mn-ea"/>
              </a:rPr>
              <a:t>平肩舆</a:t>
            </a:r>
            <a:r>
              <a:rPr lang="en-US" altLang="zh-CN" sz="2200" b="1" kern="0" dirty="0">
                <a:solidFill>
                  <a:srgbClr val="FFFF00"/>
                </a:solidFill>
                <a:latin typeface="+mn-ea"/>
              </a:rPr>
              <a:t>:</a:t>
            </a:r>
            <a:r>
              <a:rPr lang="zh-CN" altLang="en-US" sz="2200" b="1" kern="0" dirty="0">
                <a:solidFill>
                  <a:srgbClr val="FFFF00"/>
                </a:solidFill>
                <a:latin typeface="+mn-ea"/>
              </a:rPr>
              <a:t>古代的一种轿子</a:t>
            </a:r>
            <a:r>
              <a:rPr lang="en-US" altLang="zh-CN" sz="2200" b="1" kern="0" dirty="0">
                <a:solidFill>
                  <a:srgbClr val="FFFF00"/>
                </a:solidFill>
                <a:latin typeface="+mn-ea"/>
              </a:rPr>
              <a:t>,</a:t>
            </a:r>
            <a:r>
              <a:rPr lang="zh-CN" altLang="en-US" sz="2200" b="1" kern="0" dirty="0">
                <a:solidFill>
                  <a:srgbClr val="FFFF00"/>
                </a:solidFill>
                <a:latin typeface="+mn-ea"/>
              </a:rPr>
              <a:t>起初作为山行的工具</a:t>
            </a:r>
            <a:r>
              <a:rPr lang="en-US" altLang="zh-CN" sz="2200" b="1" kern="0" dirty="0">
                <a:solidFill>
                  <a:srgbClr val="FFFF00"/>
                </a:solidFill>
                <a:latin typeface="+mn-ea"/>
              </a:rPr>
              <a:t>,</a:t>
            </a:r>
            <a:r>
              <a:rPr lang="zh-CN" altLang="en-US" sz="2200" b="1" kern="0" dirty="0">
                <a:solidFill>
                  <a:srgbClr val="FFFF00"/>
                </a:solidFill>
                <a:latin typeface="+mn-ea"/>
              </a:rPr>
              <a:t>后走平路也以之为代步工具。</a:t>
            </a:r>
          </a:p>
          <a:p>
            <a:pPr eaLnBrk="0" latinLnBrk="1" hangingPunct="0"/>
            <a:r>
              <a:rPr lang="en-US" altLang="zh-CN" sz="2200" b="1" kern="0" dirty="0">
                <a:solidFill>
                  <a:srgbClr val="FFFF00"/>
                </a:solidFill>
                <a:latin typeface="+mn-ea"/>
              </a:rPr>
              <a:t>D.</a:t>
            </a:r>
            <a:r>
              <a:rPr lang="zh-CN" altLang="en-US" sz="2200" b="1" kern="0" dirty="0">
                <a:solidFill>
                  <a:srgbClr val="FFFF00"/>
                </a:solidFill>
                <a:latin typeface="+mn-ea"/>
              </a:rPr>
              <a:t>有司</a:t>
            </a:r>
            <a:r>
              <a:rPr lang="en-US" altLang="zh-CN" sz="2200" b="1" kern="0" dirty="0">
                <a:solidFill>
                  <a:srgbClr val="FFFF00"/>
                </a:solidFill>
                <a:latin typeface="+mn-ea"/>
              </a:rPr>
              <a:t>:</a:t>
            </a:r>
            <a:r>
              <a:rPr lang="zh-CN" altLang="en-US" sz="2200" b="1" kern="0" dirty="0">
                <a:solidFill>
                  <a:srgbClr val="FFFF00"/>
                </a:solidFill>
                <a:latin typeface="+mn-ea"/>
              </a:rPr>
              <a:t>指主管某部门的官吏</a:t>
            </a:r>
            <a:r>
              <a:rPr lang="en-US" altLang="zh-CN" sz="2200" b="1" kern="0" dirty="0">
                <a:solidFill>
                  <a:srgbClr val="FFFF00"/>
                </a:solidFill>
                <a:latin typeface="+mn-ea"/>
              </a:rPr>
              <a:t>,</a:t>
            </a:r>
            <a:r>
              <a:rPr lang="zh-CN" altLang="en-US" sz="2200" b="1" kern="0" dirty="0">
                <a:solidFill>
                  <a:srgbClr val="FFFF00"/>
                </a:solidFill>
                <a:latin typeface="+mn-ea"/>
              </a:rPr>
              <a:t>古代设官分职</a:t>
            </a:r>
            <a:r>
              <a:rPr lang="en-US" altLang="zh-CN" sz="2200" b="1" kern="0" dirty="0">
                <a:solidFill>
                  <a:srgbClr val="FFFF00"/>
                </a:solidFill>
                <a:latin typeface="+mn-ea"/>
              </a:rPr>
              <a:t>,</a:t>
            </a:r>
            <a:r>
              <a:rPr lang="zh-CN" altLang="en-US" sz="2200" b="1" kern="0" dirty="0">
                <a:solidFill>
                  <a:srgbClr val="FFFF00"/>
                </a:solidFill>
                <a:latin typeface="+mn-ea"/>
              </a:rPr>
              <a:t>各有专司</a:t>
            </a:r>
            <a:r>
              <a:rPr lang="en-US" altLang="zh-CN" sz="2200" b="1" kern="0" dirty="0">
                <a:solidFill>
                  <a:srgbClr val="FFFF00"/>
                </a:solidFill>
                <a:latin typeface="+mn-ea"/>
              </a:rPr>
              <a:t>,</a:t>
            </a:r>
            <a:r>
              <a:rPr lang="zh-CN" altLang="en-US" sz="2200" b="1" kern="0" dirty="0">
                <a:solidFill>
                  <a:srgbClr val="FFFF00"/>
                </a:solidFill>
                <a:latin typeface="+mn-ea"/>
              </a:rPr>
              <a:t>故称有司。</a:t>
            </a:r>
            <a:endParaRPr lang="zh-CN" altLang="en-US" sz="2200" b="1" dirty="0">
              <a:solidFill>
                <a:srgbClr val="FFFF00"/>
              </a:solidFill>
              <a:latin typeface="+mn-ea"/>
            </a:endParaRPr>
          </a:p>
        </p:txBody>
      </p:sp>
      <p:sp>
        <p:nvSpPr>
          <p:cNvPr id="18" name="矩形 17"/>
          <p:cNvSpPr/>
          <p:nvPr/>
        </p:nvSpPr>
        <p:spPr>
          <a:xfrm>
            <a:off x="831160" y="3252809"/>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rPr>
              <a:t>答案：</a:t>
            </a:r>
            <a:r>
              <a:rPr lang="en-US" altLang="zh-CN" sz="3000" b="1" dirty="0">
                <a:solidFill>
                  <a:srgbClr val="FFFF00"/>
                </a:solidFill>
                <a:latin typeface="+mn-ea"/>
              </a:rPr>
              <a:t>B</a:t>
            </a:r>
            <a:r>
              <a:rPr lang="zh-CN" altLang="en-US" sz="3000" b="1" dirty="0">
                <a:solidFill>
                  <a:srgbClr val="FFFF00"/>
                </a:solidFill>
                <a:latin typeface="+mn-ea"/>
              </a:rPr>
              <a:t> “古代国君、士大夫”错</a:t>
            </a:r>
            <a:r>
              <a:rPr lang="en-US" altLang="zh-CN" sz="3000" b="1" dirty="0">
                <a:solidFill>
                  <a:srgbClr val="FFFF00"/>
                </a:solidFill>
                <a:latin typeface="+mn-ea"/>
              </a:rPr>
              <a:t>,</a:t>
            </a:r>
            <a:r>
              <a:rPr lang="zh-CN" altLang="en-US" sz="3000" b="1" dirty="0">
                <a:solidFill>
                  <a:srgbClr val="FFFF00"/>
                </a:solidFill>
                <a:latin typeface="+mn-ea"/>
              </a:rPr>
              <a:t>应为“古代诸侯封赐所属的卿、大夫”。</a:t>
            </a:r>
          </a:p>
        </p:txBody>
      </p:sp>
    </p:spTree>
    <p:extLst>
      <p:ext uri="{BB962C8B-B14F-4D97-AF65-F5344CB8AC3E}">
        <p14:creationId xmlns="" xmlns:p14="http://schemas.microsoft.com/office/powerpoint/2010/main" val="1117286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74752" y="1236663"/>
            <a:ext cx="10642500" cy="2554545"/>
          </a:xfrm>
          <a:prstGeom prst="rect">
            <a:avLst/>
          </a:prstGeom>
        </p:spPr>
        <p:txBody>
          <a:bodyPr wrap="square">
            <a:spAutoFit/>
          </a:bodyPr>
          <a:lstStyle/>
          <a:p>
            <a:pPr eaLnBrk="0" latinLnBrk="1" hangingPunct="0"/>
            <a:r>
              <a:rPr lang="en-US" altLang="zh-CN" sz="2000" b="1" kern="0" dirty="0">
                <a:solidFill>
                  <a:srgbClr val="FFFF00"/>
                </a:solidFill>
                <a:latin typeface="+mn-ea"/>
              </a:rPr>
              <a:t>10.</a:t>
            </a:r>
            <a:r>
              <a:rPr lang="zh-CN" altLang="en-US" sz="2000" b="1" kern="0" dirty="0">
                <a:solidFill>
                  <a:srgbClr val="FFFF00"/>
                </a:solidFill>
                <a:latin typeface="+mn-ea"/>
              </a:rPr>
              <a:t>下列对文中加点词语的相关内容的解说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a:t>
            </a:r>
            <a:r>
              <a:rPr lang="zh-CN" altLang="en-US" sz="2000" b="1" kern="0" dirty="0">
                <a:solidFill>
                  <a:srgbClr val="FFFF00"/>
                </a:solidFill>
                <a:latin typeface="+mn-ea"/>
              </a:rPr>
              <a:t>　　</a:t>
            </a:r>
            <a:r>
              <a:rPr lang="en-US" altLang="zh-CN" sz="2000" b="1" kern="0" dirty="0">
                <a:solidFill>
                  <a:srgbClr val="FFFF00"/>
                </a:solidFill>
                <a:latin typeface="+mn-ea"/>
              </a:rPr>
              <a:t>)</a:t>
            </a:r>
          </a:p>
          <a:p>
            <a:pPr eaLnBrk="0" latinLnBrk="1" hangingPunct="0"/>
            <a:r>
              <a:rPr lang="en-US" altLang="zh-CN" sz="2000" b="1" kern="0" dirty="0">
                <a:solidFill>
                  <a:srgbClr val="FFFF00"/>
                </a:solidFill>
                <a:latin typeface="+mn-ea"/>
              </a:rPr>
              <a:t>A.“</a:t>
            </a:r>
            <a:r>
              <a:rPr lang="zh-CN" altLang="en-US" sz="2000" b="1" kern="0" dirty="0">
                <a:solidFill>
                  <a:srgbClr val="FFFF00"/>
                </a:solidFill>
                <a:latin typeface="+mn-ea"/>
              </a:rPr>
              <a:t>字”即“表字”</a:t>
            </a:r>
            <a:r>
              <a:rPr lang="en-US" altLang="zh-CN" sz="2000" b="1" kern="0" dirty="0">
                <a:solidFill>
                  <a:srgbClr val="FFFF00"/>
                </a:solidFill>
                <a:latin typeface="+mn-ea"/>
              </a:rPr>
              <a:t>,</a:t>
            </a:r>
            <a:r>
              <a:rPr lang="zh-CN" altLang="en-US" sz="2000" b="1" kern="0" dirty="0">
                <a:solidFill>
                  <a:srgbClr val="FFFF00"/>
                </a:solidFill>
                <a:latin typeface="+mn-ea"/>
              </a:rPr>
              <a:t>旧时人在本名以外所起的表示德行或与本名意义有关系的名字。平辈</a:t>
            </a:r>
          </a:p>
          <a:p>
            <a:pPr eaLnBrk="0" latinLnBrk="1" hangingPunct="0"/>
            <a:r>
              <a:rPr lang="zh-CN" altLang="en-US" sz="2000" b="1" dirty="0">
                <a:solidFill>
                  <a:srgbClr val="FFFF00"/>
                </a:solidFill>
                <a:latin typeface="+mn-ea"/>
              </a:rPr>
              <a:t>之间不能称字</a:t>
            </a:r>
            <a:r>
              <a:rPr lang="en-US" altLang="zh-CN" sz="2000" b="1" dirty="0">
                <a:solidFill>
                  <a:srgbClr val="FFFF00"/>
                </a:solidFill>
                <a:latin typeface="+mn-ea"/>
              </a:rPr>
              <a:t>,</a:t>
            </a:r>
            <a:r>
              <a:rPr lang="zh-CN" altLang="en-US" sz="2000" b="1" dirty="0">
                <a:solidFill>
                  <a:srgbClr val="FFFF00"/>
                </a:solidFill>
                <a:latin typeface="+mn-ea"/>
              </a:rPr>
              <a:t>否则被认为是不礼貌的表现。</a:t>
            </a:r>
          </a:p>
          <a:p>
            <a:pPr eaLnBrk="0" latinLnBrk="1" hangingPunct="0"/>
            <a:r>
              <a:rPr lang="en-US" altLang="zh-CN" sz="2000" b="1" dirty="0">
                <a:solidFill>
                  <a:srgbClr val="FFFF00"/>
                </a:solidFill>
                <a:latin typeface="+mn-ea"/>
              </a:rPr>
              <a:t>B.“</a:t>
            </a:r>
            <a:r>
              <a:rPr lang="zh-CN" altLang="en-US" sz="2000" b="1" dirty="0">
                <a:solidFill>
                  <a:srgbClr val="FFFF00"/>
                </a:solidFill>
                <a:latin typeface="+mn-ea"/>
              </a:rPr>
              <a:t>受禅”是中国上古时期推举部落首领的一种方式</a:t>
            </a:r>
            <a:r>
              <a:rPr lang="en-US" altLang="zh-CN" sz="2000" b="1" dirty="0">
                <a:solidFill>
                  <a:srgbClr val="FFFF00"/>
                </a:solidFill>
                <a:latin typeface="+mn-ea"/>
              </a:rPr>
              <a:t>,</a:t>
            </a:r>
            <a:r>
              <a:rPr lang="zh-CN" altLang="en-US" sz="2000" b="1" dirty="0">
                <a:solidFill>
                  <a:srgbClr val="FFFF00"/>
                </a:solidFill>
                <a:latin typeface="+mn-ea"/>
              </a:rPr>
              <a:t>即部落各个人表决</a:t>
            </a:r>
            <a:r>
              <a:rPr lang="en-US" altLang="zh-CN" sz="2000" b="1" dirty="0">
                <a:solidFill>
                  <a:srgbClr val="FFFF00"/>
                </a:solidFill>
                <a:latin typeface="+mn-ea"/>
              </a:rPr>
              <a:t>,</a:t>
            </a:r>
            <a:r>
              <a:rPr lang="zh-CN" altLang="en-US" sz="2000" b="1" dirty="0">
                <a:solidFill>
                  <a:srgbClr val="FFFF00"/>
                </a:solidFill>
                <a:latin typeface="+mn-ea"/>
              </a:rPr>
              <a:t>以多数决定。后来</a:t>
            </a:r>
            <a:br>
              <a:rPr lang="zh-CN" altLang="en-US" sz="2000" b="1" dirty="0">
                <a:solidFill>
                  <a:srgbClr val="FFFF00"/>
                </a:solidFill>
                <a:latin typeface="+mn-ea"/>
              </a:rPr>
            </a:br>
            <a:r>
              <a:rPr lang="zh-CN" altLang="en-US" sz="2000" b="1" dirty="0">
                <a:solidFill>
                  <a:srgbClr val="FFFF00"/>
                </a:solidFill>
                <a:latin typeface="+mn-ea"/>
              </a:rPr>
              <a:t>中国的王朝更替也有以禅让之名行夺权之实的。</a:t>
            </a:r>
          </a:p>
          <a:p>
            <a:pPr eaLnBrk="0" latinLnBrk="1" hangingPunct="0"/>
            <a:r>
              <a:rPr lang="en-US" altLang="zh-CN" sz="2000" b="1" dirty="0">
                <a:solidFill>
                  <a:srgbClr val="FFFF00"/>
                </a:solidFill>
                <a:latin typeface="+mn-ea"/>
              </a:rPr>
              <a:t>C.“</a:t>
            </a:r>
            <a:r>
              <a:rPr lang="zh-CN" altLang="en-US" sz="2000" b="1" dirty="0">
                <a:solidFill>
                  <a:srgbClr val="FFFF00"/>
                </a:solidFill>
                <a:latin typeface="+mn-ea"/>
              </a:rPr>
              <a:t>黄钟”是古代打击乐器</a:t>
            </a:r>
            <a:r>
              <a:rPr lang="en-US" altLang="zh-CN" sz="2000" b="1" dirty="0">
                <a:solidFill>
                  <a:srgbClr val="FFFF00"/>
                </a:solidFill>
                <a:latin typeface="+mn-ea"/>
              </a:rPr>
              <a:t>,</a:t>
            </a:r>
            <a:r>
              <a:rPr lang="zh-CN" altLang="en-US" sz="2000" b="1" dirty="0">
                <a:solidFill>
                  <a:srgbClr val="FFFF00"/>
                </a:solidFill>
                <a:latin typeface="+mn-ea"/>
              </a:rPr>
              <a:t>我国古代音韵十二律中六种阳律的第一律</a:t>
            </a:r>
            <a:r>
              <a:rPr lang="en-US" altLang="zh-CN" sz="2000" b="1" dirty="0">
                <a:solidFill>
                  <a:srgbClr val="FFFF00"/>
                </a:solidFill>
                <a:latin typeface="+mn-ea"/>
              </a:rPr>
              <a:t>,</a:t>
            </a:r>
            <a:r>
              <a:rPr lang="zh-CN" altLang="en-US" sz="2000" b="1" dirty="0">
                <a:solidFill>
                  <a:srgbClr val="FFFF00"/>
                </a:solidFill>
                <a:latin typeface="+mn-ea"/>
              </a:rPr>
              <a:t>多为庙堂所用。后以</a:t>
            </a:r>
            <a:br>
              <a:rPr lang="zh-CN" altLang="en-US" sz="2000" b="1" dirty="0">
                <a:solidFill>
                  <a:srgbClr val="FFFF00"/>
                </a:solidFill>
                <a:latin typeface="+mn-ea"/>
              </a:rPr>
            </a:br>
            <a:r>
              <a:rPr lang="zh-CN" altLang="en-US" sz="2000" b="1" dirty="0">
                <a:solidFill>
                  <a:srgbClr val="FFFF00"/>
                </a:solidFill>
                <a:latin typeface="+mn-ea"/>
              </a:rPr>
              <a:t>“黄钟大吕”形容音乐或文辞庄严、正大、高妙。</a:t>
            </a:r>
          </a:p>
          <a:p>
            <a:pPr eaLnBrk="0" latinLnBrk="1" hangingPunct="0"/>
            <a:r>
              <a:rPr lang="en-US" altLang="zh-CN" sz="2000" b="1" dirty="0">
                <a:solidFill>
                  <a:srgbClr val="FFFF00"/>
                </a:solidFill>
                <a:latin typeface="+mn-ea"/>
              </a:rPr>
              <a:t>D.“</a:t>
            </a:r>
            <a:r>
              <a:rPr lang="zh-CN" altLang="en-US" sz="2000" b="1" dirty="0">
                <a:solidFill>
                  <a:srgbClr val="FFFF00"/>
                </a:solidFill>
                <a:latin typeface="+mn-ea"/>
              </a:rPr>
              <a:t>俯伏”即俯首伏地</a:t>
            </a:r>
            <a:r>
              <a:rPr lang="en-US" altLang="zh-CN" sz="2000" b="1" dirty="0">
                <a:solidFill>
                  <a:srgbClr val="FFFF00"/>
                </a:solidFill>
                <a:latin typeface="+mn-ea"/>
              </a:rPr>
              <a:t>,</a:t>
            </a:r>
            <a:r>
              <a:rPr lang="zh-CN" altLang="en-US" sz="2000" b="1" dirty="0">
                <a:solidFill>
                  <a:srgbClr val="FFFF00"/>
                </a:solidFill>
                <a:latin typeface="+mn-ea"/>
              </a:rPr>
              <a:t>就是跪下后趴在地上</a:t>
            </a:r>
            <a:r>
              <a:rPr lang="en-US" altLang="zh-CN" sz="2000" b="1" dirty="0">
                <a:solidFill>
                  <a:srgbClr val="FFFF00"/>
                </a:solidFill>
                <a:latin typeface="+mn-ea"/>
              </a:rPr>
              <a:t>,</a:t>
            </a:r>
            <a:r>
              <a:rPr lang="zh-CN" altLang="en-US" sz="2000" b="1" dirty="0">
                <a:solidFill>
                  <a:srgbClr val="FFFF00"/>
                </a:solidFill>
                <a:latin typeface="+mn-ea"/>
              </a:rPr>
              <a:t>多表示恐惧屈服或极端崇敬</a:t>
            </a:r>
            <a:r>
              <a:rPr lang="en-US" altLang="zh-CN" sz="2000" b="1" dirty="0">
                <a:solidFill>
                  <a:srgbClr val="FFFF00"/>
                </a:solidFill>
                <a:latin typeface="+mn-ea"/>
              </a:rPr>
              <a:t>,</a:t>
            </a:r>
            <a:r>
              <a:rPr lang="zh-CN" altLang="en-US" sz="2000" b="1" dirty="0">
                <a:solidFill>
                  <a:srgbClr val="FFFF00"/>
                </a:solidFill>
                <a:latin typeface="+mn-ea"/>
              </a:rPr>
              <a:t>是古代礼仪之一。</a:t>
            </a:r>
          </a:p>
        </p:txBody>
      </p:sp>
      <p:sp>
        <p:nvSpPr>
          <p:cNvPr id="18" name="矩形 17"/>
          <p:cNvSpPr/>
          <p:nvPr/>
        </p:nvSpPr>
        <p:spPr>
          <a:xfrm>
            <a:off x="874417" y="4189472"/>
            <a:ext cx="10816463" cy="1015663"/>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latin typeface="+mn-ea"/>
              </a:rPr>
              <a:t>答案：</a:t>
            </a:r>
            <a:r>
              <a:rPr lang="en-US" altLang="zh-CN" sz="3000" b="1" dirty="0">
                <a:solidFill>
                  <a:srgbClr val="FFFF00"/>
                </a:solidFill>
                <a:latin typeface="+mn-ea"/>
              </a:rPr>
              <a:t>A</a:t>
            </a:r>
            <a:r>
              <a:rPr lang="zh-CN" altLang="en-US" sz="3000" b="1" dirty="0">
                <a:solidFill>
                  <a:srgbClr val="FFFF00"/>
                </a:solidFill>
                <a:latin typeface="+mn-ea"/>
              </a:rPr>
              <a:t> “平辈之间不能称字</a:t>
            </a:r>
            <a:r>
              <a:rPr lang="en-US" altLang="zh-CN" sz="3000" b="1" dirty="0">
                <a:solidFill>
                  <a:srgbClr val="FFFF00"/>
                </a:solidFill>
                <a:latin typeface="+mn-ea"/>
              </a:rPr>
              <a:t>,</a:t>
            </a:r>
            <a:r>
              <a:rPr lang="zh-CN" altLang="en-US" sz="3000" b="1" dirty="0">
                <a:solidFill>
                  <a:srgbClr val="FFFF00"/>
                </a:solidFill>
                <a:latin typeface="+mn-ea"/>
              </a:rPr>
              <a:t>否则被认为是不礼貌的表现”错</a:t>
            </a:r>
            <a:r>
              <a:rPr lang="en-US" altLang="zh-CN" sz="3000" b="1" dirty="0">
                <a:solidFill>
                  <a:srgbClr val="FFFF00"/>
                </a:solidFill>
                <a:latin typeface="+mn-ea"/>
              </a:rPr>
              <a:t>,</a:t>
            </a:r>
            <a:r>
              <a:rPr lang="zh-CN" altLang="en-US" sz="3000" b="1" dirty="0">
                <a:solidFill>
                  <a:srgbClr val="FFFF00"/>
                </a:solidFill>
                <a:latin typeface="+mn-ea"/>
              </a:rPr>
              <a:t>平辈之间相互称字是礼貌的表现。</a:t>
            </a:r>
          </a:p>
        </p:txBody>
      </p:sp>
    </p:spTree>
    <p:extLst>
      <p:ext uri="{BB962C8B-B14F-4D97-AF65-F5344CB8AC3E}">
        <p14:creationId xmlns="" xmlns:p14="http://schemas.microsoft.com/office/powerpoint/2010/main" val="31909809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74752" y="1299954"/>
            <a:ext cx="10642500" cy="2246769"/>
          </a:xfrm>
          <a:prstGeom prst="rect">
            <a:avLst/>
          </a:prstGeom>
        </p:spPr>
        <p:txBody>
          <a:bodyPr wrap="square">
            <a:spAutoFit/>
          </a:bodyPr>
          <a:lstStyle/>
          <a:p>
            <a:pPr eaLnBrk="0" latinLnBrk="1" hangingPunct="0"/>
            <a:r>
              <a:rPr lang="en-US" altLang="zh-CN" sz="2000" b="1" kern="0" dirty="0">
                <a:solidFill>
                  <a:srgbClr val="FFFF00"/>
                </a:solidFill>
                <a:latin typeface="+mn-ea"/>
              </a:rPr>
              <a:t>11.</a:t>
            </a:r>
            <a:r>
              <a:rPr lang="zh-CN" altLang="en-US" sz="2000" b="1" kern="0" dirty="0">
                <a:solidFill>
                  <a:srgbClr val="FFFF00"/>
                </a:solidFill>
                <a:latin typeface="+mn-ea"/>
              </a:rPr>
              <a:t>下列对文中加点词语相关内容的解说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) (</a:t>
            </a:r>
            <a:r>
              <a:rPr lang="zh-CN" altLang="en-US" sz="2000" b="1" kern="0" dirty="0">
                <a:solidFill>
                  <a:srgbClr val="FFFF00"/>
                </a:solidFill>
                <a:latin typeface="+mn-ea"/>
              </a:rPr>
              <a:t>　　</a:t>
            </a:r>
            <a:r>
              <a:rPr lang="en-US" altLang="zh-CN" sz="2000" b="1" kern="0" dirty="0">
                <a:solidFill>
                  <a:srgbClr val="FFFF00"/>
                </a:solidFill>
                <a:latin typeface="+mn-ea"/>
              </a:rPr>
              <a:t>)</a:t>
            </a:r>
          </a:p>
          <a:p>
            <a:pPr eaLnBrk="0" latinLnBrk="1" hangingPunct="0"/>
            <a:r>
              <a:rPr lang="en-US" altLang="zh-CN" sz="2000" b="1" kern="0" dirty="0">
                <a:solidFill>
                  <a:srgbClr val="FFFF00"/>
                </a:solidFill>
                <a:latin typeface="+mn-ea"/>
              </a:rPr>
              <a:t>A.“</a:t>
            </a:r>
            <a:r>
              <a:rPr lang="zh-CN" altLang="en-US" sz="2000" b="1" kern="0" dirty="0">
                <a:solidFill>
                  <a:srgbClr val="FFFF00"/>
                </a:solidFill>
                <a:latin typeface="+mn-ea"/>
              </a:rPr>
              <a:t>封”</a:t>
            </a:r>
            <a:r>
              <a:rPr lang="en-US" altLang="zh-CN" sz="2000" b="1" kern="0" dirty="0">
                <a:solidFill>
                  <a:srgbClr val="FFFF00"/>
                </a:solidFill>
                <a:latin typeface="+mn-ea"/>
              </a:rPr>
              <a:t>,</a:t>
            </a:r>
            <a:r>
              <a:rPr lang="zh-CN" altLang="en-US" sz="2000" b="1" kern="0" dirty="0">
                <a:solidFill>
                  <a:srgbClr val="FFFF00"/>
                </a:solidFill>
                <a:latin typeface="+mn-ea"/>
              </a:rPr>
              <a:t>即封禅</a:t>
            </a:r>
            <a:r>
              <a:rPr lang="en-US" altLang="zh-CN" sz="2000" b="1" kern="0" dirty="0">
                <a:solidFill>
                  <a:srgbClr val="FFFF00"/>
                </a:solidFill>
                <a:latin typeface="+mn-ea"/>
              </a:rPr>
              <a:t>,</a:t>
            </a:r>
            <a:r>
              <a:rPr lang="zh-CN" altLang="en-US" sz="2000" b="1" kern="0" dirty="0">
                <a:solidFill>
                  <a:srgbClr val="FFFF00"/>
                </a:solidFill>
                <a:latin typeface="+mn-ea"/>
              </a:rPr>
              <a:t>封为“祭天”</a:t>
            </a:r>
            <a:r>
              <a:rPr lang="en-US" altLang="zh-CN" sz="2000" b="1" kern="0" dirty="0">
                <a:solidFill>
                  <a:srgbClr val="FFFF00"/>
                </a:solidFill>
                <a:latin typeface="+mn-ea"/>
              </a:rPr>
              <a:t>,</a:t>
            </a:r>
            <a:r>
              <a:rPr lang="zh-CN" altLang="en-US" sz="2000" b="1" kern="0" dirty="0">
                <a:solidFill>
                  <a:srgbClr val="FFFF00"/>
                </a:solidFill>
                <a:latin typeface="+mn-ea"/>
              </a:rPr>
              <a:t>禅为“祭地”</a:t>
            </a:r>
            <a:r>
              <a:rPr lang="en-US" altLang="zh-CN" sz="2000" b="1" kern="0" dirty="0">
                <a:solidFill>
                  <a:srgbClr val="FFFF00"/>
                </a:solidFill>
                <a:latin typeface="+mn-ea"/>
              </a:rPr>
              <a:t>,</a:t>
            </a:r>
            <a:r>
              <a:rPr lang="zh-CN" altLang="en-US" sz="2000" b="1" kern="0" dirty="0">
                <a:solidFill>
                  <a:srgbClr val="FFFF00"/>
                </a:solidFill>
                <a:latin typeface="+mn-ea"/>
              </a:rPr>
              <a:t>封禅仪式在中岳嵩山和东岳泰山中都曾举行</a:t>
            </a:r>
            <a:br>
              <a:rPr lang="zh-CN" altLang="en-US" sz="2000" b="1" kern="0" dirty="0">
                <a:solidFill>
                  <a:srgbClr val="FFFF00"/>
                </a:solidFill>
                <a:latin typeface="+mn-ea"/>
              </a:rPr>
            </a:br>
            <a:r>
              <a:rPr lang="zh-CN" altLang="en-US" sz="2000" b="1" kern="0" dirty="0">
                <a:solidFill>
                  <a:srgbClr val="FFFF00"/>
                </a:solidFill>
                <a:latin typeface="+mn-ea"/>
              </a:rPr>
              <a:t>过</a:t>
            </a:r>
            <a:r>
              <a:rPr lang="en-US" altLang="zh-CN" sz="2000" b="1" kern="0" dirty="0">
                <a:solidFill>
                  <a:srgbClr val="FFFF00"/>
                </a:solidFill>
                <a:latin typeface="+mn-ea"/>
              </a:rPr>
              <a:t>,</a:t>
            </a:r>
            <a:r>
              <a:rPr lang="zh-CN" altLang="en-US" sz="2000" b="1" kern="0" dirty="0">
                <a:solidFill>
                  <a:srgbClr val="FFFF00"/>
                </a:solidFill>
                <a:latin typeface="+mn-ea"/>
              </a:rPr>
              <a:t>但以泰山的次数多且影响大而出名。</a:t>
            </a:r>
            <a:endParaRPr lang="en-US" altLang="zh-CN" sz="2000" b="1" kern="0" dirty="0">
              <a:solidFill>
                <a:srgbClr val="FFFF00"/>
              </a:solidFill>
              <a:latin typeface="+mn-ea"/>
            </a:endParaRPr>
          </a:p>
          <a:p>
            <a:pPr eaLnBrk="0" latinLnBrk="1" hangingPunct="0"/>
            <a:r>
              <a:rPr lang="en-US" altLang="zh-CN" sz="2000" b="1" dirty="0">
                <a:solidFill>
                  <a:srgbClr val="FFFF00"/>
                </a:solidFill>
                <a:latin typeface="+mn-ea"/>
              </a:rPr>
              <a:t>B.“</a:t>
            </a:r>
            <a:r>
              <a:rPr lang="zh-CN" altLang="en-US" sz="2000" b="1" dirty="0">
                <a:solidFill>
                  <a:srgbClr val="FFFF00"/>
                </a:solidFill>
                <a:latin typeface="+mn-ea"/>
              </a:rPr>
              <a:t>贤良方正”</a:t>
            </a:r>
            <a:r>
              <a:rPr lang="en-US" altLang="zh-CN" sz="2000" b="1" dirty="0">
                <a:solidFill>
                  <a:srgbClr val="FFFF00"/>
                </a:solidFill>
                <a:latin typeface="+mn-ea"/>
              </a:rPr>
              <a:t>,</a:t>
            </a:r>
            <a:r>
              <a:rPr lang="zh-CN" altLang="en-US" sz="2000" b="1" dirty="0">
                <a:solidFill>
                  <a:srgbClr val="FFFF00"/>
                </a:solidFill>
                <a:latin typeface="+mn-ea"/>
              </a:rPr>
              <a:t>原是汉代选拔统治人才的科目之一。唐宋沿用</a:t>
            </a:r>
            <a:r>
              <a:rPr lang="en-US" altLang="zh-CN" sz="2000" b="1" dirty="0">
                <a:solidFill>
                  <a:srgbClr val="FFFF00"/>
                </a:solidFill>
                <a:latin typeface="+mn-ea"/>
              </a:rPr>
              <a:t>,</a:t>
            </a:r>
            <a:r>
              <a:rPr lang="zh-CN" altLang="en-US" sz="2000" b="1" dirty="0">
                <a:solidFill>
                  <a:srgbClr val="FFFF00"/>
                </a:solidFill>
                <a:latin typeface="+mn-ea"/>
              </a:rPr>
              <a:t>设贤良方正科。</a:t>
            </a:r>
          </a:p>
          <a:p>
            <a:pPr eaLnBrk="0" latinLnBrk="1" hangingPunct="0"/>
            <a:r>
              <a:rPr lang="en-US" altLang="zh-CN" sz="2000" b="1" dirty="0">
                <a:solidFill>
                  <a:srgbClr val="FFFF00"/>
                </a:solidFill>
                <a:latin typeface="+mn-ea"/>
              </a:rPr>
              <a:t>C.“</a:t>
            </a:r>
            <a:r>
              <a:rPr lang="zh-CN" altLang="en-US" sz="2000" b="1" dirty="0">
                <a:solidFill>
                  <a:srgbClr val="FFFF00"/>
                </a:solidFill>
                <a:latin typeface="+mn-ea"/>
              </a:rPr>
              <a:t>工部侍郎”</a:t>
            </a:r>
            <a:r>
              <a:rPr lang="en-US" altLang="zh-CN" sz="2000" b="1" dirty="0">
                <a:solidFill>
                  <a:srgbClr val="FFFF00"/>
                </a:solidFill>
                <a:latin typeface="+mn-ea"/>
              </a:rPr>
              <a:t>,</a:t>
            </a:r>
            <a:r>
              <a:rPr lang="zh-CN" altLang="en-US" sz="2000" b="1" dirty="0">
                <a:solidFill>
                  <a:srgbClr val="FFFF00"/>
                </a:solidFill>
                <a:latin typeface="+mn-ea"/>
              </a:rPr>
              <a:t>工部为管理全国工程事务的机关。工部侍郎是工部最高长官。</a:t>
            </a:r>
          </a:p>
          <a:p>
            <a:pPr eaLnBrk="0" latinLnBrk="1" hangingPunct="0"/>
            <a:r>
              <a:rPr lang="en-US" altLang="zh-CN" sz="2000" b="1" dirty="0">
                <a:solidFill>
                  <a:srgbClr val="FFFF00"/>
                </a:solidFill>
                <a:latin typeface="+mn-ea"/>
              </a:rPr>
              <a:t>D.“</a:t>
            </a:r>
            <a:r>
              <a:rPr lang="zh-CN" altLang="en-US" sz="2000" b="1" dirty="0">
                <a:solidFill>
                  <a:srgbClr val="FFFF00"/>
                </a:solidFill>
                <a:latin typeface="+mn-ea"/>
              </a:rPr>
              <a:t>终制”</a:t>
            </a:r>
            <a:r>
              <a:rPr lang="en-US" altLang="zh-CN" sz="2000" b="1" dirty="0">
                <a:solidFill>
                  <a:srgbClr val="FFFF00"/>
                </a:solidFill>
                <a:latin typeface="+mn-ea"/>
              </a:rPr>
              <a:t>,</a:t>
            </a:r>
            <a:r>
              <a:rPr lang="zh-CN" altLang="en-US" sz="2000" b="1" dirty="0">
                <a:solidFill>
                  <a:srgbClr val="FFFF00"/>
                </a:solidFill>
                <a:latin typeface="+mn-ea"/>
              </a:rPr>
              <a:t>指父母去世服满三年之丧或死者生前对丧葬礼制的嘱咐</a:t>
            </a:r>
            <a:r>
              <a:rPr lang="en-US" altLang="zh-CN" sz="2000" b="1" dirty="0">
                <a:solidFill>
                  <a:srgbClr val="FFFF00"/>
                </a:solidFill>
                <a:latin typeface="+mn-ea"/>
              </a:rPr>
              <a:t>,</a:t>
            </a:r>
            <a:r>
              <a:rPr lang="zh-CN" altLang="en-US" sz="2000" b="1" dirty="0">
                <a:solidFill>
                  <a:srgbClr val="FFFF00"/>
                </a:solidFill>
                <a:latin typeface="+mn-ea"/>
              </a:rPr>
              <a:t>这里是服丧三年期满的意思。</a:t>
            </a:r>
          </a:p>
        </p:txBody>
      </p:sp>
      <p:sp>
        <p:nvSpPr>
          <p:cNvPr id="18" name="矩形 17"/>
          <p:cNvSpPr/>
          <p:nvPr/>
        </p:nvSpPr>
        <p:spPr>
          <a:xfrm>
            <a:off x="774752" y="3713540"/>
            <a:ext cx="10816463" cy="1477328"/>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latin typeface="+mn-ea"/>
              </a:rPr>
              <a:t>答案：</a:t>
            </a:r>
            <a:r>
              <a:rPr lang="en-US" altLang="zh-CN" sz="3000" b="1" dirty="0">
                <a:solidFill>
                  <a:srgbClr val="FFFF00"/>
                </a:solidFill>
                <a:latin typeface="+mn-ea"/>
              </a:rPr>
              <a:t>C</a:t>
            </a:r>
            <a:r>
              <a:rPr lang="zh-CN" altLang="en-US" sz="3000" b="1" dirty="0">
                <a:solidFill>
                  <a:srgbClr val="FFFF00"/>
                </a:solidFill>
                <a:latin typeface="+mn-ea"/>
              </a:rPr>
              <a:t> 本题考查了解并掌握常见古代文化常识的能力。对于文化常识</a:t>
            </a:r>
            <a:r>
              <a:rPr lang="en-US" altLang="zh-CN" sz="3000" b="1" dirty="0">
                <a:solidFill>
                  <a:srgbClr val="FFFF00"/>
                </a:solidFill>
                <a:latin typeface="+mn-ea"/>
              </a:rPr>
              <a:t>,</a:t>
            </a:r>
            <a:r>
              <a:rPr lang="zh-CN" altLang="en-US" sz="3000" b="1" dirty="0">
                <a:solidFill>
                  <a:srgbClr val="FFFF00"/>
                </a:solidFill>
                <a:latin typeface="+mn-ea"/>
              </a:rPr>
              <a:t>应该熟记</a:t>
            </a:r>
            <a:r>
              <a:rPr lang="en-US" altLang="zh-CN" sz="3000" b="1" dirty="0">
                <a:solidFill>
                  <a:srgbClr val="FFFF00"/>
                </a:solidFill>
                <a:latin typeface="+mn-ea"/>
              </a:rPr>
              <a:t>,</a:t>
            </a:r>
            <a:r>
              <a:rPr lang="zh-CN" altLang="en-US" sz="3000" b="1" dirty="0">
                <a:solidFill>
                  <a:srgbClr val="FFFF00"/>
                </a:solidFill>
                <a:latin typeface="+mn-ea"/>
              </a:rPr>
              <a:t>注意容易设错点。工部侍郎不是工部最高长官</a:t>
            </a:r>
            <a:r>
              <a:rPr lang="en-US" altLang="zh-CN" sz="3000" b="1" dirty="0">
                <a:solidFill>
                  <a:srgbClr val="FFFF00"/>
                </a:solidFill>
                <a:latin typeface="+mn-ea"/>
              </a:rPr>
              <a:t>,</a:t>
            </a:r>
            <a:r>
              <a:rPr lang="zh-CN" altLang="en-US" sz="3000" b="1" dirty="0">
                <a:solidFill>
                  <a:srgbClr val="FFFF00"/>
                </a:solidFill>
                <a:latin typeface="+mn-ea"/>
              </a:rPr>
              <a:t>最高长官应该是工部尚书。</a:t>
            </a:r>
          </a:p>
        </p:txBody>
      </p:sp>
    </p:spTree>
    <p:extLst>
      <p:ext uri="{BB962C8B-B14F-4D97-AF65-F5344CB8AC3E}">
        <p14:creationId xmlns="" xmlns:p14="http://schemas.microsoft.com/office/powerpoint/2010/main" val="18633671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74752" y="1452960"/>
            <a:ext cx="10642500" cy="2123658"/>
          </a:xfrm>
          <a:prstGeom prst="rect">
            <a:avLst/>
          </a:prstGeom>
        </p:spPr>
        <p:txBody>
          <a:bodyPr wrap="square">
            <a:spAutoFit/>
          </a:bodyPr>
          <a:lstStyle/>
          <a:p>
            <a:pPr eaLnBrk="0" latinLnBrk="1" hangingPunct="0"/>
            <a:r>
              <a:rPr lang="en-US" altLang="zh-CN" sz="2200" b="1" kern="0" dirty="0">
                <a:solidFill>
                  <a:srgbClr val="FFFF00"/>
                </a:solidFill>
                <a:latin typeface="+mn-ea"/>
              </a:rPr>
              <a:t>12.</a:t>
            </a:r>
            <a:r>
              <a:rPr lang="zh-CN" altLang="en-US" sz="2200" b="1" kern="0" dirty="0">
                <a:solidFill>
                  <a:srgbClr val="FFFF00"/>
                </a:solidFill>
                <a:latin typeface="+mn-ea"/>
              </a:rPr>
              <a:t>下列对文中加点词语的相关内容的解说</a:t>
            </a:r>
            <a:r>
              <a:rPr lang="en-US" altLang="zh-CN" sz="2200" b="1" kern="0" dirty="0">
                <a:solidFill>
                  <a:srgbClr val="FFFF00"/>
                </a:solidFill>
                <a:latin typeface="+mn-ea"/>
              </a:rPr>
              <a:t>,</a:t>
            </a:r>
            <a:r>
              <a:rPr lang="zh-CN" altLang="en-US" sz="2200" b="1" kern="0" dirty="0">
                <a:solidFill>
                  <a:srgbClr val="FFFF00"/>
                </a:solidFill>
                <a:latin typeface="+mn-ea"/>
              </a:rPr>
              <a:t>不正确的一项是</a:t>
            </a:r>
            <a:r>
              <a:rPr lang="en-US" altLang="zh-CN" sz="2200" b="1" kern="0" dirty="0">
                <a:solidFill>
                  <a:srgbClr val="FFFF00"/>
                </a:solidFill>
                <a:latin typeface="+mn-ea"/>
              </a:rPr>
              <a:t>(3</a:t>
            </a:r>
            <a:r>
              <a:rPr lang="zh-CN" altLang="en-US" sz="2200" b="1" kern="0" dirty="0">
                <a:solidFill>
                  <a:srgbClr val="FFFF00"/>
                </a:solidFill>
                <a:latin typeface="+mn-ea"/>
              </a:rPr>
              <a:t>分</a:t>
            </a:r>
            <a:r>
              <a:rPr lang="en-US" altLang="zh-CN" sz="2200" b="1" kern="0" dirty="0">
                <a:solidFill>
                  <a:srgbClr val="FFFF00"/>
                </a:solidFill>
                <a:latin typeface="+mn-ea"/>
              </a:rPr>
              <a:t>)(</a:t>
            </a:r>
            <a:r>
              <a:rPr lang="zh-CN" altLang="en-US" sz="2200" b="1" kern="0" dirty="0">
                <a:solidFill>
                  <a:srgbClr val="FFFF00"/>
                </a:solidFill>
                <a:latin typeface="+mn-ea"/>
              </a:rPr>
              <a:t>　　</a:t>
            </a:r>
            <a:r>
              <a:rPr lang="en-US" altLang="zh-CN" sz="2200" b="1" kern="0" dirty="0">
                <a:solidFill>
                  <a:srgbClr val="FFFF00"/>
                </a:solidFill>
                <a:latin typeface="+mn-ea"/>
              </a:rPr>
              <a:t>)</a:t>
            </a:r>
          </a:p>
          <a:p>
            <a:pPr eaLnBrk="0" latinLnBrk="1" hangingPunct="0"/>
            <a:r>
              <a:rPr lang="en-US" altLang="zh-CN" sz="2200" b="1" kern="0" dirty="0">
                <a:solidFill>
                  <a:srgbClr val="FFFF00"/>
                </a:solidFill>
                <a:latin typeface="+mn-ea"/>
              </a:rPr>
              <a:t>A.</a:t>
            </a:r>
            <a:r>
              <a:rPr lang="zh-CN" altLang="en-US" sz="2200" b="1" kern="0" dirty="0">
                <a:solidFill>
                  <a:srgbClr val="FFFF00"/>
                </a:solidFill>
                <a:latin typeface="+mn-ea"/>
              </a:rPr>
              <a:t>荆州</a:t>
            </a:r>
            <a:r>
              <a:rPr lang="en-US" altLang="zh-CN" sz="2200" b="1" kern="0" dirty="0">
                <a:solidFill>
                  <a:srgbClr val="FFFF00"/>
                </a:solidFill>
                <a:latin typeface="+mn-ea"/>
              </a:rPr>
              <a:t>,</a:t>
            </a:r>
            <a:r>
              <a:rPr lang="zh-CN" altLang="en-US" sz="2200" b="1" kern="0" dirty="0">
                <a:solidFill>
                  <a:srgbClr val="FFFF00"/>
                </a:solidFill>
                <a:latin typeface="+mn-ea"/>
              </a:rPr>
              <a:t>古九州之一。相传大禹治水时</a:t>
            </a:r>
            <a:r>
              <a:rPr lang="en-US" altLang="zh-CN" sz="2200" b="1" kern="0" dirty="0">
                <a:solidFill>
                  <a:srgbClr val="FFFF00"/>
                </a:solidFill>
                <a:latin typeface="+mn-ea"/>
              </a:rPr>
              <a:t>,</a:t>
            </a:r>
            <a:r>
              <a:rPr lang="zh-CN" altLang="en-US" sz="2200" b="1" kern="0" dirty="0">
                <a:solidFill>
                  <a:srgbClr val="FFFF00"/>
                </a:solidFill>
                <a:latin typeface="+mn-ea"/>
              </a:rPr>
              <a:t>把天下分为九州</a:t>
            </a:r>
            <a:r>
              <a:rPr lang="en-US" altLang="zh-CN" sz="2200" b="1" kern="0" dirty="0">
                <a:solidFill>
                  <a:srgbClr val="FFFF00"/>
                </a:solidFill>
                <a:latin typeface="+mn-ea"/>
              </a:rPr>
              <a:t>,</a:t>
            </a:r>
            <a:r>
              <a:rPr lang="zh-CN" altLang="en-US" sz="2200" b="1" kern="0" dirty="0">
                <a:solidFill>
                  <a:srgbClr val="FFFF00"/>
                </a:solidFill>
                <a:latin typeface="+mn-ea"/>
              </a:rPr>
              <a:t>后九州代指中原地区。</a:t>
            </a:r>
          </a:p>
          <a:p>
            <a:pPr eaLnBrk="0" latinLnBrk="1" hangingPunct="0"/>
            <a:r>
              <a:rPr lang="en-US" altLang="zh-CN" sz="2200" b="1" dirty="0">
                <a:solidFill>
                  <a:srgbClr val="FFFF00"/>
                </a:solidFill>
                <a:latin typeface="+mn-ea"/>
              </a:rPr>
              <a:t>B.</a:t>
            </a:r>
            <a:r>
              <a:rPr lang="zh-CN" altLang="en-US" sz="2200" b="1" dirty="0">
                <a:solidFill>
                  <a:srgbClr val="FFFF00"/>
                </a:solidFill>
                <a:latin typeface="+mn-ea"/>
              </a:rPr>
              <a:t>假节</a:t>
            </a:r>
            <a:r>
              <a:rPr lang="en-US" altLang="zh-CN" sz="2200" b="1" dirty="0">
                <a:solidFill>
                  <a:srgbClr val="FFFF00"/>
                </a:solidFill>
                <a:latin typeface="+mn-ea"/>
              </a:rPr>
              <a:t>,</a:t>
            </a:r>
            <a:r>
              <a:rPr lang="zh-CN" altLang="en-US" sz="2200" b="1" dirty="0">
                <a:solidFill>
                  <a:srgbClr val="FFFF00"/>
                </a:solidFill>
                <a:latin typeface="+mn-ea"/>
              </a:rPr>
              <a:t>即借以符节</a:t>
            </a:r>
            <a:r>
              <a:rPr lang="en-US" altLang="zh-CN" sz="2200" b="1" dirty="0">
                <a:solidFill>
                  <a:srgbClr val="FFFF00"/>
                </a:solidFill>
                <a:latin typeface="+mn-ea"/>
              </a:rPr>
              <a:t>,</a:t>
            </a:r>
            <a:r>
              <a:rPr lang="zh-CN" altLang="en-US" sz="2200" b="1" dirty="0">
                <a:solidFill>
                  <a:srgbClr val="FFFF00"/>
                </a:solidFill>
                <a:latin typeface="+mn-ea"/>
              </a:rPr>
              <a:t>皇帝将符节借给执行临时任务的臣子使用</a:t>
            </a:r>
            <a:r>
              <a:rPr lang="en-US" altLang="zh-CN" sz="2200" b="1" dirty="0">
                <a:solidFill>
                  <a:srgbClr val="FFFF00"/>
                </a:solidFill>
                <a:latin typeface="+mn-ea"/>
              </a:rPr>
              <a:t>,</a:t>
            </a:r>
            <a:r>
              <a:rPr lang="zh-CN" altLang="en-US" sz="2200" b="1" dirty="0">
                <a:solidFill>
                  <a:srgbClr val="FFFF00"/>
                </a:solidFill>
                <a:latin typeface="+mn-ea"/>
              </a:rPr>
              <a:t>可用它来威慑一方。</a:t>
            </a:r>
          </a:p>
          <a:p>
            <a:pPr eaLnBrk="0" latinLnBrk="1" hangingPunct="0"/>
            <a:r>
              <a:rPr lang="en-US" altLang="zh-CN" sz="2200" b="1" dirty="0">
                <a:solidFill>
                  <a:srgbClr val="FFFF00"/>
                </a:solidFill>
                <a:latin typeface="+mn-ea"/>
              </a:rPr>
              <a:t>C.</a:t>
            </a:r>
            <a:r>
              <a:rPr lang="zh-CN" altLang="en-US" sz="2200" b="1" dirty="0">
                <a:solidFill>
                  <a:srgbClr val="FFFF00"/>
                </a:solidFill>
                <a:latin typeface="+mn-ea"/>
              </a:rPr>
              <a:t>三司</a:t>
            </a:r>
            <a:r>
              <a:rPr lang="en-US" altLang="zh-CN" sz="2200" b="1" dirty="0">
                <a:solidFill>
                  <a:srgbClr val="FFFF00"/>
                </a:solidFill>
                <a:latin typeface="+mn-ea"/>
              </a:rPr>
              <a:t>,</a:t>
            </a:r>
            <a:r>
              <a:rPr lang="zh-CN" altLang="en-US" sz="2200" b="1" dirty="0">
                <a:solidFill>
                  <a:srgbClr val="FFFF00"/>
                </a:solidFill>
                <a:latin typeface="+mn-ea"/>
              </a:rPr>
              <a:t>即三公</a:t>
            </a:r>
            <a:r>
              <a:rPr lang="en-US" altLang="zh-CN" sz="2200" b="1" dirty="0">
                <a:solidFill>
                  <a:srgbClr val="FFFF00"/>
                </a:solidFill>
                <a:latin typeface="+mn-ea"/>
              </a:rPr>
              <a:t>,</a:t>
            </a:r>
            <a:r>
              <a:rPr lang="zh-CN" altLang="en-US" sz="2200" b="1" dirty="0">
                <a:solidFill>
                  <a:srgbClr val="FFFF00"/>
                </a:solidFill>
                <a:latin typeface="+mn-ea"/>
              </a:rPr>
              <a:t>在晋朝时指太尉、司徒、司空</a:t>
            </a:r>
            <a:r>
              <a:rPr lang="en-US" altLang="zh-CN" sz="2200" b="1" dirty="0">
                <a:solidFill>
                  <a:srgbClr val="FFFF00"/>
                </a:solidFill>
                <a:latin typeface="+mn-ea"/>
              </a:rPr>
              <a:t>,</a:t>
            </a:r>
            <a:r>
              <a:rPr lang="zh-CN" altLang="en-US" sz="2200" b="1" dirty="0">
                <a:solidFill>
                  <a:srgbClr val="FFFF00"/>
                </a:solidFill>
                <a:latin typeface="+mn-ea"/>
              </a:rPr>
              <a:t>是朝廷中最显赫的三个官职的合称。</a:t>
            </a:r>
          </a:p>
          <a:p>
            <a:pPr eaLnBrk="0" latinLnBrk="1" hangingPunct="0"/>
            <a:r>
              <a:rPr lang="en-US" altLang="zh-CN" sz="2200" b="1" dirty="0">
                <a:solidFill>
                  <a:srgbClr val="FFFF00"/>
                </a:solidFill>
                <a:latin typeface="+mn-ea"/>
              </a:rPr>
              <a:t>D.</a:t>
            </a:r>
            <a:r>
              <a:rPr lang="zh-CN" altLang="en-US" sz="2200" b="1" dirty="0">
                <a:solidFill>
                  <a:srgbClr val="FFFF00"/>
                </a:solidFill>
                <a:latin typeface="+mn-ea"/>
              </a:rPr>
              <a:t>太牢</a:t>
            </a:r>
            <a:r>
              <a:rPr lang="en-US" altLang="zh-CN" sz="2200" b="1" dirty="0">
                <a:solidFill>
                  <a:srgbClr val="FFFF00"/>
                </a:solidFill>
                <a:latin typeface="+mn-ea"/>
              </a:rPr>
              <a:t>,</a:t>
            </a:r>
            <a:r>
              <a:rPr lang="zh-CN" altLang="en-US" sz="2200" b="1" dirty="0">
                <a:solidFill>
                  <a:srgbClr val="FFFF00"/>
                </a:solidFill>
                <a:latin typeface="+mn-ea"/>
              </a:rPr>
              <a:t>古代祭祀时牛、羊、豕三牲齐全为“太牢”</a:t>
            </a:r>
            <a:r>
              <a:rPr lang="en-US" altLang="zh-CN" sz="2200" b="1" dirty="0">
                <a:solidFill>
                  <a:srgbClr val="FFFF00"/>
                </a:solidFill>
                <a:latin typeface="+mn-ea"/>
              </a:rPr>
              <a:t>,</a:t>
            </a:r>
            <a:r>
              <a:rPr lang="zh-CN" altLang="en-US" sz="2200" b="1" dirty="0">
                <a:solidFill>
                  <a:srgbClr val="FFFF00"/>
                </a:solidFill>
                <a:latin typeface="+mn-ea"/>
              </a:rPr>
              <a:t>只有羊、豕</a:t>
            </a:r>
            <a:r>
              <a:rPr lang="en-US" altLang="zh-CN" sz="2200" b="1" dirty="0">
                <a:solidFill>
                  <a:srgbClr val="FFFF00"/>
                </a:solidFill>
                <a:latin typeface="+mn-ea"/>
              </a:rPr>
              <a:t>,</a:t>
            </a:r>
            <a:r>
              <a:rPr lang="zh-CN" altLang="en-US" sz="2200" b="1" dirty="0">
                <a:solidFill>
                  <a:srgbClr val="FFFF00"/>
                </a:solidFill>
                <a:latin typeface="+mn-ea"/>
              </a:rPr>
              <a:t>没有牛为“少牢”。</a:t>
            </a:r>
          </a:p>
        </p:txBody>
      </p:sp>
      <p:sp>
        <p:nvSpPr>
          <p:cNvPr id="18" name="矩形 17"/>
          <p:cNvSpPr/>
          <p:nvPr/>
        </p:nvSpPr>
        <p:spPr>
          <a:xfrm>
            <a:off x="774752" y="3705191"/>
            <a:ext cx="10816463" cy="553998"/>
          </a:xfrm>
          <a:prstGeom prst="rect">
            <a:avLst/>
          </a:prstGeom>
          <a:noFill/>
          <a:ln w="38100">
            <a:solidFill>
              <a:srgbClr val="0070C0"/>
            </a:solidFill>
          </a:ln>
          <a:effectLst>
            <a:glow rad="228600">
              <a:schemeClr val="accent2">
                <a:satMod val="175000"/>
                <a:alpha val="40000"/>
              </a:schemeClr>
            </a:glow>
          </a:effectLst>
        </p:spPr>
        <p:txBody>
          <a:bodyPr wrap="square">
            <a:spAutoFit/>
          </a:bodyPr>
          <a:lstStyle/>
          <a:p>
            <a:r>
              <a:rPr lang="zh-CN" altLang="en-US" sz="3000" b="1" dirty="0">
                <a:solidFill>
                  <a:srgbClr val="FFFF00"/>
                </a:solidFill>
                <a:latin typeface="+mn-ea"/>
              </a:rPr>
              <a:t>答案：</a:t>
            </a:r>
            <a:r>
              <a:rPr lang="en-US" altLang="zh-CN" sz="3000" b="1" dirty="0">
                <a:solidFill>
                  <a:srgbClr val="FFFF00"/>
                </a:solidFill>
                <a:latin typeface="+mn-ea"/>
              </a:rPr>
              <a:t>A</a:t>
            </a:r>
            <a:r>
              <a:rPr lang="zh-CN" altLang="en-US" sz="3000" b="1" dirty="0">
                <a:solidFill>
                  <a:srgbClr val="FFFF00"/>
                </a:solidFill>
                <a:latin typeface="+mn-ea"/>
              </a:rPr>
              <a:t>　九州代指中国</a:t>
            </a:r>
            <a:r>
              <a:rPr lang="en-US" altLang="zh-CN" sz="3000" b="1" dirty="0">
                <a:solidFill>
                  <a:srgbClr val="FFFF00"/>
                </a:solidFill>
                <a:latin typeface="+mn-ea"/>
              </a:rPr>
              <a:t>,</a:t>
            </a:r>
            <a:r>
              <a:rPr lang="zh-CN" altLang="en-US" sz="3000" b="1" dirty="0">
                <a:solidFill>
                  <a:srgbClr val="FFFF00"/>
                </a:solidFill>
                <a:latin typeface="+mn-ea"/>
              </a:rPr>
              <a:t>并非“中原地区”。</a:t>
            </a:r>
          </a:p>
        </p:txBody>
      </p:sp>
    </p:spTree>
    <p:extLst>
      <p:ext uri="{BB962C8B-B14F-4D97-AF65-F5344CB8AC3E}">
        <p14:creationId xmlns="" xmlns:p14="http://schemas.microsoft.com/office/powerpoint/2010/main" val="21946852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176" y="1786"/>
            <a:ext cx="12185653" cy="6854428"/>
            <a:chOff x="-1" y="0"/>
            <a:chExt cx="12192002" cy="6858000"/>
          </a:xfrm>
        </p:grpSpPr>
        <p:grpSp>
          <p:nvGrpSpPr>
            <p:cNvPr id="37" name="组合 36"/>
            <p:cNvGrpSpPr/>
            <p:nvPr/>
          </p:nvGrpSpPr>
          <p:grpSpPr>
            <a:xfrm>
              <a:off x="-1" y="0"/>
              <a:ext cx="12192002" cy="6858000"/>
              <a:chOff x="-1" y="0"/>
              <a:chExt cx="12192002" cy="6858000"/>
            </a:xfrm>
          </p:grpSpPr>
          <p:grpSp>
            <p:nvGrpSpPr>
              <p:cNvPr id="54" name="组合 53"/>
              <p:cNvGrpSpPr/>
              <p:nvPr/>
            </p:nvGrpSpPr>
            <p:grpSpPr>
              <a:xfrm>
                <a:off x="-1" y="0"/>
                <a:ext cx="12192002" cy="6858000"/>
                <a:chOff x="-1" y="0"/>
                <a:chExt cx="12192002" cy="6858000"/>
              </a:xfrm>
            </p:grpSpPr>
            <p:pic>
              <p:nvPicPr>
                <p:cNvPr id="56" name="图片 5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57" name="图片 5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55" name="图片 5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40" name="矩形 39"/>
          <p:cNvSpPr/>
          <p:nvPr/>
        </p:nvSpPr>
        <p:spPr>
          <a:xfrm>
            <a:off x="1945784" y="1196554"/>
            <a:ext cx="9431925" cy="400110"/>
          </a:xfrm>
          <a:prstGeom prst="rect">
            <a:avLst/>
          </a:prstGeom>
        </p:spPr>
        <p:txBody>
          <a:bodyPr wrap="square">
            <a:spAutoFit/>
          </a:bodyPr>
          <a:lstStyle/>
          <a:p>
            <a:r>
              <a:rPr lang="zh-CN" altLang="en-US" sz="2000" b="1" spc="30" dirty="0">
                <a:solidFill>
                  <a:srgbClr val="FFFF00"/>
                </a:solidFill>
                <a:latin typeface="楷体" pitchFamily="49" charset="-122"/>
                <a:ea typeface="楷体" pitchFamily="49" charset="-122"/>
              </a:rPr>
              <a:t>彭时，字纯道，是安福人。正统十三年，考中进士第一名（状元），被授予修撰</a:t>
            </a:r>
          </a:p>
        </p:txBody>
      </p:sp>
      <p:grpSp>
        <p:nvGrpSpPr>
          <p:cNvPr id="34" name="组合 33"/>
          <p:cNvGrpSpPr/>
          <p:nvPr/>
        </p:nvGrpSpPr>
        <p:grpSpPr>
          <a:xfrm>
            <a:off x="1879225" y="728832"/>
            <a:ext cx="9652216" cy="507831"/>
            <a:chOff x="2674306" y="2109670"/>
            <a:chExt cx="19304432" cy="1015662"/>
          </a:xfrm>
        </p:grpSpPr>
        <p:sp>
          <p:nvSpPr>
            <p:cNvPr id="38" name="矩形 37"/>
            <p:cNvSpPr/>
            <p:nvPr/>
          </p:nvSpPr>
          <p:spPr>
            <a:xfrm>
              <a:off x="2674306" y="2109670"/>
              <a:ext cx="19304432" cy="1015662"/>
            </a:xfrm>
            <a:prstGeom prst="rect">
              <a:avLst/>
            </a:prstGeom>
          </p:spPr>
          <p:txBody>
            <a:bodyPr wrap="square">
              <a:spAutoFit/>
            </a:bodyPr>
            <a:lstStyle/>
            <a:p>
              <a:r>
                <a:rPr lang="zh-CN" altLang="en-US" sz="2700" b="1" dirty="0">
                  <a:solidFill>
                    <a:srgbClr val="FFFF00"/>
                  </a:solidFill>
                </a:rPr>
                <a:t>彭时，字纯道，安福人。正统十三年     进士第一，     授修撰。</a:t>
              </a:r>
            </a:p>
          </p:txBody>
        </p:sp>
        <p:cxnSp>
          <p:nvCxnSpPr>
            <p:cNvPr id="36" name="直接连接符 35"/>
            <p:cNvCxnSpPr/>
            <p:nvPr/>
          </p:nvCxnSpPr>
          <p:spPr>
            <a:xfrm>
              <a:off x="2871690" y="3003506"/>
              <a:ext cx="1854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1208009" y="3142389"/>
            <a:ext cx="10215420" cy="400110"/>
          </a:xfrm>
          <a:prstGeom prst="rect">
            <a:avLst/>
          </a:prstGeom>
        </p:spPr>
        <p:txBody>
          <a:bodyPr wrap="square">
            <a:spAutoFit/>
          </a:bodyPr>
          <a:lstStyle/>
          <a:p>
            <a:r>
              <a:rPr lang="zh-CN" altLang="en-US" sz="2000" b="1" dirty="0">
                <a:solidFill>
                  <a:srgbClr val="FFFF00"/>
                </a:solidFill>
                <a:latin typeface="楷体" pitchFamily="49" charset="-122"/>
                <a:ea typeface="楷体" pitchFamily="49" charset="-122"/>
              </a:rPr>
              <a:t>彭时极力推辞，皇上不同意，于是接受任命。当官一年多就参与大政，这是前所未有的。</a:t>
            </a:r>
          </a:p>
        </p:txBody>
      </p:sp>
      <p:sp>
        <p:nvSpPr>
          <p:cNvPr id="41" name="矩形 40"/>
          <p:cNvSpPr/>
          <p:nvPr/>
        </p:nvSpPr>
        <p:spPr>
          <a:xfrm>
            <a:off x="1162289" y="2174889"/>
            <a:ext cx="10215420" cy="400110"/>
          </a:xfrm>
          <a:prstGeom prst="rect">
            <a:avLst/>
          </a:prstGeom>
        </p:spPr>
        <p:txBody>
          <a:bodyPr wrap="square">
            <a:spAutoFit/>
          </a:bodyPr>
          <a:lstStyle/>
          <a:p>
            <a:r>
              <a:rPr lang="zh-CN" altLang="en-US" sz="2000" b="1" spc="-30" dirty="0">
                <a:solidFill>
                  <a:srgbClr val="FFFF00"/>
                </a:solidFill>
                <a:latin typeface="楷体" pitchFamily="49" charset="-122"/>
                <a:ea typeface="楷体" pitchFamily="49" charset="-122"/>
              </a:rPr>
              <a:t>的职位。第二年，郕王监国，命令（彭时）与商辂进入内阁参与要务。过后听说继母去世，</a:t>
            </a:r>
          </a:p>
        </p:txBody>
      </p:sp>
      <p:grpSp>
        <p:nvGrpSpPr>
          <p:cNvPr id="43" name="组合 42"/>
          <p:cNvGrpSpPr/>
          <p:nvPr/>
        </p:nvGrpSpPr>
        <p:grpSpPr>
          <a:xfrm>
            <a:off x="1179709" y="1690724"/>
            <a:ext cx="10135708" cy="507831"/>
            <a:chOff x="1275274" y="4179670"/>
            <a:chExt cx="20271416" cy="1015662"/>
          </a:xfrm>
        </p:grpSpPr>
        <p:sp>
          <p:nvSpPr>
            <p:cNvPr id="44" name="矩形 43"/>
            <p:cNvSpPr/>
            <p:nvPr/>
          </p:nvSpPr>
          <p:spPr>
            <a:xfrm>
              <a:off x="1275274" y="4179670"/>
              <a:ext cx="20271416" cy="1015662"/>
            </a:xfrm>
            <a:prstGeom prst="rect">
              <a:avLst/>
            </a:prstGeom>
          </p:spPr>
          <p:txBody>
            <a:bodyPr wrap="square">
              <a:spAutoFit/>
            </a:bodyPr>
            <a:lstStyle/>
            <a:p>
              <a:r>
                <a:rPr lang="zh-CN" altLang="en-US" sz="2700" b="1" dirty="0">
                  <a:solidFill>
                    <a:srgbClr val="FFFF00"/>
                  </a:solidFill>
                  <a:latin typeface="+mn-ea"/>
                </a:rPr>
                <a:t>      明年，郕王监国，令同商辂入阁预机务。      闻继母忧，</a:t>
              </a:r>
            </a:p>
          </p:txBody>
        </p:sp>
        <p:cxnSp>
          <p:nvCxnSpPr>
            <p:cNvPr id="46" name="直接连接符 45"/>
            <p:cNvCxnSpPr/>
            <p:nvPr/>
          </p:nvCxnSpPr>
          <p:spPr>
            <a:xfrm>
              <a:off x="1431690" y="5118026"/>
              <a:ext cx="1998000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1179709" y="2666208"/>
            <a:ext cx="10135708" cy="507831"/>
            <a:chOff x="1275274" y="6294670"/>
            <a:chExt cx="20271416" cy="1015662"/>
          </a:xfrm>
        </p:grpSpPr>
        <p:sp>
          <p:nvSpPr>
            <p:cNvPr id="49" name="矩形 48"/>
            <p:cNvSpPr/>
            <p:nvPr/>
          </p:nvSpPr>
          <p:spPr>
            <a:xfrm>
              <a:off x="1275274" y="6294670"/>
              <a:ext cx="20271416" cy="1015662"/>
            </a:xfrm>
            <a:prstGeom prst="rect">
              <a:avLst/>
            </a:prstGeom>
          </p:spPr>
          <p:txBody>
            <a:bodyPr wrap="square">
              <a:spAutoFit/>
            </a:bodyPr>
            <a:lstStyle/>
            <a:p>
              <a:r>
                <a:rPr lang="zh-CN" altLang="en-US" sz="2700" b="1" dirty="0">
                  <a:solidFill>
                    <a:srgbClr val="FFFF00"/>
                  </a:solidFill>
                  <a:latin typeface="+mn-ea"/>
                </a:rPr>
                <a:t>  力辞，   不允，   乃拜命。  释褐逾年参大政，前此未有也。</a:t>
              </a:r>
            </a:p>
          </p:txBody>
        </p:sp>
        <p:cxnSp>
          <p:nvCxnSpPr>
            <p:cNvPr id="50" name="直接连接符 49"/>
            <p:cNvCxnSpPr/>
            <p:nvPr/>
          </p:nvCxnSpPr>
          <p:spPr>
            <a:xfrm>
              <a:off x="1431690" y="7198326"/>
              <a:ext cx="1998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1" name="矩形 50"/>
          <p:cNvSpPr/>
          <p:nvPr/>
        </p:nvSpPr>
        <p:spPr>
          <a:xfrm>
            <a:off x="1886977" y="4064889"/>
            <a:ext cx="10215420" cy="400110"/>
          </a:xfrm>
          <a:prstGeom prst="rect">
            <a:avLst/>
          </a:prstGeom>
        </p:spPr>
        <p:txBody>
          <a:bodyPr wrap="square">
            <a:spAutoFit/>
          </a:bodyPr>
          <a:lstStyle/>
          <a:p>
            <a:r>
              <a:rPr lang="zh-CN" altLang="en-US" sz="2000" b="1" spc="-50" dirty="0">
                <a:solidFill>
                  <a:srgbClr val="FFFF00"/>
                </a:solidFill>
                <a:latin typeface="楷体" pitchFamily="49" charset="-122"/>
                <a:ea typeface="楷体" pitchFamily="49" charset="-122"/>
              </a:rPr>
              <a:t>天顺元年，徐有贞已经获罪，岳正、许彬也相继被罢免。         皇上坐在文华殿</a:t>
            </a:r>
            <a:endParaRPr lang="zh-CN" altLang="en-US" sz="2000" b="1" dirty="0">
              <a:solidFill>
                <a:srgbClr val="FFFF00"/>
              </a:solidFill>
              <a:latin typeface="楷体" pitchFamily="49" charset="-122"/>
              <a:ea typeface="楷体" pitchFamily="49" charset="-122"/>
            </a:endParaRPr>
          </a:p>
        </p:txBody>
      </p:sp>
      <p:grpSp>
        <p:nvGrpSpPr>
          <p:cNvPr id="53" name="组合 52"/>
          <p:cNvGrpSpPr/>
          <p:nvPr/>
        </p:nvGrpSpPr>
        <p:grpSpPr>
          <a:xfrm>
            <a:off x="1887397" y="3592389"/>
            <a:ext cx="10135708" cy="507831"/>
            <a:chOff x="1404814" y="8343000"/>
            <a:chExt cx="20271416" cy="1015662"/>
          </a:xfrm>
        </p:grpSpPr>
        <p:sp>
          <p:nvSpPr>
            <p:cNvPr id="69" name="矩形 68"/>
            <p:cNvSpPr/>
            <p:nvPr/>
          </p:nvSpPr>
          <p:spPr>
            <a:xfrm>
              <a:off x="1404814" y="8343000"/>
              <a:ext cx="20271416" cy="1015662"/>
            </a:xfrm>
            <a:prstGeom prst="rect">
              <a:avLst/>
            </a:prstGeom>
          </p:spPr>
          <p:txBody>
            <a:bodyPr wrap="square">
              <a:spAutoFit/>
            </a:bodyPr>
            <a:lstStyle/>
            <a:p>
              <a:r>
                <a:rPr lang="zh-CN" altLang="en-US" sz="2700" b="1" dirty="0">
                  <a:solidFill>
                    <a:srgbClr val="FFFF00"/>
                  </a:solidFill>
                  <a:latin typeface="+mn-ea"/>
                </a:rPr>
                <a:t>天顺元年，徐有贞既得罪，岳正、许彬相继罢。帝坐文华殿</a:t>
              </a:r>
            </a:p>
          </p:txBody>
        </p:sp>
        <p:cxnSp>
          <p:nvCxnSpPr>
            <p:cNvPr id="70" name="直接连接符 69"/>
            <p:cNvCxnSpPr/>
            <p:nvPr/>
          </p:nvCxnSpPr>
          <p:spPr>
            <a:xfrm>
              <a:off x="1538370" y="9260270"/>
              <a:ext cx="1854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1" name="矩形 70"/>
          <p:cNvSpPr/>
          <p:nvPr/>
        </p:nvSpPr>
        <p:spPr>
          <a:xfrm>
            <a:off x="1189477" y="4987389"/>
            <a:ext cx="10215420" cy="400110"/>
          </a:xfrm>
          <a:prstGeom prst="rect">
            <a:avLst/>
          </a:prstGeom>
        </p:spPr>
        <p:txBody>
          <a:bodyPr wrap="square">
            <a:spAutoFit/>
          </a:bodyPr>
          <a:lstStyle/>
          <a:p>
            <a:r>
              <a:rPr lang="zh-CN" altLang="en-US" sz="2000" b="1" spc="-50" dirty="0">
                <a:solidFill>
                  <a:srgbClr val="FFFF00"/>
                </a:solidFill>
                <a:latin typeface="楷体" pitchFamily="49" charset="-122"/>
                <a:ea typeface="楷体" pitchFamily="49" charset="-122"/>
              </a:rPr>
              <a:t>召见彭时，说：“你不是我所提拔的状元吗？”彭时叩头。第二天皇上仍然命他进入内阁，</a:t>
            </a:r>
          </a:p>
        </p:txBody>
      </p:sp>
      <p:grpSp>
        <p:nvGrpSpPr>
          <p:cNvPr id="72" name="组合 71"/>
          <p:cNvGrpSpPr/>
          <p:nvPr/>
        </p:nvGrpSpPr>
        <p:grpSpPr>
          <a:xfrm>
            <a:off x="1189897" y="4525724"/>
            <a:ext cx="10135708" cy="507831"/>
            <a:chOff x="1404814" y="8355532"/>
            <a:chExt cx="20271416" cy="1015662"/>
          </a:xfrm>
        </p:grpSpPr>
        <p:sp>
          <p:nvSpPr>
            <p:cNvPr id="73" name="矩形 72"/>
            <p:cNvSpPr/>
            <p:nvPr/>
          </p:nvSpPr>
          <p:spPr>
            <a:xfrm>
              <a:off x="1404814" y="8355532"/>
              <a:ext cx="20271416" cy="1015662"/>
            </a:xfrm>
            <a:prstGeom prst="rect">
              <a:avLst/>
            </a:prstGeom>
          </p:spPr>
          <p:txBody>
            <a:bodyPr wrap="square">
              <a:spAutoFit/>
            </a:bodyPr>
            <a:lstStyle/>
            <a:p>
              <a:r>
                <a:rPr lang="zh-CN" altLang="en-US" sz="2700" b="1" dirty="0">
                  <a:solidFill>
                    <a:srgbClr val="FFFF00"/>
                  </a:solidFill>
                  <a:latin typeface="+mn-ea"/>
                </a:rPr>
                <a:t>召见时，曰：“汝非朕所擢状元乎？” 时顿首。 明日仍命入阁，</a:t>
              </a:r>
            </a:p>
          </p:txBody>
        </p:sp>
        <p:cxnSp>
          <p:nvCxnSpPr>
            <p:cNvPr id="74" name="直接连接符 73"/>
            <p:cNvCxnSpPr/>
            <p:nvPr/>
          </p:nvCxnSpPr>
          <p:spPr>
            <a:xfrm>
              <a:off x="1538370" y="9260270"/>
              <a:ext cx="1998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1212397" y="5967589"/>
            <a:ext cx="9431925" cy="400110"/>
          </a:xfrm>
          <a:prstGeom prst="rect">
            <a:avLst/>
          </a:prstGeom>
        </p:spPr>
        <p:txBody>
          <a:bodyPr wrap="square">
            <a:spAutoFit/>
          </a:bodyPr>
          <a:lstStyle/>
          <a:p>
            <a:r>
              <a:rPr lang="zh-CN" altLang="en-US" sz="2000" b="1" spc="30" dirty="0">
                <a:solidFill>
                  <a:srgbClr val="FFFF00"/>
                </a:solidFill>
                <a:latin typeface="楷体" pitchFamily="49" charset="-122"/>
                <a:ea typeface="楷体" pitchFamily="49" charset="-122"/>
              </a:rPr>
              <a:t>兼任翰林院学士。</a:t>
            </a:r>
          </a:p>
        </p:txBody>
      </p:sp>
      <p:grpSp>
        <p:nvGrpSpPr>
          <p:cNvPr id="27" name="组合 26"/>
          <p:cNvGrpSpPr/>
          <p:nvPr/>
        </p:nvGrpSpPr>
        <p:grpSpPr>
          <a:xfrm>
            <a:off x="1181725" y="5477367"/>
            <a:ext cx="9652216" cy="507831"/>
            <a:chOff x="2674306" y="2064670"/>
            <a:chExt cx="19304432" cy="1015662"/>
          </a:xfrm>
        </p:grpSpPr>
        <p:sp>
          <p:nvSpPr>
            <p:cNvPr id="28" name="矩形 27"/>
            <p:cNvSpPr/>
            <p:nvPr/>
          </p:nvSpPr>
          <p:spPr>
            <a:xfrm>
              <a:off x="2674306" y="2064670"/>
              <a:ext cx="19304432" cy="1015662"/>
            </a:xfrm>
            <a:prstGeom prst="rect">
              <a:avLst/>
            </a:prstGeom>
          </p:spPr>
          <p:txBody>
            <a:bodyPr wrap="square">
              <a:spAutoFit/>
            </a:bodyPr>
            <a:lstStyle/>
            <a:p>
              <a:r>
                <a:rPr lang="zh-CN" altLang="en-US" sz="2700" b="1" dirty="0">
                  <a:solidFill>
                    <a:srgbClr val="FFFF00"/>
                  </a:solidFill>
                </a:rPr>
                <a:t>兼翰林院学士。</a:t>
              </a:r>
            </a:p>
          </p:txBody>
        </p:sp>
        <p:cxnSp>
          <p:nvCxnSpPr>
            <p:cNvPr id="30" name="直接连接符 29"/>
            <p:cNvCxnSpPr/>
            <p:nvPr/>
          </p:nvCxnSpPr>
          <p:spPr>
            <a:xfrm>
              <a:off x="2871690" y="3003506"/>
              <a:ext cx="43200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85034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2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2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2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20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20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9" grpId="0"/>
      <p:bldP spid="41" grpId="0"/>
      <p:bldP spid="51" grpId="0"/>
      <p:bldP spid="71"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176" y="1786"/>
            <a:ext cx="12185653" cy="6854428"/>
            <a:chOff x="-1" y="0"/>
            <a:chExt cx="12192002" cy="6858000"/>
          </a:xfrm>
        </p:grpSpPr>
        <p:grpSp>
          <p:nvGrpSpPr>
            <p:cNvPr id="23" name="组合 22"/>
            <p:cNvGrpSpPr/>
            <p:nvPr/>
          </p:nvGrpSpPr>
          <p:grpSpPr>
            <a:xfrm>
              <a:off x="-1" y="0"/>
              <a:ext cx="12192002" cy="6858000"/>
              <a:chOff x="-1" y="0"/>
              <a:chExt cx="12192002" cy="6858000"/>
            </a:xfrm>
          </p:grpSpPr>
          <p:grpSp>
            <p:nvGrpSpPr>
              <p:cNvPr id="25" name="组合 24"/>
              <p:cNvGrpSpPr/>
              <p:nvPr/>
            </p:nvGrpSpPr>
            <p:grpSpPr>
              <a:xfrm>
                <a:off x="-1" y="0"/>
                <a:ext cx="12192002" cy="6858000"/>
                <a:chOff x="-1" y="0"/>
                <a:chExt cx="12192002" cy="6858000"/>
              </a:xfrm>
            </p:grpSpPr>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28" name="图片 2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26" name="图片 2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24"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cxnSp>
        <p:nvCxnSpPr>
          <p:cNvPr id="97" name="直接连接符 96"/>
          <p:cNvCxnSpPr/>
          <p:nvPr/>
        </p:nvCxnSpPr>
        <p:spPr>
          <a:xfrm>
            <a:off x="1269167" y="2187037"/>
            <a:ext cx="9990000" cy="0"/>
          </a:xfrm>
          <a:prstGeom prst="line">
            <a:avLst/>
          </a:prstGeom>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1921147" y="1150581"/>
            <a:ext cx="9431925" cy="400110"/>
          </a:xfrm>
          <a:prstGeom prst="rect">
            <a:avLst/>
          </a:prstGeom>
        </p:spPr>
        <p:txBody>
          <a:bodyPr wrap="square">
            <a:spAutoFit/>
          </a:bodyPr>
          <a:lstStyle/>
          <a:p>
            <a:r>
              <a:rPr lang="zh-CN" altLang="en-US" sz="2000" b="1" spc="-100" dirty="0">
                <a:solidFill>
                  <a:srgbClr val="FFFF00"/>
                </a:solidFill>
                <a:latin typeface="楷体" pitchFamily="49" charset="-122"/>
                <a:ea typeface="楷体" pitchFamily="49" charset="-122"/>
              </a:rPr>
              <a:t>五年，彭时因病请求离职。过了三个月，皇上催他到内阁办理政事，免除朝参。畿辅、</a:t>
            </a:r>
          </a:p>
        </p:txBody>
      </p:sp>
      <p:grpSp>
        <p:nvGrpSpPr>
          <p:cNvPr id="89" name="组合 88"/>
          <p:cNvGrpSpPr/>
          <p:nvPr/>
        </p:nvGrpSpPr>
        <p:grpSpPr>
          <a:xfrm>
            <a:off x="1890475" y="680524"/>
            <a:ext cx="9652216" cy="507831"/>
            <a:chOff x="2674306" y="2105001"/>
            <a:chExt cx="19304432" cy="1015661"/>
          </a:xfrm>
        </p:grpSpPr>
        <p:sp>
          <p:nvSpPr>
            <p:cNvPr id="90" name="矩形 89"/>
            <p:cNvSpPr/>
            <p:nvPr/>
          </p:nvSpPr>
          <p:spPr>
            <a:xfrm>
              <a:off x="2674306" y="2105001"/>
              <a:ext cx="19304432" cy="1015661"/>
            </a:xfrm>
            <a:prstGeom prst="rect">
              <a:avLst/>
            </a:prstGeom>
          </p:spPr>
          <p:txBody>
            <a:bodyPr wrap="square">
              <a:spAutoFit/>
            </a:bodyPr>
            <a:lstStyle/>
            <a:p>
              <a:r>
                <a:rPr lang="zh-CN" altLang="en-US" sz="2700" b="1" dirty="0">
                  <a:solidFill>
                    <a:srgbClr val="FFFF00"/>
                  </a:solidFill>
                </a:rPr>
                <a:t>五年，得疾在告。   逾三月，帝趣赴阁视事， 免朝参。畿辅、</a:t>
              </a:r>
            </a:p>
          </p:txBody>
        </p:sp>
        <p:cxnSp>
          <p:nvCxnSpPr>
            <p:cNvPr id="91" name="直接连接符 90"/>
            <p:cNvCxnSpPr/>
            <p:nvPr/>
          </p:nvCxnSpPr>
          <p:spPr>
            <a:xfrm>
              <a:off x="2871690" y="3003506"/>
              <a:ext cx="1854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3" name="矩形 92"/>
          <p:cNvSpPr/>
          <p:nvPr/>
        </p:nvSpPr>
        <p:spPr>
          <a:xfrm>
            <a:off x="1875727" y="3251540"/>
            <a:ext cx="10215420" cy="400110"/>
          </a:xfrm>
          <a:prstGeom prst="rect">
            <a:avLst/>
          </a:prstGeom>
        </p:spPr>
        <p:txBody>
          <a:bodyPr wrap="square">
            <a:spAutoFit/>
          </a:bodyPr>
          <a:lstStyle/>
          <a:p>
            <a:r>
              <a:rPr lang="zh-CN" altLang="en-US" sz="2000" b="1" spc="-50" dirty="0">
                <a:solidFill>
                  <a:srgbClr val="FFFF00"/>
                </a:solidFill>
                <a:latin typeface="楷体" pitchFamily="49" charset="-122"/>
                <a:ea typeface="楷体" pitchFamily="49" charset="-122"/>
              </a:rPr>
              <a:t>彭时在朝三十年，勤勉为国，力持正理，保全大体，公事回来后从不对子弟谈论政事。</a:t>
            </a:r>
          </a:p>
        </p:txBody>
      </p:sp>
      <p:sp>
        <p:nvSpPr>
          <p:cNvPr id="94" name="矩形 93"/>
          <p:cNvSpPr/>
          <p:nvPr/>
        </p:nvSpPr>
        <p:spPr>
          <a:xfrm>
            <a:off x="1173539" y="2202024"/>
            <a:ext cx="10215420" cy="400110"/>
          </a:xfrm>
          <a:prstGeom prst="rect">
            <a:avLst/>
          </a:prstGeom>
        </p:spPr>
        <p:txBody>
          <a:bodyPr wrap="square">
            <a:spAutoFit/>
          </a:bodyPr>
          <a:lstStyle/>
          <a:p>
            <a:r>
              <a:rPr lang="zh-CN" altLang="en-US" sz="2000" b="1" spc="-50" dirty="0">
                <a:solidFill>
                  <a:srgbClr val="FFFF00"/>
                </a:solidFill>
                <a:latin typeface="楷体" pitchFamily="49" charset="-122"/>
                <a:ea typeface="楷体" pitchFamily="49" charset="-122"/>
              </a:rPr>
              <a:t>山东、河南大旱，京城米贵，彭时请求朝廷发出仓库储米五十万石来平卖。皇上都听从了。</a:t>
            </a:r>
          </a:p>
        </p:txBody>
      </p:sp>
      <p:grpSp>
        <p:nvGrpSpPr>
          <p:cNvPr id="98" name="组合 97"/>
          <p:cNvGrpSpPr/>
          <p:nvPr/>
        </p:nvGrpSpPr>
        <p:grpSpPr>
          <a:xfrm>
            <a:off x="1493647" y="2775359"/>
            <a:ext cx="10135708" cy="507831"/>
            <a:chOff x="1275274" y="6294670"/>
            <a:chExt cx="20271416" cy="1015662"/>
          </a:xfrm>
        </p:grpSpPr>
        <p:sp>
          <p:nvSpPr>
            <p:cNvPr id="99" name="矩形 98"/>
            <p:cNvSpPr/>
            <p:nvPr/>
          </p:nvSpPr>
          <p:spPr>
            <a:xfrm>
              <a:off x="1275274" y="6294670"/>
              <a:ext cx="20271416" cy="1015662"/>
            </a:xfrm>
            <a:prstGeom prst="rect">
              <a:avLst/>
            </a:prstGeom>
          </p:spPr>
          <p:txBody>
            <a:bodyPr wrap="square">
              <a:spAutoFit/>
            </a:bodyPr>
            <a:lstStyle/>
            <a:p>
              <a:r>
                <a:rPr lang="zh-CN" altLang="en-US" sz="2700" b="1" dirty="0">
                  <a:solidFill>
                    <a:srgbClr val="FFFF00"/>
                  </a:solidFill>
                  <a:latin typeface="+mn-ea"/>
                </a:rPr>
                <a:t>  </a:t>
              </a:r>
              <a:r>
                <a:rPr lang="zh-CN" altLang="en-US" sz="2700" b="1" spc="-50" dirty="0">
                  <a:solidFill>
                    <a:srgbClr val="FFFF00"/>
                  </a:solidFill>
                  <a:latin typeface="+mn-ea"/>
                </a:rPr>
                <a:t>时立朝三十年，孜孜奉国，持正存大体，公退未尝以政语子弟。 </a:t>
              </a:r>
            </a:p>
          </p:txBody>
        </p:sp>
        <p:cxnSp>
          <p:nvCxnSpPr>
            <p:cNvPr id="100" name="直接连接符 99"/>
            <p:cNvCxnSpPr/>
            <p:nvPr/>
          </p:nvCxnSpPr>
          <p:spPr>
            <a:xfrm>
              <a:off x="2220274" y="7198326"/>
              <a:ext cx="1854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1201147" y="4272024"/>
            <a:ext cx="10215420" cy="400110"/>
          </a:xfrm>
          <a:prstGeom prst="rect">
            <a:avLst/>
          </a:prstGeom>
        </p:spPr>
        <p:txBody>
          <a:bodyPr wrap="square">
            <a:spAutoFit/>
          </a:bodyPr>
          <a:lstStyle/>
          <a:p>
            <a:r>
              <a:rPr lang="zh-CN" altLang="en-US" sz="2000" b="1" dirty="0">
                <a:solidFill>
                  <a:srgbClr val="FFFF00"/>
                </a:solidFill>
                <a:latin typeface="楷体" pitchFamily="49" charset="-122"/>
                <a:ea typeface="楷体" pitchFamily="49" charset="-122"/>
              </a:rPr>
              <a:t>有论奏和推荐，不让当事人知道。平时安居没有懒惰的仪容，服饰车马用具（日常生活）</a:t>
            </a:r>
          </a:p>
        </p:txBody>
      </p:sp>
      <p:grpSp>
        <p:nvGrpSpPr>
          <p:cNvPr id="102" name="组合 101"/>
          <p:cNvGrpSpPr/>
          <p:nvPr/>
        </p:nvGrpSpPr>
        <p:grpSpPr>
          <a:xfrm>
            <a:off x="1201567" y="3799524"/>
            <a:ext cx="10135708" cy="507831"/>
            <a:chOff x="1404814" y="8343000"/>
            <a:chExt cx="20271416" cy="1015662"/>
          </a:xfrm>
        </p:grpSpPr>
        <p:sp>
          <p:nvSpPr>
            <p:cNvPr id="103" name="矩形 102"/>
            <p:cNvSpPr/>
            <p:nvPr/>
          </p:nvSpPr>
          <p:spPr>
            <a:xfrm>
              <a:off x="1404814" y="8343000"/>
              <a:ext cx="20271416" cy="1015662"/>
            </a:xfrm>
            <a:prstGeom prst="rect">
              <a:avLst/>
            </a:prstGeom>
          </p:spPr>
          <p:txBody>
            <a:bodyPr wrap="square">
              <a:spAutoFit/>
            </a:bodyPr>
            <a:lstStyle/>
            <a:p>
              <a:r>
                <a:rPr lang="zh-CN" altLang="en-US" sz="2700" b="1" dirty="0">
                  <a:solidFill>
                    <a:srgbClr val="FFFF00"/>
                  </a:solidFill>
                  <a:latin typeface="+mn-ea"/>
                </a:rPr>
                <a:t>有所论荐，不使其人知。  燕居无情容，      服 御</a:t>
              </a:r>
            </a:p>
          </p:txBody>
        </p:sp>
        <p:cxnSp>
          <p:nvCxnSpPr>
            <p:cNvPr id="104" name="直接连接符 103"/>
            <p:cNvCxnSpPr/>
            <p:nvPr/>
          </p:nvCxnSpPr>
          <p:spPr>
            <a:xfrm>
              <a:off x="1538370" y="9260270"/>
              <a:ext cx="19980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5" name="矩形 104"/>
          <p:cNvSpPr/>
          <p:nvPr/>
        </p:nvSpPr>
        <p:spPr>
          <a:xfrm>
            <a:off x="1200727" y="5329524"/>
            <a:ext cx="10215420" cy="400110"/>
          </a:xfrm>
          <a:prstGeom prst="rect">
            <a:avLst/>
          </a:prstGeom>
        </p:spPr>
        <p:txBody>
          <a:bodyPr wrap="square">
            <a:spAutoFit/>
          </a:bodyPr>
          <a:lstStyle/>
          <a:p>
            <a:r>
              <a:rPr lang="zh-CN" altLang="en-US" sz="2000" b="1" spc="-50" dirty="0">
                <a:solidFill>
                  <a:srgbClr val="FFFF00"/>
                </a:solidFill>
                <a:latin typeface="楷体" pitchFamily="49" charset="-122"/>
                <a:ea typeface="楷体" pitchFamily="49" charset="-122"/>
              </a:rPr>
              <a:t>非常俭约，没有声伎歌舞的享受，不合大义的东西不取，有古代大臣的风采。</a:t>
            </a:r>
          </a:p>
        </p:txBody>
      </p:sp>
      <p:grpSp>
        <p:nvGrpSpPr>
          <p:cNvPr id="106" name="组合 105"/>
          <p:cNvGrpSpPr/>
          <p:nvPr/>
        </p:nvGrpSpPr>
        <p:grpSpPr>
          <a:xfrm>
            <a:off x="1201147" y="4867859"/>
            <a:ext cx="10135708" cy="507831"/>
            <a:chOff x="1404814" y="8355532"/>
            <a:chExt cx="20271416" cy="1015662"/>
          </a:xfrm>
        </p:grpSpPr>
        <p:sp>
          <p:nvSpPr>
            <p:cNvPr id="107" name="矩形 106"/>
            <p:cNvSpPr/>
            <p:nvPr/>
          </p:nvSpPr>
          <p:spPr>
            <a:xfrm>
              <a:off x="1404814" y="8355532"/>
              <a:ext cx="20271416" cy="1015662"/>
            </a:xfrm>
            <a:prstGeom prst="rect">
              <a:avLst/>
            </a:prstGeom>
          </p:spPr>
          <p:txBody>
            <a:bodyPr wrap="square">
              <a:spAutoFit/>
            </a:bodyPr>
            <a:lstStyle/>
            <a:p>
              <a:r>
                <a:rPr lang="zh-CN" altLang="en-US" sz="2700" b="1" dirty="0">
                  <a:solidFill>
                    <a:srgbClr val="FFFF00"/>
                  </a:solidFill>
                  <a:latin typeface="+mn-ea"/>
                </a:rPr>
                <a:t>俭约，  无声乐之奉，  非其义不取，  有古大臣风。</a:t>
              </a:r>
            </a:p>
          </p:txBody>
        </p:sp>
        <p:cxnSp>
          <p:nvCxnSpPr>
            <p:cNvPr id="108" name="直接连接符 107"/>
            <p:cNvCxnSpPr/>
            <p:nvPr/>
          </p:nvCxnSpPr>
          <p:spPr>
            <a:xfrm>
              <a:off x="1538370" y="9260270"/>
              <a:ext cx="17388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9" name="矩形 128"/>
          <p:cNvSpPr/>
          <p:nvPr/>
        </p:nvSpPr>
        <p:spPr>
          <a:xfrm>
            <a:off x="1190959" y="1717859"/>
            <a:ext cx="10135708" cy="507831"/>
          </a:xfrm>
          <a:prstGeom prst="rect">
            <a:avLst/>
          </a:prstGeom>
        </p:spPr>
        <p:txBody>
          <a:bodyPr wrap="square">
            <a:spAutoFit/>
          </a:bodyPr>
          <a:lstStyle/>
          <a:p>
            <a:r>
              <a:rPr lang="zh-CN" altLang="en-US" sz="2700" b="1" dirty="0">
                <a:solidFill>
                  <a:srgbClr val="FFFF00"/>
                </a:solidFill>
                <a:latin typeface="+mn-ea"/>
              </a:rPr>
              <a:t>山东、河南旱，京师米贵，请发仓储五十万石平粜。     并从之。</a:t>
            </a:r>
          </a:p>
        </p:txBody>
      </p:sp>
      <p:sp>
        <p:nvSpPr>
          <p:cNvPr id="29" name="矩形 28"/>
          <p:cNvSpPr/>
          <p:nvPr/>
        </p:nvSpPr>
        <p:spPr>
          <a:xfrm>
            <a:off x="4148647" y="5935026"/>
            <a:ext cx="7291230" cy="461665"/>
          </a:xfrm>
          <a:prstGeom prst="rect">
            <a:avLst/>
          </a:prstGeom>
        </p:spPr>
        <p:txBody>
          <a:bodyPr wrap="square">
            <a:spAutoFit/>
          </a:bodyPr>
          <a:lstStyle/>
          <a:p>
            <a:pPr algn="r"/>
            <a:r>
              <a:rPr lang="zh-CN" altLang="en-US" sz="2400" b="1" dirty="0">
                <a:solidFill>
                  <a:srgbClr val="FFFF00"/>
                </a:solidFill>
                <a:latin typeface="+mj-ea"/>
                <a:ea typeface="+mj-ea"/>
              </a:rPr>
              <a:t>（</a:t>
            </a:r>
            <a:r>
              <a:rPr lang="zh-CN" altLang="en-US" sz="2400" b="1" dirty="0">
                <a:solidFill>
                  <a:srgbClr val="FFFF00"/>
                </a:solidFill>
                <a:latin typeface="楷体" panose="02010609060101010101" pitchFamily="49" charset="-122"/>
                <a:ea typeface="楷体" panose="02010609060101010101" pitchFamily="49" charset="-122"/>
              </a:rPr>
              <a:t>节选自</a:t>
            </a:r>
            <a:r>
              <a:rPr lang="en-US" altLang="zh-CN" sz="2400" b="1" dirty="0">
                <a:solidFill>
                  <a:srgbClr val="FFFF00"/>
                </a:solidFill>
                <a:latin typeface="楷体" panose="02010609060101010101" pitchFamily="49" charset="-122"/>
                <a:ea typeface="楷体" panose="02010609060101010101" pitchFamily="49" charset="-122"/>
              </a:rPr>
              <a:t>《</a:t>
            </a:r>
            <a:r>
              <a:rPr lang="zh-CN" altLang="en-US" sz="2400" b="1" dirty="0">
                <a:solidFill>
                  <a:srgbClr val="FFFF00"/>
                </a:solidFill>
                <a:latin typeface="楷体" panose="02010609060101010101" pitchFamily="49" charset="-122"/>
                <a:ea typeface="楷体" panose="02010609060101010101" pitchFamily="49" charset="-122"/>
              </a:rPr>
              <a:t>明史</a:t>
            </a:r>
            <a:r>
              <a:rPr lang="en-US" altLang="zh-CN" sz="2400" b="1" dirty="0">
                <a:solidFill>
                  <a:srgbClr val="FFFF00"/>
                </a:solidFill>
                <a:latin typeface="楷体" panose="02010609060101010101" pitchFamily="49" charset="-122"/>
                <a:ea typeface="楷体" panose="02010609060101010101" pitchFamily="49" charset="-122"/>
              </a:rPr>
              <a:t>·</a:t>
            </a:r>
            <a:r>
              <a:rPr lang="zh-CN" altLang="en-US" sz="2400" b="1" dirty="0">
                <a:solidFill>
                  <a:srgbClr val="FFFF00"/>
                </a:solidFill>
                <a:latin typeface="楷体" panose="02010609060101010101" pitchFamily="49" charset="-122"/>
                <a:ea typeface="楷体" panose="02010609060101010101" pitchFamily="49" charset="-122"/>
              </a:rPr>
              <a:t>彭时传</a:t>
            </a:r>
            <a:r>
              <a:rPr lang="en-US" altLang="zh-CN" sz="2400" b="1" dirty="0">
                <a:solidFill>
                  <a:srgbClr val="FFFF00"/>
                </a:solidFill>
                <a:latin typeface="楷体" panose="02010609060101010101" pitchFamily="49" charset="-122"/>
                <a:ea typeface="楷体" panose="02010609060101010101" pitchFamily="49" charset="-122"/>
              </a:rPr>
              <a:t>》</a:t>
            </a:r>
            <a:r>
              <a:rPr lang="zh-CN" altLang="en-US" sz="2400" b="1" dirty="0">
                <a:solidFill>
                  <a:srgbClr val="FFFF00"/>
                </a:solidFill>
                <a:latin typeface="楷体" panose="02010609060101010101" pitchFamily="49" charset="-122"/>
                <a:ea typeface="楷体" panose="02010609060101010101" pitchFamily="49" charset="-122"/>
              </a:rPr>
              <a:t>，有删改</a:t>
            </a:r>
            <a:r>
              <a:rPr lang="zh-CN" altLang="en-US" sz="2400" b="1" dirty="0">
                <a:solidFill>
                  <a:srgbClr val="FFFF00"/>
                </a:solidFill>
                <a:latin typeface="+mj-ea"/>
                <a:ea typeface="+mj-ea"/>
              </a:rPr>
              <a:t>）</a:t>
            </a:r>
          </a:p>
        </p:txBody>
      </p:sp>
    </p:spTree>
    <p:extLst>
      <p:ext uri="{BB962C8B-B14F-4D97-AF65-F5344CB8AC3E}">
        <p14:creationId xmlns="" xmlns:p14="http://schemas.microsoft.com/office/powerpoint/2010/main" val="2008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2000"/>
                                        <p:tgtEl>
                                          <p:spTgt spid="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4"/>
                                        </p:tgtEl>
                                        <p:attrNameLst>
                                          <p:attrName>style.visibility</p:attrName>
                                        </p:attrNameLst>
                                      </p:cBhvr>
                                      <p:to>
                                        <p:strVal val="visible"/>
                                      </p:to>
                                    </p:set>
                                    <p:animEffect transition="in" filter="wipe(left)">
                                      <p:cBhvr>
                                        <p:cTn id="12" dur="2000"/>
                                        <p:tgtEl>
                                          <p:spTgt spid="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wipe(left)">
                                      <p:cBhvr>
                                        <p:cTn id="17" dur="20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wipe(left)">
                                      <p:cBhvr>
                                        <p:cTn id="22" dur="2000"/>
                                        <p:tgtEl>
                                          <p:spTgt spid="1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wipe(left)">
                                      <p:cBhvr>
                                        <p:cTn id="27" dur="2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93" grpId="0"/>
      <p:bldP spid="94" grpId="0"/>
      <p:bldP spid="101" grpId="0"/>
      <p:bldP spid="10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76" y="1786"/>
            <a:ext cx="12185653" cy="6854428"/>
            <a:chOff x="-1" y="0"/>
            <a:chExt cx="12192002" cy="6858000"/>
          </a:xfrm>
        </p:grpSpPr>
        <p:grpSp>
          <p:nvGrpSpPr>
            <p:cNvPr id="4" name="组合 3"/>
            <p:cNvGrpSpPr/>
            <p:nvPr/>
          </p:nvGrpSpPr>
          <p:grpSpPr>
            <a:xfrm>
              <a:off x="-1" y="0"/>
              <a:ext cx="12192002" cy="6858000"/>
              <a:chOff x="-1" y="0"/>
              <a:chExt cx="12192002" cy="6858000"/>
            </a:xfrm>
          </p:grpSpPr>
          <p:grpSp>
            <p:nvGrpSpPr>
              <p:cNvPr id="6" name="组合 5"/>
              <p:cNvGrpSpPr/>
              <p:nvPr/>
            </p:nvGrpSpPr>
            <p:grpSpPr>
              <a:xfrm>
                <a:off x="-1" y="0"/>
                <a:ext cx="12192002" cy="6858000"/>
                <a:chOff x="-1" y="0"/>
                <a:chExt cx="12192002" cy="6858000"/>
              </a:xfrm>
            </p:grpSpPr>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9" name="图片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7" name="图片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5"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0" name="矩形 9"/>
          <p:cNvSpPr/>
          <p:nvPr/>
        </p:nvSpPr>
        <p:spPr>
          <a:xfrm>
            <a:off x="819519" y="1141457"/>
            <a:ext cx="10926259" cy="5216813"/>
          </a:xfrm>
          <a:prstGeom prst="rect">
            <a:avLst/>
          </a:prstGeom>
        </p:spPr>
        <p:txBody>
          <a:bodyPr wrap="square">
            <a:spAutoFit/>
          </a:bodyPr>
          <a:lstStyle/>
          <a:p>
            <a:r>
              <a:rPr lang="zh-CN" altLang="en-US" sz="2700" b="1" spc="-150" dirty="0" smtClean="0">
                <a:solidFill>
                  <a:srgbClr val="FFFF00"/>
                </a:solidFill>
                <a:latin typeface="+mj-ea"/>
                <a:ea typeface="+mj-ea"/>
              </a:rPr>
              <a:t>下列</a:t>
            </a:r>
            <a:r>
              <a:rPr lang="zh-CN" altLang="en-US" sz="2700" b="1" spc="-150" dirty="0">
                <a:solidFill>
                  <a:srgbClr val="FFFF00"/>
                </a:solidFill>
                <a:latin typeface="+mj-ea"/>
                <a:ea typeface="+mj-ea"/>
              </a:rPr>
              <a:t>对文中加点词语的相关内容的解说，正确的一项是（   ）</a:t>
            </a:r>
          </a:p>
          <a:p>
            <a:endParaRPr lang="zh-CN" altLang="en-US" sz="900" b="1" dirty="0">
              <a:solidFill>
                <a:srgbClr val="FFFF00"/>
              </a:solidFill>
              <a:latin typeface="+mj-ea"/>
              <a:ea typeface="+mj-ea"/>
            </a:endParaRPr>
          </a:p>
          <a:p>
            <a:r>
              <a:rPr lang="en-US" altLang="zh-CN" sz="2700" b="1" dirty="0">
                <a:solidFill>
                  <a:srgbClr val="FFFF00"/>
                </a:solidFill>
                <a:latin typeface="+mj-ea"/>
                <a:ea typeface="+mj-ea"/>
              </a:rPr>
              <a:t>A.“</a:t>
            </a:r>
            <a:r>
              <a:rPr lang="zh-CN" altLang="en-US" sz="2700" b="1" dirty="0">
                <a:solidFill>
                  <a:srgbClr val="FFFF00"/>
                </a:solidFill>
                <a:latin typeface="+mj-ea"/>
                <a:ea typeface="+mj-ea"/>
              </a:rPr>
              <a:t>进士”是古代科举考试中通过最后一级考试即会试者，意为可以进授爵位之人。</a:t>
            </a:r>
          </a:p>
          <a:p>
            <a:r>
              <a:rPr lang="en-US" altLang="zh-CN" sz="2700" b="1" dirty="0">
                <a:solidFill>
                  <a:srgbClr val="FFFF00"/>
                </a:solidFill>
                <a:latin typeface="+mj-ea"/>
                <a:ea typeface="+mj-ea"/>
              </a:rPr>
              <a:t>B.</a:t>
            </a:r>
            <a:r>
              <a:rPr lang="zh-CN" altLang="en-US" sz="2700" b="1" dirty="0">
                <a:solidFill>
                  <a:srgbClr val="FFFF00"/>
                </a:solidFill>
                <a:latin typeface="+mj-ea"/>
                <a:ea typeface="+mj-ea"/>
              </a:rPr>
              <a:t>母忧，为“丁母忧”的省写。“丁忧”，古代官员父母亲去世后必须停职守制的制度，丁忧期间，丁忧人不准为官。</a:t>
            </a:r>
          </a:p>
          <a:p>
            <a:r>
              <a:rPr lang="en-US" altLang="zh-CN" sz="2700" b="1" dirty="0">
                <a:solidFill>
                  <a:srgbClr val="FFFF00"/>
                </a:solidFill>
                <a:latin typeface="+mj-ea"/>
                <a:ea typeface="+mj-ea"/>
              </a:rPr>
              <a:t>C.“</a:t>
            </a:r>
            <a:r>
              <a:rPr lang="zh-CN" altLang="en-US" sz="2700" b="1" dirty="0">
                <a:solidFill>
                  <a:srgbClr val="FFFF00"/>
                </a:solidFill>
                <a:latin typeface="+mj-ea"/>
                <a:ea typeface="+mj-ea"/>
              </a:rPr>
              <a:t>褐”，衣服。释褐，就是脱去衣服，即卸职。文中指彭时辞官守丧。</a:t>
            </a:r>
          </a:p>
          <a:p>
            <a:r>
              <a:rPr lang="en-US" altLang="zh-CN" sz="2700" b="1" dirty="0">
                <a:solidFill>
                  <a:srgbClr val="FFFF00"/>
                </a:solidFill>
                <a:latin typeface="+mj-ea"/>
                <a:ea typeface="+mj-ea"/>
              </a:rPr>
              <a:t>D.</a:t>
            </a:r>
            <a:r>
              <a:rPr lang="zh-CN" altLang="en-US" sz="2700" b="1" dirty="0">
                <a:solidFill>
                  <a:srgbClr val="FFFF00"/>
                </a:solidFill>
                <a:latin typeface="+mj-ea"/>
                <a:ea typeface="+mj-ea"/>
              </a:rPr>
              <a:t>入阁，明清时期翰林院的官员加殿阁大学士衔，进入内阁草拟诏谕，参与朝廷大政。</a:t>
            </a:r>
          </a:p>
          <a:p>
            <a:r>
              <a:rPr lang="en-US" altLang="zh-CN" sz="2700" b="1" dirty="0">
                <a:solidFill>
                  <a:srgbClr val="FFFF00"/>
                </a:solidFill>
                <a:latin typeface="+mj-ea"/>
                <a:ea typeface="+mj-ea"/>
              </a:rPr>
              <a:t>E.“</a:t>
            </a:r>
            <a:r>
              <a:rPr lang="zh-CN" altLang="en-US" sz="2700" b="1" dirty="0">
                <a:solidFill>
                  <a:srgbClr val="FFFF00"/>
                </a:solidFill>
                <a:latin typeface="+mj-ea"/>
                <a:ea typeface="+mj-ea"/>
              </a:rPr>
              <a:t>得疾在告”，即告疾，指古代官吏因病请求退休，类似的说法还有致仕、乞骸骨、致休、下车等。</a:t>
            </a:r>
          </a:p>
          <a:p>
            <a:r>
              <a:rPr lang="en-US" altLang="zh-CN" sz="2700" b="1" dirty="0">
                <a:solidFill>
                  <a:srgbClr val="FFFF00"/>
                </a:solidFill>
                <a:latin typeface="+mj-ea"/>
                <a:ea typeface="+mj-ea"/>
              </a:rPr>
              <a:t>F.“</a:t>
            </a:r>
            <a:r>
              <a:rPr lang="zh-CN" altLang="en-US" sz="2700" b="1" dirty="0">
                <a:solidFill>
                  <a:srgbClr val="FFFF00"/>
                </a:solidFill>
                <a:latin typeface="+mj-ea"/>
                <a:ea typeface="+mj-ea"/>
              </a:rPr>
              <a:t>山东、河南旱”，这里的山东，与今天的山东省不同，指的是泰山以东的地区。</a:t>
            </a:r>
            <a:endParaRPr lang="zh-CN" altLang="en-US" sz="2400" b="1" dirty="0">
              <a:solidFill>
                <a:srgbClr val="FFFF00"/>
              </a:solidFill>
              <a:latin typeface="+mj-ea"/>
              <a:ea typeface="+mj-ea"/>
            </a:endParaRPr>
          </a:p>
        </p:txBody>
      </p:sp>
    </p:spTree>
    <p:extLst>
      <p:ext uri="{BB962C8B-B14F-4D97-AF65-F5344CB8AC3E}">
        <p14:creationId xmlns="" xmlns:p14="http://schemas.microsoft.com/office/powerpoint/2010/main" val="19857857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1" name="组合 10"/>
              <p:cNvGrpSpPr/>
              <p:nvPr/>
            </p:nvGrpSpPr>
            <p:grpSpPr>
              <a:xfrm>
                <a:off x="-1" y="0"/>
                <a:ext cx="12192002" cy="6858000"/>
                <a:chOff x="-1" y="0"/>
                <a:chExt cx="12192002" cy="6858000"/>
              </a:xfrm>
            </p:grpSpPr>
            <p:pic>
              <p:nvPicPr>
                <p:cNvPr id="13" name="图片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4" name="图片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2" name="图片 1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0" name="矩形 9"/>
          <p:cNvSpPr/>
          <p:nvPr/>
        </p:nvSpPr>
        <p:spPr>
          <a:xfrm>
            <a:off x="1393371" y="364611"/>
            <a:ext cx="9957032" cy="2529923"/>
          </a:xfrm>
          <a:prstGeom prst="rect">
            <a:avLst/>
          </a:prstGeom>
        </p:spPr>
        <p:txBody>
          <a:bodyPr wrap="square">
            <a:spAutoFit/>
          </a:bodyPr>
          <a:lstStyle/>
          <a:p>
            <a:pPr>
              <a:lnSpc>
                <a:spcPct val="110000"/>
              </a:lnSpc>
            </a:pPr>
            <a:r>
              <a:rPr lang="zh-CN" altLang="en-US" sz="2700" b="1" spc="-150" dirty="0" smtClean="0">
                <a:solidFill>
                  <a:srgbClr val="FFFF00"/>
                </a:solidFill>
                <a:latin typeface="+mj-ea"/>
                <a:ea typeface="+mj-ea"/>
              </a:rPr>
              <a:t>下列</a:t>
            </a:r>
            <a:r>
              <a:rPr lang="zh-CN" altLang="en-US" sz="2700" b="1" spc="-150" dirty="0">
                <a:solidFill>
                  <a:srgbClr val="FFFF00"/>
                </a:solidFill>
                <a:latin typeface="+mj-ea"/>
                <a:ea typeface="+mj-ea"/>
              </a:rPr>
              <a:t>对文中加点词语的相关内容的解说，正确的一项是（   ）</a:t>
            </a:r>
          </a:p>
          <a:p>
            <a:pPr>
              <a:lnSpc>
                <a:spcPct val="110000"/>
              </a:lnSpc>
            </a:pPr>
            <a:endParaRPr lang="zh-CN" altLang="en-US" sz="900" b="1" dirty="0">
              <a:solidFill>
                <a:srgbClr val="FFFF00"/>
              </a:solidFill>
              <a:latin typeface="+mj-ea"/>
              <a:ea typeface="+mj-ea"/>
            </a:endParaRPr>
          </a:p>
          <a:p>
            <a:pPr>
              <a:lnSpc>
                <a:spcPct val="110000"/>
              </a:lnSpc>
            </a:pPr>
            <a:r>
              <a:rPr lang="en-US" altLang="zh-CN" sz="2700" b="1" dirty="0">
                <a:solidFill>
                  <a:srgbClr val="FFFF00"/>
                </a:solidFill>
                <a:latin typeface="+mj-ea"/>
                <a:ea typeface="+mj-ea"/>
              </a:rPr>
              <a:t>A.“</a:t>
            </a:r>
            <a:r>
              <a:rPr lang="zh-CN" altLang="en-US" sz="2700" b="1" dirty="0">
                <a:solidFill>
                  <a:srgbClr val="FFFF00"/>
                </a:solidFill>
                <a:latin typeface="+mj-ea"/>
                <a:ea typeface="+mj-ea"/>
              </a:rPr>
              <a:t>进士”是古代科举考试中通过最后一级考试即会试者，意为可以进授爵位之人。</a:t>
            </a:r>
          </a:p>
          <a:p>
            <a:pPr>
              <a:lnSpc>
                <a:spcPct val="110000"/>
              </a:lnSpc>
            </a:pPr>
            <a:r>
              <a:rPr lang="en-US" altLang="zh-CN" sz="2700" b="1" dirty="0">
                <a:solidFill>
                  <a:srgbClr val="FFFF00"/>
                </a:solidFill>
                <a:latin typeface="+mj-ea"/>
                <a:ea typeface="+mj-ea"/>
              </a:rPr>
              <a:t>B.</a:t>
            </a:r>
            <a:r>
              <a:rPr lang="zh-CN" altLang="en-US" sz="2700" b="1" dirty="0">
                <a:solidFill>
                  <a:srgbClr val="FFFF00"/>
                </a:solidFill>
                <a:latin typeface="+mj-ea"/>
                <a:ea typeface="+mj-ea"/>
              </a:rPr>
              <a:t>母忧，为“丁母忧”的省写。“丁忧”，古代官员父母亲去世后必须停职守制的制度，丁忧期间，丁忧人不准为官。</a:t>
            </a:r>
          </a:p>
        </p:txBody>
      </p:sp>
      <p:grpSp>
        <p:nvGrpSpPr>
          <p:cNvPr id="17" name="组合 16"/>
          <p:cNvGrpSpPr/>
          <p:nvPr/>
        </p:nvGrpSpPr>
        <p:grpSpPr>
          <a:xfrm>
            <a:off x="1667365" y="4802649"/>
            <a:ext cx="8676544" cy="1276793"/>
            <a:chOff x="2555650" y="7083771"/>
            <a:chExt cx="17353088" cy="2553586"/>
          </a:xfrm>
        </p:grpSpPr>
        <p:sp>
          <p:nvSpPr>
            <p:cNvPr id="18" name="圆角矩形 17"/>
            <p:cNvSpPr/>
            <p:nvPr/>
          </p:nvSpPr>
          <p:spPr>
            <a:xfrm>
              <a:off x="2555651" y="7084218"/>
              <a:ext cx="17353087" cy="2460807"/>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9" name="Picture 2" descr="C:\Users\fyh1995\Desktop\未标题-14.png"/>
            <p:cNvPicPr>
              <a:picLocks noChangeAspect="1" noChangeArrowheads="1"/>
            </p:cNvPicPr>
            <p:nvPr/>
          </p:nvPicPr>
          <p:blipFill>
            <a:blip r:embed="rId6" cstate="print"/>
            <a:srcRect/>
            <a:stretch>
              <a:fillRect/>
            </a:stretch>
          </p:blipFill>
          <p:spPr bwMode="auto">
            <a:xfrm>
              <a:off x="2555650" y="7083771"/>
              <a:ext cx="2161481" cy="779616"/>
            </a:xfrm>
            <a:prstGeom prst="rect">
              <a:avLst/>
            </a:prstGeom>
            <a:noFill/>
          </p:spPr>
        </p:pic>
        <p:sp>
          <p:nvSpPr>
            <p:cNvPr id="20" name="矩形 19"/>
            <p:cNvSpPr/>
            <p:nvPr/>
          </p:nvSpPr>
          <p:spPr>
            <a:xfrm>
              <a:off x="2878906" y="7963053"/>
              <a:ext cx="16776744" cy="1674304"/>
            </a:xfrm>
            <a:prstGeom prst="rect">
              <a:avLst/>
            </a:prstGeom>
          </p:spPr>
          <p:txBody>
            <a:bodyPr wrap="square">
              <a:spAutoFit/>
            </a:bodyPr>
            <a:lstStyle/>
            <a:p>
              <a:pPr algn="just">
                <a:lnSpc>
                  <a:spcPct val="110000"/>
                </a:lnSpc>
              </a:pPr>
              <a:r>
                <a:rPr lang="en-US" altLang="zh-CN" sz="2200" b="1" dirty="0">
                  <a:latin typeface="楷体" panose="02010609060101010101" pitchFamily="49" charset="-122"/>
                  <a:ea typeface="楷体" panose="02010609060101010101" pitchFamily="49" charset="-122"/>
                </a:rPr>
                <a:t>    </a:t>
              </a:r>
              <a:r>
                <a:rPr lang="zh-CN" altLang="en-US" sz="2200" b="1" dirty="0">
                  <a:latin typeface="楷体" panose="02010609060101010101" pitchFamily="49" charset="-122"/>
                  <a:ea typeface="楷体" panose="02010609060101010101" pitchFamily="49" charset="-122"/>
                </a:rPr>
                <a:t>练习古代文化常识题，是为了了解命题规律，明白命题导向，从而指导自己积累古代文化常识，掌握积累方法</a:t>
              </a:r>
              <a:r>
                <a:rPr lang="zh-CN" altLang="zh-CN" sz="2200" b="1" dirty="0">
                  <a:latin typeface="楷体" panose="02010609060101010101" pitchFamily="49" charset="-122"/>
                  <a:ea typeface="楷体" panose="02010609060101010101" pitchFamily="49" charset="-122"/>
                </a:rPr>
                <a:t>。</a:t>
              </a:r>
            </a:p>
          </p:txBody>
        </p:sp>
      </p:grpSp>
    </p:spTree>
    <p:extLst>
      <p:ext uri="{BB962C8B-B14F-4D97-AF65-F5344CB8AC3E}">
        <p14:creationId xmlns="" xmlns:p14="http://schemas.microsoft.com/office/powerpoint/2010/main" val="198412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1166483" y="934887"/>
            <a:ext cx="10232331"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(2019课标全国Ⅰ,1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.下列对文中加点的词语相关内容的解说,不正确的一项是(3分)(　　)</a:t>
            </a:r>
            <a:endParaRPr lang="zh-CN" altLang="en-US" sz="2200" b="1" dirty="0">
              <a:solidFill>
                <a:srgbClr val="FFFF00"/>
              </a:solidFill>
            </a:endParaRPr>
          </a:p>
          <a:p>
            <a:pPr eaLnBrk="0" latinLnBrk="1" hangingPunct="0"/>
            <a:r>
              <a:rPr lang="zh-CN" altLang="en-US" sz="2200" b="1" kern="0" dirty="0">
                <a:solidFill>
                  <a:srgbClr val="FFFF00"/>
                </a:solidFill>
                <a:latin typeface="Times New Roman" panose="02020603050405020304" pitchFamily="65" charset="-122"/>
              </a:rPr>
              <a:t>A.诸子百家是先秦至汉初学术派别的总称,其中又以道、法、农三家影响最深远。</a:t>
            </a:r>
            <a:endParaRPr lang="en-US" altLang="zh-CN" sz="2200" b="1" kern="0" dirty="0">
              <a:solidFill>
                <a:srgbClr val="FFFF00"/>
              </a:solidFill>
              <a:latin typeface="Times New Roman" panose="02020603050405020304" pitchFamily="65" charset="-122"/>
            </a:endParaRPr>
          </a:p>
          <a:p>
            <a:pPr eaLnBrk="0" latinLnBrk="1" hangingPunct="0"/>
            <a:r>
              <a:rPr lang="zh-CN" altLang="en-US" sz="2200" b="1" kern="0" dirty="0">
                <a:solidFill>
                  <a:srgbClr val="FFFF00"/>
                </a:solidFill>
                <a:latin typeface="Times New Roman" panose="02020603050405020304" pitchFamily="65" charset="-122"/>
              </a:rPr>
              <a:t>B.诏令作为古代的文体名称,是以皇帝的名义所发布的各种命令、文告的总称。</a:t>
            </a:r>
            <a:endParaRPr lang="zh-CN" altLang="en-US" sz="2200" b="1" dirty="0">
              <a:solidFill>
                <a:srgbClr val="FFFF00"/>
              </a:solidFill>
            </a:endParaRPr>
          </a:p>
          <a:p>
            <a:pPr eaLnBrk="0" latinLnBrk="1" hangingPunct="0"/>
            <a:r>
              <a:rPr lang="zh-CN" altLang="en-US" sz="2200" b="1" kern="0" dirty="0">
                <a:solidFill>
                  <a:srgbClr val="FFFF00"/>
                </a:solidFill>
                <a:latin typeface="Times New Roman" panose="02020603050405020304" pitchFamily="65" charset="-122"/>
              </a:rPr>
              <a:t>C.礼乐指礼制和音乐,古代帝王常常用兴礼乐作为手段,以维护社会秩序的稳定。</a:t>
            </a:r>
            <a:endParaRPr lang="zh-CN" altLang="en-US" sz="2200" b="1" dirty="0">
              <a:solidFill>
                <a:srgbClr val="FFFF00"/>
              </a:solidFill>
            </a:endParaRPr>
          </a:p>
          <a:p>
            <a:pPr eaLnBrk="0" latinLnBrk="1" hangingPunct="0"/>
            <a:r>
              <a:rPr lang="zh-CN" altLang="en-US" sz="2200" b="1" kern="0" dirty="0">
                <a:solidFill>
                  <a:srgbClr val="FFFF00"/>
                </a:solidFill>
                <a:latin typeface="Times New Roman" panose="02020603050405020304" pitchFamily="65" charset="-122"/>
              </a:rPr>
              <a:t>D.就国,是指受到君主分封并获得领地后,受封者前往领地居住并进行统治管理。</a:t>
            </a:r>
            <a:endParaRPr lang="zh-CN" altLang="en-US" sz="2200" b="1" dirty="0">
              <a:solidFill>
                <a:srgbClr val="FFFF00"/>
              </a:solidFill>
            </a:endParaRPr>
          </a:p>
        </p:txBody>
      </p:sp>
      <p:sp>
        <p:nvSpPr>
          <p:cNvPr id="21" name="矩形 20"/>
          <p:cNvSpPr/>
          <p:nvPr/>
        </p:nvSpPr>
        <p:spPr>
          <a:xfrm>
            <a:off x="1242583" y="3615990"/>
            <a:ext cx="9832500" cy="1015663"/>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a:t>
            </a:r>
            <a:r>
              <a:rPr lang="en-US" altLang="zh-CN" sz="2000" b="1" dirty="0">
                <a:solidFill>
                  <a:srgbClr val="FFFF00"/>
                </a:solidFill>
              </a:rPr>
              <a:t>A</a:t>
            </a:r>
            <a:r>
              <a:rPr lang="zh-CN" altLang="en-US" sz="2000" b="1" dirty="0">
                <a:solidFill>
                  <a:srgbClr val="FFFF00"/>
                </a:solidFill>
              </a:rPr>
              <a:t>　本题考查识记古代文化知识的能力</a:t>
            </a:r>
            <a:r>
              <a:rPr lang="en-US" altLang="zh-CN" sz="2000" b="1" dirty="0">
                <a:solidFill>
                  <a:srgbClr val="FFFF00"/>
                </a:solidFill>
              </a:rPr>
              <a:t>,</a:t>
            </a:r>
            <a:r>
              <a:rPr lang="zh-CN" altLang="en-US" sz="2000" b="1" dirty="0">
                <a:solidFill>
                  <a:srgbClr val="FFFF00"/>
                </a:solidFill>
              </a:rPr>
              <a:t>涉及典籍、古代文体、礼乐、封爵等古代文化知识</a:t>
            </a:r>
            <a:r>
              <a:rPr lang="en-US" altLang="zh-CN" sz="2000" b="1" dirty="0">
                <a:solidFill>
                  <a:srgbClr val="FFFF00"/>
                </a:solidFill>
              </a:rPr>
              <a:t>,</a:t>
            </a:r>
            <a:r>
              <a:rPr lang="zh-CN" altLang="en-US" sz="2000" b="1" dirty="0">
                <a:solidFill>
                  <a:srgbClr val="FFFF00"/>
                </a:solidFill>
              </a:rPr>
              <a:t>体现文化传承与理解的学科素养</a:t>
            </a:r>
            <a:r>
              <a:rPr lang="en-US" altLang="zh-CN" sz="2000" b="1" dirty="0">
                <a:solidFill>
                  <a:srgbClr val="FFFF00"/>
                </a:solidFill>
              </a:rPr>
              <a:t>,</a:t>
            </a:r>
            <a:r>
              <a:rPr lang="zh-CN" altLang="en-US" sz="2000" b="1" dirty="0">
                <a:solidFill>
                  <a:srgbClr val="FFFF00"/>
                </a:solidFill>
              </a:rPr>
              <a:t>弘扬中华优秀传统文化。</a:t>
            </a:r>
          </a:p>
          <a:p>
            <a:r>
              <a:rPr lang="en-US" altLang="zh-CN" sz="2000" b="1" dirty="0">
                <a:solidFill>
                  <a:srgbClr val="FFFF00"/>
                </a:solidFill>
              </a:rPr>
              <a:t>A</a:t>
            </a:r>
            <a:r>
              <a:rPr lang="zh-CN" altLang="en-US" sz="2000" b="1" dirty="0">
                <a:solidFill>
                  <a:srgbClr val="FFFF00"/>
                </a:solidFill>
              </a:rPr>
              <a:t>项</a:t>
            </a:r>
            <a:r>
              <a:rPr lang="en-US" altLang="zh-CN" sz="2000" b="1" dirty="0">
                <a:solidFill>
                  <a:srgbClr val="FFFF00"/>
                </a:solidFill>
              </a:rPr>
              <a:t>,“</a:t>
            </a:r>
            <a:r>
              <a:rPr lang="zh-CN" altLang="en-US" sz="2000" b="1" dirty="0">
                <a:solidFill>
                  <a:srgbClr val="FFFF00"/>
                </a:solidFill>
              </a:rPr>
              <a:t>以道、法、农三家影响最深远”错</a:t>
            </a:r>
            <a:r>
              <a:rPr lang="en-US" altLang="zh-CN" sz="2000" b="1" dirty="0">
                <a:solidFill>
                  <a:srgbClr val="FFFF00"/>
                </a:solidFill>
              </a:rPr>
              <a:t>,</a:t>
            </a:r>
            <a:r>
              <a:rPr lang="zh-CN" altLang="en-US" sz="2000" b="1" dirty="0">
                <a:solidFill>
                  <a:srgbClr val="FFFF00"/>
                </a:solidFill>
              </a:rPr>
              <a:t>应该是“以道、法、儒三家影响最深远”。</a:t>
            </a:r>
          </a:p>
        </p:txBody>
      </p:sp>
    </p:spTree>
    <p:extLst>
      <p:ext uri="{BB962C8B-B14F-4D97-AF65-F5344CB8AC3E}">
        <p14:creationId xmlns="" xmlns:p14="http://schemas.microsoft.com/office/powerpoint/2010/main" val="257153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347" y="-1720"/>
            <a:ext cx="12185653" cy="6854428"/>
            <a:chOff x="-1" y="0"/>
            <a:chExt cx="12192002" cy="6858000"/>
          </a:xfrm>
        </p:grpSpPr>
        <p:grpSp>
          <p:nvGrpSpPr>
            <p:cNvPr id="12" name="组合 11"/>
            <p:cNvGrpSpPr/>
            <p:nvPr/>
          </p:nvGrpSpPr>
          <p:grpSpPr>
            <a:xfrm>
              <a:off x="-1" y="0"/>
              <a:ext cx="12192002" cy="6858000"/>
              <a:chOff x="-1" y="0"/>
              <a:chExt cx="12192002" cy="6858000"/>
            </a:xfrm>
          </p:grpSpPr>
          <p:grpSp>
            <p:nvGrpSpPr>
              <p:cNvPr id="17" name="组合 16"/>
              <p:cNvGrpSpPr/>
              <p:nvPr/>
            </p:nvGrpSpPr>
            <p:grpSpPr>
              <a:xfrm>
                <a:off x="-1" y="0"/>
                <a:ext cx="12192002" cy="6858000"/>
                <a:chOff x="-1" y="0"/>
                <a:chExt cx="12192002" cy="6858000"/>
              </a:xfrm>
            </p:grpSpPr>
            <p:pic>
              <p:nvPicPr>
                <p:cNvPr id="19" name="图片 1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20" name="图片 1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8" name="图片 1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3"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0" name="矩形 9"/>
          <p:cNvSpPr/>
          <p:nvPr/>
        </p:nvSpPr>
        <p:spPr>
          <a:xfrm>
            <a:off x="1430209" y="634739"/>
            <a:ext cx="9957032" cy="2169825"/>
          </a:xfrm>
          <a:prstGeom prst="rect">
            <a:avLst/>
          </a:prstGeom>
        </p:spPr>
        <p:txBody>
          <a:bodyPr wrap="square">
            <a:spAutoFit/>
          </a:bodyPr>
          <a:lstStyle/>
          <a:p>
            <a:r>
              <a:rPr lang="zh-CN" altLang="en-US" sz="2700" b="1" spc="-150" dirty="0" smtClean="0">
                <a:solidFill>
                  <a:srgbClr val="FFFF00"/>
                </a:solidFill>
                <a:latin typeface="+mj-ea"/>
                <a:ea typeface="+mj-ea"/>
              </a:rPr>
              <a:t>下列</a:t>
            </a:r>
            <a:r>
              <a:rPr lang="zh-CN" altLang="en-US" sz="2700" b="1" spc="-150" dirty="0">
                <a:solidFill>
                  <a:srgbClr val="FFFF00"/>
                </a:solidFill>
                <a:latin typeface="+mj-ea"/>
                <a:ea typeface="+mj-ea"/>
              </a:rPr>
              <a:t>对文中加点词语的相关内容的解说，正确的一项是（   ）</a:t>
            </a:r>
          </a:p>
          <a:p>
            <a:r>
              <a:rPr lang="en-US" altLang="zh-CN" sz="2700" b="1" dirty="0" smtClean="0">
                <a:solidFill>
                  <a:srgbClr val="FFFF00"/>
                </a:solidFill>
                <a:latin typeface="+mj-ea"/>
                <a:ea typeface="+mj-ea"/>
              </a:rPr>
              <a:t>A</a:t>
            </a:r>
            <a:r>
              <a:rPr lang="en-US" altLang="zh-CN" sz="2700" b="1" dirty="0">
                <a:solidFill>
                  <a:srgbClr val="FFFF00"/>
                </a:solidFill>
                <a:latin typeface="+mj-ea"/>
                <a:ea typeface="+mj-ea"/>
              </a:rPr>
              <a:t>.“</a:t>
            </a:r>
            <a:r>
              <a:rPr lang="zh-CN" altLang="en-US" sz="2700" b="1" dirty="0">
                <a:solidFill>
                  <a:srgbClr val="FFFF00"/>
                </a:solidFill>
                <a:latin typeface="+mj-ea"/>
                <a:ea typeface="+mj-ea"/>
              </a:rPr>
              <a:t>进士”是古代科举考试中通过最后一级考试即会试者，意为可以进授爵位之人。</a:t>
            </a:r>
          </a:p>
          <a:p>
            <a:r>
              <a:rPr lang="en-US" altLang="zh-CN" sz="2700" b="1" dirty="0">
                <a:solidFill>
                  <a:srgbClr val="FFFF00"/>
                </a:solidFill>
                <a:latin typeface="+mj-ea"/>
                <a:ea typeface="+mj-ea"/>
              </a:rPr>
              <a:t>B.</a:t>
            </a:r>
            <a:r>
              <a:rPr lang="zh-CN" altLang="en-US" sz="2700" b="1" dirty="0">
                <a:solidFill>
                  <a:srgbClr val="FFFF00"/>
                </a:solidFill>
                <a:latin typeface="+mj-ea"/>
                <a:ea typeface="+mj-ea"/>
              </a:rPr>
              <a:t>母忧，为“丁母忧”的省写。“丁忧”，古代官员父母亲去世后必须停职守制的制度，丁忧期间，丁忧人不准为官。</a:t>
            </a:r>
          </a:p>
        </p:txBody>
      </p:sp>
      <p:sp>
        <p:nvSpPr>
          <p:cNvPr id="6" name="矩形 5"/>
          <p:cNvSpPr/>
          <p:nvPr/>
        </p:nvSpPr>
        <p:spPr>
          <a:xfrm>
            <a:off x="1396542" y="2918931"/>
            <a:ext cx="9955469" cy="1920526"/>
          </a:xfrm>
          <a:prstGeom prst="rect">
            <a:avLst/>
          </a:prstGeom>
        </p:spPr>
        <p:txBody>
          <a:bodyPr wrap="square">
            <a:spAutoFit/>
          </a:bodyPr>
          <a:lstStyle/>
          <a:p>
            <a:pPr algn="just">
              <a:lnSpc>
                <a:spcPct val="110000"/>
              </a:lnSpc>
            </a:pPr>
            <a:r>
              <a:rPr lang="en-US" altLang="zh-CN" sz="2700" b="1" dirty="0">
                <a:solidFill>
                  <a:srgbClr val="FFFF00"/>
                </a:solidFill>
                <a:latin typeface="楷体" panose="02010609060101010101" pitchFamily="49" charset="-122"/>
                <a:ea typeface="楷体" panose="02010609060101010101" pitchFamily="49" charset="-122"/>
              </a:rPr>
              <a:t>【</a:t>
            </a:r>
            <a:r>
              <a:rPr lang="zh-CN" altLang="en-US" sz="2700" b="1" dirty="0">
                <a:solidFill>
                  <a:srgbClr val="FFFF00"/>
                </a:solidFill>
                <a:latin typeface="楷体" panose="02010609060101010101" pitchFamily="49" charset="-122"/>
                <a:ea typeface="楷体" panose="02010609060101010101" pitchFamily="49" charset="-122"/>
              </a:rPr>
              <a:t>解析</a:t>
            </a:r>
            <a:r>
              <a:rPr lang="en-US" altLang="zh-CN" sz="2700" b="1" dirty="0">
                <a:solidFill>
                  <a:srgbClr val="FFFF00"/>
                </a:solidFill>
                <a:latin typeface="楷体" panose="02010609060101010101" pitchFamily="49" charset="-122"/>
                <a:ea typeface="楷体" panose="02010609060101010101" pitchFamily="49" charset="-122"/>
              </a:rPr>
              <a:t>】</a:t>
            </a:r>
            <a:r>
              <a:rPr lang="zh-CN" altLang="en-US" sz="2700" b="1" dirty="0" smtClean="0">
                <a:solidFill>
                  <a:srgbClr val="FFFF00"/>
                </a:solidFill>
                <a:latin typeface="楷体" panose="02010609060101010101" pitchFamily="49" charset="-122"/>
                <a:ea typeface="楷体" panose="02010609060101010101" pitchFamily="49" charset="-122"/>
              </a:rPr>
              <a:t>本题</a:t>
            </a:r>
            <a:r>
              <a:rPr lang="zh-CN" altLang="en-US" sz="2700" b="1" dirty="0">
                <a:solidFill>
                  <a:srgbClr val="FFFF00"/>
                </a:solidFill>
                <a:latin typeface="楷体" panose="02010609060101010101" pitchFamily="49" charset="-122"/>
                <a:ea typeface="楷体" panose="02010609060101010101" pitchFamily="49" charset="-122"/>
              </a:rPr>
              <a:t>考查理解并识记古代文化常识。</a:t>
            </a:r>
            <a:r>
              <a:rPr lang="en-US" altLang="zh-CN" sz="2700" b="1" dirty="0">
                <a:solidFill>
                  <a:srgbClr val="FFFF00"/>
                </a:solidFill>
                <a:latin typeface="楷体" panose="02010609060101010101" pitchFamily="49" charset="-122"/>
                <a:ea typeface="楷体" panose="02010609060101010101" pitchFamily="49" charset="-122"/>
              </a:rPr>
              <a:t>A</a:t>
            </a:r>
            <a:r>
              <a:rPr lang="zh-CN" altLang="en-US" sz="2700" b="1" dirty="0">
                <a:solidFill>
                  <a:srgbClr val="FFFF00"/>
                </a:solidFill>
                <a:latin typeface="楷体" panose="02010609060101010101" pitchFamily="49" charset="-122"/>
                <a:ea typeface="楷体" panose="02010609060101010101" pitchFamily="49" charset="-122"/>
              </a:rPr>
              <a:t>项错误，张冠李戴，科举制度最后一级考试是殿试。</a:t>
            </a:r>
            <a:r>
              <a:rPr lang="en-US" altLang="zh-CN" sz="2700" b="1" dirty="0">
                <a:solidFill>
                  <a:srgbClr val="FFFF00"/>
                </a:solidFill>
                <a:latin typeface="楷体" panose="02010609060101010101" pitchFamily="49" charset="-122"/>
                <a:ea typeface="楷体" panose="02010609060101010101" pitchFamily="49" charset="-122"/>
              </a:rPr>
              <a:t>B</a:t>
            </a:r>
            <a:r>
              <a:rPr lang="zh-CN" altLang="en-US" sz="2700" b="1" dirty="0">
                <a:solidFill>
                  <a:srgbClr val="FFFF00"/>
                </a:solidFill>
                <a:latin typeface="楷体" panose="02010609060101010101" pitchFamily="49" charset="-122"/>
                <a:ea typeface="楷体" panose="02010609060101010101" pitchFamily="49" charset="-122"/>
              </a:rPr>
              <a:t>项错误，说法过于绝对，古代丁忧制度中有“夺情”，即皇帝下令免除官员丁忧，继续做官。</a:t>
            </a:r>
          </a:p>
        </p:txBody>
      </p:sp>
      <p:grpSp>
        <p:nvGrpSpPr>
          <p:cNvPr id="9" name="组合 8"/>
          <p:cNvGrpSpPr/>
          <p:nvPr/>
        </p:nvGrpSpPr>
        <p:grpSpPr>
          <a:xfrm>
            <a:off x="2059203" y="5016943"/>
            <a:ext cx="8699044" cy="1305158"/>
            <a:chOff x="2195650" y="10142680"/>
            <a:chExt cx="17398088" cy="2610316"/>
          </a:xfrm>
        </p:grpSpPr>
        <p:sp>
          <p:nvSpPr>
            <p:cNvPr id="14" name="圆角矩形 13"/>
            <p:cNvSpPr/>
            <p:nvPr/>
          </p:nvSpPr>
          <p:spPr>
            <a:xfrm>
              <a:off x="2195651" y="10143128"/>
              <a:ext cx="17398087" cy="2609868"/>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5" name="Picture 2" descr="C:\Users\fyh1995\Desktop\未标题-14.png"/>
            <p:cNvPicPr>
              <a:picLocks noChangeAspect="1" noChangeArrowheads="1"/>
            </p:cNvPicPr>
            <p:nvPr/>
          </p:nvPicPr>
          <p:blipFill>
            <a:blip r:embed="rId6" cstate="print"/>
            <a:srcRect/>
            <a:stretch>
              <a:fillRect/>
            </a:stretch>
          </p:blipFill>
          <p:spPr bwMode="auto">
            <a:xfrm>
              <a:off x="2195650" y="10142680"/>
              <a:ext cx="2161481" cy="779616"/>
            </a:xfrm>
            <a:prstGeom prst="rect">
              <a:avLst/>
            </a:prstGeom>
            <a:noFill/>
          </p:spPr>
        </p:pic>
        <p:sp>
          <p:nvSpPr>
            <p:cNvPr id="16" name="矩形 15"/>
            <p:cNvSpPr/>
            <p:nvPr/>
          </p:nvSpPr>
          <p:spPr>
            <a:xfrm>
              <a:off x="2411674" y="11043000"/>
              <a:ext cx="16928978" cy="1674304"/>
            </a:xfrm>
            <a:prstGeom prst="rect">
              <a:avLst/>
            </a:prstGeom>
          </p:spPr>
          <p:txBody>
            <a:bodyPr wrap="square">
              <a:spAutoFit/>
            </a:bodyPr>
            <a:lstStyle/>
            <a:p>
              <a:pPr algn="just">
                <a:lnSpc>
                  <a:spcPct val="110000"/>
                </a:lnSpc>
              </a:pPr>
              <a:r>
                <a:rPr lang="en-US" altLang="zh-CN" sz="2200" b="1" dirty="0">
                  <a:latin typeface="楷体" panose="02010609060101010101" pitchFamily="49" charset="-122"/>
                  <a:ea typeface="楷体" panose="02010609060101010101" pitchFamily="49" charset="-122"/>
                </a:rPr>
                <a:t>     </a:t>
              </a:r>
              <a:r>
                <a:rPr lang="zh-CN" altLang="en-US" sz="2200" b="1" dirty="0">
                  <a:latin typeface="楷体" panose="02010609060101010101" pitchFamily="49" charset="-122"/>
                  <a:ea typeface="楷体" panose="02010609060101010101" pitchFamily="49" charset="-122"/>
                </a:rPr>
                <a:t>解答古代文化常识题时，如遇到生僻或难以判断的词，可将其置于原文中，结合语境判断正误。</a:t>
              </a:r>
              <a:endParaRPr lang="zh-CN" altLang="zh-CN" sz="2200" b="1" dirty="0">
                <a:latin typeface="楷体" panose="02010609060101010101" pitchFamily="49" charset="-122"/>
                <a:ea typeface="楷体" panose="02010609060101010101" pitchFamily="49" charset="-122"/>
              </a:endParaRPr>
            </a:p>
          </p:txBody>
        </p:sp>
      </p:grpSp>
    </p:spTree>
    <p:extLst>
      <p:ext uri="{BB962C8B-B14F-4D97-AF65-F5344CB8AC3E}">
        <p14:creationId xmlns="" xmlns:p14="http://schemas.microsoft.com/office/powerpoint/2010/main" val="192189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76" y="1786"/>
            <a:ext cx="12185653" cy="6854428"/>
            <a:chOff x="-1" y="0"/>
            <a:chExt cx="12192002" cy="6858000"/>
          </a:xfrm>
        </p:grpSpPr>
        <p:grpSp>
          <p:nvGrpSpPr>
            <p:cNvPr id="11" name="组合 10"/>
            <p:cNvGrpSpPr/>
            <p:nvPr/>
          </p:nvGrpSpPr>
          <p:grpSpPr>
            <a:xfrm>
              <a:off x="-1" y="0"/>
              <a:ext cx="12192002" cy="6858000"/>
              <a:chOff x="-1" y="0"/>
              <a:chExt cx="12192002" cy="6858000"/>
            </a:xfrm>
          </p:grpSpPr>
          <p:grpSp>
            <p:nvGrpSpPr>
              <p:cNvPr id="13" name="组合 12"/>
              <p:cNvGrpSpPr/>
              <p:nvPr/>
            </p:nvGrpSpPr>
            <p:grpSpPr>
              <a:xfrm>
                <a:off x="-1" y="0"/>
                <a:ext cx="12192002" cy="6858000"/>
                <a:chOff x="-1" y="0"/>
                <a:chExt cx="12192002" cy="6858000"/>
              </a:xfrm>
            </p:grpSpPr>
            <p:pic>
              <p:nvPicPr>
                <p:cNvPr id="15" name="图片 1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4" name="图片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2"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0" name="矩形 9"/>
          <p:cNvSpPr/>
          <p:nvPr/>
        </p:nvSpPr>
        <p:spPr>
          <a:xfrm>
            <a:off x="1393371" y="622670"/>
            <a:ext cx="9957032" cy="3291670"/>
          </a:xfrm>
          <a:prstGeom prst="rect">
            <a:avLst/>
          </a:prstGeom>
        </p:spPr>
        <p:txBody>
          <a:bodyPr wrap="square">
            <a:spAutoFit/>
          </a:bodyPr>
          <a:lstStyle/>
          <a:p>
            <a:pPr>
              <a:lnSpc>
                <a:spcPct val="110000"/>
              </a:lnSpc>
            </a:pPr>
            <a:r>
              <a:rPr lang="zh-CN" altLang="en-US" sz="2700" b="1" spc="-150" dirty="0" smtClean="0">
                <a:solidFill>
                  <a:srgbClr val="FFFF00"/>
                </a:solidFill>
                <a:latin typeface="+mj-ea"/>
                <a:ea typeface="+mj-ea"/>
              </a:rPr>
              <a:t>下列</a:t>
            </a:r>
            <a:r>
              <a:rPr lang="zh-CN" altLang="en-US" sz="2700" b="1" spc="-150" dirty="0">
                <a:solidFill>
                  <a:srgbClr val="FFFF00"/>
                </a:solidFill>
                <a:latin typeface="+mj-ea"/>
                <a:ea typeface="+mj-ea"/>
              </a:rPr>
              <a:t>对文中加点词语的相关内容的解说，正确的一项是（   ）</a:t>
            </a:r>
          </a:p>
          <a:p>
            <a:pPr>
              <a:lnSpc>
                <a:spcPct val="110000"/>
              </a:lnSpc>
            </a:pPr>
            <a:r>
              <a:rPr lang="en-US" altLang="zh-CN" sz="2700" b="1" dirty="0" smtClean="0">
                <a:solidFill>
                  <a:srgbClr val="FFFF00"/>
                </a:solidFill>
                <a:latin typeface="+mj-ea"/>
              </a:rPr>
              <a:t>C</a:t>
            </a:r>
            <a:r>
              <a:rPr lang="en-US" altLang="zh-CN" sz="2700" b="1" dirty="0">
                <a:solidFill>
                  <a:srgbClr val="FFFF00"/>
                </a:solidFill>
                <a:latin typeface="+mj-ea"/>
              </a:rPr>
              <a:t>.“</a:t>
            </a:r>
            <a:r>
              <a:rPr lang="zh-CN" altLang="en-US" sz="2700" b="1" dirty="0">
                <a:solidFill>
                  <a:srgbClr val="FFFF00"/>
                </a:solidFill>
                <a:latin typeface="+mj-ea"/>
              </a:rPr>
              <a:t>褐”，衣服。释褐，就是脱去衣服，即卸职。文中指彭时辞官守丧。</a:t>
            </a:r>
          </a:p>
          <a:p>
            <a:pPr>
              <a:lnSpc>
                <a:spcPct val="110000"/>
              </a:lnSpc>
            </a:pPr>
            <a:r>
              <a:rPr lang="en-US" altLang="zh-CN" sz="2700" b="1" dirty="0">
                <a:solidFill>
                  <a:srgbClr val="FFFF00"/>
                </a:solidFill>
                <a:latin typeface="+mj-ea"/>
              </a:rPr>
              <a:t>E.“</a:t>
            </a:r>
            <a:r>
              <a:rPr lang="zh-CN" altLang="en-US" sz="2700" b="1" dirty="0">
                <a:solidFill>
                  <a:srgbClr val="FFFF00"/>
                </a:solidFill>
                <a:latin typeface="+mj-ea"/>
              </a:rPr>
              <a:t>得疾在告”，即告疾，指古代官吏因病请求退休，类似的说法还有致仕、乞骸骨、致休、下车等。</a:t>
            </a:r>
          </a:p>
          <a:p>
            <a:pPr>
              <a:lnSpc>
                <a:spcPct val="110000"/>
              </a:lnSpc>
            </a:pPr>
            <a:r>
              <a:rPr lang="en-US" altLang="zh-CN" sz="2700" b="1" dirty="0">
                <a:solidFill>
                  <a:srgbClr val="FFFF00"/>
                </a:solidFill>
                <a:latin typeface="+mj-ea"/>
              </a:rPr>
              <a:t>F.“</a:t>
            </a:r>
            <a:r>
              <a:rPr lang="zh-CN" altLang="en-US" sz="2700" b="1" dirty="0">
                <a:solidFill>
                  <a:srgbClr val="FFFF00"/>
                </a:solidFill>
                <a:latin typeface="+mj-ea"/>
              </a:rPr>
              <a:t>山东、河南旱”，这里的山东，与今天的山东省不同，指的是泰山以东的地区。</a:t>
            </a:r>
            <a:endParaRPr lang="zh-CN" altLang="en-US" sz="2400" b="1" dirty="0">
              <a:solidFill>
                <a:srgbClr val="FFFF00"/>
              </a:solidFill>
              <a:latin typeface="+mj-ea"/>
            </a:endParaRPr>
          </a:p>
        </p:txBody>
      </p:sp>
      <p:sp>
        <p:nvSpPr>
          <p:cNvPr id="6" name="矩形 5"/>
          <p:cNvSpPr/>
          <p:nvPr/>
        </p:nvSpPr>
        <p:spPr>
          <a:xfrm>
            <a:off x="1313857" y="4113801"/>
            <a:ext cx="9955469" cy="1920526"/>
          </a:xfrm>
          <a:prstGeom prst="rect">
            <a:avLst/>
          </a:prstGeom>
        </p:spPr>
        <p:txBody>
          <a:bodyPr wrap="square">
            <a:spAutoFit/>
          </a:bodyPr>
          <a:lstStyle/>
          <a:p>
            <a:pPr algn="just">
              <a:lnSpc>
                <a:spcPct val="110000"/>
              </a:lnSpc>
            </a:pPr>
            <a:r>
              <a:rPr lang="en-US" altLang="zh-CN" sz="2700" b="1" dirty="0" smtClean="0">
                <a:solidFill>
                  <a:srgbClr val="FFFF00"/>
                </a:solidFill>
                <a:latin typeface="楷体" panose="02010609060101010101" pitchFamily="49" charset="-122"/>
                <a:ea typeface="楷体" panose="02010609060101010101" pitchFamily="49" charset="-122"/>
              </a:rPr>
              <a:t>【</a:t>
            </a:r>
            <a:r>
              <a:rPr lang="zh-CN" altLang="en-US" sz="2700" b="1" dirty="0">
                <a:solidFill>
                  <a:srgbClr val="FFFF00"/>
                </a:solidFill>
                <a:latin typeface="楷体" panose="02010609060101010101" pitchFamily="49" charset="-122"/>
                <a:ea typeface="楷体" panose="02010609060101010101" pitchFamily="49" charset="-122"/>
              </a:rPr>
              <a:t>解析</a:t>
            </a:r>
            <a:r>
              <a:rPr lang="en-US" altLang="zh-CN" sz="2700" b="1" dirty="0" smtClean="0">
                <a:solidFill>
                  <a:srgbClr val="FFFF00"/>
                </a:solidFill>
                <a:latin typeface="楷体" panose="02010609060101010101" pitchFamily="49" charset="-122"/>
                <a:ea typeface="楷体" panose="02010609060101010101" pitchFamily="49" charset="-122"/>
              </a:rPr>
              <a:t>】C</a:t>
            </a:r>
            <a:r>
              <a:rPr lang="zh-CN" altLang="en-US" sz="2700" b="1" dirty="0">
                <a:solidFill>
                  <a:srgbClr val="FFFF00"/>
                </a:solidFill>
                <a:latin typeface="楷体" panose="02010609060101010101" pitchFamily="49" charset="-122"/>
                <a:ea typeface="楷体" panose="02010609060101010101" pitchFamily="49" charset="-122"/>
              </a:rPr>
              <a:t>项错误，“释褐”指脱去平民衣服，比喻始任官职。文中指彭时做官刚一年。</a:t>
            </a:r>
            <a:r>
              <a:rPr lang="en-US" altLang="zh-CN" sz="2700" b="1" dirty="0">
                <a:solidFill>
                  <a:srgbClr val="FFFF00"/>
                </a:solidFill>
                <a:latin typeface="楷体" panose="02010609060101010101" pitchFamily="49" charset="-122"/>
                <a:ea typeface="楷体" panose="02010609060101010101" pitchFamily="49" charset="-122"/>
              </a:rPr>
              <a:t>E</a:t>
            </a:r>
            <a:r>
              <a:rPr lang="zh-CN" altLang="en-US" sz="2700" b="1" dirty="0">
                <a:solidFill>
                  <a:srgbClr val="FFFF00"/>
                </a:solidFill>
                <a:latin typeface="楷体" panose="02010609060101010101" pitchFamily="49" charset="-122"/>
                <a:ea typeface="楷体" panose="02010609060101010101" pitchFamily="49" charset="-122"/>
              </a:rPr>
              <a:t>项错误，混淆概念，“下车”指官员初到任。</a:t>
            </a:r>
            <a:r>
              <a:rPr lang="en-US" altLang="zh-CN" sz="2700" b="1" dirty="0">
                <a:solidFill>
                  <a:srgbClr val="FFFF00"/>
                </a:solidFill>
                <a:latin typeface="楷体" panose="02010609060101010101" pitchFamily="49" charset="-122"/>
                <a:ea typeface="楷体" panose="02010609060101010101" pitchFamily="49" charset="-122"/>
              </a:rPr>
              <a:t>F</a:t>
            </a:r>
            <a:r>
              <a:rPr lang="zh-CN" altLang="en-US" sz="2700" b="1" dirty="0">
                <a:solidFill>
                  <a:srgbClr val="FFFF00"/>
                </a:solidFill>
                <a:latin typeface="楷体" panose="02010609060101010101" pitchFamily="49" charset="-122"/>
                <a:ea typeface="楷体" panose="02010609060101010101" pitchFamily="49" charset="-122"/>
              </a:rPr>
              <a:t>项错误，混淆范围，古代山东多指崤山以东，不是泰山。故答案为</a:t>
            </a:r>
            <a:r>
              <a:rPr lang="en-US" altLang="zh-CN" sz="2700" b="1" dirty="0">
                <a:solidFill>
                  <a:srgbClr val="FFFF00"/>
                </a:solidFill>
                <a:latin typeface="楷体" panose="02010609060101010101" pitchFamily="49" charset="-122"/>
                <a:ea typeface="楷体" panose="02010609060101010101" pitchFamily="49" charset="-122"/>
              </a:rPr>
              <a:t>D</a:t>
            </a:r>
            <a:r>
              <a:rPr lang="zh-CN" altLang="en-US" sz="2700" b="1" dirty="0">
                <a:solidFill>
                  <a:srgbClr val="FFFF00"/>
                </a:solidFill>
                <a:latin typeface="楷体" panose="02010609060101010101" pitchFamily="49" charset="-122"/>
                <a:ea typeface="楷体" panose="02010609060101010101" pitchFamily="49" charset="-122"/>
              </a:rPr>
              <a:t>项。</a:t>
            </a:r>
          </a:p>
        </p:txBody>
      </p:sp>
      <p:sp>
        <p:nvSpPr>
          <p:cNvPr id="8" name="矩形 7"/>
          <p:cNvSpPr/>
          <p:nvPr/>
        </p:nvSpPr>
        <p:spPr>
          <a:xfrm>
            <a:off x="9692590" y="570311"/>
            <a:ext cx="378630" cy="600164"/>
          </a:xfrm>
          <a:prstGeom prst="rect">
            <a:avLst/>
          </a:prstGeom>
        </p:spPr>
        <p:txBody>
          <a:bodyPr wrap="none">
            <a:spAutoFit/>
          </a:bodyPr>
          <a:lstStyle/>
          <a:p>
            <a:pPr>
              <a:lnSpc>
                <a:spcPct val="110000"/>
              </a:lnSpc>
            </a:pPr>
            <a:r>
              <a:rPr lang="en-US" altLang="zh-CN" sz="3000" b="1" dirty="0">
                <a:solidFill>
                  <a:schemeClr val="accent4"/>
                </a:solidFill>
                <a:latin typeface="+mj-ea"/>
                <a:ea typeface="+mj-ea"/>
              </a:rPr>
              <a:t>D</a:t>
            </a:r>
          </a:p>
        </p:txBody>
      </p:sp>
    </p:spTree>
    <p:extLst>
      <p:ext uri="{BB962C8B-B14F-4D97-AF65-F5344CB8AC3E}">
        <p14:creationId xmlns="" xmlns:p14="http://schemas.microsoft.com/office/powerpoint/2010/main" val="180446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grpSp>
            <p:nvGrpSpPr>
              <p:cNvPr id="24" name="组合 23"/>
              <p:cNvGrpSpPr/>
              <p:nvPr/>
            </p:nvGrpSpPr>
            <p:grpSpPr>
              <a:xfrm>
                <a:off x="-1" y="0"/>
                <a:ext cx="12192002" cy="6858000"/>
                <a:chOff x="-1" y="0"/>
                <a:chExt cx="12192002" cy="6858000"/>
              </a:xfrm>
            </p:grpSpPr>
            <p:pic>
              <p:nvPicPr>
                <p:cNvPr id="26" name="图片 2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27" name="图片 2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25" name="图片 2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7"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35" name="TextBox 34"/>
          <p:cNvSpPr txBox="1"/>
          <p:nvPr/>
        </p:nvSpPr>
        <p:spPr>
          <a:xfrm>
            <a:off x="544343" y="363225"/>
            <a:ext cx="10980000" cy="769441"/>
          </a:xfrm>
          <a:prstGeom prst="rect">
            <a:avLst/>
          </a:prstGeom>
          <a:noFill/>
        </p:spPr>
        <p:txBody>
          <a:bodyPr wrap="square" rtlCol="0">
            <a:spAutoFit/>
          </a:bodyPr>
          <a:lstStyle/>
          <a:p>
            <a:pPr algn="ctr"/>
            <a:r>
              <a:rPr lang="zh-CN" altLang="en-US" sz="4400" b="1" dirty="0">
                <a:solidFill>
                  <a:srgbClr val="FFFF00"/>
                </a:solidFill>
                <a:latin typeface="+mn-ea"/>
              </a:rPr>
              <a:t>语境分析法</a:t>
            </a:r>
          </a:p>
        </p:txBody>
      </p:sp>
      <p:pic>
        <p:nvPicPr>
          <p:cNvPr id="1027" name="Picture 3" descr="C:\Users\dell\Desktop\1.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876000" y="3647085"/>
            <a:ext cx="9971344" cy="396037"/>
          </a:xfrm>
          <a:prstGeom prst="rect">
            <a:avLst/>
          </a:prstGeom>
          <a:solidFill>
            <a:schemeClr val="bg1"/>
          </a:solidFill>
          <a:extLst/>
        </p:spPr>
      </p:pic>
      <p:pic>
        <p:nvPicPr>
          <p:cNvPr id="1028" name="Picture 4" descr="C:\Users\dell\Desktop\1.pn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393371" y="4043122"/>
            <a:ext cx="8550990" cy="641992"/>
          </a:xfrm>
          <a:prstGeom prst="rect">
            <a:avLst/>
          </a:prstGeom>
          <a:solidFill>
            <a:schemeClr val="bg1"/>
          </a:solidFill>
          <a:extLst/>
        </p:spPr>
      </p:pic>
      <p:sp>
        <p:nvSpPr>
          <p:cNvPr id="12" name="TextBox 46"/>
          <p:cNvSpPr txBox="1"/>
          <p:nvPr/>
        </p:nvSpPr>
        <p:spPr>
          <a:xfrm>
            <a:off x="1146629" y="1480528"/>
            <a:ext cx="10377714" cy="950581"/>
          </a:xfrm>
          <a:prstGeom prst="rect">
            <a:avLst/>
          </a:prstGeom>
          <a:noFill/>
        </p:spPr>
        <p:txBody>
          <a:bodyPr wrap="square" rtlCol="0">
            <a:spAutoFit/>
          </a:bodyPr>
          <a:lstStyle/>
          <a:p>
            <a:pPr>
              <a:lnSpc>
                <a:spcPct val="110000"/>
              </a:lnSpc>
            </a:pPr>
            <a:r>
              <a:rPr lang="zh-CN" altLang="en-US" sz="2700" b="1" dirty="0">
                <a:solidFill>
                  <a:srgbClr val="FFFF00"/>
                </a:solidFill>
                <a:latin typeface="楷体" panose="02010609060101010101" pitchFamily="49" charset="-122"/>
                <a:ea typeface="楷体" panose="02010609060101010101" pitchFamily="49" charset="-122"/>
              </a:rPr>
              <a:t>上文已有“母忧”，又说“乃拜命”，即没有守丧而接受了任命。后文又有“参政”，故不可能是辞官守孝之意，应该是做官。</a:t>
            </a:r>
          </a:p>
        </p:txBody>
      </p:sp>
      <p:grpSp>
        <p:nvGrpSpPr>
          <p:cNvPr id="3" name="组合 2"/>
          <p:cNvGrpSpPr/>
          <p:nvPr/>
        </p:nvGrpSpPr>
        <p:grpSpPr>
          <a:xfrm>
            <a:off x="4845086" y="2804461"/>
            <a:ext cx="3671198" cy="842624"/>
            <a:chOff x="4845086" y="2804461"/>
            <a:chExt cx="3671198" cy="842624"/>
          </a:xfrm>
        </p:grpSpPr>
        <p:pic>
          <p:nvPicPr>
            <p:cNvPr id="2" name="图片 1"/>
            <p:cNvPicPr>
              <a:picLocks noChangeAspect="1"/>
            </p:cNvPicPr>
            <p:nvPr/>
          </p:nvPicPr>
          <p:blipFill>
            <a:blip r:embed="rId8" cstate="print"/>
            <a:stretch>
              <a:fillRect/>
            </a:stretch>
          </p:blipFill>
          <p:spPr>
            <a:xfrm>
              <a:off x="6335486" y="3173793"/>
              <a:ext cx="345199" cy="473292"/>
            </a:xfrm>
            <a:prstGeom prst="rect">
              <a:avLst/>
            </a:prstGeom>
            <a:solidFill>
              <a:schemeClr val="bg1"/>
            </a:solidFill>
          </p:spPr>
        </p:pic>
        <p:sp>
          <p:nvSpPr>
            <p:cNvPr id="4" name="矩形 3"/>
            <p:cNvSpPr/>
            <p:nvPr/>
          </p:nvSpPr>
          <p:spPr>
            <a:xfrm>
              <a:off x="4845086" y="2804461"/>
              <a:ext cx="3671198" cy="369332"/>
            </a:xfrm>
            <a:prstGeom prst="rect">
              <a:avLst/>
            </a:prstGeom>
            <a:solidFill>
              <a:schemeClr val="bg1"/>
            </a:solidFill>
          </p:spPr>
          <p:txBody>
            <a:bodyPr wrap="none">
              <a:spAutoFit/>
            </a:bodyPr>
            <a:lstStyle/>
            <a:p>
              <a:r>
                <a:rPr lang="zh-CN" altLang="en-US" b="1" dirty="0" smtClean="0">
                  <a:latin typeface="楷体" panose="02010609060101010101" pitchFamily="49" charset="-122"/>
                  <a:ea typeface="楷体" panose="02010609060101010101" pitchFamily="49" charset="-122"/>
                </a:rPr>
                <a:t>指脱去平民衣服，比喻始任官职。</a:t>
              </a:r>
              <a:endParaRPr lang="zh-CN" altLang="en-US" dirty="0"/>
            </a:p>
          </p:txBody>
        </p:sp>
      </p:grpSp>
    </p:spTree>
    <p:extLst>
      <p:ext uri="{BB962C8B-B14F-4D97-AF65-F5344CB8AC3E}">
        <p14:creationId xmlns="" xmlns:p14="http://schemas.microsoft.com/office/powerpoint/2010/main" val="71419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left)">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ipe(left)">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176" y="1786"/>
            <a:ext cx="12185653" cy="6854428"/>
            <a:chOff x="-3" y="0"/>
            <a:chExt cx="12192003" cy="6858000"/>
          </a:xfrm>
        </p:grpSpPr>
        <p:grpSp>
          <p:nvGrpSpPr>
            <p:cNvPr id="6" name="组合 5"/>
            <p:cNvGrpSpPr/>
            <p:nvPr/>
          </p:nvGrpSpPr>
          <p:grpSpPr>
            <a:xfrm>
              <a:off x="-3" y="0"/>
              <a:ext cx="12192003" cy="6858000"/>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10" name="组合 9"/>
              <p:cNvGrpSpPr/>
              <p:nvPr/>
            </p:nvGrpSpPr>
            <p:grpSpPr>
              <a:xfrm>
                <a:off x="9710557" y="6054087"/>
                <a:ext cx="2163763" cy="504114"/>
                <a:chOff x="6588125" y="5732463"/>
                <a:chExt cx="2163763" cy="504114"/>
              </a:xfrm>
            </p:grpSpPr>
            <p:pic>
              <p:nvPicPr>
                <p:cNvPr id="11"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pic>
          <p:nvPicPr>
            <p:cNvPr id="7" name="图片 6"/>
            <p:cNvPicPr>
              <a:picLocks noChangeAspect="1"/>
            </p:cNvPicPr>
            <p:nvPr/>
          </p:nvPicPr>
          <p:blipFill>
            <a:blip r:embed="rId8" cstate="print">
              <a:duotone>
                <a:schemeClr val="accent4">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368182" y="4558430"/>
              <a:ext cx="1999772" cy="19997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3" name="图片 2"/>
          <p:cNvPicPr>
            <a:picLocks noChangeAspect="1"/>
          </p:cNvPicPr>
          <p:nvPr/>
        </p:nvPicPr>
        <p:blipFill>
          <a:blip r:embed="rId9" cstate="print"/>
          <a:stretch>
            <a:fillRect/>
          </a:stretch>
        </p:blipFill>
        <p:spPr>
          <a:xfrm>
            <a:off x="773732" y="2221255"/>
            <a:ext cx="10644539" cy="1853345"/>
          </a:xfrm>
          <a:prstGeom prst="rect">
            <a:avLst/>
          </a:prstGeom>
        </p:spPr>
      </p:pic>
    </p:spTree>
    <p:extLst>
      <p:ext uri="{BB962C8B-B14F-4D97-AF65-F5344CB8AC3E}">
        <p14:creationId xmlns="" xmlns:p14="http://schemas.microsoft.com/office/powerpoint/2010/main" val="413764920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1766663" y="465577"/>
            <a:ext cx="8212024" cy="5907536"/>
          </a:xfrm>
          <a:prstGeom prst="rect">
            <a:avLst/>
          </a:prstGeom>
        </p:spPr>
      </p:pic>
    </p:spTree>
    <p:extLst>
      <p:ext uri="{BB962C8B-B14F-4D97-AF65-F5344CB8AC3E}">
        <p14:creationId xmlns="" xmlns:p14="http://schemas.microsoft.com/office/powerpoint/2010/main" val="118863714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8581" y="1385363"/>
            <a:ext cx="11024919" cy="3785652"/>
          </a:xfrm>
          <a:prstGeom prst="rect">
            <a:avLst/>
          </a:prstGeom>
        </p:spPr>
        <p:txBody>
          <a:bodyPr wrap="square">
            <a:spAutoFit/>
          </a:bodyPr>
          <a:lstStyle/>
          <a:p>
            <a:pPr eaLnBrk="0" latinLnBrk="1" hangingPunct="0"/>
            <a:r>
              <a:rPr lang="zh-CN" altLang="en-US" sz="2000" b="1" kern="0" dirty="0">
                <a:solidFill>
                  <a:srgbClr val="FFFF00"/>
                </a:solidFill>
                <a:latin typeface="+mn-ea"/>
              </a:rPr>
              <a:t>（一）古代官职</a:t>
            </a:r>
          </a:p>
          <a:p>
            <a:pPr eaLnBrk="0" latinLnBrk="1" hangingPunct="0"/>
            <a:r>
              <a:rPr lang="en-US" altLang="zh-CN" sz="2000" b="1" kern="0" dirty="0">
                <a:solidFill>
                  <a:srgbClr val="FFFF00"/>
                </a:solidFill>
                <a:latin typeface="+mn-ea"/>
              </a:rPr>
              <a:t>1.</a:t>
            </a:r>
            <a:r>
              <a:rPr lang="zh-CN" altLang="en-US" sz="2000" b="1" kern="0" dirty="0">
                <a:solidFill>
                  <a:srgbClr val="FFFF00"/>
                </a:solidFill>
                <a:latin typeface="+mn-ea"/>
              </a:rPr>
              <a:t>中央官职</a:t>
            </a:r>
          </a:p>
          <a:p>
            <a:pPr indent="504000" eaLnBrk="0" latinLnBrk="1" hangingPunct="0"/>
            <a:r>
              <a:rPr lang="zh-CN" altLang="en-US" sz="2000" b="1" kern="0" dirty="0">
                <a:solidFill>
                  <a:srgbClr val="FFFF00"/>
                </a:solidFill>
                <a:latin typeface="+mn-ea"/>
              </a:rPr>
              <a:t>秦设丞相、太尉和御史大夫，组成中枢机构。 丞相管行政，太尉管军事，御史大夫管监察和秘书工作。 汉朝大体上沿袭秦制称为三公，下设九卿，分管各方面政务，后世又演变为三省六部制。 三省为中书省（决策）、门下省（审议）、尚书省（执行），三省的长官都是宰相。 宋代中书省职权扩大，同枢密院分掌文武大权，门下省、尚书省遂废。明代内阁为最高政务机构，内阁大臣称为辅臣，首席辅臣称首辅。清代有军机处，王、公、尚书等为军机大臣，掌握国家大权。</a:t>
            </a:r>
          </a:p>
          <a:p>
            <a:pPr indent="504000" eaLnBrk="0" latinLnBrk="1" hangingPunct="0"/>
            <a:r>
              <a:rPr lang="zh-CN" altLang="en-US" sz="2000" b="1" kern="0" dirty="0">
                <a:solidFill>
                  <a:srgbClr val="FFFF00"/>
                </a:solidFill>
                <a:latin typeface="+mn-ea"/>
              </a:rPr>
              <a:t>六部，包括吏部、户部、礼部、兵部、刑部、工部。 吏部，管官吏任免、考核、升降等事；户部，管土地户口、赋税财政等事；礼部，管典礼、学校等事；兵部，管军事；刑部，管司法刑狱；工部，管工程营造、屯田水利等事。 各部长官为尚书，副职为侍郎。 下设郎中，副职称员外郎，下属官员有主事等。</a:t>
            </a:r>
            <a:endParaRPr lang="zh-CN" altLang="en-US" sz="2000" b="1" dirty="0">
              <a:solidFill>
                <a:srgbClr val="FFFF00"/>
              </a:solidFill>
              <a:latin typeface="+mn-ea"/>
            </a:endParaRPr>
          </a:p>
        </p:txBody>
      </p:sp>
    </p:spTree>
    <p:extLst>
      <p:ext uri="{BB962C8B-B14F-4D97-AF65-F5344CB8AC3E}">
        <p14:creationId xmlns="" xmlns:p14="http://schemas.microsoft.com/office/powerpoint/2010/main" val="2882287260"/>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 name="图片 2"/>
          <p:cNvPicPr>
            <a:picLocks noChangeAspect="1"/>
          </p:cNvPicPr>
          <p:nvPr/>
        </p:nvPicPr>
        <p:blipFill>
          <a:blip r:embed="rId5" cstate="print"/>
          <a:stretch>
            <a:fillRect/>
          </a:stretch>
        </p:blipFill>
        <p:spPr>
          <a:xfrm>
            <a:off x="2400426" y="495871"/>
            <a:ext cx="7764445" cy="5846948"/>
          </a:xfrm>
          <a:prstGeom prst="rect">
            <a:avLst/>
          </a:prstGeom>
          <a:solidFill>
            <a:schemeClr val="bg1"/>
          </a:solidFill>
          <a:ln w="228600" cap="sq" cmpd="thickThin">
            <a:solidFill>
              <a:srgbClr val="FFFF00"/>
            </a:solidFill>
            <a:prstDash val="solid"/>
            <a:miter lim="800000"/>
          </a:ln>
          <a:effectLst>
            <a:innerShdw blurRad="76200">
              <a:srgbClr val="000000"/>
            </a:innerShdw>
          </a:effectLst>
        </p:spPr>
      </p:pic>
    </p:spTree>
    <p:extLst>
      <p:ext uri="{BB962C8B-B14F-4D97-AF65-F5344CB8AC3E}">
        <p14:creationId xmlns="" xmlns:p14="http://schemas.microsoft.com/office/powerpoint/2010/main" val="2596027758"/>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10" name="组合 9"/>
            <p:cNvGrpSpPr/>
            <p:nvPr/>
          </p:nvGrpSpPr>
          <p:grpSpPr>
            <a:xfrm>
              <a:off x="9710557" y="6054087"/>
              <a:ext cx="2163763" cy="504114"/>
              <a:chOff x="6588125" y="5732463"/>
              <a:chExt cx="2163763" cy="504114"/>
            </a:xfrm>
          </p:grpSpPr>
          <p:pic>
            <p:nvPicPr>
              <p:cNvPr id="11"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3" name="矩形 2"/>
          <p:cNvSpPr/>
          <p:nvPr/>
        </p:nvSpPr>
        <p:spPr>
          <a:xfrm>
            <a:off x="636839" y="1236663"/>
            <a:ext cx="10836821" cy="5016758"/>
          </a:xfrm>
          <a:prstGeom prst="rect">
            <a:avLst/>
          </a:prstGeom>
        </p:spPr>
        <p:txBody>
          <a:bodyPr wrap="square">
            <a:spAutoFit/>
          </a:bodyPr>
          <a:lstStyle/>
          <a:p>
            <a:pPr indent="504000" eaLnBrk="0" latinLnBrk="1" hangingPunct="0"/>
            <a:r>
              <a:rPr lang="zh-CN" altLang="en-US" sz="2000" b="1" kern="0" dirty="0">
                <a:solidFill>
                  <a:srgbClr val="FFFF00"/>
                </a:solidFill>
                <a:latin typeface="+mn-ea"/>
              </a:rPr>
              <a:t>寺即官署</a:t>
            </a:r>
            <a:r>
              <a:rPr lang="zh-CN" altLang="en-US" sz="2000" b="1" kern="0" dirty="0" smtClean="0">
                <a:solidFill>
                  <a:srgbClr val="FFFF00"/>
                </a:solidFill>
                <a:latin typeface="+mn-ea"/>
              </a:rPr>
              <a:t>。九</a:t>
            </a:r>
            <a:r>
              <a:rPr lang="zh-CN" altLang="en-US" sz="2000" b="1" kern="0" dirty="0">
                <a:solidFill>
                  <a:srgbClr val="FFFF00"/>
                </a:solidFill>
                <a:latin typeface="+mn-ea"/>
              </a:rPr>
              <a:t>寺即九卿之官署</a:t>
            </a:r>
            <a:r>
              <a:rPr lang="zh-CN" altLang="en-US" sz="2000" b="1" kern="0" dirty="0" smtClean="0">
                <a:solidFill>
                  <a:srgbClr val="FFFF00"/>
                </a:solidFill>
                <a:latin typeface="+mn-ea"/>
              </a:rPr>
              <a:t>。汉</a:t>
            </a:r>
            <a:r>
              <a:rPr lang="zh-CN" altLang="en-US" sz="2000" b="1" kern="0" dirty="0">
                <a:solidFill>
                  <a:srgbClr val="FFFF00"/>
                </a:solidFill>
                <a:latin typeface="+mn-ea"/>
              </a:rPr>
              <a:t>以太常、光禄勋、卫尉、太仆、廷尉、大鸿胪、宗正、大司农、少府为九寺大卿</a:t>
            </a:r>
            <a:r>
              <a:rPr lang="zh-CN" altLang="en-US" sz="2000" b="1" kern="0" dirty="0" smtClean="0">
                <a:solidFill>
                  <a:srgbClr val="FFFF00"/>
                </a:solidFill>
                <a:latin typeface="+mn-ea"/>
              </a:rPr>
              <a:t>。历代</a:t>
            </a:r>
            <a:r>
              <a:rPr lang="zh-CN" altLang="en-US" sz="2000" b="1" kern="0" dirty="0">
                <a:solidFill>
                  <a:srgbClr val="FFFF00"/>
                </a:solidFill>
                <a:latin typeface="+mn-ea"/>
              </a:rPr>
              <a:t>略有变动。</a:t>
            </a:r>
          </a:p>
          <a:p>
            <a:pPr eaLnBrk="0" latinLnBrk="1" hangingPunct="0"/>
            <a:r>
              <a:rPr lang="zh-CN" altLang="en-US" sz="2000" b="1" kern="0" dirty="0">
                <a:solidFill>
                  <a:srgbClr val="FFFF00"/>
                </a:solidFill>
                <a:latin typeface="+mn-ea"/>
              </a:rPr>
              <a:t>（１）光禄寺：掌宫廷宿卫及侍从，北齐以后掌膳食帐幕，唐以后始专司膳。</a:t>
            </a:r>
          </a:p>
          <a:p>
            <a:pPr eaLnBrk="0" latinLnBrk="1" hangingPunct="0"/>
            <a:r>
              <a:rPr lang="zh-CN" altLang="en-US" sz="2000" b="1" kern="0" dirty="0">
                <a:solidFill>
                  <a:srgbClr val="FFFF00"/>
                </a:solidFill>
                <a:latin typeface="+mn-ea"/>
              </a:rPr>
              <a:t>（２）太仆寺：掌舆马畜牧之事，北齐始曰太仆寺，清光绪改革官制时并入陆军部。</a:t>
            </a:r>
          </a:p>
          <a:p>
            <a:pPr eaLnBrk="0" latinLnBrk="1" hangingPunct="0"/>
            <a:r>
              <a:rPr lang="zh-CN" altLang="en-US" sz="2000" b="1" kern="0" dirty="0">
                <a:solidFill>
                  <a:srgbClr val="FFFF00"/>
                </a:solidFill>
                <a:latin typeface="+mn-ea"/>
              </a:rPr>
              <a:t>（３）太常寺：秦署奉常，汉改太常，掌宗庙礼仪，至北齐始有太常寺，清末废。</a:t>
            </a:r>
          </a:p>
          <a:p>
            <a:pPr eaLnBrk="0" latinLnBrk="1" hangingPunct="0"/>
            <a:r>
              <a:rPr lang="zh-CN" altLang="en-US" sz="2000" b="1" kern="0" dirty="0">
                <a:solidFill>
                  <a:srgbClr val="FFFF00"/>
                </a:solidFill>
                <a:latin typeface="+mn-ea"/>
              </a:rPr>
              <a:t>（４）宗正寺：明清为宗人府，掌天子宗族事。</a:t>
            </a:r>
          </a:p>
          <a:p>
            <a:pPr eaLnBrk="0" latinLnBrk="1" hangingPunct="0"/>
            <a:r>
              <a:rPr lang="zh-CN" altLang="en-US" sz="2000" b="1" kern="0" dirty="0">
                <a:solidFill>
                  <a:srgbClr val="FFFF00"/>
                </a:solidFill>
                <a:latin typeface="+mn-ea"/>
              </a:rPr>
              <a:t>（５）大理寺：掌刑狱案件审理，秦汉为廷尉，北齐为大理寺，历代因之，清为大理院。</a:t>
            </a:r>
          </a:p>
          <a:p>
            <a:pPr eaLnBrk="0" latinLnBrk="1" hangingPunct="0"/>
            <a:r>
              <a:rPr lang="zh-CN" altLang="en-US" sz="2000" b="1" kern="0" dirty="0">
                <a:solidFill>
                  <a:srgbClr val="FFFF00"/>
                </a:solidFill>
                <a:latin typeface="+mn-ea"/>
              </a:rPr>
              <a:t>（６）卫尉寺：掌门卫屯兵，北齐改为卫尉寺，隋改为军器仪仗、帐幕之类，明废，清有銮仪卫。</a:t>
            </a:r>
          </a:p>
          <a:p>
            <a:pPr eaLnBrk="0" latinLnBrk="1" hangingPunct="0"/>
            <a:r>
              <a:rPr lang="zh-CN" altLang="en-US" sz="2000" b="1" kern="0" dirty="0">
                <a:solidFill>
                  <a:srgbClr val="FFFF00"/>
                </a:solidFill>
                <a:latin typeface="+mn-ea"/>
              </a:rPr>
              <a:t>（７）鸿胪寺：秦曰典客，汉改大鸿胪，掌赞导相礼。 鸿，声也；胪，传也。 传声赞导，故曰鸿胪</a:t>
            </a:r>
            <a:r>
              <a:rPr lang="zh-CN" altLang="en-US" sz="2000" b="1" kern="0" dirty="0" smtClean="0">
                <a:solidFill>
                  <a:srgbClr val="FFFF00"/>
                </a:solidFill>
                <a:latin typeface="+mn-ea"/>
              </a:rPr>
              <a:t>。至</a:t>
            </a:r>
            <a:r>
              <a:rPr lang="zh-CN" altLang="en-US" sz="2000" b="1" kern="0" dirty="0">
                <a:solidFill>
                  <a:srgbClr val="FFFF00"/>
                </a:solidFill>
                <a:latin typeface="+mn-ea"/>
              </a:rPr>
              <a:t>北齐曰鸿胪寺，清末废。</a:t>
            </a:r>
            <a:endParaRPr lang="en-US" altLang="zh-CN" sz="2000" b="1" kern="0" dirty="0">
              <a:solidFill>
                <a:srgbClr val="FFFF00"/>
              </a:solidFill>
              <a:latin typeface="+mn-ea"/>
            </a:endParaRPr>
          </a:p>
          <a:p>
            <a:pPr eaLnBrk="0" latinLnBrk="1" hangingPunct="0"/>
            <a:r>
              <a:rPr lang="zh-CN" altLang="en-US" sz="2000" b="1" kern="0" dirty="0">
                <a:solidFill>
                  <a:srgbClr val="FFFF00"/>
                </a:solidFill>
                <a:latin typeface="+mn-ea"/>
              </a:rPr>
              <a:t>（８）少府寺：掌山泽之事，后又掌宫中服饰衣物、宝货珍贵之物，隋改为监，历代因之，明始废。</a:t>
            </a:r>
          </a:p>
          <a:p>
            <a:pPr eaLnBrk="0" latinLnBrk="1" hangingPunct="0"/>
            <a:r>
              <a:rPr lang="zh-CN" altLang="en-US" sz="2000" b="1" kern="0" dirty="0">
                <a:solidFill>
                  <a:srgbClr val="FFFF00"/>
                </a:solidFill>
                <a:latin typeface="+mn-ea"/>
              </a:rPr>
              <a:t>（９）太府寺：大司农，掌钱谷金帛诸货币。</a:t>
            </a:r>
          </a:p>
          <a:p>
            <a:pPr indent="504000" eaLnBrk="0" latinLnBrk="1" hangingPunct="0"/>
            <a:r>
              <a:rPr lang="zh-CN" altLang="en-US" sz="2000" b="1" kern="0" dirty="0" smtClean="0">
                <a:solidFill>
                  <a:srgbClr val="FFFF00"/>
                </a:solidFill>
                <a:latin typeface="+mn-ea"/>
              </a:rPr>
              <a:t>此外</a:t>
            </a:r>
            <a:r>
              <a:rPr lang="zh-CN" altLang="en-US" sz="2000" b="1" kern="0" dirty="0">
                <a:solidFill>
                  <a:srgbClr val="FFFF00"/>
                </a:solidFill>
                <a:latin typeface="+mn-ea"/>
              </a:rPr>
              <a:t>，中央还设有专门机构和官员，负责管理图书、编修历史、制定历法等工作</a:t>
            </a:r>
            <a:r>
              <a:rPr lang="zh-CN" altLang="en-US" sz="2000" b="1" kern="0" dirty="0" smtClean="0">
                <a:solidFill>
                  <a:srgbClr val="FFFF00"/>
                </a:solidFill>
                <a:latin typeface="+mn-ea"/>
              </a:rPr>
              <a:t>。如</a:t>
            </a:r>
            <a:r>
              <a:rPr lang="zh-CN" altLang="en-US" sz="2000" b="1" kern="0" dirty="0">
                <a:solidFill>
                  <a:srgbClr val="FFFF00"/>
                </a:solidFill>
                <a:latin typeface="+mn-ea"/>
              </a:rPr>
              <a:t>司马迁、张衡曾任太史令，高启为翰林国史编修</a:t>
            </a:r>
            <a:r>
              <a:rPr lang="zh-CN" altLang="en-US" sz="2000" b="1" kern="0" dirty="0" smtClean="0">
                <a:solidFill>
                  <a:srgbClr val="FFFF00"/>
                </a:solidFill>
                <a:latin typeface="+mn-ea"/>
              </a:rPr>
              <a:t>。</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25863878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2" name="图片 1"/>
          <p:cNvPicPr>
            <a:picLocks noChangeAspect="1"/>
          </p:cNvPicPr>
          <p:nvPr/>
        </p:nvPicPr>
        <p:blipFill>
          <a:blip r:embed="rId5" cstate="print"/>
          <a:stretch>
            <a:fillRect/>
          </a:stretch>
        </p:blipFill>
        <p:spPr>
          <a:xfrm>
            <a:off x="1723057" y="467341"/>
            <a:ext cx="9119184" cy="5923317"/>
          </a:xfrm>
          <a:prstGeom prst="rect">
            <a:avLst/>
          </a:prstGeom>
          <a:solidFill>
            <a:schemeClr val="bg1"/>
          </a:solidFill>
          <a:ln w="228600" cap="sq" cmpd="thickThin">
            <a:solidFill>
              <a:srgbClr val="FFFF00"/>
            </a:solidFill>
            <a:prstDash val="solid"/>
            <a:miter lim="800000"/>
          </a:ln>
          <a:effectLst>
            <a:innerShdw blurRad="76200">
              <a:srgbClr val="000000"/>
            </a:innerShdw>
          </a:effectLst>
        </p:spPr>
      </p:pic>
    </p:spTree>
    <p:extLst>
      <p:ext uri="{BB962C8B-B14F-4D97-AF65-F5344CB8AC3E}">
        <p14:creationId xmlns="" xmlns:p14="http://schemas.microsoft.com/office/powerpoint/2010/main" val="2814461668"/>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11390" y="1617445"/>
            <a:ext cx="11025000" cy="2554545"/>
          </a:xfrm>
          <a:prstGeom prst="rect">
            <a:avLst/>
          </a:prstGeom>
        </p:spPr>
        <p:txBody>
          <a:bodyPr wrap="square">
            <a:spAutoFit/>
          </a:bodyPr>
          <a:lstStyle/>
          <a:p>
            <a:pPr eaLnBrk="0" latinLnBrk="1" hangingPunct="0"/>
            <a:r>
              <a:rPr lang="en-US" altLang="zh-CN" sz="2000" b="1" kern="0" dirty="0">
                <a:solidFill>
                  <a:srgbClr val="FFFF00"/>
                </a:solidFill>
                <a:latin typeface="+mn-ea"/>
              </a:rPr>
              <a:t>2.</a:t>
            </a:r>
            <a:r>
              <a:rPr lang="zh-CN" altLang="en-US" sz="2000" b="1" kern="0" dirty="0">
                <a:solidFill>
                  <a:srgbClr val="FFFF00"/>
                </a:solidFill>
                <a:latin typeface="+mn-ea"/>
              </a:rPr>
              <a:t>地方官职</a:t>
            </a:r>
            <a:br>
              <a:rPr lang="zh-CN" altLang="en-US" sz="2000" b="1" kern="0" dirty="0">
                <a:solidFill>
                  <a:srgbClr val="FFFF00"/>
                </a:solidFill>
                <a:latin typeface="+mn-ea"/>
              </a:rPr>
            </a:br>
            <a:r>
              <a:rPr lang="zh-CN" altLang="en-US" sz="2000" b="1" kern="0" dirty="0">
                <a:solidFill>
                  <a:srgbClr val="FFFF00"/>
                </a:solidFill>
                <a:latin typeface="+mn-ea"/>
              </a:rPr>
              <a:t>    秦汉主要行政区是郡。郡的长官，秦称郡守，汉称太守。隋唐主要行政区是州，州官称刺史，属官有长史、司马等。唐代在一些军事重镇设节度使，属官有行军司马、参谋、掌书记等。 宋代州官称知州，县官称知县。明清改州为府，称知府。</a:t>
            </a:r>
            <a:br>
              <a:rPr lang="zh-CN" altLang="en-US" sz="2000" b="1" kern="0" dirty="0">
                <a:solidFill>
                  <a:srgbClr val="FFFF00"/>
                </a:solidFill>
                <a:latin typeface="+mn-ea"/>
              </a:rPr>
            </a:br>
            <a:r>
              <a:rPr lang="zh-CN" altLang="en-US" sz="2000" b="1" kern="0" dirty="0">
                <a:solidFill>
                  <a:srgbClr val="FFFF00"/>
                </a:solidFill>
                <a:latin typeface="+mn-ea"/>
              </a:rPr>
              <a:t>    此外，汉代也设州，天下分十几个州，基本上是监察区，中央派官员去刺探情况，称刺史。 唐代全国分十几个道，中央派官员前往巡视，称黜陟使。宋代时全国分二十左右路，路中设若干司，分管各方面的事务。元代地方最高行政机构叫行中书省，明代改称承宣布政使司，习惯上仍称为“省”。</a:t>
            </a:r>
          </a:p>
        </p:txBody>
      </p:sp>
    </p:spTree>
    <p:extLst>
      <p:ext uri="{BB962C8B-B14F-4D97-AF65-F5344CB8AC3E}">
        <p14:creationId xmlns="" xmlns:p14="http://schemas.microsoft.com/office/powerpoint/2010/main" val="178466376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176" y="1786"/>
            <a:ext cx="12185653" cy="6854428"/>
            <a:chOff x="-1" y="0"/>
            <a:chExt cx="12192002" cy="6858000"/>
          </a:xfrm>
        </p:grpSpPr>
        <p:grpSp>
          <p:nvGrpSpPr>
            <p:cNvPr id="7" name="组合 6"/>
            <p:cNvGrpSpPr/>
            <p:nvPr/>
          </p:nvGrpSpPr>
          <p:grpSpPr>
            <a:xfrm>
              <a:off x="-1" y="0"/>
              <a:ext cx="12192002" cy="6858000"/>
              <a:chOff x="-1" y="0"/>
              <a:chExt cx="12192002" cy="6858000"/>
            </a:xfrm>
          </p:grpSpPr>
          <p:grpSp>
            <p:nvGrpSpPr>
              <p:cNvPr id="13" name="组合 12"/>
              <p:cNvGrpSpPr/>
              <p:nvPr/>
            </p:nvGrpSpPr>
            <p:grpSpPr>
              <a:xfrm>
                <a:off x="-1" y="0"/>
                <a:ext cx="12192002" cy="6858000"/>
                <a:chOff x="-1" y="0"/>
                <a:chExt cx="12192002" cy="6858000"/>
              </a:xfrm>
            </p:grpSpPr>
            <p:pic>
              <p:nvPicPr>
                <p:cNvPr id="15" name="图片 1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4" name="图片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8"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3" name="矩形 2"/>
          <p:cNvSpPr/>
          <p:nvPr/>
        </p:nvSpPr>
        <p:spPr>
          <a:xfrm>
            <a:off x="1024947" y="612845"/>
            <a:ext cx="10142110" cy="2862322"/>
          </a:xfrm>
          <a:prstGeom prst="rect">
            <a:avLst/>
          </a:prstGeom>
        </p:spPr>
        <p:txBody>
          <a:bodyPr wrap="square">
            <a:spAutoFit/>
          </a:bodyPr>
          <a:lstStyle/>
          <a:p>
            <a:pPr lvl="0" algn="ctr" eaLnBrk="0" latinLnBrk="1" hangingPunct="0"/>
            <a:r>
              <a:rPr lang="zh-CN" altLang="en-US" sz="3000" b="1" kern="0" dirty="0">
                <a:solidFill>
                  <a:srgbClr val="FFFF00"/>
                </a:solidFill>
                <a:latin typeface="宋体" panose="02010600030101010101" pitchFamily="2" charset="-122"/>
              </a:rPr>
              <a:t>(201</a:t>
            </a:r>
            <a:r>
              <a:rPr lang="en-US" altLang="zh-CN" sz="3000" b="1" kern="0" dirty="0">
                <a:solidFill>
                  <a:srgbClr val="FFFF00"/>
                </a:solidFill>
                <a:latin typeface="宋体" panose="02010600030101010101" pitchFamily="2" charset="-122"/>
              </a:rPr>
              <a:t>9</a:t>
            </a:r>
            <a:r>
              <a:rPr lang="zh-CN" altLang="en-US" sz="3000" b="1" kern="0" dirty="0">
                <a:solidFill>
                  <a:srgbClr val="FFFF00"/>
                </a:solidFill>
                <a:latin typeface="宋体" panose="02010600030101010101" pitchFamily="2" charset="-122"/>
              </a:rPr>
              <a:t>课标全国</a:t>
            </a:r>
            <a:r>
              <a:rPr lang="en-US" altLang="zh-CN" sz="3000" b="1" kern="0" dirty="0">
                <a:solidFill>
                  <a:srgbClr val="FFFF00"/>
                </a:solidFill>
                <a:latin typeface="宋体" panose="02010600030101010101" pitchFamily="2" charset="-122"/>
              </a:rPr>
              <a:t>Ⅱ</a:t>
            </a:r>
            <a:r>
              <a:rPr lang="zh-CN" altLang="en-US" sz="3000" b="1" kern="0" dirty="0">
                <a:solidFill>
                  <a:srgbClr val="FFFF00"/>
                </a:solidFill>
                <a:latin typeface="宋体" panose="02010600030101010101" pitchFamily="2" charset="-122"/>
              </a:rPr>
              <a:t>,1</a:t>
            </a:r>
            <a:r>
              <a:rPr lang="en-US" altLang="zh-CN" sz="3000" b="1" kern="0" dirty="0">
                <a:solidFill>
                  <a:srgbClr val="FFFF00"/>
                </a:solidFill>
                <a:latin typeface="宋体" panose="02010600030101010101" pitchFamily="2" charset="-122"/>
              </a:rPr>
              <a:t>1</a:t>
            </a:r>
            <a:r>
              <a:rPr lang="zh-CN" altLang="en-US" sz="3000" b="1" kern="0" dirty="0">
                <a:solidFill>
                  <a:srgbClr val="FFFF00"/>
                </a:solidFill>
                <a:latin typeface="宋体" panose="02010600030101010101" pitchFamily="2" charset="-122"/>
              </a:rPr>
              <a:t>题) </a:t>
            </a:r>
            <a:endParaRPr lang="en-US" altLang="zh-CN" sz="3000" b="1" kern="0" dirty="0">
              <a:solidFill>
                <a:srgbClr val="FFFF00"/>
              </a:solidFill>
              <a:latin typeface="宋体" panose="02010600030101010101" pitchFamily="2" charset="-122"/>
            </a:endParaRPr>
          </a:p>
          <a:p>
            <a:pPr eaLnBrk="0" latinLnBrk="1" hangingPunct="0">
              <a:lnSpc>
                <a:spcPct val="150000"/>
              </a:lnSpc>
            </a:pPr>
            <a:r>
              <a:rPr lang="en-US" altLang="zh-CN" sz="2000" b="1" kern="0" dirty="0">
                <a:solidFill>
                  <a:srgbClr val="FFFF00"/>
                </a:solidFill>
                <a:latin typeface="+mn-ea"/>
              </a:rPr>
              <a:t>11.</a:t>
            </a:r>
            <a:r>
              <a:rPr lang="zh-CN" altLang="en-US" sz="2000" b="1" kern="0" dirty="0">
                <a:solidFill>
                  <a:srgbClr val="FFFF00"/>
                </a:solidFill>
                <a:latin typeface="+mn-ea"/>
              </a:rPr>
              <a:t>下列对文中加点的词语相关内容的解说,不正确的一项是(3分)(　　)</a:t>
            </a:r>
            <a:endParaRPr lang="zh-CN" altLang="en-US" sz="2000" b="1" dirty="0">
              <a:solidFill>
                <a:srgbClr val="FFFF00"/>
              </a:solidFill>
              <a:latin typeface="+mn-ea"/>
            </a:endParaRPr>
          </a:p>
          <a:p>
            <a:pPr eaLnBrk="0" latinLnBrk="1" hangingPunct="0">
              <a:lnSpc>
                <a:spcPct val="150000"/>
              </a:lnSpc>
            </a:pPr>
            <a:r>
              <a:rPr lang="zh-CN" altLang="en-US" sz="2000" b="1" kern="0" dirty="0">
                <a:solidFill>
                  <a:srgbClr val="FFFF00"/>
                </a:solidFill>
                <a:latin typeface="+mn-ea"/>
              </a:rPr>
              <a:t>A.缪公即秦穆公,春秋时秦国国君,在位期间任用贤臣,使国力趋强,称霸西戎。</a:t>
            </a:r>
            <a:endParaRPr lang="en-US" altLang="zh-CN" sz="2000" b="1" kern="0" dirty="0">
              <a:solidFill>
                <a:srgbClr val="FFFF00"/>
              </a:solidFill>
              <a:latin typeface="+mn-ea"/>
            </a:endParaRPr>
          </a:p>
          <a:p>
            <a:pPr eaLnBrk="0" latinLnBrk="1" hangingPunct="0">
              <a:lnSpc>
                <a:spcPct val="150000"/>
              </a:lnSpc>
            </a:pPr>
            <a:r>
              <a:rPr lang="zh-CN" altLang="en-US" sz="2000" b="1" kern="0" dirty="0">
                <a:solidFill>
                  <a:srgbClr val="FFFF00"/>
                </a:solidFill>
                <a:latin typeface="+mn-ea"/>
              </a:rPr>
              <a:t>B.汤武即商汤与孙武的并称,他们二人均以善于用人用计、战功赫赫留名于青史。</a:t>
            </a:r>
            <a:endParaRPr lang="zh-CN" altLang="en-US" sz="2000" b="1" dirty="0">
              <a:solidFill>
                <a:srgbClr val="FFFF00"/>
              </a:solidFill>
              <a:latin typeface="+mn-ea"/>
            </a:endParaRPr>
          </a:p>
          <a:p>
            <a:pPr eaLnBrk="0" latinLnBrk="1" hangingPunct="0">
              <a:lnSpc>
                <a:spcPct val="150000"/>
              </a:lnSpc>
            </a:pPr>
            <a:r>
              <a:rPr lang="zh-CN" altLang="en-US" sz="2000" b="1" kern="0" dirty="0">
                <a:solidFill>
                  <a:srgbClr val="FFFF00"/>
                </a:solidFill>
                <a:latin typeface="+mn-ea"/>
              </a:rPr>
              <a:t>C.变法是指对国家的法令制度作出重大变革,商鞅变法为秦国富强奠定了基础。</a:t>
            </a:r>
            <a:endParaRPr lang="zh-CN" altLang="en-US" sz="2000" b="1" dirty="0">
              <a:solidFill>
                <a:srgbClr val="FFFF00"/>
              </a:solidFill>
              <a:latin typeface="+mn-ea"/>
            </a:endParaRPr>
          </a:p>
          <a:p>
            <a:pPr eaLnBrk="0" latinLnBrk="1" hangingPunct="0">
              <a:lnSpc>
                <a:spcPct val="150000"/>
              </a:lnSpc>
            </a:pPr>
            <a:r>
              <a:rPr lang="zh-CN" altLang="en-US" sz="2000" b="1" kern="0" dirty="0">
                <a:solidFill>
                  <a:srgbClr val="FFFF00"/>
                </a:solidFill>
                <a:latin typeface="+mn-ea"/>
              </a:rPr>
              <a:t>D.黥是古代的一种刑罚,在犯人脸上刺上记号或文字并涂上墨,在刑罚之中较轻。</a:t>
            </a:r>
            <a:endParaRPr lang="zh-CN" altLang="en-US" sz="900" dirty="0"/>
          </a:p>
        </p:txBody>
      </p:sp>
      <p:sp>
        <p:nvSpPr>
          <p:cNvPr id="17" name="矩形 16"/>
          <p:cNvSpPr/>
          <p:nvPr/>
        </p:nvSpPr>
        <p:spPr>
          <a:xfrm>
            <a:off x="983626" y="3642454"/>
            <a:ext cx="10224751" cy="1323439"/>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latin typeface="+mn-ea"/>
              </a:rPr>
              <a:t>答案： </a:t>
            </a:r>
            <a:r>
              <a:rPr lang="en-US" altLang="zh-CN" sz="2000" b="1" dirty="0">
                <a:solidFill>
                  <a:srgbClr val="FFFF00"/>
                </a:solidFill>
                <a:latin typeface="+mn-ea"/>
              </a:rPr>
              <a:t>B</a:t>
            </a:r>
            <a:r>
              <a:rPr lang="zh-CN" altLang="en-US" sz="2000" b="1" dirty="0">
                <a:solidFill>
                  <a:srgbClr val="FFFF00"/>
                </a:solidFill>
                <a:latin typeface="+mn-ea"/>
              </a:rPr>
              <a:t>　本题考查了解并掌握古代文化常识的能力</a:t>
            </a:r>
            <a:r>
              <a:rPr lang="en-US" altLang="zh-CN" sz="2000" b="1" dirty="0">
                <a:solidFill>
                  <a:srgbClr val="FFFF00"/>
                </a:solidFill>
                <a:latin typeface="+mn-ea"/>
              </a:rPr>
              <a:t>,</a:t>
            </a:r>
            <a:r>
              <a:rPr lang="zh-CN" altLang="en-US" sz="2000" b="1" dirty="0">
                <a:solidFill>
                  <a:srgbClr val="FFFF00"/>
                </a:solidFill>
                <a:latin typeface="+mn-ea"/>
              </a:rPr>
              <a:t>体现文化传承与理解的学科素养</a:t>
            </a:r>
            <a:r>
              <a:rPr lang="en-US" altLang="zh-CN" sz="2000" b="1" dirty="0">
                <a:solidFill>
                  <a:srgbClr val="FFFF00"/>
                </a:solidFill>
                <a:latin typeface="+mn-ea"/>
              </a:rPr>
              <a:t>,</a:t>
            </a:r>
            <a:r>
              <a:rPr lang="zh-CN" altLang="en-US" sz="2000" b="1" dirty="0">
                <a:solidFill>
                  <a:srgbClr val="FFFF00"/>
                </a:solidFill>
                <a:latin typeface="+mn-ea"/>
              </a:rPr>
              <a:t>弘扬中华优秀传统文化。</a:t>
            </a:r>
          </a:p>
          <a:p>
            <a:r>
              <a:rPr lang="en-US" altLang="zh-CN" sz="2000" b="1" dirty="0">
                <a:solidFill>
                  <a:srgbClr val="FFFF00"/>
                </a:solidFill>
                <a:latin typeface="+mn-ea"/>
              </a:rPr>
              <a:t>B</a:t>
            </a:r>
            <a:r>
              <a:rPr lang="zh-CN" altLang="en-US" sz="2000" b="1" dirty="0">
                <a:solidFill>
                  <a:srgbClr val="FFFF00"/>
                </a:solidFill>
                <a:latin typeface="+mn-ea"/>
              </a:rPr>
              <a:t>项</a:t>
            </a:r>
            <a:r>
              <a:rPr lang="en-US" altLang="zh-CN" sz="2000" b="1" dirty="0">
                <a:solidFill>
                  <a:srgbClr val="FFFF00"/>
                </a:solidFill>
                <a:latin typeface="+mn-ea"/>
              </a:rPr>
              <a:t>,“</a:t>
            </a:r>
            <a:r>
              <a:rPr lang="zh-CN" altLang="en-US" sz="2000" b="1" dirty="0">
                <a:solidFill>
                  <a:srgbClr val="FFFF00"/>
                </a:solidFill>
                <a:latin typeface="+mn-ea"/>
              </a:rPr>
              <a:t>汤武即商汤与孙武的并称”错。历史上的孙武不是“王”</a:t>
            </a:r>
            <a:r>
              <a:rPr lang="en-US" altLang="zh-CN" sz="2000" b="1" dirty="0">
                <a:solidFill>
                  <a:srgbClr val="FFFF00"/>
                </a:solidFill>
                <a:latin typeface="+mn-ea"/>
              </a:rPr>
              <a:t>,</a:t>
            </a:r>
            <a:r>
              <a:rPr lang="zh-CN" altLang="en-US" sz="2000" b="1" dirty="0">
                <a:solidFill>
                  <a:srgbClr val="FFFF00"/>
                </a:solidFill>
                <a:latin typeface="+mn-ea"/>
              </a:rPr>
              <a:t>文中说“汤武不循古而王”</a:t>
            </a:r>
            <a:r>
              <a:rPr lang="en-US" altLang="zh-CN" sz="2000" b="1" dirty="0">
                <a:solidFill>
                  <a:srgbClr val="FFFF00"/>
                </a:solidFill>
                <a:latin typeface="+mn-ea"/>
              </a:rPr>
              <a:t>,</a:t>
            </a:r>
            <a:r>
              <a:rPr lang="zh-CN" altLang="en-US" sz="2000" b="1" dirty="0">
                <a:solidFill>
                  <a:srgbClr val="FFFF00"/>
                </a:solidFill>
                <a:latin typeface="+mn-ea"/>
              </a:rPr>
              <a:t>是指汤武不守古法</a:t>
            </a:r>
            <a:r>
              <a:rPr lang="en-US" altLang="zh-CN" sz="2000" b="1" dirty="0">
                <a:solidFill>
                  <a:srgbClr val="FFFF00"/>
                </a:solidFill>
                <a:latin typeface="+mn-ea"/>
              </a:rPr>
              <a:t>,</a:t>
            </a:r>
            <a:r>
              <a:rPr lang="zh-CN" altLang="en-US" sz="2000" b="1" dirty="0">
                <a:solidFill>
                  <a:srgbClr val="FFFF00"/>
                </a:solidFill>
                <a:latin typeface="+mn-ea"/>
              </a:rPr>
              <a:t>却统一了天下</a:t>
            </a:r>
            <a:r>
              <a:rPr lang="en-US" altLang="zh-CN" sz="2000" b="1" dirty="0">
                <a:solidFill>
                  <a:srgbClr val="FFFF00"/>
                </a:solidFill>
                <a:latin typeface="+mn-ea"/>
              </a:rPr>
              <a:t>,</a:t>
            </a:r>
            <a:r>
              <a:rPr lang="zh-CN" altLang="en-US" sz="2000" b="1" dirty="0">
                <a:solidFill>
                  <a:srgbClr val="FFFF00"/>
                </a:solidFill>
                <a:latin typeface="+mn-ea"/>
              </a:rPr>
              <a:t>由此可知“汤”指商汤</a:t>
            </a:r>
            <a:r>
              <a:rPr lang="en-US" altLang="zh-CN" sz="2000" b="1" dirty="0">
                <a:solidFill>
                  <a:srgbClr val="FFFF00"/>
                </a:solidFill>
                <a:latin typeface="+mn-ea"/>
              </a:rPr>
              <a:t>,“</a:t>
            </a:r>
            <a:r>
              <a:rPr lang="zh-CN" altLang="en-US" sz="2000" b="1" dirty="0">
                <a:solidFill>
                  <a:srgbClr val="FFFF00"/>
                </a:solidFill>
                <a:latin typeface="+mn-ea"/>
              </a:rPr>
              <a:t>武”指周武王。</a:t>
            </a:r>
          </a:p>
        </p:txBody>
      </p:sp>
    </p:spTree>
    <p:extLst>
      <p:ext uri="{BB962C8B-B14F-4D97-AF65-F5344CB8AC3E}">
        <p14:creationId xmlns="" xmlns:p14="http://schemas.microsoft.com/office/powerpoint/2010/main" val="3850711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5" y="-20710"/>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94751" y="1382772"/>
            <a:ext cx="11002500" cy="3785652"/>
          </a:xfrm>
          <a:prstGeom prst="rect">
            <a:avLst/>
          </a:prstGeom>
        </p:spPr>
        <p:txBody>
          <a:bodyPr wrap="square">
            <a:spAutoFit/>
          </a:bodyPr>
          <a:lstStyle/>
          <a:p>
            <a:pPr eaLnBrk="0" latinLnBrk="1" hangingPunct="0"/>
            <a:r>
              <a:rPr lang="en-US" altLang="zh-CN" sz="2000" b="1" kern="0" dirty="0">
                <a:solidFill>
                  <a:srgbClr val="FFFF00"/>
                </a:solidFill>
                <a:latin typeface="+mn-ea"/>
              </a:rPr>
              <a:t>3.</a:t>
            </a:r>
            <a:r>
              <a:rPr lang="zh-CN" altLang="en-US" sz="2000" b="1" kern="0" dirty="0">
                <a:solidFill>
                  <a:srgbClr val="FFFF00"/>
                </a:solidFill>
                <a:latin typeface="+mn-ea"/>
              </a:rPr>
              <a:t>官职名称</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1</a:t>
            </a:r>
            <a:r>
              <a:rPr lang="zh-CN" altLang="en-US" sz="2000" b="1" kern="0" dirty="0">
                <a:solidFill>
                  <a:srgbClr val="FFFF00"/>
                </a:solidFill>
                <a:latin typeface="+mn-ea"/>
              </a:rPr>
              <a:t>）爵：爵位、爵号，是古代皇帝对贵戚功臣的封赐。</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2</a:t>
            </a:r>
            <a:r>
              <a:rPr lang="zh-CN" altLang="en-US" sz="2000" b="1" kern="0" dirty="0">
                <a:solidFill>
                  <a:srgbClr val="FFFF00"/>
                </a:solidFill>
                <a:latin typeface="+mn-ea"/>
              </a:rPr>
              <a:t>）丞相：封建官僚机构中的最高官职，秉承君主旨意管理全国政务的人，也称相国、宰相，简称“相”。</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3</a:t>
            </a:r>
            <a:r>
              <a:rPr lang="zh-CN" altLang="en-US" sz="2000" b="1" kern="0" dirty="0">
                <a:solidFill>
                  <a:srgbClr val="FFFF00"/>
                </a:solidFill>
                <a:latin typeface="+mn-ea"/>
              </a:rPr>
              <a:t>）太师：可指两种官职。其一，古代称太师、太傅、太保为“三公”，后多为大官加衔，表示恩宠而无实职。其二，古代又称太子太师、太子太傅、太子太保为“东宫三师”，都是太子的老师，太师是太子太师的简称，后来也逐渐成为虚衔。</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4</a:t>
            </a:r>
            <a:r>
              <a:rPr lang="zh-CN" altLang="en-US" sz="2000" b="1" kern="0" dirty="0">
                <a:solidFill>
                  <a:srgbClr val="FFFF00"/>
                </a:solidFill>
                <a:latin typeface="+mn-ea"/>
              </a:rPr>
              <a:t>）尚书：最初是掌管文书奏章的官员，隋代始设六部，唐代确定六部为吏、户、礼、兵、刑、工，各部以尚书、侍郎为正副长官。</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5</a:t>
            </a:r>
            <a:r>
              <a:rPr lang="zh-CN" altLang="en-US" sz="2000" b="1" kern="0" dirty="0">
                <a:solidFill>
                  <a:srgbClr val="FFFF00"/>
                </a:solidFill>
                <a:latin typeface="+mn-ea"/>
              </a:rPr>
              <a:t>）学士：魏晋时是掌管典礼、编撰诸事的官职；唐以后指翰林学士，是皇帝的秘书、顾问，参与机要，因而有“内相”之称；明清时奉旨、侍读、侍讲、编修、庶吉士等虽亦为翰林学士，但与唐宋时翰林学士的地位和职权都不同。</a:t>
            </a:r>
          </a:p>
        </p:txBody>
      </p:sp>
    </p:spTree>
    <p:extLst>
      <p:ext uri="{BB962C8B-B14F-4D97-AF65-F5344CB8AC3E}">
        <p14:creationId xmlns="" xmlns:p14="http://schemas.microsoft.com/office/powerpoint/2010/main" val="132088718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45140" y="1501769"/>
            <a:ext cx="10957500" cy="2554545"/>
          </a:xfrm>
          <a:prstGeom prst="rect">
            <a:avLst/>
          </a:prstGeom>
        </p:spPr>
        <p:txBody>
          <a:bodyPr wrap="square">
            <a:spAutoFit/>
          </a:bodyPr>
          <a:lstStyle/>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6</a:t>
            </a:r>
            <a:r>
              <a:rPr lang="zh-CN" altLang="en-US" sz="2000" b="1" kern="0" dirty="0">
                <a:solidFill>
                  <a:srgbClr val="FFFF00"/>
                </a:solidFill>
                <a:latin typeface="+mn-ea"/>
              </a:rPr>
              <a:t>）上卿：周代官制，天子及诸侯皆有卿，分上中下三等，最尊贵者谓“上卿”。</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7</a:t>
            </a:r>
            <a:r>
              <a:rPr lang="zh-CN" altLang="en-US" sz="2000" b="1" kern="0" dirty="0">
                <a:solidFill>
                  <a:srgbClr val="FFFF00"/>
                </a:solidFill>
                <a:latin typeface="+mn-ea"/>
              </a:rPr>
              <a:t>）大将军：先秦、西汉时是将军的最高称号，魏晋以后渐成虚衔而无实职，明清两代于战争时才设大将军官职，战后即废除。</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8</a:t>
            </a:r>
            <a:r>
              <a:rPr lang="zh-CN" altLang="en-US" sz="2000" b="1" kern="0" dirty="0">
                <a:solidFill>
                  <a:srgbClr val="FFFF00"/>
                </a:solidFill>
                <a:latin typeface="+mn-ea"/>
              </a:rPr>
              <a:t>）参知政事：简称“参政”，是唐宋时期最高政务长官之一，与同平章事、枢密使、枢密副使合称“宰执”。</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9</a:t>
            </a:r>
            <a:r>
              <a:rPr lang="zh-CN" altLang="en-US" sz="2000" b="1" kern="0" dirty="0">
                <a:solidFill>
                  <a:srgbClr val="FFFF00"/>
                </a:solidFill>
                <a:latin typeface="+mn-ea"/>
              </a:rPr>
              <a:t>）军机大臣：军机处是清代辅佐皇帝的政务机构，任职者无定员，一般由亲王、大学士、尚书、侍郎或京堂充任，称为军机大臣，军机大臣少则三四人，多则六七人，被称为“枢臣”。</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10</a:t>
            </a:r>
            <a:r>
              <a:rPr lang="zh-CN" altLang="en-US" sz="2000" b="1" kern="0" dirty="0">
                <a:solidFill>
                  <a:srgbClr val="FFFF00"/>
                </a:solidFill>
                <a:latin typeface="+mn-ea"/>
              </a:rPr>
              <a:t>）御史：本为史官，秦以后置御史大夫，职位仅次于丞相，主管弹劾、纠察官员过失诸事。</a:t>
            </a:r>
          </a:p>
        </p:txBody>
      </p:sp>
    </p:spTree>
    <p:extLst>
      <p:ext uri="{BB962C8B-B14F-4D97-AF65-F5344CB8AC3E}">
        <p14:creationId xmlns="" xmlns:p14="http://schemas.microsoft.com/office/powerpoint/2010/main" val="3649343141"/>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2" y="-8975"/>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50998" y="1475914"/>
            <a:ext cx="10890000" cy="3139321"/>
          </a:xfrm>
          <a:prstGeom prst="rect">
            <a:avLst/>
          </a:prstGeom>
        </p:spPr>
        <p:txBody>
          <a:bodyPr wrap="square">
            <a:spAutoFit/>
          </a:bodyPr>
          <a:lstStyle/>
          <a:p>
            <a:pPr eaLnBrk="0" latinLnBrk="1" hangingPunct="0"/>
            <a:r>
              <a:rPr lang="zh-CN" altLang="en-US" sz="2200" b="1" kern="0" dirty="0">
                <a:solidFill>
                  <a:srgbClr val="FFFF00"/>
                </a:solidFill>
                <a:latin typeface="+mn-ea"/>
              </a:rPr>
              <a:t>（</a:t>
            </a:r>
            <a:r>
              <a:rPr lang="en-US" altLang="zh-CN" sz="2200" b="1" kern="0" dirty="0">
                <a:solidFill>
                  <a:srgbClr val="FFFF00"/>
                </a:solidFill>
                <a:latin typeface="+mn-ea"/>
              </a:rPr>
              <a:t>11</a:t>
            </a:r>
            <a:r>
              <a:rPr lang="zh-CN" altLang="en-US" sz="2200" b="1" kern="0" dirty="0">
                <a:solidFill>
                  <a:srgbClr val="FFFF00"/>
                </a:solidFill>
                <a:latin typeface="+mn-ea"/>
              </a:rPr>
              <a:t>）枢密使：枢密院的长官，唐时由宦官担任，宋以后改由大臣担任，枢密院是管理军国要政的最高国务机构之一，枢密使的权力与宰相相当，清代军机大臣往往被尊称为“枢密”。</a:t>
            </a:r>
            <a:br>
              <a:rPr lang="zh-CN" altLang="en-US" sz="2200" b="1" kern="0" dirty="0">
                <a:solidFill>
                  <a:srgbClr val="FFFF00"/>
                </a:solidFill>
                <a:latin typeface="+mn-ea"/>
              </a:rPr>
            </a:br>
            <a:r>
              <a:rPr lang="zh-CN" altLang="en-US" sz="2200" b="1" kern="0" dirty="0">
                <a:solidFill>
                  <a:srgbClr val="FFFF00"/>
                </a:solidFill>
                <a:latin typeface="+mn-ea"/>
              </a:rPr>
              <a:t>（</a:t>
            </a:r>
            <a:r>
              <a:rPr lang="en-US" altLang="zh-CN" sz="2200" b="1" kern="0" dirty="0">
                <a:solidFill>
                  <a:srgbClr val="FFFF00"/>
                </a:solidFill>
                <a:latin typeface="+mn-ea"/>
              </a:rPr>
              <a:t>12</a:t>
            </a:r>
            <a:r>
              <a:rPr lang="zh-CN" altLang="en-US" sz="2200" b="1" kern="0" dirty="0">
                <a:solidFill>
                  <a:srgbClr val="FFFF00"/>
                </a:solidFill>
                <a:latin typeface="+mn-ea"/>
              </a:rPr>
              <a:t>）左徒：战国时楚国的官名，与后世左右拾遗相当，主要职责是规谏皇帝、举荐人才。</a:t>
            </a:r>
            <a:br>
              <a:rPr lang="zh-CN" altLang="en-US" sz="2200" b="1" kern="0" dirty="0">
                <a:solidFill>
                  <a:srgbClr val="FFFF00"/>
                </a:solidFill>
                <a:latin typeface="+mn-ea"/>
              </a:rPr>
            </a:br>
            <a:r>
              <a:rPr lang="zh-CN" altLang="en-US" sz="2200" b="1" kern="0" dirty="0">
                <a:solidFill>
                  <a:srgbClr val="FFFF00"/>
                </a:solidFill>
                <a:latin typeface="+mn-ea"/>
              </a:rPr>
              <a:t>（</a:t>
            </a:r>
            <a:r>
              <a:rPr lang="en-US" altLang="zh-CN" sz="2200" b="1" kern="0" dirty="0">
                <a:solidFill>
                  <a:srgbClr val="FFFF00"/>
                </a:solidFill>
                <a:latin typeface="+mn-ea"/>
              </a:rPr>
              <a:t>13</a:t>
            </a:r>
            <a:r>
              <a:rPr lang="zh-CN" altLang="en-US" sz="2200" b="1" kern="0" dirty="0">
                <a:solidFill>
                  <a:srgbClr val="FFFF00"/>
                </a:solidFill>
                <a:latin typeface="+mn-ea"/>
              </a:rPr>
              <a:t>）太尉：元代以前的官职名称，是辅佐皇帝的最高武官，汉代称大司马，宋代定为最高一级武官。</a:t>
            </a:r>
            <a:br>
              <a:rPr lang="zh-CN" altLang="en-US" sz="2200" b="1" kern="0" dirty="0">
                <a:solidFill>
                  <a:srgbClr val="FFFF00"/>
                </a:solidFill>
                <a:latin typeface="+mn-ea"/>
              </a:rPr>
            </a:br>
            <a:r>
              <a:rPr lang="zh-CN" altLang="en-US" sz="2200" b="1" kern="0" dirty="0">
                <a:solidFill>
                  <a:srgbClr val="FFFF00"/>
                </a:solidFill>
                <a:latin typeface="+mn-ea"/>
              </a:rPr>
              <a:t>（</a:t>
            </a:r>
            <a:r>
              <a:rPr lang="en-US" altLang="zh-CN" sz="2200" b="1" kern="0" dirty="0">
                <a:solidFill>
                  <a:srgbClr val="FFFF00"/>
                </a:solidFill>
                <a:latin typeface="+mn-ea"/>
              </a:rPr>
              <a:t>14</a:t>
            </a:r>
            <a:r>
              <a:rPr lang="zh-CN" altLang="en-US" sz="2200" b="1" kern="0" dirty="0">
                <a:solidFill>
                  <a:srgbClr val="FFFF00"/>
                </a:solidFill>
                <a:latin typeface="+mn-ea"/>
              </a:rPr>
              <a:t>）上大夫：先秦官名，比卿低一等。</a:t>
            </a:r>
            <a:br>
              <a:rPr lang="zh-CN" altLang="en-US" sz="2200" b="1" kern="0" dirty="0">
                <a:solidFill>
                  <a:srgbClr val="FFFF00"/>
                </a:solidFill>
                <a:latin typeface="+mn-ea"/>
              </a:rPr>
            </a:br>
            <a:r>
              <a:rPr lang="zh-CN" altLang="en-US" sz="2200" b="1" kern="0" dirty="0">
                <a:solidFill>
                  <a:srgbClr val="FFFF00"/>
                </a:solidFill>
                <a:latin typeface="+mn-ea"/>
              </a:rPr>
              <a:t>（</a:t>
            </a:r>
            <a:r>
              <a:rPr lang="en-US" altLang="zh-CN" sz="2200" b="1" kern="0" dirty="0">
                <a:solidFill>
                  <a:srgbClr val="FFFF00"/>
                </a:solidFill>
                <a:latin typeface="+mn-ea"/>
              </a:rPr>
              <a:t>15</a:t>
            </a:r>
            <a:r>
              <a:rPr lang="zh-CN" altLang="en-US" sz="2200" b="1" kern="0" dirty="0">
                <a:solidFill>
                  <a:srgbClr val="FFFF00"/>
                </a:solidFill>
                <a:latin typeface="+mn-ea"/>
              </a:rPr>
              <a:t>）大夫：各个朝代所指的内容不尽相同，有时可指中央机关的要职。 </a:t>
            </a:r>
          </a:p>
        </p:txBody>
      </p:sp>
    </p:spTree>
    <p:extLst>
      <p:ext uri="{BB962C8B-B14F-4D97-AF65-F5344CB8AC3E}">
        <p14:creationId xmlns="" xmlns:p14="http://schemas.microsoft.com/office/powerpoint/2010/main" val="194863661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67640" y="1494106"/>
            <a:ext cx="10912500" cy="3416320"/>
          </a:xfrm>
          <a:prstGeom prst="rect">
            <a:avLst/>
          </a:prstGeom>
        </p:spPr>
        <p:txBody>
          <a:bodyPr wrap="square">
            <a:spAutoFit/>
          </a:bodyPr>
          <a:lstStyle/>
          <a:p>
            <a:r>
              <a:rPr lang="zh-CN" altLang="en-US" sz="2400" b="1" kern="0" dirty="0">
                <a:solidFill>
                  <a:srgbClr val="FFFF00"/>
                </a:solidFill>
                <a:latin typeface="+mn-ea"/>
              </a:rPr>
              <a:t>（</a:t>
            </a:r>
            <a:r>
              <a:rPr lang="en-US" altLang="zh-CN" sz="2400" b="1" kern="0" dirty="0">
                <a:solidFill>
                  <a:srgbClr val="FFFF00"/>
                </a:solidFill>
                <a:latin typeface="+mn-ea"/>
              </a:rPr>
              <a:t>16</a:t>
            </a:r>
            <a:r>
              <a:rPr lang="zh-CN" altLang="en-US" sz="2400" b="1" kern="0" dirty="0">
                <a:solidFill>
                  <a:srgbClr val="FFFF00"/>
                </a:solidFill>
                <a:latin typeface="+mn-ea"/>
              </a:rPr>
              <a:t>）士大夫：旧时指官吏或较有声望、地位的知识分子。</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17</a:t>
            </a:r>
            <a:r>
              <a:rPr lang="zh-CN" altLang="en-US" sz="2400" b="1" kern="0" dirty="0">
                <a:solidFill>
                  <a:srgbClr val="FFFF00"/>
                </a:solidFill>
                <a:latin typeface="+mn-ea"/>
              </a:rPr>
              <a:t>）太史：西周、春秋时为地位很高的朝廷大臣，掌管起草文书、策命诸侯卿大夫、记载史事，兼管典籍、历法、祭祀等事，秦汉以后设太史令，其职掌范围渐小，地位渐低。</a:t>
            </a:r>
          </a:p>
          <a:p>
            <a:r>
              <a:rPr lang="zh-CN" altLang="en-US" sz="2400" b="1" kern="0" dirty="0">
                <a:solidFill>
                  <a:srgbClr val="FFFF00"/>
                </a:solidFill>
                <a:latin typeface="+mn-ea"/>
              </a:rPr>
              <a:t>（</a:t>
            </a:r>
            <a:r>
              <a:rPr lang="en-US" altLang="zh-CN" sz="2400" b="1" kern="0" dirty="0">
                <a:solidFill>
                  <a:srgbClr val="FFFF00"/>
                </a:solidFill>
                <a:latin typeface="+mn-ea"/>
              </a:rPr>
              <a:t>18</a:t>
            </a:r>
            <a:r>
              <a:rPr lang="zh-CN" altLang="en-US" sz="2400" b="1" kern="0" dirty="0">
                <a:solidFill>
                  <a:srgbClr val="FFFF00"/>
                </a:solidFill>
                <a:latin typeface="+mn-ea"/>
              </a:rPr>
              <a:t>）长史：秦时为丞相属官，两汉以后成为将军属官，是幕僚之长。</a:t>
            </a:r>
          </a:p>
          <a:p>
            <a:r>
              <a:rPr lang="zh-CN" altLang="en-US" sz="2400" b="1" kern="0" dirty="0">
                <a:solidFill>
                  <a:srgbClr val="FFFF00"/>
                </a:solidFill>
                <a:latin typeface="+mn-ea"/>
              </a:rPr>
              <a:t>（</a:t>
            </a:r>
            <a:r>
              <a:rPr lang="en-US" altLang="zh-CN" sz="2400" b="1" kern="0" dirty="0">
                <a:solidFill>
                  <a:srgbClr val="FFFF00"/>
                </a:solidFill>
                <a:latin typeface="+mn-ea"/>
              </a:rPr>
              <a:t>19</a:t>
            </a:r>
            <a:r>
              <a:rPr lang="zh-CN" altLang="en-US" sz="2400" b="1" kern="0" dirty="0">
                <a:solidFill>
                  <a:srgbClr val="FFFF00"/>
                </a:solidFill>
                <a:latin typeface="+mn-ea"/>
              </a:rPr>
              <a:t>）侍郎：初为宫廷近侍，东汉以后成为尚书的属官，唐代始以侍郎为三省各部长官（尚书）的副职。</a:t>
            </a:r>
          </a:p>
          <a:p>
            <a:r>
              <a:rPr lang="zh-CN" altLang="en-US" sz="2400" b="1" kern="0" dirty="0">
                <a:solidFill>
                  <a:srgbClr val="FFFF00"/>
                </a:solidFill>
                <a:latin typeface="+mn-ea"/>
              </a:rPr>
              <a:t>（</a:t>
            </a:r>
            <a:r>
              <a:rPr lang="en-US" altLang="zh-CN" sz="2400" b="1" kern="0" dirty="0">
                <a:solidFill>
                  <a:srgbClr val="FFFF00"/>
                </a:solidFill>
                <a:latin typeface="+mn-ea"/>
              </a:rPr>
              <a:t>20</a:t>
            </a:r>
            <a:r>
              <a:rPr lang="zh-CN" altLang="en-US" sz="2400" b="1" kern="0" dirty="0">
                <a:solidFill>
                  <a:srgbClr val="FFFF00"/>
                </a:solidFill>
                <a:latin typeface="+mn-ea"/>
              </a:rPr>
              <a:t>）侍中：原为正规官职外的加官之一，因侍从皇帝左右，地位渐高，等级超过侍郎，魏晋以后，往往成为事实上的宰相。</a:t>
            </a:r>
          </a:p>
        </p:txBody>
      </p:sp>
    </p:spTree>
    <p:extLst>
      <p:ext uri="{BB962C8B-B14F-4D97-AF65-F5344CB8AC3E}">
        <p14:creationId xmlns="" xmlns:p14="http://schemas.microsoft.com/office/powerpoint/2010/main" val="3196352603"/>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8500" y="1328425"/>
            <a:ext cx="10822500" cy="2677656"/>
          </a:xfrm>
          <a:prstGeom prst="rect">
            <a:avLst/>
          </a:prstGeom>
        </p:spPr>
        <p:txBody>
          <a:bodyPr wrap="square">
            <a:spAutoFit/>
          </a:bodyPr>
          <a:lstStyle/>
          <a:p>
            <a:r>
              <a:rPr lang="zh-CN" altLang="en-US" sz="2400" b="1" kern="0" dirty="0">
                <a:solidFill>
                  <a:srgbClr val="FFFF00"/>
                </a:solidFill>
                <a:latin typeface="+mn-ea"/>
              </a:rPr>
              <a:t>（</a:t>
            </a:r>
            <a:r>
              <a:rPr lang="en-US" altLang="zh-CN" sz="2400" b="1" kern="0" dirty="0">
                <a:solidFill>
                  <a:srgbClr val="FFFF00"/>
                </a:solidFill>
                <a:latin typeface="+mn-ea"/>
              </a:rPr>
              <a:t>21</a:t>
            </a:r>
            <a:r>
              <a:rPr lang="zh-CN" altLang="en-US" sz="2400" b="1" kern="0" dirty="0">
                <a:solidFill>
                  <a:srgbClr val="FFFF00"/>
                </a:solidFill>
                <a:latin typeface="+mn-ea"/>
              </a:rPr>
              <a:t>）郎中：战国时为宫廷侍卫，自唐至清成为尚书、侍郎以下的高级官员，分掌各司事务。</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22</a:t>
            </a:r>
            <a:r>
              <a:rPr lang="zh-CN" altLang="en-US" sz="2400" b="1" kern="0" dirty="0">
                <a:solidFill>
                  <a:srgbClr val="FFFF00"/>
                </a:solidFill>
                <a:latin typeface="+mn-ea"/>
              </a:rPr>
              <a:t>）参军：“参谋军务”的简称，最初是丞相的军事参谋，晋以后地位渐低，成为诸王、将军的幕僚，隋唐以后逐渐成为地方官员。</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23</a:t>
            </a:r>
            <a:r>
              <a:rPr lang="zh-CN" altLang="en-US" sz="2400" b="1" kern="0" dirty="0">
                <a:solidFill>
                  <a:srgbClr val="FFFF00"/>
                </a:solidFill>
                <a:latin typeface="+mn-ea"/>
              </a:rPr>
              <a:t>）令尹：春秋战国时楚国执掌军政大权的长官，相当于丞相。</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24</a:t>
            </a:r>
            <a:r>
              <a:rPr lang="zh-CN" altLang="en-US" sz="2400" b="1" kern="0" dirty="0">
                <a:solidFill>
                  <a:srgbClr val="FFFF00"/>
                </a:solidFill>
                <a:latin typeface="+mn-ea"/>
              </a:rPr>
              <a:t>）都尉：职位次于将军的武官。</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25</a:t>
            </a:r>
            <a:r>
              <a:rPr lang="zh-CN" altLang="en-US" sz="2400" b="1" kern="0" dirty="0">
                <a:solidFill>
                  <a:srgbClr val="FFFF00"/>
                </a:solidFill>
                <a:latin typeface="+mn-ea"/>
              </a:rPr>
              <a:t>）司马：各个朝代所指官位不尽相同，战国时为掌管军政、军赋的副官。</a:t>
            </a:r>
          </a:p>
        </p:txBody>
      </p:sp>
    </p:spTree>
    <p:extLst>
      <p:ext uri="{BB962C8B-B14F-4D97-AF65-F5344CB8AC3E}">
        <p14:creationId xmlns="" xmlns:p14="http://schemas.microsoft.com/office/powerpoint/2010/main" val="2517585590"/>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1061884" y="898981"/>
            <a:ext cx="10547452" cy="5632311"/>
          </a:xfrm>
          <a:prstGeom prst="rect">
            <a:avLst/>
          </a:prstGeom>
        </p:spPr>
        <p:txBody>
          <a:bodyPr wrap="square">
            <a:spAutoFit/>
          </a:bodyPr>
          <a:lstStyle/>
          <a:p>
            <a:r>
              <a:rPr lang="zh-CN" altLang="en-US" sz="2400" b="1" kern="0" dirty="0">
                <a:solidFill>
                  <a:srgbClr val="FFFF00"/>
                </a:solidFill>
                <a:latin typeface="+mn-ea"/>
              </a:rPr>
              <a:t>（</a:t>
            </a:r>
            <a:r>
              <a:rPr lang="en-US" altLang="zh-CN" sz="2400" b="1" kern="0" dirty="0">
                <a:solidFill>
                  <a:srgbClr val="FFFF00"/>
                </a:solidFill>
                <a:latin typeface="+mn-ea"/>
              </a:rPr>
              <a:t>26</a:t>
            </a:r>
            <a:r>
              <a:rPr lang="zh-CN" altLang="en-US" sz="2400" b="1" kern="0" dirty="0">
                <a:solidFill>
                  <a:srgbClr val="FFFF00"/>
                </a:solidFill>
                <a:latin typeface="+mn-ea"/>
              </a:rPr>
              <a:t>）节度使：唐代总揽数州军政事务的总管，原只设在边境诸州，后境内也遍设，造成割据局面，因此世称“藩镇”。</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27</a:t>
            </a:r>
            <a:r>
              <a:rPr lang="zh-CN" altLang="en-US" sz="2400" b="1" kern="0" dirty="0">
                <a:solidFill>
                  <a:srgbClr val="FFFF00"/>
                </a:solidFill>
                <a:latin typeface="+mn-ea"/>
              </a:rPr>
              <a:t>）经略使：简称“经略”，唐宋时期为边防军事长官，与都督并置，明清两代有重要军事任务时特设经略，官位高于总督。</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28</a:t>
            </a:r>
            <a:r>
              <a:rPr lang="zh-CN" altLang="en-US" sz="2400" b="1" kern="0" dirty="0">
                <a:solidFill>
                  <a:srgbClr val="FFFF00"/>
                </a:solidFill>
                <a:latin typeface="+mn-ea"/>
              </a:rPr>
              <a:t>）刺史：原为巡察官名，东汉以后成为州郡最高军政长官，有时称为太守。</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29</a:t>
            </a:r>
            <a:r>
              <a:rPr lang="zh-CN" altLang="en-US" sz="2400" b="1" kern="0" dirty="0">
                <a:solidFill>
                  <a:srgbClr val="FFFF00"/>
                </a:solidFill>
                <a:latin typeface="+mn-ea"/>
              </a:rPr>
              <a:t>）巡抚：明初指京官巡察地方，清代正式成为省级地方长官，地位略次于总督，别称“抚院”“抚台”“抚军”。</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30</a:t>
            </a:r>
            <a:r>
              <a:rPr lang="zh-CN" altLang="en-US" sz="2400" b="1" kern="0" dirty="0">
                <a:solidFill>
                  <a:srgbClr val="FFFF00"/>
                </a:solidFill>
                <a:latin typeface="+mn-ea"/>
              </a:rPr>
              <a:t>）校尉：两汉时期次于将军的官职。</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31</a:t>
            </a:r>
            <a:r>
              <a:rPr lang="zh-CN" altLang="en-US" sz="2400" b="1" kern="0" dirty="0">
                <a:solidFill>
                  <a:srgbClr val="FFFF00"/>
                </a:solidFill>
                <a:latin typeface="+mn-ea"/>
              </a:rPr>
              <a:t>）教头：宋代军中教练武艺的军官。</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32</a:t>
            </a:r>
            <a:r>
              <a:rPr lang="zh-CN" altLang="en-US" sz="2400" b="1" kern="0" dirty="0">
                <a:solidFill>
                  <a:srgbClr val="FFFF00"/>
                </a:solidFill>
                <a:latin typeface="+mn-ea"/>
              </a:rPr>
              <a:t>）提辖：宋代州郡武官的官名，主管训练军队、督捕盗贼等事务。</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33</a:t>
            </a:r>
            <a:r>
              <a:rPr lang="zh-CN" altLang="en-US" sz="2400" b="1" kern="0" dirty="0">
                <a:solidFill>
                  <a:srgbClr val="FFFF00"/>
                </a:solidFill>
                <a:latin typeface="+mn-ea"/>
              </a:rPr>
              <a:t>） 从事： 中央或地方长官自己任用的僚属， 又称 “ 从事员”。</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34</a:t>
            </a:r>
            <a:r>
              <a:rPr lang="zh-CN" altLang="en-US" sz="2400" b="1" kern="0" dirty="0">
                <a:solidFill>
                  <a:srgbClr val="FFFF00"/>
                </a:solidFill>
                <a:latin typeface="+mn-ea"/>
              </a:rPr>
              <a:t>）知府：太守，又称“知州”。</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35</a:t>
            </a:r>
            <a:r>
              <a:rPr lang="zh-CN" altLang="en-US" sz="2400" b="1" kern="0" dirty="0">
                <a:solidFill>
                  <a:srgbClr val="FFFF00"/>
                </a:solidFill>
                <a:latin typeface="+mn-ea"/>
              </a:rPr>
              <a:t>）县令：一县的行政长官，又称“知县”。</a:t>
            </a:r>
            <a:br>
              <a:rPr lang="zh-CN" altLang="en-US" sz="2400" b="1" kern="0" dirty="0">
                <a:solidFill>
                  <a:srgbClr val="FFFF00"/>
                </a:solidFill>
                <a:latin typeface="+mn-ea"/>
              </a:rPr>
            </a:br>
            <a:r>
              <a:rPr lang="zh-CN" altLang="en-US" sz="2400" b="1" kern="0" dirty="0">
                <a:solidFill>
                  <a:srgbClr val="FFFF00"/>
                </a:solidFill>
                <a:latin typeface="+mn-ea"/>
              </a:rPr>
              <a:t>（</a:t>
            </a:r>
            <a:r>
              <a:rPr lang="en-US" altLang="zh-CN" sz="2400" b="1" kern="0" dirty="0">
                <a:solidFill>
                  <a:srgbClr val="FFFF00"/>
                </a:solidFill>
                <a:latin typeface="+mn-ea"/>
              </a:rPr>
              <a:t>36</a:t>
            </a:r>
            <a:r>
              <a:rPr lang="zh-CN" altLang="en-US" sz="2400" b="1" kern="0" dirty="0">
                <a:solidFill>
                  <a:srgbClr val="FFFF00"/>
                </a:solidFill>
                <a:latin typeface="+mn-ea"/>
              </a:rPr>
              <a:t>）里正：古代的乡官，即一里之长。</a:t>
            </a:r>
          </a:p>
        </p:txBody>
      </p:sp>
    </p:spTree>
    <p:extLst>
      <p:ext uri="{BB962C8B-B14F-4D97-AF65-F5344CB8AC3E}">
        <p14:creationId xmlns="" xmlns:p14="http://schemas.microsoft.com/office/powerpoint/2010/main" val="283569727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948178" y="1364519"/>
            <a:ext cx="10351423" cy="4386404"/>
          </a:xfrm>
          <a:prstGeom prst="rect">
            <a:avLst/>
          </a:prstGeom>
          <a:solidFill>
            <a:schemeClr val="bg1"/>
          </a:solidFill>
        </p:spPr>
      </p:pic>
      <p:sp>
        <p:nvSpPr>
          <p:cNvPr id="4" name="矩形 3"/>
          <p:cNvSpPr/>
          <p:nvPr/>
        </p:nvSpPr>
        <p:spPr>
          <a:xfrm>
            <a:off x="4202695" y="457931"/>
            <a:ext cx="3786614" cy="707886"/>
          </a:xfrm>
          <a:prstGeom prst="rect">
            <a:avLst/>
          </a:prstGeom>
        </p:spPr>
        <p:txBody>
          <a:bodyPr wrap="none">
            <a:spAutoFit/>
          </a:bodyPr>
          <a:lstStyle/>
          <a:p>
            <a:pPr eaLnBrk="0" latinLnBrk="1" hangingPunct="0"/>
            <a:r>
              <a:rPr lang="zh-CN" altLang="en-US" sz="4000" b="1" kern="0" dirty="0" smtClean="0">
                <a:solidFill>
                  <a:srgbClr val="FFFF00"/>
                </a:solidFill>
                <a:latin typeface="+mn-ea"/>
              </a:rPr>
              <a:t>（二）官职任免</a:t>
            </a:r>
            <a:endParaRPr lang="zh-CN" altLang="en-US" sz="4000" b="1" kern="0" dirty="0">
              <a:solidFill>
                <a:srgbClr val="FFFF00"/>
              </a:solidFill>
              <a:latin typeface="+mn-ea"/>
            </a:endParaRPr>
          </a:p>
        </p:txBody>
      </p:sp>
    </p:spTree>
    <p:extLst>
      <p:ext uri="{BB962C8B-B14F-4D97-AF65-F5344CB8AC3E}">
        <p14:creationId xmlns="" xmlns:p14="http://schemas.microsoft.com/office/powerpoint/2010/main" val="3557239718"/>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97187" y="1443512"/>
            <a:ext cx="10833814" cy="4401205"/>
          </a:xfrm>
          <a:prstGeom prst="rect">
            <a:avLst/>
          </a:prstGeom>
        </p:spPr>
        <p:txBody>
          <a:bodyPr wrap="square">
            <a:spAutoFit/>
          </a:bodyPr>
          <a:lstStyle/>
          <a:p>
            <a:pPr eaLnBrk="0" latinLnBrk="1" hangingPunct="0"/>
            <a:r>
              <a:rPr lang="en-US" altLang="zh-CN" sz="2000" b="1" kern="0" dirty="0" smtClean="0">
                <a:solidFill>
                  <a:srgbClr val="FFFF00"/>
                </a:solidFill>
                <a:latin typeface="+mn-ea"/>
              </a:rPr>
              <a:t>1</a:t>
            </a:r>
            <a:r>
              <a:rPr lang="en-US" altLang="zh-CN" sz="2000" b="1" kern="0" dirty="0">
                <a:solidFill>
                  <a:srgbClr val="FFFF00"/>
                </a:solidFill>
                <a:latin typeface="+mn-ea"/>
              </a:rPr>
              <a:t>.</a:t>
            </a:r>
            <a:r>
              <a:rPr lang="zh-CN" altLang="en-US" sz="2000" b="1" kern="0" dirty="0">
                <a:solidFill>
                  <a:srgbClr val="FFFF00"/>
                </a:solidFill>
                <a:latin typeface="+mn-ea"/>
              </a:rPr>
              <a:t>表授予官职的词语</a:t>
            </a:r>
          </a:p>
          <a:p>
            <a:pPr eaLnBrk="0" latinLnBrk="1" hangingPunct="0"/>
            <a:r>
              <a:rPr lang="zh-CN" altLang="en-US" sz="2000" b="1" kern="0" dirty="0">
                <a:solidFill>
                  <a:srgbClr val="FFFF00"/>
                </a:solidFill>
                <a:latin typeface="+mn-ea"/>
              </a:rPr>
              <a:t>征：由皇帝征聘社会知名人士充任官职。 如：公车特征拜郎中。（</a:t>
            </a:r>
            <a:r>
              <a:rPr lang="en-US" altLang="zh-CN" sz="2000" b="1" kern="0" dirty="0">
                <a:solidFill>
                  <a:srgbClr val="FFFF00"/>
                </a:solidFill>
                <a:latin typeface="+mn-ea"/>
              </a:rPr>
              <a:t>《</a:t>
            </a:r>
            <a:r>
              <a:rPr lang="zh-CN" altLang="en-US" sz="2000" b="1" kern="0" dirty="0">
                <a:solidFill>
                  <a:srgbClr val="FFFF00"/>
                </a:solidFill>
                <a:latin typeface="+mn-ea"/>
              </a:rPr>
              <a:t>张衡传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辟：由中央官署征聘，然后向上荐举，任以官职。 如：连辟（ｂ</a:t>
            </a:r>
            <a:r>
              <a:rPr lang="en-US" altLang="zh-CN" sz="2000" b="1" kern="0" dirty="0">
                <a:solidFill>
                  <a:srgbClr val="FFFF00"/>
                </a:solidFill>
                <a:latin typeface="+mn-ea"/>
              </a:rPr>
              <a:t>ì</a:t>
            </a:r>
            <a:r>
              <a:rPr lang="zh-CN" altLang="en-US" sz="2000" b="1" kern="0" dirty="0">
                <a:solidFill>
                  <a:srgbClr val="FFFF00"/>
                </a:solidFill>
                <a:latin typeface="+mn-ea"/>
              </a:rPr>
              <a:t>）公府不就。（</a:t>
            </a:r>
            <a:r>
              <a:rPr lang="en-US" altLang="zh-CN" sz="2000" b="1" kern="0" dirty="0">
                <a:solidFill>
                  <a:srgbClr val="FFFF00"/>
                </a:solidFill>
                <a:latin typeface="+mn-ea"/>
              </a:rPr>
              <a:t>《</a:t>
            </a:r>
            <a:r>
              <a:rPr lang="zh-CN" altLang="en-US" sz="2000" b="1" kern="0" dirty="0">
                <a:solidFill>
                  <a:srgbClr val="FFFF00"/>
                </a:solidFill>
                <a:latin typeface="+mn-ea"/>
              </a:rPr>
              <a:t>张衡传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察、举、荐：由地方官向中央举荐品行端正的人，任以官职。 </a:t>
            </a:r>
            <a:endParaRPr lang="en-US" altLang="zh-CN" sz="2000" b="1" kern="0" dirty="0">
              <a:solidFill>
                <a:srgbClr val="FFFF00"/>
              </a:solidFill>
              <a:latin typeface="+mn-ea"/>
            </a:endParaRPr>
          </a:p>
          <a:p>
            <a:pPr eaLnBrk="0" latinLnBrk="1" hangingPunct="0"/>
            <a:r>
              <a:rPr lang="zh-CN" altLang="en-US" sz="2000" b="1" kern="0" dirty="0">
                <a:solidFill>
                  <a:srgbClr val="FFFF00"/>
                </a:solidFill>
                <a:latin typeface="+mn-ea"/>
              </a:rPr>
              <a:t>如：前太守臣逵察臣孝廉，后刺史臣荣举臣秀才。（</a:t>
            </a:r>
            <a:r>
              <a:rPr lang="en-US" altLang="zh-CN" sz="2000" b="1" kern="0" dirty="0">
                <a:solidFill>
                  <a:srgbClr val="FFFF00"/>
                </a:solidFill>
                <a:latin typeface="+mn-ea"/>
              </a:rPr>
              <a:t>《</a:t>
            </a:r>
            <a:r>
              <a:rPr lang="zh-CN" altLang="en-US" sz="2000" b="1" kern="0" dirty="0">
                <a:solidFill>
                  <a:srgbClr val="FFFF00"/>
                </a:solidFill>
                <a:latin typeface="+mn-ea"/>
              </a:rPr>
              <a:t>陈情表</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    韩琦镇长安，荐知泾阳县。（</a:t>
            </a:r>
            <a:r>
              <a:rPr lang="en-US" altLang="zh-CN" sz="2000" b="1" kern="0" dirty="0">
                <a:solidFill>
                  <a:srgbClr val="FFFF00"/>
                </a:solidFill>
                <a:latin typeface="+mn-ea"/>
              </a:rPr>
              <a:t>《</a:t>
            </a:r>
            <a:r>
              <a:rPr lang="zh-CN" altLang="en-US" sz="2000" b="1" kern="0" dirty="0">
                <a:solidFill>
                  <a:srgbClr val="FFFF00"/>
                </a:solidFill>
                <a:latin typeface="+mn-ea"/>
              </a:rPr>
              <a:t>宋史</a:t>
            </a:r>
            <a:r>
              <a:rPr lang="en-US" altLang="zh-CN" sz="2000" b="1" kern="0" dirty="0">
                <a:solidFill>
                  <a:srgbClr val="FFFF00"/>
                </a:solidFill>
                <a:latin typeface="+mn-ea"/>
              </a:rPr>
              <a:t>·</a:t>
            </a:r>
            <a:r>
              <a:rPr lang="zh-CN" altLang="en-US" sz="2000" b="1" kern="0" dirty="0">
                <a:solidFill>
                  <a:srgbClr val="FFFF00"/>
                </a:solidFill>
                <a:latin typeface="+mn-ea"/>
              </a:rPr>
              <a:t>侯可传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拜：授予 官 职。 如： 拜相如为上大夫。 （</a:t>
            </a:r>
            <a:r>
              <a:rPr lang="en-US" altLang="zh-CN" sz="2000" b="1" kern="0" dirty="0">
                <a:solidFill>
                  <a:srgbClr val="FFFF00"/>
                </a:solidFill>
                <a:latin typeface="+mn-ea"/>
              </a:rPr>
              <a:t>《</a:t>
            </a:r>
            <a:r>
              <a:rPr lang="zh-CN" altLang="en-US" sz="2000" b="1" kern="0" dirty="0">
                <a:solidFill>
                  <a:srgbClr val="FFFF00"/>
                </a:solidFill>
                <a:latin typeface="+mn-ea"/>
              </a:rPr>
              <a:t>廉颇蔺相如列传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选：通过推荐或科举选拔任以官职。 如：泰定初</a:t>
            </a:r>
            <a:r>
              <a:rPr lang="en-US" altLang="zh-CN" sz="2000" b="1" kern="0" dirty="0">
                <a:solidFill>
                  <a:srgbClr val="FFFF00"/>
                </a:solidFill>
                <a:latin typeface="+mn-ea"/>
              </a:rPr>
              <a:t>……</a:t>
            </a:r>
            <a:r>
              <a:rPr lang="zh-CN" altLang="en-US" sz="2000" b="1" kern="0" dirty="0">
                <a:solidFill>
                  <a:srgbClr val="FFFF00"/>
                </a:solidFill>
                <a:latin typeface="+mn-ea"/>
              </a:rPr>
              <a:t>选丞相东曹掾。（</a:t>
            </a:r>
            <a:r>
              <a:rPr lang="en-US" altLang="zh-CN" sz="2000" b="1" kern="0" dirty="0">
                <a:solidFill>
                  <a:srgbClr val="FFFF00"/>
                </a:solidFill>
                <a:latin typeface="+mn-ea"/>
              </a:rPr>
              <a:t>《</a:t>
            </a:r>
            <a:r>
              <a:rPr lang="zh-CN" altLang="en-US" sz="2000" b="1" kern="0" dirty="0">
                <a:solidFill>
                  <a:srgbClr val="FFFF00"/>
                </a:solidFill>
                <a:latin typeface="+mn-ea"/>
              </a:rPr>
              <a:t>元史</a:t>
            </a:r>
            <a:r>
              <a:rPr lang="en-US" altLang="zh-CN" sz="2000" b="1" kern="0" dirty="0">
                <a:solidFill>
                  <a:srgbClr val="FFFF00"/>
                </a:solidFill>
                <a:latin typeface="+mn-ea"/>
              </a:rPr>
              <a:t>·</a:t>
            </a:r>
            <a:r>
              <a:rPr lang="zh-CN" altLang="en-US" sz="2000" b="1" kern="0" dirty="0">
                <a:solidFill>
                  <a:srgbClr val="FFFF00"/>
                </a:solidFill>
                <a:latin typeface="+mn-ea"/>
              </a:rPr>
              <a:t>贾鲁传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除：任命， 授职。 如：除臣洗马。（</a:t>
            </a:r>
            <a:r>
              <a:rPr lang="en-US" altLang="zh-CN" sz="2000" b="1" kern="0" dirty="0">
                <a:solidFill>
                  <a:srgbClr val="FFFF00"/>
                </a:solidFill>
                <a:latin typeface="+mn-ea"/>
              </a:rPr>
              <a:t>《</a:t>
            </a:r>
            <a:r>
              <a:rPr lang="zh-CN" altLang="en-US" sz="2000" b="1" kern="0" dirty="0">
                <a:solidFill>
                  <a:srgbClr val="FFFF00"/>
                </a:solidFill>
                <a:latin typeface="+mn-ea"/>
              </a:rPr>
              <a:t>陈情表</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授：授予官职。如：泰定初，恩授东平路儒学教授。 （</a:t>
            </a:r>
            <a:r>
              <a:rPr lang="en-US" altLang="zh-CN" sz="2000" b="1" kern="0" dirty="0">
                <a:solidFill>
                  <a:srgbClr val="FFFF00"/>
                </a:solidFill>
                <a:latin typeface="+mn-ea"/>
              </a:rPr>
              <a:t>《</a:t>
            </a:r>
            <a:r>
              <a:rPr lang="zh-CN" altLang="en-US" sz="2000" b="1" kern="0" dirty="0">
                <a:solidFill>
                  <a:srgbClr val="FFFF00"/>
                </a:solidFill>
                <a:latin typeface="+mn-ea"/>
              </a:rPr>
              <a:t>元史</a:t>
            </a:r>
            <a:r>
              <a:rPr lang="en-US" altLang="zh-CN" sz="2000" b="1" kern="0" dirty="0">
                <a:solidFill>
                  <a:srgbClr val="FFFF00"/>
                </a:solidFill>
                <a:latin typeface="+mn-ea"/>
              </a:rPr>
              <a:t>·</a:t>
            </a:r>
            <a:r>
              <a:rPr lang="zh-CN" altLang="en-US" sz="2000" b="1" kern="0" dirty="0">
                <a:solidFill>
                  <a:srgbClr val="FFFF00"/>
                </a:solidFill>
                <a:latin typeface="+mn-ea"/>
              </a:rPr>
              <a:t>贾鲁传</a:t>
            </a:r>
            <a:r>
              <a:rPr lang="en-US" altLang="zh-CN" sz="2000" b="1" kern="0" dirty="0">
                <a:solidFill>
                  <a:srgbClr val="FFFF00"/>
                </a:solidFill>
                <a:latin typeface="+mn-ea"/>
              </a:rPr>
              <a:t>》</a:t>
            </a:r>
            <a:r>
              <a:rPr lang="zh-CN" altLang="en-US" sz="2000" b="1" kern="0" dirty="0">
                <a:solidFill>
                  <a:srgbClr val="FFFF00"/>
                </a:solidFill>
                <a:latin typeface="+mn-ea"/>
              </a:rPr>
              <a:t>）</a:t>
            </a:r>
          </a:p>
          <a:p>
            <a:pPr eaLnBrk="0" latinLnBrk="1" hangingPunct="0"/>
            <a:r>
              <a:rPr lang="zh-CN" altLang="en-US" sz="2000" b="1" kern="0" dirty="0">
                <a:solidFill>
                  <a:srgbClr val="FFFF00"/>
                </a:solidFill>
                <a:latin typeface="+mn-ea"/>
              </a:rPr>
              <a:t>赏：皇帝特意赐给官衔或爵位。如：上召见袁世凯，特赏侍郎。（</a:t>
            </a:r>
            <a:r>
              <a:rPr lang="en-US" altLang="zh-CN" sz="2000" b="1" kern="0" dirty="0">
                <a:solidFill>
                  <a:srgbClr val="FFFF00"/>
                </a:solidFill>
                <a:latin typeface="+mn-ea"/>
              </a:rPr>
              <a:t>《</a:t>
            </a:r>
            <a:r>
              <a:rPr lang="zh-CN" altLang="en-US" sz="2000" b="1" kern="0" dirty="0">
                <a:solidFill>
                  <a:srgbClr val="FFFF00"/>
                </a:solidFill>
                <a:latin typeface="+mn-ea"/>
              </a:rPr>
              <a:t>谭嗣同传</a:t>
            </a:r>
            <a:r>
              <a:rPr lang="en-US" altLang="zh-CN" sz="2000" b="1" kern="0" dirty="0">
                <a:solidFill>
                  <a:srgbClr val="FFFF00"/>
                </a:solidFill>
                <a:latin typeface="+mn-ea"/>
              </a:rPr>
              <a:t>》</a:t>
            </a:r>
            <a:r>
              <a:rPr lang="zh-CN" altLang="en-US" sz="2000" b="1" kern="0" dirty="0">
                <a:solidFill>
                  <a:srgbClr val="FFFF00"/>
                </a:solidFill>
                <a:latin typeface="+mn-ea"/>
              </a:rPr>
              <a:t>）</a:t>
            </a:r>
            <a:endParaRPr lang="en-US" altLang="zh-CN" sz="2000" b="1" kern="0" dirty="0">
              <a:solidFill>
                <a:srgbClr val="FFFF00"/>
              </a:solidFill>
              <a:latin typeface="+mn-ea"/>
            </a:endParaRPr>
          </a:p>
          <a:p>
            <a:pPr eaLnBrk="0" latinLnBrk="1" hangingPunct="0"/>
            <a:r>
              <a:rPr lang="zh-CN" altLang="en-US" sz="2000" b="1" kern="0" dirty="0">
                <a:solidFill>
                  <a:srgbClr val="FFFF00"/>
                </a:solidFill>
                <a:latin typeface="+mn-ea"/>
              </a:rPr>
              <a:t>封：帝王将爵位或土地赐给臣子。如：劳苦而功高如此，未有封侯之赏。（</a:t>
            </a:r>
            <a:r>
              <a:rPr lang="en-US" altLang="zh-CN" sz="2000" b="1" kern="0" dirty="0">
                <a:solidFill>
                  <a:srgbClr val="FFFF00"/>
                </a:solidFill>
                <a:latin typeface="+mn-ea"/>
              </a:rPr>
              <a:t>《</a:t>
            </a:r>
            <a:r>
              <a:rPr lang="zh-CN" altLang="en-US" sz="2000" b="1" kern="0" dirty="0">
                <a:solidFill>
                  <a:srgbClr val="FFFF00"/>
                </a:solidFill>
                <a:latin typeface="+mn-ea"/>
              </a:rPr>
              <a:t>鸿门宴</a:t>
            </a:r>
            <a:r>
              <a:rPr lang="en-US" altLang="zh-CN" sz="2000" b="1" kern="0" dirty="0">
                <a:solidFill>
                  <a:srgbClr val="FFFF00"/>
                </a:solidFill>
                <a:latin typeface="+mn-ea"/>
              </a:rPr>
              <a:t>》</a:t>
            </a:r>
            <a:r>
              <a:rPr lang="zh-CN" altLang="en-US" sz="2000" b="1" kern="0" dirty="0">
                <a:solidFill>
                  <a:srgbClr val="FFFF00"/>
                </a:solidFill>
                <a:latin typeface="+mn-ea"/>
              </a:rPr>
              <a:t>）</a:t>
            </a:r>
            <a:br>
              <a:rPr lang="zh-CN" altLang="en-US" sz="2000" b="1" kern="0" dirty="0">
                <a:solidFill>
                  <a:srgbClr val="FFFF00"/>
                </a:solidFill>
                <a:latin typeface="+mn-ea"/>
              </a:rPr>
            </a:br>
            <a:r>
              <a:rPr lang="zh-CN" altLang="en-US" sz="2000" b="1" kern="0" dirty="0">
                <a:solidFill>
                  <a:srgbClr val="FFFF00"/>
                </a:solidFill>
                <a:latin typeface="+mn-ea"/>
              </a:rPr>
              <a:t>起：起用，任以官职。如：鲁居丧服阕，起为太医院都事。（</a:t>
            </a:r>
            <a:r>
              <a:rPr lang="en-US" altLang="zh-CN" sz="2000" b="1" kern="0" dirty="0">
                <a:solidFill>
                  <a:srgbClr val="FFFF00"/>
                </a:solidFill>
                <a:latin typeface="+mn-ea"/>
              </a:rPr>
              <a:t>《</a:t>
            </a:r>
            <a:r>
              <a:rPr lang="zh-CN" altLang="en-US" sz="2000" b="1" kern="0" dirty="0">
                <a:solidFill>
                  <a:srgbClr val="FFFF00"/>
                </a:solidFill>
                <a:latin typeface="+mn-ea"/>
              </a:rPr>
              <a:t>元史</a:t>
            </a:r>
            <a:r>
              <a:rPr lang="en-US" altLang="zh-CN" sz="2000" b="1" kern="0" dirty="0">
                <a:solidFill>
                  <a:srgbClr val="FFFF00"/>
                </a:solidFill>
                <a:latin typeface="+mn-ea"/>
              </a:rPr>
              <a:t>·</a:t>
            </a:r>
            <a:r>
              <a:rPr lang="zh-CN" altLang="en-US" sz="2000" b="1" kern="0" dirty="0">
                <a:solidFill>
                  <a:srgbClr val="FFFF00"/>
                </a:solidFill>
                <a:latin typeface="+mn-ea"/>
              </a:rPr>
              <a:t>贾鲁传</a:t>
            </a:r>
            <a:r>
              <a:rPr lang="en-US" altLang="zh-CN" sz="2000" b="1" kern="0" dirty="0">
                <a:solidFill>
                  <a:srgbClr val="FFFF00"/>
                </a:solidFill>
                <a:latin typeface="+mn-ea"/>
              </a:rPr>
              <a:t>》</a:t>
            </a:r>
            <a:r>
              <a:rPr lang="zh-CN" altLang="en-US" sz="2000" b="1" kern="0" dirty="0">
                <a:solidFill>
                  <a:srgbClr val="FFFF00"/>
                </a:solidFill>
                <a:latin typeface="+mn-ea"/>
              </a:rPr>
              <a:t>）</a:t>
            </a:r>
          </a:p>
        </p:txBody>
      </p:sp>
    </p:spTree>
    <p:extLst>
      <p:ext uri="{BB962C8B-B14F-4D97-AF65-F5344CB8AC3E}">
        <p14:creationId xmlns="" xmlns:p14="http://schemas.microsoft.com/office/powerpoint/2010/main" val="1930197837"/>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884918" y="1499737"/>
            <a:ext cx="10678582" cy="2462213"/>
          </a:xfrm>
          <a:prstGeom prst="rect">
            <a:avLst/>
          </a:prstGeom>
        </p:spPr>
        <p:txBody>
          <a:bodyPr wrap="square">
            <a:spAutoFit/>
          </a:bodyPr>
          <a:lstStyle/>
          <a:p>
            <a:pPr eaLnBrk="0" latinLnBrk="1" hangingPunct="0"/>
            <a:r>
              <a:rPr lang="en-US" altLang="zh-CN" sz="2200" b="1" kern="0" dirty="0">
                <a:solidFill>
                  <a:srgbClr val="FFFF00"/>
                </a:solidFill>
                <a:latin typeface="+mn-ea"/>
              </a:rPr>
              <a:t>2.</a:t>
            </a:r>
            <a:r>
              <a:rPr lang="zh-CN" altLang="en-US" sz="2200" b="1" kern="0" dirty="0">
                <a:solidFill>
                  <a:srgbClr val="FFFF00"/>
                </a:solidFill>
                <a:latin typeface="+mn-ea"/>
              </a:rPr>
              <a:t>表罢免官职的词语</a:t>
            </a:r>
          </a:p>
          <a:p>
            <a:pPr eaLnBrk="0" latinLnBrk="1" hangingPunct="0"/>
            <a:r>
              <a:rPr lang="zh-CN" altLang="en-US" sz="2200" b="1" kern="0" dirty="0">
                <a:solidFill>
                  <a:srgbClr val="FFFF00"/>
                </a:solidFill>
                <a:latin typeface="+mn-ea"/>
              </a:rPr>
              <a:t>罢：免去，解除官职。如：窦太后大怒，乃罢逐赵绾、王臧等。（</a:t>
            </a:r>
            <a:r>
              <a:rPr lang="en-US" altLang="zh-CN" sz="2200" b="1" kern="0" dirty="0">
                <a:solidFill>
                  <a:srgbClr val="FFFF00"/>
                </a:solidFill>
                <a:latin typeface="+mn-ea"/>
              </a:rPr>
              <a:t>《</a:t>
            </a:r>
            <a:r>
              <a:rPr lang="zh-CN" altLang="en-US" sz="2200" b="1" kern="0" dirty="0">
                <a:solidFill>
                  <a:srgbClr val="FFFF00"/>
                </a:solidFill>
                <a:latin typeface="+mn-ea"/>
              </a:rPr>
              <a:t>史记</a:t>
            </a:r>
            <a:r>
              <a:rPr lang="en-US" altLang="zh-CN" sz="2200" b="1" kern="0" dirty="0">
                <a:solidFill>
                  <a:srgbClr val="FFFF00"/>
                </a:solidFill>
                <a:latin typeface="+mn-ea"/>
              </a:rPr>
              <a:t>·</a:t>
            </a:r>
            <a:r>
              <a:rPr lang="zh-CN" altLang="en-US" sz="2200" b="1" kern="0" dirty="0">
                <a:solidFill>
                  <a:srgbClr val="FFFF00"/>
                </a:solidFill>
                <a:latin typeface="+mn-ea"/>
              </a:rPr>
              <a:t>魏其武安侯列传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黜：废掉官职。如：有罪得以黜，有能得以赏。 （</a:t>
            </a:r>
            <a:r>
              <a:rPr lang="en-US" altLang="zh-CN" sz="2200" b="1" kern="0" dirty="0">
                <a:solidFill>
                  <a:srgbClr val="FFFF00"/>
                </a:solidFill>
                <a:latin typeface="+mn-ea"/>
              </a:rPr>
              <a:t>《</a:t>
            </a:r>
            <a:r>
              <a:rPr lang="zh-CN" altLang="en-US" sz="2200" b="1" kern="0" dirty="0">
                <a:solidFill>
                  <a:srgbClr val="FFFF00"/>
                </a:solidFill>
                <a:latin typeface="+mn-ea"/>
              </a:rPr>
              <a:t>封建论</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免：罢免。如：免官削爵。 （</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贡禹传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夺：削 除。如： 使者遂逮守， 胁服，夺其 官。 （</a:t>
            </a:r>
            <a:r>
              <a:rPr lang="en-US" altLang="zh-CN" sz="2200" b="1" kern="0" dirty="0">
                <a:solidFill>
                  <a:srgbClr val="FFFF00"/>
                </a:solidFill>
                <a:latin typeface="+mn-ea"/>
              </a:rPr>
              <a:t>《 </a:t>
            </a:r>
            <a:r>
              <a:rPr lang="zh-CN" altLang="en-US" sz="2200" b="1" kern="0" dirty="0">
                <a:solidFill>
                  <a:srgbClr val="FFFF00"/>
                </a:solidFill>
                <a:latin typeface="+mn-ea"/>
              </a:rPr>
              <a:t>书 博 鸡者事</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废：废黜，放逐。 如：及留侯策，太子得毋废。 （</a:t>
            </a:r>
            <a:r>
              <a:rPr lang="en-US" altLang="zh-CN" sz="2200" b="1" kern="0" dirty="0">
                <a:solidFill>
                  <a:srgbClr val="FFFF00"/>
                </a:solidFill>
                <a:latin typeface="+mn-ea"/>
              </a:rPr>
              <a:t>《</a:t>
            </a:r>
            <a:r>
              <a:rPr lang="zh-CN" altLang="en-US" sz="2200" b="1" kern="0" dirty="0">
                <a:solidFill>
                  <a:srgbClr val="FFFF00"/>
                </a:solidFill>
                <a:latin typeface="+mn-ea"/>
              </a:rPr>
              <a:t>史记</a:t>
            </a:r>
            <a:r>
              <a:rPr lang="en-US" altLang="zh-CN" sz="2200" b="1" kern="0" dirty="0">
                <a:solidFill>
                  <a:srgbClr val="FFFF00"/>
                </a:solidFill>
                <a:latin typeface="+mn-ea"/>
              </a:rPr>
              <a:t>· </a:t>
            </a:r>
            <a:r>
              <a:rPr lang="zh-CN" altLang="en-US" sz="2200" b="1" kern="0" dirty="0">
                <a:solidFill>
                  <a:srgbClr val="FFFF00"/>
                </a:solidFill>
                <a:latin typeface="+mn-ea"/>
              </a:rPr>
              <a:t>吕太后本纪</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3450173744"/>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1022252" y="1181398"/>
            <a:ext cx="10147500" cy="3477875"/>
          </a:xfrm>
          <a:prstGeom prst="rect">
            <a:avLst/>
          </a:prstGeom>
        </p:spPr>
        <p:txBody>
          <a:bodyPr wrap="square">
            <a:spAutoFit/>
          </a:bodyPr>
          <a:lstStyle/>
          <a:p>
            <a:pPr eaLnBrk="0" latinLnBrk="1" hangingPunct="0"/>
            <a:r>
              <a:rPr lang="en-US" altLang="zh-CN" sz="2200" b="1" kern="0" dirty="0">
                <a:solidFill>
                  <a:srgbClr val="FFFF00"/>
                </a:solidFill>
                <a:latin typeface="+mn-ea"/>
              </a:rPr>
              <a:t>3.</a:t>
            </a:r>
            <a:r>
              <a:rPr lang="zh-CN" altLang="en-US" sz="2200" b="1" kern="0" dirty="0">
                <a:solidFill>
                  <a:srgbClr val="FFFF00"/>
                </a:solidFill>
                <a:latin typeface="+mn-ea"/>
              </a:rPr>
              <a:t>表提升官职的词语</a:t>
            </a:r>
          </a:p>
          <a:p>
            <a:pPr eaLnBrk="0" latinLnBrk="1" hangingPunct="0"/>
            <a:r>
              <a:rPr lang="zh-CN" altLang="en-US" sz="2200" b="1" kern="0" dirty="0">
                <a:solidFill>
                  <a:srgbClr val="FFFF00"/>
                </a:solidFill>
                <a:latin typeface="+mn-ea"/>
              </a:rPr>
              <a:t>升：升官。 如：升（鲁）台都事。（</a:t>
            </a:r>
            <a:r>
              <a:rPr lang="en-US" altLang="zh-CN" sz="2200" b="1" kern="0" dirty="0">
                <a:solidFill>
                  <a:srgbClr val="FFFF00"/>
                </a:solidFill>
                <a:latin typeface="+mn-ea"/>
              </a:rPr>
              <a:t>《</a:t>
            </a:r>
            <a:r>
              <a:rPr lang="zh-CN" altLang="en-US" sz="2200" b="1" kern="0" dirty="0">
                <a:solidFill>
                  <a:srgbClr val="FFFF00"/>
                </a:solidFill>
                <a:latin typeface="+mn-ea"/>
              </a:rPr>
              <a:t>元史</a:t>
            </a:r>
            <a:r>
              <a:rPr lang="en-US" altLang="zh-CN" sz="2200" b="1" kern="0" dirty="0">
                <a:solidFill>
                  <a:srgbClr val="FFFF00"/>
                </a:solidFill>
                <a:latin typeface="+mn-ea"/>
              </a:rPr>
              <a:t>· </a:t>
            </a:r>
            <a:r>
              <a:rPr lang="zh-CN" altLang="en-US" sz="2200" b="1" kern="0" dirty="0">
                <a:solidFill>
                  <a:srgbClr val="FFFF00"/>
                </a:solidFill>
                <a:latin typeface="+mn-ea"/>
              </a:rPr>
              <a:t>贾鲁传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擢：在原官上提拔。 如：擢为后将军。（</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赵充国传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拔：提升本来没有官职的人。 如：山涛（人名） 作冀州（ 长官），甄拔三十余人。（</a:t>
            </a:r>
            <a:r>
              <a:rPr lang="en-US" altLang="zh-CN" sz="2200" b="1" kern="0" dirty="0">
                <a:solidFill>
                  <a:srgbClr val="FFFF00"/>
                </a:solidFill>
                <a:latin typeface="+mn-ea"/>
              </a:rPr>
              <a:t>《</a:t>
            </a:r>
            <a:r>
              <a:rPr lang="zh-CN" altLang="en-US" sz="2200" b="1" kern="0" dirty="0">
                <a:solidFill>
                  <a:srgbClr val="FFFF00"/>
                </a:solidFill>
                <a:latin typeface="+mn-ea"/>
              </a:rPr>
              <a:t>与韩荆州书</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迁：一般指提升。如：孝文帝说之，超迁，一岁中至太中大夫。（</a:t>
            </a:r>
            <a:r>
              <a:rPr lang="en-US" altLang="zh-CN" sz="2200" b="1" kern="0" dirty="0">
                <a:solidFill>
                  <a:srgbClr val="FFFF00"/>
                </a:solidFill>
                <a:latin typeface="+mn-ea"/>
              </a:rPr>
              <a:t>《</a:t>
            </a:r>
            <a:r>
              <a:rPr lang="zh-CN" altLang="en-US" sz="2200" b="1" kern="0" dirty="0">
                <a:solidFill>
                  <a:srgbClr val="FFFF00"/>
                </a:solidFill>
                <a:latin typeface="+mn-ea"/>
              </a:rPr>
              <a:t>史记</a:t>
            </a:r>
            <a:r>
              <a:rPr lang="en-US" altLang="zh-CN" sz="2200" b="1" kern="0" dirty="0">
                <a:solidFill>
                  <a:srgbClr val="FFFF00"/>
                </a:solidFill>
                <a:latin typeface="+mn-ea"/>
              </a:rPr>
              <a:t>·</a:t>
            </a:r>
            <a:r>
              <a:rPr lang="zh-CN" altLang="en-US" sz="2200" b="1" kern="0" dirty="0">
                <a:solidFill>
                  <a:srgbClr val="FFFF00"/>
                </a:solidFill>
                <a:latin typeface="+mn-ea"/>
              </a:rPr>
              <a:t>屈原贾生列传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陟：提升，提拔。 如：陟罚臧否，不宜异同。（</a:t>
            </a:r>
            <a:r>
              <a:rPr lang="en-US" altLang="zh-CN" sz="2200" b="1" kern="0" dirty="0">
                <a:solidFill>
                  <a:srgbClr val="FFFF00"/>
                </a:solidFill>
                <a:latin typeface="+mn-ea"/>
              </a:rPr>
              <a:t>《</a:t>
            </a:r>
            <a:r>
              <a:rPr lang="zh-CN" altLang="en-US" sz="2200" b="1" kern="0" dirty="0">
                <a:solidFill>
                  <a:srgbClr val="FFFF00"/>
                </a:solidFill>
                <a:latin typeface="+mn-ea"/>
              </a:rPr>
              <a:t>出师表</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加：加封，即在原来的官衔上增加荣衔。 如：平剧盗赖文政有功，加秘阁修撰。 （</a:t>
            </a:r>
            <a:r>
              <a:rPr lang="en-US" altLang="zh-CN" sz="2200" b="1" kern="0" dirty="0">
                <a:solidFill>
                  <a:srgbClr val="FFFF00"/>
                </a:solidFill>
                <a:latin typeface="+mn-ea"/>
              </a:rPr>
              <a:t>《</a:t>
            </a:r>
            <a:r>
              <a:rPr lang="zh-CN" altLang="en-US" sz="2200" b="1" kern="0" dirty="0">
                <a:solidFill>
                  <a:srgbClr val="FFFF00"/>
                </a:solidFill>
                <a:latin typeface="+mn-ea"/>
              </a:rPr>
              <a:t>宋史</a:t>
            </a:r>
            <a:r>
              <a:rPr lang="en-US" altLang="zh-CN" sz="2200" b="1" kern="0" dirty="0">
                <a:solidFill>
                  <a:srgbClr val="FFFF00"/>
                </a:solidFill>
                <a:latin typeface="+mn-ea"/>
              </a:rPr>
              <a:t>· </a:t>
            </a:r>
            <a:r>
              <a:rPr lang="zh-CN" altLang="en-US" sz="2200" b="1" kern="0" dirty="0">
                <a:solidFill>
                  <a:srgbClr val="FFFF00"/>
                </a:solidFill>
                <a:latin typeface="+mn-ea"/>
              </a:rPr>
              <a:t>辛弃疾传</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237826821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176" y="1786"/>
            <a:ext cx="12185653" cy="6854428"/>
            <a:chOff x="-1" y="0"/>
            <a:chExt cx="12192002" cy="6858000"/>
          </a:xfrm>
        </p:grpSpPr>
        <p:grpSp>
          <p:nvGrpSpPr>
            <p:cNvPr id="7" name="组合 6"/>
            <p:cNvGrpSpPr/>
            <p:nvPr/>
          </p:nvGrpSpPr>
          <p:grpSpPr>
            <a:xfrm>
              <a:off x="-1" y="0"/>
              <a:ext cx="12192002" cy="6858000"/>
              <a:chOff x="-1" y="0"/>
              <a:chExt cx="12192002" cy="6858000"/>
            </a:xfrm>
          </p:grpSpPr>
          <p:grpSp>
            <p:nvGrpSpPr>
              <p:cNvPr id="13" name="组合 12"/>
              <p:cNvGrpSpPr/>
              <p:nvPr/>
            </p:nvGrpSpPr>
            <p:grpSpPr>
              <a:xfrm>
                <a:off x="-1" y="0"/>
                <a:ext cx="12192002" cy="6858000"/>
                <a:chOff x="-1" y="0"/>
                <a:chExt cx="12192002" cy="6858000"/>
              </a:xfrm>
            </p:grpSpPr>
            <p:pic>
              <p:nvPicPr>
                <p:cNvPr id="15" name="图片 1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4" name="图片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8"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3" name="矩形 2"/>
          <p:cNvSpPr/>
          <p:nvPr/>
        </p:nvSpPr>
        <p:spPr>
          <a:xfrm>
            <a:off x="1024947" y="612845"/>
            <a:ext cx="10142110" cy="2862322"/>
          </a:xfrm>
          <a:prstGeom prst="rect">
            <a:avLst/>
          </a:prstGeom>
        </p:spPr>
        <p:txBody>
          <a:bodyPr wrap="square">
            <a:spAutoFit/>
          </a:bodyPr>
          <a:lstStyle/>
          <a:p>
            <a:pPr lvl="0" algn="ctr" eaLnBrk="0" latinLnBrk="1" hangingPunct="0"/>
            <a:r>
              <a:rPr lang="zh-CN" altLang="en-US" sz="3000" b="1" kern="0" dirty="0">
                <a:solidFill>
                  <a:srgbClr val="FFFF00"/>
                </a:solidFill>
                <a:latin typeface="宋体" panose="02010600030101010101" pitchFamily="2" charset="-122"/>
              </a:rPr>
              <a:t>(201</a:t>
            </a:r>
            <a:r>
              <a:rPr lang="en-US" altLang="zh-CN" sz="3000" b="1" kern="0" dirty="0">
                <a:solidFill>
                  <a:srgbClr val="FFFF00"/>
                </a:solidFill>
                <a:latin typeface="宋体" panose="02010600030101010101" pitchFamily="2" charset="-122"/>
              </a:rPr>
              <a:t>9</a:t>
            </a:r>
            <a:r>
              <a:rPr lang="zh-CN" altLang="en-US" sz="3000" b="1" kern="0" dirty="0">
                <a:solidFill>
                  <a:srgbClr val="FFFF00"/>
                </a:solidFill>
                <a:latin typeface="宋体" panose="02010600030101010101" pitchFamily="2" charset="-122"/>
              </a:rPr>
              <a:t>课标全国</a:t>
            </a:r>
            <a:r>
              <a:rPr lang="en-US" altLang="zh-CN" sz="3000" b="1" kern="0" dirty="0">
                <a:solidFill>
                  <a:srgbClr val="FFFF00"/>
                </a:solidFill>
                <a:latin typeface="宋体" panose="02010600030101010101" pitchFamily="2" charset="-122"/>
              </a:rPr>
              <a:t>Ⅲ</a:t>
            </a:r>
            <a:r>
              <a:rPr lang="zh-CN" altLang="en-US" sz="3000" b="1" kern="0" dirty="0">
                <a:solidFill>
                  <a:srgbClr val="FFFF00"/>
                </a:solidFill>
                <a:latin typeface="宋体" panose="02010600030101010101" pitchFamily="2" charset="-122"/>
              </a:rPr>
              <a:t>,1</a:t>
            </a:r>
            <a:r>
              <a:rPr lang="en-US" altLang="zh-CN" sz="3000" b="1" kern="0" dirty="0">
                <a:solidFill>
                  <a:srgbClr val="FFFF00"/>
                </a:solidFill>
                <a:latin typeface="宋体" panose="02010600030101010101" pitchFamily="2" charset="-122"/>
              </a:rPr>
              <a:t>1</a:t>
            </a:r>
            <a:r>
              <a:rPr lang="zh-CN" altLang="en-US" sz="3000" b="1" kern="0" dirty="0">
                <a:solidFill>
                  <a:srgbClr val="FFFF00"/>
                </a:solidFill>
                <a:latin typeface="宋体" panose="02010600030101010101" pitchFamily="2" charset="-122"/>
              </a:rPr>
              <a:t>题) </a:t>
            </a:r>
            <a:endParaRPr lang="en-US" altLang="zh-CN" sz="3000" b="1" kern="0" dirty="0">
              <a:solidFill>
                <a:srgbClr val="FFFF00"/>
              </a:solidFill>
              <a:latin typeface="宋体" panose="02010600030101010101" pitchFamily="2" charset="-122"/>
            </a:endParaRPr>
          </a:p>
          <a:p>
            <a:pPr eaLnBrk="0" latinLnBrk="1" hangingPunct="0">
              <a:lnSpc>
                <a:spcPct val="150000"/>
              </a:lnSpc>
            </a:pPr>
            <a:r>
              <a:rPr lang="en-US" altLang="zh-CN" sz="2000" b="1" kern="0" dirty="0">
                <a:solidFill>
                  <a:srgbClr val="FFFF00"/>
                </a:solidFill>
                <a:latin typeface="+mn-ea"/>
              </a:rPr>
              <a:t>11.</a:t>
            </a:r>
            <a:r>
              <a:rPr lang="zh-CN" altLang="en-US" sz="2000" b="1" kern="0" dirty="0">
                <a:solidFill>
                  <a:srgbClr val="FFFF00"/>
                </a:solidFill>
                <a:latin typeface="+mn-ea"/>
              </a:rPr>
              <a:t>下列对文中加点的词语相关内容的解说</a:t>
            </a:r>
            <a:r>
              <a:rPr lang="en-US" altLang="zh-CN" sz="2000" b="1" kern="0" dirty="0">
                <a:solidFill>
                  <a:srgbClr val="FFFF00"/>
                </a:solidFill>
                <a:latin typeface="+mn-ea"/>
              </a:rPr>
              <a:t>,</a:t>
            </a:r>
            <a:r>
              <a:rPr lang="zh-CN" altLang="en-US" sz="2000" b="1" kern="0" dirty="0">
                <a:solidFill>
                  <a:srgbClr val="FFFF00"/>
                </a:solidFill>
                <a:latin typeface="+mn-ea"/>
              </a:rPr>
              <a:t>不正确的一项是</a:t>
            </a:r>
            <a:r>
              <a:rPr lang="en-US" altLang="zh-CN" sz="2000" b="1" kern="0" dirty="0">
                <a:solidFill>
                  <a:srgbClr val="FFFF00"/>
                </a:solidFill>
                <a:latin typeface="+mn-ea"/>
              </a:rPr>
              <a:t>(3</a:t>
            </a:r>
            <a:r>
              <a:rPr lang="zh-CN" altLang="en-US" sz="2000" b="1" kern="0" dirty="0">
                <a:solidFill>
                  <a:srgbClr val="FFFF00"/>
                </a:solidFill>
                <a:latin typeface="+mn-ea"/>
              </a:rPr>
              <a:t>分</a:t>
            </a:r>
            <a:r>
              <a:rPr lang="en-US" altLang="zh-CN" sz="2000" b="1" kern="0" dirty="0">
                <a:solidFill>
                  <a:srgbClr val="FFFF00"/>
                </a:solidFill>
                <a:latin typeface="+mn-ea"/>
              </a:rPr>
              <a:t>)(</a:t>
            </a:r>
            <a:r>
              <a:rPr lang="zh-CN" altLang="en-US" sz="2000" b="1" kern="0" dirty="0">
                <a:solidFill>
                  <a:srgbClr val="FFFF00"/>
                </a:solidFill>
                <a:latin typeface="+mn-ea"/>
              </a:rPr>
              <a:t>　　</a:t>
            </a:r>
            <a:r>
              <a:rPr lang="en-US" altLang="zh-CN" sz="2000" b="1" kern="0" dirty="0">
                <a:solidFill>
                  <a:srgbClr val="FFFF00"/>
                </a:solidFill>
                <a:latin typeface="+mn-ea"/>
              </a:rPr>
              <a:t>)</a:t>
            </a:r>
          </a:p>
          <a:p>
            <a:pPr eaLnBrk="0" latinLnBrk="1" hangingPunct="0">
              <a:lnSpc>
                <a:spcPct val="150000"/>
              </a:lnSpc>
            </a:pPr>
            <a:r>
              <a:rPr lang="en-US" altLang="zh-CN" sz="2000" b="1" kern="0" dirty="0">
                <a:solidFill>
                  <a:srgbClr val="FFFF00"/>
                </a:solidFill>
                <a:latin typeface="+mn-ea"/>
              </a:rPr>
              <a:t>A.</a:t>
            </a:r>
            <a:r>
              <a:rPr lang="zh-CN" altLang="en-US" sz="2000" b="1" kern="0" dirty="0">
                <a:solidFill>
                  <a:srgbClr val="FFFF00"/>
                </a:solidFill>
                <a:latin typeface="+mn-ea"/>
              </a:rPr>
              <a:t>殷纣为商代末代国君</a:t>
            </a:r>
            <a:r>
              <a:rPr lang="en-US" altLang="zh-CN" sz="2000" b="1" kern="0" dirty="0">
                <a:solidFill>
                  <a:srgbClr val="FFFF00"/>
                </a:solidFill>
                <a:latin typeface="+mn-ea"/>
              </a:rPr>
              <a:t>,</a:t>
            </a:r>
            <a:r>
              <a:rPr lang="zh-CN" altLang="en-US" sz="2000" b="1" kern="0" dirty="0">
                <a:solidFill>
                  <a:srgbClr val="FFFF00"/>
                </a:solidFill>
                <a:latin typeface="+mn-ea"/>
              </a:rPr>
              <a:t>在位期间统治失控</a:t>
            </a:r>
            <a:r>
              <a:rPr lang="en-US" altLang="zh-CN" sz="2000" b="1" kern="0" dirty="0">
                <a:solidFill>
                  <a:srgbClr val="FFFF00"/>
                </a:solidFill>
                <a:latin typeface="+mn-ea"/>
              </a:rPr>
              <a:t>,</a:t>
            </a:r>
            <a:r>
              <a:rPr lang="zh-CN" altLang="en-US" sz="2000" b="1" kern="0" dirty="0">
                <a:solidFill>
                  <a:srgbClr val="FFFF00"/>
                </a:solidFill>
                <a:latin typeface="+mn-ea"/>
              </a:rPr>
              <a:t>好酒淫乐</a:t>
            </a:r>
            <a:r>
              <a:rPr lang="en-US" altLang="zh-CN" sz="2000" b="1" kern="0" dirty="0">
                <a:solidFill>
                  <a:srgbClr val="FFFF00"/>
                </a:solidFill>
                <a:latin typeface="+mn-ea"/>
              </a:rPr>
              <a:t>,</a:t>
            </a:r>
            <a:r>
              <a:rPr lang="zh-CN" altLang="en-US" sz="2000" b="1" kern="0" dirty="0">
                <a:solidFill>
                  <a:srgbClr val="FFFF00"/>
                </a:solidFill>
                <a:latin typeface="+mn-ea"/>
              </a:rPr>
              <a:t>暴敛酷刑</a:t>
            </a:r>
            <a:r>
              <a:rPr lang="en-US" altLang="zh-CN" sz="2000" b="1" kern="0" dirty="0">
                <a:solidFill>
                  <a:srgbClr val="FFFF00"/>
                </a:solidFill>
                <a:latin typeface="+mn-ea"/>
              </a:rPr>
              <a:t>,</a:t>
            </a:r>
            <a:r>
              <a:rPr lang="zh-CN" altLang="en-US" sz="2000" b="1" kern="0" dirty="0">
                <a:solidFill>
                  <a:srgbClr val="FFFF00"/>
                </a:solidFill>
                <a:latin typeface="+mn-ea"/>
              </a:rPr>
              <a:t>是有名的暴君。</a:t>
            </a:r>
            <a:endParaRPr lang="en-US" altLang="zh-CN" sz="2000" b="1" kern="0" dirty="0">
              <a:solidFill>
                <a:srgbClr val="FFFF00"/>
              </a:solidFill>
              <a:latin typeface="+mn-ea"/>
            </a:endParaRPr>
          </a:p>
          <a:p>
            <a:pPr eaLnBrk="0" latinLnBrk="1" hangingPunct="0">
              <a:lnSpc>
                <a:spcPct val="150000"/>
              </a:lnSpc>
            </a:pPr>
            <a:r>
              <a:rPr lang="en-US" altLang="zh-CN" sz="2000" b="1" kern="0" dirty="0">
                <a:solidFill>
                  <a:srgbClr val="FFFF00"/>
                </a:solidFill>
                <a:latin typeface="+mn-ea"/>
              </a:rPr>
              <a:t>B.</a:t>
            </a:r>
            <a:r>
              <a:rPr lang="zh-CN" altLang="en-US" sz="2000" b="1" kern="0" dirty="0">
                <a:solidFill>
                  <a:srgbClr val="FFFF00"/>
                </a:solidFill>
                <a:latin typeface="+mn-ea"/>
              </a:rPr>
              <a:t>武王是周文王之子</a:t>
            </a:r>
            <a:r>
              <a:rPr lang="en-US" altLang="zh-CN" sz="2000" b="1" kern="0" dirty="0">
                <a:solidFill>
                  <a:srgbClr val="FFFF00"/>
                </a:solidFill>
                <a:latin typeface="+mn-ea"/>
              </a:rPr>
              <a:t>,</a:t>
            </a:r>
            <a:r>
              <a:rPr lang="zh-CN" altLang="en-US" sz="2000" b="1" kern="0" dirty="0">
                <a:solidFill>
                  <a:srgbClr val="FFFF00"/>
                </a:solidFill>
                <a:latin typeface="+mn-ea"/>
              </a:rPr>
              <a:t>继承其父遗志</a:t>
            </a:r>
            <a:r>
              <a:rPr lang="en-US" altLang="zh-CN" sz="2000" b="1" kern="0" dirty="0">
                <a:solidFill>
                  <a:srgbClr val="FFFF00"/>
                </a:solidFill>
                <a:latin typeface="+mn-ea"/>
              </a:rPr>
              <a:t>,</a:t>
            </a:r>
            <a:r>
              <a:rPr lang="zh-CN" altLang="en-US" sz="2000" b="1" kern="0" dirty="0">
                <a:solidFill>
                  <a:srgbClr val="FFFF00"/>
                </a:solidFill>
                <a:latin typeface="+mn-ea"/>
              </a:rPr>
              <a:t>联合众多部族与商激战</a:t>
            </a:r>
            <a:r>
              <a:rPr lang="en-US" altLang="zh-CN" sz="2000" b="1" kern="0" dirty="0">
                <a:solidFill>
                  <a:srgbClr val="FFFF00"/>
                </a:solidFill>
                <a:latin typeface="+mn-ea"/>
              </a:rPr>
              <a:t>,</a:t>
            </a:r>
            <a:r>
              <a:rPr lang="zh-CN" altLang="en-US" sz="2000" b="1" kern="0" dirty="0">
                <a:solidFill>
                  <a:srgbClr val="FFFF00"/>
                </a:solidFill>
                <a:latin typeface="+mn-ea"/>
              </a:rPr>
              <a:t>灭商</a:t>
            </a:r>
            <a:r>
              <a:rPr lang="en-US" altLang="zh-CN" sz="2000" b="1" kern="0" dirty="0">
                <a:solidFill>
                  <a:srgbClr val="FFFF00"/>
                </a:solidFill>
                <a:latin typeface="+mn-ea"/>
              </a:rPr>
              <a:t>,</a:t>
            </a:r>
            <a:r>
              <a:rPr lang="zh-CN" altLang="en-US" sz="2000" b="1" kern="0" dirty="0">
                <a:solidFill>
                  <a:srgbClr val="FFFF00"/>
                </a:solidFill>
                <a:latin typeface="+mn-ea"/>
              </a:rPr>
              <a:t>建立周王朝。</a:t>
            </a:r>
          </a:p>
          <a:p>
            <a:pPr eaLnBrk="0" latinLnBrk="1" hangingPunct="0">
              <a:lnSpc>
                <a:spcPct val="150000"/>
              </a:lnSpc>
            </a:pPr>
            <a:r>
              <a:rPr lang="en-US" altLang="zh-CN" sz="2000" b="1" kern="0" dirty="0">
                <a:solidFill>
                  <a:srgbClr val="FFFF00"/>
                </a:solidFill>
                <a:latin typeface="+mn-ea"/>
              </a:rPr>
              <a:t>C.</a:t>
            </a:r>
            <a:r>
              <a:rPr lang="zh-CN" altLang="en-US" sz="2000" b="1" kern="0" dirty="0">
                <a:solidFill>
                  <a:srgbClr val="FFFF00"/>
                </a:solidFill>
                <a:latin typeface="+mn-ea"/>
              </a:rPr>
              <a:t>三晋</a:t>
            </a:r>
            <a:r>
              <a:rPr lang="en-US" altLang="zh-CN" sz="2000" b="1" kern="0" dirty="0">
                <a:solidFill>
                  <a:srgbClr val="FFFF00"/>
                </a:solidFill>
                <a:latin typeface="+mn-ea"/>
              </a:rPr>
              <a:t>,</a:t>
            </a:r>
            <a:r>
              <a:rPr lang="zh-CN" altLang="en-US" sz="2000" b="1" kern="0" dirty="0">
                <a:solidFill>
                  <a:srgbClr val="FFFF00"/>
                </a:solidFill>
                <a:latin typeface="+mn-ea"/>
              </a:rPr>
              <a:t>春秋末韩、赵、燕三家分晋</a:t>
            </a:r>
            <a:r>
              <a:rPr lang="en-US" altLang="zh-CN" sz="2000" b="1" kern="0" dirty="0">
                <a:solidFill>
                  <a:srgbClr val="FFFF00"/>
                </a:solidFill>
                <a:latin typeface="+mn-ea"/>
              </a:rPr>
              <a:t>,</a:t>
            </a:r>
            <a:r>
              <a:rPr lang="zh-CN" altLang="en-US" sz="2000" b="1" kern="0" dirty="0">
                <a:solidFill>
                  <a:srgbClr val="FFFF00"/>
                </a:solidFill>
                <a:latin typeface="+mn-ea"/>
              </a:rPr>
              <a:t>战国时的韩、赵、燕三国</a:t>
            </a:r>
            <a:r>
              <a:rPr lang="en-US" altLang="zh-CN" sz="2000" b="1" kern="0" dirty="0">
                <a:solidFill>
                  <a:srgbClr val="FFFF00"/>
                </a:solidFill>
                <a:latin typeface="+mn-ea"/>
              </a:rPr>
              <a:t>,</a:t>
            </a:r>
            <a:r>
              <a:rPr lang="zh-CN" altLang="en-US" sz="2000" b="1" kern="0" dirty="0">
                <a:solidFill>
                  <a:srgbClr val="FFFF00"/>
                </a:solidFill>
                <a:latin typeface="+mn-ea"/>
              </a:rPr>
              <a:t>史上又称“三晋”。</a:t>
            </a:r>
          </a:p>
          <a:p>
            <a:pPr eaLnBrk="0" latinLnBrk="1" hangingPunct="0">
              <a:lnSpc>
                <a:spcPct val="150000"/>
              </a:lnSpc>
            </a:pPr>
            <a:r>
              <a:rPr lang="en-US" altLang="zh-CN" sz="2000" b="1" kern="0" dirty="0">
                <a:solidFill>
                  <a:srgbClr val="FFFF00"/>
                </a:solidFill>
                <a:latin typeface="+mn-ea"/>
              </a:rPr>
              <a:t>D.</a:t>
            </a:r>
            <a:r>
              <a:rPr lang="zh-CN" altLang="en-US" sz="2000" b="1" kern="0" dirty="0">
                <a:solidFill>
                  <a:srgbClr val="FFFF00"/>
                </a:solidFill>
                <a:latin typeface="+mn-ea"/>
              </a:rPr>
              <a:t>令尹</a:t>
            </a:r>
            <a:r>
              <a:rPr lang="en-US" altLang="zh-CN" sz="2000" b="1" kern="0" dirty="0">
                <a:solidFill>
                  <a:srgbClr val="FFFF00"/>
                </a:solidFill>
                <a:latin typeface="+mn-ea"/>
              </a:rPr>
              <a:t>,</a:t>
            </a:r>
            <a:r>
              <a:rPr lang="zh-CN" altLang="en-US" sz="2000" b="1" kern="0" dirty="0">
                <a:solidFill>
                  <a:srgbClr val="FFFF00"/>
                </a:solidFill>
                <a:latin typeface="+mn-ea"/>
              </a:rPr>
              <a:t>春秋战国时期楚国设置的最高官位</a:t>
            </a:r>
            <a:r>
              <a:rPr lang="en-US" altLang="zh-CN" sz="2000" b="1" kern="0" dirty="0">
                <a:solidFill>
                  <a:srgbClr val="FFFF00"/>
                </a:solidFill>
                <a:latin typeface="+mn-ea"/>
              </a:rPr>
              <a:t>,</a:t>
            </a:r>
            <a:r>
              <a:rPr lang="zh-CN" altLang="en-US" sz="2000" b="1" kern="0" dirty="0">
                <a:solidFill>
                  <a:srgbClr val="FFFF00"/>
                </a:solidFill>
                <a:latin typeface="+mn-ea"/>
              </a:rPr>
              <a:t>辅佐楚国国君</a:t>
            </a:r>
            <a:r>
              <a:rPr lang="en-US" altLang="zh-CN" sz="2000" b="1" kern="0" dirty="0">
                <a:solidFill>
                  <a:srgbClr val="FFFF00"/>
                </a:solidFill>
                <a:latin typeface="+mn-ea"/>
              </a:rPr>
              <a:t>,</a:t>
            </a:r>
            <a:r>
              <a:rPr lang="zh-CN" altLang="en-US" sz="2000" b="1" kern="0" dirty="0">
                <a:solidFill>
                  <a:srgbClr val="FFFF00"/>
                </a:solidFill>
                <a:latin typeface="+mn-ea"/>
              </a:rPr>
              <a:t>执掌全国的军政大权。</a:t>
            </a:r>
          </a:p>
        </p:txBody>
      </p:sp>
      <p:sp>
        <p:nvSpPr>
          <p:cNvPr id="17" name="矩形 16"/>
          <p:cNvSpPr/>
          <p:nvPr/>
        </p:nvSpPr>
        <p:spPr>
          <a:xfrm>
            <a:off x="983626" y="3642454"/>
            <a:ext cx="10224751" cy="2246769"/>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latin typeface="+mn-ea"/>
              </a:rPr>
              <a:t>答案：</a:t>
            </a:r>
            <a:r>
              <a:rPr lang="en-US" altLang="zh-CN" sz="2000" b="1" dirty="0">
                <a:solidFill>
                  <a:srgbClr val="FFFF00"/>
                </a:solidFill>
                <a:latin typeface="+mn-ea"/>
              </a:rPr>
              <a:t>C</a:t>
            </a:r>
            <a:r>
              <a:rPr lang="zh-CN" altLang="en-US" sz="2000" b="1" dirty="0">
                <a:solidFill>
                  <a:srgbClr val="FFFF00"/>
                </a:solidFill>
                <a:latin typeface="+mn-ea"/>
              </a:rPr>
              <a:t>　本题考查古代文化知识</a:t>
            </a:r>
            <a:r>
              <a:rPr lang="en-US" altLang="zh-CN" sz="2000" b="1" dirty="0">
                <a:solidFill>
                  <a:srgbClr val="FFFF00"/>
                </a:solidFill>
                <a:latin typeface="+mn-ea"/>
              </a:rPr>
              <a:t>,</a:t>
            </a:r>
            <a:r>
              <a:rPr lang="zh-CN" altLang="en-US" sz="2000" b="1" dirty="0">
                <a:solidFill>
                  <a:srgbClr val="FFFF00"/>
                </a:solidFill>
                <a:latin typeface="+mn-ea"/>
              </a:rPr>
              <a:t>体现了文化传承与理解的学科素养</a:t>
            </a:r>
            <a:r>
              <a:rPr lang="en-US" altLang="zh-CN" sz="2000" b="1" dirty="0">
                <a:solidFill>
                  <a:srgbClr val="FFFF00"/>
                </a:solidFill>
                <a:latin typeface="+mn-ea"/>
              </a:rPr>
              <a:t>,</a:t>
            </a:r>
            <a:r>
              <a:rPr lang="zh-CN" altLang="en-US" sz="2000" b="1" dirty="0">
                <a:solidFill>
                  <a:srgbClr val="FFFF00"/>
                </a:solidFill>
                <a:latin typeface="+mn-ea"/>
              </a:rPr>
              <a:t>弘扬中华优秀传统</a:t>
            </a:r>
            <a:br>
              <a:rPr lang="zh-CN" altLang="en-US" sz="2000" b="1" dirty="0">
                <a:solidFill>
                  <a:srgbClr val="FFFF00"/>
                </a:solidFill>
                <a:latin typeface="+mn-ea"/>
              </a:rPr>
            </a:br>
            <a:r>
              <a:rPr lang="zh-CN" altLang="en-US" sz="2000" b="1" dirty="0">
                <a:solidFill>
                  <a:srgbClr val="FFFF00"/>
                </a:solidFill>
                <a:latin typeface="+mn-ea"/>
              </a:rPr>
              <a:t>文化。</a:t>
            </a:r>
            <a:r>
              <a:rPr lang="en-US" altLang="zh-CN" sz="2000" b="1" dirty="0">
                <a:solidFill>
                  <a:srgbClr val="FFFF00"/>
                </a:solidFill>
                <a:latin typeface="+mn-ea"/>
              </a:rPr>
              <a:t>C</a:t>
            </a:r>
            <a:r>
              <a:rPr lang="zh-CN" altLang="en-US" sz="2000" b="1" dirty="0">
                <a:solidFill>
                  <a:srgbClr val="FFFF00"/>
                </a:solidFill>
                <a:latin typeface="+mn-ea"/>
              </a:rPr>
              <a:t>项</a:t>
            </a:r>
            <a:r>
              <a:rPr lang="en-US" altLang="zh-CN" sz="2000" b="1" dirty="0">
                <a:solidFill>
                  <a:srgbClr val="FFFF00"/>
                </a:solidFill>
                <a:latin typeface="+mn-ea"/>
              </a:rPr>
              <a:t>,“</a:t>
            </a:r>
            <a:r>
              <a:rPr lang="zh-CN" altLang="en-US" sz="2000" b="1" dirty="0">
                <a:solidFill>
                  <a:srgbClr val="FFFF00"/>
                </a:solidFill>
                <a:latin typeface="+mn-ea"/>
              </a:rPr>
              <a:t>三晋”指春秋末期晋国分出的韩、赵、魏三国。</a:t>
            </a:r>
            <a:endParaRPr lang="en-US" altLang="zh-CN" sz="2000" b="1" dirty="0">
              <a:solidFill>
                <a:srgbClr val="FFFF00"/>
              </a:solidFill>
              <a:latin typeface="+mn-ea"/>
            </a:endParaRPr>
          </a:p>
          <a:p>
            <a:r>
              <a:rPr lang="zh-CN" altLang="en-US" sz="2000" b="1" dirty="0">
                <a:solidFill>
                  <a:srgbClr val="FFFF00"/>
                </a:solidFill>
                <a:latin typeface="+mn-ea"/>
              </a:rPr>
              <a:t>知识拓展：从公元前</a:t>
            </a:r>
            <a:r>
              <a:rPr lang="en-US" altLang="zh-CN" sz="2000" b="1" dirty="0">
                <a:solidFill>
                  <a:srgbClr val="FFFF00"/>
                </a:solidFill>
                <a:latin typeface="+mn-ea"/>
              </a:rPr>
              <a:t>633</a:t>
            </a:r>
            <a:r>
              <a:rPr lang="zh-CN" altLang="en-US" sz="2000" b="1" dirty="0">
                <a:solidFill>
                  <a:srgbClr val="FFFF00"/>
                </a:solidFill>
                <a:latin typeface="+mn-ea"/>
              </a:rPr>
              <a:t>年晋文公作三军设六卿起</a:t>
            </a:r>
            <a:r>
              <a:rPr lang="en-US" altLang="zh-CN" sz="2000" b="1" dirty="0">
                <a:solidFill>
                  <a:srgbClr val="FFFF00"/>
                </a:solidFill>
                <a:latin typeface="+mn-ea"/>
              </a:rPr>
              <a:t>,</a:t>
            </a:r>
            <a:r>
              <a:rPr lang="zh-CN" altLang="en-US" sz="2000" b="1" dirty="0">
                <a:solidFill>
                  <a:srgbClr val="FFFF00"/>
                </a:solidFill>
                <a:latin typeface="+mn-ea"/>
              </a:rPr>
              <a:t>六卿一直掌握着晋国的军政大权。到晋平公时</a:t>
            </a:r>
            <a:r>
              <a:rPr lang="en-US" altLang="zh-CN" sz="2000" b="1" dirty="0">
                <a:solidFill>
                  <a:srgbClr val="FFFF00"/>
                </a:solidFill>
                <a:latin typeface="+mn-ea"/>
              </a:rPr>
              <a:t>,</a:t>
            </a:r>
            <a:r>
              <a:rPr lang="zh-CN" altLang="en-US" sz="2000" b="1" dirty="0">
                <a:solidFill>
                  <a:srgbClr val="FFFF00"/>
                </a:solidFill>
                <a:latin typeface="+mn-ea"/>
              </a:rPr>
              <a:t>韩氏、赵氏、魏氏、智氏、范氏、中行氏六卿相互倾轧。后来赵氏把范氏、中行氏灭掉后</a:t>
            </a:r>
            <a:r>
              <a:rPr lang="en-US" altLang="zh-CN" sz="2000" b="1" dirty="0">
                <a:solidFill>
                  <a:srgbClr val="FFFF00"/>
                </a:solidFill>
                <a:latin typeface="+mn-ea"/>
              </a:rPr>
              <a:t>,</a:t>
            </a:r>
            <a:r>
              <a:rPr lang="zh-CN" altLang="en-US" sz="2000" b="1" dirty="0">
                <a:solidFill>
                  <a:srgbClr val="FFFF00"/>
                </a:solidFill>
                <a:latin typeface="+mn-ea"/>
              </a:rPr>
              <a:t>公元前</a:t>
            </a:r>
            <a:r>
              <a:rPr lang="en-US" altLang="zh-CN" sz="2000" b="1" dirty="0">
                <a:solidFill>
                  <a:srgbClr val="FFFF00"/>
                </a:solidFill>
                <a:latin typeface="+mn-ea"/>
              </a:rPr>
              <a:t>453</a:t>
            </a:r>
            <a:r>
              <a:rPr lang="zh-CN" altLang="en-US" sz="2000" b="1" dirty="0">
                <a:solidFill>
                  <a:srgbClr val="FFFF00"/>
                </a:solidFill>
                <a:latin typeface="+mn-ea"/>
              </a:rPr>
              <a:t>年又联合韩氏</a:t>
            </a:r>
            <a:r>
              <a:rPr lang="en-US" altLang="zh-CN" sz="2000" b="1" dirty="0">
                <a:solidFill>
                  <a:srgbClr val="FFFF00"/>
                </a:solidFill>
                <a:latin typeface="+mn-ea"/>
              </a:rPr>
              <a:t>﹑</a:t>
            </a:r>
            <a:r>
              <a:rPr lang="zh-CN" altLang="en-US" sz="2000" b="1" dirty="0">
                <a:solidFill>
                  <a:srgbClr val="FFFF00"/>
                </a:solidFill>
                <a:latin typeface="+mn-ea"/>
              </a:rPr>
              <a:t>魏氏灭掉了智氏</a:t>
            </a:r>
            <a:r>
              <a:rPr lang="en-US" altLang="zh-CN" sz="2000" b="1" dirty="0">
                <a:solidFill>
                  <a:srgbClr val="FFFF00"/>
                </a:solidFill>
                <a:latin typeface="+mn-ea"/>
              </a:rPr>
              <a:t>,</a:t>
            </a:r>
            <a:r>
              <a:rPr lang="zh-CN" altLang="en-US" sz="2000" b="1" dirty="0">
                <a:solidFill>
                  <a:srgbClr val="FFFF00"/>
                </a:solidFill>
                <a:latin typeface="+mn-ea"/>
              </a:rPr>
              <a:t>晋国公室名存实亡。公元前</a:t>
            </a:r>
            <a:r>
              <a:rPr lang="en-US" altLang="zh-CN" sz="2000" b="1" dirty="0">
                <a:solidFill>
                  <a:srgbClr val="FFFF00"/>
                </a:solidFill>
                <a:latin typeface="+mn-ea"/>
              </a:rPr>
              <a:t>403</a:t>
            </a:r>
            <a:r>
              <a:rPr lang="zh-CN" altLang="en-US" sz="2000" b="1" dirty="0">
                <a:solidFill>
                  <a:srgbClr val="FFFF00"/>
                </a:solidFill>
                <a:latin typeface="+mn-ea"/>
              </a:rPr>
              <a:t>年周威烈王命韩虔</a:t>
            </a:r>
            <a:r>
              <a:rPr lang="en-US" altLang="zh-CN" sz="2000" b="1" dirty="0">
                <a:solidFill>
                  <a:srgbClr val="FFFF00"/>
                </a:solidFill>
                <a:latin typeface="+mn-ea"/>
              </a:rPr>
              <a:t>﹑</a:t>
            </a:r>
            <a:r>
              <a:rPr lang="zh-CN" altLang="en-US" sz="2000" b="1" dirty="0">
                <a:solidFill>
                  <a:srgbClr val="FFFF00"/>
                </a:solidFill>
                <a:latin typeface="+mn-ea"/>
              </a:rPr>
              <a:t>赵籍</a:t>
            </a:r>
            <a:r>
              <a:rPr lang="en-US" altLang="zh-CN" sz="2000" b="1" dirty="0">
                <a:solidFill>
                  <a:srgbClr val="FFFF00"/>
                </a:solidFill>
                <a:latin typeface="+mn-ea"/>
              </a:rPr>
              <a:t>﹑</a:t>
            </a:r>
            <a:r>
              <a:rPr lang="zh-CN" altLang="en-US" sz="2000" b="1" dirty="0">
                <a:solidFill>
                  <a:srgbClr val="FFFF00"/>
                </a:solidFill>
                <a:latin typeface="+mn-ea"/>
              </a:rPr>
              <a:t>魏斯为诸侯。到公元前</a:t>
            </a:r>
            <a:r>
              <a:rPr lang="en-US" altLang="zh-CN" sz="2000" b="1" dirty="0">
                <a:solidFill>
                  <a:srgbClr val="FFFF00"/>
                </a:solidFill>
                <a:latin typeface="+mn-ea"/>
              </a:rPr>
              <a:t>376</a:t>
            </a:r>
            <a:r>
              <a:rPr lang="zh-CN" altLang="en-US" sz="2000" b="1" dirty="0">
                <a:solidFill>
                  <a:srgbClr val="FFFF00"/>
                </a:solidFill>
                <a:latin typeface="+mn-ea"/>
              </a:rPr>
              <a:t>年</a:t>
            </a:r>
            <a:r>
              <a:rPr lang="en-US" altLang="zh-CN" sz="2000" b="1" dirty="0">
                <a:solidFill>
                  <a:srgbClr val="FFFF00"/>
                </a:solidFill>
                <a:latin typeface="+mn-ea"/>
              </a:rPr>
              <a:t>,</a:t>
            </a:r>
            <a:r>
              <a:rPr lang="zh-CN" altLang="en-US" sz="2000" b="1" dirty="0">
                <a:solidFill>
                  <a:srgbClr val="FFFF00"/>
                </a:solidFill>
                <a:latin typeface="+mn-ea"/>
              </a:rPr>
              <a:t>魏武侯</a:t>
            </a:r>
            <a:r>
              <a:rPr lang="en-US" altLang="zh-CN" sz="2000" b="1" dirty="0">
                <a:solidFill>
                  <a:srgbClr val="FFFF00"/>
                </a:solidFill>
                <a:latin typeface="+mn-ea"/>
              </a:rPr>
              <a:t>﹑</a:t>
            </a:r>
            <a:r>
              <a:rPr lang="zh-CN" altLang="en-US" sz="2000" b="1" dirty="0">
                <a:solidFill>
                  <a:srgbClr val="FFFF00"/>
                </a:solidFill>
                <a:latin typeface="+mn-ea"/>
              </a:rPr>
              <a:t>韩哀侯</a:t>
            </a:r>
            <a:r>
              <a:rPr lang="en-US" altLang="zh-CN" sz="2000" b="1" dirty="0">
                <a:solidFill>
                  <a:srgbClr val="FFFF00"/>
                </a:solidFill>
                <a:latin typeface="+mn-ea"/>
              </a:rPr>
              <a:t>﹑</a:t>
            </a:r>
            <a:r>
              <a:rPr lang="zh-CN" altLang="en-US" sz="2000" b="1" dirty="0">
                <a:solidFill>
                  <a:srgbClr val="FFFF00"/>
                </a:solidFill>
                <a:latin typeface="+mn-ea"/>
              </a:rPr>
              <a:t>赵敬侯三家瓜分了晋公室剩余的土地。</a:t>
            </a:r>
          </a:p>
        </p:txBody>
      </p:sp>
    </p:spTree>
    <p:extLst>
      <p:ext uri="{BB962C8B-B14F-4D97-AF65-F5344CB8AC3E}">
        <p14:creationId xmlns="" xmlns:p14="http://schemas.microsoft.com/office/powerpoint/2010/main" val="176908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36399" y="1527699"/>
            <a:ext cx="11092500" cy="2800767"/>
          </a:xfrm>
          <a:prstGeom prst="rect">
            <a:avLst/>
          </a:prstGeom>
        </p:spPr>
        <p:txBody>
          <a:bodyPr wrap="square">
            <a:spAutoFit/>
          </a:bodyPr>
          <a:lstStyle/>
          <a:p>
            <a:pPr eaLnBrk="0" latinLnBrk="1" hangingPunct="0"/>
            <a:r>
              <a:rPr lang="en-US" altLang="zh-CN" sz="2200" b="1" kern="0" dirty="0">
                <a:solidFill>
                  <a:srgbClr val="FFFF00"/>
                </a:solidFill>
                <a:latin typeface="+mn-ea"/>
              </a:rPr>
              <a:t>4.</a:t>
            </a:r>
            <a:r>
              <a:rPr lang="zh-CN" altLang="en-US" sz="2200" b="1" kern="0" dirty="0">
                <a:solidFill>
                  <a:srgbClr val="FFFF00"/>
                </a:solidFill>
                <a:latin typeface="+mn-ea"/>
              </a:rPr>
              <a:t>表降低官职的词语</a:t>
            </a:r>
          </a:p>
          <a:p>
            <a:pPr eaLnBrk="0" latinLnBrk="1" hangingPunct="0"/>
            <a:r>
              <a:rPr lang="zh-CN" altLang="en-US" sz="2200" b="1" kern="0" dirty="0">
                <a:solidFill>
                  <a:srgbClr val="FFFF00"/>
                </a:solidFill>
                <a:latin typeface="+mn-ea"/>
              </a:rPr>
              <a:t>谪：因罪被降职或流放。 如：滕子京谪守巴陵郡。 （</a:t>
            </a:r>
            <a:r>
              <a:rPr lang="en-US" altLang="zh-CN" sz="2200" b="1" kern="0" dirty="0">
                <a:solidFill>
                  <a:srgbClr val="FFFF00"/>
                </a:solidFill>
                <a:latin typeface="+mn-ea"/>
              </a:rPr>
              <a:t>《</a:t>
            </a:r>
            <a:r>
              <a:rPr lang="zh-CN" altLang="en-US" sz="2200" b="1" kern="0" dirty="0">
                <a:solidFill>
                  <a:srgbClr val="FFFF00"/>
                </a:solidFill>
                <a:latin typeface="+mn-ea"/>
              </a:rPr>
              <a:t>岳阳楼记</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贬：降职。 如：叔文败，坐贬连州刺史。 （</a:t>
            </a:r>
            <a:r>
              <a:rPr lang="en-US" altLang="zh-CN" sz="2200" b="1" kern="0" dirty="0">
                <a:solidFill>
                  <a:srgbClr val="FFFF00"/>
                </a:solidFill>
                <a:latin typeface="+mn-ea"/>
              </a:rPr>
              <a:t>《 </a:t>
            </a:r>
            <a:r>
              <a:rPr lang="zh-CN" altLang="en-US" sz="2200" b="1" kern="0" dirty="0">
                <a:solidFill>
                  <a:srgbClr val="FFFF00"/>
                </a:solidFill>
                <a:latin typeface="+mn-ea"/>
              </a:rPr>
              <a:t>旧唐书</a:t>
            </a:r>
            <a:r>
              <a:rPr lang="en-US" altLang="zh-CN" sz="2200" b="1" kern="0" dirty="0">
                <a:solidFill>
                  <a:srgbClr val="FFFF00"/>
                </a:solidFill>
                <a:latin typeface="+mn-ea"/>
              </a:rPr>
              <a:t>· </a:t>
            </a:r>
            <a:r>
              <a:rPr lang="zh-CN" altLang="en-US" sz="2200" b="1" kern="0" dirty="0">
                <a:solidFill>
                  <a:srgbClr val="FFFF00"/>
                </a:solidFill>
                <a:latin typeface="+mn-ea"/>
              </a:rPr>
              <a:t>刘禹</a:t>
            </a:r>
          </a:p>
          <a:p>
            <a:pPr eaLnBrk="0" latinLnBrk="1" hangingPunct="0"/>
            <a:r>
              <a:rPr lang="zh-CN" altLang="en-US" sz="2200" b="1" kern="0" dirty="0">
                <a:solidFill>
                  <a:srgbClr val="FFFF00"/>
                </a:solidFill>
                <a:latin typeface="+mn-ea"/>
              </a:rPr>
              <a:t>锡传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左除、左降、左转、左授、左宦、左迁：降职。 如：予左迁九江郡司马。 （</a:t>
            </a:r>
            <a:r>
              <a:rPr lang="en-US" altLang="zh-CN" sz="2200" b="1" kern="0" dirty="0">
                <a:solidFill>
                  <a:srgbClr val="FFFF00"/>
                </a:solidFill>
                <a:latin typeface="+mn-ea"/>
              </a:rPr>
              <a:t>《</a:t>
            </a:r>
            <a:r>
              <a:rPr lang="zh-CN" altLang="en-US" sz="2200" b="1" kern="0" dirty="0">
                <a:solidFill>
                  <a:srgbClr val="FFFF00"/>
                </a:solidFill>
                <a:latin typeface="+mn-ea"/>
              </a:rPr>
              <a:t>琵琶行并序</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一旦失恩先左降，三年随例未量移。 （白居易</a:t>
            </a:r>
            <a:r>
              <a:rPr lang="en-US" altLang="zh-CN" sz="2200" b="1" kern="0" dirty="0">
                <a:solidFill>
                  <a:srgbClr val="FFFF00"/>
                </a:solidFill>
                <a:latin typeface="+mn-ea"/>
              </a:rPr>
              <a:t>《</a:t>
            </a:r>
            <a:r>
              <a:rPr lang="zh-CN" altLang="en-US" sz="2200" b="1" kern="0" dirty="0">
                <a:solidFill>
                  <a:srgbClr val="FFFF00"/>
                </a:solidFill>
                <a:latin typeface="+mn-ea"/>
              </a:rPr>
              <a:t>自题</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帝怒，乃罢（陆）贽宰相，左除（张） 滂等官。（</a:t>
            </a:r>
            <a:r>
              <a:rPr lang="en-US" altLang="zh-CN" sz="2200" b="1" kern="0" dirty="0">
                <a:solidFill>
                  <a:srgbClr val="FFFF00"/>
                </a:solidFill>
                <a:latin typeface="+mn-ea"/>
              </a:rPr>
              <a:t>《</a:t>
            </a:r>
            <a:r>
              <a:rPr lang="zh-CN" altLang="en-US" sz="2200" b="1" kern="0" dirty="0">
                <a:solidFill>
                  <a:srgbClr val="FFFF00"/>
                </a:solidFill>
                <a:latin typeface="+mn-ea"/>
              </a:rPr>
              <a:t>新唐书</a:t>
            </a:r>
            <a:r>
              <a:rPr lang="en-US" altLang="zh-CN" sz="2200" b="1" kern="0" dirty="0">
                <a:solidFill>
                  <a:srgbClr val="FFFF00"/>
                </a:solidFill>
                <a:latin typeface="+mn-ea"/>
              </a:rPr>
              <a:t>· </a:t>
            </a:r>
            <a:r>
              <a:rPr lang="zh-CN" altLang="en-US" sz="2200" b="1" kern="0" dirty="0">
                <a:solidFill>
                  <a:srgbClr val="FFFF00"/>
                </a:solidFill>
                <a:latin typeface="+mn-ea"/>
              </a:rPr>
              <a:t>裴延龄传</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2629080012"/>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5" y="4087"/>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28500" y="1580628"/>
            <a:ext cx="11164042" cy="3816429"/>
          </a:xfrm>
          <a:prstGeom prst="rect">
            <a:avLst/>
          </a:prstGeom>
        </p:spPr>
        <p:txBody>
          <a:bodyPr wrap="square">
            <a:spAutoFit/>
          </a:bodyPr>
          <a:lstStyle/>
          <a:p>
            <a:pPr eaLnBrk="0" latinLnBrk="1" hangingPunct="0"/>
            <a:r>
              <a:rPr lang="en-US" altLang="zh-CN" sz="2200" b="1" kern="0" dirty="0">
                <a:solidFill>
                  <a:srgbClr val="FFFF00"/>
                </a:solidFill>
                <a:latin typeface="+mn-ea"/>
              </a:rPr>
              <a:t>5.</a:t>
            </a:r>
            <a:r>
              <a:rPr lang="zh-CN" altLang="en-US" sz="2200" b="1" kern="0" dirty="0">
                <a:solidFill>
                  <a:srgbClr val="FFFF00"/>
                </a:solidFill>
                <a:latin typeface="+mn-ea"/>
              </a:rPr>
              <a:t>表调动官职的词语</a:t>
            </a:r>
          </a:p>
          <a:p>
            <a:pPr eaLnBrk="0" latinLnBrk="1" hangingPunct="0"/>
            <a:r>
              <a:rPr lang="zh-CN" altLang="en-US" sz="2200" b="1" kern="0" dirty="0">
                <a:solidFill>
                  <a:srgbClr val="FFFF00"/>
                </a:solidFill>
                <a:latin typeface="+mn-ea"/>
              </a:rPr>
              <a:t>迁：调动官职，一般指升官。如：迁东郡太守。（</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王尊传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徙：一般的官职调动。如：徙齐王信为楚王。（</a:t>
            </a:r>
            <a:r>
              <a:rPr lang="en-US" altLang="zh-CN" sz="2200" b="1" kern="0" dirty="0">
                <a:solidFill>
                  <a:srgbClr val="FFFF00"/>
                </a:solidFill>
                <a:latin typeface="+mn-ea"/>
              </a:rPr>
              <a:t>《</a:t>
            </a:r>
            <a:r>
              <a:rPr lang="zh-CN" altLang="en-US" sz="2200" b="1" kern="0" dirty="0">
                <a:solidFill>
                  <a:srgbClr val="FFFF00"/>
                </a:solidFill>
                <a:latin typeface="+mn-ea"/>
              </a:rPr>
              <a:t>史记</a:t>
            </a:r>
            <a:r>
              <a:rPr lang="en-US" altLang="zh-CN" sz="2200" b="1" kern="0" dirty="0">
                <a:solidFill>
                  <a:srgbClr val="FFFF00"/>
                </a:solidFill>
                <a:latin typeface="+mn-ea"/>
              </a:rPr>
              <a:t>· </a:t>
            </a:r>
            <a:r>
              <a:rPr lang="zh-CN" altLang="en-US" sz="2200" b="1" kern="0" dirty="0">
                <a:solidFill>
                  <a:srgbClr val="FFFF00"/>
                </a:solidFill>
                <a:latin typeface="+mn-ea"/>
              </a:rPr>
              <a:t>淮阴侯列传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调：变换官职。如：调为陇西都尉。（</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袁盎传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转：调动官职。如：再转复为太史令。衡不慕当世，所居之官辄积年不徙。（</a:t>
            </a:r>
            <a:r>
              <a:rPr lang="en-US" altLang="zh-CN" sz="2200" b="1" kern="0" dirty="0">
                <a:solidFill>
                  <a:srgbClr val="FFFF00"/>
                </a:solidFill>
                <a:latin typeface="+mn-ea"/>
              </a:rPr>
              <a:t>《</a:t>
            </a:r>
            <a:r>
              <a:rPr lang="zh-CN" altLang="en-US" sz="2200" b="1" kern="0" dirty="0">
                <a:solidFill>
                  <a:srgbClr val="FFFF00"/>
                </a:solidFill>
                <a:latin typeface="+mn-ea"/>
              </a:rPr>
              <a:t>张衡传</a:t>
            </a:r>
            <a:r>
              <a:rPr lang="en-US" altLang="zh-CN" sz="2200" b="1" kern="0" dirty="0">
                <a:solidFill>
                  <a:srgbClr val="FFFF00"/>
                </a:solidFill>
                <a:latin typeface="+mn-ea"/>
              </a:rPr>
              <a:t>》</a:t>
            </a:r>
            <a:endParaRPr lang="zh-CN" altLang="en-US" sz="2200" b="1" kern="0" dirty="0">
              <a:solidFill>
                <a:srgbClr val="FFFF00"/>
              </a:solidFill>
              <a:latin typeface="+mn-ea"/>
            </a:endParaRPr>
          </a:p>
          <a:p>
            <a:pPr eaLnBrk="0" latinLnBrk="1" hangingPunct="0"/>
            <a:r>
              <a:rPr lang="zh-CN" altLang="en-US" sz="2200" b="1" kern="0" dirty="0">
                <a:solidFill>
                  <a:srgbClr val="FFFF00"/>
                </a:solidFill>
                <a:latin typeface="+mn-ea"/>
              </a:rPr>
              <a:t>补：补充官职空缺。如：太守察尊廉，补辽西盐官长。 （</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王尊传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改：改任官职。如：改刑部详覆官。 （</a:t>
            </a:r>
            <a:r>
              <a:rPr lang="en-US" altLang="zh-CN" sz="2200" b="1" kern="0" dirty="0">
                <a:solidFill>
                  <a:srgbClr val="FFFF00"/>
                </a:solidFill>
                <a:latin typeface="+mn-ea"/>
              </a:rPr>
              <a:t>《</a:t>
            </a:r>
            <a:r>
              <a:rPr lang="zh-CN" altLang="en-US" sz="2200" b="1" kern="0" dirty="0">
                <a:solidFill>
                  <a:srgbClr val="FFFF00"/>
                </a:solidFill>
                <a:latin typeface="+mn-ea"/>
              </a:rPr>
              <a:t>宋史</a:t>
            </a:r>
            <a:r>
              <a:rPr lang="en-US" altLang="zh-CN" sz="2200" b="1" kern="0" dirty="0">
                <a:solidFill>
                  <a:srgbClr val="FFFF00"/>
                </a:solidFill>
                <a:latin typeface="+mn-ea"/>
              </a:rPr>
              <a:t>· </a:t>
            </a:r>
            <a:r>
              <a:rPr lang="zh-CN" altLang="en-US" sz="2200" b="1" kern="0" dirty="0">
                <a:solidFill>
                  <a:srgbClr val="FFFF00"/>
                </a:solidFill>
                <a:latin typeface="+mn-ea"/>
              </a:rPr>
              <a:t>王济传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出、出宰：京官外放出任地方官。如：永和初，出为河间相。（</a:t>
            </a:r>
            <a:r>
              <a:rPr lang="en-US" altLang="zh-CN" sz="2200" b="1" kern="0" dirty="0">
                <a:solidFill>
                  <a:srgbClr val="FFFF00"/>
                </a:solidFill>
                <a:latin typeface="+mn-ea"/>
              </a:rPr>
              <a:t>《</a:t>
            </a:r>
            <a:r>
              <a:rPr lang="zh-CN" altLang="en-US" sz="2200" b="1" kern="0" dirty="0">
                <a:solidFill>
                  <a:srgbClr val="FFFF00"/>
                </a:solidFill>
                <a:latin typeface="+mn-ea"/>
              </a:rPr>
              <a:t>张衡传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                                 </a:t>
            </a:r>
            <a:r>
              <a:rPr lang="zh-CN" altLang="en-US" sz="2200" b="1" kern="0" dirty="0" smtClean="0">
                <a:solidFill>
                  <a:srgbClr val="FFFF00"/>
                </a:solidFill>
                <a:latin typeface="+mn-ea"/>
              </a:rPr>
              <a:t>出</a:t>
            </a:r>
            <a:r>
              <a:rPr lang="zh-CN" altLang="en-US" sz="2200" b="1" kern="0" dirty="0">
                <a:solidFill>
                  <a:srgbClr val="FFFF00"/>
                </a:solidFill>
                <a:latin typeface="+mn-ea"/>
              </a:rPr>
              <a:t>宰山水县，读书松桂林。（韩愈</a:t>
            </a:r>
            <a:r>
              <a:rPr lang="en-US" altLang="zh-CN" sz="2200" b="1" kern="0" dirty="0">
                <a:solidFill>
                  <a:srgbClr val="FFFF00"/>
                </a:solidFill>
                <a:latin typeface="+mn-ea"/>
              </a:rPr>
              <a:t>《</a:t>
            </a:r>
            <a:r>
              <a:rPr lang="zh-CN" altLang="en-US" sz="2200" b="1" kern="0" dirty="0">
                <a:solidFill>
                  <a:srgbClr val="FFFF00"/>
                </a:solidFill>
                <a:latin typeface="+mn-ea"/>
              </a:rPr>
              <a:t>县斋读书</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入：地方官调任京官。 如：由和州刺史入为主客郎，复作</a:t>
            </a:r>
            <a:r>
              <a:rPr lang="en-US" altLang="zh-CN" sz="2200" b="1" kern="0" dirty="0">
                <a:solidFill>
                  <a:srgbClr val="FFFF00"/>
                </a:solidFill>
                <a:latin typeface="+mn-ea"/>
              </a:rPr>
              <a:t>《</a:t>
            </a:r>
            <a:r>
              <a:rPr lang="zh-CN" altLang="en-US" sz="2200" b="1" kern="0" dirty="0">
                <a:solidFill>
                  <a:srgbClr val="FFFF00"/>
                </a:solidFill>
                <a:latin typeface="+mn-ea"/>
              </a:rPr>
              <a:t>游玄都</a:t>
            </a:r>
            <a:r>
              <a:rPr lang="en-US" altLang="zh-CN" sz="2200" b="1" kern="0" dirty="0">
                <a:solidFill>
                  <a:srgbClr val="FFFF00"/>
                </a:solidFill>
                <a:latin typeface="+mn-ea"/>
              </a:rPr>
              <a:t>》</a:t>
            </a:r>
            <a:r>
              <a:rPr lang="zh-CN" altLang="en-US" sz="2200" b="1" kern="0" dirty="0">
                <a:solidFill>
                  <a:srgbClr val="FFFF00"/>
                </a:solidFill>
                <a:latin typeface="+mn-ea"/>
              </a:rPr>
              <a:t>诗。（</a:t>
            </a:r>
            <a:r>
              <a:rPr lang="en-US" altLang="zh-CN" sz="2200" b="1" kern="0" dirty="0">
                <a:solidFill>
                  <a:srgbClr val="FFFF00"/>
                </a:solidFill>
                <a:latin typeface="+mn-ea"/>
              </a:rPr>
              <a:t>《</a:t>
            </a:r>
            <a:r>
              <a:rPr lang="zh-CN" altLang="en-US" sz="2200" b="1" kern="0" dirty="0">
                <a:solidFill>
                  <a:srgbClr val="FFFF00"/>
                </a:solidFill>
                <a:latin typeface="+mn-ea"/>
              </a:rPr>
              <a:t>新唐书</a:t>
            </a:r>
            <a:r>
              <a:rPr lang="en-US" altLang="zh-CN" sz="2200" b="1" kern="0" dirty="0">
                <a:solidFill>
                  <a:srgbClr val="FFFF00"/>
                </a:solidFill>
                <a:latin typeface="+mn-ea"/>
              </a:rPr>
              <a:t>· </a:t>
            </a:r>
            <a:r>
              <a:rPr lang="zh-CN" altLang="en-US" sz="2200" b="1" kern="0" dirty="0">
                <a:solidFill>
                  <a:srgbClr val="FFFF00"/>
                </a:solidFill>
                <a:latin typeface="+mn-ea"/>
              </a:rPr>
              <a:t>刘禹锡传</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2115656780"/>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nvGrpSpPr>
            <p:cNvPr id="10" name="组合 9"/>
            <p:cNvGrpSpPr/>
            <p:nvPr/>
          </p:nvGrpSpPr>
          <p:grpSpPr>
            <a:xfrm>
              <a:off x="9710557" y="6054087"/>
              <a:ext cx="2163763" cy="504114"/>
              <a:chOff x="6588125" y="5732463"/>
              <a:chExt cx="2163763" cy="504114"/>
            </a:xfrm>
          </p:grpSpPr>
          <p:pic>
            <p:nvPicPr>
              <p:cNvPr id="11"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88125" y="5748566"/>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Documents and Settings\Administrator\桌面\新图像.BMP"/>
              <p:cNvPicPr>
                <a:picLocks noChangeAspect="1" noChangeArrowheads="1"/>
              </p:cNvPicPr>
              <p:nvPr/>
            </p:nvPicPr>
            <p:blipFill>
              <a:blip r:embed="rId7" cstate="print">
                <a:extLst>
                  <a:ext uri="{28A0092B-C50C-407E-A947-70E740481C1C}">
                    <a14:useLocalDpi xmlns="" xmlns:a14="http://schemas.microsoft.com/office/drawing/2010/main" val="0"/>
                  </a:ext>
                </a:extLst>
              </a:blip>
              <a:srcRect l="9837" t="1176" r="35825" b="27950"/>
              <a:stretch>
                <a:fillRect/>
              </a:stretch>
            </p:blipFill>
            <p:spPr bwMode="auto">
              <a:xfrm>
                <a:off x="7434246" y="5732464"/>
                <a:ext cx="441128" cy="432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9458" descr="001"/>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56168" y="5732463"/>
                <a:ext cx="795720" cy="4880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2" name="矩形 1"/>
          <p:cNvSpPr/>
          <p:nvPr/>
        </p:nvSpPr>
        <p:spPr>
          <a:xfrm>
            <a:off x="549752" y="1364937"/>
            <a:ext cx="11092500" cy="4154984"/>
          </a:xfrm>
          <a:prstGeom prst="rect">
            <a:avLst/>
          </a:prstGeom>
        </p:spPr>
        <p:txBody>
          <a:bodyPr wrap="square">
            <a:spAutoFit/>
          </a:bodyPr>
          <a:lstStyle/>
          <a:p>
            <a:pPr eaLnBrk="0" latinLnBrk="1" hangingPunct="0"/>
            <a:r>
              <a:rPr lang="en-US" altLang="zh-CN" sz="2200" b="1" kern="0" dirty="0">
                <a:solidFill>
                  <a:srgbClr val="FFFF00"/>
                </a:solidFill>
                <a:latin typeface="+mn-ea"/>
              </a:rPr>
              <a:t>6.</a:t>
            </a:r>
            <a:r>
              <a:rPr lang="zh-CN" altLang="en-US" sz="2200" b="1" kern="0" dirty="0">
                <a:solidFill>
                  <a:srgbClr val="FFFF00"/>
                </a:solidFill>
                <a:latin typeface="+mn-ea"/>
              </a:rPr>
              <a:t>表兼、代官职的词语</a:t>
            </a:r>
          </a:p>
          <a:p>
            <a:pPr eaLnBrk="0" latinLnBrk="1" hangingPunct="0"/>
            <a:r>
              <a:rPr lang="zh-CN" altLang="en-US" sz="2200" b="1" kern="0" dirty="0">
                <a:solidFill>
                  <a:srgbClr val="FFFF00"/>
                </a:solidFill>
                <a:latin typeface="+mn-ea"/>
              </a:rPr>
              <a:t>兼：兼任。如：予除右丞相兼枢密使。（</a:t>
            </a:r>
            <a:r>
              <a:rPr lang="en-US" altLang="zh-CN" sz="2200" b="1" kern="0" dirty="0">
                <a:solidFill>
                  <a:srgbClr val="FFFF00"/>
                </a:solidFill>
                <a:latin typeface="+mn-ea"/>
              </a:rPr>
              <a:t>《</a:t>
            </a:r>
            <a:r>
              <a:rPr lang="zh-CN" altLang="en-US" sz="2200" b="1" kern="0" dirty="0">
                <a:solidFill>
                  <a:srgbClr val="FFFF00"/>
                </a:solidFill>
                <a:latin typeface="+mn-ea"/>
              </a:rPr>
              <a:t>指南录后序</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摄：暂代官职。如：俄检校侍中， 摄吏 部 尚 书。（</a:t>
            </a:r>
            <a:r>
              <a:rPr lang="en-US" altLang="zh-CN" sz="2200" b="1" kern="0" dirty="0">
                <a:solidFill>
                  <a:srgbClr val="FFFF00"/>
                </a:solidFill>
                <a:latin typeface="+mn-ea"/>
              </a:rPr>
              <a:t>《</a:t>
            </a:r>
            <a:r>
              <a:rPr lang="zh-CN" altLang="en-US" sz="2200" b="1" kern="0" dirty="0">
                <a:solidFill>
                  <a:srgbClr val="FFFF00"/>
                </a:solidFill>
                <a:latin typeface="+mn-ea"/>
              </a:rPr>
              <a:t>新唐书</a:t>
            </a:r>
            <a:r>
              <a:rPr lang="en-US" altLang="zh-CN" sz="2200" b="1" kern="0" dirty="0">
                <a:solidFill>
                  <a:srgbClr val="FFFF00"/>
                </a:solidFill>
                <a:latin typeface="+mn-ea"/>
              </a:rPr>
              <a:t>·</a:t>
            </a:r>
            <a:r>
              <a:rPr lang="zh-CN" altLang="en-US" sz="2200" b="1" kern="0" dirty="0">
                <a:solidFill>
                  <a:srgbClr val="FFFF00"/>
                </a:solidFill>
                <a:latin typeface="+mn-ea"/>
              </a:rPr>
              <a:t>杜如晦传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守：暂时署理职务，多指官阶低的人署理官阶高的职务。</a:t>
            </a:r>
            <a:endParaRPr lang="en-US" altLang="zh-CN" sz="2200" b="1" kern="0" dirty="0">
              <a:solidFill>
                <a:srgbClr val="FFFF00"/>
              </a:solidFill>
              <a:latin typeface="+mn-ea"/>
            </a:endParaRPr>
          </a:p>
          <a:p>
            <a:pPr eaLnBrk="0" latinLnBrk="1" hangingPunct="0"/>
            <a:r>
              <a:rPr lang="zh-CN" altLang="en-US" sz="2200" b="1" kern="0" dirty="0">
                <a:solidFill>
                  <a:srgbClr val="FFFF00"/>
                </a:solidFill>
                <a:latin typeface="+mn-ea"/>
              </a:rPr>
              <a:t>如：初平中，北海孔融召以为主簿，守高密令。（</a:t>
            </a:r>
            <a:r>
              <a:rPr lang="en-US" altLang="zh-CN" sz="2200" b="1" kern="0" dirty="0">
                <a:solidFill>
                  <a:srgbClr val="FFFF00"/>
                </a:solidFill>
                <a:latin typeface="+mn-ea"/>
              </a:rPr>
              <a:t>《 </a:t>
            </a:r>
            <a:r>
              <a:rPr lang="zh-CN" altLang="en-US" sz="2200" b="1" kern="0" dirty="0">
                <a:solidFill>
                  <a:srgbClr val="FFFF00"/>
                </a:solidFill>
                <a:latin typeface="+mn-ea"/>
              </a:rPr>
              <a:t>三国志</a:t>
            </a:r>
            <a:r>
              <a:rPr lang="en-US" altLang="zh-CN" sz="2200" b="1" kern="0" dirty="0">
                <a:solidFill>
                  <a:srgbClr val="FFFF00"/>
                </a:solidFill>
                <a:latin typeface="+mn-ea"/>
              </a:rPr>
              <a:t>·</a:t>
            </a:r>
            <a:r>
              <a:rPr lang="zh-CN" altLang="en-US" sz="2200" b="1" kern="0" dirty="0">
                <a:solidFill>
                  <a:srgbClr val="FFFF00"/>
                </a:solidFill>
                <a:latin typeface="+mn-ea"/>
              </a:rPr>
              <a:t>魏书</a:t>
            </a:r>
            <a:r>
              <a:rPr lang="en-US" altLang="zh-CN" sz="2200" b="1" kern="0" dirty="0">
                <a:solidFill>
                  <a:srgbClr val="FFFF00"/>
                </a:solidFill>
                <a:latin typeface="+mn-ea"/>
              </a:rPr>
              <a:t>·</a:t>
            </a:r>
            <a:r>
              <a:rPr lang="zh-CN" altLang="en-US" sz="2200" b="1" kern="0" dirty="0">
                <a:solidFill>
                  <a:srgbClr val="FFFF00"/>
                </a:solidFill>
                <a:latin typeface="+mn-ea"/>
              </a:rPr>
              <a:t>王修传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领：兼任较低的官职。如：桓温镇江口，复引（乔）为司马，领广陵相。（</a:t>
            </a:r>
            <a:r>
              <a:rPr lang="en-US" altLang="zh-CN" sz="2200" b="1" kern="0" dirty="0">
                <a:solidFill>
                  <a:srgbClr val="FFFF00"/>
                </a:solidFill>
                <a:latin typeface="+mn-ea"/>
              </a:rPr>
              <a:t>《</a:t>
            </a:r>
            <a:r>
              <a:rPr lang="zh-CN" altLang="en-US" sz="2200" b="1" kern="0" dirty="0">
                <a:solidFill>
                  <a:srgbClr val="FFFF00"/>
                </a:solidFill>
                <a:latin typeface="+mn-ea"/>
              </a:rPr>
              <a:t>晋书</a:t>
            </a:r>
            <a:r>
              <a:rPr lang="en-US" altLang="zh-CN" sz="2200" b="1" kern="0" dirty="0">
                <a:solidFill>
                  <a:srgbClr val="FFFF00"/>
                </a:solidFill>
                <a:latin typeface="+mn-ea"/>
              </a:rPr>
              <a:t>·</a:t>
            </a:r>
            <a:r>
              <a:rPr lang="zh-CN" altLang="en-US" sz="2200" b="1" kern="0" dirty="0">
                <a:solidFill>
                  <a:srgbClr val="FFFF00"/>
                </a:solidFill>
                <a:latin typeface="+mn-ea"/>
              </a:rPr>
              <a:t>袁乔传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行：代理官职。如：太祖行奋武将军。（</a:t>
            </a:r>
            <a:r>
              <a:rPr lang="en-US" altLang="zh-CN" sz="2200" b="1" kern="0" dirty="0">
                <a:solidFill>
                  <a:srgbClr val="FFFF00"/>
                </a:solidFill>
                <a:latin typeface="+mn-ea"/>
              </a:rPr>
              <a:t>《</a:t>
            </a:r>
            <a:r>
              <a:rPr lang="zh-CN" altLang="en-US" sz="2200" b="1" kern="0" dirty="0">
                <a:solidFill>
                  <a:srgbClr val="FFFF00"/>
                </a:solidFill>
                <a:latin typeface="+mn-ea"/>
              </a:rPr>
              <a:t>三国志</a:t>
            </a:r>
            <a:r>
              <a:rPr lang="en-US" altLang="zh-CN" sz="2200" b="1" kern="0" dirty="0">
                <a:solidFill>
                  <a:srgbClr val="FFFF00"/>
                </a:solidFill>
                <a:latin typeface="+mn-ea"/>
              </a:rPr>
              <a:t>· </a:t>
            </a:r>
            <a:r>
              <a:rPr lang="zh-CN" altLang="en-US" sz="2200" b="1" kern="0" dirty="0">
                <a:solidFill>
                  <a:srgbClr val="FFFF00"/>
                </a:solidFill>
                <a:latin typeface="+mn-ea"/>
              </a:rPr>
              <a:t>魏书</a:t>
            </a:r>
            <a:r>
              <a:rPr lang="en-US" altLang="zh-CN" sz="2200" b="1" kern="0" dirty="0">
                <a:solidFill>
                  <a:srgbClr val="FFFF00"/>
                </a:solidFill>
                <a:latin typeface="+mn-ea"/>
              </a:rPr>
              <a:t>· </a:t>
            </a:r>
            <a:r>
              <a:rPr lang="zh-CN" altLang="en-US" sz="2200" b="1" kern="0" dirty="0">
                <a:solidFill>
                  <a:srgbClr val="FFFF00"/>
                </a:solidFill>
                <a:latin typeface="+mn-ea"/>
              </a:rPr>
              <a:t>武帝纪</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署：代理，暂任。如： 太守奇之，除补书佐，署守属监狱。（</a:t>
            </a:r>
            <a:r>
              <a:rPr lang="en-US" altLang="zh-CN" sz="2200" b="1" kern="0" dirty="0">
                <a:solidFill>
                  <a:srgbClr val="FFFF00"/>
                </a:solidFill>
                <a:latin typeface="+mn-ea"/>
              </a:rPr>
              <a:t>《</a:t>
            </a:r>
            <a:r>
              <a:rPr lang="zh-CN" altLang="en-US" sz="2200" b="1" kern="0" dirty="0">
                <a:solidFill>
                  <a:srgbClr val="FFFF00"/>
                </a:solidFill>
                <a:latin typeface="+mn-ea"/>
              </a:rPr>
              <a:t>汉书</a:t>
            </a:r>
            <a:r>
              <a:rPr lang="en-US" altLang="zh-CN" sz="2200" b="1" kern="0" dirty="0">
                <a:solidFill>
                  <a:srgbClr val="FFFF00"/>
                </a:solidFill>
                <a:latin typeface="+mn-ea"/>
              </a:rPr>
              <a:t>· </a:t>
            </a:r>
            <a:r>
              <a:rPr lang="zh-CN" altLang="en-US" sz="2200" b="1" kern="0" dirty="0">
                <a:solidFill>
                  <a:srgbClr val="FFFF00"/>
                </a:solidFill>
                <a:latin typeface="+mn-ea"/>
              </a:rPr>
              <a:t>王尊传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权：暂代官职。如：时韩愈吏部权京兆。（</a:t>
            </a:r>
            <a:r>
              <a:rPr lang="en-US" altLang="zh-CN" sz="2200" b="1" kern="0" dirty="0">
                <a:solidFill>
                  <a:srgbClr val="FFFF00"/>
                </a:solidFill>
                <a:latin typeface="+mn-ea"/>
              </a:rPr>
              <a:t>《</a:t>
            </a:r>
            <a:r>
              <a:rPr lang="zh-CN" altLang="en-US" sz="2200" b="1" kern="0" dirty="0">
                <a:solidFill>
                  <a:srgbClr val="FFFF00"/>
                </a:solidFill>
                <a:latin typeface="+mn-ea"/>
              </a:rPr>
              <a:t>刘公嘉话</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判：高位兼低职或出任地方官。如：除镇安武胜军节度使、司徒兼侍中、判相州。（</a:t>
            </a:r>
            <a:r>
              <a:rPr lang="en-US" altLang="zh-CN" sz="2200" b="1" kern="0" dirty="0">
                <a:solidFill>
                  <a:srgbClr val="FFFF00"/>
                </a:solidFill>
                <a:latin typeface="+mn-ea"/>
              </a:rPr>
              <a:t>《</a:t>
            </a:r>
            <a:r>
              <a:rPr lang="zh-CN" altLang="en-US" sz="2200" b="1" kern="0" dirty="0">
                <a:solidFill>
                  <a:srgbClr val="FFFF00"/>
                </a:solidFill>
                <a:latin typeface="+mn-ea"/>
              </a:rPr>
              <a:t>宋史</a:t>
            </a:r>
            <a:r>
              <a:rPr lang="en-US" altLang="zh-CN" sz="2200" b="1" kern="0" dirty="0">
                <a:solidFill>
                  <a:srgbClr val="FFFF00"/>
                </a:solidFill>
                <a:latin typeface="+mn-ea"/>
              </a:rPr>
              <a:t>·</a:t>
            </a:r>
            <a:r>
              <a:rPr lang="zh-CN" altLang="en-US" sz="2200" b="1" kern="0" dirty="0">
                <a:solidFill>
                  <a:srgbClr val="FFFF00"/>
                </a:solidFill>
                <a:latin typeface="+mn-ea"/>
              </a:rPr>
              <a:t>韩琦传</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296195156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2560" y="1494106"/>
            <a:ext cx="10822660" cy="2462213"/>
          </a:xfrm>
          <a:prstGeom prst="rect">
            <a:avLst/>
          </a:prstGeom>
        </p:spPr>
        <p:txBody>
          <a:bodyPr wrap="square">
            <a:spAutoFit/>
          </a:bodyPr>
          <a:lstStyle/>
          <a:p>
            <a:pPr eaLnBrk="0" latinLnBrk="1" hangingPunct="0"/>
            <a:r>
              <a:rPr lang="en-US" altLang="zh-CN" sz="2200" b="1" kern="0" dirty="0">
                <a:solidFill>
                  <a:srgbClr val="FFFF00"/>
                </a:solidFill>
                <a:latin typeface="+mn-ea"/>
              </a:rPr>
              <a:t>7.</a:t>
            </a:r>
            <a:r>
              <a:rPr lang="zh-CN" altLang="en-US" sz="2200" b="1" kern="0" dirty="0">
                <a:solidFill>
                  <a:srgbClr val="FFFF00"/>
                </a:solidFill>
                <a:latin typeface="+mn-ea"/>
              </a:rPr>
              <a:t>表辞去官职的词语</a:t>
            </a:r>
          </a:p>
          <a:p>
            <a:pPr eaLnBrk="0" latinLnBrk="1" hangingPunct="0"/>
            <a:r>
              <a:rPr lang="zh-CN" altLang="en-US" sz="2200" b="1" kern="0" dirty="0">
                <a:solidFill>
                  <a:srgbClr val="FFFF00"/>
                </a:solidFill>
                <a:latin typeface="+mn-ea"/>
              </a:rPr>
              <a:t>悬车：辞官居家。如：时年已七十，遂隐丘山， 悬车告老。（</a:t>
            </a:r>
            <a:r>
              <a:rPr lang="en-US" altLang="zh-CN" sz="2200" b="1" kern="0" dirty="0">
                <a:solidFill>
                  <a:srgbClr val="FFFF00"/>
                </a:solidFill>
                <a:latin typeface="+mn-ea"/>
              </a:rPr>
              <a:t>《</a:t>
            </a:r>
            <a:r>
              <a:rPr lang="zh-CN" altLang="en-US" sz="2200" b="1" kern="0" dirty="0">
                <a:solidFill>
                  <a:srgbClr val="FFFF00"/>
                </a:solidFill>
                <a:latin typeface="+mn-ea"/>
              </a:rPr>
              <a:t>陈太丘碑文序</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解官：辞去官职。如：得监和州税，父母又不欲行，拯即解官归养。（</a:t>
            </a:r>
            <a:r>
              <a:rPr lang="en-US" altLang="zh-CN" sz="2200" b="1" kern="0" dirty="0">
                <a:solidFill>
                  <a:srgbClr val="FFFF00"/>
                </a:solidFill>
                <a:latin typeface="+mn-ea"/>
              </a:rPr>
              <a:t>《</a:t>
            </a:r>
            <a:r>
              <a:rPr lang="zh-CN" altLang="en-US" sz="2200" b="1" kern="0" dirty="0">
                <a:solidFill>
                  <a:srgbClr val="FFFF00"/>
                </a:solidFill>
                <a:latin typeface="+mn-ea"/>
              </a:rPr>
              <a:t>宋史</a:t>
            </a:r>
            <a:r>
              <a:rPr lang="en-US" altLang="zh-CN" sz="2200" b="1" kern="0" dirty="0">
                <a:solidFill>
                  <a:srgbClr val="FFFF00"/>
                </a:solidFill>
                <a:latin typeface="+mn-ea"/>
              </a:rPr>
              <a:t>· </a:t>
            </a:r>
            <a:r>
              <a:rPr lang="zh-CN" altLang="en-US" sz="2200" b="1" kern="0" dirty="0">
                <a:solidFill>
                  <a:srgbClr val="FFFF00"/>
                </a:solidFill>
                <a:latin typeface="+mn-ea"/>
              </a:rPr>
              <a:t>包拯传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致仕：交还官职，即退休。如：永宁元年，称病上书致仕。（</a:t>
            </a:r>
            <a:r>
              <a:rPr lang="en-US" altLang="zh-CN" sz="2200" b="1" kern="0" dirty="0">
                <a:solidFill>
                  <a:srgbClr val="FFFF00"/>
                </a:solidFill>
                <a:latin typeface="+mn-ea"/>
              </a:rPr>
              <a:t>《</a:t>
            </a:r>
            <a:r>
              <a:rPr lang="zh-CN" altLang="en-US" sz="2200" b="1" kern="0" dirty="0">
                <a:solidFill>
                  <a:srgbClr val="FFFF00"/>
                </a:solidFill>
                <a:latin typeface="+mn-ea"/>
              </a:rPr>
              <a:t>后汉书</a:t>
            </a:r>
            <a:r>
              <a:rPr lang="en-US" altLang="zh-CN" sz="2200" b="1" kern="0" dirty="0">
                <a:solidFill>
                  <a:srgbClr val="FFFF00"/>
                </a:solidFill>
                <a:latin typeface="+mn-ea"/>
              </a:rPr>
              <a:t>· </a:t>
            </a:r>
            <a:r>
              <a:rPr lang="zh-CN" altLang="en-US" sz="2200" b="1" kern="0" dirty="0">
                <a:solidFill>
                  <a:srgbClr val="FFFF00"/>
                </a:solidFill>
                <a:latin typeface="+mn-ea"/>
              </a:rPr>
              <a:t>刘恺传</a:t>
            </a:r>
            <a:r>
              <a:rPr lang="en-US" altLang="zh-CN" sz="2200" b="1" kern="0" dirty="0">
                <a:solidFill>
                  <a:srgbClr val="FFFF00"/>
                </a:solidFill>
                <a:latin typeface="+mn-ea"/>
              </a:rPr>
              <a:t>》</a:t>
            </a:r>
            <a:r>
              <a:rPr lang="zh-CN" altLang="en-US" sz="2200" b="1" kern="0" dirty="0">
                <a:solidFill>
                  <a:srgbClr val="FFFF00"/>
                </a:solidFill>
                <a:latin typeface="+mn-ea"/>
              </a:rPr>
              <a:t>）</a:t>
            </a:r>
          </a:p>
          <a:p>
            <a:pPr eaLnBrk="0" latinLnBrk="1" hangingPunct="0"/>
            <a:r>
              <a:rPr lang="zh-CN" altLang="en-US" sz="2200" b="1" kern="0" dirty="0">
                <a:solidFill>
                  <a:srgbClr val="FFFF00"/>
                </a:solidFill>
                <a:latin typeface="+mn-ea"/>
              </a:rPr>
              <a:t>乞骸骨：自请退职，意为请求使骸骨得以归葬故乡。如：上书乞骸骨，征拜尚书。（</a:t>
            </a:r>
            <a:r>
              <a:rPr lang="en-US" altLang="zh-CN" sz="2200" b="1" kern="0" dirty="0">
                <a:solidFill>
                  <a:srgbClr val="FFFF00"/>
                </a:solidFill>
                <a:latin typeface="+mn-ea"/>
              </a:rPr>
              <a:t>《</a:t>
            </a:r>
            <a:r>
              <a:rPr lang="zh-CN" altLang="en-US" sz="2200" b="1" kern="0" dirty="0">
                <a:solidFill>
                  <a:srgbClr val="FFFF00"/>
                </a:solidFill>
                <a:latin typeface="+mn-ea"/>
              </a:rPr>
              <a:t>张衡传</a:t>
            </a:r>
            <a:r>
              <a:rPr lang="en-US" altLang="zh-CN" sz="2200" b="1" kern="0" dirty="0">
                <a:solidFill>
                  <a:srgbClr val="FFFF00"/>
                </a:solidFill>
                <a:latin typeface="+mn-ea"/>
              </a:rPr>
              <a:t>》</a:t>
            </a:r>
            <a:r>
              <a:rPr lang="zh-CN" altLang="en-US" sz="2200" b="1" kern="0" dirty="0">
                <a:solidFill>
                  <a:srgbClr val="FFFF00"/>
                </a:solidFill>
                <a:latin typeface="+mn-ea"/>
              </a:rPr>
              <a:t>）</a:t>
            </a:r>
          </a:p>
        </p:txBody>
      </p:sp>
    </p:spTree>
    <p:extLst>
      <p:ext uri="{BB962C8B-B14F-4D97-AF65-F5344CB8AC3E}">
        <p14:creationId xmlns="" xmlns:p14="http://schemas.microsoft.com/office/powerpoint/2010/main" val="206276830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0"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76466" y="1494106"/>
            <a:ext cx="11494847" cy="30708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矩形 1"/>
          <p:cNvSpPr/>
          <p:nvPr/>
        </p:nvSpPr>
        <p:spPr>
          <a:xfrm>
            <a:off x="4238959" y="372520"/>
            <a:ext cx="3786614" cy="707886"/>
          </a:xfrm>
          <a:prstGeom prst="rect">
            <a:avLst/>
          </a:prstGeom>
        </p:spPr>
        <p:txBody>
          <a:bodyPr wrap="none">
            <a:spAutoFit/>
          </a:bodyPr>
          <a:lstStyle/>
          <a:p>
            <a:pPr eaLnBrk="0" latinLnBrk="1" hangingPunct="0"/>
            <a:r>
              <a:rPr lang="zh-CN" altLang="en-US" sz="4000" b="1" kern="0" dirty="0" smtClean="0">
                <a:solidFill>
                  <a:srgbClr val="FFFF00"/>
                </a:solidFill>
                <a:latin typeface="+mn-ea"/>
              </a:rPr>
              <a:t>（三）选官制度</a:t>
            </a:r>
            <a:endParaRPr lang="zh-CN" altLang="en-US" sz="4000" b="1" kern="0" dirty="0">
              <a:solidFill>
                <a:srgbClr val="FFFF00"/>
              </a:solidFill>
              <a:latin typeface="+mn-ea"/>
            </a:endParaRPr>
          </a:p>
        </p:txBody>
      </p:sp>
    </p:spTree>
    <p:extLst>
      <p:ext uri="{BB962C8B-B14F-4D97-AF65-F5344CB8AC3E}">
        <p14:creationId xmlns="" xmlns:p14="http://schemas.microsoft.com/office/powerpoint/2010/main" val="3473202465"/>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3" name="矩形 2"/>
          <p:cNvSpPr/>
          <p:nvPr/>
        </p:nvSpPr>
        <p:spPr>
          <a:xfrm>
            <a:off x="527252" y="1585961"/>
            <a:ext cx="11137500" cy="2862322"/>
          </a:xfrm>
          <a:prstGeom prst="rect">
            <a:avLst/>
          </a:prstGeom>
        </p:spPr>
        <p:txBody>
          <a:bodyPr wrap="square">
            <a:spAutoFit/>
          </a:bodyPr>
          <a:lstStyle/>
          <a:p>
            <a:pPr eaLnBrk="0" latinLnBrk="1" hangingPunct="0"/>
            <a:r>
              <a:rPr lang="en-US" altLang="zh-CN" sz="2000" b="1" kern="0" dirty="0" smtClean="0">
                <a:solidFill>
                  <a:srgbClr val="FFFF00"/>
                </a:solidFill>
                <a:latin typeface="+mn-ea"/>
              </a:rPr>
              <a:t>【</a:t>
            </a:r>
            <a:r>
              <a:rPr lang="zh-CN" altLang="en-US" sz="2000" b="1" kern="0" dirty="0">
                <a:solidFill>
                  <a:srgbClr val="FFFF00"/>
                </a:solidFill>
                <a:latin typeface="+mn-ea"/>
              </a:rPr>
              <a:t>察举</a:t>
            </a:r>
            <a:r>
              <a:rPr lang="en-US" altLang="zh-CN" sz="2000" b="1" kern="0" dirty="0">
                <a:solidFill>
                  <a:srgbClr val="FFFF00"/>
                </a:solidFill>
                <a:latin typeface="+mn-ea"/>
              </a:rPr>
              <a:t>】</a:t>
            </a:r>
            <a:r>
              <a:rPr lang="zh-CN" altLang="en-US" sz="2000" b="1" kern="0" dirty="0">
                <a:solidFill>
                  <a:srgbClr val="FFFF00"/>
                </a:solidFill>
                <a:latin typeface="+mn-ea"/>
              </a:rPr>
              <a:t> 汉代选拔官吏制度的一种形式。 察举有考察、推</a:t>
            </a:r>
          </a:p>
          <a:p>
            <a:pPr eaLnBrk="0" latinLnBrk="1" hangingPunct="0"/>
            <a:r>
              <a:rPr lang="zh-CN" altLang="en-US" sz="2000" b="1" kern="0" dirty="0">
                <a:solidFill>
                  <a:srgbClr val="FFFF00"/>
                </a:solidFill>
                <a:latin typeface="+mn-ea"/>
              </a:rPr>
              <a:t>举的意思，又叫荐举。 由侯国、州郡的地方长官在辖区内随时考察、选取人才，经过试用考核，再任命官职。 察举的主要科目有孝廉、贤良文学、茂才等。 </a:t>
            </a:r>
            <a:r>
              <a:rPr lang="en-US" altLang="zh-CN" sz="2000" b="1" kern="0" dirty="0">
                <a:solidFill>
                  <a:srgbClr val="FFFF00"/>
                </a:solidFill>
                <a:latin typeface="+mn-ea"/>
              </a:rPr>
              <a:t>《 </a:t>
            </a:r>
            <a:r>
              <a:rPr lang="zh-CN" altLang="en-US" sz="2000" b="1" kern="0" dirty="0">
                <a:solidFill>
                  <a:srgbClr val="FFFF00"/>
                </a:solidFill>
                <a:latin typeface="+mn-ea"/>
              </a:rPr>
              <a:t>张衡传</a:t>
            </a:r>
            <a:r>
              <a:rPr lang="en-US" altLang="zh-CN" sz="2000" b="1" kern="0" dirty="0">
                <a:solidFill>
                  <a:srgbClr val="FFFF00"/>
                </a:solidFill>
                <a:latin typeface="+mn-ea"/>
              </a:rPr>
              <a:t>》</a:t>
            </a:r>
            <a:r>
              <a:rPr lang="zh-CN" altLang="en-US" sz="2000" b="1" kern="0" dirty="0">
                <a:solidFill>
                  <a:srgbClr val="FFFF00"/>
                </a:solidFill>
                <a:latin typeface="+mn-ea"/>
              </a:rPr>
              <a:t>：“ 永元中，举孝廉不行。”</a:t>
            </a:r>
            <a:r>
              <a:rPr lang="en-US" altLang="zh-CN" sz="2000" b="1" kern="0" dirty="0">
                <a:solidFill>
                  <a:srgbClr val="FFFF00"/>
                </a:solidFill>
                <a:latin typeface="+mn-ea"/>
              </a:rPr>
              <a:t>《</a:t>
            </a:r>
            <a:r>
              <a:rPr lang="zh-CN" altLang="en-US" sz="2000" b="1" kern="0" dirty="0">
                <a:solidFill>
                  <a:srgbClr val="FFFF00"/>
                </a:solidFill>
                <a:latin typeface="+mn-ea"/>
              </a:rPr>
              <a:t>陈情表</a:t>
            </a:r>
            <a:r>
              <a:rPr lang="en-US" altLang="zh-CN" sz="2000" b="1" kern="0" dirty="0">
                <a:solidFill>
                  <a:srgbClr val="FFFF00"/>
                </a:solidFill>
                <a:latin typeface="+mn-ea"/>
              </a:rPr>
              <a:t>》</a:t>
            </a:r>
            <a:r>
              <a:rPr lang="zh-CN" altLang="en-US" sz="2000" b="1" kern="0" dirty="0">
                <a:solidFill>
                  <a:srgbClr val="FFFF00"/>
                </a:solidFill>
                <a:latin typeface="+mn-ea"/>
              </a:rPr>
              <a:t>：“前太守臣逵察臣孝廉，后刺史臣荣举臣秀才。”东汉避刘秀讳，称秀才为茂才。</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征辟</a:t>
            </a:r>
            <a:r>
              <a:rPr lang="en-US" altLang="zh-CN" sz="2000" b="1" kern="0" dirty="0">
                <a:solidFill>
                  <a:srgbClr val="FFFF00"/>
                </a:solidFill>
                <a:latin typeface="+mn-ea"/>
              </a:rPr>
              <a:t>】</a:t>
            </a:r>
            <a:r>
              <a:rPr lang="zh-CN" altLang="en-US" sz="2000" b="1" kern="0" dirty="0">
                <a:solidFill>
                  <a:srgbClr val="FFFF00"/>
                </a:solidFill>
                <a:latin typeface="+mn-ea"/>
              </a:rPr>
              <a:t>汉代选拔人才的一种方法。 征，是皇帝征聘社会知名人士到朝廷充任要职。 辟，是中央官署的高级官僚或地方政府的官吏任用属吏，再向朝廷推荐。 </a:t>
            </a:r>
            <a:r>
              <a:rPr lang="en-US" altLang="zh-CN" sz="2000" b="1" kern="0" dirty="0">
                <a:solidFill>
                  <a:srgbClr val="FFFF00"/>
                </a:solidFill>
                <a:latin typeface="+mn-ea"/>
              </a:rPr>
              <a:t>《</a:t>
            </a:r>
            <a:r>
              <a:rPr lang="zh-CN" altLang="en-US" sz="2000" b="1" kern="0" dirty="0">
                <a:solidFill>
                  <a:srgbClr val="FFFF00"/>
                </a:solidFill>
                <a:latin typeface="+mn-ea"/>
              </a:rPr>
              <a:t>张衡传</a:t>
            </a:r>
            <a:r>
              <a:rPr lang="en-US" altLang="zh-CN" sz="2000" b="1" kern="0" dirty="0">
                <a:solidFill>
                  <a:srgbClr val="FFFF00"/>
                </a:solidFill>
                <a:latin typeface="+mn-ea"/>
              </a:rPr>
              <a:t>》</a:t>
            </a:r>
            <a:r>
              <a:rPr lang="zh-CN" altLang="en-US" sz="2000" b="1" kern="0" dirty="0">
                <a:solidFill>
                  <a:srgbClr val="FFFF00"/>
                </a:solidFill>
                <a:latin typeface="+mn-ea"/>
              </a:rPr>
              <a:t>：“连辟公府不就”“安帝雅闻衡善术学，公车特征拜郎中”。</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孝廉</a:t>
            </a:r>
            <a:r>
              <a:rPr lang="en-US" altLang="zh-CN" sz="2000" b="1" kern="0" dirty="0">
                <a:solidFill>
                  <a:srgbClr val="FFFF00"/>
                </a:solidFill>
                <a:latin typeface="+mn-ea"/>
              </a:rPr>
              <a:t>】</a:t>
            </a:r>
            <a:r>
              <a:rPr lang="zh-CN" altLang="en-US" sz="2000" b="1" kern="0" dirty="0">
                <a:solidFill>
                  <a:srgbClr val="FFFF00"/>
                </a:solidFill>
                <a:latin typeface="+mn-ea"/>
              </a:rPr>
              <a:t> 汉代察举制的科目之一。 孝廉是孝顺父母、办事廉正的意思。</a:t>
            </a:r>
          </a:p>
        </p:txBody>
      </p:sp>
    </p:spTree>
    <p:extLst>
      <p:ext uri="{BB962C8B-B14F-4D97-AF65-F5344CB8AC3E}">
        <p14:creationId xmlns="" xmlns:p14="http://schemas.microsoft.com/office/powerpoint/2010/main" val="3717314463"/>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176" y="1786"/>
            <a:ext cx="12185653" cy="6854428"/>
            <a:chOff x="-1" y="0"/>
            <a:chExt cx="12192002" cy="6858000"/>
          </a:xfrm>
        </p:grpSpPr>
        <p:grpSp>
          <p:nvGrpSpPr>
            <p:cNvPr id="3"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sp>
        <p:nvSpPr>
          <p:cNvPr id="8" name="矩形 7"/>
          <p:cNvSpPr/>
          <p:nvPr/>
        </p:nvSpPr>
        <p:spPr>
          <a:xfrm>
            <a:off x="693019" y="1321369"/>
            <a:ext cx="10712918" cy="3970318"/>
          </a:xfrm>
          <a:prstGeom prst="rect">
            <a:avLst/>
          </a:prstGeom>
        </p:spPr>
        <p:txBody>
          <a:bodyPr wrap="square">
            <a:spAutoFit/>
          </a:bodyPr>
          <a:lstStyle/>
          <a:p>
            <a:r>
              <a:rPr lang="zh-CN" altLang="en-US" sz="2000" b="1" dirty="0" smtClean="0">
                <a:solidFill>
                  <a:srgbClr val="FFFF00"/>
                </a:solidFill>
                <a:latin typeface="+mn-ea"/>
              </a:rPr>
              <a:t>◇什么是九品中正制？</a:t>
            </a:r>
            <a:endParaRPr lang="en-US" altLang="zh-CN" sz="2000" b="1" dirty="0" smtClean="0">
              <a:solidFill>
                <a:srgbClr val="FFFF00"/>
              </a:solidFill>
              <a:latin typeface="+mn-ea"/>
            </a:endParaRPr>
          </a:p>
          <a:p>
            <a:r>
              <a:rPr lang="zh-CN" altLang="en-US" dirty="0" smtClean="0">
                <a:solidFill>
                  <a:srgbClr val="FFFF00"/>
                </a:solidFill>
                <a:latin typeface="+mn-ea"/>
              </a:rPr>
              <a:t>    九品中正制也叫“九品官人法”</a:t>
            </a:r>
            <a:r>
              <a:rPr lang="en-US" altLang="zh-CN" dirty="0" smtClean="0">
                <a:solidFill>
                  <a:srgbClr val="FFFF00"/>
                </a:solidFill>
                <a:latin typeface="+mn-ea"/>
              </a:rPr>
              <a:t>,</a:t>
            </a:r>
            <a:r>
              <a:rPr lang="zh-CN" altLang="en-US" dirty="0" smtClean="0">
                <a:solidFill>
                  <a:srgbClr val="FFFF00"/>
                </a:solidFill>
                <a:latin typeface="+mn-ea"/>
              </a:rPr>
              <a:t>是我国魏晋南北朝时期实行的人才选拔制“。中正”指的是有名望的推荐官</a:t>
            </a:r>
            <a:r>
              <a:rPr lang="en-US" altLang="zh-CN" dirty="0" smtClean="0">
                <a:solidFill>
                  <a:srgbClr val="FFFF00"/>
                </a:solidFill>
                <a:latin typeface="+mn-ea"/>
              </a:rPr>
              <a:t>,</a:t>
            </a:r>
            <a:r>
              <a:rPr lang="zh-CN" altLang="en-US" dirty="0" smtClean="0">
                <a:solidFill>
                  <a:srgbClr val="FFFF00"/>
                </a:solidFill>
                <a:latin typeface="+mn-ea"/>
              </a:rPr>
              <a:t>人才的等级就由他们评定。一般各州郡的中正官由本籍人在中央任职的官员兼任</a:t>
            </a:r>
            <a:r>
              <a:rPr lang="en-US" altLang="zh-CN" dirty="0" smtClean="0">
                <a:solidFill>
                  <a:srgbClr val="FFFF00"/>
                </a:solidFill>
                <a:latin typeface="+mn-ea"/>
              </a:rPr>
              <a:t>,</a:t>
            </a:r>
            <a:r>
              <a:rPr lang="zh-CN" altLang="en-US" dirty="0" smtClean="0">
                <a:solidFill>
                  <a:srgbClr val="FFFF00"/>
                </a:solidFill>
                <a:latin typeface="+mn-ea"/>
              </a:rPr>
              <a:t>他们的职责是根据家世、才、德、评定辖区内人的品级、等级。品级分上、中、下三等</a:t>
            </a:r>
            <a:r>
              <a:rPr lang="en-US" altLang="zh-CN" dirty="0" smtClean="0">
                <a:solidFill>
                  <a:srgbClr val="FFFF00"/>
                </a:solidFill>
                <a:latin typeface="+mn-ea"/>
              </a:rPr>
              <a:t>,</a:t>
            </a:r>
            <a:r>
              <a:rPr lang="zh-CN" altLang="en-US" dirty="0" smtClean="0">
                <a:solidFill>
                  <a:srgbClr val="FFFF00"/>
                </a:solidFill>
                <a:latin typeface="+mn-ea"/>
              </a:rPr>
              <a:t>每等又分上、中、下三级</a:t>
            </a:r>
            <a:r>
              <a:rPr lang="en-US" altLang="zh-CN" dirty="0" smtClean="0">
                <a:solidFill>
                  <a:srgbClr val="FFFF00"/>
                </a:solidFill>
                <a:latin typeface="+mn-ea"/>
              </a:rPr>
              <a:t>,</a:t>
            </a:r>
            <a:r>
              <a:rPr lang="zh-CN" altLang="en-US" dirty="0" smtClean="0">
                <a:solidFill>
                  <a:srgbClr val="FFFF00"/>
                </a:solidFill>
                <a:latin typeface="+mn-ea"/>
              </a:rPr>
              <a:t>共分成九级。即上上、上中、上下、中上、中中、中下、下上、下中、下下。朝廷根据品级的高低任命官职</a:t>
            </a:r>
            <a:r>
              <a:rPr lang="en-US" altLang="zh-CN" dirty="0" smtClean="0">
                <a:solidFill>
                  <a:srgbClr val="FFFF00"/>
                </a:solidFill>
                <a:latin typeface="+mn-ea"/>
              </a:rPr>
              <a:t>,</a:t>
            </a:r>
            <a:r>
              <a:rPr lang="zh-CN" altLang="en-US" dirty="0" smtClean="0">
                <a:solidFill>
                  <a:srgbClr val="FFFF00"/>
                </a:solidFill>
                <a:latin typeface="+mn-ea"/>
              </a:rPr>
              <a:t>大官多由品级高的人担任</a:t>
            </a:r>
            <a:r>
              <a:rPr lang="en-US" altLang="zh-CN" dirty="0" smtClean="0">
                <a:solidFill>
                  <a:srgbClr val="FFFF00"/>
                </a:solidFill>
                <a:latin typeface="+mn-ea"/>
              </a:rPr>
              <a:t>,</a:t>
            </a:r>
            <a:r>
              <a:rPr lang="zh-CN" altLang="en-US" dirty="0" smtClean="0">
                <a:solidFill>
                  <a:srgbClr val="FFFF00"/>
                </a:solidFill>
                <a:latin typeface="+mn-ea"/>
              </a:rPr>
              <a:t>品级低的人多担任小官。九品芝麻官就于最低级别的下下级官员了。</a:t>
            </a:r>
            <a:endParaRPr lang="en-US" altLang="zh-CN" dirty="0" smtClean="0">
              <a:solidFill>
                <a:srgbClr val="FFFF00"/>
              </a:solidFill>
              <a:latin typeface="+mn-ea"/>
            </a:endParaRPr>
          </a:p>
          <a:p>
            <a:r>
              <a:rPr lang="en-US" altLang="zh-CN" dirty="0" smtClean="0">
                <a:solidFill>
                  <a:srgbClr val="FFFF00"/>
                </a:solidFill>
                <a:latin typeface="+mn-ea"/>
              </a:rPr>
              <a:t>    </a:t>
            </a:r>
            <a:r>
              <a:rPr lang="zh-CN" altLang="en-US" dirty="0" smtClean="0">
                <a:solidFill>
                  <a:srgbClr val="FFFF00"/>
                </a:solidFill>
                <a:latin typeface="+mn-ea"/>
              </a:rPr>
              <a:t>那么</a:t>
            </a:r>
            <a:r>
              <a:rPr lang="en-US" altLang="zh-CN" dirty="0" smtClean="0">
                <a:solidFill>
                  <a:srgbClr val="FFFF00"/>
                </a:solidFill>
                <a:latin typeface="+mn-ea"/>
              </a:rPr>
              <a:t>,</a:t>
            </a:r>
            <a:r>
              <a:rPr lang="zh-CN" altLang="en-US" dirty="0" smtClean="0">
                <a:solidFill>
                  <a:srgbClr val="FFFF00"/>
                </a:solidFill>
                <a:latin typeface="+mn-ea"/>
              </a:rPr>
              <a:t>这一制度是从何时开始实行的呢</a:t>
            </a:r>
            <a:r>
              <a:rPr lang="en-US" altLang="zh-CN" dirty="0" smtClean="0">
                <a:solidFill>
                  <a:srgbClr val="FFFF00"/>
                </a:solidFill>
                <a:latin typeface="+mn-ea"/>
              </a:rPr>
              <a:t>?</a:t>
            </a:r>
            <a:r>
              <a:rPr lang="zh-CN" altLang="en-US" dirty="0" smtClean="0">
                <a:solidFill>
                  <a:srgbClr val="FFFF00"/>
                </a:solidFill>
                <a:latin typeface="+mn-ea"/>
              </a:rPr>
              <a:t>东汉末年由于战乱</a:t>
            </a:r>
            <a:r>
              <a:rPr lang="en-US" altLang="zh-CN" dirty="0" smtClean="0">
                <a:solidFill>
                  <a:srgbClr val="FFFF00"/>
                </a:solidFill>
                <a:latin typeface="+mn-ea"/>
              </a:rPr>
              <a:t>,</a:t>
            </a:r>
            <a:r>
              <a:rPr lang="zh-CN" altLang="en-US" dirty="0" smtClean="0">
                <a:solidFill>
                  <a:srgbClr val="FFFF00"/>
                </a:solidFill>
                <a:latin typeface="+mn-ea"/>
              </a:rPr>
              <a:t>人口流动频繁，使过去乡举里选的人才评定方法已难以推行</a:t>
            </a:r>
            <a:r>
              <a:rPr lang="en-US" altLang="zh-CN" dirty="0" smtClean="0">
                <a:solidFill>
                  <a:srgbClr val="FFFF00"/>
                </a:solidFill>
                <a:latin typeface="+mn-ea"/>
              </a:rPr>
              <a:t>,</a:t>
            </a:r>
            <a:r>
              <a:rPr lang="zh-CN" altLang="en-US" dirty="0" smtClean="0">
                <a:solidFill>
                  <a:srgbClr val="FFFF00"/>
                </a:solidFill>
                <a:latin typeface="+mn-ea"/>
              </a:rPr>
              <a:t>旧有的人才档案已经失去作用</a:t>
            </a:r>
            <a:r>
              <a:rPr lang="en-US" altLang="zh-CN" dirty="0" smtClean="0">
                <a:solidFill>
                  <a:srgbClr val="FFFF00"/>
                </a:solidFill>
                <a:latin typeface="+mn-ea"/>
              </a:rPr>
              <a:t>,</a:t>
            </a:r>
            <a:r>
              <a:rPr lang="zh-CN" altLang="en-US" dirty="0" smtClean="0">
                <a:solidFill>
                  <a:srgbClr val="FFFF00"/>
                </a:solidFill>
                <a:latin typeface="+mn-ea"/>
              </a:rPr>
              <a:t>要选拔出好的人才</a:t>
            </a:r>
            <a:r>
              <a:rPr lang="en-US" altLang="zh-CN" dirty="0" smtClean="0">
                <a:solidFill>
                  <a:srgbClr val="FFFF00"/>
                </a:solidFill>
                <a:latin typeface="+mn-ea"/>
              </a:rPr>
              <a:t>,</a:t>
            </a:r>
            <a:r>
              <a:rPr lang="zh-CN" altLang="en-US" dirty="0" smtClean="0">
                <a:solidFill>
                  <a:srgbClr val="FFFF00"/>
                </a:solidFill>
                <a:latin typeface="+mn-ea"/>
              </a:rPr>
              <a:t>必须建立新的人才档案</a:t>
            </a:r>
            <a:r>
              <a:rPr lang="en-US" altLang="zh-CN" dirty="0" smtClean="0">
                <a:solidFill>
                  <a:srgbClr val="FFFF00"/>
                </a:solidFill>
                <a:latin typeface="+mn-ea"/>
              </a:rPr>
              <a:t>,</a:t>
            </a:r>
            <a:r>
              <a:rPr lang="zh-CN" altLang="en-US" dirty="0" smtClean="0">
                <a:solidFill>
                  <a:srgbClr val="FFFF00"/>
                </a:solidFill>
                <a:latin typeface="+mn-ea"/>
              </a:rPr>
              <a:t>因此曹操建立了九品官人法作为时拔人才的一种方法。公元</a:t>
            </a:r>
            <a:r>
              <a:rPr lang="en-US" altLang="zh-CN" dirty="0" smtClean="0">
                <a:solidFill>
                  <a:srgbClr val="FFFF00"/>
                </a:solidFill>
                <a:latin typeface="+mn-ea"/>
              </a:rPr>
              <a:t>221</a:t>
            </a:r>
            <a:r>
              <a:rPr lang="zh-CN" altLang="en-US" dirty="0" smtClean="0">
                <a:solidFill>
                  <a:srgbClr val="FFFF00"/>
                </a:solidFill>
                <a:latin typeface="+mn-ea"/>
              </a:rPr>
              <a:t>年吏部尚书陈群重申和修订</a:t>
            </a:r>
            <a:r>
              <a:rPr lang="en-US" altLang="zh-CN" dirty="0" smtClean="0">
                <a:solidFill>
                  <a:srgbClr val="FFFF00"/>
                </a:solidFill>
                <a:latin typeface="+mn-ea"/>
              </a:rPr>
              <a:t>,</a:t>
            </a:r>
            <a:r>
              <a:rPr lang="zh-CN" altLang="en-US" dirty="0" smtClean="0">
                <a:solidFill>
                  <a:srgbClr val="FFFF00"/>
                </a:solidFill>
                <a:latin typeface="+mn-ea"/>
              </a:rPr>
              <a:t>并经曹丕同意</a:t>
            </a:r>
            <a:r>
              <a:rPr lang="en-US" altLang="zh-CN" dirty="0" smtClean="0">
                <a:solidFill>
                  <a:srgbClr val="FFFF00"/>
                </a:solidFill>
                <a:latin typeface="+mn-ea"/>
              </a:rPr>
              <a:t>,</a:t>
            </a:r>
            <a:r>
              <a:rPr lang="zh-CN" altLang="en-US" dirty="0" smtClean="0">
                <a:solidFill>
                  <a:srgbClr val="FFFF00"/>
                </a:solidFill>
                <a:latin typeface="+mn-ea"/>
              </a:rPr>
              <a:t>正式颁布全国。由于中正官大多是由当时的豪门大族担任</a:t>
            </a:r>
            <a:r>
              <a:rPr lang="en-US" altLang="zh-CN" dirty="0" smtClean="0">
                <a:solidFill>
                  <a:srgbClr val="FFFF00"/>
                </a:solidFill>
                <a:latin typeface="+mn-ea"/>
              </a:rPr>
              <a:t>,</a:t>
            </a:r>
            <a:r>
              <a:rPr lang="zh-CN" altLang="en-US" dirty="0" smtClean="0">
                <a:solidFill>
                  <a:srgbClr val="FFFF00"/>
                </a:solidFill>
                <a:latin typeface="+mn-ea"/>
              </a:rPr>
              <a:t>为了维护他们自己的利巩固其统治地位</a:t>
            </a:r>
            <a:r>
              <a:rPr lang="en-US" altLang="zh-CN" dirty="0" smtClean="0">
                <a:solidFill>
                  <a:srgbClr val="FFFF00"/>
                </a:solidFill>
                <a:latin typeface="+mn-ea"/>
              </a:rPr>
              <a:t>,</a:t>
            </a:r>
            <a:r>
              <a:rPr lang="zh-CN" altLang="en-US" dirty="0" smtClean="0">
                <a:solidFill>
                  <a:srgbClr val="FFFF00"/>
                </a:solidFill>
                <a:latin typeface="+mn-ea"/>
              </a:rPr>
              <a:t>因此在评品论级时他们往往只看门第高下</a:t>
            </a:r>
            <a:r>
              <a:rPr lang="en-US" altLang="zh-CN" dirty="0" smtClean="0">
                <a:solidFill>
                  <a:srgbClr val="FFFF00"/>
                </a:solidFill>
                <a:latin typeface="+mn-ea"/>
              </a:rPr>
              <a:t>,</a:t>
            </a:r>
            <a:r>
              <a:rPr lang="zh-CN" altLang="en-US" dirty="0" smtClean="0">
                <a:solidFill>
                  <a:srgbClr val="FFFF00"/>
                </a:solidFill>
                <a:latin typeface="+mn-ea"/>
              </a:rPr>
              <a:t>出现了“上品无寒门，下品无势族”的局面。望族的纨绔子弟平步青云</a:t>
            </a:r>
            <a:r>
              <a:rPr lang="en-US" altLang="zh-CN" dirty="0" smtClean="0">
                <a:solidFill>
                  <a:srgbClr val="FFFF00"/>
                </a:solidFill>
                <a:latin typeface="+mn-ea"/>
              </a:rPr>
              <a:t>,</a:t>
            </a:r>
            <a:r>
              <a:rPr lang="zh-CN" altLang="en-US" dirty="0" smtClean="0">
                <a:solidFill>
                  <a:srgbClr val="FFFF00"/>
                </a:solidFill>
                <a:latin typeface="+mn-ea"/>
              </a:rPr>
              <a:t>坐取公卿</a:t>
            </a:r>
            <a:r>
              <a:rPr lang="en-US" altLang="zh-CN" dirty="0" smtClean="0">
                <a:solidFill>
                  <a:srgbClr val="FFFF00"/>
                </a:solidFill>
                <a:latin typeface="+mn-ea"/>
              </a:rPr>
              <a:t>,</a:t>
            </a:r>
            <a:r>
              <a:rPr lang="zh-CN" altLang="en-US" dirty="0" smtClean="0">
                <a:solidFill>
                  <a:srgbClr val="FFFF00"/>
                </a:solidFill>
                <a:latin typeface="+mn-ea"/>
              </a:rPr>
              <a:t>而那些有才能的人，受到排挤</a:t>
            </a:r>
            <a:r>
              <a:rPr lang="en-US" altLang="zh-CN" dirty="0" smtClean="0">
                <a:solidFill>
                  <a:srgbClr val="FFFF00"/>
                </a:solidFill>
                <a:latin typeface="+mn-ea"/>
              </a:rPr>
              <a:t>,</a:t>
            </a:r>
            <a:r>
              <a:rPr lang="zh-CN" altLang="en-US" dirty="0" smtClean="0">
                <a:solidFill>
                  <a:srgbClr val="FFFF00"/>
                </a:solidFill>
                <a:latin typeface="+mn-ea"/>
              </a:rPr>
              <a:t>难以施展抱负和才干。由此</a:t>
            </a:r>
            <a:r>
              <a:rPr lang="en-US" altLang="zh-CN" dirty="0" smtClean="0">
                <a:solidFill>
                  <a:srgbClr val="FFFF00"/>
                </a:solidFill>
                <a:latin typeface="+mn-ea"/>
              </a:rPr>
              <a:t>,</a:t>
            </a:r>
            <a:r>
              <a:rPr lang="zh-CN" altLang="en-US" dirty="0" smtClean="0">
                <a:solidFill>
                  <a:srgbClr val="FFFF00"/>
                </a:solidFill>
                <a:latin typeface="+mn-ea"/>
              </a:rPr>
              <a:t>九品中正制成了保护士族世袭政官僚选拔制度</a:t>
            </a:r>
            <a:r>
              <a:rPr lang="en-US" altLang="zh-CN" dirty="0" smtClean="0">
                <a:solidFill>
                  <a:srgbClr val="FFFF00"/>
                </a:solidFill>
                <a:latin typeface="+mn-ea"/>
              </a:rPr>
              <a:t>,</a:t>
            </a:r>
            <a:r>
              <a:rPr lang="zh-CN" altLang="en-US" dirty="0" smtClean="0">
                <a:solidFill>
                  <a:srgbClr val="FFFF00"/>
                </a:solidFill>
                <a:latin typeface="+mn-ea"/>
              </a:rPr>
              <a:t>远远背离了量才授官、以期公正的初衷。到了隋代</a:t>
            </a:r>
            <a:r>
              <a:rPr lang="en-US" altLang="zh-CN" dirty="0" smtClean="0">
                <a:solidFill>
                  <a:srgbClr val="FFFF00"/>
                </a:solidFill>
                <a:latin typeface="+mn-ea"/>
              </a:rPr>
              <a:t>,</a:t>
            </a:r>
            <a:r>
              <a:rPr lang="zh-CN" altLang="en-US" dirty="0" smtClean="0">
                <a:solidFill>
                  <a:srgbClr val="FFFF00"/>
                </a:solidFill>
                <a:latin typeface="+mn-ea"/>
              </a:rPr>
              <a:t>这一制度举制所取代。九品中正制在中国历史上持续了</a:t>
            </a:r>
            <a:r>
              <a:rPr lang="en-US" altLang="zh-CN" dirty="0" smtClean="0">
                <a:solidFill>
                  <a:srgbClr val="FFFF00"/>
                </a:solidFill>
                <a:latin typeface="+mn-ea"/>
              </a:rPr>
              <a:t>400</a:t>
            </a:r>
            <a:r>
              <a:rPr lang="zh-CN" altLang="en-US" dirty="0" smtClean="0">
                <a:solidFill>
                  <a:srgbClr val="FFFF00"/>
                </a:solidFill>
                <a:latin typeface="+mn-ea"/>
              </a:rPr>
              <a:t>多年。</a:t>
            </a:r>
            <a:endParaRPr lang="zh-CN" altLang="en-US" dirty="0">
              <a:solidFill>
                <a:srgbClr val="FFFF00"/>
              </a:solidFill>
              <a:latin typeface="+mn-ea"/>
            </a:endParaRPr>
          </a:p>
        </p:txBody>
      </p:sp>
      <p:pic>
        <p:nvPicPr>
          <p:cNvPr id="10" name="Picture 8" descr="J:\图片1.png"/>
          <p:cNvPicPr>
            <a:picLocks noChangeAspect="1" noChangeArrowheads="1"/>
          </p:cNvPicPr>
          <p:nvPr/>
        </p:nvPicPr>
        <p:blipFill>
          <a:blip r:embed="rId5" cstate="print"/>
          <a:srcRect/>
          <a:stretch>
            <a:fillRect/>
          </a:stretch>
        </p:blipFill>
        <p:spPr bwMode="auto">
          <a:xfrm>
            <a:off x="376467" y="259229"/>
            <a:ext cx="1016904" cy="977434"/>
          </a:xfrm>
          <a:prstGeom prst="rect">
            <a:avLst/>
          </a:prstGeom>
          <a:noFill/>
          <a:ln w="9525">
            <a:noFill/>
            <a:miter lim="800000"/>
            <a:headEnd/>
            <a:tailEnd/>
          </a:ln>
        </p:spPr>
      </p:pic>
    </p:spTree>
    <p:extLst>
      <p:ext uri="{BB962C8B-B14F-4D97-AF65-F5344CB8AC3E}">
        <p14:creationId xmlns="" xmlns:p14="http://schemas.microsoft.com/office/powerpoint/2010/main" val="3887454699"/>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176" y="1786"/>
            <a:ext cx="12185653" cy="6854428"/>
            <a:chOff x="-1" y="0"/>
            <a:chExt cx="12192002" cy="6858000"/>
          </a:xfrm>
        </p:grpSpPr>
        <p:grpSp>
          <p:nvGrpSpPr>
            <p:cNvPr id="3"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6467" y="259229"/>
            <a:ext cx="1016904" cy="977434"/>
          </a:xfrm>
          <a:prstGeom prst="rect">
            <a:avLst/>
          </a:prstGeom>
          <a:noFill/>
          <a:ln w="9525">
            <a:noFill/>
            <a:miter lim="800000"/>
            <a:headEnd/>
            <a:tailEnd/>
          </a:ln>
        </p:spPr>
      </p:pic>
      <p:sp>
        <p:nvSpPr>
          <p:cNvPr id="8" name="矩形 7"/>
          <p:cNvSpPr/>
          <p:nvPr/>
        </p:nvSpPr>
        <p:spPr>
          <a:xfrm>
            <a:off x="635269" y="1348679"/>
            <a:ext cx="10886172" cy="4278094"/>
          </a:xfrm>
          <a:prstGeom prst="rect">
            <a:avLst/>
          </a:prstGeom>
        </p:spPr>
        <p:txBody>
          <a:bodyPr wrap="square">
            <a:spAutoFit/>
          </a:bodyPr>
          <a:lstStyle/>
          <a:p>
            <a:r>
              <a:rPr lang="zh-CN" altLang="en-US" sz="2000" b="1" dirty="0" smtClean="0">
                <a:solidFill>
                  <a:srgbClr val="FFFF00"/>
                </a:solidFill>
                <a:latin typeface="+mn-ea"/>
              </a:rPr>
              <a:t>◇“丁忧”是什么意思</a:t>
            </a:r>
            <a:r>
              <a:rPr lang="en-US" altLang="zh-CN" sz="2000" b="1" dirty="0" smtClean="0">
                <a:solidFill>
                  <a:srgbClr val="FFFF00"/>
                </a:solidFill>
                <a:latin typeface="+mn-ea"/>
              </a:rPr>
              <a:t>?</a:t>
            </a:r>
          </a:p>
          <a:p>
            <a:r>
              <a:rPr lang="en-US" altLang="zh-CN" dirty="0" smtClean="0">
                <a:solidFill>
                  <a:srgbClr val="FFFF00"/>
                </a:solidFill>
                <a:latin typeface="+mn-ea"/>
              </a:rPr>
              <a:t>    “</a:t>
            </a:r>
            <a:r>
              <a:rPr lang="zh-CN" altLang="en-US" dirty="0" smtClean="0">
                <a:solidFill>
                  <a:srgbClr val="FFFF00"/>
                </a:solidFill>
                <a:latin typeface="+mn-ea"/>
              </a:rPr>
              <a:t>丁忧”亦称“丁艰”</a:t>
            </a:r>
            <a:r>
              <a:rPr lang="en-US" altLang="zh-CN" dirty="0" smtClean="0">
                <a:solidFill>
                  <a:srgbClr val="FFFF00"/>
                </a:solidFill>
                <a:latin typeface="+mn-ea"/>
              </a:rPr>
              <a:t>,</a:t>
            </a:r>
            <a:r>
              <a:rPr lang="zh-CN" altLang="en-US" dirty="0" smtClean="0">
                <a:solidFill>
                  <a:srgbClr val="FFFF00"/>
                </a:solidFill>
                <a:latin typeface="+mn-ea"/>
              </a:rPr>
              <a:t>是古代遭父母之丧的通称。早在周朝时期，我国就产生了子女为父母守丧三年的丁忧丧俗。春秋战国之际</a:t>
            </a:r>
            <a:r>
              <a:rPr lang="en-US" altLang="zh-CN" dirty="0" smtClean="0">
                <a:solidFill>
                  <a:srgbClr val="FFFF00"/>
                </a:solidFill>
                <a:latin typeface="+mn-ea"/>
              </a:rPr>
              <a:t>,</a:t>
            </a:r>
            <a:r>
              <a:rPr lang="zh-CN" altLang="en-US" dirty="0" smtClean="0">
                <a:solidFill>
                  <a:srgbClr val="FFFF00"/>
                </a:solidFill>
                <a:latin typeface="+mn-ea"/>
              </a:rPr>
              <a:t>儒家倡导重丧</a:t>
            </a:r>
            <a:r>
              <a:rPr lang="en-US" altLang="zh-CN" dirty="0" smtClean="0">
                <a:solidFill>
                  <a:srgbClr val="FFFF00"/>
                </a:solidFill>
                <a:latin typeface="+mn-ea"/>
              </a:rPr>
              <a:t>,《</a:t>
            </a:r>
            <a:r>
              <a:rPr lang="zh-CN" altLang="en-US" dirty="0" smtClean="0">
                <a:solidFill>
                  <a:srgbClr val="FFFF00"/>
                </a:solidFill>
                <a:latin typeface="+mn-ea"/>
              </a:rPr>
              <a:t>孟子・离娄下</a:t>
            </a:r>
            <a:r>
              <a:rPr lang="en-US" altLang="zh-CN" dirty="0" smtClean="0">
                <a:solidFill>
                  <a:srgbClr val="FFFF00"/>
                </a:solidFill>
                <a:latin typeface="+mn-ea"/>
              </a:rPr>
              <a:t>》</a:t>
            </a:r>
            <a:r>
              <a:rPr lang="zh-CN" altLang="en-US" dirty="0" smtClean="0">
                <a:solidFill>
                  <a:srgbClr val="FFFF00"/>
                </a:solidFill>
                <a:latin typeface="+mn-ea"/>
              </a:rPr>
              <a:t>中记载“养生者不足以当大事</a:t>
            </a:r>
            <a:r>
              <a:rPr lang="en-US" altLang="zh-CN" dirty="0" smtClean="0">
                <a:solidFill>
                  <a:srgbClr val="FFFF00"/>
                </a:solidFill>
                <a:latin typeface="+mn-ea"/>
              </a:rPr>
              <a:t>,</a:t>
            </a:r>
            <a:r>
              <a:rPr lang="zh-CN" altLang="en-US" dirty="0" smtClean="0">
                <a:solidFill>
                  <a:srgbClr val="FFFF00"/>
                </a:solidFill>
                <a:latin typeface="+mn-ea"/>
              </a:rPr>
              <a:t>惟送死可以当大事”。</a:t>
            </a:r>
            <a:endParaRPr lang="en-US" altLang="zh-CN" dirty="0" smtClean="0">
              <a:solidFill>
                <a:srgbClr val="FFFF00"/>
              </a:solidFill>
              <a:latin typeface="+mn-ea"/>
            </a:endParaRPr>
          </a:p>
          <a:p>
            <a:r>
              <a:rPr lang="en-US" altLang="zh-CN" dirty="0" smtClean="0">
                <a:solidFill>
                  <a:srgbClr val="FFFF00"/>
                </a:solidFill>
                <a:latin typeface="+mn-ea"/>
              </a:rPr>
              <a:t>    </a:t>
            </a:r>
            <a:r>
              <a:rPr lang="zh-CN" altLang="en-US" dirty="0" smtClean="0">
                <a:solidFill>
                  <a:srgbClr val="FFFF00"/>
                </a:solidFill>
                <a:latin typeface="+mn-ea"/>
              </a:rPr>
              <a:t>汉代以后</a:t>
            </a:r>
            <a:r>
              <a:rPr lang="en-US" altLang="zh-CN" dirty="0" smtClean="0">
                <a:solidFill>
                  <a:srgbClr val="FFFF00"/>
                </a:solidFill>
                <a:latin typeface="+mn-ea"/>
              </a:rPr>
              <a:t>,“</a:t>
            </a:r>
            <a:r>
              <a:rPr lang="zh-CN" altLang="en-US" dirty="0" smtClean="0">
                <a:solidFill>
                  <a:srgbClr val="FFFF00"/>
                </a:solidFill>
                <a:latin typeface="+mn-ea"/>
              </a:rPr>
              <a:t>丁忧”服丧被纳入法律</a:t>
            </a:r>
            <a:r>
              <a:rPr lang="en-US" altLang="zh-CN" dirty="0" smtClean="0">
                <a:solidFill>
                  <a:srgbClr val="FFFF00"/>
                </a:solidFill>
                <a:latin typeface="+mn-ea"/>
              </a:rPr>
              <a:t>,</a:t>
            </a:r>
            <a:r>
              <a:rPr lang="zh-CN" altLang="en-US" dirty="0" smtClean="0">
                <a:solidFill>
                  <a:srgbClr val="FFFF00"/>
                </a:solidFill>
                <a:latin typeface="+mn-ea"/>
              </a:rPr>
              <a:t>匿丧不举、“丁忧”期间作乐、丧期未满求取仕途、生子、兄弟别籍分家、嫁娶、应试等都被视为“不孝”犯罪</a:t>
            </a:r>
            <a:r>
              <a:rPr lang="en-US" altLang="zh-CN" dirty="0" smtClean="0">
                <a:solidFill>
                  <a:srgbClr val="FFFF00"/>
                </a:solidFill>
                <a:latin typeface="+mn-ea"/>
              </a:rPr>
              <a:t>,</a:t>
            </a:r>
            <a:r>
              <a:rPr lang="zh-CN" altLang="en-US" dirty="0" smtClean="0">
                <a:solidFill>
                  <a:srgbClr val="FFFF00"/>
                </a:solidFill>
                <a:latin typeface="+mn-ea"/>
              </a:rPr>
              <a:t>将会受严厉的刑律惩罚</a:t>
            </a:r>
            <a:r>
              <a:rPr lang="en-US" altLang="zh-CN" dirty="0" smtClean="0">
                <a:solidFill>
                  <a:srgbClr val="FFFF00"/>
                </a:solidFill>
                <a:latin typeface="+mn-ea"/>
              </a:rPr>
              <a:t>,</a:t>
            </a:r>
            <a:r>
              <a:rPr lang="zh-CN" altLang="en-US" dirty="0" smtClean="0">
                <a:solidFill>
                  <a:srgbClr val="FFFF00"/>
                </a:solidFill>
                <a:latin typeface="+mn-ea"/>
              </a:rPr>
              <a:t>判处</a:t>
            </a:r>
            <a:r>
              <a:rPr lang="en-US" altLang="zh-CN" dirty="0" smtClean="0">
                <a:solidFill>
                  <a:srgbClr val="FFFF00"/>
                </a:solidFill>
                <a:latin typeface="+mn-ea"/>
              </a:rPr>
              <a:t>1</a:t>
            </a:r>
            <a:r>
              <a:rPr lang="zh-CN" altLang="en-US" dirty="0" smtClean="0">
                <a:solidFill>
                  <a:srgbClr val="FFFF00"/>
                </a:solidFill>
                <a:latin typeface="+mn-ea"/>
              </a:rPr>
              <a:t>年至</a:t>
            </a:r>
            <a:r>
              <a:rPr lang="en-US" altLang="zh-CN" dirty="0" smtClean="0">
                <a:solidFill>
                  <a:srgbClr val="FFFF00"/>
                </a:solidFill>
                <a:latin typeface="+mn-ea"/>
              </a:rPr>
              <a:t>3</a:t>
            </a:r>
            <a:r>
              <a:rPr lang="zh-CN" altLang="en-US" dirty="0" smtClean="0">
                <a:solidFill>
                  <a:srgbClr val="FFFF00"/>
                </a:solidFill>
                <a:latin typeface="+mn-ea"/>
              </a:rPr>
              <a:t>年不等的徒刑</a:t>
            </a:r>
            <a:r>
              <a:rPr lang="en-US" altLang="zh-CN" dirty="0" smtClean="0">
                <a:solidFill>
                  <a:srgbClr val="FFFF00"/>
                </a:solidFill>
                <a:latin typeface="+mn-ea"/>
              </a:rPr>
              <a:t>,</a:t>
            </a:r>
            <a:r>
              <a:rPr lang="zh-CN" altLang="en-US" dirty="0" smtClean="0">
                <a:solidFill>
                  <a:srgbClr val="FFFF00"/>
                </a:solidFill>
                <a:latin typeface="+mn-ea"/>
              </a:rPr>
              <a:t>或遭到流放。</a:t>
            </a:r>
            <a:endParaRPr lang="en-US" altLang="zh-CN" dirty="0" smtClean="0">
              <a:solidFill>
                <a:srgbClr val="FFFF00"/>
              </a:solidFill>
              <a:latin typeface="+mn-ea"/>
            </a:endParaRPr>
          </a:p>
          <a:p>
            <a:r>
              <a:rPr lang="en-US" altLang="zh-CN" dirty="0" smtClean="0">
                <a:solidFill>
                  <a:srgbClr val="FFFF00"/>
                </a:solidFill>
                <a:latin typeface="+mn-ea"/>
              </a:rPr>
              <a:t>    </a:t>
            </a:r>
            <a:r>
              <a:rPr lang="zh-CN" altLang="en-US" dirty="0" smtClean="0">
                <a:solidFill>
                  <a:srgbClr val="FFFF00"/>
                </a:solidFill>
                <a:latin typeface="+mn-ea"/>
              </a:rPr>
              <a:t>对于仕宦官员</a:t>
            </a:r>
            <a:r>
              <a:rPr lang="en-US" altLang="zh-CN" dirty="0" smtClean="0">
                <a:solidFill>
                  <a:srgbClr val="FFFF00"/>
                </a:solidFill>
                <a:latin typeface="+mn-ea"/>
              </a:rPr>
              <a:t>,</a:t>
            </a:r>
            <a:r>
              <a:rPr lang="zh-CN" altLang="en-US" dirty="0" smtClean="0">
                <a:solidFill>
                  <a:srgbClr val="FFFF00"/>
                </a:solidFill>
                <a:latin typeface="+mn-ea"/>
              </a:rPr>
              <a:t>除了应遵守普遍性的行为之外</a:t>
            </a:r>
            <a:r>
              <a:rPr lang="en-US" altLang="zh-CN" dirty="0" smtClean="0">
                <a:solidFill>
                  <a:srgbClr val="FFFF00"/>
                </a:solidFill>
                <a:latin typeface="+mn-ea"/>
              </a:rPr>
              <a:t>,</a:t>
            </a:r>
            <a:r>
              <a:rPr lang="zh-CN" altLang="en-US" dirty="0" smtClean="0">
                <a:solidFill>
                  <a:srgbClr val="FFFF00"/>
                </a:solidFill>
                <a:latin typeface="+mn-ea"/>
              </a:rPr>
              <a:t>还有些特殊性的要求</a:t>
            </a:r>
            <a:r>
              <a:rPr lang="en-US" altLang="zh-CN" dirty="0" smtClean="0">
                <a:solidFill>
                  <a:srgbClr val="FFFF00"/>
                </a:solidFill>
                <a:latin typeface="+mn-ea"/>
              </a:rPr>
              <a:t>,</a:t>
            </a:r>
            <a:r>
              <a:rPr lang="zh-CN" altLang="en-US" dirty="0" smtClean="0">
                <a:solidFill>
                  <a:srgbClr val="FFFF00"/>
                </a:solidFill>
                <a:latin typeface="+mn-ea"/>
              </a:rPr>
              <a:t>即三年“丁优”必须解官去职</a:t>
            </a:r>
            <a:r>
              <a:rPr lang="en-US" altLang="zh-CN" dirty="0" smtClean="0">
                <a:solidFill>
                  <a:srgbClr val="FFFF00"/>
                </a:solidFill>
                <a:latin typeface="+mn-ea"/>
              </a:rPr>
              <a:t>,</a:t>
            </a:r>
            <a:r>
              <a:rPr lang="zh-CN" altLang="en-US" dirty="0" smtClean="0">
                <a:solidFill>
                  <a:srgbClr val="FFFF00"/>
                </a:solidFill>
                <a:latin typeface="+mn-ea"/>
              </a:rPr>
              <a:t>脱离职权岗位</a:t>
            </a:r>
            <a:r>
              <a:rPr lang="en-US" altLang="zh-CN" dirty="0" smtClean="0">
                <a:solidFill>
                  <a:srgbClr val="FFFF00"/>
                </a:solidFill>
                <a:latin typeface="+mn-ea"/>
              </a:rPr>
              <a:t>,</a:t>
            </a:r>
            <a:r>
              <a:rPr lang="zh-CN" altLang="en-US" dirty="0" smtClean="0">
                <a:solidFill>
                  <a:srgbClr val="FFFF00"/>
                </a:solidFill>
                <a:latin typeface="+mn-ea"/>
              </a:rPr>
              <a:t>唐朝时就将此项规定付诸立法条文。有些官员因为丁优期间贪恋权位而丢官丧命。如后唐天成年间</a:t>
            </a:r>
            <a:r>
              <a:rPr lang="en-US" altLang="zh-CN" dirty="0" smtClean="0">
                <a:solidFill>
                  <a:srgbClr val="FFFF00"/>
                </a:solidFill>
                <a:latin typeface="+mn-ea"/>
              </a:rPr>
              <a:t>,</a:t>
            </a:r>
            <a:r>
              <a:rPr lang="zh-CN" altLang="en-US" dirty="0" smtClean="0">
                <a:solidFill>
                  <a:srgbClr val="FFFF00"/>
                </a:solidFill>
                <a:latin typeface="+mn-ea"/>
              </a:rPr>
              <a:t>滑州掌书记孟升因母丧隐瞒不报</a:t>
            </a:r>
            <a:r>
              <a:rPr lang="en-US" altLang="zh-CN" dirty="0" smtClean="0">
                <a:solidFill>
                  <a:srgbClr val="FFFF00"/>
                </a:solidFill>
                <a:latin typeface="+mn-ea"/>
              </a:rPr>
              <a:t>,</a:t>
            </a:r>
            <a:r>
              <a:rPr lang="zh-CN" altLang="en-US" dirty="0" smtClean="0">
                <a:solidFill>
                  <a:srgbClr val="FFFF00"/>
                </a:solidFill>
                <a:latin typeface="+mn-ea"/>
              </a:rPr>
              <a:t>最后被“赐自尽”。而大诗人白居易</a:t>
            </a:r>
            <a:r>
              <a:rPr lang="en-US" altLang="zh-CN" dirty="0" smtClean="0">
                <a:solidFill>
                  <a:srgbClr val="FFFF00"/>
                </a:solidFill>
                <a:latin typeface="+mn-ea"/>
              </a:rPr>
              <a:t>,</a:t>
            </a:r>
            <a:r>
              <a:rPr lang="zh-CN" altLang="en-US" dirty="0" smtClean="0">
                <a:solidFill>
                  <a:srgbClr val="FFFF00"/>
                </a:solidFill>
                <a:latin typeface="+mn-ea"/>
              </a:rPr>
              <a:t>其母由于看花坠井而死</a:t>
            </a:r>
            <a:r>
              <a:rPr lang="en-US" altLang="zh-CN" dirty="0" smtClean="0">
                <a:solidFill>
                  <a:srgbClr val="FFFF00"/>
                </a:solidFill>
                <a:latin typeface="+mn-ea"/>
              </a:rPr>
              <a:t>,</a:t>
            </a:r>
            <a:r>
              <a:rPr lang="zh-CN" altLang="en-US" dirty="0" smtClean="0">
                <a:solidFill>
                  <a:srgbClr val="FFFF00"/>
                </a:solidFill>
                <a:latin typeface="+mn-ea"/>
              </a:rPr>
              <a:t>在丁忧期间</a:t>
            </a:r>
            <a:r>
              <a:rPr lang="en-US" altLang="zh-CN" dirty="0" smtClean="0">
                <a:solidFill>
                  <a:srgbClr val="FFFF00"/>
                </a:solidFill>
                <a:latin typeface="+mn-ea"/>
              </a:rPr>
              <a:t>,</a:t>
            </a:r>
            <a:r>
              <a:rPr lang="zh-CN" altLang="en-US" dirty="0" smtClean="0">
                <a:solidFill>
                  <a:srgbClr val="FFFF00"/>
                </a:solidFill>
                <a:latin typeface="+mn-ea"/>
              </a:rPr>
              <a:t>白居易作了</a:t>
            </a:r>
            <a:r>
              <a:rPr lang="en-US" altLang="zh-CN" dirty="0" smtClean="0">
                <a:solidFill>
                  <a:srgbClr val="FFFF00"/>
                </a:solidFill>
                <a:latin typeface="+mn-ea"/>
              </a:rPr>
              <a:t>《</a:t>
            </a:r>
            <a:r>
              <a:rPr lang="zh-CN" altLang="en-US" dirty="0" smtClean="0">
                <a:solidFill>
                  <a:srgbClr val="FFFF00"/>
                </a:solidFill>
                <a:latin typeface="+mn-ea"/>
              </a:rPr>
              <a:t>赏花</a:t>
            </a:r>
            <a:r>
              <a:rPr lang="en-US" altLang="zh-CN" dirty="0" smtClean="0">
                <a:solidFill>
                  <a:srgbClr val="FFFF00"/>
                </a:solidFill>
                <a:latin typeface="+mn-ea"/>
              </a:rPr>
              <a:t>》</a:t>
            </a:r>
            <a:r>
              <a:rPr lang="zh-CN" altLang="en-US" dirty="0" smtClean="0">
                <a:solidFill>
                  <a:srgbClr val="FFFF00"/>
                </a:solidFill>
                <a:latin typeface="+mn-ea"/>
              </a:rPr>
              <a:t>及</a:t>
            </a:r>
            <a:r>
              <a:rPr lang="en-US" altLang="zh-CN" dirty="0" smtClean="0">
                <a:solidFill>
                  <a:srgbClr val="FFFF00"/>
                </a:solidFill>
                <a:latin typeface="+mn-ea"/>
              </a:rPr>
              <a:t>《</a:t>
            </a:r>
            <a:r>
              <a:rPr lang="zh-CN" altLang="en-US" dirty="0" smtClean="0">
                <a:solidFill>
                  <a:srgbClr val="FFFF00"/>
                </a:solidFill>
                <a:latin typeface="+mn-ea"/>
              </a:rPr>
              <a:t>新井</a:t>
            </a:r>
            <a:r>
              <a:rPr lang="en-US" altLang="zh-CN" dirty="0" smtClean="0">
                <a:solidFill>
                  <a:srgbClr val="FFFF00"/>
                </a:solidFill>
                <a:latin typeface="+mn-ea"/>
              </a:rPr>
              <a:t>》</a:t>
            </a:r>
            <a:r>
              <a:rPr lang="zh-CN" altLang="en-US" dirty="0" smtClean="0">
                <a:solidFill>
                  <a:srgbClr val="FFFF00"/>
                </a:solidFill>
                <a:latin typeface="+mn-ea"/>
              </a:rPr>
              <a:t>的诗</a:t>
            </a:r>
            <a:r>
              <a:rPr lang="en-US" altLang="zh-CN" dirty="0" smtClean="0">
                <a:solidFill>
                  <a:srgbClr val="FFFF00"/>
                </a:solidFill>
                <a:latin typeface="+mn-ea"/>
              </a:rPr>
              <a:t>,</a:t>
            </a:r>
            <a:r>
              <a:rPr lang="zh-CN" altLang="en-US" dirty="0" smtClean="0">
                <a:solidFill>
                  <a:srgbClr val="FFFF00"/>
                </a:solidFill>
                <a:latin typeface="+mn-ea"/>
              </a:rPr>
              <a:t>被认为有伤官德孝道而遭一贬再贬</a:t>
            </a:r>
            <a:r>
              <a:rPr lang="en-US" altLang="zh-CN" dirty="0" smtClean="0">
                <a:solidFill>
                  <a:srgbClr val="FFFF00"/>
                </a:solidFill>
                <a:latin typeface="+mn-ea"/>
              </a:rPr>
              <a:t>,</a:t>
            </a:r>
            <a:r>
              <a:rPr lang="zh-CN" altLang="en-US" dirty="0" smtClean="0">
                <a:solidFill>
                  <a:srgbClr val="FFFF00"/>
                </a:solidFill>
                <a:latin typeface="+mn-ea"/>
              </a:rPr>
              <a:t>从京师到江州刺史</a:t>
            </a:r>
            <a:r>
              <a:rPr lang="en-US" altLang="zh-CN" dirty="0" smtClean="0">
                <a:solidFill>
                  <a:srgbClr val="FFFF00"/>
                </a:solidFill>
                <a:latin typeface="+mn-ea"/>
              </a:rPr>
              <a:t>,</a:t>
            </a:r>
            <a:r>
              <a:rPr lang="zh-CN" altLang="en-US" dirty="0" smtClean="0">
                <a:solidFill>
                  <a:srgbClr val="FFFF00"/>
                </a:solidFill>
                <a:latin typeface="+mn-ea"/>
              </a:rPr>
              <a:t>后又被贬为司马。相反</a:t>
            </a:r>
            <a:r>
              <a:rPr lang="en-US" altLang="zh-CN" dirty="0" smtClean="0">
                <a:solidFill>
                  <a:srgbClr val="FFFF00"/>
                </a:solidFill>
                <a:latin typeface="+mn-ea"/>
              </a:rPr>
              <a:t>,</a:t>
            </a:r>
            <a:r>
              <a:rPr lang="zh-CN" altLang="en-US" dirty="0" smtClean="0">
                <a:solidFill>
                  <a:srgbClr val="FFFF00"/>
                </a:solidFill>
                <a:latin typeface="+mn-ea"/>
              </a:rPr>
              <a:t>在丁忧期间</a:t>
            </a:r>
            <a:r>
              <a:rPr lang="en-US" altLang="zh-CN" dirty="0" smtClean="0">
                <a:solidFill>
                  <a:srgbClr val="FFFF00"/>
                </a:solidFill>
                <a:latin typeface="+mn-ea"/>
              </a:rPr>
              <a:t>,</a:t>
            </a:r>
            <a:r>
              <a:rPr lang="zh-CN" altLang="en-US" dirty="0" smtClean="0">
                <a:solidFill>
                  <a:srgbClr val="FFFF00"/>
                </a:solidFill>
                <a:latin typeface="+mn-ea"/>
              </a:rPr>
              <a:t>若“丁忧”守丧孝行卓著</a:t>
            </a:r>
            <a:r>
              <a:rPr lang="en-US" altLang="zh-CN" dirty="0" smtClean="0">
                <a:solidFill>
                  <a:srgbClr val="FFFF00"/>
                </a:solidFill>
                <a:latin typeface="+mn-ea"/>
              </a:rPr>
              <a:t>,</a:t>
            </a:r>
            <a:r>
              <a:rPr lang="zh-CN" altLang="en-US" dirty="0" smtClean="0">
                <a:solidFill>
                  <a:srgbClr val="FFFF00"/>
                </a:solidFill>
                <a:latin typeface="+mn-ea"/>
              </a:rPr>
              <a:t>则可以越级提拔</a:t>
            </a:r>
            <a:r>
              <a:rPr lang="en-US" altLang="zh-CN" dirty="0" smtClean="0">
                <a:solidFill>
                  <a:srgbClr val="FFFF00"/>
                </a:solidFill>
                <a:latin typeface="+mn-ea"/>
              </a:rPr>
              <a:t>,</a:t>
            </a:r>
            <a:r>
              <a:rPr lang="zh-CN" altLang="en-US" dirty="0" smtClean="0">
                <a:solidFill>
                  <a:srgbClr val="FFFF00"/>
                </a:solidFill>
                <a:latin typeface="+mn-ea"/>
              </a:rPr>
              <a:t>受到朝廷的嘉奖。如</a:t>
            </a:r>
            <a:r>
              <a:rPr lang="en-US" altLang="zh-CN" dirty="0" smtClean="0">
                <a:solidFill>
                  <a:srgbClr val="FFFF00"/>
                </a:solidFill>
                <a:latin typeface="+mn-ea"/>
              </a:rPr>
              <a:t>《</a:t>
            </a:r>
            <a:r>
              <a:rPr lang="zh-CN" altLang="en-US" dirty="0" smtClean="0">
                <a:solidFill>
                  <a:srgbClr val="FFFF00"/>
                </a:solidFill>
                <a:latin typeface="+mn-ea"/>
              </a:rPr>
              <a:t>明史・孝义传</a:t>
            </a:r>
            <a:r>
              <a:rPr lang="en-US" altLang="zh-CN" dirty="0" smtClean="0">
                <a:solidFill>
                  <a:srgbClr val="FFFF00"/>
                </a:solidFill>
                <a:latin typeface="+mn-ea"/>
              </a:rPr>
              <a:t>》</a:t>
            </a:r>
            <a:r>
              <a:rPr lang="zh-CN" altLang="en-US" dirty="0" smtClean="0">
                <a:solidFill>
                  <a:srgbClr val="FFFF00"/>
                </a:solidFill>
                <a:latin typeface="+mn-ea"/>
              </a:rPr>
              <a:t>记载</a:t>
            </a:r>
            <a:r>
              <a:rPr lang="en-US" altLang="zh-CN" dirty="0" smtClean="0">
                <a:solidFill>
                  <a:srgbClr val="FFFF00"/>
                </a:solidFill>
                <a:latin typeface="+mn-ea"/>
              </a:rPr>
              <a:t>:</a:t>
            </a:r>
            <a:r>
              <a:rPr lang="zh-CN" altLang="en-US" dirty="0" smtClean="0">
                <a:solidFill>
                  <a:srgbClr val="FFFF00"/>
                </a:solidFill>
                <a:latin typeface="+mn-ea"/>
              </a:rPr>
              <a:t>明代</a:t>
            </a:r>
            <a:r>
              <a:rPr lang="en-US" altLang="zh-CN" dirty="0" smtClean="0">
                <a:solidFill>
                  <a:srgbClr val="FFFF00"/>
                </a:solidFill>
                <a:latin typeface="+mn-ea"/>
              </a:rPr>
              <a:t>,</a:t>
            </a:r>
            <a:r>
              <a:rPr lang="zh-CN" altLang="en-US" dirty="0" smtClean="0">
                <a:solidFill>
                  <a:srgbClr val="FFFF00"/>
                </a:solidFill>
                <a:latin typeface="+mn-ea"/>
              </a:rPr>
              <a:t>徐州人权谨“迁光禄署丞</a:t>
            </a:r>
            <a:r>
              <a:rPr lang="en-US" altLang="zh-CN" dirty="0" smtClean="0">
                <a:solidFill>
                  <a:srgbClr val="FFFF00"/>
                </a:solidFill>
                <a:latin typeface="+mn-ea"/>
              </a:rPr>
              <a:t>……</a:t>
            </a:r>
            <a:r>
              <a:rPr lang="zh-CN" altLang="en-US" dirty="0" smtClean="0">
                <a:solidFill>
                  <a:srgbClr val="FFFF00"/>
                </a:solidFill>
                <a:latin typeface="+mn-ea"/>
              </a:rPr>
              <a:t>母年九十终</a:t>
            </a:r>
            <a:r>
              <a:rPr lang="en-US" altLang="zh-CN" dirty="0" smtClean="0">
                <a:solidFill>
                  <a:srgbClr val="FFFF00"/>
                </a:solidFill>
                <a:latin typeface="+mn-ea"/>
              </a:rPr>
              <a:t>,</a:t>
            </a:r>
            <a:r>
              <a:rPr lang="zh-CN" altLang="en-US" dirty="0" smtClean="0">
                <a:solidFill>
                  <a:srgbClr val="FFFF00"/>
                </a:solidFill>
                <a:latin typeface="+mn-ea"/>
              </a:rPr>
              <a:t>庐墓三年</a:t>
            </a:r>
            <a:r>
              <a:rPr lang="en-US" altLang="zh-CN" dirty="0" smtClean="0">
                <a:solidFill>
                  <a:srgbClr val="FFFF00"/>
                </a:solidFill>
                <a:latin typeface="+mn-ea"/>
              </a:rPr>
              <a:t>,</a:t>
            </a:r>
            <a:r>
              <a:rPr lang="zh-CN" altLang="en-US" dirty="0" smtClean="0">
                <a:solidFill>
                  <a:srgbClr val="FFFF00"/>
                </a:solidFill>
                <a:latin typeface="+mn-ea"/>
              </a:rPr>
              <a:t>致泉涌兔驯之异。有司以闻</a:t>
            </a:r>
            <a:r>
              <a:rPr lang="en-US" altLang="zh-CN" dirty="0" smtClean="0">
                <a:solidFill>
                  <a:srgbClr val="FFFF00"/>
                </a:solidFill>
                <a:latin typeface="+mn-ea"/>
              </a:rPr>
              <a:t>,</a:t>
            </a:r>
            <a:r>
              <a:rPr lang="zh-CN" altLang="en-US" dirty="0" smtClean="0">
                <a:solidFill>
                  <a:srgbClr val="FFFF00"/>
                </a:solidFill>
                <a:latin typeface="+mn-ea"/>
              </a:rPr>
              <a:t>仁宗命驰驿赴阙</a:t>
            </a:r>
            <a:r>
              <a:rPr lang="en-US" altLang="zh-CN" dirty="0" smtClean="0">
                <a:solidFill>
                  <a:srgbClr val="FFFF00"/>
                </a:solidFill>
                <a:latin typeface="+mn-ea"/>
              </a:rPr>
              <a:t>,</a:t>
            </a:r>
            <a:r>
              <a:rPr lang="zh-CN" altLang="en-US" dirty="0" smtClean="0">
                <a:solidFill>
                  <a:srgbClr val="FFFF00"/>
                </a:solidFill>
                <a:latin typeface="+mn-ea"/>
              </a:rPr>
              <a:t>出其事状</a:t>
            </a:r>
            <a:r>
              <a:rPr lang="en-US" altLang="zh-CN" dirty="0" smtClean="0">
                <a:solidFill>
                  <a:srgbClr val="FFFF00"/>
                </a:solidFill>
                <a:latin typeface="+mn-ea"/>
              </a:rPr>
              <a:t>,</a:t>
            </a:r>
            <a:r>
              <a:rPr lang="zh-CN" altLang="en-US" dirty="0" smtClean="0">
                <a:solidFill>
                  <a:srgbClr val="FFFF00"/>
                </a:solidFill>
                <a:latin typeface="+mn-ea"/>
              </a:rPr>
              <a:t>令侍臣朗诵大廷</a:t>
            </a:r>
            <a:r>
              <a:rPr lang="en-US" altLang="zh-CN" dirty="0" smtClean="0">
                <a:solidFill>
                  <a:srgbClr val="FFFF00"/>
                </a:solidFill>
                <a:latin typeface="+mn-ea"/>
              </a:rPr>
              <a:t>,</a:t>
            </a:r>
            <a:r>
              <a:rPr lang="zh-CN" altLang="en-US" dirty="0" smtClean="0">
                <a:solidFill>
                  <a:srgbClr val="FFFF00"/>
                </a:solidFill>
                <a:latin typeface="+mn-ea"/>
              </a:rPr>
              <a:t>以示百僚</a:t>
            </a:r>
            <a:r>
              <a:rPr lang="en-US" altLang="zh-CN" dirty="0" smtClean="0">
                <a:solidFill>
                  <a:srgbClr val="FFFF00"/>
                </a:solidFill>
                <a:latin typeface="+mn-ea"/>
              </a:rPr>
              <a:t>,</a:t>
            </a:r>
            <a:r>
              <a:rPr lang="zh-CN" altLang="en-US" dirty="0" smtClean="0">
                <a:solidFill>
                  <a:srgbClr val="FFFF00"/>
                </a:solidFill>
                <a:latin typeface="+mn-ea"/>
              </a:rPr>
              <a:t>即拜文华殿大学士”。由此看来</a:t>
            </a:r>
            <a:r>
              <a:rPr lang="en-US" altLang="zh-CN" dirty="0" smtClean="0">
                <a:solidFill>
                  <a:srgbClr val="FFFF00"/>
                </a:solidFill>
                <a:latin typeface="+mn-ea"/>
              </a:rPr>
              <a:t>,</a:t>
            </a:r>
            <a:r>
              <a:rPr lang="zh-CN" altLang="en-US" dirty="0" smtClean="0">
                <a:solidFill>
                  <a:srgbClr val="FFFF00"/>
                </a:solidFill>
                <a:latin typeface="+mn-ea"/>
              </a:rPr>
              <a:t>丁忧已经由一种习俗、一种伦理而逐渐演变成一种政治资源了。</a:t>
            </a:r>
            <a:endParaRPr lang="zh-CN" altLang="en-US" dirty="0">
              <a:solidFill>
                <a:srgbClr val="FFFF00"/>
              </a:solidFill>
              <a:latin typeface="+mn-ea"/>
            </a:endParaRPr>
          </a:p>
        </p:txBody>
      </p:sp>
    </p:spTree>
    <p:extLst>
      <p:ext uri="{BB962C8B-B14F-4D97-AF65-F5344CB8AC3E}">
        <p14:creationId xmlns="" xmlns:p14="http://schemas.microsoft.com/office/powerpoint/2010/main" val="3887454699"/>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176" y="1786"/>
            <a:ext cx="12185653" cy="6854428"/>
            <a:chOff x="-1" y="0"/>
            <a:chExt cx="12192002" cy="6858000"/>
          </a:xfrm>
        </p:grpSpPr>
        <p:grpSp>
          <p:nvGrpSpPr>
            <p:cNvPr id="3"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7" name="Picture 8" descr="J:\图片1.png"/>
          <p:cNvPicPr>
            <a:picLocks noChangeAspect="1" noChangeArrowheads="1"/>
          </p:cNvPicPr>
          <p:nvPr/>
        </p:nvPicPr>
        <p:blipFill>
          <a:blip r:embed="rId5" cstate="print"/>
          <a:srcRect/>
          <a:stretch>
            <a:fillRect/>
          </a:stretch>
        </p:blipFill>
        <p:spPr bwMode="auto">
          <a:xfrm>
            <a:off x="376467" y="259229"/>
            <a:ext cx="1016904" cy="977434"/>
          </a:xfrm>
          <a:prstGeom prst="rect">
            <a:avLst/>
          </a:prstGeom>
          <a:noFill/>
          <a:ln w="9525">
            <a:noFill/>
            <a:miter lim="800000"/>
            <a:headEnd/>
            <a:tailEnd/>
          </a:ln>
        </p:spPr>
      </p:pic>
      <p:sp>
        <p:nvSpPr>
          <p:cNvPr id="8" name="矩形 7"/>
          <p:cNvSpPr/>
          <p:nvPr/>
        </p:nvSpPr>
        <p:spPr>
          <a:xfrm>
            <a:off x="635269" y="1348679"/>
            <a:ext cx="10886172" cy="3170099"/>
          </a:xfrm>
          <a:prstGeom prst="rect">
            <a:avLst/>
          </a:prstGeom>
        </p:spPr>
        <p:txBody>
          <a:bodyPr wrap="square">
            <a:spAutoFit/>
          </a:bodyPr>
          <a:lstStyle/>
          <a:p>
            <a:r>
              <a:rPr lang="zh-CN" altLang="en-US" sz="2000" b="1" dirty="0" smtClean="0">
                <a:solidFill>
                  <a:srgbClr val="FFFF00"/>
                </a:solidFill>
                <a:latin typeface="+mn-ea"/>
              </a:rPr>
              <a:t>◇什么叫“夺情 ？</a:t>
            </a:r>
            <a:endParaRPr lang="en-US" altLang="zh-CN" sz="2000" b="1" dirty="0" smtClean="0">
              <a:solidFill>
                <a:srgbClr val="FFFF00"/>
              </a:solidFill>
              <a:latin typeface="+mn-ea"/>
            </a:endParaRPr>
          </a:p>
          <a:p>
            <a:r>
              <a:rPr lang="zh-CN" altLang="en-US" sz="2000" dirty="0" smtClean="0">
                <a:solidFill>
                  <a:srgbClr val="FFFF00"/>
                </a:solidFill>
                <a:latin typeface="+mn-ea"/>
              </a:rPr>
              <a:t>   “夺情”可以说是丁忧制度的重要组成部分</a:t>
            </a:r>
            <a:r>
              <a:rPr lang="en-US" altLang="zh-CN" sz="2000" dirty="0" smtClean="0">
                <a:solidFill>
                  <a:srgbClr val="FFFF00"/>
                </a:solidFill>
                <a:latin typeface="+mn-ea"/>
              </a:rPr>
              <a:t>,</a:t>
            </a:r>
            <a:r>
              <a:rPr lang="zh-CN" altLang="en-US" sz="2000" dirty="0" smtClean="0">
                <a:solidFill>
                  <a:srgbClr val="FFFF00"/>
                </a:solidFill>
                <a:latin typeface="+mn-ea"/>
              </a:rPr>
              <a:t>也可以说是丁忧制度的权宜之举。“夺情”还称“夺哀”</a:t>
            </a:r>
            <a:r>
              <a:rPr lang="en-US" altLang="zh-CN" sz="2000" dirty="0" smtClean="0">
                <a:solidFill>
                  <a:srgbClr val="FFFF00"/>
                </a:solidFill>
                <a:latin typeface="+mn-ea"/>
              </a:rPr>
              <a:t>,</a:t>
            </a:r>
            <a:r>
              <a:rPr lang="zh-CN" altLang="en-US" sz="2000" dirty="0" smtClean="0">
                <a:solidFill>
                  <a:srgbClr val="FFFF00"/>
                </a:solidFill>
                <a:latin typeface="+mn-ea"/>
              </a:rPr>
              <a:t>主要包括两个方面</a:t>
            </a:r>
            <a:r>
              <a:rPr lang="en-US" altLang="zh-CN" sz="2000" dirty="0" smtClean="0">
                <a:solidFill>
                  <a:srgbClr val="FFFF00"/>
                </a:solidFill>
                <a:latin typeface="+mn-ea"/>
              </a:rPr>
              <a:t>,</a:t>
            </a:r>
            <a:r>
              <a:rPr lang="zh-CN" altLang="en-US" sz="2000" dirty="0" smtClean="0">
                <a:solidFill>
                  <a:srgbClr val="FFFF00"/>
                </a:solidFill>
                <a:latin typeface="+mn-ea"/>
              </a:rPr>
              <a:t>一是</a:t>
            </a:r>
            <a:r>
              <a:rPr lang="en-US" altLang="zh-CN" sz="2000" dirty="0" smtClean="0">
                <a:solidFill>
                  <a:srgbClr val="FFFF00"/>
                </a:solidFill>
                <a:latin typeface="+mn-ea"/>
              </a:rPr>
              <a:t>,</a:t>
            </a:r>
            <a:r>
              <a:rPr lang="zh-CN" altLang="en-US" sz="2000" dirty="0" smtClean="0">
                <a:solidFill>
                  <a:srgbClr val="FFFF00"/>
                </a:solidFill>
                <a:latin typeface="+mn-ea"/>
              </a:rPr>
              <a:t>朝廷对一些大臣要员</a:t>
            </a:r>
            <a:r>
              <a:rPr lang="en-US" altLang="zh-CN" sz="2000" dirty="0" smtClean="0">
                <a:solidFill>
                  <a:srgbClr val="FFFF00"/>
                </a:solidFill>
                <a:latin typeface="+mn-ea"/>
              </a:rPr>
              <a:t>,</a:t>
            </a:r>
            <a:r>
              <a:rPr lang="zh-CN" altLang="en-US" sz="2000" dirty="0" smtClean="0">
                <a:solidFill>
                  <a:srgbClr val="FFFF00"/>
                </a:solidFill>
                <a:latin typeface="+mn-ea"/>
              </a:rPr>
              <a:t>虽然遭受父母之丧</a:t>
            </a:r>
            <a:r>
              <a:rPr lang="en-US" altLang="zh-CN" sz="2000" dirty="0" smtClean="0">
                <a:solidFill>
                  <a:srgbClr val="FFFF00"/>
                </a:solidFill>
                <a:latin typeface="+mn-ea"/>
              </a:rPr>
              <a:t>,</a:t>
            </a:r>
            <a:r>
              <a:rPr lang="zh-CN" altLang="en-US" sz="2000" dirty="0" smtClean="0">
                <a:solidFill>
                  <a:srgbClr val="FFFF00"/>
                </a:solidFill>
                <a:latin typeface="+mn-ea"/>
              </a:rPr>
              <a:t>也不放其解职离岗</a:t>
            </a:r>
            <a:r>
              <a:rPr lang="en-US" altLang="zh-CN" sz="2000" dirty="0" smtClean="0">
                <a:solidFill>
                  <a:srgbClr val="FFFF00"/>
                </a:solidFill>
                <a:latin typeface="+mn-ea"/>
              </a:rPr>
              <a:t>,</a:t>
            </a:r>
            <a:r>
              <a:rPr lang="zh-CN" altLang="en-US" sz="2000" dirty="0" smtClean="0">
                <a:solidFill>
                  <a:srgbClr val="FFFF00"/>
                </a:solidFill>
                <a:latin typeface="+mn-ea"/>
              </a:rPr>
              <a:t>要求其继续留任</a:t>
            </a:r>
            <a:r>
              <a:rPr lang="en-US" altLang="zh-CN" sz="2000" dirty="0" smtClean="0">
                <a:solidFill>
                  <a:srgbClr val="FFFF00"/>
                </a:solidFill>
                <a:latin typeface="+mn-ea"/>
              </a:rPr>
              <a:t>,</a:t>
            </a:r>
            <a:r>
              <a:rPr lang="zh-CN" altLang="en-US" sz="2000" dirty="0" smtClean="0">
                <a:solidFill>
                  <a:srgbClr val="FFFF00"/>
                </a:solidFill>
                <a:latin typeface="+mn-ea"/>
              </a:rPr>
              <a:t>素服办公。如光绪八年</a:t>
            </a:r>
            <a:r>
              <a:rPr lang="en-US" altLang="zh-CN" sz="2000" dirty="0" smtClean="0">
                <a:solidFill>
                  <a:srgbClr val="FFFF00"/>
                </a:solidFill>
                <a:latin typeface="+mn-ea"/>
              </a:rPr>
              <a:t>(1882)</a:t>
            </a:r>
            <a:r>
              <a:rPr lang="zh-CN" altLang="en-US" sz="2000" dirty="0" smtClean="0">
                <a:solidFill>
                  <a:srgbClr val="FFFF00"/>
                </a:solidFill>
                <a:latin typeface="+mn-ea"/>
              </a:rPr>
              <a:t>直隶总督李鸿章母亡</a:t>
            </a:r>
            <a:r>
              <a:rPr lang="en-US" altLang="zh-CN" sz="2000" dirty="0" smtClean="0">
                <a:solidFill>
                  <a:srgbClr val="FFFF00"/>
                </a:solidFill>
                <a:latin typeface="+mn-ea"/>
              </a:rPr>
              <a:t>,</a:t>
            </a:r>
            <a:r>
              <a:rPr lang="zh-CN" altLang="en-US" sz="2000" dirty="0" smtClean="0">
                <a:solidFill>
                  <a:srgbClr val="FFFF00"/>
                </a:solidFill>
                <a:latin typeface="+mn-ea"/>
              </a:rPr>
              <a:t>需丁优居丧</a:t>
            </a:r>
            <a:r>
              <a:rPr lang="en-US" altLang="zh-CN" sz="2000" dirty="0" smtClean="0">
                <a:solidFill>
                  <a:srgbClr val="FFFF00"/>
                </a:solidFill>
                <a:latin typeface="+mn-ea"/>
              </a:rPr>
              <a:t>,</a:t>
            </a:r>
            <a:r>
              <a:rPr lang="zh-CN" altLang="en-US" sz="2000" dirty="0" smtClean="0">
                <a:solidFill>
                  <a:srgbClr val="FFFF00"/>
                </a:solidFill>
                <a:latin typeface="+mn-ea"/>
              </a:rPr>
              <a:t>但当时李鸿章不仅经管各国通商事务</a:t>
            </a:r>
            <a:r>
              <a:rPr lang="en-US" altLang="zh-CN" sz="2000" dirty="0" smtClean="0">
                <a:solidFill>
                  <a:srgbClr val="FFFF00"/>
                </a:solidFill>
                <a:latin typeface="+mn-ea"/>
              </a:rPr>
              <a:t>,</a:t>
            </a:r>
            <a:r>
              <a:rPr lang="zh-CN" altLang="en-US" sz="2000" dirty="0" smtClean="0">
                <a:solidFill>
                  <a:srgbClr val="FFFF00"/>
                </a:solidFill>
                <a:latin typeface="+mn-ea"/>
              </a:rPr>
              <a:t>还兼管训练直隶军队和北洋水师</a:t>
            </a:r>
            <a:r>
              <a:rPr lang="en-US" altLang="zh-CN" sz="2000" dirty="0" smtClean="0">
                <a:solidFill>
                  <a:srgbClr val="FFFF00"/>
                </a:solidFill>
                <a:latin typeface="+mn-ea"/>
              </a:rPr>
              <a:t>,</a:t>
            </a:r>
            <a:r>
              <a:rPr lang="zh-CN" altLang="en-US" sz="2000" dirty="0" smtClean="0">
                <a:solidFill>
                  <a:srgbClr val="FFFF00"/>
                </a:solidFill>
                <a:latin typeface="+mn-ea"/>
              </a:rPr>
              <a:t>他人不可替代。于是</a:t>
            </a:r>
            <a:r>
              <a:rPr lang="en-US" altLang="zh-CN" sz="2000" dirty="0" smtClean="0">
                <a:solidFill>
                  <a:srgbClr val="FFFF00"/>
                </a:solidFill>
                <a:latin typeface="+mn-ea"/>
              </a:rPr>
              <a:t>,</a:t>
            </a:r>
            <a:r>
              <a:rPr lang="zh-CN" altLang="en-US" sz="2000" dirty="0" smtClean="0">
                <a:solidFill>
                  <a:srgbClr val="FFFF00"/>
                </a:solidFill>
                <a:latin typeface="+mn-ea"/>
              </a:rPr>
              <a:t>清朝政府就催他行孝百日后</a:t>
            </a:r>
            <a:r>
              <a:rPr lang="en-US" altLang="zh-CN" sz="2000" dirty="0" smtClean="0">
                <a:solidFill>
                  <a:srgbClr val="FFFF00"/>
                </a:solidFill>
                <a:latin typeface="+mn-ea"/>
              </a:rPr>
              <a:t>,</a:t>
            </a:r>
            <a:r>
              <a:rPr lang="zh-CN" altLang="en-US" sz="2000" dirty="0" smtClean="0">
                <a:solidFill>
                  <a:srgbClr val="FFFF00"/>
                </a:solidFill>
                <a:latin typeface="+mn-ea"/>
              </a:rPr>
              <a:t>即刻回任。二是</a:t>
            </a:r>
            <a:r>
              <a:rPr lang="en-US" altLang="zh-CN" sz="2000" dirty="0" smtClean="0">
                <a:solidFill>
                  <a:srgbClr val="FFFF00"/>
                </a:solidFill>
                <a:latin typeface="+mn-ea"/>
              </a:rPr>
              <a:t>,</a:t>
            </a:r>
            <a:r>
              <a:rPr lang="zh-CN" altLang="en-US" sz="2000" dirty="0" smtClean="0">
                <a:solidFill>
                  <a:srgbClr val="FFFF00"/>
                </a:solidFill>
                <a:latin typeface="+mn-ea"/>
              </a:rPr>
              <a:t>官员丧期未满</a:t>
            </a:r>
            <a:r>
              <a:rPr lang="en-US" altLang="zh-CN" sz="2000" dirty="0" smtClean="0">
                <a:solidFill>
                  <a:srgbClr val="FFFF00"/>
                </a:solidFill>
                <a:latin typeface="+mn-ea"/>
              </a:rPr>
              <a:t>,</a:t>
            </a:r>
            <a:r>
              <a:rPr lang="zh-CN" altLang="en-US" sz="2000" dirty="0" smtClean="0">
                <a:solidFill>
                  <a:srgbClr val="FFFF00"/>
                </a:solidFill>
                <a:latin typeface="+mn-ea"/>
              </a:rPr>
              <a:t>由于朝廷的需要</a:t>
            </a:r>
            <a:r>
              <a:rPr lang="en-US" altLang="zh-CN" sz="2000" dirty="0" smtClean="0">
                <a:solidFill>
                  <a:srgbClr val="FFFF00"/>
                </a:solidFill>
                <a:latin typeface="+mn-ea"/>
              </a:rPr>
              <a:t>,</a:t>
            </a:r>
            <a:r>
              <a:rPr lang="zh-CN" altLang="en-US" sz="2000" dirty="0" smtClean="0">
                <a:solidFill>
                  <a:srgbClr val="FFFF00"/>
                </a:solidFill>
                <a:latin typeface="+mn-ea"/>
              </a:rPr>
              <a:t>也会特许其终止服丧守制</a:t>
            </a:r>
            <a:r>
              <a:rPr lang="en-US" altLang="zh-CN" sz="2000" dirty="0" smtClean="0">
                <a:solidFill>
                  <a:srgbClr val="FFFF00"/>
                </a:solidFill>
                <a:latin typeface="+mn-ea"/>
              </a:rPr>
              <a:t>,</a:t>
            </a:r>
            <a:r>
              <a:rPr lang="zh-CN" altLang="en-US" sz="2000" dirty="0" smtClean="0">
                <a:solidFill>
                  <a:srgbClr val="FFFF00"/>
                </a:solidFill>
                <a:latin typeface="+mn-ea"/>
              </a:rPr>
              <a:t>在丁忧期间起复任职。如唐朝张九龄居丧后</a:t>
            </a:r>
            <a:r>
              <a:rPr lang="en-US" altLang="zh-CN" sz="2000" dirty="0" smtClean="0">
                <a:solidFill>
                  <a:srgbClr val="FFFF00"/>
                </a:solidFill>
                <a:latin typeface="+mn-ea"/>
              </a:rPr>
              <a:t>,</a:t>
            </a:r>
            <a:r>
              <a:rPr lang="zh-CN" altLang="en-US" sz="2000" dirty="0" smtClean="0">
                <a:solidFill>
                  <a:srgbClr val="FFFF00"/>
                </a:solidFill>
                <a:latin typeface="+mn-ea"/>
              </a:rPr>
              <a:t>唐玄宗令其起复中书侍郎同平章事</a:t>
            </a:r>
            <a:endParaRPr lang="en-US" altLang="zh-CN" sz="2000" dirty="0" smtClean="0">
              <a:solidFill>
                <a:srgbClr val="FFFF00"/>
              </a:solidFill>
              <a:latin typeface="+mn-ea"/>
            </a:endParaRPr>
          </a:p>
          <a:p>
            <a:r>
              <a:rPr lang="en-US" altLang="zh-CN" sz="2000" dirty="0" smtClean="0">
                <a:solidFill>
                  <a:srgbClr val="FFFF00"/>
                </a:solidFill>
                <a:latin typeface="+mn-ea"/>
              </a:rPr>
              <a:t>    </a:t>
            </a:r>
            <a:r>
              <a:rPr lang="zh-CN" altLang="en-US" sz="2000" dirty="0" smtClean="0">
                <a:solidFill>
                  <a:srgbClr val="FFFF00"/>
                </a:solidFill>
                <a:latin typeface="+mn-ea"/>
              </a:rPr>
              <a:t>夺情可以说是对丁忧的必要补充。仕宦官员遭父母之丧</a:t>
            </a:r>
            <a:r>
              <a:rPr lang="en-US" altLang="zh-CN" sz="2000" dirty="0" smtClean="0">
                <a:solidFill>
                  <a:srgbClr val="FFFF00"/>
                </a:solidFill>
                <a:latin typeface="+mn-ea"/>
              </a:rPr>
              <a:t>,</a:t>
            </a:r>
            <a:r>
              <a:rPr lang="zh-CN" altLang="en-US" sz="2000" dirty="0" smtClean="0">
                <a:solidFill>
                  <a:srgbClr val="FFFF00"/>
                </a:solidFill>
                <a:latin typeface="+mn-ea"/>
              </a:rPr>
              <a:t>需丁忧守制</a:t>
            </a:r>
            <a:r>
              <a:rPr lang="en-US" altLang="zh-CN" sz="2000" dirty="0" smtClean="0">
                <a:solidFill>
                  <a:srgbClr val="FFFF00"/>
                </a:solidFill>
                <a:latin typeface="+mn-ea"/>
              </a:rPr>
              <a:t>,</a:t>
            </a:r>
            <a:r>
              <a:rPr lang="zh-CN" altLang="en-US" sz="2000" dirty="0" smtClean="0">
                <a:solidFill>
                  <a:srgbClr val="FFFF00"/>
                </a:solidFill>
                <a:latin typeface="+mn-ea"/>
              </a:rPr>
              <a:t>解职离岗三年。但是对朝廷重臣而言</a:t>
            </a:r>
            <a:r>
              <a:rPr lang="en-US" altLang="zh-CN" sz="2000" dirty="0" smtClean="0">
                <a:solidFill>
                  <a:srgbClr val="FFFF00"/>
                </a:solidFill>
                <a:latin typeface="+mn-ea"/>
              </a:rPr>
              <a:t>,</a:t>
            </a:r>
            <a:r>
              <a:rPr lang="zh-CN" altLang="en-US" sz="2000" dirty="0" smtClean="0">
                <a:solidFill>
                  <a:srgbClr val="FFFF00"/>
                </a:solidFill>
                <a:latin typeface="+mn-ea"/>
              </a:rPr>
              <a:t>丁忧守制不利于国家政务的正常运行</a:t>
            </a:r>
            <a:r>
              <a:rPr lang="en-US" altLang="zh-CN" sz="2000" dirty="0" smtClean="0">
                <a:solidFill>
                  <a:srgbClr val="FFFF00"/>
                </a:solidFill>
                <a:latin typeface="+mn-ea"/>
              </a:rPr>
              <a:t>,</a:t>
            </a:r>
            <a:r>
              <a:rPr lang="zh-CN" altLang="en-US" sz="2000" dirty="0" smtClean="0">
                <a:solidFill>
                  <a:srgbClr val="FFFF00"/>
                </a:solidFill>
                <a:latin typeface="+mn-ea"/>
              </a:rPr>
              <a:t>在形势紧迫如边患危机、发生兵战之时</a:t>
            </a:r>
            <a:r>
              <a:rPr lang="en-US" altLang="zh-CN" sz="2000" dirty="0" smtClean="0">
                <a:solidFill>
                  <a:srgbClr val="FFFF00"/>
                </a:solidFill>
                <a:latin typeface="+mn-ea"/>
              </a:rPr>
              <a:t>,</a:t>
            </a:r>
            <a:r>
              <a:rPr lang="zh-CN" altLang="en-US" sz="2000" dirty="0" smtClean="0">
                <a:solidFill>
                  <a:srgbClr val="FFFF00"/>
                </a:solidFill>
                <a:latin typeface="+mn-ea"/>
              </a:rPr>
              <a:t>朝廷用人之急也会与丁忧制度发生冲突</a:t>
            </a:r>
            <a:r>
              <a:rPr lang="en-US" altLang="zh-CN" sz="2000" dirty="0" smtClean="0">
                <a:solidFill>
                  <a:srgbClr val="FFFF00"/>
                </a:solidFill>
                <a:latin typeface="+mn-ea"/>
              </a:rPr>
              <a:t>,</a:t>
            </a:r>
            <a:r>
              <a:rPr lang="zh-CN" altLang="en-US" sz="2000" dirty="0" smtClean="0">
                <a:solidFill>
                  <a:srgbClr val="FFFF00"/>
                </a:solidFill>
                <a:latin typeface="+mn-ea"/>
              </a:rPr>
              <a:t>此时</a:t>
            </a:r>
            <a:r>
              <a:rPr lang="en-US" altLang="zh-CN" sz="2000" dirty="0" smtClean="0">
                <a:solidFill>
                  <a:srgbClr val="FFFF00"/>
                </a:solidFill>
                <a:latin typeface="+mn-ea"/>
              </a:rPr>
              <a:t>,</a:t>
            </a:r>
            <a:r>
              <a:rPr lang="zh-CN" altLang="en-US" sz="2000" dirty="0" smtClean="0">
                <a:solidFill>
                  <a:srgbClr val="FFFF00"/>
                </a:solidFill>
                <a:latin typeface="+mn-ea"/>
              </a:rPr>
              <a:t>夺情正是“移孝为忠”</a:t>
            </a:r>
            <a:r>
              <a:rPr lang="en-US" altLang="zh-CN" sz="2000" dirty="0" smtClean="0">
                <a:solidFill>
                  <a:srgbClr val="FFFF00"/>
                </a:solidFill>
                <a:latin typeface="+mn-ea"/>
              </a:rPr>
              <a:t>,</a:t>
            </a:r>
            <a:r>
              <a:rPr lang="zh-CN" altLang="en-US" sz="2000" dirty="0" smtClean="0">
                <a:solidFill>
                  <a:srgbClr val="FFFF00"/>
                </a:solidFill>
                <a:latin typeface="+mn-ea"/>
              </a:rPr>
              <a:t>以公义而掩私情。</a:t>
            </a:r>
            <a:endParaRPr lang="zh-CN" altLang="en-US" dirty="0">
              <a:solidFill>
                <a:srgbClr val="FFFF00"/>
              </a:solidFill>
              <a:latin typeface="+mn-ea"/>
            </a:endParaRPr>
          </a:p>
        </p:txBody>
      </p:sp>
    </p:spTree>
    <p:extLst>
      <p:ext uri="{BB962C8B-B14F-4D97-AF65-F5344CB8AC3E}">
        <p14:creationId xmlns="" xmlns:p14="http://schemas.microsoft.com/office/powerpoint/2010/main" val="3887454699"/>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2908285" y="472964"/>
            <a:ext cx="6740214" cy="5905136"/>
          </a:xfrm>
          <a:prstGeom prst="rect">
            <a:avLst/>
          </a:prstGeom>
          <a:solidFill>
            <a:schemeClr val="bg1"/>
          </a:solidFill>
          <a:ln w="228600" cap="sq" cmpd="thickThin">
            <a:solidFill>
              <a:srgbClr val="FFFF00"/>
            </a:solidFill>
            <a:prstDash val="solid"/>
            <a:miter lim="800000"/>
          </a:ln>
          <a:effectLst>
            <a:innerShdw blurRad="76200">
              <a:srgbClr val="000000"/>
            </a:innerShdw>
          </a:effectLst>
          <a:extLst/>
        </p:spPr>
      </p:pic>
    </p:spTree>
    <p:extLst>
      <p:ext uri="{BB962C8B-B14F-4D97-AF65-F5344CB8AC3E}">
        <p14:creationId xmlns="" xmlns:p14="http://schemas.microsoft.com/office/powerpoint/2010/main" val="388745469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806569" y="747946"/>
            <a:ext cx="10577017"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8</a:t>
            </a:r>
            <a:r>
              <a:rPr lang="zh-CN" altLang="en-US" sz="3000" b="1" kern="0" dirty="0">
                <a:solidFill>
                  <a:srgbClr val="FFFF00"/>
                </a:solidFill>
                <a:latin typeface="+mn-ea"/>
              </a:rPr>
              <a:t>课标全国Ⅰ,1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.下列对文中加点词语的相关内容的解说,不正确的一项是(3分)(　　)</a:t>
            </a:r>
          </a:p>
          <a:p>
            <a:pPr eaLnBrk="0" latinLnBrk="1" hangingPunct="0"/>
            <a:r>
              <a:rPr lang="zh-CN" altLang="en-US" sz="2200" b="1" kern="0" dirty="0">
                <a:solidFill>
                  <a:srgbClr val="FFFF00"/>
                </a:solidFill>
                <a:latin typeface="Times New Roman" panose="02020603050405020304" pitchFamily="65" charset="-122"/>
              </a:rPr>
              <a:t>A.《三坟》《五典》传为我国古代典籍,后又以“坟籍”“坟典”为古代典籍通称。</a:t>
            </a:r>
          </a:p>
          <a:p>
            <a:pPr eaLnBrk="0" latinLnBrk="1" hangingPunct="0"/>
            <a:r>
              <a:rPr lang="zh-CN" altLang="en-US" sz="2200" b="1" kern="0" dirty="0">
                <a:solidFill>
                  <a:srgbClr val="FFFF00"/>
                </a:solidFill>
                <a:latin typeface="Times New Roman" panose="02020603050405020304" pitchFamily="65" charset="-122"/>
              </a:rPr>
              <a:t>B.“阙”原指皇宫前面两侧的楼台,又可用作朝廷的代称,赴阙也指入朝觐见皇帝。</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kern="0" dirty="0">
                <a:solidFill>
                  <a:srgbClr val="FFFF00"/>
                </a:solidFill>
                <a:latin typeface="Times New Roman" panose="02020603050405020304" pitchFamily="65" charset="-122"/>
              </a:rPr>
              <a:t>C.“</a:t>
            </a:r>
            <a:r>
              <a:rPr lang="zh-CN" altLang="en-US" sz="2200" b="1" kern="0" dirty="0">
                <a:solidFill>
                  <a:srgbClr val="FFFF00"/>
                </a:solidFill>
                <a:latin typeface="Times New Roman" panose="02020603050405020304" pitchFamily="65" charset="-122"/>
              </a:rPr>
              <a:t>践阼”原指踏上古代庙堂前台阶</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又表示用武力打败敌对势力</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登上国君宝座。</a:t>
            </a:r>
          </a:p>
          <a:p>
            <a:pPr eaLnBrk="0" latinLnBrk="1" hangingPunct="0"/>
            <a:r>
              <a:rPr lang="en-US" altLang="zh-CN" sz="2200" b="1" kern="0" dirty="0">
                <a:solidFill>
                  <a:srgbClr val="FFFF00"/>
                </a:solidFill>
                <a:latin typeface="Times New Roman" panose="02020603050405020304" pitchFamily="65" charset="-122"/>
              </a:rPr>
              <a:t>D.</a:t>
            </a:r>
            <a:r>
              <a:rPr lang="zh-CN" altLang="en-US" sz="2200" b="1" kern="0" dirty="0">
                <a:solidFill>
                  <a:srgbClr val="FFFF00"/>
                </a:solidFill>
                <a:latin typeface="Times New Roman" panose="02020603050405020304" pitchFamily="65" charset="-122"/>
              </a:rPr>
              <a:t>逊位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也称为让位、退位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多指君王放弃职务和地位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这里指鲁芝的谦让行为。</a:t>
            </a:r>
            <a:endParaRPr lang="zh-CN" altLang="en-US" sz="2200" b="1" dirty="0">
              <a:solidFill>
                <a:srgbClr val="FFFF00"/>
              </a:solidFill>
            </a:endParaRPr>
          </a:p>
        </p:txBody>
      </p:sp>
      <p:sp>
        <p:nvSpPr>
          <p:cNvPr id="21" name="矩形 20"/>
          <p:cNvSpPr/>
          <p:nvPr/>
        </p:nvSpPr>
        <p:spPr>
          <a:xfrm>
            <a:off x="806569" y="3202391"/>
            <a:ext cx="10424816" cy="1938992"/>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a:t>
            </a:r>
            <a:r>
              <a:rPr lang="zh-CN" altLang="en-US" sz="2000" b="1" dirty="0">
                <a:solidFill>
                  <a:srgbClr val="FFFF00"/>
                </a:solidFill>
                <a:latin typeface="+mn-ea"/>
              </a:rPr>
              <a:t> </a:t>
            </a:r>
            <a:r>
              <a:rPr lang="en-US" altLang="zh-CN" sz="2000" b="1" dirty="0">
                <a:solidFill>
                  <a:srgbClr val="FFFF00"/>
                </a:solidFill>
                <a:latin typeface="+mn-ea"/>
              </a:rPr>
              <a:t>C    </a:t>
            </a:r>
            <a:r>
              <a:rPr lang="zh-CN" altLang="en-US" sz="2000" b="1" dirty="0">
                <a:solidFill>
                  <a:srgbClr val="FFFF00"/>
                </a:solidFill>
                <a:latin typeface="+mn-ea"/>
              </a:rPr>
              <a:t>本题考查理解古代文化常识的能力。</a:t>
            </a:r>
            <a:r>
              <a:rPr lang="en-US" altLang="zh-CN" sz="2000" b="1" dirty="0">
                <a:solidFill>
                  <a:srgbClr val="FFFF00"/>
                </a:solidFill>
                <a:latin typeface="+mn-ea"/>
              </a:rPr>
              <a:t>A.“</a:t>
            </a:r>
            <a:r>
              <a:rPr lang="zh-CN" altLang="en-US" sz="2000" b="1" dirty="0">
                <a:solidFill>
                  <a:srgbClr val="FFFF00"/>
                </a:solidFill>
                <a:latin typeface="+mn-ea"/>
              </a:rPr>
              <a:t>坟籍”指古代典籍</a:t>
            </a:r>
            <a:r>
              <a:rPr lang="en-US" altLang="zh-CN" sz="2000" b="1" dirty="0">
                <a:solidFill>
                  <a:srgbClr val="FFFF00"/>
                </a:solidFill>
                <a:latin typeface="+mn-ea"/>
              </a:rPr>
              <a:t>;“</a:t>
            </a:r>
            <a:r>
              <a:rPr lang="zh-CN" altLang="en-US" sz="2000" b="1" dirty="0">
                <a:solidFill>
                  <a:srgbClr val="FFFF00"/>
                </a:solidFill>
                <a:latin typeface="+mn-ea"/>
              </a:rPr>
              <a:t>坟典”是</a:t>
            </a:r>
            <a:r>
              <a:rPr lang="en-US" altLang="zh-CN" sz="2000" b="1" dirty="0">
                <a:solidFill>
                  <a:srgbClr val="FFFF00"/>
                </a:solidFill>
                <a:latin typeface="+mn-ea"/>
              </a:rPr>
              <a:t>《</a:t>
            </a:r>
            <a:r>
              <a:rPr lang="zh-CN" altLang="en-US" sz="2000" b="1" dirty="0">
                <a:solidFill>
                  <a:srgbClr val="FFFF00"/>
                </a:solidFill>
                <a:latin typeface="+mn-ea"/>
              </a:rPr>
              <a:t>三</a:t>
            </a:r>
            <a:br>
              <a:rPr lang="zh-CN" altLang="en-US" sz="2000" b="1" dirty="0">
                <a:solidFill>
                  <a:srgbClr val="FFFF00"/>
                </a:solidFill>
                <a:latin typeface="+mn-ea"/>
              </a:rPr>
            </a:br>
            <a:r>
              <a:rPr lang="zh-CN" altLang="en-US" sz="2000" b="1" dirty="0">
                <a:solidFill>
                  <a:srgbClr val="FFFF00"/>
                </a:solidFill>
                <a:latin typeface="+mn-ea"/>
              </a:rPr>
              <a:t>坟</a:t>
            </a:r>
            <a:r>
              <a:rPr lang="en-US" altLang="zh-CN" sz="2000" b="1" dirty="0">
                <a:solidFill>
                  <a:srgbClr val="FFFF00"/>
                </a:solidFill>
                <a:latin typeface="+mn-ea"/>
              </a:rPr>
              <a:t>》《</a:t>
            </a:r>
            <a:r>
              <a:rPr lang="zh-CN" altLang="en-US" sz="2000" b="1" dirty="0">
                <a:solidFill>
                  <a:srgbClr val="FFFF00"/>
                </a:solidFill>
                <a:latin typeface="+mn-ea"/>
              </a:rPr>
              <a:t>五典</a:t>
            </a:r>
            <a:r>
              <a:rPr lang="en-US" altLang="zh-CN" sz="2000" b="1" dirty="0">
                <a:solidFill>
                  <a:srgbClr val="FFFF00"/>
                </a:solidFill>
                <a:latin typeface="+mn-ea"/>
              </a:rPr>
              <a:t>》</a:t>
            </a:r>
            <a:r>
              <a:rPr lang="zh-CN" altLang="en-US" sz="2000" b="1" dirty="0">
                <a:solidFill>
                  <a:srgbClr val="FFFF00"/>
                </a:solidFill>
                <a:latin typeface="+mn-ea"/>
              </a:rPr>
              <a:t>的并称</a:t>
            </a:r>
            <a:r>
              <a:rPr lang="en-US" altLang="zh-CN" sz="2000" b="1" dirty="0">
                <a:solidFill>
                  <a:srgbClr val="FFFF00"/>
                </a:solidFill>
                <a:latin typeface="+mn-ea"/>
              </a:rPr>
              <a:t>,</a:t>
            </a:r>
            <a:r>
              <a:rPr lang="zh-CN" altLang="en-US" sz="2000" b="1" dirty="0">
                <a:solidFill>
                  <a:srgbClr val="FFFF00"/>
                </a:solidFill>
                <a:latin typeface="+mn-ea"/>
              </a:rPr>
              <a:t>后转为古代典籍的通称。</a:t>
            </a:r>
            <a:r>
              <a:rPr lang="en-US" altLang="zh-CN" sz="2000" b="1" dirty="0">
                <a:solidFill>
                  <a:srgbClr val="FFFF00"/>
                </a:solidFill>
                <a:latin typeface="+mn-ea"/>
              </a:rPr>
              <a:t>《</a:t>
            </a:r>
            <a:r>
              <a:rPr lang="zh-CN" altLang="en-US" sz="2000" b="1" dirty="0">
                <a:solidFill>
                  <a:srgbClr val="FFFF00"/>
                </a:solidFill>
                <a:latin typeface="+mn-ea"/>
              </a:rPr>
              <a:t>三坟</a:t>
            </a:r>
            <a:r>
              <a:rPr lang="en-US" altLang="zh-CN" sz="2000" b="1" dirty="0">
                <a:solidFill>
                  <a:srgbClr val="FFFF00"/>
                </a:solidFill>
                <a:latin typeface="+mn-ea"/>
              </a:rPr>
              <a:t>》</a:t>
            </a:r>
            <a:r>
              <a:rPr lang="zh-CN" altLang="en-US" sz="2000" b="1" dirty="0">
                <a:solidFill>
                  <a:srgbClr val="FFFF00"/>
                </a:solidFill>
                <a:latin typeface="+mn-ea"/>
              </a:rPr>
              <a:t>即伏羲、神农、黄帝之书</a:t>
            </a:r>
            <a:r>
              <a:rPr lang="en-US" altLang="zh-CN" sz="2000" b="1" dirty="0">
                <a:solidFill>
                  <a:srgbClr val="FFFF00"/>
                </a:solidFill>
                <a:latin typeface="+mn-ea"/>
              </a:rPr>
              <a:t>,《</a:t>
            </a:r>
            <a:r>
              <a:rPr lang="zh-CN" altLang="en-US" sz="2000" b="1" dirty="0">
                <a:solidFill>
                  <a:srgbClr val="FFFF00"/>
                </a:solidFill>
                <a:latin typeface="+mn-ea"/>
              </a:rPr>
              <a:t>五典</a:t>
            </a:r>
            <a:r>
              <a:rPr lang="en-US" altLang="zh-CN" sz="2000" b="1" dirty="0">
                <a:solidFill>
                  <a:srgbClr val="FFFF00"/>
                </a:solidFill>
                <a:latin typeface="+mn-ea"/>
              </a:rPr>
              <a:t>》</a:t>
            </a:r>
            <a:br>
              <a:rPr lang="en-US" altLang="zh-CN" sz="2000" b="1" dirty="0">
                <a:solidFill>
                  <a:srgbClr val="FFFF00"/>
                </a:solidFill>
                <a:latin typeface="+mn-ea"/>
              </a:rPr>
            </a:br>
            <a:r>
              <a:rPr lang="zh-CN" altLang="en-US" sz="2000" b="1" dirty="0">
                <a:solidFill>
                  <a:srgbClr val="FFFF00"/>
                </a:solidFill>
                <a:latin typeface="+mn-ea"/>
              </a:rPr>
              <a:t>即少昊、颛顼、高辛、唐、虞之书。</a:t>
            </a:r>
            <a:r>
              <a:rPr lang="en-US" altLang="zh-CN" sz="2000" b="1" dirty="0">
                <a:solidFill>
                  <a:srgbClr val="FFFF00"/>
                </a:solidFill>
                <a:latin typeface="+mn-ea"/>
              </a:rPr>
              <a:t>B.</a:t>
            </a:r>
            <a:r>
              <a:rPr lang="zh-CN" altLang="en-US" sz="2000" b="1" dirty="0">
                <a:solidFill>
                  <a:srgbClr val="FFFF00"/>
                </a:solidFill>
                <a:latin typeface="+mn-ea"/>
              </a:rPr>
              <a:t>阙</a:t>
            </a:r>
            <a:r>
              <a:rPr lang="en-US" altLang="zh-CN" sz="2000" b="1" dirty="0">
                <a:solidFill>
                  <a:srgbClr val="FFFF00"/>
                </a:solidFill>
                <a:latin typeface="+mn-ea"/>
              </a:rPr>
              <a:t>:</a:t>
            </a:r>
            <a:r>
              <a:rPr lang="zh-CN" altLang="en-US" sz="2000" b="1" dirty="0">
                <a:solidFill>
                  <a:srgbClr val="FFFF00"/>
                </a:solidFill>
                <a:latin typeface="+mn-ea"/>
              </a:rPr>
              <a:t>本指皇宫门前两边供瞭望的楼</a:t>
            </a:r>
            <a:r>
              <a:rPr lang="en-US" altLang="zh-CN" sz="2000" b="1" dirty="0">
                <a:solidFill>
                  <a:srgbClr val="FFFF00"/>
                </a:solidFill>
                <a:latin typeface="+mn-ea"/>
              </a:rPr>
              <a:t>,</a:t>
            </a:r>
            <a:r>
              <a:rPr lang="zh-CN" altLang="en-US" sz="2000" b="1" dirty="0">
                <a:solidFill>
                  <a:srgbClr val="FFFF00"/>
                </a:solidFill>
                <a:latin typeface="+mn-ea"/>
              </a:rPr>
              <a:t>借指朝廷。</a:t>
            </a:r>
            <a:r>
              <a:rPr lang="en-US" altLang="zh-CN" sz="2000" b="1" dirty="0">
                <a:solidFill>
                  <a:srgbClr val="FFFF00"/>
                </a:solidFill>
                <a:latin typeface="+mn-ea"/>
              </a:rPr>
              <a:t>C.“</a:t>
            </a:r>
            <a:r>
              <a:rPr lang="zh-CN" altLang="en-US" sz="2000" b="1" dirty="0">
                <a:solidFill>
                  <a:srgbClr val="FFFF00"/>
                </a:solidFill>
                <a:latin typeface="+mn-ea"/>
              </a:rPr>
              <a:t>又</a:t>
            </a:r>
            <a:br>
              <a:rPr lang="zh-CN" altLang="en-US" sz="2000" b="1" dirty="0">
                <a:solidFill>
                  <a:srgbClr val="FFFF00"/>
                </a:solidFill>
                <a:latin typeface="+mn-ea"/>
              </a:rPr>
            </a:br>
            <a:r>
              <a:rPr lang="zh-CN" altLang="en-US" sz="2000" b="1" dirty="0">
                <a:solidFill>
                  <a:srgbClr val="FFFF00"/>
                </a:solidFill>
                <a:latin typeface="+mn-ea"/>
              </a:rPr>
              <a:t>表示用武力打败敌对势力</a:t>
            </a:r>
            <a:r>
              <a:rPr lang="en-US" altLang="zh-CN" sz="2000" b="1" dirty="0">
                <a:solidFill>
                  <a:srgbClr val="FFFF00"/>
                </a:solidFill>
                <a:latin typeface="+mn-ea"/>
              </a:rPr>
              <a:t>,</a:t>
            </a:r>
            <a:r>
              <a:rPr lang="zh-CN" altLang="en-US" sz="2000" b="1" dirty="0">
                <a:solidFill>
                  <a:srgbClr val="FFFF00"/>
                </a:solidFill>
                <a:latin typeface="+mn-ea"/>
              </a:rPr>
              <a:t>登上国君宝座”错。践阼</a:t>
            </a:r>
            <a:r>
              <a:rPr lang="en-US" altLang="zh-CN" sz="2000" b="1" dirty="0">
                <a:solidFill>
                  <a:srgbClr val="FFFF00"/>
                </a:solidFill>
                <a:latin typeface="+mn-ea"/>
              </a:rPr>
              <a:t>,</a:t>
            </a:r>
            <a:r>
              <a:rPr lang="zh-CN" altLang="en-US" sz="2000" b="1" dirty="0">
                <a:solidFill>
                  <a:srgbClr val="FFFF00"/>
                </a:solidFill>
                <a:latin typeface="+mn-ea"/>
              </a:rPr>
              <a:t>指帝王即位。晋武帝是由魏元帝禅让而</a:t>
            </a:r>
            <a:br>
              <a:rPr lang="zh-CN" altLang="en-US" sz="2000" b="1" dirty="0">
                <a:solidFill>
                  <a:srgbClr val="FFFF00"/>
                </a:solidFill>
                <a:latin typeface="+mn-ea"/>
              </a:rPr>
            </a:br>
            <a:r>
              <a:rPr lang="zh-CN" altLang="en-US" sz="2000" b="1" dirty="0">
                <a:solidFill>
                  <a:srgbClr val="FFFF00"/>
                </a:solidFill>
                <a:latin typeface="+mn-ea"/>
              </a:rPr>
              <a:t>登上帝位的。</a:t>
            </a:r>
            <a:r>
              <a:rPr lang="en-US" altLang="zh-CN" sz="2000" b="1" dirty="0">
                <a:solidFill>
                  <a:srgbClr val="FFFF00"/>
                </a:solidFill>
                <a:latin typeface="+mn-ea"/>
              </a:rPr>
              <a:t>D.</a:t>
            </a:r>
            <a:r>
              <a:rPr lang="zh-CN" altLang="en-US" sz="2000" b="1" dirty="0">
                <a:solidFill>
                  <a:srgbClr val="FFFF00"/>
                </a:solidFill>
                <a:latin typeface="+mn-ea"/>
              </a:rPr>
              <a:t>逊位</a:t>
            </a:r>
            <a:r>
              <a:rPr lang="en-US" altLang="zh-CN" sz="2000" b="1" dirty="0">
                <a:solidFill>
                  <a:srgbClr val="FFFF00"/>
                </a:solidFill>
                <a:latin typeface="+mn-ea"/>
              </a:rPr>
              <a:t>,</a:t>
            </a:r>
            <a:r>
              <a:rPr lang="zh-CN" altLang="en-US" sz="2000" b="1" dirty="0">
                <a:solidFill>
                  <a:srgbClr val="FFFF00"/>
                </a:solidFill>
                <a:latin typeface="+mn-ea"/>
              </a:rPr>
              <a:t>也称退位</a:t>
            </a:r>
            <a:r>
              <a:rPr lang="en-US" altLang="zh-CN" sz="2000" b="1" dirty="0">
                <a:solidFill>
                  <a:srgbClr val="FFFF00"/>
                </a:solidFill>
                <a:latin typeface="+mn-ea"/>
              </a:rPr>
              <a:t>,</a:t>
            </a:r>
            <a:r>
              <a:rPr lang="zh-CN" altLang="en-US" sz="2000" b="1" dirty="0">
                <a:solidFill>
                  <a:srgbClr val="FFFF00"/>
                </a:solidFill>
                <a:latin typeface="+mn-ea"/>
              </a:rPr>
              <a:t>是指君主或其他统治者</a:t>
            </a:r>
            <a:r>
              <a:rPr lang="en-US" altLang="zh-CN" sz="2000" b="1" dirty="0">
                <a:solidFill>
                  <a:srgbClr val="FFFF00"/>
                </a:solidFill>
                <a:latin typeface="+mn-ea"/>
              </a:rPr>
              <a:t>(</a:t>
            </a:r>
            <a:r>
              <a:rPr lang="zh-CN" altLang="en-US" sz="2000" b="1" dirty="0">
                <a:solidFill>
                  <a:srgbClr val="FFFF00"/>
                </a:solidFill>
                <a:latin typeface="+mn-ea"/>
              </a:rPr>
              <a:t>通常特指世袭产生的统治者</a:t>
            </a:r>
            <a:r>
              <a:rPr lang="en-US" altLang="zh-CN" sz="2000" b="1" dirty="0">
                <a:solidFill>
                  <a:srgbClr val="FFFF00"/>
                </a:solidFill>
                <a:latin typeface="+mn-ea"/>
              </a:rPr>
              <a:t>)</a:t>
            </a:r>
            <a:r>
              <a:rPr lang="zh-CN" altLang="en-US" sz="2000" b="1" dirty="0">
                <a:solidFill>
                  <a:srgbClr val="FFFF00"/>
                </a:solidFill>
                <a:latin typeface="+mn-ea"/>
              </a:rPr>
              <a:t>放弃自</a:t>
            </a:r>
            <a:br>
              <a:rPr lang="zh-CN" altLang="en-US" sz="2000" b="1" dirty="0">
                <a:solidFill>
                  <a:srgbClr val="FFFF00"/>
                </a:solidFill>
                <a:latin typeface="+mn-ea"/>
              </a:rPr>
            </a:br>
            <a:r>
              <a:rPr lang="zh-CN" altLang="en-US" sz="2000" b="1" dirty="0">
                <a:solidFill>
                  <a:srgbClr val="FFFF00"/>
                </a:solidFill>
                <a:latin typeface="+mn-ea"/>
              </a:rPr>
              <a:t>己的职务和地位的行为。</a:t>
            </a:r>
          </a:p>
        </p:txBody>
      </p:sp>
    </p:spTree>
    <p:extLst>
      <p:ext uri="{BB962C8B-B14F-4D97-AF65-F5344CB8AC3E}">
        <p14:creationId xmlns="" xmlns:p14="http://schemas.microsoft.com/office/powerpoint/2010/main" val="298123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76" y="1786"/>
            <a:ext cx="12185653" cy="6854428"/>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2" name="图片 1"/>
          <p:cNvPicPr>
            <a:picLocks noChangeAspect="1"/>
          </p:cNvPicPr>
          <p:nvPr/>
        </p:nvPicPr>
        <p:blipFill>
          <a:blip r:embed="rId5" cstate="print"/>
          <a:stretch>
            <a:fillRect/>
          </a:stretch>
        </p:blipFill>
        <p:spPr>
          <a:xfrm>
            <a:off x="582297" y="778181"/>
            <a:ext cx="11037724" cy="5149654"/>
          </a:xfrm>
          <a:prstGeom prst="rect">
            <a:avLst/>
          </a:prstGeom>
          <a:solidFill>
            <a:schemeClr val="bg1"/>
          </a:solidFill>
          <a:ln w="228600" cap="sq" cmpd="thickThin">
            <a:solidFill>
              <a:srgbClr val="FFFF00"/>
            </a:solidFill>
            <a:prstDash val="solid"/>
            <a:miter lim="800000"/>
          </a:ln>
          <a:effectLst>
            <a:innerShdw blurRad="76200">
              <a:srgbClr val="000000"/>
            </a:innerShdw>
          </a:effectLst>
        </p:spPr>
      </p:pic>
    </p:spTree>
    <p:extLst>
      <p:ext uri="{BB962C8B-B14F-4D97-AF65-F5344CB8AC3E}">
        <p14:creationId xmlns="" xmlns:p14="http://schemas.microsoft.com/office/powerpoint/2010/main" val="3101907183"/>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8" name="矩形 17"/>
          <p:cNvSpPr/>
          <p:nvPr/>
        </p:nvSpPr>
        <p:spPr>
          <a:xfrm>
            <a:off x="527252" y="1261215"/>
            <a:ext cx="11137500" cy="4708981"/>
          </a:xfrm>
          <a:prstGeom prst="rect">
            <a:avLst/>
          </a:prstGeom>
        </p:spPr>
        <p:txBody>
          <a:bodyPr wrap="square">
            <a:spAutoFit/>
          </a:bodyPr>
          <a:lstStyle/>
          <a:p>
            <a:pPr eaLnBrk="0" latinLnBrk="1" hangingPunct="0"/>
            <a:r>
              <a:rPr lang="en-US" altLang="zh-CN" sz="2000" b="1" kern="0" dirty="0" smtClean="0">
                <a:solidFill>
                  <a:srgbClr val="FFFF00"/>
                </a:solidFill>
                <a:latin typeface="+mn-ea"/>
              </a:rPr>
              <a:t>【</a:t>
            </a:r>
            <a:r>
              <a:rPr lang="zh-CN" altLang="en-US" sz="2000" b="1" kern="0" dirty="0">
                <a:solidFill>
                  <a:srgbClr val="FFFF00"/>
                </a:solidFill>
                <a:latin typeface="+mn-ea"/>
              </a:rPr>
              <a:t>科举</a:t>
            </a:r>
            <a:r>
              <a:rPr lang="en-US" altLang="zh-CN" sz="2000" b="1" kern="0" dirty="0">
                <a:solidFill>
                  <a:srgbClr val="FFFF00"/>
                </a:solidFill>
                <a:latin typeface="+mn-ea"/>
              </a:rPr>
              <a:t>】</a:t>
            </a:r>
            <a:r>
              <a:rPr lang="zh-CN" altLang="en-US" sz="2000" b="1" kern="0" dirty="0">
                <a:solidFill>
                  <a:srgbClr val="FFFF00"/>
                </a:solidFill>
                <a:latin typeface="+mn-ea"/>
              </a:rPr>
              <a:t>从隋朝开始，各朝科举考试科目都在不断变化。隋文帝时仅有策问，隋炀帝时开考十科。唐朝考试科目很多，常设科目主要有明经（经义）、进士、明法（法律）、明字（文字）、明算（算学）等。到明朝只设进士一科。清袭明制，但也开过特制（特别科）。</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童生试</a:t>
            </a:r>
            <a:r>
              <a:rPr lang="en-US" altLang="zh-CN" sz="2000" b="1" kern="0" dirty="0">
                <a:solidFill>
                  <a:srgbClr val="FFFF00"/>
                </a:solidFill>
                <a:latin typeface="+mn-ea"/>
              </a:rPr>
              <a:t>】</a:t>
            </a:r>
            <a:r>
              <a:rPr lang="zh-CN" altLang="en-US" sz="2000" b="1" kern="0" dirty="0">
                <a:solidFill>
                  <a:srgbClr val="FFFF00"/>
                </a:solidFill>
                <a:latin typeface="+mn-ea"/>
              </a:rPr>
              <a:t>明清两代取得生员（ 秀才）资格的考试，也叫“童试”。明代由提学官主持、清代由各省学政主持的地方科举考试，包括县试、府试和院试三个阶段，院试合格后取得生员（秀才）资格，方能进入官办的府、州、县学学习。应试者不分年龄大小都称童生。</a:t>
            </a:r>
            <a:r>
              <a:rPr lang="en-US" altLang="zh-CN" sz="2000" b="1" kern="0" dirty="0">
                <a:solidFill>
                  <a:srgbClr val="FFFF00"/>
                </a:solidFill>
                <a:latin typeface="+mn-ea"/>
              </a:rPr>
              <a:t>《</a:t>
            </a:r>
            <a:r>
              <a:rPr lang="zh-CN" altLang="en-US" sz="2000" b="1" kern="0" dirty="0">
                <a:solidFill>
                  <a:srgbClr val="FFFF00"/>
                </a:solidFill>
                <a:latin typeface="+mn-ea"/>
              </a:rPr>
              <a:t>促织</a:t>
            </a:r>
            <a:r>
              <a:rPr lang="en-US" altLang="zh-CN" sz="2000" b="1" kern="0" dirty="0">
                <a:solidFill>
                  <a:srgbClr val="FFFF00"/>
                </a:solidFill>
                <a:latin typeface="+mn-ea"/>
              </a:rPr>
              <a:t>》“</a:t>
            </a:r>
            <a:r>
              <a:rPr lang="zh-CN" altLang="en-US" sz="2000" b="1" kern="0" dirty="0">
                <a:solidFill>
                  <a:srgbClr val="FFFF00"/>
                </a:solidFill>
                <a:latin typeface="+mn-ea"/>
              </a:rPr>
              <a:t>邑有成名者，操童子业”，“操童子业” 是说正在准备参加童生试。</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乡试</a:t>
            </a:r>
            <a:r>
              <a:rPr lang="en-US" altLang="zh-CN" sz="2000" b="1" kern="0" dirty="0">
                <a:solidFill>
                  <a:srgbClr val="FFFF00"/>
                </a:solidFill>
                <a:latin typeface="+mn-ea"/>
              </a:rPr>
              <a:t>】</a:t>
            </a:r>
            <a:r>
              <a:rPr lang="zh-CN" altLang="en-US" sz="2000" b="1" kern="0" dirty="0">
                <a:solidFill>
                  <a:srgbClr val="FFFF00"/>
                </a:solidFill>
                <a:latin typeface="+mn-ea"/>
              </a:rPr>
              <a:t>明清两代每三年在各省省城（包括京城） 举行的一次考试，因在秋八月举行，故又称秋闱。主考官由皇帝委派。考后发布正、副榜，正榜所取的叫举人，第一名叫解元。</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会试</a:t>
            </a:r>
            <a:r>
              <a:rPr lang="en-US" altLang="zh-CN" sz="2000" b="1" kern="0" dirty="0">
                <a:solidFill>
                  <a:srgbClr val="FFFF00"/>
                </a:solidFill>
                <a:latin typeface="+mn-ea"/>
              </a:rPr>
              <a:t>】</a:t>
            </a:r>
            <a:r>
              <a:rPr lang="zh-CN" altLang="en-US" sz="2000" b="1" kern="0" dirty="0">
                <a:solidFill>
                  <a:srgbClr val="FFFF00"/>
                </a:solidFill>
                <a:latin typeface="+mn-ea"/>
              </a:rPr>
              <a:t>明清两代每三年在京城举行的一次考试，因在春季举行，故又称春闱。考试由礼部主持，各省的举人及国子监监生皆可应考，考中者均称贡士，第一名称会元。</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殿试</a:t>
            </a:r>
            <a:r>
              <a:rPr lang="en-US" altLang="zh-CN" sz="2000" b="1" kern="0" dirty="0">
                <a:solidFill>
                  <a:srgbClr val="FFFF00"/>
                </a:solidFill>
                <a:latin typeface="+mn-ea"/>
              </a:rPr>
              <a:t>】</a:t>
            </a:r>
            <a:r>
              <a:rPr lang="zh-CN" altLang="en-US" sz="2000" b="1" kern="0" dirty="0">
                <a:solidFill>
                  <a:srgbClr val="FFFF00"/>
                </a:solidFill>
                <a:latin typeface="+mn-ea"/>
              </a:rPr>
              <a:t>科举制最高级别的考试，皇帝在殿廷上，对会试录取的贡士亲自策问，以定甲第。实际上皇帝有时委派大臣主管殿试，并不亲自策问。录取分为三甲：一甲三名，赐“进士及第”的称号，第一名称状元（鼎元），第二名称榜眼，第三名称探花；二甲若干名，赐“进士出身”的称号；三甲若干名，赐“同进士出身”的称号。</a:t>
            </a:r>
          </a:p>
        </p:txBody>
      </p:sp>
    </p:spTree>
    <p:extLst>
      <p:ext uri="{BB962C8B-B14F-4D97-AF65-F5344CB8AC3E}">
        <p14:creationId xmlns="" xmlns:p14="http://schemas.microsoft.com/office/powerpoint/2010/main" val="3235709018"/>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49465" y="1381500"/>
            <a:ext cx="10935000" cy="3170099"/>
          </a:xfrm>
          <a:prstGeom prst="rect">
            <a:avLst/>
          </a:prstGeom>
        </p:spPr>
        <p:txBody>
          <a:bodyPr wrap="square">
            <a:spAutoFit/>
          </a:bodyPr>
          <a:lstStyle/>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及第</a:t>
            </a:r>
            <a:r>
              <a:rPr lang="en-US" altLang="zh-CN" sz="2000" b="1" kern="0" dirty="0">
                <a:solidFill>
                  <a:srgbClr val="FFFF00"/>
                </a:solidFill>
                <a:latin typeface="+mn-ea"/>
              </a:rPr>
              <a:t>】</a:t>
            </a:r>
            <a:r>
              <a:rPr lang="zh-CN" altLang="en-US" sz="2000" b="1" kern="0" dirty="0">
                <a:solidFill>
                  <a:srgbClr val="FFFF00"/>
                </a:solidFill>
                <a:latin typeface="+mn-ea"/>
              </a:rPr>
              <a:t>科举考试应试中选。 </a:t>
            </a:r>
            <a:r>
              <a:rPr lang="en-US" altLang="zh-CN" sz="2000" b="1" kern="0" dirty="0">
                <a:solidFill>
                  <a:srgbClr val="FFFF00"/>
                </a:solidFill>
                <a:latin typeface="+mn-ea"/>
              </a:rPr>
              <a:t>《</a:t>
            </a:r>
            <a:r>
              <a:rPr lang="zh-CN" altLang="en-US" sz="2000" b="1" kern="0" dirty="0">
                <a:solidFill>
                  <a:srgbClr val="FFFF00"/>
                </a:solidFill>
                <a:latin typeface="+mn-ea"/>
              </a:rPr>
              <a:t>祭妹文</a:t>
            </a:r>
            <a:r>
              <a:rPr lang="en-US" altLang="zh-CN" sz="2000" b="1" kern="0" dirty="0">
                <a:solidFill>
                  <a:srgbClr val="FFFF00"/>
                </a:solidFill>
                <a:latin typeface="+mn-ea"/>
              </a:rPr>
              <a:t>》</a:t>
            </a:r>
            <a:r>
              <a:rPr lang="zh-CN" altLang="en-US" sz="2000" b="1" kern="0" dirty="0">
                <a:solidFill>
                  <a:srgbClr val="FFFF00"/>
                </a:solidFill>
                <a:latin typeface="+mn-ea"/>
              </a:rPr>
              <a:t>：“逾三年，予披宫锦还家。”古时考中进士要披宫锦，这里的“披宫锦” 指中进士。</a:t>
            </a:r>
            <a:r>
              <a:rPr lang="en-US" altLang="zh-CN" sz="2000" b="1" kern="0" dirty="0">
                <a:solidFill>
                  <a:srgbClr val="FFFF00"/>
                </a:solidFill>
                <a:latin typeface="+mn-ea"/>
              </a:rPr>
              <a:t>《</a:t>
            </a:r>
            <a:r>
              <a:rPr lang="zh-CN" altLang="en-US" sz="2000" b="1" kern="0" dirty="0">
                <a:solidFill>
                  <a:srgbClr val="FFFF00"/>
                </a:solidFill>
                <a:latin typeface="+mn-ea"/>
              </a:rPr>
              <a:t>祭妹文</a:t>
            </a:r>
            <a:r>
              <a:rPr lang="en-US" altLang="zh-CN" sz="2000" b="1" kern="0" dirty="0">
                <a:solidFill>
                  <a:srgbClr val="FFFF00"/>
                </a:solidFill>
                <a:latin typeface="+mn-ea"/>
              </a:rPr>
              <a:t>》</a:t>
            </a:r>
            <a:r>
              <a:rPr lang="zh-CN" altLang="en-US" sz="2000" b="1" kern="0" dirty="0">
                <a:solidFill>
                  <a:srgbClr val="FFFF00"/>
                </a:solidFill>
                <a:latin typeface="+mn-ea"/>
              </a:rPr>
              <a:t>：“大概说长安登科，函使报信迟早云尔。” “登科”是及第的别称，也就是考中进士。</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八股文</a:t>
            </a:r>
            <a:r>
              <a:rPr lang="en-US" altLang="zh-CN" sz="2000" b="1" kern="0" dirty="0">
                <a:solidFill>
                  <a:srgbClr val="FFFF00"/>
                </a:solidFill>
                <a:latin typeface="+mn-ea"/>
              </a:rPr>
              <a:t>】</a:t>
            </a:r>
            <a:r>
              <a:rPr lang="zh-CN" altLang="en-US" sz="2000" b="1" kern="0" dirty="0">
                <a:solidFill>
                  <a:srgbClr val="FFFF00"/>
                </a:solidFill>
                <a:latin typeface="+mn-ea"/>
              </a:rPr>
              <a:t>明清科举考试制度所规定的一种文体。 这种文体有一套固定的格式，规定由破题、承题、起讲、入手、起股、中股、后股、束股八个部分组成，每一部分的句数、句型也都有严格的规定。“破题”规定两句，说破题目意义；“承题”三句或四句，承接“破题”加以说明；“起讲”概括全文，是议论的开始；“入手”引入文章主体；从“起股” 到“束股” 是八股文的主要部分，尤以“中股”为重心。 在正式议论的这四个段落中，每段都有两股排比对偶的文字，共为八股，八股文由此得名。 八股文的题目，出自“四书” “五经”，八股文的内容，不许超出“四书” “ 五经” 的范围。</a:t>
            </a:r>
          </a:p>
        </p:txBody>
      </p:sp>
    </p:spTree>
    <p:extLst>
      <p:ext uri="{BB962C8B-B14F-4D97-AF65-F5344CB8AC3E}">
        <p14:creationId xmlns="" xmlns:p14="http://schemas.microsoft.com/office/powerpoint/2010/main" val="1080459385"/>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440845" y="1395715"/>
            <a:ext cx="11310313" cy="4093428"/>
          </a:xfrm>
          <a:prstGeom prst="rect">
            <a:avLst/>
          </a:prstGeom>
        </p:spPr>
        <p:txBody>
          <a:bodyPr wrap="square">
            <a:spAutoFit/>
          </a:bodyPr>
          <a:lstStyle/>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序</a:t>
            </a:r>
            <a:r>
              <a:rPr lang="en-US" altLang="zh-CN" sz="2000" b="1" kern="0" dirty="0">
                <a:solidFill>
                  <a:srgbClr val="FFFF00"/>
                </a:solidFill>
                <a:latin typeface="+mn-ea"/>
              </a:rPr>
              <a:t>】</a:t>
            </a:r>
            <a:r>
              <a:rPr lang="zh-CN" altLang="en-US" sz="2000" b="1" kern="0" dirty="0">
                <a:solidFill>
                  <a:srgbClr val="FFFF00"/>
                </a:solidFill>
                <a:latin typeface="+mn-ea"/>
              </a:rPr>
              <a:t>殷商时代学校的名称。</a:t>
            </a:r>
            <a:r>
              <a:rPr lang="en-US" altLang="zh-CN" sz="2000" b="1" kern="0" dirty="0">
                <a:solidFill>
                  <a:srgbClr val="FFFF00"/>
                </a:solidFill>
                <a:latin typeface="+mn-ea"/>
              </a:rPr>
              <a:t>《</a:t>
            </a:r>
            <a:r>
              <a:rPr lang="zh-CN" altLang="en-US" sz="2000" b="1" kern="0" dirty="0">
                <a:solidFill>
                  <a:srgbClr val="FFFF00"/>
                </a:solidFill>
                <a:latin typeface="+mn-ea"/>
              </a:rPr>
              <a:t>寡人之于国也</a:t>
            </a:r>
            <a:r>
              <a:rPr lang="en-US" altLang="zh-CN" sz="2000" b="1" kern="0" dirty="0">
                <a:solidFill>
                  <a:srgbClr val="FFFF00"/>
                </a:solidFill>
                <a:latin typeface="+mn-ea"/>
              </a:rPr>
              <a:t>》</a:t>
            </a:r>
            <a:r>
              <a:rPr lang="zh-CN" altLang="en-US" sz="2000" b="1" kern="0" dirty="0">
                <a:solidFill>
                  <a:srgbClr val="FFFF00"/>
                </a:solidFill>
                <a:latin typeface="+mn-ea"/>
              </a:rPr>
              <a:t>：“谨庠序之教，申之以孝悌之义。”</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庠</a:t>
            </a:r>
            <a:r>
              <a:rPr lang="en-US" altLang="zh-CN" sz="2000" b="1" kern="0" dirty="0">
                <a:solidFill>
                  <a:srgbClr val="FFFF00"/>
                </a:solidFill>
                <a:latin typeface="+mn-ea"/>
              </a:rPr>
              <a:t>】</a:t>
            </a:r>
            <a:r>
              <a:rPr lang="zh-CN" altLang="en-US" sz="2000" b="1" kern="0" dirty="0">
                <a:solidFill>
                  <a:srgbClr val="FFFF00"/>
                </a:solidFill>
                <a:latin typeface="+mn-ea"/>
              </a:rPr>
              <a:t>周代学校的名称。 古人常以庠序称学校。</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国学</a:t>
            </a:r>
            <a:r>
              <a:rPr lang="en-US" altLang="zh-CN" sz="2000" b="1" kern="0" dirty="0">
                <a:solidFill>
                  <a:srgbClr val="FFFF00"/>
                </a:solidFill>
                <a:latin typeface="+mn-ea"/>
              </a:rPr>
              <a:t>】</a:t>
            </a:r>
            <a:r>
              <a:rPr lang="zh-CN" altLang="en-US" sz="2000" b="1" kern="0" dirty="0">
                <a:solidFill>
                  <a:srgbClr val="FFFF00"/>
                </a:solidFill>
                <a:latin typeface="+mn-ea"/>
              </a:rPr>
              <a:t>先秦学校分为两大类：国学和乡学。国学为天子或诸侯所设，包括太学和小学两种。太学、小学教学内容都以“六艺”（礼、乐、射、御、书、数）为主，小学尤以书、数为主。乡学与国学相对而言，泛指地方所设的学校。</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稷下学宫</a:t>
            </a:r>
            <a:r>
              <a:rPr lang="en-US" altLang="zh-CN" sz="2000" b="1" kern="0" dirty="0">
                <a:solidFill>
                  <a:srgbClr val="FFFF00"/>
                </a:solidFill>
                <a:latin typeface="+mn-ea"/>
              </a:rPr>
              <a:t>】</a:t>
            </a:r>
            <a:r>
              <a:rPr lang="zh-CN" altLang="en-US" sz="2000" b="1" kern="0" dirty="0">
                <a:solidFill>
                  <a:srgbClr val="FFFF00"/>
                </a:solidFill>
                <a:latin typeface="+mn-ea"/>
              </a:rPr>
              <a:t>战国时期齐国的高等学府，因设于都城临淄稷下而得名。当时的儒、法、墨、道、阴阳等各学派都汇集于此，他们兴学论战、评论时政和传授生徒，孟子和荀子等大师都曾来此讲学。</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太学</a:t>
            </a:r>
            <a:r>
              <a:rPr lang="en-US" altLang="zh-CN" sz="2000" b="1" kern="0" dirty="0">
                <a:solidFill>
                  <a:srgbClr val="FFFF00"/>
                </a:solidFill>
                <a:latin typeface="+mn-ea"/>
              </a:rPr>
              <a:t>】</a:t>
            </a:r>
            <a:r>
              <a:rPr lang="zh-CN" altLang="en-US" sz="2000" b="1" kern="0" dirty="0">
                <a:solidFill>
                  <a:srgbClr val="FFFF00"/>
                </a:solidFill>
                <a:latin typeface="+mn-ea"/>
              </a:rPr>
              <a:t>中国封建时代的教育行政机构和最高学府。魏晋至明清或设太学，或设国子学（监），或两者同时设立，名称不一，制度也有变化，但都是教授王公贵族子弟的最高学府，就学的生员皆称太学生、国子生。</a:t>
            </a:r>
            <a:r>
              <a:rPr lang="en-US" altLang="zh-CN" sz="2000" b="1" kern="0" dirty="0">
                <a:solidFill>
                  <a:srgbClr val="FFFF00"/>
                </a:solidFill>
                <a:latin typeface="+mn-ea"/>
              </a:rPr>
              <a:t>《</a:t>
            </a:r>
            <a:r>
              <a:rPr lang="zh-CN" altLang="en-US" sz="2000" b="1" kern="0" dirty="0">
                <a:solidFill>
                  <a:srgbClr val="FFFF00"/>
                </a:solidFill>
                <a:latin typeface="+mn-ea"/>
              </a:rPr>
              <a:t>张衡传</a:t>
            </a:r>
            <a:r>
              <a:rPr lang="en-US" altLang="zh-CN" sz="2000" b="1" kern="0" dirty="0">
                <a:solidFill>
                  <a:srgbClr val="FFFF00"/>
                </a:solidFill>
                <a:latin typeface="+mn-ea"/>
              </a:rPr>
              <a:t>》</a:t>
            </a:r>
            <a:r>
              <a:rPr lang="zh-CN" altLang="en-US" sz="2000" b="1" kern="0" dirty="0">
                <a:solidFill>
                  <a:srgbClr val="FFFF00"/>
                </a:solidFill>
                <a:latin typeface="+mn-ea"/>
              </a:rPr>
              <a:t>：“因入京师，观太学。”</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国子监</a:t>
            </a:r>
            <a:r>
              <a:rPr lang="en-US" altLang="zh-CN" sz="2000" b="1" kern="0" dirty="0">
                <a:solidFill>
                  <a:srgbClr val="FFFF00"/>
                </a:solidFill>
                <a:latin typeface="+mn-ea"/>
              </a:rPr>
              <a:t>】</a:t>
            </a:r>
            <a:r>
              <a:rPr lang="zh-CN" altLang="en-US" sz="2000" b="1" kern="0" dirty="0">
                <a:solidFill>
                  <a:srgbClr val="FFFF00"/>
                </a:solidFill>
                <a:latin typeface="+mn-ea"/>
              </a:rPr>
              <a:t>参见“太学”。汉魏设太学，西晋改称国子学，隋又称国子监，从此国子监与太学互称，都是最高学府，兼有教育行政机构的职能。 如明代设“国子监”，而</a:t>
            </a:r>
            <a:r>
              <a:rPr lang="en-US" altLang="zh-CN" sz="2000" b="1" kern="0" dirty="0">
                <a:solidFill>
                  <a:srgbClr val="FFFF00"/>
                </a:solidFill>
                <a:latin typeface="+mn-ea"/>
              </a:rPr>
              <a:t>《</a:t>
            </a:r>
            <a:r>
              <a:rPr lang="zh-CN" altLang="en-US" sz="2000" b="1" kern="0" dirty="0">
                <a:solidFill>
                  <a:srgbClr val="FFFF00"/>
                </a:solidFill>
                <a:latin typeface="+mn-ea"/>
              </a:rPr>
              <a:t>送东阳马生序</a:t>
            </a:r>
            <a:r>
              <a:rPr lang="en-US" altLang="zh-CN" sz="2000" b="1" kern="0" dirty="0">
                <a:solidFill>
                  <a:srgbClr val="FFFF00"/>
                </a:solidFill>
                <a:latin typeface="+mn-ea"/>
              </a:rPr>
              <a:t>》</a:t>
            </a:r>
            <a:r>
              <a:rPr lang="zh-CN" altLang="en-US" sz="2000" b="1" kern="0" dirty="0">
                <a:solidFill>
                  <a:srgbClr val="FFFF00"/>
                </a:solidFill>
                <a:latin typeface="+mn-ea"/>
              </a:rPr>
              <a:t>中则称之为“太学”。</a:t>
            </a:r>
          </a:p>
        </p:txBody>
      </p:sp>
    </p:spTree>
    <p:extLst>
      <p:ext uri="{BB962C8B-B14F-4D97-AF65-F5344CB8AC3E}">
        <p14:creationId xmlns="" xmlns:p14="http://schemas.microsoft.com/office/powerpoint/2010/main" val="3623011628"/>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63998" y="1251336"/>
            <a:ext cx="10845000" cy="4093428"/>
          </a:xfrm>
          <a:prstGeom prst="rect">
            <a:avLst/>
          </a:prstGeom>
        </p:spPr>
        <p:txBody>
          <a:bodyPr wrap="square">
            <a:spAutoFit/>
          </a:bodyPr>
          <a:lstStyle/>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学官</a:t>
            </a:r>
            <a:r>
              <a:rPr lang="en-US" altLang="zh-CN" sz="2000" b="1" kern="0" dirty="0">
                <a:solidFill>
                  <a:srgbClr val="FFFF00"/>
                </a:solidFill>
                <a:latin typeface="+mn-ea"/>
              </a:rPr>
              <a:t>】</a:t>
            </a:r>
            <a:r>
              <a:rPr lang="zh-CN" altLang="en-US" sz="2000" b="1" kern="0" dirty="0">
                <a:solidFill>
                  <a:srgbClr val="FFFF00"/>
                </a:solidFill>
                <a:latin typeface="+mn-ea"/>
              </a:rPr>
              <a:t>古代主管学务的官员和官学教师的统称。如祭酒、博士、助教、提学、学政、教授、教习、教谕等。</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祭酒</a:t>
            </a:r>
            <a:r>
              <a:rPr lang="en-US" altLang="zh-CN" sz="2000" b="1" kern="0" dirty="0">
                <a:solidFill>
                  <a:srgbClr val="FFFF00"/>
                </a:solidFill>
                <a:latin typeface="+mn-ea"/>
              </a:rPr>
              <a:t>】</a:t>
            </a:r>
            <a:r>
              <a:rPr lang="zh-CN" altLang="en-US" sz="2000" b="1" kern="0" dirty="0">
                <a:solidFill>
                  <a:srgbClr val="FFFF00"/>
                </a:solidFill>
                <a:latin typeface="+mn-ea"/>
              </a:rPr>
              <a:t>古代主管国子监或太学的教育行政长官。战国时荀子曾三任稷下学宫的祭酒，相当于现在的大学校长。 唐代的韩愈、明代的崔铣（</a:t>
            </a:r>
            <a:r>
              <a:rPr lang="en-US" altLang="zh-CN" sz="2000" b="1" kern="0" dirty="0">
                <a:solidFill>
                  <a:srgbClr val="FFFF00"/>
                </a:solidFill>
                <a:latin typeface="+mn-ea"/>
              </a:rPr>
              <a:t>《</a:t>
            </a:r>
            <a:r>
              <a:rPr lang="zh-CN" altLang="en-US" sz="2000" b="1" kern="0" dirty="0">
                <a:solidFill>
                  <a:srgbClr val="FFFF00"/>
                </a:solidFill>
                <a:latin typeface="+mn-ea"/>
              </a:rPr>
              <a:t>记王忠肃公翱事</a:t>
            </a:r>
            <a:r>
              <a:rPr lang="en-US" altLang="zh-CN" sz="2000" b="1" kern="0" dirty="0">
                <a:solidFill>
                  <a:srgbClr val="FFFF00"/>
                </a:solidFill>
                <a:latin typeface="+mn-ea"/>
              </a:rPr>
              <a:t>》 </a:t>
            </a:r>
            <a:r>
              <a:rPr lang="zh-CN" altLang="en-US" sz="2000" b="1" kern="0" dirty="0">
                <a:solidFill>
                  <a:srgbClr val="FFFF00"/>
                </a:solidFill>
                <a:latin typeface="+mn-ea"/>
              </a:rPr>
              <a:t>的作者） 都曾任国子监祭酒。</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博士</a:t>
            </a:r>
            <a:r>
              <a:rPr lang="en-US" altLang="zh-CN" sz="2000" b="1" kern="0" dirty="0">
                <a:solidFill>
                  <a:srgbClr val="FFFF00"/>
                </a:solidFill>
                <a:latin typeface="+mn-ea"/>
              </a:rPr>
              <a:t>】</a:t>
            </a:r>
            <a:r>
              <a:rPr lang="zh-CN" altLang="en-US" sz="2000" b="1" kern="0" dirty="0">
                <a:solidFill>
                  <a:srgbClr val="FFFF00"/>
                </a:solidFill>
                <a:latin typeface="+mn-ea"/>
              </a:rPr>
              <a:t> 古为官名，现为学位名称</a:t>
            </a:r>
            <a:r>
              <a:rPr lang="zh-CN" altLang="en-US" sz="2000" b="1" kern="0" dirty="0" smtClean="0">
                <a:solidFill>
                  <a:srgbClr val="FFFF00"/>
                </a:solidFill>
                <a:latin typeface="+mn-ea"/>
              </a:rPr>
              <a:t>。最早称“五经博士”学官名，源于战国。 秦及汉初时</a:t>
            </a:r>
            <a:r>
              <a:rPr lang="zh-CN" altLang="en-US" sz="2000" b="1" kern="0" dirty="0">
                <a:solidFill>
                  <a:srgbClr val="FFFF00"/>
                </a:solidFill>
                <a:latin typeface="+mn-ea"/>
              </a:rPr>
              <a:t>是掌管书籍文典、通晓史事的官</a:t>
            </a:r>
            <a:r>
              <a:rPr lang="zh-CN" altLang="en-US" sz="2000" b="1" kern="0" dirty="0" smtClean="0">
                <a:solidFill>
                  <a:srgbClr val="FFFF00"/>
                </a:solidFill>
                <a:latin typeface="+mn-ea"/>
              </a:rPr>
              <a:t>职。汉武帝时设五经博士教授弟子，从此博士成为专门传授儒家经学的学官，汉初，</a:t>
            </a:r>
            <a:r>
              <a:rPr lang="en-US" altLang="zh-CN" sz="2000" b="1" kern="0" dirty="0" smtClean="0">
                <a:solidFill>
                  <a:srgbClr val="FFFF00"/>
                </a:solidFill>
                <a:latin typeface="+mn-ea"/>
              </a:rPr>
              <a:t>《</a:t>
            </a:r>
            <a:r>
              <a:rPr lang="zh-CN" altLang="en-US" sz="2000" b="1" kern="0" dirty="0" smtClean="0">
                <a:solidFill>
                  <a:srgbClr val="FFFF00"/>
                </a:solidFill>
                <a:latin typeface="+mn-ea"/>
              </a:rPr>
              <a:t>诗</a:t>
            </a:r>
            <a:r>
              <a:rPr lang="en-US" altLang="zh-CN" sz="2000" b="1" kern="0" dirty="0" smtClean="0">
                <a:solidFill>
                  <a:srgbClr val="FFFF00"/>
                </a:solidFill>
                <a:latin typeface="+mn-ea"/>
              </a:rPr>
              <a:t>》</a:t>
            </a:r>
            <a:r>
              <a:rPr lang="zh-CN" altLang="en-US" sz="2000" b="1" kern="0" dirty="0" smtClean="0">
                <a:solidFill>
                  <a:srgbClr val="FFFF00"/>
                </a:solidFill>
                <a:latin typeface="+mn-ea"/>
              </a:rPr>
              <a:t>、</a:t>
            </a:r>
            <a:r>
              <a:rPr lang="en-US" altLang="zh-CN" sz="2000" b="1" kern="0" dirty="0" smtClean="0">
                <a:solidFill>
                  <a:srgbClr val="FFFF00"/>
                </a:solidFill>
                <a:latin typeface="+mn-ea"/>
              </a:rPr>
              <a:t>《</a:t>
            </a:r>
            <a:r>
              <a:rPr lang="zh-CN" altLang="en-US" sz="2000" b="1" kern="0" dirty="0" smtClean="0">
                <a:solidFill>
                  <a:srgbClr val="FFFF00"/>
                </a:solidFill>
                <a:latin typeface="+mn-ea"/>
              </a:rPr>
              <a:t>书</a:t>
            </a:r>
            <a:r>
              <a:rPr lang="en-US" altLang="zh-CN" sz="2000" b="1" kern="0" dirty="0" smtClean="0">
                <a:solidFill>
                  <a:srgbClr val="FFFF00"/>
                </a:solidFill>
                <a:latin typeface="+mn-ea"/>
              </a:rPr>
              <a:t>》</a:t>
            </a:r>
            <a:r>
              <a:rPr lang="zh-CN" altLang="en-US" sz="2000" b="1" kern="0" dirty="0" smtClean="0">
                <a:solidFill>
                  <a:srgbClr val="FFFF00"/>
                </a:solidFill>
                <a:latin typeface="+mn-ea"/>
              </a:rPr>
              <a:t>、</a:t>
            </a:r>
            <a:r>
              <a:rPr lang="en-US" altLang="zh-CN" sz="2000" b="1" kern="0" dirty="0" smtClean="0">
                <a:solidFill>
                  <a:srgbClr val="FFFF00"/>
                </a:solidFill>
                <a:latin typeface="+mn-ea"/>
              </a:rPr>
              <a:t>《</a:t>
            </a:r>
            <a:r>
              <a:rPr lang="zh-CN" altLang="en-US" sz="2000" b="1" kern="0" dirty="0" smtClean="0">
                <a:solidFill>
                  <a:srgbClr val="FFFF00"/>
                </a:solidFill>
                <a:latin typeface="+mn-ea"/>
              </a:rPr>
              <a:t>易</a:t>
            </a:r>
            <a:r>
              <a:rPr lang="en-US" altLang="zh-CN" sz="2000" b="1" kern="0" dirty="0" smtClean="0">
                <a:solidFill>
                  <a:srgbClr val="FFFF00"/>
                </a:solidFill>
                <a:latin typeface="+mn-ea"/>
              </a:rPr>
              <a:t>》</a:t>
            </a:r>
            <a:r>
              <a:rPr lang="zh-CN" altLang="en-US" sz="2000" b="1" kern="0" dirty="0" smtClean="0">
                <a:solidFill>
                  <a:srgbClr val="FFFF00"/>
                </a:solidFill>
                <a:latin typeface="+mn-ea"/>
              </a:rPr>
              <a:t>、</a:t>
            </a:r>
            <a:r>
              <a:rPr lang="en-US" altLang="zh-CN" sz="2000" b="1" kern="0" dirty="0" smtClean="0">
                <a:solidFill>
                  <a:srgbClr val="FFFF00"/>
                </a:solidFill>
                <a:latin typeface="+mn-ea"/>
              </a:rPr>
              <a:t>《</a:t>
            </a:r>
            <a:r>
              <a:rPr lang="zh-CN" altLang="en-US" sz="2000" b="1" kern="0" dirty="0" smtClean="0">
                <a:solidFill>
                  <a:srgbClr val="FFFF00"/>
                </a:solidFill>
                <a:latin typeface="+mn-ea"/>
              </a:rPr>
              <a:t>礼</a:t>
            </a:r>
            <a:r>
              <a:rPr lang="en-US" altLang="zh-CN" sz="2000" b="1" kern="0" dirty="0" smtClean="0">
                <a:solidFill>
                  <a:srgbClr val="FFFF00"/>
                </a:solidFill>
                <a:latin typeface="+mn-ea"/>
              </a:rPr>
              <a:t>》</a:t>
            </a:r>
            <a:r>
              <a:rPr lang="zh-CN" altLang="en-US" sz="2000" b="1" kern="0" dirty="0" smtClean="0">
                <a:solidFill>
                  <a:srgbClr val="FFFF00"/>
                </a:solidFill>
                <a:latin typeface="+mn-ea"/>
              </a:rPr>
              <a:t>、</a:t>
            </a:r>
            <a:r>
              <a:rPr lang="en-US" altLang="zh-CN" sz="2000" b="1" kern="0" dirty="0" smtClean="0">
                <a:solidFill>
                  <a:srgbClr val="FFFF00"/>
                </a:solidFill>
                <a:latin typeface="+mn-ea"/>
              </a:rPr>
              <a:t>《</a:t>
            </a:r>
            <a:r>
              <a:rPr lang="zh-CN" altLang="en-US" sz="2000" b="1" kern="0" dirty="0" smtClean="0">
                <a:solidFill>
                  <a:srgbClr val="FFFF00"/>
                </a:solidFill>
                <a:latin typeface="+mn-ea"/>
              </a:rPr>
              <a:t>春秋</a:t>
            </a:r>
            <a:r>
              <a:rPr lang="en-US" altLang="zh-CN" sz="2000" b="1" kern="0" dirty="0" smtClean="0">
                <a:solidFill>
                  <a:srgbClr val="FFFF00"/>
                </a:solidFill>
                <a:latin typeface="+mn-ea"/>
              </a:rPr>
              <a:t>》</a:t>
            </a:r>
            <a:r>
              <a:rPr lang="zh-CN" altLang="en-US" sz="2000" b="1" kern="0" dirty="0" smtClean="0">
                <a:solidFill>
                  <a:srgbClr val="FFFF00"/>
                </a:solidFill>
                <a:latin typeface="+mn-ea"/>
              </a:rPr>
              <a:t>每经只有一家，每经置一博士，各以名家教授，故称“五经博士”。后</a:t>
            </a:r>
            <a:r>
              <a:rPr lang="zh-CN" altLang="en-US" sz="2000" b="1" kern="0" dirty="0">
                <a:solidFill>
                  <a:srgbClr val="FFFF00"/>
                </a:solidFill>
                <a:latin typeface="+mn-ea"/>
              </a:rPr>
              <a:t>成为学术上专通一经或精通一艺、从事教授生徒的官</a:t>
            </a:r>
            <a:r>
              <a:rPr lang="zh-CN" altLang="en-US" sz="2000" b="1" kern="0" dirty="0" smtClean="0">
                <a:solidFill>
                  <a:srgbClr val="FFFF00"/>
                </a:solidFill>
                <a:latin typeface="+mn-ea"/>
              </a:rPr>
              <a:t>职，如“算学博士”，精于礼仪的人称“太常博士”。</a:t>
            </a:r>
            <a:r>
              <a:rPr lang="en-US" altLang="zh-CN" sz="2000" b="1" kern="0" dirty="0">
                <a:solidFill>
                  <a:srgbClr val="FFFF00"/>
                </a:solidFill>
                <a:latin typeface="+mn-ea"/>
              </a:rPr>
              <a:t>《</a:t>
            </a:r>
            <a:r>
              <a:rPr lang="zh-CN" altLang="en-US" sz="2000" b="1" kern="0" dirty="0">
                <a:solidFill>
                  <a:srgbClr val="FFFF00"/>
                </a:solidFill>
                <a:latin typeface="+mn-ea"/>
              </a:rPr>
              <a:t>送东阳马生序</a:t>
            </a:r>
            <a:r>
              <a:rPr lang="en-US" altLang="zh-CN" sz="2000" b="1" kern="0" dirty="0">
                <a:solidFill>
                  <a:srgbClr val="FFFF00"/>
                </a:solidFill>
                <a:latin typeface="+mn-ea"/>
              </a:rPr>
              <a:t>》</a:t>
            </a:r>
            <a:r>
              <a:rPr lang="zh-CN" altLang="en-US" sz="2000" b="1" kern="0" dirty="0">
                <a:solidFill>
                  <a:srgbClr val="FFFF00"/>
                </a:solidFill>
                <a:latin typeface="+mn-ea"/>
              </a:rPr>
              <a:t>：“有司业、博士为之师。”</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司业</a:t>
            </a:r>
            <a:r>
              <a:rPr lang="en-US" altLang="zh-CN" sz="2000" b="1" kern="0" dirty="0">
                <a:solidFill>
                  <a:srgbClr val="FFFF00"/>
                </a:solidFill>
                <a:latin typeface="+mn-ea"/>
              </a:rPr>
              <a:t>】</a:t>
            </a:r>
            <a:r>
              <a:rPr lang="zh-CN" altLang="en-US" sz="2000" b="1" kern="0" dirty="0">
                <a:solidFill>
                  <a:srgbClr val="FFFF00"/>
                </a:solidFill>
                <a:latin typeface="+mn-ea"/>
              </a:rPr>
              <a:t>学官名。为国子监或太学副长官，相当于如今大学的副校长，协助祭酒主管教务训导之事</a:t>
            </a:r>
            <a:r>
              <a:rPr lang="zh-CN" altLang="en-US" sz="2000" b="1" kern="0" dirty="0" smtClean="0">
                <a:solidFill>
                  <a:srgbClr val="FFFF00"/>
                </a:solidFill>
                <a:latin typeface="+mn-ea"/>
              </a:rPr>
              <a:t>。</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41000" y="1395715"/>
            <a:ext cx="10845000" cy="2246769"/>
          </a:xfrm>
          <a:prstGeom prst="rect">
            <a:avLst/>
          </a:prstGeom>
        </p:spPr>
        <p:txBody>
          <a:bodyPr wrap="square">
            <a:spAutoFit/>
          </a:bodyPr>
          <a:lstStyle/>
          <a:p>
            <a:pPr eaLnBrk="0" latinLnBrk="1" hangingPunct="0"/>
            <a:r>
              <a:rPr lang="en-US" altLang="zh-CN" sz="2000" b="1" kern="0" dirty="0" smtClean="0">
                <a:solidFill>
                  <a:srgbClr val="FFFF00"/>
                </a:solidFill>
                <a:latin typeface="+mn-ea"/>
              </a:rPr>
              <a:t>【</a:t>
            </a:r>
            <a:r>
              <a:rPr lang="zh-CN" altLang="en-US" sz="2000" b="1" kern="0" dirty="0" smtClean="0">
                <a:solidFill>
                  <a:srgbClr val="FFFF00"/>
                </a:solidFill>
                <a:latin typeface="+mn-ea"/>
              </a:rPr>
              <a:t>助教</a:t>
            </a:r>
            <a:r>
              <a:rPr lang="en-US" altLang="zh-CN" sz="2000" b="1" kern="0" dirty="0" smtClean="0">
                <a:solidFill>
                  <a:srgbClr val="FFFF00"/>
                </a:solidFill>
                <a:latin typeface="+mn-ea"/>
              </a:rPr>
              <a:t>】</a:t>
            </a:r>
            <a:r>
              <a:rPr lang="zh-CN" altLang="en-US" sz="2000" b="1" kern="0" dirty="0" smtClean="0">
                <a:solidFill>
                  <a:srgbClr val="FFFF00"/>
                </a:solidFill>
                <a:latin typeface="+mn-ea"/>
              </a:rPr>
              <a:t>助教一官最早设于西晋成宁二年</a:t>
            </a:r>
            <a:r>
              <a:rPr lang="en-US" altLang="zh-CN" sz="2000" b="1" kern="0" dirty="0" smtClean="0">
                <a:solidFill>
                  <a:srgbClr val="FFFF00"/>
                </a:solidFill>
                <a:latin typeface="+mn-ea"/>
              </a:rPr>
              <a:t>(276),</a:t>
            </a:r>
            <a:r>
              <a:rPr lang="zh-CN" altLang="en-US" sz="2000" b="1" kern="0" dirty="0" smtClean="0">
                <a:solidFill>
                  <a:srgbClr val="FFFF00"/>
                </a:solidFill>
                <a:latin typeface="+mn-ea"/>
              </a:rPr>
              <a:t>主要职掌协助国子监祭酒和博士传授儒家经学。以后除个别朝代外</a:t>
            </a:r>
            <a:r>
              <a:rPr lang="en-US" altLang="zh-CN" sz="2000" b="1" kern="0" dirty="0" smtClean="0">
                <a:solidFill>
                  <a:srgbClr val="FFFF00"/>
                </a:solidFill>
                <a:latin typeface="+mn-ea"/>
              </a:rPr>
              <a:t>,</a:t>
            </a:r>
            <a:r>
              <a:rPr lang="zh-CN" altLang="en-US" sz="2000" b="1" kern="0" dirty="0" smtClean="0">
                <a:solidFill>
                  <a:srgbClr val="FFFF00"/>
                </a:solidFill>
                <a:latin typeface="+mn-ea"/>
              </a:rPr>
              <a:t>国子学都设置经学助教</a:t>
            </a:r>
            <a:r>
              <a:rPr lang="en-US" altLang="zh-CN" sz="2000" b="1" kern="0" dirty="0" smtClean="0">
                <a:solidFill>
                  <a:srgbClr val="FFFF00"/>
                </a:solidFill>
                <a:latin typeface="+mn-ea"/>
              </a:rPr>
              <a:t>,</a:t>
            </a:r>
            <a:r>
              <a:rPr lang="zh-CN" altLang="en-US" sz="2000" b="1" kern="0" dirty="0" smtClean="0">
                <a:solidFill>
                  <a:srgbClr val="FFFF00"/>
                </a:solidFill>
                <a:latin typeface="+mn-ea"/>
              </a:rPr>
              <a:t>称国子助教、太学助教、四门助教、广文馆助教等</a:t>
            </a:r>
            <a:r>
              <a:rPr lang="en-US" altLang="zh-CN" sz="2000" b="1" kern="0" dirty="0" smtClean="0">
                <a:solidFill>
                  <a:srgbClr val="FFFF00"/>
                </a:solidFill>
                <a:latin typeface="+mn-ea"/>
              </a:rPr>
              <a:t>,</a:t>
            </a:r>
            <a:r>
              <a:rPr lang="zh-CN" altLang="en-US" sz="2000" b="1" kern="0" dirty="0" smtClean="0">
                <a:solidFill>
                  <a:srgbClr val="FFFF00"/>
                </a:solidFill>
                <a:latin typeface="+mn-ea"/>
              </a:rPr>
              <a:t>有些州府县学也设有助教一职。北魏增置医学助教</a:t>
            </a:r>
            <a:r>
              <a:rPr lang="en-US" altLang="zh-CN" sz="2000" b="1" kern="0" dirty="0" smtClean="0">
                <a:solidFill>
                  <a:srgbClr val="FFFF00"/>
                </a:solidFill>
                <a:latin typeface="+mn-ea"/>
              </a:rPr>
              <a:t>,</a:t>
            </a:r>
            <a:r>
              <a:rPr lang="zh-CN" altLang="en-US" sz="2000" b="1" kern="0" dirty="0" smtClean="0">
                <a:solidFill>
                  <a:srgbClr val="FFFF00"/>
                </a:solidFill>
                <a:latin typeface="+mn-ea"/>
              </a:rPr>
              <a:t>隋增算学助教</a:t>
            </a:r>
            <a:r>
              <a:rPr lang="en-US" altLang="zh-CN" sz="2000" b="1" kern="0" dirty="0" smtClean="0">
                <a:solidFill>
                  <a:srgbClr val="FFFF00"/>
                </a:solidFill>
                <a:latin typeface="+mn-ea"/>
              </a:rPr>
              <a:t>,</a:t>
            </a:r>
            <a:r>
              <a:rPr lang="zh-CN" altLang="en-US" sz="2000" b="1" kern="0" dirty="0" smtClean="0">
                <a:solidFill>
                  <a:srgbClr val="FFFF00"/>
                </a:solidFill>
                <a:latin typeface="+mn-ea"/>
              </a:rPr>
              <a:t>唐增律学助教</a:t>
            </a:r>
            <a:r>
              <a:rPr lang="en-US" altLang="zh-CN" sz="2000" b="1" kern="0" dirty="0" smtClean="0">
                <a:solidFill>
                  <a:srgbClr val="FFFF00"/>
                </a:solidFill>
                <a:latin typeface="+mn-ea"/>
              </a:rPr>
              <a:t>,</a:t>
            </a:r>
            <a:r>
              <a:rPr lang="zh-CN" altLang="en-US" sz="2000" b="1" kern="0" dirty="0" smtClean="0">
                <a:solidFill>
                  <a:srgbClr val="FFFF00"/>
                </a:solidFill>
                <a:latin typeface="+mn-ea"/>
              </a:rPr>
              <a:t>协助博士传授专门技术知识。宋代废止。到明清</a:t>
            </a:r>
            <a:r>
              <a:rPr lang="en-US" altLang="zh-CN" sz="2000" b="1" kern="0" dirty="0" smtClean="0">
                <a:solidFill>
                  <a:srgbClr val="FFFF00"/>
                </a:solidFill>
                <a:latin typeface="+mn-ea"/>
              </a:rPr>
              <a:t>,</a:t>
            </a:r>
            <a:r>
              <a:rPr lang="zh-CN" altLang="en-US" sz="2000" b="1" kern="0" dirty="0" smtClean="0">
                <a:solidFill>
                  <a:srgbClr val="FFFF00"/>
                </a:solidFill>
                <a:latin typeface="+mn-ea"/>
              </a:rPr>
              <a:t>仅设国子监助教。</a:t>
            </a:r>
            <a:endParaRPr lang="en-US" altLang="zh-CN" sz="2000" b="1" kern="0" dirty="0" smtClean="0">
              <a:solidFill>
                <a:srgbClr val="FFFF00"/>
              </a:solidFill>
              <a:latin typeface="+mn-ea"/>
            </a:endParaRPr>
          </a:p>
          <a:p>
            <a:pPr eaLnBrk="0" latinLnBrk="1" hangingPunct="0"/>
            <a:r>
              <a:rPr lang="en-US" altLang="zh-CN" sz="2000" b="1" kern="0" dirty="0" smtClean="0">
                <a:solidFill>
                  <a:srgbClr val="FFFF00"/>
                </a:solidFill>
                <a:latin typeface="+mn-ea"/>
              </a:rPr>
              <a:t>【</a:t>
            </a:r>
            <a:r>
              <a:rPr lang="zh-CN" altLang="en-US" sz="2000" b="1" kern="0" dirty="0" smtClean="0">
                <a:solidFill>
                  <a:srgbClr val="FFFF00"/>
                </a:solidFill>
                <a:latin typeface="+mn-ea"/>
              </a:rPr>
              <a:t>学政</a:t>
            </a:r>
            <a:r>
              <a:rPr lang="en-US" altLang="zh-CN" sz="2000" b="1" kern="0" dirty="0" smtClean="0">
                <a:solidFill>
                  <a:srgbClr val="FFFF00"/>
                </a:solidFill>
                <a:latin typeface="+mn-ea"/>
              </a:rPr>
              <a:t>】</a:t>
            </a:r>
            <a:r>
              <a:rPr lang="zh-CN" altLang="en-US" sz="2000" b="1" kern="0" dirty="0" smtClean="0">
                <a:solidFill>
                  <a:srgbClr val="FFFF00"/>
                </a:solidFill>
                <a:latin typeface="+mn-ea"/>
              </a:rPr>
              <a:t>学官名。“ 提督学政”的简称，是由朝廷委派到各省主持院试，并督察各地学官的官员。学政一般由翰林院或进士出身的京官担任。</a:t>
            </a:r>
            <a:r>
              <a:rPr lang="en-US" altLang="zh-CN" sz="2000" b="1" kern="0" dirty="0" smtClean="0">
                <a:solidFill>
                  <a:srgbClr val="FFFF00"/>
                </a:solidFill>
                <a:latin typeface="+mn-ea"/>
              </a:rPr>
              <a:t>《</a:t>
            </a:r>
            <a:r>
              <a:rPr lang="zh-CN" altLang="en-US" sz="2000" b="1" kern="0" dirty="0" smtClean="0">
                <a:solidFill>
                  <a:srgbClr val="FFFF00"/>
                </a:solidFill>
                <a:latin typeface="+mn-ea"/>
              </a:rPr>
              <a:t>促织</a:t>
            </a:r>
            <a:r>
              <a:rPr lang="en-US" altLang="zh-CN" sz="2000" b="1" kern="0" dirty="0" smtClean="0">
                <a:solidFill>
                  <a:srgbClr val="FFFF00"/>
                </a:solidFill>
                <a:latin typeface="+mn-ea"/>
              </a:rPr>
              <a:t>》</a:t>
            </a:r>
            <a:r>
              <a:rPr lang="zh-CN" altLang="en-US" sz="2000" b="1" kern="0" dirty="0" smtClean="0">
                <a:solidFill>
                  <a:srgbClr val="FFFF00"/>
                </a:solidFill>
                <a:latin typeface="+mn-ea"/>
              </a:rPr>
              <a:t>：“又嘱学使，俾入邑庠。”学使即学政的别称。</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44747" y="1126209"/>
            <a:ext cx="10845000" cy="5324535"/>
          </a:xfrm>
          <a:prstGeom prst="rect">
            <a:avLst/>
          </a:prstGeom>
        </p:spPr>
        <p:txBody>
          <a:bodyPr wrap="square">
            <a:spAutoFit/>
          </a:bodyPr>
          <a:lstStyle/>
          <a:p>
            <a:pPr eaLnBrk="0" latinLnBrk="1" hangingPunct="0"/>
            <a:r>
              <a:rPr lang="zh-CN" altLang="en-US" sz="2000" b="1" kern="0" dirty="0" smtClean="0">
                <a:solidFill>
                  <a:srgbClr val="FFFF00"/>
                </a:solidFill>
                <a:latin typeface="迷你简细行楷"/>
                <a:ea typeface="迷你简细行楷"/>
              </a:rPr>
              <a:t>◇</a:t>
            </a:r>
            <a:r>
              <a:rPr lang="zh-CN" altLang="en-US" sz="2000" b="1" kern="0" dirty="0" smtClean="0">
                <a:solidFill>
                  <a:srgbClr val="FFFF00"/>
                </a:solidFill>
                <a:latin typeface="+mn-ea"/>
              </a:rPr>
              <a:t>翰林院是什么机构？</a:t>
            </a:r>
            <a:endParaRPr lang="en-US" altLang="zh-CN" sz="2000" b="1" kern="0" dirty="0" smtClean="0">
              <a:solidFill>
                <a:srgbClr val="FFFF00"/>
              </a:solidFill>
              <a:latin typeface="+mn-ea"/>
            </a:endParaRPr>
          </a:p>
          <a:p>
            <a:pPr eaLnBrk="0" latinLnBrk="1" hangingPunct="0"/>
            <a:r>
              <a:rPr lang="zh-CN" altLang="en-US" sz="2000" b="1" kern="0" dirty="0" smtClean="0">
                <a:solidFill>
                  <a:srgbClr val="FFFF00"/>
                </a:solidFill>
                <a:latin typeface="+mn-ea"/>
              </a:rPr>
              <a:t>    提起翰林院</a:t>
            </a:r>
            <a:r>
              <a:rPr lang="en-US" altLang="zh-CN" sz="2000" b="1" kern="0" dirty="0" smtClean="0">
                <a:solidFill>
                  <a:srgbClr val="FFFF00"/>
                </a:solidFill>
                <a:latin typeface="+mn-ea"/>
              </a:rPr>
              <a:t>,</a:t>
            </a:r>
            <a:r>
              <a:rPr lang="zh-CN" altLang="en-US" sz="2000" b="1" kern="0" dirty="0" smtClean="0">
                <a:solidFill>
                  <a:srgbClr val="FFFF00"/>
                </a:solidFill>
                <a:latin typeface="+mn-ea"/>
              </a:rPr>
              <a:t>大家可能都比较熟悉</a:t>
            </a:r>
            <a:r>
              <a:rPr lang="en-US" altLang="zh-CN" sz="2000" b="1" kern="0" dirty="0" smtClean="0">
                <a:solidFill>
                  <a:srgbClr val="FFFF00"/>
                </a:solidFill>
                <a:latin typeface="+mn-ea"/>
              </a:rPr>
              <a:t>,</a:t>
            </a:r>
            <a:r>
              <a:rPr lang="zh-CN" altLang="en-US" sz="2000" b="1" kern="0" dirty="0" smtClean="0">
                <a:solidFill>
                  <a:srgbClr val="FFFF00"/>
                </a:solidFill>
                <a:latin typeface="+mn-ea"/>
              </a:rPr>
              <a:t>在科举时代</a:t>
            </a:r>
            <a:r>
              <a:rPr lang="en-US" altLang="zh-CN" sz="2000" b="1" kern="0" dirty="0" smtClean="0">
                <a:solidFill>
                  <a:srgbClr val="FFFF00"/>
                </a:solidFill>
                <a:latin typeface="+mn-ea"/>
              </a:rPr>
              <a:t>,</a:t>
            </a:r>
            <a:r>
              <a:rPr lang="zh-CN" altLang="en-US" sz="2000" b="1" kern="0" dirty="0" smtClean="0">
                <a:solidFill>
                  <a:srgbClr val="FFFF00"/>
                </a:solidFill>
                <a:latin typeface="+mn-ea"/>
              </a:rPr>
              <a:t>封建文人把入翰林院当作莫大的荣誉</a:t>
            </a:r>
            <a:r>
              <a:rPr lang="en-US" altLang="zh-CN" sz="2000" b="1" kern="0" dirty="0" smtClean="0">
                <a:solidFill>
                  <a:srgbClr val="FFFF00"/>
                </a:solidFill>
                <a:latin typeface="+mn-ea"/>
              </a:rPr>
              <a:t>,</a:t>
            </a:r>
            <a:r>
              <a:rPr lang="zh-CN" altLang="en-US" sz="2000" b="1" kern="0" dirty="0" smtClean="0">
                <a:solidFill>
                  <a:srgbClr val="FFFF00"/>
                </a:solidFill>
                <a:latin typeface="+mn-ea"/>
              </a:rPr>
              <a:t>因而不少现代人认为翰林院就是专门为文化事业所设立的一种机构</a:t>
            </a:r>
            <a:r>
              <a:rPr lang="en-US" altLang="zh-CN" sz="2000" b="1" kern="0" dirty="0" smtClean="0">
                <a:solidFill>
                  <a:srgbClr val="FFFF00"/>
                </a:solidFill>
                <a:latin typeface="+mn-ea"/>
              </a:rPr>
              <a:t>,</a:t>
            </a:r>
            <a:r>
              <a:rPr lang="zh-CN" altLang="en-US" sz="2000" b="1" kern="0" dirty="0" smtClean="0">
                <a:solidFill>
                  <a:srgbClr val="FFFF00"/>
                </a:solidFill>
                <a:latin typeface="+mn-ea"/>
              </a:rPr>
              <a:t>这种看法也有一定的道理。中国的封建文人</a:t>
            </a:r>
            <a:r>
              <a:rPr lang="en-US" altLang="zh-CN" sz="2000" b="1" kern="0" dirty="0" smtClean="0">
                <a:solidFill>
                  <a:srgbClr val="FFFF00"/>
                </a:solidFill>
                <a:latin typeface="+mn-ea"/>
              </a:rPr>
              <a:t>,</a:t>
            </a:r>
            <a:r>
              <a:rPr lang="zh-CN" altLang="en-US" sz="2000" b="1" kern="0" dirty="0" smtClean="0">
                <a:solidFill>
                  <a:srgbClr val="FFFF00"/>
                </a:solidFill>
                <a:latin typeface="+mn-ea"/>
              </a:rPr>
              <a:t>不单单会吟诗作画、舞文弄墨</a:t>
            </a:r>
            <a:r>
              <a:rPr lang="en-US" altLang="zh-CN" sz="2000" b="1" kern="0" dirty="0" smtClean="0">
                <a:solidFill>
                  <a:srgbClr val="FFFF00"/>
                </a:solidFill>
                <a:latin typeface="+mn-ea"/>
              </a:rPr>
              <a:t>,</a:t>
            </a:r>
            <a:r>
              <a:rPr lang="zh-CN" altLang="en-US" sz="2000" b="1" kern="0" dirty="0" smtClean="0">
                <a:solidFill>
                  <a:srgbClr val="FFFF00"/>
                </a:solidFill>
                <a:latin typeface="+mn-ea"/>
              </a:rPr>
              <a:t>而且还是封建官吏的主要来源</a:t>
            </a:r>
            <a:r>
              <a:rPr lang="en-US" altLang="zh-CN" sz="2000" b="1" kern="0" dirty="0" smtClean="0">
                <a:solidFill>
                  <a:srgbClr val="FFFF00"/>
                </a:solidFill>
                <a:latin typeface="+mn-ea"/>
              </a:rPr>
              <a:t>,</a:t>
            </a:r>
            <a:r>
              <a:rPr lang="zh-CN" altLang="en-US" sz="2000" b="1" kern="0" dirty="0" smtClean="0">
                <a:solidFill>
                  <a:srgbClr val="FFFF00"/>
                </a:solidFill>
                <a:latin typeface="+mn-ea"/>
              </a:rPr>
              <a:t>是封建政权的支柱</a:t>
            </a:r>
            <a:r>
              <a:rPr lang="en-US" altLang="zh-CN" sz="2000" b="1" kern="0" dirty="0" smtClean="0">
                <a:solidFill>
                  <a:srgbClr val="FFFF00"/>
                </a:solidFill>
                <a:latin typeface="+mn-ea"/>
              </a:rPr>
              <a:t>,</a:t>
            </a:r>
            <a:r>
              <a:rPr lang="zh-CN" altLang="en-US" sz="2000" b="1" kern="0" dirty="0" smtClean="0">
                <a:solidFill>
                  <a:srgbClr val="FFFF00"/>
                </a:solidFill>
                <a:latin typeface="+mn-ea"/>
              </a:rPr>
              <a:t>翰林院在政治上曾发挥过极大的作用。</a:t>
            </a:r>
            <a:endParaRPr lang="en-US" altLang="zh-CN" sz="2000" b="1" kern="0" dirty="0" smtClean="0">
              <a:solidFill>
                <a:srgbClr val="FFFF00"/>
              </a:solidFill>
              <a:latin typeface="+mn-ea"/>
            </a:endParaRPr>
          </a:p>
          <a:p>
            <a:pPr eaLnBrk="0" latinLnBrk="1" hangingPunct="0"/>
            <a:r>
              <a:rPr lang="en-US" altLang="zh-CN" sz="2000" b="1" kern="0" dirty="0" smtClean="0">
                <a:solidFill>
                  <a:srgbClr val="FFFF00"/>
                </a:solidFill>
                <a:latin typeface="+mn-ea"/>
              </a:rPr>
              <a:t>    </a:t>
            </a:r>
            <a:r>
              <a:rPr lang="zh-CN" altLang="en-US" sz="2000" b="1" kern="0" dirty="0" smtClean="0">
                <a:solidFill>
                  <a:srgbClr val="FFFF00"/>
                </a:solidFill>
                <a:latin typeface="+mn-ea"/>
              </a:rPr>
              <a:t>唐代初年就有学士之称</a:t>
            </a:r>
            <a:r>
              <a:rPr lang="en-US" altLang="zh-CN" sz="2000" b="1" kern="0" dirty="0" smtClean="0">
                <a:solidFill>
                  <a:srgbClr val="FFFF00"/>
                </a:solidFill>
                <a:latin typeface="+mn-ea"/>
              </a:rPr>
              <a:t>,</a:t>
            </a:r>
            <a:r>
              <a:rPr lang="zh-CN" altLang="en-US" sz="2000" b="1" kern="0" dirty="0" smtClean="0">
                <a:solidFill>
                  <a:srgbClr val="FFFF00"/>
                </a:solidFill>
                <a:latin typeface="+mn-ea"/>
              </a:rPr>
              <a:t>唐太宗李世民做秦王时</a:t>
            </a:r>
            <a:r>
              <a:rPr lang="en-US" altLang="zh-CN" sz="2000" b="1" kern="0" dirty="0" smtClean="0">
                <a:solidFill>
                  <a:srgbClr val="FFFF00"/>
                </a:solidFill>
                <a:latin typeface="+mn-ea"/>
              </a:rPr>
              <a:t>,</a:t>
            </a:r>
            <a:r>
              <a:rPr lang="zh-CN" altLang="en-US" sz="2000" b="1" kern="0" dirty="0" smtClean="0">
                <a:solidFill>
                  <a:srgbClr val="FFFF00"/>
                </a:solidFill>
                <a:latin typeface="+mn-ea"/>
              </a:rPr>
              <a:t>就曾招集了十八个饱学之士人府中文学馆为学士</a:t>
            </a:r>
            <a:r>
              <a:rPr lang="en-US" altLang="zh-CN" sz="2000" b="1" kern="0" dirty="0" smtClean="0">
                <a:solidFill>
                  <a:srgbClr val="FFFF00"/>
                </a:solidFill>
                <a:latin typeface="+mn-ea"/>
              </a:rPr>
              <a:t>,</a:t>
            </a:r>
            <a:r>
              <a:rPr lang="zh-CN" altLang="en-US" sz="2000" b="1" kern="0" dirty="0" smtClean="0">
                <a:solidFill>
                  <a:srgbClr val="FFFF00"/>
                </a:solidFill>
                <a:latin typeface="+mn-ea"/>
              </a:rPr>
              <a:t>为自己诗酒唱和</a:t>
            </a:r>
            <a:r>
              <a:rPr lang="en-US" altLang="zh-CN" sz="2000" b="1" kern="0" dirty="0" smtClean="0">
                <a:solidFill>
                  <a:srgbClr val="FFFF00"/>
                </a:solidFill>
                <a:latin typeface="+mn-ea"/>
              </a:rPr>
              <a:t>,</a:t>
            </a:r>
            <a:r>
              <a:rPr lang="zh-CN" altLang="en-US" sz="2000" b="1" kern="0" dirty="0" smtClean="0">
                <a:solidFill>
                  <a:srgbClr val="FFFF00"/>
                </a:solidFill>
                <a:latin typeface="+mn-ea"/>
              </a:rPr>
              <a:t>文章酬答</a:t>
            </a:r>
            <a:r>
              <a:rPr lang="en-US" altLang="zh-CN" sz="2000" b="1" kern="0" dirty="0" smtClean="0">
                <a:solidFill>
                  <a:srgbClr val="FFFF00"/>
                </a:solidFill>
                <a:latin typeface="+mn-ea"/>
              </a:rPr>
              <a:t>,</a:t>
            </a:r>
            <a:r>
              <a:rPr lang="zh-CN" altLang="en-US" sz="2000" b="1" kern="0" dirty="0" smtClean="0">
                <a:solidFill>
                  <a:srgbClr val="FFFF00"/>
                </a:solidFill>
                <a:latin typeface="+mn-ea"/>
              </a:rPr>
              <a:t>当时号称“秦府十八学士”。这些人日后大多成为了唐太宗所信任的辅政大臣</a:t>
            </a:r>
            <a:r>
              <a:rPr lang="en-US" altLang="zh-CN" sz="2000" b="1" kern="0" dirty="0" smtClean="0">
                <a:solidFill>
                  <a:srgbClr val="FFFF00"/>
                </a:solidFill>
                <a:latin typeface="+mn-ea"/>
              </a:rPr>
              <a:t>,</a:t>
            </a:r>
            <a:r>
              <a:rPr lang="zh-CN" altLang="en-US" sz="2000" b="1" kern="0" dirty="0" smtClean="0">
                <a:solidFill>
                  <a:srgbClr val="FFFF00"/>
                </a:solidFill>
                <a:latin typeface="+mn-ea"/>
              </a:rPr>
              <a:t>如名相房玄龄、杜如等人。唐太宗继位后</a:t>
            </a:r>
            <a:r>
              <a:rPr lang="en-US" altLang="zh-CN" sz="2000" b="1" kern="0" dirty="0" smtClean="0">
                <a:solidFill>
                  <a:srgbClr val="FFFF00"/>
                </a:solidFill>
                <a:latin typeface="+mn-ea"/>
              </a:rPr>
              <a:t>,</a:t>
            </a:r>
            <a:r>
              <a:rPr lang="zh-CN" altLang="en-US" sz="2000" b="1" kern="0" dirty="0" smtClean="0">
                <a:solidFill>
                  <a:srgbClr val="FFFF00"/>
                </a:solidFill>
                <a:latin typeface="+mn-ea"/>
              </a:rPr>
              <a:t>在门下省设立弘文馆。玄宗时在中书省设立集贤殿书院</a:t>
            </a:r>
            <a:r>
              <a:rPr lang="en-US" altLang="zh-CN" sz="2000" b="1" kern="0" dirty="0" smtClean="0">
                <a:solidFill>
                  <a:srgbClr val="FFFF00"/>
                </a:solidFill>
                <a:latin typeface="+mn-ea"/>
              </a:rPr>
              <a:t>,</a:t>
            </a:r>
            <a:r>
              <a:rPr lang="zh-CN" altLang="en-US" sz="2000" b="1" kern="0" dirty="0" smtClean="0">
                <a:solidFill>
                  <a:srgbClr val="FFFF00"/>
                </a:solidFill>
                <a:latin typeface="+mn-ea"/>
              </a:rPr>
              <a:t>设置学士以掌管图籍的校正、收集、整理等工作</a:t>
            </a:r>
            <a:r>
              <a:rPr lang="en-US" altLang="zh-CN" sz="2000" b="1" kern="0" dirty="0" smtClean="0">
                <a:solidFill>
                  <a:srgbClr val="FFFF00"/>
                </a:solidFill>
                <a:latin typeface="+mn-ea"/>
              </a:rPr>
              <a:t>,</a:t>
            </a:r>
            <a:r>
              <a:rPr lang="zh-CN" altLang="en-US" sz="2000" b="1" kern="0" dirty="0" smtClean="0">
                <a:solidFill>
                  <a:srgbClr val="FFFF00"/>
                </a:solidFill>
                <a:latin typeface="+mn-ea"/>
              </a:rPr>
              <a:t>这些学士还都不是后代意义上的翰林学士。但</a:t>
            </a:r>
            <a:r>
              <a:rPr lang="zh-CN" altLang="en-US" sz="2000" b="1" u="sng" kern="0" dirty="0" smtClean="0">
                <a:solidFill>
                  <a:srgbClr val="FFFF00"/>
                </a:solidFill>
                <a:latin typeface="+mn-ea"/>
              </a:rPr>
              <a:t>翰林院确实是从唐代开始</a:t>
            </a:r>
            <a:r>
              <a:rPr lang="en-US" altLang="zh-CN" sz="2000" b="1" kern="0" dirty="0" smtClean="0">
                <a:solidFill>
                  <a:srgbClr val="FFFF00"/>
                </a:solidFill>
                <a:latin typeface="+mn-ea"/>
              </a:rPr>
              <a:t>,</a:t>
            </a:r>
            <a:r>
              <a:rPr lang="zh-CN" altLang="en-US" sz="2000" b="1" kern="0" dirty="0" smtClean="0">
                <a:solidFill>
                  <a:srgbClr val="FFFF00"/>
                </a:solidFill>
                <a:latin typeface="+mn-ea"/>
              </a:rPr>
              <a:t>它设于宫中</a:t>
            </a:r>
            <a:r>
              <a:rPr lang="en-US" altLang="zh-CN" sz="2000" b="1" kern="0" dirty="0" smtClean="0">
                <a:solidFill>
                  <a:srgbClr val="FFFF00"/>
                </a:solidFill>
                <a:latin typeface="+mn-ea"/>
              </a:rPr>
              <a:t>,</a:t>
            </a:r>
            <a:r>
              <a:rPr lang="zh-CN" altLang="en-US" sz="2000" b="1" kern="0" dirty="0" smtClean="0">
                <a:solidFill>
                  <a:srgbClr val="FFFF00"/>
                </a:solidFill>
                <a:latin typeface="+mn-ea"/>
              </a:rPr>
              <a:t>供奉内廷的文词</a:t>
            </a:r>
            <a:r>
              <a:rPr lang="en-US" altLang="zh-CN" sz="2000" b="1" kern="0" dirty="0" smtClean="0">
                <a:solidFill>
                  <a:srgbClr val="FFFF00"/>
                </a:solidFill>
                <a:latin typeface="+mn-ea"/>
              </a:rPr>
              <a:t>,</a:t>
            </a:r>
            <a:r>
              <a:rPr lang="zh-CN" altLang="en-US" sz="2000" b="1" kern="0" dirty="0" smtClean="0">
                <a:solidFill>
                  <a:srgbClr val="FFFF00"/>
                </a:solidFill>
                <a:latin typeface="+mn-ea"/>
              </a:rPr>
              <a:t>经学之士及僧道、臣、</a:t>
            </a:r>
            <a:r>
              <a:rPr lang="ja-JP" altLang="en-US" sz="2000" b="1" kern="0" dirty="0" smtClean="0">
                <a:solidFill>
                  <a:srgbClr val="FFFF00"/>
                </a:solidFill>
                <a:latin typeface="+mn-ea"/>
              </a:rPr>
              <a:t>ト</a:t>
            </a:r>
            <a:r>
              <a:rPr lang="zh-CN" altLang="en-US" sz="2000" b="1" kern="0" dirty="0" smtClean="0">
                <a:solidFill>
                  <a:srgbClr val="FFFF00"/>
                </a:solidFill>
                <a:latin typeface="+mn-ea"/>
              </a:rPr>
              <a:t>之流皆入值待诏</a:t>
            </a:r>
            <a:r>
              <a:rPr lang="en-US" altLang="zh-CN" sz="2000" b="1" kern="0" dirty="0" smtClean="0">
                <a:solidFill>
                  <a:srgbClr val="FFFF00"/>
                </a:solidFill>
                <a:latin typeface="+mn-ea"/>
              </a:rPr>
              <a:t>,</a:t>
            </a:r>
            <a:r>
              <a:rPr lang="zh-CN" altLang="en-US" sz="2000" b="1" kern="0" dirty="0" smtClean="0">
                <a:solidFill>
                  <a:srgbClr val="FFFF00"/>
                </a:solidFill>
                <a:latin typeface="+mn-ea"/>
              </a:rPr>
              <a:t>听候皇帝召唤</a:t>
            </a:r>
            <a:r>
              <a:rPr lang="en-US" altLang="zh-CN" sz="2000" b="1" kern="0" dirty="0" smtClean="0">
                <a:solidFill>
                  <a:srgbClr val="FFFF00"/>
                </a:solidFill>
                <a:latin typeface="+mn-ea"/>
              </a:rPr>
              <a:t>,</a:t>
            </a:r>
            <a:r>
              <a:rPr lang="zh-CN" altLang="en-US" sz="2000" b="1" kern="0" dirty="0" smtClean="0">
                <a:solidFill>
                  <a:srgbClr val="FFFF00"/>
                </a:solidFill>
                <a:latin typeface="+mn-ea"/>
              </a:rPr>
              <a:t>时刻准备奉献自己的一技之长</a:t>
            </a:r>
            <a:r>
              <a:rPr lang="en-US" altLang="zh-CN" sz="2000" b="1" kern="0" dirty="0" smtClean="0">
                <a:solidFill>
                  <a:srgbClr val="FFFF00"/>
                </a:solidFill>
                <a:latin typeface="+mn-ea"/>
              </a:rPr>
              <a:t>,</a:t>
            </a:r>
            <a:r>
              <a:rPr lang="zh-CN" altLang="en-US" sz="2000" b="1" kern="0" dirty="0" smtClean="0">
                <a:solidFill>
                  <a:srgbClr val="FFFF00"/>
                </a:solidFill>
                <a:latin typeface="+mn-ea"/>
              </a:rPr>
              <a:t>这些人统称为称为翰</a:t>
            </a:r>
            <a:r>
              <a:rPr lang="zh-CN" altLang="en-US" sz="2000" b="1" u="sng" kern="0" dirty="0" smtClean="0">
                <a:solidFill>
                  <a:srgbClr val="FFFF00"/>
                </a:solidFill>
                <a:latin typeface="+mn-ea"/>
              </a:rPr>
              <a:t>林待诏</a:t>
            </a:r>
            <a:r>
              <a:rPr lang="en-US" altLang="zh-CN" sz="2000" b="1" kern="0" dirty="0" smtClean="0">
                <a:solidFill>
                  <a:srgbClr val="FFFF00"/>
                </a:solidFill>
                <a:latin typeface="+mn-ea"/>
              </a:rPr>
              <a:t>,</a:t>
            </a:r>
            <a:r>
              <a:rPr lang="zh-CN" altLang="en-US" sz="2000" b="1" kern="0" dirty="0" smtClean="0">
                <a:solidFill>
                  <a:srgbClr val="FFFF00"/>
                </a:solidFill>
                <a:latin typeface="+mn-ea"/>
              </a:rPr>
              <a:t>他们并不是国家的正式官吏</a:t>
            </a:r>
            <a:r>
              <a:rPr lang="en-US" altLang="zh-CN" sz="2000" b="1" kern="0" dirty="0" smtClean="0">
                <a:solidFill>
                  <a:srgbClr val="FFFF00"/>
                </a:solidFill>
                <a:latin typeface="+mn-ea"/>
              </a:rPr>
              <a:t>,</a:t>
            </a:r>
            <a:r>
              <a:rPr lang="zh-CN" altLang="en-US" sz="2000" b="1" kern="0" dirty="0" smtClean="0">
                <a:solidFill>
                  <a:srgbClr val="FFFF00"/>
                </a:solidFill>
                <a:latin typeface="+mn-ea"/>
              </a:rPr>
              <a:t>不受俸禄</a:t>
            </a:r>
            <a:r>
              <a:rPr lang="en-US" altLang="zh-CN" sz="2000" b="1" kern="0" dirty="0" smtClean="0">
                <a:solidFill>
                  <a:srgbClr val="FFFF00"/>
                </a:solidFill>
                <a:latin typeface="+mn-ea"/>
              </a:rPr>
              <a:t>,</a:t>
            </a:r>
            <a:r>
              <a:rPr lang="zh-CN" altLang="en-US" sz="2000" b="1" kern="0" dirty="0" smtClean="0">
                <a:solidFill>
                  <a:srgbClr val="FFFF00"/>
                </a:solidFill>
                <a:latin typeface="+mn-ea"/>
              </a:rPr>
              <a:t>无任何行政权力。因此，翰林院一开始的时候并非朝廷内部的正式机构。唐玄宗时期</a:t>
            </a:r>
            <a:r>
              <a:rPr lang="en-US" altLang="zh-CN" sz="2000" b="1" kern="0" dirty="0" smtClean="0">
                <a:solidFill>
                  <a:srgbClr val="FFFF00"/>
                </a:solidFill>
                <a:latin typeface="+mn-ea"/>
              </a:rPr>
              <a:t>,</a:t>
            </a:r>
            <a:r>
              <a:rPr lang="zh-CN" altLang="en-US" sz="2000" b="1" kern="0" dirty="0" smtClean="0">
                <a:solidFill>
                  <a:srgbClr val="FFFF00"/>
                </a:solidFill>
                <a:latin typeface="+mn-ea"/>
              </a:rPr>
              <a:t>为分割中书事权</a:t>
            </a:r>
            <a:r>
              <a:rPr lang="en-US" altLang="zh-CN" sz="2000" b="1" kern="0" dirty="0" smtClean="0">
                <a:solidFill>
                  <a:srgbClr val="FFFF00"/>
                </a:solidFill>
                <a:latin typeface="+mn-ea"/>
              </a:rPr>
              <a:t>,</a:t>
            </a:r>
            <a:r>
              <a:rPr lang="zh-CN" altLang="en-US" sz="2000" b="1" kern="0" dirty="0" smtClean="0">
                <a:solidFill>
                  <a:srgbClr val="FFFF00"/>
                </a:solidFill>
                <a:latin typeface="+mn-ea"/>
              </a:rPr>
              <a:t>借口中书事务繁重</a:t>
            </a:r>
            <a:r>
              <a:rPr lang="en-US" altLang="zh-CN" sz="2000" b="1" kern="0" dirty="0" smtClean="0">
                <a:solidFill>
                  <a:srgbClr val="FFFF00"/>
                </a:solidFill>
                <a:latin typeface="+mn-ea"/>
              </a:rPr>
              <a:t>,</a:t>
            </a:r>
            <a:r>
              <a:rPr lang="zh-CN" altLang="en-US" sz="2000" b="1" kern="0" dirty="0" smtClean="0">
                <a:solidFill>
                  <a:srgbClr val="FFFF00"/>
                </a:solidFill>
                <a:latin typeface="+mn-ea"/>
              </a:rPr>
              <a:t>设置翰林供奉入内</a:t>
            </a:r>
            <a:r>
              <a:rPr lang="en-US" altLang="zh-CN" sz="2000" b="1" kern="0" dirty="0" smtClean="0">
                <a:solidFill>
                  <a:srgbClr val="FFFF00"/>
                </a:solidFill>
                <a:latin typeface="+mn-ea"/>
              </a:rPr>
              <a:t>,</a:t>
            </a:r>
            <a:r>
              <a:rPr lang="zh-CN" altLang="en-US" sz="2000" b="1" kern="0" dirty="0" smtClean="0">
                <a:solidFill>
                  <a:srgbClr val="FFFF00"/>
                </a:solidFill>
                <a:latin typeface="+mn-ea"/>
              </a:rPr>
              <a:t>批答奏疏</a:t>
            </a:r>
            <a:r>
              <a:rPr lang="en-US" altLang="zh-CN" sz="2000" b="1" kern="0" dirty="0" smtClean="0">
                <a:solidFill>
                  <a:srgbClr val="FFFF00"/>
                </a:solidFill>
                <a:latin typeface="+mn-ea"/>
              </a:rPr>
              <a:t>,</a:t>
            </a:r>
            <a:r>
              <a:rPr lang="zh-CN" altLang="en-US" sz="2000" b="1" kern="0" dirty="0" smtClean="0">
                <a:solidFill>
                  <a:srgbClr val="FFFF00"/>
                </a:solidFill>
                <a:latin typeface="+mn-ea"/>
              </a:rPr>
              <a:t>撰写制敕。开元二十六年</a:t>
            </a:r>
            <a:r>
              <a:rPr lang="en-US" altLang="zh-CN" sz="2000" b="1" kern="0" dirty="0" smtClean="0">
                <a:solidFill>
                  <a:srgbClr val="FFFF00"/>
                </a:solidFill>
                <a:latin typeface="+mn-ea"/>
              </a:rPr>
              <a:t>(738</a:t>
            </a:r>
            <a:r>
              <a:rPr lang="zh-CN" altLang="en-US" sz="2000" b="1" kern="0" dirty="0" smtClean="0">
                <a:solidFill>
                  <a:srgbClr val="FFFF00"/>
                </a:solidFill>
                <a:latin typeface="+mn-ea"/>
              </a:rPr>
              <a:t>）</a:t>
            </a:r>
            <a:r>
              <a:rPr lang="en-US" altLang="zh-CN" sz="2000" b="1" kern="0" dirty="0" smtClean="0">
                <a:solidFill>
                  <a:srgbClr val="FFFF00"/>
                </a:solidFill>
                <a:latin typeface="+mn-ea"/>
              </a:rPr>
              <a:t>,</a:t>
            </a:r>
            <a:r>
              <a:rPr lang="zh-CN" altLang="en-US" sz="2000" b="1" kern="0" dirty="0" smtClean="0">
                <a:solidFill>
                  <a:srgbClr val="FFFF00"/>
                </a:solidFill>
                <a:latin typeface="+mn-ea"/>
              </a:rPr>
              <a:t> 改翰林供奉为翰林学士</a:t>
            </a:r>
            <a:r>
              <a:rPr lang="en-US" altLang="zh-CN" sz="2000" b="1" kern="0" dirty="0" smtClean="0">
                <a:solidFill>
                  <a:srgbClr val="FFFF00"/>
                </a:solidFill>
                <a:latin typeface="+mn-ea"/>
              </a:rPr>
              <a:t>,</a:t>
            </a:r>
            <a:r>
              <a:rPr lang="zh-CN" altLang="en-US" sz="2000" b="1" kern="0" dirty="0" smtClean="0">
                <a:solidFill>
                  <a:srgbClr val="FFFF00"/>
                </a:solidFill>
                <a:latin typeface="+mn-ea"/>
              </a:rPr>
              <a:t>专门草拟有关国家大政的诏书</a:t>
            </a:r>
            <a:r>
              <a:rPr lang="en-US" altLang="zh-CN" sz="2000" b="1" kern="0" dirty="0" smtClean="0">
                <a:solidFill>
                  <a:srgbClr val="FFFF00"/>
                </a:solidFill>
                <a:latin typeface="+mn-ea"/>
              </a:rPr>
              <a:t>,</a:t>
            </a:r>
            <a:r>
              <a:rPr lang="zh-CN" altLang="en-US" sz="2000" b="1" kern="0" dirty="0" smtClean="0">
                <a:solidFill>
                  <a:srgbClr val="FFFF00"/>
                </a:solidFill>
                <a:latin typeface="+mn-ea"/>
              </a:rPr>
              <a:t>如立后建储、号令征伐之类</a:t>
            </a:r>
            <a:r>
              <a:rPr lang="en-US" altLang="zh-CN" sz="2000" b="1" kern="0" dirty="0" smtClean="0">
                <a:solidFill>
                  <a:srgbClr val="FFFF00"/>
                </a:solidFill>
                <a:latin typeface="+mn-ea"/>
              </a:rPr>
              <a:t>,</a:t>
            </a:r>
            <a:r>
              <a:rPr lang="zh-CN" altLang="en-US" sz="2000" b="1" kern="0" dirty="0" smtClean="0">
                <a:solidFill>
                  <a:srgbClr val="FFFF00"/>
                </a:solidFill>
                <a:latin typeface="+mn-ea"/>
              </a:rPr>
              <a:t>称为“内制”</a:t>
            </a:r>
            <a:r>
              <a:rPr lang="en-US" altLang="zh-CN" sz="2000" b="1" kern="0" dirty="0" smtClean="0">
                <a:solidFill>
                  <a:srgbClr val="FFFF00"/>
                </a:solidFill>
                <a:latin typeface="+mn-ea"/>
              </a:rPr>
              <a:t>,</a:t>
            </a:r>
            <a:r>
              <a:rPr lang="zh-CN" altLang="en-US" sz="2000" b="1" kern="0" dirty="0" smtClean="0">
                <a:solidFill>
                  <a:srgbClr val="FFFF00"/>
                </a:solidFill>
                <a:latin typeface="+mn-ea"/>
              </a:rPr>
              <a:t>而中书舍人撰写的则称之为“外制”。又在宫中设学士院</a:t>
            </a:r>
            <a:r>
              <a:rPr lang="en-US" altLang="zh-CN" sz="2000" b="1" kern="0" dirty="0" smtClean="0">
                <a:solidFill>
                  <a:srgbClr val="FFFF00"/>
                </a:solidFill>
                <a:latin typeface="+mn-ea"/>
              </a:rPr>
              <a:t>,</a:t>
            </a:r>
            <a:r>
              <a:rPr lang="zh-CN" altLang="en-US" sz="2000" b="1" kern="0" dirty="0" smtClean="0">
                <a:solidFill>
                  <a:srgbClr val="FFFF00"/>
                </a:solidFill>
                <a:latin typeface="+mn-ea"/>
              </a:rPr>
              <a:t>为翰林学士日常办公之处。但这时的翰林院仍然还不是国家的正式机构</a:t>
            </a:r>
            <a:r>
              <a:rPr lang="en-US" altLang="zh-CN" sz="2000" b="1" kern="0" dirty="0" smtClean="0">
                <a:solidFill>
                  <a:srgbClr val="FFFF00"/>
                </a:solidFill>
                <a:latin typeface="+mn-ea"/>
              </a:rPr>
              <a:t>,</a:t>
            </a:r>
            <a:r>
              <a:rPr lang="zh-CN" altLang="en-US" sz="2000" b="1" kern="0" dirty="0" smtClean="0">
                <a:solidFill>
                  <a:srgbClr val="FFFF00"/>
                </a:solidFill>
                <a:latin typeface="+mn-ea"/>
              </a:rPr>
              <a:t>与其他的官暑会上无任何统属关系。</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54372" y="1106957"/>
            <a:ext cx="10845000" cy="5324535"/>
          </a:xfrm>
          <a:prstGeom prst="rect">
            <a:avLst/>
          </a:prstGeom>
        </p:spPr>
        <p:txBody>
          <a:bodyPr wrap="square">
            <a:spAutoFit/>
          </a:bodyPr>
          <a:lstStyle/>
          <a:p>
            <a:pPr eaLnBrk="0" latinLnBrk="1" hangingPunct="0"/>
            <a:r>
              <a:rPr lang="zh-CN" altLang="en-US" sz="2000" b="1" kern="0" dirty="0" smtClean="0">
                <a:solidFill>
                  <a:srgbClr val="FFFF00"/>
                </a:solidFill>
                <a:latin typeface="+mn-ea"/>
              </a:rPr>
              <a:t>    安史之乱之后</a:t>
            </a:r>
            <a:r>
              <a:rPr lang="en-US" altLang="zh-CN" sz="2000" b="1" kern="0" dirty="0" smtClean="0">
                <a:solidFill>
                  <a:srgbClr val="FFFF00"/>
                </a:solidFill>
                <a:latin typeface="+mn-ea"/>
              </a:rPr>
              <a:t>,</a:t>
            </a:r>
            <a:r>
              <a:rPr lang="zh-CN" altLang="en-US" sz="2000" b="1" kern="0" dirty="0" smtClean="0">
                <a:solidFill>
                  <a:srgbClr val="FFFF00"/>
                </a:solidFill>
                <a:latin typeface="+mn-ea"/>
              </a:rPr>
              <a:t>朝廷流亡在外</a:t>
            </a:r>
            <a:r>
              <a:rPr lang="en-US" altLang="zh-CN" sz="2000" b="1" kern="0" dirty="0" smtClean="0">
                <a:solidFill>
                  <a:srgbClr val="FFFF00"/>
                </a:solidFill>
                <a:latin typeface="+mn-ea"/>
              </a:rPr>
              <a:t>,</a:t>
            </a:r>
            <a:r>
              <a:rPr lang="zh-CN" altLang="en-US" sz="2000" b="1" kern="0" dirty="0" smtClean="0">
                <a:solidFill>
                  <a:srgbClr val="FFFF00"/>
                </a:solidFill>
                <a:latin typeface="+mn-ea"/>
              </a:rPr>
              <a:t>诸事草创</a:t>
            </a:r>
            <a:r>
              <a:rPr lang="en-US" altLang="zh-CN" sz="2000" b="1" kern="0" dirty="0" smtClean="0">
                <a:solidFill>
                  <a:srgbClr val="FFFF00"/>
                </a:solidFill>
                <a:latin typeface="+mn-ea"/>
              </a:rPr>
              <a:t>,</a:t>
            </a:r>
            <a:r>
              <a:rPr lang="zh-CN" altLang="en-US" sz="2000" b="1" kern="0" dirty="0" smtClean="0">
                <a:solidFill>
                  <a:srgbClr val="FFFF00"/>
                </a:solidFill>
                <a:latin typeface="+mn-ea"/>
              </a:rPr>
              <a:t>制度难以周全</a:t>
            </a:r>
            <a:r>
              <a:rPr lang="en-US" altLang="zh-CN" sz="2000" b="1" kern="0" dirty="0" smtClean="0">
                <a:solidFill>
                  <a:srgbClr val="FFFF00"/>
                </a:solidFill>
                <a:latin typeface="+mn-ea"/>
              </a:rPr>
              <a:t>,</a:t>
            </a:r>
            <a:r>
              <a:rPr lang="zh-CN" altLang="en-US" sz="2000" b="1" kern="0" dirty="0" smtClean="0">
                <a:solidFill>
                  <a:srgbClr val="FFFF00"/>
                </a:solidFill>
                <a:latin typeface="+mn-ea"/>
              </a:rPr>
              <a:t>加上皇帝对于自己信任的重臣纷纷投降叛军伤透了心</a:t>
            </a:r>
            <a:r>
              <a:rPr lang="en-US" altLang="zh-CN" sz="2000" b="1" kern="0" dirty="0" smtClean="0">
                <a:solidFill>
                  <a:srgbClr val="FFFF00"/>
                </a:solidFill>
                <a:latin typeface="+mn-ea"/>
              </a:rPr>
              <a:t>,</a:t>
            </a:r>
            <a:r>
              <a:rPr lang="zh-CN" altLang="en-US" sz="2000" b="1" kern="0" dirty="0" smtClean="0">
                <a:solidFill>
                  <a:srgbClr val="FFFF00"/>
                </a:solidFill>
                <a:latin typeface="+mn-ea"/>
              </a:rPr>
              <a:t>不敢加以信用</a:t>
            </a:r>
            <a:r>
              <a:rPr lang="en-US" altLang="zh-CN" sz="2000" b="1" kern="0" dirty="0" smtClean="0">
                <a:solidFill>
                  <a:srgbClr val="FFFF00"/>
                </a:solidFill>
                <a:latin typeface="+mn-ea"/>
              </a:rPr>
              <a:t>,</a:t>
            </a:r>
            <a:r>
              <a:rPr lang="zh-CN" altLang="en-US" sz="2000" b="1" kern="0" dirty="0" smtClean="0">
                <a:solidFill>
                  <a:srgbClr val="FFFF00"/>
                </a:solidFill>
                <a:latin typeface="+mn-ea"/>
              </a:rPr>
              <a:t>于是就把处理机密的大权委派给了身边的翰林学士办理。特别是唐徳宗之时</a:t>
            </a:r>
            <a:r>
              <a:rPr lang="en-US" altLang="zh-CN" sz="2000" b="1" kern="0" dirty="0" smtClean="0">
                <a:solidFill>
                  <a:srgbClr val="FFFF00"/>
                </a:solidFill>
                <a:latin typeface="+mn-ea"/>
              </a:rPr>
              <a:t>,</a:t>
            </a:r>
            <a:r>
              <a:rPr lang="zh-CN" altLang="en-US" sz="2000" b="1" kern="0" dirty="0" smtClean="0">
                <a:solidFill>
                  <a:srgbClr val="FFFF00"/>
                </a:solidFill>
                <a:latin typeface="+mn-ea"/>
              </a:rPr>
              <a:t>朝政混乱</a:t>
            </a:r>
            <a:r>
              <a:rPr lang="en-US" altLang="zh-CN" sz="2000" b="1" kern="0" dirty="0" smtClean="0">
                <a:solidFill>
                  <a:srgbClr val="FFFF00"/>
                </a:solidFill>
                <a:latin typeface="+mn-ea"/>
              </a:rPr>
              <a:t>,</a:t>
            </a:r>
            <a:r>
              <a:rPr lang="zh-CN" altLang="en-US" sz="2000" b="1" kern="0" dirty="0" smtClean="0">
                <a:solidFill>
                  <a:srgbClr val="FFFF00"/>
                </a:solidFill>
                <a:latin typeface="+mn-ea"/>
              </a:rPr>
              <a:t>大臣互相勾心斗角</a:t>
            </a:r>
            <a:r>
              <a:rPr lang="en-US" altLang="zh-CN" sz="2000" b="1" kern="0" dirty="0" smtClean="0">
                <a:solidFill>
                  <a:srgbClr val="FFFF00"/>
                </a:solidFill>
                <a:latin typeface="+mn-ea"/>
              </a:rPr>
              <a:t>,</a:t>
            </a:r>
            <a:r>
              <a:rPr lang="zh-CN" altLang="en-US" sz="2000" b="1" kern="0" dirty="0" smtClean="0">
                <a:solidFill>
                  <a:srgbClr val="FFFF00"/>
                </a:solidFill>
                <a:latin typeface="+mn-ea"/>
              </a:rPr>
              <a:t>并且朝廷再度被乱军赶出长安</a:t>
            </a:r>
            <a:r>
              <a:rPr lang="en-US" altLang="zh-CN" sz="2000" b="1" kern="0" dirty="0" smtClean="0">
                <a:solidFill>
                  <a:srgbClr val="FFFF00"/>
                </a:solidFill>
                <a:latin typeface="+mn-ea"/>
              </a:rPr>
              <a:t>,</a:t>
            </a:r>
            <a:r>
              <a:rPr lang="zh-CN" altLang="en-US" sz="2000" b="1" kern="0" dirty="0" smtClean="0">
                <a:solidFill>
                  <a:srgbClr val="FFFF00"/>
                </a:solidFill>
                <a:latin typeface="+mn-ea"/>
              </a:rPr>
              <a:t>在离乱中</a:t>
            </a:r>
            <a:r>
              <a:rPr lang="en-US" altLang="zh-CN" sz="2000" b="1" kern="0" dirty="0" smtClean="0">
                <a:solidFill>
                  <a:srgbClr val="FFFF00"/>
                </a:solidFill>
                <a:latin typeface="+mn-ea"/>
              </a:rPr>
              <a:t>,</a:t>
            </a:r>
            <a:r>
              <a:rPr lang="zh-CN" altLang="en-US" sz="2000" b="1" kern="0" dirty="0" smtClean="0">
                <a:solidFill>
                  <a:srgbClr val="FFFF00"/>
                </a:solidFill>
                <a:latin typeface="+mn-ea"/>
              </a:rPr>
              <a:t>就用翰林学士陆贽居中裁决机务</a:t>
            </a:r>
            <a:r>
              <a:rPr lang="en-US" altLang="zh-CN" sz="2000" b="1" kern="0" dirty="0" smtClean="0">
                <a:solidFill>
                  <a:srgbClr val="FFFF00"/>
                </a:solidFill>
                <a:latin typeface="+mn-ea"/>
              </a:rPr>
              <a:t>,</a:t>
            </a:r>
            <a:r>
              <a:rPr lang="zh-CN" altLang="en-US" sz="2000" b="1" kern="0" dirty="0" smtClean="0">
                <a:solidFill>
                  <a:srgbClr val="FFFF00"/>
                </a:solidFill>
                <a:latin typeface="+mn-ea"/>
              </a:rPr>
              <a:t>以理万机</a:t>
            </a:r>
            <a:r>
              <a:rPr lang="en-US" altLang="zh-CN" sz="2000" b="1" kern="0" dirty="0" smtClean="0">
                <a:solidFill>
                  <a:srgbClr val="FFFF00"/>
                </a:solidFill>
                <a:latin typeface="+mn-ea"/>
              </a:rPr>
              <a:t>,</a:t>
            </a:r>
            <a:r>
              <a:rPr lang="zh-CN" altLang="en-US" sz="2000" b="1" kern="0" dirty="0" smtClean="0">
                <a:solidFill>
                  <a:srgbClr val="FFFF00"/>
                </a:solidFill>
                <a:latin typeface="+mn-ea"/>
              </a:rPr>
              <a:t>这实质上起到了宰相的作用。到宪宗年间</a:t>
            </a:r>
            <a:r>
              <a:rPr lang="en-US" altLang="zh-CN" sz="2000" b="1" kern="0" dirty="0" smtClean="0">
                <a:solidFill>
                  <a:srgbClr val="FFFF00"/>
                </a:solidFill>
                <a:latin typeface="+mn-ea"/>
              </a:rPr>
              <a:t>,</a:t>
            </a:r>
            <a:r>
              <a:rPr lang="zh-CN" altLang="en-US" sz="2000" b="1" kern="0" dirty="0" smtClean="0">
                <a:solidFill>
                  <a:srgbClr val="FFFF00"/>
                </a:solidFill>
                <a:latin typeface="+mn-ea"/>
              </a:rPr>
              <a:t>对翰林学士制度进行了一番整顿</a:t>
            </a:r>
            <a:r>
              <a:rPr lang="en-US" altLang="zh-CN" sz="2000" b="1" kern="0" dirty="0" smtClean="0">
                <a:solidFill>
                  <a:srgbClr val="FFFF00"/>
                </a:solidFill>
                <a:latin typeface="+mn-ea"/>
              </a:rPr>
              <a:t>,</a:t>
            </a:r>
            <a:r>
              <a:rPr lang="zh-CN" altLang="en-US" sz="2000" b="1" kern="0" dirty="0" smtClean="0">
                <a:solidFill>
                  <a:srgbClr val="FFFF00"/>
                </a:solidFill>
                <a:latin typeface="+mn-ea"/>
              </a:rPr>
              <a:t>定员为六人</a:t>
            </a:r>
            <a:r>
              <a:rPr lang="en-US" altLang="zh-CN" sz="2000" b="1" kern="0" dirty="0" smtClean="0">
                <a:solidFill>
                  <a:srgbClr val="FFFF00"/>
                </a:solidFill>
                <a:latin typeface="+mn-ea"/>
              </a:rPr>
              <a:t>,</a:t>
            </a:r>
            <a:r>
              <a:rPr lang="zh-CN" altLang="en-US" sz="2000" b="1" kern="0" dirty="0" smtClean="0">
                <a:solidFill>
                  <a:srgbClr val="FFFF00"/>
                </a:solidFill>
                <a:latin typeface="+mn-ea"/>
              </a:rPr>
              <a:t>其中推选一人为学士承旨</a:t>
            </a:r>
            <a:r>
              <a:rPr lang="en-US" altLang="zh-CN" sz="2000" b="1" kern="0" dirty="0" smtClean="0">
                <a:solidFill>
                  <a:srgbClr val="FFFF00"/>
                </a:solidFill>
                <a:latin typeface="+mn-ea"/>
              </a:rPr>
              <a:t>,</a:t>
            </a:r>
            <a:r>
              <a:rPr lang="zh-CN" altLang="en-US" sz="2000" b="1" kern="0" dirty="0" smtClean="0">
                <a:solidFill>
                  <a:srgbClr val="FFFF00"/>
                </a:solidFill>
                <a:latin typeface="+mn-ea"/>
              </a:rPr>
              <a:t>为众学士之首</a:t>
            </a:r>
            <a:r>
              <a:rPr lang="en-US" altLang="zh-CN" sz="2000" b="1" kern="0" dirty="0" smtClean="0">
                <a:solidFill>
                  <a:srgbClr val="FFFF00"/>
                </a:solidFill>
                <a:latin typeface="+mn-ea"/>
              </a:rPr>
              <a:t>,</a:t>
            </a:r>
            <a:r>
              <a:rPr lang="zh-CN" altLang="en-US" sz="2000" b="1" kern="0" dirty="0" smtClean="0">
                <a:solidFill>
                  <a:srgbClr val="FFFF00"/>
                </a:solidFill>
                <a:latin typeface="+mn-ea"/>
              </a:rPr>
              <a:t>专门承办最为机密任的政务。这样</a:t>
            </a:r>
            <a:r>
              <a:rPr lang="en-US" altLang="zh-CN" sz="2000" b="1" kern="0" dirty="0" smtClean="0">
                <a:solidFill>
                  <a:srgbClr val="FFFF00"/>
                </a:solidFill>
                <a:latin typeface="+mn-ea"/>
              </a:rPr>
              <a:t>,</a:t>
            </a:r>
            <a:r>
              <a:rPr lang="zh-CN" altLang="en-US" sz="2000" b="1" kern="0" dirty="0" smtClean="0">
                <a:solidFill>
                  <a:srgbClr val="FFFF00"/>
                </a:solidFill>
                <a:latin typeface="+mn-ea"/>
              </a:rPr>
              <a:t>学士承旨就成了宰相当然的第一人选。于是</a:t>
            </a:r>
            <a:r>
              <a:rPr lang="en-US" altLang="zh-CN" sz="2000" b="1" kern="0" dirty="0" smtClean="0">
                <a:solidFill>
                  <a:srgbClr val="FFFF00"/>
                </a:solidFill>
                <a:latin typeface="+mn-ea"/>
              </a:rPr>
              <a:t>,</a:t>
            </a:r>
            <a:r>
              <a:rPr lang="zh-CN" altLang="en-US" sz="2000" b="1" kern="0" dirty="0" smtClean="0">
                <a:solidFill>
                  <a:srgbClr val="FFFF00"/>
                </a:solidFill>
                <a:latin typeface="+mn-ea"/>
              </a:rPr>
              <a:t>翰林学士开始成为众多封建文人梦寐以求的目标。</a:t>
            </a:r>
            <a:endParaRPr lang="en-US" altLang="zh-CN" sz="2000" b="1" kern="0" dirty="0" smtClean="0">
              <a:solidFill>
                <a:srgbClr val="FFFF00"/>
              </a:solidFill>
              <a:latin typeface="+mn-ea"/>
            </a:endParaRPr>
          </a:p>
          <a:p>
            <a:pPr eaLnBrk="0" latinLnBrk="1" hangingPunct="0"/>
            <a:r>
              <a:rPr lang="zh-CN" altLang="en-US" sz="2000" b="1" kern="0" dirty="0" smtClean="0">
                <a:solidFill>
                  <a:srgbClr val="FFFF00"/>
                </a:solidFill>
                <a:latin typeface="+mn-ea"/>
              </a:rPr>
              <a:t>    宋代翰林制度有了进一步的发展</a:t>
            </a:r>
            <a:r>
              <a:rPr lang="en-US" altLang="zh-CN" sz="2000" b="1" kern="0" dirty="0" smtClean="0">
                <a:solidFill>
                  <a:srgbClr val="FFFF00"/>
                </a:solidFill>
                <a:latin typeface="+mn-ea"/>
              </a:rPr>
              <a:t>,</a:t>
            </a:r>
            <a:r>
              <a:rPr lang="zh-CN" altLang="en-US" sz="2000" b="1" kern="0" dirty="0" smtClean="0">
                <a:solidFill>
                  <a:srgbClr val="FFFF00"/>
                </a:solidFill>
                <a:latin typeface="+mn-ea"/>
              </a:rPr>
              <a:t>并作为国家的一个正式机构</a:t>
            </a:r>
            <a:r>
              <a:rPr lang="en-US" altLang="zh-CN" sz="2000" b="1" kern="0" dirty="0" smtClean="0">
                <a:solidFill>
                  <a:srgbClr val="FFFF00"/>
                </a:solidFill>
                <a:latin typeface="+mn-ea"/>
              </a:rPr>
              <a:t>,</a:t>
            </a:r>
            <a:r>
              <a:rPr lang="zh-CN" altLang="en-US" sz="2000" b="1" kern="0" dirty="0" smtClean="0">
                <a:solidFill>
                  <a:srgbClr val="FFFF00"/>
                </a:solidFill>
                <a:latin typeface="+mn-ea"/>
              </a:rPr>
              <a:t>易名为翰林学士院</a:t>
            </a:r>
            <a:r>
              <a:rPr lang="en-US" altLang="zh-CN" sz="2000" b="1" kern="0" dirty="0" smtClean="0">
                <a:solidFill>
                  <a:srgbClr val="FFFF00"/>
                </a:solidFill>
                <a:latin typeface="+mn-ea"/>
              </a:rPr>
              <a:t>,</a:t>
            </a:r>
            <a:r>
              <a:rPr lang="zh-CN" altLang="en-US" sz="2000" b="1" kern="0" dirty="0" smtClean="0">
                <a:solidFill>
                  <a:srgbClr val="FFFF00"/>
                </a:solidFill>
                <a:latin typeface="+mn-ea"/>
              </a:rPr>
              <a:t>办公的地点也迁出官外</a:t>
            </a:r>
            <a:r>
              <a:rPr lang="en-US" altLang="zh-CN" sz="2000" b="1" kern="0" dirty="0" smtClean="0">
                <a:solidFill>
                  <a:srgbClr val="FFFF00"/>
                </a:solidFill>
                <a:latin typeface="+mn-ea"/>
              </a:rPr>
              <a:t>,</a:t>
            </a:r>
            <a:r>
              <a:rPr lang="zh-CN" altLang="en-US" sz="2000" b="1" kern="0" dirty="0" smtClean="0">
                <a:solidFill>
                  <a:srgbClr val="FFFF00"/>
                </a:solidFill>
                <a:latin typeface="+mn-ea"/>
              </a:rPr>
              <a:t>专门承办起草诏书的工作。院中设立翰林学士承旨、再翰林学士、知制造、直学士、翰林权直等。此外宋代还有不属于翰林学士领导冠之以翰林之名的官员</a:t>
            </a:r>
            <a:r>
              <a:rPr lang="en-US" altLang="zh-CN" sz="2000" b="1" kern="0" dirty="0" smtClean="0">
                <a:solidFill>
                  <a:srgbClr val="FFFF00"/>
                </a:solidFill>
                <a:latin typeface="+mn-ea"/>
              </a:rPr>
              <a:t>,</a:t>
            </a:r>
            <a:r>
              <a:rPr lang="zh-CN" altLang="en-US" sz="2000" b="1" kern="0" dirty="0" smtClean="0">
                <a:solidFill>
                  <a:srgbClr val="FFFF00"/>
                </a:solidFill>
                <a:latin typeface="+mn-ea"/>
              </a:rPr>
              <a:t>如翰林侍读学士、翰林侍讲学士等</a:t>
            </a:r>
            <a:r>
              <a:rPr lang="en-US" altLang="zh-CN" sz="2000" b="1" kern="0" dirty="0" smtClean="0">
                <a:solidFill>
                  <a:srgbClr val="FFFF00"/>
                </a:solidFill>
                <a:latin typeface="+mn-ea"/>
              </a:rPr>
              <a:t>,</a:t>
            </a:r>
            <a:r>
              <a:rPr lang="zh-CN" altLang="en-US" sz="2000" b="1" kern="0" dirty="0" smtClean="0">
                <a:solidFill>
                  <a:srgbClr val="FFFF00"/>
                </a:solidFill>
                <a:latin typeface="+mn-ea"/>
              </a:rPr>
              <a:t>他们的主要任务是在皇帝的左右进讲经史。辽代始尊称翰林院</a:t>
            </a:r>
            <a:r>
              <a:rPr lang="en-US" altLang="zh-CN" sz="2000" b="1" kern="0" dirty="0" smtClean="0">
                <a:solidFill>
                  <a:srgbClr val="FFFF00"/>
                </a:solidFill>
                <a:latin typeface="+mn-ea"/>
              </a:rPr>
              <a:t>,</a:t>
            </a:r>
            <a:r>
              <a:rPr lang="zh-CN" altLang="en-US" sz="2000" b="1" kern="0" dirty="0" smtClean="0">
                <a:solidFill>
                  <a:srgbClr val="FFFF00"/>
                </a:solidFill>
                <a:latin typeface="+mn-ea"/>
              </a:rPr>
              <a:t>元代设置翰林兼国史院</a:t>
            </a:r>
            <a:r>
              <a:rPr lang="en-US" altLang="zh-CN" sz="2000" b="1" kern="0" dirty="0" smtClean="0">
                <a:solidFill>
                  <a:srgbClr val="FFFF00"/>
                </a:solidFill>
                <a:latin typeface="+mn-ea"/>
              </a:rPr>
              <a:t>,</a:t>
            </a:r>
            <a:r>
              <a:rPr lang="zh-CN" altLang="en-US" sz="2000" b="1" kern="0" dirty="0" smtClean="0">
                <a:solidFill>
                  <a:srgbClr val="FFFF00"/>
                </a:solidFill>
                <a:latin typeface="+mn-ea"/>
              </a:rPr>
              <a:t>明清设置翰林院。在这一时期</a:t>
            </a:r>
            <a:r>
              <a:rPr lang="en-US" altLang="zh-CN" sz="2000" b="1" kern="0" dirty="0" smtClean="0">
                <a:solidFill>
                  <a:srgbClr val="FFFF00"/>
                </a:solidFill>
                <a:latin typeface="+mn-ea"/>
              </a:rPr>
              <a:t>,</a:t>
            </a:r>
            <a:r>
              <a:rPr lang="zh-CN" altLang="en-US" sz="2000" b="1" kern="0" dirty="0" smtClean="0">
                <a:solidFill>
                  <a:srgbClr val="FFFF00"/>
                </a:solidFill>
                <a:latin typeface="+mn-ea"/>
              </a:rPr>
              <a:t>它的主要职能则表现在修史等方面</a:t>
            </a:r>
            <a:r>
              <a:rPr lang="en-US" altLang="zh-CN" sz="2000" b="1" kern="0" dirty="0" smtClean="0">
                <a:solidFill>
                  <a:srgbClr val="FFFF00"/>
                </a:solidFill>
                <a:latin typeface="+mn-ea"/>
              </a:rPr>
              <a:t>,</a:t>
            </a:r>
            <a:r>
              <a:rPr lang="zh-CN" altLang="en-US" sz="2000" b="1" kern="0" dirty="0" smtClean="0">
                <a:solidFill>
                  <a:srgbClr val="FFFF00"/>
                </a:solidFill>
                <a:latin typeface="+mn-ea"/>
              </a:rPr>
              <a:t>如明代修</a:t>
            </a:r>
            <a:r>
              <a:rPr lang="en-US" altLang="zh-CN" sz="2000" b="1" kern="0" dirty="0" smtClean="0">
                <a:solidFill>
                  <a:srgbClr val="FFFF00"/>
                </a:solidFill>
                <a:latin typeface="+mn-ea"/>
              </a:rPr>
              <a:t>《</a:t>
            </a:r>
            <a:r>
              <a:rPr lang="zh-CN" altLang="en-US" sz="2000" b="1" kern="0" dirty="0" smtClean="0">
                <a:solidFill>
                  <a:srgbClr val="FFFF00"/>
                </a:solidFill>
                <a:latin typeface="+mn-ea"/>
              </a:rPr>
              <a:t>永乐大典</a:t>
            </a:r>
            <a:r>
              <a:rPr lang="en-US" altLang="zh-CN" sz="2000" b="1" kern="0" dirty="0" smtClean="0">
                <a:solidFill>
                  <a:srgbClr val="FFFF00"/>
                </a:solidFill>
                <a:latin typeface="+mn-ea"/>
              </a:rPr>
              <a:t>》(</a:t>
            </a:r>
            <a:r>
              <a:rPr lang="zh-CN" altLang="en-US" sz="2000" b="1" kern="0" dirty="0" smtClean="0">
                <a:solidFill>
                  <a:srgbClr val="FFFF00"/>
                </a:solidFill>
                <a:latin typeface="+mn-ea"/>
              </a:rPr>
              <a:t>解缙</a:t>
            </a:r>
            <a:r>
              <a:rPr lang="en-US" altLang="zh-CN" sz="2000" b="1" kern="0" dirty="0" smtClean="0">
                <a:solidFill>
                  <a:srgbClr val="FFFF00"/>
                </a:solidFill>
                <a:latin typeface="+mn-ea"/>
              </a:rPr>
              <a:t>)</a:t>
            </a:r>
            <a:r>
              <a:rPr lang="zh-CN" altLang="en-US" sz="2000" b="1" kern="0" dirty="0" smtClean="0">
                <a:solidFill>
                  <a:srgbClr val="FFFF00"/>
                </a:solidFill>
                <a:latin typeface="+mn-ea"/>
              </a:rPr>
              <a:t>，清代修</a:t>
            </a:r>
            <a:r>
              <a:rPr lang="en-US" altLang="zh-CN" sz="2000" b="1" kern="0" dirty="0" smtClean="0">
                <a:solidFill>
                  <a:srgbClr val="FFFF00"/>
                </a:solidFill>
                <a:latin typeface="+mn-ea"/>
              </a:rPr>
              <a:t>《</a:t>
            </a:r>
            <a:r>
              <a:rPr lang="zh-CN" altLang="en-US" sz="2000" b="1" kern="0" dirty="0" smtClean="0">
                <a:solidFill>
                  <a:srgbClr val="FFFF00"/>
                </a:solidFill>
                <a:latin typeface="+mn-ea"/>
              </a:rPr>
              <a:t>四库全书</a:t>
            </a:r>
            <a:r>
              <a:rPr lang="en-US" altLang="zh-CN" sz="2000" b="1" kern="0" dirty="0" smtClean="0">
                <a:solidFill>
                  <a:srgbClr val="FFFF00"/>
                </a:solidFill>
                <a:latin typeface="+mn-ea"/>
              </a:rPr>
              <a:t>》(</a:t>
            </a:r>
            <a:r>
              <a:rPr lang="zh-CN" altLang="en-US" sz="2000" b="1" kern="0" dirty="0" smtClean="0">
                <a:solidFill>
                  <a:srgbClr val="FFFF00"/>
                </a:solidFill>
                <a:latin typeface="+mn-ea"/>
              </a:rPr>
              <a:t>纪昀</a:t>
            </a:r>
            <a:r>
              <a:rPr lang="en-US" altLang="zh-CN" sz="2000" b="1" kern="0" dirty="0" smtClean="0">
                <a:solidFill>
                  <a:srgbClr val="FFFF00"/>
                </a:solidFill>
                <a:latin typeface="+mn-ea"/>
              </a:rPr>
              <a:t>)</a:t>
            </a:r>
            <a:r>
              <a:rPr lang="zh-CN" altLang="en-US" sz="2000" b="1" kern="0" dirty="0" smtClean="0">
                <a:solidFill>
                  <a:srgbClr val="FFFF00"/>
                </a:solidFill>
                <a:latin typeface="+mn-ea"/>
              </a:rPr>
              <a:t>等。但明朝的輸林院在政治上还占有一个很微妙的位置，它本身只是一个正三品的衙门</a:t>
            </a:r>
            <a:r>
              <a:rPr lang="en-US" altLang="zh-CN" sz="2000" b="1" kern="0" dirty="0" smtClean="0">
                <a:solidFill>
                  <a:srgbClr val="FFFF00"/>
                </a:solidFill>
                <a:latin typeface="+mn-ea"/>
              </a:rPr>
              <a:t>,</a:t>
            </a:r>
            <a:r>
              <a:rPr lang="zh-CN" altLang="en-US" sz="2000" b="1" kern="0" dirty="0" smtClean="0">
                <a:solidFill>
                  <a:srgbClr val="FFFF00"/>
                </a:solidFill>
                <a:latin typeface="+mn-ea"/>
              </a:rPr>
              <a:t>但明制规定</a:t>
            </a:r>
            <a:r>
              <a:rPr lang="en-US" altLang="zh-CN" sz="2000" b="1" kern="0" dirty="0" smtClean="0">
                <a:solidFill>
                  <a:srgbClr val="FFFF00"/>
                </a:solidFill>
                <a:latin typeface="+mn-ea"/>
              </a:rPr>
              <a:t>,</a:t>
            </a:r>
            <a:r>
              <a:rPr lang="zh-CN" altLang="en-US" sz="2000" b="1" kern="0" dirty="0" smtClean="0">
                <a:solidFill>
                  <a:srgbClr val="FFFF00"/>
                </a:solidFill>
                <a:latin typeface="+mn-ea"/>
              </a:rPr>
              <a:t>入内阁者必须是翰林院的学士</a:t>
            </a:r>
            <a:r>
              <a:rPr lang="en-US" altLang="zh-CN" sz="2000" b="1" kern="0" dirty="0" smtClean="0">
                <a:solidFill>
                  <a:srgbClr val="FFFF00"/>
                </a:solidFill>
                <a:latin typeface="+mn-ea"/>
              </a:rPr>
              <a:t>,</a:t>
            </a:r>
            <a:r>
              <a:rPr lang="zh-CN" altLang="en-US" sz="2000" b="1" kern="0" dirty="0" smtClean="0">
                <a:solidFill>
                  <a:srgbClr val="FFFF00"/>
                </a:solidFill>
                <a:latin typeface="+mn-ea"/>
              </a:rPr>
              <a:t>英宗以后</a:t>
            </a:r>
            <a:r>
              <a:rPr lang="en-US" altLang="zh-CN" sz="2000" b="1" kern="0" dirty="0" smtClean="0">
                <a:solidFill>
                  <a:srgbClr val="FFFF00"/>
                </a:solidFill>
                <a:latin typeface="+mn-ea"/>
              </a:rPr>
              <a:t>,</a:t>
            </a:r>
            <a:r>
              <a:rPr lang="zh-CN" altLang="en-US" sz="2000" b="1" kern="0" dirty="0" smtClean="0">
                <a:solidFill>
                  <a:srgbClr val="FFFF00"/>
                </a:solidFill>
                <a:latin typeface="+mn-ea"/>
              </a:rPr>
              <a:t>更规定只有翰林出身者才有入内阁拜大学士的希望。因此内阁学士原来大都是翰林旧官</a:t>
            </a:r>
            <a:r>
              <a:rPr lang="en-US" altLang="zh-CN" sz="2000" b="1" kern="0" dirty="0" smtClean="0">
                <a:solidFill>
                  <a:srgbClr val="FFFF00"/>
                </a:solidFill>
                <a:latin typeface="+mn-ea"/>
              </a:rPr>
              <a:t>,</a:t>
            </a:r>
            <a:r>
              <a:rPr lang="zh-CN" altLang="en-US" sz="2000" b="1" kern="0" dirty="0" smtClean="0">
                <a:solidFill>
                  <a:srgbClr val="FFFF00"/>
                </a:solidFill>
                <a:latin typeface="+mn-ea"/>
              </a:rPr>
              <a:t>无形中提高了輸林院的地位。实质上</a:t>
            </a:r>
            <a:r>
              <a:rPr lang="en-US" altLang="zh-CN" sz="2000" b="1" kern="0" dirty="0" smtClean="0">
                <a:solidFill>
                  <a:srgbClr val="FFFF00"/>
                </a:solidFill>
                <a:latin typeface="+mn-ea"/>
              </a:rPr>
              <a:t>,</a:t>
            </a:r>
            <a:r>
              <a:rPr lang="zh-CN" altLang="en-US" sz="2000" b="1" kern="0" dirty="0" smtClean="0">
                <a:solidFill>
                  <a:srgbClr val="FFFF00"/>
                </a:solidFill>
                <a:latin typeface="+mn-ea"/>
              </a:rPr>
              <a:t>翰林院变成了封建皇朝高级官吏的训练学校</a:t>
            </a:r>
            <a:r>
              <a:rPr lang="en-US" altLang="zh-CN" sz="2000" b="1" kern="0" dirty="0" smtClean="0">
                <a:solidFill>
                  <a:srgbClr val="FFFF00"/>
                </a:solidFill>
                <a:latin typeface="+mn-ea"/>
              </a:rPr>
              <a:t>,</a:t>
            </a:r>
            <a:r>
              <a:rPr lang="zh-CN" altLang="en-US" sz="2000" b="1" kern="0" dirty="0" smtClean="0">
                <a:solidFill>
                  <a:srgbClr val="FFFF00"/>
                </a:solidFill>
                <a:latin typeface="+mn-ea"/>
              </a:rPr>
              <a:t>变成了为朝廷储备人才的地方。</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41000" y="1395715"/>
            <a:ext cx="10845000" cy="1938992"/>
          </a:xfrm>
          <a:prstGeom prst="rect">
            <a:avLst/>
          </a:prstGeom>
        </p:spPr>
        <p:txBody>
          <a:bodyPr wrap="square">
            <a:spAutoFit/>
          </a:bodyPr>
          <a:lstStyle/>
          <a:p>
            <a:pPr eaLnBrk="0" latinLnBrk="1" hangingPunct="0"/>
            <a:r>
              <a:rPr lang="zh-CN" altLang="en-US" sz="2000" b="1" kern="0" dirty="0" smtClean="0">
                <a:solidFill>
                  <a:srgbClr val="FFFF00"/>
                </a:solidFill>
                <a:latin typeface="+mn-ea"/>
              </a:rPr>
              <a:t>    清代沿用明朝的旧制</a:t>
            </a:r>
            <a:r>
              <a:rPr lang="en-US" altLang="zh-CN" sz="2000" b="1" kern="0" dirty="0" smtClean="0">
                <a:solidFill>
                  <a:srgbClr val="FFFF00"/>
                </a:solidFill>
                <a:latin typeface="+mn-ea"/>
              </a:rPr>
              <a:t>,</a:t>
            </a:r>
            <a:r>
              <a:rPr lang="zh-CN" altLang="en-US" sz="2000" b="1" kern="0" dirty="0" smtClean="0">
                <a:solidFill>
                  <a:srgbClr val="FFFF00"/>
                </a:solidFill>
                <a:latin typeface="+mn-ea"/>
              </a:rPr>
              <a:t>此外在有清一代就翰林官本身来说</a:t>
            </a:r>
            <a:r>
              <a:rPr lang="en-US" altLang="zh-CN" sz="2000" b="1" kern="0" dirty="0" smtClean="0">
                <a:solidFill>
                  <a:srgbClr val="FFFF00"/>
                </a:solidFill>
                <a:latin typeface="+mn-ea"/>
              </a:rPr>
              <a:t>,</a:t>
            </a:r>
            <a:r>
              <a:rPr lang="zh-CN" altLang="en-US" sz="2000" b="1" kern="0" dirty="0" smtClean="0">
                <a:solidFill>
                  <a:srgbClr val="FFFF00"/>
                </a:solidFill>
                <a:latin typeface="+mn-ea"/>
              </a:rPr>
              <a:t>比其他的官职升迁得要快</a:t>
            </a:r>
            <a:r>
              <a:rPr lang="en-US" altLang="zh-CN" sz="2000" b="1" kern="0" dirty="0" smtClean="0">
                <a:solidFill>
                  <a:srgbClr val="FFFF00"/>
                </a:solidFill>
                <a:latin typeface="+mn-ea"/>
              </a:rPr>
              <a:t>,</a:t>
            </a:r>
            <a:r>
              <a:rPr lang="zh-CN" altLang="en-US" sz="2000" b="1" kern="0" dirty="0" smtClean="0">
                <a:solidFill>
                  <a:srgbClr val="FFFF00"/>
                </a:solidFill>
                <a:latin typeface="+mn-ea"/>
              </a:rPr>
              <a:t>往往七品翰林外放就是四品的道员、知府</a:t>
            </a:r>
            <a:r>
              <a:rPr lang="en-US" altLang="zh-CN" sz="2000" b="1" kern="0" dirty="0" smtClean="0">
                <a:solidFill>
                  <a:srgbClr val="FFFF00"/>
                </a:solidFill>
                <a:latin typeface="+mn-ea"/>
              </a:rPr>
              <a:t>,</a:t>
            </a:r>
            <a:r>
              <a:rPr lang="zh-CN" altLang="en-US" sz="2000" b="1" kern="0" dirty="0" smtClean="0">
                <a:solidFill>
                  <a:srgbClr val="FFFF00"/>
                </a:solidFill>
                <a:latin typeface="+mn-ea"/>
              </a:rPr>
              <a:t>内则升迁入詹事府</a:t>
            </a:r>
            <a:r>
              <a:rPr lang="en-US" altLang="zh-CN" sz="2000" b="1" kern="0" dirty="0" smtClean="0">
                <a:solidFill>
                  <a:srgbClr val="FFFF00"/>
                </a:solidFill>
                <a:latin typeface="+mn-ea"/>
              </a:rPr>
              <a:t>(</a:t>
            </a:r>
            <a:r>
              <a:rPr lang="zh-CN" altLang="en-US" sz="2000" b="1" kern="0" dirty="0" smtClean="0">
                <a:solidFill>
                  <a:srgbClr val="FFFF00"/>
                </a:solidFill>
                <a:latin typeface="+mn-ea"/>
              </a:rPr>
              <a:t>辅导太子的班子</a:t>
            </a:r>
            <a:r>
              <a:rPr lang="en-US" altLang="zh-CN" sz="2000" b="1" kern="0" dirty="0" smtClean="0">
                <a:solidFill>
                  <a:srgbClr val="FFFF00"/>
                </a:solidFill>
                <a:latin typeface="+mn-ea"/>
              </a:rPr>
              <a:t>)</a:t>
            </a:r>
            <a:r>
              <a:rPr lang="zh-CN" altLang="en-US" sz="2000" b="1" kern="0" dirty="0" smtClean="0">
                <a:solidFill>
                  <a:srgbClr val="FFFF00"/>
                </a:solidFill>
                <a:latin typeface="+mn-ea"/>
              </a:rPr>
              <a:t>为官</a:t>
            </a:r>
            <a:r>
              <a:rPr lang="en-US" altLang="zh-CN" sz="2000" b="1" kern="0" dirty="0" smtClean="0">
                <a:solidFill>
                  <a:srgbClr val="FFFF00"/>
                </a:solidFill>
                <a:latin typeface="+mn-ea"/>
              </a:rPr>
              <a:t>,</a:t>
            </a:r>
            <a:r>
              <a:rPr lang="zh-CN" altLang="en-US" sz="2000" b="1" kern="0" dirty="0" smtClean="0">
                <a:solidFill>
                  <a:srgbClr val="FFFF00"/>
                </a:solidFill>
                <a:latin typeface="+mn-ea"/>
              </a:rPr>
              <a:t>之后就能很快地担任六部的侍郎、尚书等职</a:t>
            </a:r>
            <a:r>
              <a:rPr lang="en-US" altLang="zh-CN" sz="2000" b="1" kern="0" dirty="0" smtClean="0">
                <a:solidFill>
                  <a:srgbClr val="FFFF00"/>
                </a:solidFill>
                <a:latin typeface="+mn-ea"/>
              </a:rPr>
              <a:t>,</a:t>
            </a:r>
            <a:r>
              <a:rPr lang="zh-CN" altLang="en-US" sz="2000" b="1" kern="0" dirty="0" smtClean="0">
                <a:solidFill>
                  <a:srgbClr val="FFFF00"/>
                </a:solidFill>
                <a:latin typeface="+mn-ea"/>
              </a:rPr>
              <a:t>有些人往往还可以得到皇帝的眷顾</a:t>
            </a:r>
            <a:r>
              <a:rPr lang="en-US" altLang="zh-CN" sz="2000" b="1" kern="0" dirty="0" smtClean="0">
                <a:solidFill>
                  <a:srgbClr val="FFFF00"/>
                </a:solidFill>
                <a:latin typeface="+mn-ea"/>
              </a:rPr>
              <a:t>,</a:t>
            </a:r>
            <a:r>
              <a:rPr lang="zh-CN" altLang="en-US" sz="2000" b="1" kern="0" dirty="0" smtClean="0">
                <a:solidFill>
                  <a:srgbClr val="FFFF00"/>
                </a:solidFill>
                <a:latin typeface="+mn-ea"/>
              </a:rPr>
              <a:t>入宫伴读。由于翰林的招牌有利于封建官场仕途中的竞争</a:t>
            </a:r>
            <a:r>
              <a:rPr lang="en-US" altLang="zh-CN" sz="2000" b="1" kern="0" dirty="0" smtClean="0">
                <a:solidFill>
                  <a:srgbClr val="FFFF00"/>
                </a:solidFill>
                <a:latin typeface="+mn-ea"/>
              </a:rPr>
              <a:t>,</a:t>
            </a:r>
            <a:r>
              <a:rPr lang="zh-CN" altLang="en-US" sz="2000" b="1" kern="0" dirty="0" smtClean="0">
                <a:solidFill>
                  <a:srgbClr val="FFFF00"/>
                </a:solidFill>
                <a:latin typeface="+mn-ea"/>
              </a:rPr>
              <a:t>因此</a:t>
            </a:r>
            <a:r>
              <a:rPr lang="en-US" altLang="zh-CN" sz="2000" b="1" kern="0" dirty="0" smtClean="0">
                <a:solidFill>
                  <a:srgbClr val="FFFF00"/>
                </a:solidFill>
                <a:latin typeface="+mn-ea"/>
              </a:rPr>
              <a:t>,</a:t>
            </a:r>
            <a:r>
              <a:rPr lang="zh-CN" altLang="en-US" sz="2000" b="1" kern="0" dirty="0" smtClean="0">
                <a:solidFill>
                  <a:srgbClr val="FFFF00"/>
                </a:solidFill>
                <a:latin typeface="+mn-ea"/>
              </a:rPr>
              <a:t>在明清时期的封建官场中</a:t>
            </a:r>
            <a:r>
              <a:rPr lang="en-US" altLang="zh-CN" sz="2000" b="1" kern="0" dirty="0" smtClean="0">
                <a:solidFill>
                  <a:srgbClr val="FFFF00"/>
                </a:solidFill>
                <a:latin typeface="+mn-ea"/>
              </a:rPr>
              <a:t>,</a:t>
            </a:r>
            <a:r>
              <a:rPr lang="zh-CN" altLang="en-US" sz="2000" b="1" kern="0" dirty="0" smtClean="0">
                <a:solidFill>
                  <a:srgbClr val="FFFF00"/>
                </a:solidFill>
                <a:latin typeface="+mn-ea"/>
              </a:rPr>
              <a:t>最为注目的仍是翰林之选。虽然在明清时期</a:t>
            </a:r>
            <a:r>
              <a:rPr lang="en-US" altLang="zh-CN" sz="2000" b="1" kern="0" dirty="0" smtClean="0">
                <a:solidFill>
                  <a:srgbClr val="FFFF00"/>
                </a:solidFill>
                <a:latin typeface="+mn-ea"/>
              </a:rPr>
              <a:t>,</a:t>
            </a:r>
            <a:r>
              <a:rPr lang="zh-CN" altLang="en-US" sz="2000" b="1" kern="0" dirty="0" smtClean="0">
                <a:solidFill>
                  <a:srgbClr val="FFFF00"/>
                </a:solidFill>
                <a:latin typeface="+mn-ea"/>
              </a:rPr>
              <a:t>翰林院的地位并不是很高</a:t>
            </a:r>
            <a:r>
              <a:rPr lang="en-US" altLang="zh-CN" sz="2000" b="1" kern="0" dirty="0" smtClean="0">
                <a:solidFill>
                  <a:srgbClr val="FFFF00"/>
                </a:solidFill>
                <a:latin typeface="+mn-ea"/>
              </a:rPr>
              <a:t>,</a:t>
            </a:r>
            <a:r>
              <a:rPr lang="zh-CN" altLang="en-US" sz="2000" b="1" kern="0" dirty="0" smtClean="0">
                <a:solidFill>
                  <a:srgbClr val="FFFF00"/>
                </a:solidFill>
                <a:latin typeface="+mn-ea"/>
              </a:rPr>
              <a:t>但由于它曾有过十分显赫的历史再加之翰林院为皇朝的封建统治选拔和训练了一大批封建官吏</a:t>
            </a:r>
            <a:r>
              <a:rPr lang="en-US" altLang="zh-CN" sz="2000" b="1" kern="0" dirty="0" smtClean="0">
                <a:solidFill>
                  <a:srgbClr val="FFFF00"/>
                </a:solidFill>
                <a:latin typeface="+mn-ea"/>
              </a:rPr>
              <a:t>,</a:t>
            </a:r>
            <a:r>
              <a:rPr lang="zh-CN" altLang="en-US" sz="2000" b="1" kern="0" dirty="0" smtClean="0">
                <a:solidFill>
                  <a:srgbClr val="FFFF00"/>
                </a:solidFill>
                <a:latin typeface="+mn-ea"/>
              </a:rPr>
              <a:t>故而它在当时的社会上仍然享有很高的声望。</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3176" y="1786"/>
            <a:ext cx="12185653" cy="6854428"/>
            <a:chOff x="-1" y="0"/>
            <a:chExt cx="12192002" cy="6858000"/>
          </a:xfrm>
        </p:grpSpPr>
        <p:grpSp>
          <p:nvGrpSpPr>
            <p:cNvPr id="4" name="组合 7"/>
            <p:cNvGrpSpPr/>
            <p:nvPr/>
          </p:nvGrpSpPr>
          <p:grpSpPr>
            <a:xfrm>
              <a:off x="-1" y="0"/>
              <a:ext cx="12192002" cy="6858000"/>
              <a:chOff x="-1" y="0"/>
              <a:chExt cx="12192002" cy="6858000"/>
            </a:xfrm>
          </p:grpSpPr>
          <p:grpSp>
            <p:nvGrpSpPr>
              <p:cNvPr id="5"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41000" y="1395715"/>
            <a:ext cx="10845000" cy="2554545"/>
          </a:xfrm>
          <a:prstGeom prst="rect">
            <a:avLst/>
          </a:prstGeom>
        </p:spPr>
        <p:txBody>
          <a:bodyPr wrap="square">
            <a:spAutoFit/>
          </a:bodyPr>
          <a:lstStyle/>
          <a:p>
            <a:pPr eaLnBrk="0" latinLnBrk="1" hangingPunct="0"/>
            <a:r>
              <a:rPr lang="zh-CN" altLang="en-US" sz="2000" b="1" kern="0" dirty="0" smtClean="0">
                <a:solidFill>
                  <a:srgbClr val="FFFF00"/>
                </a:solidFill>
                <a:latin typeface="+mn-ea"/>
              </a:rPr>
              <a:t>◇翰林院庶吉士是什么样的角色</a:t>
            </a:r>
            <a:r>
              <a:rPr lang="en-US" altLang="zh-CN" sz="2000" b="1" kern="0" dirty="0" smtClean="0">
                <a:solidFill>
                  <a:srgbClr val="FFFF00"/>
                </a:solidFill>
                <a:latin typeface="+mn-ea"/>
              </a:rPr>
              <a:t>?</a:t>
            </a:r>
          </a:p>
          <a:p>
            <a:pPr eaLnBrk="0" latinLnBrk="1" hangingPunct="0"/>
            <a:r>
              <a:rPr lang="en-US" altLang="zh-CN" sz="2000" b="1" kern="0" dirty="0" smtClean="0">
                <a:solidFill>
                  <a:srgbClr val="FFFF00"/>
                </a:solidFill>
                <a:latin typeface="+mn-ea"/>
              </a:rPr>
              <a:t>    </a:t>
            </a:r>
            <a:r>
              <a:rPr lang="zh-CN" altLang="en-US" sz="2000" b="1" kern="0" dirty="0" smtClean="0">
                <a:solidFill>
                  <a:srgbClr val="FFFF00"/>
                </a:solidFill>
                <a:latin typeface="+mn-ea"/>
              </a:rPr>
              <a:t>在明清翰林院中又有所谓的庶吉士</a:t>
            </a:r>
            <a:r>
              <a:rPr lang="en-US" altLang="zh-CN" sz="2000" b="1" kern="0" dirty="0" smtClean="0">
                <a:solidFill>
                  <a:srgbClr val="FFFF00"/>
                </a:solidFill>
                <a:latin typeface="+mn-ea"/>
              </a:rPr>
              <a:t>,</a:t>
            </a:r>
            <a:r>
              <a:rPr lang="zh-CN" altLang="en-US" sz="2000" b="1" kern="0" dirty="0" smtClean="0">
                <a:solidFill>
                  <a:srgbClr val="FFFF00"/>
                </a:solidFill>
                <a:latin typeface="+mn-ea"/>
              </a:rPr>
              <a:t>这本来是明朝安置初入仕途者历练事体、增长经验的职官</a:t>
            </a:r>
            <a:r>
              <a:rPr lang="en-US" altLang="zh-CN" sz="2000" b="1" kern="0" dirty="0" smtClean="0">
                <a:solidFill>
                  <a:srgbClr val="FFFF00"/>
                </a:solidFill>
                <a:latin typeface="+mn-ea"/>
              </a:rPr>
              <a:t>,</a:t>
            </a:r>
            <a:r>
              <a:rPr lang="zh-CN" altLang="en-US" sz="2000" b="1" kern="0" dirty="0" smtClean="0">
                <a:solidFill>
                  <a:srgbClr val="FFFF00"/>
                </a:solidFill>
                <a:latin typeface="+mn-ea"/>
              </a:rPr>
              <a:t>后来专设于翰林院中</a:t>
            </a:r>
            <a:r>
              <a:rPr lang="en-US" altLang="zh-CN" sz="2000" b="1" kern="0" dirty="0" smtClean="0">
                <a:solidFill>
                  <a:srgbClr val="FFFF00"/>
                </a:solidFill>
                <a:latin typeface="+mn-ea"/>
              </a:rPr>
              <a:t>,</a:t>
            </a:r>
            <a:r>
              <a:rPr lang="zh-CN" altLang="en-US" sz="2000" b="1" kern="0" dirty="0" smtClean="0">
                <a:solidFill>
                  <a:srgbClr val="FFFF00"/>
                </a:solidFill>
                <a:latin typeface="+mn-ea"/>
              </a:rPr>
              <a:t>在三甲进士之外挑选文章、书法较好者担任</a:t>
            </a:r>
            <a:r>
              <a:rPr lang="en-US" altLang="zh-CN" sz="2000" b="1" kern="0" dirty="0" smtClean="0">
                <a:solidFill>
                  <a:srgbClr val="FFFF00"/>
                </a:solidFill>
                <a:latin typeface="+mn-ea"/>
              </a:rPr>
              <a:t>,</a:t>
            </a:r>
            <a:r>
              <a:rPr lang="zh-CN" altLang="en-US" sz="2000" b="1" kern="0" dirty="0" smtClean="0">
                <a:solidFill>
                  <a:srgbClr val="FFFF00"/>
                </a:solidFill>
                <a:latin typeface="+mn-ea"/>
              </a:rPr>
              <a:t>在翰林院中学习帖、诗、楷等功课</a:t>
            </a:r>
            <a:r>
              <a:rPr lang="en-US" altLang="zh-CN" sz="2000" b="1" kern="0" dirty="0" smtClean="0">
                <a:solidFill>
                  <a:srgbClr val="FFFF00"/>
                </a:solidFill>
                <a:latin typeface="+mn-ea"/>
              </a:rPr>
              <a:t>,</a:t>
            </a:r>
            <a:r>
              <a:rPr lang="zh-CN" altLang="en-US" sz="2000" b="1" kern="0" dirty="0" smtClean="0">
                <a:solidFill>
                  <a:srgbClr val="FFFF00"/>
                </a:solidFill>
                <a:latin typeface="+mn-ea"/>
              </a:rPr>
              <a:t>学习期间没有俸禄</a:t>
            </a:r>
            <a:r>
              <a:rPr lang="en-US" altLang="zh-CN" sz="2000" b="1" kern="0" dirty="0" smtClean="0">
                <a:solidFill>
                  <a:srgbClr val="FFFF00"/>
                </a:solidFill>
                <a:latin typeface="+mn-ea"/>
              </a:rPr>
              <a:t>,</a:t>
            </a:r>
            <a:r>
              <a:rPr lang="zh-CN" altLang="en-US" sz="2000" b="1" kern="0" dirty="0" smtClean="0">
                <a:solidFill>
                  <a:srgbClr val="FFFF00"/>
                </a:solidFill>
                <a:latin typeface="+mn-ea"/>
              </a:rPr>
              <a:t>三年之后再进行考试</a:t>
            </a:r>
            <a:r>
              <a:rPr lang="en-US" altLang="zh-CN" sz="2000" b="1" kern="0" dirty="0" smtClean="0">
                <a:solidFill>
                  <a:srgbClr val="FFFF00"/>
                </a:solidFill>
                <a:latin typeface="+mn-ea"/>
              </a:rPr>
              <a:t>,</a:t>
            </a:r>
            <a:r>
              <a:rPr lang="zh-CN" altLang="en-US" sz="2000" b="1" kern="0" dirty="0" smtClean="0">
                <a:solidFill>
                  <a:srgbClr val="FFFF00"/>
                </a:solidFill>
                <a:latin typeface="+mn-ea"/>
              </a:rPr>
              <a:t>考试合格者授给编修、检讨等翰林官</a:t>
            </a:r>
            <a:r>
              <a:rPr lang="en-US" altLang="zh-CN" sz="2000" b="1" kern="0" dirty="0" smtClean="0">
                <a:solidFill>
                  <a:srgbClr val="FFFF00"/>
                </a:solidFill>
                <a:latin typeface="+mn-ea"/>
              </a:rPr>
              <a:t>,</a:t>
            </a:r>
            <a:r>
              <a:rPr lang="zh-CN" altLang="en-US" sz="2000" b="1" kern="0" dirty="0" smtClean="0">
                <a:solidFill>
                  <a:srgbClr val="FFFF00"/>
                </a:solidFill>
                <a:latin typeface="+mn-ea"/>
              </a:rPr>
              <a:t>或放到外地做州、县官。明太祖时开始设置</a:t>
            </a:r>
            <a:r>
              <a:rPr lang="en-US" altLang="zh-CN" sz="2000" b="1" kern="0" dirty="0" smtClean="0">
                <a:solidFill>
                  <a:srgbClr val="FFFF00"/>
                </a:solidFill>
                <a:latin typeface="+mn-ea"/>
              </a:rPr>
              <a:t>,</a:t>
            </a:r>
            <a:r>
              <a:rPr lang="zh-CN" altLang="en-US" sz="2000" b="1" kern="0" dirty="0" smtClean="0">
                <a:solidFill>
                  <a:srgbClr val="FFFF00"/>
                </a:solidFill>
                <a:latin typeface="+mn-ea"/>
              </a:rPr>
              <a:t>依照所属部门的不同</a:t>
            </a:r>
            <a:r>
              <a:rPr lang="en-US" altLang="zh-CN" sz="2000" b="1" kern="0" dirty="0" smtClean="0">
                <a:solidFill>
                  <a:srgbClr val="FFFF00"/>
                </a:solidFill>
                <a:latin typeface="+mn-ea"/>
              </a:rPr>
              <a:t>,</a:t>
            </a:r>
            <a:r>
              <a:rPr lang="zh-CN" altLang="en-US" sz="2000" b="1" kern="0" dirty="0" smtClean="0">
                <a:solidFill>
                  <a:srgbClr val="FFFF00"/>
                </a:solidFill>
                <a:latin typeface="+mn-ea"/>
              </a:rPr>
              <a:t>又可以分为六科庶吉士、中书庶吉士等。明成祖永乐初年</a:t>
            </a:r>
            <a:r>
              <a:rPr lang="en-US" altLang="zh-CN" sz="2000" b="1" kern="0" dirty="0" smtClean="0">
                <a:solidFill>
                  <a:srgbClr val="FFFF00"/>
                </a:solidFill>
                <a:latin typeface="+mn-ea"/>
              </a:rPr>
              <a:t>,</a:t>
            </a:r>
            <a:r>
              <a:rPr lang="zh-CN" altLang="en-US" sz="2000" b="1" kern="0" dirty="0" smtClean="0">
                <a:solidFill>
                  <a:srgbClr val="FFFF00"/>
                </a:solidFill>
                <a:latin typeface="+mn-ea"/>
              </a:rPr>
              <a:t>并隶属于翰林院</a:t>
            </a:r>
            <a:r>
              <a:rPr lang="en-US" altLang="zh-CN" sz="2000" b="1" kern="0" dirty="0" smtClean="0">
                <a:solidFill>
                  <a:srgbClr val="FFFF00"/>
                </a:solidFill>
                <a:latin typeface="+mn-ea"/>
              </a:rPr>
              <a:t>,</a:t>
            </a:r>
            <a:r>
              <a:rPr lang="zh-CN" altLang="en-US" sz="2000" b="1" kern="0" dirty="0" smtClean="0">
                <a:solidFill>
                  <a:srgbClr val="FFFF00"/>
                </a:solidFill>
                <a:latin typeface="+mn-ea"/>
              </a:rPr>
              <a:t>统称为翰林院庶吉士。清朝在翰林院设置庶常馆</a:t>
            </a:r>
            <a:r>
              <a:rPr lang="en-US" altLang="zh-CN" sz="2000" b="1" kern="0" dirty="0" smtClean="0">
                <a:solidFill>
                  <a:srgbClr val="FFFF00"/>
                </a:solidFill>
                <a:latin typeface="+mn-ea"/>
              </a:rPr>
              <a:t>,</a:t>
            </a:r>
            <a:r>
              <a:rPr lang="zh-CN" altLang="en-US" sz="2000" b="1" kern="0" dirty="0" smtClean="0">
                <a:solidFill>
                  <a:srgbClr val="FFFF00"/>
                </a:solidFill>
                <a:latin typeface="+mn-ea"/>
              </a:rPr>
              <a:t>进士殿试后再经过朝考</a:t>
            </a:r>
            <a:r>
              <a:rPr lang="en-US" altLang="zh-CN" sz="2000" b="1" kern="0" dirty="0" smtClean="0">
                <a:solidFill>
                  <a:srgbClr val="FFFF00"/>
                </a:solidFill>
                <a:latin typeface="+mn-ea"/>
              </a:rPr>
              <a:t>,</a:t>
            </a:r>
            <a:r>
              <a:rPr lang="zh-CN" altLang="en-US" sz="2000" b="1" kern="0" dirty="0" smtClean="0">
                <a:solidFill>
                  <a:srgbClr val="FFFF00"/>
                </a:solidFill>
                <a:latin typeface="+mn-ea"/>
              </a:rPr>
              <a:t>成绩优秀者入选为庶吉士。庶吉士肄业三年期满</a:t>
            </a:r>
            <a:r>
              <a:rPr lang="en-US" altLang="zh-CN" sz="2000" b="1" kern="0" dirty="0" smtClean="0">
                <a:solidFill>
                  <a:srgbClr val="FFFF00"/>
                </a:solidFill>
                <a:latin typeface="+mn-ea"/>
              </a:rPr>
              <a:t>,</a:t>
            </a:r>
            <a:r>
              <a:rPr lang="zh-CN" altLang="en-US" sz="2000" b="1" kern="0" dirty="0" smtClean="0">
                <a:solidFill>
                  <a:srgbClr val="FFFF00"/>
                </a:solidFill>
                <a:latin typeface="+mn-ea"/>
              </a:rPr>
              <a:t>散馆授官。所以明清时期</a:t>
            </a:r>
            <a:r>
              <a:rPr lang="en-US" altLang="zh-CN" sz="2000" b="1" kern="0" dirty="0" smtClean="0">
                <a:solidFill>
                  <a:srgbClr val="FFFF00"/>
                </a:solidFill>
                <a:latin typeface="+mn-ea"/>
              </a:rPr>
              <a:t>,</a:t>
            </a:r>
            <a:r>
              <a:rPr lang="zh-CN" altLang="en-US" sz="2000" b="1" kern="0" dirty="0" smtClean="0">
                <a:solidFill>
                  <a:srgbClr val="FFFF00"/>
                </a:solidFill>
                <a:latin typeface="+mn-ea"/>
              </a:rPr>
              <a:t>庶吉士实际上就是封建皇朝的预备官吏。</a:t>
            </a:r>
            <a:endParaRPr lang="zh-CN" altLang="en-US" sz="2000" b="1" kern="0" dirty="0">
              <a:solidFill>
                <a:srgbClr val="FFFF00"/>
              </a:solidFill>
              <a:latin typeface="+mn-ea"/>
            </a:endParaRPr>
          </a:p>
        </p:txBody>
      </p:sp>
    </p:spTree>
    <p:extLst>
      <p:ext uri="{BB962C8B-B14F-4D97-AF65-F5344CB8AC3E}">
        <p14:creationId xmlns="" xmlns:p14="http://schemas.microsoft.com/office/powerpoint/2010/main" val="12195098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804003" y="1022936"/>
            <a:ext cx="10577017"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8</a:t>
            </a:r>
            <a:r>
              <a:rPr lang="zh-CN" altLang="en-US" sz="3000" b="1" kern="0" dirty="0">
                <a:solidFill>
                  <a:srgbClr val="FFFF00"/>
                </a:solidFill>
                <a:latin typeface="+mn-ea"/>
              </a:rPr>
              <a:t>课标全国</a:t>
            </a:r>
            <a:r>
              <a:rPr lang="en-US" altLang="zh-CN" sz="3000" b="1" kern="0" dirty="0">
                <a:solidFill>
                  <a:srgbClr val="FFFF00"/>
                </a:solidFill>
                <a:latin typeface="+mn-ea"/>
              </a:rPr>
              <a:t>Ⅱ</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豪右</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指旧时的富豪家族、世家大户</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汉代以右为尊</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所以习惯上称为“豪右”。</a:t>
            </a: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顿首</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即以头叩地而拜</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是古代交际礼仪</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又常常用于书信、表奏中作为敬辞。</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dirty="0">
                <a:solidFill>
                  <a:srgbClr val="FFFF00"/>
                </a:solidFill>
              </a:rPr>
              <a:t>C.</a:t>
            </a:r>
            <a:r>
              <a:rPr lang="zh-CN" altLang="en-US" sz="2200" b="1" dirty="0">
                <a:solidFill>
                  <a:srgbClr val="FFFF00"/>
                </a:solidFill>
              </a:rPr>
              <a:t>茂才</a:t>
            </a:r>
            <a:r>
              <a:rPr lang="en-US" altLang="zh-CN" sz="2200" b="1" dirty="0">
                <a:solidFill>
                  <a:srgbClr val="FFFF00"/>
                </a:solidFill>
              </a:rPr>
              <a:t>,</a:t>
            </a:r>
            <a:r>
              <a:rPr lang="zh-CN" altLang="en-US" sz="2200" b="1" dirty="0">
                <a:solidFill>
                  <a:srgbClr val="FFFF00"/>
                </a:solidFill>
              </a:rPr>
              <a:t>即秀才</a:t>
            </a:r>
            <a:r>
              <a:rPr lang="en-US" altLang="zh-CN" sz="2200" b="1" dirty="0">
                <a:solidFill>
                  <a:srgbClr val="FFFF00"/>
                </a:solidFill>
              </a:rPr>
              <a:t>,</a:t>
            </a:r>
            <a:r>
              <a:rPr lang="zh-CN" altLang="en-US" sz="2200" b="1" dirty="0">
                <a:solidFill>
                  <a:srgbClr val="FFFF00"/>
                </a:solidFill>
              </a:rPr>
              <a:t>东汉时为避光武帝刘秀名讳</a:t>
            </a:r>
            <a:r>
              <a:rPr lang="en-US" altLang="zh-CN" sz="2200" b="1" dirty="0">
                <a:solidFill>
                  <a:srgbClr val="FFFF00"/>
                </a:solidFill>
              </a:rPr>
              <a:t>,</a:t>
            </a:r>
            <a:r>
              <a:rPr lang="zh-CN" altLang="en-US" sz="2200" b="1" dirty="0">
                <a:solidFill>
                  <a:srgbClr val="FFFF00"/>
                </a:solidFill>
              </a:rPr>
              <a:t>改称茂才</a:t>
            </a:r>
            <a:r>
              <a:rPr lang="en-US" altLang="zh-CN" sz="2200" b="1" dirty="0">
                <a:solidFill>
                  <a:srgbClr val="FFFF00"/>
                </a:solidFill>
              </a:rPr>
              <a:t>,</a:t>
            </a:r>
            <a:r>
              <a:rPr lang="zh-CN" altLang="en-US" sz="2200" b="1" dirty="0">
                <a:solidFill>
                  <a:srgbClr val="FFFF00"/>
                </a:solidFill>
              </a:rPr>
              <a:t>后世有时也沿用此名。</a:t>
            </a:r>
          </a:p>
          <a:p>
            <a:pPr eaLnBrk="0" latinLnBrk="1" hangingPunct="0"/>
            <a:r>
              <a:rPr lang="en-US" altLang="zh-CN" sz="2200" b="1" dirty="0">
                <a:solidFill>
                  <a:srgbClr val="FFFF00"/>
                </a:solidFill>
              </a:rPr>
              <a:t>D.</a:t>
            </a:r>
            <a:r>
              <a:rPr lang="zh-CN" altLang="en-US" sz="2200" b="1" dirty="0">
                <a:solidFill>
                  <a:srgbClr val="FFFF00"/>
                </a:solidFill>
              </a:rPr>
              <a:t>京师是古代京城的通称</a:t>
            </a:r>
            <a:r>
              <a:rPr lang="en-US" altLang="zh-CN" sz="2200" b="1" dirty="0">
                <a:solidFill>
                  <a:srgbClr val="FFFF00"/>
                </a:solidFill>
              </a:rPr>
              <a:t>,</a:t>
            </a:r>
            <a:r>
              <a:rPr lang="zh-CN" altLang="en-US" sz="2200" b="1" dirty="0">
                <a:solidFill>
                  <a:srgbClr val="FFFF00"/>
                </a:solidFill>
              </a:rPr>
              <a:t>现代则称为首都</a:t>
            </a:r>
            <a:r>
              <a:rPr lang="en-US" altLang="zh-CN" sz="2200" b="1" dirty="0">
                <a:solidFill>
                  <a:srgbClr val="FFFF00"/>
                </a:solidFill>
              </a:rPr>
              <a:t>;“</a:t>
            </a:r>
            <a:r>
              <a:rPr lang="zh-CN" altLang="en-US" sz="2200" b="1" dirty="0">
                <a:solidFill>
                  <a:srgbClr val="FFFF00"/>
                </a:solidFill>
              </a:rPr>
              <a:t>京”“师”单用</a:t>
            </a:r>
            <a:r>
              <a:rPr lang="en-US" altLang="zh-CN" sz="2200" b="1" dirty="0">
                <a:solidFill>
                  <a:srgbClr val="FFFF00"/>
                </a:solidFill>
              </a:rPr>
              <a:t>,</a:t>
            </a:r>
            <a:r>
              <a:rPr lang="zh-CN" altLang="en-US" sz="2200" b="1" dirty="0">
                <a:solidFill>
                  <a:srgbClr val="FFFF00"/>
                </a:solidFill>
              </a:rPr>
              <a:t>旧时均可指国都。</a:t>
            </a:r>
          </a:p>
        </p:txBody>
      </p:sp>
      <p:sp>
        <p:nvSpPr>
          <p:cNvPr id="21" name="矩形 20"/>
          <p:cNvSpPr/>
          <p:nvPr/>
        </p:nvSpPr>
        <p:spPr>
          <a:xfrm>
            <a:off x="804003" y="3767401"/>
            <a:ext cx="10424816" cy="707886"/>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a:t>
            </a:r>
            <a:r>
              <a:rPr lang="zh-CN" altLang="en-US" sz="2000" b="1" dirty="0">
                <a:solidFill>
                  <a:srgbClr val="FFFF00"/>
                </a:solidFill>
                <a:latin typeface="+mn-ea"/>
              </a:rPr>
              <a:t> </a:t>
            </a:r>
            <a:r>
              <a:rPr lang="en-US" altLang="zh-CN" sz="2000" b="1" dirty="0">
                <a:solidFill>
                  <a:srgbClr val="FFFF00"/>
                </a:solidFill>
                <a:latin typeface="+mn-ea"/>
              </a:rPr>
              <a:t>D</a:t>
            </a:r>
            <a:r>
              <a:rPr lang="zh-CN" altLang="en-US" sz="2000" b="1" dirty="0">
                <a:solidFill>
                  <a:srgbClr val="FFFF00"/>
                </a:solidFill>
                <a:latin typeface="+mn-ea"/>
              </a:rPr>
              <a:t>　本题考查了解并掌握常见的古代文化常识的能力。“京师”旧指国都</a:t>
            </a:r>
            <a:r>
              <a:rPr lang="en-US" altLang="zh-CN" sz="2000" b="1" dirty="0">
                <a:solidFill>
                  <a:srgbClr val="FFFF00"/>
                </a:solidFill>
                <a:latin typeface="+mn-ea"/>
              </a:rPr>
              <a:t>,“</a:t>
            </a:r>
            <a:r>
              <a:rPr lang="zh-CN" altLang="en-US" sz="2000" b="1" dirty="0">
                <a:solidFill>
                  <a:srgbClr val="FFFF00"/>
                </a:solidFill>
                <a:latin typeface="+mn-ea"/>
              </a:rPr>
              <a:t>京”字</a:t>
            </a:r>
            <a:br>
              <a:rPr lang="zh-CN" altLang="en-US" sz="2000" b="1" dirty="0">
                <a:solidFill>
                  <a:srgbClr val="FFFF00"/>
                </a:solidFill>
                <a:latin typeface="+mn-ea"/>
              </a:rPr>
            </a:br>
            <a:r>
              <a:rPr lang="zh-CN" altLang="en-US" sz="2000" b="1" dirty="0">
                <a:solidFill>
                  <a:srgbClr val="FFFF00"/>
                </a:solidFill>
                <a:latin typeface="+mn-ea"/>
              </a:rPr>
              <a:t>单用也可以指国都</a:t>
            </a:r>
            <a:r>
              <a:rPr lang="en-US" altLang="zh-CN" sz="2000" b="1" dirty="0">
                <a:solidFill>
                  <a:srgbClr val="FFFF00"/>
                </a:solidFill>
                <a:latin typeface="+mn-ea"/>
              </a:rPr>
              <a:t>,</a:t>
            </a:r>
            <a:r>
              <a:rPr lang="zh-CN" altLang="en-US" sz="2000" b="1" dirty="0">
                <a:solidFill>
                  <a:srgbClr val="FFFF00"/>
                </a:solidFill>
                <a:latin typeface="+mn-ea"/>
              </a:rPr>
              <a:t>但“师”字单用常指老师、军队之类</a:t>
            </a:r>
            <a:r>
              <a:rPr lang="en-US" altLang="zh-CN" sz="2000" b="1" dirty="0">
                <a:solidFill>
                  <a:srgbClr val="FFFF00"/>
                </a:solidFill>
                <a:latin typeface="+mn-ea"/>
              </a:rPr>
              <a:t>,</a:t>
            </a:r>
            <a:r>
              <a:rPr lang="zh-CN" altLang="en-US" sz="2000" b="1" dirty="0">
                <a:solidFill>
                  <a:srgbClr val="FFFF00"/>
                </a:solidFill>
                <a:latin typeface="+mn-ea"/>
              </a:rPr>
              <a:t>故“旧时均可指国都”错。</a:t>
            </a:r>
          </a:p>
        </p:txBody>
      </p:sp>
    </p:spTree>
    <p:extLst>
      <p:ext uri="{BB962C8B-B14F-4D97-AF65-F5344CB8AC3E}">
        <p14:creationId xmlns="" xmlns:p14="http://schemas.microsoft.com/office/powerpoint/2010/main" val="2644905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18"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76467" y="1613729"/>
            <a:ext cx="11494846" cy="33570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矩形 1"/>
          <p:cNvSpPr/>
          <p:nvPr/>
        </p:nvSpPr>
        <p:spPr>
          <a:xfrm>
            <a:off x="4230583" y="511038"/>
            <a:ext cx="3786614" cy="707886"/>
          </a:xfrm>
          <a:prstGeom prst="rect">
            <a:avLst/>
          </a:prstGeom>
        </p:spPr>
        <p:txBody>
          <a:bodyPr wrap="none">
            <a:spAutoFit/>
          </a:bodyPr>
          <a:lstStyle/>
          <a:p>
            <a:pPr eaLnBrk="0" latinLnBrk="1" hangingPunct="0"/>
            <a:r>
              <a:rPr lang="zh-CN" altLang="en-US" sz="4000" b="1" kern="0" dirty="0" smtClean="0">
                <a:solidFill>
                  <a:srgbClr val="FFFF00"/>
                </a:solidFill>
                <a:latin typeface="+mn-ea"/>
              </a:rPr>
              <a:t>（四）</a:t>
            </a:r>
            <a:r>
              <a:rPr lang="zh-CN" altLang="en-US" sz="4000" b="1" kern="0" dirty="0">
                <a:solidFill>
                  <a:srgbClr val="FFFF00"/>
                </a:solidFill>
                <a:latin typeface="+mn-ea"/>
              </a:rPr>
              <a:t>人物</a:t>
            </a:r>
            <a:r>
              <a:rPr lang="zh-CN" altLang="en-US" sz="4000" b="1" kern="0" dirty="0" smtClean="0">
                <a:solidFill>
                  <a:srgbClr val="FFFF00"/>
                </a:solidFill>
                <a:latin typeface="+mn-ea"/>
              </a:rPr>
              <a:t>称谓</a:t>
            </a:r>
            <a:endParaRPr lang="zh-CN" altLang="en-US" sz="4000" b="1" kern="0" dirty="0">
              <a:solidFill>
                <a:srgbClr val="FFFF00"/>
              </a:solidFill>
              <a:latin typeface="+mn-ea"/>
            </a:endParaRPr>
          </a:p>
        </p:txBody>
      </p:sp>
    </p:spTree>
    <p:extLst>
      <p:ext uri="{BB962C8B-B14F-4D97-AF65-F5344CB8AC3E}">
        <p14:creationId xmlns="" xmlns:p14="http://schemas.microsoft.com/office/powerpoint/2010/main" val="741637573"/>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17099" y="1284605"/>
            <a:ext cx="10813582" cy="3785652"/>
          </a:xfrm>
          <a:prstGeom prst="rect">
            <a:avLst/>
          </a:prstGeom>
        </p:spPr>
        <p:txBody>
          <a:bodyPr wrap="square">
            <a:spAutoFit/>
          </a:bodyPr>
          <a:lstStyle/>
          <a:p>
            <a:pPr eaLnBrk="0" latinLnBrk="1" hangingPunct="0"/>
            <a:r>
              <a:rPr lang="en-US" altLang="zh-CN" sz="2000" b="1" kern="0" dirty="0" smtClean="0">
                <a:solidFill>
                  <a:srgbClr val="FFFF00"/>
                </a:solidFill>
                <a:latin typeface="+mn-ea"/>
              </a:rPr>
              <a:t>【</a:t>
            </a:r>
            <a:r>
              <a:rPr lang="zh-CN" altLang="en-US" sz="2000" b="1" kern="0" dirty="0">
                <a:solidFill>
                  <a:srgbClr val="FFFF00"/>
                </a:solidFill>
                <a:latin typeface="+mn-ea"/>
              </a:rPr>
              <a:t>庙号</a:t>
            </a:r>
            <a:r>
              <a:rPr lang="en-US" altLang="zh-CN" sz="2000" b="1" kern="0" dirty="0">
                <a:solidFill>
                  <a:srgbClr val="FFFF00"/>
                </a:solidFill>
                <a:latin typeface="+mn-ea"/>
              </a:rPr>
              <a:t>】</a:t>
            </a:r>
            <a:r>
              <a:rPr lang="zh-CN" altLang="en-US" sz="2000" b="1" kern="0" dirty="0">
                <a:solidFill>
                  <a:srgbClr val="FFFF00"/>
                </a:solidFill>
                <a:latin typeface="+mn-ea"/>
              </a:rPr>
              <a:t>庙号始于商朝，止于清朝，是封建皇帝死后，在太庙立室奉祀时的名号。一般开国的皇帝称祖，后继者称宗。如宋朝赵匡胤称太祖，其后的赵光义称太宗。也有个别朝代前几个皇帝皆称祖。如明朝朱元璋称太祖，其子朱棣称成祖；清朝福临（顺治）称世祖，玄烨（康熙）称圣祖。但是在隋以前，并不是每个皇帝都有庙号，因为按照典制，只有文治武功和德行卓著者方可入庙奉祀。唐以后，每个皇帝都有了庙号。</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尊号</a:t>
            </a:r>
            <a:r>
              <a:rPr lang="en-US" altLang="zh-CN" sz="2000" b="1" kern="0" dirty="0">
                <a:solidFill>
                  <a:srgbClr val="FFFF00"/>
                </a:solidFill>
                <a:latin typeface="+mn-ea"/>
              </a:rPr>
              <a:t>】</a:t>
            </a:r>
            <a:r>
              <a:rPr lang="zh-CN" altLang="en-US" sz="2000" b="1" kern="0" dirty="0">
                <a:solidFill>
                  <a:srgbClr val="FFFF00"/>
                </a:solidFill>
                <a:latin typeface="+mn-ea"/>
              </a:rPr>
              <a:t>尊号是为皇帝加的由尊崇褒美之词组成的特殊称号。 或生前所上，或死后追加。追加的亦可视为谥号。一般认为尊号产生于唐代，实际上早在秦统一中国之初，李斯等人就曾为当时的秦王政上尊号曰“秦皇”。</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年号</a:t>
            </a:r>
            <a:r>
              <a:rPr lang="en-US" altLang="zh-CN" sz="2000" b="1" kern="0" dirty="0">
                <a:solidFill>
                  <a:srgbClr val="FFFF00"/>
                </a:solidFill>
                <a:latin typeface="+mn-ea"/>
              </a:rPr>
              <a:t>】</a:t>
            </a:r>
            <a:r>
              <a:rPr lang="zh-CN" altLang="en-US" sz="2000" b="1" kern="0" dirty="0">
                <a:solidFill>
                  <a:srgbClr val="FFFF00"/>
                </a:solidFill>
                <a:latin typeface="+mn-ea"/>
              </a:rPr>
              <a:t>年号是封建皇帝纪年的名号，由汉武帝首创，他的第一个年号为“建元”。以后每个朝代的每一个新君即位，一般都要改变年号，叫改元。明朝以前，封建皇帝每遇军国大事或重大祥瑞灾异，常常改元。自明朝第一代皇帝朱元璋开始，包括明清两代，每一个皇帝不论在位时间长短，基本上只用一个年号，如明太祖只用洪武，清高宗只用乾隆。</a:t>
            </a:r>
          </a:p>
        </p:txBody>
      </p:sp>
    </p:spTree>
    <p:extLst>
      <p:ext uri="{BB962C8B-B14F-4D97-AF65-F5344CB8AC3E}">
        <p14:creationId xmlns="" xmlns:p14="http://schemas.microsoft.com/office/powerpoint/2010/main" val="3492800245"/>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3" name="矩形 2"/>
          <p:cNvSpPr/>
          <p:nvPr/>
        </p:nvSpPr>
        <p:spPr>
          <a:xfrm>
            <a:off x="673500" y="1488654"/>
            <a:ext cx="10822500" cy="2554545"/>
          </a:xfrm>
          <a:prstGeom prst="rect">
            <a:avLst/>
          </a:prstGeom>
        </p:spPr>
        <p:txBody>
          <a:bodyPr wrap="square">
            <a:spAutoFit/>
          </a:bodyPr>
          <a:lstStyle/>
          <a:p>
            <a:r>
              <a:rPr lang="en-US" altLang="zh-CN" sz="2000" b="1" kern="0" dirty="0">
                <a:solidFill>
                  <a:srgbClr val="FFFF00"/>
                </a:solidFill>
                <a:latin typeface="+mn-ea"/>
              </a:rPr>
              <a:t>【</a:t>
            </a:r>
            <a:r>
              <a:rPr lang="zh-CN" altLang="en-US" sz="2000" b="1" kern="0" dirty="0">
                <a:solidFill>
                  <a:srgbClr val="FFFF00"/>
                </a:solidFill>
                <a:latin typeface="+mn-ea"/>
              </a:rPr>
              <a:t>谥号</a:t>
            </a:r>
            <a:r>
              <a:rPr lang="en-US" altLang="zh-CN" sz="2000" b="1" kern="0" dirty="0">
                <a:solidFill>
                  <a:srgbClr val="FFFF00"/>
                </a:solidFill>
                <a:latin typeface="+mn-ea"/>
              </a:rPr>
              <a:t>】</a:t>
            </a:r>
            <a:r>
              <a:rPr lang="zh-CN" altLang="en-US" sz="2000" b="1" kern="0" dirty="0">
                <a:solidFill>
                  <a:srgbClr val="FFFF00"/>
                </a:solidFill>
                <a:latin typeface="+mn-ea"/>
              </a:rPr>
              <a:t>谥号产生于周朝。据说，周公制谥法，每个天子死后，就根据他生前的行为，给他一个代名。譬如，周武王，因为他灭商朝有武功，死后谥号为“武”。周文王因为发扬文化，重视农业生产，关心内政，谥号为“文”。这种谥法一直流传了几千年，直到</a:t>
            </a:r>
            <a:r>
              <a:rPr lang="en-US" altLang="zh-CN" sz="2000" b="1" kern="0" dirty="0">
                <a:solidFill>
                  <a:srgbClr val="FFFF00"/>
                </a:solidFill>
                <a:latin typeface="+mn-ea"/>
              </a:rPr>
              <a:t>1911</a:t>
            </a:r>
            <a:r>
              <a:rPr lang="zh-CN" altLang="en-US" sz="2000" b="1" kern="0" dirty="0">
                <a:solidFill>
                  <a:srgbClr val="FFFF00"/>
                </a:solidFill>
                <a:latin typeface="+mn-ea"/>
              </a:rPr>
              <a:t>年辛亥革命爆发后，才跟着清王朝一同消亡。 但是，谥法在秦朝时也曾一度中断。 这是因为，秦王嬴政于公元前</a:t>
            </a:r>
            <a:r>
              <a:rPr lang="en-US" altLang="zh-CN" sz="2000" b="1" kern="0" dirty="0">
                <a:solidFill>
                  <a:srgbClr val="FFFF00"/>
                </a:solidFill>
                <a:latin typeface="+mn-ea"/>
              </a:rPr>
              <a:t>221</a:t>
            </a:r>
            <a:r>
              <a:rPr lang="zh-CN" altLang="en-US" sz="2000" b="1" kern="0" dirty="0">
                <a:solidFill>
                  <a:srgbClr val="FFFF00"/>
                </a:solidFill>
                <a:latin typeface="+mn-ea"/>
              </a:rPr>
              <a:t>年统一中国后，认为加谥号是“子议父，臣议君”，不可取。于是下令废除了谥法，自称“始皇帝”。后世子孙世代相传，即二世、三世皇帝。后来到了汉朝，庙号、谥号才恢复过来。如汉武帝，他本名刘彻，庙号“世宗”，谥号“孝武”，全称是“世宗孝武皇帝”，简称汉武帝。</a:t>
            </a:r>
          </a:p>
        </p:txBody>
      </p:sp>
    </p:spTree>
    <p:extLst>
      <p:ext uri="{BB962C8B-B14F-4D97-AF65-F5344CB8AC3E}">
        <p14:creationId xmlns="" xmlns:p14="http://schemas.microsoft.com/office/powerpoint/2010/main" val="4231505619"/>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stretch>
            <a:fillRect/>
          </a:stretch>
        </p:blipFill>
        <p:spPr>
          <a:xfrm>
            <a:off x="906116" y="1356941"/>
            <a:ext cx="10435549" cy="4401560"/>
          </a:xfrm>
          <a:prstGeom prst="rect">
            <a:avLst/>
          </a:prstGeom>
          <a:solidFill>
            <a:schemeClr val="bg1"/>
          </a:solidFill>
        </p:spPr>
      </p:pic>
    </p:spTree>
    <p:extLst>
      <p:ext uri="{BB962C8B-B14F-4D97-AF65-F5344CB8AC3E}">
        <p14:creationId xmlns="" xmlns:p14="http://schemas.microsoft.com/office/powerpoint/2010/main" val="2511758697"/>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3176" y="1786"/>
            <a:ext cx="12185653" cy="6854428"/>
            <a:chOff x="-1" y="0"/>
            <a:chExt cx="12192002" cy="6858000"/>
          </a:xfrm>
        </p:grpSpPr>
        <p:grpSp>
          <p:nvGrpSpPr>
            <p:cNvPr id="3" name="组合 32"/>
            <p:cNvGrpSpPr/>
            <p:nvPr/>
          </p:nvGrpSpPr>
          <p:grpSpPr>
            <a:xfrm>
              <a:off x="-1" y="0"/>
              <a:ext cx="12192002" cy="6858000"/>
              <a:chOff x="-1" y="0"/>
              <a:chExt cx="12192002" cy="6858000"/>
            </a:xfrm>
          </p:grpSpPr>
          <p:grpSp>
            <p:nvGrpSpPr>
              <p:cNvPr id="14" name="组合 38"/>
              <p:cNvGrpSpPr/>
              <p:nvPr/>
            </p:nvGrpSpPr>
            <p:grpSpPr>
              <a:xfrm>
                <a:off x="-1" y="0"/>
                <a:ext cx="12192002" cy="6858000"/>
                <a:chOff x="-1" y="0"/>
                <a:chExt cx="12192002" cy="6858000"/>
              </a:xfrm>
            </p:grpSpPr>
            <p:pic>
              <p:nvPicPr>
                <p:cNvPr id="41" name="图片 4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42" name="图片 4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40" name="图片 3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4"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6" name="矩形 25"/>
          <p:cNvSpPr/>
          <p:nvPr/>
        </p:nvSpPr>
        <p:spPr>
          <a:xfrm>
            <a:off x="1082179" y="1374768"/>
            <a:ext cx="10310070" cy="3693319"/>
          </a:xfrm>
          <a:prstGeom prst="rect">
            <a:avLst/>
          </a:prstGeom>
        </p:spPr>
        <p:txBody>
          <a:bodyPr wrap="square">
            <a:spAutoFit/>
          </a:bodyPr>
          <a:lstStyle/>
          <a:p>
            <a:r>
              <a:rPr lang="zh-CN" altLang="en-US" b="1" dirty="0" smtClean="0">
                <a:solidFill>
                  <a:srgbClr val="FFFF00"/>
                </a:solidFill>
                <a:latin typeface="+mn-ea"/>
              </a:rPr>
              <a:t>◇如何区别帝王的年号、谥号与庙号</a:t>
            </a:r>
            <a:r>
              <a:rPr lang="en-US" altLang="zh-CN" b="1" dirty="0" smtClean="0">
                <a:solidFill>
                  <a:srgbClr val="FFFF00"/>
                </a:solidFill>
                <a:latin typeface="+mn-ea"/>
              </a:rPr>
              <a:t>?</a:t>
            </a:r>
          </a:p>
          <a:p>
            <a:r>
              <a:rPr lang="zh-CN" altLang="en-US" dirty="0" smtClean="0">
                <a:solidFill>
                  <a:srgbClr val="FFFF00"/>
                </a:solidFill>
                <a:latin typeface="+mn-ea"/>
              </a:rPr>
              <a:t>    我们在阅读古文的时候常常会遇到皇帝年号、谥号和庙号的问题</a:t>
            </a:r>
            <a:r>
              <a:rPr lang="en-US" altLang="zh-CN" dirty="0" smtClean="0">
                <a:solidFill>
                  <a:srgbClr val="FFFF00"/>
                </a:solidFill>
                <a:latin typeface="+mn-ea"/>
              </a:rPr>
              <a:t>,</a:t>
            </a:r>
            <a:r>
              <a:rPr lang="zh-CN" altLang="en-US" dirty="0" smtClean="0">
                <a:solidFill>
                  <a:srgbClr val="FFFF00"/>
                </a:solidFill>
                <a:latin typeface="+mn-ea"/>
              </a:rPr>
              <a:t>有时还常常将三者搞混。其实</a:t>
            </a:r>
            <a:r>
              <a:rPr lang="en-US" altLang="zh-CN" dirty="0" smtClean="0">
                <a:solidFill>
                  <a:srgbClr val="FFFF00"/>
                </a:solidFill>
                <a:latin typeface="+mn-ea"/>
              </a:rPr>
              <a:t>,</a:t>
            </a:r>
            <a:r>
              <a:rPr lang="zh-CN" altLang="en-US" dirty="0" smtClean="0">
                <a:solidFill>
                  <a:srgbClr val="FFFF00"/>
                </a:solidFill>
                <a:latin typeface="+mn-ea"/>
              </a:rPr>
              <a:t>三者之间的差别是很大的。</a:t>
            </a:r>
            <a:endParaRPr lang="en-US" altLang="zh-CN" dirty="0" smtClean="0">
              <a:solidFill>
                <a:srgbClr val="FFFF00"/>
              </a:solidFill>
              <a:latin typeface="+mn-ea"/>
            </a:endParaRPr>
          </a:p>
          <a:p>
            <a:r>
              <a:rPr lang="zh-CN" altLang="en-US" dirty="0" smtClean="0">
                <a:solidFill>
                  <a:srgbClr val="FFFF00"/>
                </a:solidFill>
                <a:latin typeface="+mn-ea"/>
              </a:rPr>
              <a:t>    年号是皇帝生前所用的纪年方法</a:t>
            </a:r>
            <a:r>
              <a:rPr lang="en-US" altLang="zh-CN" dirty="0" smtClean="0">
                <a:solidFill>
                  <a:srgbClr val="FFFF00"/>
                </a:solidFill>
                <a:latin typeface="+mn-ea"/>
              </a:rPr>
              <a:t>,</a:t>
            </a:r>
            <a:r>
              <a:rPr lang="zh-CN" altLang="en-US" dirty="0" smtClean="0">
                <a:solidFill>
                  <a:srgbClr val="FFFF00"/>
                </a:solidFill>
                <a:latin typeface="+mn-ea"/>
              </a:rPr>
              <a:t>是从汉武帝时开始的。也就是说</a:t>
            </a:r>
            <a:r>
              <a:rPr lang="en-US" altLang="zh-CN" dirty="0" smtClean="0">
                <a:solidFill>
                  <a:srgbClr val="FFFF00"/>
                </a:solidFill>
                <a:latin typeface="+mn-ea"/>
              </a:rPr>
              <a:t>,</a:t>
            </a:r>
            <a:r>
              <a:rPr lang="zh-CN" altLang="en-US" dirty="0" smtClean="0">
                <a:solidFill>
                  <a:srgbClr val="FFFF00"/>
                </a:solidFill>
                <a:latin typeface="+mn-ea"/>
              </a:rPr>
              <a:t>汉武帝以前的皇帝是没有年号的。正如</a:t>
            </a:r>
            <a:r>
              <a:rPr lang="en-US" altLang="zh-CN" dirty="0" smtClean="0">
                <a:solidFill>
                  <a:srgbClr val="FFFF00"/>
                </a:solidFill>
                <a:latin typeface="+mn-ea"/>
              </a:rPr>
              <a:t>《</a:t>
            </a:r>
            <a:r>
              <a:rPr lang="zh-CN" altLang="en-US" dirty="0" smtClean="0">
                <a:solidFill>
                  <a:srgbClr val="FFFF00"/>
                </a:solidFill>
                <a:latin typeface="+mn-ea"/>
              </a:rPr>
              <a:t>资治通鉴・汉纪・武帝纪</a:t>
            </a:r>
            <a:r>
              <a:rPr lang="en-US" altLang="zh-CN" dirty="0" smtClean="0">
                <a:solidFill>
                  <a:srgbClr val="FFFF00"/>
                </a:solidFill>
                <a:latin typeface="+mn-ea"/>
              </a:rPr>
              <a:t>》</a:t>
            </a:r>
            <a:r>
              <a:rPr lang="zh-CN" altLang="en-US" dirty="0" smtClean="0">
                <a:solidFill>
                  <a:srgbClr val="FFFF00"/>
                </a:solidFill>
                <a:latin typeface="+mn-ea"/>
              </a:rPr>
              <a:t>注</a:t>
            </a:r>
            <a:r>
              <a:rPr lang="en-US" altLang="zh-CN" dirty="0" smtClean="0">
                <a:solidFill>
                  <a:srgbClr val="FFFF00"/>
                </a:solidFill>
                <a:latin typeface="+mn-ea"/>
              </a:rPr>
              <a:t>:“</a:t>
            </a:r>
            <a:r>
              <a:rPr lang="zh-CN" altLang="en-US" dirty="0" smtClean="0">
                <a:solidFill>
                  <a:srgbClr val="FFFF00"/>
                </a:solidFill>
                <a:latin typeface="+mn-ea"/>
              </a:rPr>
              <a:t>自古帝王未有年号</a:t>
            </a:r>
            <a:r>
              <a:rPr lang="en-US" altLang="zh-CN" dirty="0" smtClean="0">
                <a:solidFill>
                  <a:srgbClr val="FFFF00"/>
                </a:solidFill>
                <a:latin typeface="+mn-ea"/>
              </a:rPr>
              <a:t>,</a:t>
            </a:r>
            <a:r>
              <a:rPr lang="zh-CN" altLang="en-US" dirty="0" smtClean="0">
                <a:solidFill>
                  <a:srgbClr val="FFFF00"/>
                </a:solidFill>
                <a:latin typeface="+mn-ea"/>
              </a:rPr>
              <a:t>始起于此。”武帝即位后</a:t>
            </a:r>
            <a:r>
              <a:rPr lang="en-US" altLang="zh-CN" dirty="0" smtClean="0">
                <a:solidFill>
                  <a:srgbClr val="FFFF00"/>
                </a:solidFill>
                <a:latin typeface="+mn-ea"/>
              </a:rPr>
              <a:t>,</a:t>
            </a:r>
            <a:r>
              <a:rPr lang="zh-CN" altLang="en-US" dirty="0" smtClean="0">
                <a:solidFill>
                  <a:srgbClr val="FFFF00"/>
                </a:solidFill>
                <a:latin typeface="+mn-ea"/>
              </a:rPr>
              <a:t>年号为“建元”</a:t>
            </a:r>
            <a:r>
              <a:rPr lang="en-US" altLang="zh-CN" dirty="0" smtClean="0">
                <a:solidFill>
                  <a:srgbClr val="FFFF00"/>
                </a:solidFill>
                <a:latin typeface="+mn-ea"/>
              </a:rPr>
              <a:t>,</a:t>
            </a:r>
            <a:r>
              <a:rPr lang="zh-CN" altLang="en-US" dirty="0" smtClean="0">
                <a:solidFill>
                  <a:srgbClr val="FFFF00"/>
                </a:solidFill>
                <a:latin typeface="+mn-ea"/>
              </a:rPr>
              <a:t>这一年就叫建元元年</a:t>
            </a:r>
            <a:r>
              <a:rPr lang="en-US" altLang="zh-CN" dirty="0" smtClean="0">
                <a:solidFill>
                  <a:srgbClr val="FFFF00"/>
                </a:solidFill>
                <a:latin typeface="+mn-ea"/>
              </a:rPr>
              <a:t>,</a:t>
            </a:r>
            <a:r>
              <a:rPr lang="zh-CN" altLang="en-US" dirty="0" smtClean="0">
                <a:solidFill>
                  <a:srgbClr val="FFFF00"/>
                </a:solidFill>
                <a:latin typeface="+mn-ea"/>
              </a:rPr>
              <a:t>之后为建元二年</a:t>
            </a:r>
            <a:r>
              <a:rPr lang="en-US" altLang="zh-CN" dirty="0" smtClean="0">
                <a:solidFill>
                  <a:srgbClr val="FFFF00"/>
                </a:solidFill>
                <a:latin typeface="+mn-ea"/>
              </a:rPr>
              <a:t>,</a:t>
            </a:r>
            <a:r>
              <a:rPr lang="zh-CN" altLang="en-US" dirty="0" smtClean="0">
                <a:solidFill>
                  <a:srgbClr val="FFFF00"/>
                </a:solidFill>
                <a:latin typeface="+mn-ea"/>
              </a:rPr>
              <a:t>依此类推。汉武帝在位五十四年</a:t>
            </a:r>
            <a:r>
              <a:rPr lang="en-US" altLang="zh-CN" dirty="0" smtClean="0">
                <a:solidFill>
                  <a:srgbClr val="FFFF00"/>
                </a:solidFill>
                <a:latin typeface="+mn-ea"/>
              </a:rPr>
              <a:t>,</a:t>
            </a:r>
            <a:r>
              <a:rPr lang="zh-CN" altLang="en-US" dirty="0" smtClean="0">
                <a:solidFill>
                  <a:srgbClr val="FFFF00"/>
                </a:solidFill>
                <a:latin typeface="+mn-ea"/>
              </a:rPr>
              <a:t>用了建元、元光、元朔、元狩、元鼎、元封等十ー个年号。清朝每个皇帝只用一个年号</a:t>
            </a:r>
            <a:r>
              <a:rPr lang="en-US" altLang="zh-CN" dirty="0" smtClean="0">
                <a:solidFill>
                  <a:srgbClr val="FFFF00"/>
                </a:solidFill>
                <a:latin typeface="+mn-ea"/>
              </a:rPr>
              <a:t>,</a:t>
            </a:r>
            <a:r>
              <a:rPr lang="zh-CN" altLang="en-US" dirty="0" smtClean="0">
                <a:solidFill>
                  <a:srgbClr val="FFFF00"/>
                </a:solidFill>
                <a:latin typeface="+mn-ea"/>
              </a:rPr>
              <a:t>故可以某年号称呼基皇帝。</a:t>
            </a:r>
            <a:endParaRPr lang="en-US" altLang="zh-CN" dirty="0" smtClean="0">
              <a:solidFill>
                <a:srgbClr val="FFFF00"/>
              </a:solidFill>
              <a:latin typeface="+mn-ea"/>
            </a:endParaRPr>
          </a:p>
          <a:p>
            <a:r>
              <a:rPr lang="zh-CN" altLang="en-US" dirty="0" smtClean="0">
                <a:solidFill>
                  <a:srgbClr val="FFFF00"/>
                </a:solidFill>
                <a:latin typeface="+mn-ea"/>
              </a:rPr>
              <a:t>    与年号不同的是</a:t>
            </a:r>
            <a:r>
              <a:rPr lang="en-US" altLang="zh-CN" dirty="0" smtClean="0">
                <a:solidFill>
                  <a:srgbClr val="FFFF00"/>
                </a:solidFill>
                <a:latin typeface="+mn-ea"/>
              </a:rPr>
              <a:t>,</a:t>
            </a:r>
            <a:r>
              <a:rPr lang="zh-CN" altLang="en-US" dirty="0" smtClean="0">
                <a:solidFill>
                  <a:srgbClr val="FFFF00"/>
                </a:solidFill>
                <a:latin typeface="+mn-ea"/>
              </a:rPr>
              <a:t>谥号是皇帝死后授予的一种荣誉称号。皇帝死后</a:t>
            </a:r>
            <a:r>
              <a:rPr lang="en-US" altLang="zh-CN" dirty="0" smtClean="0">
                <a:solidFill>
                  <a:srgbClr val="FFFF00"/>
                </a:solidFill>
                <a:latin typeface="+mn-ea"/>
              </a:rPr>
              <a:t>,</a:t>
            </a:r>
            <a:r>
              <a:rPr lang="zh-CN" altLang="en-US" dirty="0" smtClean="0">
                <a:solidFill>
                  <a:srgbClr val="FFFF00"/>
                </a:solidFill>
                <a:latin typeface="+mn-ea"/>
              </a:rPr>
              <a:t>继位者与重臣根据</a:t>
            </a:r>
            <a:r>
              <a:rPr lang="en-US" altLang="zh-CN" dirty="0" smtClean="0">
                <a:solidFill>
                  <a:srgbClr val="FFFF00"/>
                </a:solidFill>
                <a:latin typeface="+mn-ea"/>
              </a:rPr>
              <a:t>《</a:t>
            </a:r>
            <a:r>
              <a:rPr lang="zh-CN" altLang="en-US" dirty="0" smtClean="0">
                <a:solidFill>
                  <a:srgbClr val="FFFF00"/>
                </a:solidFill>
                <a:latin typeface="+mn-ea"/>
              </a:rPr>
              <a:t>谥法解</a:t>
            </a:r>
            <a:r>
              <a:rPr lang="en-US" altLang="zh-CN" dirty="0" smtClean="0">
                <a:solidFill>
                  <a:srgbClr val="FFFF00"/>
                </a:solidFill>
                <a:latin typeface="+mn-ea"/>
              </a:rPr>
              <a:t>》</a:t>
            </a:r>
            <a:r>
              <a:rPr lang="zh-CN" altLang="en-US" dirty="0" smtClean="0">
                <a:solidFill>
                  <a:srgbClr val="FFFF00"/>
                </a:solidFill>
                <a:latin typeface="+mn-ea"/>
              </a:rPr>
              <a:t>拟定死去皇帝的谥号</a:t>
            </a:r>
            <a:r>
              <a:rPr lang="en-US" altLang="zh-CN" dirty="0" smtClean="0">
                <a:solidFill>
                  <a:srgbClr val="FFFF00"/>
                </a:solidFill>
                <a:latin typeface="+mn-ea"/>
              </a:rPr>
              <a:t>,</a:t>
            </a:r>
            <a:r>
              <a:rPr lang="zh-CN" altLang="en-US" dirty="0" smtClean="0">
                <a:solidFill>
                  <a:srgbClr val="FFFF00"/>
                </a:solidFill>
                <a:latin typeface="+mn-ea"/>
              </a:rPr>
              <a:t>如“扬善赋简日圣</a:t>
            </a:r>
            <a:r>
              <a:rPr lang="en-US" altLang="zh-CN" dirty="0" smtClean="0">
                <a:solidFill>
                  <a:srgbClr val="FFFF00"/>
                </a:solidFill>
                <a:latin typeface="+mn-ea"/>
              </a:rPr>
              <a:t>,</a:t>
            </a:r>
            <a:r>
              <a:rPr lang="zh-CN" altLang="en-US" dirty="0" smtClean="0">
                <a:solidFill>
                  <a:srgbClr val="FFFF00"/>
                </a:solidFill>
                <a:latin typeface="+mn-ea"/>
              </a:rPr>
              <a:t>威仪悉备曰钦</a:t>
            </a:r>
            <a:r>
              <a:rPr lang="en-US" altLang="zh-CN" dirty="0" smtClean="0">
                <a:solidFill>
                  <a:srgbClr val="FFFF00"/>
                </a:solidFill>
                <a:latin typeface="+mn-ea"/>
              </a:rPr>
              <a:t>,</a:t>
            </a:r>
            <a:r>
              <a:rPr lang="zh-CN" altLang="en-US" dirty="0" smtClean="0">
                <a:solidFill>
                  <a:srgbClr val="FFFF00"/>
                </a:solidFill>
                <a:latin typeface="+mn-ea"/>
              </a:rPr>
              <a:t>经纬天地日文</a:t>
            </a:r>
            <a:r>
              <a:rPr lang="en-US" altLang="zh-CN" dirty="0" smtClean="0">
                <a:solidFill>
                  <a:srgbClr val="FFFF00"/>
                </a:solidFill>
                <a:latin typeface="+mn-ea"/>
              </a:rPr>
              <a:t>,</a:t>
            </a:r>
            <a:r>
              <a:rPr lang="zh-CN" altLang="en-US" dirty="0" smtClean="0">
                <a:solidFill>
                  <a:srgbClr val="FFFF00"/>
                </a:solidFill>
                <a:latin typeface="+mn-ea"/>
              </a:rPr>
              <a:t>乱而不损曰灵</a:t>
            </a:r>
            <a:r>
              <a:rPr lang="en-US" altLang="zh-CN" dirty="0" smtClean="0">
                <a:solidFill>
                  <a:srgbClr val="FFFF00"/>
                </a:solidFill>
                <a:latin typeface="+mn-ea"/>
              </a:rPr>
              <a:t>,</a:t>
            </a:r>
            <a:r>
              <a:rPr lang="zh-CN" altLang="en-US" dirty="0" smtClean="0">
                <a:solidFill>
                  <a:srgbClr val="FFFF00"/>
                </a:solidFill>
                <a:latin typeface="+mn-ea"/>
              </a:rPr>
              <a:t>杀戮无辜曰厉</a:t>
            </a:r>
            <a:r>
              <a:rPr lang="en-US" altLang="zh-CN" dirty="0" smtClean="0">
                <a:solidFill>
                  <a:srgbClr val="FFFF00"/>
                </a:solidFill>
                <a:latin typeface="+mn-ea"/>
              </a:rPr>
              <a:t>,</a:t>
            </a:r>
            <a:r>
              <a:rPr lang="zh-CN" altLang="en-US" dirty="0" smtClean="0">
                <a:solidFill>
                  <a:srgbClr val="FFFF00"/>
                </a:solidFill>
                <a:latin typeface="+mn-ea"/>
              </a:rPr>
              <a:t>短折不成曰殇</a:t>
            </a:r>
            <a:r>
              <a:rPr lang="en-US" altLang="zh-CN" dirty="0" smtClean="0">
                <a:solidFill>
                  <a:srgbClr val="FFFF00"/>
                </a:solidFill>
                <a:latin typeface="+mn-ea"/>
              </a:rPr>
              <a:t>,</a:t>
            </a:r>
            <a:r>
              <a:rPr lang="zh-CN" altLang="en-US" dirty="0" smtClean="0">
                <a:solidFill>
                  <a:srgbClr val="FFFF00"/>
                </a:solidFill>
                <a:latin typeface="+mn-ea"/>
              </a:rPr>
              <a:t>年中早天曰悼”。历史上的隋文帝、隋炀帝</a:t>
            </a:r>
            <a:r>
              <a:rPr lang="en-US" altLang="zh-CN" dirty="0" smtClean="0">
                <a:solidFill>
                  <a:srgbClr val="FFFF00"/>
                </a:solidFill>
                <a:latin typeface="+mn-ea"/>
              </a:rPr>
              <a:t>,</a:t>
            </a:r>
            <a:r>
              <a:rPr lang="zh-CN" altLang="en-US" dirty="0" smtClean="0">
                <a:solidFill>
                  <a:srgbClr val="FFFF00"/>
                </a:solidFill>
                <a:latin typeface="+mn-ea"/>
              </a:rPr>
              <a:t>其实说的都是皇帝的谥号。</a:t>
            </a:r>
            <a:endParaRPr lang="en-US" altLang="zh-CN" dirty="0" smtClean="0">
              <a:solidFill>
                <a:srgbClr val="FFFF00"/>
              </a:solidFill>
              <a:latin typeface="+mn-ea"/>
            </a:endParaRPr>
          </a:p>
          <a:p>
            <a:r>
              <a:rPr lang="zh-CN" altLang="en-US" dirty="0" smtClean="0">
                <a:solidFill>
                  <a:srgbClr val="FFFF00"/>
                </a:solidFill>
                <a:latin typeface="+mn-ea"/>
              </a:rPr>
              <a:t>    庙号则是皇室专用的</a:t>
            </a:r>
            <a:r>
              <a:rPr lang="en-US" altLang="zh-CN" dirty="0" smtClean="0">
                <a:solidFill>
                  <a:srgbClr val="FFFF00"/>
                </a:solidFill>
                <a:latin typeface="+mn-ea"/>
              </a:rPr>
              <a:t>,</a:t>
            </a:r>
            <a:r>
              <a:rPr lang="zh-CN" altLang="en-US" dirty="0" smtClean="0">
                <a:solidFill>
                  <a:srgbClr val="FFFF00"/>
                </a:solidFill>
                <a:latin typeface="+mn-ea"/>
              </a:rPr>
              <a:t>是指皇帝死后在宗庙享受祭祀时的代号</a:t>
            </a:r>
            <a:r>
              <a:rPr lang="en-US" altLang="zh-CN" dirty="0" smtClean="0">
                <a:solidFill>
                  <a:srgbClr val="FFFF00"/>
                </a:solidFill>
                <a:latin typeface="+mn-ea"/>
              </a:rPr>
              <a:t>,</a:t>
            </a:r>
            <a:r>
              <a:rPr lang="zh-CN" altLang="en-US" dirty="0" smtClean="0">
                <a:solidFill>
                  <a:srgbClr val="FFFF00"/>
                </a:solidFill>
                <a:latin typeface="+mn-ea"/>
              </a:rPr>
              <a:t>并以某祖、某宗为名号。一般情况下</a:t>
            </a:r>
            <a:r>
              <a:rPr lang="en-US" altLang="zh-CN" dirty="0" smtClean="0">
                <a:solidFill>
                  <a:srgbClr val="FFFF00"/>
                </a:solidFill>
                <a:latin typeface="+mn-ea"/>
              </a:rPr>
              <a:t>,</a:t>
            </a:r>
            <a:r>
              <a:rPr lang="zh-CN" altLang="en-US" dirty="0" smtClean="0">
                <a:solidFill>
                  <a:srgbClr val="FFFF00"/>
                </a:solidFill>
                <a:latin typeface="+mn-ea"/>
              </a:rPr>
              <a:t>开国第一代皇帝称为祖</a:t>
            </a:r>
            <a:r>
              <a:rPr lang="en-US" altLang="zh-CN" dirty="0" smtClean="0">
                <a:solidFill>
                  <a:srgbClr val="FFFF00"/>
                </a:solidFill>
                <a:latin typeface="+mn-ea"/>
              </a:rPr>
              <a:t>,</a:t>
            </a:r>
            <a:r>
              <a:rPr lang="zh-CN" altLang="en-US" dirty="0" smtClean="0">
                <a:solidFill>
                  <a:srgbClr val="FFFF00"/>
                </a:solidFill>
                <a:latin typeface="+mn-ea"/>
              </a:rPr>
              <a:t>叫高祖</a:t>
            </a:r>
            <a:r>
              <a:rPr lang="en-US" altLang="zh-CN" dirty="0" smtClean="0">
                <a:solidFill>
                  <a:srgbClr val="FFFF00"/>
                </a:solidFill>
                <a:latin typeface="+mn-ea"/>
              </a:rPr>
              <a:t>;</a:t>
            </a:r>
            <a:r>
              <a:rPr lang="zh-CN" altLang="en-US" dirty="0" smtClean="0">
                <a:solidFill>
                  <a:srgbClr val="FFFF00"/>
                </a:solidFill>
                <a:latin typeface="+mn-ea"/>
              </a:rPr>
              <a:t>第二代以后称宗。以唐代皇帝的庙号为例</a:t>
            </a:r>
            <a:r>
              <a:rPr lang="en-US" altLang="zh-CN" dirty="0" smtClean="0">
                <a:solidFill>
                  <a:srgbClr val="FFFF00"/>
                </a:solidFill>
                <a:latin typeface="+mn-ea"/>
              </a:rPr>
              <a:t>:</a:t>
            </a:r>
            <a:r>
              <a:rPr lang="zh-CN" altLang="en-US" dirty="0" smtClean="0">
                <a:solidFill>
                  <a:srgbClr val="FFFF00"/>
                </a:solidFill>
                <a:latin typeface="+mn-ea"/>
              </a:rPr>
              <a:t>唐高祖李渊庙号为“高祖神尧大圣光孝皇帝”</a:t>
            </a:r>
            <a:r>
              <a:rPr lang="en-US" altLang="zh-CN" dirty="0" smtClean="0">
                <a:solidFill>
                  <a:srgbClr val="FFFF00"/>
                </a:solidFill>
                <a:latin typeface="+mn-ea"/>
              </a:rPr>
              <a:t>;</a:t>
            </a:r>
            <a:r>
              <a:rPr lang="zh-CN" altLang="en-US" dirty="0" smtClean="0">
                <a:solidFill>
                  <a:srgbClr val="FFFF00"/>
                </a:solidFill>
                <a:latin typeface="+mn-ea"/>
              </a:rPr>
              <a:t>唐太宗李世民庙号为“太宗文武大圣大广孝皇帝”。庙号大多都是赞誉之词。</a:t>
            </a:r>
            <a:endParaRPr lang="zh-CN" altLang="en-US" dirty="0">
              <a:solidFill>
                <a:srgbClr val="FFFF00"/>
              </a:solidFill>
              <a:latin typeface="+mn-ea"/>
            </a:endParaRPr>
          </a:p>
        </p:txBody>
      </p:sp>
    </p:spTree>
    <p:extLst>
      <p:ext uri="{BB962C8B-B14F-4D97-AF65-F5344CB8AC3E}">
        <p14:creationId xmlns="" xmlns:p14="http://schemas.microsoft.com/office/powerpoint/2010/main" val="378735929"/>
      </p:ext>
    </p:extLst>
  </p:cSld>
  <p:clrMapOvr>
    <a:masterClrMapping/>
  </p:clrMapOvr>
  <p:transition advClick="0">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176" y="1786"/>
            <a:ext cx="12185653" cy="6854428"/>
            <a:chOff x="-1" y="0"/>
            <a:chExt cx="12192002" cy="6858000"/>
          </a:xfrm>
        </p:grpSpPr>
        <p:grpSp>
          <p:nvGrpSpPr>
            <p:cNvPr id="33" name="组合 32"/>
            <p:cNvGrpSpPr/>
            <p:nvPr/>
          </p:nvGrpSpPr>
          <p:grpSpPr>
            <a:xfrm>
              <a:off x="-1" y="0"/>
              <a:ext cx="12192002" cy="6858000"/>
              <a:chOff x="-1" y="0"/>
              <a:chExt cx="12192002" cy="6858000"/>
            </a:xfrm>
          </p:grpSpPr>
          <p:grpSp>
            <p:nvGrpSpPr>
              <p:cNvPr id="39" name="组合 38"/>
              <p:cNvGrpSpPr/>
              <p:nvPr/>
            </p:nvGrpSpPr>
            <p:grpSpPr>
              <a:xfrm>
                <a:off x="-1" y="0"/>
                <a:ext cx="12192002" cy="6858000"/>
                <a:chOff x="-1" y="0"/>
                <a:chExt cx="12192002" cy="6858000"/>
              </a:xfrm>
            </p:grpSpPr>
            <p:pic>
              <p:nvPicPr>
                <p:cNvPr id="41" name="图片 4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42" name="图片 4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40" name="图片 3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34"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graphicFrame>
        <p:nvGraphicFramePr>
          <p:cNvPr id="10" name="表格 9"/>
          <p:cNvGraphicFramePr>
            <a:graphicFrameLocks noGrp="1"/>
          </p:cNvGraphicFramePr>
          <p:nvPr/>
        </p:nvGraphicFramePr>
        <p:xfrm>
          <a:off x="625152" y="1412875"/>
          <a:ext cx="11138833" cy="4078737"/>
        </p:xfrm>
        <a:graphic>
          <a:graphicData uri="http://schemas.openxmlformats.org/drawingml/2006/table">
            <a:tbl>
              <a:tblPr firstRow="1" bandRow="1">
                <a:tableStyleId>{5C22544A-7EE6-4342-B048-85BDC9FD1C3A}</a:tableStyleId>
              </a:tblPr>
              <a:tblGrid>
                <a:gridCol w="2506521"/>
                <a:gridCol w="3213219"/>
                <a:gridCol w="1398701"/>
                <a:gridCol w="4020392"/>
              </a:tblGrid>
              <a:tr h="594360">
                <a:tc>
                  <a:txBody>
                    <a:bodyPr/>
                    <a:lstStyle/>
                    <a:p>
                      <a:pPr algn="ctr"/>
                      <a:r>
                        <a:rPr lang="zh-CN" altLang="en-US" sz="3300" dirty="0" smtClean="0">
                          <a:solidFill>
                            <a:srgbClr val="FFFF00"/>
                          </a:solidFill>
                          <a:latin typeface="汉仪细行楷简" pitchFamily="49" charset="-122"/>
                          <a:ea typeface="汉仪细行楷简" pitchFamily="49" charset="-122"/>
                        </a:rPr>
                        <a:t>皇帝</a:t>
                      </a:r>
                    </a:p>
                  </a:txBody>
                  <a:tcPr marL="121857" marR="121857"/>
                </a:tc>
                <a:tc>
                  <a:txBody>
                    <a:bodyPr/>
                    <a:lstStyle/>
                    <a:p>
                      <a:pPr algn="ctr"/>
                      <a:r>
                        <a:rPr lang="zh-CN" altLang="en-US" sz="3300" dirty="0" smtClean="0">
                          <a:solidFill>
                            <a:srgbClr val="FFFF00"/>
                          </a:solidFill>
                          <a:latin typeface="汉仪细行楷简" pitchFamily="49" charset="-122"/>
                          <a:ea typeface="汉仪细行楷简" pitchFamily="49" charset="-122"/>
                        </a:rPr>
                        <a:t>谥号</a:t>
                      </a:r>
                    </a:p>
                  </a:txBody>
                  <a:tcPr marL="121857" marR="121857"/>
                </a:tc>
                <a:tc>
                  <a:txBody>
                    <a:bodyPr/>
                    <a:lstStyle/>
                    <a:p>
                      <a:pPr algn="ctr"/>
                      <a:r>
                        <a:rPr lang="zh-CN" altLang="en-US" sz="3300" dirty="0" smtClean="0">
                          <a:solidFill>
                            <a:srgbClr val="FFFF00"/>
                          </a:solidFill>
                          <a:latin typeface="汉仪细行楷简" pitchFamily="49" charset="-122"/>
                          <a:ea typeface="汉仪细行楷简" pitchFamily="49" charset="-122"/>
                        </a:rPr>
                        <a:t>庙号</a:t>
                      </a:r>
                    </a:p>
                  </a:txBody>
                  <a:tcPr marL="121857" marR="121857"/>
                </a:tc>
                <a:tc>
                  <a:txBody>
                    <a:bodyPr/>
                    <a:lstStyle/>
                    <a:p>
                      <a:pPr algn="ctr"/>
                      <a:r>
                        <a:rPr lang="zh-CN" altLang="en-US" sz="3300" dirty="0" smtClean="0">
                          <a:solidFill>
                            <a:srgbClr val="FFFF00"/>
                          </a:solidFill>
                          <a:latin typeface="汉仪细行楷简" pitchFamily="49" charset="-122"/>
                          <a:ea typeface="汉仪细行楷简" pitchFamily="49" charset="-122"/>
                        </a:rPr>
                        <a:t>年号</a:t>
                      </a:r>
                    </a:p>
                  </a:txBody>
                  <a:tcPr marL="121857" marR="121857"/>
                </a:tc>
              </a:tr>
              <a:tr h="1028278">
                <a:tc>
                  <a:txBody>
                    <a:bodyPr/>
                    <a:lstStyle/>
                    <a:p>
                      <a:endParaRPr lang="zh-CN" altLang="en-US" sz="2000" dirty="0">
                        <a:latin typeface="黑体" panose="02010609060101010101" pitchFamily="2" charset="-122"/>
                        <a:ea typeface="黑体" panose="02010609060101010101" pitchFamily="2" charset="-122"/>
                      </a:endParaRPr>
                    </a:p>
                  </a:txBody>
                  <a:tcPr marL="121857" marR="121857"/>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tc>
              </a:tr>
              <a:tr h="855913">
                <a:tc>
                  <a:txBody>
                    <a:bodyPr/>
                    <a:lstStyle/>
                    <a:p>
                      <a:endParaRPr lang="zh-CN" altLang="en-US" sz="2000" dirty="0">
                        <a:latin typeface="黑体" panose="02010609060101010101" pitchFamily="2" charset="-122"/>
                        <a:ea typeface="黑体" panose="02010609060101010101" pitchFamily="2" charset="-122"/>
                      </a:endParaRPr>
                    </a:p>
                  </a:txBody>
                  <a:tcPr marL="121857" marR="121857">
                    <a:lnB w="12700" cap="flat" cmpd="sng" algn="ctr">
                      <a:solidFill>
                        <a:schemeClr val="tx1"/>
                      </a:solidFill>
                      <a:prstDash val="solid"/>
                      <a:round/>
                      <a:headEnd type="none" w="med" len="med"/>
                      <a:tailEnd type="none" w="med" len="med"/>
                    </a:lnB>
                  </a:tcPr>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lnB w="12700" cap="flat" cmpd="sng" algn="ctr">
                      <a:solidFill>
                        <a:schemeClr val="tx1"/>
                      </a:solidFill>
                      <a:prstDash val="solid"/>
                      <a:round/>
                      <a:headEnd type="none" w="med" len="med"/>
                      <a:tailEnd type="none" w="med" len="med"/>
                    </a:lnB>
                  </a:tcPr>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lnB w="12700" cap="flat" cmpd="sng" algn="ctr">
                      <a:solidFill>
                        <a:schemeClr val="tx1"/>
                      </a:solidFill>
                      <a:prstDash val="solid"/>
                      <a:round/>
                      <a:headEnd type="none" w="med" len="med"/>
                      <a:tailEnd type="none" w="med" len="med"/>
                    </a:lnB>
                  </a:tcPr>
                </a:tc>
                <a:tc>
                  <a:txBody>
                    <a:bodyPr/>
                    <a:lstStyle/>
                    <a:p>
                      <a:pPr marL="0" marR="0" indent="0" algn="l" defTabSz="914400" rtl="0" eaLnBrk="1" latinLnBrk="0" hangingPunct="1">
                        <a:spcBef>
                          <a:spcPts val="0"/>
                        </a:spcBef>
                        <a:spcAft>
                          <a:spcPts val="0"/>
                        </a:spcAft>
                        <a:buClrTx/>
                        <a:buSzTx/>
                        <a:buFontTx/>
                        <a:buNone/>
                        <a:defRPr/>
                      </a:pPr>
                      <a:endParaRPr lang="zh-CN" altLang="en-US" sz="2000" dirty="0">
                        <a:latin typeface="黑体" panose="02010609060101010101" pitchFamily="2" charset="-122"/>
                        <a:ea typeface="黑体" panose="02010609060101010101" pitchFamily="2" charset="-122"/>
                      </a:endParaRPr>
                    </a:p>
                  </a:txBody>
                  <a:tcPr marL="121857" marR="121857">
                    <a:lnB w="12700" cap="flat" cmpd="sng" algn="ctr">
                      <a:solidFill>
                        <a:schemeClr val="tx1"/>
                      </a:solidFill>
                      <a:prstDash val="solid"/>
                      <a:round/>
                      <a:headEnd type="none" w="med" len="med"/>
                      <a:tailEnd type="none" w="med" len="med"/>
                    </a:lnB>
                  </a:tcPr>
                </a:tc>
              </a:tr>
              <a:tr h="1600186">
                <a:tc>
                  <a:txBody>
                    <a:bodyPr/>
                    <a:lstStyle/>
                    <a:p>
                      <a:pPr marL="0" marR="0" indent="0" algn="l" defTabSz="914400" rtl="0" eaLnBrk="1" latinLnBrk="0" hangingPunct="1">
                        <a:spcBef>
                          <a:spcPts val="0"/>
                        </a:spcBef>
                        <a:spcAft>
                          <a:spcPts val="0"/>
                        </a:spcAft>
                        <a:buClrTx/>
                        <a:buSzTx/>
                        <a:buFontTx/>
                        <a:buNone/>
                        <a:defRPr/>
                      </a:pPr>
                      <a:endParaRPr lang="zh-CN" altLang="en-US" sz="2000" dirty="0">
                        <a:latin typeface="黑体" panose="02010609060101010101" pitchFamily="2" charset="-122"/>
                        <a:ea typeface="黑体" panose="02010609060101010101" pitchFamily="2" charset="-122"/>
                      </a:endParaRPr>
                    </a:p>
                  </a:txBody>
                  <a:tcPr marL="121857" marR="121857">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2000" dirty="0">
                        <a:latin typeface="黑体" panose="02010609060101010101" pitchFamily="2" charset="-122"/>
                        <a:ea typeface="黑体" panose="02010609060101010101" pitchFamily="2" charset="-122"/>
                      </a:endParaRPr>
                    </a:p>
                  </a:txBody>
                  <a:tcPr marL="121857" marR="121857">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TextBox 3"/>
          <p:cNvSpPr txBox="1">
            <a:spLocks noChangeArrowheads="1"/>
          </p:cNvSpPr>
          <p:nvPr/>
        </p:nvSpPr>
        <p:spPr bwMode="auto">
          <a:xfrm>
            <a:off x="3430390" y="2251076"/>
            <a:ext cx="2475210"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孝武皇帝</a:t>
            </a:r>
          </a:p>
          <a:p>
            <a:endParaRPr lang="zh-CN" altLang="en-US" sz="900" dirty="0"/>
          </a:p>
        </p:txBody>
      </p:sp>
      <p:sp>
        <p:nvSpPr>
          <p:cNvPr id="5" name="TextBox 4"/>
          <p:cNvSpPr txBox="1">
            <a:spLocks noChangeArrowheads="1"/>
          </p:cNvSpPr>
          <p:nvPr/>
        </p:nvSpPr>
        <p:spPr bwMode="auto">
          <a:xfrm>
            <a:off x="6572003" y="2251076"/>
            <a:ext cx="1157083" cy="617712"/>
          </a:xfrm>
          <a:prstGeom prst="rect">
            <a:avLst/>
          </a:prstGeom>
          <a:noFill/>
          <a:ln w="9525">
            <a:noFill/>
            <a:miter lim="800000"/>
            <a:headEnd/>
            <a:tailEnd/>
          </a:ln>
        </p:spPr>
        <p:txBody>
          <a:bodyPr wrap="square" lIns="108818" tIns="54409" rIns="108818" bIns="54409">
            <a:spAutoFit/>
          </a:bodyPr>
          <a:lstStyle/>
          <a:p>
            <a:r>
              <a:rPr lang="zh-CN" altLang="en-US" sz="2400" dirty="0">
                <a:solidFill>
                  <a:srgbClr val="000000"/>
                </a:solidFill>
                <a:latin typeface="黑体" pitchFamily="49" charset="-122"/>
                <a:ea typeface="黑体" pitchFamily="49" charset="-122"/>
              </a:rPr>
              <a:t>世宗 </a:t>
            </a:r>
          </a:p>
          <a:p>
            <a:endParaRPr lang="zh-CN" altLang="en-US" sz="900" dirty="0"/>
          </a:p>
        </p:txBody>
      </p:sp>
      <p:sp>
        <p:nvSpPr>
          <p:cNvPr id="6" name="TextBox 5"/>
          <p:cNvSpPr txBox="1">
            <a:spLocks noChangeArrowheads="1"/>
          </p:cNvSpPr>
          <p:nvPr/>
        </p:nvSpPr>
        <p:spPr bwMode="auto">
          <a:xfrm>
            <a:off x="7904808" y="2159000"/>
            <a:ext cx="3732135" cy="987044"/>
          </a:xfrm>
          <a:prstGeom prst="rect">
            <a:avLst/>
          </a:prstGeom>
          <a:noFill/>
          <a:ln w="9525">
            <a:noFill/>
            <a:miter lim="800000"/>
            <a:headEnd/>
            <a:tailEnd/>
          </a:ln>
        </p:spPr>
        <p:txBody>
          <a:bodyPr wrap="square" lIns="108818" tIns="54409" rIns="108818" bIns="54409">
            <a:spAutoFit/>
          </a:bodyPr>
          <a:lstStyle/>
          <a:p>
            <a:r>
              <a:rPr lang="zh-CN" altLang="en-US" sz="2400" dirty="0">
                <a:solidFill>
                  <a:srgbClr val="000000"/>
                </a:solidFill>
                <a:latin typeface="黑体" pitchFamily="49" charset="-122"/>
                <a:ea typeface="黑体" pitchFamily="49" charset="-122"/>
              </a:rPr>
              <a:t>元狩、元鼎、元封、太</a:t>
            </a:r>
            <a:endParaRPr lang="en-US" altLang="zh-CN" sz="2400" dirty="0">
              <a:solidFill>
                <a:srgbClr val="000000"/>
              </a:solidFill>
              <a:latin typeface="黑体" pitchFamily="49" charset="-122"/>
              <a:ea typeface="黑体" pitchFamily="49" charset="-122"/>
            </a:endParaRPr>
          </a:p>
          <a:p>
            <a:r>
              <a:rPr lang="zh-CN" altLang="en-US" sz="2400" dirty="0">
                <a:solidFill>
                  <a:srgbClr val="000000"/>
                </a:solidFill>
                <a:latin typeface="黑体" pitchFamily="49" charset="-122"/>
                <a:ea typeface="黑体" pitchFamily="49" charset="-122"/>
              </a:rPr>
              <a:t>初、天汉、太始、征和</a:t>
            </a:r>
          </a:p>
          <a:p>
            <a:endParaRPr lang="zh-CN" altLang="en-US" sz="900" dirty="0"/>
          </a:p>
        </p:txBody>
      </p:sp>
      <p:sp>
        <p:nvSpPr>
          <p:cNvPr id="7" name="TextBox 6"/>
          <p:cNvSpPr txBox="1">
            <a:spLocks noChangeArrowheads="1"/>
          </p:cNvSpPr>
          <p:nvPr/>
        </p:nvSpPr>
        <p:spPr bwMode="auto">
          <a:xfrm>
            <a:off x="3335190" y="3071813"/>
            <a:ext cx="3046413" cy="987044"/>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文武大圣大广孝</a:t>
            </a:r>
            <a:endParaRPr lang="en-US" altLang="zh-CN" sz="2400" dirty="0">
              <a:solidFill>
                <a:srgbClr val="000000"/>
              </a:solidFill>
              <a:latin typeface="黑体" pitchFamily="49" charset="-122"/>
              <a:ea typeface="黑体" pitchFamily="49" charset="-122"/>
            </a:endParaRPr>
          </a:p>
          <a:p>
            <a:r>
              <a:rPr lang="zh-CN" altLang="en-US" sz="2400" dirty="0">
                <a:solidFill>
                  <a:srgbClr val="000000"/>
                </a:solidFill>
                <a:latin typeface="黑体" pitchFamily="49" charset="-122"/>
                <a:ea typeface="黑体" pitchFamily="49" charset="-122"/>
              </a:rPr>
              <a:t>皇帝 </a:t>
            </a:r>
          </a:p>
          <a:p>
            <a:endParaRPr lang="zh-CN" altLang="en-US" sz="900" dirty="0"/>
          </a:p>
        </p:txBody>
      </p:sp>
      <p:sp>
        <p:nvSpPr>
          <p:cNvPr id="8" name="TextBox 7"/>
          <p:cNvSpPr txBox="1">
            <a:spLocks noChangeArrowheads="1"/>
          </p:cNvSpPr>
          <p:nvPr/>
        </p:nvSpPr>
        <p:spPr bwMode="auto">
          <a:xfrm>
            <a:off x="6572003" y="3143251"/>
            <a:ext cx="1428005"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太宗 </a:t>
            </a:r>
          </a:p>
          <a:p>
            <a:endParaRPr lang="zh-CN" altLang="en-US" sz="900" dirty="0"/>
          </a:p>
        </p:txBody>
      </p:sp>
      <p:sp>
        <p:nvSpPr>
          <p:cNvPr id="9" name="TextBox 8"/>
          <p:cNvSpPr txBox="1">
            <a:spLocks noChangeArrowheads="1"/>
          </p:cNvSpPr>
          <p:nvPr/>
        </p:nvSpPr>
        <p:spPr bwMode="auto">
          <a:xfrm>
            <a:off x="7904809" y="3179763"/>
            <a:ext cx="1618406"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贞观</a:t>
            </a:r>
          </a:p>
          <a:p>
            <a:endParaRPr lang="zh-CN" altLang="en-US" sz="900" dirty="0"/>
          </a:p>
        </p:txBody>
      </p:sp>
      <p:sp>
        <p:nvSpPr>
          <p:cNvPr id="11" name="TextBox 10"/>
          <p:cNvSpPr txBox="1">
            <a:spLocks noChangeArrowheads="1"/>
          </p:cNvSpPr>
          <p:nvPr/>
        </p:nvSpPr>
        <p:spPr bwMode="auto">
          <a:xfrm>
            <a:off x="3328500" y="3901500"/>
            <a:ext cx="2857500" cy="1587208"/>
          </a:xfrm>
          <a:prstGeom prst="rect">
            <a:avLst/>
          </a:prstGeom>
          <a:noFill/>
          <a:ln w="9525">
            <a:noFill/>
            <a:miter lim="800000"/>
            <a:headEnd/>
            <a:tailEnd/>
          </a:ln>
        </p:spPr>
        <p:txBody>
          <a:bodyPr wrap="square" lIns="108818" tIns="54409" rIns="108818" bIns="54409">
            <a:spAutoFit/>
          </a:bodyPr>
          <a:lstStyle/>
          <a:p>
            <a:r>
              <a:rPr lang="zh-CN" altLang="en-US" sz="2400" dirty="0">
                <a:solidFill>
                  <a:srgbClr val="000000"/>
                </a:solidFill>
                <a:latin typeface="黑体" pitchFamily="49" charset="-122"/>
                <a:ea typeface="黑体" pitchFamily="49" charset="-122"/>
              </a:rPr>
              <a:t>体天隆运定统建极、</a:t>
            </a:r>
            <a:endParaRPr lang="en-US" altLang="zh-CN" sz="2400" dirty="0">
              <a:solidFill>
                <a:srgbClr val="000000"/>
              </a:solidFill>
              <a:latin typeface="黑体" pitchFamily="49" charset="-122"/>
              <a:ea typeface="黑体" pitchFamily="49" charset="-122"/>
            </a:endParaRPr>
          </a:p>
          <a:p>
            <a:r>
              <a:rPr lang="zh-CN" altLang="en-US" sz="2400" dirty="0">
                <a:solidFill>
                  <a:srgbClr val="000000"/>
                </a:solidFill>
                <a:latin typeface="黑体" pitchFamily="49" charset="-122"/>
                <a:ea typeface="黑体" pitchFamily="49" charset="-122"/>
              </a:rPr>
              <a:t>英睿钦文显武、大</a:t>
            </a:r>
            <a:endParaRPr lang="en-US" altLang="zh-CN" sz="2400" dirty="0">
              <a:solidFill>
                <a:srgbClr val="000000"/>
              </a:solidFill>
              <a:latin typeface="黑体" pitchFamily="49" charset="-122"/>
              <a:ea typeface="黑体" pitchFamily="49" charset="-122"/>
            </a:endParaRPr>
          </a:p>
          <a:p>
            <a:r>
              <a:rPr lang="zh-CN" altLang="en-US" sz="2400" dirty="0">
                <a:solidFill>
                  <a:srgbClr val="000000"/>
                </a:solidFill>
                <a:latin typeface="黑体" pitchFamily="49" charset="-122"/>
                <a:ea typeface="黑体" pitchFamily="49" charset="-122"/>
              </a:rPr>
              <a:t>德弘功至仁纯孝、</a:t>
            </a:r>
            <a:endParaRPr lang="en-US" altLang="zh-CN" sz="2400" dirty="0">
              <a:solidFill>
                <a:srgbClr val="000000"/>
              </a:solidFill>
              <a:latin typeface="黑体" pitchFamily="49" charset="-122"/>
              <a:ea typeface="黑体" pitchFamily="49" charset="-122"/>
            </a:endParaRPr>
          </a:p>
          <a:p>
            <a:r>
              <a:rPr lang="zh-CN" altLang="en-US" sz="2400" dirty="0">
                <a:solidFill>
                  <a:srgbClr val="000000"/>
                </a:solidFill>
                <a:latin typeface="黑体" pitchFamily="49" charset="-122"/>
                <a:ea typeface="黑体" pitchFamily="49" charset="-122"/>
              </a:rPr>
              <a:t>章皇帝</a:t>
            </a:r>
            <a:endParaRPr lang="zh-CN" altLang="en-US" sz="900" dirty="0"/>
          </a:p>
        </p:txBody>
      </p:sp>
      <p:sp>
        <p:nvSpPr>
          <p:cNvPr id="12" name="TextBox 11"/>
          <p:cNvSpPr txBox="1">
            <a:spLocks noChangeArrowheads="1"/>
          </p:cNvSpPr>
          <p:nvPr/>
        </p:nvSpPr>
        <p:spPr bwMode="auto">
          <a:xfrm>
            <a:off x="6572003" y="4000501"/>
            <a:ext cx="1428005"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世祖</a:t>
            </a:r>
          </a:p>
          <a:p>
            <a:endParaRPr lang="zh-CN" altLang="en-US" sz="900" dirty="0"/>
          </a:p>
        </p:txBody>
      </p:sp>
      <p:sp>
        <p:nvSpPr>
          <p:cNvPr id="13" name="TextBox 12"/>
          <p:cNvSpPr txBox="1">
            <a:spLocks noChangeArrowheads="1"/>
          </p:cNvSpPr>
          <p:nvPr/>
        </p:nvSpPr>
        <p:spPr bwMode="auto">
          <a:xfrm>
            <a:off x="7904808" y="4000501"/>
            <a:ext cx="1523207"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顺治</a:t>
            </a:r>
          </a:p>
          <a:p>
            <a:endParaRPr lang="zh-CN" altLang="en-US" sz="900" dirty="0"/>
          </a:p>
        </p:txBody>
      </p:sp>
      <p:sp>
        <p:nvSpPr>
          <p:cNvPr id="16" name="TextBox 15"/>
          <p:cNvSpPr txBox="1">
            <a:spLocks noChangeArrowheads="1"/>
          </p:cNvSpPr>
          <p:nvPr/>
        </p:nvSpPr>
        <p:spPr bwMode="auto">
          <a:xfrm>
            <a:off x="1130538" y="3166562"/>
            <a:ext cx="1535659" cy="617712"/>
          </a:xfrm>
          <a:prstGeom prst="rect">
            <a:avLst/>
          </a:prstGeom>
          <a:noFill/>
          <a:ln w="9525">
            <a:noFill/>
            <a:miter lim="800000"/>
            <a:headEnd/>
            <a:tailEnd/>
          </a:ln>
        </p:spPr>
        <p:txBody>
          <a:bodyPr wrap="square" lIns="108818" tIns="54409" rIns="108818" bIns="54409">
            <a:spAutoFit/>
          </a:bodyPr>
          <a:lstStyle/>
          <a:p>
            <a:r>
              <a:rPr lang="zh-CN" altLang="en-US" sz="2400" dirty="0">
                <a:solidFill>
                  <a:srgbClr val="000000"/>
                </a:solidFill>
                <a:latin typeface="黑体" pitchFamily="49" charset="-122"/>
                <a:ea typeface="黑体" pitchFamily="49" charset="-122"/>
              </a:rPr>
              <a:t>李世民</a:t>
            </a:r>
          </a:p>
          <a:p>
            <a:endParaRPr lang="zh-CN" altLang="en-US" sz="900" dirty="0"/>
          </a:p>
        </p:txBody>
      </p:sp>
      <p:sp>
        <p:nvSpPr>
          <p:cNvPr id="17" name="TextBox 16"/>
          <p:cNvSpPr txBox="1">
            <a:spLocks noChangeArrowheads="1"/>
          </p:cNvSpPr>
          <p:nvPr/>
        </p:nvSpPr>
        <p:spPr bwMode="auto">
          <a:xfrm>
            <a:off x="649275" y="4143375"/>
            <a:ext cx="2475210" cy="617712"/>
          </a:xfrm>
          <a:prstGeom prst="rect">
            <a:avLst/>
          </a:prstGeom>
          <a:noFill/>
          <a:ln w="9525">
            <a:noFill/>
            <a:miter lim="800000"/>
            <a:headEnd/>
            <a:tailEnd/>
          </a:ln>
        </p:spPr>
        <p:txBody>
          <a:bodyPr lIns="108818" tIns="54409" rIns="108818" bIns="54409">
            <a:spAutoFit/>
          </a:bodyPr>
          <a:lstStyle/>
          <a:p>
            <a:r>
              <a:rPr lang="zh-CN" altLang="en-US" sz="2400" dirty="0">
                <a:solidFill>
                  <a:srgbClr val="000000"/>
                </a:solidFill>
                <a:latin typeface="黑体" pitchFamily="49" charset="-122"/>
                <a:ea typeface="黑体" pitchFamily="49" charset="-122"/>
              </a:rPr>
              <a:t>爱新觉罗</a:t>
            </a:r>
            <a:r>
              <a:rPr lang="en-US" altLang="zh-CN" sz="2400" dirty="0">
                <a:solidFill>
                  <a:srgbClr val="000000"/>
                </a:solidFill>
                <a:latin typeface="黑体" pitchFamily="49" charset="-122"/>
                <a:ea typeface="黑体" pitchFamily="49" charset="-122"/>
              </a:rPr>
              <a:t>·</a:t>
            </a:r>
            <a:r>
              <a:rPr lang="zh-CN" altLang="en-US" sz="2400" dirty="0">
                <a:solidFill>
                  <a:srgbClr val="000000"/>
                </a:solidFill>
                <a:latin typeface="黑体" pitchFamily="49" charset="-122"/>
                <a:ea typeface="黑体" pitchFamily="49" charset="-122"/>
              </a:rPr>
              <a:t>福临</a:t>
            </a:r>
          </a:p>
          <a:p>
            <a:endParaRPr lang="zh-CN" altLang="en-US" sz="900" dirty="0"/>
          </a:p>
        </p:txBody>
      </p:sp>
      <p:sp>
        <p:nvSpPr>
          <p:cNvPr id="27" name="TextBox 26"/>
          <p:cNvSpPr txBox="1">
            <a:spLocks noChangeArrowheads="1"/>
          </p:cNvSpPr>
          <p:nvPr/>
        </p:nvSpPr>
        <p:spPr bwMode="auto">
          <a:xfrm>
            <a:off x="1178762" y="2222952"/>
            <a:ext cx="1071851" cy="617712"/>
          </a:xfrm>
          <a:prstGeom prst="rect">
            <a:avLst/>
          </a:prstGeom>
          <a:noFill/>
          <a:ln w="9525">
            <a:noFill/>
            <a:miter lim="800000"/>
            <a:headEnd/>
            <a:tailEnd/>
          </a:ln>
        </p:spPr>
        <p:txBody>
          <a:bodyPr wrap="square" lIns="108818" tIns="54409" rIns="108818" bIns="54409">
            <a:spAutoFit/>
          </a:bodyPr>
          <a:lstStyle/>
          <a:p>
            <a:r>
              <a:rPr lang="zh-CN" altLang="en-US" sz="2400" dirty="0">
                <a:solidFill>
                  <a:srgbClr val="000000"/>
                </a:solidFill>
                <a:latin typeface="黑体" pitchFamily="49" charset="-122"/>
                <a:ea typeface="黑体" pitchFamily="49" charset="-122"/>
              </a:rPr>
              <a:t>刘 彻</a:t>
            </a:r>
          </a:p>
          <a:p>
            <a:endParaRPr lang="zh-CN" altLang="en-US" sz="900" dirty="0"/>
          </a:p>
        </p:txBody>
      </p:sp>
    </p:spTree>
    <p:extLst>
      <p:ext uri="{BB962C8B-B14F-4D97-AF65-F5344CB8AC3E}">
        <p14:creationId xmlns="" xmlns:p14="http://schemas.microsoft.com/office/powerpoint/2010/main" val="378735929"/>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ircle(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ircle(in)">
                                      <p:cBhvr>
                                        <p:cTn id="47" dur="2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circle(in)">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circle(in)">
                                      <p:cBhvr>
                                        <p:cTn id="57" dur="20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circle(in)">
                                      <p:cBhvr>
                                        <p:cTn id="6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6" grpId="0"/>
      <p:bldP spid="17" grpId="0"/>
      <p:bldP spid="2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67640" y="1203063"/>
            <a:ext cx="10912500" cy="5016758"/>
          </a:xfrm>
          <a:prstGeom prst="rect">
            <a:avLst/>
          </a:prstGeom>
        </p:spPr>
        <p:txBody>
          <a:bodyPr wrap="square">
            <a:spAutoFit/>
          </a:bodyPr>
          <a:lstStyle/>
          <a:p>
            <a:r>
              <a:rPr lang="en-US" altLang="zh-CN" sz="2000" b="1" kern="0" dirty="0">
                <a:solidFill>
                  <a:srgbClr val="FFFF00"/>
                </a:solidFill>
                <a:latin typeface="+mn-ea"/>
              </a:rPr>
              <a:t>【</a:t>
            </a:r>
            <a:r>
              <a:rPr lang="zh-CN" altLang="en-US" sz="2000" b="1" kern="0" dirty="0">
                <a:solidFill>
                  <a:srgbClr val="FFFF00"/>
                </a:solidFill>
                <a:latin typeface="+mn-ea"/>
              </a:rPr>
              <a:t>称姓名</a:t>
            </a:r>
            <a:r>
              <a:rPr lang="en-US" altLang="zh-CN" sz="2000" b="1" kern="0" dirty="0">
                <a:solidFill>
                  <a:srgbClr val="FFFF00"/>
                </a:solidFill>
                <a:latin typeface="+mn-ea"/>
              </a:rPr>
              <a:t>】</a:t>
            </a:r>
            <a:r>
              <a:rPr lang="zh-CN" altLang="en-US" sz="2000" b="1" kern="0" dirty="0">
                <a:solidFill>
                  <a:srgbClr val="FFFF00"/>
                </a:solidFill>
                <a:latin typeface="+mn-ea"/>
              </a:rPr>
              <a:t>大致有三种情况：（</a:t>
            </a:r>
            <a:r>
              <a:rPr lang="en-US" altLang="zh-CN" sz="2000" b="1" kern="0" dirty="0">
                <a:solidFill>
                  <a:srgbClr val="FFFF00"/>
                </a:solidFill>
                <a:latin typeface="+mn-ea"/>
              </a:rPr>
              <a:t>1</a:t>
            </a:r>
            <a:r>
              <a:rPr lang="zh-CN" altLang="en-US" sz="2000" b="1" kern="0" dirty="0">
                <a:solidFill>
                  <a:srgbClr val="FFFF00"/>
                </a:solidFill>
                <a:latin typeface="+mn-ea"/>
              </a:rPr>
              <a:t>）自称姓名或名。如“五步之内，相如请得以颈血溅大王矣” “ 庐陵文天祥自序其诗”；（</a:t>
            </a:r>
            <a:r>
              <a:rPr lang="en-US" altLang="zh-CN" sz="2000" b="1" kern="0" dirty="0">
                <a:solidFill>
                  <a:srgbClr val="FFFF00"/>
                </a:solidFill>
                <a:latin typeface="+mn-ea"/>
              </a:rPr>
              <a:t>2</a:t>
            </a:r>
            <a:r>
              <a:rPr lang="zh-CN" altLang="en-US" sz="2000" b="1" kern="0" dirty="0">
                <a:solidFill>
                  <a:srgbClr val="FFFF00"/>
                </a:solidFill>
                <a:latin typeface="+mn-ea"/>
              </a:rPr>
              <a:t>）用于介绍或作传。如“遂与鲁肃俱诣孙权”“柳敬亭者，扬之泰州人”；（</a:t>
            </a:r>
            <a:r>
              <a:rPr lang="en-US" altLang="zh-CN" sz="2000" b="1" kern="0" dirty="0">
                <a:solidFill>
                  <a:srgbClr val="FFFF00"/>
                </a:solidFill>
                <a:latin typeface="+mn-ea"/>
              </a:rPr>
              <a:t>3</a:t>
            </a:r>
            <a:r>
              <a:rPr lang="zh-CN" altLang="en-US" sz="2000" b="1" kern="0" dirty="0">
                <a:solidFill>
                  <a:srgbClr val="FFFF00"/>
                </a:solidFill>
                <a:latin typeface="+mn-ea"/>
              </a:rPr>
              <a:t>）称所厌恶、所轻视的人。如“不幸吕师孟构恶于前，贾余庆献谄于后”。</a:t>
            </a:r>
            <a:endParaRPr lang="en-US" altLang="zh-CN" sz="2000" b="1" kern="0" dirty="0">
              <a:solidFill>
                <a:srgbClr val="FFFF00"/>
              </a:solidFill>
              <a:latin typeface="+mn-ea"/>
            </a:endParaRPr>
          </a:p>
          <a:p>
            <a:r>
              <a:rPr lang="en-US" altLang="zh-CN" sz="2000" b="1" kern="0" dirty="0">
                <a:solidFill>
                  <a:srgbClr val="FFFF00"/>
                </a:solidFill>
                <a:latin typeface="+mn-ea"/>
              </a:rPr>
              <a:t>【</a:t>
            </a:r>
            <a:r>
              <a:rPr lang="zh-CN" altLang="en-US" sz="2000" b="1" kern="0" dirty="0">
                <a:solidFill>
                  <a:srgbClr val="FFFF00"/>
                </a:solidFill>
                <a:latin typeface="+mn-ea"/>
              </a:rPr>
              <a:t>称字</a:t>
            </a:r>
            <a:r>
              <a:rPr lang="en-US" altLang="zh-CN" sz="2000" b="1" kern="0" dirty="0">
                <a:solidFill>
                  <a:srgbClr val="FFFF00"/>
                </a:solidFill>
                <a:latin typeface="+mn-ea"/>
              </a:rPr>
              <a:t>】</a:t>
            </a:r>
            <a:r>
              <a:rPr lang="zh-CN" altLang="en-US" sz="2000" b="1" kern="0" dirty="0">
                <a:solidFill>
                  <a:srgbClr val="FFFF00"/>
                </a:solidFill>
                <a:latin typeface="+mn-ea"/>
              </a:rPr>
              <a:t>古人幼时命名，成年（男</a:t>
            </a:r>
            <a:r>
              <a:rPr lang="en-US" altLang="zh-CN" sz="2000" b="1" kern="0" dirty="0">
                <a:solidFill>
                  <a:srgbClr val="FFFF00"/>
                </a:solidFill>
                <a:latin typeface="+mn-ea"/>
              </a:rPr>
              <a:t>20</a:t>
            </a:r>
            <a:r>
              <a:rPr lang="zh-CN" altLang="en-US" sz="2000" b="1" kern="0" dirty="0">
                <a:solidFill>
                  <a:srgbClr val="FFFF00"/>
                </a:solidFill>
                <a:latin typeface="+mn-ea"/>
              </a:rPr>
              <a:t>岁、女</a:t>
            </a:r>
            <a:r>
              <a:rPr lang="en-US" altLang="zh-CN" sz="2000" b="1" kern="0" dirty="0">
                <a:solidFill>
                  <a:srgbClr val="FFFF00"/>
                </a:solidFill>
                <a:latin typeface="+mn-ea"/>
              </a:rPr>
              <a:t>15</a:t>
            </a:r>
            <a:r>
              <a:rPr lang="zh-CN" altLang="en-US" sz="2000" b="1" kern="0" dirty="0">
                <a:solidFill>
                  <a:srgbClr val="FFFF00"/>
                </a:solidFill>
                <a:latin typeface="+mn-ea"/>
              </a:rPr>
              <a:t>岁）取字，字和名有意义上的联系。字是为了便于他人称谓，对平辈，尊称字出于礼貌和尊敬。如称屈平为屈原，司马迁为司马子长，陶渊明</a:t>
            </a:r>
          </a:p>
          <a:p>
            <a:r>
              <a:rPr lang="zh-CN" altLang="en-US" sz="2000" b="1" kern="0" dirty="0">
                <a:solidFill>
                  <a:srgbClr val="FFFF00"/>
                </a:solidFill>
                <a:latin typeface="+mn-ea"/>
              </a:rPr>
              <a:t>为陶元亮，欧阳修为欧阳永叔。</a:t>
            </a:r>
          </a:p>
          <a:p>
            <a:r>
              <a:rPr lang="en-US" altLang="zh-CN" sz="2000" b="1" kern="0" dirty="0">
                <a:solidFill>
                  <a:srgbClr val="FFFF00"/>
                </a:solidFill>
                <a:latin typeface="+mn-ea"/>
              </a:rPr>
              <a:t>【</a:t>
            </a:r>
            <a:r>
              <a:rPr lang="zh-CN" altLang="en-US" sz="2000" b="1" kern="0" dirty="0">
                <a:solidFill>
                  <a:srgbClr val="FFFF00"/>
                </a:solidFill>
                <a:latin typeface="+mn-ea"/>
              </a:rPr>
              <a:t>称号</a:t>
            </a:r>
            <a:r>
              <a:rPr lang="en-US" altLang="zh-CN" sz="2000" b="1" kern="0" dirty="0">
                <a:solidFill>
                  <a:srgbClr val="FFFF00"/>
                </a:solidFill>
                <a:latin typeface="+mn-ea"/>
              </a:rPr>
              <a:t>】</a:t>
            </a:r>
            <a:r>
              <a:rPr lang="zh-CN" altLang="en-US" sz="2000" b="1" kern="0" dirty="0">
                <a:solidFill>
                  <a:srgbClr val="FFFF00"/>
                </a:solidFill>
                <a:latin typeface="+mn-ea"/>
              </a:rPr>
              <a:t>号又叫别号。号一般只用于自称，以显示某种志趣或抒发某种情感；对人称号也是一种敬称。 如：陶潜号五柳先生，苏轼号东坡居士。</a:t>
            </a:r>
          </a:p>
          <a:p>
            <a:r>
              <a:rPr lang="en-US" altLang="zh-CN" sz="2000" b="1" kern="0" dirty="0">
                <a:solidFill>
                  <a:srgbClr val="FFFF00"/>
                </a:solidFill>
                <a:latin typeface="+mn-ea"/>
              </a:rPr>
              <a:t>【</a:t>
            </a:r>
            <a:r>
              <a:rPr lang="zh-CN" altLang="en-US" sz="2000" b="1" kern="0" dirty="0">
                <a:solidFill>
                  <a:srgbClr val="FFFF00"/>
                </a:solidFill>
                <a:latin typeface="+mn-ea"/>
              </a:rPr>
              <a:t>称斋名</a:t>
            </a:r>
            <a:r>
              <a:rPr lang="en-US" altLang="zh-CN" sz="2000" b="1" kern="0" dirty="0">
                <a:solidFill>
                  <a:srgbClr val="FFFF00"/>
                </a:solidFill>
                <a:latin typeface="+mn-ea"/>
              </a:rPr>
              <a:t>】</a:t>
            </a:r>
            <a:r>
              <a:rPr lang="zh-CN" altLang="en-US" sz="2000" b="1" kern="0" dirty="0">
                <a:solidFill>
                  <a:srgbClr val="FFFF00"/>
                </a:solidFill>
                <a:latin typeface="+mn-ea"/>
              </a:rPr>
              <a:t>指用斋号或室号来称呼。 如南宋诗人杨万里的斋名为诚斋，人们称其为杨诚斋；又如姚鼐因斋名为惜抱轩而被称为姚惜抱、惜抱先生；再如称蒲松龄为聊斋先生。</a:t>
            </a:r>
          </a:p>
          <a:p>
            <a:r>
              <a:rPr lang="en-US" altLang="zh-CN" sz="2000" b="1" kern="0" dirty="0">
                <a:solidFill>
                  <a:srgbClr val="FFFF00"/>
                </a:solidFill>
                <a:latin typeface="+mn-ea"/>
              </a:rPr>
              <a:t>【</a:t>
            </a:r>
            <a:r>
              <a:rPr lang="zh-CN" altLang="en-US" sz="2000" b="1" kern="0" dirty="0">
                <a:solidFill>
                  <a:srgbClr val="FFFF00"/>
                </a:solidFill>
                <a:latin typeface="+mn-ea"/>
              </a:rPr>
              <a:t>称籍贯</a:t>
            </a:r>
            <a:r>
              <a:rPr lang="en-US" altLang="zh-CN" sz="2000" b="1" kern="0" dirty="0">
                <a:solidFill>
                  <a:srgbClr val="FFFF00"/>
                </a:solidFill>
                <a:latin typeface="+mn-ea"/>
              </a:rPr>
              <a:t>】</a:t>
            </a:r>
            <a:r>
              <a:rPr lang="zh-CN" altLang="en-US" sz="2000" b="1" kern="0" dirty="0">
                <a:solidFill>
                  <a:srgbClr val="FFFF00"/>
                </a:solidFill>
                <a:latin typeface="+mn-ea"/>
              </a:rPr>
              <a:t>如诗人孟浩然是襄阳人，故而人称孟襄阳；王安石临川人，故而人称王临川。</a:t>
            </a:r>
          </a:p>
          <a:p>
            <a:r>
              <a:rPr lang="en-US" altLang="zh-CN" sz="2000" b="1" kern="0" dirty="0">
                <a:solidFill>
                  <a:srgbClr val="FFFF00"/>
                </a:solidFill>
                <a:latin typeface="+mn-ea"/>
              </a:rPr>
              <a:t>【</a:t>
            </a:r>
            <a:r>
              <a:rPr lang="zh-CN" altLang="en-US" sz="2000" b="1" kern="0" dirty="0">
                <a:solidFill>
                  <a:srgbClr val="FFFF00"/>
                </a:solidFill>
                <a:latin typeface="+mn-ea"/>
              </a:rPr>
              <a:t>称郡望</a:t>
            </a:r>
            <a:r>
              <a:rPr lang="en-US" altLang="zh-CN" sz="2000" b="1" kern="0" dirty="0">
                <a:solidFill>
                  <a:srgbClr val="FFFF00"/>
                </a:solidFill>
                <a:latin typeface="+mn-ea"/>
              </a:rPr>
              <a:t>】</a:t>
            </a:r>
            <a:r>
              <a:rPr lang="zh-CN" altLang="en-US" sz="2000" b="1" kern="0" dirty="0">
                <a:solidFill>
                  <a:srgbClr val="FFFF00"/>
                </a:solidFill>
                <a:latin typeface="+mn-ea"/>
              </a:rPr>
              <a:t>韩愈虽系河内河阳人，但因昌黎韩氏为唐代望族，故韩愈常以“昌黎韩愈”自称，世人遂称其为韩昌黎。</a:t>
            </a:r>
          </a:p>
          <a:p>
            <a:r>
              <a:rPr lang="en-US" altLang="zh-CN" sz="2000" b="1" kern="0" dirty="0">
                <a:solidFill>
                  <a:srgbClr val="FFFF00"/>
                </a:solidFill>
                <a:latin typeface="+mn-ea"/>
              </a:rPr>
              <a:t>【</a:t>
            </a:r>
            <a:r>
              <a:rPr lang="zh-CN" altLang="en-US" sz="2000" b="1" kern="0" dirty="0">
                <a:solidFill>
                  <a:srgbClr val="FFFF00"/>
                </a:solidFill>
                <a:latin typeface="+mn-ea"/>
              </a:rPr>
              <a:t>称官名</a:t>
            </a:r>
            <a:r>
              <a:rPr lang="en-US" altLang="zh-CN" sz="2000" b="1" kern="0" dirty="0">
                <a:solidFill>
                  <a:srgbClr val="FFFF00"/>
                </a:solidFill>
                <a:latin typeface="+mn-ea"/>
              </a:rPr>
              <a:t>】</a:t>
            </a:r>
            <a:r>
              <a:rPr lang="zh-CN" altLang="en-US" sz="2000" b="1" kern="0" dirty="0">
                <a:solidFill>
                  <a:srgbClr val="FFFF00"/>
                </a:solidFill>
                <a:latin typeface="+mn-ea"/>
              </a:rPr>
              <a:t>如“孙讨虏聪明仁惠”，“孙讨虏”即孙权，因他曾被授讨虏将军的官职，故称。</a:t>
            </a:r>
          </a:p>
          <a:p>
            <a:r>
              <a:rPr lang="en-US" altLang="zh-CN" sz="2000" b="1" kern="0" dirty="0">
                <a:solidFill>
                  <a:srgbClr val="FFFF00"/>
                </a:solidFill>
                <a:latin typeface="+mn-ea"/>
              </a:rPr>
              <a:t>【</a:t>
            </a:r>
            <a:r>
              <a:rPr lang="zh-CN" altLang="en-US" sz="2000" b="1" kern="0" dirty="0">
                <a:solidFill>
                  <a:srgbClr val="FFFF00"/>
                </a:solidFill>
                <a:latin typeface="+mn-ea"/>
              </a:rPr>
              <a:t>称官地</a:t>
            </a:r>
            <a:r>
              <a:rPr lang="en-US" altLang="zh-CN" sz="2000" b="1" kern="0" dirty="0">
                <a:solidFill>
                  <a:srgbClr val="FFFF00"/>
                </a:solidFill>
                <a:latin typeface="+mn-ea"/>
              </a:rPr>
              <a:t>】</a:t>
            </a:r>
            <a:r>
              <a:rPr lang="zh-CN" altLang="en-US" sz="2000" b="1" kern="0" dirty="0">
                <a:solidFill>
                  <a:srgbClr val="FFFF00"/>
                </a:solidFill>
                <a:latin typeface="+mn-ea"/>
              </a:rPr>
              <a:t>指用任官之地的名称来称呼。如</a:t>
            </a:r>
            <a:r>
              <a:rPr lang="en-US" altLang="zh-CN" sz="2000" b="1" kern="0" dirty="0">
                <a:solidFill>
                  <a:srgbClr val="FFFF00"/>
                </a:solidFill>
                <a:latin typeface="+mn-ea"/>
              </a:rPr>
              <a:t>《</a:t>
            </a:r>
            <a:r>
              <a:rPr lang="zh-CN" altLang="en-US" sz="2000" b="1" kern="0" dirty="0">
                <a:solidFill>
                  <a:srgbClr val="FFFF00"/>
                </a:solidFill>
                <a:latin typeface="+mn-ea"/>
              </a:rPr>
              <a:t>赤壁之战</a:t>
            </a:r>
            <a:r>
              <a:rPr lang="en-US" altLang="zh-CN" sz="2000" b="1" kern="0" dirty="0">
                <a:solidFill>
                  <a:srgbClr val="FFFF00"/>
                </a:solidFill>
                <a:latin typeface="+mn-ea"/>
              </a:rPr>
              <a:t>》</a:t>
            </a:r>
            <a:r>
              <a:rPr lang="zh-CN" altLang="en-US" sz="2000" b="1" kern="0" dirty="0">
                <a:solidFill>
                  <a:srgbClr val="FFFF00"/>
                </a:solidFill>
                <a:latin typeface="+mn-ea"/>
              </a:rPr>
              <a:t>：“豫州今欲何至？”因刘备曾任豫州刺史，故以官地称之。</a:t>
            </a:r>
          </a:p>
        </p:txBody>
      </p:sp>
    </p:spTree>
    <p:extLst>
      <p:ext uri="{BB962C8B-B14F-4D97-AF65-F5344CB8AC3E}">
        <p14:creationId xmlns="" xmlns:p14="http://schemas.microsoft.com/office/powerpoint/2010/main" val="658206601"/>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grpSp>
        <p:nvGrpSpPr>
          <p:cNvPr id="22" name="组合 21"/>
          <p:cNvGrpSpPr/>
          <p:nvPr/>
        </p:nvGrpSpPr>
        <p:grpSpPr>
          <a:xfrm>
            <a:off x="2615525" y="262450"/>
            <a:ext cx="7016731" cy="3359063"/>
            <a:chOff x="323850" y="-441468"/>
            <a:chExt cx="9672577" cy="6850534"/>
          </a:xfrm>
        </p:grpSpPr>
        <p:sp>
          <p:nvSpPr>
            <p:cNvPr id="23" name="Rectangle 2"/>
            <p:cNvSpPr txBox="1">
              <a:spLocks noChangeArrowheads="1"/>
            </p:cNvSpPr>
            <p:nvPr/>
          </p:nvSpPr>
          <p:spPr>
            <a:xfrm>
              <a:off x="474202" y="991519"/>
              <a:ext cx="9522225" cy="754063"/>
            </a:xfrm>
            <a:prstGeom prst="rect">
              <a:avLst/>
            </a:prstGeom>
          </p:spPr>
          <p:txBody>
            <a:bodyPr/>
            <a:lstStyle/>
            <a:p>
              <a:pPr marL="227965" marR="0" lvl="0" indent="-227965" algn="ctr" defTabSz="911225" rtl="0" eaLnBrk="1" fontAlgn="auto" latinLnBrk="0" hangingPunct="1">
                <a:lnSpc>
                  <a:spcPct val="90000"/>
                </a:lnSpc>
                <a:spcBef>
                  <a:spcPts val="995"/>
                </a:spcBef>
                <a:spcAft>
                  <a:spcPts val="0"/>
                </a:spcAft>
                <a:buClrTx/>
                <a:buSzTx/>
                <a:buFontTx/>
                <a:buNone/>
                <a:tabLst/>
                <a:defRPr/>
              </a:pPr>
              <a:r>
                <a:rPr lang="zh-CN" altLang="en-US" sz="2800" b="1" dirty="0" smtClean="0">
                  <a:solidFill>
                    <a:srgbClr val="FFFF00"/>
                  </a:solidFill>
                  <a:effectLst>
                    <a:glow rad="228600">
                      <a:schemeClr val="accent2">
                        <a:satMod val="175000"/>
                        <a:alpha val="40000"/>
                      </a:schemeClr>
                    </a:glow>
                  </a:effectLst>
                  <a:latin typeface="宋体" panose="02010600030101010101" pitchFamily="2" charset="-122"/>
                </a:rPr>
                <a:t>苏轼，</a:t>
              </a:r>
              <a:r>
                <a:rPr kumimoji="0" lang="zh-CN" altLang="en-US" sz="1600" b="1" i="0" u="none" strike="noStrike" kern="1200" cap="none" spc="0" normalizeH="0" baseline="0" noProof="0" dirty="0" smtClean="0">
                  <a:ln>
                    <a:noFill/>
                  </a:ln>
                  <a:solidFill>
                    <a:srgbClr val="FFFF00"/>
                  </a:solidFill>
                  <a:effectLst/>
                  <a:uLnTx/>
                  <a:uFillTx/>
                  <a:latin typeface="+mn-lt"/>
                  <a:ea typeface="黑体" pitchFamily="49" charset="-122"/>
                  <a:cs typeface="+mn-cs"/>
                </a:rPr>
                <a:t>                </a:t>
              </a:r>
              <a:r>
                <a:rPr lang="zh-CN" altLang="en-US" sz="2800" b="1" dirty="0" smtClean="0">
                  <a:solidFill>
                    <a:srgbClr val="FFFF00"/>
                  </a:solidFill>
                  <a:effectLst>
                    <a:glow rad="228600">
                      <a:schemeClr val="accent2">
                        <a:satMod val="175000"/>
                        <a:alpha val="40000"/>
                      </a:schemeClr>
                    </a:glow>
                  </a:effectLst>
                  <a:latin typeface="宋体" panose="02010600030101010101" pitchFamily="2" charset="-122"/>
                </a:rPr>
                <a:t>字子瞻，      </a:t>
              </a:r>
              <a:r>
                <a:rPr kumimoji="0" lang="zh-CN" altLang="en-US" sz="1600" b="1" i="0" u="none" strike="noStrike" kern="1200" cap="none" spc="0" normalizeH="0" baseline="0" noProof="0" dirty="0" smtClean="0">
                  <a:ln>
                    <a:noFill/>
                  </a:ln>
                  <a:solidFill>
                    <a:srgbClr val="FFFF00"/>
                  </a:solidFill>
                  <a:effectLst/>
                  <a:uLnTx/>
                  <a:uFillTx/>
                  <a:latin typeface="黑体" pitchFamily="49" charset="-122"/>
                  <a:ea typeface="黑体" pitchFamily="49" charset="-122"/>
                  <a:cs typeface="+mn-cs"/>
                </a:rPr>
                <a:t>“</a:t>
              </a:r>
              <a:r>
                <a:rPr lang="zh-CN" altLang="en-US" sz="2800" b="1" dirty="0" smtClean="0">
                  <a:solidFill>
                    <a:srgbClr val="FFFF00"/>
                  </a:solidFill>
                  <a:effectLst>
                    <a:glow rad="228600">
                      <a:schemeClr val="accent2">
                        <a:satMod val="175000"/>
                        <a:alpha val="40000"/>
                      </a:schemeClr>
                    </a:glow>
                  </a:effectLst>
                  <a:latin typeface="宋体" panose="02010600030101010101" pitchFamily="2" charset="-122"/>
                </a:rPr>
                <a:t>东坡居士”。</a:t>
              </a:r>
            </a:p>
          </p:txBody>
        </p:sp>
        <p:sp>
          <p:nvSpPr>
            <p:cNvPr id="24" name="Rectangle 3"/>
            <p:cNvSpPr>
              <a:spLocks noChangeArrowheads="1"/>
            </p:cNvSpPr>
            <p:nvPr/>
          </p:nvSpPr>
          <p:spPr bwMode="auto">
            <a:xfrm>
              <a:off x="323850" y="3198392"/>
              <a:ext cx="1657349" cy="1295401"/>
            </a:xfrm>
            <a:prstGeom prst="rect">
              <a:avLst/>
            </a:prstGeom>
            <a:solidFill>
              <a:schemeClr val="accent1"/>
            </a:solidFill>
            <a:ln w="9525">
              <a:solidFill>
                <a:schemeClr val="tx1"/>
              </a:solidFill>
              <a:miter lim="800000"/>
              <a:headEnd/>
              <a:tailEnd/>
            </a:ln>
          </p:spPr>
          <p:txBody>
            <a:bodyPr wrap="none" anchor="ctr"/>
            <a:lstStyle/>
            <a:p>
              <a:pPr algn="ctr">
                <a:lnSpc>
                  <a:spcPct val="90000"/>
                </a:lnSpc>
              </a:pPr>
              <a:r>
                <a:rPr lang="zh-CN" altLang="en-US" b="1" dirty="0">
                  <a:solidFill>
                    <a:srgbClr val="000099"/>
                  </a:solidFill>
                  <a:latin typeface="黑体" pitchFamily="49" charset="-122"/>
                  <a:ea typeface="黑体" pitchFamily="49" charset="-122"/>
                </a:rPr>
                <a:t>父亲</a:t>
              </a:r>
            </a:p>
            <a:p>
              <a:pPr algn="ctr">
                <a:lnSpc>
                  <a:spcPct val="90000"/>
                </a:lnSpc>
              </a:pPr>
              <a:r>
                <a:rPr lang="zh-CN" altLang="en-US" b="1" dirty="0">
                  <a:solidFill>
                    <a:srgbClr val="000099"/>
                  </a:solidFill>
                  <a:latin typeface="黑体" pitchFamily="49" charset="-122"/>
                  <a:ea typeface="黑体" pitchFamily="49" charset="-122"/>
                </a:rPr>
                <a:t>起的</a:t>
              </a:r>
            </a:p>
          </p:txBody>
        </p:sp>
        <p:sp>
          <p:nvSpPr>
            <p:cNvPr id="25" name="Rectangle 4"/>
            <p:cNvSpPr>
              <a:spLocks noChangeArrowheads="1"/>
            </p:cNvSpPr>
            <p:nvPr/>
          </p:nvSpPr>
          <p:spPr bwMode="auto">
            <a:xfrm>
              <a:off x="2858827" y="3167880"/>
              <a:ext cx="2376487" cy="1439861"/>
            </a:xfrm>
            <a:prstGeom prst="rect">
              <a:avLst/>
            </a:prstGeom>
            <a:solidFill>
              <a:schemeClr val="accent1"/>
            </a:solidFill>
            <a:ln w="9525">
              <a:solidFill>
                <a:schemeClr val="tx1"/>
              </a:solidFill>
              <a:miter lim="800000"/>
              <a:headEnd/>
              <a:tailEnd/>
            </a:ln>
          </p:spPr>
          <p:txBody>
            <a:bodyPr wrap="none" anchor="ctr"/>
            <a:lstStyle/>
            <a:p>
              <a:pPr algn="ctr">
                <a:lnSpc>
                  <a:spcPct val="90000"/>
                </a:lnSpc>
              </a:pPr>
              <a:r>
                <a:rPr lang="zh-CN" altLang="en-US" b="1" dirty="0">
                  <a:solidFill>
                    <a:srgbClr val="000099"/>
                  </a:solidFill>
                  <a:latin typeface="黑体" pitchFamily="49" charset="-122"/>
                  <a:ea typeface="黑体" pitchFamily="49" charset="-122"/>
                </a:rPr>
                <a:t>弱冠仪式</a:t>
              </a:r>
            </a:p>
            <a:p>
              <a:pPr algn="ctr">
                <a:lnSpc>
                  <a:spcPct val="90000"/>
                </a:lnSpc>
              </a:pPr>
              <a:r>
                <a:rPr lang="zh-CN" altLang="en-US" b="1" dirty="0">
                  <a:solidFill>
                    <a:srgbClr val="000099"/>
                  </a:solidFill>
                  <a:latin typeface="黑体" pitchFamily="49" charset="-122"/>
                  <a:ea typeface="黑体" pitchFamily="49" charset="-122"/>
                </a:rPr>
                <a:t>后起的</a:t>
              </a:r>
            </a:p>
          </p:txBody>
        </p:sp>
        <p:sp>
          <p:nvSpPr>
            <p:cNvPr id="26" name="Rectangle 5"/>
            <p:cNvSpPr>
              <a:spLocks noChangeArrowheads="1"/>
            </p:cNvSpPr>
            <p:nvPr/>
          </p:nvSpPr>
          <p:spPr bwMode="auto">
            <a:xfrm>
              <a:off x="6867914" y="3266045"/>
              <a:ext cx="1223963" cy="1223962"/>
            </a:xfrm>
            <a:prstGeom prst="rect">
              <a:avLst/>
            </a:prstGeom>
            <a:solidFill>
              <a:schemeClr val="accent1"/>
            </a:solidFill>
            <a:ln w="9525">
              <a:solidFill>
                <a:schemeClr val="tx1"/>
              </a:solidFill>
              <a:miter lim="800000"/>
              <a:headEnd/>
              <a:tailEnd/>
            </a:ln>
          </p:spPr>
          <p:txBody>
            <a:bodyPr wrap="none" anchor="ctr"/>
            <a:lstStyle/>
            <a:p>
              <a:pPr algn="ctr">
                <a:lnSpc>
                  <a:spcPct val="90000"/>
                </a:lnSpc>
              </a:pPr>
              <a:r>
                <a:rPr lang="zh-CN" altLang="en-US" b="1" dirty="0">
                  <a:solidFill>
                    <a:srgbClr val="000099"/>
                  </a:solidFill>
                  <a:latin typeface="黑体" pitchFamily="49" charset="-122"/>
                  <a:ea typeface="黑体" pitchFamily="49" charset="-122"/>
                </a:rPr>
                <a:t>自己</a:t>
              </a:r>
            </a:p>
            <a:p>
              <a:pPr algn="ctr">
                <a:lnSpc>
                  <a:spcPct val="90000"/>
                </a:lnSpc>
              </a:pPr>
              <a:r>
                <a:rPr lang="zh-CN" altLang="en-US" b="1" dirty="0">
                  <a:solidFill>
                    <a:srgbClr val="000099"/>
                  </a:solidFill>
                  <a:latin typeface="黑体" pitchFamily="49" charset="-122"/>
                  <a:ea typeface="黑体" pitchFamily="49" charset="-122"/>
                </a:rPr>
                <a:t>起的</a:t>
              </a:r>
            </a:p>
          </p:txBody>
        </p:sp>
        <p:sp>
          <p:nvSpPr>
            <p:cNvPr id="27" name="Rectangle 6"/>
            <p:cNvSpPr>
              <a:spLocks noChangeArrowheads="1"/>
            </p:cNvSpPr>
            <p:nvPr/>
          </p:nvSpPr>
          <p:spPr bwMode="auto">
            <a:xfrm>
              <a:off x="3166089" y="-441468"/>
              <a:ext cx="3447642" cy="1318139"/>
            </a:xfrm>
            <a:prstGeom prst="rect">
              <a:avLst/>
            </a:prstGeom>
            <a:noFill/>
            <a:ln w="9525">
              <a:noFill/>
              <a:miter lim="800000"/>
              <a:headEnd/>
              <a:tailEnd/>
            </a:ln>
          </p:spPr>
          <p:txBody>
            <a:bodyPr wrap="none">
              <a:spAutoFit/>
            </a:bodyPr>
            <a:lstStyle/>
            <a:p>
              <a:pPr algn="ctr"/>
              <a:r>
                <a:rPr lang="zh-CN" altLang="en-US" sz="3600" b="1" dirty="0" smtClean="0">
                  <a:solidFill>
                    <a:srgbClr val="FFFF00"/>
                  </a:solidFill>
                  <a:effectLst>
                    <a:glow rad="228600">
                      <a:schemeClr val="accent2">
                        <a:satMod val="175000"/>
                        <a:alpha val="40000"/>
                      </a:schemeClr>
                    </a:glow>
                  </a:effectLst>
                  <a:latin typeface="宋体" panose="02010600030101010101" pitchFamily="2" charset="-122"/>
                </a:rPr>
                <a:t>古人名字号</a:t>
              </a:r>
            </a:p>
          </p:txBody>
        </p:sp>
        <p:pic>
          <p:nvPicPr>
            <p:cNvPr id="28" name="Picture 7" descr="蓝箭1"/>
            <p:cNvPicPr>
              <a:picLocks noChangeAspect="1" noChangeArrowheads="1"/>
            </p:cNvPicPr>
            <p:nvPr/>
          </p:nvPicPr>
          <p:blipFill>
            <a:blip r:embed="rId6" cstate="print"/>
            <a:srcRect/>
            <a:stretch>
              <a:fillRect/>
            </a:stretch>
          </p:blipFill>
          <p:spPr bwMode="auto">
            <a:xfrm>
              <a:off x="657227" y="2236788"/>
              <a:ext cx="904875" cy="904876"/>
            </a:xfrm>
            <a:prstGeom prst="rect">
              <a:avLst/>
            </a:prstGeom>
            <a:noFill/>
            <a:ln w="9525">
              <a:noFill/>
              <a:miter lim="800000"/>
              <a:headEnd/>
              <a:tailEnd/>
            </a:ln>
          </p:spPr>
        </p:pic>
        <p:pic>
          <p:nvPicPr>
            <p:cNvPr id="29" name="Picture 8" descr="红箭1"/>
            <p:cNvPicPr>
              <a:picLocks noChangeAspect="1" noChangeArrowheads="1"/>
            </p:cNvPicPr>
            <p:nvPr/>
          </p:nvPicPr>
          <p:blipFill>
            <a:blip r:embed="rId7" cstate="print"/>
            <a:srcRect/>
            <a:stretch>
              <a:fillRect/>
            </a:stretch>
          </p:blipFill>
          <p:spPr bwMode="auto">
            <a:xfrm>
              <a:off x="3471678" y="2220912"/>
              <a:ext cx="936626" cy="936626"/>
            </a:xfrm>
            <a:prstGeom prst="rect">
              <a:avLst/>
            </a:prstGeom>
            <a:noFill/>
            <a:ln w="9525">
              <a:noFill/>
              <a:miter lim="800000"/>
              <a:headEnd/>
              <a:tailEnd/>
            </a:ln>
          </p:spPr>
        </p:pic>
        <p:pic>
          <p:nvPicPr>
            <p:cNvPr id="30" name="Picture 9" descr="绿箭1"/>
            <p:cNvPicPr>
              <a:picLocks noChangeAspect="1" noChangeArrowheads="1"/>
            </p:cNvPicPr>
            <p:nvPr/>
          </p:nvPicPr>
          <p:blipFill>
            <a:blip r:embed="rId8" cstate="print"/>
            <a:srcRect/>
            <a:stretch>
              <a:fillRect/>
            </a:stretch>
          </p:blipFill>
          <p:spPr bwMode="auto">
            <a:xfrm>
              <a:off x="7021511" y="2263354"/>
              <a:ext cx="935038" cy="935037"/>
            </a:xfrm>
            <a:prstGeom prst="rect">
              <a:avLst/>
            </a:prstGeom>
            <a:noFill/>
            <a:ln w="9525">
              <a:noFill/>
              <a:miter lim="800000"/>
              <a:headEnd/>
              <a:tailEnd/>
            </a:ln>
          </p:spPr>
        </p:pic>
        <p:pic>
          <p:nvPicPr>
            <p:cNvPr id="31" name="Picture 10" descr="名2"/>
            <p:cNvPicPr>
              <a:picLocks noChangeAspect="1" noChangeArrowheads="1"/>
            </p:cNvPicPr>
            <p:nvPr/>
          </p:nvPicPr>
          <p:blipFill>
            <a:blip r:embed="rId9" cstate="print"/>
            <a:srcRect/>
            <a:stretch>
              <a:fillRect/>
            </a:stretch>
          </p:blipFill>
          <p:spPr bwMode="auto">
            <a:xfrm>
              <a:off x="325437" y="4798889"/>
              <a:ext cx="1655762" cy="1411288"/>
            </a:xfrm>
            <a:prstGeom prst="rect">
              <a:avLst/>
            </a:prstGeom>
            <a:noFill/>
            <a:ln w="9525">
              <a:noFill/>
              <a:miter lim="800000"/>
              <a:headEnd/>
              <a:tailEnd/>
            </a:ln>
          </p:spPr>
        </p:pic>
        <p:pic>
          <p:nvPicPr>
            <p:cNvPr id="32" name="Picture 11" descr="字"/>
            <p:cNvPicPr>
              <a:picLocks noChangeAspect="1" noChangeArrowheads="1"/>
            </p:cNvPicPr>
            <p:nvPr/>
          </p:nvPicPr>
          <p:blipFill>
            <a:blip r:embed="rId10" cstate="print"/>
            <a:srcRect/>
            <a:stretch>
              <a:fillRect/>
            </a:stretch>
          </p:blipFill>
          <p:spPr bwMode="auto">
            <a:xfrm>
              <a:off x="3227255" y="4788229"/>
              <a:ext cx="1474787" cy="1620837"/>
            </a:xfrm>
            <a:prstGeom prst="rect">
              <a:avLst/>
            </a:prstGeom>
            <a:noFill/>
            <a:ln w="9525">
              <a:noFill/>
              <a:miter lim="800000"/>
              <a:headEnd/>
              <a:tailEnd/>
            </a:ln>
          </p:spPr>
        </p:pic>
        <p:pic>
          <p:nvPicPr>
            <p:cNvPr id="33" name="Picture 12" descr="号"/>
            <p:cNvPicPr>
              <a:picLocks noChangeAspect="1" noChangeArrowheads="1"/>
            </p:cNvPicPr>
            <p:nvPr/>
          </p:nvPicPr>
          <p:blipFill>
            <a:blip r:embed="rId11" cstate="print"/>
            <a:srcRect/>
            <a:stretch>
              <a:fillRect/>
            </a:stretch>
          </p:blipFill>
          <p:spPr bwMode="auto">
            <a:xfrm>
              <a:off x="6877050" y="4812041"/>
              <a:ext cx="1370012" cy="1573213"/>
            </a:xfrm>
            <a:prstGeom prst="rect">
              <a:avLst/>
            </a:prstGeom>
            <a:noFill/>
            <a:ln w="9525">
              <a:noFill/>
              <a:miter lim="800000"/>
              <a:headEnd/>
              <a:tailEnd/>
            </a:ln>
          </p:spPr>
        </p:pic>
      </p:grpSp>
      <p:pic>
        <p:nvPicPr>
          <p:cNvPr id="2" name="图片 1"/>
          <p:cNvPicPr>
            <a:picLocks noChangeAspect="1"/>
          </p:cNvPicPr>
          <p:nvPr/>
        </p:nvPicPr>
        <p:blipFill>
          <a:blip r:embed="rId12" cstate="print"/>
          <a:stretch>
            <a:fillRect/>
          </a:stretch>
        </p:blipFill>
        <p:spPr>
          <a:xfrm>
            <a:off x="3224236" y="3822697"/>
            <a:ext cx="4708509" cy="2563010"/>
          </a:xfrm>
          <a:prstGeom prst="rect">
            <a:avLst/>
          </a:prstGeom>
          <a:solidFill>
            <a:schemeClr val="bg1"/>
          </a:solidFill>
        </p:spPr>
      </p:pic>
    </p:spTree>
    <p:extLst>
      <p:ext uri="{BB962C8B-B14F-4D97-AF65-F5344CB8AC3E}">
        <p14:creationId xmlns="" xmlns:p14="http://schemas.microsoft.com/office/powerpoint/2010/main" val="4033443464"/>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3" name="图片 2"/>
          <p:cNvPicPr>
            <a:picLocks noChangeAspect="1"/>
          </p:cNvPicPr>
          <p:nvPr/>
        </p:nvPicPr>
        <p:blipFill>
          <a:blip r:embed="rId6" cstate="print"/>
          <a:stretch>
            <a:fillRect/>
          </a:stretch>
        </p:blipFill>
        <p:spPr>
          <a:xfrm>
            <a:off x="1943998" y="851945"/>
            <a:ext cx="8677302" cy="4624154"/>
          </a:xfrm>
          <a:prstGeom prst="rect">
            <a:avLst/>
          </a:prstGeom>
          <a:solidFill>
            <a:schemeClr val="bg1"/>
          </a:solidFill>
        </p:spPr>
      </p:pic>
    </p:spTree>
    <p:extLst>
      <p:ext uri="{BB962C8B-B14F-4D97-AF65-F5344CB8AC3E}">
        <p14:creationId xmlns="" xmlns:p14="http://schemas.microsoft.com/office/powerpoint/2010/main" val="1247037347"/>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705002" y="1196976"/>
            <a:ext cx="10837777" cy="1631216"/>
          </a:xfrm>
          <a:prstGeom prst="rect">
            <a:avLst/>
          </a:prstGeom>
        </p:spPr>
        <p:txBody>
          <a:bodyPr wrap="square">
            <a:spAutoFit/>
          </a:bodyPr>
          <a:lstStyle/>
          <a:p>
            <a:r>
              <a:rPr lang="en-US" altLang="zh-CN" sz="2000" b="1" kern="0" dirty="0">
                <a:solidFill>
                  <a:srgbClr val="FFFF00"/>
                </a:solidFill>
                <a:latin typeface="+mn-ea"/>
              </a:rPr>
              <a:t>【</a:t>
            </a:r>
            <a:r>
              <a:rPr lang="zh-CN" altLang="en-US" sz="2000" b="1" kern="0" dirty="0">
                <a:solidFill>
                  <a:srgbClr val="FFFF00"/>
                </a:solidFill>
                <a:latin typeface="+mn-ea"/>
              </a:rPr>
              <a:t>谦称</a:t>
            </a:r>
            <a:r>
              <a:rPr lang="en-US" altLang="zh-CN" sz="2000" b="1" kern="0" dirty="0">
                <a:solidFill>
                  <a:srgbClr val="FFFF00"/>
                </a:solidFill>
                <a:latin typeface="+mn-ea"/>
              </a:rPr>
              <a:t>】</a:t>
            </a:r>
            <a:r>
              <a:rPr lang="zh-CN" altLang="en-US" sz="2000" b="1" kern="0" dirty="0">
                <a:solidFill>
                  <a:srgbClr val="FFFF00"/>
                </a:solidFill>
                <a:latin typeface="+mn-ea"/>
              </a:rPr>
              <a:t>（</a:t>
            </a:r>
            <a:r>
              <a:rPr lang="en-US" altLang="zh-CN" sz="2000" b="1" kern="0" dirty="0">
                <a:solidFill>
                  <a:srgbClr val="FFFF00"/>
                </a:solidFill>
                <a:latin typeface="+mn-ea"/>
              </a:rPr>
              <a:t>1</a:t>
            </a:r>
            <a:r>
              <a:rPr lang="zh-CN" altLang="en-US" sz="2000" b="1" kern="0" dirty="0">
                <a:solidFill>
                  <a:srgbClr val="FFFF00"/>
                </a:solidFill>
                <a:latin typeface="+mn-ea"/>
              </a:rPr>
              <a:t>）表示谦逊的态度，用于自称。 愚，谦称自己不聪明。 鄙，谦称自己学识浅薄。 敝，谦称自己或自己的事物不好。 卑，谦称自己身份低微。 窃，有私下、私自之意，使用它常有冒失、唐突的意思在内。 臣，谦称自己不如对方的身份地位高。仆，谦称自己是对方的仆人，含有为对方效劳之意；（</a:t>
            </a:r>
            <a:r>
              <a:rPr lang="en-US" altLang="zh-CN" sz="2000" b="1" kern="0" dirty="0">
                <a:solidFill>
                  <a:srgbClr val="FFFF00"/>
                </a:solidFill>
                <a:latin typeface="+mn-ea"/>
              </a:rPr>
              <a:t>2</a:t>
            </a:r>
            <a:r>
              <a:rPr lang="zh-CN" altLang="en-US" sz="2000" b="1" kern="0" dirty="0">
                <a:solidFill>
                  <a:srgbClr val="FFFF00"/>
                </a:solidFill>
                <a:latin typeface="+mn-ea"/>
              </a:rPr>
              <a:t>）古代帝王的自谦辞有孤（小国之君）、寡人（少德之人）、不穀（不善）。</a:t>
            </a:r>
          </a:p>
        </p:txBody>
      </p:sp>
      <p:pic>
        <p:nvPicPr>
          <p:cNvPr id="4" name="图片 3"/>
          <p:cNvPicPr>
            <a:picLocks noChangeAspect="1"/>
          </p:cNvPicPr>
          <p:nvPr/>
        </p:nvPicPr>
        <p:blipFill>
          <a:blip r:embed="rId6" cstate="print"/>
          <a:stretch>
            <a:fillRect/>
          </a:stretch>
        </p:blipFill>
        <p:spPr>
          <a:xfrm>
            <a:off x="2261470" y="2529093"/>
            <a:ext cx="8267700" cy="3567898"/>
          </a:xfrm>
          <a:prstGeom prst="rect">
            <a:avLst/>
          </a:prstGeom>
          <a:solidFill>
            <a:schemeClr val="bg1"/>
          </a:solidFill>
        </p:spPr>
      </p:pic>
    </p:spTree>
    <p:extLst>
      <p:ext uri="{BB962C8B-B14F-4D97-AF65-F5344CB8AC3E}">
        <p14:creationId xmlns="" xmlns:p14="http://schemas.microsoft.com/office/powerpoint/2010/main" val="85541130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52" y="1786"/>
            <a:ext cx="12185653" cy="6854428"/>
            <a:chOff x="-1" y="0"/>
            <a:chExt cx="12192002" cy="6858000"/>
          </a:xfrm>
        </p:grpSpPr>
        <p:grpSp>
          <p:nvGrpSpPr>
            <p:cNvPr id="10" name="组合 9"/>
            <p:cNvGrpSpPr/>
            <p:nvPr/>
          </p:nvGrpSpPr>
          <p:grpSpPr>
            <a:xfrm>
              <a:off x="-1" y="0"/>
              <a:ext cx="12192002" cy="6858000"/>
              <a:chOff x="-1" y="0"/>
              <a:chExt cx="12192002" cy="6858000"/>
            </a:xfrm>
          </p:grpSpPr>
          <p:grpSp>
            <p:nvGrpSpPr>
              <p:cNvPr id="16" name="组合 15"/>
              <p:cNvGrpSpPr/>
              <p:nvPr/>
            </p:nvGrpSpPr>
            <p:grpSpPr>
              <a:xfrm>
                <a:off x="-1" y="0"/>
                <a:ext cx="12192002" cy="6858000"/>
                <a:chOff x="-1" y="0"/>
                <a:chExt cx="12192002" cy="6858000"/>
              </a:xfrm>
            </p:grpSpPr>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9" name="图片 1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11"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0" name="矩形 19"/>
          <p:cNvSpPr/>
          <p:nvPr/>
        </p:nvSpPr>
        <p:spPr>
          <a:xfrm>
            <a:off x="806569" y="747946"/>
            <a:ext cx="10577017" cy="2246769"/>
          </a:xfrm>
          <a:prstGeom prst="rect">
            <a:avLst/>
          </a:prstGeom>
        </p:spPr>
        <p:txBody>
          <a:bodyPr wrap="square">
            <a:spAutoFit/>
          </a:bodyPr>
          <a:lstStyle/>
          <a:p>
            <a:pPr algn="ctr" eaLnBrk="0" latinLnBrk="1" hangingPunct="0"/>
            <a:r>
              <a:rPr lang="zh-CN" altLang="en-US" sz="3000" b="1" kern="0" dirty="0">
                <a:solidFill>
                  <a:srgbClr val="FFFF00"/>
                </a:solidFill>
                <a:latin typeface="+mn-ea"/>
              </a:rPr>
              <a:t>(201</a:t>
            </a:r>
            <a:r>
              <a:rPr lang="en-US" altLang="zh-CN" sz="3000" b="1" kern="0" dirty="0">
                <a:solidFill>
                  <a:srgbClr val="FFFF00"/>
                </a:solidFill>
                <a:latin typeface="+mn-ea"/>
              </a:rPr>
              <a:t>8</a:t>
            </a:r>
            <a:r>
              <a:rPr lang="zh-CN" altLang="en-US" sz="3000" b="1" kern="0" dirty="0">
                <a:solidFill>
                  <a:srgbClr val="FFFF00"/>
                </a:solidFill>
                <a:latin typeface="+mn-ea"/>
              </a:rPr>
              <a:t>课标全国</a:t>
            </a:r>
            <a:r>
              <a:rPr lang="en-US" altLang="zh-CN" sz="3000" b="1" kern="0" dirty="0">
                <a:solidFill>
                  <a:srgbClr val="FFFF00"/>
                </a:solidFill>
                <a:latin typeface="+mn-ea"/>
              </a:rPr>
              <a:t>Ⅲ</a:t>
            </a:r>
            <a:r>
              <a:rPr lang="zh-CN" altLang="en-US" sz="3000" b="1" kern="0" dirty="0">
                <a:solidFill>
                  <a:srgbClr val="FFFF00"/>
                </a:solidFill>
                <a:latin typeface="+mn-ea"/>
              </a:rPr>
              <a:t>,1</a:t>
            </a:r>
            <a:r>
              <a:rPr lang="en-US" altLang="zh-CN" sz="3000" b="1" kern="0" dirty="0">
                <a:solidFill>
                  <a:srgbClr val="FFFF00"/>
                </a:solidFill>
                <a:latin typeface="+mn-ea"/>
              </a:rPr>
              <a:t>1</a:t>
            </a:r>
            <a:r>
              <a:rPr lang="zh-CN" altLang="en-US" sz="3000" b="1" kern="0" dirty="0">
                <a:solidFill>
                  <a:srgbClr val="FFFF00"/>
                </a:solidFill>
                <a:latin typeface="+mn-ea"/>
              </a:rPr>
              <a:t>题) </a:t>
            </a:r>
            <a:endParaRPr lang="en-US" altLang="zh-CN" sz="3000" b="1" kern="0" dirty="0">
              <a:solidFill>
                <a:srgbClr val="FFFF00"/>
              </a:solidFill>
              <a:latin typeface="+mn-ea"/>
            </a:endParaRPr>
          </a:p>
          <a:p>
            <a:pPr eaLnBrk="0" latinLnBrk="1" hangingPunct="0"/>
            <a:r>
              <a:rPr lang="en-US" altLang="zh-CN" sz="2200" b="1" kern="0" dirty="0">
                <a:solidFill>
                  <a:srgbClr val="FFFF00"/>
                </a:solidFill>
                <a:latin typeface="Times New Roman" panose="02020603050405020304" pitchFamily="65" charset="-122"/>
              </a:rPr>
              <a:t>11</a:t>
            </a:r>
            <a:r>
              <a:rPr lang="zh-CN" altLang="en-US" sz="2200" b="1" kern="0" dirty="0">
                <a:solidFill>
                  <a:srgbClr val="FFFF00"/>
                </a:solidFill>
                <a:latin typeface="Times New Roman" panose="02020603050405020304" pitchFamily="65" charset="-122"/>
              </a:rPr>
              <a:t>.下列对文中加点词语的相关内容的解说</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不正确的一项是</a:t>
            </a:r>
            <a:r>
              <a:rPr lang="en-US" altLang="zh-CN" sz="2200" b="1" kern="0" dirty="0">
                <a:solidFill>
                  <a:srgbClr val="FFFF00"/>
                </a:solidFill>
                <a:latin typeface="Times New Roman" panose="02020603050405020304" pitchFamily="65" charset="-122"/>
              </a:rPr>
              <a:t>(3</a:t>
            </a:r>
            <a:r>
              <a:rPr lang="zh-CN" altLang="en-US" sz="2200" b="1" kern="0" dirty="0">
                <a:solidFill>
                  <a:srgbClr val="FFFF00"/>
                </a:solidFill>
                <a:latin typeface="Times New Roman" panose="02020603050405020304" pitchFamily="65" charset="-122"/>
              </a:rPr>
              <a:t>分</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　　</a:t>
            </a:r>
            <a:r>
              <a:rPr lang="en-US" altLang="zh-CN" sz="2200" b="1" kern="0" dirty="0">
                <a:solidFill>
                  <a:srgbClr val="FFFF00"/>
                </a:solidFill>
                <a:latin typeface="Times New Roman" panose="02020603050405020304" pitchFamily="65" charset="-122"/>
              </a:rPr>
              <a:t>)</a:t>
            </a:r>
          </a:p>
          <a:p>
            <a:pPr eaLnBrk="0" latinLnBrk="1" hangingPunct="0"/>
            <a:r>
              <a:rPr lang="en-US" altLang="zh-CN" sz="2200" b="1" kern="0" dirty="0">
                <a:solidFill>
                  <a:srgbClr val="FFFF00"/>
                </a:solidFill>
                <a:latin typeface="Times New Roman" panose="02020603050405020304" pitchFamily="65" charset="-122"/>
              </a:rPr>
              <a:t>A.</a:t>
            </a:r>
            <a:r>
              <a:rPr lang="zh-CN" altLang="en-US" sz="2200" b="1" kern="0" dirty="0">
                <a:solidFill>
                  <a:srgbClr val="FFFF00"/>
                </a:solidFill>
                <a:latin typeface="Times New Roman" panose="02020603050405020304" pitchFamily="65" charset="-122"/>
              </a:rPr>
              <a:t>陵寝是帝王死后安葬的陵墓</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陵墓建成后</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还需设置守陵奉祀的官员以及禁卫。</a:t>
            </a:r>
            <a:endParaRPr lang="en-US" altLang="zh-CN" sz="2200" b="1" kern="0" dirty="0">
              <a:solidFill>
                <a:srgbClr val="FFFF00"/>
              </a:solidFill>
              <a:latin typeface="Times New Roman" panose="02020603050405020304" pitchFamily="65" charset="-122"/>
            </a:endParaRPr>
          </a:p>
          <a:p>
            <a:pPr eaLnBrk="0" latinLnBrk="1" hangingPunct="0"/>
            <a:r>
              <a:rPr lang="en-US" altLang="zh-CN" sz="2200" b="1" kern="0" dirty="0">
                <a:solidFill>
                  <a:srgbClr val="FFFF00"/>
                </a:solidFill>
                <a:latin typeface="Times New Roman" panose="02020603050405020304" pitchFamily="65" charset="-122"/>
              </a:rPr>
              <a:t>B.“</a:t>
            </a:r>
            <a:r>
              <a:rPr lang="zh-CN" altLang="en-US" sz="2200" b="1" kern="0" dirty="0">
                <a:solidFill>
                  <a:srgbClr val="FFFF00"/>
                </a:solidFill>
                <a:latin typeface="Times New Roman" panose="02020603050405020304" pitchFamily="65" charset="-122"/>
              </a:rPr>
              <a:t>株”</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本义树根</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根与根间紧密相连</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因而“株连”又指一人有罪而牵连他人。</a:t>
            </a:r>
          </a:p>
          <a:p>
            <a:pPr eaLnBrk="0" latinLnBrk="1" hangingPunct="0"/>
            <a:r>
              <a:rPr lang="en-US" altLang="zh-CN" sz="2200" b="1" kern="0" dirty="0">
                <a:solidFill>
                  <a:srgbClr val="FFFF00"/>
                </a:solidFill>
                <a:latin typeface="Times New Roman" panose="02020603050405020304" pitchFamily="65" charset="-122"/>
              </a:rPr>
              <a:t>C.</a:t>
            </a:r>
            <a:r>
              <a:rPr lang="zh-CN" altLang="en-US" sz="2200" b="1" kern="0" dirty="0">
                <a:solidFill>
                  <a:srgbClr val="FFFF00"/>
                </a:solidFill>
                <a:latin typeface="Times New Roman" panose="02020603050405020304" pitchFamily="65" charset="-122"/>
              </a:rPr>
              <a:t>前尹在文中指开封府前任府尹</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尹”为官名</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如令尹、京兆尹</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是知府的简称。</a:t>
            </a:r>
          </a:p>
          <a:p>
            <a:pPr eaLnBrk="0" latinLnBrk="1" hangingPunct="0"/>
            <a:r>
              <a:rPr lang="en-US" altLang="zh-CN" sz="2200" b="1" kern="0" dirty="0">
                <a:solidFill>
                  <a:srgbClr val="FFFF00"/>
                </a:solidFill>
                <a:latin typeface="Times New Roman" panose="02020603050405020304" pitchFamily="65" charset="-122"/>
              </a:rPr>
              <a:t>D.</a:t>
            </a:r>
            <a:r>
              <a:rPr lang="zh-CN" altLang="en-US" sz="2200" b="1" kern="0" dirty="0">
                <a:solidFill>
                  <a:srgbClr val="FFFF00"/>
                </a:solidFill>
                <a:latin typeface="Times New Roman" panose="02020603050405020304" pitchFamily="65" charset="-122"/>
              </a:rPr>
              <a:t>御名指皇帝名讳</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古代与皇帝有关的事物前常加“御”字</a:t>
            </a:r>
            <a:r>
              <a:rPr lang="en-US" altLang="zh-CN" sz="2200" b="1" kern="0" dirty="0">
                <a:solidFill>
                  <a:srgbClr val="FFFF00"/>
                </a:solidFill>
                <a:latin typeface="Times New Roman" panose="02020603050405020304" pitchFamily="65" charset="-122"/>
              </a:rPr>
              <a:t>,</a:t>
            </a:r>
            <a:r>
              <a:rPr lang="zh-CN" altLang="en-US" sz="2200" b="1" kern="0" dirty="0">
                <a:solidFill>
                  <a:srgbClr val="FFFF00"/>
                </a:solidFill>
                <a:latin typeface="Times New Roman" panose="02020603050405020304" pitchFamily="65" charset="-122"/>
              </a:rPr>
              <a:t>如御玺指皇帝印信。</a:t>
            </a:r>
          </a:p>
        </p:txBody>
      </p:sp>
      <p:sp>
        <p:nvSpPr>
          <p:cNvPr id="21" name="矩形 20"/>
          <p:cNvSpPr/>
          <p:nvPr/>
        </p:nvSpPr>
        <p:spPr>
          <a:xfrm>
            <a:off x="806569" y="3202391"/>
            <a:ext cx="10424816" cy="707886"/>
          </a:xfrm>
          <a:prstGeom prst="rect">
            <a:avLst/>
          </a:prstGeom>
          <a:ln>
            <a:solidFill>
              <a:srgbClr val="0070C0"/>
            </a:solidFill>
          </a:ln>
          <a:effectLst>
            <a:glow rad="228600">
              <a:schemeClr val="accent4">
                <a:satMod val="175000"/>
                <a:alpha val="40000"/>
              </a:schemeClr>
            </a:glow>
          </a:effectLst>
        </p:spPr>
        <p:txBody>
          <a:bodyPr wrap="square">
            <a:spAutoFit/>
          </a:bodyPr>
          <a:lstStyle/>
          <a:p>
            <a:r>
              <a:rPr lang="zh-CN" altLang="en-US" sz="2000" b="1" dirty="0">
                <a:solidFill>
                  <a:srgbClr val="FFFF00"/>
                </a:solidFill>
              </a:rPr>
              <a:t>答案：</a:t>
            </a:r>
            <a:r>
              <a:rPr lang="zh-CN" altLang="en-US" sz="2000" b="1" dirty="0">
                <a:solidFill>
                  <a:srgbClr val="FFFF00"/>
                </a:solidFill>
                <a:latin typeface="+mn-ea"/>
              </a:rPr>
              <a:t>  </a:t>
            </a:r>
            <a:r>
              <a:rPr lang="en-US" altLang="zh-CN" sz="2000" b="1" dirty="0">
                <a:solidFill>
                  <a:srgbClr val="FFFF00"/>
                </a:solidFill>
                <a:latin typeface="+mn-ea"/>
              </a:rPr>
              <a:t>C</a:t>
            </a:r>
            <a:r>
              <a:rPr lang="zh-CN" altLang="en-US" sz="2000" b="1" dirty="0">
                <a:solidFill>
                  <a:srgbClr val="FFFF00"/>
                </a:solidFill>
                <a:latin typeface="+mn-ea"/>
              </a:rPr>
              <a:t>　本题考查了解并掌握常见的古代文化知识的能力。“京兆尹”并非“知府”的</a:t>
            </a:r>
            <a:br>
              <a:rPr lang="zh-CN" altLang="en-US" sz="2000" b="1" dirty="0">
                <a:solidFill>
                  <a:srgbClr val="FFFF00"/>
                </a:solidFill>
                <a:latin typeface="+mn-ea"/>
              </a:rPr>
            </a:br>
            <a:r>
              <a:rPr lang="zh-CN" altLang="en-US" sz="2000" b="1" dirty="0">
                <a:solidFill>
                  <a:srgbClr val="FFFF00"/>
                </a:solidFill>
                <a:latin typeface="+mn-ea"/>
              </a:rPr>
              <a:t>简称</a:t>
            </a:r>
            <a:r>
              <a:rPr lang="en-US" altLang="zh-CN" sz="2000" b="1" dirty="0">
                <a:solidFill>
                  <a:srgbClr val="FFFF00"/>
                </a:solidFill>
                <a:latin typeface="+mn-ea"/>
              </a:rPr>
              <a:t>,</a:t>
            </a:r>
            <a:r>
              <a:rPr lang="zh-CN" altLang="en-US" sz="2000" b="1" dirty="0">
                <a:solidFill>
                  <a:srgbClr val="FFFF00"/>
                </a:solidFill>
                <a:latin typeface="+mn-ea"/>
              </a:rPr>
              <a:t>是国都所在地区的行政长官。</a:t>
            </a:r>
          </a:p>
        </p:txBody>
      </p:sp>
    </p:spTree>
    <p:extLst>
      <p:ext uri="{BB962C8B-B14F-4D97-AF65-F5344CB8AC3E}">
        <p14:creationId xmlns="" xmlns:p14="http://schemas.microsoft.com/office/powerpoint/2010/main" val="281087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2" name="图片 1"/>
          <p:cNvPicPr>
            <a:picLocks noChangeAspect="1"/>
          </p:cNvPicPr>
          <p:nvPr/>
        </p:nvPicPr>
        <p:blipFill>
          <a:blip r:embed="rId6" cstate="print"/>
          <a:stretch>
            <a:fillRect/>
          </a:stretch>
        </p:blipFill>
        <p:spPr>
          <a:xfrm>
            <a:off x="828727" y="1425401"/>
            <a:ext cx="10652870" cy="3193896"/>
          </a:xfrm>
          <a:prstGeom prst="rect">
            <a:avLst/>
          </a:prstGeom>
        </p:spPr>
      </p:pic>
      <p:sp>
        <p:nvSpPr>
          <p:cNvPr id="3" name="矩形 2"/>
          <p:cNvSpPr/>
          <p:nvPr/>
        </p:nvSpPr>
        <p:spPr>
          <a:xfrm>
            <a:off x="4209804" y="372301"/>
            <a:ext cx="4145687" cy="769441"/>
          </a:xfrm>
          <a:prstGeom prst="rect">
            <a:avLst/>
          </a:prstGeom>
        </p:spPr>
        <p:txBody>
          <a:bodyPr wrap="none">
            <a:spAutoFit/>
          </a:bodyPr>
          <a:lstStyle/>
          <a:p>
            <a:pPr algn="ctr" eaLnBrk="0" latinLnBrk="1" hangingPunct="0"/>
            <a:r>
              <a:rPr lang="zh-CN" altLang="en-US" sz="4400" b="1" kern="0" dirty="0" smtClean="0">
                <a:solidFill>
                  <a:srgbClr val="FFFF00"/>
                </a:solidFill>
                <a:latin typeface="+mn-ea"/>
              </a:rPr>
              <a:t>（五）天文历法</a:t>
            </a:r>
            <a:endParaRPr lang="zh-CN" altLang="en-US" sz="4400" b="1" kern="0" dirty="0">
              <a:solidFill>
                <a:srgbClr val="FFFF00"/>
              </a:solidFill>
              <a:latin typeface="+mn-ea"/>
            </a:endParaRPr>
          </a:p>
        </p:txBody>
      </p:sp>
    </p:spTree>
    <p:extLst>
      <p:ext uri="{BB962C8B-B14F-4D97-AF65-F5344CB8AC3E}">
        <p14:creationId xmlns="" xmlns:p14="http://schemas.microsoft.com/office/powerpoint/2010/main" val="2903252184"/>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18" name="矩形 17"/>
          <p:cNvSpPr/>
          <p:nvPr/>
        </p:nvSpPr>
        <p:spPr>
          <a:xfrm>
            <a:off x="635883" y="1304753"/>
            <a:ext cx="10837777" cy="4708981"/>
          </a:xfrm>
          <a:prstGeom prst="rect">
            <a:avLst/>
          </a:prstGeom>
        </p:spPr>
        <p:txBody>
          <a:bodyPr wrap="square">
            <a:spAutoFit/>
          </a:bodyPr>
          <a:lstStyle/>
          <a:p>
            <a:pPr eaLnBrk="0" latinLnBrk="1" hangingPunct="0"/>
            <a:r>
              <a:rPr lang="en-US" altLang="zh-CN" sz="2000" b="1" kern="0" dirty="0" smtClean="0">
                <a:solidFill>
                  <a:srgbClr val="FFFF00"/>
                </a:solidFill>
                <a:latin typeface="+mn-ea"/>
              </a:rPr>
              <a:t>【</a:t>
            </a:r>
            <a:r>
              <a:rPr lang="zh-CN" altLang="en-US" sz="2000" b="1" kern="0" dirty="0">
                <a:solidFill>
                  <a:srgbClr val="FFFF00"/>
                </a:solidFill>
                <a:latin typeface="+mn-ea"/>
              </a:rPr>
              <a:t>星宿</a:t>
            </a:r>
            <a:r>
              <a:rPr lang="en-US" altLang="zh-CN" sz="2000" b="1" kern="0" dirty="0">
                <a:solidFill>
                  <a:srgbClr val="FFFF00"/>
                </a:solidFill>
                <a:latin typeface="+mn-ea"/>
              </a:rPr>
              <a:t>】</a:t>
            </a:r>
            <a:r>
              <a:rPr lang="zh-CN" altLang="en-US" sz="2000" b="1" kern="0" dirty="0">
                <a:solidFill>
                  <a:srgbClr val="FFFF00"/>
                </a:solidFill>
                <a:latin typeface="+mn-ea"/>
              </a:rPr>
              <a:t>古代把星座称为星宿。</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二十八宿</a:t>
            </a:r>
            <a:r>
              <a:rPr lang="en-US" altLang="zh-CN" sz="2000" b="1" kern="0" dirty="0">
                <a:solidFill>
                  <a:srgbClr val="FFFF00"/>
                </a:solidFill>
                <a:latin typeface="+mn-ea"/>
              </a:rPr>
              <a:t>】</a:t>
            </a:r>
            <a:r>
              <a:rPr lang="zh-CN" altLang="en-US" sz="2000" b="1" kern="0" dirty="0">
                <a:solidFill>
                  <a:srgbClr val="FFFF00"/>
                </a:solidFill>
                <a:latin typeface="+mn-ea"/>
              </a:rPr>
              <a:t>又叫二十八舍或二十八星，是古人为观测日、月、五星运行而划分的二十八个星区，用来说明日、月、五星运行所到的位置。每宿包含若干颗恒星。</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北斗</a:t>
            </a:r>
            <a:r>
              <a:rPr lang="en-US" altLang="zh-CN" sz="2000" b="1" kern="0" dirty="0">
                <a:solidFill>
                  <a:srgbClr val="FFFF00"/>
                </a:solidFill>
                <a:latin typeface="+mn-ea"/>
              </a:rPr>
              <a:t>】</a:t>
            </a:r>
            <a:r>
              <a:rPr lang="zh-CN" altLang="en-US" sz="2000" b="1" kern="0" dirty="0">
                <a:solidFill>
                  <a:srgbClr val="FFFF00"/>
                </a:solidFill>
                <a:latin typeface="+mn-ea"/>
              </a:rPr>
              <a:t>又称“北斗七星”，指在北方天空排列成斗形（或勺形）的七颗亮星。七颗星的名称是：天枢、天璇、天玑、天权、玉衡、开阳、瑶光。 排列如斗，故称“北斗”。根据北斗星便能找到北极星，故又称“指极星”。</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北极星</a:t>
            </a:r>
            <a:r>
              <a:rPr lang="en-US" altLang="zh-CN" sz="2000" b="1" kern="0" dirty="0">
                <a:solidFill>
                  <a:srgbClr val="FFFF00"/>
                </a:solidFill>
                <a:latin typeface="+mn-ea"/>
              </a:rPr>
              <a:t>】</a:t>
            </a:r>
            <a:r>
              <a:rPr lang="zh-CN" altLang="en-US" sz="2000" b="1" kern="0" dirty="0">
                <a:solidFill>
                  <a:srgbClr val="FFFF00"/>
                </a:solidFill>
                <a:latin typeface="+mn-ea"/>
              </a:rPr>
              <a:t>星名，是北方天空的标志。古代天文学家对北极星非常尊崇，认为它固定不动，众星都绕着它转。其实，由于岁差，北极星也在变更。三千年前周代以帝星为北极星，隋唐宋元明以天枢为北极星。</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彗星袭月</a:t>
            </a:r>
            <a:r>
              <a:rPr lang="en-US" altLang="zh-CN" sz="2000" b="1" kern="0" dirty="0">
                <a:solidFill>
                  <a:srgbClr val="FFFF00"/>
                </a:solidFill>
                <a:latin typeface="+mn-ea"/>
              </a:rPr>
              <a:t>】</a:t>
            </a:r>
            <a:r>
              <a:rPr lang="zh-CN" altLang="en-US" sz="2000" b="1" kern="0" dirty="0">
                <a:solidFill>
                  <a:srgbClr val="FFFF00"/>
                </a:solidFill>
                <a:latin typeface="+mn-ea"/>
              </a:rPr>
              <a:t>视作重大灾难的征兆。</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白虹贯日</a:t>
            </a:r>
            <a:r>
              <a:rPr lang="en-US" altLang="zh-CN" sz="2000" b="1" kern="0" dirty="0">
                <a:solidFill>
                  <a:srgbClr val="FFFF00"/>
                </a:solidFill>
                <a:latin typeface="+mn-ea"/>
              </a:rPr>
              <a:t>】</a:t>
            </a:r>
            <a:r>
              <a:rPr lang="zh-CN" altLang="en-US" sz="2000" b="1" kern="0" dirty="0">
                <a:solidFill>
                  <a:srgbClr val="FFFF00"/>
                </a:solidFill>
                <a:latin typeface="+mn-ea"/>
              </a:rPr>
              <a:t>视作人间将要发生异常事情的预兆。</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运交华盖</a:t>
            </a:r>
            <a:r>
              <a:rPr lang="en-US" altLang="zh-CN" sz="2000" b="1" kern="0" dirty="0">
                <a:solidFill>
                  <a:srgbClr val="FFFF00"/>
                </a:solidFill>
                <a:latin typeface="+mn-ea"/>
              </a:rPr>
              <a:t>】</a:t>
            </a:r>
            <a:r>
              <a:rPr lang="zh-CN" altLang="en-US" sz="2000" b="1" kern="0" dirty="0">
                <a:solidFill>
                  <a:srgbClr val="FFFF00"/>
                </a:solidFill>
                <a:latin typeface="+mn-ea"/>
              </a:rPr>
              <a:t>华盖，星座名，共十六星，在五帝座上，今属仙后座。 旧时迷信，以为命中犯了华盖星，运气就不好。</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文曲星</a:t>
            </a:r>
            <a:r>
              <a:rPr lang="en-US" altLang="zh-CN" sz="2000" b="1" kern="0" dirty="0">
                <a:solidFill>
                  <a:srgbClr val="FFFF00"/>
                </a:solidFill>
                <a:latin typeface="+mn-ea"/>
              </a:rPr>
              <a:t>】</a:t>
            </a:r>
            <a:r>
              <a:rPr lang="zh-CN" altLang="en-US" sz="2000" b="1" kern="0" dirty="0">
                <a:solidFill>
                  <a:srgbClr val="FFFF00"/>
                </a:solidFill>
                <a:latin typeface="+mn-ea"/>
              </a:rPr>
              <a:t>星宿名之一。旧时迷信说法，文曲星是主管文运的星宿，文章写得好而被朝廷录用为大官的人是文曲星下凡。</a:t>
            </a:r>
          </a:p>
        </p:txBody>
      </p:sp>
    </p:spTree>
    <p:extLst>
      <p:ext uri="{BB962C8B-B14F-4D97-AF65-F5344CB8AC3E}">
        <p14:creationId xmlns="" xmlns:p14="http://schemas.microsoft.com/office/powerpoint/2010/main" val="703132985"/>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pic>
        <p:nvPicPr>
          <p:cNvPr id="18" name="Picture 5" descr="c9040211c2e3ce80f5039e64"/>
          <p:cNvPicPr>
            <a:picLocks noChangeAspect="1" noChangeArrowheads="1"/>
          </p:cNvPicPr>
          <p:nvPr/>
        </p:nvPicPr>
        <p:blipFill>
          <a:blip r:embed="rId6" cstate="print"/>
          <a:srcRect/>
          <a:stretch>
            <a:fillRect/>
          </a:stretch>
        </p:blipFill>
        <p:spPr bwMode="auto">
          <a:xfrm>
            <a:off x="2469904" y="259229"/>
            <a:ext cx="6952761" cy="6385189"/>
          </a:xfrm>
          <a:prstGeom prst="rect">
            <a:avLst/>
          </a:prstGeom>
          <a:noFill/>
          <a:ln w="9525">
            <a:noFill/>
            <a:miter lim="800000"/>
            <a:headEnd/>
            <a:tailEnd/>
          </a:ln>
        </p:spPr>
      </p:pic>
    </p:spTree>
    <p:extLst>
      <p:ext uri="{BB962C8B-B14F-4D97-AF65-F5344CB8AC3E}">
        <p14:creationId xmlns="" xmlns:p14="http://schemas.microsoft.com/office/powerpoint/2010/main" val="3659020111"/>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51002" y="1236663"/>
            <a:ext cx="10890000" cy="4093428"/>
          </a:xfrm>
          <a:prstGeom prst="rect">
            <a:avLst/>
          </a:prstGeom>
        </p:spPr>
        <p:txBody>
          <a:bodyPr wrap="square">
            <a:spAutoFit/>
          </a:bodyPr>
          <a:lstStyle/>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农历</a:t>
            </a:r>
            <a:r>
              <a:rPr lang="en-US" altLang="zh-CN" sz="2000" b="1" kern="0" dirty="0">
                <a:solidFill>
                  <a:srgbClr val="FFFF00"/>
                </a:solidFill>
                <a:latin typeface="+mn-ea"/>
              </a:rPr>
              <a:t>】</a:t>
            </a:r>
            <a:r>
              <a:rPr lang="zh-CN" altLang="en-US" sz="2000" b="1" kern="0" dirty="0">
                <a:solidFill>
                  <a:srgbClr val="FFFF00"/>
                </a:solidFill>
                <a:latin typeface="+mn-ea"/>
              </a:rPr>
              <a:t>我国长期采用的一种传统历法，它以朔望的周期来定月，用置闰的办法使年平均长度接近太阳回归年，因这种历法安排了二十四节气以指导农业生产活动，故称农历，又叫中历、夏历，俗称阴历。古人写文章，凡用序数纪月的，大多以农历为据。</a:t>
            </a: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二十四节气</a:t>
            </a:r>
            <a:r>
              <a:rPr lang="en-US" altLang="zh-CN" sz="2000" b="1" kern="0" dirty="0">
                <a:solidFill>
                  <a:srgbClr val="FFFF00"/>
                </a:solidFill>
                <a:latin typeface="+mn-ea"/>
              </a:rPr>
              <a:t>】</a:t>
            </a:r>
            <a:r>
              <a:rPr lang="zh-CN" altLang="en-US" sz="2000" b="1" kern="0" dirty="0">
                <a:solidFill>
                  <a:srgbClr val="FFFF00"/>
                </a:solidFill>
                <a:latin typeface="+mn-ea"/>
              </a:rPr>
              <a:t>我国古代历法的重要组成部分。古人根据太阳一年内的位置变化以及所引起的地面气候的演变次序，把一年三百六十五又四分之一的天数分成二十四段，分列在十二个月中，以反映四季、气温、物候等情况，这就是二十四节气。每月分为两段，月首叫“节气”，月中叫“中气”。二十四节气的名称和顺序为：</a:t>
            </a:r>
            <a:endParaRPr lang="en-US" altLang="zh-CN" sz="2000" b="1" kern="0" dirty="0">
              <a:solidFill>
                <a:srgbClr val="FFFF00"/>
              </a:solidFill>
              <a:latin typeface="+mn-ea"/>
            </a:endParaRPr>
          </a:p>
          <a:p>
            <a:pPr eaLnBrk="0" latinLnBrk="1" hangingPunct="0"/>
            <a:r>
              <a:rPr lang="zh-CN" altLang="en-US" sz="2000" b="1" kern="0" dirty="0">
                <a:solidFill>
                  <a:srgbClr val="FFFF00"/>
                </a:solidFill>
                <a:latin typeface="+mn-ea"/>
              </a:rPr>
              <a:t>    正  月：立春、雨水   二  月：惊蛰、春分</a:t>
            </a:r>
          </a:p>
          <a:p>
            <a:pPr eaLnBrk="0" latinLnBrk="1" hangingPunct="0"/>
            <a:r>
              <a:rPr lang="zh-CN" altLang="en-US" sz="2000" b="1" kern="0" dirty="0">
                <a:solidFill>
                  <a:srgbClr val="FFFF00"/>
                </a:solidFill>
                <a:latin typeface="+mn-ea"/>
              </a:rPr>
              <a:t>    三  月：清明、谷雨   四  月：立夏、小满</a:t>
            </a:r>
          </a:p>
          <a:p>
            <a:pPr eaLnBrk="0" latinLnBrk="1" hangingPunct="0"/>
            <a:r>
              <a:rPr lang="zh-CN" altLang="en-US" sz="2000" b="1" kern="0" dirty="0">
                <a:solidFill>
                  <a:srgbClr val="FFFF00"/>
                </a:solidFill>
                <a:latin typeface="+mn-ea"/>
              </a:rPr>
              <a:t>    五  月：芒种、夏至   六  月：小暑、大暑</a:t>
            </a:r>
          </a:p>
          <a:p>
            <a:pPr eaLnBrk="0" latinLnBrk="1" hangingPunct="0"/>
            <a:r>
              <a:rPr lang="zh-CN" altLang="en-US" sz="2000" b="1" kern="0" dirty="0">
                <a:solidFill>
                  <a:srgbClr val="FFFF00"/>
                </a:solidFill>
                <a:latin typeface="+mn-ea"/>
              </a:rPr>
              <a:t>    七  月：立秋、处暑   八  月：白露、秋分</a:t>
            </a:r>
          </a:p>
          <a:p>
            <a:pPr eaLnBrk="0" latinLnBrk="1" hangingPunct="0"/>
            <a:r>
              <a:rPr lang="zh-CN" altLang="en-US" sz="2000" b="1" kern="0" dirty="0">
                <a:solidFill>
                  <a:srgbClr val="FFFF00"/>
                </a:solidFill>
                <a:latin typeface="+mn-ea"/>
              </a:rPr>
              <a:t>    九  月：寒露、霜降   十  月：立冬、小雪</a:t>
            </a:r>
          </a:p>
          <a:p>
            <a:pPr eaLnBrk="0" latinLnBrk="1" hangingPunct="0"/>
            <a:r>
              <a:rPr lang="zh-CN" altLang="en-US" sz="2000" b="1" kern="0" dirty="0">
                <a:solidFill>
                  <a:srgbClr val="FFFF00"/>
                </a:solidFill>
                <a:latin typeface="+mn-ea"/>
              </a:rPr>
              <a:t>    十一月：大雪、冬至   十二月：小寒、大寒</a:t>
            </a:r>
          </a:p>
        </p:txBody>
      </p:sp>
    </p:spTree>
    <p:extLst>
      <p:ext uri="{BB962C8B-B14F-4D97-AF65-F5344CB8AC3E}">
        <p14:creationId xmlns="" xmlns:p14="http://schemas.microsoft.com/office/powerpoint/2010/main" val="874676626"/>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51110" y="1271945"/>
            <a:ext cx="10980000" cy="1785104"/>
          </a:xfrm>
          <a:prstGeom prst="rect">
            <a:avLst/>
          </a:prstGeom>
        </p:spPr>
        <p:txBody>
          <a:bodyPr wrap="square">
            <a:spAutoFit/>
          </a:bodyPr>
          <a:lstStyle/>
          <a:p>
            <a:pPr eaLnBrk="0" latinLnBrk="1" hangingPunct="0"/>
            <a:r>
              <a:rPr lang="en-US" altLang="zh-CN" sz="2200" b="1" kern="0" dirty="0">
                <a:solidFill>
                  <a:srgbClr val="FFFF00"/>
                </a:solidFill>
                <a:latin typeface="+mn-ea"/>
              </a:rPr>
              <a:t>【</a:t>
            </a:r>
            <a:r>
              <a:rPr lang="zh-CN" altLang="en-US" sz="2200" b="1" kern="0" dirty="0">
                <a:solidFill>
                  <a:srgbClr val="FFFF00"/>
                </a:solidFill>
                <a:latin typeface="+mn-ea"/>
              </a:rPr>
              <a:t>干支</a:t>
            </a:r>
            <a:r>
              <a:rPr lang="en-US" altLang="zh-CN" sz="2200" b="1" kern="0" dirty="0">
                <a:solidFill>
                  <a:srgbClr val="FFFF00"/>
                </a:solidFill>
                <a:latin typeface="+mn-ea"/>
              </a:rPr>
              <a:t>】</a:t>
            </a:r>
            <a:r>
              <a:rPr lang="zh-CN" altLang="en-US" sz="2200" b="1" kern="0" dirty="0">
                <a:solidFill>
                  <a:srgbClr val="FFFF00"/>
                </a:solidFill>
                <a:latin typeface="+mn-ea"/>
              </a:rPr>
              <a:t>天干地支的合称。 </a:t>
            </a:r>
            <a:endParaRPr lang="en-US" altLang="zh-CN" sz="2200" b="1" kern="0" dirty="0">
              <a:solidFill>
                <a:srgbClr val="FFFF00"/>
              </a:solidFill>
              <a:latin typeface="+mn-ea"/>
            </a:endParaRPr>
          </a:p>
          <a:p>
            <a:pPr eaLnBrk="0" latinLnBrk="1" hangingPunct="0"/>
            <a:r>
              <a:rPr lang="zh-CN" altLang="en-US" sz="2200" b="1" kern="0" dirty="0">
                <a:solidFill>
                  <a:srgbClr val="FFFF00"/>
                </a:solidFill>
                <a:latin typeface="+mn-ea"/>
              </a:rPr>
              <a:t>天干：甲、乙、丙、丁、戊、己、庚、辛、壬、癸。</a:t>
            </a:r>
            <a:endParaRPr lang="en-US" altLang="zh-CN" sz="2200" b="1" kern="0" dirty="0">
              <a:solidFill>
                <a:srgbClr val="FFFF00"/>
              </a:solidFill>
              <a:latin typeface="+mn-ea"/>
            </a:endParaRPr>
          </a:p>
          <a:p>
            <a:pPr eaLnBrk="0" latinLnBrk="1" hangingPunct="0"/>
            <a:r>
              <a:rPr lang="zh-CN" altLang="en-US" sz="2200" b="1" kern="0" dirty="0">
                <a:solidFill>
                  <a:srgbClr val="FFFF00"/>
                </a:solidFill>
                <a:latin typeface="+mn-ea"/>
              </a:rPr>
              <a:t>地支：子、丑、寅、卯、辰、巳、午、未、申、酉、戌、亥。 </a:t>
            </a:r>
            <a:endParaRPr lang="en-US" altLang="zh-CN" sz="2200" b="1" kern="0" dirty="0">
              <a:solidFill>
                <a:srgbClr val="FFFF00"/>
              </a:solidFill>
              <a:latin typeface="+mn-ea"/>
            </a:endParaRPr>
          </a:p>
          <a:p>
            <a:pPr eaLnBrk="0" latinLnBrk="1" hangingPunct="0"/>
            <a:r>
              <a:rPr lang="zh-CN" altLang="en-US" sz="2200" b="1" kern="0" dirty="0">
                <a:solidFill>
                  <a:srgbClr val="FFFF00"/>
                </a:solidFill>
                <a:latin typeface="+mn-ea"/>
              </a:rPr>
              <a:t>十天干和十二地支依次相配，组成六十个基本单位，（六十年一轮回，称为一甲子。）古人以此作为年、月、日、时的序号，叫“干支纪法”。</a:t>
            </a:r>
          </a:p>
        </p:txBody>
      </p:sp>
      <p:pic>
        <p:nvPicPr>
          <p:cNvPr id="3" name="图片 2"/>
          <p:cNvPicPr>
            <a:picLocks noChangeAspect="1"/>
          </p:cNvPicPr>
          <p:nvPr/>
        </p:nvPicPr>
        <p:blipFill>
          <a:blip r:embed="rId6" cstate="print"/>
          <a:stretch>
            <a:fillRect/>
          </a:stretch>
        </p:blipFill>
        <p:spPr>
          <a:xfrm>
            <a:off x="2003603" y="3025696"/>
            <a:ext cx="8210550" cy="3058378"/>
          </a:xfrm>
          <a:prstGeom prst="rect">
            <a:avLst/>
          </a:prstGeom>
          <a:solidFill>
            <a:schemeClr val="bg1"/>
          </a:solidFill>
        </p:spPr>
      </p:pic>
    </p:spTree>
    <p:extLst>
      <p:ext uri="{BB962C8B-B14F-4D97-AF65-F5344CB8AC3E}">
        <p14:creationId xmlns="" xmlns:p14="http://schemas.microsoft.com/office/powerpoint/2010/main" val="2007657327"/>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73502" y="1232708"/>
            <a:ext cx="10845000" cy="3477875"/>
          </a:xfrm>
          <a:prstGeom prst="rect">
            <a:avLst/>
          </a:prstGeom>
        </p:spPr>
        <p:txBody>
          <a:bodyPr wrap="square">
            <a:spAutoFit/>
          </a:bodyPr>
          <a:lstStyle/>
          <a:p>
            <a:pPr eaLnBrk="0" latinLnBrk="1" hangingPunct="0"/>
            <a:r>
              <a:rPr lang="en-US" altLang="zh-CN" sz="2200" b="1" kern="0" dirty="0">
                <a:solidFill>
                  <a:srgbClr val="FFFF00"/>
                </a:solidFill>
                <a:latin typeface="+mn-ea"/>
              </a:rPr>
              <a:t>【</a:t>
            </a:r>
            <a:r>
              <a:rPr lang="zh-CN" altLang="en-US" sz="2200" b="1" kern="0" dirty="0">
                <a:solidFill>
                  <a:srgbClr val="FFFF00"/>
                </a:solidFill>
                <a:latin typeface="+mn-ea"/>
              </a:rPr>
              <a:t>纪年法</a:t>
            </a:r>
            <a:r>
              <a:rPr lang="en-US" altLang="zh-CN" sz="2200" b="1" kern="0" dirty="0">
                <a:solidFill>
                  <a:srgbClr val="FFFF00"/>
                </a:solidFill>
                <a:latin typeface="+mn-ea"/>
              </a:rPr>
              <a:t>】</a:t>
            </a:r>
            <a:r>
              <a:rPr lang="zh-CN" altLang="en-US" sz="2200" b="1" kern="0" dirty="0">
                <a:solidFill>
                  <a:srgbClr val="FFFF00"/>
                </a:solidFill>
                <a:latin typeface="+mn-ea"/>
              </a:rPr>
              <a:t>我国古代纪年法主要有四种：</a:t>
            </a:r>
          </a:p>
          <a:p>
            <a:pPr eaLnBrk="0" latinLnBrk="1" hangingPunct="0"/>
            <a:r>
              <a:rPr lang="zh-CN" altLang="en-US" sz="2200" b="1" kern="0" dirty="0">
                <a:solidFill>
                  <a:srgbClr val="FFFF00"/>
                </a:solidFill>
                <a:latin typeface="+mn-ea"/>
              </a:rPr>
              <a:t>（</a:t>
            </a:r>
            <a:r>
              <a:rPr lang="en-US" altLang="zh-CN" sz="2200" b="1" kern="0" dirty="0">
                <a:solidFill>
                  <a:srgbClr val="FFFF00"/>
                </a:solidFill>
                <a:latin typeface="+mn-ea"/>
              </a:rPr>
              <a:t>1</a:t>
            </a:r>
            <a:r>
              <a:rPr lang="zh-CN" altLang="en-US" sz="2200" b="1" kern="0" dirty="0">
                <a:solidFill>
                  <a:srgbClr val="FFFF00"/>
                </a:solidFill>
                <a:latin typeface="+mn-ea"/>
              </a:rPr>
              <a:t>）王公即位年次纪年法。 以王公在位年数来纪年。如</a:t>
            </a:r>
            <a:r>
              <a:rPr lang="en-US" altLang="zh-CN" sz="2200" b="1" kern="0" dirty="0">
                <a:solidFill>
                  <a:srgbClr val="FFFF00"/>
                </a:solidFill>
                <a:latin typeface="+mn-ea"/>
              </a:rPr>
              <a:t>《</a:t>
            </a:r>
            <a:r>
              <a:rPr lang="zh-CN" altLang="en-US" sz="2200" b="1" kern="0" dirty="0">
                <a:solidFill>
                  <a:srgbClr val="FFFF00"/>
                </a:solidFill>
                <a:latin typeface="+mn-ea"/>
              </a:rPr>
              <a:t>廉颇蔺相如列传</a:t>
            </a:r>
            <a:r>
              <a:rPr lang="en-US" altLang="zh-CN" sz="2200" b="1" kern="0" dirty="0">
                <a:solidFill>
                  <a:srgbClr val="FFFF00"/>
                </a:solidFill>
                <a:latin typeface="+mn-ea"/>
              </a:rPr>
              <a:t>》</a:t>
            </a:r>
            <a:r>
              <a:rPr lang="zh-CN" altLang="en-US" sz="2200" b="1" kern="0" dirty="0">
                <a:solidFill>
                  <a:srgbClr val="FFFF00"/>
                </a:solidFill>
                <a:latin typeface="+mn-ea"/>
              </a:rPr>
              <a:t>：“赵惠文王十六年，廉颇为赵将。”</a:t>
            </a:r>
          </a:p>
          <a:p>
            <a:pPr eaLnBrk="0" latinLnBrk="1" hangingPunct="0"/>
            <a:r>
              <a:rPr lang="zh-CN" altLang="en-US" sz="2200" b="1" kern="0" dirty="0">
                <a:solidFill>
                  <a:srgbClr val="FFFF00"/>
                </a:solidFill>
                <a:latin typeface="+mn-ea"/>
              </a:rPr>
              <a:t>（</a:t>
            </a:r>
            <a:r>
              <a:rPr lang="en-US" altLang="zh-CN" sz="2200" b="1" kern="0" dirty="0">
                <a:solidFill>
                  <a:srgbClr val="FFFF00"/>
                </a:solidFill>
                <a:latin typeface="+mn-ea"/>
              </a:rPr>
              <a:t>2</a:t>
            </a:r>
            <a:r>
              <a:rPr lang="zh-CN" altLang="en-US" sz="2200" b="1" kern="0" dirty="0">
                <a:solidFill>
                  <a:srgbClr val="FFFF00"/>
                </a:solidFill>
                <a:latin typeface="+mn-ea"/>
              </a:rPr>
              <a:t>）年号纪年法。汉武帝起开始有年号。此后大部分皇帝即位都要改元，并以年号纪年。如</a:t>
            </a:r>
            <a:r>
              <a:rPr lang="en-US" altLang="zh-CN" sz="2200" b="1" kern="0" dirty="0">
                <a:solidFill>
                  <a:srgbClr val="FFFF00"/>
                </a:solidFill>
                <a:latin typeface="+mn-ea"/>
              </a:rPr>
              <a:t>《</a:t>
            </a:r>
            <a:r>
              <a:rPr lang="zh-CN" altLang="en-US" sz="2200" b="1" kern="0" dirty="0">
                <a:solidFill>
                  <a:srgbClr val="FFFF00"/>
                </a:solidFill>
                <a:latin typeface="+mn-ea"/>
              </a:rPr>
              <a:t>岳阳楼记</a:t>
            </a:r>
            <a:r>
              <a:rPr lang="en-US" altLang="zh-CN" sz="2200" b="1" kern="0" dirty="0">
                <a:solidFill>
                  <a:srgbClr val="FFFF00"/>
                </a:solidFill>
                <a:latin typeface="+mn-ea"/>
              </a:rPr>
              <a:t>》</a:t>
            </a:r>
            <a:r>
              <a:rPr lang="zh-CN" altLang="en-US" sz="2200" b="1" kern="0" dirty="0">
                <a:solidFill>
                  <a:srgbClr val="FFFF00"/>
                </a:solidFill>
                <a:latin typeface="+mn-ea"/>
              </a:rPr>
              <a:t>：“庆历四年春。”</a:t>
            </a:r>
          </a:p>
          <a:p>
            <a:pPr eaLnBrk="0" latinLnBrk="1" hangingPunct="0"/>
            <a:r>
              <a:rPr lang="zh-CN" altLang="en-US" sz="2200" b="1" kern="0" dirty="0">
                <a:solidFill>
                  <a:srgbClr val="FFFF00"/>
                </a:solidFill>
                <a:latin typeface="+mn-ea"/>
              </a:rPr>
              <a:t>（</a:t>
            </a:r>
            <a:r>
              <a:rPr lang="en-US" altLang="zh-CN" sz="2200" b="1" kern="0" dirty="0">
                <a:solidFill>
                  <a:srgbClr val="FFFF00"/>
                </a:solidFill>
                <a:latin typeface="+mn-ea"/>
              </a:rPr>
              <a:t>3</a:t>
            </a:r>
            <a:r>
              <a:rPr lang="zh-CN" altLang="en-US" sz="2200" b="1" kern="0" dirty="0">
                <a:solidFill>
                  <a:srgbClr val="FFFF00"/>
                </a:solidFill>
                <a:latin typeface="+mn-ea"/>
              </a:rPr>
              <a:t>）干支纪年法。如</a:t>
            </a:r>
            <a:r>
              <a:rPr lang="en-US" altLang="zh-CN" sz="2200" b="1" kern="0" dirty="0">
                <a:solidFill>
                  <a:srgbClr val="FFFF00"/>
                </a:solidFill>
                <a:latin typeface="+mn-ea"/>
              </a:rPr>
              <a:t>《</a:t>
            </a:r>
            <a:r>
              <a:rPr lang="zh-CN" altLang="en-US" sz="2200" b="1" kern="0" dirty="0">
                <a:solidFill>
                  <a:srgbClr val="FFFF00"/>
                </a:solidFill>
                <a:latin typeface="+mn-ea"/>
              </a:rPr>
              <a:t>五人墓碑记</a:t>
            </a:r>
            <a:r>
              <a:rPr lang="en-US" altLang="zh-CN" sz="2200" b="1" kern="0" dirty="0">
                <a:solidFill>
                  <a:srgbClr val="FFFF00"/>
                </a:solidFill>
                <a:latin typeface="+mn-ea"/>
              </a:rPr>
              <a:t>》</a:t>
            </a:r>
            <a:r>
              <a:rPr lang="zh-CN" altLang="en-US" sz="2200" b="1" kern="0" dirty="0">
                <a:solidFill>
                  <a:srgbClr val="FFFF00"/>
                </a:solidFill>
                <a:latin typeface="+mn-ea"/>
              </a:rPr>
              <a:t>：“予犹记周公之被逮，在丁卯三月之望。”“丁卯”指公元</a:t>
            </a:r>
            <a:r>
              <a:rPr lang="en-US" altLang="zh-CN" sz="2200" b="1" kern="0" dirty="0">
                <a:solidFill>
                  <a:srgbClr val="FFFF00"/>
                </a:solidFill>
                <a:latin typeface="+mn-ea"/>
              </a:rPr>
              <a:t>1627</a:t>
            </a:r>
            <a:r>
              <a:rPr lang="zh-CN" altLang="en-US" sz="2200" b="1" kern="0" dirty="0">
                <a:solidFill>
                  <a:srgbClr val="FFFF00"/>
                </a:solidFill>
                <a:latin typeface="+mn-ea"/>
              </a:rPr>
              <a:t>年。近世还常用干支纪年来表示重大历史事件，如“甲午战争”“戊戌变法”“庚子赔款”“辛丑条约”“辛亥革命”。</a:t>
            </a:r>
          </a:p>
          <a:p>
            <a:pPr eaLnBrk="0" latinLnBrk="1" hangingPunct="0"/>
            <a:r>
              <a:rPr lang="zh-CN" altLang="en-US" sz="2200" b="1" kern="0" dirty="0">
                <a:solidFill>
                  <a:srgbClr val="FFFF00"/>
                </a:solidFill>
                <a:latin typeface="+mn-ea"/>
              </a:rPr>
              <a:t>（</a:t>
            </a:r>
            <a:r>
              <a:rPr lang="en-US" altLang="zh-CN" sz="2200" b="1" kern="0" dirty="0">
                <a:solidFill>
                  <a:srgbClr val="FFFF00"/>
                </a:solidFill>
                <a:latin typeface="+mn-ea"/>
              </a:rPr>
              <a:t>4</a:t>
            </a:r>
            <a:r>
              <a:rPr lang="zh-CN" altLang="en-US" sz="2200" b="1" kern="0" dirty="0">
                <a:solidFill>
                  <a:srgbClr val="FFFF00"/>
                </a:solidFill>
                <a:latin typeface="+mn-ea"/>
              </a:rPr>
              <a:t>）年号干支兼用法。 纪年时皇帝年号置前，干支列后。</a:t>
            </a:r>
            <a:endParaRPr lang="en-US" altLang="zh-CN" sz="2200" b="1" kern="0" dirty="0">
              <a:solidFill>
                <a:srgbClr val="FFFF00"/>
              </a:solidFill>
              <a:latin typeface="+mn-ea"/>
            </a:endParaRPr>
          </a:p>
          <a:p>
            <a:pPr eaLnBrk="0" latinLnBrk="1" hangingPunct="0"/>
            <a:endParaRPr lang="zh-CN" altLang="en-US" sz="2200" b="1" kern="0" dirty="0">
              <a:solidFill>
                <a:srgbClr val="FFFF00"/>
              </a:solidFill>
              <a:latin typeface="+mn-ea"/>
            </a:endParaRPr>
          </a:p>
        </p:txBody>
      </p:sp>
    </p:spTree>
    <p:extLst>
      <p:ext uri="{BB962C8B-B14F-4D97-AF65-F5344CB8AC3E}">
        <p14:creationId xmlns="" xmlns:p14="http://schemas.microsoft.com/office/powerpoint/2010/main" val="1133057313"/>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89" y="3572"/>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898165" y="1615589"/>
            <a:ext cx="10608503" cy="1446550"/>
          </a:xfrm>
          <a:prstGeom prst="rect">
            <a:avLst/>
          </a:prstGeom>
          <a:ln>
            <a:solidFill>
              <a:srgbClr val="C00000"/>
            </a:solidFill>
          </a:ln>
          <a:effectLst>
            <a:glow rad="228600">
              <a:schemeClr val="accent2">
                <a:satMod val="175000"/>
                <a:alpha val="40000"/>
              </a:schemeClr>
            </a:glow>
          </a:effectLst>
        </p:spPr>
        <p:txBody>
          <a:bodyPr wrap="square">
            <a:spAutoFit/>
          </a:bodyPr>
          <a:lstStyle/>
          <a:p>
            <a:r>
              <a:rPr lang="zh-CN" altLang="en-US" sz="2200" b="1" kern="0" dirty="0">
                <a:solidFill>
                  <a:srgbClr val="FFFF00"/>
                </a:solidFill>
                <a:latin typeface="+mn-ea"/>
              </a:rPr>
              <a:t>天干：甲、乙、丙、丁、戊、己、庚、辛、壬、癸。</a:t>
            </a:r>
          </a:p>
          <a:p>
            <a:r>
              <a:rPr lang="zh-CN" altLang="en-US" sz="2200" b="1" kern="0" dirty="0">
                <a:solidFill>
                  <a:srgbClr val="FFFF00"/>
                </a:solidFill>
                <a:latin typeface="+mn-ea"/>
              </a:rPr>
              <a:t>      </a:t>
            </a:r>
            <a:r>
              <a:rPr lang="en-US" altLang="zh-CN" sz="2200" b="1" kern="0" dirty="0">
                <a:solidFill>
                  <a:srgbClr val="FFFF00"/>
                </a:solidFill>
                <a:latin typeface="+mn-ea"/>
              </a:rPr>
              <a:t>4   5   6   7   8   9   0   1   2   3</a:t>
            </a:r>
          </a:p>
          <a:p>
            <a:r>
              <a:rPr lang="zh-CN" altLang="en-US" sz="2200" b="1" kern="0" dirty="0">
                <a:solidFill>
                  <a:srgbClr val="FFFF00"/>
                </a:solidFill>
                <a:latin typeface="+mn-ea"/>
              </a:rPr>
              <a:t>地支：子、丑、寅、卯、辰、巳、午、未、申、酉、戌、亥。</a:t>
            </a:r>
            <a:endParaRPr lang="en-US" altLang="zh-CN" sz="2200" b="1" kern="0" dirty="0">
              <a:solidFill>
                <a:srgbClr val="FFFF00"/>
              </a:solidFill>
              <a:latin typeface="+mn-ea"/>
            </a:endParaRPr>
          </a:p>
          <a:p>
            <a:r>
              <a:rPr lang="en-US" altLang="zh-CN" sz="2200" b="1" kern="0" dirty="0">
                <a:solidFill>
                  <a:srgbClr val="FFFF00"/>
                </a:solidFill>
                <a:latin typeface="+mn-ea"/>
              </a:rPr>
              <a:t>      4   5   6   7   8   9   10  12   0   1   2   3</a:t>
            </a:r>
            <a:endParaRPr lang="zh-CN" altLang="en-US" sz="2200" b="1" kern="0" dirty="0">
              <a:solidFill>
                <a:srgbClr val="FFFF00"/>
              </a:solidFill>
              <a:latin typeface="+mn-ea"/>
            </a:endParaRPr>
          </a:p>
        </p:txBody>
      </p:sp>
      <p:sp>
        <p:nvSpPr>
          <p:cNvPr id="18" name="矩形 17"/>
          <p:cNvSpPr/>
          <p:nvPr/>
        </p:nvSpPr>
        <p:spPr>
          <a:xfrm>
            <a:off x="883132" y="3473410"/>
            <a:ext cx="10608503" cy="1200329"/>
          </a:xfrm>
          <a:prstGeom prst="rect">
            <a:avLst/>
          </a:prstGeom>
          <a:ln>
            <a:solidFill>
              <a:srgbClr val="0070C0"/>
            </a:solidFill>
          </a:ln>
          <a:effectLst>
            <a:glow rad="228600">
              <a:schemeClr val="accent6">
                <a:satMod val="175000"/>
                <a:alpha val="40000"/>
              </a:schemeClr>
            </a:glow>
          </a:effectLst>
        </p:spPr>
        <p:txBody>
          <a:bodyPr wrap="square">
            <a:spAutoFit/>
          </a:bodyPr>
          <a:lstStyle/>
          <a:p>
            <a:r>
              <a:rPr lang="en-US" altLang="zh-CN"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①</a:t>
            </a:r>
            <a:r>
              <a:rPr lang="zh-CN" altLang="en-US" sz="2400" b="1" kern="0" dirty="0">
                <a:ln>
                  <a:solidFill>
                    <a:srgbClr val="FFC000"/>
                  </a:solidFill>
                </a:ln>
                <a:solidFill>
                  <a:srgbClr val="FFFF00"/>
                </a:solidFill>
                <a:effectLst>
                  <a:glow rad="228600">
                    <a:schemeClr val="accent1">
                      <a:satMod val="175000"/>
                      <a:alpha val="40000"/>
                    </a:schemeClr>
                  </a:glow>
                </a:effectLst>
                <a:latin typeface="+mn-ea"/>
              </a:rPr>
              <a:t>公元年份末尾数字对应天干；</a:t>
            </a:r>
            <a:endParaRPr lang="en-US" altLang="zh-CN" sz="2400" b="1" kern="0" dirty="0">
              <a:ln>
                <a:solidFill>
                  <a:srgbClr val="FFC000"/>
                </a:solidFill>
              </a:ln>
              <a:solidFill>
                <a:srgbClr val="FFFF00"/>
              </a:solidFill>
              <a:effectLst>
                <a:glow rad="228600">
                  <a:schemeClr val="accent1">
                    <a:satMod val="175000"/>
                    <a:alpha val="40000"/>
                  </a:schemeClr>
                </a:glow>
              </a:effectLst>
              <a:latin typeface="+mn-ea"/>
            </a:endParaRPr>
          </a:p>
          <a:p>
            <a:r>
              <a:rPr lang="zh-CN" altLang="zh-CN"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②</a:t>
            </a:r>
            <a:r>
              <a:rPr lang="zh-CN" altLang="en-US" sz="2400" b="1" kern="0" dirty="0">
                <a:ln>
                  <a:solidFill>
                    <a:srgbClr val="FFC000"/>
                  </a:solidFill>
                </a:ln>
                <a:solidFill>
                  <a:srgbClr val="FFFF00"/>
                </a:solidFill>
                <a:effectLst>
                  <a:glow rad="228600">
                    <a:schemeClr val="accent1">
                      <a:satMod val="175000"/>
                      <a:alpha val="40000"/>
                    </a:schemeClr>
                  </a:glow>
                </a:effectLst>
                <a:latin typeface="+mn-ea"/>
              </a:rPr>
              <a:t>公元年份除以</a:t>
            </a:r>
            <a:r>
              <a:rPr lang="en-US" altLang="zh-CN" sz="2400" b="1" kern="0" dirty="0">
                <a:ln>
                  <a:solidFill>
                    <a:srgbClr val="FFC000"/>
                  </a:solidFill>
                </a:ln>
                <a:solidFill>
                  <a:srgbClr val="FFFF00"/>
                </a:solidFill>
                <a:effectLst>
                  <a:glow rad="228600">
                    <a:schemeClr val="accent1">
                      <a:satMod val="175000"/>
                      <a:alpha val="40000"/>
                    </a:schemeClr>
                  </a:glow>
                </a:effectLst>
                <a:latin typeface="+mn-ea"/>
              </a:rPr>
              <a:t>12</a:t>
            </a:r>
            <a:r>
              <a:rPr lang="zh-CN" altLang="en-US" sz="2400" b="1" kern="0" dirty="0">
                <a:ln>
                  <a:solidFill>
                    <a:srgbClr val="FFC000"/>
                  </a:solidFill>
                </a:ln>
                <a:solidFill>
                  <a:srgbClr val="FFFF00"/>
                </a:solidFill>
                <a:effectLst>
                  <a:glow rad="228600">
                    <a:schemeClr val="accent1">
                      <a:satMod val="175000"/>
                      <a:alpha val="40000"/>
                    </a:schemeClr>
                  </a:glow>
                </a:effectLst>
                <a:latin typeface="+mn-ea"/>
              </a:rPr>
              <a:t>，余数定地支；</a:t>
            </a:r>
            <a:endParaRPr lang="en-US" altLang="zh-CN" sz="2400" b="1" kern="0" dirty="0">
              <a:ln>
                <a:solidFill>
                  <a:srgbClr val="FFC000"/>
                </a:solidFill>
              </a:ln>
              <a:solidFill>
                <a:srgbClr val="FFFF00"/>
              </a:solidFill>
              <a:effectLst>
                <a:glow rad="228600">
                  <a:schemeClr val="accent1">
                    <a:satMod val="175000"/>
                    <a:alpha val="40000"/>
                  </a:schemeClr>
                </a:glow>
              </a:effectLst>
              <a:latin typeface="+mn-ea"/>
            </a:endParaRPr>
          </a:p>
          <a:p>
            <a:r>
              <a:rPr lang="zh-CN" altLang="zh-CN"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③</a:t>
            </a:r>
            <a:r>
              <a:rPr lang="zh-CN" altLang="en-US"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天干</a:t>
            </a:r>
            <a:r>
              <a:rPr lang="en-US" altLang="zh-CN"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a:t>
            </a:r>
            <a:r>
              <a:rPr lang="zh-CN" altLang="en-US" sz="2400" b="1" kern="0" dirty="0">
                <a:ln>
                  <a:solidFill>
                    <a:srgbClr val="FFC000"/>
                  </a:solidFill>
                </a:ln>
                <a:solidFill>
                  <a:srgbClr val="FFFF00"/>
                </a:solidFill>
                <a:effectLst>
                  <a:glow rad="228600">
                    <a:schemeClr val="accent1">
                      <a:satMod val="175000"/>
                      <a:alpha val="40000"/>
                    </a:schemeClr>
                  </a:glow>
                </a:effectLst>
                <a:latin typeface="+mn-ea"/>
                <a:ea typeface="楷体" panose="02010609060101010101" pitchFamily="49" charset="-122"/>
              </a:rPr>
              <a:t>地支即为干支纪年（天干在前，地支在后。）</a:t>
            </a:r>
            <a:endParaRPr lang="zh-CN" altLang="en-US" sz="2400" b="1" kern="0" dirty="0">
              <a:ln>
                <a:solidFill>
                  <a:srgbClr val="FFC000"/>
                </a:solidFill>
              </a:ln>
              <a:solidFill>
                <a:srgbClr val="FFFF00"/>
              </a:solidFill>
              <a:effectLst>
                <a:glow rad="228600">
                  <a:schemeClr val="accent1">
                    <a:satMod val="175000"/>
                    <a:alpha val="40000"/>
                  </a:schemeClr>
                </a:glow>
              </a:effectLst>
              <a:latin typeface="+mn-ea"/>
            </a:endParaRPr>
          </a:p>
        </p:txBody>
      </p:sp>
      <p:sp>
        <p:nvSpPr>
          <p:cNvPr id="3" name="矩形 2"/>
          <p:cNvSpPr/>
          <p:nvPr/>
        </p:nvSpPr>
        <p:spPr>
          <a:xfrm>
            <a:off x="1618500" y="432151"/>
            <a:ext cx="4434227" cy="553998"/>
          </a:xfrm>
          <a:prstGeom prst="rect">
            <a:avLst/>
          </a:prstGeom>
        </p:spPr>
        <p:txBody>
          <a:bodyPr wrap="none">
            <a:spAutoFit/>
          </a:bodyPr>
          <a:lstStyle/>
          <a:p>
            <a:r>
              <a:rPr lang="zh-CN" altLang="en-US" sz="3000" b="1" dirty="0">
                <a:solidFill>
                  <a:srgbClr val="FFFF00"/>
                </a:solidFill>
              </a:rPr>
              <a:t>◇公元年份转换干支纪年</a:t>
            </a:r>
          </a:p>
        </p:txBody>
      </p:sp>
    </p:spTree>
    <p:extLst>
      <p:ext uri="{BB962C8B-B14F-4D97-AF65-F5344CB8AC3E}">
        <p14:creationId xmlns="" xmlns:p14="http://schemas.microsoft.com/office/powerpoint/2010/main" val="14276905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633890" y="1295036"/>
            <a:ext cx="10980000" cy="4708981"/>
          </a:xfrm>
          <a:prstGeom prst="rect">
            <a:avLst/>
          </a:prstGeom>
        </p:spPr>
        <p:txBody>
          <a:bodyPr wrap="square">
            <a:spAutoFit/>
          </a:bodyPr>
          <a:lstStyle/>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纪月法</a:t>
            </a:r>
            <a:r>
              <a:rPr lang="en-US" altLang="zh-CN" sz="2000" b="1" kern="0" dirty="0">
                <a:solidFill>
                  <a:srgbClr val="FFFF00"/>
                </a:solidFill>
                <a:latin typeface="+mn-ea"/>
              </a:rPr>
              <a:t>】</a:t>
            </a:r>
            <a:r>
              <a:rPr lang="zh-CN" altLang="en-US" sz="2000" b="1" kern="0" dirty="0">
                <a:solidFill>
                  <a:srgbClr val="FFFF00"/>
                </a:solidFill>
                <a:latin typeface="+mn-ea"/>
              </a:rPr>
              <a:t>我国古代纪月法主要有三种：</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1</a:t>
            </a:r>
            <a:r>
              <a:rPr lang="zh-CN" altLang="en-US" sz="2000" b="1" kern="0" dirty="0">
                <a:solidFill>
                  <a:srgbClr val="FFFF00"/>
                </a:solidFill>
                <a:latin typeface="+mn-ea"/>
              </a:rPr>
              <a:t>）序数纪月法。如</a:t>
            </a:r>
            <a:r>
              <a:rPr lang="en-US" altLang="zh-CN" sz="2000" b="1" kern="0" dirty="0">
                <a:solidFill>
                  <a:srgbClr val="FFFF00"/>
                </a:solidFill>
                <a:latin typeface="+mn-ea"/>
              </a:rPr>
              <a:t>《</a:t>
            </a:r>
            <a:r>
              <a:rPr lang="zh-CN" altLang="en-US" sz="2000" b="1" kern="0" dirty="0">
                <a:solidFill>
                  <a:srgbClr val="FFFF00"/>
                </a:solidFill>
                <a:latin typeface="+mn-ea"/>
              </a:rPr>
              <a:t>采草药</a:t>
            </a:r>
            <a:r>
              <a:rPr lang="en-US" altLang="zh-CN" sz="2000" b="1" kern="0" dirty="0">
                <a:solidFill>
                  <a:srgbClr val="FFFF00"/>
                </a:solidFill>
                <a:latin typeface="+mn-ea"/>
              </a:rPr>
              <a:t>》</a:t>
            </a:r>
            <a:r>
              <a:rPr lang="zh-CN" altLang="en-US" sz="2000" b="1" kern="0" dirty="0">
                <a:solidFill>
                  <a:srgbClr val="FFFF00"/>
                </a:solidFill>
                <a:latin typeface="+mn-ea"/>
              </a:rPr>
              <a:t>：“如平地三月花者，深山中则四月花。”</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2</a:t>
            </a:r>
            <a:r>
              <a:rPr lang="zh-CN" altLang="en-US" sz="2000" b="1" kern="0" dirty="0">
                <a:solidFill>
                  <a:srgbClr val="FFFF00"/>
                </a:solidFill>
                <a:latin typeface="+mn-ea"/>
              </a:rPr>
              <a:t>）地支纪月法。古人常以十二地支配称十二个月，每个地支前要加上特定的“建”字。如杜甫</a:t>
            </a:r>
            <a:r>
              <a:rPr lang="en-US" altLang="zh-CN" sz="2000" b="1" kern="0" dirty="0">
                <a:solidFill>
                  <a:srgbClr val="FFFF00"/>
                </a:solidFill>
                <a:latin typeface="+mn-ea"/>
              </a:rPr>
              <a:t>《</a:t>
            </a:r>
            <a:r>
              <a:rPr lang="zh-CN" altLang="en-US" sz="2000" b="1" kern="0" dirty="0">
                <a:solidFill>
                  <a:srgbClr val="FFFF00"/>
                </a:solidFill>
                <a:latin typeface="+mn-ea"/>
              </a:rPr>
              <a:t>草堂即事</a:t>
            </a:r>
            <a:r>
              <a:rPr lang="en-US" altLang="zh-CN" sz="2000" b="1" kern="0" dirty="0">
                <a:solidFill>
                  <a:srgbClr val="FFFF00"/>
                </a:solidFill>
                <a:latin typeface="+mn-ea"/>
              </a:rPr>
              <a:t>》</a:t>
            </a:r>
            <a:r>
              <a:rPr lang="zh-CN" altLang="en-US" sz="2000" b="1" kern="0" dirty="0">
                <a:solidFill>
                  <a:srgbClr val="FFFF00"/>
                </a:solidFill>
                <a:latin typeface="+mn-ea"/>
              </a:rPr>
              <a:t>：“荒村建子月，独树老夫家。”</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3</a:t>
            </a:r>
            <a:r>
              <a:rPr lang="zh-CN" altLang="en-US" sz="2000" b="1" kern="0" dirty="0">
                <a:solidFill>
                  <a:srgbClr val="FFFF00"/>
                </a:solidFill>
                <a:latin typeface="+mn-ea"/>
              </a:rPr>
              <a:t>）时节纪月法。如</a:t>
            </a:r>
            <a:r>
              <a:rPr lang="en-US" altLang="zh-CN" sz="2000" b="1" kern="0" dirty="0">
                <a:solidFill>
                  <a:srgbClr val="FFFF00"/>
                </a:solidFill>
                <a:latin typeface="+mn-ea"/>
              </a:rPr>
              <a:t>《</a:t>
            </a:r>
            <a:r>
              <a:rPr lang="zh-CN" altLang="en-US" sz="2000" b="1" kern="0" dirty="0">
                <a:solidFill>
                  <a:srgbClr val="FFFF00"/>
                </a:solidFill>
                <a:latin typeface="+mn-ea"/>
              </a:rPr>
              <a:t>古诗十九首</a:t>
            </a:r>
            <a:r>
              <a:rPr lang="en-US" altLang="zh-CN" sz="2000" b="1" kern="0" dirty="0">
                <a:solidFill>
                  <a:srgbClr val="FFFF00"/>
                </a:solidFill>
                <a:latin typeface="+mn-ea"/>
              </a:rPr>
              <a:t>》</a:t>
            </a:r>
            <a:r>
              <a:rPr lang="zh-CN" altLang="en-US" sz="2000" b="1" kern="0" dirty="0">
                <a:solidFill>
                  <a:srgbClr val="FFFF00"/>
                </a:solidFill>
                <a:latin typeface="+mn-ea"/>
              </a:rPr>
              <a:t>：“孟冬寒气至，北风何惨栗。”“孟冬”指农历十月。</a:t>
            </a:r>
            <a:endParaRPr lang="en-US" altLang="zh-CN" sz="2000" b="1" kern="0" dirty="0">
              <a:solidFill>
                <a:srgbClr val="FFFF00"/>
              </a:solidFill>
              <a:latin typeface="+mn-ea"/>
            </a:endParaRPr>
          </a:p>
          <a:p>
            <a:pPr eaLnBrk="0" latinLnBrk="1" hangingPunct="0"/>
            <a:r>
              <a:rPr lang="en-US" altLang="zh-CN" sz="2000" b="1" kern="0" dirty="0">
                <a:solidFill>
                  <a:srgbClr val="FFFF00"/>
                </a:solidFill>
                <a:latin typeface="+mn-ea"/>
              </a:rPr>
              <a:t>【</a:t>
            </a:r>
            <a:r>
              <a:rPr lang="zh-CN" altLang="en-US" sz="2000" b="1" kern="0" dirty="0">
                <a:solidFill>
                  <a:srgbClr val="FFFF00"/>
                </a:solidFill>
                <a:latin typeface="+mn-ea"/>
              </a:rPr>
              <a:t>纪日法</a:t>
            </a:r>
            <a:r>
              <a:rPr lang="en-US" altLang="zh-CN" sz="2000" b="1" kern="0" dirty="0">
                <a:solidFill>
                  <a:srgbClr val="FFFF00"/>
                </a:solidFill>
                <a:latin typeface="+mn-ea"/>
              </a:rPr>
              <a:t>】</a:t>
            </a:r>
            <a:r>
              <a:rPr lang="zh-CN" altLang="en-US" sz="2000" b="1" kern="0" dirty="0">
                <a:solidFill>
                  <a:srgbClr val="FFFF00"/>
                </a:solidFill>
                <a:latin typeface="+mn-ea"/>
              </a:rPr>
              <a:t>我国古代纪日法主要有四种：</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1</a:t>
            </a:r>
            <a:r>
              <a:rPr lang="zh-CN" altLang="en-US" sz="2000" b="1" kern="0" dirty="0">
                <a:solidFill>
                  <a:srgbClr val="FFFF00"/>
                </a:solidFill>
                <a:latin typeface="+mn-ea"/>
              </a:rPr>
              <a:t>）序数纪日法。如</a:t>
            </a:r>
            <a:r>
              <a:rPr lang="en-US" altLang="zh-CN" sz="2000" b="1" kern="0" dirty="0">
                <a:solidFill>
                  <a:srgbClr val="FFFF00"/>
                </a:solidFill>
                <a:latin typeface="+mn-ea"/>
              </a:rPr>
              <a:t>《</a:t>
            </a:r>
            <a:r>
              <a:rPr lang="zh-CN" altLang="en-US" sz="2000" b="1" kern="0" dirty="0">
                <a:solidFill>
                  <a:srgbClr val="FFFF00"/>
                </a:solidFill>
                <a:latin typeface="+mn-ea"/>
              </a:rPr>
              <a:t>梅花岭记</a:t>
            </a:r>
            <a:r>
              <a:rPr lang="en-US" altLang="zh-CN" sz="2000" b="1" kern="0" dirty="0">
                <a:solidFill>
                  <a:srgbClr val="FFFF00"/>
                </a:solidFill>
                <a:latin typeface="+mn-ea"/>
              </a:rPr>
              <a:t>》</a:t>
            </a:r>
            <a:r>
              <a:rPr lang="zh-CN" altLang="en-US" sz="2000" b="1" kern="0" dirty="0">
                <a:solidFill>
                  <a:srgbClr val="FFFF00"/>
                </a:solidFill>
                <a:latin typeface="+mn-ea"/>
              </a:rPr>
              <a:t>：“二十五日，城陷，忠烈拔刀自裁。”</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2</a:t>
            </a:r>
            <a:r>
              <a:rPr lang="zh-CN" altLang="en-US" sz="2000" b="1" kern="0" dirty="0">
                <a:solidFill>
                  <a:srgbClr val="FFFF00"/>
                </a:solidFill>
                <a:latin typeface="+mn-ea"/>
              </a:rPr>
              <a:t>）干支纪日法。如</a:t>
            </a:r>
            <a:r>
              <a:rPr lang="en-US" altLang="zh-CN" sz="2000" b="1" kern="0" dirty="0">
                <a:solidFill>
                  <a:srgbClr val="FFFF00"/>
                </a:solidFill>
                <a:latin typeface="+mn-ea"/>
              </a:rPr>
              <a:t>《</a:t>
            </a:r>
            <a:r>
              <a:rPr lang="zh-CN" altLang="en-US" sz="2000" b="1" kern="0" dirty="0">
                <a:solidFill>
                  <a:srgbClr val="FFFF00"/>
                </a:solidFill>
                <a:latin typeface="+mn-ea"/>
              </a:rPr>
              <a:t>左传</a:t>
            </a:r>
            <a:r>
              <a:rPr lang="en-US" altLang="zh-CN" sz="2000" b="1" kern="0" dirty="0">
                <a:solidFill>
                  <a:srgbClr val="FFFF00"/>
                </a:solidFill>
                <a:latin typeface="+mn-ea"/>
              </a:rPr>
              <a:t>· </a:t>
            </a:r>
            <a:r>
              <a:rPr lang="zh-CN" altLang="en-US" sz="2000" b="1" kern="0" dirty="0">
                <a:solidFill>
                  <a:srgbClr val="FFFF00"/>
                </a:solidFill>
                <a:latin typeface="+mn-ea"/>
              </a:rPr>
              <a:t>殽之战</a:t>
            </a:r>
            <a:r>
              <a:rPr lang="en-US" altLang="zh-CN" sz="2000" b="1" kern="0" dirty="0">
                <a:solidFill>
                  <a:srgbClr val="FFFF00"/>
                </a:solidFill>
                <a:latin typeface="+mn-ea"/>
              </a:rPr>
              <a:t>》</a:t>
            </a:r>
            <a:r>
              <a:rPr lang="zh-CN" altLang="en-US" sz="2000" b="1" kern="0" dirty="0">
                <a:solidFill>
                  <a:srgbClr val="FFFF00"/>
                </a:solidFill>
                <a:latin typeface="+mn-ea"/>
              </a:rPr>
              <a:t>：“夏四月辛巳，败秦军于殽。”“四月辛巳”指农历四月十三日。 古人还单用天干或地支来表示特定的日子。 如</a:t>
            </a:r>
            <a:r>
              <a:rPr lang="en-US" altLang="zh-CN" sz="2000" b="1" kern="0" dirty="0">
                <a:solidFill>
                  <a:srgbClr val="FFFF00"/>
                </a:solidFill>
                <a:latin typeface="+mn-ea"/>
              </a:rPr>
              <a:t>《</a:t>
            </a:r>
            <a:r>
              <a:rPr lang="zh-CN" altLang="en-US" sz="2000" b="1" kern="0" dirty="0">
                <a:solidFill>
                  <a:srgbClr val="FFFF00"/>
                </a:solidFill>
                <a:latin typeface="+mn-ea"/>
              </a:rPr>
              <a:t>礼记</a:t>
            </a:r>
            <a:r>
              <a:rPr lang="en-US" altLang="zh-CN" sz="2000" b="1" kern="0" dirty="0">
                <a:solidFill>
                  <a:srgbClr val="FFFF00"/>
                </a:solidFill>
                <a:latin typeface="+mn-ea"/>
              </a:rPr>
              <a:t>· </a:t>
            </a:r>
            <a:r>
              <a:rPr lang="zh-CN" altLang="en-US" sz="2000" b="1" kern="0" dirty="0">
                <a:solidFill>
                  <a:srgbClr val="FFFF00"/>
                </a:solidFill>
                <a:latin typeface="+mn-ea"/>
              </a:rPr>
              <a:t>檀弓</a:t>
            </a:r>
            <a:r>
              <a:rPr lang="en-US" altLang="zh-CN" sz="2000" b="1" kern="0" dirty="0">
                <a:solidFill>
                  <a:srgbClr val="FFFF00"/>
                </a:solidFill>
                <a:latin typeface="+mn-ea"/>
              </a:rPr>
              <a:t>》“</a:t>
            </a:r>
            <a:r>
              <a:rPr lang="zh-CN" altLang="en-US" sz="2000" b="1" kern="0" dirty="0">
                <a:solidFill>
                  <a:srgbClr val="FFFF00"/>
                </a:solidFill>
                <a:latin typeface="+mn-ea"/>
              </a:rPr>
              <a:t>子卯不乐”，“子卯”代指恶日或忌日。</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3</a:t>
            </a:r>
            <a:r>
              <a:rPr lang="zh-CN" altLang="en-US" sz="2000" b="1" kern="0" dirty="0">
                <a:solidFill>
                  <a:srgbClr val="FFFF00"/>
                </a:solidFill>
                <a:latin typeface="+mn-ea"/>
              </a:rPr>
              <a:t>）月相纪日法。指用“朔、朏、望、既望、晦”等表示月相的特称来纪日。 每月第一天叫朔，每月初三叫朏，月中叫望（小月十五日，大月十六日），望后这一天叫既望，每月最后一天叫晦。</a:t>
            </a:r>
          </a:p>
          <a:p>
            <a:pPr eaLnBrk="0" latinLnBrk="1" hangingPunct="0"/>
            <a:r>
              <a:rPr lang="zh-CN" altLang="en-US" sz="2000" b="1" kern="0" dirty="0">
                <a:solidFill>
                  <a:srgbClr val="FFFF00"/>
                </a:solidFill>
                <a:latin typeface="+mn-ea"/>
              </a:rPr>
              <a:t>（</a:t>
            </a:r>
            <a:r>
              <a:rPr lang="en-US" altLang="zh-CN" sz="2000" b="1" kern="0" dirty="0">
                <a:solidFill>
                  <a:srgbClr val="FFFF00"/>
                </a:solidFill>
                <a:latin typeface="+mn-ea"/>
              </a:rPr>
              <a:t>4</a:t>
            </a:r>
            <a:r>
              <a:rPr lang="zh-CN" altLang="en-US" sz="2000" b="1" kern="0" dirty="0">
                <a:solidFill>
                  <a:srgbClr val="FFFF00"/>
                </a:solidFill>
                <a:latin typeface="+mn-ea"/>
              </a:rPr>
              <a:t>）干支月相兼用法。干支置前，月相列后。如</a:t>
            </a:r>
            <a:r>
              <a:rPr lang="en-US" altLang="zh-CN" sz="2000" b="1" kern="0" dirty="0">
                <a:solidFill>
                  <a:srgbClr val="FFFF00"/>
                </a:solidFill>
                <a:latin typeface="+mn-ea"/>
              </a:rPr>
              <a:t>《</a:t>
            </a:r>
            <a:r>
              <a:rPr lang="zh-CN" altLang="en-US" sz="2000" b="1" kern="0" dirty="0">
                <a:solidFill>
                  <a:srgbClr val="FFFF00"/>
                </a:solidFill>
                <a:latin typeface="+mn-ea"/>
              </a:rPr>
              <a:t>登泰山记</a:t>
            </a:r>
            <a:r>
              <a:rPr lang="en-US" altLang="zh-CN" sz="2000" b="1" kern="0" dirty="0">
                <a:solidFill>
                  <a:srgbClr val="FFFF00"/>
                </a:solidFill>
                <a:latin typeface="+mn-ea"/>
              </a:rPr>
              <a:t>》</a:t>
            </a:r>
            <a:r>
              <a:rPr lang="zh-CN" altLang="en-US" sz="2000" b="1" kern="0" dirty="0">
                <a:solidFill>
                  <a:srgbClr val="FFFF00"/>
                </a:solidFill>
                <a:latin typeface="+mn-ea"/>
              </a:rPr>
              <a:t>：“戊申晦，五鼓，与子颍坐日观亭。”</a:t>
            </a:r>
          </a:p>
        </p:txBody>
      </p:sp>
    </p:spTree>
    <p:extLst>
      <p:ext uri="{BB962C8B-B14F-4D97-AF65-F5344CB8AC3E}">
        <p14:creationId xmlns="" xmlns:p14="http://schemas.microsoft.com/office/powerpoint/2010/main" val="2632743420"/>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468734" y="1271196"/>
            <a:ext cx="11310313" cy="1938992"/>
          </a:xfrm>
          <a:prstGeom prst="rect">
            <a:avLst/>
          </a:prstGeom>
        </p:spPr>
        <p:txBody>
          <a:bodyPr wrap="square">
            <a:spAutoFit/>
          </a:bodyPr>
          <a:lstStyle/>
          <a:p>
            <a:r>
              <a:rPr lang="en-US" altLang="zh-CN" sz="2000" b="1" kern="0" dirty="0">
                <a:solidFill>
                  <a:srgbClr val="FFFF00"/>
                </a:solidFill>
                <a:latin typeface="+mn-ea"/>
              </a:rPr>
              <a:t>【</a:t>
            </a:r>
            <a:r>
              <a:rPr lang="zh-CN" altLang="en-US" sz="2000" b="1" kern="0" dirty="0">
                <a:solidFill>
                  <a:srgbClr val="FFFF00"/>
                </a:solidFill>
                <a:latin typeface="+mn-ea"/>
              </a:rPr>
              <a:t>纪时法</a:t>
            </a:r>
            <a:r>
              <a:rPr lang="en-US" altLang="zh-CN" sz="2000" b="1" kern="0" dirty="0">
                <a:solidFill>
                  <a:srgbClr val="FFFF00"/>
                </a:solidFill>
                <a:latin typeface="+mn-ea"/>
              </a:rPr>
              <a:t>】</a:t>
            </a:r>
            <a:r>
              <a:rPr lang="zh-CN" altLang="en-US" sz="2000" b="1" kern="0" dirty="0">
                <a:solidFill>
                  <a:srgbClr val="FFFF00"/>
                </a:solidFill>
                <a:latin typeface="+mn-ea"/>
              </a:rPr>
              <a:t>我国古代纪时法主要有两种：</a:t>
            </a:r>
          </a:p>
          <a:p>
            <a:r>
              <a:rPr lang="zh-CN" altLang="en-US" sz="2000" b="1" kern="0" dirty="0">
                <a:solidFill>
                  <a:srgbClr val="FFFF00"/>
                </a:solidFill>
                <a:latin typeface="+mn-ea"/>
              </a:rPr>
              <a:t>（</a:t>
            </a:r>
            <a:r>
              <a:rPr lang="en-US" altLang="zh-CN" sz="2000" b="1" kern="0" dirty="0">
                <a:solidFill>
                  <a:srgbClr val="FFFF00"/>
                </a:solidFill>
                <a:latin typeface="+mn-ea"/>
              </a:rPr>
              <a:t>1</a:t>
            </a:r>
            <a:r>
              <a:rPr lang="zh-CN" altLang="en-US" sz="2000" b="1" kern="0" dirty="0">
                <a:solidFill>
                  <a:srgbClr val="FFFF00"/>
                </a:solidFill>
                <a:latin typeface="+mn-ea"/>
              </a:rPr>
              <a:t>）天色纪时法。古人最初根据天色的变化将一昼夜划分为十二个时辰，它们的名称分别是：夜半、鸡鸣、平旦、日出、食时、隅（ｙ</a:t>
            </a:r>
            <a:r>
              <a:rPr lang="en-US" altLang="zh-CN" sz="2000" b="1" kern="0" dirty="0">
                <a:solidFill>
                  <a:srgbClr val="FFFF00"/>
                </a:solidFill>
                <a:latin typeface="+mn-ea"/>
              </a:rPr>
              <a:t>ú</a:t>
            </a:r>
            <a:r>
              <a:rPr lang="zh-CN" altLang="en-US" sz="2000" b="1" kern="0" dirty="0">
                <a:solidFill>
                  <a:srgbClr val="FFFF00"/>
                </a:solidFill>
                <a:latin typeface="+mn-ea"/>
              </a:rPr>
              <a:t>）中、日中、日昳（ｄｉ</a:t>
            </a:r>
            <a:r>
              <a:rPr lang="en-US" altLang="zh-CN" sz="2000" b="1" kern="0" dirty="0">
                <a:solidFill>
                  <a:srgbClr val="FFFF00"/>
                </a:solidFill>
                <a:latin typeface="+mn-ea"/>
              </a:rPr>
              <a:t>é</a:t>
            </a:r>
            <a:r>
              <a:rPr lang="zh-CN" altLang="en-US" sz="2000" b="1" kern="0" dirty="0">
                <a:solidFill>
                  <a:srgbClr val="FFFF00"/>
                </a:solidFill>
                <a:latin typeface="+mn-ea"/>
              </a:rPr>
              <a:t>）、晡（ｂ</a:t>
            </a:r>
            <a:r>
              <a:rPr lang="en-US" altLang="zh-CN" sz="2000" b="1" kern="0" dirty="0">
                <a:solidFill>
                  <a:srgbClr val="FFFF00"/>
                </a:solidFill>
                <a:latin typeface="+mn-ea"/>
              </a:rPr>
              <a:t>ū</a:t>
            </a:r>
            <a:r>
              <a:rPr lang="zh-CN" altLang="en-US" sz="2000" b="1" kern="0" dirty="0">
                <a:solidFill>
                  <a:srgbClr val="FFFF00"/>
                </a:solidFill>
                <a:latin typeface="+mn-ea"/>
              </a:rPr>
              <a:t>）时、日入、黄昏、人定。</a:t>
            </a:r>
          </a:p>
          <a:p>
            <a:r>
              <a:rPr lang="zh-CN" altLang="en-US" sz="2000" b="1" kern="0" dirty="0">
                <a:solidFill>
                  <a:srgbClr val="FFFF00"/>
                </a:solidFill>
                <a:latin typeface="+mn-ea"/>
              </a:rPr>
              <a:t>（</a:t>
            </a:r>
            <a:r>
              <a:rPr lang="en-US" altLang="zh-CN" sz="2000" b="1" kern="0" dirty="0">
                <a:solidFill>
                  <a:srgbClr val="FFFF00"/>
                </a:solidFill>
                <a:latin typeface="+mn-ea"/>
              </a:rPr>
              <a:t>2</a:t>
            </a:r>
            <a:r>
              <a:rPr lang="zh-CN" altLang="en-US" sz="2000" b="1" kern="0" dirty="0">
                <a:solidFill>
                  <a:srgbClr val="FFFF00"/>
                </a:solidFill>
                <a:latin typeface="+mn-ea"/>
              </a:rPr>
              <a:t>）地支纪时法。以十二地支来表示一昼夜十二时辰的变化。</a:t>
            </a:r>
            <a:endParaRPr lang="en-US" altLang="zh-CN" sz="2000" b="1" kern="0" dirty="0">
              <a:solidFill>
                <a:srgbClr val="FFFF00"/>
              </a:solidFill>
              <a:latin typeface="+mn-ea"/>
            </a:endParaRPr>
          </a:p>
          <a:p>
            <a:r>
              <a:rPr lang="zh-CN" altLang="en-US" sz="2000" b="1" kern="0" dirty="0">
                <a:solidFill>
                  <a:srgbClr val="FFFF00"/>
                </a:solidFill>
                <a:latin typeface="+mn-ea"/>
              </a:rPr>
              <a:t>天色纪时法与地支纪时法是古代诗文中常见的两种纪时方法。古天色纪时、地支纪时与今序数纪时对应关系见下表：</a:t>
            </a:r>
          </a:p>
        </p:txBody>
      </p:sp>
      <p:pic>
        <p:nvPicPr>
          <p:cNvPr id="3" name="图片 2"/>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158500" y="3198555"/>
            <a:ext cx="7686082" cy="3178211"/>
          </a:xfrm>
          <a:prstGeom prst="rect">
            <a:avLst/>
          </a:prstGeom>
        </p:spPr>
      </p:pic>
    </p:spTree>
    <p:extLst>
      <p:ext uri="{BB962C8B-B14F-4D97-AF65-F5344CB8AC3E}">
        <p14:creationId xmlns="" xmlns:p14="http://schemas.microsoft.com/office/powerpoint/2010/main" val="3658719466"/>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76" y="1786"/>
            <a:ext cx="12185653" cy="6854428"/>
            <a:chOff x="-1" y="0"/>
            <a:chExt cx="12192002" cy="6858000"/>
          </a:xfrm>
        </p:grpSpPr>
        <p:grpSp>
          <p:nvGrpSpPr>
            <p:cNvPr id="8" name="组合 7"/>
            <p:cNvGrpSpPr/>
            <p:nvPr/>
          </p:nvGrpSpPr>
          <p:grpSpPr>
            <a:xfrm>
              <a:off x="-1" y="0"/>
              <a:ext cx="12192002" cy="6858000"/>
              <a:chOff x="-1" y="0"/>
              <a:chExt cx="12192002" cy="6858000"/>
            </a:xfrm>
          </p:grpSpPr>
          <p:grpSp>
            <p:nvGrpSpPr>
              <p:cNvPr id="14" name="组合 13"/>
              <p:cNvGrpSpPr/>
              <p:nvPr/>
            </p:nvGrpSpPr>
            <p:grpSpPr>
              <a:xfrm>
                <a:off x="-1" y="0"/>
                <a:ext cx="12192002" cy="6858000"/>
                <a:chOff x="-1" y="0"/>
                <a:chExt cx="12192002" cy="6858000"/>
              </a:xfrm>
            </p:grpSpPr>
            <p:pic>
              <p:nvPicPr>
                <p:cNvPr id="16" name="图片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12192001" cy="6858000"/>
                </a:xfrm>
                <a:prstGeom prst="rect">
                  <a:avLst/>
                </a:prstGeom>
              </p:spPr>
            </p:pic>
            <p:pic>
              <p:nvPicPr>
                <p:cNvPr id="17" name="图片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487" y="257577"/>
                  <a:ext cx="11818514" cy="6600423"/>
                </a:xfrm>
                <a:prstGeom prst="rect">
                  <a:avLst/>
                </a:prstGeom>
              </p:spPr>
            </p:pic>
          </p:gr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3485" y="257577"/>
                <a:ext cx="11500835" cy="6323527"/>
              </a:xfrm>
              <a:prstGeom prst="rect">
                <a:avLst/>
              </a:prstGeom>
            </p:spPr>
          </p:pic>
        </p:grpSp>
        <p:pic>
          <p:nvPicPr>
            <p:cNvPr id="9" name="Picture 8" descr="J:\图片1.png"/>
            <p:cNvPicPr>
              <a:picLocks noChangeAspect="1" noChangeArrowheads="1"/>
            </p:cNvPicPr>
            <p:nvPr/>
          </p:nvPicPr>
          <p:blipFill>
            <a:blip r:embed="rId5" cstate="print"/>
            <a:srcRect/>
            <a:stretch>
              <a:fillRect/>
            </a:stretch>
          </p:blipFill>
          <p:spPr bwMode="auto">
            <a:xfrm>
              <a:off x="373484" y="257577"/>
              <a:ext cx="1017434" cy="977943"/>
            </a:xfrm>
            <a:prstGeom prst="rect">
              <a:avLst/>
            </a:prstGeom>
            <a:noFill/>
            <a:ln w="9525">
              <a:noFill/>
              <a:miter lim="800000"/>
              <a:headEnd/>
              <a:tailEnd/>
            </a:ln>
          </p:spPr>
        </p:pic>
      </p:grpSp>
      <p:sp>
        <p:nvSpPr>
          <p:cNvPr id="2" name="矩形 1"/>
          <p:cNvSpPr/>
          <p:nvPr/>
        </p:nvSpPr>
        <p:spPr>
          <a:xfrm>
            <a:off x="566390" y="1467596"/>
            <a:ext cx="11115000" cy="769441"/>
          </a:xfrm>
          <a:prstGeom prst="rect">
            <a:avLst/>
          </a:prstGeom>
        </p:spPr>
        <p:txBody>
          <a:bodyPr wrap="square">
            <a:spAutoFit/>
          </a:bodyPr>
          <a:lstStyle/>
          <a:p>
            <a:r>
              <a:rPr lang="en-US" altLang="zh-CN" sz="2200" b="1" kern="0" dirty="0">
                <a:solidFill>
                  <a:srgbClr val="FFFF00"/>
                </a:solidFill>
                <a:latin typeface="+mn-ea"/>
              </a:rPr>
              <a:t>【</a:t>
            </a:r>
            <a:r>
              <a:rPr lang="zh-CN" altLang="en-US" sz="2200" b="1" kern="0" dirty="0">
                <a:solidFill>
                  <a:srgbClr val="FFFF00"/>
                </a:solidFill>
                <a:latin typeface="+mn-ea"/>
              </a:rPr>
              <a:t>五更</a:t>
            </a:r>
            <a:r>
              <a:rPr lang="en-US" altLang="zh-CN" sz="2200" b="1" kern="0" dirty="0">
                <a:solidFill>
                  <a:srgbClr val="FFFF00"/>
                </a:solidFill>
                <a:latin typeface="+mn-ea"/>
              </a:rPr>
              <a:t>】</a:t>
            </a:r>
            <a:r>
              <a:rPr lang="zh-CN" altLang="en-US" sz="2200" b="1" kern="0" dirty="0">
                <a:solidFill>
                  <a:srgbClr val="FFFF00"/>
                </a:solidFill>
                <a:latin typeface="+mn-ea"/>
              </a:rPr>
              <a:t>我国古代把夜晚分成五个时段，用鼓打更报时，所以叫作五更、五鼓，或称五夜。</a:t>
            </a:r>
          </a:p>
        </p:txBody>
      </p:sp>
      <p:pic>
        <p:nvPicPr>
          <p:cNvPr id="3" name="图片 2"/>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731000" y="1971994"/>
            <a:ext cx="8235000" cy="4073929"/>
          </a:xfrm>
          <a:prstGeom prst="rect">
            <a:avLst/>
          </a:prstGeom>
        </p:spPr>
      </p:pic>
    </p:spTree>
    <p:extLst>
      <p:ext uri="{BB962C8B-B14F-4D97-AF65-F5344CB8AC3E}">
        <p14:creationId xmlns="" xmlns:p14="http://schemas.microsoft.com/office/powerpoint/2010/main" val="38395518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23868</Words>
  <Application>Microsoft Office PowerPoint</Application>
  <PresentationFormat>自定义</PresentationFormat>
  <Paragraphs>625</Paragraphs>
  <Slides>144</Slides>
  <Notes>0</Notes>
  <HiddenSlides>0</HiddenSlides>
  <MMClips>0</MMClips>
  <ScaleCrop>false</ScaleCrop>
  <HeadingPairs>
    <vt:vector size="4" baseType="variant">
      <vt:variant>
        <vt:lpstr>主题</vt:lpstr>
      </vt:variant>
      <vt:variant>
        <vt:i4>1</vt:i4>
      </vt:variant>
      <vt:variant>
        <vt:lpstr>幻灯片标题</vt:lpstr>
      </vt:variant>
      <vt:variant>
        <vt:i4>144</vt:i4>
      </vt:variant>
    </vt:vector>
  </HeadingPairs>
  <TitlesOfParts>
    <vt:vector size="14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Administrator</cp:lastModifiedBy>
  <cp:revision>36</cp:revision>
  <dcterms:created xsi:type="dcterms:W3CDTF">2020-03-27T11:54:58Z</dcterms:created>
  <dcterms:modified xsi:type="dcterms:W3CDTF">2020-03-31T10:11:38Z</dcterms:modified>
</cp:coreProperties>
</file>