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1" name="Administrator" initials="A" lastIdx="0" clrIdx="0"/>
  <p:cmAuthor id="2" name="作者" initials="作" lastIdx="0" clrIdx="1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59" d="100"/>
          <a:sy n="59" d="100"/>
        </p:scale>
        <p:origin x="-96" y="-1242"/>
      </p:cViewPr>
      <p:guideLst>
        <p:guide orient="horz" pos="2195"/>
        <p:guide pos="384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tags" Target="tags/tag71.xml" /><Relationship Id="rId13" Type="http://schemas.openxmlformats.org/officeDocument/2006/relationships/presProps" Target="presProps.xml" /><Relationship Id="rId14" Type="http://schemas.openxmlformats.org/officeDocument/2006/relationships/viewProps" Target="viewProps.xml" /><Relationship Id="rId15" Type="http://schemas.openxmlformats.org/officeDocument/2006/relationships/theme" Target="theme/theme1.xml" /><Relationship Id="rId16" Type="http://schemas.openxmlformats.org/officeDocument/2006/relationships/tableStyles" Target="tableStyles.xml" /><Relationship Id="rId2" Type="http://schemas.openxmlformats.org/officeDocument/2006/relationships/slideMaster" Target="slideMasters/slideMaster1.xml" /><Relationship Id="rId3" Type="http://schemas.openxmlformats.org/officeDocument/2006/relationships/slide" Target="slides/slide1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2021/11/15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2021/11/15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57.xml" /><Relationship Id="rId13" Type="http://schemas.openxmlformats.org/officeDocument/2006/relationships/tags" Target="../tags/tag58.xml" /><Relationship Id="rId14" Type="http://schemas.openxmlformats.org/officeDocument/2006/relationships/tags" Target="../tags/tag59.xml" /><Relationship Id="rId15" Type="http://schemas.openxmlformats.org/officeDocument/2006/relationships/tags" Target="../tags/tag60.xml" /><Relationship Id="rId16" Type="http://schemas.openxmlformats.org/officeDocument/2006/relationships/tags" Target="../tags/tag61.xml" /><Relationship Id="rId17" Type="http://schemas.openxmlformats.org/officeDocument/2006/relationships/tags" Target="../tags/tag62.xml" /><Relationship Id="rId18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NULL" TargetMode="External" /><Relationship Id="rId3" Type="http://schemas.openxmlformats.org/officeDocument/2006/relationships/image" Target="../media/image1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63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64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65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66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6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68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69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tags" Target="../tags/tag70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33797"/>
          <p:cNvPicPr>
            <a:picLocks noChangeArrowheads="1"/>
          </p:cNvPicPr>
          <p:nvPr/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28" y="37455"/>
            <a:ext cx="5787052" cy="6783091"/>
          </a:xfrm>
          <a:prstGeom prst="rect">
            <a:avLst/>
          </a:prstGeom>
          <a:noFill/>
          <a:ln w="12700" algn="ctr">
            <a:solidFill>
              <a:schemeClr val="folHlink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4876504" y="261547"/>
            <a:ext cx="716906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noProof="1" smtClean="0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统编新版高中语文选择性必修中册</a:t>
            </a:r>
          </a:p>
        </p:txBody>
      </p:sp>
      <p:sp>
        <p:nvSpPr>
          <p:cNvPr id="2" name="标题 4"/>
          <p:cNvSpPr>
            <a:spLocks noGrp="1"/>
          </p:cNvSpPr>
          <p:nvPr/>
        </p:nvSpPr>
        <p:spPr>
          <a:xfrm>
            <a:off x="5473238" y="2571671"/>
            <a:ext cx="6572329" cy="274370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14" tIns="45707" rIns="91414" bIns="45707" numCol="1" anchor="t" anchorCtr="0" compatLnSpc="1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 cap="all">
                <a:solidFill>
                  <a:schemeClr val="tx2"/>
                </a:solidFill>
                <a:latin typeface="+mj-lt"/>
                <a:ea typeface="+mj-ea"/>
                <a:cs typeface="宋体" panose="02010600030101010101" pitchFamily="2" charset="-122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kumimoji="1" lang="zh-CN" altLang="zh-CN" sz="4800" noProof="1">
                <a:solidFill>
                  <a:srgbClr val="7030A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五代史伶官传序</a:t>
            </a:r>
            <a:r>
              <a:rPr kumimoji="1" lang="en-US" altLang="zh-CN" sz="4800" noProof="1">
                <a:solidFill>
                  <a:srgbClr val="7030A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</a:t>
            </a:r>
            <a:br>
              <a:rPr kumimoji="1" lang="en-US" altLang="zh-CN" sz="4800">
                <a:solidFill>
                  <a:srgbClr val="7030A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</a:br>
            <a:endParaRPr kumimoji="1" lang="en-US" altLang="zh-CN" sz="4800">
              <a:solidFill>
                <a:srgbClr val="7030A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algn="ctr">
              <a:defRPr/>
            </a:pPr>
            <a:r>
              <a:rPr kumimoji="1" lang="zh-CN" altLang="zh-CN" sz="4400" noProof="1">
                <a:solidFill>
                  <a:srgbClr val="7030A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理解性默写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7510" y="366395"/>
            <a:ext cx="11179810" cy="6264275"/>
          </a:xfrm>
        </p:spPr>
        <p:txBody>
          <a:bodyPr>
            <a:noAutofit/>
          </a:bodyPr>
          <a:lstStyle/>
          <a:p>
            <a:r>
              <a:rPr lang="zh-CN" altLang="en-US" sz="2800"/>
              <a:t>1.欧阳修提出了“盛衰之理，</a:t>
            </a:r>
            <a:r>
              <a:rPr lang="zh-CN" altLang="en-US" sz="2800" u="sng"/>
              <a:t>              ，           </a:t>
            </a:r>
            <a:r>
              <a:rPr lang="zh-CN" altLang="en-US" sz="2800"/>
              <a:t>  ”的论点，并举出后唐庄宗得天下而又失天下的事例作为立论的根据。</a:t>
            </a:r>
          </a:p>
          <a:p>
            <a:r>
              <a:rPr lang="zh-CN" altLang="en-US" sz="2800"/>
              <a:t>2.《五代史伶官传序》中，欧阳修在引《尚书》中的话作答时，顺势从中引申出“ </a:t>
            </a:r>
            <a:r>
              <a:rPr lang="zh-CN" altLang="en-US" sz="2800" u="sng"/>
              <a:t>                    ，                 </a:t>
            </a:r>
            <a:r>
              <a:rPr lang="zh-CN" altLang="en-US" sz="2800"/>
              <a:t> ”的道理。</a:t>
            </a:r>
          </a:p>
          <a:p>
            <a:r>
              <a:rPr lang="zh-CN" altLang="en-US" sz="2800"/>
              <a:t>3.文章以“举天下之豪杰，莫能与之争”和“身死国灭，为天下笑”两种截然相反的结果，引出了“ </a:t>
            </a:r>
            <a:r>
              <a:rPr lang="zh-CN" altLang="en-US" sz="2800" u="sng"/>
              <a:t>                 ，                      </a:t>
            </a:r>
            <a:r>
              <a:rPr lang="zh-CN" altLang="en-US" sz="2800"/>
              <a:t> ”的经验教训。</a:t>
            </a:r>
          </a:p>
          <a:p>
            <a:r>
              <a:rPr lang="zh-CN" altLang="en-US" sz="2800"/>
              <a:t>4.作者论述由“盛”而“衰”的史实后，连用两个设问句：“岂得之难而失之易欤？ </a:t>
            </a:r>
            <a:r>
              <a:rPr lang="zh-CN" altLang="en-US" sz="2800" u="sng"/>
              <a:t>                    ，                  </a:t>
            </a:r>
            <a:r>
              <a:rPr lang="zh-CN" altLang="en-US" sz="2800"/>
              <a:t>  ？”既引人深思，又寓结论于疑问之中。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7510" y="366395"/>
            <a:ext cx="11179810" cy="5883275"/>
          </a:xfrm>
        </p:spPr>
        <p:txBody>
          <a:bodyPr>
            <a:noAutofit/>
          </a:bodyPr>
          <a:lstStyle/>
          <a:p>
            <a:r>
              <a:rPr lang="zh-CN" altLang="en-US" sz="2800"/>
              <a:t>1.欧阳修提出了“盛衰之理，</a:t>
            </a:r>
            <a:r>
              <a:rPr lang="zh-CN" altLang="en-US" sz="2800" u="sng">
                <a:solidFill>
                  <a:srgbClr val="FF0000"/>
                </a:solidFill>
              </a:rPr>
              <a:t>虽曰天命 ，岂非人事哉</a:t>
            </a:r>
            <a:r>
              <a:rPr lang="zh-CN" altLang="en-US" sz="2800"/>
              <a:t>”的论点，并举出后唐庄宗得天下而又失天下的事例作为立论的根据。</a:t>
            </a:r>
          </a:p>
          <a:p>
            <a:r>
              <a:rPr lang="zh-CN" altLang="en-US" sz="2800"/>
              <a:t>2.《五代史伶官传序》中，欧阳修在引《尚书》中的话作答时，顺势从中引申出“ </a:t>
            </a:r>
            <a:r>
              <a:rPr lang="zh-CN" altLang="en-US" sz="2800" u="sng">
                <a:solidFill>
                  <a:srgbClr val="FF0000"/>
                </a:solidFill>
              </a:rPr>
              <a:t>忧劳可以兴国， 逸豫可以亡身</a:t>
            </a:r>
            <a:r>
              <a:rPr lang="zh-CN" altLang="en-US" sz="2800"/>
              <a:t>”的道理。</a:t>
            </a:r>
          </a:p>
          <a:p>
            <a:r>
              <a:rPr lang="zh-CN" altLang="en-US" sz="2800"/>
              <a:t>3.文章以“举天下之豪杰，莫能与之争”和“身死国灭，为天下笑”两种截然相反的结果，引出了“</a:t>
            </a:r>
            <a:r>
              <a:rPr lang="zh-CN" altLang="en-US" sz="2800" u="sng">
                <a:solidFill>
                  <a:srgbClr val="FF0000"/>
                </a:solidFill>
              </a:rPr>
              <a:t>夫祸患常积于忽微 ，而智勇多困于所溺</a:t>
            </a:r>
            <a:r>
              <a:rPr lang="zh-CN" altLang="en-US" sz="2800"/>
              <a:t>”的经验教训。</a:t>
            </a:r>
          </a:p>
          <a:p>
            <a:r>
              <a:rPr lang="zh-CN" altLang="en-US" sz="2800"/>
              <a:t>4.作者论述由“盛”而“衰”的史实后，连用两个设问句：“岂得之难而失之易欤？</a:t>
            </a:r>
            <a:r>
              <a:rPr lang="zh-CN" altLang="en-US" sz="2800" u="sng">
                <a:solidFill>
                  <a:srgbClr val="FF0000"/>
                </a:solidFill>
              </a:rPr>
              <a:t>抑本其成败之迹 ， 而皆自于人欤</a:t>
            </a:r>
            <a:r>
              <a:rPr lang="zh-CN" altLang="en-US" sz="2800"/>
              <a:t>？”既引人深思，又寓结论于疑问之中。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7510" y="366395"/>
            <a:ext cx="11179810" cy="6264275"/>
          </a:xfrm>
        </p:spPr>
        <p:txBody>
          <a:bodyPr>
            <a:noAutofit/>
          </a:bodyPr>
          <a:lstStyle/>
          <a:p>
            <a:r>
              <a:rPr lang="zh-CN" altLang="en-US" sz="2800"/>
              <a:t>5.孟子有“生于忧患,死于安乐”的名句,在欧阳修《五代史伶官传序》中与之意思相近的一句话是 </a:t>
            </a:r>
            <a:r>
              <a:rPr lang="zh-CN" altLang="en-US" sz="2800">
                <a:solidFill>
                  <a:srgbClr val="FF0000"/>
                </a:solidFill>
              </a:rPr>
              <a:t>          ，            </a:t>
            </a:r>
            <a:r>
              <a:rPr lang="zh-CN" altLang="en-US" sz="2800"/>
              <a:t>。  </a:t>
            </a:r>
          </a:p>
          <a:p>
            <a:r>
              <a:rPr lang="zh-CN" altLang="en-US" sz="2800"/>
              <a:t>6.《五代史伶官传序》中结合庄宗得失天下的史实,得出的结论是  </a:t>
            </a:r>
            <a:r>
              <a:rPr lang="zh-CN" altLang="en-US" sz="2800" u="sng"/>
              <a:t>        ，           </a:t>
            </a:r>
            <a:r>
              <a:rPr lang="zh-CN" altLang="en-US" sz="2800"/>
              <a:t> 。  </a:t>
            </a:r>
          </a:p>
          <a:p>
            <a:r>
              <a:rPr lang="zh-CN" altLang="en-US" sz="2800"/>
              <a:t>7.《五代史伶官传序》中借庄宗困于伶人亡国而警戒后人的句子是 </a:t>
            </a:r>
            <a:r>
              <a:rPr lang="zh-CN" altLang="en-US" sz="2800" u="sng"/>
              <a:t>         ，           </a:t>
            </a:r>
            <a:r>
              <a:rPr lang="zh-CN" altLang="en-US" sz="2800"/>
              <a:t> 。  </a:t>
            </a:r>
          </a:p>
          <a:p>
            <a:r>
              <a:rPr lang="zh-CN" altLang="en-US" sz="2800"/>
              <a:t>8.欧阳修《五代史伶官传序》中论述国家盛衰之理的句子是  </a:t>
            </a:r>
            <a:r>
              <a:rPr lang="zh-CN" altLang="en-US" sz="2800" u="sng"/>
              <a:t>        ，            </a:t>
            </a:r>
            <a:r>
              <a:rPr lang="zh-CN" altLang="en-US" sz="2800"/>
              <a:t>。  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7510" y="366395"/>
            <a:ext cx="11179810" cy="5883275"/>
          </a:xfrm>
        </p:spPr>
        <p:txBody>
          <a:bodyPr>
            <a:noAutofit/>
          </a:bodyPr>
          <a:lstStyle/>
          <a:p>
            <a:r>
              <a:rPr lang="zh-CN" altLang="en-US" sz="2800"/>
              <a:t>5.孟子有“生于忧患,死于安乐”的名句,在欧阳修《五代史伶官传序》中与之意思相近的一句话是 </a:t>
            </a:r>
            <a:r>
              <a:rPr lang="zh-CN" altLang="en-US" sz="2800" u="sng">
                <a:solidFill>
                  <a:srgbClr val="FF0000"/>
                </a:solidFill>
              </a:rPr>
              <a:t>忧劳可以兴国   逸豫可以亡身</a:t>
            </a:r>
            <a:r>
              <a:rPr lang="zh-CN" altLang="en-US" sz="2800"/>
              <a:t>。  </a:t>
            </a:r>
          </a:p>
          <a:p>
            <a:r>
              <a:rPr lang="zh-CN" altLang="en-US" sz="2800"/>
              <a:t>6.《五代史伶官传序》中结合庄宗得失天下的史实,得出的结论是</a:t>
            </a:r>
            <a:r>
              <a:rPr lang="zh-CN" altLang="en-US" sz="2800" u="sng">
                <a:solidFill>
                  <a:srgbClr val="FF0000"/>
                </a:solidFill>
              </a:rPr>
              <a:t>忧劳可以兴国 ，  逸豫可以亡身</a:t>
            </a:r>
            <a:r>
              <a:rPr lang="zh-CN" altLang="en-US" sz="2800"/>
              <a:t>。  </a:t>
            </a:r>
          </a:p>
          <a:p>
            <a:r>
              <a:rPr lang="zh-CN" altLang="en-US" sz="2800"/>
              <a:t>7.《五代史伶官传序》中借庄宗困于伶人亡国而警戒后人的句子是</a:t>
            </a:r>
            <a:r>
              <a:rPr lang="zh-CN" altLang="en-US" sz="2800" u="sng">
                <a:solidFill>
                  <a:srgbClr val="FF0000"/>
                </a:solidFill>
              </a:rPr>
              <a:t>夫祸患常积于忽微 ，而智勇多困于所溺</a:t>
            </a:r>
            <a:r>
              <a:rPr lang="zh-CN" altLang="en-US" sz="2800"/>
              <a:t>。  </a:t>
            </a:r>
          </a:p>
          <a:p>
            <a:r>
              <a:rPr lang="zh-CN" altLang="en-US" sz="2800"/>
              <a:t>8.欧阳修《五代史伶官传序》中论述国家盛衰之理的句子是</a:t>
            </a:r>
            <a:r>
              <a:rPr lang="zh-CN" altLang="en-US" sz="2800">
                <a:solidFill>
                  <a:srgbClr val="FF0000"/>
                </a:solidFill>
              </a:rPr>
              <a:t>虽曰天命，岂非人事哉</a:t>
            </a:r>
            <a:r>
              <a:rPr lang="zh-CN" altLang="en-US" sz="2800"/>
              <a:t>。  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7510" y="366395"/>
            <a:ext cx="11179810" cy="6264275"/>
          </a:xfrm>
        </p:spPr>
        <p:txBody>
          <a:bodyPr>
            <a:noAutofit/>
          </a:bodyPr>
          <a:lstStyle/>
          <a:p>
            <a:r>
              <a:rPr lang="zh-CN" altLang="en-US" sz="2800"/>
              <a:t>9.《五代史伶官传序》开宗明义,用兼带感叹语气的反诘句道出了此文的中心论点 </a:t>
            </a:r>
            <a:r>
              <a:rPr lang="zh-CN" altLang="en-US" sz="2800" u="sng"/>
              <a:t>         ，            </a:t>
            </a:r>
            <a:r>
              <a:rPr lang="zh-CN" altLang="en-US" sz="2800"/>
              <a:t>。  可谓立论鲜明,催人警醒。</a:t>
            </a:r>
          </a:p>
          <a:p>
            <a:r>
              <a:rPr lang="zh-CN" altLang="en-US" sz="2800"/>
              <a:t>10.欧阳修在《五代史伶官传序》中,引用“ </a:t>
            </a:r>
            <a:r>
              <a:rPr lang="zh-CN" altLang="en-US" sz="2800" u="sng"/>
              <a:t>         ，           </a:t>
            </a:r>
            <a:r>
              <a:rPr lang="zh-CN" altLang="en-US" sz="2800"/>
              <a:t> 。  ”揭示了人不应骄傲自满而应谦虚谨慎的道理。</a:t>
            </a:r>
          </a:p>
          <a:p>
            <a:r>
              <a:rPr lang="zh-CN" altLang="en-US" sz="2800"/>
              <a:t>11.《五代史伶官传序》引用《尚书》中的话“</a:t>
            </a:r>
            <a:r>
              <a:rPr lang="zh-CN" altLang="en-US" sz="2800" u="sng"/>
              <a:t>          ，            。</a:t>
            </a:r>
            <a:r>
              <a:rPr lang="zh-CN" altLang="en-US" sz="2800"/>
              <a:t>”,结合庄宗得失天下的史实,得出的结论是“忧劳可以兴国,逸豫可以亡身,自然之理也”。</a:t>
            </a:r>
          </a:p>
          <a:p>
            <a:r>
              <a:rPr lang="zh-CN" altLang="en-US" sz="2800"/>
              <a:t>12.养成勤正衣冠的习惯,能收到防微杜渐的效果。欧阳修在《五代史伶官传序》中,通过后唐庄宗宠信伶人失天下的典型事例得到了“</a:t>
            </a:r>
            <a:r>
              <a:rPr lang="zh-CN" altLang="en-US" sz="2800" u="sng"/>
              <a:t>          ，         </a:t>
            </a:r>
            <a:r>
              <a:rPr lang="zh-CN" altLang="en-US" sz="2800"/>
              <a:t> ”的警示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5910" y="132715"/>
            <a:ext cx="11179810" cy="6593205"/>
          </a:xfrm>
        </p:spPr>
        <p:txBody>
          <a:bodyPr>
            <a:noAutofit/>
          </a:bodyPr>
          <a:lstStyle/>
          <a:p>
            <a:r>
              <a:rPr lang="zh-CN" altLang="en-US" sz="2800"/>
              <a:t>9.《五代史伶官传序》开宗明义,用兼带感叹语气的反诘句道出了此文的中心论点</a:t>
            </a:r>
            <a:r>
              <a:rPr lang="zh-CN" altLang="en-US" sz="2800" u="sng">
                <a:solidFill>
                  <a:srgbClr val="FF0000"/>
                </a:solidFill>
              </a:rPr>
              <a:t>盛衰之理虽曰天命 ，岂非人事哉</a:t>
            </a:r>
            <a:r>
              <a:rPr lang="zh-CN" altLang="en-US" sz="2800"/>
              <a:t>。可谓立论鲜明,催人警醒。</a:t>
            </a:r>
          </a:p>
          <a:p>
            <a:r>
              <a:rPr lang="zh-CN" altLang="en-US" sz="2800"/>
              <a:t>10.欧阳修在《五代史伶官传序》中,引用“</a:t>
            </a:r>
            <a:r>
              <a:rPr lang="zh-CN" altLang="en-US" sz="2800" u="sng">
                <a:solidFill>
                  <a:srgbClr val="FF0000"/>
                </a:solidFill>
              </a:rPr>
              <a:t>满招损 ， 谦得益</a:t>
            </a:r>
            <a:r>
              <a:rPr lang="zh-CN" altLang="en-US" sz="2800"/>
              <a:t>。”揭示了人不应骄傲自满而应谦虚谨慎的道理。</a:t>
            </a:r>
          </a:p>
          <a:p>
            <a:r>
              <a:rPr lang="zh-CN" altLang="en-US" sz="2800"/>
              <a:t>11.《五代史伶官传序》引用《尚书》中的话“</a:t>
            </a:r>
            <a:r>
              <a:rPr lang="zh-CN" altLang="en-US" sz="2800" u="sng">
                <a:solidFill>
                  <a:srgbClr val="FF0000"/>
                </a:solidFill>
              </a:rPr>
              <a:t>满招损  ，谦得益</a:t>
            </a:r>
            <a:r>
              <a:rPr lang="zh-CN" altLang="en-US" sz="2800"/>
              <a:t>”,结合庄宗得失天下的史实,得出的结论是“忧劳可以兴国,逸豫可以亡身,自然之理也”。</a:t>
            </a:r>
          </a:p>
          <a:p>
            <a:r>
              <a:rPr lang="zh-CN" altLang="en-US" sz="2800"/>
              <a:t>12.养成勤正衣冠的习惯,能收到防微杜渐的效果。欧阳修在《五代史伶官传序》中,通过后唐庄宗宠信伶人失天下的典型事例得到了“</a:t>
            </a:r>
            <a:r>
              <a:rPr lang="zh-CN" altLang="en-US" sz="2800" u="sng">
                <a:solidFill>
                  <a:srgbClr val="FF0000"/>
                </a:solidFill>
              </a:rPr>
              <a:t>夫祸患常积于忽微，  而智勇多困于所溺</a:t>
            </a:r>
            <a:r>
              <a:rPr lang="zh-CN" altLang="en-US" sz="2800"/>
              <a:t> ”的警示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7510" y="366395"/>
            <a:ext cx="11179810" cy="6264275"/>
          </a:xfrm>
        </p:spPr>
        <p:txBody>
          <a:bodyPr>
            <a:noAutofit/>
          </a:bodyPr>
          <a:lstStyle/>
          <a:p>
            <a:r>
              <a:rPr lang="zh-CN" altLang="en-US" sz="2800"/>
              <a:t>13.《五代史伶官传序》在引《尚书》中的话作答时,作者顺势从中引申出“</a:t>
            </a:r>
            <a:r>
              <a:rPr lang="zh-CN" altLang="en-US" sz="2800" u="sng"/>
              <a:t>          ，         </a:t>
            </a:r>
            <a:r>
              <a:rPr lang="zh-CN" altLang="en-US" sz="2800"/>
              <a:t> ”的道理</a:t>
            </a:r>
          </a:p>
          <a:p>
            <a:r>
              <a:rPr lang="zh-CN" altLang="en-US" sz="2800"/>
              <a:t>14.《五代史伶官传序》以“举天下之豪杰,莫能与之争”“身死国灭,为天下笑”两种截然相反的结果,引出了“  </a:t>
            </a:r>
            <a:r>
              <a:rPr lang="zh-CN" altLang="en-US" sz="2800" u="sng"/>
              <a:t>        ，         </a:t>
            </a:r>
            <a:r>
              <a:rPr lang="zh-CN" altLang="en-US" sz="2800"/>
              <a:t> ”。的经验教训。</a:t>
            </a:r>
          </a:p>
          <a:p>
            <a:r>
              <a:rPr lang="zh-CN" altLang="en-US" sz="2800"/>
              <a:t>15.《五代史伶官传序》中,作者论述由盛而衰的史实后连用两个设问句“</a:t>
            </a:r>
            <a:r>
              <a:rPr lang="zh-CN" altLang="en-US" sz="2800" u="sng"/>
              <a:t>          ，          </a:t>
            </a:r>
            <a:r>
              <a:rPr lang="zh-CN" altLang="en-US" sz="2800"/>
              <a:t>?”既引人深思,又寓结论于疑问之中。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5910" y="132715"/>
            <a:ext cx="11179810" cy="6593205"/>
          </a:xfrm>
        </p:spPr>
        <p:txBody>
          <a:bodyPr>
            <a:noAutofit/>
          </a:bodyPr>
          <a:lstStyle/>
          <a:p>
            <a:r>
              <a:rPr lang="zh-CN" altLang="en-US" sz="2800"/>
              <a:t>13.《五代史伶官传序》在引《尚书》中的话作答时,作者顺势从中引申出“</a:t>
            </a:r>
            <a:r>
              <a:rPr lang="zh-CN" altLang="en-US" sz="2800" u="sng">
                <a:solidFill>
                  <a:srgbClr val="FF0000"/>
                </a:solidFill>
              </a:rPr>
              <a:t>忧劳可以兴国，逸豫可以亡身</a:t>
            </a:r>
            <a:r>
              <a:rPr lang="zh-CN" altLang="en-US" sz="2800"/>
              <a:t>”的道理</a:t>
            </a:r>
          </a:p>
          <a:p>
            <a:r>
              <a:rPr lang="zh-CN" altLang="en-US" sz="2800"/>
              <a:t>14.《五代史伶官传序》以“举天下之豪杰,莫能与之争”“身死国灭,为天下笑”两种截然相反的结果,引出了“</a:t>
            </a:r>
            <a:r>
              <a:rPr lang="zh-CN" altLang="en-US" sz="2800" u="sng">
                <a:solidFill>
                  <a:srgbClr val="FF0000"/>
                </a:solidFill>
              </a:rPr>
              <a:t>夫祸患常积于忽微，而智勇多困于所溺 </a:t>
            </a:r>
            <a:r>
              <a:rPr lang="zh-CN" altLang="en-US" sz="2800"/>
              <a:t>”的经验教训。</a:t>
            </a:r>
          </a:p>
          <a:p>
            <a:r>
              <a:rPr lang="zh-CN" altLang="en-US" sz="2800"/>
              <a:t>15.《五代史伶官传序》中,作者论述由盛而衰的史实后连用两个设问句“</a:t>
            </a:r>
            <a:r>
              <a:rPr lang="zh-CN" altLang="en-US" sz="2800" u="sng">
                <a:solidFill>
                  <a:srgbClr val="FF0000"/>
                </a:solidFill>
              </a:rPr>
              <a:t>岂得之难而失之易欤，抑本其成败之迹而皆自于人欤</a:t>
            </a:r>
            <a:r>
              <a:rPr lang="zh-CN" altLang="en-US" sz="2800"/>
              <a:t> ?”既引人深思,又寓结论于疑问之中。</a:t>
            </a:r>
          </a:p>
        </p:txBody>
      </p:sp>
      <p:pic>
        <p:nvPicPr>
          <p:cNvPr id="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938000" y="11290300"/>
            <a:ext cx="330200" cy="241300"/>
          </a:xfrm>
          <a:prstGeom prst="cube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33</Paragraphs>
  <Slides>9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baseType="lpstr" size="15">
      <vt:lpstr>Arial</vt:lpstr>
      <vt:lpstr>微软雅黑</vt:lpstr>
      <vt:lpstr>Wingdings</vt:lpstr>
      <vt:lpstr>宋体</vt:lpstr>
      <vt:lpstr>方正粗黑宋简体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2021-11-15T13:32:35.209</cp:lastPrinted>
  <dcterms:created xsi:type="dcterms:W3CDTF">2021-11-15T13:32:35Z</dcterms:created>
  <dcterms:modified xsi:type="dcterms:W3CDTF">2021-11-15T05:32:35Z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