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wav"/>
  <Default Extension="png" ContentType="image/png"/>
  <Default Extension="wdp" ContentType="image/vnd.ms-photo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57" r:id="rId3"/>
    <p:sldMasterId id="2147483682" r:id="rId4"/>
    <p:sldMasterId id="2147483690" r:id="rId5"/>
    <p:sldMasterId id="2147483702" r:id="rId6"/>
    <p:sldMasterId id="2147483714" r:id="rId7"/>
  </p:sldMasterIdLst>
  <p:notesMasterIdLst>
    <p:notesMasterId r:id="rId8"/>
  </p:notesMasterIdLst>
  <p:sldIdLst>
    <p:sldId id="282" r:id="rId9"/>
    <p:sldId id="294" r:id="rId10"/>
    <p:sldId id="290" r:id="rId11"/>
    <p:sldId id="283" r:id="rId12"/>
    <p:sldId id="284" r:id="rId13"/>
    <p:sldId id="293" r:id="rId14"/>
    <p:sldId id="285" r:id="rId15"/>
    <p:sldId id="286" r:id="rId16"/>
    <p:sldId id="291" r:id="rId17"/>
    <p:sldId id="287" r:id="rId18"/>
    <p:sldId id="288" r:id="rId19"/>
    <p:sldId id="289" r:id="rId20"/>
    <p:sldId id="257" r:id="rId21"/>
    <p:sldId id="267" r:id="rId22"/>
    <p:sldId id="292" r:id="rId23"/>
    <p:sldId id="269" r:id="rId24"/>
    <p:sldId id="271" r:id="rId25"/>
    <p:sldId id="272" r:id="rId26"/>
    <p:sldId id="273" r:id="rId27"/>
    <p:sldId id="274" r:id="rId28"/>
    <p:sldId id="263" r:id="rId29"/>
    <p:sldId id="262" r:id="rId30"/>
    <p:sldId id="276" r:id="rId31"/>
    <p:sldId id="278" r:id="rId32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幸全" initials="幸全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9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2.xml" /><Relationship Id="rId11" Type="http://schemas.openxmlformats.org/officeDocument/2006/relationships/slide" Target="slides/slide3.xml" /><Relationship Id="rId12" Type="http://schemas.openxmlformats.org/officeDocument/2006/relationships/slide" Target="slides/slide4.xml" /><Relationship Id="rId13" Type="http://schemas.openxmlformats.org/officeDocument/2006/relationships/slide" Target="slides/slide5.xml" /><Relationship Id="rId14" Type="http://schemas.openxmlformats.org/officeDocument/2006/relationships/slide" Target="slides/slide6.xml" /><Relationship Id="rId15" Type="http://schemas.openxmlformats.org/officeDocument/2006/relationships/slide" Target="slides/slide7.xml" /><Relationship Id="rId16" Type="http://schemas.openxmlformats.org/officeDocument/2006/relationships/slide" Target="slides/slide8.xml" /><Relationship Id="rId17" Type="http://schemas.openxmlformats.org/officeDocument/2006/relationships/slide" Target="slides/slide9.xml" /><Relationship Id="rId18" Type="http://schemas.openxmlformats.org/officeDocument/2006/relationships/slide" Target="slides/slide10.xml" /><Relationship Id="rId19" Type="http://schemas.openxmlformats.org/officeDocument/2006/relationships/slide" Target="slides/slide11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2.xml" /><Relationship Id="rId21" Type="http://schemas.openxmlformats.org/officeDocument/2006/relationships/slide" Target="slides/slide13.xml" /><Relationship Id="rId22" Type="http://schemas.openxmlformats.org/officeDocument/2006/relationships/slide" Target="slides/slide14.xml" /><Relationship Id="rId23" Type="http://schemas.openxmlformats.org/officeDocument/2006/relationships/slide" Target="slides/slide15.xml" /><Relationship Id="rId24" Type="http://schemas.openxmlformats.org/officeDocument/2006/relationships/slide" Target="slides/slide16.xml" /><Relationship Id="rId25" Type="http://schemas.openxmlformats.org/officeDocument/2006/relationships/slide" Target="slides/slide17.xml" /><Relationship Id="rId26" Type="http://schemas.openxmlformats.org/officeDocument/2006/relationships/slide" Target="slides/slide18.xml" /><Relationship Id="rId27" Type="http://schemas.openxmlformats.org/officeDocument/2006/relationships/slide" Target="slides/slide19.xml" /><Relationship Id="rId28" Type="http://schemas.openxmlformats.org/officeDocument/2006/relationships/slide" Target="slides/slide20.xml" /><Relationship Id="rId29" Type="http://schemas.openxmlformats.org/officeDocument/2006/relationships/slide" Target="slides/slide21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2.xml" /><Relationship Id="rId31" Type="http://schemas.openxmlformats.org/officeDocument/2006/relationships/slide" Target="slides/slide23.xml" /><Relationship Id="rId32" Type="http://schemas.openxmlformats.org/officeDocument/2006/relationships/slide" Target="slides/slide24.xml" /><Relationship Id="rId33" Type="http://schemas.openxmlformats.org/officeDocument/2006/relationships/tags" Target="tags/tag12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Master" Target="slideMasters/slideMaster3.xml" /><Relationship Id="rId5" Type="http://schemas.openxmlformats.org/officeDocument/2006/relationships/slideMaster" Target="slideMasters/slideMaster4.xml" /><Relationship Id="rId6" Type="http://schemas.openxmlformats.org/officeDocument/2006/relationships/slideMaster" Target="slideMasters/slideMaster5.xml" /><Relationship Id="rId7" Type="http://schemas.openxmlformats.org/officeDocument/2006/relationships/slideMaster" Target="slideMasters/slideMaster6.xml" /><Relationship Id="rId8" Type="http://schemas.openxmlformats.org/officeDocument/2006/relationships/notesMaster" Target="notesMasters/notesMaster1.xml" /><Relationship Id="rId9" Type="http://schemas.openxmlformats.org/officeDocument/2006/relationships/slide" Target="slides/slide1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7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25EAB6-15D5-4C5F-A13C-21097403F7D6}" type="datetimeFigureOut">
              <a:rPr lang="zh-CN" altLang="en-US" smtClean="0"/>
              <a:t>2020/8/23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52303E-6F5F-448B-81E9-E7B478C6CA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622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2303E-6F5F-448B-81E9-E7B478C6CAD5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E54CC-0702-464A-82C6-80C6798E261F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E54CC-0702-464A-82C6-80C6798E261F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E54CC-0702-464A-82C6-80C6798E261F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E54CC-0702-464A-82C6-80C6798E261F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>
                <a:solidFill>
                  <a:prstClr val="black"/>
                </a:solidFill>
              </a:rPr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microsoft.com/office/2007/relationships/hdphoto" Target="../media/image5.wdp" /><Relationship Id="rId3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" b="1222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ripple/>
      </p:transition>
    </mc:Choice>
    <mc:Fallback>
      <p:transition spd="slow" advClick="0" advTm="5000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2020/8/23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953184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2020/8/23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88390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7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72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4" b="652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doors dir="vert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2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2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7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2" y="273847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8000" y="331472"/>
            <a:ext cx="3276600" cy="2312673"/>
          </a:xfrm>
          <a:custGeom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71288" tIns="35644" rIns="71288" bIns="35644"/>
          <a:lstStyle>
            <a:lvl1pPr marL="0" indent="0" algn="ctr">
              <a:buNone/>
              <a:defRPr sz="8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966029" y="2851091"/>
            <a:ext cx="3383973" cy="323835"/>
          </a:xfrm>
          <a:prstGeom prst="rect">
            <a:avLst/>
          </a:prstGeom>
        </p:spPr>
        <p:txBody>
          <a:bodyPr vert="horz" lIns="0" tIns="30377" rIns="0" bIns="30377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3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966029" y="3288940"/>
            <a:ext cx="3383973" cy="171338"/>
          </a:xfrm>
          <a:prstGeom prst="rect">
            <a:avLst/>
          </a:prstGeom>
        </p:spPr>
        <p:txBody>
          <a:bodyPr vert="horz" lIns="0" tIns="30377" rIns="0" bIns="30377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err="1"/>
              <a:t>Ultimate Powerpoint Template</a:t>
            </a:r>
            <a:endParaRPr lang="es-ES_tradnl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81379" y="3613370"/>
            <a:ext cx="3366029" cy="11526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err="1"/>
              <a:t>Lorem ipsum dolor sit amet, consectetur adipiscing elit. Fusce diam tortor, mattis quis dapibus vitae, euismod non purus. Maecenas ut lacus nec mauris feugiat tristique.</a:t>
            </a:r>
            <a:endParaRPr 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Tm="2000" p14:dur="7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椭圆 2"/>
          <p:cNvSpPr/>
          <p:nvPr userDrawn="1"/>
        </p:nvSpPr>
        <p:spPr>
          <a:xfrm>
            <a:off x="5664995" y="864394"/>
            <a:ext cx="957263" cy="1028700"/>
          </a:xfrm>
          <a:prstGeom prst="ellipse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800"/>
            <a:endParaRPr lang="zh-CN" altLang="en-US" sz="140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ripple/>
      </p:transition>
    </mc:Choice>
    <mc:Fallback>
      <p:transition spd="slow" advClick="0" advTm="5000">
        <p:fade/>
      </p:transition>
    </mc:Fallback>
  </mc:AlternateContent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doors dir="vert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5836"/>
            <a:ext cx="9144000" cy="4012388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176234" y="115199"/>
            <a:ext cx="2901215" cy="415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zh-CN" altLang="en-US" sz="27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请输入您的标题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isInverted="1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176234" y="115199"/>
            <a:ext cx="2901215" cy="415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zh-CN" altLang="en-US" sz="27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请输入您的标题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250">
        <p14:switch dir="r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176234" y="115199"/>
            <a:ext cx="2901215" cy="415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zh-CN" altLang="en-US" sz="27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请输入您的标题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250">
        <p14:flip dir="r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" b="1222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176234" y="115199"/>
            <a:ext cx="2901215" cy="415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zh-CN" altLang="en-US" sz="27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请输入您的标题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gallery dir="l"/>
      </p:transition>
    </mc:Choice>
    <mc:Fallback>
      <p:transition spd="slow" advClick="0" advTm="5000">
        <p:fade/>
      </p:transition>
    </mc:Fallback>
  </mc:AlternateContent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003D9-18D5-4C71-A11F-7BAC6DF3F06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DD623-C5D3-452F-ABE1-17E229BA452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DBC3C-9B2C-498A-A278-3CEA58A4F80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907F9-2C47-45F8-82E8-EEB375EABC1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F03B3-A645-42B8-99E3-D1B282A4AA8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C7393-57CB-4629-8BAB-51B984A5308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5F17F-77B6-467A-8809-0DD920984C2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66C0C-F8AE-4176-8C61-8F041F69B36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E9F43-CDB6-4FE6-93FE-D1A84EEFF2C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9D495-7C4D-4167-8309-83D4A517D10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9C2E1-DE05-4A7D-9F98-91B82670B57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FE856-F2F0-4E97-B58B-4A0830C1E69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820B5-AB09-47CE-AF7A-CCF1EE9DF5E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3C21B-EB75-4361-A17E-D8CB2E05B27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3F9A7-67CF-48AC-8805-E73D291DF3F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F4092-6DE3-46C3-8617-11E2CC418C4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96F55-0E35-4454-A9AD-5E81CB5BD98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A37D4-15D0-4277-941E-72D872C9175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2982850" y="58357"/>
            <a:ext cx="3178304" cy="6309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685800">
              <a:defRPr/>
            </a:pPr>
            <a:r>
              <a:rPr lang="zh-CN" altLang="en-US" sz="4100" noProof="1">
                <a:solidFill>
                  <a:srgbClr val="656565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prism isInverted="1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AA4ED-7019-46B4-8A7F-F823E9F2991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708AC-C663-49A1-8F24-8408B5A36AF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808FB-181E-4BAE-8D8C-4B0DA94AB0A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4D617-061D-4CD2-BB04-EC773D63E58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003D9-18D5-4C71-A11F-7BAC6DF3F06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DD623-C5D3-452F-ABE1-17E229BA452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DBC3C-9B2C-498A-A278-3CEA58A4F80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907F9-2C47-45F8-82E8-EEB375EABC1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F03B3-A645-42B8-99E3-D1B282A4AA8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C7393-57CB-4629-8BAB-51B984A5308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5F17F-77B6-467A-8809-0DD920984C2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66C0C-F8AE-4176-8C61-8F041F69B36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E9F43-CDB6-4FE6-93FE-D1A84EEFF2C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9D495-7C4D-4167-8309-83D4A517D10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9C2E1-DE05-4A7D-9F98-91B82670B57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FE856-F2F0-4E97-B58B-4A0830C1E69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820B5-AB09-47CE-AF7A-CCF1EE9DF5E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3C21B-EB75-4361-A17E-D8CB2E05B27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3F9A7-67CF-48AC-8805-E73D291DF3F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F4092-6DE3-46C3-8617-11E2CC418C4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2982850" y="58357"/>
            <a:ext cx="3178304" cy="6309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685800">
              <a:defRPr/>
            </a:pPr>
            <a:r>
              <a:rPr lang="zh-CN" altLang="en-US" sz="4100" noProof="1">
                <a:solidFill>
                  <a:srgbClr val="656565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250">
        <p14:switch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96F55-0E35-4454-A9AD-5E81CB5BD98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A37D4-15D0-4277-941E-72D872C9175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AA4ED-7019-46B4-8A7F-F823E9F2991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708AC-C663-49A1-8F24-8408B5A36AF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808FB-181E-4BAE-8D8C-4B0DA94AB0A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4D617-061D-4CD2-BB04-EC773D63E58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F9BD-ED90-4966-BEBB-C29828735CAF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6945BF-797A-4CAB-8E7D-D6B6DEDD027E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2354ED-E70A-4ED7-9B23-4A7BD2ED21A3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0911EA-425C-4A5A-B728-5EF7C82564B3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7FF014-EF95-42A1-9F12-360FBCAB8212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BC3B5-35BD-448F-AE52-770340B006E2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9F484-FFA9-4E24-8854-BE9B9ECBA93F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2982850" y="58357"/>
            <a:ext cx="3178304" cy="6309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685800">
              <a:defRPr/>
            </a:pPr>
            <a:r>
              <a:rPr lang="zh-CN" altLang="en-US" sz="4100" noProof="1">
                <a:solidFill>
                  <a:srgbClr val="656565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250">
        <p14:flip dir="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006C44-1779-4A86-B4A9-7EB3AE8E5E73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4A99D8-DD28-423A-8CCA-54377F944812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03427E-C512-48B8-8CF4-38CCDFF25E80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EFA77C-5342-4CF9-B001-8181F3A6D261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2982850" y="58357"/>
            <a:ext cx="3178304" cy="6309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685800">
              <a:defRPr/>
            </a:pPr>
            <a:r>
              <a:rPr lang="zh-CN" altLang="en-US" sz="4100" noProof="1">
                <a:solidFill>
                  <a:srgbClr val="656565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4" b="652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:blinds dir="vert"/>
      </p:transition>
    </mc:Choice>
    <mc:Fallback>
      <p:transition spd="slow" advClick="0" advTm="5000">
        <p:blinds dir="vert"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084888" y="2301479"/>
            <a:ext cx="2520950" cy="707886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zh-CN" altLang="en-US" sz="2000" smtClean="0">
                <a:solidFill>
                  <a:schemeClr val="bg1"/>
                </a:solidFill>
              </a:rPr>
              <a:t>课程基础知识</a:t>
            </a:r>
            <a:endParaRPr lang="en-US" altLang="zh-CN" sz="200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zh-CN" altLang="en-US" sz="2000" smtClean="0">
                <a:solidFill>
                  <a:schemeClr val="bg1"/>
                </a:solidFill>
              </a:rPr>
              <a:t>课程教学要求</a:t>
            </a:r>
          </a:p>
        </p:txBody>
      </p:sp>
    </p:spTree>
    <p:extLst>
      <p:ext uri="{BB962C8B-B14F-4D97-AF65-F5344CB8AC3E}">
        <p14:creationId xmlns:p14="http://schemas.microsoft.com/office/powerpoint/2010/main" val="2258367374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slideLayout" Target="../slideLayouts/slideLayout25.xml" /><Relationship Id="rId3" Type="http://schemas.openxmlformats.org/officeDocument/2006/relationships/slideLayout" Target="../slideLayouts/slideLayout26.xml" /><Relationship Id="rId4" Type="http://schemas.openxmlformats.org/officeDocument/2006/relationships/slideLayout" Target="../slideLayouts/slideLayout27.xml" /><Relationship Id="rId5" Type="http://schemas.openxmlformats.org/officeDocument/2006/relationships/slideLayout" Target="../slideLayouts/slideLayout28.xml" /><Relationship Id="rId6" Type="http://schemas.openxmlformats.org/officeDocument/2006/relationships/slideLayout" Target="../slideLayouts/slideLayout29.xml" /><Relationship Id="rId7" Type="http://schemas.openxmlformats.org/officeDocument/2006/relationships/slideLayout" Target="../slideLayouts/slideLayout30.xml" /><Relationship Id="rId8" Type="http://schemas.openxmlformats.org/officeDocument/2006/relationships/theme" Target="../theme/theme3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slideLayout" Target="../slideLayouts/slideLayout40.xml" /><Relationship Id="rId11" Type="http://schemas.openxmlformats.org/officeDocument/2006/relationships/slideLayout" Target="../slideLayouts/slideLayout41.xml" /><Relationship Id="rId12" Type="http://schemas.openxmlformats.org/officeDocument/2006/relationships/theme" Target="../theme/theme4.xml" /><Relationship Id="rId2" Type="http://schemas.openxmlformats.org/officeDocument/2006/relationships/slideLayout" Target="../slideLayouts/slideLayout32.xml" /><Relationship Id="rId3" Type="http://schemas.openxmlformats.org/officeDocument/2006/relationships/slideLayout" Target="../slideLayouts/slideLayout33.xml" /><Relationship Id="rId4" Type="http://schemas.openxmlformats.org/officeDocument/2006/relationships/slideLayout" Target="../slideLayouts/slideLayout34.xml" /><Relationship Id="rId5" Type="http://schemas.openxmlformats.org/officeDocument/2006/relationships/slideLayout" Target="../slideLayouts/slideLayout35.xml" /><Relationship Id="rId6" Type="http://schemas.openxmlformats.org/officeDocument/2006/relationships/slideLayout" Target="../slideLayouts/slideLayout36.xml" /><Relationship Id="rId7" Type="http://schemas.openxmlformats.org/officeDocument/2006/relationships/slideLayout" Target="../slideLayouts/slideLayout37.xml" /><Relationship Id="rId8" Type="http://schemas.openxmlformats.org/officeDocument/2006/relationships/slideLayout" Target="../slideLayouts/slideLayout38.xml" /><Relationship Id="rId9" Type="http://schemas.openxmlformats.org/officeDocument/2006/relationships/slideLayout" Target="../slideLayouts/slideLayout39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10" Type="http://schemas.openxmlformats.org/officeDocument/2006/relationships/slideLayout" Target="../slideLayouts/slideLayout51.xml" /><Relationship Id="rId11" Type="http://schemas.openxmlformats.org/officeDocument/2006/relationships/slideLayout" Target="../slideLayouts/slideLayout52.xml" /><Relationship Id="rId12" Type="http://schemas.openxmlformats.org/officeDocument/2006/relationships/theme" Target="../theme/theme5.xml" /><Relationship Id="rId2" Type="http://schemas.openxmlformats.org/officeDocument/2006/relationships/slideLayout" Target="../slideLayouts/slideLayout43.xml" /><Relationship Id="rId3" Type="http://schemas.openxmlformats.org/officeDocument/2006/relationships/slideLayout" Target="../slideLayouts/slideLayout44.xml" /><Relationship Id="rId4" Type="http://schemas.openxmlformats.org/officeDocument/2006/relationships/slideLayout" Target="../slideLayouts/slideLayout45.xml" /><Relationship Id="rId5" Type="http://schemas.openxmlformats.org/officeDocument/2006/relationships/slideLayout" Target="../slideLayouts/slideLayout46.xml" /><Relationship Id="rId6" Type="http://schemas.openxmlformats.org/officeDocument/2006/relationships/slideLayout" Target="../slideLayouts/slideLayout47.xml" /><Relationship Id="rId7" Type="http://schemas.openxmlformats.org/officeDocument/2006/relationships/slideLayout" Target="../slideLayouts/slideLayout48.xml" /><Relationship Id="rId8" Type="http://schemas.openxmlformats.org/officeDocument/2006/relationships/slideLayout" Target="../slideLayouts/slideLayout49.xml" /><Relationship Id="rId9" Type="http://schemas.openxmlformats.org/officeDocument/2006/relationships/slideLayout" Target="../slideLayouts/slideLayout50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3.xml" /><Relationship Id="rId10" Type="http://schemas.openxmlformats.org/officeDocument/2006/relationships/slideLayout" Target="../slideLayouts/slideLayout62.xml" /><Relationship Id="rId11" Type="http://schemas.openxmlformats.org/officeDocument/2006/relationships/slideLayout" Target="../slideLayouts/slideLayout63.xml" /><Relationship Id="rId12" Type="http://schemas.openxmlformats.org/officeDocument/2006/relationships/theme" Target="../theme/theme6.xml" /><Relationship Id="rId2" Type="http://schemas.openxmlformats.org/officeDocument/2006/relationships/slideLayout" Target="../slideLayouts/slideLayout54.xml" /><Relationship Id="rId3" Type="http://schemas.openxmlformats.org/officeDocument/2006/relationships/slideLayout" Target="../slideLayouts/slideLayout55.xml" /><Relationship Id="rId4" Type="http://schemas.openxmlformats.org/officeDocument/2006/relationships/slideLayout" Target="../slideLayouts/slideLayout56.xml" /><Relationship Id="rId5" Type="http://schemas.openxmlformats.org/officeDocument/2006/relationships/slideLayout" Target="../slideLayouts/slideLayout57.xml" /><Relationship Id="rId6" Type="http://schemas.openxmlformats.org/officeDocument/2006/relationships/slideLayout" Target="../slideLayouts/slideLayout58.xml" /><Relationship Id="rId7" Type="http://schemas.openxmlformats.org/officeDocument/2006/relationships/slideLayout" Target="../slideLayouts/slideLayout59.xml" /><Relationship Id="rId8" Type="http://schemas.openxmlformats.org/officeDocument/2006/relationships/slideLayout" Target="../slideLayouts/slideLayout60.xml" /><Relationship Id="rId9" Type="http://schemas.openxmlformats.org/officeDocument/2006/relationships/slideLayout" Target="../slideLayouts/slideLayout6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726" r:id="rId9"/>
    <p:sldLayoutId id="2147483727" r:id="rId10"/>
    <p:sldLayoutId id="2147483728" r:id="rId11"/>
  </p:sldLayoutIdLst>
  <mc:AlternateContent>
    <mc:Choice xmlns:p14="http://schemas.microsoft.com/office/powerpoint/2010/main" Requires="p14">
      <p:transition advClick="0" advTm="5000" p14:dur="10"/>
    </mc:Choice>
    <mc:Fallback>
      <p:transition advClick="0" advTm="5000"/>
    </mc:Fallback>
  </mc:AlternateContent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76" tIns="34289" rIns="68576" bIns="34289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76" tIns="34289" rIns="68576" bIns="34289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76" tIns="34289" rIns="68576" bIns="34289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DCB031E8-49B8-48AC-BAFA-DAEE6BB050D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76" tIns="34289" rIns="68576" bIns="3428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76" tIns="34289" rIns="68576" bIns="34289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5B680344-9544-4931-850C-D1C45F8D82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</p:sldLayoutIdLst>
  <mc:AlternateContent>
    <mc:Choice xmlns:p14="http://schemas.microsoft.com/office/powerpoint/2010/main" Requires="p14">
      <p:transition advClick="0" advTm="5000" p14:dur="10"/>
    </mc:Choice>
    <mc:Fallback>
      <p:transition advClick="0" advTm="5000"/>
    </mc:Fallback>
  </mc:AlternateContent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685800" fontAlgn="auto">
              <a:spcBef>
                <a:spcPct val="0"/>
              </a:spcBef>
              <a:spcAft>
                <a:spcPct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9938A3D-B37A-4520-95FD-A052B6765A7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685800" fontAlgn="auto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685800" fontAlgn="auto">
              <a:spcBef>
                <a:spcPct val="0"/>
              </a:spcBef>
              <a:spcAft>
                <a:spcPct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160E194-3598-4052-8A6E-EEFE607866B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ransition/>
  <p:timing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685800" fontAlgn="auto">
              <a:spcBef>
                <a:spcPct val="0"/>
              </a:spcBef>
              <a:spcAft>
                <a:spcPct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9938A3D-B37A-4520-95FD-A052B6765A7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2020/8/23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685800" fontAlgn="auto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685800" fontAlgn="auto">
              <a:spcBef>
                <a:spcPct val="0"/>
              </a:spcBef>
              <a:spcAft>
                <a:spcPct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160E194-3598-4052-8A6E-EEFE607866B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ransition/>
  <p:timing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9A68A633-B407-4B8F-82E8-81F2A7CE8A7F}" type="slidenum">
              <a:rPr lang="zh-CN" altLang="en-US" smtClean="0">
                <a:solidFill>
                  <a:srgbClr val="000000"/>
                </a:solidFill>
              </a:rPr>
              <a:t>‹#›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image" Target="../media/image8.gif" /><Relationship Id="rId5" Type="http://schemas.openxmlformats.org/officeDocument/2006/relationships/image" Target="../media/image9.png" /><Relationship Id="rId6" Type="http://schemas.openxmlformats.org/officeDocument/2006/relationships/audio" Target="NUL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25.jpeg" /><Relationship Id="rId3" Type="http://schemas.openxmlformats.org/officeDocument/2006/relationships/slide" Target="slide9.xml" TargetMode="Internal" /><Relationship Id="rId4" Type="http://schemas.openxmlformats.org/officeDocument/2006/relationships/slide" Target="slide11.xml" TargetMode="In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26.jpeg" /><Relationship Id="rId3" Type="http://schemas.openxmlformats.org/officeDocument/2006/relationships/slide" Target="slide9.xml" TargetMode="Internal" /><Relationship Id="rId4" Type="http://schemas.openxmlformats.org/officeDocument/2006/relationships/slide" Target="slide11.xml" TargetMode="Interna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27.jpeg" /><Relationship Id="rId3" Type="http://schemas.openxmlformats.org/officeDocument/2006/relationships/image" Target="../media/image21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8.png" /><Relationship Id="rId4" Type="http://schemas.openxmlformats.org/officeDocument/2006/relationships/audio" Target="../media/media2.wav" /><Relationship Id="rId5" Type="http://schemas.microsoft.com/office/2007/relationships/media" Target="../media/media2.wav" TargetMode="In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29.png" /><Relationship Id="rId4" Type="http://schemas.microsoft.com/office/2007/relationships/hdphoto" Target="../media/image30.wdp" /><Relationship Id="rId5" Type="http://schemas.openxmlformats.org/officeDocument/2006/relationships/image" Target="../media/image31.png" /><Relationship Id="rId6" Type="http://schemas.openxmlformats.org/officeDocument/2006/relationships/image" Target="../media/image3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29.png" /><Relationship Id="rId4" Type="http://schemas.microsoft.com/office/2007/relationships/hdphoto" Target="../media/image33.wdp" /><Relationship Id="rId5" Type="http://schemas.openxmlformats.org/officeDocument/2006/relationships/image" Target="../media/image31.png" /><Relationship Id="rId6" Type="http://schemas.openxmlformats.org/officeDocument/2006/relationships/image" Target="../media/image32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9.png" /><Relationship Id="rId4" Type="http://schemas.microsoft.com/office/2007/relationships/hdphoto" Target="../media/image34.wdp" /><Relationship Id="rId5" Type="http://schemas.openxmlformats.org/officeDocument/2006/relationships/tags" Target="../tags/tag6.xml" /><Relationship Id="rId6" Type="http://schemas.openxmlformats.org/officeDocument/2006/relationships/image" Target="../media/image31.png" /><Relationship Id="rId7" Type="http://schemas.openxmlformats.org/officeDocument/2006/relationships/tags" Target="../tags/tag7.xml" /><Relationship Id="rId8" Type="http://schemas.openxmlformats.org/officeDocument/2006/relationships/image" Target="../media/image32.png" /><Relationship Id="rId9" Type="http://schemas.openxmlformats.org/officeDocument/2006/relationships/tags" Target="../tags/tag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29.png" /><Relationship Id="rId4" Type="http://schemas.microsoft.com/office/2007/relationships/hdphoto" Target="../media/image35.wdp" /><Relationship Id="rId5" Type="http://schemas.openxmlformats.org/officeDocument/2006/relationships/image" Target="../media/image31.png" /><Relationship Id="rId6" Type="http://schemas.openxmlformats.org/officeDocument/2006/relationships/image" Target="../media/image32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8.xml" /><Relationship Id="rId2" Type="http://schemas.openxmlformats.org/officeDocument/2006/relationships/image" Target="../media/image36.jpeg" /><Relationship Id="rId3" Type="http://schemas.openxmlformats.org/officeDocument/2006/relationships/tags" Target="../tags/tag9.xml" /><Relationship Id="rId4" Type="http://schemas.openxmlformats.org/officeDocument/2006/relationships/image" Target="../media/image37.png" /><Relationship Id="rId5" Type="http://schemas.openxmlformats.org/officeDocument/2006/relationships/tags" Target="../tags/tag10.xml" /><Relationship Id="rId6" Type="http://schemas.openxmlformats.org/officeDocument/2006/relationships/image" Target="../media/image38.png" /><Relationship Id="rId7" Type="http://schemas.openxmlformats.org/officeDocument/2006/relationships/tags" Target="../tags/tag1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8.xml" /><Relationship Id="rId2" Type="http://schemas.openxmlformats.org/officeDocument/2006/relationships/image" Target="../media/image36.jpeg" /><Relationship Id="rId3" Type="http://schemas.openxmlformats.org/officeDocument/2006/relationships/image" Target="../media/image37.png" /><Relationship Id="rId4" Type="http://schemas.openxmlformats.org/officeDocument/2006/relationships/image" Target="../media/image38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image" Target="../media/image36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notesSlide" Target="../notesSlides/notesSlide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4.xml" /><Relationship Id="rId2" Type="http://schemas.openxmlformats.org/officeDocument/2006/relationships/image" Target="../media/image36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3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image" Target="../media/image10.png" /><Relationship Id="rId5" Type="http://schemas.openxmlformats.org/officeDocument/2006/relationships/tags" Target="../tags/tag3.xml" /><Relationship Id="rId6" Type="http://schemas.openxmlformats.org/officeDocument/2006/relationships/tags" Target="../tags/tag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slide" Target="slide4.xml" TargetMode="Internal" /><Relationship Id="rId3" Type="http://schemas.openxmlformats.org/officeDocument/2006/relationships/image" Target="../media/image11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10" Type="http://schemas.openxmlformats.org/officeDocument/2006/relationships/image" Target="../media/image16.png" /><Relationship Id="rId11" Type="http://schemas.openxmlformats.org/officeDocument/2006/relationships/hyperlink" Target="&#35270;&#39057;/&#20989;&#35895;&#33879;&#20070;.flv" TargetMode="External" /><Relationship Id="rId12" Type="http://schemas.openxmlformats.org/officeDocument/2006/relationships/slide" Target="slide9.xml" TargetMode="Internal" /><Relationship Id="rId13" Type="http://schemas.openxmlformats.org/officeDocument/2006/relationships/slide" Target="slide11.xml" TargetMode="Internal" /><Relationship Id="rId2" Type="http://schemas.openxmlformats.org/officeDocument/2006/relationships/hyperlink" Target="&#35270;&#39057;/3.&#23380;&#23376;&#38382;&#31036;.flv" TargetMode="External" /><Relationship Id="rId3" Type="http://schemas.openxmlformats.org/officeDocument/2006/relationships/image" Target="../media/image12.png" /><Relationship Id="rId4" Type="http://schemas.openxmlformats.org/officeDocument/2006/relationships/hyperlink" Target="&#35270;&#39057;/&#32874;&#39062;&#23569;&#24180;.flv" TargetMode="External" /><Relationship Id="rId5" Type="http://schemas.openxmlformats.org/officeDocument/2006/relationships/image" Target="../media/image13.png" /><Relationship Id="rId6" Type="http://schemas.openxmlformats.org/officeDocument/2006/relationships/hyperlink" Target="&#35270;&#39057;/&#20837;&#21608;&#27714;&#23398;.flv" TargetMode="External" /><Relationship Id="rId7" Type="http://schemas.openxmlformats.org/officeDocument/2006/relationships/image" Target="../media/image14.png" /><Relationship Id="rId8" Type="http://schemas.openxmlformats.org/officeDocument/2006/relationships/image" Target="../media/image15.png" /><Relationship Id="rId9" Type="http://schemas.openxmlformats.org/officeDocument/2006/relationships/hyperlink" Target="&#35270;&#39057;/&#20986;&#20851;.flv" TargetMode="Externa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7.png" /><Relationship Id="rId4" Type="http://schemas.microsoft.com/office/2007/relationships/hdphoto" Target="../media/image18.wdp" /><Relationship Id="rId5" Type="http://schemas.openxmlformats.org/officeDocument/2006/relationships/image" Target="../media/image19.png" /><Relationship Id="rId6" Type="http://schemas.microsoft.com/office/2007/relationships/hdphoto" Target="../media/image20.wdp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21.jpeg" /><Relationship Id="rId3" Type="http://schemas.openxmlformats.org/officeDocument/2006/relationships/image" Target="../media/image22.png" /><Relationship Id="rId4" Type="http://schemas.openxmlformats.org/officeDocument/2006/relationships/audio" Target="NUL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23.gif" /><Relationship Id="rId3" Type="http://schemas.openxmlformats.org/officeDocument/2006/relationships/audio" Target="../media/audio11.wav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4.jpeg" /><Relationship Id="rId4" Type="http://schemas.openxmlformats.org/officeDocument/2006/relationships/tags" Target="../tags/tag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3"/>
          <p:cNvGrpSpPr/>
          <p:nvPr/>
        </p:nvGrpSpPr>
        <p:grpSpPr>
          <a:xfrm>
            <a:off x="179388" y="785772"/>
            <a:ext cx="8678892" cy="3821961"/>
            <a:chOff x="1619672" y="979849"/>
            <a:chExt cx="6336704" cy="4873054"/>
          </a:xfrm>
        </p:grpSpPr>
        <p:pic>
          <p:nvPicPr>
            <p:cNvPr id="49162" name="Picture 2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1619672" y="979849"/>
              <a:ext cx="6336704" cy="4873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3" name="TextBox 2"/>
            <p:cNvSpPr txBox="1"/>
            <p:nvPr/>
          </p:nvSpPr>
          <p:spPr>
            <a:xfrm>
              <a:off x="1648020" y="2473205"/>
              <a:ext cx="6308356" cy="1844372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8800" b="1" smtClean="0">
                  <a:ln w="76200">
                    <a:solidFill>
                      <a:srgbClr val="FFFF00"/>
                    </a:solidFill>
                  </a:ln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《</a:t>
              </a:r>
              <a:r>
                <a:rPr lang="zh-CN" altLang="en-US" sz="8800" b="1" smtClean="0">
                  <a:ln w="76200">
                    <a:solidFill>
                      <a:srgbClr val="FFFF00"/>
                    </a:solidFill>
                  </a:ln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老子</a:t>
              </a:r>
              <a:r>
                <a:rPr lang="en-US" altLang="zh-CN" sz="8800" b="1" smtClean="0">
                  <a:ln w="76200">
                    <a:solidFill>
                      <a:srgbClr val="FFFF00"/>
                    </a:solidFill>
                  </a:ln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》</a:t>
              </a:r>
              <a:r>
                <a:rPr lang="zh-CN" altLang="en-US" sz="8800" b="1" smtClean="0">
                  <a:ln w="76200">
                    <a:solidFill>
                      <a:srgbClr val="FFFF00"/>
                    </a:solidFill>
                  </a:ln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四章</a:t>
              </a:r>
              <a:endParaRPr lang="zh-CN" altLang="en-US" sz="8800" b="1">
                <a:ln w="76200">
                  <a:solidFill>
                    <a:srgbClr val="FFFF00"/>
                  </a:solidFill>
                </a:ln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067176" y="589346"/>
            <a:ext cx="523875" cy="417912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572001" y="589346"/>
            <a:ext cx="523875" cy="4286280"/>
          </a:xfrm>
          <a:prstGeom prst="rect">
            <a:avLst/>
          </a:prstGeom>
          <a:noFill/>
          <a:ln w="9525">
            <a:noFill/>
            <a:miter lim="800000"/>
          </a:ln>
        </p:spPr>
      </p:pic>
      <p:cxnSp>
        <p:nvCxnSpPr>
          <p:cNvPr id="18" name="直接连接符 17"/>
          <p:cNvCxnSpPr/>
          <p:nvPr/>
        </p:nvCxnSpPr>
        <p:spPr>
          <a:xfrm flipV="1">
            <a:off x="0" y="571501"/>
            <a:ext cx="9144000" cy="238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0" y="1"/>
            <a:ext cx="9144000" cy="646331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wrap="square">
            <a:spAutoFit/>
          </a:bodyPr>
          <a:lstStyle/>
          <a:p>
            <a:pPr algn="ctr"/>
            <a:endParaRPr lang="zh-CN" altLang="en-US" sz="36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仿宋_GB2312" pitchFamily="49" charset="-122"/>
              <a:ea typeface="仿宋_GB2312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715140" y="3539163"/>
            <a:ext cx="2000264" cy="1229306"/>
            <a:chOff x="6858016" y="5218926"/>
            <a:chExt cx="2000264" cy="1639074"/>
          </a:xfrm>
        </p:grpSpPr>
        <p:pic>
          <p:nvPicPr>
            <p:cNvPr id="1028" name="Picture 4" descr="c:\DOCUME~1\lee\APPLIC~1\360se6\USERDA~1\Temp\CAEF76~1.JPG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7572428" y="5218926"/>
              <a:ext cx="1285852" cy="1639074"/>
            </a:xfrm>
            <a:prstGeom prst="rect">
              <a:avLst/>
            </a:prstGeom>
            <a:noFill/>
          </p:spPr>
        </p:pic>
        <p:pic>
          <p:nvPicPr>
            <p:cNvPr id="38" name="Picture 4" descr="c:\DOCUME~1\lee\APPLIC~1\360se6\USERDA~1\Temp\CAEF76~1.JPG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7429520" y="5218926"/>
              <a:ext cx="1285852" cy="1639074"/>
            </a:xfrm>
            <a:prstGeom prst="rect">
              <a:avLst/>
            </a:prstGeom>
            <a:noFill/>
          </p:spPr>
        </p:pic>
        <p:pic>
          <p:nvPicPr>
            <p:cNvPr id="39" name="Picture 4" descr="c:\DOCUME~1\lee\APPLIC~1\360se6\USERDA~1\Temp\CAEF76~1.JPG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7286644" y="5218926"/>
              <a:ext cx="1285852" cy="1639074"/>
            </a:xfrm>
            <a:prstGeom prst="rect">
              <a:avLst/>
            </a:prstGeom>
            <a:noFill/>
          </p:spPr>
        </p:pic>
        <p:pic>
          <p:nvPicPr>
            <p:cNvPr id="40" name="Picture 4" descr="c:\DOCUME~1\lee\APPLIC~1\360se6\USERDA~1\Temp\CAEF76~1.JPG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7143768" y="5218926"/>
              <a:ext cx="1285852" cy="1639074"/>
            </a:xfrm>
            <a:prstGeom prst="rect">
              <a:avLst/>
            </a:prstGeom>
            <a:noFill/>
          </p:spPr>
        </p:pic>
        <p:pic>
          <p:nvPicPr>
            <p:cNvPr id="41" name="Picture 4" descr="c:\DOCUME~1\lee\APPLIC~1\360se6\USERDA~1\Temp\CAEF76~1.JPG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7000892" y="5218926"/>
              <a:ext cx="1285852" cy="1639074"/>
            </a:xfrm>
            <a:prstGeom prst="rect">
              <a:avLst/>
            </a:prstGeom>
            <a:noFill/>
          </p:spPr>
        </p:pic>
        <p:pic>
          <p:nvPicPr>
            <p:cNvPr id="42" name="Picture 4" descr="c:\DOCUME~1\lee\APPLIC~1\360se6\USERDA~1\Temp\CAEF76~1.JPG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6858016" y="5218926"/>
              <a:ext cx="1285852" cy="1639074"/>
            </a:xfrm>
            <a:prstGeom prst="rect">
              <a:avLst/>
            </a:prstGeom>
            <a:noFill/>
          </p:spPr>
        </p:pic>
      </p:grpSp>
      <p:pic>
        <p:nvPicPr>
          <p:cNvPr id="29" name="高山流水.mp3">
            <a:hlinkClick action="ppaction://media"/>
          </p:cNvPr>
          <p:cNvPicPr>
            <a:picLocks noRot="1" noChangeAspect="1"/>
          </p:cNvPicPr>
          <p:nvPr>
            <a:audioFile r:link="rId6"/>
            <p:extLst/>
          </p:nvPr>
        </p:nvPicPr>
        <p:blipFill>
          <a:blip r:embed="rId5"/>
          <a:stretch>
            <a:fillRect/>
          </a:stretch>
        </p:blipFill>
        <p:spPr>
          <a:xfrm>
            <a:off x="7143768" y="214296"/>
            <a:ext cx="3048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733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052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06 2.65896E-06 L -0.46632 2.65896E-06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06 -4.39306E-06 L 0.44861 -0.00046" pathEditMode="relative" rAng="0" ptsTypes="AA">
                                      <p:cBhvr>
                                        <p:cTn id="13" dur="5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714348" y="482189"/>
            <a:ext cx="72152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4000" b="1" smtClean="0">
                <a:solidFill>
                  <a:srgbClr val="000000"/>
                </a:solidFill>
              </a:rPr>
              <a:t>2.</a:t>
            </a:r>
            <a:r>
              <a:rPr lang="zh-CN" altLang="en-US" sz="4000" b="1" smtClean="0">
                <a:solidFill>
                  <a:srgbClr val="000000"/>
                </a:solidFill>
              </a:rPr>
              <a:t>绝圣弃智，退回到“小国寡民”的原始社会。</a:t>
            </a:r>
            <a:endParaRPr lang="en-US" altLang="zh-CN" sz="4000" b="1" smtClean="0">
              <a:solidFill>
                <a:srgbClr val="000000"/>
              </a:solidFill>
            </a:endParaRPr>
          </a:p>
        </p:txBody>
      </p:sp>
      <p:pic>
        <p:nvPicPr>
          <p:cNvPr id="13314" name="Picture 2" descr="c:\DOCUME~1\lee\APPLIC~1\360se6\USERDA~1\Temp\T01EF3~1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71869" y="1607337"/>
            <a:ext cx="4728301" cy="2411033"/>
          </a:xfrm>
          <a:prstGeom prst="rect">
            <a:avLst/>
          </a:prstGeom>
          <a:noFill/>
        </p:spPr>
      </p:pic>
      <p:sp>
        <p:nvSpPr>
          <p:cNvPr id="8" name="AutoShape 4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86183" y="4800600"/>
            <a:ext cx="1788711" cy="342900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2857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zh-CN" altLang="en-US" sz="28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宋体" pitchFamily="2" charset="-122"/>
              </a:rPr>
              <a:t>老子的生平</a:t>
            </a:r>
            <a:endParaRPr lang="en-US" altLang="zh-CN" sz="28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9" name="AutoShape 64">
            <a:hlinkClick action="ppaction://noaction"/>
          </p:cNvPr>
          <p:cNvSpPr>
            <a:spLocks noChangeArrowheads="1"/>
          </p:cNvSpPr>
          <p:nvPr/>
        </p:nvSpPr>
        <p:spPr bwMode="auto">
          <a:xfrm>
            <a:off x="7358083" y="4800600"/>
            <a:ext cx="1785950" cy="3429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5CEE3"/>
              </a:gs>
              <a:gs pos="100000">
                <a:srgbClr val="00A5CC"/>
              </a:gs>
            </a:gsLst>
            <a:lin ang="5400000" scaled="1"/>
          </a:gradFill>
          <a:ln w="2857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宋体" pitchFamily="2" charset="-122"/>
              </a:rPr>
              <a:t>辩证和无为</a:t>
            </a:r>
            <a:endParaRPr lang="en-US" altLang="zh-CN" sz="280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0" name="AutoShape 4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72132" y="4800600"/>
            <a:ext cx="1791710" cy="3429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宋体" pitchFamily="2" charset="-122"/>
              </a:rPr>
              <a:t>老子的思想</a:t>
            </a:r>
            <a:endParaRPr lang="en-US" altLang="zh-CN" sz="280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4192388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714348" y="482189"/>
            <a:ext cx="72152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4000" b="1" smtClean="0">
                <a:solidFill>
                  <a:srgbClr val="000000"/>
                </a:solidFill>
              </a:rPr>
              <a:t>3.</a:t>
            </a:r>
            <a:r>
              <a:rPr lang="zh-CN" altLang="en-US" sz="4000" b="1" smtClean="0">
                <a:solidFill>
                  <a:srgbClr val="000000"/>
                </a:solidFill>
              </a:rPr>
              <a:t>痛恨“窃钩者诛窃国者侯”的社会不平现象。</a:t>
            </a:r>
            <a:endParaRPr lang="en-US" altLang="zh-CN" sz="4000" b="1" smtClean="0">
              <a:solidFill>
                <a:srgbClr val="000000"/>
              </a:solidFill>
            </a:endParaRPr>
          </a:p>
        </p:txBody>
      </p:sp>
      <p:pic>
        <p:nvPicPr>
          <p:cNvPr id="24582" name="Picture 6" descr="c:\DOCUME~1\lee\APPLIC~1\360se6\USERDA~1\Temp\201204~1.JPG"/>
          <p:cNvPicPr>
            <a:picLocks noChangeAspect="1" noChangeArrowheads="1"/>
          </p:cNvPicPr>
          <p:nvPr/>
        </p:nvPicPr>
        <p:blipFill>
          <a:blip r:embed="rId2"/>
          <a:srcRect r="46666" b="8112"/>
          <a:stretch>
            <a:fillRect/>
          </a:stretch>
        </p:blipFill>
        <p:spPr bwMode="auto">
          <a:xfrm>
            <a:off x="3143240" y="1501854"/>
            <a:ext cx="3643338" cy="3159458"/>
          </a:xfrm>
          <a:prstGeom prst="rect">
            <a:avLst/>
          </a:prstGeom>
          <a:noFill/>
        </p:spPr>
      </p:pic>
      <p:sp>
        <p:nvSpPr>
          <p:cNvPr id="8" name="AutoShape 4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86183" y="4800600"/>
            <a:ext cx="1788711" cy="342900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2857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zh-CN" altLang="en-US" sz="28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宋体" pitchFamily="2" charset="-122"/>
              </a:rPr>
              <a:t>老子的生平</a:t>
            </a:r>
            <a:endParaRPr lang="en-US" altLang="zh-CN" sz="28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9" name="AutoShape 64">
            <a:hlinkClick action="ppaction://noaction"/>
          </p:cNvPr>
          <p:cNvSpPr>
            <a:spLocks noChangeArrowheads="1"/>
          </p:cNvSpPr>
          <p:nvPr/>
        </p:nvSpPr>
        <p:spPr bwMode="auto">
          <a:xfrm>
            <a:off x="7358083" y="4800600"/>
            <a:ext cx="1785950" cy="3429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5CEE3"/>
              </a:gs>
              <a:gs pos="100000">
                <a:srgbClr val="00A5CC"/>
              </a:gs>
            </a:gsLst>
            <a:lin ang="5400000" scaled="1"/>
          </a:gradFill>
          <a:ln w="2857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宋体" pitchFamily="2" charset="-122"/>
              </a:rPr>
              <a:t>辩证和无为</a:t>
            </a:r>
            <a:endParaRPr lang="en-US" altLang="zh-CN" sz="280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0" name="AutoShape 4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72132" y="4800600"/>
            <a:ext cx="1791710" cy="3429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宋体" pitchFamily="2" charset="-122"/>
              </a:rPr>
              <a:t>老子的思想</a:t>
            </a:r>
            <a:endParaRPr lang="en-US" altLang="zh-CN" sz="280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0236674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1"/>
          <p:cNvSpPr txBox="1"/>
          <p:nvPr/>
        </p:nvSpPr>
        <p:spPr>
          <a:xfrm>
            <a:off x="301625" y="-18"/>
            <a:ext cx="8540750" cy="85725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j-cs"/>
              </a:rPr>
              <a:t>还有：</a:t>
            </a:r>
          </a:p>
        </p:txBody>
      </p:sp>
      <p:sp>
        <p:nvSpPr>
          <p:cNvPr id="8" name="内容占位符 2"/>
          <p:cNvSpPr txBox="1"/>
          <p:nvPr/>
        </p:nvSpPr>
        <p:spPr>
          <a:xfrm>
            <a:off x="1103348" y="910817"/>
            <a:ext cx="1956484" cy="64294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辩证</a:t>
            </a: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628" name="Picture 4" descr="c:\DOCUME~1\lee\APPLIC~1\360se6\USERDA~1\Temp\765596~1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214415" y="1714494"/>
            <a:ext cx="7191375" cy="2750345"/>
          </a:xfrm>
          <a:prstGeom prst="rect">
            <a:avLst/>
          </a:prstGeom>
          <a:noFill/>
        </p:spPr>
      </p:pic>
      <p:sp>
        <p:nvSpPr>
          <p:cNvPr id="10" name="内容占位符 2"/>
          <p:cNvSpPr txBox="1"/>
          <p:nvPr/>
        </p:nvSpPr>
        <p:spPr>
          <a:xfrm>
            <a:off x="1103348" y="4500558"/>
            <a:ext cx="1668452" cy="642942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无为</a:t>
            </a:r>
          </a:p>
        </p:txBody>
      </p:sp>
      <p:pic>
        <p:nvPicPr>
          <p:cNvPr id="9" name="Picture 2" descr="c:\DOCUME~1\lee\APPLIC~1\360se6\USERDA~1\Temp\U_5463~1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14283" y="4125545"/>
            <a:ext cx="740893" cy="642924"/>
          </a:xfrm>
          <a:prstGeom prst="rect">
            <a:avLst/>
          </a:prstGeom>
          <a:noFill/>
        </p:spPr>
      </p:pic>
      <p:sp>
        <p:nvSpPr>
          <p:cNvPr id="11" name="左大括号 10"/>
          <p:cNvSpPr/>
          <p:nvPr/>
        </p:nvSpPr>
        <p:spPr>
          <a:xfrm>
            <a:off x="857224" y="1232287"/>
            <a:ext cx="214314" cy="364333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-312327" y="2089543"/>
            <a:ext cx="1169551" cy="19824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200" b="1" smtClean="0"/>
              <a:t>《</a:t>
            </a:r>
            <a:r>
              <a:rPr lang="zh-CN" altLang="en-US" sz="3200" b="1" smtClean="0"/>
              <a:t>老子</a:t>
            </a:r>
            <a:r>
              <a:rPr lang="en-US" altLang="zh-CN" sz="3200" b="1" smtClean="0"/>
              <a:t>》</a:t>
            </a:r>
            <a:r>
              <a:rPr lang="zh-CN" altLang="en-US" sz="3200" b="1" smtClean="0"/>
              <a:t>四章</a:t>
            </a:r>
            <a:endParaRPr lang="zh-CN" altLang="en-US" sz="3200" b="1"/>
          </a:p>
        </p:txBody>
      </p:sp>
    </p:spTree>
    <p:extLst>
      <p:ext uri="{BB962C8B-B14F-4D97-AF65-F5344CB8AC3E}">
        <p14:creationId xmlns:p14="http://schemas.microsoft.com/office/powerpoint/2010/main" val="37373628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66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8"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「排骨翻唱」红颜旧-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984581" y="-892969"/>
            <a:ext cx="457200" cy="457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57155" y="1183060"/>
            <a:ext cx="1068705" cy="3960440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《</a:t>
            </a:r>
            <a:r>
              <a:rPr lang="zh-CN" altLang="en-US" sz="4800" b="1">
                <a:solidFill>
                  <a:srgbClr val="000000">
                    <a:lumMod val="75000"/>
                    <a:lumOff val="25000"/>
                  </a:srgb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老子</a:t>
            </a:r>
            <a:r>
              <a:rPr lang="en-US" altLang="zh-CN" sz="4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》</a:t>
            </a:r>
            <a:r>
              <a:rPr lang="zh-CN" altLang="en-US" sz="4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四章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1" y="0"/>
            <a:ext cx="1554822" cy="5143500"/>
            <a:chOff x="1" y="0"/>
            <a:chExt cx="2073096" cy="6858000"/>
          </a:xfrm>
        </p:grpSpPr>
        <p:sp>
          <p:nvSpPr>
            <p:cNvPr id="7" name="矩形 6"/>
            <p:cNvSpPr/>
            <p:nvPr/>
          </p:nvSpPr>
          <p:spPr>
            <a:xfrm>
              <a:off x="1" y="0"/>
              <a:ext cx="2073096" cy="6858000"/>
            </a:xfrm>
            <a:prstGeom prst="rect">
              <a:avLst/>
            </a:prstGeom>
            <a:solidFill>
              <a:srgbClr val="344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57683" y="1363431"/>
              <a:ext cx="1357733" cy="3721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27029" y="1445906"/>
              <a:ext cx="1219039" cy="355676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61322" y="1988840"/>
              <a:ext cx="740833" cy="2089573"/>
            </a:xfrm>
            <a:prstGeom prst="rect">
              <a:avLst/>
            </a:prstGeom>
            <a:noFill/>
          </p:spPr>
          <p:txBody>
            <a:bodyPr vert="wordArtVertRtl" wrap="none" rtlCol="0">
              <a:spAutoFit/>
            </a:bodyPr>
            <a:lstStyle/>
            <a:p>
              <a:pPr defTabSz="685800"/>
              <a:r>
                <a:rPr lang="zh-CN" altLang="en-US" sz="2400" smtClean="0">
                  <a:solidFill>
                    <a:prstClr val="black"/>
                  </a:solidFill>
                  <a:latin typeface="GJJZhiYi-M12S" panose="03000509000000000000" pitchFamily="65" charset="-122"/>
                  <a:ea typeface="隶书" pitchFamily="49" charset="-122"/>
                  <a:sym typeface="GJJZhiYi-M12S" panose="03000509000000000000" pitchFamily="65" charset="-122"/>
                </a:rPr>
                <a:t>第十一章</a:t>
              </a:r>
              <a:endPara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07704" y="143720"/>
            <a:ext cx="6527347" cy="1851966"/>
            <a:chOff x="2775857" y="1616529"/>
            <a:chExt cx="8703129" cy="3298947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2775857" y="1616529"/>
              <a:ext cx="8703129" cy="0"/>
            </a:xfrm>
            <a:prstGeom prst="line">
              <a:avLst/>
            </a:prstGeom>
            <a:ln w="44450" cmpd="thickThin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endCxn id="23" idx="1"/>
            </p:cNvCxnSpPr>
            <p:nvPr/>
          </p:nvCxnSpPr>
          <p:spPr>
            <a:xfrm>
              <a:off x="2775857" y="4915476"/>
              <a:ext cx="5208814" cy="0"/>
            </a:xfrm>
            <a:prstGeom prst="line">
              <a:avLst/>
            </a:prstGeom>
            <a:ln w="44450" cmpd="thinThick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Grayscale pencilSize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503" y="2406106"/>
            <a:ext cx="3155496" cy="256100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149" y="1308248"/>
            <a:ext cx="367058" cy="36676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85" y="3434858"/>
            <a:ext cx="905195" cy="7580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852153" y="60469"/>
            <a:ext cx="72918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三十辐共一</a:t>
            </a:r>
            <a:r>
              <a:rPr lang="zh-CN" altLang="en-US" sz="2400">
                <a:solidFill>
                  <a:srgbClr val="FF0000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毂</a:t>
            </a: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当其无，有车之用</a:t>
            </a: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。</a:t>
            </a:r>
            <a:r>
              <a:rPr lang="zh-CN" altLang="en-US" sz="2400">
                <a:solidFill>
                  <a:srgbClr val="FF0000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埏埴</a:t>
            </a: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以为器，当其无，有器之用。凿</a:t>
            </a:r>
            <a:r>
              <a:rPr lang="zh-CN" altLang="en-US" sz="2400">
                <a:solidFill>
                  <a:srgbClr val="FF0000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户牖</a:t>
            </a: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以为室，当其无，有室之用。</a:t>
            </a:r>
            <a:r>
              <a:rPr lang="zh-CN" altLang="en-US" sz="2400">
                <a:solidFill>
                  <a:srgbClr val="FF0000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故有之以为利，无之以为用</a:t>
            </a: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。 </a:t>
            </a:r>
          </a:p>
          <a:p>
            <a:pPr defTabSz="685800">
              <a:lnSpc>
                <a:spcPct val="150000"/>
              </a:lnSpc>
            </a:pPr>
            <a:endParaRPr lang="zh-CN" altLang="en-US" sz="2400">
              <a:solidFill>
                <a:prstClr val="black"/>
              </a:solidFill>
              <a:latin typeface="GJJZhiYi-M12S" panose="03000509000000000000" pitchFamily="65" charset="-122"/>
              <a:ea typeface="隶书" pitchFamily="49" charset="-122"/>
              <a:sym typeface="GJJZhiYi-M12S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26393" y="2068770"/>
            <a:ext cx="7310104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[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译文</a:t>
            </a:r>
            <a:r>
              <a:rPr lang="en-US" altLang="zh-CN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]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三十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itchFamily="2" charset="-122"/>
              </a:rPr>
              <a:t>根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辐条汇集到一根毂中的孔洞当中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，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itchFamily="2" charset="-122"/>
              </a:rPr>
              <a:t>车的作</a:t>
            </a:r>
            <a:r>
              <a:rPr lang="zh-CN" altLang="en-US" sz="2400" b="1" noProof="1" smtClean="0">
                <a:solidFill>
                  <a:srgbClr val="FF0000"/>
                </a:solidFill>
                <a:latin typeface="Arial"/>
                <a:ea typeface="宋体" pitchFamily="2" charset="-122"/>
              </a:rPr>
              <a:t>用正是产生在车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itchFamily="2" charset="-122"/>
              </a:rPr>
              <a:t>毂中空的地</a:t>
            </a:r>
            <a:r>
              <a:rPr lang="zh-CN" altLang="en-US" sz="2400" b="1" noProof="1" smtClean="0">
                <a:solidFill>
                  <a:srgbClr val="FF0000"/>
                </a:solidFill>
                <a:latin typeface="Arial"/>
                <a:ea typeface="宋体" pitchFamily="2" charset="-122"/>
              </a:rPr>
              <a:t>方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。</a:t>
            </a:r>
            <a:r>
              <a:rPr lang="zh-CN" altLang="en-US" sz="2400" b="1" noProof="1" smtClean="0">
                <a:solidFill>
                  <a:srgbClr val="FF0000"/>
                </a:solidFill>
                <a:latin typeface="Arial"/>
                <a:ea typeface="宋体" pitchFamily="2" charset="-122"/>
              </a:rPr>
              <a:t>揉和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itchFamily="2" charset="-122"/>
              </a:rPr>
              <a:t>黏</a:t>
            </a:r>
            <a:r>
              <a:rPr lang="zh-CN" altLang="en-US" sz="2400" b="1" noProof="1" smtClean="0">
                <a:solidFill>
                  <a:srgbClr val="FF0000"/>
                </a:solidFill>
                <a:latin typeface="Arial"/>
                <a:ea typeface="宋体" pitchFamily="2" charset="-122"/>
              </a:rPr>
              <a:t>土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用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来制作器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皿，器皿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的功用正是产生在器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具中空的地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方。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开凿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itchFamily="2" charset="-122"/>
              </a:rPr>
              <a:t>门窗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建造房屋，房屋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的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功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用正是产生在门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窗四壁内的空虚部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分。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itchFamily="2" charset="-122"/>
              </a:rPr>
              <a:t>所以，“有</a:t>
            </a:r>
            <a:r>
              <a:rPr lang="zh-CN" altLang="en-US" sz="2400" b="1" noProof="1" smtClean="0">
                <a:solidFill>
                  <a:srgbClr val="FF0000"/>
                </a:solidFill>
                <a:latin typeface="Arial"/>
                <a:ea typeface="宋体" pitchFamily="2" charset="-122"/>
              </a:rPr>
              <a:t>”（车子、器皿、屋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itchFamily="2" charset="-122"/>
              </a:rPr>
              <a:t>室）供</a:t>
            </a:r>
            <a:r>
              <a:rPr lang="zh-CN" altLang="en-US" sz="2400" b="1" noProof="1" smtClean="0">
                <a:solidFill>
                  <a:srgbClr val="FF0000"/>
                </a:solidFill>
                <a:latin typeface="Arial"/>
                <a:ea typeface="宋体" pitchFamily="2" charset="-122"/>
              </a:rPr>
              <a:t>人方便利用，“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itchFamily="2" charset="-122"/>
              </a:rPr>
              <a:t>无”发挥了它的作用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。 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750">
        <p14:gallery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23478"/>
            <a:ext cx="7886700" cy="5112568"/>
          </a:xfrm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你认为</a:t>
            </a:r>
            <a:r>
              <a:rPr lang="zh-CN" altLang="en-US" sz="3600" b="1" smtClean="0">
                <a:solidFill>
                  <a:srgbClr val="FF0000"/>
                </a:solidFill>
              </a:rPr>
              <a:t>第</a:t>
            </a:r>
            <a:r>
              <a:rPr lang="zh-CN" altLang="en-US" sz="3600" b="1">
                <a:solidFill>
                  <a:srgbClr val="FF0000"/>
                </a:solidFill>
              </a:rPr>
              <a:t>十一</a:t>
            </a:r>
            <a:r>
              <a:rPr lang="zh-CN" altLang="en-US" sz="3600" b="1" smtClean="0">
                <a:solidFill>
                  <a:srgbClr val="FF0000"/>
                </a:solidFill>
              </a:rPr>
              <a:t>章体现了什么道理？</a:t>
            </a:r>
            <a:endParaRPr lang="en-US" altLang="zh-CN" sz="3600" b="1" smtClean="0">
              <a:solidFill>
                <a:srgbClr val="FF0000"/>
              </a:solidFill>
            </a:endParaRPr>
          </a:p>
          <a:p>
            <a:r>
              <a:rPr lang="zh-CN" altLang="en-US" sz="2400" b="1" smtClean="0"/>
              <a:t>       本章通过日常生活中的车子、器皿、屋室等事物，论述了“有”与“无”、“利”与“用”的辩证关系。事物包含“无”和“有”两个方面，“无”是抽象的，无色、无声、无形；“有”是具体的，有声、有色、有形。不同的事物能带给人不同的便利，如车可载物、碗能盛水、房屋能够居住，这些都是“有之以为利”。但是真正起作用的恰恰是这些事物中“无”的部分，故称“无之以为用”。</a:t>
            </a:r>
            <a:endParaRPr lang="zh-CN" altLang="en-US" sz="2400" b="1"/>
          </a:p>
        </p:txBody>
      </p:sp>
    </p:spTree>
    <p:extLst>
      <p:ext uri="{BB962C8B-B14F-4D97-AF65-F5344CB8AC3E}">
        <p14:creationId xmlns:p14="http://schemas.microsoft.com/office/powerpoint/2010/main" val="8933149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1" y="0"/>
            <a:ext cx="1554822" cy="5143500"/>
            <a:chOff x="1" y="0"/>
            <a:chExt cx="2073096" cy="6858000"/>
          </a:xfrm>
        </p:grpSpPr>
        <p:sp>
          <p:nvSpPr>
            <p:cNvPr id="7" name="矩形 6"/>
            <p:cNvSpPr/>
            <p:nvPr/>
          </p:nvSpPr>
          <p:spPr>
            <a:xfrm>
              <a:off x="1" y="0"/>
              <a:ext cx="2073096" cy="6858000"/>
            </a:xfrm>
            <a:prstGeom prst="rect">
              <a:avLst/>
            </a:prstGeom>
            <a:solidFill>
              <a:srgbClr val="344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57683" y="1363431"/>
              <a:ext cx="1357733" cy="3721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27029" y="1445906"/>
              <a:ext cx="1219039" cy="355676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64996" y="1750296"/>
              <a:ext cx="743109" cy="2607552"/>
            </a:xfrm>
            <a:prstGeom prst="rect">
              <a:avLst/>
            </a:prstGeom>
            <a:noFill/>
          </p:spPr>
          <p:txBody>
            <a:bodyPr vert="wordArtVertRtl" wrap="none" rtlCol="0">
              <a:spAutoFit/>
            </a:bodyPr>
            <a:lstStyle/>
            <a:p>
              <a:pPr defTabSz="685800"/>
              <a:r>
                <a:rPr lang="zh-CN" altLang="en-US" sz="2400" smtClean="0">
                  <a:solidFill>
                    <a:prstClr val="black"/>
                  </a:solidFill>
                  <a:latin typeface="GJJZhiYi-M12S" panose="03000509000000000000" pitchFamily="65" charset="-122"/>
                  <a:ea typeface="隶书" pitchFamily="49" charset="-122"/>
                  <a:sym typeface="GJJZhiYi-M12S" panose="03000509000000000000" pitchFamily="65" charset="-122"/>
                </a:rPr>
                <a:t>第二十四章</a:t>
              </a:r>
              <a:endPara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07704" y="143720"/>
            <a:ext cx="6527347" cy="1851966"/>
            <a:chOff x="2775857" y="1616529"/>
            <a:chExt cx="8703129" cy="3298947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2775857" y="1616529"/>
              <a:ext cx="8703129" cy="0"/>
            </a:xfrm>
            <a:prstGeom prst="line">
              <a:avLst/>
            </a:prstGeom>
            <a:ln w="44450" cmpd="thickThin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endCxn id="23" idx="1"/>
            </p:cNvCxnSpPr>
            <p:nvPr/>
          </p:nvCxnSpPr>
          <p:spPr>
            <a:xfrm>
              <a:off x="2775857" y="4915476"/>
              <a:ext cx="5208814" cy="0"/>
            </a:xfrm>
            <a:prstGeom prst="line">
              <a:avLst/>
            </a:prstGeom>
            <a:ln w="44450" cmpd="thinThick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Grayscale pencilSize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503" y="2406106"/>
            <a:ext cx="3155496" cy="256100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315" y="1366272"/>
            <a:ext cx="367058" cy="36676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85" y="3434858"/>
            <a:ext cx="905195" cy="7580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735913" y="118493"/>
            <a:ext cx="7291845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企</a:t>
            </a:r>
            <a:r>
              <a:rPr lang="zh-CN" altLang="en-US" sz="2400" smtClean="0">
                <a:solidFill>
                  <a:prstClr val="black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者</a:t>
            </a: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不立，</a:t>
            </a:r>
            <a:r>
              <a:rPr lang="zh-CN" altLang="en-US" sz="2400" smtClean="0">
                <a:solidFill>
                  <a:prstClr val="black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跨者</a:t>
            </a: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不行；自见者不明；自是者不彰；自</a:t>
            </a:r>
            <a:r>
              <a:rPr lang="zh-CN" altLang="en-US" sz="2400">
                <a:solidFill>
                  <a:srgbClr val="FF0000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伐</a:t>
            </a: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者无功；自</a:t>
            </a:r>
            <a:r>
              <a:rPr lang="zh-CN" altLang="en-US" sz="2400">
                <a:solidFill>
                  <a:srgbClr val="FF0000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矜</a:t>
            </a: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者不长。其在</a:t>
            </a:r>
            <a:r>
              <a:rPr lang="zh-CN" altLang="en-US" sz="2800">
                <a:solidFill>
                  <a:srgbClr val="3333FF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道</a:t>
            </a: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也，曰：余食</a:t>
            </a:r>
            <a:r>
              <a:rPr lang="zh-CN" altLang="en-US" sz="2400">
                <a:solidFill>
                  <a:srgbClr val="FF0000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赘</a:t>
            </a:r>
            <a:r>
              <a:rPr lang="zh-CN" altLang="en-US" sz="2400" smtClean="0">
                <a:solidFill>
                  <a:srgbClr val="FF0000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形</a:t>
            </a:r>
            <a:r>
              <a:rPr lang="zh-CN" altLang="en-US" sz="2400" smtClean="0">
                <a:solidFill>
                  <a:prstClr val="black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。</a:t>
            </a:r>
            <a:r>
              <a: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物或恶之，故有道者不处。　</a:t>
            </a:r>
          </a:p>
          <a:p>
            <a:pPr defTabSz="685800">
              <a:lnSpc>
                <a:spcPct val="150000"/>
              </a:lnSpc>
            </a:pPr>
            <a:endParaRPr lang="zh-CN" altLang="en-US" sz="2400">
              <a:solidFill>
                <a:prstClr val="black"/>
              </a:solidFill>
              <a:latin typeface="GJJZhiYi-M12S" panose="03000509000000000000" pitchFamily="65" charset="-122"/>
              <a:ea typeface="隶书" pitchFamily="49" charset="-122"/>
              <a:sym typeface="GJJZhiYi-M12S" panose="03000509000000000000" pitchFamily="65" charset="-122"/>
            </a:endParaRPr>
          </a:p>
          <a:p>
            <a:pPr defTabSz="685800">
              <a:lnSpc>
                <a:spcPct val="150000"/>
              </a:lnSpc>
            </a:pPr>
            <a:endParaRPr lang="zh-CN" altLang="en-US" sz="2400">
              <a:solidFill>
                <a:prstClr val="black"/>
              </a:solidFill>
              <a:latin typeface="GJJZhiYi-M12S" panose="03000509000000000000" pitchFamily="65" charset="-122"/>
              <a:ea typeface="隶书" pitchFamily="49" charset="-122"/>
              <a:sym typeface="GJJZhiYi-M12S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19672" y="2139702"/>
            <a:ext cx="7524328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[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译文</a:t>
            </a:r>
            <a:r>
              <a:rPr lang="en-US" altLang="zh-CN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]   </a:t>
            </a:r>
            <a:r>
              <a:rPr lang="zh-CN" altLang="en-US" sz="2400" b="1" noProof="1" smtClean="0">
                <a:solidFill>
                  <a:srgbClr val="FF0000"/>
                </a:solidFill>
                <a:latin typeface="Arial"/>
                <a:ea typeface="宋体" pitchFamily="2" charset="-122"/>
              </a:rPr>
              <a:t>踮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itchFamily="2" charset="-122"/>
              </a:rPr>
              <a:t>起脚跟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想要站得高，反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而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不能久立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；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迈起大步想要前进得快，反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而行走不稳。自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我显露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的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反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而不能显明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；自以为是的反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而不能彰显；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自我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itchFamily="2" charset="-122"/>
              </a:rPr>
              <a:t>夸耀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的建立不起功勋；自我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itchFamily="2" charset="-122"/>
              </a:rPr>
              <a:t>夸</a:t>
            </a:r>
            <a:r>
              <a:rPr lang="zh-CN" altLang="en-US" sz="2400" b="1" noProof="1" smtClean="0">
                <a:solidFill>
                  <a:srgbClr val="FF0000"/>
                </a:solidFill>
                <a:latin typeface="Arial"/>
                <a:ea typeface="宋体" pitchFamily="2" charset="-122"/>
              </a:rPr>
              <a:t>耀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的也不能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长久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。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从道的角度看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，（以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上这些急躁炫耀的行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为），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只能说是剩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饭、赘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瘤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itchFamily="2" charset="-122"/>
              </a:rPr>
              <a:t>（赘形：多余的形体，因饱食而使身上长出多余的肉</a:t>
            </a:r>
            <a:r>
              <a:rPr lang="zh-CN" altLang="en-US" sz="2400" b="1" noProof="1" smtClean="0">
                <a:solidFill>
                  <a:srgbClr val="FF0000"/>
                </a:solidFill>
                <a:latin typeface="Arial"/>
                <a:ea typeface="宋体" pitchFamily="2" charset="-122"/>
              </a:rPr>
              <a:t>。）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。人们常常厌恶这些东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西，所以有道的人决不这样做。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zh-CN" altLang="en-US" sz="2400" b="1" noProof="1">
              <a:solidFill>
                <a:srgbClr val="000000"/>
              </a:solidFill>
              <a:latin typeface="Arial"/>
              <a:ea typeface="宋体" pitchFamily="2" charset="-122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zh-CN" altLang="en-US" sz="2400" b="1" noProof="1">
              <a:solidFill>
                <a:srgbClr val="000000"/>
              </a:solidFill>
              <a:latin typeface="Arial"/>
              <a:ea typeface="宋体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750">
        <p14:gallery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1" y="0"/>
            <a:ext cx="1554822" cy="5143500"/>
            <a:chOff x="1" y="0"/>
            <a:chExt cx="2073096" cy="6858000"/>
          </a:xfrm>
        </p:grpSpPr>
        <p:sp>
          <p:nvSpPr>
            <p:cNvPr id="7" name="矩形 6"/>
            <p:cNvSpPr/>
            <p:nvPr/>
          </p:nvSpPr>
          <p:spPr>
            <a:xfrm>
              <a:off x="1" y="0"/>
              <a:ext cx="2073096" cy="6858000"/>
            </a:xfrm>
            <a:prstGeom prst="rect">
              <a:avLst/>
            </a:prstGeom>
            <a:solidFill>
              <a:srgbClr val="344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57683" y="1363431"/>
              <a:ext cx="1357733" cy="3721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27029" y="1445906"/>
              <a:ext cx="1219039" cy="355676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64996" y="1750296"/>
              <a:ext cx="743109" cy="2607552"/>
            </a:xfrm>
            <a:prstGeom prst="rect">
              <a:avLst/>
            </a:prstGeom>
            <a:noFill/>
          </p:spPr>
          <p:txBody>
            <a:bodyPr vert="wordArtVertRtl" wrap="none" rtlCol="0">
              <a:spAutoFit/>
            </a:bodyPr>
            <a:lstStyle/>
            <a:p>
              <a:pPr defTabSz="685800"/>
              <a:r>
                <a:rPr lang="zh-CN" altLang="en-US" sz="2400" smtClean="0">
                  <a:solidFill>
                    <a:prstClr val="black"/>
                  </a:solidFill>
                  <a:latin typeface="GJJZhiYi-M12S" panose="03000509000000000000" pitchFamily="65" charset="-122"/>
                  <a:ea typeface="隶书" pitchFamily="49" charset="-122"/>
                  <a:sym typeface="GJJZhiYi-M12S" panose="03000509000000000000" pitchFamily="65" charset="-122"/>
                </a:rPr>
                <a:t>第三十三章</a:t>
              </a:r>
              <a:endPara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07704" y="143720"/>
            <a:ext cx="6527347" cy="1851966"/>
            <a:chOff x="2775857" y="1616529"/>
            <a:chExt cx="8703129" cy="3298947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2775857" y="1616529"/>
              <a:ext cx="8703129" cy="0"/>
            </a:xfrm>
            <a:prstGeom prst="line">
              <a:avLst/>
            </a:prstGeom>
            <a:ln w="44450" cmpd="thickThin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endCxn id="23" idx="1"/>
            </p:cNvCxnSpPr>
            <p:nvPr/>
          </p:nvCxnSpPr>
          <p:spPr>
            <a:xfrm>
              <a:off x="2775857" y="4915476"/>
              <a:ext cx="5208814" cy="0"/>
            </a:xfrm>
            <a:prstGeom prst="line">
              <a:avLst/>
            </a:prstGeom>
            <a:ln w="44450" cmpd="thinThick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图片 2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Grayscale pencilSize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503" y="2406106"/>
            <a:ext cx="3155496" cy="256100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1" name="图片 3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315" y="1366272"/>
            <a:ext cx="367058" cy="36676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85" y="3434858"/>
            <a:ext cx="905195" cy="7580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886124" y="133607"/>
            <a:ext cx="67687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400" u="sng"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知人者智，</a:t>
            </a:r>
            <a:r>
              <a:rPr lang="zh-CN" altLang="en-US" sz="2400" u="wavyHeavy"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自知者明</a:t>
            </a:r>
            <a:r>
              <a:rPr lang="zh-CN" altLang="en-US" sz="2400" u="sng"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。</a:t>
            </a:r>
            <a:r>
              <a:rPr lang="zh-CN" altLang="en-US" sz="2400"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胜人者有力，自胜者</a:t>
            </a:r>
            <a:r>
              <a:rPr lang="zh-CN" altLang="en-US" sz="2400" smtClean="0">
                <a:solidFill>
                  <a:srgbClr val="FF0000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强</a:t>
            </a:r>
            <a:r>
              <a:rPr lang="zh-CN" altLang="en-US" sz="2400" smtClean="0"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。</a:t>
            </a:r>
            <a:r>
              <a:rPr lang="zh-CN" altLang="en-US" sz="2400"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知足者富。</a:t>
            </a:r>
            <a:r>
              <a:rPr lang="zh-CN" altLang="en-US" sz="2400" smtClean="0">
                <a:solidFill>
                  <a:srgbClr val="FF0000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强行者</a:t>
            </a:r>
            <a:r>
              <a:rPr lang="zh-CN" altLang="en-US" sz="2400"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有志，不失其所者久。</a:t>
            </a:r>
            <a:r>
              <a:rPr lang="zh-CN" altLang="en-US" sz="2400">
                <a:solidFill>
                  <a:srgbClr val="FF0000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死而不</a:t>
            </a:r>
            <a:r>
              <a:rPr lang="zh-CN" altLang="en-US" sz="2400" smtClean="0">
                <a:solidFill>
                  <a:srgbClr val="FF0000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亡者</a:t>
            </a:r>
            <a:r>
              <a:rPr lang="zh-CN" altLang="en-US" sz="2400">
                <a:solidFill>
                  <a:srgbClr val="FF0000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寿。</a:t>
            </a:r>
          </a:p>
          <a:p>
            <a:pPr defTabSz="685800">
              <a:lnSpc>
                <a:spcPct val="150000"/>
              </a:lnSpc>
            </a:pPr>
            <a:r>
              <a:rPr lang="zh-CN" altLang="en-US" sz="2400"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rPr>
              <a:t>　</a:t>
            </a:r>
          </a:p>
          <a:p>
            <a:pPr defTabSz="685800">
              <a:lnSpc>
                <a:spcPct val="150000"/>
              </a:lnSpc>
            </a:pPr>
            <a:endParaRPr lang="zh-CN" altLang="en-US" sz="2400">
              <a:latin typeface="GJJZhiYi-M12S" panose="03000509000000000000" pitchFamily="65" charset="-122"/>
              <a:ea typeface="隶书" pitchFamily="49" charset="-122"/>
              <a:sym typeface="GJJZhiYi-M12S" panose="03000509000000000000" pitchFamily="65" charset="-122"/>
            </a:endParaRPr>
          </a:p>
          <a:p>
            <a:pPr defTabSz="685800">
              <a:lnSpc>
                <a:spcPct val="150000"/>
              </a:lnSpc>
            </a:pPr>
            <a:endParaRPr lang="zh-CN" altLang="en-US" sz="2400">
              <a:latin typeface="GJJZhiYi-M12S" panose="03000509000000000000" pitchFamily="65" charset="-122"/>
              <a:ea typeface="隶书" pitchFamily="49" charset="-122"/>
              <a:sym typeface="GJJZhiYi-M12S" panose="03000509000000000000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19672" y="2139702"/>
            <a:ext cx="7524328" cy="2825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[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译文</a:t>
            </a:r>
            <a:r>
              <a:rPr lang="en-US" altLang="zh-CN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]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能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了解、认识别人叫做智慧，能认识、了解自己才算聪明。能战胜别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人的人是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有力的，能克制自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己弱点的人才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算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itchFamily="2" charset="-122"/>
              </a:rPr>
              <a:t>刚强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。知道满足的人才是富有人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。</a:t>
            </a:r>
            <a:r>
              <a:rPr lang="zh-CN" altLang="en-US" sz="2400" b="1" noProof="1" smtClean="0">
                <a:solidFill>
                  <a:srgbClr val="FF0000"/>
                </a:solidFill>
                <a:latin typeface="Arial"/>
                <a:ea typeface="宋体" pitchFamily="2" charset="-122"/>
              </a:rPr>
              <a:t>勤勉而行的人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就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是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有意志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。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不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丧</a:t>
            </a:r>
            <a:r>
              <a:rPr lang="zh-CN" altLang="en-US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失立身之基的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人就能长久不衰，</a:t>
            </a:r>
            <a:r>
              <a:rPr lang="zh-CN" altLang="en-US" sz="2400" b="1" noProof="1">
                <a:solidFill>
                  <a:srgbClr val="FF0000"/>
                </a:solidFill>
                <a:latin typeface="Arial"/>
                <a:ea typeface="宋体" pitchFamily="2" charset="-122"/>
              </a:rPr>
              <a:t>身虽死而“道”仍存的，才算真正的长寿。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zh-CN" altLang="en-US" sz="2400" b="1" noProof="1">
              <a:solidFill>
                <a:srgbClr val="000000"/>
              </a:solidFill>
              <a:latin typeface="Arial"/>
              <a:ea typeface="宋体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750">
        <p14:gallery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1" y="0"/>
            <a:ext cx="1554822" cy="5143500"/>
            <a:chOff x="1" y="0"/>
            <a:chExt cx="2073096" cy="6858000"/>
          </a:xfrm>
        </p:grpSpPr>
        <p:sp>
          <p:nvSpPr>
            <p:cNvPr id="7" name="矩形 6"/>
            <p:cNvSpPr/>
            <p:nvPr/>
          </p:nvSpPr>
          <p:spPr>
            <a:xfrm>
              <a:off x="1" y="0"/>
              <a:ext cx="2073096" cy="6858000"/>
            </a:xfrm>
            <a:prstGeom prst="rect">
              <a:avLst/>
            </a:prstGeom>
            <a:solidFill>
              <a:srgbClr val="344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57683" y="1363431"/>
              <a:ext cx="1357733" cy="3721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27029" y="1445906"/>
              <a:ext cx="1219039" cy="355676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67272" y="1750296"/>
              <a:ext cx="740833" cy="2581487"/>
            </a:xfrm>
            <a:prstGeom prst="rect">
              <a:avLst/>
            </a:prstGeom>
            <a:noFill/>
          </p:spPr>
          <p:txBody>
            <a:bodyPr vert="wordArtVertRtl" wrap="none" rtlCol="0">
              <a:spAutoFit/>
            </a:bodyPr>
            <a:lstStyle/>
            <a:p>
              <a:pPr defTabSz="685800"/>
              <a:r>
                <a:rPr lang="zh-CN" altLang="en-US" sz="2400" smtClean="0">
                  <a:solidFill>
                    <a:prstClr val="black"/>
                  </a:solidFill>
                  <a:latin typeface="GJJZhiYi-M12S" panose="03000509000000000000" pitchFamily="65" charset="-122"/>
                  <a:ea typeface="隶书" pitchFamily="49" charset="-122"/>
                  <a:sym typeface="GJJZhiYi-M12S" panose="03000509000000000000" pitchFamily="65" charset="-122"/>
                </a:rPr>
                <a:t>第六十四章</a:t>
              </a:r>
              <a:endParaRPr lang="zh-CN" altLang="en-US" sz="2400">
                <a:solidFill>
                  <a:prstClr val="black"/>
                </a:solidFill>
                <a:latin typeface="GJJZhiYi-M12S" panose="03000509000000000000" pitchFamily="65" charset="-122"/>
                <a:ea typeface="隶书" pitchFamily="49" charset="-122"/>
                <a:sym typeface="GJJZhiYi-M12S" panose="03000509000000000000" pitchFamily="65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07704" y="143720"/>
            <a:ext cx="6527347" cy="1851966"/>
            <a:chOff x="2775857" y="1616529"/>
            <a:chExt cx="8703129" cy="3298947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2775857" y="1616529"/>
              <a:ext cx="8703129" cy="0"/>
            </a:xfrm>
            <a:prstGeom prst="line">
              <a:avLst/>
            </a:prstGeom>
            <a:ln w="44450" cmpd="thickThin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endCxn id="23" idx="1"/>
            </p:cNvCxnSpPr>
            <p:nvPr/>
          </p:nvCxnSpPr>
          <p:spPr>
            <a:xfrm>
              <a:off x="2775857" y="4915476"/>
              <a:ext cx="5208814" cy="0"/>
            </a:xfrm>
            <a:prstGeom prst="line">
              <a:avLst/>
            </a:prstGeom>
            <a:ln w="44450" cmpd="thinThick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Grayscale pencilSize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503" y="2406106"/>
            <a:ext cx="3155496" cy="256100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52" y="4443958"/>
            <a:ext cx="367058" cy="36676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85" y="3434858"/>
            <a:ext cx="905195" cy="7580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619672" y="143720"/>
            <a:ext cx="7589176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1600">
                <a:latin typeface="隶书" pitchFamily="49" charset="-122"/>
                <a:ea typeface="隶书" pitchFamily="49" charset="-122"/>
                <a:sym typeface="GJJZhiYi-M12S" panose="03000509000000000000" pitchFamily="65" charset="-122"/>
              </a:rPr>
              <a:t>其安易持，其未兆易谋；</a:t>
            </a:r>
            <a:r>
              <a:rPr lang="zh-CN" altLang="en-US" sz="160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GJJZhiYi-M12S" panose="03000509000000000000" pitchFamily="65" charset="-122"/>
              </a:rPr>
              <a:t>其脆易泮</a:t>
            </a:r>
            <a:r>
              <a:rPr lang="zh-CN" altLang="en-US" sz="1600">
                <a:latin typeface="隶书" pitchFamily="49" charset="-122"/>
                <a:ea typeface="隶书" pitchFamily="49" charset="-122"/>
                <a:sym typeface="GJJZhiYi-M12S" panose="03000509000000000000" pitchFamily="65" charset="-122"/>
              </a:rPr>
              <a:t>，其微易散。为之于未有，治之于未乱。合抱之木，生于毫末；九层之台，起于</a:t>
            </a:r>
            <a:r>
              <a:rPr lang="zh-CN" altLang="en-US" sz="160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GJJZhiYi-M12S" panose="03000509000000000000" pitchFamily="65" charset="-122"/>
              </a:rPr>
              <a:t>累土</a:t>
            </a:r>
            <a:r>
              <a:rPr lang="zh-CN" altLang="en-US" sz="1600">
                <a:latin typeface="隶书" pitchFamily="49" charset="-122"/>
                <a:ea typeface="隶书" pitchFamily="49" charset="-122"/>
                <a:sym typeface="GJJZhiYi-M12S" panose="03000509000000000000" pitchFamily="65" charset="-122"/>
              </a:rPr>
              <a:t>；千里之行，始于足下。</a:t>
            </a:r>
            <a:r>
              <a:rPr lang="zh-CN" altLang="en-US" sz="160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GJJZhiYi-M12S" panose="03000509000000000000" pitchFamily="65" charset="-122"/>
              </a:rPr>
              <a:t>为者败之，执者失之</a:t>
            </a:r>
            <a:r>
              <a:rPr lang="zh-CN" altLang="en-US" sz="1600">
                <a:latin typeface="隶书" pitchFamily="49" charset="-122"/>
                <a:ea typeface="隶书" pitchFamily="49" charset="-122"/>
                <a:sym typeface="GJJZhiYi-M12S" panose="03000509000000000000" pitchFamily="65" charset="-122"/>
              </a:rPr>
              <a:t>。是以圣人无为故无败，</a:t>
            </a:r>
            <a:r>
              <a:rPr lang="zh-CN" altLang="en-US" sz="160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GJJZhiYi-M12S" panose="03000509000000000000" pitchFamily="65" charset="-122"/>
              </a:rPr>
              <a:t>无执故无失</a:t>
            </a:r>
            <a:r>
              <a:rPr lang="zh-CN" altLang="en-US" sz="1600">
                <a:latin typeface="隶书" pitchFamily="49" charset="-122"/>
                <a:ea typeface="隶书" pitchFamily="49" charset="-122"/>
                <a:sym typeface="GJJZhiYi-M12S" panose="03000509000000000000" pitchFamily="65" charset="-122"/>
              </a:rPr>
              <a:t>。民之从事，常于几成而败之。慎终如始，则无败事。是以圣人欲不欲，不贵难得之货，</a:t>
            </a:r>
            <a:r>
              <a:rPr lang="zh-CN" altLang="en-US" sz="160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GJJZhiYi-M12S" panose="03000509000000000000" pitchFamily="65" charset="-122"/>
              </a:rPr>
              <a:t>学不学</a:t>
            </a:r>
            <a:r>
              <a:rPr lang="zh-CN" altLang="en-US" sz="1600">
                <a:latin typeface="隶书" pitchFamily="49" charset="-122"/>
                <a:ea typeface="隶书" pitchFamily="49" charset="-122"/>
                <a:sym typeface="GJJZhiYi-M12S" panose="03000509000000000000" pitchFamily="65" charset="-122"/>
              </a:rPr>
              <a:t>，复众人之所过，以辅万物之自然</a:t>
            </a:r>
            <a:r>
              <a:rPr lang="zh-CN" altLang="en-US" sz="160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GJJZhiYi-M12S" panose="03000509000000000000" pitchFamily="65" charset="-122"/>
              </a:rPr>
              <a:t>而不敢为</a:t>
            </a:r>
            <a:r>
              <a:rPr lang="zh-CN" altLang="en-US" sz="1600">
                <a:latin typeface="隶书" pitchFamily="49" charset="-122"/>
                <a:ea typeface="隶书" pitchFamily="49" charset="-122"/>
                <a:sym typeface="GJJZhiYi-M12S" panose="03000509000000000000" pitchFamily="65" charset="-122"/>
              </a:rPr>
              <a:t>。 </a:t>
            </a:r>
          </a:p>
        </p:txBody>
      </p:sp>
      <p:sp>
        <p:nvSpPr>
          <p:cNvPr id="6" name="矩形 5"/>
          <p:cNvSpPr/>
          <p:nvPr/>
        </p:nvSpPr>
        <p:spPr>
          <a:xfrm>
            <a:off x="1619672" y="2277626"/>
            <a:ext cx="7524328" cy="3761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[</a:t>
            </a:r>
            <a:r>
              <a:rPr lang="zh-CN" altLang="en-US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译文</a:t>
            </a:r>
            <a:r>
              <a:rPr lang="en-US" altLang="zh-CN" sz="24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]</a:t>
            </a:r>
            <a:r>
              <a:rPr lang="zh-CN" altLang="en-US" sz="16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事物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安</a:t>
            </a:r>
            <a:r>
              <a:rPr lang="zh-CN" altLang="en-US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然未生变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时容易持</a:t>
            </a:r>
            <a:r>
              <a:rPr lang="zh-CN" altLang="en-US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守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，</a:t>
            </a:r>
            <a:r>
              <a:rPr lang="zh-CN" altLang="en-US" sz="16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问题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没有出现迹象时容易</a:t>
            </a:r>
            <a:r>
              <a:rPr lang="zh-CN" altLang="en-US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解决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；</a:t>
            </a:r>
            <a:r>
              <a:rPr lang="en-US" altLang="zh-CN" sz="1600" b="1" noProof="1" smtClean="0">
                <a:solidFill>
                  <a:srgbClr val="FF0000"/>
                </a:solidFill>
                <a:latin typeface="Arial"/>
                <a:ea typeface="宋体" pitchFamily="2" charset="-122"/>
              </a:rPr>
              <a:t>事物脆弱时容易</a:t>
            </a:r>
            <a:r>
              <a:rPr lang="zh-CN" altLang="en-US" sz="1600" b="1" noProof="1" smtClean="0">
                <a:solidFill>
                  <a:srgbClr val="FF0000"/>
                </a:solidFill>
                <a:latin typeface="Arial"/>
                <a:ea typeface="宋体" pitchFamily="2" charset="-122"/>
              </a:rPr>
              <a:t>分离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；</a:t>
            </a:r>
            <a:r>
              <a:rPr lang="en-US" altLang="zh-CN" sz="16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事物细微时容易散失；做事情要在它尚未发生以前就处理妥当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；</a:t>
            </a:r>
            <a:r>
              <a:rPr lang="zh-CN" altLang="en-US" sz="16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在混乱没有产生时就进行整治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。</a:t>
            </a:r>
            <a:r>
              <a:rPr lang="en-US" altLang="zh-CN" sz="16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合抱的大树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，</a:t>
            </a:r>
            <a:r>
              <a:rPr lang="zh-CN" altLang="en-US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由</a:t>
            </a:r>
            <a:r>
              <a:rPr lang="en-US" altLang="zh-CN" sz="1600" b="1" noProof="1" smtClean="0">
                <a:solidFill>
                  <a:srgbClr val="FF0000"/>
                </a:solidFill>
                <a:latin typeface="Arial"/>
                <a:ea typeface="宋体" pitchFamily="2" charset="-122"/>
              </a:rPr>
              <a:t>细小的</a:t>
            </a:r>
            <a:r>
              <a:rPr lang="zh-CN" altLang="en-US" sz="1600" b="1" noProof="1" smtClean="0">
                <a:solidFill>
                  <a:srgbClr val="FF0000"/>
                </a:solidFill>
                <a:latin typeface="Arial"/>
                <a:ea typeface="宋体" pitchFamily="2" charset="-122"/>
              </a:rPr>
              <a:t>枝杈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生长</a:t>
            </a:r>
            <a:r>
              <a:rPr lang="zh-CN" altLang="en-US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而来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；</a:t>
            </a:r>
            <a:r>
              <a:rPr lang="en-US" altLang="zh-CN" sz="16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九层的高台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，</a:t>
            </a:r>
            <a:r>
              <a:rPr lang="zh-CN" altLang="en-US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从</a:t>
            </a:r>
            <a:r>
              <a:rPr lang="en-US" altLang="zh-CN" sz="1600" b="1" noProof="1" smtClean="0">
                <a:solidFill>
                  <a:srgbClr val="FF0000"/>
                </a:solidFill>
                <a:latin typeface="Arial"/>
                <a:ea typeface="宋体" pitchFamily="2" charset="-122"/>
              </a:rPr>
              <a:t>每一</a:t>
            </a:r>
            <a:r>
              <a:rPr lang="zh-CN" altLang="en-US" sz="1600" b="1" noProof="1">
                <a:solidFill>
                  <a:srgbClr val="FF0000"/>
                </a:solidFill>
                <a:latin typeface="Arial"/>
                <a:ea typeface="宋体" pitchFamily="2" charset="-122"/>
              </a:rPr>
              <a:t>筐</a:t>
            </a:r>
            <a:r>
              <a:rPr lang="en-US" altLang="zh-CN" sz="1600" b="1" noProof="1" smtClean="0">
                <a:solidFill>
                  <a:srgbClr val="FF0000"/>
                </a:solidFill>
                <a:latin typeface="Arial"/>
                <a:ea typeface="宋体" pitchFamily="2" charset="-122"/>
              </a:rPr>
              <a:t>泥土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筑起；</a:t>
            </a:r>
            <a:r>
              <a:rPr lang="en-US" altLang="zh-CN" sz="16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千里的远行，是从脚下第一步开始走出来的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。</a:t>
            </a:r>
            <a:r>
              <a:rPr lang="zh-CN" altLang="en-US" sz="1600" b="1" noProof="1" smtClean="0">
                <a:solidFill>
                  <a:srgbClr val="FF0000"/>
                </a:solidFill>
                <a:latin typeface="Arial"/>
                <a:ea typeface="宋体" pitchFamily="2" charset="-122"/>
              </a:rPr>
              <a:t>动手去做的就会坏事，有所把持的就会失去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。</a:t>
            </a:r>
            <a:r>
              <a:rPr lang="en-US" altLang="zh-CN" sz="16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因此圣人无所作为所以也不会招致失败，</a:t>
            </a:r>
            <a:r>
              <a:rPr lang="en-US" altLang="zh-CN" sz="1600" b="1" noProof="1">
                <a:solidFill>
                  <a:srgbClr val="FF0000"/>
                </a:solidFill>
                <a:latin typeface="Arial"/>
                <a:ea typeface="宋体" pitchFamily="2" charset="-122"/>
              </a:rPr>
              <a:t>无所执着所以也不遭受损害</a:t>
            </a:r>
            <a:r>
              <a:rPr lang="en-US" altLang="zh-CN" sz="16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。人们做事情，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总是在</a:t>
            </a:r>
            <a:r>
              <a:rPr lang="zh-CN" altLang="en-US" sz="16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接近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成功时</a:t>
            </a:r>
            <a:r>
              <a:rPr lang="zh-CN" altLang="en-US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使它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失败</a:t>
            </a:r>
            <a:r>
              <a:rPr lang="zh-CN" altLang="en-US" sz="16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。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所以</a:t>
            </a:r>
            <a:r>
              <a:rPr lang="zh-CN" altLang="en-US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像对待开始那样慎重对待结尾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，</a:t>
            </a:r>
            <a:r>
              <a:rPr lang="zh-CN" altLang="en-US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才不会有失败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的事情</a:t>
            </a:r>
            <a:r>
              <a:rPr lang="en-US" altLang="zh-CN" sz="16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。因此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，</a:t>
            </a:r>
            <a:r>
              <a:rPr lang="zh-CN" altLang="en-US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圣人想要常人所不想要的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，不</a:t>
            </a:r>
            <a:r>
              <a:rPr lang="zh-CN" altLang="en-US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重视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难以得到的货物</a:t>
            </a:r>
            <a:r>
              <a:rPr lang="en-US" altLang="zh-CN" sz="16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，</a:t>
            </a:r>
            <a:r>
              <a:rPr lang="en-US" altLang="zh-CN" sz="1600" b="1" noProof="1" smtClean="0">
                <a:solidFill>
                  <a:srgbClr val="FF0000"/>
                </a:solidFill>
                <a:latin typeface="Arial"/>
                <a:ea typeface="宋体" pitchFamily="2" charset="-122"/>
              </a:rPr>
              <a:t>学习</a:t>
            </a:r>
            <a:r>
              <a:rPr lang="zh-CN" altLang="en-US" sz="1600" b="1" noProof="1" smtClean="0">
                <a:solidFill>
                  <a:srgbClr val="FF0000"/>
                </a:solidFill>
                <a:latin typeface="Arial"/>
                <a:ea typeface="宋体" pitchFamily="2" charset="-122"/>
              </a:rPr>
              <a:t>常</a:t>
            </a:r>
            <a:r>
              <a:rPr lang="en-US" altLang="zh-CN" sz="1600" b="1" noProof="1" smtClean="0">
                <a:solidFill>
                  <a:srgbClr val="FF0000"/>
                </a:solidFill>
                <a:latin typeface="Arial"/>
                <a:ea typeface="宋体" pitchFamily="2" charset="-122"/>
              </a:rPr>
              <a:t>人所不学习的</a:t>
            </a:r>
            <a:r>
              <a:rPr lang="en-US" altLang="zh-CN" sz="16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，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补救众人所经常犯的过错</a:t>
            </a:r>
            <a:r>
              <a:rPr lang="zh-CN" altLang="en-US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，以辅助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万物的自然</a:t>
            </a:r>
            <a:r>
              <a:rPr lang="zh-CN" altLang="en-US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运行</a:t>
            </a:r>
            <a:r>
              <a:rPr lang="en-US" altLang="zh-CN" sz="1600" b="1" noProof="1" smtClean="0">
                <a:solidFill>
                  <a:srgbClr val="000000"/>
                </a:solidFill>
                <a:latin typeface="Arial"/>
                <a:ea typeface="宋体" pitchFamily="2" charset="-122"/>
              </a:rPr>
              <a:t>而</a:t>
            </a:r>
            <a:r>
              <a:rPr lang="en-US" altLang="zh-CN" sz="1600" b="1" noProof="1" smtClean="0">
                <a:solidFill>
                  <a:srgbClr val="FF0000"/>
                </a:solidFill>
                <a:latin typeface="Arial"/>
                <a:ea typeface="宋体" pitchFamily="2" charset="-122"/>
              </a:rPr>
              <a:t>不会妄加干预</a:t>
            </a:r>
            <a:r>
              <a:rPr lang="en-US" altLang="zh-CN" sz="16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。 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2400" b="1" noProof="1">
                <a:solidFill>
                  <a:srgbClr val="000000"/>
                </a:solidFill>
                <a:latin typeface="Arial"/>
                <a:ea typeface="宋体" pitchFamily="2" charset="-122"/>
              </a:rPr>
              <a:t>　 </a:t>
            </a: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zh-CN" altLang="en-US" sz="2400" b="1" noProof="1">
              <a:solidFill>
                <a:srgbClr val="000000"/>
              </a:solidFill>
              <a:latin typeface="Arial"/>
              <a:ea typeface="宋体" pitchFamily="2" charset="-122"/>
            </a:endParaRPr>
          </a:p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endParaRPr lang="zh-CN" altLang="en-US" sz="2400" b="1" noProof="1">
              <a:solidFill>
                <a:srgbClr val="000000"/>
              </a:solidFill>
              <a:latin typeface="Arial"/>
              <a:ea typeface="宋体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750">
        <p14:gallery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218" name="组合 45"/>
          <p:cNvGrpSpPr/>
          <p:nvPr/>
        </p:nvGrpSpPr>
        <p:grpSpPr>
          <a:xfrm>
            <a:off x="-165100" y="0"/>
            <a:ext cx="9309100" cy="5338763"/>
            <a:chOff x="-164930" y="0"/>
            <a:chExt cx="9308930" cy="5338708"/>
          </a:xfrm>
        </p:grpSpPr>
        <p:pic>
          <p:nvPicPr>
            <p:cNvPr id="47" name="图片 4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8" name="Picture 6" descr="C:\Documents and Settings\Administrator\桌面\Nipic_7193556_20111024140640832000.png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9219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43550" y="1409700"/>
            <a:ext cx="346075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弧形 4"/>
          <p:cNvSpPr/>
          <p:nvPr/>
        </p:nvSpPr>
        <p:spPr>
          <a:xfrm rot="20123216">
            <a:off x="1655112" y="1700981"/>
            <a:ext cx="4716000" cy="2844000"/>
          </a:xfrm>
          <a:prstGeom prst="arc">
            <a:avLst>
              <a:gd name="adj1" fmla="val 11066305"/>
              <a:gd name="adj2" fmla="val 268565"/>
            </a:avLst>
          </a:prstGeom>
          <a:ln>
            <a:gradFill flip="none" rotWithShape="1">
              <a:gsLst>
                <a:gs pos="100000">
                  <a:srgbClr val="E4E6E8">
                    <a:alpha val="43000"/>
                  </a:srgbClr>
                </a:gs>
                <a:gs pos="0">
                  <a:schemeClr val="accent1">
                    <a:lumMod val="5000"/>
                    <a:lumOff val="95000"/>
                    <a:alpha val="72000"/>
                  </a:schemeClr>
                </a:gs>
                <a:gs pos="26000">
                  <a:schemeClr val="bg1">
                    <a:lumMod val="65000"/>
                  </a:schemeClr>
                </a:gs>
                <a:gs pos="67000">
                  <a:schemeClr val="tx1">
                    <a:lumMod val="50000"/>
                    <a:lumOff val="50000"/>
                  </a:schemeClr>
                </a:gs>
                <a:gs pos="48000">
                  <a:schemeClr val="tx1">
                    <a:lumMod val="75000"/>
                    <a:lumOff val="25000"/>
                  </a:schemeClr>
                </a:gs>
              </a:gsLst>
              <a:lin ang="0" scaled="1"/>
            </a:gradFill>
            <a:prstDash val="sysDash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_14"/>
          <p:cNvSpPr txBox="1">
            <a:spLocks noChangeArrowheads="1"/>
          </p:cNvSpPr>
          <p:nvPr/>
        </p:nvSpPr>
        <p:spPr bwMode="auto">
          <a:xfrm>
            <a:off x="123518" y="123478"/>
            <a:ext cx="8896796" cy="828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7" tIns="34289" rIns="68577" bIns="34289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9pPr>
          </a:lstStyle>
          <a:p>
            <a:pPr algn="ctr" defTabSz="685800"/>
            <a:r>
              <a:rPr lang="zh-CN" altLang="en-US" sz="3600" spc="450" smtClean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“不盈”“不争”</a:t>
            </a:r>
            <a:r>
              <a:rPr lang="en-US" altLang="zh-CN" sz="3600" spc="450" smtClean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——</a:t>
            </a:r>
            <a:r>
              <a:rPr lang="zh-CN" altLang="en-US" sz="3600" spc="450" smtClean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老子的哲学观</a:t>
            </a:r>
            <a:endParaRPr lang="zh-CN" altLang="en-US" sz="3600" spc="45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2017" y="996654"/>
            <a:ext cx="844845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老子</a:t>
            </a:r>
            <a:r>
              <a:rPr lang="zh-CN" altLang="en-US" sz="2800" b="1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并</a:t>
            </a: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不反对人们成就功业，只是反对那种光想出风头占便宜贪利益、无功而争功、有功而居功的行为。</a:t>
            </a:r>
          </a:p>
          <a:p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老子</a:t>
            </a: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的“静虚”观念犹给人启迪。它表明着人的心灵保持凝聚充实的状态。唯有这种心灵，才能培养出高远的心志与天真朴素的气质，才能导引出浓厚了创造能量。这对于现代之喧嚣浮华，无异于清醒剂。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6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611560" y="658835"/>
            <a:ext cx="3816424" cy="1089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学习目标：</a:t>
            </a:r>
            <a:endParaRPr lang="en-US" altLang="zh-CN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、疏通文意</a:t>
            </a:r>
            <a:endParaRPr lang="en-US" altLang="zh-CN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、理解老子思想在现实中的运用。</a:t>
            </a:r>
            <a:endParaRPr lang="zh-CN" altLang="en-US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658110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218" name="组合 45"/>
          <p:cNvGrpSpPr/>
          <p:nvPr/>
        </p:nvGrpSpPr>
        <p:grpSpPr>
          <a:xfrm>
            <a:off x="-165100" y="0"/>
            <a:ext cx="9309100" cy="5338763"/>
            <a:chOff x="-164930" y="0"/>
            <a:chExt cx="9308930" cy="5338708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8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9219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43550" y="1409700"/>
            <a:ext cx="346075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弧形 4"/>
          <p:cNvSpPr/>
          <p:nvPr/>
        </p:nvSpPr>
        <p:spPr>
          <a:xfrm rot="20123216">
            <a:off x="1655112" y="1700981"/>
            <a:ext cx="4716000" cy="2844000"/>
          </a:xfrm>
          <a:prstGeom prst="arc">
            <a:avLst>
              <a:gd name="adj1" fmla="val 11066305"/>
              <a:gd name="adj2" fmla="val 268565"/>
            </a:avLst>
          </a:prstGeom>
          <a:ln>
            <a:gradFill flip="none" rotWithShape="1">
              <a:gsLst>
                <a:gs pos="100000">
                  <a:srgbClr val="E4E6E8">
                    <a:alpha val="43000"/>
                  </a:srgbClr>
                </a:gs>
                <a:gs pos="0">
                  <a:schemeClr val="accent1">
                    <a:lumMod val="5000"/>
                    <a:lumOff val="95000"/>
                    <a:alpha val="72000"/>
                  </a:schemeClr>
                </a:gs>
                <a:gs pos="26000">
                  <a:schemeClr val="bg1">
                    <a:lumMod val="65000"/>
                  </a:schemeClr>
                </a:gs>
                <a:gs pos="67000">
                  <a:schemeClr val="tx1">
                    <a:lumMod val="50000"/>
                    <a:lumOff val="50000"/>
                  </a:schemeClr>
                </a:gs>
                <a:gs pos="48000">
                  <a:schemeClr val="tx1">
                    <a:lumMod val="75000"/>
                    <a:lumOff val="25000"/>
                  </a:schemeClr>
                </a:gs>
              </a:gsLst>
              <a:lin ang="0" scaled="1"/>
            </a:gradFill>
            <a:prstDash val="sysDash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_14"/>
          <p:cNvSpPr txBox="1">
            <a:spLocks noChangeArrowheads="1"/>
          </p:cNvSpPr>
          <p:nvPr/>
        </p:nvSpPr>
        <p:spPr bwMode="auto">
          <a:xfrm>
            <a:off x="123518" y="123478"/>
            <a:ext cx="8896796" cy="828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7" tIns="34289" rIns="68577" bIns="34289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9pPr>
          </a:lstStyle>
          <a:p>
            <a:pPr algn="ctr" defTabSz="685800"/>
            <a:r>
              <a:rPr lang="zh-CN" altLang="en-US" sz="3600" spc="450" smtClean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“不盈”“不争”</a:t>
            </a:r>
            <a:r>
              <a:rPr lang="en-US" altLang="zh-CN" sz="3600" spc="450" smtClean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——</a:t>
            </a:r>
            <a:r>
              <a:rPr lang="zh-CN" altLang="en-US" sz="3600" spc="450" smtClean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老子的哲学观</a:t>
            </a:r>
            <a:endParaRPr lang="zh-CN" altLang="en-US" sz="3600" spc="45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1865" y="1131590"/>
            <a:ext cx="806489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    老子</a:t>
            </a: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是一位真正的智者，他教人无为、无我、居下、退后、清虚、自然</a:t>
            </a:r>
            <a:r>
              <a:rPr lang="en-US" altLang="zh-CN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他的思想乍看很难让人接受，因为一般人只能看到事物的正面，而老子却看到了反面；一般人只能看到事物的外表，而老子却看到了内涵。老子的思想，扩大了人类文化的广度，增加了深度与韧性。他反对无止境的追求物欲的满足，讲求的是精神境界的提升，反对以人为的方式扭曲，主张体法自然，正是化解今日危机的良丹妙药。</a:t>
            </a:r>
            <a:b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</a:br>
            <a:endParaRPr lang="zh-CN" altLang="en-US" sz="2800" b="1">
              <a:solidFill>
                <a:srgbClr val="3333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6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_14"/>
          <p:cNvSpPr txBox="1">
            <a:spLocks noChangeArrowheads="1"/>
          </p:cNvSpPr>
          <p:nvPr/>
        </p:nvSpPr>
        <p:spPr bwMode="auto">
          <a:xfrm>
            <a:off x="251520" y="1995686"/>
            <a:ext cx="5760640" cy="828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7" tIns="34289" rIns="68577" bIns="34289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9pPr>
          </a:lstStyle>
          <a:p>
            <a:pPr defTabSz="685800"/>
            <a:r>
              <a:rPr lang="zh-CN" altLang="en-US" sz="2800" b="1" spc="45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儒家和道家都是中国传统文人思想，思考，儒道有何不同？</a:t>
            </a:r>
            <a:endParaRPr lang="zh-CN" altLang="en-US" sz="2800" b="1" spc="45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6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2771800" y="2427734"/>
            <a:ext cx="5616624" cy="221599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做勇于担当的堂堂“君子”</a:t>
            </a:r>
          </a:p>
          <a:p>
            <a:pPr defTabSz="685800"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做内心超然的悠悠“圣人”</a:t>
            </a:r>
          </a:p>
          <a:p>
            <a:pPr defTabSz="685800">
              <a:spcBef>
                <a:spcPct val="50000"/>
              </a:spcBef>
            </a:pPr>
            <a:endParaRPr lang="zh-CN" altLang="en-US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544" y="195486"/>
            <a:ext cx="66064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>
                <a:solidFill>
                  <a:srgbClr val="33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人生启迪</a:t>
            </a:r>
            <a:r>
              <a:rPr lang="en-US" altLang="zh-CN" sz="4000">
                <a:solidFill>
                  <a:srgbClr val="33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en-US" altLang="zh-CN" sz="40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40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用儒家思想进取，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用道家智慧炼心。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9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duotone>
              <a:srgbClr val="E7E6E6">
                <a:shade val="45000"/>
                <a:satMod val="135000"/>
              </a:srgbClr>
              <a:prstClr val="white"/>
            </a:duotone>
          </a:blip>
          <a:stretch>
            <a:fillRect/>
          </a:stretch>
        </p:blipFill>
        <p:spPr>
          <a:xfrm>
            <a:off x="0" y="34784"/>
            <a:ext cx="9144000" cy="5143500"/>
          </a:xfrm>
          <a:prstGeom prst="rect">
            <a:avLst/>
          </a:prstGeom>
        </p:spPr>
      </p:pic>
      <p:sp>
        <p:nvSpPr>
          <p:cNvPr id="40962" name="文本框 40961"/>
          <p:cNvSpPr txBox="1"/>
          <p:nvPr/>
        </p:nvSpPr>
        <p:spPr>
          <a:xfrm>
            <a:off x="2933716" y="245722"/>
            <a:ext cx="2054225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cs typeface="+mn-ea"/>
              </a:rPr>
              <a:t>不满社会现实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0963" name="文本框 40962"/>
          <p:cNvSpPr txBox="1"/>
          <p:nvPr/>
        </p:nvSpPr>
        <p:spPr>
          <a:xfrm>
            <a:off x="587376" y="1590326"/>
            <a:ext cx="2192337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cs typeface="+mn-ea"/>
              </a:rPr>
              <a:t>自身修养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569913" y="2442032"/>
            <a:ext cx="2362200" cy="83099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cs typeface="+mn-ea"/>
              </a:rPr>
              <a:t>积极进取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itchFamily="18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cs typeface="+mn-ea"/>
              </a:rPr>
              <a:t>使命责任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0965" name="右大括号 40964"/>
          <p:cNvSpPr/>
          <p:nvPr/>
        </p:nvSpPr>
        <p:spPr bwMode="auto">
          <a:xfrm>
            <a:off x="1979712" y="1790700"/>
            <a:ext cx="304800" cy="1200150"/>
          </a:xfrm>
          <a:prstGeom prst="rightBrace">
            <a:avLst>
              <a:gd name="adj1" fmla="val 43750"/>
              <a:gd name="adj2" fmla="val 50000"/>
            </a:avLst>
          </a:prstGeom>
          <a:noFill/>
          <a:ln w="6350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zh-CN" sz="2400" smtClean="0">
              <a:solidFill>
                <a:srgbClr val="FF33CC"/>
              </a:solidFill>
              <a:latin typeface="Times New Roman" pitchFamily="18" charset="0"/>
            </a:endParaRPr>
          </a:p>
        </p:txBody>
      </p:sp>
      <p:sp>
        <p:nvSpPr>
          <p:cNvPr id="40967" name="文本框 40966"/>
          <p:cNvSpPr txBox="1"/>
          <p:nvPr/>
        </p:nvSpPr>
        <p:spPr>
          <a:xfrm>
            <a:off x="5963618" y="1621713"/>
            <a:ext cx="2362200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cs typeface="+mn-ea"/>
              </a:rPr>
              <a:t>自然天性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0968" name="文本框 40967"/>
          <p:cNvSpPr txBox="1"/>
          <p:nvPr/>
        </p:nvSpPr>
        <p:spPr>
          <a:xfrm>
            <a:off x="6019009" y="2409826"/>
            <a:ext cx="2362200" cy="83099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cs typeface="+mn-ea"/>
              </a:rPr>
              <a:t>宁静和谐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itchFamily="18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cs typeface="+mn-ea"/>
              </a:rPr>
              <a:t>超越世俗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0969" name="左大括号 40968"/>
          <p:cNvSpPr/>
          <p:nvPr/>
        </p:nvSpPr>
        <p:spPr bwMode="auto">
          <a:xfrm>
            <a:off x="5689603" y="1847904"/>
            <a:ext cx="304800" cy="1085850"/>
          </a:xfrm>
          <a:prstGeom prst="leftBrace">
            <a:avLst>
              <a:gd name="adj1" fmla="val 39407"/>
              <a:gd name="adj2" fmla="val 50000"/>
            </a:avLst>
          </a:prstGeom>
          <a:noFill/>
          <a:ln w="63500">
            <a:solidFill>
              <a:srgbClr val="FF33C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8681" name="左箭头 40969"/>
          <p:cNvSpPr>
            <a:spLocks noChangeArrowheads="1"/>
          </p:cNvSpPr>
          <p:nvPr/>
        </p:nvSpPr>
        <p:spPr bwMode="auto">
          <a:xfrm>
            <a:off x="5219703" y="2085975"/>
            <a:ext cx="360363" cy="228600"/>
          </a:xfrm>
          <a:prstGeom prst="leftArrow">
            <a:avLst>
              <a:gd name="adj1" fmla="val 50000"/>
              <a:gd name="adj2" fmla="val 29514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40971" name="文本框 40970"/>
          <p:cNvSpPr txBox="1"/>
          <p:nvPr/>
        </p:nvSpPr>
        <p:spPr>
          <a:xfrm>
            <a:off x="2977143" y="4030267"/>
            <a:ext cx="2362200" cy="83099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  <a:cs typeface="+mn-ea"/>
              </a:rPr>
              <a:t>疗救社会，使之恢复正常的秩序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0973" name="直接连接符 40972"/>
          <p:cNvSpPr>
            <a:spLocks noChangeShapeType="1"/>
          </p:cNvSpPr>
          <p:nvPr/>
        </p:nvSpPr>
        <p:spPr bwMode="auto">
          <a:xfrm flipH="1" flipV="1">
            <a:off x="1565492" y="3235253"/>
            <a:ext cx="0" cy="354806"/>
          </a:xfrm>
          <a:prstGeom prst="line">
            <a:avLst/>
          </a:prstGeom>
          <a:noFill/>
          <a:ln w="228600">
            <a:solidFill>
              <a:srgbClr val="FC2AED"/>
            </a:solidFill>
            <a:round/>
          </a:ln>
          <a:effectLst>
            <a:prstShdw prst="shdw17" dist="17961" dir="2700000">
              <a:srgbClr val="97198E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40974" name="直接连接符 40973"/>
          <p:cNvSpPr>
            <a:spLocks noChangeShapeType="1"/>
          </p:cNvSpPr>
          <p:nvPr/>
        </p:nvSpPr>
        <p:spPr bwMode="auto">
          <a:xfrm flipV="1">
            <a:off x="1439071" y="3493295"/>
            <a:ext cx="5761038" cy="54769"/>
          </a:xfrm>
          <a:prstGeom prst="line">
            <a:avLst/>
          </a:prstGeom>
          <a:noFill/>
          <a:ln w="228600">
            <a:solidFill>
              <a:srgbClr val="FC2AE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40975" name="直接连接符 40974"/>
          <p:cNvSpPr>
            <a:spLocks noChangeShapeType="1"/>
          </p:cNvSpPr>
          <p:nvPr/>
        </p:nvSpPr>
        <p:spPr bwMode="auto">
          <a:xfrm flipH="1">
            <a:off x="7088536" y="3127716"/>
            <a:ext cx="0" cy="301229"/>
          </a:xfrm>
          <a:prstGeom prst="line">
            <a:avLst/>
          </a:prstGeom>
          <a:noFill/>
          <a:ln w="228600">
            <a:solidFill>
              <a:srgbClr val="FC2AE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40976" name="上箭头 40975"/>
          <p:cNvSpPr>
            <a:spLocks noChangeArrowheads="1"/>
          </p:cNvSpPr>
          <p:nvPr/>
        </p:nvSpPr>
        <p:spPr bwMode="auto">
          <a:xfrm rot="10800000">
            <a:off x="3783892" y="3651647"/>
            <a:ext cx="533400" cy="32385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C2AED"/>
          </a:solidFill>
          <a:ln w="9525">
            <a:solidFill>
              <a:srgbClr val="FC2AED"/>
            </a:solidFill>
            <a:miter lim="800000"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8688" name="文本框 40976"/>
          <p:cNvSpPr txBox="1">
            <a:spLocks noChangeArrowheads="1"/>
          </p:cNvSpPr>
          <p:nvPr/>
        </p:nvSpPr>
        <p:spPr bwMode="auto">
          <a:xfrm>
            <a:off x="2424281" y="2085975"/>
            <a:ext cx="1015663" cy="59412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5400" b="1" smtClean="0">
                <a:solidFill>
                  <a:srgbClr val="FF0000"/>
                </a:solidFill>
                <a:latin typeface="Times New Roman" pitchFamily="18" charset="0"/>
              </a:rPr>
              <a:t>儒</a:t>
            </a:r>
          </a:p>
        </p:txBody>
      </p:sp>
      <p:sp>
        <p:nvSpPr>
          <p:cNvPr id="28689" name="文本框 40977"/>
          <p:cNvSpPr txBox="1">
            <a:spLocks noChangeArrowheads="1"/>
          </p:cNvSpPr>
          <p:nvPr/>
        </p:nvSpPr>
        <p:spPr bwMode="auto">
          <a:xfrm>
            <a:off x="4576691" y="2093768"/>
            <a:ext cx="1015663" cy="59412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5400" b="1" smtClean="0">
                <a:solidFill>
                  <a:srgbClr val="FF0000"/>
                </a:solidFill>
                <a:latin typeface="Times New Roman" pitchFamily="18" charset="0"/>
              </a:rPr>
              <a:t>道</a:t>
            </a:r>
          </a:p>
        </p:txBody>
      </p:sp>
      <p:sp>
        <p:nvSpPr>
          <p:cNvPr id="40979" name="上箭头 40978"/>
          <p:cNvSpPr>
            <a:spLocks noChangeArrowheads="1"/>
          </p:cNvSpPr>
          <p:nvPr/>
        </p:nvSpPr>
        <p:spPr bwMode="auto">
          <a:xfrm rot="10800000">
            <a:off x="3626300" y="681039"/>
            <a:ext cx="533400" cy="540544"/>
          </a:xfrm>
          <a:prstGeom prst="upArrow">
            <a:avLst>
              <a:gd name="adj1" fmla="val 50000"/>
              <a:gd name="adj2" fmla="val 33730"/>
            </a:avLst>
          </a:prstGeom>
          <a:solidFill>
            <a:srgbClr val="FC2AED"/>
          </a:solidFill>
          <a:ln w="9525">
            <a:solidFill>
              <a:srgbClr val="FC2AED"/>
            </a:solidFill>
            <a:miter lim="800000"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40981" name="文本框 40980"/>
          <p:cNvSpPr txBox="1">
            <a:spLocks noChangeArrowheads="1"/>
          </p:cNvSpPr>
          <p:nvPr/>
        </p:nvSpPr>
        <p:spPr bwMode="auto">
          <a:xfrm>
            <a:off x="684212" y="1960203"/>
            <a:ext cx="12239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smtClean="0">
                <a:solidFill>
                  <a:srgbClr val="FC2AED"/>
                </a:solidFill>
                <a:latin typeface="隶书" pitchFamily="49" charset="-122"/>
                <a:ea typeface="隶书" pitchFamily="49" charset="-122"/>
              </a:rPr>
              <a:t>加法</a:t>
            </a:r>
          </a:p>
        </p:txBody>
      </p:sp>
      <p:sp>
        <p:nvSpPr>
          <p:cNvPr id="40982" name="文本框 40981"/>
          <p:cNvSpPr txBox="1">
            <a:spLocks noChangeArrowheads="1"/>
          </p:cNvSpPr>
          <p:nvPr/>
        </p:nvSpPr>
        <p:spPr bwMode="auto">
          <a:xfrm>
            <a:off x="6083300" y="1911349"/>
            <a:ext cx="12239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smtClean="0">
                <a:solidFill>
                  <a:srgbClr val="FC2AED"/>
                </a:solidFill>
                <a:latin typeface="隶书" pitchFamily="49" charset="-122"/>
                <a:ea typeface="隶书" pitchFamily="49" charset="-122"/>
              </a:rPr>
              <a:t>减法</a:t>
            </a:r>
          </a:p>
        </p:txBody>
      </p:sp>
      <p:sp>
        <p:nvSpPr>
          <p:cNvPr id="28683" name="椭圆 40971"/>
          <p:cNvSpPr>
            <a:spLocks noChangeArrowheads="1"/>
          </p:cNvSpPr>
          <p:nvPr/>
        </p:nvSpPr>
        <p:spPr bwMode="auto">
          <a:xfrm>
            <a:off x="3294065" y="1343025"/>
            <a:ext cx="1368425" cy="19431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vert="eaVert"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 smtClean="0">
                <a:solidFill>
                  <a:srgbClr val="6600FF"/>
                </a:solidFill>
                <a:latin typeface="Times New Roman" pitchFamily="18" charset="0"/>
              </a:rPr>
              <a:t>异同</a:t>
            </a:r>
          </a:p>
        </p:txBody>
      </p:sp>
      <p:sp>
        <p:nvSpPr>
          <p:cNvPr id="25" name="矩形 24"/>
          <p:cNvSpPr>
            <a:spLocks noChangeArrowheads="1" noChangeShapeType="1" noTextEdit="1"/>
          </p:cNvSpPr>
          <p:nvPr/>
        </p:nvSpPr>
        <p:spPr bwMode="auto">
          <a:xfrm>
            <a:off x="408156" y="287014"/>
            <a:ext cx="2016125" cy="8651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chemeClr val="accent2"/>
                  </a:solidFill>
                  <a:round/>
                </a:ln>
                <a:solidFill>
                  <a:srgbClr val="0000FF"/>
                </a:solidFill>
                <a:latin typeface="宋体" panose="02010600030101010101" pitchFamily="2" charset="-122"/>
                <a:ea typeface="宋体" pitchFamily="2" charset="-122"/>
              </a:rPr>
              <a:t>粮店</a:t>
            </a:r>
          </a:p>
        </p:txBody>
      </p:sp>
      <p:sp>
        <p:nvSpPr>
          <p:cNvPr id="26" name="矩形 25"/>
          <p:cNvSpPr>
            <a:spLocks noChangeArrowheads="1" noChangeShapeType="1" noTextEdit="1"/>
          </p:cNvSpPr>
          <p:nvPr/>
        </p:nvSpPr>
        <p:spPr bwMode="auto">
          <a:xfrm>
            <a:off x="5339343" y="274793"/>
            <a:ext cx="2016125" cy="8651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chemeClr val="accent2"/>
                  </a:solidFill>
                  <a:round/>
                </a:ln>
                <a:solidFill>
                  <a:srgbClr val="0000FF"/>
                </a:solidFill>
                <a:latin typeface="宋体" panose="02010600030101010101" pitchFamily="2" charset="-122"/>
                <a:ea typeface="宋体" pitchFamily="2" charset="-122"/>
              </a:rPr>
              <a:t>药店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2000"/>
                                        <p:tgtEl>
                                          <p:spTgt spid="40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8" dur="20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/>
      <p:bldP spid="40964" grpId="0"/>
      <p:bldP spid="40965" grpId="0"/>
      <p:bldP spid="40967" grpId="0"/>
      <p:bldP spid="40968" grpId="0"/>
      <p:bldP spid="40971" grpId="0"/>
      <p:bldP spid="40981" grpId="0"/>
      <p:bldP spid="40982" grpId="0"/>
      <p:bldP spid="25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467544" y="441010"/>
            <a:ext cx="8496944" cy="31947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今日任务：</a:t>
            </a:r>
            <a:endParaRPr lang="en-US" altLang="zh-CN" sz="28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28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总结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《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</a:rPr>
              <a:t>老子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</a:rPr>
              <a:t>》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</a:rPr>
              <a:t>节选文本中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</a:t>
            </a:r>
            <a:endParaRPr lang="en-US" altLang="zh-CN" sz="28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（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）成语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——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查明成语意思抄下来</a:t>
            </a:r>
            <a:endParaRPr lang="en-US" altLang="zh-CN" sz="28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（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）格言</a:t>
            </a:r>
            <a:r>
              <a:rPr lang="en-US" altLang="zh-CN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——</a:t>
            </a: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摘抄格言原句，并总结可用于什么作文话题。</a:t>
            </a:r>
          </a:p>
        </p:txBody>
      </p:sp>
      <p:pic>
        <p:nvPicPr>
          <p:cNvPr id="4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2471400" y="11595100"/>
            <a:ext cx="482600" cy="3937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doors dir="vert"/>
      </p:transition>
    </mc:Choice>
    <mc:Fallback>
      <p:transition spd="slow" advClick="0" advTm="5000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85767" y="571484"/>
            <a:ext cx="7772467" cy="5715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800" b="1" spc="30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老子其人</a:t>
            </a: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1217040" y="1485879"/>
            <a:ext cx="4152928" cy="30861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580" tIns="34290" rIns="68580" bIns="3429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1600" u="none" strike="noStrike" spc="200" baseline="0">
                <a:ln w="3175">
                  <a:noFill/>
                  <a:prstDash val="dash"/>
                </a:ln>
                <a:solidFill>
                  <a:srgbClr val="404040"/>
                </a:solidFill>
                <a:uLnTx/>
                <a:uFillTx/>
                <a:latin typeface="微软雅黑" pitchFamily="34" charset="-122"/>
                <a:ea typeface="微软雅黑" pitchFamily="34" charset="-122"/>
                <a:cs typeface="微软雅黑" panose="020b0503020204020204" pitchFamily="34" charset="-122"/>
              </a:rPr>
              <a:t>老子，姓李•名耳•字聃，公元前571年诞生，春秋时期楚国人。我国古代伟大的哲学家和思想家，道家学派创始人，被唐武后封为太上老君，世界文化名人，世界百位历史名人之一，存世有《道德经》（又称《老子》），其作品的精华是朴素的辩证法，主张无为而治，其学说对中国哲学发展具有深刻影响。在道教中老子被尊为道祖。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085175" y="1485891"/>
            <a:ext cx="1355180" cy="3086125"/>
          </a:xfrm>
          <a:custGeom>
            <a:gdLst>
              <a:gd name="connsiteX0" fmla="*/ 0 w 1533524"/>
              <a:gd name="connsiteY0" fmla="*/ 0 h 2042825"/>
              <a:gd name="connsiteX1" fmla="*/ 1533524 w 1533524"/>
              <a:gd name="connsiteY1" fmla="*/ 0 h 2042825"/>
              <a:gd name="connsiteX2" fmla="*/ 1533524 w 1533524"/>
              <a:gd name="connsiteY2" fmla="*/ 2042825 h 2042825"/>
              <a:gd name="connsiteX3" fmla="*/ 0 w 1533524"/>
              <a:gd name="connsiteY3" fmla="*/ 2042825 h 204282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0" h="6480">
                <a:moveTo>
                  <a:pt x="0" y="0"/>
                </a:moveTo>
                <a:lnTo>
                  <a:pt x="5520" y="0"/>
                </a:lnTo>
                <a:lnTo>
                  <a:pt x="552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6"/>
    </p:custDataLst>
    <p:extLst>
      <p:ext uri="{BB962C8B-B14F-4D97-AF65-F5344CB8AC3E}">
        <p14:creationId xmlns:p14="http://schemas.microsoft.com/office/powerpoint/2010/main" val="2776939659"/>
      </p:ext>
    </p:extLst>
  </p:cSld>
  <p:clrMapOvr>
    <a:masterClrMapping/>
  </p:clrMapOvr>
  <p:transition spd="slow">
    <p:fade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411510"/>
            <a:ext cx="8229600" cy="857250"/>
          </a:xfrm>
        </p:spPr>
        <p:txBody>
          <a:bodyPr>
            <a:normAutofit/>
          </a:bodyPr>
          <a:lstStyle/>
          <a:p>
            <a:pPr lvl="0"/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老子生平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26" name="Picture 2" descr="c:\DOCUME~1\lee\APPLIC~1\360se6\USERDA~1\Temp\8C1001~1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7544" y="1131590"/>
            <a:ext cx="3744416" cy="3402205"/>
          </a:xfrm>
          <a:prstGeom prst="rect">
            <a:avLst/>
          </a:prstGeom>
          <a:noFill/>
        </p:spPr>
      </p:pic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67544" y="1131590"/>
            <a:ext cx="3754760" cy="3394472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244902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6000759" y="214296"/>
            <a:ext cx="3143240" cy="1555472"/>
            <a:chOff x="6000759" y="357166"/>
            <a:chExt cx="3143240" cy="2073962"/>
          </a:xfrm>
        </p:grpSpPr>
        <p:sp>
          <p:nvSpPr>
            <p:cNvPr id="5" name="Rectangle 2"/>
            <p:cNvSpPr>
              <a:spLocks noChangeArrowheads="1"/>
            </p:cNvSpPr>
            <p:nvPr/>
          </p:nvSpPr>
          <p:spPr bwMode="auto">
            <a:xfrm>
              <a:off x="6786610" y="1938685"/>
              <a:ext cx="1857356" cy="49244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268288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  <a:hlinkClick r:id="rId2" action="ppaction://hlinkfile"/>
                </a:rPr>
                <a:t>3.</a:t>
              </a:r>
              <a:r>
                <a:rPr kumimoji="0" lang="zh-CN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  <a:hlinkClick r:id="rId2" action="ppaction://hlinkfile"/>
                </a:rPr>
                <a:t>孔子问礼</a:t>
              </a:r>
              <a:endParaRPr kumimoji="0" lang="zh-CN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itchFamily="2" charset="-122"/>
              </a:endParaRPr>
            </a:p>
          </p:txBody>
        </p:sp>
        <p:pic>
          <p:nvPicPr>
            <p:cNvPr id="6" name="Picture 7" descr="C:\Documents and Settings\lee\桌面\楼观传奇之百经之首_标清[00_23_26][20140122-153103-2].BMP"/>
            <p:cNvPicPr>
              <a:picLocks noChangeAspect="1" noChangeArrowheads="1"/>
            </p:cNvPicPr>
            <p:nvPr/>
          </p:nvPicPr>
          <p:blipFill>
            <a:blip r:embed="rId3"/>
            <a:srcRect t="15151" b="15152"/>
            <a:stretch>
              <a:fillRect/>
            </a:stretch>
          </p:blipFill>
          <p:spPr bwMode="auto">
            <a:xfrm>
              <a:off x="6000759" y="357166"/>
              <a:ext cx="3143240" cy="1643074"/>
            </a:xfrm>
            <a:prstGeom prst="rect">
              <a:avLst/>
            </a:prstGeom>
            <a:noFill/>
          </p:spPr>
        </p:pic>
      </p:grpSp>
      <p:grpSp>
        <p:nvGrpSpPr>
          <p:cNvPr id="7" name="组合 6"/>
          <p:cNvGrpSpPr/>
          <p:nvPr/>
        </p:nvGrpSpPr>
        <p:grpSpPr>
          <a:xfrm>
            <a:off x="0" y="160717"/>
            <a:ext cx="2952736" cy="1555472"/>
            <a:chOff x="0" y="285728"/>
            <a:chExt cx="2952736" cy="2073962"/>
          </a:xfrm>
        </p:grpSpPr>
        <p:sp>
          <p:nvSpPr>
            <p:cNvPr id="8" name="Rectangle 1"/>
            <p:cNvSpPr>
              <a:spLocks noChangeArrowheads="1"/>
            </p:cNvSpPr>
            <p:nvPr/>
          </p:nvSpPr>
          <p:spPr bwMode="auto">
            <a:xfrm>
              <a:off x="357158" y="1867247"/>
              <a:ext cx="1785950" cy="49244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268288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  <a:hlinkClick r:id="rId4" action="ppaction://hlinkfile"/>
                </a:rPr>
                <a:t>1.</a:t>
              </a:r>
              <a:r>
                <a:rPr kumimoji="0" lang="zh-CN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  <a:hlinkClick r:id="rId4" action="ppaction://hlinkfile"/>
                </a:rPr>
                <a:t>聪颖少年</a:t>
              </a:r>
              <a:endParaRPr kumimoji="0" lang="zh-CN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itchFamily="2" charset="-122"/>
              </a:endParaRPr>
            </a:p>
          </p:txBody>
        </p:sp>
        <p:pic>
          <p:nvPicPr>
            <p:cNvPr id="9" name="Picture 10" descr="C:\Documents and Settings\lee\桌面\楼观传奇之老子出关_标清[00_15_30][20140122-153923-0].BMP"/>
            <p:cNvPicPr>
              <a:picLocks noChangeAspect="1" noChangeArrowheads="1"/>
            </p:cNvPicPr>
            <p:nvPr/>
          </p:nvPicPr>
          <p:blipFill>
            <a:blip r:embed="rId5"/>
            <a:srcRect t="12902" b="12903"/>
            <a:stretch>
              <a:fillRect/>
            </a:stretch>
          </p:blipFill>
          <p:spPr bwMode="auto">
            <a:xfrm>
              <a:off x="0" y="285728"/>
              <a:ext cx="2952736" cy="1643074"/>
            </a:xfrm>
            <a:prstGeom prst="rect">
              <a:avLst/>
            </a:prstGeom>
            <a:noFill/>
          </p:spPr>
        </p:pic>
      </p:grpSp>
      <p:grpSp>
        <p:nvGrpSpPr>
          <p:cNvPr id="10" name="组合 9"/>
          <p:cNvGrpSpPr/>
          <p:nvPr/>
        </p:nvGrpSpPr>
        <p:grpSpPr>
          <a:xfrm>
            <a:off x="2714613" y="1062446"/>
            <a:ext cx="3573805" cy="1777197"/>
            <a:chOff x="2714612" y="1488032"/>
            <a:chExt cx="3573805" cy="2369596"/>
          </a:xfrm>
        </p:grpSpPr>
        <p:sp>
          <p:nvSpPr>
            <p:cNvPr id="11" name="矩形 10"/>
            <p:cNvSpPr/>
            <p:nvPr/>
          </p:nvSpPr>
          <p:spPr>
            <a:xfrm>
              <a:off x="3643306" y="1488032"/>
              <a:ext cx="1300356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mtClean="0">
                  <a:hlinkClick r:id="rId6" action="ppaction://hlinkfile"/>
                </a:rPr>
                <a:t>2.</a:t>
              </a:r>
              <a:r>
                <a:rPr lang="zh-CN" altLang="zh-CN" smtClean="0">
                  <a:hlinkClick r:id="rId6" action="ppaction://hlinkfile"/>
                </a:rPr>
                <a:t>入周求学</a:t>
              </a:r>
              <a:endParaRPr lang="zh-CN" altLang="en-US"/>
            </a:p>
          </p:txBody>
        </p:sp>
        <p:pic>
          <p:nvPicPr>
            <p:cNvPr id="12" name="Picture 11" descr="C:\Documents and Settings\lee\桌面\楼观传奇之老子出关_标清[00_19_39][20140122-154334-1].BMP"/>
            <p:cNvPicPr>
              <a:picLocks noChangeAspect="1" noChangeArrowheads="1"/>
            </p:cNvPicPr>
            <p:nvPr/>
          </p:nvPicPr>
          <p:blipFill>
            <a:blip r:embed="rId7"/>
            <a:srcRect t="14286" b="14286"/>
            <a:stretch>
              <a:fillRect/>
            </a:stretch>
          </p:blipFill>
          <p:spPr bwMode="auto">
            <a:xfrm>
              <a:off x="2714612" y="1857364"/>
              <a:ext cx="3573805" cy="2000264"/>
            </a:xfrm>
            <a:prstGeom prst="rect">
              <a:avLst/>
            </a:prstGeom>
            <a:noFill/>
          </p:spPr>
        </p:pic>
      </p:grpSp>
      <p:grpSp>
        <p:nvGrpSpPr>
          <p:cNvPr id="13" name="组合 12"/>
          <p:cNvGrpSpPr/>
          <p:nvPr/>
        </p:nvGrpSpPr>
        <p:grpSpPr>
          <a:xfrm>
            <a:off x="5357818" y="2893221"/>
            <a:ext cx="3786182" cy="1844753"/>
            <a:chOff x="5357818" y="4071942"/>
            <a:chExt cx="3786182" cy="2459670"/>
          </a:xfrm>
        </p:grpSpPr>
        <p:pic>
          <p:nvPicPr>
            <p:cNvPr id="14" name="Picture 12" descr="C:\Documents and Settings\lee\桌面\楼观传奇之老子出关_标清[00_33_15][20140122-155254-2].BMP"/>
            <p:cNvPicPr>
              <a:picLocks noChangeAspect="1" noChangeArrowheads="1"/>
            </p:cNvPicPr>
            <p:nvPr/>
          </p:nvPicPr>
          <p:blipFill>
            <a:blip r:embed="rId8"/>
            <a:srcRect t="13758" b="12946"/>
            <a:stretch>
              <a:fillRect/>
            </a:stretch>
          </p:blipFill>
          <p:spPr bwMode="auto">
            <a:xfrm>
              <a:off x="5357818" y="4071942"/>
              <a:ext cx="3786182" cy="2015885"/>
            </a:xfrm>
            <a:prstGeom prst="rect">
              <a:avLst/>
            </a:prstGeom>
            <a:noFill/>
          </p:spPr>
        </p:pic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>
              <a:off x="6390385" y="6039169"/>
              <a:ext cx="2151262" cy="49244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30480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  <a:hlinkClick r:id="rId9" action="ppaction://hlinkfile"/>
                </a:rPr>
                <a:t>5.</a:t>
              </a:r>
              <a:r>
                <a:rPr kumimoji="0" lang="zh-CN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  <a:hlinkClick r:id="rId9" action="ppaction://hlinkfile"/>
                </a:rPr>
                <a:t>出关</a:t>
              </a:r>
              <a:endParaRPr kumimoji="0" lang="zh-CN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" y="2839642"/>
            <a:ext cx="3879273" cy="1921415"/>
            <a:chOff x="0" y="3857628"/>
            <a:chExt cx="3879273" cy="2561886"/>
          </a:xfrm>
        </p:grpSpPr>
        <p:pic>
          <p:nvPicPr>
            <p:cNvPr id="17" name="Picture 13" descr="C:\Documents and Settings\lee\桌面\楼观传奇之百经之首_标清[00_56_56][20140122-153316-3].BMP"/>
            <p:cNvPicPr>
              <a:picLocks noChangeAspect="1" noChangeArrowheads="1"/>
            </p:cNvPicPr>
            <p:nvPr/>
          </p:nvPicPr>
          <p:blipFill>
            <a:blip r:embed="rId10"/>
            <a:srcRect t="13393" b="12946"/>
            <a:stretch>
              <a:fillRect/>
            </a:stretch>
          </p:blipFill>
          <p:spPr bwMode="auto">
            <a:xfrm>
              <a:off x="0" y="3857628"/>
              <a:ext cx="3879273" cy="2143140"/>
            </a:xfrm>
            <a:prstGeom prst="rect">
              <a:avLst/>
            </a:prstGeom>
            <a:noFill/>
          </p:spPr>
        </p:pic>
        <p:sp>
          <p:nvSpPr>
            <p:cNvPr id="18" name="Rectangle 3"/>
            <p:cNvSpPr>
              <a:spLocks noChangeArrowheads="1"/>
            </p:cNvSpPr>
            <p:nvPr/>
          </p:nvSpPr>
          <p:spPr bwMode="auto">
            <a:xfrm>
              <a:off x="857224" y="5927071"/>
              <a:ext cx="1857388" cy="49244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268288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  <a:hlinkClick r:id="rId11" action="ppaction://hlinkfile"/>
                </a:rPr>
                <a:t>4.</a:t>
              </a:r>
              <a:r>
                <a:rPr kumimoji="0" lang="zh-CN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  <a:hlinkClick r:id="rId11" action="ppaction://hlinkfile"/>
                </a:rPr>
                <a:t>函谷著书</a:t>
              </a:r>
              <a:endParaRPr kumimoji="0" lang="zh-CN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itchFamily="2" charset="-122"/>
              </a:endParaRPr>
            </a:p>
          </p:txBody>
        </p:sp>
      </p:grpSp>
      <p:sp>
        <p:nvSpPr>
          <p:cNvPr id="22" name="AutoShape 42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786183" y="4800600"/>
            <a:ext cx="1788711" cy="342900"/>
          </a:xfrm>
          <a:prstGeom prst="roundRect">
            <a:avLst>
              <a:gd name="adj" fmla="val 16667"/>
            </a:avLst>
          </a:prstGeom>
          <a:noFill/>
          <a:ln w="2857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zh-CN" altLang="en-US" sz="28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宋体" pitchFamily="2" charset="-122"/>
              </a:rPr>
              <a:t>老子的生平</a:t>
            </a:r>
            <a:endParaRPr lang="en-US" altLang="zh-CN" sz="28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宋体" pitchFamily="2" charset="-122"/>
            </a:endParaRPr>
          </a:p>
        </p:txBody>
      </p:sp>
      <p:sp>
        <p:nvSpPr>
          <p:cNvPr id="23" name="AutoShape 64">
            <a:hlinkClick action="ppaction://noaction"/>
          </p:cNvPr>
          <p:cNvSpPr>
            <a:spLocks noChangeArrowheads="1"/>
          </p:cNvSpPr>
          <p:nvPr/>
        </p:nvSpPr>
        <p:spPr bwMode="auto">
          <a:xfrm>
            <a:off x="7358083" y="4800600"/>
            <a:ext cx="1785950" cy="3429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5CEE3"/>
              </a:gs>
              <a:gs pos="100000">
                <a:srgbClr val="00A5CC"/>
              </a:gs>
            </a:gsLst>
            <a:lin ang="5400000" scaled="1"/>
          </a:gradFill>
          <a:ln w="2857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宋体" pitchFamily="2" charset="-122"/>
              </a:rPr>
              <a:t>辩证和无为</a:t>
            </a:r>
            <a:endParaRPr lang="en-US" altLang="zh-CN" sz="2800"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宋体" pitchFamily="2" charset="-122"/>
            </a:endParaRPr>
          </a:p>
        </p:txBody>
      </p:sp>
      <p:sp>
        <p:nvSpPr>
          <p:cNvPr id="24" name="AutoShape 42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5572132" y="4800600"/>
            <a:ext cx="1791710" cy="3429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7C308">
                  <a:alpha val="64999"/>
                </a:srgbClr>
              </a:gs>
              <a:gs pos="100000">
                <a:srgbClr val="FFC000"/>
              </a:gs>
            </a:gsLst>
            <a:lin ang="5400000" scaled="1"/>
          </a:gradFill>
          <a:ln w="2857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宋体" pitchFamily="2" charset="-122"/>
              </a:rPr>
              <a:t>老子的思想</a:t>
            </a:r>
            <a:endParaRPr lang="en-US" altLang="zh-CN" sz="2800"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09398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946" y="3778757"/>
            <a:ext cx="2678054" cy="13647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3"/>
          <a:stretch>
            <a:fillRect/>
          </a:stretch>
        </p:blipFill>
        <p:spPr>
          <a:xfrm>
            <a:off x="0" y="2209802"/>
            <a:ext cx="9144000" cy="50625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9512" y="195486"/>
            <a:ext cx="864096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smtClean="0">
                <a:solidFill>
                  <a:srgbClr val="000000"/>
                </a:solidFill>
              </a:rPr>
              <a:t>     </a:t>
            </a:r>
            <a:r>
              <a:rPr lang="zh-CN" altLang="en-US" sz="3600" smtClean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老子弃世出关</a:t>
            </a:r>
            <a:endParaRPr lang="en-US" altLang="zh-CN" sz="3600" smtClean="0">
              <a:solidFill>
                <a:srgbClr val="00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en-US" altLang="zh-CN">
                <a:solidFill>
                  <a:srgbClr val="000000"/>
                </a:solidFill>
              </a:rPr>
              <a:t> </a:t>
            </a:r>
            <a:r>
              <a:rPr lang="en-US" altLang="zh-CN" smtClean="0">
                <a:solidFill>
                  <a:srgbClr val="000000"/>
                </a:solidFill>
              </a:rPr>
              <a:t>     </a:t>
            </a:r>
            <a:endParaRPr lang="en-US" altLang="zh-CN">
              <a:solidFill>
                <a:srgbClr val="000000"/>
              </a:solidFill>
            </a:endParaRPr>
          </a:p>
          <a:p>
            <a:r>
              <a:rPr lang="en-US" altLang="zh-CN" sz="2400" smtClean="0">
                <a:solidFill>
                  <a:srgbClr val="000000"/>
                </a:solidFill>
              </a:rPr>
              <a:t>    </a:t>
            </a:r>
            <a:r>
              <a:rPr lang="zh-CN" altLang="en-US" sz="2400" smtClean="0">
                <a:solidFill>
                  <a:srgbClr val="000000"/>
                </a:solidFill>
              </a:rPr>
              <a:t>大约</a:t>
            </a:r>
            <a:r>
              <a:rPr lang="zh-CN" altLang="en-US" sz="2400">
                <a:solidFill>
                  <a:srgbClr val="000000"/>
                </a:solidFill>
              </a:rPr>
              <a:t>公元前</a:t>
            </a:r>
            <a:r>
              <a:rPr lang="en-US" altLang="zh-CN" sz="2400">
                <a:solidFill>
                  <a:srgbClr val="000000"/>
                </a:solidFill>
              </a:rPr>
              <a:t>485</a:t>
            </a:r>
            <a:r>
              <a:rPr lang="zh-CN" altLang="en-US" sz="2400">
                <a:solidFill>
                  <a:srgbClr val="000000"/>
                </a:solidFill>
              </a:rPr>
              <a:t>年，老子看到周王朝越来越衰败，就离开故土，准备出函谷关去四处云游。把守函谷关的长官尹喜很敬佩老子，听说他来到函谷关，非常高兴。可是当他知道老子要出关去云游，又觉得很可惜，就想设法留住老子。于是，尹喜就对老子说：“先生想出关也可以，但是得留下一部著作。”老子听后，就在函谷关住了几天。几天后，他交给尹喜一篇五千字左右的著作，然后就骑着大青牛走了。据说，这篇著作就是后来传世的</a:t>
            </a:r>
            <a:r>
              <a:rPr lang="en-US" altLang="zh-CN" sz="2400">
                <a:solidFill>
                  <a:srgbClr val="000000"/>
                </a:solidFill>
              </a:rPr>
              <a:t>《</a:t>
            </a:r>
            <a:r>
              <a:rPr lang="zh-CN" altLang="en-US" sz="2400">
                <a:solidFill>
                  <a:srgbClr val="000000"/>
                </a:solidFill>
              </a:rPr>
              <a:t>道德经</a:t>
            </a:r>
            <a:r>
              <a:rPr lang="en-US" altLang="zh-CN" sz="2400">
                <a:solidFill>
                  <a:srgbClr val="000000"/>
                </a:solidFill>
              </a:rPr>
              <a:t>》</a:t>
            </a:r>
            <a:r>
              <a:rPr lang="zh-CN" altLang="en-US" sz="2400" smtClean="0">
                <a:solidFill>
                  <a:srgbClr val="000000"/>
                </a:solidFill>
              </a:rPr>
              <a:t>。</a:t>
            </a:r>
            <a:endParaRPr lang="zh-CN" altLang="en-US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94613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5000" p14:dur="1400">
        <p14:doors dir="vert"/>
      </p:transition>
    </mc:Choice>
    <mc:Fallback>
      <p:transition spd="slow" advClick="0" advTm="5000">
        <p:fad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1571604" y="280158"/>
            <a:ext cx="5857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j-cs"/>
              </a:rPr>
              <a:t>二、老子的基本思想</a:t>
            </a:r>
          </a:p>
        </p:txBody>
      </p:sp>
      <p:pic>
        <p:nvPicPr>
          <p:cNvPr id="6146" name="Picture 2" descr="c:\DOCUME~1\lee\APPLIC~1\360se6\USERDA~1\Temp\U_5463~1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28663" y="1285866"/>
            <a:ext cx="3148883" cy="2732504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4357686" y="1232288"/>
            <a:ext cx="4572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smtClean="0"/>
              <a:t>原名</a:t>
            </a:r>
            <a:r>
              <a:rPr lang="en-US" altLang="zh-CN" sz="3200" smtClean="0"/>
              <a:t>《</a:t>
            </a:r>
            <a:r>
              <a:rPr lang="zh-CN" altLang="en-US" sz="3200" smtClean="0"/>
              <a:t>老子</a:t>
            </a:r>
            <a:r>
              <a:rPr lang="en-US" altLang="zh-CN" sz="3200" smtClean="0"/>
              <a:t>》</a:t>
            </a:r>
            <a:r>
              <a:rPr lang="zh-CN" altLang="en-US" sz="3200" smtClean="0"/>
              <a:t>， 后改为</a:t>
            </a:r>
            <a:r>
              <a:rPr lang="en-US" altLang="zh-CN" sz="3200" smtClean="0"/>
              <a:t>《</a:t>
            </a:r>
            <a:r>
              <a:rPr lang="zh-CN" altLang="en-US" sz="3200" smtClean="0"/>
              <a:t>道德经</a:t>
            </a:r>
            <a:r>
              <a:rPr lang="en-US" altLang="zh-CN" sz="3200" smtClean="0"/>
              <a:t>》</a:t>
            </a:r>
            <a:r>
              <a:rPr lang="zh-CN" altLang="en-US" sz="3200" smtClean="0"/>
              <a:t>，共</a:t>
            </a:r>
            <a:r>
              <a:rPr lang="en-US" altLang="zh-CN" sz="3200" smtClean="0"/>
              <a:t>81</a:t>
            </a:r>
            <a:r>
              <a:rPr lang="zh-CN" altLang="en-US" sz="3200" smtClean="0"/>
              <a:t>章，</a:t>
            </a:r>
            <a:r>
              <a:rPr lang="en-US" altLang="zh-CN" sz="3200" smtClean="0"/>
              <a:t>5000</a:t>
            </a:r>
            <a:r>
              <a:rPr lang="zh-CN" altLang="en-US" sz="3200" smtClean="0"/>
              <a:t>余字，记录了春秋晚期思想家老子的学说。分</a:t>
            </a:r>
            <a:r>
              <a:rPr lang="en-US" altLang="zh-CN" sz="3200" smtClean="0"/>
              <a:t>《</a:t>
            </a:r>
            <a:r>
              <a:rPr lang="zh-CN" altLang="en-US" sz="3200" smtClean="0"/>
              <a:t>道经</a:t>
            </a:r>
            <a:r>
              <a:rPr lang="en-US" altLang="zh-CN" sz="3200" smtClean="0"/>
              <a:t>》</a:t>
            </a:r>
            <a:r>
              <a:rPr lang="zh-CN" altLang="en-US" sz="3200" smtClean="0"/>
              <a:t>、</a:t>
            </a:r>
            <a:r>
              <a:rPr lang="en-US" altLang="zh-CN" sz="3200" smtClean="0"/>
              <a:t>《</a:t>
            </a:r>
            <a:r>
              <a:rPr lang="zh-CN" altLang="en-US" sz="3200" smtClean="0"/>
              <a:t>德经</a:t>
            </a:r>
            <a:r>
              <a:rPr lang="en-US" altLang="zh-CN" sz="3200" smtClean="0"/>
              <a:t>》</a:t>
            </a:r>
            <a:r>
              <a:rPr lang="zh-CN" altLang="en-US" sz="3200" smtClean="0"/>
              <a:t>两篇，</a:t>
            </a:r>
            <a:r>
              <a:rPr lang="en-US" altLang="zh-CN" sz="3200" smtClean="0"/>
              <a:t>《</a:t>
            </a:r>
            <a:r>
              <a:rPr lang="zh-CN" altLang="en-US" sz="3200" smtClean="0"/>
              <a:t>道经</a:t>
            </a:r>
            <a:r>
              <a:rPr lang="en-US" altLang="zh-CN" sz="3200" smtClean="0"/>
              <a:t>》</a:t>
            </a:r>
            <a:r>
              <a:rPr lang="zh-CN" altLang="en-US" sz="3200" smtClean="0"/>
              <a:t>谓体悟道之所传，</a:t>
            </a:r>
            <a:r>
              <a:rPr lang="en-US" altLang="zh-CN" sz="3200" smtClean="0"/>
              <a:t>《</a:t>
            </a:r>
            <a:r>
              <a:rPr lang="zh-CN" altLang="en-US" sz="3200" smtClean="0"/>
              <a:t>德经</a:t>
            </a:r>
            <a:r>
              <a:rPr lang="en-US" altLang="zh-CN" sz="3200" smtClean="0"/>
              <a:t>》</a:t>
            </a:r>
            <a:r>
              <a:rPr lang="zh-CN" altLang="en-US" sz="3200" smtClean="0"/>
              <a:t>谓先修自身心意。</a:t>
            </a:r>
            <a:endParaRPr lang="zh-CN" altLang="en-US" sz="3200"/>
          </a:p>
        </p:txBody>
      </p:sp>
      <p:pic>
        <p:nvPicPr>
          <p:cNvPr id="9" name="LOOP_03.WAV">
            <a:hlinkClick action="ppaction://media"/>
          </p:cNvPr>
          <p:cNvPicPr>
            <a:picLocks noRot="1" noChangeAspect="1"/>
          </p:cNvPicPr>
          <p:nvPr>
            <a:audioFile r:link="rId4"/>
            <p:extLst/>
          </p:nvPr>
        </p:nvPicPr>
        <p:blipFill>
          <a:blip r:embed="rId3"/>
          <a:stretch>
            <a:fillRect/>
          </a:stretch>
        </p:blipFill>
        <p:spPr>
          <a:xfrm>
            <a:off x="6715140" y="482189"/>
            <a:ext cx="3048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8308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5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642910" y="1017974"/>
            <a:ext cx="72152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4000" b="1" smtClean="0">
                <a:solidFill>
                  <a:srgbClr val="000000"/>
                </a:solidFill>
              </a:rPr>
              <a:t>1.</a:t>
            </a:r>
            <a:r>
              <a:rPr lang="zh-CN" altLang="en-US" sz="4000" b="1" smtClean="0">
                <a:solidFill>
                  <a:srgbClr val="000000"/>
                </a:solidFill>
              </a:rPr>
              <a:t>“道”</a:t>
            </a:r>
            <a:endParaRPr lang="en-US" altLang="zh-CN" sz="4000" b="1" smtClean="0">
              <a:solidFill>
                <a:srgbClr val="000000"/>
              </a:solidFill>
            </a:endParaRPr>
          </a:p>
          <a:p>
            <a:pPr>
              <a:buNone/>
            </a:pPr>
            <a:r>
              <a:rPr lang="zh-CN" altLang="zh-CN" sz="4000" b="1" smtClean="0">
                <a:solidFill>
                  <a:srgbClr val="000000"/>
                </a:solidFill>
              </a:rPr>
              <a:t>“道”是世界的本原</a:t>
            </a:r>
            <a:r>
              <a:rPr lang="zh-CN" altLang="en-US" sz="4000" b="1" smtClean="0">
                <a:solidFill>
                  <a:srgbClr val="000000"/>
                </a:solidFill>
              </a:rPr>
              <a:t>；</a:t>
            </a:r>
            <a:r>
              <a:rPr lang="zh-CN" altLang="zh-CN" sz="4000" b="1" smtClean="0">
                <a:solidFill>
                  <a:srgbClr val="000000"/>
                </a:solidFill>
              </a:rPr>
              <a:t>“道”是事物发展变化的规律和法则</a:t>
            </a:r>
            <a:r>
              <a:rPr lang="zh-CN" altLang="en-US" sz="4000" b="1" smtClean="0">
                <a:solidFill>
                  <a:srgbClr val="000000"/>
                </a:solidFill>
              </a:rPr>
              <a:t>。</a:t>
            </a:r>
            <a:endParaRPr lang="zh-CN" altLang="en-US" sz="4000" b="1">
              <a:solidFill>
                <a:srgbClr val="000000"/>
              </a:solidFill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4429124" y="214296"/>
            <a:ext cx="4500594" cy="1137497"/>
          </a:xfrm>
          <a:prstGeom prst="cloudCallout">
            <a:avLst>
              <a:gd name="adj1" fmla="val -59877"/>
              <a:gd name="adj2" fmla="val 179075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smtClean="0">
                <a:solidFill>
                  <a:srgbClr val="006866"/>
                </a:solidFill>
                <a:latin typeface="楷体" pitchFamily="49" charset="-122"/>
                <a:ea typeface="楷体" pitchFamily="49" charset="-122"/>
              </a:rPr>
              <a:t>道生一</a:t>
            </a:r>
            <a:r>
              <a:rPr lang="en-US" altLang="zh-CN" sz="2800" b="1" smtClean="0">
                <a:solidFill>
                  <a:srgbClr val="006866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smtClean="0">
                <a:solidFill>
                  <a:srgbClr val="006866"/>
                </a:solidFill>
                <a:latin typeface="楷体" pitchFamily="49" charset="-122"/>
                <a:ea typeface="楷体" pitchFamily="49" charset="-122"/>
              </a:rPr>
              <a:t>一生二</a:t>
            </a:r>
            <a:r>
              <a:rPr lang="en-US" altLang="zh-CN" sz="2800" b="1" smtClean="0">
                <a:solidFill>
                  <a:srgbClr val="006866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smtClean="0">
                <a:solidFill>
                  <a:srgbClr val="006866"/>
                </a:solidFill>
                <a:latin typeface="楷体" pitchFamily="49" charset="-122"/>
                <a:ea typeface="楷体" pitchFamily="49" charset="-122"/>
              </a:rPr>
              <a:t>二生三</a:t>
            </a:r>
            <a:r>
              <a:rPr lang="en-US" altLang="zh-CN" sz="2800" b="1" smtClean="0">
                <a:solidFill>
                  <a:srgbClr val="006866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smtClean="0">
                <a:solidFill>
                  <a:srgbClr val="006866"/>
                </a:solidFill>
                <a:latin typeface="楷体" pitchFamily="49" charset="-122"/>
                <a:ea typeface="楷体" pitchFamily="49" charset="-122"/>
              </a:rPr>
              <a:t>三生万物。</a:t>
            </a:r>
            <a:endParaRPr lang="zh-CN" altLang="en-US" sz="2800" b="1">
              <a:solidFill>
                <a:srgbClr val="0068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4" name="Picture 2" descr="c:\DOCUME~1\lee\APPLIC~1\360se6\USERDA~1\Temp\T0140F~1.G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857488" y="2946800"/>
            <a:ext cx="2428892" cy="18216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376376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84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4"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5"/>
          <a:stretch>
            <a:fillRect/>
          </a:stretch>
        </p:blipFill>
        <p:spPr bwMode="auto">
          <a:xfrm>
            <a:off x="3149461" y="1180570"/>
            <a:ext cx="2746375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33"/>
          <p:cNvGrpSpPr/>
          <p:nvPr/>
        </p:nvGrpSpPr>
        <p:grpSpPr>
          <a:xfrm rot="5217582">
            <a:off x="2130221" y="2209313"/>
            <a:ext cx="2323606" cy="732060"/>
            <a:chOff x="3059087" y="2408240"/>
            <a:chExt cx="6051502" cy="2019305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3059087" y="2660653"/>
              <a:ext cx="5810203" cy="1766892"/>
            </a:xfrm>
            <a:custGeom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9088363" y="2408240"/>
              <a:ext cx="22226" cy="30165"/>
            </a:xfrm>
            <a:custGeom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/>
          </p:nvSpPr>
          <p:spPr bwMode="auto">
            <a:xfrm>
              <a:off x="7656449" y="2562230"/>
              <a:ext cx="1390638" cy="1085851"/>
            </a:xfrm>
            <a:custGeom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7423089" y="3409956"/>
              <a:ext cx="887407" cy="517526"/>
            </a:xfrm>
            <a:custGeom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7021456" y="3602042"/>
              <a:ext cx="609595" cy="331789"/>
            </a:xfrm>
            <a:custGeom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/>
          </p:nvSpPr>
          <p:spPr bwMode="auto">
            <a:xfrm>
              <a:off x="5365706" y="3998920"/>
              <a:ext cx="217487" cy="44449"/>
            </a:xfrm>
            <a:custGeom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/>
          </p:nvSpPr>
          <p:spPr bwMode="auto">
            <a:xfrm>
              <a:off x="3311497" y="2559054"/>
              <a:ext cx="74613" cy="85725"/>
            </a:xfrm>
            <a:custGeom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/>
          </p:nvSpPr>
          <p:spPr bwMode="auto">
            <a:xfrm>
              <a:off x="7037330" y="3787780"/>
              <a:ext cx="44449" cy="85725"/>
            </a:xfrm>
            <a:custGeom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/>
          </p:nvSpPr>
          <p:spPr bwMode="auto">
            <a:xfrm>
              <a:off x="7689790" y="3643319"/>
              <a:ext cx="117475" cy="53974"/>
            </a:xfrm>
            <a:custGeom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/>
          </p:nvSpPr>
          <p:spPr bwMode="auto">
            <a:xfrm>
              <a:off x="5800677" y="4024319"/>
              <a:ext cx="60326" cy="49215"/>
            </a:xfrm>
            <a:custGeom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/>
          </p:nvSpPr>
          <p:spPr bwMode="auto">
            <a:xfrm>
              <a:off x="8385109" y="3101980"/>
              <a:ext cx="60326" cy="71438"/>
            </a:xfrm>
            <a:custGeom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/>
          </p:nvSpPr>
          <p:spPr bwMode="auto">
            <a:xfrm>
              <a:off x="5211718" y="3975107"/>
              <a:ext cx="71437" cy="41276"/>
            </a:xfrm>
            <a:custGeom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/>
          </p:nvSpPr>
          <p:spPr bwMode="auto">
            <a:xfrm>
              <a:off x="6751582" y="3944943"/>
              <a:ext cx="120648" cy="34924"/>
            </a:xfrm>
            <a:custGeom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/>
          </p:nvSpPr>
          <p:spPr bwMode="auto">
            <a:xfrm>
              <a:off x="8258109" y="3595694"/>
              <a:ext cx="71437" cy="47625"/>
            </a:xfrm>
            <a:custGeom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/>
          </p:nvSpPr>
          <p:spPr bwMode="auto">
            <a:xfrm>
              <a:off x="7581839" y="3667131"/>
              <a:ext cx="52387" cy="41276"/>
            </a:xfrm>
            <a:custGeom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/>
          </p:nvSpPr>
          <p:spPr bwMode="auto">
            <a:xfrm>
              <a:off x="7986649" y="3297242"/>
              <a:ext cx="26988" cy="26989"/>
            </a:xfrm>
            <a:custGeom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/>
          </p:nvSpPr>
          <p:spPr bwMode="auto">
            <a:xfrm>
              <a:off x="8542270" y="2830517"/>
              <a:ext cx="30164" cy="33338"/>
            </a:xfrm>
            <a:custGeom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/>
          </p:nvSpPr>
          <p:spPr bwMode="auto">
            <a:xfrm>
              <a:off x="8412094" y="3003553"/>
              <a:ext cx="30164" cy="30165"/>
            </a:xfrm>
            <a:custGeom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/>
          </p:nvSpPr>
          <p:spPr bwMode="auto">
            <a:xfrm>
              <a:off x="7450077" y="3733806"/>
              <a:ext cx="22226" cy="26989"/>
            </a:xfrm>
            <a:custGeom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/>
          </p:nvSpPr>
          <p:spPr bwMode="auto">
            <a:xfrm>
              <a:off x="6897632" y="3873505"/>
              <a:ext cx="30164" cy="23813"/>
            </a:xfrm>
            <a:custGeom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/>
          </p:nvSpPr>
          <p:spPr bwMode="auto">
            <a:xfrm>
              <a:off x="5286331" y="4114806"/>
              <a:ext cx="668334" cy="106365"/>
            </a:xfrm>
            <a:custGeom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/>
          </p:nvSpPr>
          <p:spPr bwMode="auto">
            <a:xfrm>
              <a:off x="6919861" y="4029081"/>
              <a:ext cx="98425" cy="41276"/>
            </a:xfrm>
            <a:custGeom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/>
          </p:nvSpPr>
          <p:spPr bwMode="auto">
            <a:xfrm>
              <a:off x="8456561" y="3327403"/>
              <a:ext cx="33337" cy="30165"/>
            </a:xfrm>
            <a:custGeom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/>
          </p:nvSpPr>
          <p:spPr bwMode="auto">
            <a:xfrm>
              <a:off x="8693150" y="2901951"/>
              <a:ext cx="71437" cy="82549"/>
            </a:xfrm>
            <a:custGeom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/>
        </p:nvGrpSpPr>
        <p:grpSpPr>
          <a:xfrm rot="17311644" flipH="1">
            <a:off x="4685509" y="2425806"/>
            <a:ext cx="2323606" cy="73206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/>
          </p:nvSpPr>
          <p:spPr bwMode="auto">
            <a:xfrm>
              <a:off x="3059087" y="2660653"/>
              <a:ext cx="5810203" cy="1766892"/>
            </a:xfrm>
            <a:custGeom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/>
          </p:nvSpPr>
          <p:spPr bwMode="auto">
            <a:xfrm>
              <a:off x="9088363" y="2408240"/>
              <a:ext cx="22226" cy="30165"/>
            </a:xfrm>
            <a:custGeom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/>
          </p:nvSpPr>
          <p:spPr bwMode="auto">
            <a:xfrm>
              <a:off x="7656449" y="2562230"/>
              <a:ext cx="1390638" cy="1085851"/>
            </a:xfrm>
            <a:custGeom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/>
          </p:nvSpPr>
          <p:spPr bwMode="auto">
            <a:xfrm>
              <a:off x="7423089" y="3409956"/>
              <a:ext cx="887407" cy="517526"/>
            </a:xfrm>
            <a:custGeom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/>
          </p:nvSpPr>
          <p:spPr bwMode="auto">
            <a:xfrm>
              <a:off x="7021456" y="3602042"/>
              <a:ext cx="609595" cy="331789"/>
            </a:xfrm>
            <a:custGeom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/>
          </p:nvSpPr>
          <p:spPr bwMode="auto">
            <a:xfrm>
              <a:off x="5365706" y="3998920"/>
              <a:ext cx="217487" cy="44449"/>
            </a:xfrm>
            <a:custGeom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/>
          </p:nvSpPr>
          <p:spPr bwMode="auto">
            <a:xfrm>
              <a:off x="3311497" y="2559054"/>
              <a:ext cx="74613" cy="85725"/>
            </a:xfrm>
            <a:custGeom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/>
          </p:nvSpPr>
          <p:spPr bwMode="auto">
            <a:xfrm>
              <a:off x="7037330" y="3787780"/>
              <a:ext cx="44449" cy="85725"/>
            </a:xfrm>
            <a:custGeom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/>
          </p:nvSpPr>
          <p:spPr bwMode="auto">
            <a:xfrm>
              <a:off x="7689790" y="3643319"/>
              <a:ext cx="117475" cy="53974"/>
            </a:xfrm>
            <a:custGeom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/>
          </p:nvSpPr>
          <p:spPr bwMode="auto">
            <a:xfrm>
              <a:off x="5800677" y="4024319"/>
              <a:ext cx="60326" cy="49215"/>
            </a:xfrm>
            <a:custGeom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/>
          </p:nvSpPr>
          <p:spPr bwMode="auto">
            <a:xfrm>
              <a:off x="8385109" y="3101980"/>
              <a:ext cx="60326" cy="71438"/>
            </a:xfrm>
            <a:custGeom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/>
          </p:nvSpPr>
          <p:spPr bwMode="auto">
            <a:xfrm>
              <a:off x="5211718" y="3975107"/>
              <a:ext cx="71437" cy="41276"/>
            </a:xfrm>
            <a:custGeom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/>
          </p:nvSpPr>
          <p:spPr bwMode="auto">
            <a:xfrm>
              <a:off x="6751582" y="3944943"/>
              <a:ext cx="120648" cy="34924"/>
            </a:xfrm>
            <a:custGeom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/>
          </p:nvSpPr>
          <p:spPr bwMode="auto">
            <a:xfrm>
              <a:off x="8258109" y="3595694"/>
              <a:ext cx="71437" cy="47625"/>
            </a:xfrm>
            <a:custGeom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/>
          </p:nvSpPr>
          <p:spPr bwMode="auto">
            <a:xfrm>
              <a:off x="7581839" y="3667131"/>
              <a:ext cx="52387" cy="41276"/>
            </a:xfrm>
            <a:custGeom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/>
          </p:nvSpPr>
          <p:spPr bwMode="auto">
            <a:xfrm>
              <a:off x="7986649" y="3297242"/>
              <a:ext cx="26988" cy="26989"/>
            </a:xfrm>
            <a:custGeom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/>
          </p:nvSpPr>
          <p:spPr bwMode="auto">
            <a:xfrm>
              <a:off x="8542270" y="2830517"/>
              <a:ext cx="30164" cy="33338"/>
            </a:xfrm>
            <a:custGeom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/>
          </p:nvSpPr>
          <p:spPr bwMode="auto">
            <a:xfrm>
              <a:off x="8412094" y="3003553"/>
              <a:ext cx="30164" cy="30165"/>
            </a:xfrm>
            <a:custGeom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/>
          </p:nvSpPr>
          <p:spPr bwMode="auto">
            <a:xfrm>
              <a:off x="7450077" y="3733806"/>
              <a:ext cx="22226" cy="26989"/>
            </a:xfrm>
            <a:custGeom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/>
          </p:nvSpPr>
          <p:spPr bwMode="auto">
            <a:xfrm>
              <a:off x="6897632" y="3873505"/>
              <a:ext cx="30164" cy="23813"/>
            </a:xfrm>
            <a:custGeom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/>
          </p:nvSpPr>
          <p:spPr bwMode="auto">
            <a:xfrm>
              <a:off x="5286331" y="4114806"/>
              <a:ext cx="668334" cy="106365"/>
            </a:xfrm>
            <a:custGeom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/>
          </p:nvSpPr>
          <p:spPr bwMode="auto">
            <a:xfrm>
              <a:off x="6919861" y="4029081"/>
              <a:ext cx="98425" cy="41276"/>
            </a:xfrm>
            <a:custGeom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/>
          </p:nvSpPr>
          <p:spPr bwMode="auto">
            <a:xfrm>
              <a:off x="8456561" y="3327403"/>
              <a:ext cx="33337" cy="30165"/>
            </a:xfrm>
            <a:custGeom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/>
          </p:nvSpPr>
          <p:spPr bwMode="auto">
            <a:xfrm>
              <a:off x="8693150" y="2901951"/>
              <a:ext cx="71437" cy="82549"/>
            </a:xfrm>
            <a:custGeom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84" name="_14"/>
          <p:cNvSpPr txBox="1">
            <a:spLocks noChangeArrowheads="1"/>
          </p:cNvSpPr>
          <p:nvPr/>
        </p:nvSpPr>
        <p:spPr bwMode="auto">
          <a:xfrm>
            <a:off x="3370511" y="3921884"/>
            <a:ext cx="2485085" cy="828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7" tIns="34289" rIns="68577" bIns="34289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itchFamily="34" charset="-122"/>
              </a:defRPr>
            </a:lvl9pPr>
          </a:lstStyle>
          <a:p>
            <a:pPr algn="ctr" defTabSz="685800"/>
            <a:r>
              <a:rPr lang="zh-CN" altLang="en-US" sz="3600" spc="450" smtClean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太极阴阳</a:t>
            </a:r>
            <a:endParaRPr lang="zh-CN" altLang="en-US" sz="3600" spc="450">
              <a:solidFill>
                <a:srgbClr val="0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4102" y="376946"/>
            <a:ext cx="216023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老子试图建立一个适合于所有事物的理论，一切事物都遵循这样的规律（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道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en-US" sz="32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63544" y="278719"/>
            <a:ext cx="22322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老子认为相互对立的事物会互相转化，即是阴阳转化。转化的方法（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德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）来源于事物的规律（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道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）。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40068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6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tags/tag1.xml><?xml version="1.0" encoding="utf-8"?>
<p:tagLst xmlns:p="http://schemas.openxmlformats.org/presentationml/2006/main">
  <p:tag name="KSO_WM_ASSEMBLE_CHIP_INDEX" val="e9b21b2b9ea845a99dc8a063ac2ed6f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cbaf6a758c1ec0b708abb"/>
  <p:tag name="KSO_WM_TEMPLATE_ASSEMBLE_XID" val="5eecbaf6a758c1ec0b708abb"/>
  <p:tag name="KSO_WM_TEMPLATE_CATEGORY" val="diagram"/>
  <p:tag name="KSO_WM_TEMPLATE_INDEX" val="20207005"/>
  <p:tag name="KSO_WM_UNIT_BLOCK" val="0"/>
  <p:tag name="KSO_WM_UNIT_COMPATIBLE" val="0"/>
  <p:tag name="KSO_WM_UNIT_DEC_AREA_ID" val="ba29160c8d814b1caec6429c4a2d1705"/>
  <p:tag name="KSO_WM_UNIT_DEFAULT_FONT" val="24;44;4"/>
  <p:tag name="KSO_WM_UNIT_DIAGRAM_ISNUMVISUAL" val="0"/>
  <p:tag name="KSO_WM_UNIT_DIAGRAM_ISREFERUNIT" val="0"/>
  <p:tag name="KSO_WM_UNIT_HIGHLIGHT" val="0"/>
  <p:tag name="KSO_WM_UNIT_ID" val="diagram20207005_1*a*1"/>
  <p:tag name="KSO_WM_UNIT_INDEX" val="1"/>
  <p:tag name="KSO_WM_UNIT_ISCONTENTSTITLE" val="0"/>
  <p:tag name="KSO_WM_UNIT_ISNUMDGMTITLE" val="0"/>
  <p:tag name="KSO_WM_UNIT_LAST_MAX_FONTSIZE" val="60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19T21:17:49&quot;,&#10;    &quot;max&quot;: 0,&#10;    &quot;topChanged&quot;: 0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2"/>
</p:tagLst>
</file>

<file path=ppt/tags/tag10.xml><?xml version="1.0" encoding="utf-8"?>
<p:tagLst xmlns:p="http://schemas.openxmlformats.org/presentationml/2006/main">
  <p:tag name="KSO_WM_UNIT_PLACING_PICTURE_USER_VIEWPORT" val="{&quot;height&quot;:6432.5670557839831,&quot;width&quot;:14400.262973295534}"/>
</p:tagLst>
</file>

<file path=ppt/tags/tag11.xml><?xml version="1.0" encoding="utf-8"?>
<p:tagLst xmlns:p="http://schemas.openxmlformats.org/presentationml/2006/main">
  <p:tag name="KSO_WM_UNIT_PLACING_PICTURE_USER_VIEWPORT" val="{&quot;height&quot;:5250,&quot;width&quot;:5450}"/>
</p:tagLst>
</file>

<file path=ppt/tags/tag12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2.xml><?xml version="1.0" encoding="utf-8"?>
<p:tagLst xmlns:p="http://schemas.openxmlformats.org/presentationml/2006/main">
  <p:tag name="KSO_WM_ASSEMBLE_CHIP_INDEX" val="380a470ecb78477792e08cb603f1232a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cbaf6a758c1ec0b708abb"/>
  <p:tag name="KSO_WM_TEMPLATE_ASSEMBLE_XID" val="5eecbaf6a758c1ec0b708abb"/>
  <p:tag name="KSO_WM_TEMPLATE_CATEGORY" val="diagram"/>
  <p:tag name="KSO_WM_TEMPLATE_INDEX" val="20207005"/>
  <p:tag name="KSO_WM_UNIT_BLOCK" val="0"/>
  <p:tag name="KSO_WM_UNIT_COMPATIBLE" val="0"/>
  <p:tag name="KSO_WM_UNIT_DEC_AREA_ID" val="de66a2c95683434b94246dbe4ba8e9e0"/>
  <p:tag name="KSO_WM_UNIT_DEFAULT_FONT" val="14;20;2"/>
  <p:tag name="KSO_WM_UNIT_DIAGRAM_ISNUMVISUAL" val="0"/>
  <p:tag name="KSO_WM_UNIT_DIAGRAM_ISREFERUNIT" val="0"/>
  <p:tag name="KSO_WM_UNIT_HIGHLIGHT" val="0"/>
  <p:tag name="KSO_WM_UNIT_ID" val="diagram2020700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42"/>
</p:tagLst>
</file>

<file path=ppt/tags/tag3.xml><?xml version="1.0" encoding="utf-8"?>
<p:tagLst xmlns:p="http://schemas.openxmlformats.org/presentationml/2006/main">
  <p:tag name="KSO_WM_ASSEMBLE_CHIP_INDEX" val="6c8c18b199b34992bf6758a72d1aa049"/>
  <p:tag name="KSO_WM_BEAUTIFY_FLAG" val="#wm#"/>
  <p:tag name="KSO_WM_CHIP_GROUPID" val="5ebe3b850ac41c4a0a525602"/>
  <p:tag name="KSO_WM_CHIP_XID" val="5ebe3b850ac41c4a0a525603"/>
  <p:tag name="KSO_WM_TAG_VERSION" val="1.0"/>
  <p:tag name="KSO_WM_TEMPLATE_ASSEMBLE_GROUPID" val="5eecbaf6a758c1ec0b708abb"/>
  <p:tag name="KSO_WM_TEMPLATE_ASSEMBLE_XID" val="5eecbaf6a758c1ec0b708abb"/>
  <p:tag name="KSO_WM_TEMPLATE_CATEGORY" val="diagram"/>
  <p:tag name="KSO_WM_TEMPLATE_INDEX" val="20207005"/>
  <p:tag name="KSO_WM_UNIT_COMPATIBLE" val="0"/>
  <p:tag name="KSO_WM_UNIT_DEC_AREA_ID" val="81a038722108406ba3c0441f8e9cdda9"/>
  <p:tag name="KSO_WM_UNIT_DIAGRAM_ISNUMVISUAL" val="0"/>
  <p:tag name="KSO_WM_UNIT_DIAGRAM_ISREFERUNIT" val="0"/>
  <p:tag name="KSO_WM_UNIT_HIGHLIGHT" val="0"/>
  <p:tag name="KSO_WM_UNIT_ID" val="diagram20207005_1*d*1"/>
  <p:tag name="KSO_WM_UNIT_INDEX" val="1"/>
  <p:tag name="KSO_WM_UNIT_LAYERLEVEL" val="1"/>
  <p:tag name="KSO_WM_UNIT_PICTURE_CLIP_FLAG" val="0"/>
  <p:tag name="KSO_WM_UNIT_PLACING_PICTURE" val="6c8c18b199b34992bf6758a72d1aa049"/>
  <p:tag name="KSO_WM_UNIT_SUPPORT_UNIT_TYPE" val="[&quot;α&quot;,&quot;β&quot;,&quot;θ&quot;]"/>
  <p:tag name="KSO_WM_UNIT_TYPE" val="d"/>
  <p:tag name="KSO_WM_UNIT_VALUE" val="1142*973"/>
</p:tagLst>
</file>

<file path=ppt/tags/tag4.xml><?xml version="1.0" encoding="utf-8"?>
<p:tagLst xmlns:p="http://schemas.openxmlformats.org/presentationml/2006/main">
  <p:tag name="KSO_WM_BEAUTIFY_FLAG" val="#wm#"/>
  <p:tag name="KSO_WM_CHIP_FILLPROP" val="[[{&quot;fill_id&quot;:&quot;722accd572074b41a2d4cf8c733c9957&quot;,&quot;fill_align&quot;:&quot;cb&quot;,&quot;text_align&quot;:&quot;cb&quot;,&quot;text_direction&quot;:&quot;horizontal&quot;,&quot;chip_types&quot;:[&quot;header&quot;]},{&quot;fill_id&quot;:&quot;e836bed5e59843b5bc0179a1591ebf37&quot;,&quot;fill_align&quot;:&quot;rm&quot;,&quot;text_align&quot;:&quot;lm&quot;,&quot;text_direction&quot;:&quot;horizontal&quot;,&quot;chip_types&quot;:[&quot;text&quot;]},{&quot;fill_id&quot;:&quot;164c300f690d423ab1b6e3b65edb0bf9&quot;,&quot;fill_align&quot;:&quot;lm&quot;,&quot;text_align&quot;:&quot;lm&quot;,&quot;text_direction&quot;:&quot;horizontal&quot;,&quot;chip_types&quot;:[&quot;pictext&quot;,&quot;text&quot;,&quot;picture&quot;,&quot;chart&quot;,&quot;table&quot;,&quot;video&quot;]}],[{&quot;fill_id&quot;:&quot;722accd572074b41a2d4cf8c733c9957&quot;,&quot;fill_align&quot;:&quot;cb&quot;,&quot;text_align&quot;:&quot;cb&quot;,&quot;text_direction&quot;:&quot;horizontal&quot;,&quot;chip_types&quot;:[&quot;header&quot;]},{&quot;fill_id&quot;:&quot;e836bed5e59843b5bc0179a1591ebf37&quot;,&quot;fill_align&quot;:&quot;rm&quot;,&quot;text_align&quot;:&quot;lm&quot;,&quot;text_direction&quot;:&quot;horizontal&quot;,&quot;chip_types&quot;:[&quot;diagram&quot;,&quot;pictext&quot;,&quot;picture&quot;,&quot;chart&quot;,&quot;table&quot;,&quot;video&quot;]},{&quot;fill_id&quot;:&quot;164c300f690d423ab1b6e3b65edb0bf9&quot;,&quot;fill_align&quot;:&quot;lm&quot;,&quot;text_align&quot;:&quot;lm&quot;,&quot;text_direction&quot;:&quot;horizontal&quot;,&quot;chip_types&quot;:[&quot;text&quot;]}],[{&quot;fill_id&quot;:&quot;722accd572074b41a2d4cf8c733c9957&quot;,&quot;fill_align&quot;:&quot;cb&quot;,&quot;text_align&quot;:&quot;cb&quot;,&quot;text_direction&quot;:&quot;horizontal&quot;,&quot;chip_types&quot;:[&quot;text&quot;]},{&quot;fill_id&quot;:&quot;e836bed5e59843b5bc0179a1591ebf37&quot;,&quot;fill_align&quot;:&quot;rm&quot;,&quot;text_align&quot;:&quot;lm&quot;,&quot;text_direction&quot;:&quot;horizontal&quot;,&quot;chip_types&quot;:[&quot;pictext&quot;,&quot;picture&quot;,&quot;chart&quot;,&quot;table&quot;,&quot;video&quot;]},{&quot;fill_id&quot;:&quot;164c300f690d423ab1b6e3b65edb0bf9&quot;,&quot;fill_align&quot;:&quot;lm&quot;,&quot;text_align&quot;:&quot;lm&quot;,&quot;text_direction&quot;:&quot;horizontal&quot;,&quot;chip_types&quot;:[&quot;diagram&quot;,&quot;pictext&quot;,&quot;picture&quot;,&quot;chart&quot;,&quot;table&quot;,&quot;video&quot;]}],[{&quot;fill_id&quot;:&quot;722accd572074b41a2d4cf8c733c9957&quot;,&quot;fill_align&quot;:&quot;cb&quot;,&quot;text_align&quot;:&quot;cb&quot;,&quot;text_direction&quot;:&quot;horizontal&quot;,&quot;chip_types&quot;:[&quot;text&quot;]},{&quot;fill_id&quot;:&quot;e836bed5e59843b5bc0179a1591ebf37&quot;,&quot;fill_align&quot;:&quot;rm&quot;,&quot;text_align&quot;:&quot;lm&quot;,&quot;text_direction&quot;:&quot;horizontal&quot;,&quot;chip_types&quot;:[&quot;diagram&quot;]},{&quot;fill_id&quot;:&quot;164c300f690d423ab1b6e3b65edb0bf9&quot;,&quot;fill_align&quot;:&quot;lm&quot;,&quot;text_align&quot;:&quot;lm&quot;,&quot;text_direction&quot;:&quot;horizontal&quot;,&quot;chip_types&quot;:[&quot;pictext&quot;,&quot;picture&quot;,&quot;chart&quot;,&quot;table&quot;,&quot;video&quot;]}]]"/>
  <p:tag name="KSO_WM_CHIP_GROUPID" val="5e7f29ed24b822ad86e0202c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f29ed24b822ad86e0202d"/>
  <p:tag name="KSO_WM_SLIDE_BACKGROUND" val="[&quot;general&quot;]"/>
  <p:tag name="KSO_WM_SLIDE_BACKGROUND_TYPE" val="general"/>
  <p:tag name="KSO_WM_SLIDE_BK_DARK_LIGHT" val="2"/>
  <p:tag name="KSO_WM_SLIDE_ID" val="diagram20207005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6-19T21:17:49&quot;,&quot;maxSize&quot;:{&quot;size1&quot;:22.199598858067422},&quot;minSize&quot;:{&quot;size1&quot;:22.199598858067422},&quot;normalSize&quot;:{&quot;size1&quot;:22.199598858067422},&quot;subLayout&quot;:[{&quot;id&quot;:&quot;2020-06-19T21:17:49&quot;,&quot;margin&quot;:{&quot;bottom&quot;:-5.0132735538165355e-16,&quot;left&quot;:2.5399999618530273,&quot;right&quot;:2.5399999618530273,&quot;top&quot;:2.1170001029968262},&quot;type&quot;:0},{&quot;direction&quot;:1,&quot;id&quot;:&quot;2020-06-19T21:17:49&quot;,&quot;maxSize&quot;:{&quot;size1&quot;:60.859601816699794},&quot;minSize&quot;:{&quot;size1&quot;:48.359601816699794},&quot;normalSize&quot;:{&quot;size1&quot;:58.726268483366461},&quot;subLayout&quot;:[{&quot;id&quot;:&quot;2020-06-19T21:17:49&quot;,&quot;margin&quot;:{&quot;bottom&quot;:2.1170001029968262,&quot;left&quot;:2.5399999618530273,&quot;right&quot;:4.0106188430532284e-15,&quot;top&quot;:1.2699999809265137},&quot;type&quot;:0},{&quot;id&quot;:&quot;2020-06-19T21:17:49&quot;,&quot;margin&quot;:{&quot;bottom&quot;:2.1170001029968262,&quot;left&quot;:0.84700000286102295,&quot;right&quot;:2.5399999618530273,&quot;top&quot;:1.2699999809265137},&quot;type&quot;:0}],&quot;type&quot;:0}],&quot;type&quot;:0}"/>
  <p:tag name="KSO_WM_SLIDE_POSITION" val="71*60"/>
  <p:tag name="KSO_WM_SLIDE_RATIO" val="1.777778"/>
  <p:tag name="KSO_WM_SLIDE_SIZE" val="816*420"/>
  <p:tag name="KSO_WM_SLIDE_SUBTYPE" val="picTxt"/>
  <p:tag name="KSO_WM_SLIDE_SUPPORT_FEATURE_TYPE" val="0"/>
  <p:tag name="KSO_WM_SLIDE_TYPE" val="text"/>
  <p:tag name="KSO_WM_TAG_VERSION" val="1.0"/>
  <p:tag name="KSO_WM_TEMPLATE_ASSEMBLE_GROUPID" val="5eecbaf6a758c1ec0b708abb"/>
  <p:tag name="KSO_WM_TEMPLATE_ASSEMBLE_XID" val="5eecbaf6a758c1ec0b708abb"/>
  <p:tag name="KSO_WM_TEMPLATE_CATEGORY" val="diagram"/>
  <p:tag name="KSO_WM_TEMPLATE_COLOR_TYPE" val="1"/>
  <p:tag name="KSO_WM_TEMPLATE_INDEX" val="20207005"/>
  <p:tag name="KSO_WM_TEMPLATE_MASTER_TYPE" val="0"/>
  <p:tag name="KSO_WM_TEMPLATE_SUBCATEGORY" val="21"/>
</p:tagLst>
</file>

<file path=ppt/tags/tag5.xml><?xml version="1.0" encoding="utf-8"?>
<p:tagLst xmlns:p="http://schemas.openxmlformats.org/presentationml/2006/main">
  <p:tag name="KSO_WM_UNIT_PLACING_PICTURE_USER_VIEWPORT" val="{&quot;height&quot;:4070,&quot;width&quot;:4325}"/>
</p:tagLst>
</file>

<file path=ppt/tags/tag6.xml><?xml version="1.0" encoding="utf-8"?>
<p:tagLst xmlns:p="http://schemas.openxmlformats.org/presentationml/2006/main">
  <p:tag name="KSO_WM_UNIT_PLACING_PICTURE_USER_VIEWPORT" val="{&quot;height&quot;:4033.0724409448817,&quot;width&quot;:4969.2850393700783}"/>
</p:tagLst>
</file>

<file path=ppt/tags/tag7.xml><?xml version="1.0" encoding="utf-8"?>
<p:tagLst xmlns:p="http://schemas.openxmlformats.org/presentationml/2006/main">
  <p:tag name="KSO_WM_UNIT_PLACING_PICTURE_USER_VIEWPORT" val="{&quot;height&quot;:577.58110236220466,&quot;width&quot;:578.04409448818899}"/>
</p:tagLst>
</file>

<file path=ppt/tags/tag8.xml><?xml version="1.0" encoding="utf-8"?>
<p:tagLst xmlns:p="http://schemas.openxmlformats.org/presentationml/2006/main">
  <p:tag name="KSO_WM_UNIT_PLACING_PICTURE_USER_VIEWPORT" val="{&quot;height&quot;:1193.7165354330709,&quot;width&quot;:1425.5039370078739}"/>
</p:tagLst>
</file>

<file path=ppt/tags/tag9.xml><?xml version="1.0" encoding="utf-8"?>
<p:tagLst xmlns:p="http://schemas.openxmlformats.org/presentationml/2006/main">
  <p:tag name="KSO_WM_UNIT_PLACING_PICTURE_USER_VIEWPORT" val="{&quot;height&quot;:4864.0957792639783,&quot;width&quot;:14643.820176969855}"/>
</p:tagLst>
</file>

<file path=ppt/theme/theme1.xml><?xml version="1.0" encoding="utf-8"?>
<a:theme xmlns:r="http://schemas.openxmlformats.org/officeDocument/2006/relationships" xmlns:a="http://schemas.openxmlformats.org/drawingml/2006/main" name="千图网海量PPT模板www.58pic.com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E6C76"/>
      </a:accent1>
      <a:accent2>
        <a:srgbClr val="A2AAAE"/>
      </a:accent2>
      <a:accent3>
        <a:srgbClr val="FBE3C7"/>
      </a:accent3>
      <a:accent4>
        <a:srgbClr val="5E6C76"/>
      </a:accent4>
      <a:accent5>
        <a:srgbClr val="A2AAAE"/>
      </a:accent5>
      <a:accent6>
        <a:srgbClr val="FBE3C7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2zxfcyo">
      <a:majorFont>
        <a:latin typeface="+mn-lt"/>
        <a:ea typeface="+mn-ea"/>
        <a:cs typeface="Arial"/>
      </a:majorFont>
      <a:minorFont>
        <a:latin typeface="+mn-lt"/>
        <a:ea typeface="+mn-ea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千图网海量PPT模板www.58pic.com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F6891"/>
      </a:accent1>
      <a:accent2>
        <a:srgbClr val="2891B8"/>
      </a:accent2>
      <a:accent3>
        <a:srgbClr val="1C6584"/>
      </a:accent3>
      <a:accent4>
        <a:srgbClr val="4F6891"/>
      </a:accent4>
      <a:accent5>
        <a:srgbClr val="2891B8"/>
      </a:accent5>
      <a:accent6>
        <a:srgbClr val="1C6584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(16:9)</PresentationFormat>
  <Paragraphs>87</Paragraphs>
  <Slides>24</Slides>
  <Notes>8</Notes>
  <TotalTime>695</TotalTime>
  <HiddenSlides>0</HiddenSlides>
  <MMClips>3</MMClips>
  <ScaleCrop>0</ScaleCrop>
  <HeadingPairs>
    <vt:vector baseType="variant" size="6">
      <vt:variant>
        <vt:lpstr>Fonts used</vt:lpstr>
      </vt:variant>
      <vt:variant>
        <vt:i4>20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45">
      <vt:lpstr>Arial</vt:lpstr>
      <vt:lpstr>微软雅黑</vt:lpstr>
      <vt:lpstr>华文新魏</vt:lpstr>
      <vt:lpstr>Times New Roman</vt:lpstr>
      <vt:lpstr>宋体</vt:lpstr>
      <vt:lpstr>Lato Regular</vt:lpstr>
      <vt:lpstr>Lato Hairline</vt:lpstr>
      <vt:lpstr>Lato Light</vt:lpstr>
      <vt:lpstr>Calibri Light</vt:lpstr>
      <vt:lpstr>Calibri</vt:lpstr>
      <vt:lpstr>仿宋_GB2312</vt:lpstr>
      <vt:lpstr>Segoe UI</vt:lpstr>
      <vt:lpstr>楷体_GB2312</vt:lpstr>
      <vt:lpstr>华文隶书</vt:lpstr>
      <vt:lpstr>楷体</vt:lpstr>
      <vt:lpstr>隶书</vt:lpstr>
      <vt:lpstr>华文楷体</vt:lpstr>
      <vt:lpstr>方正舒体</vt:lpstr>
      <vt:lpstr>GJJZhiYi-M12S</vt:lpstr>
      <vt:lpstr>黑体</vt:lpstr>
      <vt:lpstr>千图网海量PPT模板www.58pic.com</vt:lpstr>
      <vt:lpstr>PowerPoint Presentation</vt:lpstr>
      <vt:lpstr>PowerPoint Presentation</vt:lpstr>
      <vt:lpstr>PowerPoint Presentation</vt:lpstr>
      <vt:lpstr>老子生平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赵倩</dc:creator>
  <cp:lastModifiedBy>xb21cn</cp:lastModifiedBy>
  <cp:revision>35</cp:revision>
  <dcterms:created xsi:type="dcterms:W3CDTF">2020-04-01T06:24:00Z</dcterms:created>
  <dcterms:modified xsi:type="dcterms:W3CDTF">2020-08-29T23:51:04Z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2052-11.1.0.9828</vt:lpwstr>
  </property>
</Properties>
</file>