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326" r:id="rId4"/>
    <p:sldId id="315" r:id="rId5"/>
    <p:sldId id="298" r:id="rId6"/>
    <p:sldId id="311" r:id="rId7"/>
    <p:sldId id="312" r:id="rId8"/>
    <p:sldId id="307" r:id="rId9"/>
    <p:sldId id="329" r:id="rId10"/>
    <p:sldId id="318" r:id="rId11"/>
    <p:sldId id="330" r:id="rId12"/>
    <p:sldId id="320" r:id="rId13"/>
    <p:sldId id="331" r:id="rId14"/>
    <p:sldId id="322" r:id="rId15"/>
    <p:sldId id="310" r:id="rId16"/>
    <p:sldId id="328" r:id="rId17"/>
    <p:sldId id="327" r:id="rId18"/>
    <p:sldId id="309" r:id="rId19"/>
    <p:sldId id="321" r:id="rId20"/>
    <p:sldId id="323" r:id="rId21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xmlns="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800000"/>
    <a:srgbClr val="0033CC"/>
    <a:srgbClr val="0000FF"/>
    <a:srgbClr val="66FF33"/>
    <a:srgbClr val="66FFFF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页眉占位符 5222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/>
          </a:p>
        </p:txBody>
      </p:sp>
      <p:sp>
        <p:nvSpPr>
          <p:cNvPr id="52227" name="日期占位符 5222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/>
          </a:p>
        </p:txBody>
      </p:sp>
      <p:sp>
        <p:nvSpPr>
          <p:cNvPr id="52228" name="幻灯片图像占位符 5222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2229" name="文本占位符 5222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2230" name="页脚占位符 5222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/>
          </a:p>
        </p:txBody>
      </p:sp>
      <p:sp>
        <p:nvSpPr>
          <p:cNvPr id="52231" name="灯片编号占位符 5223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任意多边形 61441"/>
          <p:cNvSpPr/>
          <p:nvPr/>
        </p:nvSpPr>
        <p:spPr>
          <a:xfrm>
            <a:off x="20638" y="12700"/>
            <a:ext cx="8896350" cy="6780213"/>
          </a:xfrm>
          <a:custGeom>
            <a:rect l="0" t="0" r="0" b="0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43" name="标题 61442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buClrTx/>
              <a:buSzTx/>
              <a:buFontTx/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44" name="副标题 61443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1445" name="日期占位符 6144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446" name="页脚占位符 6144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endParaRPr lang="zh-CN" altLang="en-US"/>
          </a:p>
        </p:txBody>
      </p:sp>
      <p:sp>
        <p:nvSpPr>
          <p:cNvPr id="61447" name="灯片编号占位符 6144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fld id="{9A0DB2DC-4C9A-4742-B13C-FB6460FD3503}" type="slidenum">
              <a:rPr lang="zh-CN" altLang="en-US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61448" name="组合 61447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1449" name="任意多边形 61448"/>
            <p:cNvSpPr/>
            <p:nvPr userDrawn="1"/>
          </p:nvSpPr>
          <p:spPr>
            <a:xfrm>
              <a:off x="177" y="177"/>
              <a:ext cx="2250" cy="1017"/>
            </a:xfrm>
            <a:custGeom>
              <a:rect l="0" t="0" r="0" b="0"/>
              <a:pathLst>
                <a:path w="794" h="413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0" name="任意多边形 61449"/>
            <p:cNvSpPr/>
            <p:nvPr userDrawn="1"/>
          </p:nvSpPr>
          <p:spPr>
            <a:xfrm>
              <a:off x="166" y="261"/>
              <a:ext cx="2244" cy="1007"/>
            </a:xfrm>
            <a:custGeom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1" name="任意多边形 61450"/>
            <p:cNvSpPr/>
            <p:nvPr userDrawn="1"/>
          </p:nvSpPr>
          <p:spPr>
            <a:xfrm>
              <a:off x="474" y="344"/>
              <a:ext cx="1488" cy="919"/>
            </a:xfrm>
            <a:custGeom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452" name="组合 61451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61453" name="任意多边形 61452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54" name="任意多边形 61453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55" name="任意多边形 61454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56" name="任意多边形 61455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57" name="任意多边形 61456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458" name="组合 61457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61459" name="任意多边形 61458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rect l="0" t="0" r="0" b="0"/>
              <a:pathLst>
                <a:path w="794" h="413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0" name="任意多边形 61459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1" name="任意多边形 61460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462" name="组合 61461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61463" name="任意多边形 61462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64" name="任意多边形 61463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65" name="任意多边形 61464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66" name="任意多边形 61465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67" name="任意多边形 61466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1468" name="任意多边形 61467"/>
          <p:cNvSpPr/>
          <p:nvPr/>
        </p:nvSpPr>
        <p:spPr>
          <a:xfrm>
            <a:off x="901700" y="5054600"/>
            <a:ext cx="6807200" cy="728663"/>
          </a:xfrm>
          <a:custGeom>
            <a:rect l="0" t="0" r="0" b="0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69" name="任意多边形 61468"/>
          <p:cNvSpPr/>
          <p:nvPr/>
        </p:nvSpPr>
        <p:spPr>
          <a:xfrm>
            <a:off x="4076700" y="1930400"/>
            <a:ext cx="889000" cy="381000"/>
          </a:xfrm>
          <a:custGeom>
            <a:rect l="0" t="0" r="0" b="0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任意多边形 60417"/>
          <p:cNvSpPr/>
          <p:nvPr/>
        </p:nvSpPr>
        <p:spPr>
          <a:xfrm rot="-3172564">
            <a:off x="7777163" y="-14287"/>
            <a:ext cx="1162050" cy="2084387"/>
          </a:xfrm>
          <a:custGeom>
            <a:rect l="0" t="0" r="0" b="0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19" name="标题 60418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0420" name="文本占位符 60419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0421" name="日期占位符 6042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0422" name="页脚占位符 60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60423" name="灯片编号占位符 60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0424" name="任意多边形 60423"/>
          <p:cNvSpPr/>
          <p:nvPr/>
        </p:nvSpPr>
        <p:spPr>
          <a:xfrm rot="-3172564">
            <a:off x="7864475" y="23813"/>
            <a:ext cx="1165225" cy="2097087"/>
          </a:xfrm>
          <a:custGeom>
            <a:rect l="0" t="0" r="0" b="0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5" name="任意多边形 60424"/>
          <p:cNvSpPr/>
          <p:nvPr/>
        </p:nvSpPr>
        <p:spPr>
          <a:xfrm rot="-3172564">
            <a:off x="7831138" y="192088"/>
            <a:ext cx="1025525" cy="1571625"/>
          </a:xfrm>
          <a:custGeom>
            <a:rect l="0" t="0" r="0" b="0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0426" name="组合 60425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60427" name="任意多边形 60426"/>
            <p:cNvSpPr/>
            <p:nvPr userDrawn="1"/>
          </p:nvSpPr>
          <p:spPr>
            <a:xfrm>
              <a:off x="24" y="3505"/>
              <a:ext cx="1089" cy="649"/>
            </a:xfrm>
            <a:custGeom>
              <a:rect l="0" t="0" r="0" b="0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8" name="任意多边形 60427"/>
            <p:cNvSpPr/>
            <p:nvPr userDrawn="1"/>
          </p:nvSpPr>
          <p:spPr>
            <a:xfrm>
              <a:off x="1022" y="3582"/>
              <a:ext cx="71" cy="129"/>
            </a:xfrm>
            <a:custGeom>
              <a:rect l="0" t="0" r="0" b="0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9" name="任意多边形 60428"/>
            <p:cNvSpPr/>
            <p:nvPr userDrawn="1"/>
          </p:nvSpPr>
          <p:spPr>
            <a:xfrm>
              <a:off x="20" y="3774"/>
              <a:ext cx="792" cy="410"/>
            </a:xfrm>
            <a:custGeom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0" name="任意多边形 60429"/>
            <p:cNvSpPr/>
            <p:nvPr userDrawn="1"/>
          </p:nvSpPr>
          <p:spPr>
            <a:xfrm>
              <a:off x="129" y="3808"/>
              <a:ext cx="525" cy="374"/>
            </a:xfrm>
            <a:custGeom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1" name="任意多边形 60430"/>
            <p:cNvSpPr/>
            <p:nvPr userDrawn="1"/>
          </p:nvSpPr>
          <p:spPr>
            <a:xfrm>
              <a:off x="485" y="3532"/>
              <a:ext cx="135" cy="121"/>
            </a:xfrm>
            <a:custGeom>
              <a:rect l="0" t="0" r="0" b="0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2" name="任意多边形 60431"/>
            <p:cNvSpPr/>
            <p:nvPr userDrawn="1"/>
          </p:nvSpPr>
          <p:spPr>
            <a:xfrm>
              <a:off x="641" y="4163"/>
              <a:ext cx="76" cy="112"/>
            </a:xfrm>
            <a:custGeom>
              <a:rect l="0" t="0" r="0" b="0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3" name="任意多边形 60432"/>
            <p:cNvSpPr/>
            <p:nvPr userDrawn="1"/>
          </p:nvSpPr>
          <p:spPr>
            <a:xfrm>
              <a:off x="504" y="3607"/>
              <a:ext cx="193" cy="383"/>
            </a:xfrm>
            <a:custGeom>
              <a:rect l="0" t="0" r="0" b="0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4" name="任意多边形 60433"/>
            <p:cNvSpPr/>
            <p:nvPr userDrawn="1"/>
          </p:nvSpPr>
          <p:spPr>
            <a:xfrm>
              <a:off x="668" y="3590"/>
              <a:ext cx="364" cy="174"/>
            </a:xfrm>
            <a:custGeom>
              <a:rect l="0" t="0" r="0" b="0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5" name="任意多边形 60434"/>
            <p:cNvSpPr/>
            <p:nvPr userDrawn="1"/>
          </p:nvSpPr>
          <p:spPr>
            <a:xfrm>
              <a:off x="347" y="3693"/>
              <a:ext cx="156" cy="67"/>
            </a:xfrm>
            <a:custGeom>
              <a:rect l="0" t="0" r="0" b="0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0436" name="组合 60435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60437" name="组合 60436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60438" name="任意多边形 60437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rect l="0" t="0" r="0" b="0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39" name="任意多边形 60438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rect l="0" t="0" r="0" b="0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40" name="任意多边形 60439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rect l="0" t="0" r="0" b="0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0441" name="任意多边形 60440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42" name="任意多边形 60441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43" name="任意多边形 60442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rect l="0" t="0" r="0" b="0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0444" name="组合 60443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60445" name="任意多边形 60444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rect l="0" t="0" r="0" b="0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46" name="任意多边形 60445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rect l="0" t="0" r="0" b="0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47" name="任意多边形 60446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rect l="0" t="0" r="0" b="0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48" name="任意多边形 60447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rect l="0" t="0" r="0" b="0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49" name="任意多边形 60448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rect l="0" t="0" r="0" b="0"/>
                  <a:pathLst>
                    <a:path w="192" h="503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50" name="任意多边形 60449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rect l="0" t="0" r="0" b="0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51" name="任意多边形 60450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rect l="0" t="0" r="0" b="0"/>
                  <a:pathLst>
                    <a:path w="941" h="423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52" name="任意多边形 60451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rect l="0" t="0" r="0" b="0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0453" name="组合 60452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60454" name="任意多边形 60453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rect l="0" t="0" r="0" b="0"/>
              <a:pathLst>
                <a:path w="772" h="3265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55" name="任意多边形 60454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rect l="0" t="0" r="0" b="0"/>
              <a:pathLst>
                <a:path w="772" h="3265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456" name="组合 60455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60457" name="组合 60456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60458" name="任意多边形 60457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rect l="0" t="0" r="0" b="0"/>
                <a:pathLst>
                  <a:path w="245" h="805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0459" name="组合 60458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60460" name="任意多边形 60459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rect l="0" t="0" r="0" b="0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61" name="任意多边形 60460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rect l="0" t="0" r="0" b="0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62" name="任意多边形 60461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rect l="0" t="0" r="0" b="0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63" name="任意多边形 60462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rect l="0" t="0" r="0" b="0"/>
                  <a:pathLst>
                    <a:path w="3007" h="3770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64" name="任意多边形 60463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rect l="0" t="0" r="0" b="0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65" name="任意多边形 60464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rect l="0" t="0" r="0" b="0"/>
                  <a:pathLst>
                    <a:path w="716" h="402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66" name="任意多边形 60465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rect l="0" t="0" r="0" b="0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467" name="任意多边形 60466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rect l="0" t="0" r="0" b="0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0468" name="直接连接符 60467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11" name="矩形 21510"/>
          <p:cNvSpPr/>
          <p:nvPr/>
        </p:nvSpPr>
        <p:spPr>
          <a:xfrm>
            <a:off x="125095" y="2679065"/>
            <a:ext cx="8823325" cy="13220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隶书" pitchFamily="49" charset="-122"/>
              </a:rPr>
              <a:t>       </a:t>
            </a:r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隶书" pitchFamily="49" charset="-122"/>
              </a:rPr>
              <a:t>身如飘蓬一线牵</a:t>
            </a:r>
          </a:p>
          <a:p>
            <a:pPr algn="l"/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隶书" pitchFamily="49" charset="-122"/>
              </a:rPr>
              <a:t>                人世浮沉雨打萍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3668" name="矩形 113667"/>
          <p:cNvSpPr>
            <a:spLocks noRot="1"/>
          </p:cNvSpPr>
          <p:nvPr/>
        </p:nvSpPr>
        <p:spPr>
          <a:xfrm>
            <a:off x="179388" y="333375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b="1"/>
              <a:t>4</a:t>
            </a:r>
            <a:r>
              <a:rPr lang="zh-CN" altLang="en-US" b="1"/>
              <a:t>、鹧鸪</a:t>
            </a:r>
            <a:r>
              <a:rPr lang="en-US" altLang="zh-CN" b="1">
                <a:latin typeface="Arial" panose="020b0604020202020204" pitchFamily="34" charset="0"/>
              </a:rPr>
              <a:t>——</a:t>
            </a:r>
            <a:r>
              <a:rPr lang="zh-CN" altLang="en-US" b="1"/>
              <a:t>羁旅乡愁</a:t>
            </a:r>
            <a:r>
              <a:rPr lang="zh-CN" altLang="en-US"/>
              <a:t> </a:t>
            </a:r>
          </a:p>
        </p:txBody>
      </p:sp>
      <p:sp>
        <p:nvSpPr>
          <p:cNvPr id="113669" name="文本框 113668"/>
          <p:cNvSpPr txBox="1"/>
          <p:nvPr/>
        </p:nvSpPr>
        <p:spPr>
          <a:xfrm>
            <a:off x="323850" y="1412875"/>
            <a:ext cx="8353425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800000"/>
                </a:solidFill>
                <a:latin typeface="Comic Sans MS" panose="030f0702030302020204" pitchFamily="66" charset="0"/>
              </a:rPr>
              <a:t>古载“其志淮南，不思北，南人闻之思家”，鹧鸪的鸣声让人听起来像“行不得也哥哥”，极容易勾起旅途艰险的联想和满腔的离愁别绪。</a:t>
            </a:r>
          </a:p>
        </p:txBody>
      </p:sp>
      <p:sp>
        <p:nvSpPr>
          <p:cNvPr id="113670" name="文本框 113669"/>
          <p:cNvSpPr txBox="1"/>
          <p:nvPr/>
        </p:nvSpPr>
        <p:spPr>
          <a:xfrm>
            <a:off x="323850" y="2565400"/>
            <a:ext cx="8280400" cy="955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omic Sans MS" panose="030f0702030302020204" pitchFamily="66" charset="0"/>
              </a:rPr>
              <a:t>落照苍茫秋草明，鹧鸪啼处远人行。</a:t>
            </a:r>
          </a:p>
          <a:p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latin typeface="Comic Sans MS" panose="030f0702030302020204" pitchFamily="66" charset="0"/>
              </a:rPr>
              <a:t>唐 李群玉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九子坡闻鹧鸪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</a:p>
        </p:txBody>
      </p:sp>
      <p:sp>
        <p:nvSpPr>
          <p:cNvPr id="113671" name="文本框 113670"/>
          <p:cNvSpPr txBox="1"/>
          <p:nvPr/>
        </p:nvSpPr>
        <p:spPr>
          <a:xfrm>
            <a:off x="323850" y="3933825"/>
            <a:ext cx="8280400" cy="955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omic Sans MS" panose="030f0702030302020204" pitchFamily="66" charset="0"/>
              </a:rPr>
              <a:t>江晚正愁余，山深闻鹧鸪。</a:t>
            </a:r>
          </a:p>
          <a:p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latin typeface="Comic Sans MS" panose="030f0702030302020204" pitchFamily="66" charset="0"/>
              </a:rPr>
              <a:t>辛弃疾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菩萨蛮</a:t>
            </a:r>
            <a:r>
              <a:rPr lang="en-US" altLang="zh-CN" sz="2800" b="1">
                <a:latin typeface="Arial" panose="020b0604020202020204" pitchFamily="34" charset="0"/>
              </a:rPr>
              <a:t>·</a:t>
            </a:r>
            <a:r>
              <a:rPr lang="zh-CN" altLang="en-US" sz="2800" b="1">
                <a:latin typeface="Comic Sans MS" panose="030f0702030302020204" pitchFamily="66" charset="0"/>
              </a:rPr>
              <a:t>书江西造口壁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/>
      <p:bldP spid="113669" grpId="1"/>
      <p:bldP spid="113670" grpId="2"/>
      <p:bldP spid="113671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35" name="矩形 103434"/>
          <p:cNvSpPr/>
          <p:nvPr/>
        </p:nvSpPr>
        <p:spPr>
          <a:xfrm>
            <a:off x="539750" y="2833688"/>
            <a:ext cx="8135938" cy="22367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omic Sans MS" panose="030f0702030302020204" pitchFamily="66" charset="0"/>
              </a:rPr>
              <a:t>2</a:t>
            </a:r>
            <a:r>
              <a:rPr lang="zh-CN" altLang="en-US" sz="2800" b="1">
                <a:latin typeface="Comic Sans MS" panose="030f0702030302020204" pitchFamily="66" charset="0"/>
              </a:rPr>
              <a:t>、“书信”之类意象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如：双鲤（代指书信。汉乐府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饮马长城窟行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  <a:r>
              <a:rPr lang="zh-CN" altLang="en-US" sz="2800" b="1">
                <a:latin typeface="Comic Sans MS" panose="030f0702030302020204" pitchFamily="66" charset="0"/>
              </a:rPr>
              <a:t>诗云：“客从远方来，遗我双鲤鱼。呼儿烹鲤鱼，中有尺素书。”）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鸿雁（代指书信）  尺素（书信）</a:t>
            </a:r>
          </a:p>
        </p:txBody>
      </p:sp>
      <p:sp>
        <p:nvSpPr>
          <p:cNvPr id="103436" name="文本框 103435"/>
          <p:cNvSpPr txBox="1"/>
          <p:nvPr/>
        </p:nvSpPr>
        <p:spPr>
          <a:xfrm>
            <a:off x="250825" y="260350"/>
            <a:ext cx="741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其他常见意象</a:t>
            </a:r>
          </a:p>
        </p:txBody>
      </p:sp>
      <p:sp>
        <p:nvSpPr>
          <p:cNvPr id="103437" name="文本框 103436"/>
          <p:cNvSpPr txBox="1"/>
          <p:nvPr/>
        </p:nvSpPr>
        <p:spPr>
          <a:xfrm>
            <a:off x="539750" y="1196975"/>
            <a:ext cx="8135938" cy="955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omic Sans MS" panose="030f0702030302020204" pitchFamily="66" charset="0"/>
              </a:rPr>
              <a:t>1</a:t>
            </a:r>
            <a:r>
              <a:rPr lang="zh-CN" altLang="en-US" sz="2800" b="1">
                <a:latin typeface="Comic Sans MS" panose="030f0702030302020204" pitchFamily="66" charset="0"/>
              </a:rPr>
              <a:t>、“漂泊”之感的意象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如：浮萍、飞蓬、孤雁、沙鸥 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4693" name="矩形 114692"/>
          <p:cNvSpPr/>
          <p:nvPr/>
        </p:nvSpPr>
        <p:spPr>
          <a:xfrm>
            <a:off x="250825" y="260350"/>
            <a:ext cx="8497888" cy="3517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omic Sans MS" panose="030f0702030302020204" pitchFamily="66" charset="0"/>
              </a:rPr>
              <a:t>3</a:t>
            </a:r>
            <a:r>
              <a:rPr lang="zh-CN" altLang="en-US" sz="2800" b="1">
                <a:latin typeface="Comic Sans MS" panose="030f0702030302020204" pitchFamily="66" charset="0"/>
              </a:rPr>
              <a:t>、表示地名的意象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如：桑梓（借代家乡） 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阳关（古地名，指代离别送行的歌，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阳关三叠</a:t>
            </a:r>
            <a:r>
              <a:rPr lang="en-US" altLang="zh-CN" sz="2800" b="1">
                <a:latin typeface="Comic Sans MS" panose="030f0702030302020204" pitchFamily="66" charset="0"/>
              </a:rPr>
              <a:t>》《</a:t>
            </a:r>
            <a:r>
              <a:rPr lang="zh-CN" altLang="en-US" sz="2800" b="1">
                <a:latin typeface="Comic Sans MS" panose="030f0702030302020204" pitchFamily="66" charset="0"/>
              </a:rPr>
              <a:t>渭城曲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  <a:r>
              <a:rPr lang="zh-CN" altLang="en-US" sz="2800" b="1">
                <a:latin typeface="Comic Sans MS" panose="030f0702030302020204" pitchFamily="66" charset="0"/>
              </a:rPr>
              <a:t>）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西楼（排遣忧伤或遥望故国、故乡、爱人、友人的伤心之楼）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关山（指遥远的地方，多用以表现怀乡、思人）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高楼、危楼、危栏、天涯、他乡等。</a:t>
            </a:r>
          </a:p>
        </p:txBody>
      </p:sp>
      <p:sp>
        <p:nvSpPr>
          <p:cNvPr id="114694" name="文本框 114693"/>
          <p:cNvSpPr txBox="1"/>
          <p:nvPr/>
        </p:nvSpPr>
        <p:spPr>
          <a:xfrm>
            <a:off x="250825" y="4149725"/>
            <a:ext cx="8497888" cy="223678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omic Sans MS" panose="030f0702030302020204" pitchFamily="66" charset="0"/>
              </a:rPr>
              <a:t>4</a:t>
            </a:r>
            <a:r>
              <a:rPr lang="zh-CN" altLang="en-US" sz="2800" b="1">
                <a:latin typeface="Comic Sans MS" panose="030f0702030302020204" pitchFamily="66" charset="0"/>
              </a:rPr>
              <a:t>、表示声音的意象   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如：笛声（寒山吹笛唤春归，迁客相看泪满衣）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芦管声（不知何处吹芦管，一夜征人尽望乡）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角声（故园黄叶满青苔，梦后城头晓角哀）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鸦鸣声（月落乌啼霜满天，江枫渔火对愁眠）等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4" name="标题 105473"/>
          <p:cNvSpPr>
            <a:spLocks noGrp="1"/>
          </p:cNvSpPr>
          <p:nvPr>
            <p:ph type="title"/>
          </p:nvPr>
        </p:nvSpPr>
        <p:spPr>
          <a:xfrm>
            <a:off x="539750" y="188913"/>
            <a:ext cx="7705725" cy="719137"/>
          </a:xfrm>
        </p:spPr>
        <p:txBody>
          <a:bodyPr anchor="b"/>
          <a:lstStyle/>
          <a:p>
            <a:r>
              <a:rPr lang="zh-CN" altLang="en-US" sz="4800" b="1">
                <a:effectLst>
                  <a:outerShdw blurRad="38100" dist="38100" dir="2700000">
                    <a:srgbClr val="C0C0C0"/>
                  </a:outerShdw>
                </a:effectLst>
                <a:ea typeface="汉仪秀英体简" pitchFamily="49" charset="-122"/>
              </a:rPr>
              <a:t>总结</a:t>
            </a:r>
          </a:p>
        </p:txBody>
      </p:sp>
      <p:sp>
        <p:nvSpPr>
          <p:cNvPr id="105478" name="文本框 105477"/>
          <p:cNvSpPr txBox="1"/>
          <p:nvPr/>
        </p:nvSpPr>
        <p:spPr>
          <a:xfrm>
            <a:off x="324485" y="3693160"/>
            <a:ext cx="8351838" cy="158559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</a:rPr>
              <a:t>、常见意象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</a:rPr>
              <a:t>: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</a:rPr>
              <a:t>月亮、秋风、秋霜、杜鹃、猿啼、沙鸥、孤雁、浮云、梧桐叶落、西楼、高楼、危楼、危栏等。</a:t>
            </a:r>
          </a:p>
        </p:txBody>
      </p:sp>
      <p:sp>
        <p:nvSpPr>
          <p:cNvPr id="105479" name="文本框 105478"/>
          <p:cNvSpPr txBox="1"/>
          <p:nvPr/>
        </p:nvSpPr>
        <p:spPr>
          <a:xfrm>
            <a:off x="323850" y="1052830"/>
            <a:ext cx="8352790" cy="20840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</a:rPr>
              <a:t>、常见标志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</a:rPr>
              <a:t>: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</a:rPr>
              <a:t>诗题中多含有客舍、登高、望月、寓居、次、泊、忆、寄、行、思等词语以及元宵、中秋、重阳、除夕等节日名。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7" name="文本框 66566"/>
          <p:cNvSpPr txBox="1"/>
          <p:nvPr/>
        </p:nvSpPr>
        <p:spPr>
          <a:xfrm>
            <a:off x="179388" y="0"/>
            <a:ext cx="81359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黑体" panose="02010609060101010101" pitchFamily="49" charset="-122"/>
              </a:rPr>
              <a:t>二、羁旅行役诗常见的手法</a:t>
            </a:r>
          </a:p>
        </p:txBody>
      </p:sp>
      <p:sp>
        <p:nvSpPr>
          <p:cNvPr id="66572" name="文本框 66571"/>
          <p:cNvSpPr txBox="1"/>
          <p:nvPr/>
        </p:nvSpPr>
        <p:spPr>
          <a:xfrm>
            <a:off x="755650" y="908050"/>
            <a:ext cx="7272338" cy="528638"/>
          </a:xfrm>
          <a:prstGeom prst="rect">
            <a:avLst/>
          </a:prstGeom>
          <a:noFill/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、借景抒情、寓情于景、情景交融</a:t>
            </a:r>
          </a:p>
        </p:txBody>
      </p:sp>
      <p:sp>
        <p:nvSpPr>
          <p:cNvPr id="66573" name="文本框 66572"/>
          <p:cNvSpPr txBox="1"/>
          <p:nvPr/>
        </p:nvSpPr>
        <p:spPr>
          <a:xfrm>
            <a:off x="755650" y="2060575"/>
            <a:ext cx="7272338" cy="528638"/>
          </a:xfrm>
          <a:prstGeom prst="rect">
            <a:avLst/>
          </a:prstGeom>
          <a:noFill/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、因梦寄情、虚实结合</a:t>
            </a:r>
          </a:p>
        </p:txBody>
      </p:sp>
      <p:sp>
        <p:nvSpPr>
          <p:cNvPr id="66574" name="文本框 66573"/>
          <p:cNvSpPr txBox="1"/>
          <p:nvPr/>
        </p:nvSpPr>
        <p:spPr>
          <a:xfrm>
            <a:off x="755650" y="3068638"/>
            <a:ext cx="7272338" cy="528637"/>
          </a:xfrm>
          <a:prstGeom prst="rect">
            <a:avLst/>
          </a:prstGeom>
          <a:noFill/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、侧面落笔</a:t>
            </a:r>
          </a:p>
        </p:txBody>
      </p:sp>
      <p:sp>
        <p:nvSpPr>
          <p:cNvPr id="66575" name="文本框 66574"/>
          <p:cNvSpPr txBox="1"/>
          <p:nvPr/>
        </p:nvSpPr>
        <p:spPr>
          <a:xfrm>
            <a:off x="755650" y="4076700"/>
            <a:ext cx="7272338" cy="528638"/>
          </a:xfrm>
          <a:prstGeom prst="rect">
            <a:avLst/>
          </a:prstGeom>
          <a:noFill/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、以乐景写哀情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2" grpId="0"/>
      <p:bldP spid="66573" grpId="1"/>
      <p:bldP spid="66574" grpId="2"/>
      <p:bldP spid="66575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20" name="矩形 111619"/>
          <p:cNvSpPr/>
          <p:nvPr/>
        </p:nvSpPr>
        <p:spPr>
          <a:xfrm>
            <a:off x="539750" y="404813"/>
            <a:ext cx="7920038" cy="22367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月夜  杜甫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今夜鄜州月，闺中只独看。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遥怜小儿女，未解忆长安。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香雾云鬟湿，清辉玉臂寒。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何时倚虚幌，双照泪痕干？</a:t>
            </a:r>
          </a:p>
        </p:txBody>
      </p:sp>
      <p:sp>
        <p:nvSpPr>
          <p:cNvPr id="111621" name="矩形 111620"/>
          <p:cNvSpPr/>
          <p:nvPr/>
        </p:nvSpPr>
        <p:spPr>
          <a:xfrm>
            <a:off x="179388" y="2924175"/>
            <a:ext cx="8785225" cy="353822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omic Sans MS" panose="030f0702030302020204" pitchFamily="66" charset="0"/>
              </a:rPr>
              <a:t>    </a:t>
            </a:r>
            <a:r>
              <a:rPr lang="zh-CN" altLang="en-US" sz="2800" b="1">
                <a:latin typeface="Comic Sans MS" panose="030f0702030302020204" pitchFamily="66" charset="0"/>
              </a:rPr>
              <a:t>侧面落笔。不说自己想家，却说家人想自己，令人倍觉凄凉。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本诗诗人设想了一幅妻子望月怀远的画面，忆之深，故望之久，将妻子写得娇美动人，也衬托出诗人的思之切，爱之深，读来格外动人。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另外如白居易的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邯郸冬至夜思家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  <a:r>
              <a:rPr lang="zh-CN" altLang="en-US" sz="2800" b="1">
                <a:latin typeface="Comic Sans MS" panose="030f0702030302020204" pitchFamily="66" charset="0"/>
              </a:rPr>
              <a:t>、王维的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九月九日忆山东兄弟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  <a:r>
              <a:rPr lang="zh-CN" altLang="en-US" sz="2800" b="1">
                <a:latin typeface="Comic Sans MS" panose="030f0702030302020204" pitchFamily="66" charset="0"/>
              </a:rPr>
              <a:t>等，都是想象家中的亲人在思念、谈论自己，从而表达自己的思乡之情的。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596" name="矩形 110595"/>
          <p:cNvSpPr/>
          <p:nvPr/>
        </p:nvSpPr>
        <p:spPr>
          <a:xfrm>
            <a:off x="684213" y="620713"/>
            <a:ext cx="7848600" cy="138271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绝句  杜甫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江碧鸟逾白， 山青花欲燃。 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今春看又过， 何日是归年？</a:t>
            </a:r>
          </a:p>
        </p:txBody>
      </p:sp>
      <p:sp>
        <p:nvSpPr>
          <p:cNvPr id="110597" name="矩形 110596"/>
          <p:cNvSpPr/>
          <p:nvPr/>
        </p:nvSpPr>
        <p:spPr>
          <a:xfrm>
            <a:off x="250825" y="2708275"/>
            <a:ext cx="8642350" cy="32623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>
                <a:latin typeface="Comic Sans MS" panose="030f0702030302020204" pitchFamily="66" charset="0"/>
              </a:rPr>
              <a:t>    </a:t>
            </a:r>
            <a:r>
              <a:rPr lang="zh-CN" altLang="en-US" sz="2800" b="1">
                <a:latin typeface="Comic Sans MS" panose="030f0702030302020204" pitchFamily="66" charset="0"/>
              </a:rPr>
              <a:t>乐景衬哀情。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latin typeface="Comic Sans MS" panose="030f0702030302020204" pitchFamily="66" charset="0"/>
              </a:rPr>
              <a:t>    当时诗人客寓成都，亟思东归，因战乱道阻，未能成行，所以有“今春看又过，何日是归年”的叹息。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latin typeface="Comic Sans MS" panose="030f0702030302020204" pitchFamily="66" charset="0"/>
              </a:rPr>
              <a:t>    但诗的前两句“江碧鸟逾白，山青花欲燃”却勾画出一幅浓丽的春日画面，极言春光融洽。如此美景，何以思归？原来这是以乐景写哀情，以客观景物与主观感受的鲜明对照，反衬诗人思乡之情更加浓厚。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41" name="文本框 65540"/>
          <p:cNvSpPr txBox="1"/>
          <p:nvPr/>
        </p:nvSpPr>
        <p:spPr>
          <a:xfrm>
            <a:off x="250825" y="188913"/>
            <a:ext cx="6337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黑体" panose="02010609060101010101" pitchFamily="49" charset="-122"/>
              </a:rPr>
              <a:t>四、羁旅行役诗常见的情感</a:t>
            </a:r>
          </a:p>
        </p:txBody>
      </p:sp>
      <p:sp>
        <p:nvSpPr>
          <p:cNvPr id="65546" name="矩形 65545"/>
          <p:cNvSpPr/>
          <p:nvPr/>
        </p:nvSpPr>
        <p:spPr>
          <a:xfrm>
            <a:off x="250825" y="1196975"/>
            <a:ext cx="8497888" cy="8318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1</a:t>
            </a:r>
            <a:r>
              <a:rPr lang="zh-CN" altLang="en-US" sz="2400" b="1">
                <a:latin typeface="Comic Sans MS" panose="030f0702030302020204" pitchFamily="66" charset="0"/>
              </a:rPr>
              <a:t>、天涯漂泊羁旅愁。叙写客居他乡的艰难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抒发漂泊不定的孤苦，内心的孤独、凄凉及思乡之情。</a:t>
            </a:r>
          </a:p>
        </p:txBody>
      </p:sp>
      <p:sp>
        <p:nvSpPr>
          <p:cNvPr id="65547" name="矩形 65546"/>
          <p:cNvSpPr/>
          <p:nvPr/>
        </p:nvSpPr>
        <p:spPr>
          <a:xfrm>
            <a:off x="179388" y="2276475"/>
            <a:ext cx="8496300" cy="11969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月落乌啼霜满天，江枫渔火对愁眠。</a:t>
            </a:r>
          </a:p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姑苏城外寒山寺，夜半钟声到客船。</a:t>
            </a:r>
            <a:endParaRPr lang="zh-CN" altLang="en-US" sz="2400" b="1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张继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《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枫桥夜泊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65548" name="文本框 65547"/>
          <p:cNvSpPr txBox="1"/>
          <p:nvPr/>
        </p:nvSpPr>
        <p:spPr>
          <a:xfrm>
            <a:off x="250825" y="3716338"/>
            <a:ext cx="8424863" cy="466725"/>
          </a:xfrm>
          <a:prstGeom prst="rect">
            <a:avLst/>
          </a:prstGeom>
          <a:noFill/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Comic Sans MS" panose="030f0702030302020204" pitchFamily="66" charset="0"/>
                <a:sym typeface="Arial" panose="020b0604020202020204" pitchFamily="34" charset="0"/>
              </a:rPr>
              <a:t>2</a:t>
            </a:r>
            <a:r>
              <a:rPr lang="zh-CN" altLang="en-US" sz="2400" b="1">
                <a:latin typeface="Comic Sans MS" panose="030f0702030302020204" pitchFamily="66" charset="0"/>
                <a:sym typeface="Arial" panose="020b0604020202020204" pitchFamily="34" charset="0"/>
              </a:rPr>
              <a:t>、</a:t>
            </a:r>
            <a:r>
              <a:rPr lang="zh-CN" altLang="en-US" sz="2400" b="1">
                <a:latin typeface="Comic Sans MS" panose="030f0702030302020204" pitchFamily="66" charset="0"/>
              </a:rPr>
              <a:t>望尽天涯怀人愁。感念亲情之深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表达对亲人的思念。 </a:t>
            </a:r>
          </a:p>
        </p:txBody>
      </p:sp>
      <p:sp>
        <p:nvSpPr>
          <p:cNvPr id="65549" name="矩形 65548"/>
          <p:cNvSpPr/>
          <p:nvPr/>
        </p:nvSpPr>
        <p:spPr>
          <a:xfrm>
            <a:off x="250825" y="4508500"/>
            <a:ext cx="8424863" cy="19272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晨起动征铎，客行悲故乡。 </a:t>
            </a:r>
          </a:p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鸡声茅店月，人迹板桥霜。</a:t>
            </a:r>
          </a:p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槲叶落山路，枳花明驿墙。 </a:t>
            </a:r>
          </a:p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因思杜陵梦，凫雁满回塘。</a:t>
            </a:r>
          </a:p>
          <a:p>
            <a:pPr algn="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                         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温庭筠</a:t>
            </a:r>
            <a:r>
              <a:rPr lang="en-US" altLang="zh-CN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《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商山早行》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6" grpId="0"/>
      <p:bldP spid="65547" grpId="1"/>
      <p:bldP spid="65548" grpId="2"/>
      <p:bldP spid="65549" gr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52" name="矩形 104451"/>
          <p:cNvSpPr/>
          <p:nvPr/>
        </p:nvSpPr>
        <p:spPr>
          <a:xfrm>
            <a:off x="250825" y="188913"/>
            <a:ext cx="8497888" cy="11969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omic Sans MS" panose="030f0702030302020204" pitchFamily="66" charset="0"/>
                <a:sym typeface="Arial" panose="020b0604020202020204" pitchFamily="34" charset="0"/>
              </a:rPr>
              <a:t>3</a:t>
            </a:r>
            <a:r>
              <a:rPr lang="zh-CN" altLang="en-US" sz="2400" b="1">
                <a:latin typeface="Comic Sans MS" panose="030f0702030302020204" pitchFamily="66" charset="0"/>
                <a:sym typeface="Arial" panose="020b0604020202020204" pitchFamily="34" charset="0"/>
              </a:rPr>
              <a:t>、</a:t>
            </a:r>
            <a:r>
              <a:rPr lang="zh-CN" altLang="en-US" sz="2400" b="1">
                <a:latin typeface="Comic Sans MS" panose="030f0702030302020204" pitchFamily="66" charset="0"/>
              </a:rPr>
              <a:t>羁旅他乡的幽怨之情。或表达人生感叹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流露年华易逝的苦闷</a:t>
            </a:r>
            <a:r>
              <a:rPr lang="en-US" altLang="zh-CN" sz="2400" b="1">
                <a:latin typeface="Comic Sans MS" panose="030f0702030302020204" pitchFamily="66" charset="0"/>
              </a:rPr>
              <a:t>;</a:t>
            </a:r>
            <a:r>
              <a:rPr lang="zh-CN" altLang="en-US" sz="2400" b="1">
                <a:latin typeface="Comic Sans MS" panose="030f0702030302020204" pitchFamily="66" charset="0"/>
              </a:rPr>
              <a:t>或抒发独居他乡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怀才不遇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报国无门的孤独寂寞、幽怨愤慨之情。 </a:t>
            </a:r>
          </a:p>
        </p:txBody>
      </p:sp>
      <p:sp>
        <p:nvSpPr>
          <p:cNvPr id="104453" name="矩形 104452"/>
          <p:cNvSpPr/>
          <p:nvPr/>
        </p:nvSpPr>
        <p:spPr>
          <a:xfrm>
            <a:off x="250825" y="1773238"/>
            <a:ext cx="8424863" cy="19272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风急天高猿啸哀，渚清沙白鸟飞回。 </a:t>
            </a:r>
          </a:p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无边落木萧萧下，不尽长江滚滚来。 </a:t>
            </a:r>
          </a:p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万里悲秋常作客，百年多病独登台。 </a:t>
            </a:r>
          </a:p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艰难苦恨繁霜鬂，潦倒新停浊酒杯。</a:t>
            </a:r>
          </a:p>
          <a:p>
            <a:pPr algn="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杜甫</a:t>
            </a:r>
            <a:r>
              <a:rPr lang="en-US" altLang="zh-CN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《 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登高</a:t>
            </a:r>
            <a:r>
              <a:rPr lang="en-US" altLang="zh-CN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 》</a:t>
            </a:r>
          </a:p>
        </p:txBody>
      </p:sp>
      <p:sp>
        <p:nvSpPr>
          <p:cNvPr id="104454" name="矩形 104453"/>
          <p:cNvSpPr/>
          <p:nvPr/>
        </p:nvSpPr>
        <p:spPr>
          <a:xfrm>
            <a:off x="250825" y="4149725"/>
            <a:ext cx="8424863" cy="466725"/>
          </a:xfrm>
          <a:prstGeom prst="rect">
            <a:avLst/>
          </a:prstGeom>
          <a:noFill/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4</a:t>
            </a:r>
            <a:r>
              <a:rPr lang="zh-CN" altLang="en-US" sz="2400" b="1">
                <a:latin typeface="Comic Sans MS" panose="030f0702030302020204" pitchFamily="66" charset="0"/>
              </a:rPr>
              <a:t>、抒发厌恶战争、思念家乡亲人之情。</a:t>
            </a:r>
          </a:p>
        </p:txBody>
      </p:sp>
      <p:sp>
        <p:nvSpPr>
          <p:cNvPr id="104455" name="矩形 104454"/>
          <p:cNvSpPr/>
          <p:nvPr/>
        </p:nvSpPr>
        <p:spPr>
          <a:xfrm>
            <a:off x="250825" y="4941888"/>
            <a:ext cx="8424863" cy="11969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岁岁金河复玉关，朝朝马策与刀环。</a:t>
            </a:r>
          </a:p>
          <a:p>
            <a:pPr algn="ctr"/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三春白雪归青冢，万里黄河绕黑山。</a:t>
            </a:r>
          </a:p>
          <a:p>
            <a:pPr algn="r"/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柳中庸 </a:t>
            </a:r>
            <a:r>
              <a:rPr lang="en-US" altLang="zh-CN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《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征人怨</a:t>
            </a:r>
            <a:r>
              <a:rPr lang="en-US" altLang="zh-CN" sz="2400" b="1">
                <a:solidFill>
                  <a:srgbClr val="000099"/>
                </a:solidFill>
                <a:latin typeface="Comic Sans MS" panose="030f0702030302020204" pitchFamily="66" charset="0"/>
                <a:ea typeface="黑体" panose="02010609060101010101" pitchFamily="49" charset="-122"/>
                <a:sym typeface="Arial" panose="020b0604020202020204" pitchFamily="34" charset="0"/>
              </a:rPr>
              <a:t>》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  <p:bldP spid="104453" grpId="1"/>
      <p:bldP spid="104454" grpId="2"/>
      <p:bldP spid="104455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499" name="图片 106498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2" name="文本框 106501"/>
          <p:cNvSpPr txBox="1"/>
          <p:nvPr/>
        </p:nvSpPr>
        <p:spPr>
          <a:xfrm>
            <a:off x="3132138" y="2133600"/>
            <a:ext cx="4105275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>
                <a:solidFill>
                  <a:srgbClr val="FF0000"/>
                </a:solidFill>
                <a:latin typeface="Comic Sans MS" panose="030f0702030302020204" pitchFamily="66" charset="0"/>
              </a:rPr>
              <a:t>谢谢！</a:t>
            </a:r>
          </a:p>
        </p:txBody>
      </p:sp>
      <p:pic>
        <p:nvPicPr>
          <p:cNvPr id="10650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747500" y="121031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slow"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9572" name="文本框 109571"/>
          <p:cNvSpPr txBox="1"/>
          <p:nvPr/>
        </p:nvSpPr>
        <p:spPr>
          <a:xfrm>
            <a:off x="323850" y="765175"/>
            <a:ext cx="8424863" cy="532320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    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在古代社会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,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为了生计、前途、理想、抱负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,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人们不得不离开家乡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,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转徙各地。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    这一去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,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山长水阔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,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不知何时才能相见。出门在外的游客浪子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,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眼中所见、耳中所闻、心中所感都包含着由此触发的对遥远故乡的眺望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,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对温馨家庭的憧憬。</a:t>
            </a:r>
            <a:r>
              <a:rPr lang="zh-CN" altLang="en-US">
                <a:latin typeface="Comic Sans MS" panose="030f0702030302020204" pitchFamily="66" charset="0"/>
              </a:rPr>
              <a:t> 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7289" name="Picture 2" descr="865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4" name="文本框 97283"/>
          <p:cNvSpPr txBox="1"/>
          <p:nvPr/>
        </p:nvSpPr>
        <p:spPr>
          <a:xfrm>
            <a:off x="1042988" y="2349500"/>
            <a:ext cx="67691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羁旅行役诗鉴赏</a:t>
            </a:r>
          </a:p>
        </p:txBody>
      </p:sp>
      <p:sp>
        <p:nvSpPr>
          <p:cNvPr id="97287" name="矩形 97286"/>
          <p:cNvSpPr/>
          <p:nvPr/>
        </p:nvSpPr>
        <p:spPr>
          <a:xfrm>
            <a:off x="755650" y="1412875"/>
            <a:ext cx="7345363" cy="3960813"/>
          </a:xfrm>
          <a:prstGeom prst="rect">
            <a:avLst/>
          </a:prstGeom>
          <a:noFill/>
          <a:ln w="28575" cap="flat" cmpd="sng">
            <a:solidFill>
              <a:srgbClr val="66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288" name="矩形 97287"/>
          <p:cNvSpPr/>
          <p:nvPr/>
        </p:nvSpPr>
        <p:spPr>
          <a:xfrm>
            <a:off x="611188" y="1268413"/>
            <a:ext cx="7632700" cy="4248150"/>
          </a:xfrm>
          <a:prstGeom prst="rect">
            <a:avLst/>
          </a:prstGeom>
          <a:noFill/>
          <a:ln w="3810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>
              <a:solidFill>
                <a:srgbClr val="6666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9" name="文本框 45058"/>
          <p:cNvSpPr txBox="1"/>
          <p:nvPr/>
        </p:nvSpPr>
        <p:spPr>
          <a:xfrm>
            <a:off x="395288" y="1412875"/>
            <a:ext cx="8353425" cy="3969385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◎</a:t>
            </a:r>
            <a:r>
              <a:rPr lang="zh-CN" altLang="en-US" sz="3600" b="1">
                <a:solidFill>
                  <a:srgbClr val="000099"/>
                </a:solidFill>
                <a:latin typeface="宋体" panose="02010600030101010101" pitchFamily="2" charset="-122"/>
              </a:rPr>
              <a:t>剖析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例题，明确答题注意点</a:t>
            </a:r>
          </a:p>
          <a:p>
            <a:endParaRPr lang="zh-CN" altLang="en-US" sz="3600" b="1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◎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了解羁旅行役诗常见的意象</a:t>
            </a:r>
          </a:p>
          <a:p>
            <a:endParaRPr lang="zh-CN" altLang="en-US" sz="3600" b="1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◎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了解羁旅行役诗常见的手法</a:t>
            </a:r>
          </a:p>
          <a:p>
            <a:endParaRPr lang="zh-CN" altLang="en-US" sz="3600" b="1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◎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了解羁旅行役诗常见的情感</a:t>
            </a:r>
          </a:p>
        </p:txBody>
      </p:sp>
      <p:sp>
        <p:nvSpPr>
          <p:cNvPr id="45061" name="矩形 45060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6" name="文本框 93185"/>
          <p:cNvSpPr txBox="1"/>
          <p:nvPr/>
        </p:nvSpPr>
        <p:spPr>
          <a:xfrm>
            <a:off x="179388" y="188913"/>
            <a:ext cx="77057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</a:rPr>
              <a:t>一、解析例题，明确答题注意</a:t>
            </a:r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</a:rPr>
              <a:t>点</a:t>
            </a:r>
          </a:p>
        </p:txBody>
      </p:sp>
      <p:sp>
        <p:nvSpPr>
          <p:cNvPr id="93188" name="文本框 93187"/>
          <p:cNvSpPr txBox="1"/>
          <p:nvPr/>
        </p:nvSpPr>
        <p:spPr>
          <a:xfrm>
            <a:off x="250825" y="908050"/>
            <a:ext cx="8569325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latin typeface="Comic Sans MS" panose="030f0702030302020204" pitchFamily="66" charset="0"/>
              </a:rPr>
              <a:t>(2012</a:t>
            </a:r>
            <a:r>
              <a:rPr lang="en-US" altLang="zh-CN" b="1">
                <a:latin typeface="Arial" panose="020b0604020202020204" pitchFamily="34" charset="0"/>
              </a:rPr>
              <a:t>·</a:t>
            </a:r>
            <a:r>
              <a:rPr lang="zh-CN" altLang="en-US" b="1">
                <a:latin typeface="Comic Sans MS" panose="030f0702030302020204" pitchFamily="66" charset="0"/>
              </a:rPr>
              <a:t>江西卷</a:t>
            </a:r>
            <a:r>
              <a:rPr lang="en-US" altLang="zh-CN" b="1">
                <a:latin typeface="Comic Sans MS" panose="030f0702030302020204" pitchFamily="66" charset="0"/>
              </a:rPr>
              <a:t>)</a:t>
            </a:r>
            <a:r>
              <a:rPr lang="zh-CN" altLang="en-US" b="1">
                <a:latin typeface="Comic Sans MS" panose="030f0702030302020204" pitchFamily="66" charset="0"/>
              </a:rPr>
              <a:t>阅读下面这首宋词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完成后面的题目。</a:t>
            </a:r>
            <a:r>
              <a:rPr lang="en-US" altLang="zh-CN" b="1">
                <a:latin typeface="Comic Sans MS" panose="030f0702030302020204" pitchFamily="66" charset="0"/>
              </a:rPr>
              <a:t>(8</a:t>
            </a:r>
            <a:r>
              <a:rPr lang="zh-CN" altLang="en-US" b="1">
                <a:latin typeface="Comic Sans MS" panose="030f0702030302020204" pitchFamily="66" charset="0"/>
              </a:rPr>
              <a:t>分</a:t>
            </a:r>
            <a:r>
              <a:rPr lang="en-US" altLang="zh-CN" b="1">
                <a:latin typeface="Comic Sans MS" panose="030f0702030302020204" pitchFamily="66" charset="0"/>
              </a:rPr>
              <a:t>)</a:t>
            </a:r>
          </a:p>
          <a:p>
            <a:r>
              <a:rPr lang="en-US" altLang="zh-CN" b="1">
                <a:latin typeface="Comic Sans MS" panose="030f0702030302020204" pitchFamily="66" charset="0"/>
              </a:rPr>
              <a:t>                          </a:t>
            </a:r>
            <a:r>
              <a:rPr lang="zh-CN" altLang="en-US" b="1">
                <a:latin typeface="Comic Sans MS" panose="030f0702030302020204" pitchFamily="66" charset="0"/>
              </a:rPr>
              <a:t>江　城　子      宋</a:t>
            </a:r>
            <a:r>
              <a:rPr lang="en-US" altLang="zh-CN" b="1" i="1">
                <a:latin typeface="Arial" panose="020b0604020202020204" pitchFamily="34" charset="0"/>
              </a:rPr>
              <a:t>·</a:t>
            </a:r>
            <a:r>
              <a:rPr lang="zh-CN" altLang="en-US" b="1">
                <a:latin typeface="Comic Sans MS" panose="030f0702030302020204" pitchFamily="66" charset="0"/>
              </a:rPr>
              <a:t>秦　观</a:t>
            </a:r>
          </a:p>
          <a:p>
            <a:r>
              <a:rPr lang="zh-CN" altLang="en-US" b="1">
                <a:latin typeface="Comic Sans MS" panose="030f0702030302020204" pitchFamily="66" charset="0"/>
              </a:rPr>
              <a:t>    西城杨柳弄春柔。动离忧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泪难收。犹记多情曾为系归舟。碧野朱桥当日事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人不见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水空流。</a:t>
            </a:r>
          </a:p>
          <a:p>
            <a:r>
              <a:rPr lang="zh-CN" altLang="en-US" b="1">
                <a:latin typeface="Comic Sans MS" panose="030f0702030302020204" pitchFamily="66" charset="0"/>
              </a:rPr>
              <a:t>    韶华</a:t>
            </a:r>
            <a:r>
              <a:rPr lang="en-US" altLang="zh-CN" b="1" baseline="30000">
                <a:latin typeface="Comic Sans MS" panose="030f0702030302020204" pitchFamily="66" charset="0"/>
              </a:rPr>
              <a:t>①</a:t>
            </a:r>
            <a:r>
              <a:rPr lang="zh-CN" altLang="en-US" b="1">
                <a:latin typeface="Comic Sans MS" panose="030f0702030302020204" pitchFamily="66" charset="0"/>
              </a:rPr>
              <a:t>不为少年留。恨悠悠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几时休</a:t>
            </a:r>
            <a:r>
              <a:rPr lang="en-US" altLang="zh-CN" b="1">
                <a:latin typeface="Comic Sans MS" panose="030f0702030302020204" pitchFamily="66" charset="0"/>
              </a:rPr>
              <a:t>?</a:t>
            </a:r>
            <a:r>
              <a:rPr lang="zh-CN" altLang="en-US" b="1">
                <a:latin typeface="Comic Sans MS" panose="030f0702030302020204" pitchFamily="66" charset="0"/>
              </a:rPr>
              <a:t>飞絮落花时候一登楼。便做</a:t>
            </a:r>
            <a:r>
              <a:rPr lang="en-US" altLang="zh-CN" b="1" baseline="30000">
                <a:latin typeface="Comic Sans MS" panose="030f0702030302020204" pitchFamily="66" charset="0"/>
              </a:rPr>
              <a:t>②</a:t>
            </a:r>
            <a:r>
              <a:rPr lang="zh-CN" altLang="en-US" b="1">
                <a:latin typeface="Comic Sans MS" panose="030f0702030302020204" pitchFamily="66" charset="0"/>
              </a:rPr>
              <a:t>春江都是泪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流不尽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许多愁。</a:t>
            </a:r>
          </a:p>
          <a:p>
            <a:r>
              <a:rPr lang="zh-CN" altLang="en-US" b="1">
                <a:latin typeface="Comic Sans MS" panose="030f0702030302020204" pitchFamily="66" charset="0"/>
              </a:rPr>
              <a:t>注</a:t>
            </a:r>
            <a:r>
              <a:rPr lang="en-US" altLang="zh-CN" b="1">
                <a:latin typeface="Comic Sans MS" panose="030f0702030302020204" pitchFamily="66" charset="0"/>
              </a:rPr>
              <a:t>:① </a:t>
            </a:r>
            <a:r>
              <a:rPr lang="zh-CN" altLang="en-US" b="1">
                <a:latin typeface="Comic Sans MS" panose="030f0702030302020204" pitchFamily="66" charset="0"/>
              </a:rPr>
              <a:t>韶华</a:t>
            </a:r>
            <a:r>
              <a:rPr lang="en-US" altLang="zh-CN" b="1">
                <a:latin typeface="Comic Sans MS" panose="030f0702030302020204" pitchFamily="66" charset="0"/>
              </a:rPr>
              <a:t>:</a:t>
            </a:r>
            <a:r>
              <a:rPr lang="zh-CN" altLang="en-US" b="1">
                <a:latin typeface="Comic Sans MS" panose="030f0702030302020204" pitchFamily="66" charset="0"/>
              </a:rPr>
              <a:t>青春年华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又指美好的春光。</a:t>
            </a:r>
            <a:r>
              <a:rPr lang="en-US" altLang="zh-CN" b="1">
                <a:latin typeface="Comic Sans MS" panose="030f0702030302020204" pitchFamily="66" charset="0"/>
              </a:rPr>
              <a:t>② </a:t>
            </a:r>
            <a:r>
              <a:rPr lang="zh-CN" altLang="en-US" b="1">
                <a:latin typeface="Comic Sans MS" panose="030f0702030302020204" pitchFamily="66" charset="0"/>
              </a:rPr>
              <a:t>便做</a:t>
            </a:r>
            <a:r>
              <a:rPr lang="en-US" altLang="zh-CN" b="1">
                <a:latin typeface="Comic Sans MS" panose="030f0702030302020204" pitchFamily="66" charset="0"/>
              </a:rPr>
              <a:t>:</a:t>
            </a:r>
            <a:r>
              <a:rPr lang="zh-CN" altLang="en-US" b="1">
                <a:latin typeface="Comic Sans MS" panose="030f0702030302020204" pitchFamily="66" charset="0"/>
              </a:rPr>
              <a:t>纵使。</a:t>
            </a:r>
          </a:p>
        </p:txBody>
      </p:sp>
      <p:sp>
        <p:nvSpPr>
          <p:cNvPr id="93190" name="文本框 93189"/>
          <p:cNvSpPr txBox="1"/>
          <p:nvPr/>
        </p:nvSpPr>
        <p:spPr>
          <a:xfrm>
            <a:off x="323850" y="2997200"/>
            <a:ext cx="8497888" cy="915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latin typeface="Comic Sans MS" panose="030f0702030302020204" pitchFamily="66" charset="0"/>
              </a:rPr>
              <a:t>(1) </a:t>
            </a:r>
            <a:r>
              <a:rPr lang="zh-CN" altLang="en-US" b="1">
                <a:latin typeface="Comic Sans MS" panose="030f0702030302020204" pitchFamily="66" charset="0"/>
              </a:rPr>
              <a:t>概括“杨柳”“飞絮”意象的内涵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并分析这首词表达的情感。</a:t>
            </a:r>
            <a:r>
              <a:rPr lang="en-US" altLang="zh-CN" b="1">
                <a:latin typeface="Comic Sans MS" panose="030f0702030302020204" pitchFamily="66" charset="0"/>
              </a:rPr>
              <a:t>(4</a:t>
            </a:r>
            <a:r>
              <a:rPr lang="zh-CN" altLang="en-US" b="1">
                <a:latin typeface="Comic Sans MS" panose="030f0702030302020204" pitchFamily="66" charset="0"/>
              </a:rPr>
              <a:t>分</a:t>
            </a:r>
            <a:r>
              <a:rPr lang="en-US" altLang="zh-CN" b="1">
                <a:latin typeface="Comic Sans MS" panose="030f0702030302020204" pitchFamily="66" charset="0"/>
              </a:rPr>
              <a:t>)</a:t>
            </a:r>
          </a:p>
          <a:p>
            <a:r>
              <a:rPr lang="en-US" altLang="zh-CN" b="1">
                <a:latin typeface="Comic Sans MS" panose="030f0702030302020204" pitchFamily="66" charset="0"/>
              </a:rPr>
              <a:t>(2) </a:t>
            </a:r>
            <a:r>
              <a:rPr lang="zh-CN" altLang="en-US" b="1">
                <a:latin typeface="Comic Sans MS" panose="030f0702030302020204" pitchFamily="66" charset="0"/>
              </a:rPr>
              <a:t>词中“便做春江都是泪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流不尽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许多愁”一句是从“问君能有几多愁</a:t>
            </a:r>
            <a:r>
              <a:rPr lang="en-US" altLang="zh-CN" b="1">
                <a:latin typeface="Comic Sans MS" panose="030f0702030302020204" pitchFamily="66" charset="0"/>
              </a:rPr>
              <a:t>?</a:t>
            </a:r>
            <a:r>
              <a:rPr lang="zh-CN" altLang="en-US" b="1">
                <a:latin typeface="Comic Sans MS" panose="030f0702030302020204" pitchFamily="66" charset="0"/>
              </a:rPr>
              <a:t>恰似一江春水向东流”</a:t>
            </a:r>
            <a:r>
              <a:rPr lang="en-US" altLang="zh-CN" b="1">
                <a:latin typeface="Comic Sans MS" panose="030f0702030302020204" pitchFamily="66" charset="0"/>
              </a:rPr>
              <a:t>(</a:t>
            </a:r>
            <a:r>
              <a:rPr lang="zh-CN" altLang="en-US" b="1">
                <a:latin typeface="Comic Sans MS" panose="030f0702030302020204" pitchFamily="66" charset="0"/>
              </a:rPr>
              <a:t>李煜</a:t>
            </a:r>
            <a:r>
              <a:rPr lang="en-US" altLang="zh-CN" b="1">
                <a:latin typeface="Comic Sans MS" panose="030f0702030302020204" pitchFamily="66" charset="0"/>
              </a:rPr>
              <a:t>《</a:t>
            </a:r>
            <a:r>
              <a:rPr lang="zh-CN" altLang="en-US" b="1">
                <a:latin typeface="Comic Sans MS" panose="030f0702030302020204" pitchFamily="66" charset="0"/>
              </a:rPr>
              <a:t>虞美人</a:t>
            </a:r>
            <a:r>
              <a:rPr lang="en-US" altLang="zh-CN" b="1">
                <a:latin typeface="Comic Sans MS" panose="030f0702030302020204" pitchFamily="66" charset="0"/>
              </a:rPr>
              <a:t>》)</a:t>
            </a:r>
            <a:r>
              <a:rPr lang="zh-CN" altLang="en-US" b="1">
                <a:latin typeface="Comic Sans MS" panose="030f0702030302020204" pitchFamily="66" charset="0"/>
              </a:rPr>
              <a:t>化用而来</a:t>
            </a:r>
            <a:r>
              <a:rPr lang="en-US" altLang="zh-CN" b="1">
                <a:latin typeface="Comic Sans MS" panose="030f0702030302020204" pitchFamily="66" charset="0"/>
              </a:rPr>
              <a:t>,</a:t>
            </a:r>
            <a:r>
              <a:rPr lang="zh-CN" altLang="en-US" b="1">
                <a:latin typeface="Comic Sans MS" panose="030f0702030302020204" pitchFamily="66" charset="0"/>
              </a:rPr>
              <a:t>请比较两者的异同。</a:t>
            </a:r>
            <a:r>
              <a:rPr lang="en-US" altLang="zh-CN" b="1">
                <a:latin typeface="Comic Sans MS" panose="030f0702030302020204" pitchFamily="66" charset="0"/>
              </a:rPr>
              <a:t>(4</a:t>
            </a:r>
            <a:r>
              <a:rPr lang="zh-CN" altLang="en-US" b="1">
                <a:latin typeface="Comic Sans MS" panose="030f0702030302020204" pitchFamily="66" charset="0"/>
              </a:rPr>
              <a:t>分</a:t>
            </a:r>
            <a:r>
              <a:rPr lang="en-US" altLang="zh-CN" b="1">
                <a:latin typeface="Comic Sans MS" panose="030f0702030302020204" pitchFamily="66" charset="0"/>
              </a:rPr>
              <a:t>)</a:t>
            </a:r>
            <a:r>
              <a:rPr lang="en-US" altLang="zh-CN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93192" name="文本框 93191"/>
          <p:cNvSpPr txBox="1"/>
          <p:nvPr/>
        </p:nvSpPr>
        <p:spPr>
          <a:xfrm>
            <a:off x="179388" y="3933825"/>
            <a:ext cx="8785225" cy="1216025"/>
          </a:xfrm>
          <a:prstGeom prst="rect">
            <a:avLst/>
          </a:prstGeom>
          <a:noFill/>
          <a:ln w="2857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latin typeface="Comic Sans MS" panose="030f0702030302020204" pitchFamily="66" charset="0"/>
              </a:rPr>
              <a:t>参考答案</a:t>
            </a:r>
            <a:r>
              <a:rPr lang="en-US" altLang="zh-CN" sz="2400" b="1">
                <a:latin typeface="Comic Sans MS" panose="030f0702030302020204" pitchFamily="66" charset="0"/>
              </a:rPr>
              <a:t>:“</a:t>
            </a:r>
            <a:r>
              <a:rPr lang="zh-CN" altLang="en-US" sz="2400" b="1">
                <a:latin typeface="Comic Sans MS" panose="030f0702030302020204" pitchFamily="66" charset="0"/>
              </a:rPr>
              <a:t>杨柳”“飞絮”意象的内涵有二</a:t>
            </a:r>
            <a:r>
              <a:rPr lang="en-US" altLang="zh-CN" sz="2400" b="1">
                <a:latin typeface="Comic Sans MS" panose="030f0702030302020204" pitchFamily="66" charset="0"/>
              </a:rPr>
              <a:t>:</a:t>
            </a:r>
            <a:r>
              <a:rPr lang="zh-CN" altLang="en-US" sz="2400" b="1">
                <a:latin typeface="Comic Sans MS" panose="030f0702030302020204" pitchFamily="66" charset="0"/>
              </a:rPr>
              <a:t>既表春景逝去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又表漂泊无依、离愁别绪。</a:t>
            </a:r>
            <a:r>
              <a:rPr lang="en-US" altLang="zh-CN" sz="2400" b="1">
                <a:latin typeface="Comic Sans MS" panose="030f0702030302020204" pitchFamily="66" charset="0"/>
              </a:rPr>
              <a:t>(2</a:t>
            </a:r>
            <a:r>
              <a:rPr lang="zh-CN" altLang="en-US" sz="2400" b="1">
                <a:latin typeface="Comic Sans MS" panose="030f0702030302020204" pitchFamily="66" charset="0"/>
              </a:rPr>
              <a:t>分</a:t>
            </a:r>
            <a:r>
              <a:rPr lang="en-US" altLang="zh-CN" sz="2400" b="1">
                <a:latin typeface="Comic Sans MS" panose="030f0702030302020204" pitchFamily="66" charset="0"/>
              </a:rPr>
              <a:t>)</a:t>
            </a:r>
            <a:r>
              <a:rPr lang="zh-CN" altLang="en-US" sz="2400" b="1">
                <a:latin typeface="Comic Sans MS" panose="030f0702030302020204" pitchFamily="66" charset="0"/>
              </a:rPr>
              <a:t>这首词抒发了暮春伤别之情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也抒发了愁情别恨。</a:t>
            </a:r>
            <a:r>
              <a:rPr lang="en-US" altLang="zh-CN" sz="2400" b="1">
                <a:latin typeface="Comic Sans MS" panose="030f0702030302020204" pitchFamily="66" charset="0"/>
              </a:rPr>
              <a:t>(2</a:t>
            </a:r>
            <a:r>
              <a:rPr lang="zh-CN" altLang="en-US" sz="2400" b="1">
                <a:latin typeface="Comic Sans MS" panose="030f0702030302020204" pitchFamily="66" charset="0"/>
              </a:rPr>
              <a:t>分</a:t>
            </a:r>
            <a:r>
              <a:rPr lang="en-US" altLang="zh-CN" sz="2400" b="1"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93193" name="文本框 93192"/>
          <p:cNvSpPr txBox="1"/>
          <p:nvPr/>
        </p:nvSpPr>
        <p:spPr>
          <a:xfrm>
            <a:off x="179388" y="5229225"/>
            <a:ext cx="8785225" cy="158115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latin typeface="Comic Sans MS" panose="030f0702030302020204" pitchFamily="66" charset="0"/>
              </a:rPr>
              <a:t>参考答案</a:t>
            </a:r>
            <a:r>
              <a:rPr lang="en-US" altLang="zh-CN" sz="2400" b="1">
                <a:latin typeface="Comic Sans MS" panose="030f0702030302020204" pitchFamily="66" charset="0"/>
              </a:rPr>
              <a:t>:</a:t>
            </a:r>
            <a:r>
              <a:rPr lang="zh-CN" altLang="en-US" sz="2400" b="1">
                <a:latin typeface="Comic Sans MS" panose="030f0702030302020204" pitchFamily="66" charset="0"/>
              </a:rPr>
              <a:t>共同点</a:t>
            </a:r>
            <a:r>
              <a:rPr lang="en-US" altLang="zh-CN" sz="2400" b="1">
                <a:latin typeface="Comic Sans MS" panose="030f0702030302020204" pitchFamily="66" charset="0"/>
              </a:rPr>
              <a:t>:</a:t>
            </a:r>
            <a:r>
              <a:rPr lang="zh-CN" altLang="en-US" sz="2400" b="1">
                <a:latin typeface="Comic Sans MS" panose="030f0702030302020204" pitchFamily="66" charset="0"/>
              </a:rPr>
              <a:t>都运用了比喻和夸张的手法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将满腔愁绪比作汤汤江水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都抒发了愁绪之多、之盛、之绵延。</a:t>
            </a:r>
            <a:r>
              <a:rPr lang="en-US" altLang="zh-CN" sz="2400" b="1">
                <a:latin typeface="Comic Sans MS" panose="030f0702030302020204" pitchFamily="66" charset="0"/>
              </a:rPr>
              <a:t>(2</a:t>
            </a:r>
            <a:r>
              <a:rPr lang="zh-CN" altLang="en-US" sz="2400" b="1">
                <a:latin typeface="Comic Sans MS" panose="030f0702030302020204" pitchFamily="66" charset="0"/>
              </a:rPr>
              <a:t>分</a:t>
            </a:r>
            <a:r>
              <a:rPr lang="en-US" altLang="zh-CN" sz="2400" b="1">
                <a:latin typeface="Comic Sans MS" panose="030f0702030302020204" pitchFamily="66" charset="0"/>
              </a:rPr>
              <a:t>)</a:t>
            </a:r>
            <a:r>
              <a:rPr lang="zh-CN" altLang="en-US" sz="2400" b="1">
                <a:latin typeface="Comic Sans MS" panose="030f0702030302020204" pitchFamily="66" charset="0"/>
              </a:rPr>
              <a:t>不同点</a:t>
            </a:r>
            <a:r>
              <a:rPr lang="en-US" altLang="zh-CN" sz="2400" b="1">
                <a:latin typeface="Comic Sans MS" panose="030f0702030302020204" pitchFamily="66" charset="0"/>
              </a:rPr>
              <a:t>:</a:t>
            </a:r>
            <a:r>
              <a:rPr lang="zh-CN" altLang="en-US" sz="2400" b="1">
                <a:latin typeface="Comic Sans MS" panose="030f0702030302020204" pitchFamily="66" charset="0"/>
              </a:rPr>
              <a:t>李词运用明喻和拟人手法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秦词运用暗喻</a:t>
            </a:r>
            <a:r>
              <a:rPr lang="en-US" altLang="zh-CN" sz="2400" b="1">
                <a:latin typeface="Comic Sans MS" panose="030f0702030302020204" pitchFamily="66" charset="0"/>
              </a:rPr>
              <a:t>;</a:t>
            </a:r>
            <a:r>
              <a:rPr lang="zh-CN" altLang="en-US" sz="2400" b="1">
                <a:latin typeface="Comic Sans MS" panose="030f0702030302020204" pitchFamily="66" charset="0"/>
              </a:rPr>
              <a:t>李词抒发的是亡国之痛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秦词抒发的是离别之苦</a:t>
            </a:r>
            <a:r>
              <a:rPr lang="en-US" altLang="zh-CN" sz="2400" b="1">
                <a:latin typeface="Comic Sans MS" panose="030f0702030302020204" pitchFamily="66" charset="0"/>
              </a:rPr>
              <a:t>,</a:t>
            </a:r>
            <a:r>
              <a:rPr lang="zh-CN" altLang="en-US" sz="2400" b="1">
                <a:latin typeface="Comic Sans MS" panose="030f0702030302020204" pitchFamily="66" charset="0"/>
              </a:rPr>
              <a:t>可见手法和内容不同。</a:t>
            </a:r>
            <a:r>
              <a:rPr lang="en-US" altLang="zh-CN" sz="2400" b="1">
                <a:latin typeface="Comic Sans MS" panose="030f0702030302020204" pitchFamily="66" charset="0"/>
              </a:rPr>
              <a:t>(2</a:t>
            </a:r>
            <a:r>
              <a:rPr lang="zh-CN" altLang="en-US" sz="2400" b="1">
                <a:latin typeface="Comic Sans MS" panose="030f0702030302020204" pitchFamily="66" charset="0"/>
              </a:rPr>
              <a:t>分</a:t>
            </a:r>
            <a:r>
              <a:rPr lang="en-US" altLang="zh-CN" sz="2400" b="1">
                <a:latin typeface="Comic Sans MS" panose="030f0702030302020204" pitchFamily="66" charset="0"/>
              </a:rPr>
              <a:t>)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2" grpId="0"/>
      <p:bldP spid="9319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4239" name="组合 94238"/>
          <p:cNvGrpSpPr/>
          <p:nvPr/>
        </p:nvGrpSpPr>
        <p:grpSpPr>
          <a:xfrm>
            <a:off x="2268538" y="1700213"/>
            <a:ext cx="1871662" cy="1152525"/>
            <a:chOff x="2381" y="1162"/>
            <a:chExt cx="908" cy="1179"/>
          </a:xfrm>
        </p:grpSpPr>
        <p:sp>
          <p:nvSpPr>
            <p:cNvPr id="94217" name="椭圆 94216"/>
            <p:cNvSpPr/>
            <p:nvPr/>
          </p:nvSpPr>
          <p:spPr>
            <a:xfrm>
              <a:off x="2381" y="1162"/>
              <a:ext cx="908" cy="1179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18" name="文本框 94217"/>
            <p:cNvSpPr txBox="1"/>
            <p:nvPr/>
          </p:nvSpPr>
          <p:spPr>
            <a:xfrm>
              <a:off x="2562" y="1479"/>
              <a:ext cx="635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Comic Sans MS" panose="030f0702030302020204" pitchFamily="66" charset="0"/>
                  <a:ea typeface="黑体" panose="02010609060101010101" pitchFamily="49" charset="-122"/>
                </a:rPr>
                <a:t>羁旅行役</a:t>
              </a:r>
            </a:p>
          </p:txBody>
        </p:sp>
      </p:grpSp>
      <p:sp>
        <p:nvSpPr>
          <p:cNvPr id="94214" name="文本框 94213"/>
          <p:cNvSpPr txBox="1"/>
          <p:nvPr/>
        </p:nvSpPr>
        <p:spPr>
          <a:xfrm>
            <a:off x="4859338" y="188913"/>
            <a:ext cx="2881312" cy="73025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Comic Sans MS" panose="030f0702030302020204" pitchFamily="66" charset="0"/>
              </a:rPr>
              <a:t> </a:t>
            </a:r>
            <a:r>
              <a:rPr lang="zh-CN" altLang="en-US" sz="2000" b="1">
                <a:latin typeface="Comic Sans MS" panose="030f0702030302020204" pitchFamily="66" charset="0"/>
                <a:ea typeface="黑体" panose="02010609060101010101" pitchFamily="49" charset="-122"/>
              </a:rPr>
              <a:t>看作者，明背景，联想思想内容</a:t>
            </a:r>
          </a:p>
        </p:txBody>
      </p:sp>
      <p:grpSp>
        <p:nvGrpSpPr>
          <p:cNvPr id="94250" name="组合 94249"/>
          <p:cNvGrpSpPr/>
          <p:nvPr/>
        </p:nvGrpSpPr>
        <p:grpSpPr>
          <a:xfrm>
            <a:off x="179388" y="1989138"/>
            <a:ext cx="2089150" cy="669925"/>
            <a:chOff x="113" y="1253"/>
            <a:chExt cx="1316" cy="422"/>
          </a:xfrm>
        </p:grpSpPr>
        <p:sp>
          <p:nvSpPr>
            <p:cNvPr id="94212" name="文本框 94211"/>
            <p:cNvSpPr txBox="1"/>
            <p:nvPr/>
          </p:nvSpPr>
          <p:spPr>
            <a:xfrm>
              <a:off x="113" y="1253"/>
              <a:ext cx="1089" cy="422"/>
            </a:xfrm>
            <a:prstGeom prst="rect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Comic Sans MS" panose="030f0702030302020204" pitchFamily="66" charset="0"/>
                  <a:ea typeface="黑体" panose="02010609060101010101" pitchFamily="49" charset="-122"/>
                </a:rPr>
                <a:t>读全诗，明题材，定类别</a:t>
              </a:r>
            </a:p>
          </p:txBody>
        </p:sp>
        <p:sp>
          <p:nvSpPr>
            <p:cNvPr id="94226" name="直接连接符 94225"/>
            <p:cNvSpPr/>
            <p:nvPr/>
          </p:nvSpPr>
          <p:spPr>
            <a:xfrm>
              <a:off x="1202" y="1434"/>
              <a:ext cx="22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94251" name="组合 94250"/>
          <p:cNvGrpSpPr/>
          <p:nvPr/>
        </p:nvGrpSpPr>
        <p:grpSpPr>
          <a:xfrm>
            <a:off x="179388" y="2636838"/>
            <a:ext cx="1728787" cy="1833562"/>
            <a:chOff x="158" y="1661"/>
            <a:chExt cx="1089" cy="1353"/>
          </a:xfrm>
        </p:grpSpPr>
        <p:sp>
          <p:nvSpPr>
            <p:cNvPr id="94213" name="文本框 94212"/>
            <p:cNvSpPr txBox="1"/>
            <p:nvPr/>
          </p:nvSpPr>
          <p:spPr>
            <a:xfrm>
              <a:off x="158" y="2114"/>
              <a:ext cx="1089" cy="900"/>
            </a:xfrm>
            <a:prstGeom prst="rect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Comic Sans MS" panose="030f0702030302020204" pitchFamily="66" charset="0"/>
                  <a:ea typeface="黑体" panose="02010609060101010101" pitchFamily="49" charset="-122"/>
                </a:rPr>
                <a:t>“</a:t>
              </a:r>
              <a:r>
                <a:rPr lang="zh-CN" altLang="en-US" b="1">
                  <a:latin typeface="Comic Sans MS" panose="030f0702030302020204" pitchFamily="66" charset="0"/>
                  <a:ea typeface="黑体" panose="02010609060101010101" pitchFamily="49" charset="-122"/>
                </a:rPr>
                <a:t>离愁”“归舟”已表明“恨”“愁”之由</a:t>
              </a:r>
            </a:p>
          </p:txBody>
        </p:sp>
        <p:sp>
          <p:nvSpPr>
            <p:cNvPr id="94227" name="直接连接符 94226"/>
            <p:cNvSpPr/>
            <p:nvPr/>
          </p:nvSpPr>
          <p:spPr>
            <a:xfrm flipV="1">
              <a:off x="657" y="1661"/>
              <a:ext cx="1" cy="45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94216" name="文本框 94215"/>
          <p:cNvSpPr txBox="1"/>
          <p:nvPr/>
        </p:nvSpPr>
        <p:spPr>
          <a:xfrm>
            <a:off x="5003800" y="4365625"/>
            <a:ext cx="2881313" cy="73025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anose="030f0702030302020204" pitchFamily="66" charset="0"/>
                <a:ea typeface="黑体" panose="02010609060101010101" pitchFamily="49" charset="-122"/>
              </a:rPr>
              <a:t>品语言，析技巧，揣摩情感主旨</a:t>
            </a:r>
          </a:p>
        </p:txBody>
      </p:sp>
      <p:sp>
        <p:nvSpPr>
          <p:cNvPr id="94215" name="文本框 94214"/>
          <p:cNvSpPr txBox="1"/>
          <p:nvPr/>
        </p:nvSpPr>
        <p:spPr>
          <a:xfrm>
            <a:off x="4932363" y="2060575"/>
            <a:ext cx="2808287" cy="73025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anose="030f0702030302020204" pitchFamily="66" charset="0"/>
                <a:ea typeface="黑体" panose="02010609060101010101" pitchFamily="49" charset="-122"/>
              </a:rPr>
              <a:t>抓意象，会意境，领悟情感态度</a:t>
            </a:r>
          </a:p>
        </p:txBody>
      </p:sp>
      <p:sp>
        <p:nvSpPr>
          <p:cNvPr id="94238" name="线形标注 2 94237"/>
          <p:cNvSpPr/>
          <p:nvPr/>
        </p:nvSpPr>
        <p:spPr>
          <a:xfrm>
            <a:off x="6156325" y="5229225"/>
            <a:ext cx="2736850" cy="1008063"/>
          </a:xfrm>
          <a:prstGeom prst="borderCallout2">
            <a:avLst>
              <a:gd name="adj1" fmla="val 11338"/>
              <a:gd name="adj2" fmla="val -2782"/>
              <a:gd name="adj3" fmla="val 11338"/>
              <a:gd name="adj4" fmla="val -16995"/>
              <a:gd name="adj5" fmla="val -10079"/>
              <a:gd name="adj6" fmla="val -3172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b="1" u="sng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如：以春水比拟泪水，再以泪写愁，运用比喻、夸张，使愁情更深。</a:t>
            </a:r>
          </a:p>
        </p:txBody>
      </p:sp>
      <p:grpSp>
        <p:nvGrpSpPr>
          <p:cNvPr id="94252" name="组合 94251"/>
          <p:cNvGrpSpPr/>
          <p:nvPr/>
        </p:nvGrpSpPr>
        <p:grpSpPr>
          <a:xfrm>
            <a:off x="4140200" y="476250"/>
            <a:ext cx="865188" cy="4392613"/>
            <a:chOff x="2608" y="300"/>
            <a:chExt cx="545" cy="2767"/>
          </a:xfrm>
        </p:grpSpPr>
        <p:sp>
          <p:nvSpPr>
            <p:cNvPr id="94224" name="直接连接符 94223"/>
            <p:cNvSpPr/>
            <p:nvPr/>
          </p:nvSpPr>
          <p:spPr>
            <a:xfrm flipH="1" flipV="1">
              <a:off x="2835" y="300"/>
              <a:ext cx="0" cy="276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94228" name="直接连接符 94227"/>
            <p:cNvSpPr/>
            <p:nvPr/>
          </p:nvSpPr>
          <p:spPr>
            <a:xfrm>
              <a:off x="2835" y="3067"/>
              <a:ext cx="3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94229" name="直接连接符 94228"/>
            <p:cNvSpPr/>
            <p:nvPr/>
          </p:nvSpPr>
          <p:spPr>
            <a:xfrm flipV="1">
              <a:off x="2608" y="1480"/>
              <a:ext cx="49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94246" name="直接连接符 94245"/>
            <p:cNvSpPr/>
            <p:nvPr/>
          </p:nvSpPr>
          <p:spPr>
            <a:xfrm>
              <a:off x="2835" y="300"/>
              <a:ext cx="22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94247" name="线形标注 2 94246"/>
          <p:cNvSpPr/>
          <p:nvPr/>
        </p:nvSpPr>
        <p:spPr>
          <a:xfrm>
            <a:off x="5724525" y="2997200"/>
            <a:ext cx="3240088" cy="1152525"/>
          </a:xfrm>
          <a:prstGeom prst="borderCallout2">
            <a:avLst>
              <a:gd name="adj1" fmla="val 9917"/>
              <a:gd name="adj2" fmla="val -2352"/>
              <a:gd name="adj3" fmla="val 9917"/>
              <a:gd name="adj4" fmla="val -14796"/>
              <a:gd name="adj5" fmla="val -16806"/>
              <a:gd name="adj6" fmla="val -189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u="sng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如：意象“杨柳”，代指离别，照应“系归舟”。“飞絮”指漂泊无依的离愁，也代指暮春，喻青春易逝。</a:t>
            </a:r>
          </a:p>
        </p:txBody>
      </p:sp>
      <p:sp>
        <p:nvSpPr>
          <p:cNvPr id="94248" name="线形标注 2 94247"/>
          <p:cNvSpPr/>
          <p:nvPr/>
        </p:nvSpPr>
        <p:spPr>
          <a:xfrm>
            <a:off x="5435600" y="1196975"/>
            <a:ext cx="3457575" cy="719138"/>
          </a:xfrm>
          <a:prstGeom prst="borderCallout2">
            <a:avLst>
              <a:gd name="adj1" fmla="val 15894"/>
              <a:gd name="adj2" fmla="val -2204"/>
              <a:gd name="adj3" fmla="val 15894"/>
              <a:gd name="adj4" fmla="val -8125"/>
              <a:gd name="adj5" fmla="val -34880"/>
              <a:gd name="adj6" fmla="val -1432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u="sng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如：秦观，婉约派词人，“伤春悲秋，离愁别绪”的作品较多。</a:t>
            </a:r>
          </a:p>
        </p:txBody>
      </p:sp>
      <p:sp>
        <p:nvSpPr>
          <p:cNvPr id="94249" name="文本框 94248"/>
          <p:cNvSpPr txBox="1"/>
          <p:nvPr/>
        </p:nvSpPr>
        <p:spPr>
          <a:xfrm>
            <a:off x="323850" y="333375"/>
            <a:ext cx="3311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Comic Sans MS" panose="030f0702030302020204" pitchFamily="66" charset="0"/>
              </a:rPr>
              <a:t>【技法图解】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4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4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4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4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4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4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4" grpId="0"/>
      <p:bldP spid="94216" grpId="1"/>
      <p:bldP spid="94215" grpId="2"/>
      <p:bldP spid="94238" grpId="3"/>
      <p:bldP spid="94247" grpId="4"/>
      <p:bldP spid="94248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5" name="文本框 63494"/>
          <p:cNvSpPr txBox="1"/>
          <p:nvPr/>
        </p:nvSpPr>
        <p:spPr>
          <a:xfrm>
            <a:off x="250825" y="981075"/>
            <a:ext cx="8281988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、月</a:t>
            </a: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引发离愁别绪，思乡之愁。</a:t>
            </a:r>
          </a:p>
        </p:txBody>
      </p:sp>
      <p:sp>
        <p:nvSpPr>
          <p:cNvPr id="63496" name="文本框 63495"/>
          <p:cNvSpPr txBox="1"/>
          <p:nvPr/>
        </p:nvSpPr>
        <p:spPr>
          <a:xfrm>
            <a:off x="468313" y="2060575"/>
            <a:ext cx="8064500" cy="12541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800000"/>
                </a:solidFill>
                <a:latin typeface="Comic Sans MS" panose="030f0702030302020204" pitchFamily="66" charset="0"/>
              </a:rPr>
              <a:t>望月思乡异常感伤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Comic Sans MS" panose="030f0702030302020204" pitchFamily="66" charset="0"/>
              </a:rPr>
              <a:t>      举头望明月，低头思故乡。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Comic Sans MS" panose="030f0702030302020204" pitchFamily="66" charset="0"/>
              </a:rPr>
              <a:t>                      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latin typeface="Comic Sans MS" panose="030f0702030302020204" pitchFamily="66" charset="0"/>
              </a:rPr>
              <a:t>李白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静夜思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</a:p>
        </p:txBody>
      </p:sp>
      <p:sp>
        <p:nvSpPr>
          <p:cNvPr id="63497" name="文本框 63496"/>
          <p:cNvSpPr txBox="1"/>
          <p:nvPr/>
        </p:nvSpPr>
        <p:spPr>
          <a:xfrm>
            <a:off x="468313" y="5157788"/>
            <a:ext cx="7991475" cy="12541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800000"/>
                </a:solidFill>
                <a:latin typeface="Comic Sans MS" panose="030f0702030302020204" pitchFamily="66" charset="0"/>
              </a:rPr>
              <a:t>征人望月思乡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Comic Sans MS" panose="030f0702030302020204" pitchFamily="66" charset="0"/>
              </a:rPr>
              <a:t>      碛里征人三十万，一时回首月中看。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Comic Sans MS" panose="030f0702030302020204" pitchFamily="66" charset="0"/>
              </a:rPr>
              <a:t>                      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latin typeface="Comic Sans MS" panose="030f0702030302020204" pitchFamily="66" charset="0"/>
              </a:rPr>
              <a:t>李益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从军北征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</a:p>
        </p:txBody>
      </p:sp>
      <p:sp>
        <p:nvSpPr>
          <p:cNvPr id="63498" name="文本框 63497"/>
          <p:cNvSpPr txBox="1"/>
          <p:nvPr/>
        </p:nvSpPr>
        <p:spPr>
          <a:xfrm>
            <a:off x="468313" y="3644900"/>
            <a:ext cx="7991475" cy="12541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800000"/>
                </a:solidFill>
                <a:latin typeface="Comic Sans MS" panose="030f0702030302020204" pitchFamily="66" charset="0"/>
              </a:rPr>
              <a:t>望月思故国，表现了亡国之君特有的伤痛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Comic Sans MS" panose="030f0702030302020204" pitchFamily="66" charset="0"/>
              </a:rPr>
              <a:t>     小楼昨夜又东风，故国不堪回首月明中。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Comic Sans MS" panose="030f0702030302020204" pitchFamily="66" charset="0"/>
              </a:rPr>
              <a:t>                      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latin typeface="Comic Sans MS" panose="030f0702030302020204" pitchFamily="66" charset="0"/>
              </a:rPr>
              <a:t>李煜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虞美人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</a:p>
        </p:txBody>
      </p:sp>
      <p:sp>
        <p:nvSpPr>
          <p:cNvPr id="63502" name="标题 63501"/>
          <p:cNvSpPr>
            <a:spLocks noGrp="1"/>
          </p:cNvSpPr>
          <p:nvPr>
            <p:ph type="title"/>
          </p:nvPr>
        </p:nvSpPr>
        <p:spPr>
          <a:xfrm>
            <a:off x="179388" y="0"/>
            <a:ext cx="7705725" cy="936625"/>
          </a:xfrm>
        </p:spPr>
        <p:txBody>
          <a:bodyPr anchor="b"/>
          <a:lstStyle/>
          <a:p>
            <a:pPr algn="l"/>
            <a:r>
              <a:rPr lang="zh-CN" altLang="en-US" sz="40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二、羁旅行役诗常见的意象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  <p:bldP spid="63496" grpId="1"/>
      <p:bldP spid="63497" grpId="2"/>
      <p:bldP spid="63498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44" name="矩形 112643"/>
          <p:cNvSpPr/>
          <p:nvPr/>
        </p:nvSpPr>
        <p:spPr>
          <a:xfrm>
            <a:off x="-23963312" y="-3497421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12645" name="矩形 112644"/>
          <p:cNvSpPr/>
          <p:nvPr/>
        </p:nvSpPr>
        <p:spPr>
          <a:xfrm>
            <a:off x="-13412788" y="35285362"/>
            <a:ext cx="12985750" cy="22875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600">
                <a:solidFill>
                  <a:srgbClr val="464646"/>
                </a:solidFill>
                <a:latin typeface="宋体" panose="02010600030101010101" pitchFamily="2" charset="-122"/>
              </a:rPr>
              <a:t>十里楼台倚翠微，</a:t>
            </a:r>
            <a:endParaRPr lang="zh-CN" altLang="en-US" sz="800">
              <a:latin typeface="Comic Sans MS" panose="030f0702030302020204" pitchFamily="66" charset="0"/>
            </a:endParaRPr>
          </a:p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46" name="矩形 112645"/>
          <p:cNvSpPr/>
          <p:nvPr/>
        </p:nvSpPr>
        <p:spPr>
          <a:xfrm>
            <a:off x="-4524375" y="35285362"/>
            <a:ext cx="12985750" cy="22875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600">
                <a:solidFill>
                  <a:srgbClr val="464646"/>
                </a:solidFill>
                <a:latin typeface="宋体" panose="02010600030101010101" pitchFamily="2" charset="-122"/>
              </a:rPr>
              <a:t>百花深处杜鹃啼。</a:t>
            </a:r>
            <a:endParaRPr lang="zh-CN" altLang="en-US" sz="800">
              <a:latin typeface="Comic Sans MS" panose="030f0702030302020204" pitchFamily="66" charset="0"/>
            </a:endParaRPr>
          </a:p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47" name="矩形 112646"/>
          <p:cNvSpPr/>
          <p:nvPr/>
        </p:nvSpPr>
        <p:spPr>
          <a:xfrm>
            <a:off x="4371975" y="35285362"/>
            <a:ext cx="12985750" cy="22875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600">
                <a:solidFill>
                  <a:srgbClr val="464646"/>
                </a:solidFill>
                <a:latin typeface="宋体" panose="02010600030101010101" pitchFamily="2" charset="-122"/>
              </a:rPr>
              <a:t>殷勤自与行人语，</a:t>
            </a:r>
            <a:endParaRPr lang="zh-CN" altLang="en-US" sz="800">
              <a:latin typeface="Comic Sans MS" panose="030f0702030302020204" pitchFamily="66" charset="0"/>
            </a:endParaRPr>
          </a:p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48" name="矩形 112647"/>
          <p:cNvSpPr/>
          <p:nvPr/>
        </p:nvSpPr>
        <p:spPr>
          <a:xfrm>
            <a:off x="13255625" y="35285362"/>
            <a:ext cx="12985750" cy="22875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600">
                <a:solidFill>
                  <a:srgbClr val="464646"/>
                </a:solidFill>
                <a:latin typeface="宋体" panose="02010600030101010101" pitchFamily="2" charset="-122"/>
              </a:rPr>
              <a:t>不似流莺取次飞。</a:t>
            </a:r>
            <a:endParaRPr lang="zh-CN" altLang="en-US" sz="800">
              <a:latin typeface="Comic Sans MS" panose="030f0702030302020204" pitchFamily="66" charset="0"/>
            </a:endParaRPr>
          </a:p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49" name="矩形 112648"/>
          <p:cNvSpPr/>
          <p:nvPr/>
        </p:nvSpPr>
        <p:spPr>
          <a:xfrm>
            <a:off x="22151975" y="35285362"/>
            <a:ext cx="6584950" cy="22875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600">
                <a:solidFill>
                  <a:srgbClr val="464646"/>
                </a:solidFill>
                <a:latin typeface="宋体" panose="02010600030101010101" pitchFamily="2" charset="-122"/>
              </a:rPr>
              <a:t>惊梦觉，</a:t>
            </a:r>
            <a:endParaRPr lang="zh-CN" altLang="en-US" sz="800">
              <a:latin typeface="Comic Sans MS" panose="030f0702030302020204" pitchFamily="66" charset="0"/>
            </a:endParaRPr>
          </a:p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50" name="矩形 112649"/>
          <p:cNvSpPr/>
          <p:nvPr/>
        </p:nvSpPr>
        <p:spPr>
          <a:xfrm>
            <a:off x="26522362" y="35285362"/>
            <a:ext cx="6584950" cy="22875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600">
                <a:solidFill>
                  <a:srgbClr val="464646"/>
                </a:solidFill>
                <a:latin typeface="宋体" panose="02010600030101010101" pitchFamily="2" charset="-122"/>
              </a:rPr>
              <a:t>弄晴时，</a:t>
            </a:r>
            <a:endParaRPr lang="zh-CN" altLang="en-US" sz="800">
              <a:latin typeface="Comic Sans MS" panose="030f0702030302020204" pitchFamily="66" charset="0"/>
            </a:endParaRPr>
          </a:p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51" name="矩形 112650"/>
          <p:cNvSpPr/>
          <p:nvPr/>
        </p:nvSpPr>
        <p:spPr>
          <a:xfrm>
            <a:off x="-14270038" y="35428238"/>
            <a:ext cx="16186150" cy="64039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12600">
                <a:solidFill>
                  <a:srgbClr val="464646"/>
                </a:solidFill>
                <a:latin typeface="宋体" panose="02010600030101010101" pitchFamily="2" charset="-122"/>
              </a:rPr>
              <a:t>声声只道不如归。天涯岂是无归意，争奈归期未可期。</a:t>
            </a:r>
            <a:endParaRPr lang="zh-CN" altLang="en-US" sz="800">
              <a:latin typeface="Comic Sans MS" panose="030f0702030302020204" pitchFamily="66" charset="0"/>
            </a:endParaRPr>
          </a:p>
          <a:p>
            <a:pPr eaLnBrk="0" hangingPunct="0"/>
            <a:br>
              <a:rPr lang="zh-CN" altLang="en-US">
                <a:latin typeface="Arial" panose="020b0604020202020204" pitchFamily="34" charset="0"/>
              </a:rPr>
            </a:br>
          </a:p>
        </p:txBody>
      </p:sp>
      <p:sp>
        <p:nvSpPr>
          <p:cNvPr id="112652" name="文本框 112651"/>
          <p:cNvSpPr txBox="1"/>
          <p:nvPr/>
        </p:nvSpPr>
        <p:spPr>
          <a:xfrm>
            <a:off x="395288" y="2420938"/>
            <a:ext cx="8353425" cy="2239962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omic Sans MS" panose="030f0702030302020204" pitchFamily="66" charset="0"/>
              </a:rPr>
              <a:t>十里楼台倚翠微，百花深处杜鹃啼。殷勤自与行人语，不似流莺取次飞。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惊梦觉，弄晴时，声声只道不如归。天涯岂是无归意，争奈归期未可期。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                        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latin typeface="Comic Sans MS" panose="030f0702030302020204" pitchFamily="66" charset="0"/>
              </a:rPr>
              <a:t>晏几道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鹧鸪天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</a:p>
        </p:txBody>
      </p:sp>
      <p:sp>
        <p:nvSpPr>
          <p:cNvPr id="112654" name="文本框 112653"/>
          <p:cNvSpPr txBox="1"/>
          <p:nvPr/>
        </p:nvSpPr>
        <p:spPr>
          <a:xfrm>
            <a:off x="468313" y="188913"/>
            <a:ext cx="76327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、杜鹃鸟</a:t>
            </a: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凄凉哀伤的象征 </a:t>
            </a:r>
          </a:p>
        </p:txBody>
      </p:sp>
      <p:sp>
        <p:nvSpPr>
          <p:cNvPr id="112655" name="文本框 112654"/>
          <p:cNvSpPr txBox="1"/>
          <p:nvPr/>
        </p:nvSpPr>
        <p:spPr>
          <a:xfrm>
            <a:off x="395288" y="1052513"/>
            <a:ext cx="8353425" cy="10191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800000"/>
                </a:solidFill>
                <a:latin typeface="Comic Sans MS" panose="030f0702030302020204" pitchFamily="66" charset="0"/>
              </a:rPr>
              <a:t>杜鹃，又名子规、杜宇。传说蜀中望帝死后化为杜鹃，到了春天，总要悲啼起来，使人听之心酸。生活中杜鹃也惯作悲啼，甚至啼出血来，因此杜鹃作为悲苦愁怨的代表。</a:t>
            </a:r>
          </a:p>
        </p:txBody>
      </p:sp>
      <p:sp>
        <p:nvSpPr>
          <p:cNvPr id="112656" name="文本框 112655"/>
          <p:cNvSpPr txBox="1"/>
          <p:nvPr/>
        </p:nvSpPr>
        <p:spPr>
          <a:xfrm>
            <a:off x="395288" y="5013325"/>
            <a:ext cx="8280400" cy="9556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omic Sans MS" panose="030f0702030302020204" pitchFamily="66" charset="0"/>
              </a:rPr>
              <a:t>杨花落尽子规啼，闻道龙标过五溪。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       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latin typeface="Comic Sans MS" panose="030f0702030302020204" pitchFamily="66" charset="0"/>
              </a:rPr>
              <a:t>李白</a:t>
            </a:r>
            <a:r>
              <a:rPr lang="en-US" altLang="zh-CN" sz="2800" b="1">
                <a:latin typeface="Comic Sans MS" panose="030f0702030302020204" pitchFamily="66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</a:rPr>
              <a:t>闻王昌龄左迁龙标遥有此寄</a:t>
            </a:r>
            <a:r>
              <a:rPr lang="en-US" altLang="zh-CN" sz="2800" b="1">
                <a:latin typeface="Comic Sans MS" panose="030f0702030302020204" pitchFamily="66" charset="0"/>
              </a:rPr>
              <a:t>》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2" grpId="0"/>
      <p:bldP spid="112654" grpId="1"/>
      <p:bldP spid="112655" grpId="2"/>
      <p:bldP spid="112656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386" name="文本框 101385"/>
          <p:cNvSpPr txBox="1"/>
          <p:nvPr/>
        </p:nvSpPr>
        <p:spPr>
          <a:xfrm>
            <a:off x="468313" y="188913"/>
            <a:ext cx="8280400" cy="1431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、鸿雁</a:t>
            </a: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游子思乡怀亲之情和羁旅伤感</a:t>
            </a:r>
          </a:p>
        </p:txBody>
      </p:sp>
      <p:sp>
        <p:nvSpPr>
          <p:cNvPr id="101389" name="文本框 101388"/>
          <p:cNvSpPr txBox="1"/>
          <p:nvPr/>
        </p:nvSpPr>
        <p:spPr>
          <a:xfrm>
            <a:off x="395288" y="1916113"/>
            <a:ext cx="8424862" cy="22367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晨起动征铎，客行悲故乡。 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鸡声茅店月，人迹板桥霜。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槲叶落山路，枳花明驿墙。 </a:t>
            </a:r>
          </a:p>
          <a:p>
            <a:pPr algn="ctr"/>
            <a:r>
              <a:rPr lang="zh-CN" altLang="en-US" sz="2800" b="1">
                <a:latin typeface="Comic Sans MS" panose="030f0702030302020204" pitchFamily="66" charset="0"/>
              </a:rPr>
              <a:t>因思杜陵梦，凫雁满回塘。</a:t>
            </a:r>
          </a:p>
          <a:p>
            <a:r>
              <a:rPr lang="zh-CN" altLang="en-US" sz="2800" b="1">
                <a:latin typeface="Comic Sans MS" panose="030f0702030302020204" pitchFamily="66" charset="0"/>
              </a:rPr>
              <a:t>                         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latin typeface="Comic Sans MS" panose="030f0702030302020204" pitchFamily="66" charset="0"/>
              </a:rPr>
              <a:t>温庭筠</a:t>
            </a:r>
            <a:r>
              <a:rPr lang="en-US" altLang="zh-CN" sz="2800" b="1">
                <a:latin typeface="Comic Sans MS" panose="030f0702030302020204" pitchFamily="66" charset="0"/>
                <a:sym typeface="Arial" panose="020b0604020202020204" pitchFamily="34" charset="0"/>
              </a:rPr>
              <a:t>《</a:t>
            </a:r>
            <a:r>
              <a:rPr lang="zh-CN" altLang="en-US" sz="2800" b="1">
                <a:latin typeface="Comic Sans MS" panose="030f0702030302020204" pitchFamily="66" charset="0"/>
                <a:sym typeface="Arial" panose="020b0604020202020204" pitchFamily="34" charset="0"/>
              </a:rPr>
              <a:t>商山早行</a:t>
            </a:r>
            <a:r>
              <a:rPr lang="en-US" altLang="zh-CN" sz="2800" b="1">
                <a:latin typeface="Comic Sans MS" panose="030f0702030302020204" pitchFamily="66" charset="0"/>
                <a:sym typeface="Arial" panose="020b0604020202020204" pitchFamily="34" charset="0"/>
              </a:rPr>
              <a:t>》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6" grpId="0"/>
      <p:bldP spid="101389" grpId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Arial"/>
      </a:majorFont>
      <a:minorFont>
        <a:latin typeface="Comic Sans MS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128</Paragraphs>
  <Slides>19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0">
      <vt:lpstr>Crayons</vt:lpstr>
      <vt:lpstr>Slide 1</vt:lpstr>
      <vt:lpstr>Slide 2</vt:lpstr>
      <vt:lpstr>Slide 3</vt:lpstr>
      <vt:lpstr>Slide 4</vt:lpstr>
      <vt:lpstr>Slide 5</vt:lpstr>
      <vt:lpstr>Slide 6</vt:lpstr>
      <vt:lpstr>二、羁旅行役诗常见的意象</vt:lpstr>
      <vt:lpstr>Slide 8</vt:lpstr>
      <vt:lpstr>Slide 9</vt:lpstr>
      <vt:lpstr>Slide 10</vt:lpstr>
      <vt:lpstr>Slide 11</vt:lpstr>
      <vt:lpstr>Slide 12</vt:lpstr>
      <vt:lpstr>总结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2020-10-09T09:11:49.024</cp:lastPrinted>
  <dcterms:created xsi:type="dcterms:W3CDTF">2020-10-09T09:11:49Z</dcterms:created>
  <dcterms:modified xsi:type="dcterms:W3CDTF">2020-10-09T01:11:52Z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