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257" r:id="rId2"/>
    <p:sldId id="258" r:id="rId3"/>
    <p:sldId id="259" r:id="rId4"/>
    <p:sldId id="261" r:id="rId5"/>
    <p:sldId id="262" r:id="rId6"/>
    <p:sldId id="263" r:id="rId7"/>
    <p:sldId id="264" r:id="rId8"/>
    <p:sldId id="265"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2021-1-2</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2971171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819625087"/>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F969B2-FC8F-40E9-BEE9-914C18BA1C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38432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308773" y="3693670"/>
            <a:ext cx="7551038" cy="105497"/>
            <a:chOff x="2101845" y="3387257"/>
            <a:chExt cx="7551038" cy="105497"/>
          </a:xfrm>
        </p:grpSpPr>
        <p:cxnSp>
          <p:nvCxnSpPr>
            <p:cNvPr id="16" name="直接连接符 15"/>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2687701" y="2708905"/>
            <a:ext cx="6887119" cy="1015663"/>
          </a:xfrm>
          <a:prstGeom prst="rect">
            <a:avLst/>
          </a:prstGeom>
          <a:noFill/>
        </p:spPr>
        <p:txBody>
          <a:bodyPr wrap="square" rtlCol="0">
            <a:spAutoFit/>
          </a:bodyPr>
          <a:lstStyle/>
          <a:p>
            <a:pPr algn="dist"/>
            <a:r>
              <a:rPr lang="en-US" altLang="zh-CN" sz="6000">
                <a:solidFill>
                  <a:srgbClr val="263C88"/>
                </a:solidFill>
                <a:latin typeface="微软雅黑" panose="020B0503020204020204" charset="-122"/>
                <a:ea typeface="微软雅黑"/>
                <a:cs typeface="+mn-ea"/>
                <a:sym typeface="思源黑体 CN Medium" panose="020B0600000000000000" pitchFamily="34" charset="-122"/>
              </a:rPr>
              <a:t>2021</a:t>
            </a:r>
            <a:r>
              <a:rPr lang="zh-CN" altLang="en-US" sz="6000">
                <a:solidFill>
                  <a:srgbClr val="263C88"/>
                </a:solidFill>
                <a:latin typeface="思源黑体 CN Heavy" panose="020B0A00000000000000" pitchFamily="34" charset="-122"/>
                <a:ea typeface="思源黑体 CN Heavy" panose="020B0A00000000000000" pitchFamily="34" charset="-122"/>
                <a:cs typeface="+mn-ea"/>
                <a:sym typeface="思源黑体 CN Medium" panose="020B0600000000000000" pitchFamily="34" charset="-122"/>
              </a:rPr>
              <a:t>高考一轮复习</a:t>
            </a:r>
          </a:p>
        </p:txBody>
      </p:sp>
      <p:sp>
        <p:nvSpPr>
          <p:cNvPr id="20" name="文本框 19"/>
          <p:cNvSpPr txBox="1"/>
          <p:nvPr/>
        </p:nvSpPr>
        <p:spPr>
          <a:xfrm>
            <a:off x="2842434" y="3836680"/>
            <a:ext cx="6577654" cy="307777"/>
          </a:xfrm>
          <a:prstGeom prst="rect">
            <a:avLst/>
          </a:prstGeom>
          <a:noFill/>
        </p:spPr>
        <p:txBody>
          <a:bodyPr wrap="square" rtlCol="0">
            <a:spAutoFit/>
          </a:bodyPr>
          <a:lstStyle/>
          <a:p>
            <a:pPr algn="dist"/>
            <a:r>
              <a:rPr lang="zh-CN" altLang="zh-CN" sz="1400">
                <a:latin typeface="+mn-ea"/>
              </a:rPr>
              <a:t>把握高考命题走向，练习和测试中夯实基础、提升能力</a:t>
            </a:r>
            <a:endParaRPr lang="zh-CN" altLang="en-US" sz="1400">
              <a:solidFill>
                <a:schemeClr val="tx1">
                  <a:lumMod val="85000"/>
                  <a:lumOff val="15000"/>
                </a:schemeClr>
              </a:solidFill>
              <a:latin typeface="+mn-ea"/>
              <a:cs typeface="+mn-ea"/>
              <a:sym typeface="思源黑体 CN Medium" panose="020B0600000000000000" pitchFamily="34" charset="-122"/>
            </a:endParaRPr>
          </a:p>
        </p:txBody>
      </p:sp>
      <p:grpSp>
        <p:nvGrpSpPr>
          <p:cNvPr id="3" name="组合 2"/>
          <p:cNvGrpSpPr/>
          <p:nvPr/>
        </p:nvGrpSpPr>
        <p:grpSpPr>
          <a:xfrm>
            <a:off x="1099072" y="1804442"/>
            <a:ext cx="11092928" cy="4081597"/>
            <a:chOff x="946906" y="2050700"/>
            <a:chExt cx="11092928" cy="4081597"/>
          </a:xfrm>
        </p:grpSpPr>
        <p:sp>
          <p:nvSpPr>
            <p:cNvPr id="26" name="文本框 25"/>
            <p:cNvSpPr txBox="1"/>
            <p:nvPr/>
          </p:nvSpPr>
          <p:spPr>
            <a:xfrm>
              <a:off x="946906" y="2050700"/>
              <a:ext cx="2747150" cy="2215991"/>
            </a:xfrm>
            <a:prstGeom prst="rect">
              <a:avLst/>
            </a:prstGeom>
            <a:noFill/>
          </p:spPr>
          <p:txBody>
            <a:bodyPr wrap="square" rtlCol="0">
              <a:spAutoFit/>
            </a:bodyPr>
            <a:lstStyle/>
            <a:p>
              <a:r>
                <a:rPr lang="en-US" altLang="zh-CN" sz="13800" b="1">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sp>
          <p:nvSpPr>
            <p:cNvPr id="27" name="文本框 26"/>
            <p:cNvSpPr txBox="1"/>
            <p:nvPr/>
          </p:nvSpPr>
          <p:spPr>
            <a:xfrm>
              <a:off x="9292684" y="3916306"/>
              <a:ext cx="2747150" cy="2215991"/>
            </a:xfrm>
            <a:prstGeom prst="rect">
              <a:avLst/>
            </a:prstGeom>
            <a:noFill/>
          </p:spPr>
          <p:txBody>
            <a:bodyPr wrap="square" rtlCol="0">
              <a:spAutoFit/>
            </a:bodyPr>
            <a:lstStyle/>
            <a:p>
              <a:r>
                <a:rPr lang="en-US" altLang="zh-CN"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grpSp>
      <p:sp>
        <p:nvSpPr>
          <p:cNvPr id="8" name="十字形 7"/>
          <p:cNvSpPr/>
          <p:nvPr/>
        </p:nvSpPr>
        <p:spPr>
          <a:xfrm>
            <a:off x="178904" y="183874"/>
            <a:ext cx="367748" cy="367748"/>
          </a:xfrm>
          <a:prstGeom prst="plus">
            <a:avLst>
              <a:gd name="adj" fmla="val 41216"/>
            </a:avLst>
          </a:prstGeom>
          <a:solidFill>
            <a:srgbClr val="263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631180"/>
          </a:xfrm>
          <a:prstGeom prst="rect">
            <a:avLst/>
          </a:prstGeom>
          <a:noFill/>
        </p:spPr>
        <p:txBody>
          <a:bodyPr wrap="square" rtlCol="0">
            <a:spAutoFit/>
          </a:bodyPr>
          <a:lstStyle/>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材料二</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从年初以来，据周刊君不完全统计，至少有10所高校着手清退研究生。按高校已经披露的数字初步核算，至少500名研究生遭到清退或正面临清退风险，实际进行研究生清退的高校数，以及遭清退处境的研究生数，相信远超周刊君的不完全统计。</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这些研究生面临退学风险，有一个共同原因：在学校规定的最长学习年限内未完成学业。</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按照《广州大学研究生学籍管理细则》第二十条规定，研究生在校基本修业年限(学制)为：硕士生最长不超过5年，博士生不超过7年。</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为什么不能像发达国家那样实行弹性学制呢?21世纪教育研究院副院长熊丙奇告诉周刊君，因为我国大学的办学经费过度地依赖行政拨款，另一方面，由于我国大学的后勤没有社会化，延期研究生一多，学校的管理和服务压力也大。</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广州大学强调，对研究生进行退学处理，不需要去拔高它，也不需要过分去渲染它，这只是很正常的一个管理规定的执行。</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2019年2月26日教育部办公厅发布《关于进一步规范和加强研究生培养管理的通知》，要求狠抓学位论文和学位授予管理。在这样的大背景下，高校势必要从严要求研究生，对延期学生进行清退。</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不过，熊丙奇指出，从严要求研究生，不能仅仅只是清退延期学生。之所以延期，更重要的原因是学校、导师不够重视对研究生培养的过程管理和过程评价。因此，从严要求研究生，更需要健全导师制。也就是说，导师不能再当甩手掌柜了。</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(摘编自中国教育在线《中国新闻周刊：研究生大清退，十所高校已出手》，2019年3月22日)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185535"/>
          </a:xfrm>
          <a:prstGeom prst="rect">
            <a:avLst/>
          </a:prstGeom>
          <a:noFill/>
        </p:spPr>
        <p:txBody>
          <a:bodyPr wrap="square" rtlCol="0">
            <a:spAutoFit/>
          </a:bodyPr>
          <a:lstStyle/>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材料三</a:t>
            </a:r>
          </a:p>
          <a:p>
            <a:pPr marL="0" indent="0" fontAlgn="auto">
              <a:lnSpc>
                <a:spcPct val="100000"/>
              </a:lnSpc>
              <a:buNone/>
            </a:pPr>
            <a:endParaRPr lang="zh-CN" altLang="en-US">
              <a:latin typeface="楷体" panose="02010609060101010101" charset="-122"/>
              <a:ea typeface="楷体" panose="02010609060101010101" charset="-122"/>
              <a:cs typeface="楷体" panose="02010609060101010101" charset="-122"/>
              <a:sym typeface="+mn-ea"/>
            </a:endParaRP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(资料来源于《每日经济新闻·图数馆》)</a:t>
            </a:r>
          </a:p>
          <a:p>
            <a:pPr marL="0" indent="0" fontAlgn="auto">
              <a:lnSpc>
                <a:spcPct val="100000"/>
              </a:lnSpc>
              <a:buNone/>
            </a:pPr>
            <a:endParaRPr lang="zh-CN" altLang="en-US">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材料四</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高校在教育过程中引入适当的淘汰机制，对不合乎要求的研究生进行退学处理，是严格学风的表现。这能警示学生，督促其专心学业和科研，从而保证研究生的培养质量。</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众所周知，随着研究生的扩招，学历贬值似乎已成普遍认知。在此背景下，如果不狠抓研究生培养的质量，无疑会加速学历贬值，影响公众对我国高校教育和研究生培养质量的信心。此前坊间流传着“没有毕不了业的硕士”，正说明了“严进宽出”现象的普遍性。</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除了警示作用，对长期不毕业的学生进行裁汰，也在公平性上迈出重要一步。要知道，高校的教育资源和每年的招生指标都是有限的。那些偏离研究生学习的学生，是现实版的“南郭先生”，他们长期占用着高校的教学资源，这对其他潜在入学者是不公平的。</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高校清退研究生是学校在推进人才培养上的自我革新，对纠正以往“严进宽出"的教育模式大有裨益。从目前来看，被清退的不合格研究生相对于庞大的基数而言，比例不算大，学校还是给学生留下了足够的容错空间，处置措施称得上是人性化。</a:t>
            </a:r>
          </a:p>
          <a:p>
            <a:pPr marL="0" indent="0" fontAlgn="auto">
              <a:lnSpc>
                <a:spcPct val="100000"/>
              </a:lnSpc>
              <a:buNone/>
            </a:pPr>
            <a:r>
              <a:rPr lang="zh-CN" altLang="en-US">
                <a:latin typeface="楷体" panose="02010609060101010101" charset="-122"/>
                <a:ea typeface="楷体" panose="02010609060101010101" charset="-122"/>
                <a:cs typeface="楷体" panose="02010609060101010101" charset="-122"/>
                <a:sym typeface="+mn-ea"/>
              </a:rPr>
              <a:t>    当然，我们在为淘汰超学制研究生叫好的同时，也应反思高校人才培养的体制性问题。近年来，高校教育资源的丰富并没有跟上研究生扩招的步伐，有些高校甚至出现“本研倒挂"现象，造成教育资源被稀释。一定程度上，扩招会造成导师带的学生过多，很容易分散导师精力，进而影响学生毕业进度，拖长其毕业年限。这些问题，同样需要及早正视和解决。</a:t>
            </a:r>
          </a:p>
          <a:p>
            <a:pPr marL="0" indent="0" algn="r"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(摘编自澎湃新闻《韩中锋：清退不合格研究生，“严进严出”当成常态》，2019年3月17日)</a:t>
            </a:r>
          </a:p>
        </p:txBody>
      </p:sp>
      <p:pic>
        <p:nvPicPr>
          <p:cNvPr id="100001" name="图片 100001" descr="figure"/>
          <p:cNvPicPr>
            <a:picLocks noChangeAspect="1"/>
          </p:cNvPicPr>
          <p:nvPr/>
        </p:nvPicPr>
        <p:blipFill>
          <a:blip r:embed="rId3"/>
          <a:stretch>
            <a:fillRect/>
          </a:stretch>
        </p:blipFill>
        <p:spPr>
          <a:xfrm>
            <a:off x="3970338" y="104458"/>
            <a:ext cx="1628775" cy="20859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24713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1．下列对材料相关内容的理解，不正确的一项是（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A．大多数同学认为大学生考研的主要目的是通过提高学历来增强就业竞争力，可见严峻的就业压力是出现考研热的重要背景。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B．中国大学生毕业后的就业率高且基本保持稳定，这表面上与考研热存在着反差，但实际上反映出大学生就业质量亟待提高的问题。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C．年初以来，已至少有l0所高校的500名研究生遭到清退或正面临清退风险，但此数据只是不完全统计，实际的数据远超这一统计。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D．我国之所以不能像发达国家那样实行弹性学制，是因为我国大学的办学经费过度依赖行政拨款，还有我国大学的后勤未能社会化。</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1．C</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理解并分析文中内容的能力。解答时既要整体理解文章的内容、作者观点态度等，又要对文章的局部进行恰当的分析。在理解每个选项时，要仔细分析选项内容与原文的差别。注意选项删、改、添了哪些词，它们是否与原文意思一致。</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C项，“实际的数据远超这一统计”错误，依据材料二第一段“实际进行研究生清退的高校数，以及遭清退处境的研究生数，相信远超周刊君的不完全统计”可知，“实际的数据远超这一统计”是周刊君“相信”的，即估计的情况，而不是确定的情况。故选C。</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A．对延期的研究生进行清退，体现了高校对研究生的从严要求，其背景是教育部最近通知要求狠抓学位论文和学位授予的管理。</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B．学生延期更重要的原因是学校、导师对研究生培养的过程管理和过程评价不够重视，只要健全了导师制，就可避免延期的发生。</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C．2007—2016年，中国研究生毕业人数逐年增长，但增长幅度总体呈下降趋势，只在2010一2011年增长幅度出现了较大的反弹。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D．我国高校普遍存在“严进宽出”的现象，清退不合乎要求的研究生，有助于树立公众对高校教育和研究生培养质量的信心。</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2．B</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2．本题考查对文章有关内容分析和概括能力。关于文章的内容注意找到选项对应的语段进行比对，发现其中的细微差别，看手法概括是否得当、分析是否合理、人物是否错位、时间地点是否颠倒等。</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B项，“只要健全了导师制，就可避免延期的发生”错误，依据材料二第七段“因此，从严要求研究生，更需要健全导师制。也就是说，导师不能再当甩手掌柜了”可知，健全导师制对避免学生延期有作用，但是不能说“只要健全了导师制，就可避免延期的发生”，B项说法太绝对。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63118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3．结合材料，简要概括高校清退不合格研究生的意义及影响。</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3．①有助于严格学风，保证研究生的培养质量；②有利于维护公平，使有限的高校教学资源得到更有效的利用；③有助于推进高校人才培养体制的革新，解决现行体制存在的一些问题。</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3．本题考查筛选并整合文中信息的能力。解答此题，要考生审准题干，考生应回归材料，逐一筛选原文相关的意义及影响，并整合为条分缕析的要点，准确答题。</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高校清退不合格研究生的意义及影响，可从材料四第四段“对不合乎要求的研究生进行退学处理，是严格学风的表现。这能警示学生，督促其专心学业和科研，从而保证研究生的培养质量”可以概括出要点一：有助于严格学风，保证研究生的培养质量；依据材料四第三段“除了警示作用，对长期不毕业的学生进行裁汰，也在公平性上迈出重要一步。要知道，高校的教育资源和每年的招生指标都是有限的”，可以概括出要点二：有利于维护教育公平，使有限的高校教学资源得到更有效的利用；依据材料四第四段“高校清退研究生是学校在推进人才培养上的自我革新，对纠正以往‘严进宽出’的教育模式大有裨益”、第五段“我们在为淘汰超学制研究生叫好的同时，也应反思高校人才培养的体制性问题”，可以概括出要点三：有助于推进高校人才培养体制的自我革新，反思现行体制存性问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4092575"/>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二、【2020·江苏省海安高级中学高三二模】</a:t>
            </a:r>
            <a:r>
              <a:rPr lang="zh-CN" altLang="en-US" sz="2000">
                <a:latin typeface="新宋体" panose="02010609030101010101" charset="-122"/>
                <a:ea typeface="新宋体" panose="02010609030101010101" charset="-122"/>
                <a:cs typeface="楷体" panose="02010609060101010101" charset="-122"/>
                <a:sym typeface="+mn-ea"/>
              </a:rPr>
              <a:t>阅读下面的材料，完成下面小题。</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习近平总书记指出，发展新能源汽车是我国从汽车大国迈向汽车强国的必由之路。当前，我国已成为世界上最大的新能源汽车市场，新能源汽车的推广，一方面可以有效降低全社会用能成本，促进节能减排；另一方面有助于加快5G、物联网等技术大规模应用，为数字中国建设拓展应用领域。全国政协委员，国网福建省电力有限公司董事长、党委书记陈修言认为，制约新能源汽车尤其是电动汽车产业发展的主要问题，一是社会资本缺乏投资充电设施的积极性；二是充电设施“落地难”问题不同程度存在；三是相关新技术的科研攻关力度需要进一步加大。</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（摘编自《陈修言：努力促进新能源汽车产业健康发展》搜狐网2019年3月17日）</a:t>
            </a: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514985"/>
            <a:ext cx="11976735" cy="5939155"/>
          </a:xfrm>
          <a:prstGeom prst="rect">
            <a:avLst/>
          </a:prstGeom>
          <a:noFill/>
        </p:spPr>
        <p:txBody>
          <a:bodyPr wrap="square" rtlCol="0">
            <a:spAutoFit/>
          </a:bodyPr>
          <a:lstStyle/>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材料二：</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algn="ctr"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algn="r"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图1   2014——2018我国汽车销售量及年度同比增长率</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algn="r"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algn="r"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图2  2014——2018我国新能源汽车销售量及年度同比增长率</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a:p>
            <a:pPr marL="0" indent="0" algn="r" fontAlgn="auto">
              <a:lnSpc>
                <a:spcPct val="100000"/>
              </a:lnSpc>
              <a:buNone/>
            </a:pPr>
            <a:r>
              <a:rPr lang="zh-CN" altLang="en-US" sz="2000">
                <a:latin typeface="新宋体" panose="02010609030101010101" charset="-122"/>
                <a:ea typeface="新宋体" panose="02010609030101010101" charset="-122"/>
                <a:cs typeface="楷体" panose="02010609060101010101" charset="-122"/>
                <a:sym typeface="+mn-ea"/>
              </a:rPr>
              <a:t>（数据来源：中国汽车工业协会信息发布会通稿《汽车工业经济运行情况》）</a:t>
            </a:r>
          </a:p>
        </p:txBody>
      </p:sp>
      <p:pic>
        <p:nvPicPr>
          <p:cNvPr id="1447845767" name="图片 1447845767" descr="figure"/>
          <p:cNvPicPr/>
          <p:nvPr/>
        </p:nvPicPr>
        <p:blipFill>
          <a:blip r:embed="rId3"/>
          <a:stretch>
            <a:fillRect/>
          </a:stretch>
        </p:blipFill>
        <p:spPr>
          <a:xfrm>
            <a:off x="1362075" y="514985"/>
            <a:ext cx="4621530" cy="1992630"/>
          </a:xfrm>
          <a:prstGeom prst="rect">
            <a:avLst/>
          </a:prstGeom>
        </p:spPr>
      </p:pic>
      <p:pic>
        <p:nvPicPr>
          <p:cNvPr id="100002" name="图片 100002" descr="figure"/>
          <p:cNvPicPr/>
          <p:nvPr/>
        </p:nvPicPr>
        <p:blipFill>
          <a:blip r:embed="rId4"/>
          <a:stretch>
            <a:fillRect/>
          </a:stretch>
        </p:blipFill>
        <p:spPr>
          <a:xfrm>
            <a:off x="1774825" y="3159760"/>
            <a:ext cx="4892675" cy="2164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247130"/>
          </a:xfrm>
          <a:prstGeom prst="rect">
            <a:avLst/>
          </a:prstGeom>
          <a:noFill/>
        </p:spPr>
        <p:txBody>
          <a:bodyPr wrap="square" rtlCol="0">
            <a:spAutoFit/>
          </a:bodyPr>
          <a:lstStyle/>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材料三：</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近日，有感科技在江苏南通发布了新一代电动汽车无线充电方案，这项技术的推广应用，有望促成电动汽车无线充电的普及应用，突破新能源汽车发展中续航短、充电难的瓶颈。有感科技CTO贺凡波博士介绍，大功率无线电能传输技术已日趋成熟，当前制约其普及应用的主要因素是安全性、便捷性和经济性，对此，有感科技给出了创新型的解决方案，首次提出超薄型中置线圈方案，这种改变带来了一系列的优化效果。“现阶段，整个汽车行业出现了新的动向，传统燃油汽车市场已经日趋饱和，而新能源汽车的产销量都不断上涨，企业经受住这一市场变化的关键，就是创新。”北汽集团董事长徐和谊说。</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（摘编自《无线充电技术开创新能源汽车充电新思路》，《光明日报》2019年2月20日）</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材料四：</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3月26日，有关部门发布《关于进一步完善新能源汽车推广应用财政补贴政策的通知》。在2019年的补贴政策中，续航里程小于250公里的新能源汽车将不再享受财政补贴，其他车型的补贴幅度也大幅缩水，同时对车辆的技术标准也提出了更高要求。在3个月过渡期结束后，地方政府将不再对新能源汽车给予购置补贴，转而将资金用于支持充电基础设施建设。</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对于新能源汽车而言，发展前期的主要矛盾是成本过高，因此需要给予补贴以降低购买成本。随着市场规模扩大，成本不断下降，续航里程和充电便捷性就成了主要制约因素。因此，补足基础设施短板是当前促进新能源汽车发展最有效的方式。财政补贴新政策实施后，那些严重依赖政府补贴，缺乏管理能力和创新能力的企业，或将被淘汰出局；优质企业在经历短暂的冲击后，仍会有广阔的成长空间，因为中国具有全球最大的汽车增量市场。同时，要通过多元化产品布局，抓紧完善充电基础设施，积极提升服务体验，增加消费者使用意愿。</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（摘编自《告别“营养液”的新能源汽车当自强》，《经济日报》2019年3月29日）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1．下列对材料二相关内容的理解和分析，不正确的一项是（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A．2014-2018年，我国汽车销售年度同比增长率经历了“下降-上升-下降”的过程；汽车销售量在后三年比较稳定，2017年达到最高。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B．2018年，我国汽车销量年度同比增长率出现负增长，而新能源汽车销量依然保持高速增长，新能源汽车已成为我国汽车行业的主流。</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C．2016年，我国汽车销量同比增长率创新高，新能源汽车销量同比增长率急速下降，但之后两年的同比增长率，前者远低于后者。</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D．2016-2018年，新能源汽车销量的年度同比增长率明显低于之前两年，这可能与新能源汽车在发展过程中出现的续航短、充电难等问题有关。</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1．B</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本题考查学生筛选并整合文中的信息的能力。这类题目首先要速读题干，明确对象及要求，解答时要整体理解文章的内容，尤其是对选文中心句的理解，要将题目材料信息带入选文比对理解，还要辨明检索区间，确定对应语句，联系上下文体会。B项，“新能源汽车已成为我国汽车行业的主流”于文无据。由材料一“当前，我国已成为世界上最大的新能源汽车市场”可知，我国新能源汽车市场大，并没有说新能源汽车已成为行业主流。故选B。</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144145"/>
            <a:ext cx="11976735" cy="677037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2．下列对材料相关内容的概括和分析，正确的一项是（    ）</a:t>
            </a:r>
          </a:p>
          <a:p>
            <a:pPr marL="0" indent="0"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A．我国作为世界上最大的新能源汽车市场，新能源汽车产销量逐年上升，传统燃油汽车市场日趋饱和，这表明传统燃油汽车即将被新能源汽车取代。</a:t>
            </a:r>
          </a:p>
          <a:p>
            <a:pPr marL="0" indent="0"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B．有感科技发布的新一代电动汽车无线充电方案，解决了新能源汽车续航短、充电难的问题，并且使得电动汽车无线充电得到普及应用。</a:t>
            </a:r>
          </a:p>
          <a:p>
            <a:pPr marL="0" indent="0"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C．超薄型中置线圈方案是对传统无线电能传输技术的重大突破，彻底解决了制约大功率无线电能传输技术发展的安全性、便捷性和经济性问题。</a:t>
            </a:r>
          </a:p>
          <a:p>
            <a:pPr marL="0" indent="0" fontAlgn="auto">
              <a:lnSpc>
                <a:spcPct val="100000"/>
              </a:lnSpc>
              <a:buNone/>
            </a:pPr>
            <a:r>
              <a:rPr lang="zh-CN" altLang="en-US">
                <a:latin typeface="新宋体" panose="02010609030101010101" charset="-122"/>
                <a:ea typeface="新宋体" panose="02010609030101010101" charset="-122"/>
                <a:cs typeface="新宋体" panose="02010609030101010101" charset="-122"/>
                <a:sym typeface="+mn-ea"/>
              </a:rPr>
              <a:t>D．2019年的新能源汽车补贴政策，对新能源汽车提出了更高的技术标准和补贴门槛，更能适应和促进新能源汽车市场现状和行业发展。</a:t>
            </a:r>
          </a:p>
          <a:p>
            <a:pPr marL="0" indent="0" fontAlgn="auto">
              <a:lnSpc>
                <a:spcPct val="100000"/>
              </a:lnSpc>
              <a:buNone/>
            </a:pPr>
            <a:r>
              <a:rPr lang="zh-CN" altLang="en-US">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a:solidFill>
                  <a:srgbClr val="FF0000"/>
                </a:solidFill>
                <a:latin typeface="新宋体" panose="02010609030101010101" charset="-122"/>
                <a:ea typeface="新宋体" panose="02010609030101010101" charset="-122"/>
                <a:cs typeface="新宋体" panose="02010609030101010101" charset="-122"/>
                <a:sym typeface="+mn-ea"/>
              </a:rPr>
              <a:t>2．D</a:t>
            </a:r>
          </a:p>
          <a:p>
            <a:pPr marL="0" indent="0" fontAlgn="auto">
              <a:lnSpc>
                <a:spcPct val="100000"/>
              </a:lnSpc>
              <a:buNone/>
            </a:pPr>
            <a:r>
              <a:rPr lang="zh-CN" altLang="en-US">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a:solidFill>
                  <a:srgbClr val="FF0000"/>
                </a:solidFill>
                <a:latin typeface="新宋体" panose="02010609030101010101" charset="-122"/>
                <a:ea typeface="新宋体" panose="02010609030101010101" charset="-122"/>
                <a:cs typeface="新宋体" panose="02010609030101010101" charset="-122"/>
                <a:sym typeface="+mn-ea"/>
              </a:rPr>
              <a:t>2．本题考查学生筛选并整合文中的信息的能力。解答此题，要整体理解文章的内容，尤其是对选文中心句的理解，要将题目材料信息带入选文比对理解，还要辨明检索区间，确定对应语句，联系上下文体会。A项，“这表明传统燃油汽车即将被新能源汽车取代”于文无据。根据材料一“习近平总书记指出，发展新能源汽车是我国从汽车大国迈向汽车强国的必由之路。当前，我国已成为世界上最大的新能源汽车市场”材料三“现阶段，整个汽车行业出现了新的动向，传统燃油汽车市场已经日趋饱和，而新能源汽车的产销量都不断上涨”说明新能源汽车的前景好，没有即将被取代的意思。B项，“解决了新能源汽车续航短、充电难的问题，并且使得电动汽车无线充电得到普及应用”混淆已然和未然。根据材料三“这项技术的推广应用，有望促成电动汽车无线充电的普及应用，突破新能源汽车发展中续航短、充电难的瓶颈”可知，“普及应用”只是“有望”，选项说“解决了”错误。C项，“彻底解决了制约大功率无线电能传输技术发展的安全性、便捷性和经济性问题”说法绝对。由材料三“大功率无线电能传输技术已日趋成熟，当前制约其普及应用的主要因素是安全性、便捷性和经济性，对此，有感科技给出了创新型的解决方案，首次提出超薄型中置线圈方案，这种改变带来了一系列的优化效果”可知，有感科技给出了创新型的解决方案，并没有说“彻底解决”。故选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670" y="2125980"/>
            <a:ext cx="12219305" cy="645160"/>
          </a:xfrm>
          <a:prstGeom prst="rect">
            <a:avLst/>
          </a:prstGeom>
          <a:noFill/>
        </p:spPr>
        <p:txBody>
          <a:bodyPr wrap="square" rtlCol="0">
            <a:spAutoFit/>
          </a:bodyPr>
          <a:lstStyle/>
          <a:p>
            <a:pPr algn="ctr"/>
            <a:r>
              <a:rPr sz="3600" b="1">
                <a:latin typeface="黑体" panose="02010609060101010101" charset="-122"/>
                <a:ea typeface="黑体" panose="02010609060101010101" charset="-122"/>
                <a:cs typeface="黑体" panose="02010609060101010101" charset="-122"/>
                <a:sym typeface="Arial" panose="020B0604020202020204" pitchFamily="34" charset="0"/>
              </a:rPr>
              <a:t>考点0</a:t>
            </a:r>
            <a:r>
              <a:rPr lang="en-US" sz="3600" b="1">
                <a:latin typeface="黑体" panose="02010609060101010101" charset="-122"/>
                <a:ea typeface="黑体" panose="02010609060101010101" charset="-122"/>
                <a:cs typeface="黑体" panose="02010609060101010101" charset="-122"/>
                <a:sym typeface="Arial" panose="020B0604020202020204" pitchFamily="34" charset="0"/>
              </a:rPr>
              <a:t>8</a:t>
            </a:r>
            <a:r>
              <a:rPr sz="3600" b="1">
                <a:latin typeface="黑体" panose="02010609060101010101" charset="-122"/>
                <a:ea typeface="黑体" panose="02010609060101010101" charset="-122"/>
                <a:cs typeface="黑体" panose="02010609060101010101" charset="-122"/>
                <a:sym typeface="Arial" panose="020B0604020202020204" pitchFamily="34" charset="0"/>
              </a:rPr>
              <a:t>  实用类文本阅读—调查报告类</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144145"/>
            <a:ext cx="11976735" cy="5323205"/>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3．在当今市场与政策环境下，新能源汽车企业应如何发展？请简要概括说明。</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3．（1）解决制约新能源汽车发展中存在的问题；（2）突破技术瓶颈；（3）完善基础设施；（4）企业提高管理能力和创新能力。</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本题考查对文章信息的整合和理解、概括能力。能力层级C。解答此类题目首先要审清题干要求，其次确定答题区间，第三要勾画出相关语句，第四进行整合。根据材料一“制约新能源汽车尤其是电动汽车产业发展的主要问题，一是社会资本缺乏投资充电设施的积极性；二是充电设施“落地难”问题不同程度存在；三是相关新技术的科研攻关力度需要进一步加大”概括出解决制约新能源汽车发展中存在的问题；根据材料三“这项技术的推广应用，有望促成电动汽车无线充电的普及应用，突破新能源汽车发展中续航短、充电难的瓶颈”概括出突破技术瓶颈；根据了四“随着市场规模扩大，成本不断下降，续航里程和充电便捷性就成了主要制约因素。因此，补足基础设施短板是当前促进新能源汽车发展最有效的方式”“同时，要通过多元化产品布局，抓紧完善充电基础设施，积极提升服务体验，增加消费者使用意愿”概括出完善基础设施；“财政补贴新政策实施后，那些严重依赖政府补贴，缺乏管理能力和创新能力的企业，或将被淘汰出局”概括出企业提高管理能力和创新能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015865"/>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三、【2020·浙江省高三专题练习】</a:t>
            </a:r>
            <a:r>
              <a:rPr lang="zh-CN" altLang="en-US" sz="2000">
                <a:latin typeface="新宋体" panose="02010609030101010101" charset="-122"/>
                <a:ea typeface="新宋体" panose="02010609030101010101" charset="-122"/>
                <a:cs typeface="楷体" panose="02010609060101010101" charset="-122"/>
                <a:sym typeface="+mn-ea"/>
              </a:rPr>
              <a:t>阅读下面的文字，完成各题。</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据国家市场监管总局统计，今年上半年，我国查处违法广告1.5万余件，罚没款9.2亿元，同比分别增长36.9%和292.7%。披着各种“马甲”的虚假违法广告屡屡得逞，假医生、假专家等大行其道，不仅极大损害了人们权益，而且严重破坏了社会诚信氛围。</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2017年11月，54岁的郝如翔下班路上接到一份传单，上面邀请有老年人常见病的、头疼、腰疼等患者免费听健康讲座。身为山西朔州工商局副局长，郝如翔一眼就看出这是一个骗局。随后郝如翔连续2天卧底讲座，取得了扎实证据，一举端掉了这个以推销保健品为名骗取老年人钱财的团伙。</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沈阳的郑大娘2年花了10多万元买保健品，病没治好反而还加重了；青岛一名老人花光毕生积蓄购买保健品后，发现被骗跳海自尽；2016年大学生魏则西的离世将网络虚假医疗广告推上风口浪尖……</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一些医药、保健品、医疗、投资、收藏等广告，往往打着讲座、访谈的幌子，误导消费者，欺骗性更强。</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近年来，各级工商部门对虚假广告的查处惩治力度不断加大，应当说取得了一定成效，但虚假违法广告并没有得到有效遏制，而且呈现出不降反增态势，严重损害了消费者合法权益。</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(摘编自陈晨《捍卫市场诚信涵养社会信任》，《光明日报》2018年7月10日)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材料二:</a:t>
            </a: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全国信用归集监控数据          双公示数据监控(单位:万条)</a:t>
            </a: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（注）黑名单为失信行为信息，红名单为守信行为信息。</a:t>
            </a:r>
          </a:p>
          <a:p>
            <a:pPr marL="0" indent="0" algn="r"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(摘编自全国信息共享平台《红黑名单数据统计》)</a:t>
            </a: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材料三:</a:t>
            </a:r>
          </a:p>
          <a:p>
            <a:pPr marL="0" indent="0" fontAlgn="auto">
              <a:lnSpc>
                <a:spcPct val="100000"/>
              </a:lnSpc>
              <a:buNone/>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事实上，将大数据用于信用体系建设，一张多维度、全方位的信用网络正在全国编织。从加快建设律师、导游、房地产中介等14类重点职业人员信用记录，到央行要求建立覆益全社会的征信系统和互联网信用体系，从“老赖”信息全网公开,到建立诚信典型行政审批的“绿色通道.....多措并举,奖惩分明，让信用建设，诚信监控形成体系，让“诚信者走遍天下，失信者寸步难行”成为惯例。一张“诚信画像”，画出了道德修为的高低，也将决定授信额度的多寡。据统计,截至2017年底,全国银行业金融机构已累计向守信企业发放贷款63.2万笔。信用是最有价值的资产,将无形的诚信变作有形的激励,诚信必将蔚然成风。</a:t>
            </a:r>
          </a:p>
          <a:p>
            <a:pPr marL="0" indent="0" algn="r" fontAlgn="auto">
              <a:lnSpc>
                <a:spcPct val="100000"/>
              </a:lnSpc>
              <a:buNone/>
            </a:pPr>
            <a:r>
              <a:rPr lang="zh-CN" altLang="en-US" sz="2000">
                <a:solidFill>
                  <a:schemeClr val="tx1"/>
                </a:solidFill>
                <a:latin typeface="新宋体" panose="02010609030101010101" charset="-122"/>
                <a:ea typeface="新宋体" panose="02010609030101010101" charset="-122"/>
                <a:cs typeface="新宋体" panose="02010609030101010101" charset="-122"/>
                <a:sym typeface="+mn-ea"/>
              </a:rPr>
              <a:t> (摘编自石羚《为诚信建设插上数字化翅膀》,《人民日报》2018年5月8日)</a:t>
            </a:r>
          </a:p>
        </p:txBody>
      </p:sp>
      <p:pic>
        <p:nvPicPr>
          <p:cNvPr id="413470992" name="图片 413470992" descr="figure"/>
          <p:cNvPicPr>
            <a:picLocks noChangeAspect="1"/>
          </p:cNvPicPr>
          <p:nvPr/>
        </p:nvPicPr>
        <p:blipFill>
          <a:blip r:embed="rId3"/>
          <a:stretch>
            <a:fillRect/>
          </a:stretch>
        </p:blipFill>
        <p:spPr>
          <a:xfrm>
            <a:off x="936308" y="1787525"/>
            <a:ext cx="2162175" cy="1143000"/>
          </a:xfrm>
          <a:prstGeom prst="rect">
            <a:avLst/>
          </a:prstGeom>
        </p:spPr>
      </p:pic>
      <p:pic>
        <p:nvPicPr>
          <p:cNvPr id="1005069572" name="图片 1005069572" descr="figure"/>
          <p:cNvPicPr>
            <a:picLocks noChangeAspect="1"/>
          </p:cNvPicPr>
          <p:nvPr/>
        </p:nvPicPr>
        <p:blipFill>
          <a:blip r:embed="rId4"/>
          <a:stretch>
            <a:fillRect/>
          </a:stretch>
        </p:blipFill>
        <p:spPr>
          <a:xfrm>
            <a:off x="4804728" y="1611313"/>
            <a:ext cx="2581275" cy="1495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3784600"/>
          </a:xfrm>
          <a:prstGeom prst="rect">
            <a:avLst/>
          </a:prstGeom>
          <a:noFill/>
        </p:spPr>
        <p:txBody>
          <a:bodyPr wrap="square" rtlCol="0">
            <a:spAutoFit/>
          </a:bodyPr>
          <a:lstStyle/>
          <a:p>
            <a:pPr marL="0" indent="0" fontAlgn="auto">
              <a:lnSpc>
                <a:spcPct val="100000"/>
              </a:lnSpc>
              <a:buNone/>
            </a:pPr>
            <a:endParaRPr lang="zh-CN" altLang="en-US" sz="2000">
              <a:solidFill>
                <a:srgbClr val="FF0000"/>
              </a:solidFill>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材料四:</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日本《产经新闻)3月28日报道，在中国，品行端正的人在逐渐增多。</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在商店进行支付、缴纳公共费用、支付出租车费，伴随快速无现金化而来的所有支付情况，都可以从绑定银行卡的实名登记智能手机中采集到。每个用户会因采集到的相关信息被给予不同的信用评级。</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评级的标准不仅依据用户有没有按要求付费等基本信息，还要看用户在打车时是否突然取消订单，或在骑共享单车时有没有把车正确停在白线框里。通常来说，骑行共享单车30分钟只需花费1元人民币。如果用户被确认存在偷盗或破坏车筐的行为，其信用等级将立即被降低，下次再骑行共享单车时，其费用会直接调涨至100元人民币。</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而且，如果用户信用等级大幅下降，其今后在乘坐高铁或飞机时都会受到严格限制。相反，如果信用等级上升，就可以享受更多的优惠待遇。</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（摘编自参考消息网2018年3月30日）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43865"/>
            <a:ext cx="11976735" cy="6247130"/>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1．下列对材料相关内容的理解，不正确的一项是（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A．由材料四可知,用户无现金支付后,信息就会通过绑定银行卡的实名登记智能手机被采集，该用户的信用评级即被确定。</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B．身为山西朔州工商局副局长的郝如翔有着敏锐的职业洞察力和丰富的执法经验，他卧底调查，获取证据，一举为民除害。</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C．国家将大数据运用于信用体系建设中，该措施覆盖范围广，措施多样，旨在鼓励诚信行为，激励社会诚信风气的形成。</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D．一些虚假违法广告盯住老年人和罹患重病的人群，披着讲座、访谈的“马甲”行犯罪事实,破坏市场诚信，丢失了社会信任。</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1．A</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1．此题考查对文章内容的理解能力。解答此类题，要在整体感知与理解文本内容的基础上，根据选项的设置，从内容、观点等角度来分析。根据选项内容，在原文中找到选项对应的信息源，要把所有的信息源全部找到；其次要把选项与原文材料进行比较，找到两者表达的信息是否完全一致，核实选项是否完整准确地传达了原文的信息。对于有多个信息源的选项，要辨别选项是否全部概括了所有信息。</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A 项，信息不全面,“该用户的信用评级即被确定”错误，由原文“评级的标准不仅依据用户有没有按要求付费等基本信息，还要看用户在打车时是否突然取消订单……”可知，支付和使用行为都是信用评级的标准。故选A。</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43865"/>
            <a:ext cx="11976735" cy="5323205"/>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A．参考客户信用数据,银行、交通部门可以根据信用值调整其服务方向，共享单车企业可以依照信用等级调整价格。</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B．信用体系建设应由局部到整体，采用奖惩结合的方式，信用建设、诚信监控形成体系，让诚信者得到实惠。</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C．快速无现金化的支付方式使得用户相关信息的采集更加方便，信用评级制度的产生,促使品行端正的人逐渐增多。</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D．数据显示，国家对信用黑名单的关注力度大于红名单,行政处罚量低于行政许可量，证明人们的信用意识在提高。</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2．D</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2．本题考查对文章有关内容的概括和分析能力。其做法是，全面准确地把握文章的内容，并对文章中所述的事件或所述道理进行综合性分析、判断，进而推理概括。</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    D项，材料二显示黑名单总量大于红名单，并不表明“国家对信用黑名单的关注力度大于红名单”，此数据不能证明“关注力度”。故选D。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43865"/>
            <a:ext cx="11976735" cy="5939155"/>
          </a:xfrm>
          <a:prstGeom prst="rect">
            <a:avLst/>
          </a:prstGeom>
          <a:noFill/>
        </p:spPr>
        <p:txBody>
          <a:bodyPr wrap="square" rtlCol="0">
            <a:spAutoFit/>
          </a:bodyPr>
          <a:lstStyle/>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3．综合以上四则材料，请指出提高社会诚信建设，需要哪些方面的努力。</a:t>
            </a: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①各级工商部门等政府机构，加大对虚假广告和造假行为的查处力度。②公民要对违法广告等失信行为进行监督和举报。③公开信用数据（公开信用归集监控数据），使不诚信者曝光。④将大数据用于信用体系建设，编织信用网络。⑤运用信用数据奖惩守信或失信行为。</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lang="zh-CN" altLang="en-US" sz="2000">
                <a:solidFill>
                  <a:srgbClr val="FF0000"/>
                </a:solidFill>
                <a:latin typeface="新宋体" panose="02010609030101010101" charset="-122"/>
                <a:ea typeface="新宋体" panose="02010609030101010101" charset="-122"/>
                <a:cs typeface="新宋体" panose="02010609030101010101" charset="-122"/>
                <a:sym typeface="+mn-ea"/>
              </a:rPr>
              <a:t>3．此题考查学生对材料内容的分析提炼能力。对于解答材料的整合与探究这类题目一定要将几则材料內容都认真研读，结合材料中的关键语句，根据题目的要求，尝试着从中筛选、概括出最主要的信息，即可作答。综合以上四则材料，提高社会诚信建设，需要从以下方面进行努力：①近年来，各级工商部门对虚假广告的查处惩治力度不断加大，应当说取得了一定成效，但虚假违法广告并没有得到有效遏制，而且呈现出不降反增态势，严重损害了消费者合法权益。因此，各级工商部门等政府机构，加大对虚假广告和造假行为的查处力度。②将大数据用于信用体系建设，编制多维度、全方位的信用网络。③公开信用数据（公开信用归集监控数据），使不诚信者曝光。加快建设律师、导游、房地产中介等14类重点职业人员信用记录，建立覆益全社会的征信系统和互联网信用体系，让“老赖”信息全网公开。④运用信用数据奖惩守信或失信行为。如果用户信用等级大幅下降，其今后在乘坐高铁或飞机时都会受到严格限制。相反，如果信用等级上升，就可以享受更多的优惠待遇。⑤公民要提高法律意识，自觉守法，并对违法广告等失信行为进行监督和举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43865"/>
            <a:ext cx="11976735" cy="5939155"/>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50000"/>
              </a:lnSpc>
              <a:buNone/>
            </a:pPr>
            <a:r>
              <a:rPr lang="zh-CN" altLang="en-US" sz="2000" b="1">
                <a:latin typeface="黑体" panose="02010609060101010101" charset="-122"/>
                <a:ea typeface="黑体" panose="02010609060101010101" charset="-122"/>
                <a:cs typeface="新宋体" panose="02010609030101010101" charset="-122"/>
                <a:sym typeface="+mn-ea"/>
              </a:rPr>
              <a:t>三、方法小结</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首先是阅读，注意整体阅读,注意抓三个方面:一是要有文体特征意识(如新闻、传记)；二是要有思路分析意识(边读边概括各段落意思及段与段之间的关系)；三是要有寻找中心句意识(每段的中心句,特别是文章的开头,结尾,过渡句以及标题)。</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其次是审题:从题干中求启示，寻求解题的突破口，确保准确答题。题干具有以下作用：暗示答题区域，暗示答题思路，暗示答题方法，暗示答案本身。审题时注意:是否选准题眼(答题重点)，是否选全要点(要答几个方面)，是否选准角度(以谁为陈述主体)，是否选好恰当的句式(要与设问的句式一致)。组织语言时，注意“问”与“答”要照应好。</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最后是答题:“规范作答”不能忘记的三个原则：⑴答案在文中(直接来源于文中或或从文中提炼);⑵选择并重组文中关键词句(注意原文表述角度与设问角度是否一致);(3)分点分条作答(高考阅卷采点给分)。即：问什么答什么，怎么问怎么答;就近找答案，尽量抄原文;抓住关键词，短语答题目，分条来排列;要用肯定句，原文中找依据。</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6554470"/>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一、必备知识</a:t>
            </a:r>
          </a:p>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（一）调查报告文本特征</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一般来讲，调查报告的结构，由开头、主体和结尾三部分组成。</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开头：就调查的一些情况作简要的说明，比如说明调查的目的、对象、经过、时间、方式、方法和结果等。这样做，有利于作者展开和读者理解整个调查报告的内容。还可以在调查报告的开头部分写一个类似于消息的导语一样的文字，提示一下全篇的主要内容，使读者先形成一个总的印象，以便迅速把握全文的中心。</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2、主体：调查报告中关于事的叙述和议论主要写在这部分里，是充分地表现主题的重要部分。在内容安排上，主要是采取纵式、横式和对比三种结构形式。</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①纵式结构。按照调查的顺序、时间的顺序或是根据事件发生的先后过程来写。这种纵式结构比较简单，适合表达线索单一、内容集中的报告内容。它的特点是内容连接贯通，结构条理清楚。</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横式结构。可以按调查的内容分为几个部分，加以叙述和说明。这种结构比较常见，它的特点是从几个不同的角度、侧面回答问题，论述比较全面、透彻，适合表述问题比较复杂，内容层次多的报告内容。写作时要注意安排好各部分之间的逻辑关系，分清并列、从属、主次关系。</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对比结构。即把两个不同对象加以对比写。从自始至终的对比中让人们认识到不同的思想、不同的做法，会产生不同的结果。结构安排上的对比是为了引起读者思想上的对比，使读者在对比中肯定所是，否定所非。主体部分不管采取什么样的结构，都应该做到先后有序，主次分明，详略得当，联系紧密，层层深入，以更好地表现主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结尾。可以是总结全文，深化主题；也可以是展望未来，提出希望；可是归纳主题，强调意义；也可以没有明显的结尾，全文由总到分，说完了事。结尾要简短有力，有话则长，无话则短，既不可草率从事，也不可画蛇添足。</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323205"/>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（二）调查报告的写作要求</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1．材料真实</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报告中所运用的材料必须是真实可靠的，确凿无误。时间、地点、人物、事件不能虚构，数字必须准确，既不能夸大，也不能缩小。这是调查报告的一个最基本的特点。</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2．对象典型</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调查报告反映的对象多种多样：正确的、反面的、现实的、历史的、个人的、单位的等事实都可以作为被调查对象，写进调查报告。但不管从哪方面取材，都必须注意典型性。只有被反映的对象具有典型意义，调查报告才真正具有现实意义和指导作用。</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3．叙议结合</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调查报告以介绍事实材料为主，运用叙述的方法把事情的起因、发展和结果交待清楚，但它不是运用文学具体描绘和形象刻画，是让读者具体了解经验成功之处或错误失误之处，所以要运用材料叙述来说明问题。为了揭示事物的本质意义，表明作者的主观见解，在叙述的过程中，作者往往要进行一些议论。但这种议论只能是“画龙点睛”的，要恰到好处、点到即止。</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4．针对性强</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调查报告反映典型，具有面上的指导作用，因此它具有强烈的针对性。它必须有针对性进行调查研究，对经验或教训作认真细致的分析总结，指导群众去弄清他们都关心的事情或解决他们迫切需要解决的问题。调查方法：开调查会、个别访问、蹲点调查、现场察访。</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939155"/>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（三）调查报告阅读方法</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1．快速准确地把握调查报告的内容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（1）迅速准确阅读文章第一段（开头部分），把握调查的对象、内容。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（2）阅读全文，了解清楚事件的起因、发展和结果。注意事件的细节。</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（3）重点精读一些调查者总结收集的数据，调查者发表议论的部分，深入研究其核心内容。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（4）整合文中的信息、把握文章结构、概括中心意思与其他类型的文章读解分析方法一样。</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2．注意调查报告中观点与材料的统一</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调查报告是在叙述中把观点表达出来的，即在事实材料的基础上，得出观点。因此，我们要注意在阅读中把握好文章中的材料与观点的统一问题。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（1）运用一个或几个典型材料说明观点。我们要注意材料的典型性，同时也要注意材料内部的相互逻辑关系，从不同的角度和侧面说明观点。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运用对比的材料来突出观点。这种对比，可以今昔、新旧、正反和成败等的对比。通过不同事物不同方面的对比，能够更好地突出事物特点，更好地划清是非界线，突出观点。对比还可以是具体的事实，也可以是统计数字、百分比。</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用精确的数字来直接说明观点。基本统计数字、百分比，都可以反映事物的面貌和实质，可以增强说服力。在运用统计数字说明观点时，要注意它的精确性，要实事求是，要有明确的目的性，运用时要根据内容的需要，力戒盲目堆砌数字，淹没观点。调查报告可以先摆材料后提观点，也可以先提观点再用材料加以说明。有时虽不明显地提出观点，但可以从阐述中看出观点。不管用什么样的方法，一定要做到观点与材料的高度统一，以便更好地表现主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4707890"/>
          </a:xfrm>
          <a:prstGeom prst="rect">
            <a:avLst/>
          </a:prstGeom>
          <a:noFill/>
        </p:spPr>
        <p:txBody>
          <a:bodyPr wrap="square" rtlCol="0">
            <a:spAutoFit/>
          </a:bodyPr>
          <a:lstStyle/>
          <a:p>
            <a:pPr marL="0" indent="0" fontAlgn="auto">
              <a:lnSpc>
                <a:spcPct val="100000"/>
              </a:lnSpc>
              <a:buNone/>
            </a:pPr>
            <a:endParaRPr lang="zh-CN" altLang="en-US" sz="2000" b="1">
              <a:latin typeface="黑体" panose="02010609060101010101" charset="-122"/>
              <a:ea typeface="黑体" panose="02010609060101010101" charset="-122"/>
              <a:cs typeface="新宋体" panose="02010609030101010101" charset="-122"/>
              <a:sym typeface="+mn-ea"/>
            </a:endParaRPr>
          </a:p>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（四）重点题型及解题方法</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1．调查报告的鉴赏评价。</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评价文本的主要观点和基本倾向”。“文本的主要观点和基本倾向”主要是调查者的观点，必须认真梳理，全面把握其要素和倾向，能找出他们支持自己相关观点的相应材料，分析其逻辑推理的科学性，尤其是对调查报告中的数据进行分析，然后作出自己的价值判断。</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评价文本产生的社会价值和影响”。“文本产生的社会价值和影响”可以是正面的也可以是负面的，高考考察一般会以正面的为主。调查报告的题材通常都是针对性极强的，与民生、社情、当前整个社会或某些阶层息息相关，因此会产生较大的社会价值和影响。阅读时要将视野扩大，将文章放到当时社会的大背景中，联系当时社会的政治经济状况、主流思想文化、各阶层的关注程度来进行对照，然后实事求是地进行评价阐释。</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对文本的某种特色作深度的思考和判断。”“文本的某种特色”主要落实于文本的思想情感、文本风格、语言特色、设问技巧等方面。“作深度的思考和判断”首先要能指出这种特色，然后联系文章说一说文章为什么要营造这种特色，还要进一步指出这种特色的好处、效果或不足，如果能提出一些建设性的意见就更好。</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470789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2．如何对调查报告进行探究，紧紧把握考试大纲来操作。</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从不同的角度和层面发掘文本的深层意蕴”。“不同的角度”可以是正面的角度、反面的角度，当时人的角度、旁观者的角度等等。“不同的层面”指的是文本可达到的层次，如深层、浅层，实用层面、美学层面、哲学层面；可能涉及到的范畴，如政治、经济、科学、文化、风俗、娱乐、艺术、行文等。“发掘文本的深层意蕴”就是要尽量多从上述角度揭示更多的内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探讨文本反映的人生价值和时代精神。”就是要分析归纳出调查对象的人生观，探讨他的人生价值，揭示他的这种人生反映了怎样的时代精神，在当前社会下有什么积极意义。如果是事件调查，则更多应从时代精神的角度进行探究。</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探究文本中的疑点和难点，提出自己的见解”。这个考点是考查考生的思维的全面性、深刻性和质疑精神。要善于对有疑问的地方提出怀疑、对难点尽量依据文章或借助工具书试图解决，要善于对文章内容进行辩证分析、提出补充，并在此基础上提出更为科学、合理的观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要注意的是，调查报告本身是一种极具科学性的文体，它是在事实的基础上得出观点调查的结果本身就极具科学性一般不能轻易否定。对调查报告进行探究，应更多地从社会价值的角度来思考问题，进行一些社会学的原理，关注民生、经济，有时可以从自身的角度来对问题进行实例分析。</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47751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二、关键能力</a:t>
            </a: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提问模式：</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（1）下列对材料中相关内容的理解和分析，不正确的一项是(   )</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（2）下列对材料相关内容的概括和分析，不正确的一项是(   )</a:t>
            </a: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（3）结合上述材料，联系现实，概括/建议/总结……</a:t>
            </a:r>
          </a:p>
          <a:p>
            <a:pPr marL="0" indent="0" fontAlgn="auto">
              <a:lnSpc>
                <a:spcPct val="150000"/>
              </a:lnSpc>
              <a:buNone/>
            </a:pPr>
            <a:r>
              <a:rPr lang="zh-CN" altLang="en-US" sz="2000" b="1">
                <a:latin typeface="新宋体" panose="02010609030101010101" charset="-122"/>
                <a:ea typeface="新宋体" panose="02010609030101010101" charset="-122"/>
                <a:cs typeface="新宋体" panose="02010609030101010101" charset="-122"/>
                <a:sym typeface="+mn-ea"/>
              </a:rPr>
              <a:t>【答题思路】</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解答筛选概括文中信息题要遵循三个步骤。</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①一个原则：忠于原文。简答题答案源于文本，不可凭空去想。</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②两个观念：一是整体观念。词不离句，句不离段。段不离篇。二是联系观念。联系全文，联系主题。</a:t>
            </a:r>
          </a:p>
          <a:p>
            <a:pPr marL="0" indent="0" fontAlgn="auto">
              <a:lnSpc>
                <a:spcPct val="150000"/>
              </a:lnSpc>
              <a:buNone/>
            </a:pPr>
            <a:r>
              <a:rPr lang="zh-CN" altLang="en-US" sz="2000">
                <a:latin typeface="新宋体" panose="02010609030101010101" charset="-122"/>
                <a:ea typeface="新宋体" panose="02010609030101010101" charset="-122"/>
                <a:cs typeface="新宋体" panose="02010609030101010101" charset="-122"/>
                <a:sym typeface="+mn-ea"/>
              </a:rPr>
              <a:t>  ③三个步骤：第一步：速读文章，了解大意；第二步：根据试题，精读文章；第三步：根据原文，结合题目，巧妙作答。</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457835"/>
            <a:ext cx="11976735" cy="5631180"/>
          </a:xfrm>
          <a:prstGeom prst="rect">
            <a:avLst/>
          </a:prstGeom>
          <a:noFill/>
        </p:spPr>
        <p:txBody>
          <a:bodyPr wrap="square" rtlCol="0">
            <a:spAutoFit/>
          </a:bodyPr>
          <a:lstStyle/>
          <a:p>
            <a:pPr marL="0" indent="0" fontAlgn="auto">
              <a:lnSpc>
                <a:spcPct val="100000"/>
              </a:lnSpc>
              <a:buNone/>
            </a:pP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【典例分析】</a:t>
            </a: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一、【2020·蚌埠市第九中学高三其他】</a:t>
            </a:r>
            <a:r>
              <a:rPr lang="zh-CN" altLang="en-US" sz="2000">
                <a:latin typeface="新宋体" panose="02010609030101010101" charset="-122"/>
                <a:ea typeface="新宋体" panose="02010609030101010101" charset="-122"/>
                <a:cs typeface="新宋体" panose="02010609030101010101" charset="-122"/>
                <a:sym typeface="+mn-ea"/>
              </a:rPr>
              <a:t>阅读下面的文字，完成下面小题。</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材料一</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调查结果显示，75.3％的同学有较为明确的考研意向，仍在考虑的占20.2％。而根据参与调查的学生的各种维度进行分类发现，这种近乎盲目的考研热几乎是不分年级、不分性别、不分学校层次的。</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那么，是什么驱动着这么多大学生对考研趋之若鹜呢?</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81％的同学认为，考研的主要目的是提高就业竞争力，给自己的学历加码。这是考研热出现的重要原因，背后折射出的是严峻的就业压力。</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麦可思研究院6月12日在京发布的“2017年中国大学生就业报告(就业蓝皮书)”显示，2016届中国大学生毕业半年后的就业率为91.6％，基本保持稳定。</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表面上看，“就业率基本保持稳定”与“多数大学生考虑读研”存在反差，实际上，其内在核心问题是大学生就业质量亟待提高。中国教育在线总编辑陈志文在谈到“该考研还是工作”时提到，“很多人说，就是因为找不到工作才去考研的。这句话就不客观了，不应该是找不到，而是不满意，或者说与自己期望值不一致。”</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麦可思的研究也证实了这一点。数据显示，2016届本科毕业生读研的主要动机是就业前景好(53％)和职业发展需要(49％)。</a:t>
            </a:r>
          </a:p>
          <a:p>
            <a:pPr marL="0" indent="0" algn="r"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(摘编自中国教育在线《考研调查：七成以上的在校大学生有明确的考研意愿》，2017年8月l6日)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7742</Words>
  <Application>Microsoft Office PowerPoint</Application>
  <PresentationFormat>自定义</PresentationFormat>
  <Paragraphs>273</Paragraphs>
  <Slides>27</Slides>
  <Notes>27</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26</cp:revision>
  <dcterms:created xsi:type="dcterms:W3CDTF">2019-06-19T02:08:00Z</dcterms:created>
  <dcterms:modified xsi:type="dcterms:W3CDTF">2021-01-02T09:15:36Z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