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324" r:id="rId24"/>
    <p:sldId id="268" r:id="rId25"/>
    <p:sldId id="260" r:id="rId26"/>
    <p:sldId id="266" r:id="rId27"/>
    <p:sldId id="263" r:id="rId28"/>
    <p:sldId id="262" r:id="rId29"/>
    <p:sldId id="291" r:id="rId30"/>
    <p:sldId id="292" r:id="rId31"/>
    <p:sldId id="261" r:id="rId32"/>
    <p:sldId id="256" r:id="rId33"/>
    <p:sldId id="264" r:id="rId34"/>
    <p:sldId id="267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293" r:id="rId64"/>
    <p:sldId id="259" r:id="rId65"/>
  </p:sldIdLst>
  <p:sldSz cx="9144000" cy="6858000" type="screen4x3"/>
  <p:notesSz cx="6858000" cy="9144000"/>
  <p:custDataLst>
    <p:tags r:id="rId6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tags" Target="tags/tag1.xml" /><Relationship Id="rId67" Type="http://schemas.openxmlformats.org/officeDocument/2006/relationships/presProps" Target="presProps.xml" /><Relationship Id="rId68" Type="http://schemas.openxmlformats.org/officeDocument/2006/relationships/viewProps" Target="viewProps.xml" /><Relationship Id="rId69" Type="http://schemas.openxmlformats.org/officeDocument/2006/relationships/theme" Target="theme/theme1.xml" /><Relationship Id="rId7" Type="http://schemas.openxmlformats.org/officeDocument/2006/relationships/slide" Target="slides/slide6.xml" /><Relationship Id="rId70" Type="http://schemas.openxmlformats.org/officeDocument/2006/relationships/tableStyles" Target="tableStyles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0ADED-AC48-4CA6-936A-BEA12E3DF464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1B4A7-230A-41F5-8036-B99AEAF361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Relationship Id="rId4" Type="http://schemas.openxmlformats.org/officeDocument/2006/relationships/hyperlink" Target="../&#26391;&#35835;/&#39640;&#23665;&#27969;&#27700;.wma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13.jpeg" /><Relationship Id="rId4" Type="http://schemas.openxmlformats.org/officeDocument/2006/relationships/hyperlink" Target="../&#26391;&#35835;/&#39640;&#23665;&#27969;&#27700;.wma" TargetMode="Ex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hyperlink" Target="../&#26391;&#35835;/&#39640;&#23665;&#27969;&#27700;.wma" TargetMode="Ex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hyperlink" Target="../&#26391;&#35835;/&#39640;&#23665;&#27969;&#27700;.wma" TargetMode="Ex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Relationship Id="rId3" Type="http://schemas.openxmlformats.org/officeDocument/2006/relationships/hyperlink" Target="../&#26391;&#35835;/&#39640;&#23665;&#27969;&#27700;.wma" TargetMode="Ex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Relationship Id="rId3" Type="http://schemas.openxmlformats.org/officeDocument/2006/relationships/hyperlink" Target="../&#26391;&#35835;/&#39640;&#23665;&#27969;&#27700;.wma" TargetMode="Ex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Relationship Id="rId3" Type="http://schemas.openxmlformats.org/officeDocument/2006/relationships/hyperlink" Target="../&#26391;&#35835;/&#39640;&#23665;&#27969;&#27700;.wma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Relationship Id="rId3" Type="http://schemas.openxmlformats.org/officeDocument/2006/relationships/hyperlink" Target="../&#26391;&#35835;/&#39640;&#23665;&#27969;&#27700;.wma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Relationship Id="rId4" Type="http://schemas.openxmlformats.org/officeDocument/2006/relationships/hyperlink" Target="../&#26391;&#35835;/&#39640;&#23665;&#27969;&#27700;.wma" TargetMode="Ex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Relationship Id="rId3" Type="http://schemas.openxmlformats.org/officeDocument/2006/relationships/hyperlink" Target="../&#26391;&#35835;/&#39640;&#23665;&#27969;&#27700;.wma" TargetMode="Ex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Relationship Id="rId4" Type="http://schemas.openxmlformats.org/officeDocument/2006/relationships/hyperlink" Target="../&#26391;&#35835;/&#39640;&#23665;&#27969;&#27700;.wma" TargetMode="Ex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4.jpeg" /><Relationship Id="rId4" Type="http://schemas.openxmlformats.org/officeDocument/2006/relationships/hyperlink" Target="../&#26391;&#35835;/&#39640;&#23665;&#27969;&#27700;.wma" TargetMode="Ex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jpeg" /><Relationship Id="rId3" Type="http://schemas.openxmlformats.org/officeDocument/2006/relationships/image" Target="../media/image26.jpeg" /><Relationship Id="rId4" Type="http://schemas.openxmlformats.org/officeDocument/2006/relationships/image" Target="../media/image27.jpeg" /><Relationship Id="rId5" Type="http://schemas.openxmlformats.org/officeDocument/2006/relationships/hyperlink" Target="../&#26391;&#35835;/&#39640;&#23665;&#27969;&#27700;.wma" TargetMode="Ex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Relationship Id="rId3" Type="http://schemas.openxmlformats.org/officeDocument/2006/relationships/hyperlink" Target="../&#26391;&#35835;/&#39640;&#23665;&#27969;&#27700;.wma" TargetMode="Ex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jpeg" /><Relationship Id="rId3" Type="http://schemas.openxmlformats.org/officeDocument/2006/relationships/hyperlink" Target="../&#26391;&#35835;/&#39640;&#23665;&#27969;&#27700;.wma" TargetMode="Ex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4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5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5.jpeg" /><Relationship Id="rId4" Type="http://schemas.openxmlformats.org/officeDocument/2006/relationships/hyperlink" Target="../&#26391;&#35835;/&#39640;&#23665;&#27969;&#27700;.wma" TargetMode="Externa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7.jpeg" /><Relationship Id="rId3" Type="http://schemas.openxmlformats.org/officeDocument/2006/relationships/hyperlink" Target="http://detail.cn.china.cn/provide/detail,1326547840.html" TargetMode="Ex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8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9.gif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0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1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2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3.png" /><Relationship Id="rId3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6.jpeg" /><Relationship Id="rId4" Type="http://schemas.openxmlformats.org/officeDocument/2006/relationships/hyperlink" Target="../&#26391;&#35835;/&#39640;&#23665;&#27969;&#27700;.wma" TargetMode="Externa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44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5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46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7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40.xml" TargetMode="Interna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8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7.jpeg" /><Relationship Id="rId4" Type="http://schemas.openxmlformats.org/officeDocument/2006/relationships/hyperlink" Target="../&#26391;&#35835;/&#39640;&#23665;&#27969;&#27700;.wma" TargetMode="Externa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1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1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1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1.jpe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1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1.jpe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1.jpe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Relationship Id="rId3" Type="http://schemas.openxmlformats.org/officeDocument/2006/relationships/audio" Target="../media/audio22.wav" /><Relationship Id="rId4" Type="http://schemas.openxmlformats.org/officeDocument/2006/relationships/audio" Target="../media/audio33.wav" /><Relationship Id="rId5" Type="http://schemas.openxmlformats.org/officeDocument/2006/relationships/audio" Target="../media/audio44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8.jpeg" /><Relationship Id="rId4" Type="http://schemas.openxmlformats.org/officeDocument/2006/relationships/hyperlink" Target="../&#26391;&#35835;/&#39640;&#23665;&#27969;&#27700;.wma" TargetMode="Externa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44.wav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9.jpe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0.jpeg" /><Relationship Id="rId3" Type="http://schemas.openxmlformats.org/officeDocument/2006/relationships/image" Target="../media/image51.jpe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2.jpeg" /><Relationship Id="rId3" Type="http://schemas.openxmlformats.org/officeDocument/2006/relationships/image" Target="../media/image5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hyperlink" Target="../&#26391;&#35835;/&#39640;&#23665;&#27969;&#27700;.wma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Relationship Id="rId3" Type="http://schemas.openxmlformats.org/officeDocument/2006/relationships/hyperlink" Target="../&#26391;&#35835;/&#39640;&#23665;&#27969;&#27700;.wma" TargetMode="Ex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hyperlink" Target="../&#26391;&#35835;/&#39640;&#23665;&#27969;&#27700;.wma" TargetMode="Ex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3" name="Picture 5" descr="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5364" name="WordArt 7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2411413" y="1196975"/>
            <a:ext cx="37449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94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1507" name="Picture 6" descr="60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71739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1508" name="WordArt 5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2195513" y="5949950"/>
            <a:ext cx="1871662" cy="560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6084888" y="4149725"/>
            <a:ext cx="2411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仙界云宇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2" name="Picture 2" descr="图片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859338" y="1052513"/>
            <a:ext cx="2411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镜湖风光</a:t>
            </a:r>
          </a:p>
        </p:txBody>
      </p:sp>
      <p:sp>
        <p:nvSpPr>
          <p:cNvPr id="25604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3048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3000">
    <p:comb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Picture 2" descr="1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779838" y="3789363"/>
            <a:ext cx="2411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美丽镜湖</a:t>
            </a:r>
          </a:p>
        </p:txBody>
      </p:sp>
      <p:sp>
        <p:nvSpPr>
          <p:cNvPr id="26628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3048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med" advTm="3000">
    <p:comb dir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Picture 2" descr="图片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50825" y="4292600"/>
            <a:ext cx="24114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镜湖扬波</a:t>
            </a:r>
          </a:p>
        </p:txBody>
      </p:sp>
      <p:sp>
        <p:nvSpPr>
          <p:cNvPr id="27652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7010400" y="60198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3000">
    <p:zo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Picture 2" descr="5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6372225" y="5734050"/>
            <a:ext cx="24114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古驿道</a:t>
            </a:r>
          </a:p>
        </p:txBody>
      </p:sp>
      <p:sp>
        <p:nvSpPr>
          <p:cNvPr id="28676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3048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3000">
    <p:circl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Picture 2" descr="4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684213" y="404813"/>
            <a:ext cx="2411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世外桃源</a:t>
            </a:r>
          </a:p>
        </p:txBody>
      </p:sp>
      <p:sp>
        <p:nvSpPr>
          <p:cNvPr id="29700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5334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4000">
    <p:wheel spokes="1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2" name="Picture 2" descr="5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4925" y="26988"/>
            <a:ext cx="9109075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156325" y="404813"/>
            <a:ext cx="24114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千岩万转</a:t>
            </a:r>
          </a:p>
        </p:txBody>
      </p:sp>
      <p:sp>
        <p:nvSpPr>
          <p:cNvPr id="30724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6781800" y="60198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3000">
    <p:wheel spokes="2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Picture 2" descr="5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5000625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1747" name="Picture 3" descr="6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356100" y="0"/>
            <a:ext cx="47879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6443663" y="260350"/>
            <a:ext cx="2411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千姿百态</a:t>
            </a:r>
          </a:p>
        </p:txBody>
      </p:sp>
      <p:sp>
        <p:nvSpPr>
          <p:cNvPr id="31749" name="WordArt 5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3048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3000">
    <p:wheel spokes="3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70" name="Picture 2" descr="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940425" y="549275"/>
            <a:ext cx="24114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天姥连天</a:t>
            </a:r>
          </a:p>
        </p:txBody>
      </p:sp>
      <p:sp>
        <p:nvSpPr>
          <p:cNvPr id="32772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70104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med" advTm="3000">
    <p:wheel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4" name="Picture 2" descr="1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3795" name="Picture 3" descr="6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210050" y="0"/>
            <a:ext cx="4933950" cy="69342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070225" y="476250"/>
            <a:ext cx="611188" cy="1584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</a:rPr>
              <a:t>迷花倚</a:t>
            </a: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石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6443663" y="333375"/>
            <a:ext cx="2411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流连忘返</a:t>
            </a:r>
          </a:p>
        </p:txBody>
      </p:sp>
      <p:sp>
        <p:nvSpPr>
          <p:cNvPr id="33798" name="WordArt 6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3048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3000">
    <p:wheel spokes="8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6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6387" name="Picture 5" descr="3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388" name="WordArt 6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900113" y="5373688"/>
            <a:ext cx="1871662" cy="560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755650" y="620713"/>
            <a:ext cx="341947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天姥仙山</a:t>
            </a: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----</a:t>
            </a:r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拨云尖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8" name="Picture 2" descr="Jsjs_00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00760" y="1643049"/>
            <a:ext cx="3143240" cy="19304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4819" name="Picture 3" descr="hdgy0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43636" y="4500570"/>
            <a:ext cx="3000364" cy="235743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4820" name="Picture 4" descr="瀑布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0"/>
            <a:ext cx="39243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7451725" y="2997200"/>
            <a:ext cx="1219200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rgbClr val="FFCC00"/>
                </a:solidFill>
                <a:latin typeface="Times New Roman" pitchFamily="18" charset="0"/>
                <a:ea typeface="华文中宋" pitchFamily="2" charset="-122"/>
              </a:rPr>
              <a:t>镜湖渔歌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7451725" y="6237288"/>
            <a:ext cx="1219200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2400">
                <a:solidFill>
                  <a:srgbClr val="FFCC00"/>
                </a:solidFill>
                <a:latin typeface="Times New Roman" pitchFamily="18" charset="0"/>
                <a:ea typeface="华文中宋" pitchFamily="2" charset="-122"/>
              </a:rPr>
              <a:t>天姥日出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3132138" y="3141663"/>
            <a:ext cx="549275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FFCC00"/>
                </a:solidFill>
                <a:latin typeface="Times New Roman" pitchFamily="18" charset="0"/>
              </a:rPr>
              <a:t>岩泉龙吟</a:t>
            </a:r>
          </a:p>
        </p:txBody>
      </p:sp>
      <p:sp>
        <p:nvSpPr>
          <p:cNvPr id="34824" name="WordArt 8">
            <a:hlinkClick r:id="rId5"/>
          </p:cNvPr>
          <p:cNvSpPr>
            <a:spLocks noChangeArrowheads="1" noChangeShapeType="1" noTextEdit="1"/>
          </p:cNvSpPr>
          <p:nvPr/>
        </p:nvSpPr>
        <p:spPr bwMode="auto">
          <a:xfrm>
            <a:off x="3962400" y="63246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solidFill>
                  <a:srgbClr val="0070C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med" advTm="3000">
    <p:newsflash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Picture 2" descr="4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5724525" y="620713"/>
            <a:ext cx="24114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白雪皑皑</a:t>
            </a:r>
          </a:p>
        </p:txBody>
      </p:sp>
      <p:sp>
        <p:nvSpPr>
          <p:cNvPr id="35844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609600" y="5715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3000">
    <p:circle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6" name="Picture 2" descr="3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071802" y="2500306"/>
            <a:ext cx="6072198" cy="435769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500167" y="1071547"/>
            <a:ext cx="4286279" cy="10715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天姥银华</a:t>
            </a:r>
          </a:p>
        </p:txBody>
      </p:sp>
      <p:sp>
        <p:nvSpPr>
          <p:cNvPr id="36868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3048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3000">
    <p:diamond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https://timgsa.baidu.com/timg?image&amp;quality=80&amp;size=b9999_10000&amp;sec=1595156970803&amp;di=3a35160a72214b8b36378c858392f5b2&amp;imgtype=0&amp;src=http%3A%2F%2Fimg.mp.itc.cn%2Fupload%2F20161223%2F666bed4b3ef7416fa9d0b530e910c7d0_th.jpe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00034" y="1571612"/>
            <a:ext cx="66704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7200" b="1" cap="none" spc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梦游天姥吟留别</a:t>
            </a:r>
            <a:endParaRPr lang="zh-CN" altLang="en-US" sz="7200" b="1" cap="none" spc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0364" y="4357694"/>
            <a:ext cx="57019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李白</a:t>
            </a:r>
            <a:endParaRPr lang="zh-CN" altLang="en-US" sz="5400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578" name="AutoShape 2" descr="https://t7.baidu.com/it/u=937501318,763672377&amp;fm=193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4580" name="Picture 4" descr="https://t7.baidu.com/it/u=937501318,763672377&amp;fm=19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2844" y="142852"/>
            <a:ext cx="8858312" cy="6608582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https://timgsa.baidu.com/timg?image&amp;quality=80&amp;size=b9999_10000&amp;sec=1595157448177&amp;di=9a08a5d84cfe40142c72dd6987f95bb8&amp;imgtype=0&amp;src=http%3A%2F%2Fpublic.lddoc.cn%2F2020-1%2F9%2F1e93b11a-fbaf-4559-a3ab-120a207a7507%2F1e93b11a-fbaf-4559-a3ab-120a207a75073.g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428604"/>
            <a:ext cx="9144000" cy="5715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https://timgsa.baidu.com/timg?image&amp;quality=80&amp;size=b9999_10000&amp;sec=1595157853664&amp;di=0b25304dfa714bc2fd35cd601446a2c4&amp;imgtype=0&amp;src=http%3A%2F%2Ft8.baidu.com%2Fit%2Fu%3D1023952071%2C4145112142%26fm%3D19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406" y="571480"/>
            <a:ext cx="8929750" cy="5715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2" descr="https://timgsa.baidu.com/timg?image&amp;quality=80&amp;size=b9999_10000&amp;sec=1595157574068&amp;di=65f9f510455efcd13f5c14d6a75ca7ef&amp;imgtype=0&amp;src=http%3A%2F%2Ftxt25-2.book118.com%2F2017%2F0510%2Fbook105879%2F10587880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85720" y="142852"/>
            <a:ext cx="820498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背景</a:t>
            </a:r>
            <a:endParaRPr lang="zh-CN" altLang="en-US" sz="4000" b="1" cap="none" spc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2" descr="https://ss1.bdstatic.com/70cFuXSh_Q1YnxGkpoWK1HF6hhy/it/u=2872002072,635800703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20" y="428604"/>
            <a:ext cx="8858280" cy="5715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https://timgsa.baidu.com/timg?image&amp;quality=80&amp;size=b9999_10000&amp;sec=1595157853670&amp;di=69e335bb2c52314fcb72cdf546b45408&amp;imgtype=0&amp;src=http%3A%2F%2Ftxt25-2.book118.com%2F2017%2F0915%2Fbook133969%2F13396883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0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411" name="Picture 6" descr="3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412" name="WordArt 5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0" y="5876925"/>
            <a:ext cx="1871663" cy="560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6084888" y="5516563"/>
            <a:ext cx="2411412" cy="647700"/>
          </a:xfrm>
          <a:prstGeom prst="rect">
            <a:avLst/>
          </a:prstGeom>
          <a:solidFill>
            <a:schemeClr val="bg1">
              <a:alpha val="54901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天姥入梦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5"/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李白斗酒诗百篇，</a:t>
            </a:r>
          </a:p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长安市上酒家眠。</a:t>
            </a:r>
          </a:p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天子呼来不上船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自称臣是酒中仙。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2800" b="1">
                <a:latin typeface="Times New Roman" pitchFamily="18" charset="0"/>
                <a:ea typeface="楷体_GB2312" pitchFamily="49" charset="-122"/>
              </a:rPr>
              <a:t>——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唐</a:t>
            </a:r>
            <a:r>
              <a:rPr kumimoji="1" lang="en-US" altLang="zh-CN" sz="2800" b="1">
                <a:latin typeface="Times New Roman" pitchFamily="18" charset="0"/>
                <a:ea typeface="楷体_GB2312" pitchFamily="49" charset="-122"/>
              </a:rPr>
              <a:t>·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杜甫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饮中八仙歌 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》 </a:t>
            </a:r>
          </a:p>
        </p:txBody>
      </p:sp>
      <p:pic>
        <p:nvPicPr>
          <p:cNvPr id="7" name="Picture 15" descr="0,0,151,16557,307,181,715dd2ce">
            <a:hlinkClick r:id="rId3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14942" y="3571876"/>
            <a:ext cx="2881313" cy="16986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https://timgsa.baidu.com/timg?image&amp;quality=80&amp;size=b9999_10000&amp;sec=1595157448177&amp;di=5e5a32ca7cc0b652f9b269ad43c8746e&amp;imgtype=0&amp;src=http%3A%2F%2Fpic.rmb.bdstatic.com%2Ff2a7852921eae49290ee48b161535728.jpeg%40wm_2%2Ct_55m%2B5a625Y%2B3L%2BaWl%2BmFkuebuOmAouivtOaWh%2BWMlg%3D%3D%2Cfc_ffffff%2Cff_U2ltSGVp%2Csz_18%2Cx_12%2Cy_1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857224" y="2857496"/>
            <a:ext cx="3349836" cy="207441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李白斗酒诗百篇，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长安市上酒家眠。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天子呼来不上船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自称臣是酒中仙。 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https://timgsa.baidu.com/timg?image&amp;quality=80&amp;size=b9999_10000&amp;sec=1595156971080&amp;di=da7d4357a489b43504daea089e7101cd&amp;imgtype=0&amp;src=http%3A%2F%2Fold.ks5u.com%2Farticle%2Farticle%2F20131203150254001.g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20" y="857232"/>
            <a:ext cx="8715436" cy="5715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https://timgsa.baidu.com/timg?image&amp;quality=80&amp;size=b9999_10000&amp;sec=1595157574066&amp;di=c5b37af9e78c664b691df5e613108e8e&amp;imgtype=0&amp;src=http%3A%2F%2Ft8.baidu.com%2Fit%2Fu%3D2680794244%2C787116328%26fm%3D19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14290"/>
            <a:ext cx="9001156" cy="6072191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4" descr="https://ss0.bdstatic.com/70cFuHSh_Q1YnxGkpoWK1HF6hhy/it/u=1211937425,4011463623&amp;fm=26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30821" y="1357298"/>
            <a:ext cx="6358487" cy="476886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2133600" y="1447800"/>
            <a:ext cx="42672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rgbClr val="4D4D4D"/>
            </a:prst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2411413" y="1125538"/>
            <a:ext cx="6048375" cy="37068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rgbClr val="4D4D4D"/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    本诗是一首</a:t>
            </a:r>
            <a:r>
              <a:rPr kumimoji="1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七言古诗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eaLnBrk="0" hangingPunct="0">
              <a:lnSpc>
                <a:spcPct val="110000"/>
              </a:lnSpc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    七言古诗简称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“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七古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”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“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古诗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”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又称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“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古体诗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”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，是相对于格律严格的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“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近体诗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”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而言。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“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七言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”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分两种：一种是</a:t>
            </a:r>
            <a:r>
              <a:rPr kumimoji="1"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以七言为基础，杂用四、五、六、九言而构成了形式自由的长短句，长短交错，换韵自由，富于变化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，也称为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“</a:t>
            </a:r>
            <a:r>
              <a:rPr kumimoji="1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歌行体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”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；另一种是</a:t>
            </a:r>
            <a:r>
              <a:rPr kumimoji="1"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每句七字，句式整齐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eaLnBrk="0" hangingPunct="0">
              <a:lnSpc>
                <a:spcPct val="110000"/>
              </a:lnSpc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  本诗属于前一种，即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“</a:t>
            </a:r>
            <a:r>
              <a:rPr kumimoji="1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歌行体</a:t>
            </a:r>
            <a:r>
              <a:rPr kumimoji="1" lang="zh-CN" altLang="en-US" sz="2400" b="1">
                <a:latin typeface="宋体" pitchFamily="2" charset="-122"/>
                <a:ea typeface="楷体_GB2312" pitchFamily="49" charset="-122"/>
              </a:rPr>
              <a:t>”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649288" y="2014538"/>
            <a:ext cx="793750" cy="2493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4000" b="1">
                <a:solidFill>
                  <a:srgbClr val="660066"/>
                </a:solidFill>
                <a:latin typeface="Times New Roman" pitchFamily="18" charset="0"/>
                <a:ea typeface="楷体_GB2312" pitchFamily="49" charset="-122"/>
              </a:rPr>
              <a:t>文体知识</a:t>
            </a:r>
            <a:endParaRPr kumimoji="1" lang="zh-CN" altLang="en-US" sz="4000"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6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2268538" y="981075"/>
            <a:ext cx="6048375" cy="374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唐玄宗天宝元年（</a:t>
            </a:r>
            <a:r>
              <a:rPr kumimoji="1" lang="en-US" altLang="zh-CN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742</a:t>
            </a:r>
            <a:r>
              <a:rPr kumimoji="1"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年），由于道士吴筠的推荐，李白奉诏来到京城长安。他本想能够施展才能，有所作为，如对其妻所说：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kumimoji="1"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归时倘佩黄金印，莫见苏秦不下机。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kumimoji="1"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但玄宗只把他看作词臣，并不重用；李白不肯与权贵同流合污，又因醉中命宠臣高力士脱靴，得罪京城权贵，受到排挤，使他只居住了一年多便被赐金放还。由布衣而卿相的梦幻就此破灭。离开长安后，与杜甫、高适游山东，在兖州话别，临行作本诗。</a:t>
            </a:r>
          </a:p>
        </p:txBody>
      </p:sp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611188" y="1773238"/>
            <a:ext cx="915987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800">
                <a:latin typeface="Times New Roman" pitchFamily="18" charset="0"/>
                <a:ea typeface="隶书" pitchFamily="49" charset="-122"/>
              </a:rPr>
              <a:t>文章背景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395288" y="836613"/>
            <a:ext cx="1295400" cy="4732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7200" b="1">
                <a:ea typeface="黑体" pitchFamily="2" charset="-122"/>
              </a:rPr>
              <a:t>天姥山</a:t>
            </a:r>
          </a:p>
        </p:txBody>
      </p:sp>
      <p:sp>
        <p:nvSpPr>
          <p:cNvPr id="12292" name="Rectangle 9"/>
          <p:cNvSpPr>
            <a:spLocks noChangeArrowheads="1"/>
          </p:cNvSpPr>
          <p:nvPr/>
        </p:nvSpPr>
        <p:spPr bwMode="auto">
          <a:xfrm>
            <a:off x="2195513" y="765175"/>
            <a:ext cx="6480175" cy="161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天姥山不仅以天神叫</a:t>
            </a:r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姆妈</a:t>
            </a:r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知名，而且以高雅文化名山著称。晋朝前为人迹罕至的莽地区，南朝谢灵运</a:t>
            </a:r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0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尝自始宁南山伐木开径，直至临海</a:t>
            </a:r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。风光绮丽的天姥山，正处于此通道险要地段。古驿道由会稽来，从嵊州黄泥桥入新昌境，也新昌城旧东门到天台县界。</a:t>
            </a:r>
            <a:endParaRPr lang="en-US" altLang="zh-CN" sz="2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Rectangle 10"/>
          <p:cNvSpPr>
            <a:spLocks noChangeArrowheads="1"/>
          </p:cNvSpPr>
          <p:nvPr/>
        </p:nvSpPr>
        <p:spPr bwMode="auto">
          <a:xfrm>
            <a:off x="2268538" y="2565400"/>
            <a:ext cx="6264275" cy="2225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浙东名山天姥山位于新昌儒岙镇</a:t>
            </a:r>
            <a:r>
              <a: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公里，围</a:t>
            </a:r>
            <a:r>
              <a: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公里，志载：</a:t>
            </a:r>
            <a:r>
              <a: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派自括苍至关岭界层峦叠嶂，苍然天表，千姿万壮，为一邑主山</a:t>
            </a:r>
            <a:r>
              <a: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。李白一曲</a:t>
            </a:r>
            <a:r>
              <a: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梦游天姥吟留别</a:t>
            </a:r>
            <a:r>
              <a: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，更使天姥山因而成为文人墨客无限向往的神奇仙境，被道家称为第十六福地，天姥山已成为历史风景文化名山，确实如李白所说的</a:t>
            </a:r>
            <a:r>
              <a: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天姥连天向天横，势拔五岳掩赤诚</a:t>
            </a:r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……</a:t>
            </a:r>
            <a:r>
              <a: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的险胜风景。 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2" descr="边框背景1"/>
          <p:cNvPicPr>
            <a:picLocks noChangeAspect="1" noChangeArrowheads="1"/>
          </p:cNvPicPr>
          <p:nvPr/>
        </p:nvPicPr>
        <p:blipFill>
          <a:blip r:embed="rId2"/>
          <a:srcRect l="3456" t="3171" r="3114" b="4652"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55650" y="1289050"/>
            <a:ext cx="7993063" cy="35083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rgbClr val="4D4D4D"/>
            </a:prstShdw>
          </a:effectLst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itchFamily="18" charset="0"/>
                <a:ea typeface="黑体" pitchFamily="2" charset="-122"/>
              </a:rPr>
              <a:t>   天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姥</a:t>
            </a:r>
            <a:r>
              <a:rPr kumimoji="1" lang="zh-CN" altLang="en-US" sz="3200">
                <a:latin typeface="Times New Roman" pitchFamily="18" charset="0"/>
                <a:ea typeface="黑体" pitchFamily="2" charset="-122"/>
              </a:rPr>
              <a:t>山 </a:t>
            </a:r>
            <a:r>
              <a:rPr kumimoji="1" lang="en-US" altLang="zh-CN" sz="3200">
                <a:latin typeface="Times New Roman" pitchFamily="18" charset="0"/>
                <a:ea typeface="黑体" pitchFamily="2" charset="-122"/>
              </a:rPr>
              <a:t>m</a:t>
            </a:r>
            <a:r>
              <a:rPr kumimoji="1" lang="en-US" altLang="en-US" sz="3200" b="1"/>
              <a:t>ǒ</a:t>
            </a:r>
            <a:r>
              <a:rPr kumimoji="1" lang="en-US" altLang="zh-CN" sz="3200" b="1"/>
              <a:t>   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瀛</a:t>
            </a:r>
            <a:r>
              <a:rPr kumimoji="1" lang="zh-CN" altLang="en-US" sz="3200" b="1">
                <a:latin typeface="Times New Roman" pitchFamily="18" charset="0"/>
              </a:rPr>
              <a:t>洲</a:t>
            </a:r>
            <a:r>
              <a:rPr kumimoji="1" lang="zh-CN" altLang="en-US" sz="2400">
                <a:latin typeface="Times New Roman" pitchFamily="18" charset="0"/>
              </a:rPr>
              <a:t>　</a:t>
            </a:r>
            <a:r>
              <a:rPr kumimoji="1" lang="en-US" altLang="zh-CN" sz="2800"/>
              <a:t>yíng</a:t>
            </a:r>
            <a:r>
              <a:rPr kumimoji="1" lang="zh-CN" altLang="en-US" sz="2400"/>
              <a:t>　     </a:t>
            </a:r>
            <a:r>
              <a:rPr kumimoji="1" lang="zh-CN" altLang="en-US" sz="3200" b="1"/>
              <a:t>天</a:t>
            </a:r>
            <a:r>
              <a:rPr kumimoji="1" lang="zh-CN" altLang="en-US" sz="3200" b="1">
                <a:solidFill>
                  <a:schemeClr val="accent2"/>
                </a:solidFill>
              </a:rPr>
              <a:t>台</a:t>
            </a:r>
            <a:r>
              <a:rPr kumimoji="1" lang="zh-CN" altLang="en-US" sz="3200" b="1"/>
              <a:t>山</a:t>
            </a:r>
            <a:r>
              <a:rPr kumimoji="1" lang="zh-CN" altLang="en-US" sz="2400"/>
              <a:t>  </a:t>
            </a:r>
            <a:r>
              <a:rPr kumimoji="1" lang="en-US" altLang="zh-CN" sz="2800"/>
              <a:t>t</a:t>
            </a:r>
            <a:r>
              <a:rPr kumimoji="1" lang="en-US" altLang="en-US" sz="3200" b="1"/>
              <a:t>ā</a:t>
            </a:r>
            <a:r>
              <a:rPr kumimoji="1" lang="en-US" altLang="zh-CN" sz="2800"/>
              <a:t>i</a:t>
            </a:r>
            <a:r>
              <a:rPr kumimoji="1" lang="en-US" altLang="zh-CN" sz="2400"/>
              <a:t>  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chemeClr val="accent2"/>
                </a:solidFill>
                <a:ea typeface="黑体" pitchFamily="2" charset="-122"/>
              </a:rPr>
              <a:t>   </a:t>
            </a:r>
            <a:r>
              <a:rPr kumimoji="1" lang="zh-CN" altLang="en-US" sz="3200">
                <a:solidFill>
                  <a:schemeClr val="accent2"/>
                </a:solidFill>
                <a:ea typeface="黑体" pitchFamily="2" charset="-122"/>
              </a:rPr>
              <a:t>剡</a:t>
            </a:r>
            <a:r>
              <a:rPr kumimoji="1" lang="zh-CN" altLang="en-US" sz="3200" b="1"/>
              <a:t>溪</a:t>
            </a:r>
            <a:r>
              <a:rPr kumimoji="1" lang="zh-CN" altLang="en-US" sz="3200"/>
              <a:t> </a:t>
            </a:r>
            <a:r>
              <a:rPr kumimoji="1" lang="en-US" altLang="zh-CN" sz="2800"/>
              <a:t>sh</a:t>
            </a:r>
            <a:r>
              <a:rPr kumimoji="1" lang="en-US" altLang="en-US" sz="2800"/>
              <a:t>à</a:t>
            </a:r>
            <a:r>
              <a:rPr kumimoji="1" lang="en-US" altLang="zh-CN" sz="2800"/>
              <a:t>n      </a:t>
            </a:r>
            <a:r>
              <a:rPr kumimoji="1" lang="zh-CN" altLang="en-US" sz="3200">
                <a:solidFill>
                  <a:schemeClr val="accent2"/>
                </a:solidFill>
                <a:ea typeface="黑体" pitchFamily="2" charset="-122"/>
              </a:rPr>
              <a:t>渌</a:t>
            </a:r>
            <a:r>
              <a:rPr kumimoji="1" lang="zh-CN" altLang="en-US" sz="3200" b="1">
                <a:ea typeface="黑体" pitchFamily="2" charset="-122"/>
              </a:rPr>
              <a:t>水</a:t>
            </a:r>
            <a:r>
              <a:rPr kumimoji="1" lang="zh-CN" altLang="en-US" sz="3600" b="1">
                <a:ea typeface="黑体" pitchFamily="2" charset="-122"/>
              </a:rPr>
              <a:t> </a:t>
            </a:r>
            <a:r>
              <a:rPr kumimoji="1" lang="en-US" altLang="zh-CN" sz="3200">
                <a:solidFill>
                  <a:schemeClr val="accent2"/>
                </a:solidFill>
              </a:rPr>
              <a:t>l</a:t>
            </a:r>
            <a:r>
              <a:rPr kumimoji="1" lang="en-US" altLang="zh-CN" sz="3200"/>
              <a:t>ù</a:t>
            </a:r>
            <a:r>
              <a:rPr kumimoji="1" lang="zh-CN" altLang="en-US" sz="2400">
                <a:latin typeface="Times New Roman" pitchFamily="18" charset="0"/>
              </a:rPr>
              <a:t>　　       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著</a:t>
            </a:r>
            <a:r>
              <a:rPr kumimoji="1" lang="zh-CN" altLang="en-US" sz="2400">
                <a:latin typeface="Times New Roman" pitchFamily="18" charset="0"/>
              </a:rPr>
              <a:t>　</a:t>
            </a:r>
            <a:r>
              <a:rPr kumimoji="1" lang="en-US" altLang="zh-CN" sz="2800"/>
              <a:t>zhuó      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/>
              <a:t>  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殷</a:t>
            </a:r>
            <a:r>
              <a:rPr kumimoji="1" lang="zh-CN" altLang="en-US" sz="3200">
                <a:latin typeface="Times New Roman" pitchFamily="18" charset="0"/>
                <a:ea typeface="黑体" pitchFamily="2" charset="-122"/>
              </a:rPr>
              <a:t>岩泉</a:t>
            </a:r>
            <a:r>
              <a:rPr kumimoji="1" lang="en-US" altLang="zh-CN" sz="2800"/>
              <a:t>y</a:t>
            </a:r>
            <a:r>
              <a:rPr kumimoji="1" lang="en-US" altLang="en-US" sz="2800" b="1"/>
              <a:t>ǐ</a:t>
            </a:r>
            <a:r>
              <a:rPr kumimoji="1" lang="en-US" altLang="zh-CN" sz="2800"/>
              <a:t>n    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栗</a:t>
            </a:r>
            <a:r>
              <a:rPr kumimoji="1" lang="zh-CN" altLang="en-US" sz="3200">
                <a:latin typeface="Times New Roman" pitchFamily="18" charset="0"/>
                <a:ea typeface="黑体" pitchFamily="2" charset="-122"/>
              </a:rPr>
              <a:t>深林</a:t>
            </a:r>
            <a:r>
              <a:rPr kumimoji="1" lang="zh-CN" altLang="en-US" sz="2400">
                <a:latin typeface="Times New Roman" pitchFamily="18" charset="0"/>
              </a:rPr>
              <a:t>　</a:t>
            </a:r>
            <a:r>
              <a:rPr kumimoji="1" lang="en-US" altLang="zh-CN" sz="3200"/>
              <a:t>lì</a:t>
            </a:r>
            <a:r>
              <a:rPr kumimoji="1" lang="en-US" altLang="zh-CN" sz="2400"/>
              <a:t> </a:t>
            </a:r>
            <a:r>
              <a:rPr kumimoji="1" lang="zh-CN" altLang="en-US" sz="3200">
                <a:latin typeface="Times New Roman" pitchFamily="18" charset="0"/>
              </a:rPr>
              <a:t>　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澹</a:t>
            </a:r>
            <a:r>
              <a:rPr kumimoji="1" lang="zh-CN" altLang="en-US" sz="3200" b="1">
                <a:latin typeface="Times New Roman" pitchFamily="18" charset="0"/>
              </a:rPr>
              <a:t>澹</a:t>
            </a:r>
            <a:r>
              <a:rPr kumimoji="1" lang="zh-CN" altLang="en-US" sz="3200">
                <a:latin typeface="Times New Roman" pitchFamily="18" charset="0"/>
              </a:rPr>
              <a:t> </a:t>
            </a:r>
            <a:r>
              <a:rPr kumimoji="1" lang="en-US" altLang="zh-CN" sz="2800"/>
              <a:t>d</a:t>
            </a:r>
            <a:r>
              <a:rPr kumimoji="1" lang="en-US" altLang="en-US" sz="2800"/>
              <a:t>à</a:t>
            </a:r>
            <a:r>
              <a:rPr kumimoji="1" lang="en-US" altLang="zh-CN" sz="2800"/>
              <a:t>n</a:t>
            </a:r>
            <a:r>
              <a:rPr kumimoji="1" lang="zh-CN" altLang="en-US" sz="2800"/>
              <a:t>　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/>
              <a:t>   </a:t>
            </a:r>
            <a:r>
              <a:rPr kumimoji="1" lang="zh-CN" altLang="en-US" sz="3200" b="1"/>
              <a:t>霹雳</a:t>
            </a:r>
            <a:r>
              <a:rPr kumimoji="1" lang="zh-CN" altLang="en-US" sz="2800"/>
              <a:t>             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訇</a:t>
            </a:r>
            <a:r>
              <a:rPr kumimoji="1" lang="zh-CN" altLang="en-US" sz="3200">
                <a:latin typeface="Times New Roman" pitchFamily="18" charset="0"/>
                <a:ea typeface="黑体" pitchFamily="2" charset="-122"/>
              </a:rPr>
              <a:t>然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 </a:t>
            </a:r>
            <a:r>
              <a:rPr kumimoji="1" lang="en-US" altLang="zh-CN" sz="2800"/>
              <a:t>h</a:t>
            </a:r>
            <a:r>
              <a:rPr kumimoji="1" lang="en-US" altLang="en-US" sz="2800" b="1"/>
              <a:t>ō</a:t>
            </a:r>
            <a:r>
              <a:rPr kumimoji="1" lang="en-US" altLang="zh-CN" sz="2800"/>
              <a:t>ng        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悸</a:t>
            </a:r>
            <a:r>
              <a:rPr kumimoji="1" lang="zh-CN" altLang="en-US" sz="2400"/>
              <a:t>　</a:t>
            </a:r>
            <a:r>
              <a:rPr kumimoji="1" lang="en-US" altLang="zh-CN" sz="2800"/>
              <a:t>jì</a:t>
            </a:r>
            <a:r>
              <a:rPr kumimoji="1" lang="zh-CN" altLang="en-US" sz="2400"/>
              <a:t>　    </a:t>
            </a:r>
            <a:r>
              <a:rPr kumimoji="1" lang="zh-CN" altLang="en-US" sz="3200">
                <a:latin typeface="楷体_GB2312" pitchFamily="49" charset="-122"/>
                <a:ea typeface="楷体_GB2312" pitchFamily="49" charset="-122"/>
              </a:rPr>
              <a:t>　 </a:t>
            </a:r>
            <a:r>
              <a:rPr kumimoji="1" lang="zh-CN" altLang="en-US" sz="2400">
                <a:latin typeface="Times New Roman" pitchFamily="18" charset="0"/>
              </a:rPr>
              <a:t>　　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　　　　　　　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2098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7891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214290"/>
            <a:ext cx="9144000" cy="642942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609600" y="1752600"/>
            <a:ext cx="1006475" cy="403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理清思路</a:t>
            </a:r>
          </a:p>
        </p:txBody>
      </p:sp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2133600" y="1066800"/>
            <a:ext cx="2698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①入梦的原因是： </a:t>
            </a:r>
          </a:p>
        </p:txBody>
      </p:sp>
      <p:sp>
        <p:nvSpPr>
          <p:cNvPr id="37894" name="Text Box 7"/>
          <p:cNvSpPr txBox="1">
            <a:spLocks noChangeArrowheads="1"/>
          </p:cNvSpPr>
          <p:nvPr/>
        </p:nvSpPr>
        <p:spPr bwMode="auto">
          <a:xfrm>
            <a:off x="2133600" y="2590800"/>
            <a:ext cx="4222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②由现实转入梦境的过渡句是 </a:t>
            </a:r>
          </a:p>
        </p:txBody>
      </p:sp>
      <p:sp>
        <p:nvSpPr>
          <p:cNvPr id="37895" name="Text Box 8"/>
          <p:cNvSpPr txBox="1">
            <a:spLocks noChangeArrowheads="1"/>
          </p:cNvSpPr>
          <p:nvPr/>
        </p:nvSpPr>
        <p:spPr bwMode="auto">
          <a:xfrm>
            <a:off x="2133600" y="3505200"/>
            <a:ext cx="4527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③由梦境转入现实的过渡句是： </a:t>
            </a:r>
          </a:p>
        </p:txBody>
      </p:sp>
      <p:sp>
        <p:nvSpPr>
          <p:cNvPr id="37896" name="Text Box 9"/>
          <p:cNvSpPr txBox="1">
            <a:spLocks noChangeArrowheads="1"/>
          </p:cNvSpPr>
          <p:nvPr/>
        </p:nvSpPr>
        <p:spPr bwMode="auto">
          <a:xfrm>
            <a:off x="2133600" y="4800600"/>
            <a:ext cx="4222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④揭示全诗主题的两句诗是：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8435" name="Picture 6" descr="10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436" name="WordArt 5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179388" y="6092825"/>
            <a:ext cx="1871662" cy="560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755650" y="692150"/>
            <a:ext cx="24114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云海漫漫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1618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100013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609600" y="1652588"/>
            <a:ext cx="1006475" cy="403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理清思路</a:t>
            </a:r>
          </a:p>
        </p:txBody>
      </p:sp>
      <p:sp>
        <p:nvSpPr>
          <p:cNvPr id="38917" name="Text Box 8"/>
          <p:cNvSpPr txBox="1">
            <a:spLocks noChangeArrowheads="1"/>
          </p:cNvSpPr>
          <p:nvPr/>
        </p:nvSpPr>
        <p:spPr bwMode="auto">
          <a:xfrm>
            <a:off x="2133600" y="966788"/>
            <a:ext cx="27114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①入梦的原因是： </a:t>
            </a:r>
          </a:p>
        </p:txBody>
      </p:sp>
      <p:sp>
        <p:nvSpPr>
          <p:cNvPr id="38918" name="Text Box 9"/>
          <p:cNvSpPr txBox="1">
            <a:spLocks noChangeArrowheads="1"/>
          </p:cNvSpPr>
          <p:nvPr/>
        </p:nvSpPr>
        <p:spPr bwMode="auto">
          <a:xfrm>
            <a:off x="2133600" y="2490788"/>
            <a:ext cx="424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②由现实转入梦境的过渡句是 </a:t>
            </a:r>
          </a:p>
        </p:txBody>
      </p:sp>
      <p:sp>
        <p:nvSpPr>
          <p:cNvPr id="38919" name="Text Box 10"/>
          <p:cNvSpPr txBox="1">
            <a:spLocks noChangeArrowheads="1"/>
          </p:cNvSpPr>
          <p:nvPr/>
        </p:nvSpPr>
        <p:spPr bwMode="auto">
          <a:xfrm>
            <a:off x="2133600" y="3405188"/>
            <a:ext cx="45497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③由梦境转入现实的过渡句是： </a:t>
            </a:r>
          </a:p>
        </p:txBody>
      </p:sp>
      <p:sp>
        <p:nvSpPr>
          <p:cNvPr id="38920" name="Text Box 11"/>
          <p:cNvSpPr txBox="1">
            <a:spLocks noChangeArrowheads="1"/>
          </p:cNvSpPr>
          <p:nvPr/>
        </p:nvSpPr>
        <p:spPr bwMode="auto">
          <a:xfrm>
            <a:off x="2133600" y="4700588"/>
            <a:ext cx="424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④揭示全诗主题的两句诗是： </a:t>
            </a:r>
          </a:p>
        </p:txBody>
      </p:sp>
      <p:sp>
        <p:nvSpPr>
          <p:cNvPr id="111628" name="Text Box 12"/>
          <p:cNvSpPr txBox="1">
            <a:spLocks noChangeArrowheads="1"/>
          </p:cNvSpPr>
          <p:nvPr/>
        </p:nvSpPr>
        <p:spPr bwMode="auto">
          <a:xfrm>
            <a:off x="2133600" y="1347788"/>
            <a:ext cx="6615113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“海客谈瀛洲，烟涛微茫信难求；越人语天姥，云霞明灭或可睹。天姥连天向天横，势拔五岳掩赤城。天台四万八千丈，对此欲倒东南倾。”</a:t>
            </a:r>
          </a:p>
        </p:txBody>
      </p:sp>
      <p:sp>
        <p:nvSpPr>
          <p:cNvPr id="111629" name="Text Box 13"/>
          <p:cNvSpPr txBox="1">
            <a:spLocks noChangeArrowheads="1"/>
          </p:cNvSpPr>
          <p:nvPr/>
        </p:nvSpPr>
        <p:spPr bwMode="auto">
          <a:xfrm>
            <a:off x="2133600" y="2947988"/>
            <a:ext cx="57515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“我欲因之梦吴越。”</a:t>
            </a:r>
          </a:p>
        </p:txBody>
      </p:sp>
      <p:sp>
        <p:nvSpPr>
          <p:cNvPr id="111630" name="Text Box 14"/>
          <p:cNvSpPr txBox="1">
            <a:spLocks noChangeArrowheads="1"/>
          </p:cNvSpPr>
          <p:nvPr/>
        </p:nvSpPr>
        <p:spPr bwMode="auto">
          <a:xfrm>
            <a:off x="2133600" y="3862388"/>
            <a:ext cx="48006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“忽魂悸以魄动，恍惊起而长嗟。</a:t>
            </a:r>
          </a:p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惟觉时之枕席，失向来之烟霞。”</a:t>
            </a:r>
          </a:p>
        </p:txBody>
      </p:sp>
      <p:sp>
        <p:nvSpPr>
          <p:cNvPr id="111631" name="Text Box 15"/>
          <p:cNvSpPr txBox="1">
            <a:spLocks noChangeArrowheads="1"/>
          </p:cNvSpPr>
          <p:nvPr/>
        </p:nvSpPr>
        <p:spPr bwMode="auto">
          <a:xfrm>
            <a:off x="2133600" y="5157788"/>
            <a:ext cx="61642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“安能摧眉折腰事权贵，使我不得开心颜</a:t>
            </a:r>
            <a:r>
              <a:rPr kumimoji="1" lang="zh-CN" altLang="en-US" sz="2400" b="1">
                <a:solidFill>
                  <a:srgbClr val="FF3300"/>
                </a:solidFill>
              </a:rPr>
              <a:t> 。”</a:t>
            </a:r>
            <a:r>
              <a:rPr kumimoji="1" lang="zh-CN" altLang="en-US" sz="2400" b="1">
                <a:solidFill>
                  <a:srgbClr val="FF00FF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8" grpId="0"/>
      <p:bldP spid="111629" grpId="0"/>
      <p:bldP spid="111630" grpId="0"/>
      <p:bldP spid="11163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4690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9939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983509" y="5641964"/>
            <a:ext cx="2160491" cy="121603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609600" y="1752600"/>
            <a:ext cx="1006475" cy="403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理清思路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514600" y="914400"/>
            <a:ext cx="457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 sz="2400" b="1">
                <a:solidFill>
                  <a:srgbClr val="000000"/>
                </a:solidFill>
              </a:rPr>
              <a:t>试用几个词语概括诗歌的脉络。</a:t>
            </a:r>
            <a:endParaRPr kumimoji="1" lang="zh-CN" altLang="en-US" sz="2400" b="1">
              <a:latin typeface="Times New Roman" pitchFamily="18" charset="0"/>
            </a:endParaRPr>
          </a:p>
        </p:txBody>
      </p:sp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3962400" y="1600200"/>
            <a:ext cx="1479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000000"/>
                </a:solidFill>
              </a:rPr>
              <a:t>   梦因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114695" name="Text Box 7"/>
          <p:cNvSpPr txBox="1">
            <a:spLocks noChangeArrowheads="1"/>
          </p:cNvSpPr>
          <p:nvPr/>
        </p:nvSpPr>
        <p:spPr bwMode="auto">
          <a:xfrm>
            <a:off x="3962400" y="2679700"/>
            <a:ext cx="1098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   梦境 </a:t>
            </a: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3851275" y="3759200"/>
            <a:ext cx="1479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    梦悟 </a:t>
            </a:r>
          </a:p>
        </p:txBody>
      </p:sp>
      <p:sp>
        <p:nvSpPr>
          <p:cNvPr id="114703" name="Line 15"/>
          <p:cNvSpPr>
            <a:spLocks noChangeShapeType="1"/>
          </p:cNvSpPr>
          <p:nvPr/>
        </p:nvSpPr>
        <p:spPr bwMode="auto">
          <a:xfrm flipH="1">
            <a:off x="4572000" y="19812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04" name="Line 16"/>
          <p:cNvSpPr>
            <a:spLocks noChangeShapeType="1"/>
          </p:cNvSpPr>
          <p:nvPr/>
        </p:nvSpPr>
        <p:spPr bwMode="auto">
          <a:xfrm flipH="1">
            <a:off x="4572000" y="3124200"/>
            <a:ext cx="0" cy="6207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/>
      <p:bldP spid="114695" grpId="0"/>
      <p:bldP spid="114696" grpId="0"/>
      <p:bldP spid="114703" grpId="0"/>
      <p:bldP spid="11470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2" name="Picture 2" descr="01300000013093119297089728751_s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68313" y="1557338"/>
            <a:ext cx="8207375" cy="48466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539750" y="404813"/>
            <a:ext cx="8208963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1</a:t>
            </a:r>
            <a:r>
              <a:rPr lang="zh-CN" altLang="en-US" sz="3200" b="1"/>
              <a:t>．齐读①段并思考：</a:t>
            </a:r>
          </a:p>
          <a:p>
            <a:r>
              <a:rPr lang="zh-CN" altLang="en-US" sz="3200" b="1"/>
              <a:t>既然题为“梦游天姥”为何开篇要“谈瀛洲”</a:t>
            </a:r>
            <a:r>
              <a:rPr lang="en-US" altLang="zh-CN" sz="3200" b="1"/>
              <a:t>?  </a:t>
            </a:r>
            <a:br>
              <a:rPr lang="en-US" altLang="zh-CN" sz="3200" b="1"/>
            </a:br>
            <a:endParaRPr lang="en-US" altLang="zh-CN" sz="3200" b="1"/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1042988" y="1773238"/>
            <a:ext cx="7651750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     </a:t>
            </a:r>
            <a:r>
              <a:rPr lang="zh-CN" altLang="en-US" sz="3200" b="1">
                <a:solidFill>
                  <a:srgbClr val="C00000"/>
                </a:solidFill>
              </a:rPr>
              <a:t>“烟涛微茫”的瀛洲与“云霞明灭”的天姥同样神秘而又美妙。然而瀛洲的“信难 求”让人怯步，而天姥的“或可睹”则成了一种强烈的诱惑。如此以瀛洲陪衬天姥，以虚衬实，不仅给天姥山蒙上了一层神秘美妙的面纱，而且勾起了作者神游天姥的念头。  </a:t>
            </a:r>
            <a:br>
              <a:rPr lang="zh-CN" altLang="en-US" sz="3200" b="1">
                <a:solidFill>
                  <a:srgbClr val="C00000"/>
                </a:solidFill>
              </a:rPr>
            </a:br>
            <a:br>
              <a:rPr lang="zh-CN" altLang="en-US" sz="3200" b="1"/>
            </a:b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6738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1987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71414"/>
            <a:ext cx="9144000" cy="53578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2057400" y="1371600"/>
            <a:ext cx="6248400" cy="2227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思考：</a:t>
            </a:r>
          </a:p>
          <a:p>
            <a:r>
              <a:rPr kumimoji="1" lang="zh-CN" altLang="en-US" sz="2800" b="1">
                <a:latin typeface="Times New Roman" pitchFamily="18" charset="0"/>
              </a:rPr>
              <a:t>    </a:t>
            </a:r>
          </a:p>
          <a:p>
            <a:r>
              <a:rPr kumimoji="1" lang="zh-CN" altLang="en-US" sz="2800" b="1">
                <a:latin typeface="Times New Roman" pitchFamily="18" charset="0"/>
              </a:rPr>
              <a:t>       天姥山具有什么样的特点引发作者</a:t>
            </a:r>
          </a:p>
          <a:p>
            <a:endParaRPr kumimoji="1" lang="zh-CN" altLang="en-US" sz="2800" b="1">
              <a:latin typeface="Times New Roman" pitchFamily="18" charset="0"/>
            </a:endParaRPr>
          </a:p>
          <a:p>
            <a:r>
              <a:rPr kumimoji="1" lang="zh-CN" altLang="en-US" sz="2800" b="1">
                <a:latin typeface="Times New Roman" pitchFamily="18" charset="0"/>
              </a:rPr>
              <a:t>去游历呢？用一、二词语概括。 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727075" y="1630363"/>
            <a:ext cx="854075" cy="290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400" b="1">
                <a:latin typeface="Times New Roman" pitchFamily="18" charset="0"/>
              </a:rPr>
              <a:t>研读第一段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123913" name="Text Box 1033"/>
          <p:cNvSpPr txBox="1">
            <a:spLocks noChangeArrowheads="1"/>
          </p:cNvSpPr>
          <p:nvPr/>
        </p:nvSpPr>
        <p:spPr bwMode="auto">
          <a:xfrm>
            <a:off x="4932363" y="4167188"/>
            <a:ext cx="20208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高大 险峻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228600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zh-CN" altLang="en-US" sz="3600" smtClean="0">
                <a:ea typeface="黑体" pitchFamily="2" charset="-122"/>
              </a:rPr>
              <a:t>第一段中，哪几句直接写天姥山？</a:t>
            </a:r>
            <a:br>
              <a:rPr lang="zh-CN" altLang="en-US" sz="3600" smtClean="0">
                <a:ea typeface="黑体" pitchFamily="2" charset="-122"/>
              </a:rPr>
            </a:br>
            <a:r>
              <a:rPr lang="zh-CN" altLang="en-US" sz="3600" smtClean="0">
                <a:ea typeface="黑体" pitchFamily="2" charset="-122"/>
              </a:rPr>
              <a:t>采取了什么写法？有什么作用？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565400"/>
            <a:ext cx="7715250" cy="337185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zh-CN" altLang="en-US" b="1" smtClean="0"/>
              <a:t>“天姥连天向天横，势拔五岳掩赤诚。”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b="1" smtClean="0">
                <a:solidFill>
                  <a:srgbClr val="FF0000"/>
                </a:solidFill>
              </a:rPr>
              <a:t>夸张、比较、衬托</a:t>
            </a:r>
            <a:endParaRPr lang="zh-CN" altLang="en-US" b="1" smtClean="0"/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zh-CN" altLang="en-US" b="1" smtClean="0"/>
              <a:t>　</a:t>
            </a:r>
            <a:r>
              <a:rPr lang="en-US" altLang="zh-CN" b="1" smtClean="0"/>
              <a:t>——</a:t>
            </a:r>
            <a:r>
              <a:rPr lang="zh-CN" altLang="en-US" b="1" smtClean="0">
                <a:solidFill>
                  <a:srgbClr val="FF0000"/>
                </a:solidFill>
              </a:rPr>
              <a:t>神奇、高大、雄伟</a:t>
            </a:r>
            <a:endParaRPr lang="zh-CN" altLang="en-US" b="1" smtClean="0"/>
          </a:p>
          <a:p>
            <a:pPr eaLnBrk="1" hangingPunct="1">
              <a:lnSpc>
                <a:spcPct val="140000"/>
              </a:lnSpc>
            </a:pPr>
            <a:r>
              <a:rPr lang="zh-CN" altLang="en-US" b="1" smtClean="0"/>
              <a:t>为下文的梦游作</a:t>
            </a:r>
            <a:r>
              <a:rPr lang="zh-CN" altLang="en-US" b="1" smtClean="0">
                <a:solidFill>
                  <a:srgbClr val="FF0000"/>
                </a:solidFill>
              </a:rPr>
              <a:t>铺垫</a:t>
            </a:r>
            <a:r>
              <a:rPr lang="zh-CN" altLang="en-US" b="1" smtClean="0"/>
              <a:t>。</a:t>
            </a:r>
          </a:p>
        </p:txBody>
      </p:sp>
      <p:pic>
        <p:nvPicPr>
          <p:cNvPr id="43012" name="Picture 4" descr="70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10200" y="3962400"/>
            <a:ext cx="3048000" cy="2286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382000" cy="1981200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40000"/>
              </a:lnSpc>
            </a:pPr>
            <a:r>
              <a:rPr lang="zh-CN" altLang="en-US" sz="3600" smtClean="0">
                <a:ea typeface="黑体" pitchFamily="2" charset="-122"/>
              </a:rPr>
              <a:t>　　天下的名山大川很多，天姥甚至还没天台山有名。诗人为什么独钟情于天姥？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362200"/>
            <a:ext cx="8458200" cy="3886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mtClean="0"/>
              <a:t>　　</a:t>
            </a:r>
            <a:r>
              <a:rPr lang="zh-CN" altLang="en-US" b="1" smtClean="0"/>
              <a:t>在诗人心中，天姥高耸入云，势拔五岳，“拔”是一种想象中的夸张，</a:t>
            </a:r>
            <a:r>
              <a:rPr lang="zh-CN" altLang="en-US" b="1" smtClean="0">
                <a:solidFill>
                  <a:srgbClr val="FF0000"/>
                </a:solidFill>
              </a:rPr>
              <a:t>在夸张与想象中带入浓烈的个人情感</a:t>
            </a:r>
            <a:r>
              <a:rPr lang="zh-CN" altLang="en-US" b="1" smtClean="0"/>
              <a:t>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b="1" smtClean="0"/>
              <a:t>　　天姥</a:t>
            </a:r>
            <a:r>
              <a:rPr lang="zh-CN" altLang="en-US" b="1" smtClean="0">
                <a:solidFill>
                  <a:srgbClr val="FF0000"/>
                </a:solidFill>
              </a:rPr>
              <a:t>被诗人理想化、人格化</a:t>
            </a:r>
            <a:r>
              <a:rPr lang="zh-CN" altLang="en-US" b="1" smtClean="0"/>
              <a:t>，已不仅是实际意义上的山，而是一座</a:t>
            </a:r>
            <a:r>
              <a:rPr lang="zh-CN" altLang="en-US" b="1" smtClean="0">
                <a:solidFill>
                  <a:srgbClr val="FF0000"/>
                </a:solidFill>
              </a:rPr>
              <a:t>精神大山</a:t>
            </a:r>
            <a:r>
              <a:rPr lang="zh-CN" altLang="en-US" b="1" smtClean="0"/>
              <a:t>，一种</a:t>
            </a:r>
            <a:r>
              <a:rPr lang="zh-CN" altLang="en-US" b="1" smtClean="0">
                <a:solidFill>
                  <a:srgbClr val="FF0000"/>
                </a:solidFill>
              </a:rPr>
              <a:t>人格象征</a:t>
            </a:r>
            <a:r>
              <a:rPr lang="zh-CN" altLang="en-US" b="1" smtClean="0"/>
              <a:t>，是诗人追求的</a:t>
            </a:r>
            <a:r>
              <a:rPr lang="zh-CN" altLang="en-US" b="1" smtClean="0">
                <a:solidFill>
                  <a:srgbClr val="FF0000"/>
                </a:solidFill>
              </a:rPr>
              <a:t>理想境界</a:t>
            </a:r>
            <a:r>
              <a:rPr lang="zh-CN" altLang="en-US" b="1" smtClean="0"/>
              <a:t>。</a:t>
            </a:r>
            <a:r>
              <a:rPr lang="zh-CN" altLang="en-US" smtClean="0"/>
              <a:t>　</a:t>
            </a: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2514" name="Oval 2"/>
          <p:cNvSpPr>
            <a:spLocks noChangeArrowheads="1"/>
          </p:cNvSpPr>
          <p:nvPr/>
        </p:nvSpPr>
        <p:spPr bwMode="auto">
          <a:xfrm>
            <a:off x="6229350" y="2276475"/>
            <a:ext cx="501650" cy="698500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FFFF"/>
            </a:solidFill>
            <a:round/>
          </a:ln>
          <a:effectLst>
            <a:outerShdw dist="17961" dir="2700000" algn="ctr" rotWithShape="0">
              <a:srgbClr val="00FFFF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2515" name="Oval 3"/>
          <p:cNvSpPr>
            <a:spLocks noChangeArrowheads="1"/>
          </p:cNvSpPr>
          <p:nvPr/>
        </p:nvSpPr>
        <p:spPr bwMode="auto">
          <a:xfrm>
            <a:off x="4932363" y="2205038"/>
            <a:ext cx="503237" cy="698500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FFFF"/>
            </a:solidFill>
            <a:round/>
          </a:ln>
          <a:effectLst>
            <a:outerShdw dist="17961" dir="2700000" algn="ctr" rotWithShape="0">
              <a:srgbClr val="00FFFF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2516" name="Oval 4"/>
          <p:cNvSpPr>
            <a:spLocks noChangeArrowheads="1"/>
          </p:cNvSpPr>
          <p:nvPr/>
        </p:nvSpPr>
        <p:spPr bwMode="auto">
          <a:xfrm>
            <a:off x="5292725" y="1701800"/>
            <a:ext cx="501650" cy="698500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FFFF"/>
            </a:solidFill>
            <a:round/>
          </a:ln>
          <a:effectLst>
            <a:outerShdw dist="17961" dir="2700000" algn="ctr" rotWithShape="0">
              <a:srgbClr val="00FFFF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2517" name="Oval 5"/>
          <p:cNvSpPr>
            <a:spLocks noChangeArrowheads="1"/>
          </p:cNvSpPr>
          <p:nvPr/>
        </p:nvSpPr>
        <p:spPr bwMode="auto">
          <a:xfrm>
            <a:off x="4068763" y="1773238"/>
            <a:ext cx="503237" cy="698500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FFFF"/>
            </a:solidFill>
            <a:round/>
          </a:ln>
          <a:effectLst>
            <a:outerShdw dist="17961" dir="2700000" algn="ctr" rotWithShape="0">
              <a:srgbClr val="00FFFF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2518" name="Oval 6"/>
          <p:cNvSpPr>
            <a:spLocks noChangeArrowheads="1"/>
          </p:cNvSpPr>
          <p:nvPr/>
        </p:nvSpPr>
        <p:spPr bwMode="auto">
          <a:xfrm>
            <a:off x="2916238" y="1773238"/>
            <a:ext cx="503237" cy="698500"/>
          </a:xfrm>
          <a:prstGeom prst="ellipse">
            <a:avLst/>
          </a:prstGeom>
          <a:solidFill>
            <a:srgbClr val="00FFFF"/>
          </a:solidFill>
          <a:ln w="9525">
            <a:solidFill>
              <a:srgbClr val="808080"/>
            </a:solidFill>
            <a:round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2519" name="Oval 7"/>
          <p:cNvSpPr>
            <a:spLocks noChangeArrowheads="1"/>
          </p:cNvSpPr>
          <p:nvPr/>
        </p:nvSpPr>
        <p:spPr bwMode="auto">
          <a:xfrm>
            <a:off x="1187450" y="1773238"/>
            <a:ext cx="503238" cy="698500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CCFF"/>
            </a:solidFill>
            <a:round/>
          </a:ln>
          <a:effectLst>
            <a:outerShdw dist="17961" dir="2700000" algn="ctr" rotWithShape="0">
              <a:srgbClr val="00CCFF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5064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72450" y="6237288"/>
            <a:ext cx="720725" cy="360362"/>
          </a:xfrm>
          <a:prstGeom prst="curvedDownArrow">
            <a:avLst>
              <a:gd name="adj1" fmla="val 40000"/>
              <a:gd name="adj2" fmla="val 80000"/>
              <a:gd name="adj3" fmla="val 33333"/>
            </a:avLst>
          </a:prstGeom>
          <a:solidFill>
            <a:srgbClr val="3366FF"/>
          </a:solidFill>
          <a:ln w="9525">
            <a:noFill/>
            <a:miter lim="800000"/>
          </a:ln>
          <a:effectLst>
            <a:prstShdw prst="shdw17" dist="17961" dir="2700000">
              <a:srgbClr val="1F3D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252413" y="260350"/>
            <a:ext cx="2214562" cy="5794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defRPr/>
            </a:pPr>
            <a:r>
              <a:rPr lang="zh-CN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学习第一段</a:t>
            </a:r>
          </a:p>
        </p:txBody>
      </p:sp>
      <p:sp>
        <p:nvSpPr>
          <p:cNvPr id="192522" name="Text Box 10"/>
          <p:cNvSpPr txBox="1">
            <a:spLocks noChangeArrowheads="1"/>
          </p:cNvSpPr>
          <p:nvPr/>
        </p:nvSpPr>
        <p:spPr bwMode="auto">
          <a:xfrm>
            <a:off x="250825" y="909638"/>
            <a:ext cx="7273925" cy="203993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zh-CN" sz="3200" b="1">
                <a:latin typeface="Times New Roman" pitchFamily="18" charset="0"/>
                <a:ea typeface="黑体" pitchFamily="2" charset="-122"/>
              </a:rPr>
              <a:t>海客谈</a:t>
            </a:r>
            <a:r>
              <a:rPr lang="zh-CN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瀛洲</a:t>
            </a:r>
            <a:r>
              <a:rPr lang="zh-CN" sz="3200" b="1">
                <a:latin typeface="Times New Roman" pitchFamily="18" charset="0"/>
                <a:ea typeface="黑体" pitchFamily="2" charset="-122"/>
              </a:rPr>
              <a:t>，</a:t>
            </a:r>
            <a:r>
              <a:rPr lang="zh-CN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烟涛微茫</a:t>
            </a:r>
            <a:r>
              <a:rPr lang="zh-CN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信</a:t>
            </a:r>
            <a:r>
              <a:rPr lang="zh-CN" sz="3200" b="1">
                <a:latin typeface="Times New Roman" pitchFamily="18" charset="0"/>
                <a:ea typeface="黑体" pitchFamily="2" charset="-122"/>
              </a:rPr>
              <a:t>难求，</a:t>
            </a:r>
          </a:p>
          <a:p>
            <a:pPr algn="just" eaLnBrk="0" hangingPunct="0">
              <a:defRPr/>
            </a:pPr>
            <a:r>
              <a:rPr lang="zh-CN" sz="3200" b="1">
                <a:latin typeface="Times New Roman" pitchFamily="18" charset="0"/>
                <a:ea typeface="黑体" pitchFamily="2" charset="-122"/>
              </a:rPr>
              <a:t>越人</a:t>
            </a:r>
            <a:r>
              <a:rPr lang="zh-CN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语</a:t>
            </a:r>
            <a:r>
              <a:rPr lang="zh-CN" sz="3200" b="1">
                <a:latin typeface="Times New Roman" pitchFamily="18" charset="0"/>
                <a:ea typeface="黑体" pitchFamily="2" charset="-122"/>
              </a:rPr>
              <a:t>天</a:t>
            </a:r>
            <a:r>
              <a:rPr lang="zh-CN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姥</a:t>
            </a:r>
            <a:r>
              <a:rPr lang="zh-CN" sz="3200" b="1">
                <a:latin typeface="Times New Roman" pitchFamily="18" charset="0"/>
                <a:ea typeface="黑体" pitchFamily="2" charset="-122"/>
              </a:rPr>
              <a:t>，云霞</a:t>
            </a:r>
            <a:r>
              <a:rPr lang="zh-CN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明灭或</a:t>
            </a:r>
            <a:r>
              <a:rPr lang="zh-CN" sz="3200" b="1">
                <a:latin typeface="Times New Roman" pitchFamily="18" charset="0"/>
                <a:ea typeface="黑体" pitchFamily="2" charset="-122"/>
              </a:rPr>
              <a:t>可睹。</a:t>
            </a:r>
            <a:endParaRPr lang="zh-CN" sz="2400" b="1">
              <a:solidFill>
                <a:srgbClr val="008080"/>
              </a:solidFill>
              <a:latin typeface="Times New Roman" pitchFamily="18" charset="0"/>
            </a:endParaRPr>
          </a:p>
          <a:p>
            <a:pPr algn="just" eaLnBrk="0" hangingPunct="0">
              <a:defRPr/>
            </a:pPr>
            <a:r>
              <a:rPr lang="zh-CN" sz="3200" b="1">
                <a:latin typeface="Times New Roman" pitchFamily="18" charset="0"/>
                <a:ea typeface="黑体" pitchFamily="2" charset="-122"/>
              </a:rPr>
              <a:t>天姥连天向天</a:t>
            </a:r>
            <a:r>
              <a:rPr lang="zh-CN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横</a:t>
            </a:r>
            <a:r>
              <a:rPr lang="zh-CN" sz="3200" b="1">
                <a:latin typeface="Times New Roman" pitchFamily="18" charset="0"/>
                <a:ea typeface="黑体" pitchFamily="2" charset="-122"/>
              </a:rPr>
              <a:t>，势</a:t>
            </a:r>
            <a:r>
              <a:rPr lang="zh-CN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拔</a:t>
            </a:r>
            <a:r>
              <a:rPr lang="zh-CN" sz="3200" b="1">
                <a:latin typeface="Times New Roman" pitchFamily="18" charset="0"/>
                <a:ea typeface="黑体" pitchFamily="2" charset="-122"/>
              </a:rPr>
              <a:t>五岳掩赤城。</a:t>
            </a:r>
          </a:p>
          <a:p>
            <a:pPr algn="just" eaLnBrk="0" hangingPunct="0">
              <a:defRPr/>
            </a:pPr>
            <a:r>
              <a:rPr lang="zh-CN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天台</a:t>
            </a:r>
            <a:r>
              <a:rPr lang="zh-CN" sz="3200" b="1">
                <a:latin typeface="Times New Roman" pitchFamily="18" charset="0"/>
                <a:ea typeface="黑体" pitchFamily="2" charset="-122"/>
              </a:rPr>
              <a:t>四万八千丈，对此欲倒东南倾。</a:t>
            </a:r>
          </a:p>
        </p:txBody>
      </p:sp>
      <p:sp>
        <p:nvSpPr>
          <p:cNvPr id="192523" name="Text Box 11"/>
          <p:cNvSpPr txBox="1">
            <a:spLocks noChangeArrowheads="1"/>
          </p:cNvSpPr>
          <p:nvPr/>
        </p:nvSpPr>
        <p:spPr bwMode="auto">
          <a:xfrm>
            <a:off x="3246438" y="4645025"/>
            <a:ext cx="309562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defRPr/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92524" name="Text Box 12"/>
          <p:cNvSpPr txBox="1">
            <a:spLocks noChangeArrowheads="1"/>
          </p:cNvSpPr>
          <p:nvPr/>
        </p:nvSpPr>
        <p:spPr bwMode="auto">
          <a:xfrm>
            <a:off x="250825" y="3213100"/>
            <a:ext cx="8281988" cy="15541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zh-CN" sz="3200" b="1">
                <a:latin typeface="Times New Roman" pitchFamily="18" charset="0"/>
              </a:rPr>
              <a:t>思考：请找出几个生动传神的动词，看看是  </a:t>
            </a:r>
          </a:p>
          <a:p>
            <a:pPr eaLnBrk="0" hangingPunct="0">
              <a:defRPr/>
            </a:pPr>
            <a:r>
              <a:rPr lang="zh-CN" sz="3200" b="1">
                <a:latin typeface="Times New Roman" pitchFamily="18" charset="0"/>
              </a:rPr>
              <a:t>            怎样表现其高大神奇的？又表达了诗</a:t>
            </a:r>
          </a:p>
          <a:p>
            <a:pPr eaLnBrk="0" hangingPunct="0">
              <a:defRPr/>
            </a:pPr>
            <a:r>
              <a:rPr lang="zh-CN" sz="3200" b="1">
                <a:latin typeface="Times New Roman" pitchFamily="18" charset="0"/>
              </a:rPr>
              <a:t>            人怎样的情感？</a:t>
            </a:r>
          </a:p>
        </p:txBody>
      </p:sp>
      <p:sp>
        <p:nvSpPr>
          <p:cNvPr id="192525" name="Text Box 13"/>
          <p:cNvSpPr txBox="1">
            <a:spLocks noChangeArrowheads="1"/>
          </p:cNvSpPr>
          <p:nvPr/>
        </p:nvSpPr>
        <p:spPr bwMode="auto">
          <a:xfrm>
            <a:off x="539750" y="4797425"/>
            <a:ext cx="5795963" cy="1798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sz="2800" b="1">
                <a:solidFill>
                  <a:srgbClr val="FF0000"/>
                </a:solidFill>
                <a:latin typeface="Times New Roman" pitchFamily="18" charset="0"/>
              </a:rPr>
              <a:t>侧面描写、</a:t>
            </a:r>
          </a:p>
          <a:p>
            <a:pPr eaLnBrk="0" hangingPunct="0"/>
            <a:r>
              <a:rPr lang="zh-CN" sz="2800" b="1">
                <a:solidFill>
                  <a:srgbClr val="FF0000"/>
                </a:solidFill>
                <a:latin typeface="Times New Roman" pitchFamily="18" charset="0"/>
              </a:rPr>
              <a:t>对比衬托、</a:t>
            </a:r>
          </a:p>
          <a:p>
            <a:pPr eaLnBrk="0" hangingPunct="0"/>
            <a:r>
              <a:rPr lang="zh-CN" sz="2800" b="1">
                <a:solidFill>
                  <a:srgbClr val="FF0000"/>
                </a:solidFill>
                <a:latin typeface="Times New Roman" pitchFamily="18" charset="0"/>
              </a:rPr>
              <a:t>夸张</a:t>
            </a:r>
          </a:p>
          <a:p>
            <a:pPr eaLnBrk="0" hangingPunct="0"/>
            <a:r>
              <a:rPr lang="zh-CN" altLang="zh-CN" sz="2800" b="1">
                <a:latin typeface="Times New Roman" pitchFamily="18" charset="0"/>
              </a:rPr>
              <a:t> </a:t>
            </a:r>
            <a:r>
              <a:rPr lang="zh-CN" sz="2800" b="1">
                <a:solidFill>
                  <a:srgbClr val="0099FF"/>
                </a:solidFill>
                <a:latin typeface="Times New Roman" pitchFamily="18" charset="0"/>
              </a:rPr>
              <a:t>神往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2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2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2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2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2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2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/>
      <p:bldP spid="192515" grpId="0"/>
      <p:bldP spid="192516" grpId="0"/>
      <p:bldP spid="192517" grpId="0"/>
      <p:bldP spid="192518" grpId="0"/>
      <p:bldP spid="192519" grpId="0"/>
      <p:bldP spid="192521" grpId="0"/>
      <p:bldP spid="192522" grpId="0"/>
      <p:bldP spid="192524" grpId="0"/>
      <p:bldP spid="192525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082" name="Picture 2" descr="01200000000937113645146890883_s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11413" y="1557338"/>
            <a:ext cx="6121400" cy="36718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563" name="Text Box 3"/>
          <p:cNvSpPr txBox="1">
            <a:spLocks noChangeArrowheads="1"/>
          </p:cNvSpPr>
          <p:nvPr/>
        </p:nvSpPr>
        <p:spPr bwMode="auto">
          <a:xfrm>
            <a:off x="447675" y="554038"/>
            <a:ext cx="8085138" cy="192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2</a:t>
            </a:r>
            <a:r>
              <a:rPr lang="zh-CN" altLang="en-US" sz="3200"/>
              <a:t>．</a:t>
            </a:r>
            <a:r>
              <a:rPr lang="zh-CN" altLang="en-US" sz="3200" b="1"/>
              <a:t>除了瀛洲外，此段中还提到了哪些山</a:t>
            </a:r>
            <a:r>
              <a:rPr lang="en-US" altLang="zh-CN" sz="3200" b="1"/>
              <a:t>?</a:t>
            </a:r>
            <a:r>
              <a:rPr lang="zh-CN" altLang="en-US" sz="3200" b="1"/>
              <a:t>有何用</a:t>
            </a:r>
            <a:r>
              <a:rPr lang="en-US" altLang="zh-CN" sz="3200" b="1"/>
              <a:t>?</a:t>
            </a:r>
            <a:r>
              <a:rPr lang="en-US" altLang="zh-CN" sz="2800" b="1"/>
              <a:t>  </a:t>
            </a:r>
            <a:br>
              <a:rPr lang="en-US" altLang="zh-CN" sz="2800" b="1"/>
            </a:br>
            <a:br>
              <a:rPr lang="en-US" altLang="zh-CN" sz="2800"/>
            </a:br>
            <a:endParaRPr lang="en-US" altLang="zh-CN" sz="2800"/>
          </a:p>
        </p:txBody>
      </p:sp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395288" y="1989138"/>
            <a:ext cx="7632700" cy="261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</a:rPr>
              <a:t>         </a:t>
            </a:r>
            <a:r>
              <a:rPr lang="zh-CN" altLang="en-US" sz="3600" b="1">
                <a:solidFill>
                  <a:srgbClr val="C00000"/>
                </a:solidFill>
              </a:rPr>
              <a:t>还提到了五岳、赤城和天台，从而衬托了天姥的雄峻巍峨，进一步勾起了作者神游天姥的强烈愿望。 </a:t>
            </a:r>
            <a:br>
              <a:rPr lang="zh-CN" altLang="en-US" sz="3600" b="1">
                <a:solidFill>
                  <a:srgbClr val="C00000"/>
                </a:solidFill>
              </a:rPr>
            </a:br>
            <a:br>
              <a:rPr lang="zh-CN" altLang="en-US" sz="2800" b="1">
                <a:solidFill>
                  <a:srgbClr val="D60093"/>
                </a:solidFill>
              </a:rPr>
            </a:br>
            <a:endParaRPr lang="zh-CN" altLang="en-US" sz="2800" b="1">
              <a:solidFill>
                <a:srgbClr val="D60093"/>
              </a:solidFill>
            </a:endParaRPr>
          </a:p>
        </p:txBody>
      </p:sp>
      <p:sp>
        <p:nvSpPr>
          <p:cNvPr id="194565" name="Text Box 5"/>
          <p:cNvSpPr txBox="1">
            <a:spLocks noChangeArrowheads="1"/>
          </p:cNvSpPr>
          <p:nvPr/>
        </p:nvSpPr>
        <p:spPr bwMode="auto">
          <a:xfrm>
            <a:off x="468313" y="5300663"/>
            <a:ext cx="8424862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99"/>
                </a:solidFill>
                <a:ea typeface="黑体" pitchFamily="2" charset="-122"/>
              </a:rPr>
              <a:t>小结：第一段写入梦之由。 </a:t>
            </a:r>
            <a:br>
              <a:rPr lang="zh-CN" altLang="en-US" sz="3200">
                <a:solidFill>
                  <a:srgbClr val="000099"/>
                </a:solidFill>
                <a:ea typeface="黑体" pitchFamily="2" charset="-122"/>
              </a:rPr>
            </a:br>
            <a:r>
              <a:rPr lang="zh-CN" altLang="en-US" sz="3200">
                <a:solidFill>
                  <a:srgbClr val="000099"/>
                </a:solidFill>
                <a:ea typeface="黑体" pitchFamily="2" charset="-122"/>
              </a:rPr>
              <a:t>第一段  入梦之由</a:t>
            </a:r>
            <a:r>
              <a:rPr lang="en-US" altLang="zh-CN" sz="3200">
                <a:solidFill>
                  <a:srgbClr val="000099"/>
                </a:solidFill>
                <a:ea typeface="黑体" pitchFamily="2" charset="-122"/>
              </a:rPr>
              <a:t>——</a:t>
            </a:r>
            <a:r>
              <a:rPr lang="zh-CN" altLang="en-US" sz="3200">
                <a:solidFill>
                  <a:srgbClr val="000099"/>
                </a:solidFill>
                <a:ea typeface="黑体" pitchFamily="2" charset="-122"/>
              </a:rPr>
              <a:t>瀛洲难求，天姥可睹。 </a:t>
            </a:r>
            <a:br>
              <a:rPr lang="zh-CN" altLang="en-US" sz="3200">
                <a:solidFill>
                  <a:srgbClr val="000099"/>
                </a:solidFill>
                <a:ea typeface="黑体" pitchFamily="2" charset="-122"/>
              </a:rPr>
            </a:br>
            <a:br>
              <a:rPr lang="zh-CN" altLang="en-US" sz="3200">
                <a:solidFill>
                  <a:srgbClr val="000099"/>
                </a:solidFill>
                <a:ea typeface="黑体" pitchFamily="2" charset="-122"/>
              </a:rPr>
            </a:br>
            <a:endParaRPr lang="zh-CN" altLang="en-US" sz="3200">
              <a:solidFill>
                <a:srgbClr val="000099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3" grpId="0"/>
      <p:bldP spid="194564" grpId="0"/>
      <p:bldP spid="19456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7634" name="Text Box 2"/>
          <p:cNvSpPr txBox="1">
            <a:spLocks noChangeArrowheads="1"/>
          </p:cNvSpPr>
          <p:nvPr/>
        </p:nvSpPr>
        <p:spPr bwMode="auto">
          <a:xfrm>
            <a:off x="2133600" y="2362200"/>
            <a:ext cx="48768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宋体" pitchFamily="2" charset="-122"/>
              </a:rPr>
              <a:t>景</a:t>
            </a:r>
            <a:r>
              <a:rPr kumimoji="1" lang="en-US" altLang="zh-CN" sz="4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----</a:t>
            </a:r>
            <a:r>
              <a:rPr kumimoji="1" lang="zh-CN" altLang="en-US" sz="4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神奇巍峨</a:t>
            </a:r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2133600" y="4114800"/>
            <a:ext cx="42672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</a:rPr>
              <a:t>情</a:t>
            </a:r>
            <a:r>
              <a:rPr kumimoji="1" lang="en-US" altLang="zh-CN" sz="4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----</a:t>
            </a:r>
            <a:r>
              <a:rPr kumimoji="1" lang="zh-CN" altLang="en-US" sz="4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景仰向往</a:t>
            </a:r>
          </a:p>
        </p:txBody>
      </p:sp>
      <p:sp>
        <p:nvSpPr>
          <p:cNvPr id="197636" name="Line 4"/>
          <p:cNvSpPr>
            <a:spLocks noChangeShapeType="1"/>
          </p:cNvSpPr>
          <p:nvPr/>
        </p:nvSpPr>
        <p:spPr bwMode="auto">
          <a:xfrm flipH="1">
            <a:off x="2500313" y="3149600"/>
            <a:ext cx="0" cy="10668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总结第一段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197635" grpId="0"/>
      <p:bldP spid="19763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7762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8131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2057400" y="838200"/>
            <a:ext cx="62484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       朗读思考：梦境部分可以细分为几个画面？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727075" y="1630363"/>
            <a:ext cx="854075" cy="290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400" b="1">
                <a:latin typeface="Times New Roman" pitchFamily="18" charset="0"/>
              </a:rPr>
              <a:t>研读第二段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1981200" y="1828800"/>
            <a:ext cx="67675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提示：可以参照地点和时间的变换</a:t>
            </a: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4343400" y="2514600"/>
            <a:ext cx="1752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月夜渡湖</a:t>
            </a:r>
          </a:p>
        </p:txBody>
      </p:sp>
      <p:sp>
        <p:nvSpPr>
          <p:cNvPr id="117768" name="Line 8"/>
          <p:cNvSpPr>
            <a:spLocks noChangeShapeType="1"/>
          </p:cNvSpPr>
          <p:nvPr/>
        </p:nvSpPr>
        <p:spPr bwMode="auto">
          <a:xfrm>
            <a:off x="5027613" y="3048000"/>
            <a:ext cx="1587" cy="306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4343400" y="3414713"/>
            <a:ext cx="1600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山之日景</a:t>
            </a:r>
          </a:p>
        </p:txBody>
      </p:sp>
      <p:sp>
        <p:nvSpPr>
          <p:cNvPr id="117770" name="Line 10"/>
          <p:cNvSpPr>
            <a:spLocks noChangeShapeType="1"/>
          </p:cNvSpPr>
          <p:nvPr/>
        </p:nvSpPr>
        <p:spPr bwMode="auto">
          <a:xfrm>
            <a:off x="5027613" y="4038600"/>
            <a:ext cx="1587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7771" name="Text Box 11"/>
          <p:cNvSpPr txBox="1">
            <a:spLocks noChangeArrowheads="1"/>
          </p:cNvSpPr>
          <p:nvPr/>
        </p:nvSpPr>
        <p:spPr bwMode="auto">
          <a:xfrm>
            <a:off x="4343400" y="4314825"/>
            <a:ext cx="18843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山之夜景</a:t>
            </a:r>
          </a:p>
        </p:txBody>
      </p:sp>
      <p:sp>
        <p:nvSpPr>
          <p:cNvPr id="117772" name="Line 12"/>
          <p:cNvSpPr>
            <a:spLocks noChangeShapeType="1"/>
          </p:cNvSpPr>
          <p:nvPr/>
        </p:nvSpPr>
        <p:spPr bwMode="auto">
          <a:xfrm>
            <a:off x="5027613" y="4953000"/>
            <a:ext cx="1587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7773" name="Text Box 13"/>
          <p:cNvSpPr txBox="1">
            <a:spLocks noChangeArrowheads="1"/>
          </p:cNvSpPr>
          <p:nvPr/>
        </p:nvSpPr>
        <p:spPr bwMode="auto">
          <a:xfrm>
            <a:off x="4356100" y="5229225"/>
            <a:ext cx="19446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仙人登场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6" grpId="0"/>
      <p:bldP spid="117767" grpId="0"/>
      <p:bldP spid="117768" grpId="0"/>
      <p:bldP spid="117769" grpId="0"/>
      <p:bldP spid="117770" grpId="0"/>
      <p:bldP spid="117771" grpId="0"/>
      <p:bldP spid="117772" grpId="0"/>
      <p:bldP spid="1177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59" name="Picture 6" descr="29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60" name="WordArt 5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250825" y="6021388"/>
            <a:ext cx="1871663" cy="560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6084888" y="620713"/>
            <a:ext cx="2411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天姥远眺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8242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9155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2057400" y="838200"/>
            <a:ext cx="62484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       朗读思考：梦游部分可以细分为几个画面？各画面的景有什么特点？ </a:t>
            </a:r>
          </a:p>
        </p:txBody>
      </p:sp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727075" y="1630363"/>
            <a:ext cx="854075" cy="290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400" b="1">
                <a:latin typeface="Times New Roman" pitchFamily="18" charset="0"/>
              </a:rPr>
              <a:t>研读第二段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1981200" y="1828800"/>
            <a:ext cx="6248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00FF"/>
                </a:solidFill>
                <a:latin typeface="Times New Roman" pitchFamily="18" charset="0"/>
              </a:rPr>
              <a:t>提示：以地点和时间作为划分依据</a:t>
            </a:r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2819400" y="2514600"/>
            <a:ext cx="18970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月夜渡湖</a:t>
            </a:r>
          </a:p>
        </p:txBody>
      </p:sp>
      <p:sp>
        <p:nvSpPr>
          <p:cNvPr id="138248" name="Line 8"/>
          <p:cNvSpPr>
            <a:spLocks noChangeShapeType="1"/>
          </p:cNvSpPr>
          <p:nvPr/>
        </p:nvSpPr>
        <p:spPr bwMode="auto">
          <a:xfrm>
            <a:off x="3503613" y="3048000"/>
            <a:ext cx="1587" cy="306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49" name="Text Box 9"/>
          <p:cNvSpPr txBox="1">
            <a:spLocks noChangeArrowheads="1"/>
          </p:cNvSpPr>
          <p:nvPr/>
        </p:nvSpPr>
        <p:spPr bwMode="auto">
          <a:xfrm>
            <a:off x="2843213" y="3284538"/>
            <a:ext cx="180022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山之日景</a:t>
            </a:r>
          </a:p>
          <a:p>
            <a:r>
              <a:rPr kumimoji="1" lang="zh-CN" altLang="en-US" sz="2400" b="1">
                <a:latin typeface="Times New Roman" pitchFamily="18" charset="0"/>
              </a:rPr>
              <a:t>著履登山</a:t>
            </a:r>
          </a:p>
        </p:txBody>
      </p:sp>
      <p:sp>
        <p:nvSpPr>
          <p:cNvPr id="138250" name="Line 10"/>
          <p:cNvSpPr>
            <a:spLocks noChangeShapeType="1"/>
          </p:cNvSpPr>
          <p:nvPr/>
        </p:nvSpPr>
        <p:spPr bwMode="auto">
          <a:xfrm>
            <a:off x="3492500" y="4076700"/>
            <a:ext cx="1588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1" name="Text Box 11"/>
          <p:cNvSpPr txBox="1">
            <a:spLocks noChangeArrowheads="1"/>
          </p:cNvSpPr>
          <p:nvPr/>
        </p:nvSpPr>
        <p:spPr bwMode="auto">
          <a:xfrm>
            <a:off x="2771775" y="4292600"/>
            <a:ext cx="16557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山之夜景</a:t>
            </a:r>
          </a:p>
        </p:txBody>
      </p:sp>
      <p:sp>
        <p:nvSpPr>
          <p:cNvPr id="138252" name="Line 12"/>
          <p:cNvSpPr>
            <a:spLocks noChangeShapeType="1"/>
          </p:cNvSpPr>
          <p:nvPr/>
        </p:nvSpPr>
        <p:spPr bwMode="auto">
          <a:xfrm>
            <a:off x="3503613" y="4953000"/>
            <a:ext cx="1587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3" name="Text Box 13"/>
          <p:cNvSpPr txBox="1">
            <a:spLocks noChangeArrowheads="1"/>
          </p:cNvSpPr>
          <p:nvPr/>
        </p:nvSpPr>
        <p:spPr bwMode="auto">
          <a:xfrm>
            <a:off x="2819400" y="5214938"/>
            <a:ext cx="16081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仙人登场</a:t>
            </a:r>
          </a:p>
        </p:txBody>
      </p:sp>
      <p:sp>
        <p:nvSpPr>
          <p:cNvPr id="138254" name="Text Box 14"/>
          <p:cNvSpPr txBox="1">
            <a:spLocks noChangeArrowheads="1"/>
          </p:cNvSpPr>
          <p:nvPr/>
        </p:nvSpPr>
        <p:spPr bwMode="auto">
          <a:xfrm>
            <a:off x="5410200" y="2514600"/>
            <a:ext cx="182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幽静</a:t>
            </a:r>
          </a:p>
        </p:txBody>
      </p:sp>
      <p:sp>
        <p:nvSpPr>
          <p:cNvPr id="138255" name="Text Box 15"/>
          <p:cNvSpPr txBox="1">
            <a:spLocks noChangeArrowheads="1"/>
          </p:cNvSpPr>
          <p:nvPr/>
        </p:nvSpPr>
        <p:spPr bwMode="auto">
          <a:xfrm>
            <a:off x="5410200" y="3414713"/>
            <a:ext cx="19700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壮观雄奇</a:t>
            </a:r>
          </a:p>
        </p:txBody>
      </p:sp>
      <p:sp>
        <p:nvSpPr>
          <p:cNvPr id="138256" name="Text Box 16"/>
          <p:cNvSpPr txBox="1">
            <a:spLocks noChangeArrowheads="1"/>
          </p:cNvSpPr>
          <p:nvPr/>
        </p:nvSpPr>
        <p:spPr bwMode="auto">
          <a:xfrm>
            <a:off x="5410200" y="4314825"/>
            <a:ext cx="18986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神奇迷离</a:t>
            </a:r>
          </a:p>
        </p:txBody>
      </p:sp>
      <p:sp>
        <p:nvSpPr>
          <p:cNvPr id="138257" name="Text Box 17"/>
          <p:cNvSpPr txBox="1">
            <a:spLocks noChangeArrowheads="1"/>
          </p:cNvSpPr>
          <p:nvPr/>
        </p:nvSpPr>
        <p:spPr bwMode="auto">
          <a:xfrm>
            <a:off x="5410200" y="5214938"/>
            <a:ext cx="17541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富丽堂皇</a:t>
            </a:r>
          </a:p>
        </p:txBody>
      </p:sp>
      <p:sp>
        <p:nvSpPr>
          <p:cNvPr id="138258" name="Line 18"/>
          <p:cNvSpPr>
            <a:spLocks noChangeShapeType="1"/>
          </p:cNvSpPr>
          <p:nvPr/>
        </p:nvSpPr>
        <p:spPr bwMode="auto">
          <a:xfrm>
            <a:off x="4495800" y="28067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9" name="Line 19"/>
          <p:cNvSpPr>
            <a:spLocks noChangeShapeType="1"/>
          </p:cNvSpPr>
          <p:nvPr/>
        </p:nvSpPr>
        <p:spPr bwMode="auto">
          <a:xfrm>
            <a:off x="4494213" y="3706813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60" name="Line 20"/>
          <p:cNvSpPr>
            <a:spLocks noChangeShapeType="1"/>
          </p:cNvSpPr>
          <p:nvPr/>
        </p:nvSpPr>
        <p:spPr bwMode="auto">
          <a:xfrm>
            <a:off x="4494213" y="4605338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61" name="Line 21"/>
          <p:cNvSpPr>
            <a:spLocks noChangeShapeType="1"/>
          </p:cNvSpPr>
          <p:nvPr/>
        </p:nvSpPr>
        <p:spPr bwMode="auto">
          <a:xfrm>
            <a:off x="4494213" y="550545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/>
      <p:bldP spid="138245" grpId="0"/>
      <p:bldP spid="138246" grpId="0"/>
      <p:bldP spid="138247" grpId="0"/>
      <p:bldP spid="138248" grpId="0"/>
      <p:bldP spid="138249" grpId="0"/>
      <p:bldP spid="138250" grpId="0"/>
      <p:bldP spid="138251" grpId="0"/>
      <p:bldP spid="138252" grpId="0"/>
      <p:bldP spid="138253" grpId="0"/>
      <p:bldP spid="138254" grpId="0"/>
      <p:bldP spid="138255" grpId="0"/>
      <p:bldP spid="138256" grpId="0"/>
      <p:bldP spid="138257" grpId="0"/>
      <p:bldP spid="138258" grpId="0"/>
      <p:bldP spid="138259" grpId="0"/>
      <p:bldP spid="138260" grpId="0"/>
      <p:bldP spid="13826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8786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0179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1981200" y="685800"/>
            <a:ext cx="6629400" cy="315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en-US" sz="2400" b="1">
                <a:latin typeface="Times New Roman" pitchFamily="18" charset="0"/>
              </a:rPr>
              <a:t>1、各个画面各自有什么特点，用一二词语括。</a:t>
            </a:r>
          </a:p>
          <a:p>
            <a:pPr>
              <a:lnSpc>
                <a:spcPct val="140000"/>
              </a:lnSpc>
            </a:pPr>
            <a:r>
              <a:rPr kumimoji="1" lang="zh-CN" altLang="en-US" sz="2400" b="1">
                <a:latin typeface="Times New Roman" pitchFamily="18" charset="0"/>
              </a:rPr>
              <a:t>2、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itchFamily="18" charset="0"/>
              </a:rPr>
              <a:t>请你用独特的手法描绘各自画面的意境</a:t>
            </a:r>
            <a:r>
              <a:rPr kumimoji="1" lang="zh-CN" altLang="en-US" sz="2400" b="1">
                <a:latin typeface="Times New Roman" pitchFamily="18" charset="0"/>
              </a:rPr>
              <a:t> 。</a:t>
            </a:r>
          </a:p>
          <a:p>
            <a:pPr>
              <a:lnSpc>
                <a:spcPct val="140000"/>
              </a:lnSpc>
            </a:pPr>
            <a:r>
              <a:rPr kumimoji="1" lang="zh-CN" altLang="en-US" sz="2400" b="1">
                <a:latin typeface="Times New Roman" pitchFamily="18" charset="0"/>
              </a:rPr>
              <a:t>      你可以设想自己是李白然后去描绘，      </a:t>
            </a:r>
          </a:p>
          <a:p>
            <a:pPr>
              <a:lnSpc>
                <a:spcPct val="140000"/>
              </a:lnSpc>
            </a:pPr>
            <a:r>
              <a:rPr kumimoji="1" lang="zh-CN" altLang="en-US" sz="2400" b="1">
                <a:latin typeface="Times New Roman" pitchFamily="18" charset="0"/>
              </a:rPr>
              <a:t>      你可以从摄影师的角度去拍个场景，</a:t>
            </a:r>
          </a:p>
          <a:p>
            <a:pPr>
              <a:lnSpc>
                <a:spcPct val="140000"/>
              </a:lnSpc>
            </a:pPr>
            <a:r>
              <a:rPr kumimoji="1" lang="zh-CN" altLang="en-US" sz="2400" b="1">
                <a:latin typeface="Times New Roman" pitchFamily="18" charset="0"/>
              </a:rPr>
              <a:t>      你也可以用你散文化的语言描绘，</a:t>
            </a:r>
          </a:p>
          <a:p>
            <a:pPr>
              <a:lnSpc>
                <a:spcPct val="140000"/>
              </a:lnSpc>
            </a:pPr>
            <a:r>
              <a:rPr kumimoji="1" lang="zh-CN" altLang="en-US" sz="2400" b="1">
                <a:latin typeface="Times New Roman" pitchFamily="18" charset="0"/>
              </a:rPr>
              <a:t>      你还可以…… 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727075" y="1630363"/>
            <a:ext cx="854075" cy="290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400" b="1">
                <a:latin typeface="Times New Roman" pitchFamily="18" charset="0"/>
              </a:rPr>
              <a:t>研读第二段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118801" name="Text Box 17"/>
          <p:cNvSpPr txBox="1">
            <a:spLocks noChangeArrowheads="1"/>
          </p:cNvSpPr>
          <p:nvPr/>
        </p:nvSpPr>
        <p:spPr bwMode="auto">
          <a:xfrm>
            <a:off x="2051050" y="4437063"/>
            <a:ext cx="63119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提示：抓住关键字词，如动词、形容词、名词</a:t>
            </a:r>
          </a:p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            切合诗人的思想感情</a:t>
            </a:r>
            <a:endParaRPr kumimoji="1" lang="en-US" altLang="zh-CN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0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6194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1203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04" name="Text Box 5"/>
          <p:cNvSpPr txBox="1">
            <a:spLocks noChangeArrowheads="1"/>
          </p:cNvSpPr>
          <p:nvPr/>
        </p:nvSpPr>
        <p:spPr bwMode="auto">
          <a:xfrm>
            <a:off x="727075" y="1630363"/>
            <a:ext cx="854075" cy="290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400" b="1">
                <a:latin typeface="Times New Roman" pitchFamily="18" charset="0"/>
              </a:rPr>
              <a:t>研读第二段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51205" name="Text Box 7"/>
          <p:cNvSpPr txBox="1">
            <a:spLocks noChangeArrowheads="1"/>
          </p:cNvSpPr>
          <p:nvPr/>
        </p:nvSpPr>
        <p:spPr bwMode="auto">
          <a:xfrm>
            <a:off x="4114800" y="1295400"/>
            <a:ext cx="18113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月夜渡湖</a:t>
            </a:r>
          </a:p>
        </p:txBody>
      </p:sp>
      <p:sp>
        <p:nvSpPr>
          <p:cNvPr id="51206" name="Text Box 9"/>
          <p:cNvSpPr txBox="1">
            <a:spLocks noChangeArrowheads="1"/>
          </p:cNvSpPr>
          <p:nvPr/>
        </p:nvSpPr>
        <p:spPr bwMode="auto">
          <a:xfrm>
            <a:off x="3779838" y="1989138"/>
            <a:ext cx="26638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    山之日景</a:t>
            </a:r>
          </a:p>
          <a:p>
            <a:r>
              <a:rPr kumimoji="1" lang="zh-CN" altLang="en-US" sz="2800" b="1">
                <a:latin typeface="Times New Roman" pitchFamily="18" charset="0"/>
              </a:rPr>
              <a:t>（著履登山）</a:t>
            </a:r>
          </a:p>
        </p:txBody>
      </p:sp>
      <p:sp>
        <p:nvSpPr>
          <p:cNvPr id="51207" name="Text Box 11"/>
          <p:cNvSpPr txBox="1">
            <a:spLocks noChangeArrowheads="1"/>
          </p:cNvSpPr>
          <p:nvPr/>
        </p:nvSpPr>
        <p:spPr bwMode="auto">
          <a:xfrm>
            <a:off x="4114800" y="3125788"/>
            <a:ext cx="1660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山之夜景</a:t>
            </a:r>
          </a:p>
        </p:txBody>
      </p:sp>
      <p:sp>
        <p:nvSpPr>
          <p:cNvPr id="51208" name="Text Box 13"/>
          <p:cNvSpPr txBox="1">
            <a:spLocks noChangeArrowheads="1"/>
          </p:cNvSpPr>
          <p:nvPr/>
        </p:nvSpPr>
        <p:spPr bwMode="auto">
          <a:xfrm>
            <a:off x="4114800" y="3943350"/>
            <a:ext cx="16605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仙人登场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7218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2227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727075" y="1630363"/>
            <a:ext cx="854075" cy="290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400" b="1">
                <a:latin typeface="Times New Roman" pitchFamily="18" charset="0"/>
              </a:rPr>
              <a:t>研读第二段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2195513" y="981075"/>
            <a:ext cx="18113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月夜渡湖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2268538" y="1773238"/>
            <a:ext cx="5940425" cy="3508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月夜渡湖</a:t>
            </a:r>
            <a:r>
              <a:rPr kumimoji="1" lang="en-US" altLang="zh-CN" sz="2800" b="1">
                <a:latin typeface="Times New Roman" pitchFamily="18" charset="0"/>
              </a:rPr>
              <a:t>: </a:t>
            </a:r>
            <a:r>
              <a:rPr kumimoji="1" lang="zh-CN" altLang="en-US" sz="2000" b="1">
                <a:latin typeface="Times New Roman" pitchFamily="18" charset="0"/>
              </a:rPr>
              <a:t>（关键字）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</a:rPr>
              <a:t>梦、飞、照、送</a:t>
            </a:r>
            <a:r>
              <a:rPr kumimoji="1" lang="zh-CN" altLang="en-US" sz="2800" b="1">
                <a:latin typeface="Times New Roman" pitchFamily="18" charset="0"/>
              </a:rPr>
              <a:t> </a:t>
            </a:r>
          </a:p>
          <a:p>
            <a:r>
              <a:rPr kumimoji="1" lang="zh-CN" altLang="en-US" sz="2800" b="1">
                <a:latin typeface="Times New Roman" pitchFamily="18" charset="0"/>
              </a:rPr>
              <a:t>    </a:t>
            </a:r>
          </a:p>
          <a:p>
            <a:r>
              <a:rPr kumimoji="1" lang="zh-CN" altLang="en-US" sz="2800" b="1">
                <a:latin typeface="Times New Roman" pitchFamily="18" charset="0"/>
              </a:rPr>
              <a:t>      诗人一入梦境，随即进入一个神幻空灵境界，一夜之间飞过镜糊，在湖光月色的照耀下又飞到剡溪，降落在谢灵运当年曾经歇宿过的地方，眼见绿水荡漾，耳闻清猿啼鸣，景色十分幽静。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b="1" smtClean="0"/>
              <a:t>如何理解作者描绘的梦境</a:t>
            </a:r>
            <a:r>
              <a:rPr lang="en-US" altLang="zh-CN" sz="4000" b="1" smtClean="0"/>
              <a:t>?</a:t>
            </a:r>
            <a:br>
              <a:rPr lang="en-US" altLang="zh-CN" sz="4000" b="1" smtClean="0"/>
            </a:br>
            <a:r>
              <a:rPr lang="zh-CN" altLang="en-US" sz="4000" b="1" smtClean="0"/>
              <a:t>这里的“梦”具有怎样的内涵？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437563" cy="4530725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/>
              <a:t>　</a:t>
            </a:r>
            <a:r>
              <a:rPr lang="zh-CN" altLang="en-US" b="1" smtClean="0"/>
              <a:t>　作者在梦境中，表现了一个自由、快乐的神仙世界，与现实的丑恶形成鲜明对比。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smtClean="0"/>
              <a:t>　　</a:t>
            </a:r>
            <a:r>
              <a:rPr lang="zh-CN" altLang="en-US" b="1" smtClean="0">
                <a:solidFill>
                  <a:srgbClr val="FF0000"/>
                </a:solidFill>
              </a:rPr>
              <a:t>梦境与人世对比，其实就是理想与现实、光明与黑暗对比。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smtClean="0"/>
              <a:t>　　作者在现实中不愿对权贵卑躬屈膝，而受排挤，</a:t>
            </a:r>
            <a:r>
              <a:rPr lang="zh-CN" altLang="en-US" b="1" smtClean="0">
                <a:solidFill>
                  <a:srgbClr val="FF0000"/>
                </a:solidFill>
              </a:rPr>
              <a:t>对现实感到失望</a:t>
            </a:r>
            <a:r>
              <a:rPr lang="zh-CN" altLang="en-US" b="1" smtClean="0"/>
              <a:t>。于是诗人借“梦游”，倾泄心中情感，表现了他</a:t>
            </a:r>
            <a:r>
              <a:rPr lang="zh-CN" altLang="en-US" b="1" smtClean="0">
                <a:solidFill>
                  <a:srgbClr val="FF0000"/>
                </a:solidFill>
              </a:rPr>
              <a:t>追求自由</a:t>
            </a:r>
            <a:r>
              <a:rPr lang="zh-CN" altLang="en-US" b="1" smtClean="0"/>
              <a:t>的思想感情。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b="1" smtClean="0">
                <a:solidFill>
                  <a:srgbClr val="FF0000"/>
                </a:solidFill>
              </a:rPr>
              <a:t>思考探究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0194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2</a:t>
            </a:r>
            <a:r>
              <a:rPr lang="zh-CN" b="1" smtClean="0">
                <a:solidFill>
                  <a:srgbClr val="FF0000"/>
                </a:solidFill>
              </a:rPr>
              <a:t>、诗人为何花如此多的笔墨来描绘梦境呢？对表现主题有什么作用？</a:t>
            </a: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1403350" y="3644900"/>
            <a:ext cx="6575425" cy="2225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sz="2800" b="1">
                <a:latin typeface="Times New Roman" pitchFamily="18" charset="0"/>
              </a:rPr>
              <a:t>明确：梦中仙境象征作者追求的理想境</a:t>
            </a:r>
          </a:p>
          <a:p>
            <a:pPr eaLnBrk="0" hangingPunct="0"/>
            <a:r>
              <a:rPr lang="zh-CN" altLang="zh-CN" sz="2800" b="1">
                <a:latin typeface="Times New Roman" pitchFamily="18" charset="0"/>
              </a:rPr>
              <a:t>            </a:t>
            </a:r>
            <a:r>
              <a:rPr lang="zh-CN" sz="2800" b="1">
                <a:latin typeface="Times New Roman" pitchFamily="18" charset="0"/>
              </a:rPr>
              <a:t>界。写仙境之美妙是为了反衬现   </a:t>
            </a:r>
          </a:p>
          <a:p>
            <a:pPr eaLnBrk="0" hangingPunct="0"/>
            <a:r>
              <a:rPr lang="zh-CN" altLang="zh-CN" sz="2800" b="1">
                <a:latin typeface="Times New Roman" pitchFamily="18" charset="0"/>
              </a:rPr>
              <a:t>            </a:t>
            </a:r>
            <a:r>
              <a:rPr lang="zh-CN" sz="2800" b="1">
                <a:latin typeface="Times New Roman" pitchFamily="18" charset="0"/>
              </a:rPr>
              <a:t>实的丑恶，写自己对神仙世界的 </a:t>
            </a:r>
          </a:p>
          <a:p>
            <a:pPr eaLnBrk="0" hangingPunct="0"/>
            <a:r>
              <a:rPr lang="zh-CN" altLang="zh-CN" sz="2800" b="1">
                <a:latin typeface="Times New Roman" pitchFamily="18" charset="0"/>
              </a:rPr>
              <a:t>            </a:t>
            </a:r>
            <a:r>
              <a:rPr lang="zh-CN" sz="2800" b="1">
                <a:latin typeface="Times New Roman" pitchFamily="18" charset="0"/>
              </a:rPr>
              <a:t>向往正是为了表明对黑暗现实的</a:t>
            </a:r>
          </a:p>
          <a:p>
            <a:pPr eaLnBrk="0" hangingPunct="0"/>
            <a:r>
              <a:rPr lang="zh-CN" altLang="zh-CN" sz="2800" b="1">
                <a:latin typeface="Times New Roman" pitchFamily="18" charset="0"/>
              </a:rPr>
              <a:t>            </a:t>
            </a:r>
            <a:r>
              <a:rPr lang="zh-CN" sz="2800" b="1">
                <a:latin typeface="Times New Roman" pitchFamily="18" charset="0"/>
              </a:rPr>
              <a:t>厌恶。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1858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5299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42852"/>
            <a:ext cx="9144000" cy="650085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2057400" y="1905000"/>
            <a:ext cx="65532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      “能生活在梦境中的人是幸福的。                         </a:t>
            </a:r>
          </a:p>
          <a:p>
            <a:r>
              <a:rPr kumimoji="1" lang="zh-CN" altLang="en-US" sz="2800" b="1">
                <a:latin typeface="Times New Roman" pitchFamily="18" charset="0"/>
              </a:rPr>
              <a:t>                       </a:t>
            </a:r>
          </a:p>
          <a:p>
            <a:r>
              <a:rPr kumimoji="1" lang="zh-CN" altLang="en-US" sz="2800" b="1">
                <a:latin typeface="Times New Roman" pitchFamily="18" charset="0"/>
              </a:rPr>
              <a:t>                         ————鲁迅先生如是说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3906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6323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684213" y="1557338"/>
            <a:ext cx="854075" cy="290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400" b="1">
                <a:latin typeface="Times New Roman" pitchFamily="18" charset="0"/>
              </a:rPr>
              <a:t>研读第二段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133600" y="1066800"/>
            <a:ext cx="7010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imes New Roman" pitchFamily="18" charset="0"/>
              </a:rPr>
              <a:t>思考：诗人由梦转醒的心情何？</a:t>
            </a:r>
            <a:r>
              <a:rPr kumimoji="1"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2268538" y="1773238"/>
            <a:ext cx="417671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</a:rPr>
              <a:t>提示：抓关键字眼 </a:t>
            </a:r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5148263" y="2781300"/>
            <a:ext cx="190182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6000" b="1">
                <a:latin typeface="Times New Roman" pitchFamily="18" charset="0"/>
              </a:rPr>
              <a:t>“失”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0" grpId="0"/>
      <p:bldP spid="1239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4930" name="Picture 2" descr="未命名asa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7347" name="Picture 3" descr="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855642"/>
            <a:ext cx="9144000" cy="514671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727075" y="1630363"/>
            <a:ext cx="854075" cy="290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400" b="1">
                <a:latin typeface="Times New Roman" pitchFamily="18" charset="0"/>
              </a:rPr>
              <a:t>研读第三段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2133600" y="1676400"/>
            <a:ext cx="64770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朗读思考：“世间行乐亦如此，古来万事东流水。且放白鹿青崖间，须行即骑访名山”，是消极颓废的心理外露吗？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  <p:bldP spid="12493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7394" name="Oval 2"/>
          <p:cNvSpPr>
            <a:spLocks noChangeArrowheads="1"/>
          </p:cNvSpPr>
          <p:nvPr/>
        </p:nvSpPr>
        <p:spPr bwMode="auto">
          <a:xfrm>
            <a:off x="1143000" y="152400"/>
            <a:ext cx="6781800" cy="6553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8371" name="Line 3"/>
          <p:cNvSpPr>
            <a:spLocks noChangeShapeType="1"/>
          </p:cNvSpPr>
          <p:nvPr/>
        </p:nvSpPr>
        <p:spPr bwMode="auto">
          <a:xfrm>
            <a:off x="1981200" y="5486400"/>
            <a:ext cx="525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372" name="Freeform 4"/>
          <p:cNvSpPr/>
          <p:nvPr/>
        </p:nvSpPr>
        <p:spPr bwMode="auto">
          <a:xfrm>
            <a:off x="1905000" y="165100"/>
            <a:ext cx="5410200" cy="5321300"/>
          </a:xfrm>
          <a:custGeom>
            <a:gdLst>
              <a:gd name="T0" fmla="*/ 0 w 3408"/>
              <a:gd name="T1" fmla="*/ 2147483647 h 3352"/>
              <a:gd name="T2" fmla="*/ 2147483647 w 3408"/>
              <a:gd name="T3" fmla="*/ 2147483647 h 3352"/>
              <a:gd name="T4" fmla="*/ 2147483647 w 3408"/>
              <a:gd name="T5" fmla="*/ 2147483647 h 3352"/>
              <a:gd name="T6" fmla="*/ 2147483647 w 3408"/>
              <a:gd name="T7" fmla="*/ 2147483647 h 3352"/>
              <a:gd name="T8" fmla="*/ 2147483647 w 3408"/>
              <a:gd name="T9" fmla="*/ 2147483647 h 3352"/>
              <a:gd name="T10" fmla="*/ 2147483647 w 3408"/>
              <a:gd name="T11" fmla="*/ 2147483647 h 3352"/>
              <a:gd name="T12" fmla="*/ 2147483647 w 3408"/>
              <a:gd name="T13" fmla="*/ 2147483647 h 3352"/>
              <a:gd name="T14" fmla="*/ 2147483647 w 3408"/>
              <a:gd name="T15" fmla="*/ 2147483647 h 3352"/>
              <a:gd name="T16" fmla="*/ 2147483647 w 3408"/>
              <a:gd name="T17" fmla="*/ 2147483647 h 3352"/>
              <a:gd name="T18" fmla="*/ 2147483647 w 3408"/>
              <a:gd name="T19" fmla="*/ 2147483647 h 3352"/>
              <a:gd name="T20" fmla="*/ 2147483647 w 3408"/>
              <a:gd name="T21" fmla="*/ 2147483647 h 3352"/>
              <a:gd name="T22" fmla="*/ 2147483647 w 3408"/>
              <a:gd name="T23" fmla="*/ 2147483647 h 3352"/>
              <a:gd name="T24" fmla="*/ 2147483647 w 3408"/>
              <a:gd name="T25" fmla="*/ 2147483647 h 3352"/>
              <a:gd name="T26" fmla="*/ 2147483647 w 3408"/>
              <a:gd name="T27" fmla="*/ 2147483647 h 3352"/>
              <a:gd name="T28" fmla="*/ 2147483647 w 3408"/>
              <a:gd name="T29" fmla="*/ 2147483647 h 335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408"/>
              <a:gd name="T46" fmla="*/ 0 h 3352"/>
              <a:gd name="T47" fmla="*/ 3408 w 3408"/>
              <a:gd name="T48" fmla="*/ 3352 h 3352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408" h="3352">
                <a:moveTo>
                  <a:pt x="0" y="3304"/>
                </a:moveTo>
                <a:cubicBezTo>
                  <a:pt x="60" y="3156"/>
                  <a:pt x="120" y="3008"/>
                  <a:pt x="192" y="2920"/>
                </a:cubicBezTo>
                <a:cubicBezTo>
                  <a:pt x="264" y="2832"/>
                  <a:pt x="360" y="2816"/>
                  <a:pt x="432" y="2776"/>
                </a:cubicBezTo>
                <a:cubicBezTo>
                  <a:pt x="504" y="2736"/>
                  <a:pt x="520" y="2896"/>
                  <a:pt x="624" y="2680"/>
                </a:cubicBezTo>
                <a:cubicBezTo>
                  <a:pt x="728" y="2464"/>
                  <a:pt x="944" y="1536"/>
                  <a:pt x="1056" y="1480"/>
                </a:cubicBezTo>
                <a:cubicBezTo>
                  <a:pt x="1168" y="1424"/>
                  <a:pt x="1224" y="2416"/>
                  <a:pt x="1296" y="2344"/>
                </a:cubicBezTo>
                <a:cubicBezTo>
                  <a:pt x="1368" y="2272"/>
                  <a:pt x="1424" y="1112"/>
                  <a:pt x="1488" y="1048"/>
                </a:cubicBezTo>
                <a:cubicBezTo>
                  <a:pt x="1552" y="984"/>
                  <a:pt x="1624" y="2008"/>
                  <a:pt x="1680" y="1960"/>
                </a:cubicBezTo>
                <a:cubicBezTo>
                  <a:pt x="1736" y="1912"/>
                  <a:pt x="1752" y="1080"/>
                  <a:pt x="1824" y="760"/>
                </a:cubicBezTo>
                <a:cubicBezTo>
                  <a:pt x="1896" y="440"/>
                  <a:pt x="2024" y="0"/>
                  <a:pt x="2112" y="40"/>
                </a:cubicBezTo>
                <a:cubicBezTo>
                  <a:pt x="2200" y="80"/>
                  <a:pt x="2240" y="864"/>
                  <a:pt x="2352" y="1000"/>
                </a:cubicBezTo>
                <a:cubicBezTo>
                  <a:pt x="2464" y="1136"/>
                  <a:pt x="2672" y="736"/>
                  <a:pt x="2784" y="856"/>
                </a:cubicBezTo>
                <a:cubicBezTo>
                  <a:pt x="2896" y="976"/>
                  <a:pt x="2928" y="1416"/>
                  <a:pt x="3024" y="1720"/>
                </a:cubicBezTo>
                <a:cubicBezTo>
                  <a:pt x="3120" y="2024"/>
                  <a:pt x="3312" y="2408"/>
                  <a:pt x="3360" y="2680"/>
                </a:cubicBezTo>
                <a:cubicBezTo>
                  <a:pt x="3408" y="2952"/>
                  <a:pt x="3360" y="3152"/>
                  <a:pt x="3312" y="3352"/>
                </a:cubicBezTo>
              </a:path>
            </a:pathLst>
          </a:custGeom>
          <a:solidFill>
            <a:srgbClr val="0000FF"/>
          </a:solidFill>
          <a:ln w="9525">
            <a:solidFill>
              <a:srgbClr val="3399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609600" y="4876800"/>
            <a:ext cx="874713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5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梦</a:t>
            </a:r>
          </a:p>
        </p:txBody>
      </p:sp>
      <p:sp>
        <p:nvSpPr>
          <p:cNvPr id="58374" name="AutoShape 6"/>
          <p:cNvSpPr>
            <a:spLocks noChangeArrowheads="1"/>
          </p:cNvSpPr>
          <p:nvPr/>
        </p:nvSpPr>
        <p:spPr bwMode="auto">
          <a:xfrm>
            <a:off x="1676400" y="5257800"/>
            <a:ext cx="304800" cy="304800"/>
          </a:xfrm>
          <a:custGeom>
            <a:gdLst>
              <a:gd name="T0" fmla="*/ 428221154 w 21600"/>
              <a:gd name="T1" fmla="*/ 0 h 21600"/>
              <a:gd name="T2" fmla="*/ 125412116 w 21600"/>
              <a:gd name="T3" fmla="*/ 125412116 h 21600"/>
              <a:gd name="T4" fmla="*/ 0 w 21600"/>
              <a:gd name="T5" fmla="*/ 428221154 h 21600"/>
              <a:gd name="T6" fmla="*/ 125412116 w 21600"/>
              <a:gd name="T7" fmla="*/ 731030475 h 21600"/>
              <a:gd name="T8" fmla="*/ 428221154 w 21600"/>
              <a:gd name="T9" fmla="*/ 856442309 h 21600"/>
              <a:gd name="T10" fmla="*/ 731030475 w 21600"/>
              <a:gd name="T11" fmla="*/ 731030475 h 21600"/>
              <a:gd name="T12" fmla="*/ 856442309 w 21600"/>
              <a:gd name="T13" fmla="*/ 428221154 h 21600"/>
              <a:gd name="T14" fmla="*/ 731030475 w 21600"/>
              <a:gd name="T15" fmla="*/ 12541211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5" name="AutoShape 7"/>
          <p:cNvSpPr>
            <a:spLocks noChangeArrowheads="1"/>
          </p:cNvSpPr>
          <p:nvPr/>
        </p:nvSpPr>
        <p:spPr bwMode="auto">
          <a:xfrm>
            <a:off x="5105400" y="0"/>
            <a:ext cx="304800" cy="304800"/>
          </a:xfrm>
          <a:custGeom>
            <a:gdLst>
              <a:gd name="T0" fmla="*/ 428221154 w 21600"/>
              <a:gd name="T1" fmla="*/ 0 h 21600"/>
              <a:gd name="T2" fmla="*/ 125412116 w 21600"/>
              <a:gd name="T3" fmla="*/ 125412116 h 21600"/>
              <a:gd name="T4" fmla="*/ 0 w 21600"/>
              <a:gd name="T5" fmla="*/ 428221154 h 21600"/>
              <a:gd name="T6" fmla="*/ 125412116 w 21600"/>
              <a:gd name="T7" fmla="*/ 731030475 h 21600"/>
              <a:gd name="T8" fmla="*/ 428221154 w 21600"/>
              <a:gd name="T9" fmla="*/ 856442309 h 21600"/>
              <a:gd name="T10" fmla="*/ 731030475 w 21600"/>
              <a:gd name="T11" fmla="*/ 731030475 h 21600"/>
              <a:gd name="T12" fmla="*/ 856442309 w 21600"/>
              <a:gd name="T13" fmla="*/ 428221154 h 21600"/>
              <a:gd name="T14" fmla="*/ 731030475 w 21600"/>
              <a:gd name="T15" fmla="*/ 12541211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6" name="AutoShape 8"/>
          <p:cNvSpPr>
            <a:spLocks noChangeArrowheads="1"/>
          </p:cNvSpPr>
          <p:nvPr/>
        </p:nvSpPr>
        <p:spPr bwMode="auto">
          <a:xfrm>
            <a:off x="7086600" y="5334000"/>
            <a:ext cx="304800" cy="304800"/>
          </a:xfrm>
          <a:custGeom>
            <a:gdLst>
              <a:gd name="T0" fmla="*/ 428221154 w 21600"/>
              <a:gd name="T1" fmla="*/ 0 h 21600"/>
              <a:gd name="T2" fmla="*/ 125412116 w 21600"/>
              <a:gd name="T3" fmla="*/ 125412116 h 21600"/>
              <a:gd name="T4" fmla="*/ 0 w 21600"/>
              <a:gd name="T5" fmla="*/ 428221154 h 21600"/>
              <a:gd name="T6" fmla="*/ 125412116 w 21600"/>
              <a:gd name="T7" fmla="*/ 731030475 h 21600"/>
              <a:gd name="T8" fmla="*/ 428221154 w 21600"/>
              <a:gd name="T9" fmla="*/ 856442309 h 21600"/>
              <a:gd name="T10" fmla="*/ 731030475 w 21600"/>
              <a:gd name="T11" fmla="*/ 731030475 h 21600"/>
              <a:gd name="T12" fmla="*/ 856442309 w 21600"/>
              <a:gd name="T13" fmla="*/ 428221154 h 21600"/>
              <a:gd name="T14" fmla="*/ 731030475 w 21600"/>
              <a:gd name="T15" fmla="*/ 12541211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401" name="Text Box 9"/>
          <p:cNvSpPr txBox="1">
            <a:spLocks noChangeArrowheads="1"/>
          </p:cNvSpPr>
          <p:nvPr/>
        </p:nvSpPr>
        <p:spPr bwMode="auto">
          <a:xfrm>
            <a:off x="4205288" y="76200"/>
            <a:ext cx="747712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游</a:t>
            </a:r>
          </a:p>
        </p:txBody>
      </p:sp>
      <p:sp>
        <p:nvSpPr>
          <p:cNvPr id="187402" name="Text Box 10"/>
          <p:cNvSpPr txBox="1">
            <a:spLocks noChangeArrowheads="1"/>
          </p:cNvSpPr>
          <p:nvPr/>
        </p:nvSpPr>
        <p:spPr bwMode="auto">
          <a:xfrm>
            <a:off x="7467600" y="5094288"/>
            <a:ext cx="7477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吟</a:t>
            </a:r>
          </a:p>
        </p:txBody>
      </p:sp>
      <p:sp>
        <p:nvSpPr>
          <p:cNvPr id="187403" name="AutoShape 11"/>
          <p:cNvSpPr>
            <a:spLocks noChangeArrowheads="1"/>
          </p:cNvSpPr>
          <p:nvPr/>
        </p:nvSpPr>
        <p:spPr bwMode="auto">
          <a:xfrm>
            <a:off x="2057400" y="4876800"/>
            <a:ext cx="228600" cy="228600"/>
          </a:xfrm>
          <a:prstGeom prst="flowChartConnector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404" name="AutoShape 12"/>
          <p:cNvSpPr>
            <a:spLocks noChangeArrowheads="1"/>
          </p:cNvSpPr>
          <p:nvPr/>
        </p:nvSpPr>
        <p:spPr bwMode="auto">
          <a:xfrm>
            <a:off x="2514600" y="4495800"/>
            <a:ext cx="228600" cy="228600"/>
          </a:xfrm>
          <a:prstGeom prst="flowChartConnector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405" name="AutoShape 13"/>
          <p:cNvSpPr>
            <a:spLocks noChangeArrowheads="1"/>
          </p:cNvSpPr>
          <p:nvPr/>
        </p:nvSpPr>
        <p:spPr bwMode="auto">
          <a:xfrm>
            <a:off x="3200400" y="2971800"/>
            <a:ext cx="203200" cy="304800"/>
          </a:xfrm>
          <a:prstGeom prst="flowChartConnector">
            <a:avLst/>
          </a:prstGeom>
          <a:solidFill>
            <a:srgbClr val="00FFFF"/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406" name="AutoShape 14"/>
          <p:cNvSpPr>
            <a:spLocks noChangeArrowheads="1"/>
          </p:cNvSpPr>
          <p:nvPr/>
        </p:nvSpPr>
        <p:spPr bwMode="auto">
          <a:xfrm>
            <a:off x="4038600" y="2209800"/>
            <a:ext cx="228600" cy="228600"/>
          </a:xfrm>
          <a:prstGeom prst="flowChartConnector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407" name="AutoShape 15"/>
          <p:cNvSpPr>
            <a:spLocks noChangeArrowheads="1"/>
          </p:cNvSpPr>
          <p:nvPr/>
        </p:nvSpPr>
        <p:spPr bwMode="auto">
          <a:xfrm>
            <a:off x="4800600" y="838200"/>
            <a:ext cx="228600" cy="228600"/>
          </a:xfrm>
          <a:prstGeom prst="flowChartConnector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408" name="AutoShape 16"/>
          <p:cNvSpPr>
            <a:spLocks noChangeArrowheads="1"/>
          </p:cNvSpPr>
          <p:nvPr/>
        </p:nvSpPr>
        <p:spPr bwMode="auto">
          <a:xfrm>
            <a:off x="6248400" y="1524000"/>
            <a:ext cx="228600" cy="228600"/>
          </a:xfrm>
          <a:prstGeom prst="flowChartConnector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87409" name="AutoShape 17"/>
          <p:cNvCxnSpPr>
            <a:cxnSpLocks noChangeShapeType="1"/>
            <a:stCxn id="58374" idx="0"/>
            <a:endCxn id="187404" idx="3"/>
          </p:cNvCxnSpPr>
          <p:nvPr/>
        </p:nvCxnSpPr>
        <p:spPr bwMode="auto">
          <a:xfrm rot="-5400000">
            <a:off x="1905000" y="4614863"/>
            <a:ext cx="566737" cy="719138"/>
          </a:xfrm>
          <a:prstGeom prst="curvedConnector3">
            <a:avLst>
              <a:gd name="adj1" fmla="val 47060"/>
            </a:avLst>
          </a:prstGeom>
          <a:noFill/>
          <a:ln w="63500">
            <a:solidFill>
              <a:srgbClr val="FFFF00"/>
            </a:solidFill>
            <a:round/>
            <a:tailEnd type="triangle" w="med" len="med"/>
          </a:ln>
        </p:spPr>
      </p:cxnSp>
      <p:cxnSp>
        <p:nvCxnSpPr>
          <p:cNvPr id="187410" name="AutoShape 18"/>
          <p:cNvCxnSpPr>
            <a:cxnSpLocks noChangeShapeType="1"/>
            <a:stCxn id="187404" idx="7"/>
            <a:endCxn id="187405" idx="6"/>
          </p:cNvCxnSpPr>
          <p:nvPr/>
        </p:nvCxnSpPr>
        <p:spPr bwMode="auto">
          <a:xfrm rot="-5400000">
            <a:off x="2354263" y="3479800"/>
            <a:ext cx="1404938" cy="693737"/>
          </a:xfrm>
          <a:prstGeom prst="curvedConnector4">
            <a:avLst>
              <a:gd name="adj1" fmla="val 45764"/>
              <a:gd name="adj2" fmla="val 132954"/>
            </a:avLst>
          </a:prstGeom>
          <a:noFill/>
          <a:ln w="63500">
            <a:solidFill>
              <a:srgbClr val="FFFF00"/>
            </a:solidFill>
            <a:round/>
            <a:tailEnd type="triangle" w="med" len="med"/>
          </a:ln>
        </p:spPr>
      </p:cxnSp>
      <p:cxnSp>
        <p:nvCxnSpPr>
          <p:cNvPr id="187411" name="AutoShape 19"/>
          <p:cNvCxnSpPr>
            <a:cxnSpLocks noChangeShapeType="1"/>
            <a:stCxn id="187405" idx="4"/>
          </p:cNvCxnSpPr>
          <p:nvPr/>
        </p:nvCxnSpPr>
        <p:spPr bwMode="auto">
          <a:xfrm rot="5400000" flipH="1" flipV="1">
            <a:off x="3325019" y="2415381"/>
            <a:ext cx="838200" cy="884238"/>
          </a:xfrm>
          <a:prstGeom prst="curvedConnector4">
            <a:avLst>
              <a:gd name="adj1" fmla="val -87880"/>
              <a:gd name="adj2" fmla="val 97486"/>
            </a:avLst>
          </a:prstGeom>
          <a:noFill/>
          <a:ln w="63500">
            <a:solidFill>
              <a:srgbClr val="FFFF00"/>
            </a:solidFill>
            <a:round/>
            <a:tailEnd type="triangle" w="med" len="med"/>
          </a:ln>
        </p:spPr>
      </p:cxnSp>
      <p:cxnSp>
        <p:nvCxnSpPr>
          <p:cNvPr id="187412" name="AutoShape 20"/>
          <p:cNvCxnSpPr>
            <a:cxnSpLocks noChangeShapeType="1"/>
          </p:cNvCxnSpPr>
          <p:nvPr/>
        </p:nvCxnSpPr>
        <p:spPr bwMode="auto">
          <a:xfrm rot="5400000" flipH="1" flipV="1">
            <a:off x="3968750" y="1365250"/>
            <a:ext cx="1338263" cy="741363"/>
          </a:xfrm>
          <a:prstGeom prst="curvedConnector3">
            <a:avLst>
              <a:gd name="adj1" fmla="val -83750"/>
            </a:avLst>
          </a:prstGeom>
          <a:noFill/>
          <a:ln w="63500">
            <a:solidFill>
              <a:srgbClr val="FFFF00"/>
            </a:solidFill>
            <a:round/>
            <a:tailEnd type="triangle" w="med" len="med"/>
          </a:ln>
        </p:spPr>
      </p:cxnSp>
      <p:cxnSp>
        <p:nvCxnSpPr>
          <p:cNvPr id="187413" name="AutoShape 21"/>
          <p:cNvCxnSpPr>
            <a:cxnSpLocks noChangeShapeType="1"/>
            <a:stCxn id="187407" idx="7"/>
          </p:cNvCxnSpPr>
          <p:nvPr/>
        </p:nvCxnSpPr>
        <p:spPr bwMode="auto">
          <a:xfrm rot="-5400000">
            <a:off x="4707732" y="288131"/>
            <a:ext cx="871538" cy="295275"/>
          </a:xfrm>
          <a:prstGeom prst="curvedConnector3">
            <a:avLst>
              <a:gd name="adj1" fmla="val 51912"/>
            </a:avLst>
          </a:prstGeom>
          <a:noFill/>
          <a:ln w="63500">
            <a:solidFill>
              <a:srgbClr val="FFFF00"/>
            </a:solidFill>
            <a:round/>
            <a:tailEnd type="triangle" w="med" len="med"/>
          </a:ln>
        </p:spPr>
      </p:cxnSp>
      <p:cxnSp>
        <p:nvCxnSpPr>
          <p:cNvPr id="187414" name="AutoShape 22"/>
          <p:cNvCxnSpPr>
            <a:cxnSpLocks noChangeShapeType="1"/>
            <a:stCxn id="58375" idx="4"/>
          </p:cNvCxnSpPr>
          <p:nvPr/>
        </p:nvCxnSpPr>
        <p:spPr bwMode="auto">
          <a:xfrm rot="16200000" flipH="1">
            <a:off x="5056187" y="506413"/>
            <a:ext cx="1382713" cy="979488"/>
          </a:xfrm>
          <a:prstGeom prst="curvedConnector3">
            <a:avLst>
              <a:gd name="adj1" fmla="val 127435"/>
            </a:avLst>
          </a:prstGeom>
          <a:noFill/>
          <a:ln w="63500">
            <a:solidFill>
              <a:srgbClr val="FFFF00"/>
            </a:solidFill>
            <a:round/>
            <a:tailEnd type="triangle" w="med" len="med"/>
          </a:ln>
        </p:spPr>
      </p:cxnSp>
      <p:cxnSp>
        <p:nvCxnSpPr>
          <p:cNvPr id="187415" name="AutoShape 23"/>
          <p:cNvCxnSpPr>
            <a:cxnSpLocks noChangeShapeType="1"/>
            <a:stCxn id="187408" idx="4"/>
            <a:endCxn id="58376" idx="0"/>
          </p:cNvCxnSpPr>
          <p:nvPr/>
        </p:nvCxnSpPr>
        <p:spPr bwMode="auto">
          <a:xfrm rot="16200000" flipH="1">
            <a:off x="5010150" y="3105150"/>
            <a:ext cx="3581400" cy="876300"/>
          </a:xfrm>
          <a:prstGeom prst="curvedConnector3">
            <a:avLst>
              <a:gd name="adj1" fmla="val 50000"/>
            </a:avLst>
          </a:prstGeom>
          <a:noFill/>
          <a:ln w="63500">
            <a:solidFill>
              <a:srgbClr val="FFFF00"/>
            </a:solidFill>
            <a:round/>
            <a:tailEnd type="triangle" w="med" len="med"/>
          </a:ln>
        </p:spPr>
      </p:cxnSp>
      <p:sp>
        <p:nvSpPr>
          <p:cNvPr id="187416" name="Text Box 24"/>
          <p:cNvSpPr txBox="1">
            <a:spLocks noChangeArrowheads="1"/>
          </p:cNvSpPr>
          <p:nvPr/>
        </p:nvSpPr>
        <p:spPr bwMode="auto">
          <a:xfrm>
            <a:off x="1066800" y="4059238"/>
            <a:ext cx="1419225" cy="4667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魂飞剡溪</a:t>
            </a:r>
          </a:p>
        </p:txBody>
      </p:sp>
      <p:sp>
        <p:nvSpPr>
          <p:cNvPr id="187417" name="Text Box 25"/>
          <p:cNvSpPr txBox="1">
            <a:spLocks noChangeArrowheads="1"/>
          </p:cNvSpPr>
          <p:nvPr/>
        </p:nvSpPr>
        <p:spPr bwMode="auto">
          <a:xfrm>
            <a:off x="1774825" y="2590800"/>
            <a:ext cx="1419225" cy="4667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着屐登山</a:t>
            </a:r>
          </a:p>
        </p:txBody>
      </p:sp>
      <p:sp>
        <p:nvSpPr>
          <p:cNvPr id="187418" name="Text Box 26"/>
          <p:cNvSpPr txBox="1">
            <a:spLocks noChangeArrowheads="1"/>
          </p:cNvSpPr>
          <p:nvPr/>
        </p:nvSpPr>
        <p:spPr bwMode="auto">
          <a:xfrm>
            <a:off x="2879725" y="782638"/>
            <a:ext cx="1419225" cy="4667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洞天仙境</a:t>
            </a:r>
          </a:p>
        </p:txBody>
      </p:sp>
      <p:sp>
        <p:nvSpPr>
          <p:cNvPr id="187419" name="Text Box 27"/>
          <p:cNvSpPr txBox="1">
            <a:spLocks noChangeArrowheads="1"/>
          </p:cNvSpPr>
          <p:nvPr/>
        </p:nvSpPr>
        <p:spPr bwMode="auto">
          <a:xfrm>
            <a:off x="6689725" y="1392238"/>
            <a:ext cx="1419225" cy="4667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魂归枕席</a:t>
            </a:r>
          </a:p>
        </p:txBody>
      </p:sp>
      <p:sp>
        <p:nvSpPr>
          <p:cNvPr id="187420" name="AutoShape 28"/>
          <p:cNvSpPr>
            <a:spLocks noChangeArrowheads="1"/>
          </p:cNvSpPr>
          <p:nvPr/>
        </p:nvSpPr>
        <p:spPr bwMode="auto">
          <a:xfrm rot="-4340323">
            <a:off x="25400" y="2413000"/>
            <a:ext cx="1625600" cy="304800"/>
          </a:xfrm>
          <a:custGeom>
            <a:gdLst>
              <a:gd name="T0" fmla="*/ 2147483647 w 21600"/>
              <a:gd name="T1" fmla="*/ 0 h 21600"/>
              <a:gd name="T2" fmla="*/ 0 w 21600"/>
              <a:gd name="T3" fmla="*/ 428221154 h 21600"/>
              <a:gd name="T4" fmla="*/ 2147483647 w 21600"/>
              <a:gd name="T5" fmla="*/ 856442309 h 21600"/>
              <a:gd name="T6" fmla="*/ 2147483647 w 21600"/>
              <a:gd name="T7" fmla="*/ 42822115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421" name="AutoShape 29"/>
          <p:cNvSpPr>
            <a:spLocks noChangeArrowheads="1"/>
          </p:cNvSpPr>
          <p:nvPr/>
        </p:nvSpPr>
        <p:spPr bwMode="auto">
          <a:xfrm rot="5400976">
            <a:off x="7655719" y="3774281"/>
            <a:ext cx="1633538" cy="333375"/>
          </a:xfrm>
          <a:custGeom>
            <a:gdLst>
              <a:gd name="T0" fmla="*/ 2147483647 w 21600"/>
              <a:gd name="T1" fmla="*/ 0 h 21600"/>
              <a:gd name="T2" fmla="*/ 0 w 21600"/>
              <a:gd name="T3" fmla="*/ 612832669 h 21600"/>
              <a:gd name="T4" fmla="*/ 2147483647 w 21600"/>
              <a:gd name="T5" fmla="*/ 1225661387 h 21600"/>
              <a:gd name="T6" fmla="*/ 2147483647 w 21600"/>
              <a:gd name="T7" fmla="*/ 61283266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422" name="Text Box 30"/>
          <p:cNvSpPr txBox="1">
            <a:spLocks noChangeArrowheads="1"/>
          </p:cNvSpPr>
          <p:nvPr/>
        </p:nvSpPr>
        <p:spPr bwMode="auto">
          <a:xfrm>
            <a:off x="2727325" y="4745038"/>
            <a:ext cx="1419225" cy="466725"/>
          </a:xfrm>
          <a:prstGeom prst="rect">
            <a:avLst/>
          </a:prstGeom>
          <a:solidFill>
            <a:srgbClr val="339966"/>
          </a:solidFill>
          <a:ln w="9525">
            <a:solidFill>
              <a:srgbClr val="CCFFCC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990099"/>
                </a:solidFill>
                <a:latin typeface="Times New Roman" pitchFamily="18" charset="0"/>
              </a:rPr>
              <a:t>凄清幽静</a:t>
            </a:r>
          </a:p>
        </p:txBody>
      </p:sp>
      <p:sp>
        <p:nvSpPr>
          <p:cNvPr id="187423" name="Text Box 31"/>
          <p:cNvSpPr txBox="1">
            <a:spLocks noChangeArrowheads="1"/>
          </p:cNvSpPr>
          <p:nvPr/>
        </p:nvSpPr>
        <p:spPr bwMode="auto">
          <a:xfrm>
            <a:off x="3276600" y="3886200"/>
            <a:ext cx="1419225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壮美雄奇</a:t>
            </a:r>
          </a:p>
        </p:txBody>
      </p:sp>
      <p:sp>
        <p:nvSpPr>
          <p:cNvPr id="187424" name="Text Box 32"/>
          <p:cNvSpPr txBox="1">
            <a:spLocks noChangeArrowheads="1"/>
          </p:cNvSpPr>
          <p:nvPr/>
        </p:nvSpPr>
        <p:spPr bwMode="auto">
          <a:xfrm>
            <a:off x="5486400" y="158750"/>
            <a:ext cx="1419225" cy="831850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神奇壮丽</a:t>
            </a:r>
          </a:p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和睦陆离</a:t>
            </a:r>
          </a:p>
        </p:txBody>
      </p:sp>
      <p:sp>
        <p:nvSpPr>
          <p:cNvPr id="58401" name="Text Box 33"/>
          <p:cNvSpPr txBox="1">
            <a:spLocks noChangeArrowheads="1"/>
          </p:cNvSpPr>
          <p:nvPr/>
        </p:nvSpPr>
        <p:spPr bwMode="auto">
          <a:xfrm>
            <a:off x="7908925" y="2306638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187426" name="Text Box 34"/>
          <p:cNvSpPr txBox="1">
            <a:spLocks noChangeArrowheads="1"/>
          </p:cNvSpPr>
          <p:nvPr/>
        </p:nvSpPr>
        <p:spPr bwMode="auto">
          <a:xfrm>
            <a:off x="7604125" y="2139950"/>
            <a:ext cx="1419225" cy="831850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990099"/>
                </a:solidFill>
                <a:latin typeface="Times New Roman" pitchFamily="18" charset="0"/>
              </a:rPr>
              <a:t>憎恨现实</a:t>
            </a:r>
          </a:p>
          <a:p>
            <a:r>
              <a:rPr kumimoji="1" lang="zh-CN" altLang="en-US" sz="2400" b="1">
                <a:solidFill>
                  <a:srgbClr val="990099"/>
                </a:solidFill>
                <a:latin typeface="Times New Roman" pitchFamily="18" charset="0"/>
              </a:rPr>
              <a:t>苦闷惆怅</a:t>
            </a:r>
          </a:p>
        </p:txBody>
      </p:sp>
      <p:sp>
        <p:nvSpPr>
          <p:cNvPr id="187427" name="Text Box 35"/>
          <p:cNvSpPr txBox="1">
            <a:spLocks noChangeArrowheads="1"/>
          </p:cNvSpPr>
          <p:nvPr/>
        </p:nvSpPr>
        <p:spPr bwMode="auto">
          <a:xfrm>
            <a:off x="5246688" y="2514600"/>
            <a:ext cx="696912" cy="25304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4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天</a:t>
            </a:r>
          </a:p>
          <a:p>
            <a:pPr>
              <a:defRPr/>
            </a:pPr>
            <a:r>
              <a:rPr kumimoji="1" lang="zh-CN" altLang="en-US" sz="4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姥</a:t>
            </a:r>
          </a:p>
          <a:p>
            <a:pPr>
              <a:defRPr/>
            </a:pPr>
            <a:r>
              <a:rPr kumimoji="1" lang="zh-CN" altLang="en-US" sz="4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仙</a:t>
            </a:r>
          </a:p>
          <a:p>
            <a:pPr>
              <a:defRPr/>
            </a:pPr>
            <a:r>
              <a:rPr kumimoji="1" lang="zh-CN" altLang="en-US" sz="4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境</a:t>
            </a:r>
          </a:p>
        </p:txBody>
      </p:sp>
      <p:sp>
        <p:nvSpPr>
          <p:cNvPr id="187428" name="WordArt 36"/>
          <p:cNvSpPr>
            <a:spLocks noChangeArrowheads="1" noChangeShapeType="1" noTextEdit="1"/>
          </p:cNvSpPr>
          <p:nvPr/>
        </p:nvSpPr>
        <p:spPr bwMode="auto">
          <a:xfrm rot="439323">
            <a:off x="3325813" y="5434013"/>
            <a:ext cx="2132012" cy="917575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  <a:scene3d>
              <a:camera prst="legacyObliqueTopLeft">
                <a:rot lat="19799992" lon="899996" rev="0"/>
              </a:camera>
              <a:lightRig rig="legacyNormal3" dir="r"/>
            </a:scene3d>
            <a:sp3d extrusionH="8874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FFFF66"/>
                    </a:gs>
                    <a:gs pos="100000">
                      <a:srgbClr val="FF0000"/>
                    </a:gs>
                  </a:gsLst>
                  <a:lin ang="4920000" scaled="1"/>
                </a:gradFill>
                <a:latin typeface="宋体"/>
                <a:ea typeface="宋体"/>
              </a:rPr>
              <a:t>留别</a:t>
            </a:r>
          </a:p>
        </p:txBody>
      </p:sp>
      <p:sp>
        <p:nvSpPr>
          <p:cNvPr id="187429" name="Text Box 37"/>
          <p:cNvSpPr txBox="1">
            <a:spLocks noChangeArrowheads="1"/>
          </p:cNvSpPr>
          <p:nvPr/>
        </p:nvSpPr>
        <p:spPr bwMode="auto">
          <a:xfrm>
            <a:off x="136525" y="5888038"/>
            <a:ext cx="806450" cy="46672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现实</a:t>
            </a:r>
          </a:p>
        </p:txBody>
      </p:sp>
      <p:sp>
        <p:nvSpPr>
          <p:cNvPr id="187430" name="Text Box 38"/>
          <p:cNvSpPr txBox="1">
            <a:spLocks noChangeArrowheads="1"/>
          </p:cNvSpPr>
          <p:nvPr/>
        </p:nvSpPr>
        <p:spPr bwMode="auto">
          <a:xfrm>
            <a:off x="1939925" y="173038"/>
            <a:ext cx="806450" cy="46672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梦境</a:t>
            </a:r>
          </a:p>
        </p:txBody>
      </p:sp>
      <p:sp>
        <p:nvSpPr>
          <p:cNvPr id="187431" name="Text Box 39"/>
          <p:cNvSpPr txBox="1">
            <a:spLocks noChangeArrowheads="1"/>
          </p:cNvSpPr>
          <p:nvPr/>
        </p:nvSpPr>
        <p:spPr bwMode="auto">
          <a:xfrm>
            <a:off x="8001000" y="5791200"/>
            <a:ext cx="806450" cy="46672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现实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74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7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74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8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874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8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87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874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6" dur="500"/>
                                        <p:tgtEl>
                                          <p:spTgt spid="1874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87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1874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874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874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5" dur="500"/>
                                        <p:tgtEl>
                                          <p:spTgt spid="1874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7" grpId="0"/>
      <p:bldP spid="187401" grpId="0"/>
      <p:bldP spid="187402" grpId="0"/>
      <p:bldP spid="187403" grpId="0"/>
      <p:bldP spid="187404" grpId="0"/>
      <p:bldP spid="187405" grpId="0"/>
      <p:bldP spid="187406" grpId="0"/>
      <p:bldP spid="187407" grpId="0"/>
      <p:bldP spid="187408" grpId="0"/>
      <p:bldP spid="187416" grpId="0"/>
      <p:bldP spid="187417" grpId="0"/>
      <p:bldP spid="187418" grpId="0"/>
      <p:bldP spid="187419" grpId="0"/>
      <p:bldP spid="187420" grpId="0"/>
      <p:bldP spid="187421" grpId="0"/>
      <p:bldP spid="187422" grpId="0"/>
      <p:bldP spid="187423" grpId="0"/>
      <p:bldP spid="187424" grpId="0"/>
      <p:bldP spid="187426" grpId="0"/>
      <p:bldP spid="187428" grpId="0"/>
      <p:bldP spid="187429" grpId="0"/>
      <p:bldP spid="187430" grpId="0"/>
      <p:bldP spid="1874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4" descr="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483" name="Picture 6" descr="5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0484" name="WordArt 5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6948488" y="4005263"/>
            <a:ext cx="20161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395288" y="5445125"/>
            <a:ext cx="2411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仙雾弥漫</a:t>
            </a: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/>
          <p:cNvGrpSpPr/>
          <p:nvPr/>
        </p:nvGrpSpPr>
        <p:grpSpPr>
          <a:xfrm>
            <a:off x="3581400" y="1600200"/>
            <a:ext cx="2057400" cy="1046163"/>
            <a:chOff x="2256" y="1136"/>
            <a:chExt cx="1248" cy="528"/>
          </a:xfrm>
        </p:grpSpPr>
        <p:grpSp>
          <p:nvGrpSpPr>
            <p:cNvPr id="3" name="Group 3"/>
            <p:cNvGrpSpPr/>
            <p:nvPr/>
          </p:nvGrpSpPr>
          <p:grpSpPr>
            <a:xfrm>
              <a:off x="2256" y="1136"/>
              <a:ext cx="1248" cy="528"/>
              <a:chOff x="2256" y="1136"/>
              <a:chExt cx="1248" cy="528"/>
            </a:xfrm>
          </p:grpSpPr>
          <p:sp>
            <p:nvSpPr>
              <p:cNvPr id="59426" name="Text Box 4"/>
              <p:cNvSpPr txBox="1">
                <a:spLocks noChangeArrowheads="1"/>
              </p:cNvSpPr>
              <p:nvPr/>
            </p:nvSpPr>
            <p:spPr bwMode="auto">
              <a:xfrm>
                <a:off x="2504" y="1224"/>
                <a:ext cx="712" cy="312"/>
              </a:xfrm>
              <a:prstGeom prst="rect">
                <a:avLst/>
              </a:prstGeom>
              <a:solidFill>
                <a:srgbClr val="FFFF00">
                  <a:alpha val="50195"/>
                </a:srgbClr>
              </a:solidFill>
              <a:ln w="38100">
                <a:solidFill>
                  <a:schemeClr val="accent2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endParaRPr kumimoji="1" lang="zh-CN" altLang="en-US" sz="3200" b="1">
                  <a:solidFill>
                    <a:srgbClr val="3333FF"/>
                  </a:solidFill>
                  <a:latin typeface="Times New Roman" pitchFamily="18" charset="0"/>
                  <a:ea typeface="楷体_GB2312" pitchFamily="49" charset="-122"/>
                </a:endParaRPr>
              </a:p>
            </p:txBody>
          </p:sp>
          <p:sp>
            <p:nvSpPr>
              <p:cNvPr id="59427" name="AutoShape 5"/>
              <p:cNvSpPr>
                <a:spLocks noChangeArrowheads="1"/>
              </p:cNvSpPr>
              <p:nvPr/>
            </p:nvSpPr>
            <p:spPr bwMode="auto">
              <a:xfrm>
                <a:off x="2256" y="1136"/>
                <a:ext cx="1248" cy="528"/>
              </a:xfrm>
              <a:prstGeom prst="doubleWave">
                <a:avLst>
                  <a:gd name="adj1" fmla="val 6440"/>
                  <a:gd name="adj2" fmla="val -4167"/>
                </a:avLst>
              </a:prstGeom>
              <a:solidFill>
                <a:srgbClr val="FFFF00">
                  <a:alpha val="50195"/>
                </a:srgbClr>
              </a:solidFill>
              <a:ln w="38100">
                <a:solidFill>
                  <a:schemeClr val="accent2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9425" name="Text Box 6"/>
            <p:cNvSpPr txBox="1">
              <a:spLocks noChangeArrowheads="1"/>
            </p:cNvSpPr>
            <p:nvPr/>
          </p:nvSpPr>
          <p:spPr bwMode="auto">
            <a:xfrm>
              <a:off x="2520" y="1200"/>
              <a:ext cx="720" cy="32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accent2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rgbClr val="CC0099"/>
                  </a:solidFill>
                  <a:latin typeface="Times New Roman" pitchFamily="18" charset="0"/>
                  <a:ea typeface="楷体_GB2312" pitchFamily="49" charset="-122"/>
                </a:rPr>
                <a:t>梦境</a:t>
              </a:r>
            </a:p>
          </p:txBody>
        </p:sp>
      </p:grp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2143125" y="552450"/>
            <a:ext cx="4854575" cy="790575"/>
          </a:xfrm>
          <a:prstGeom prst="rect">
            <a:avLst/>
          </a:prstGeom>
          <a:noFill/>
          <a:ln w="88900">
            <a:solidFill>
              <a:srgbClr val="FF9900"/>
            </a:solidFill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性格傲岸，不事权贵</a:t>
            </a:r>
          </a:p>
        </p:txBody>
      </p:sp>
      <p:sp>
        <p:nvSpPr>
          <p:cNvPr id="188424" name="Text Box 8"/>
          <p:cNvSpPr txBox="1">
            <a:spLocks noChangeArrowheads="1"/>
          </p:cNvSpPr>
          <p:nvPr/>
        </p:nvSpPr>
        <p:spPr bwMode="auto">
          <a:xfrm>
            <a:off x="304800" y="1828800"/>
            <a:ext cx="2438400" cy="739775"/>
          </a:xfrm>
          <a:prstGeom prst="rect">
            <a:avLst/>
          </a:prstGeom>
          <a:solidFill>
            <a:srgbClr val="FFFF66"/>
          </a:solidFill>
          <a:ln w="38100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入梦之因</a:t>
            </a:r>
          </a:p>
        </p:txBody>
      </p:sp>
      <p:sp>
        <p:nvSpPr>
          <p:cNvPr id="188425" name="Text Box 9"/>
          <p:cNvSpPr txBox="1">
            <a:spLocks noChangeArrowheads="1"/>
          </p:cNvSpPr>
          <p:nvPr/>
        </p:nvSpPr>
        <p:spPr bwMode="auto">
          <a:xfrm>
            <a:off x="6477000" y="1981200"/>
            <a:ext cx="2438400" cy="739775"/>
          </a:xfrm>
          <a:prstGeom prst="rect">
            <a:avLst/>
          </a:prstGeom>
          <a:solidFill>
            <a:srgbClr val="FFFF66"/>
          </a:solidFill>
          <a:ln w="38100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4000" b="1">
                <a:solidFill>
                  <a:srgbClr val="CC0099"/>
                </a:solidFill>
                <a:latin typeface="Times New Roman" pitchFamily="18" charset="0"/>
                <a:ea typeface="楷体_GB2312" pitchFamily="49" charset="-122"/>
              </a:rPr>
              <a:t>出梦之叹</a:t>
            </a:r>
          </a:p>
        </p:txBody>
      </p:sp>
      <p:sp>
        <p:nvSpPr>
          <p:cNvPr id="188426" name="AutoShape 10"/>
          <p:cNvSpPr>
            <a:spLocks noChangeArrowheads="1"/>
          </p:cNvSpPr>
          <p:nvPr/>
        </p:nvSpPr>
        <p:spPr bwMode="auto">
          <a:xfrm>
            <a:off x="2654300" y="2133600"/>
            <a:ext cx="990600" cy="304800"/>
          </a:xfrm>
          <a:prstGeom prst="rightArrow">
            <a:avLst>
              <a:gd name="adj1" fmla="val 41667"/>
              <a:gd name="adj2" fmla="val 81250"/>
            </a:avLst>
          </a:prstGeom>
          <a:solidFill>
            <a:schemeClr val="accent2"/>
          </a:solidFill>
          <a:ln w="38100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8427" name="AutoShape 11"/>
          <p:cNvSpPr>
            <a:spLocks noChangeArrowheads="1"/>
          </p:cNvSpPr>
          <p:nvPr/>
        </p:nvSpPr>
        <p:spPr bwMode="auto">
          <a:xfrm>
            <a:off x="5486400" y="2133600"/>
            <a:ext cx="990600" cy="304800"/>
          </a:xfrm>
          <a:prstGeom prst="rightArrow">
            <a:avLst>
              <a:gd name="adj1" fmla="val 41667"/>
              <a:gd name="adj2" fmla="val 81250"/>
            </a:avLst>
          </a:prstGeom>
          <a:solidFill>
            <a:schemeClr val="accent2"/>
          </a:solidFill>
          <a:ln w="38100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12"/>
          <p:cNvGrpSpPr/>
          <p:nvPr/>
        </p:nvGrpSpPr>
        <p:grpSpPr>
          <a:xfrm>
            <a:off x="3352800" y="2514600"/>
            <a:ext cx="2286000" cy="685800"/>
            <a:chOff x="2112" y="1584"/>
            <a:chExt cx="1440" cy="432"/>
          </a:xfrm>
        </p:grpSpPr>
        <p:sp>
          <p:nvSpPr>
            <p:cNvPr id="59420" name="Line 13"/>
            <p:cNvSpPr>
              <a:spLocks noChangeShapeType="1"/>
            </p:cNvSpPr>
            <p:nvPr/>
          </p:nvSpPr>
          <p:spPr bwMode="auto">
            <a:xfrm flipV="1">
              <a:off x="2112" y="1632"/>
              <a:ext cx="528" cy="384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21" name="Line 14"/>
            <p:cNvSpPr>
              <a:spLocks noChangeShapeType="1"/>
            </p:cNvSpPr>
            <p:nvPr/>
          </p:nvSpPr>
          <p:spPr bwMode="auto">
            <a:xfrm flipV="1">
              <a:off x="2592" y="1632"/>
              <a:ext cx="192" cy="384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22" name="Line 15"/>
            <p:cNvSpPr>
              <a:spLocks noChangeShapeType="1"/>
            </p:cNvSpPr>
            <p:nvPr/>
          </p:nvSpPr>
          <p:spPr bwMode="auto">
            <a:xfrm flipH="1" flipV="1">
              <a:off x="2976" y="1584"/>
              <a:ext cx="96" cy="43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23" name="Line 16"/>
            <p:cNvSpPr>
              <a:spLocks noChangeShapeType="1"/>
            </p:cNvSpPr>
            <p:nvPr/>
          </p:nvSpPr>
          <p:spPr bwMode="auto">
            <a:xfrm flipH="1" flipV="1">
              <a:off x="3120" y="1632"/>
              <a:ext cx="432" cy="384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8433" name="Line 17"/>
          <p:cNvSpPr>
            <a:spLocks noChangeShapeType="1"/>
          </p:cNvSpPr>
          <p:nvPr/>
        </p:nvSpPr>
        <p:spPr bwMode="auto">
          <a:xfrm>
            <a:off x="2819400" y="3200400"/>
            <a:ext cx="358140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34" name="Line 18"/>
          <p:cNvSpPr>
            <a:spLocks noChangeShapeType="1"/>
          </p:cNvSpPr>
          <p:nvPr/>
        </p:nvSpPr>
        <p:spPr bwMode="auto">
          <a:xfrm flipH="1">
            <a:off x="2819400" y="3200400"/>
            <a:ext cx="0" cy="25908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35" name="Line 19"/>
          <p:cNvSpPr>
            <a:spLocks noChangeShapeType="1"/>
          </p:cNvSpPr>
          <p:nvPr/>
        </p:nvSpPr>
        <p:spPr bwMode="auto">
          <a:xfrm flipH="1" flipV="1">
            <a:off x="6400800" y="3200400"/>
            <a:ext cx="0" cy="2514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36" name="Line 20"/>
          <p:cNvSpPr>
            <a:spLocks noChangeShapeType="1"/>
          </p:cNvSpPr>
          <p:nvPr/>
        </p:nvSpPr>
        <p:spPr bwMode="auto">
          <a:xfrm>
            <a:off x="2819400" y="5715000"/>
            <a:ext cx="365760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37" name="Text Box 21"/>
          <p:cNvSpPr txBox="1">
            <a:spLocks noChangeArrowheads="1"/>
          </p:cNvSpPr>
          <p:nvPr/>
        </p:nvSpPr>
        <p:spPr bwMode="auto">
          <a:xfrm>
            <a:off x="2895600" y="3429000"/>
            <a:ext cx="812800" cy="2111375"/>
          </a:xfrm>
          <a:prstGeom prst="rect">
            <a:avLst/>
          </a:prstGeom>
          <a:solidFill>
            <a:srgbClr val="FFFF66">
              <a:alpha val="50195"/>
            </a:srgbClr>
          </a:solidFill>
          <a:ln w="19050">
            <a:solidFill>
              <a:schemeClr val="accent1"/>
            </a:solidFill>
            <a:prstDash val="sysDot"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0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梦度镜湖</a:t>
            </a:r>
          </a:p>
        </p:txBody>
      </p:sp>
      <p:sp>
        <p:nvSpPr>
          <p:cNvPr id="188438" name="Text Box 22"/>
          <p:cNvSpPr txBox="1">
            <a:spLocks noChangeArrowheads="1"/>
          </p:cNvSpPr>
          <p:nvPr/>
        </p:nvSpPr>
        <p:spPr bwMode="auto">
          <a:xfrm>
            <a:off x="3810000" y="3429000"/>
            <a:ext cx="812800" cy="2111375"/>
          </a:xfrm>
          <a:prstGeom prst="rect">
            <a:avLst/>
          </a:prstGeom>
          <a:solidFill>
            <a:srgbClr val="FFFF66">
              <a:alpha val="50195"/>
            </a:srgbClr>
          </a:solidFill>
          <a:ln w="19050">
            <a:solidFill>
              <a:schemeClr val="accent1"/>
            </a:solidFill>
            <a:prstDash val="sysDot"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梦游山景</a:t>
            </a:r>
          </a:p>
        </p:txBody>
      </p:sp>
      <p:sp>
        <p:nvSpPr>
          <p:cNvPr id="188439" name="Text Box 23"/>
          <p:cNvSpPr txBox="1">
            <a:spLocks noChangeArrowheads="1"/>
          </p:cNvSpPr>
          <p:nvPr/>
        </p:nvSpPr>
        <p:spPr bwMode="auto">
          <a:xfrm>
            <a:off x="4572000" y="3429000"/>
            <a:ext cx="812800" cy="2111375"/>
          </a:xfrm>
          <a:prstGeom prst="rect">
            <a:avLst/>
          </a:prstGeom>
          <a:solidFill>
            <a:srgbClr val="FFFF66">
              <a:alpha val="50195"/>
            </a:srgbClr>
          </a:solidFill>
          <a:ln w="19050">
            <a:solidFill>
              <a:schemeClr val="accent1"/>
            </a:solidFill>
            <a:prstDash val="sysDot"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梦入仙境</a:t>
            </a:r>
            <a:endParaRPr kumimoji="1"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8440" name="Text Box 24"/>
          <p:cNvSpPr txBox="1">
            <a:spLocks noChangeArrowheads="1"/>
          </p:cNvSpPr>
          <p:nvPr/>
        </p:nvSpPr>
        <p:spPr bwMode="auto">
          <a:xfrm>
            <a:off x="5410200" y="3429000"/>
            <a:ext cx="812800" cy="2111375"/>
          </a:xfrm>
          <a:prstGeom prst="rect">
            <a:avLst/>
          </a:prstGeom>
          <a:solidFill>
            <a:srgbClr val="FFFF66">
              <a:alpha val="50195"/>
            </a:srgbClr>
          </a:solidFill>
          <a:ln w="19050">
            <a:solidFill>
              <a:schemeClr val="accent1"/>
            </a:solidFill>
            <a:prstDash val="sysDot"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梦醒长嗟</a:t>
            </a:r>
          </a:p>
        </p:txBody>
      </p:sp>
      <p:sp>
        <p:nvSpPr>
          <p:cNvPr id="188441" name="Line 25"/>
          <p:cNvSpPr>
            <a:spLocks noChangeShapeType="1"/>
          </p:cNvSpPr>
          <p:nvPr/>
        </p:nvSpPr>
        <p:spPr bwMode="auto">
          <a:xfrm flipH="1">
            <a:off x="7086600" y="990600"/>
            <a:ext cx="1905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42" name="Text Box 26"/>
          <p:cNvSpPr txBox="1">
            <a:spLocks noChangeArrowheads="1"/>
          </p:cNvSpPr>
          <p:nvPr/>
        </p:nvSpPr>
        <p:spPr bwMode="auto">
          <a:xfrm>
            <a:off x="381000" y="3657600"/>
            <a:ext cx="2209800" cy="660400"/>
          </a:xfrm>
          <a:prstGeom prst="rect">
            <a:avLst/>
          </a:prstGeom>
          <a:solidFill>
            <a:srgbClr val="FFFF66"/>
          </a:solidFill>
          <a:ln w="19050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汉鼎繁古印" pitchFamily="49" charset="-122"/>
                <a:ea typeface="汉鼎繁古印" pitchFamily="49" charset="-122"/>
              </a:rPr>
              <a:t>高大脱俗</a:t>
            </a:r>
          </a:p>
        </p:txBody>
      </p:sp>
      <p:sp>
        <p:nvSpPr>
          <p:cNvPr id="188443" name="Text Box 27"/>
          <p:cNvSpPr txBox="1">
            <a:spLocks noChangeArrowheads="1"/>
          </p:cNvSpPr>
          <p:nvPr/>
        </p:nvSpPr>
        <p:spPr bwMode="auto">
          <a:xfrm>
            <a:off x="6553200" y="3429000"/>
            <a:ext cx="2032000" cy="1209675"/>
          </a:xfrm>
          <a:prstGeom prst="rect">
            <a:avLst/>
          </a:prstGeom>
          <a:solidFill>
            <a:srgbClr val="FFFF66"/>
          </a:solidFill>
          <a:ln w="19050">
            <a:solidFill>
              <a:schemeClr val="accent2"/>
            </a:solidFill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FF0000"/>
                </a:solidFill>
                <a:latin typeface="汉鼎繁古印" pitchFamily="49" charset="-122"/>
                <a:ea typeface="汉鼎繁古印" pitchFamily="49" charset="-122"/>
              </a:rPr>
              <a:t>安   能</a:t>
            </a:r>
          </a:p>
          <a:p>
            <a:pPr algn="ctr"/>
            <a:r>
              <a:rPr kumimoji="1" lang="zh-CN" altLang="en-US" sz="3600" b="1">
                <a:solidFill>
                  <a:srgbClr val="FF0000"/>
                </a:solidFill>
                <a:latin typeface="汉鼎繁古印" pitchFamily="49" charset="-122"/>
                <a:ea typeface="汉鼎繁古印" pitchFamily="49" charset="-122"/>
              </a:rPr>
              <a:t>摧眉折腰</a:t>
            </a:r>
          </a:p>
        </p:txBody>
      </p:sp>
      <p:sp>
        <p:nvSpPr>
          <p:cNvPr id="188444" name="Line 28"/>
          <p:cNvSpPr>
            <a:spLocks noChangeShapeType="1"/>
          </p:cNvSpPr>
          <p:nvPr/>
        </p:nvSpPr>
        <p:spPr bwMode="auto">
          <a:xfrm flipH="1" flipV="1">
            <a:off x="1676400" y="2590800"/>
            <a:ext cx="0" cy="1066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45" name="Line 29"/>
          <p:cNvSpPr>
            <a:spLocks noChangeShapeType="1"/>
          </p:cNvSpPr>
          <p:nvPr/>
        </p:nvSpPr>
        <p:spPr bwMode="auto">
          <a:xfrm flipH="1" flipV="1">
            <a:off x="7391400" y="2743200"/>
            <a:ext cx="0" cy="685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46" name="Line 30"/>
          <p:cNvSpPr>
            <a:spLocks noChangeShapeType="1"/>
          </p:cNvSpPr>
          <p:nvPr/>
        </p:nvSpPr>
        <p:spPr bwMode="auto">
          <a:xfrm flipH="1" flipV="1">
            <a:off x="8991600" y="990600"/>
            <a:ext cx="0" cy="2895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47" name="Line 31"/>
          <p:cNvSpPr>
            <a:spLocks noChangeShapeType="1"/>
          </p:cNvSpPr>
          <p:nvPr/>
        </p:nvSpPr>
        <p:spPr bwMode="auto">
          <a:xfrm flipH="1" flipV="1">
            <a:off x="152400" y="990600"/>
            <a:ext cx="0" cy="2895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48" name="Line 32"/>
          <p:cNvSpPr>
            <a:spLocks noChangeShapeType="1"/>
          </p:cNvSpPr>
          <p:nvPr/>
        </p:nvSpPr>
        <p:spPr bwMode="auto">
          <a:xfrm>
            <a:off x="152400" y="990600"/>
            <a:ext cx="18288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49" name="Line 33"/>
          <p:cNvSpPr>
            <a:spLocks noChangeShapeType="1"/>
          </p:cNvSpPr>
          <p:nvPr/>
        </p:nvSpPr>
        <p:spPr bwMode="auto">
          <a:xfrm>
            <a:off x="152400" y="3886200"/>
            <a:ext cx="3048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50" name="Line 34"/>
          <p:cNvSpPr>
            <a:spLocks noChangeShapeType="1"/>
          </p:cNvSpPr>
          <p:nvPr/>
        </p:nvSpPr>
        <p:spPr bwMode="auto">
          <a:xfrm>
            <a:off x="8610600" y="388620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51" name="AutoShape 35"/>
          <p:cNvSpPr>
            <a:spLocks noChangeArrowheads="1"/>
          </p:cNvSpPr>
          <p:nvPr/>
        </p:nvSpPr>
        <p:spPr bwMode="auto">
          <a:xfrm>
            <a:off x="4267200" y="1371600"/>
            <a:ext cx="5334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38100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8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8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8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8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8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8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  <p:cond evt="onBegin" delay="0">
                          <p:tn val="75"/>
                        </p:cond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8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  <p:cond evt="onBegin" delay="0">
                          <p:tn val="80"/>
                        </p:cond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75"/>
                                        <p:tgtEl>
                                          <p:spTgt spid="18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  <p:cond evt="onBegin" delay="0">
                          <p:tn val="85"/>
                        </p:cond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  <p:cond evt="onBegin" delay="0">
                          <p:tn val="91"/>
                        </p:cond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8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8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8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  <p:cond evt="onBegin" delay="0">
                          <p:tn val="109"/>
                        </p:cond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  <p:cond evt="onBegin" delay="0">
                          <p:tn val="115"/>
                        </p:cond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3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0" fill="hold"/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0" fill="hold"/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3" grpId="0"/>
      <p:bldP spid="188424" grpId="0"/>
      <p:bldP spid="188425" grpId="0"/>
      <p:bldP spid="188426" grpId="0"/>
      <p:bldP spid="188427" grpId="0"/>
      <p:bldP spid="188433" grpId="0"/>
      <p:bldP spid="188434" grpId="0"/>
      <p:bldP spid="188435" grpId="0"/>
      <p:bldP spid="188436" grpId="0"/>
      <p:bldP spid="188437" grpId="0"/>
      <p:bldP spid="188438" grpId="0"/>
      <p:bldP spid="188439" grpId="0"/>
      <p:bldP spid="188440" grpId="0"/>
      <p:bldP spid="188441" grpId="0"/>
      <p:bldP spid="188442" grpId="0"/>
      <p:bldP spid="188443" grpId="0"/>
      <p:bldP spid="188444" grpId="0"/>
      <p:bldP spid="188445" grpId="0"/>
      <p:bldP spid="188446" grpId="0"/>
      <p:bldP spid="188447" grpId="0"/>
      <p:bldP spid="188448" grpId="0"/>
      <p:bldP spid="188449" grpId="0"/>
      <p:bldP spid="188450" grpId="0"/>
      <p:bldP spid="18845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167640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z="3600" smtClean="0">
                <a:ea typeface="黑体" pitchFamily="2" charset="-122"/>
              </a:rPr>
              <a:t>如何理解作者在本诗中所体现的</a:t>
            </a:r>
            <a:br>
              <a:rPr lang="zh-CN" altLang="en-US" sz="3600" smtClean="0">
                <a:ea typeface="黑体" pitchFamily="2" charset="-122"/>
              </a:rPr>
            </a:br>
            <a:r>
              <a:rPr lang="zh-CN" altLang="en-US" sz="3600" smtClean="0">
                <a:ea typeface="黑体" pitchFamily="2" charset="-122"/>
              </a:rPr>
              <a:t>思想的积极面与消极面。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540750" cy="39624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b="1" smtClean="0"/>
              <a:t>消极面：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b="1" smtClean="0"/>
              <a:t>　“古来万事东流水”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b="1" smtClean="0"/>
              <a:t>　“且放白鹿青崖间”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b="1" smtClean="0"/>
              <a:t>——</a:t>
            </a:r>
            <a:r>
              <a:rPr lang="zh-CN" altLang="en-US" b="1" smtClean="0"/>
              <a:t>对人生的</a:t>
            </a:r>
            <a:r>
              <a:rPr lang="zh-CN" altLang="en-US" b="1" smtClean="0">
                <a:solidFill>
                  <a:srgbClr val="FF0000"/>
                </a:solidFill>
              </a:rPr>
              <a:t>伤感</a:t>
            </a:r>
            <a:r>
              <a:rPr lang="zh-CN" altLang="en-US" b="1" smtClean="0"/>
              <a:t>情绪和</a:t>
            </a:r>
            <a:r>
              <a:rPr lang="zh-CN" altLang="en-US" b="1" smtClean="0">
                <a:solidFill>
                  <a:srgbClr val="FF0000"/>
                </a:solidFill>
              </a:rPr>
              <a:t>逃避现实</a:t>
            </a:r>
            <a:r>
              <a:rPr lang="zh-CN" altLang="en-US" b="1" smtClean="0"/>
              <a:t>生活的态度。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b="1" smtClean="0"/>
              <a:t>   　　不过，这也是作者用</a:t>
            </a:r>
            <a:r>
              <a:rPr lang="zh-CN" altLang="en-US" b="1" smtClean="0">
                <a:solidFill>
                  <a:srgbClr val="FF0000"/>
                </a:solidFill>
              </a:rPr>
              <a:t>远离现实</a:t>
            </a:r>
            <a:r>
              <a:rPr lang="zh-CN" altLang="en-US" b="1" smtClean="0"/>
              <a:t>的办法表示</a:t>
            </a:r>
            <a:r>
              <a:rPr lang="zh-CN" altLang="en-US" b="1" smtClean="0">
                <a:solidFill>
                  <a:srgbClr val="FF0000"/>
                </a:solidFill>
              </a:rPr>
              <a:t>对权臣贵戚的鄙弃和不妥协</a:t>
            </a:r>
            <a:r>
              <a:rPr lang="zh-CN" altLang="en-US" b="1" smtClean="0"/>
              <a:t>。</a:t>
            </a:r>
          </a:p>
        </p:txBody>
      </p:sp>
      <p:pic>
        <p:nvPicPr>
          <p:cNvPr id="60420" name="Picture 4" descr="200441174925319"/>
          <p:cNvPicPr>
            <a:picLocks noChangeAspect="1" noChangeArrowheads="1"/>
          </p:cNvPicPr>
          <p:nvPr/>
        </p:nvPicPr>
        <p:blipFill>
          <a:blip r:embed="rId2"/>
          <a:srcRect t="6779" b="7344"/>
          <a:stretch>
            <a:fillRect/>
          </a:stretch>
        </p:blipFill>
        <p:spPr bwMode="auto">
          <a:xfrm>
            <a:off x="5334000" y="2138363"/>
            <a:ext cx="2971800" cy="19145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42" name="Picture 2" descr="tp20060404231542328895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443" name="Picture 3" descr="FJ壁纸-13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14400" y="2438400"/>
            <a:ext cx="3962400" cy="2971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1444" name="WordArt 4"/>
          <p:cNvSpPr>
            <a:spLocks noChangeArrowheads="1" noChangeShapeType="1" noTextEdit="1"/>
          </p:cNvSpPr>
          <p:nvPr/>
        </p:nvSpPr>
        <p:spPr bwMode="auto">
          <a:xfrm>
            <a:off x="1676400" y="838200"/>
            <a:ext cx="5867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CC99FF"/>
                  </a:solidFill>
                  <a:rou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浪漫主义的艺术创作风格：</a:t>
            </a:r>
          </a:p>
        </p:txBody>
      </p:sp>
      <p:sp>
        <p:nvSpPr>
          <p:cNvPr id="199685" name="WordArt 5"/>
          <p:cNvSpPr>
            <a:spLocks noChangeArrowheads="1" noChangeShapeType="1" noTextEdit="1"/>
          </p:cNvSpPr>
          <p:nvPr/>
        </p:nvSpPr>
        <p:spPr bwMode="auto">
          <a:xfrm>
            <a:off x="5181600" y="2057400"/>
            <a:ext cx="2743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丰富的想象</a:t>
            </a:r>
          </a:p>
        </p:txBody>
      </p:sp>
      <p:sp>
        <p:nvSpPr>
          <p:cNvPr id="199686" name="WordArt 6"/>
          <p:cNvSpPr>
            <a:spLocks noChangeArrowheads="1" noChangeShapeType="1" noTextEdit="1"/>
          </p:cNvSpPr>
          <p:nvPr/>
        </p:nvSpPr>
        <p:spPr bwMode="auto">
          <a:xfrm>
            <a:off x="5257800" y="3124200"/>
            <a:ext cx="2590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大胆的夸张</a:t>
            </a:r>
          </a:p>
        </p:txBody>
      </p:sp>
      <p:sp>
        <p:nvSpPr>
          <p:cNvPr id="199687" name="WordArt 7"/>
          <p:cNvSpPr>
            <a:spLocks noChangeArrowheads="1" noChangeShapeType="1" noTextEdit="1"/>
          </p:cNvSpPr>
          <p:nvPr/>
        </p:nvSpPr>
        <p:spPr bwMode="auto">
          <a:xfrm>
            <a:off x="5257800" y="4191000"/>
            <a:ext cx="2590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奇特的构思</a:t>
            </a:r>
          </a:p>
        </p:txBody>
      </p:sp>
      <p:sp>
        <p:nvSpPr>
          <p:cNvPr id="199688" name="WordArt 8"/>
          <p:cNvSpPr>
            <a:spLocks noChangeArrowheads="1" noChangeShapeType="1" noTextEdit="1"/>
          </p:cNvSpPr>
          <p:nvPr/>
        </p:nvSpPr>
        <p:spPr bwMode="auto">
          <a:xfrm>
            <a:off x="5257800" y="5334000"/>
            <a:ext cx="2667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3366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瑰丽的境界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5" grpId="0"/>
      <p:bldP spid="199686" grpId="0"/>
      <p:bldP spid="199687" grpId="0"/>
      <p:bldP spid="19968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4744" y="274638"/>
            <a:ext cx="3500462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zh-CN" altLang="en-US" sz="66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作业</a:t>
            </a:r>
            <a:endParaRPr lang="zh-CN" altLang="en-US" sz="66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、熟读成诵；</a:t>
            </a:r>
            <a:endParaRPr lang="en-US" altLang="zh-CN" smtClean="0"/>
          </a:p>
          <a:p>
            <a:r>
              <a:rPr lang="en-US" altLang="zh-CN" smtClean="0"/>
              <a:t>2</a:t>
            </a:r>
            <a:r>
              <a:rPr lang="zh-CN" altLang="en-US" smtClean="0"/>
              <a:t>、谈你对本文的感悟。不少于</a:t>
            </a:r>
            <a:r>
              <a:rPr lang="en-US" altLang="zh-CN" smtClean="0"/>
              <a:t>200</a:t>
            </a:r>
            <a:r>
              <a:rPr lang="zh-CN" altLang="en-US" smtClean="0"/>
              <a:t>字。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6" name="Picture 2" descr="https://timgsa.baidu.com/timg?image&amp;quality=80&amp;size=b9999_10000&amp;sec=1595157448177&amp;di=0fe054d9a37635b4f1b9a13e27c01e5d&amp;imgtype=0&amp;src=http%3A%2F%2Fimg1.qunarzz.com%2Ftravel%2Fd9%2F1607%2F75%2F2be3deff42a85f5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000232" y="571480"/>
            <a:ext cx="44291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谢谢</a:t>
            </a:r>
            <a:endParaRPr lang="zh-CN" altLang="en-US" sz="88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6387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315700" y="11658600"/>
            <a:ext cx="317500" cy="368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Picture 2" descr="4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612775" y="-315913"/>
            <a:ext cx="5976938" cy="7705726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2531" name="Picture 3" descr="28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859338" y="0"/>
            <a:ext cx="4643437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143250" y="2651125"/>
            <a:ext cx="295275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黑体" pitchFamily="2" charset="-122"/>
              </a:rPr>
              <a:t> 半壁见海日</a:t>
            </a:r>
          </a:p>
        </p:txBody>
      </p:sp>
      <p:sp>
        <p:nvSpPr>
          <p:cNvPr id="22533" name="WordArt 5">
            <a:hlinkClick r:id="rId4"/>
          </p:cNvPr>
          <p:cNvSpPr>
            <a:spLocks noChangeArrowheads="1" noChangeShapeType="1" noTextEdit="1"/>
          </p:cNvSpPr>
          <p:nvPr/>
        </p:nvSpPr>
        <p:spPr bwMode="auto">
          <a:xfrm>
            <a:off x="0" y="60198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med" advTm="4000">
    <p:cover dir="d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Picture 2" descr="2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5724525" y="1628775"/>
            <a:ext cx="24114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湖光山色</a:t>
            </a:r>
          </a:p>
        </p:txBody>
      </p:sp>
      <p:sp>
        <p:nvSpPr>
          <p:cNvPr id="23556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3048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4000">
    <p:cover dir="u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Picture 2" descr="4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914400" y="-685800"/>
            <a:ext cx="11652250" cy="8191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576263" y="549275"/>
            <a:ext cx="2411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天姥龙潭</a:t>
            </a:r>
          </a:p>
        </p:txBody>
      </p:sp>
      <p:sp>
        <p:nvSpPr>
          <p:cNvPr id="24580" name="WordArt 4">
            <a:hlinkClick r:id="rId3"/>
          </p:cNvPr>
          <p:cNvSpPr>
            <a:spLocks noChangeArrowheads="1" noChangeShapeType="1" noTextEdit="1"/>
          </p:cNvSpPr>
          <p:nvPr/>
        </p:nvSpPr>
        <p:spPr bwMode="auto">
          <a:xfrm>
            <a:off x="304800" y="6096000"/>
            <a:ext cx="1600200" cy="344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天姥风光欣赏</a:t>
            </a:r>
          </a:p>
        </p:txBody>
      </p:sp>
    </p:spTree>
  </p:cSld>
  <p:clrMapOvr>
    <a:masterClrMapping/>
  </p:clrMapOvr>
  <p:transition spd="slow" advTm="3000">
    <p:blinds dir="vert"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233</Paragraphs>
  <Slides>64</Slides>
  <Notes>0</Notes>
  <TotalTime>44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baseType="lpstr" size="76">
      <vt:lpstr>Arial</vt:lpstr>
      <vt:lpstr>Calibri</vt:lpstr>
      <vt:lpstr>宋体</vt:lpstr>
      <vt:lpstr>Times New Roman</vt:lpstr>
      <vt:lpstr>华文中宋</vt:lpstr>
      <vt:lpstr>黑体</vt:lpstr>
      <vt:lpstr>楷体_GB2312</vt:lpstr>
      <vt:lpstr>华文行楷</vt:lpstr>
      <vt:lpstr>隶书</vt:lpstr>
      <vt:lpstr>Wingdings</vt:lpstr>
      <vt:lpstr>汉鼎繁古印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——唐·杜甫《饮中八仙歌 》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第一段中，哪几句直接写天姥山？采取了什么写法？有什么作用？</vt:lpstr>
      <vt:lpstr>　　天下的名山大川很多，天姥甚至还没天台山有名。诗人为什么独钟情于天姥？</vt:lpstr>
      <vt:lpstr>PowerPoint Presentation</vt:lpstr>
      <vt:lpstr>PowerPoint Presentation</vt:lpstr>
      <vt:lpstr>总结第一段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如何理解作者描绘的梦境?这里的“梦”具有怎样的内涵？</vt:lpstr>
      <vt:lpstr>思考探究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如何理解作者在本诗中所体现的思想的积极面与消极面。</vt:lpstr>
      <vt:lpstr>PowerPoint Presentation</vt:lpstr>
      <vt:lpstr>作业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幻灯片 1</dc:title>
  <dc:creator>Windows 用户</dc:creator>
  <cp:lastModifiedBy>Windows 用户</cp:lastModifiedBy>
  <cp:revision>5</cp:revision>
  <dcterms:created xsi:type="dcterms:W3CDTF">2020-07-19T08:22:06Z</dcterms:created>
  <dcterms:modified xsi:type="dcterms:W3CDTF">2020-09-01T01:57:19Z</dcterms:modified>
</cp:coreProperties>
</file>