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410" r:id="rId3"/>
    <p:sldId id="411" r:id="rId4"/>
    <p:sldId id="412" r:id="rId5"/>
    <p:sldId id="409" r:id="rId6"/>
    <p:sldId id="420" r:id="rId7"/>
    <p:sldId id="442" r:id="rId8"/>
    <p:sldId id="421" r:id="rId9"/>
    <p:sldId id="416" r:id="rId10"/>
    <p:sldId id="422" r:id="rId11"/>
    <p:sldId id="423" r:id="rId12"/>
    <p:sldId id="417" r:id="rId13"/>
    <p:sldId id="418" r:id="rId14"/>
    <p:sldId id="419" r:id="rId15"/>
    <p:sldId id="414" r:id="rId16"/>
    <p:sldId id="415" r:id="rId17"/>
    <p:sldId id="443" r:id="rId18"/>
    <p:sldId id="446" r:id="rId19"/>
    <p:sldId id="424" r:id="rId20"/>
    <p:sldId id="425" r:id="rId21"/>
    <p:sldId id="426" r:id="rId22"/>
    <p:sldId id="428" r:id="rId23"/>
    <p:sldId id="429" r:id="rId24"/>
    <p:sldId id="430" r:id="rId25"/>
    <p:sldId id="431" r:id="rId26"/>
    <p:sldId id="432" r:id="rId27"/>
    <p:sldId id="433" r:id="rId28"/>
    <p:sldId id="434" r:id="rId29"/>
    <p:sldId id="447" r:id="rId30"/>
    <p:sldId id="449" r:id="rId31"/>
    <p:sldId id="448" r:id="rId32"/>
    <p:sldId id="435" r:id="rId33"/>
    <p:sldId id="46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DA8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87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38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6200" y="1101090"/>
            <a:ext cx="94996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</a:rPr>
              <a:t>八年级下册文言文专项复习之</a:t>
            </a:r>
            <a:endParaRPr lang="zh-CN" altLang="en-US" sz="5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5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</a:rPr>
              <a:t>《核舟记》</a:t>
            </a:r>
            <a:endParaRPr lang="zh-CN" altLang="en-US" sz="5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0915" y="467360"/>
            <a:ext cx="10742295" cy="5862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）高</a:t>
            </a:r>
            <a:r>
              <a:rPr lang="zh-CN" altLang="en-US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二黍</a:t>
            </a:r>
            <a:r>
              <a:rPr lang="zh-CN" altLang="en-US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许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）（         ）</a:t>
            </a:r>
            <a:endParaRPr lang="zh-CN" altLang="en-US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（7）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箬篷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覆之（                 ）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（8）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峨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冠而多髯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）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（9）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如有所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）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（10）其两膝相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者（      ）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（11）佛印绝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类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弥勒（    ）      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（12）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矫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首昂视（    ）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（13）神情与苏黄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不属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）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5325745" y="49752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7768590" y="49752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表示约数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4843145" y="1242060"/>
            <a:ext cx="49739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用箬竹叶做的船篷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5325745" y="197008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4843145" y="270732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6101715" y="342868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靠近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6038215" y="417353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5080000" y="491013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举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6466840" y="561625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不相类似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7415" y="497840"/>
            <a:ext cx="10931525" cy="5862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诎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右臂支船（              ）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）珠可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历历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数也（              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）左手倚一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衡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木（        ）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听茶声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然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  ）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）其船背稍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夷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）      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）勾画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了了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）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）而计其长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曾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盈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寸（      ）（    ）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21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）盖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简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桃核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修狭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者为之（      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5414010" y="528320"/>
            <a:ext cx="3972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同“屈”，弯曲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5908040" y="1249680"/>
            <a:ext cx="4768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分明可数的样子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5923280" y="200120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同“横”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5444490" y="2753360"/>
            <a:ext cx="4187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好像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的样子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513070" y="348202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5004435" y="418814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清楚明白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6955790" y="492474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竟然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9470390" y="492506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满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9790430" y="5654040"/>
            <a:ext cx="18643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长而窄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7463155" y="565372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挑选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20420" y="433070"/>
            <a:ext cx="10551160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.通假字 </a:t>
            </a:r>
            <a:endParaRPr lang="zh-CN" altLang="zh-CN" sz="3600" b="1" spc="2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0420" y="1277620"/>
            <a:ext cx="11057890" cy="1870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诎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右臂支船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  ） 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左手倚一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衡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）   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4" name="Text Box 6"/>
          <p:cNvSpPr txBox="1"/>
          <p:nvPr/>
        </p:nvSpPr>
        <p:spPr>
          <a:xfrm>
            <a:off x="5066030" y="1323340"/>
            <a:ext cx="3972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同“屈”，弯曲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5588635" y="205263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同“横”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内容占位符 2"/>
          <p:cNvSpPr>
            <a:spLocks noGrp="1"/>
          </p:cNvSpPr>
          <p:nvPr>
            <p:ph idx="1"/>
          </p:nvPr>
        </p:nvSpPr>
        <p:spPr>
          <a:xfrm>
            <a:off x="820420" y="2941955"/>
            <a:ext cx="11021060" cy="3098800"/>
          </a:xfrm>
        </p:spPr>
        <p:txBody>
          <a:bodyPr vert="horz" wrap="square" lIns="91440" tIns="45720" rIns="91440" bIns="45720" anchor="t">
            <a:normAutofit lnSpcReduction="20000"/>
          </a:bodyPr>
          <a:p>
            <a:pPr algn="l">
              <a:lnSpc>
                <a:spcPct val="130000"/>
              </a:lnSpc>
              <a:buNone/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一词多义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 </a:t>
            </a:r>
            <a:endParaRPr lang="zh-CN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  <a:buNone/>
            </a:pPr>
            <a:r>
              <a: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</a:t>
            </a:r>
            <a:r>
              <a:rPr 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</a:t>
            </a:r>
            <a:r>
              <a: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endParaRPr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buNone/>
            </a:pPr>
            <a:r>
              <a: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明有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</a:t>
            </a: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巧人曰王叔远（             ）</a:t>
            </a:r>
            <a:endParaRPr lang="zh-CN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buNone/>
            </a:pP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舟首尾长约八分有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</a:t>
            </a: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</a:t>
            </a:r>
            <a:r>
              <a: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）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6884670" y="4443095"/>
            <a:ext cx="4187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形容词，奇妙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6793230" y="5182235"/>
            <a:ext cx="4187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名词，零数，余数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61695" y="137160"/>
            <a:ext cx="11042650" cy="6583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宫室、器皿（               ）　    中峨冠而多髯者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东坡（             ）（</a:t>
            </a:r>
            <a:r>
              <a:rPr 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高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二黍许（           ）                珠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历历数也（                ）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端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东坡右手执卷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端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    ）                其人视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端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容寂（             ）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5498465" y="1007745"/>
            <a:ext cx="3737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做，这里指雕刻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7450455" y="1652905"/>
            <a:ext cx="3737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判断动词，是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5437505" y="3781425"/>
            <a:ext cx="4102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动词，可以，能够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5895340" y="5331460"/>
            <a:ext cx="4737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名词，东西的一头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5467985" y="6007100"/>
            <a:ext cx="3737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形容词，端正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5014595" y="312070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副词，大约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4880" y="301625"/>
            <a:ext cx="1052639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.词类活用（1）中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峨冠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而多髯者为东坡                   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                           ）（2）居右者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椎髻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仰面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                           ）（3）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箬篷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覆之（                   ）（4）</a:t>
            </a:r>
            <a:r>
              <a:rPr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石青</a:t>
            </a:r>
            <a:r>
              <a:rPr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糁之（                   ）</a:t>
            </a:r>
            <a:endParaRPr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2613025" y="2181860"/>
            <a:ext cx="71799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名词用作动词，戴着高高的帽子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2613025" y="3833495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名词用作动词，梳着椎形发髻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4815840" y="4659630"/>
            <a:ext cx="5611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名词作状语，用箬篷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4831080" y="5484495"/>
            <a:ext cx="4657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名词作状语，用石青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1015" y="610235"/>
            <a:ext cx="9551670" cy="5259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古今异义</a:t>
            </a:r>
            <a:r>
              <a:rPr lang="en-US" altLang="zh-CN" sz="8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en-US" altLang="zh-CN" sz="8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8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b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（1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）其两膝相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古义：</a:t>
            </a:r>
            <a:r>
              <a:rPr lang="zh-CN" altLang="zh-CN" sz="3600" b="1" u="sng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今义：比较。 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（3）盖简桃核</a:t>
            </a:r>
            <a:r>
              <a:rPr lang="en-US" altLang="zh-CN"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</a:t>
            </a: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狭者为之</a:t>
            </a:r>
            <a:endParaRPr lang="en-US" altLang="zh-CN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古义：</a:t>
            </a:r>
            <a:r>
              <a:rPr lang="en-US" altLang="zh-CN" sz="3600" b="1" u="sng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  </a:t>
            </a:r>
            <a:endParaRPr lang="en-US" altLang="zh-CN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今义：修理。</a:t>
            </a:r>
            <a:endParaRPr lang="en-US" altLang="zh-CN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8080" y="1442085"/>
            <a:ext cx="5297805" cy="2174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）而计其长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曾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不盈寸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古义：</a:t>
            </a:r>
            <a:r>
              <a:rPr lang="zh-CN" altLang="zh-CN" sz="3600" b="1" u="sng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今义：</a:t>
            </a: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曾经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 </a:t>
            </a:r>
            <a:endParaRPr lang="en-US" altLang="zh-CN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3273425" y="223742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靠近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8754745" y="2207260"/>
            <a:ext cx="1586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竟然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3273425" y="444277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6" name="Text Box 4"/>
          <p:cNvSpPr txBox="1"/>
          <p:nvPr/>
        </p:nvSpPr>
        <p:spPr>
          <a:xfrm>
            <a:off x="1353820" y="96520"/>
            <a:ext cx="9483725" cy="4741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20000"/>
              </a:lnSpc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6.古汉语中数词使用与现代汉语的差异。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苏、黄共阅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手卷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左右各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船头坐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）舟尾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横卧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楫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）为人</a:t>
            </a:r>
            <a:r>
              <a:rPr lang="zh-CN" altLang="en-US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；为窗</a:t>
            </a:r>
            <a:r>
              <a:rPr lang="zh-CN" altLang="en-US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为字共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三十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4695" y="4838065"/>
            <a:ext cx="107219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/>
            <a:r>
              <a:rPr lang="zh-CN" altLang="zh-CN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由此可见，古汉语中一般情况下，数词可直接修饰名词，也就是说</a:t>
            </a:r>
            <a:r>
              <a:rPr lang="en-US" altLang="zh-CN" sz="3600" b="1" spc="200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3600" b="1" spc="200" dirty="0">
                <a:solidFill>
                  <a:srgbClr val="1F2DA8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数词+名词</a:t>
            </a:r>
            <a:r>
              <a:rPr lang="en-US" altLang="zh-CN" sz="3600" b="1" spc="200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。而现代汉语中则有较严格的</a:t>
            </a:r>
            <a:r>
              <a:rPr lang="en-US" altLang="zh-CN" sz="3600" b="1" spc="200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3600" b="1" spc="200" dirty="0">
                <a:solidFill>
                  <a:srgbClr val="1F2DA8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数词+量词+名词</a:t>
            </a:r>
            <a:r>
              <a:rPr lang="en-US" altLang="zh-CN" sz="3600" b="1" spc="200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形式。</a:t>
            </a:r>
            <a:endParaRPr lang="zh-CN" altLang="zh-CN" sz="3600" b="1" spc="200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58" name="Rectangle 14"/>
          <p:cNvSpPr>
            <a:spLocks noChangeArrowheads="1"/>
          </p:cNvSpPr>
          <p:nvPr/>
        </p:nvSpPr>
        <p:spPr bwMode="auto">
          <a:xfrm>
            <a:off x="728345" y="228600"/>
            <a:ext cx="10735310" cy="27482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数量词的用法：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（</a:t>
            </a:r>
            <a:r>
              <a:rPr lang="en-US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古代省略量词应补出。</a:t>
            </a:r>
            <a:endParaRPr lang="zh-CN" altLang="zh-CN" sz="3600" b="1" i="0" u="none" strike="noStrike" kern="1200" cap="none" spc="200" normalizeH="0" baseline="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（</a:t>
            </a:r>
            <a:r>
              <a:rPr lang="en-US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数词用在名词之后，翻译时应调整到名词的前面。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59759" name="Rectangle 15"/>
          <p:cNvSpPr>
            <a:spLocks noChangeArrowheads="1"/>
          </p:cNvSpPr>
          <p:nvPr/>
        </p:nvSpPr>
        <p:spPr bwMode="auto">
          <a:xfrm>
            <a:off x="2019300" y="2976880"/>
            <a:ext cx="8756015" cy="34124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一（   ）手卷      一（   ）人</a:t>
            </a:r>
            <a:endParaRPr lang="zh-CN" altLang="zh-CN" sz="3600" b="1" i="0" u="none" strike="noStrike" kern="1200" cap="none" spc="200" normalizeH="0" baseline="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一（   ）桌        一（   ）椅子</a:t>
            </a:r>
            <a:endParaRPr lang="zh-CN" altLang="zh-CN" sz="3600" b="1" i="0" u="none" strike="noStrike" kern="1200" cap="none" spc="200" normalizeH="0" baseline="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一（   ）扇        一（   ）抚尺</a:t>
            </a:r>
            <a:endParaRPr lang="zh-CN" altLang="zh-CN" sz="3600" b="1" i="0" u="none" strike="noStrike" kern="1200" cap="none" spc="200" normalizeH="0" baseline="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篆章一（   ）      一（   ）舟</a:t>
            </a:r>
            <a:endParaRPr lang="zh-CN" altLang="zh-CN" sz="3600" b="1" i="0" u="none" strike="noStrike" kern="1200" cap="none" spc="200" normalizeH="0" baseline="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i="0" u="none" strike="noStrike" kern="1200" cap="none" spc="200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为人五（   ）      为窗八（   ）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59760" name="Rectangle 16"/>
          <p:cNvSpPr/>
          <p:nvPr/>
        </p:nvSpPr>
        <p:spPr>
          <a:xfrm>
            <a:off x="3093720" y="307022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幅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1" name="Rectangle 17"/>
          <p:cNvSpPr/>
          <p:nvPr/>
        </p:nvSpPr>
        <p:spPr>
          <a:xfrm>
            <a:off x="7833360" y="307022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2" name="Rectangle 18"/>
          <p:cNvSpPr/>
          <p:nvPr/>
        </p:nvSpPr>
        <p:spPr>
          <a:xfrm>
            <a:off x="3093720" y="371538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张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3" name="Rectangle 19"/>
          <p:cNvSpPr/>
          <p:nvPr/>
        </p:nvSpPr>
        <p:spPr>
          <a:xfrm>
            <a:off x="7833360" y="371538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4" name="Rectangle 20"/>
          <p:cNvSpPr/>
          <p:nvPr/>
        </p:nvSpPr>
        <p:spPr>
          <a:xfrm>
            <a:off x="3093720" y="436054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5" name="Rectangle 21"/>
          <p:cNvSpPr/>
          <p:nvPr/>
        </p:nvSpPr>
        <p:spPr>
          <a:xfrm>
            <a:off x="7833360" y="436054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块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6" name="Rectangle 22"/>
          <p:cNvSpPr/>
          <p:nvPr/>
        </p:nvSpPr>
        <p:spPr>
          <a:xfrm>
            <a:off x="4069080" y="503809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枚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7" name="Rectangle 23"/>
          <p:cNvSpPr/>
          <p:nvPr/>
        </p:nvSpPr>
        <p:spPr>
          <a:xfrm>
            <a:off x="7833360" y="503809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8" name="Rectangle 24"/>
          <p:cNvSpPr/>
          <p:nvPr/>
        </p:nvSpPr>
        <p:spPr>
          <a:xfrm>
            <a:off x="4069080" y="571373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69" name="Rectangle 25"/>
          <p:cNvSpPr/>
          <p:nvPr/>
        </p:nvSpPr>
        <p:spPr>
          <a:xfrm>
            <a:off x="8796655" y="569849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扇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59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59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60" grpId="0"/>
      <p:bldP spid="159761" grpId="0"/>
      <p:bldP spid="159762" grpId="0"/>
      <p:bldP spid="159763" grpId="0"/>
      <p:bldP spid="159764" grpId="0"/>
      <p:bldP spid="159765" grpId="0"/>
      <p:bldP spid="159766" grpId="0"/>
      <p:bldP spid="159767" grpId="0"/>
      <p:bldP spid="159768" grpId="0"/>
      <p:bldP spid="159769" grpId="0"/>
      <p:bldP spid="1597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2"/>
          <p:cNvSpPr txBox="1"/>
          <p:nvPr/>
        </p:nvSpPr>
        <p:spPr>
          <a:xfrm>
            <a:off x="485775" y="128905"/>
            <a:ext cx="11455400" cy="65995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7.特殊句式　</a:t>
            </a:r>
            <a:endParaRPr lang="en-US" altLang="zh-CN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倒装句</a:t>
            </a:r>
            <a:endParaRPr lang="en-US" altLang="zh-CN" sz="3600" b="1" spc="2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其两膝相比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 </a:t>
            </a:r>
            <a:endParaRPr lang="zh-CN" altLang="en-US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                          ）</a:t>
            </a:r>
            <a:endParaRPr lang="en-US" altLang="zh-CN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（2）</a:t>
            </a:r>
            <a:r>
              <a:rPr lang="zh-CN" altLang="en-US" sz="3600" b="1" spc="2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省略句</a:t>
            </a:r>
            <a:endParaRPr lang="zh-CN" altLang="en-US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卧右膝，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诎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右臂支船</a:t>
            </a:r>
            <a:endParaRPr lang="zh-CN" altLang="en-US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                       ）</a:t>
            </a:r>
            <a:endParaRPr lang="zh-CN" altLang="en-US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则题名其上</a:t>
            </a:r>
            <a:endParaRPr lang="zh-CN" altLang="en-US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                       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1424305" y="2360930"/>
            <a:ext cx="81419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定语后置，正常语序为“其相比两膝者”</a:t>
            </a:r>
            <a:endParaRPr lang="zh-CN" altLang="en-US" sz="3600" b="1" noProof="0" dirty="0">
              <a:ln>
                <a:noFill/>
              </a:ln>
              <a:solidFill>
                <a:srgbClr val="E41908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1282065" y="4567555"/>
            <a:ext cx="6463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卧</a:t>
            </a:r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前省略主语</a:t>
            </a:r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佛印</a:t>
            </a:r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 sz="3600" b="1" noProof="0" dirty="0">
              <a:ln>
                <a:noFill/>
              </a:ln>
              <a:solidFill>
                <a:srgbClr val="E41908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230630" y="6018530"/>
            <a:ext cx="10502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其上</a:t>
            </a:r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前省略介词</a:t>
            </a:r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3600" b="1" noProof="0" dirty="0">
                <a:ln>
                  <a:noFill/>
                </a:ln>
                <a:solidFill>
                  <a:srgbClr val="E419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 sz="3600" b="1" noProof="0" dirty="0">
              <a:ln>
                <a:noFill/>
              </a:ln>
              <a:solidFill>
                <a:srgbClr val="E41908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/>
          <p:nvPr/>
        </p:nvSpPr>
        <p:spPr>
          <a:xfrm>
            <a:off x="2969895" y="539750"/>
            <a:ext cx="6604000" cy="9220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能力提升（二）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十字星 1"/>
          <p:cNvSpPr/>
          <p:nvPr/>
        </p:nvSpPr>
        <p:spPr>
          <a:xfrm>
            <a:off x="3512820" y="764540"/>
            <a:ext cx="376555" cy="47244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十字星 2"/>
          <p:cNvSpPr/>
          <p:nvPr/>
        </p:nvSpPr>
        <p:spPr>
          <a:xfrm>
            <a:off x="3136265" y="764540"/>
            <a:ext cx="376555" cy="47244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245" name="Rectangle 5"/>
          <p:cNvSpPr/>
          <p:nvPr/>
        </p:nvSpPr>
        <p:spPr>
          <a:xfrm>
            <a:off x="996315" y="1650365"/>
            <a:ext cx="10342245" cy="4495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将下列句子翻译成现代汉语。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罔不因势象形，各具情态。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buNone/>
            </a:pP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舟首尾长约八分有奇，高可二黍许。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spcBef>
                <a:spcPct val="20000"/>
              </a:spcBef>
              <a:buNone/>
            </a:pP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600" indent="-609600">
              <a:spcBef>
                <a:spcPct val="20000"/>
              </a:spcBef>
            </a:pP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38555" y="3183255"/>
            <a:ext cx="102000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全都是就着（材料原来的）样子刻成（各种事物的）形象，各有各的神情姿态。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6330" y="5114290"/>
            <a:ext cx="103416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l">
              <a:buClrTx/>
              <a:buSzTx/>
              <a:buFontTx/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小船从头到尾长八分多一点儿，大约有两个黄米粒那么高。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/>
          <p:nvPr/>
        </p:nvSpPr>
        <p:spPr>
          <a:xfrm>
            <a:off x="1423035" y="2197735"/>
            <a:ext cx="9345295" cy="2922905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1.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积累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重要文学常识，巩固重点文言词语，掌握重点文言句子翻译。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2.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理解文章主旨，培养运用所学知识阅读文言文的能力。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2226" name="Text Box 2"/>
          <p:cNvSpPr txBox="1"/>
          <p:nvPr/>
        </p:nvSpPr>
        <p:spPr>
          <a:xfrm>
            <a:off x="3793490" y="696595"/>
            <a:ext cx="4606290" cy="92202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复习目标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8970" y="586105"/>
            <a:ext cx="11017250" cy="4909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其两膝相比者，各隐卷底衣褶中。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（4）佛印绝类弥勒，袒胸露乳，矫首昂视，神情与苏、黄不属。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8970" y="1470660"/>
            <a:ext cx="11017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他们的互相靠近的两膝，各自隐藏在手卷下边的衣褶里。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970" y="4327525"/>
            <a:ext cx="11017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佛印极像弥勒佛，坦胸露腹，抬头仰望，神情跟苏轼、黄庭坚不相类似。 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0690" y="586105"/>
            <a:ext cx="11313160" cy="513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）其人视端容寂，若听茶声然。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而计其长曾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不盈寸。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盖简桃核修狭者为之</a:t>
            </a:r>
            <a:r>
              <a:rPr lang="zh-CN" altLang="en-US" sz="3600" b="1" spc="2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600" b="1" spc="20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9625" y="1445260"/>
            <a:ext cx="10629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那个人眼睛正视着（茶炉），神色平静，好像在听茶水烧开了没有的样子。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5965" y="3566160"/>
            <a:ext cx="1101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可是计算它的长度竟然不满一寸。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6120" y="4963795"/>
            <a:ext cx="1101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原来是挑选长而窄的桃核刻成的。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/>
          <p:nvPr/>
        </p:nvSpPr>
        <p:spPr>
          <a:xfrm>
            <a:off x="570230" y="469265"/>
            <a:ext cx="11353800" cy="56807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理解性默写。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（1）文中点明核舟主题的句子是：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（2）文中突出苏东坡形象特征的句子是：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）写佛印放浪形骸、超脱尘世之外的句子是：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2780" y="2018665"/>
            <a:ext cx="5843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盖大苏泛赤壁云。</a:t>
            </a:r>
            <a:endParaRPr lang="zh-CN" altLang="en-US" sz="3600" b="1" u="sng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2780" y="3462655"/>
            <a:ext cx="5843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中峨冠而多髯者为东坡。</a:t>
            </a:r>
            <a:endParaRPr lang="zh-CN" altLang="en-US" sz="3600" b="1" u="sng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2780" y="4892040"/>
            <a:ext cx="5843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袒胸露乳，矫首昂视。</a:t>
            </a:r>
            <a:endParaRPr lang="zh-CN" altLang="en-US" sz="3600" b="1" u="sng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39115" y="1108075"/>
            <a:ext cx="11114405" cy="43859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）课文第三段中作者以对人物姿态、神情的生动细腻的描述，具体说明雕刻人“</a:t>
            </a:r>
            <a:r>
              <a:rPr lang="zh-CN" altLang="en-US" sz="36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6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”的精湛技艺。          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8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（5）点明全文中心的句子是：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875" y="1813560"/>
            <a:ext cx="1111504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3600" b="1" noProof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               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罔不因势象形  </a:t>
            </a:r>
            <a:endParaRPr lang="zh-CN" altLang="en-US" sz="36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各具情态</a:t>
            </a:r>
            <a:endParaRPr lang="zh-CN" altLang="en-US" sz="36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9415" y="4351655"/>
            <a:ext cx="5843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嘻，技亦灵怪矣哉！</a:t>
            </a:r>
            <a:endParaRPr lang="zh-CN" altLang="en-US" sz="3600" b="1" u="sng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/>
          <p:nvPr/>
        </p:nvSpPr>
        <p:spPr>
          <a:xfrm>
            <a:off x="2905125" y="434340"/>
            <a:ext cx="6603365" cy="9220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能力提升（三）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十字星 2"/>
          <p:cNvSpPr/>
          <p:nvPr/>
        </p:nvSpPr>
        <p:spPr>
          <a:xfrm>
            <a:off x="3417570" y="659130"/>
            <a:ext cx="376555" cy="47244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十字星 1"/>
          <p:cNvSpPr/>
          <p:nvPr/>
        </p:nvSpPr>
        <p:spPr>
          <a:xfrm>
            <a:off x="3041015" y="659130"/>
            <a:ext cx="376555" cy="47244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747" name="文本框 31746"/>
          <p:cNvSpPr txBox="1"/>
          <p:nvPr/>
        </p:nvSpPr>
        <p:spPr>
          <a:xfrm>
            <a:off x="1136650" y="1621790"/>
            <a:ext cx="9980295" cy="4184015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3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1.下列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字词解释正确的一项是（   ）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A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佛印绝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类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弥勒     类：很　　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B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珠可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历历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数也     历历：分明可数的样子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C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有所语         如：比如　　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D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勾画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了了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了了：线条简单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7765415" y="1732915"/>
            <a:ext cx="5962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ts val="765"/>
              </a:spcBef>
            </a:pPr>
            <a:r>
              <a:rPr lang="en-US" altLang="zh-CN" sz="400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B</a:t>
            </a:r>
            <a:endParaRPr lang="en-US" altLang="zh-CN" sz="4000" b="1" noProof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9250" y="5518785"/>
            <a:ext cx="7124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好像。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清楚明白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31746"/>
          <p:cNvSpPr txBox="1"/>
          <p:nvPr/>
        </p:nvSpPr>
        <p:spPr>
          <a:xfrm>
            <a:off x="678180" y="735330"/>
            <a:ext cx="10835640" cy="4246245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下列加红的词语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意思</a:t>
            </a:r>
            <a:r>
              <a:rPr lang="en-US" sz="36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不相同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的一项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）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高可二黍</a:t>
            </a:r>
            <a:r>
              <a:rPr lang="zh-CN" altLang="en-US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许       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潭中鱼可百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许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头    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B.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尝</a:t>
            </a:r>
            <a:r>
              <a:rPr lang="zh-CN" altLang="zh-CN" sz="3600" b="1" spc="2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贻余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核舟一     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射于家圃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C.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神情与苏黄</a:t>
            </a:r>
            <a:r>
              <a:rPr lang="zh-CN" altLang="zh-CN" sz="3600" b="1" spc="2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属   属</a:t>
            </a:r>
            <a:r>
              <a:rPr lang="zh-CN" altLang="zh-CN" sz="3600" b="1" spc="2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予作文以记之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D.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清风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以杓酌油沥之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640" y="5269865"/>
            <a:ext cx="11348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A.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表示约数。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曾经。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类似；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嘱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，嘱托。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慢慢地。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9351645" y="954405"/>
            <a:ext cx="5962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ts val="765"/>
              </a:spcBef>
            </a:pPr>
            <a:r>
              <a:rPr lang="en-US" altLang="zh-CN" sz="400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C</a:t>
            </a:r>
            <a:endParaRPr lang="en-US" altLang="zh-CN" sz="4000" b="1" noProof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9550" y="170180"/>
            <a:ext cx="11772265" cy="651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阅读下面【甲】【乙】两篇选文，完成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各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小题。</a:t>
            </a:r>
            <a:r>
              <a:rPr lang="zh-CN" altLang="en-US" sz="2400" b="1">
                <a:solidFill>
                  <a:srgbClr val="1F2DA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1F2DA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2018</a:t>
            </a:r>
            <a:r>
              <a:rPr lang="zh-CN" altLang="en-US" sz="2400" b="1">
                <a:solidFill>
                  <a:srgbClr val="1F2DA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四川中考）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【甲】舟首尾长约八分有奇，高可二黍许。中轩敞者为舱，箬篷覆之。旁开小窗，左右各四，共八扇。启窗而观，雕栏相望焉。闭之，则右刻“山高月小，水落石出”，左刻“清风徐来，水波不兴”，石青糁之。</a:t>
            </a:r>
            <a:endParaRPr lang="en-US" altLang="zh-CN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船头坐三人，中峨冠而多髯者为东坡，佛印居右，鲁直居左。苏、黄共阅一手卷。东坡右手执卷端，左手抚鲁直背。鲁直左手执卷末，右手指卷，如有所语。东坡现右足，鲁直现左足，各微侧，其两膝相比者，各隐卷底衣褶中。佛印绝类弥勒，袒胸露乳，矫首昂视，神情与苏、黄不属。卧右膝，诎右臂支船，而竖其左膝，左臂挂念珠倚之——珠可历历数也。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舟尾横卧一楫。楫左右舟子各一人。居右者椎髻仰面，左手倚一衡木，右手攀右趾，若啸呼状。居左者右手执蒲葵扇，左手抚炉，炉上有壶，其人视端容寂，若听茶声然。                                              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                  （节选魏学洢《核舟记》）</a:t>
            </a:r>
            <a:endParaRPr lang="en-US" altLang="zh-CN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【乙】忽一人大呼“火起”，夫起大呼，妇亦起大呼。两儿齐哭。俄而百千人大呼，百千儿哭，百千犬吠。中间力拉崩倒之声，火爆声，呼呼风声，百千齐作；又夹百千求救声，曳屋许许声，抢夺声，泼水声。凡所应有，无所不有。虽人有百手，手有百指，不能指其一端；人有百口，口有百舌，不能名其一处也。于是宾客无不变色离席，奋袖出臂，两股战战，几欲先走。</a:t>
            </a:r>
            <a:endParaRPr lang="en-US" altLang="zh-CN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忽然抚尺一下，群响毕绝。撤屏视之，一人、一桌、一椅、一扇、一抚尺而已。</a:t>
            </a:r>
            <a:endParaRPr lang="en-US" altLang="zh-CN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                  （节选林嗣环《口技》）</a:t>
            </a:r>
            <a:endParaRPr lang="zh-CN" altLang="en-US" sz="20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4305" y="165735"/>
            <a:ext cx="11882755" cy="23069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【乙】忽一人大呼“火起”，夫起大呼，妇亦起大呼。两儿齐哭。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俄而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百千人大呼，百千儿哭，百千犬吠。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中间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力拉崩倒之声，火爆声，呼呼风声，百千齐作；又夹百千求救声，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曳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屋许许声，抢夺声，泼水声。凡所应有，无所不有。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人有百手，手有百指，不能指其一端；人有百口，口有百舌，不能名其一处也。于是宾客无不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变色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离席，奋袖出臂，两股战战，几欲先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忽然抚尺一下，群响毕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。撤屏视之，一人、一桌、一椅、一扇、一抚尺而已。     </a:t>
            </a:r>
            <a:endParaRPr lang="zh-CN" altLang="en-US" sz="24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180" y="2561590"/>
            <a:ext cx="11882755" cy="41541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【参考译文】忽然有一个人大声呼叫：“起火啦”，丈夫起来大声呼叫，妇人也起来大声呼叫。两个小孩子一齐哭了起来。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一会儿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，有成百上千人大声呼叫，成百上千的小孩哭叫，成百上千条狗汪汪地叫。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其中夹杂着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劈里啪啦房屋倒塌的声音，烈火燃烧物品爆裂的声音，呼呼的风声，千百种声音一齐发出；又夹杂着成百上千人的求救的声音，众人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拉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塌燃烧着的房屋时一齐用力的呼喊声，抢救东西的声音，救火的声音。凡是在这种情况下应该有的声音，没有一样没有的。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即使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一个人有上百只手，每只手有上百个指头，也不能指明其中的任何一种声音来；即使一个人有上百张嘴，每张嘴里有上百条舌头，也不能说清其中一个地方。在这种情况下，宾客们没有一个不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变了脸色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，离开席位，捋起衣袖，伸出手臂，两腿打着哆嗦，差一点争先恐后地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忽然醒木一拍，各种声响全部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消失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了。撤去屏风一看里面，只有一个人、一张桌子、一把椅子、一把扇子、一块醒木罢了。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9905" y="172720"/>
            <a:ext cx="11172825" cy="557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）解释下列句中划横线的词语。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其两膝相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者（       ）       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如有所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）          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两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股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战战（  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）下列划横线词意义和用法相同的一组是（    ）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A.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启窗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           俄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百千人大呼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B.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佛印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类弥勒       群响毕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绝</a:t>
            </a:r>
            <a:endParaRPr lang="zh-CN" altLang="en-US" sz="3600" b="1" u="sng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C.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中轩敞者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舱       中峨冠而多髯者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东坡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二泰许         珠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历历数也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4906010" y="82518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靠近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4002405" y="142462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4002405" y="203930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大腿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10207625" y="2607310"/>
            <a:ext cx="5962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ts val="765"/>
              </a:spcBef>
            </a:pPr>
            <a:r>
              <a:rPr lang="en-US" altLang="zh-CN" sz="400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C</a:t>
            </a:r>
            <a:endParaRPr lang="en-US" altLang="zh-CN" sz="4000" b="1" noProof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275" y="5776595"/>
            <a:ext cx="113480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A.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表顺承；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俄而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连用，表示不久，一会儿。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极，非常；停止，消失。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判断动词，是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大约；可以，能够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0605" y="212090"/>
            <a:ext cx="10311765" cy="3442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10000"/>
              </a:lnSpc>
              <a:buClrTx/>
              <a:buSzTx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（3）翻译选文中的句子。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10000"/>
              </a:lnSpc>
              <a:buClrTx/>
              <a:buSzTx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其人视端容寂，若听茶声然。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10000"/>
              </a:lnSpc>
              <a:buClrTx/>
              <a:buSzTx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中间力拉崩倒之声。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3385" y="1445260"/>
            <a:ext cx="115462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那个人眼睛正视着（茶炉），神色平静，好像在听茶水烧开了没有的样子。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3186430"/>
            <a:ext cx="10629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其中夹杂着劈里啪啦房屋倒塌的声音。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965" y="3846830"/>
            <a:ext cx="11747500" cy="2527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【甲】文为了清楚而有条理地介绍核舟“大苏泛赤壁”这一主题，作者采用了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说明顺序；【乙】文第一自然段最后一句通过刻画“宾客”的神态、动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等细节，运用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描写烘托了口技表演者技艺的“善”。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6843395" y="448341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空间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2720975" y="5729288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侧面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/>
          <p:nvPr/>
        </p:nvSpPr>
        <p:spPr>
          <a:xfrm>
            <a:off x="3504565" y="347980"/>
            <a:ext cx="5143500" cy="9556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文学知识竞答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4800" b="1" dirty="0">
                <a:latin typeface="长城行楷体"/>
                <a:ea typeface="长城行楷体"/>
              </a:rPr>
              <a:t> </a:t>
            </a:r>
            <a:endParaRPr lang="zh-CN" altLang="en-US" sz="4800" b="1" dirty="0">
              <a:latin typeface="长城行楷体"/>
              <a:ea typeface="长城行楷体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370840" y="1257935"/>
            <a:ext cx="11450955" cy="513207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 anchor="t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3600" b="1">
                <a:latin typeface="长城行楷体"/>
                <a:ea typeface="长城行楷体"/>
              </a:rPr>
              <a:t>    《核舟记》选自清代张潮编的《</a:t>
            </a:r>
            <a:r>
              <a:rPr lang="en-US" altLang="zh-CN" sz="3600" b="1" u="sng">
                <a:latin typeface="长城行楷体"/>
                <a:ea typeface="长城行楷体"/>
              </a:rPr>
              <a:t>         </a:t>
            </a:r>
            <a:r>
              <a:rPr lang="en-US" altLang="zh-CN" sz="3600" b="1">
                <a:latin typeface="长城行楷体"/>
                <a:ea typeface="长城行楷体"/>
              </a:rPr>
              <a:t>》。作者是</a:t>
            </a:r>
            <a:r>
              <a:rPr lang="en-US" altLang="zh-CN" sz="3600" b="1" u="sng">
                <a:latin typeface="长城行楷体"/>
                <a:ea typeface="长城行楷体"/>
              </a:rPr>
              <a:t>       </a:t>
            </a:r>
            <a:r>
              <a:rPr lang="en-US" altLang="zh-CN" sz="3600" b="1">
                <a:latin typeface="长城行楷体"/>
                <a:ea typeface="长城行楷体"/>
              </a:rPr>
              <a:t>，字</a:t>
            </a:r>
            <a:r>
              <a:rPr lang="en-US" altLang="zh-CN" sz="3600" b="1" u="sng">
                <a:latin typeface="长城行楷体"/>
                <a:ea typeface="长城行楷体"/>
              </a:rPr>
              <a:t>      </a:t>
            </a:r>
            <a:r>
              <a:rPr lang="en-US" altLang="zh-CN" sz="3600" b="1">
                <a:latin typeface="长城行楷体"/>
                <a:ea typeface="长城行楷体"/>
              </a:rPr>
              <a:t>，明末嘉善人。</a:t>
            </a:r>
            <a:endParaRPr lang="en-US" altLang="zh-CN" sz="3600" b="1">
              <a:latin typeface="长城行楷体"/>
              <a:ea typeface="长城行楷体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600" b="1">
                <a:latin typeface="长城行楷体"/>
                <a:ea typeface="长城行楷体"/>
              </a:rPr>
              <a:t>    《赤壁赋》</a:t>
            </a:r>
            <a:r>
              <a:rPr lang="zh-CN" altLang="en-US" sz="3600" b="1">
                <a:latin typeface="长城行楷体"/>
                <a:ea typeface="长城行楷体"/>
              </a:rPr>
              <a:t>和</a:t>
            </a:r>
            <a:r>
              <a:rPr lang="en-US" altLang="zh-CN" sz="3600" b="1">
                <a:latin typeface="长城行楷体"/>
                <a:ea typeface="长城行楷体"/>
              </a:rPr>
              <a:t>《后赤壁赋》的作者是</a:t>
            </a:r>
            <a:r>
              <a:rPr lang="en-US" altLang="zh-CN" sz="3600" b="1" u="sng">
                <a:latin typeface="长城行楷体"/>
                <a:ea typeface="长城行楷体"/>
              </a:rPr>
              <a:t>    </a:t>
            </a:r>
            <a:r>
              <a:rPr lang="en-US" altLang="zh-CN" sz="3600" b="1">
                <a:latin typeface="长城行楷体"/>
                <a:ea typeface="长城行楷体"/>
              </a:rPr>
              <a:t>代大作家        </a:t>
            </a:r>
            <a:endParaRPr lang="en-US" altLang="zh-CN" sz="3600" b="1">
              <a:latin typeface="长城行楷体"/>
              <a:ea typeface="长城行楷体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600" b="1" u="sng">
                <a:latin typeface="长城行楷体"/>
                <a:ea typeface="长城行楷体"/>
              </a:rPr>
              <a:t>     </a:t>
            </a:r>
            <a:r>
              <a:rPr lang="en-US" altLang="zh-CN" sz="3600" b="1">
                <a:latin typeface="长城行楷体"/>
                <a:ea typeface="长城行楷体"/>
              </a:rPr>
              <a:t>。“山高月小，水落石出”是《</a:t>
            </a:r>
            <a:r>
              <a:rPr lang="en-US" altLang="zh-CN" sz="3600" b="1" u="sng">
                <a:latin typeface="长城行楷体"/>
                <a:ea typeface="长城行楷体"/>
              </a:rPr>
              <a:t>         </a:t>
            </a:r>
            <a:r>
              <a:rPr lang="en-US" altLang="zh-CN" sz="3600" b="1">
                <a:latin typeface="长城行楷体"/>
                <a:ea typeface="长城行楷体"/>
              </a:rPr>
              <a:t>》中的句子；“清风徐来，水波不兴”是《</a:t>
            </a:r>
            <a:r>
              <a:rPr lang="en-US" altLang="zh-CN" sz="3600" b="1" u="sng">
                <a:latin typeface="长城行楷体"/>
                <a:ea typeface="长城行楷体"/>
              </a:rPr>
              <a:t>        </a:t>
            </a:r>
            <a:r>
              <a:rPr lang="en-US" altLang="zh-CN" sz="3600" b="1">
                <a:latin typeface="长城行楷体"/>
                <a:ea typeface="长城行楷体"/>
              </a:rPr>
              <a:t>》中的句子。</a:t>
            </a:r>
            <a:endParaRPr lang="en-US" altLang="zh-CN" sz="3600" b="1">
              <a:latin typeface="长城行楷体"/>
              <a:ea typeface="长城行楷体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600" b="1">
                <a:latin typeface="长城行楷体"/>
                <a:ea typeface="长城行楷体"/>
              </a:rPr>
              <a:t>    黄庭坚是</a:t>
            </a:r>
            <a:r>
              <a:rPr lang="en-US" altLang="zh-CN" sz="3600" b="1" u="sng">
                <a:latin typeface="长城行楷体"/>
                <a:ea typeface="长城行楷体"/>
              </a:rPr>
              <a:t>    </a:t>
            </a:r>
            <a:r>
              <a:rPr lang="en-US" altLang="zh-CN" sz="3600" b="1">
                <a:latin typeface="长城行楷体"/>
                <a:ea typeface="长城行楷体"/>
              </a:rPr>
              <a:t>朝的文学家，字</a:t>
            </a:r>
            <a:r>
              <a:rPr lang="en-US" altLang="zh-CN" sz="3600" b="1" u="sng">
                <a:latin typeface="长城行楷体"/>
                <a:ea typeface="长城行楷体"/>
              </a:rPr>
              <a:t>     </a:t>
            </a:r>
            <a:r>
              <a:rPr lang="en-US" altLang="zh-CN" sz="3600" b="1">
                <a:latin typeface="长城行楷体"/>
                <a:ea typeface="长城行楷体"/>
              </a:rPr>
              <a:t>。     </a:t>
            </a:r>
            <a:endParaRPr lang="en-US" altLang="zh-CN" sz="3600" b="1">
              <a:latin typeface="长城行楷体"/>
              <a:ea typeface="长城行楷体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490855" y="3501390"/>
            <a:ext cx="21234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苏轼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8048625" y="3516630"/>
            <a:ext cx="2939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长城行楷体"/>
                <a:ea typeface="长城行楷体"/>
                <a:sym typeface="+mn-ea"/>
              </a:rPr>
              <a:t>后赤壁赋</a:t>
            </a:r>
            <a:endParaRPr lang="zh-CN" altLang="en-US" sz="3600" b="1" dirty="0">
              <a:solidFill>
                <a:srgbClr val="FF0000"/>
              </a:solidFill>
              <a:latin typeface="长城行楷体"/>
              <a:ea typeface="长城行楷体"/>
              <a:sym typeface="+mn-ea"/>
            </a:endParaRPr>
          </a:p>
        </p:txBody>
      </p:sp>
      <p:sp>
        <p:nvSpPr>
          <p:cNvPr id="2" name="Text Box 15"/>
          <p:cNvSpPr txBox="1"/>
          <p:nvPr/>
        </p:nvSpPr>
        <p:spPr>
          <a:xfrm>
            <a:off x="7837805" y="1383030"/>
            <a:ext cx="3017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虞初新志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15"/>
          <p:cNvSpPr txBox="1"/>
          <p:nvPr/>
        </p:nvSpPr>
        <p:spPr>
          <a:xfrm>
            <a:off x="939165" y="2089150"/>
            <a:ext cx="17360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魏学洢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15"/>
          <p:cNvSpPr txBox="1"/>
          <p:nvPr/>
        </p:nvSpPr>
        <p:spPr>
          <a:xfrm>
            <a:off x="3504565" y="2089150"/>
            <a:ext cx="2195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子敬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8841105" y="2810510"/>
            <a:ext cx="23342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3354070" y="5654040"/>
            <a:ext cx="21983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长城行楷体"/>
                <a:ea typeface="长城行楷体"/>
                <a:sym typeface="+mn-ea"/>
              </a:rPr>
              <a:t>宋</a:t>
            </a:r>
            <a:endParaRPr lang="zh-CN" altLang="en-US" sz="3600" b="1" dirty="0">
              <a:solidFill>
                <a:srgbClr val="FF0000"/>
              </a:solidFill>
              <a:latin typeface="长城行楷体"/>
              <a:ea typeface="长城行楷体"/>
              <a:sym typeface="+mn-ea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7374255" y="5669280"/>
            <a:ext cx="30219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长城行楷体"/>
                <a:ea typeface="长城行楷体"/>
                <a:sym typeface="+mn-ea"/>
              </a:rPr>
              <a:t>鲁直</a:t>
            </a:r>
            <a:endParaRPr lang="zh-CN" altLang="en-US" sz="3600" b="1" dirty="0">
              <a:solidFill>
                <a:srgbClr val="FF0000"/>
              </a:solidFill>
              <a:latin typeface="长城行楷体"/>
              <a:ea typeface="长城行楷体"/>
              <a:sym typeface="+mn-ea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7877175" y="4237990"/>
            <a:ext cx="2939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长城行楷体"/>
                <a:ea typeface="长城行楷体"/>
                <a:sym typeface="+mn-ea"/>
              </a:rPr>
              <a:t>赤壁赋</a:t>
            </a:r>
            <a:endParaRPr lang="zh-CN" altLang="en-US" sz="3600" b="1" dirty="0">
              <a:solidFill>
                <a:srgbClr val="FF0000"/>
              </a:solidFill>
              <a:latin typeface="长城行楷体"/>
              <a:ea typeface="长城行楷体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  <p:bldP spid="5135" grpId="0"/>
      <p:bldP spid="2" grpId="0"/>
      <p:bldP spid="3" grpId="0"/>
      <p:bldP spid="4" grpId="0"/>
      <p:bldP spid="5" grpId="0"/>
      <p:bldP spid="8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5165" y="477520"/>
            <a:ext cx="10819765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（5）【甲】【乙】两文分别表现了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我国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民间艺人微雕和口技技艺的高超。这样有着独特魅力的中华文化遗产，正逐渐消失。作为一名中学生，你认为应该怎样来保护或传承它们呢？（写出两条合理建议）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0" y="3498850"/>
            <a:ext cx="10977880" cy="2251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示例：①宣传倡导，全民参与。②开展技艺表演进校园（社区）活动。（或：建议相关部门高度重视；成立课外兴趣小组，学习技艺……）  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/>
          <p:nvPr/>
        </p:nvSpPr>
        <p:spPr>
          <a:xfrm>
            <a:off x="3357245" y="577850"/>
            <a:ext cx="5476240" cy="9220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拓展延伸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540" y="1746885"/>
            <a:ext cx="11170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你还知道哪些独具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魅力的中华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民族优秀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文化遗产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？请说一说，和同学们分享。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510" y="3673475"/>
            <a:ext cx="1117092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京剧、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昆曲、唐三彩、中国结、剪纸、年画、蜀绣、泥塑、糖画、宣纸、漆器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谢谢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600075"/>
            <a:ext cx="10257790" cy="56578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/>
          <p:nvPr/>
        </p:nvSpPr>
        <p:spPr>
          <a:xfrm>
            <a:off x="3318510" y="378460"/>
            <a:ext cx="5557520" cy="9220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基础巩固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十字星 6"/>
          <p:cNvSpPr/>
          <p:nvPr/>
        </p:nvSpPr>
        <p:spPr>
          <a:xfrm>
            <a:off x="4166870" y="603250"/>
            <a:ext cx="376555" cy="47244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1695" y="1581150"/>
            <a:ext cx="1047178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1.本文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是一篇事物说明文，它的说明对象是什么？说明对象有何特征？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770" name="Text Box 2"/>
          <p:cNvSpPr txBox="1"/>
          <p:nvPr/>
        </p:nvSpPr>
        <p:spPr>
          <a:xfrm>
            <a:off x="1718628" y="3281363"/>
            <a:ext cx="29527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说明对象：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0474" name="Text Box 10"/>
          <p:cNvSpPr txBox="1"/>
          <p:nvPr/>
        </p:nvSpPr>
        <p:spPr>
          <a:xfrm>
            <a:off x="4166553" y="3281680"/>
            <a:ext cx="2592387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核舟</a:t>
            </a:r>
            <a:endParaRPr lang="zh-CN" altLang="en-US" sz="6000" b="1" dirty="0">
              <a:solidFill>
                <a:srgbClr val="FF99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1718945" y="4624070"/>
            <a:ext cx="670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说明对象的特征：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0"/>
          <p:cNvSpPr txBox="1"/>
          <p:nvPr/>
        </p:nvSpPr>
        <p:spPr>
          <a:xfrm>
            <a:off x="5245418" y="4624070"/>
            <a:ext cx="2592387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奇巧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6478270" y="4211320"/>
            <a:ext cx="127000" cy="1651000"/>
          </a:xfrm>
          <a:prstGeom prst="leftBrace">
            <a:avLst/>
          </a:prstGeom>
          <a:ln>
            <a:solidFill>
              <a:srgbClr val="1F2D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6758940" y="3978910"/>
            <a:ext cx="3114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体积小</a:t>
            </a:r>
            <a:endParaRPr lang="zh-CN" altLang="en-US" sz="36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6758940" y="4624070"/>
            <a:ext cx="38741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构思巧</a:t>
            </a:r>
            <a:endParaRPr lang="zh-CN" altLang="en-US" sz="36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6758940" y="5269230"/>
            <a:ext cx="5432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雕刻的人、物、字数量多</a:t>
            </a:r>
            <a:endParaRPr lang="zh-CN" altLang="en-US" sz="36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" grpId="0"/>
      <p:bldP spid="4" grpId="0" bldLvl="0" animBg="1"/>
      <p:bldP spid="5" grpId="0"/>
      <p:bldP spid="9" grpId="0"/>
      <p:bldP spid="10" grpId="0"/>
      <p:bldP spid="32770" grpId="0"/>
      <p:bldP spid="1904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73405" y="243840"/>
            <a:ext cx="10565130" cy="734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5020"/>
              </a:lnSpc>
              <a:buClrTx/>
              <a:buSzTx/>
              <a:buFontTx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2.本文的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说明顺序是什么？请具体说一说。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015" y="1121410"/>
            <a:ext cx="11443970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33400" indent="0" algn="l" fontAlgn="auto">
              <a:lnSpc>
                <a:spcPct val="12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空间顺序：</a:t>
            </a: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船舱</a:t>
            </a:r>
            <a:r>
              <a:rPr lang="en-US" altLang="zh-CN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船头</a:t>
            </a:r>
            <a:r>
              <a:rPr lang="en-US" altLang="zh-CN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船尾</a:t>
            </a:r>
            <a:r>
              <a:rPr lang="en-US" altLang="zh-CN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船背</a:t>
            </a:r>
            <a:endParaRPr lang="zh-CN" altLang="en-US" sz="3200" b="1" spc="0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340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逻辑顺序：</a:t>
            </a:r>
            <a:endParaRPr lang="zh-CN" altLang="en-US" sz="3200" b="1" spc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①先整体后局部——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buClrTx/>
              <a:buSzTx/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先写舟的尺寸大小，后写船舱、船头及船尾。</a:t>
            </a:r>
            <a:endParaRPr lang="zh-CN" altLang="en-US" sz="32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3400" indent="0" algn="l" fontAlgn="auto">
              <a:lnSpc>
                <a:spcPct val="120000"/>
              </a:lnSpc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②先主后次——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533400" indent="0" algn="l" fontAlgn="auto">
              <a:lnSpc>
                <a:spcPct val="120000"/>
              </a:lnSpc>
              <a:buFontTx/>
              <a:buNone/>
            </a:pP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核舟正面是主，背面是次。</a:t>
            </a:r>
            <a:r>
              <a:rPr 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endParaRPr lang="zh-CN" altLang="en-US" sz="32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14400" lvl="1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船舱是主，船头、船尾是次。</a:t>
            </a:r>
            <a:endParaRPr lang="zh-CN" altLang="en-US" sz="32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914400" lvl="1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船头人物是主，船尾人物是次。</a:t>
            </a:r>
            <a:endParaRPr lang="zh-CN" altLang="en-US" sz="32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14400" lvl="1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苏东坡是主，黄鲁直、佛印是次。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07060" y="417830"/>
            <a:ext cx="10565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运用了哪些说明方法？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试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分析其作用。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060" y="1212215"/>
            <a:ext cx="10977880" cy="5210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）列数字：“舟首尾长约八分有奇，高可二黍许。”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“通计一舟……为字共三十有四。”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3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核舟体积有多大，长有多少，高有多少，船舱部分雕刻了多少东西，都各有其数，读来一目了然。</a:t>
            </a:r>
            <a:endParaRPr lang="zh-CN" altLang="en-US" sz="32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3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）作比较：“通计一舟……而计其长曾不盈寸。”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FontTx/>
              <a:buNone/>
            </a:pPr>
            <a:r>
              <a:rPr lang="zh-CN" altLang="en-US" sz="3200" b="1">
                <a:solidFill>
                  <a:srgbClr val="1F2D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核舟容量大、所刻景物甚多与“而计其长曾不盈寸” 对比，使人们更强烈地感到这个玲珑剔透、精美绝伦的艺术品有巧夺天工之妙，以此突出雕刻精湛的技艺。</a:t>
            </a:r>
            <a:endParaRPr lang="zh-CN" altLang="en-US" sz="3200" b="1">
              <a:solidFill>
                <a:srgbClr val="1F2D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1655" y="275590"/>
            <a:ext cx="10565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根据课文理解填空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1655" y="1032510"/>
            <a:ext cx="1110805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《核舟记》介绍了以“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”为主题的核舟，先</a:t>
            </a:r>
            <a:r>
              <a:rPr lang="zh-CN" altLang="en-US" sz="3200" b="1" dirty="0" smtClean="0">
                <a:solidFill>
                  <a:srgbClr val="1F2DA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体介绍核舟的概貌，再</a:t>
            </a:r>
            <a:r>
              <a:rPr lang="zh-CN" altLang="en-US" sz="3200" b="1" dirty="0" smtClean="0">
                <a:solidFill>
                  <a:srgbClr val="1F2DA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别从</a:t>
            </a:r>
            <a:r>
              <a:rPr 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en-US" altLang="zh-CN" sz="3200" b="1" u="sng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等按</a:t>
            </a:r>
            <a:r>
              <a:rPr 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顺序呈现核舟上的雕刻内容。介绍船头船尾五人雕像时，又以船头的苏轼、黄庭坚、佛印三人为主，按由主到次的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顺序进行描写，最后</a:t>
            </a:r>
            <a:r>
              <a:rPr lang="zh-CN" altLang="en-US" sz="3200" b="1" dirty="0" smtClean="0">
                <a:solidFill>
                  <a:srgbClr val="1F2DA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计核舟上所刻物品、文字数目以显示核舟容量之大，突出了雕刻者工艺的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，准确生动对应了文章开头所述王叔远“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”的“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”技艺，赞扬了我国古代工艺美术品的水平以及雕刻艺人的</a:t>
            </a:r>
            <a:r>
              <a:rPr 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5683250" y="1108393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大苏泛赤壁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9413240" y="1692275"/>
            <a:ext cx="2054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船头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771525" y="2291080"/>
            <a:ext cx="1419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船尾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651125" y="2290763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船背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4958080" y="2290763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空间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5241290" y="3428048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逻辑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2504440" y="4600893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精湛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1193165" y="5184775"/>
            <a:ext cx="5682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罔不因势象形    各具情态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6"/>
          <p:cNvSpPr txBox="1"/>
          <p:nvPr/>
        </p:nvSpPr>
        <p:spPr>
          <a:xfrm>
            <a:off x="7809865" y="5184458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奇巧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6"/>
          <p:cNvSpPr txBox="1"/>
          <p:nvPr/>
        </p:nvSpPr>
        <p:spPr>
          <a:xfrm>
            <a:off x="8912860" y="5794058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精巧技艺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6"/>
          <p:cNvSpPr txBox="1"/>
          <p:nvPr/>
        </p:nvSpPr>
        <p:spPr>
          <a:xfrm>
            <a:off x="7080250" y="1691958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船舱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13435" y="498475"/>
            <a:ext cx="10565130" cy="22517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主旨归纳：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课文如此细致地介绍核舟这雕刻品的艺术形象，说明了什么？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11" name="Rectangle 3"/>
          <p:cNvSpPr/>
          <p:nvPr/>
        </p:nvSpPr>
        <p:spPr>
          <a:xfrm>
            <a:off x="843915" y="2750185"/>
            <a:ext cx="1056513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本文通过对核舟的细致描绘，显示雕刻者构思的巧妙，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赞美了雕刻者的高超技艺，同时也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显示了我国古代工艺美术的卓越成就。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3291205" y="381000"/>
            <a:ext cx="6603365" cy="9220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能力提升（一）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十字星 2"/>
          <p:cNvSpPr/>
          <p:nvPr/>
        </p:nvSpPr>
        <p:spPr>
          <a:xfrm>
            <a:off x="3815080" y="605790"/>
            <a:ext cx="376555" cy="47244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十字星 3"/>
          <p:cNvSpPr/>
          <p:nvPr/>
        </p:nvSpPr>
        <p:spPr>
          <a:xfrm>
            <a:off x="3438525" y="605790"/>
            <a:ext cx="376555" cy="47244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0420" y="1443355"/>
            <a:ext cx="10551160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en-US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.重点实词 </a:t>
            </a:r>
            <a:endParaRPr lang="zh-CN" altLang="zh-CN" sz="3600" b="1" spc="2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0760" y="2198370"/>
            <a:ext cx="11057890" cy="4387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（1）能以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径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寸之木（      ） 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宫室、器皿（              ）   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罔不因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势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象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形（           ）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）（      ）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（4）尝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贻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余核舟一（    ）  </a:t>
            </a:r>
            <a:endParaRPr lang="zh-CN" altLang="zh-CN" sz="3600" b="1" spc="2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（5）舟首尾长约八分有</a:t>
            </a:r>
            <a:r>
              <a:rPr lang="zh-CN" altLang="zh-CN" sz="3600" b="1" spc="2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</a:t>
            </a:r>
            <a:r>
              <a:rPr lang="zh-CN" altLang="zh-CN" sz="3600" b="1" spc="2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）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5814060" y="222853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直径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5814060" y="370808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无不、全都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5737860" y="2976245"/>
            <a:ext cx="3737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做，这里指雕刻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5814060" y="442944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顺着、就着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9592945" y="4429760"/>
            <a:ext cx="1943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 Box 6"/>
          <p:cNvSpPr txBox="1"/>
          <p:nvPr/>
        </p:nvSpPr>
        <p:spPr>
          <a:xfrm>
            <a:off x="5835015" y="515461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赠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6"/>
          <p:cNvSpPr txBox="1"/>
          <p:nvPr/>
        </p:nvSpPr>
        <p:spPr>
          <a:xfrm>
            <a:off x="7284720" y="589121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零数、余数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6220</Words>
  <Application>WPS 演示</Application>
  <PresentationFormat>宽屏</PresentationFormat>
  <Paragraphs>466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黑体</vt:lpstr>
      <vt:lpstr>楷体</vt:lpstr>
      <vt:lpstr>Times New Roman</vt:lpstr>
      <vt:lpstr>楷体_GB2312</vt:lpstr>
      <vt:lpstr>新宋体</vt:lpstr>
      <vt:lpstr>长城行楷体</vt:lpstr>
      <vt:lpstr>华文新魏</vt:lpstr>
      <vt:lpstr>华文行楷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天天有喜</cp:lastModifiedBy>
  <cp:revision>164</cp:revision>
  <dcterms:created xsi:type="dcterms:W3CDTF">2019-06-19T02:08:00Z</dcterms:created>
  <dcterms:modified xsi:type="dcterms:W3CDTF">2020-04-30T07:40:20Z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