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emf" ContentType="image/x-emf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9" r:id="rId4"/>
    <p:sldId id="317" r:id="rId5"/>
    <p:sldId id="260" r:id="rId6"/>
    <p:sldId id="443" r:id="rId7"/>
    <p:sldId id="329" r:id="rId8"/>
    <p:sldId id="32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263" r:id="rId18"/>
    <p:sldId id="265" r:id="rId19"/>
    <p:sldId id="434" r:id="rId20"/>
    <p:sldId id="537" r:id="rId21"/>
    <p:sldId id="590" r:id="rId22"/>
    <p:sldId id="268" r:id="rId23"/>
    <p:sldId id="262" r:id="rId24"/>
    <p:sldId id="540" r:id="rId25"/>
    <p:sldId id="541" r:id="rId26"/>
    <p:sldId id="591" r:id="rId27"/>
    <p:sldId id="539" r:id="rId28"/>
    <p:sldId id="270" r:id="rId29"/>
    <p:sldId id="376" r:id="rId30"/>
    <p:sldId id="377" r:id="rId31"/>
    <p:sldId id="271" r:id="rId32"/>
    <p:sldId id="378" r:id="rId33"/>
    <p:sldId id="379" r:id="rId34"/>
    <p:sldId id="380" r:id="rId35"/>
    <p:sldId id="272" r:id="rId36"/>
    <p:sldId id="381" r:id="rId37"/>
    <p:sldId id="382" r:id="rId38"/>
    <p:sldId id="279" r:id="rId39"/>
    <p:sldId id="340" r:id="rId40"/>
    <p:sldId id="341" r:id="rId41"/>
    <p:sldId id="280" r:id="rId42"/>
    <p:sldId id="342" r:id="rId43"/>
    <p:sldId id="343" r:id="rId44"/>
    <p:sldId id="282" r:id="rId45"/>
    <p:sldId id="333" r:id="rId46"/>
    <p:sldId id="315" r:id="rId47"/>
    <p:sldId id="345" r:id="rId48"/>
    <p:sldId id="330" r:id="rId49"/>
    <p:sldId id="273" r:id="rId50"/>
    <p:sldId id="383" r:id="rId51"/>
    <p:sldId id="384" r:id="rId52"/>
    <p:sldId id="321" r:id="rId53"/>
    <p:sldId id="322" r:id="rId54"/>
    <p:sldId id="385" r:id="rId55"/>
    <p:sldId id="320" r:id="rId56"/>
    <p:sldId id="275" r:id="rId57"/>
    <p:sldId id="386" r:id="rId58"/>
    <p:sldId id="387" r:id="rId59"/>
    <p:sldId id="538" r:id="rId60"/>
    <p:sldId id="587" r:id="rId61"/>
    <p:sldId id="588" r:id="rId62"/>
    <p:sldId id="350" r:id="rId63"/>
    <p:sldId id="278" r:id="rId64"/>
    <p:sldId id="580" r:id="rId65"/>
    <p:sldId id="542" r:id="rId66"/>
    <p:sldId id="545" r:id="rId67"/>
    <p:sldId id="546" r:id="rId68"/>
    <p:sldId id="585" r:id="rId69"/>
    <p:sldId id="547" r:id="rId70"/>
    <p:sldId id="571" r:id="rId71"/>
    <p:sldId id="548" r:id="rId72"/>
    <p:sldId id="586" r:id="rId73"/>
    <p:sldId id="474" r:id="rId74"/>
    <p:sldId id="469" r:id="rId75"/>
    <p:sldId id="549" r:id="rId76"/>
    <p:sldId id="584" r:id="rId77"/>
    <p:sldId id="560" r:id="rId78"/>
    <p:sldId id="404" r:id="rId79"/>
    <p:sldId id="405" r:id="rId80"/>
    <p:sldId id="406" r:id="rId81"/>
    <p:sldId id="484" r:id="rId82"/>
    <p:sldId id="488" r:id="rId83"/>
    <p:sldId id="567" r:id="rId84"/>
    <p:sldId id="493" r:id="rId85"/>
    <p:sldId id="561" r:id="rId86"/>
    <p:sldId id="500" r:id="rId87"/>
    <p:sldId id="463" r:id="rId88"/>
    <p:sldId id="464" r:id="rId89"/>
    <p:sldId id="565" r:id="rId90"/>
    <p:sldId id="562" r:id="rId91"/>
    <p:sldId id="589" r:id="rId92"/>
    <p:sldId id="533" r:id="rId93"/>
    <p:sldId id="352" r:id="rId94"/>
    <p:sldId id="355" r:id="rId95"/>
    <p:sldId id="359" r:id="rId96"/>
    <p:sldId id="360" r:id="rId97"/>
    <p:sldId id="361" r:id="rId98"/>
    <p:sldId id="362" r:id="rId99"/>
    <p:sldId id="363" r:id="rId100"/>
    <p:sldId id="364" r:id="rId101"/>
    <p:sldId id="365" r:id="rId102"/>
    <p:sldId id="366" r:id="rId103"/>
    <p:sldId id="367" r:id="rId104"/>
  </p:sldIdLst>
  <p:sldSz cx="9144000" cy="7696200"/>
  <p:notesSz cx="6858000" cy="9144000"/>
  <p:custDataLst>
    <p:tags r:id="rId10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00FF"/>
    <a:srgbClr val="0000FF"/>
    <a:srgbClr val="FFFF00"/>
    <a:srgbClr val="FFCC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8" autoAdjust="0"/>
    <p:restoredTop sz="94711"/>
  </p:normalViewPr>
  <p:slideViewPr>
    <p:cSldViewPr showGuides="1">
      <p:cViewPr varScale="1">
        <p:scale>
          <a:sx n="74" d="100"/>
          <a:sy n="74" d="100"/>
        </p:scale>
        <p:origin x="1464" y="67"/>
      </p:cViewPr>
      <p:guideLst>
        <p:guide orient="horz" pos="24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674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00" Type="http://schemas.openxmlformats.org/officeDocument/2006/relationships/slide" Target="slides/slide98.xml" /><Relationship Id="rId101" Type="http://schemas.openxmlformats.org/officeDocument/2006/relationships/slide" Target="slides/slide99.xml" /><Relationship Id="rId102" Type="http://schemas.openxmlformats.org/officeDocument/2006/relationships/slide" Target="slides/slide100.xml" /><Relationship Id="rId103" Type="http://schemas.openxmlformats.org/officeDocument/2006/relationships/slide" Target="slides/slide101.xml" /><Relationship Id="rId104" Type="http://schemas.openxmlformats.org/officeDocument/2006/relationships/slide" Target="slides/slide102.xml" /><Relationship Id="rId105" Type="http://schemas.openxmlformats.org/officeDocument/2006/relationships/tags" Target="tags/tag1.xml" /><Relationship Id="rId106" Type="http://schemas.openxmlformats.org/officeDocument/2006/relationships/presProps" Target="presProps.xml" /><Relationship Id="rId107" Type="http://schemas.openxmlformats.org/officeDocument/2006/relationships/viewProps" Target="viewProps.xml" /><Relationship Id="rId108" Type="http://schemas.openxmlformats.org/officeDocument/2006/relationships/theme" Target="theme/theme1.xml" /><Relationship Id="rId109" Type="http://schemas.openxmlformats.org/officeDocument/2006/relationships/tableStyles" Target="tableStyles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slide" Target="slides/slide84.xml" /><Relationship Id="rId87" Type="http://schemas.openxmlformats.org/officeDocument/2006/relationships/slide" Target="slides/slide85.xml" /><Relationship Id="rId88" Type="http://schemas.openxmlformats.org/officeDocument/2006/relationships/slide" Target="slides/slide86.xml" /><Relationship Id="rId89" Type="http://schemas.openxmlformats.org/officeDocument/2006/relationships/slide" Target="slides/slide87.xml" /><Relationship Id="rId9" Type="http://schemas.openxmlformats.org/officeDocument/2006/relationships/slide" Target="slides/slide7.xml" /><Relationship Id="rId90" Type="http://schemas.openxmlformats.org/officeDocument/2006/relationships/slide" Target="slides/slide88.xml" /><Relationship Id="rId91" Type="http://schemas.openxmlformats.org/officeDocument/2006/relationships/slide" Target="slides/slide89.xml" /><Relationship Id="rId92" Type="http://schemas.openxmlformats.org/officeDocument/2006/relationships/slide" Target="slides/slide90.xml" /><Relationship Id="rId93" Type="http://schemas.openxmlformats.org/officeDocument/2006/relationships/slide" Target="slides/slide91.xml" /><Relationship Id="rId94" Type="http://schemas.openxmlformats.org/officeDocument/2006/relationships/slide" Target="slides/slide92.xml" /><Relationship Id="rId95" Type="http://schemas.openxmlformats.org/officeDocument/2006/relationships/slide" Target="slides/slide93.xml" /><Relationship Id="rId96" Type="http://schemas.openxmlformats.org/officeDocument/2006/relationships/slide" Target="slides/slide94.xml" /><Relationship Id="rId97" Type="http://schemas.openxmlformats.org/officeDocument/2006/relationships/slide" Target="slides/slide95.xml" /><Relationship Id="rId98" Type="http://schemas.openxmlformats.org/officeDocument/2006/relationships/slide" Target="slides/slide96.xml" /><Relationship Id="rId99" Type="http://schemas.openxmlformats.org/officeDocument/2006/relationships/slide" Target="slides/slide97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86FB5C5-308E-4797-99D1-7D3AE7AA9B5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2E3490F-92F2-456F-8557-EF1ABBE37D5B}" type="parTrans" cxnId="{E88C1DAB-1078-492A-A752-B0BB69143BB6}">
      <dgm:prSet/>
      <dgm:spPr/>
      <dgm:t>
        <a:bodyPr/>
        <a:lstStyle/>
        <a:p>
          <a:endParaRPr lang="zh-CN" altLang="en-US"/>
        </a:p>
      </dgm:t>
    </dgm:pt>
    <dgm:pt modelId="{966BA75E-50D1-4A0D-8338-EE5816E743D5}">
      <dgm:prSet custT="1"/>
      <dgm:spPr/>
      <dgm:t>
        <a:bodyPr/>
        <a:lstStyle/>
        <a:p>
          <a:pPr rtl="0"/>
          <a:r>
            <a:rPr lang="zh-CN" sz="2400" b="1"/>
            <a:t>日</a:t>
          </a:r>
          <a:endParaRPr lang="en-US" altLang="zh-CN" sz="2400" b="1"/>
        </a:p>
        <a:p>
          <a:pPr rtl="0"/>
          <a:r>
            <a:rPr lang="zh-CN" sz="2400" b="1"/>
            <a:t>出</a:t>
          </a:r>
          <a:endParaRPr lang="en-US" altLang="zh-CN" sz="2400" b="1"/>
        </a:p>
        <a:p>
          <a:pPr rtl="0"/>
          <a:r>
            <a:rPr lang="zh-CN" sz="2400" b="1"/>
            <a:t>前</a:t>
          </a:r>
          <a:endParaRPr lang="en-US" sz="2400" b="1"/>
        </a:p>
      </dgm:t>
    </dgm:pt>
    <dgm:pt modelId="{9D91BDE1-40DF-4A66-B603-248B66409657}" type="sibTrans" cxnId="{E88C1DAB-1078-492A-A752-B0BB69143BB6}">
      <dgm:prSet/>
      <dgm:spPr/>
      <dgm:t>
        <a:bodyPr/>
        <a:lstStyle/>
        <a:p>
          <a:endParaRPr lang="zh-CN" altLang="en-US"/>
        </a:p>
      </dgm:t>
    </dgm:pt>
    <dgm:pt modelId="{D6DA5501-F4CD-40AA-A242-B75705D4AE47}" type="parTrans" cxnId="{F2CC1AE8-8827-4CEC-966C-44143E8CD24A}">
      <dgm:prSet/>
      <dgm:spPr/>
      <dgm:t>
        <a:bodyPr/>
        <a:lstStyle/>
        <a:p>
          <a:endParaRPr lang="zh-CN" altLang="en-US"/>
        </a:p>
      </dgm:t>
    </dgm:pt>
    <dgm:pt modelId="{17F1807A-DD43-4AF8-8D8B-BB162F980B21}">
      <dgm:prSet custT="1"/>
      <dgm:spPr/>
      <dgm:t>
        <a:bodyPr/>
        <a:lstStyle/>
        <a:p>
          <a:pPr algn="l" rtl="0"/>
          <a:r>
            <a:rPr lang="zh-CN" sz="2000" b="1">
              <a:solidFill>
                <a:schemeClr val="bg1"/>
              </a:solidFill>
            </a:rPr>
            <a:t>大风扬积雪击面</a:t>
          </a:r>
          <a:endParaRPr lang="en-US" altLang="zh-CN" sz="2000" b="1">
            <a:solidFill>
              <a:schemeClr val="bg1"/>
            </a:solidFill>
          </a:endParaRPr>
        </a:p>
        <a:p>
          <a:pPr algn="l" rtl="0"/>
          <a:endParaRPr lang="en-US" altLang="zh-CN" sz="2000">
            <a:solidFill>
              <a:schemeClr val="bg1"/>
            </a:solidFill>
          </a:endParaRPr>
        </a:p>
        <a:p>
          <a:pPr algn="l" rtl="0"/>
          <a:r>
            <a:rPr lang="zh-CN" sz="2000" b="1">
              <a:solidFill>
                <a:schemeClr val="bg1"/>
              </a:solidFill>
            </a:rPr>
            <a:t>亭东自足下皆云漫</a:t>
          </a:r>
          <a:endParaRPr lang="en-US" altLang="zh-CN" sz="2000" b="1">
            <a:solidFill>
              <a:schemeClr val="bg1"/>
            </a:solidFill>
          </a:endParaRPr>
        </a:p>
        <a:p>
          <a:pPr algn="l" rtl="0"/>
          <a:endParaRPr lang="en-US" altLang="zh-CN" sz="2000">
            <a:solidFill>
              <a:schemeClr val="bg1"/>
            </a:solidFill>
          </a:endParaRPr>
        </a:p>
        <a:p>
          <a:pPr algn="l" rtl="0"/>
          <a:r>
            <a:rPr lang="zh-CN" sz="2000" b="1">
              <a:solidFill>
                <a:schemeClr val="bg1"/>
              </a:solidFill>
            </a:rPr>
            <a:t>云中白若摴蒱数十立者，山也</a:t>
          </a:r>
          <a:r>
            <a:rPr lang="en-US" sz="2000" b="1">
              <a:solidFill>
                <a:schemeClr val="bg1"/>
              </a:solidFill>
            </a:rPr>
            <a:t> </a:t>
          </a:r>
        </a:p>
      </dgm:t>
    </dgm:pt>
    <dgm:pt modelId="{2D2B2341-9AEF-41FD-B538-4E297036136D}" type="sibTrans" cxnId="{F2CC1AE8-8827-4CEC-966C-44143E8CD24A}">
      <dgm:prSet/>
      <dgm:spPr/>
      <dgm:t>
        <a:bodyPr/>
        <a:lstStyle/>
        <a:p>
          <a:endParaRPr lang="zh-CN" altLang="en-US"/>
        </a:p>
      </dgm:t>
    </dgm:pt>
    <dgm:pt modelId="{8467C9A5-6CDF-4120-9A9B-1695094B8F1A}" type="parTrans" cxnId="{48EE4DA1-5CD0-4D42-95D2-2248CDC32155}">
      <dgm:prSet/>
      <dgm:spPr/>
      <dgm:t>
        <a:bodyPr/>
        <a:lstStyle/>
        <a:p>
          <a:endParaRPr lang="zh-CN" altLang="en-US"/>
        </a:p>
      </dgm:t>
    </dgm:pt>
    <dgm:pt modelId="{5E153D34-F3CA-4C77-BF3F-E9987543D41A}">
      <dgm:prSet custT="1"/>
      <dgm:spPr/>
      <dgm:t>
        <a:bodyPr/>
        <a:lstStyle/>
        <a:p>
          <a:pPr rtl="0"/>
          <a:r>
            <a:rPr lang="zh-CN" sz="2400" b="1"/>
            <a:t>日出时</a:t>
          </a:r>
          <a:endParaRPr lang="en-US" sz="2400" b="1"/>
        </a:p>
      </dgm:t>
    </dgm:pt>
    <dgm:pt modelId="{28196229-E20F-47F5-AF32-C1A8225D8535}" type="sibTrans" cxnId="{48EE4DA1-5CD0-4D42-95D2-2248CDC32155}">
      <dgm:prSet/>
      <dgm:spPr/>
      <dgm:t>
        <a:bodyPr/>
        <a:lstStyle/>
        <a:p>
          <a:endParaRPr lang="zh-CN" altLang="en-US"/>
        </a:p>
      </dgm:t>
    </dgm:pt>
    <dgm:pt modelId="{36E0A8A1-1898-4C2B-A1A0-2724D28EF6BB}" type="parTrans" cxnId="{F85B76CA-2927-4219-9EA1-E96C3998CAFA}">
      <dgm:prSet/>
      <dgm:spPr/>
      <dgm:t>
        <a:bodyPr/>
        <a:lstStyle/>
        <a:p>
          <a:endParaRPr lang="zh-CN" altLang="en-US"/>
        </a:p>
      </dgm:t>
    </dgm:pt>
    <dgm:pt modelId="{AA1DDB43-2797-42FF-A811-718186629594}">
      <dgm:prSet/>
      <dgm:spPr/>
      <dgm:t>
        <a:bodyPr/>
        <a:lstStyle/>
        <a:p>
          <a:pPr algn="l" rtl="0"/>
          <a:r>
            <a:rPr lang="zh-CN" b="1"/>
            <a:t>极天云一线异色</a:t>
          </a:r>
          <a:endParaRPr lang="en-US" altLang="zh-CN" b="1"/>
        </a:p>
        <a:p>
          <a:pPr algn="l" rtl="0"/>
          <a:endParaRPr lang="en-US" altLang="zh-CN"/>
        </a:p>
        <a:p>
          <a:pPr algn="l" rtl="0"/>
          <a:r>
            <a:rPr lang="zh-CN" b="1"/>
            <a:t>须臾成五采</a:t>
          </a:r>
          <a:endParaRPr lang="en-US" altLang="zh-CN" b="1"/>
        </a:p>
        <a:p>
          <a:pPr algn="l" rtl="0"/>
          <a:endParaRPr lang="en-US" altLang="zh-CN"/>
        </a:p>
        <a:p>
          <a:pPr algn="l" rtl="0"/>
          <a:r>
            <a:rPr lang="zh-CN" b="1"/>
            <a:t>日上，正赤如丹，下有红光动摇承之</a:t>
          </a:r>
          <a:r>
            <a:rPr lang="en-US" b="1"/>
            <a:t> </a:t>
          </a:r>
        </a:p>
      </dgm:t>
    </dgm:pt>
    <dgm:pt modelId="{310F38FE-B5C8-4BCF-BC6A-1BA9FA6E631C}" type="sibTrans" cxnId="{F85B76CA-2927-4219-9EA1-E96C3998CAFA}">
      <dgm:prSet/>
      <dgm:spPr/>
      <dgm:t>
        <a:bodyPr/>
        <a:lstStyle/>
        <a:p>
          <a:endParaRPr lang="zh-CN" altLang="en-US"/>
        </a:p>
      </dgm:t>
    </dgm:pt>
    <dgm:pt modelId="{6369F6C5-F5E3-4232-A193-1615FD816123}" type="parTrans" cxnId="{6663B51C-83F1-4E61-9804-A725801BC341}">
      <dgm:prSet/>
      <dgm:spPr/>
      <dgm:t>
        <a:bodyPr/>
        <a:lstStyle/>
        <a:p>
          <a:endParaRPr lang="zh-CN" altLang="en-US"/>
        </a:p>
      </dgm:t>
    </dgm:pt>
    <dgm:pt modelId="{5024A973-44CB-4E5D-B645-56E17039A35D}">
      <dgm:prSet custT="1"/>
      <dgm:spPr/>
      <dgm:t>
        <a:bodyPr/>
        <a:lstStyle/>
        <a:p>
          <a:pPr rtl="0"/>
          <a:r>
            <a:rPr lang="zh-CN" sz="2400" b="1"/>
            <a:t>日出后</a:t>
          </a:r>
          <a:endParaRPr lang="en-US" sz="2400" b="1"/>
        </a:p>
      </dgm:t>
    </dgm:pt>
    <dgm:pt modelId="{25177B6C-20E9-48B1-BC02-ED7768E906D7}" type="sibTrans" cxnId="{6663B51C-83F1-4E61-9804-A725801BC341}">
      <dgm:prSet/>
      <dgm:spPr/>
      <dgm:t>
        <a:bodyPr/>
        <a:lstStyle/>
        <a:p>
          <a:endParaRPr lang="zh-CN" altLang="en-US"/>
        </a:p>
      </dgm:t>
    </dgm:pt>
    <dgm:pt modelId="{27565D58-6089-459D-8230-A1D0B3ED2159}" type="parTrans" cxnId="{56E8B69A-6EB6-4F0D-999B-E84B373BE93D}">
      <dgm:prSet/>
      <dgm:spPr/>
      <dgm:t>
        <a:bodyPr/>
        <a:lstStyle/>
        <a:p>
          <a:endParaRPr lang="zh-CN" altLang="en-US"/>
        </a:p>
      </dgm:t>
    </dgm:pt>
    <dgm:pt modelId="{012796A3-7955-4A98-954B-CCC7E568F73F}">
      <dgm:prSet/>
      <dgm:spPr/>
      <dgm:t>
        <a:bodyPr/>
        <a:lstStyle/>
        <a:p>
          <a:pPr algn="l" rtl="0"/>
          <a:r>
            <a:rPr lang="zh-CN" b="1"/>
            <a:t>回视日观以西峰</a:t>
          </a:r>
          <a:endParaRPr lang="en-US" altLang="zh-CN" b="1"/>
        </a:p>
        <a:p>
          <a:pPr algn="l" rtl="0"/>
          <a:endParaRPr lang="en-US" altLang="zh-CN"/>
        </a:p>
        <a:p>
          <a:pPr algn="l" rtl="0"/>
          <a:r>
            <a:rPr lang="zh-CN" b="1"/>
            <a:t>或得日，或否，绛皓驳色</a:t>
          </a:r>
          <a:endParaRPr lang="en-US" altLang="zh-CN" b="1"/>
        </a:p>
        <a:p>
          <a:pPr algn="l" rtl="0"/>
          <a:endParaRPr lang="en-US" altLang="zh-CN"/>
        </a:p>
        <a:p>
          <a:pPr algn="l" rtl="0"/>
          <a:r>
            <a:rPr lang="zh-CN" b="1"/>
            <a:t>而皆若偻</a:t>
          </a:r>
          <a:r>
            <a:rPr lang="zh-CN"/>
            <a:t> </a:t>
          </a:r>
        </a:p>
      </dgm:t>
    </dgm:pt>
    <dgm:pt modelId="{B6C6EF74-E659-41E8-8085-294E735BAB93}" type="sibTrans" cxnId="{56E8B69A-6EB6-4F0D-999B-E84B373BE93D}">
      <dgm:prSet/>
      <dgm:spPr/>
      <dgm:t>
        <a:bodyPr/>
        <a:lstStyle/>
        <a:p>
          <a:endParaRPr lang="zh-CN" altLang="en-US"/>
        </a:p>
      </dgm:t>
    </dgm:pt>
    <dgm:pt modelId="{EC1B6F29-0970-4C39-8A04-4A29CA8EA0FE}" type="pres">
      <dgm:prSet presAssocID="{B86FB5C5-308E-4797-99D1-7D3AE7AA9B52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D66FA6C2-B96E-49FD-9871-24DB9DFB7D37}" type="pres">
      <dgm:prSet presAssocID="{966BA75E-50D1-4A0D-8338-EE5816E743D5}" presName="node" presStyleLbl="node1" presStyleCnt="6" custScaleX="34070" custScaleY="266605" custLinFactNeighborX="14291" custLinFactNeighborY="1685">
        <dgm:presLayoutVars>
          <dgm:bulletEnabled val="1"/>
        </dgm:presLayoutVars>
      </dgm:prSet>
      <dgm:spPr/>
      <dgm:t>
        <a:bodyPr/>
        <a:lstStyle/>
        <a:p/>
      </dgm:t>
    </dgm:pt>
    <dgm:pt modelId="{E7621B66-7E2F-4A5C-ACB9-0AD90428413B}" type="pres">
      <dgm:prSet presAssocID="{9D91BDE1-40DF-4A66-B603-248B66409657}" presName="sibTrans" presStyleLbl="sibTrans2D1" presStyleCnt="5"/>
      <dgm:spPr/>
      <dgm:t>
        <a:bodyPr/>
        <a:lstStyle/>
        <a:p/>
      </dgm:t>
    </dgm:pt>
    <dgm:pt modelId="{EE3AD5D1-62DC-4BCA-8286-EE02D5C4ECEA}" type="pres">
      <dgm:prSet presAssocID="{9D91BDE1-40DF-4A66-B603-248B66409657}" presName="connectorText" presStyleLbl="sibTrans2D1" presStyleCnt="5"/>
      <dgm:spPr/>
      <dgm:t>
        <a:bodyPr/>
        <a:lstStyle/>
        <a:p/>
      </dgm:t>
    </dgm:pt>
    <dgm:pt modelId="{33BA781A-332D-49D7-9642-D43BB175CA2F}" type="pres">
      <dgm:prSet presAssocID="{17F1807A-DD43-4AF8-8D8B-BB162F980B21}" presName="node" presStyleLbl="node1" presStyleIdx="1" presStyleCnt="6" custScaleY="266605">
        <dgm:presLayoutVars>
          <dgm:bulletEnabled val="1"/>
        </dgm:presLayoutVars>
      </dgm:prSet>
      <dgm:spPr/>
      <dgm:t>
        <a:bodyPr/>
        <a:lstStyle/>
        <a:p/>
      </dgm:t>
    </dgm:pt>
    <dgm:pt modelId="{D130CD6D-36B3-426D-8E8C-10695930642D}" type="pres">
      <dgm:prSet presAssocID="{2D2B2341-9AEF-41FD-B538-4E297036136D}" presName="sibTrans" presStyleLbl="sibTrans2D1" presStyleIdx="1" presStyleCnt="5"/>
      <dgm:spPr/>
      <dgm:t>
        <a:bodyPr/>
        <a:lstStyle/>
        <a:p/>
      </dgm:t>
    </dgm:pt>
    <dgm:pt modelId="{B08E9236-5D77-43EC-B962-23BF1B7D6746}" type="pres">
      <dgm:prSet presAssocID="{2D2B2341-9AEF-41FD-B538-4E297036136D}" presName="connectorText" presStyleLbl="sibTrans2D1" presStyleIdx="1" presStyleCnt="5"/>
      <dgm:spPr/>
      <dgm:t>
        <a:bodyPr/>
        <a:lstStyle/>
        <a:p/>
      </dgm:t>
    </dgm:pt>
    <dgm:pt modelId="{83A4C601-A7C8-4215-A56E-9D173110F23D}" type="pres">
      <dgm:prSet presAssocID="{5E153D34-F3CA-4C77-BF3F-E9987543D41A}" presName="node" presStyleLbl="node1" presStyleIdx="2" presStyleCnt="6" custScaleX="34438" custScaleY="264272">
        <dgm:presLayoutVars>
          <dgm:bulletEnabled val="1"/>
        </dgm:presLayoutVars>
      </dgm:prSet>
      <dgm:spPr/>
      <dgm:t>
        <a:bodyPr/>
        <a:lstStyle/>
        <a:p/>
      </dgm:t>
    </dgm:pt>
    <dgm:pt modelId="{002C728D-F56D-49FD-AE7D-7949E848C862}" type="pres">
      <dgm:prSet presAssocID="{28196229-E20F-47F5-AF32-C1A8225D8535}" presName="sibTrans" presStyleLbl="sibTrans2D1" presStyleIdx="2" presStyleCnt="5"/>
      <dgm:spPr/>
      <dgm:t>
        <a:bodyPr/>
        <a:lstStyle/>
        <a:p/>
      </dgm:t>
    </dgm:pt>
    <dgm:pt modelId="{253DCB0D-CC57-4CC8-817D-42F8368EEEC1}" type="pres">
      <dgm:prSet presAssocID="{28196229-E20F-47F5-AF32-C1A8225D8535}" presName="connectorText" presStyleLbl="sibTrans2D1" presStyleIdx="2" presStyleCnt="5"/>
      <dgm:spPr/>
      <dgm:t>
        <a:bodyPr/>
        <a:lstStyle/>
        <a:p/>
      </dgm:t>
    </dgm:pt>
    <dgm:pt modelId="{039565F9-C43C-4106-B288-E0BF96470425}" type="pres">
      <dgm:prSet presAssocID="{AA1DDB43-2797-42FF-A811-718186629594}" presName="node" presStyleLbl="node1" presStyleIdx="3" presStyleCnt="6" custScaleY="263067">
        <dgm:presLayoutVars>
          <dgm:bulletEnabled val="1"/>
        </dgm:presLayoutVars>
      </dgm:prSet>
      <dgm:spPr/>
      <dgm:t>
        <a:bodyPr/>
        <a:lstStyle/>
        <a:p/>
      </dgm:t>
    </dgm:pt>
    <dgm:pt modelId="{3824F6D9-6D17-4AD9-A8A3-6BF4A4A3A3CE}" type="pres">
      <dgm:prSet presAssocID="{310F38FE-B5C8-4BCF-BC6A-1BA9FA6E631C}" presName="sibTrans" presStyleLbl="sibTrans2D1" presStyleIdx="3" presStyleCnt="5"/>
      <dgm:spPr/>
      <dgm:t>
        <a:bodyPr/>
        <a:lstStyle/>
        <a:p/>
      </dgm:t>
    </dgm:pt>
    <dgm:pt modelId="{621A5065-825A-4910-B8DD-329125645BEC}" type="pres">
      <dgm:prSet presAssocID="{310F38FE-B5C8-4BCF-BC6A-1BA9FA6E631C}" presName="connectorText" presStyleLbl="sibTrans2D1" presStyleIdx="3" presStyleCnt="5"/>
      <dgm:spPr/>
      <dgm:t>
        <a:bodyPr/>
        <a:lstStyle/>
        <a:p/>
      </dgm:t>
    </dgm:pt>
    <dgm:pt modelId="{B41C61E2-F043-470B-A2C7-98DD1370185A}" type="pres">
      <dgm:prSet presAssocID="{5024A973-44CB-4E5D-B645-56E17039A35D}" presName="node" presStyleLbl="node1" presStyleIdx="4" presStyleCnt="6" custScaleX="40250" custScaleY="263067">
        <dgm:presLayoutVars>
          <dgm:bulletEnabled val="1"/>
        </dgm:presLayoutVars>
      </dgm:prSet>
      <dgm:spPr/>
      <dgm:t>
        <a:bodyPr/>
        <a:lstStyle/>
        <a:p/>
      </dgm:t>
    </dgm:pt>
    <dgm:pt modelId="{370D44BB-AA4A-4A02-805E-61AD951819D9}" type="pres">
      <dgm:prSet presAssocID="{25177B6C-20E9-48B1-BC02-ED7768E906D7}" presName="sibTrans" presStyleLbl="sibTrans2D1" presStyleIdx="4" presStyleCnt="5"/>
      <dgm:spPr/>
      <dgm:t>
        <a:bodyPr/>
        <a:lstStyle/>
        <a:p/>
      </dgm:t>
    </dgm:pt>
    <dgm:pt modelId="{7241E303-B7EC-401E-B0F6-ACACF4657391}" type="pres">
      <dgm:prSet presAssocID="{25177B6C-20E9-48B1-BC02-ED7768E906D7}" presName="connectorText" presStyleLbl="sibTrans2D1" presStyleIdx="4" presStyleCnt="5"/>
      <dgm:spPr/>
      <dgm:t>
        <a:bodyPr/>
        <a:lstStyle/>
        <a:p/>
      </dgm:t>
    </dgm:pt>
    <dgm:pt modelId="{627677D7-3ED9-41A5-930A-3F5369301A15}" type="pres">
      <dgm:prSet presAssocID="{012796A3-7955-4A98-954B-CCC7E568F73F}" presName="node" presStyleLbl="node1" presStyleIdx="5" presStyleCnt="6" custScaleY="263236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E88C1DAB-1078-492A-A752-B0BB69143BB6}" srcId="{B86FB5C5-308E-4797-99D1-7D3AE7AA9B52}" destId="{966BA75E-50D1-4A0D-8338-EE5816E743D5}" srcOrd="0" destOrd="0" parTransId="{12E3490F-92F2-456F-8557-EF1ABBE37D5B}" sibTransId="{9D91BDE1-40DF-4A66-B603-248B66409657}"/>
    <dgm:cxn modelId="{F2CC1AE8-8827-4CEC-966C-44143E8CD24A}" srcId="{B86FB5C5-308E-4797-99D1-7D3AE7AA9B52}" destId="{17F1807A-DD43-4AF8-8D8B-BB162F980B21}" srcOrd="1" destOrd="0" parTransId="{D6DA5501-F4CD-40AA-A242-B75705D4AE47}" sibTransId="{2D2B2341-9AEF-41FD-B538-4E297036136D}"/>
    <dgm:cxn modelId="{48EE4DA1-5CD0-4D42-95D2-2248CDC32155}" srcId="{B86FB5C5-308E-4797-99D1-7D3AE7AA9B52}" destId="{5E153D34-F3CA-4C77-BF3F-E9987543D41A}" srcOrd="2" destOrd="0" parTransId="{8467C9A5-6CDF-4120-9A9B-1695094B8F1A}" sibTransId="{28196229-E20F-47F5-AF32-C1A8225D8535}"/>
    <dgm:cxn modelId="{F85B76CA-2927-4219-9EA1-E96C3998CAFA}" srcId="{B86FB5C5-308E-4797-99D1-7D3AE7AA9B52}" destId="{AA1DDB43-2797-42FF-A811-718186629594}" srcOrd="3" destOrd="0" parTransId="{36E0A8A1-1898-4C2B-A1A0-2724D28EF6BB}" sibTransId="{310F38FE-B5C8-4BCF-BC6A-1BA9FA6E631C}"/>
    <dgm:cxn modelId="{6663B51C-83F1-4E61-9804-A725801BC341}" srcId="{B86FB5C5-308E-4797-99D1-7D3AE7AA9B52}" destId="{5024A973-44CB-4E5D-B645-56E17039A35D}" srcOrd="4" destOrd="0" parTransId="{6369F6C5-F5E3-4232-A193-1615FD816123}" sibTransId="{25177B6C-20E9-48B1-BC02-ED7768E906D7}"/>
    <dgm:cxn modelId="{56E8B69A-6EB6-4F0D-999B-E84B373BE93D}" srcId="{B86FB5C5-308E-4797-99D1-7D3AE7AA9B52}" destId="{012796A3-7955-4A98-954B-CCC7E568F73F}" srcOrd="5" destOrd="0" parTransId="{27565D58-6089-459D-8230-A1D0B3ED2159}" sibTransId="{B6C6EF74-E659-41E8-8085-294E735BAB93}"/>
    <dgm:cxn modelId="{895FF67A-074B-421F-A327-BEAB5974B457}" type="presOf" srcId="{B86FB5C5-308E-4797-99D1-7D3AE7AA9B52}" destId="{EC1B6F29-0970-4C39-8A04-4A29CA8EA0FE}" srcOrd="0" destOrd="0" presId="urn:microsoft.com/office/officeart/2005/8/layout/process1"/>
    <dgm:cxn modelId="{F5A272E1-ECB6-4C47-ACD0-0560C4951F67}" type="presParOf" srcId="{EC1B6F29-0970-4C39-8A04-4A29CA8EA0FE}" destId="{D66FA6C2-B96E-49FD-9871-24DB9DFB7D37}" srcOrd="0" destOrd="0" presId="urn:microsoft.com/office/officeart/2005/8/layout/process1"/>
    <dgm:cxn modelId="{6123D675-3437-44CE-A383-8DF2CDA5F5C0}" type="presOf" srcId="{966BA75E-50D1-4A0D-8338-EE5816E743D5}" destId="{D66FA6C2-B96E-49FD-9871-24DB9DFB7D37}" srcOrd="0" destOrd="0" presId="urn:microsoft.com/office/officeart/2005/8/layout/process1"/>
    <dgm:cxn modelId="{58FFDC4B-E96E-4820-BDFE-A0459FD116D4}" type="presParOf" srcId="{EC1B6F29-0970-4C39-8A04-4A29CA8EA0FE}" destId="{E7621B66-7E2F-4A5C-ACB9-0AD90428413B}" srcOrd="1" destOrd="0" presId="urn:microsoft.com/office/officeart/2005/8/layout/process1"/>
    <dgm:cxn modelId="{6E8D357F-EBCB-4905-8FF6-C43BC696DF2A}" type="presOf" srcId="{9D91BDE1-40DF-4A66-B603-248B66409657}" destId="{E7621B66-7E2F-4A5C-ACB9-0AD90428413B}" srcOrd="0" destOrd="0" presId="urn:microsoft.com/office/officeart/2005/8/layout/process1"/>
    <dgm:cxn modelId="{169C5982-D549-47EB-AB1A-72BD2110D682}" type="presParOf" srcId="{E7621B66-7E2F-4A5C-ACB9-0AD90428413B}" destId="{EE3AD5D1-62DC-4BCA-8286-EE02D5C4ECEA}" srcOrd="0" destOrd="0" presId="urn:microsoft.com/office/officeart/2005/8/layout/process1"/>
    <dgm:cxn modelId="{9D754EF3-923C-46CF-8D9D-8F753D13FA3D}" type="presOf" srcId="{9D91BDE1-40DF-4A66-B603-248B66409657}" destId="{EE3AD5D1-62DC-4BCA-8286-EE02D5C4ECEA}" srcOrd="1" destOrd="0" presId="urn:microsoft.com/office/officeart/2005/8/layout/process1"/>
    <dgm:cxn modelId="{FDA8E4F4-A417-4021-A4E5-CA93A276A1B4}" type="presParOf" srcId="{EC1B6F29-0970-4C39-8A04-4A29CA8EA0FE}" destId="{33BA781A-332D-49D7-9642-D43BB175CA2F}" srcOrd="2" destOrd="0" presId="urn:microsoft.com/office/officeart/2005/8/layout/process1"/>
    <dgm:cxn modelId="{02892DF8-BCE4-4306-89D8-3CE6720D8D5F}" type="presOf" srcId="{17F1807A-DD43-4AF8-8D8B-BB162F980B21}" destId="{33BA781A-332D-49D7-9642-D43BB175CA2F}" srcOrd="0" destOrd="0" presId="urn:microsoft.com/office/officeart/2005/8/layout/process1"/>
    <dgm:cxn modelId="{8FE13040-28C0-4D59-A88F-D5DBDF747ED3}" type="presParOf" srcId="{EC1B6F29-0970-4C39-8A04-4A29CA8EA0FE}" destId="{D130CD6D-36B3-426D-8E8C-10695930642D}" srcOrd="3" destOrd="0" presId="urn:microsoft.com/office/officeart/2005/8/layout/process1"/>
    <dgm:cxn modelId="{96DD2E17-EBD0-4054-B768-EDE6BA35B900}" type="presOf" srcId="{2D2B2341-9AEF-41FD-B538-4E297036136D}" destId="{D130CD6D-36B3-426D-8E8C-10695930642D}" srcOrd="0" destOrd="0" presId="urn:microsoft.com/office/officeart/2005/8/layout/process1"/>
    <dgm:cxn modelId="{8DFCC731-DB8A-4702-BADC-796CCDC0E2C2}" type="presParOf" srcId="{D130CD6D-36B3-426D-8E8C-10695930642D}" destId="{B08E9236-5D77-43EC-B962-23BF1B7D6746}" srcOrd="0" destOrd="0" presId="urn:microsoft.com/office/officeart/2005/8/layout/process1"/>
    <dgm:cxn modelId="{B152ACB4-6FA4-43D8-81E0-2F9B5327B01F}" type="presOf" srcId="{2D2B2341-9AEF-41FD-B538-4E297036136D}" destId="{B08E9236-5D77-43EC-B962-23BF1B7D6746}" srcOrd="1" destOrd="0" presId="urn:microsoft.com/office/officeart/2005/8/layout/process1"/>
    <dgm:cxn modelId="{24CE7883-718C-484B-82D3-40777B470770}" type="presParOf" srcId="{EC1B6F29-0970-4C39-8A04-4A29CA8EA0FE}" destId="{83A4C601-A7C8-4215-A56E-9D173110F23D}" srcOrd="4" destOrd="0" presId="urn:microsoft.com/office/officeart/2005/8/layout/process1"/>
    <dgm:cxn modelId="{A4CFA012-0DC0-4374-920E-D8CD66668A86}" type="presOf" srcId="{5E153D34-F3CA-4C77-BF3F-E9987543D41A}" destId="{83A4C601-A7C8-4215-A56E-9D173110F23D}" srcOrd="0" destOrd="0" presId="urn:microsoft.com/office/officeart/2005/8/layout/process1"/>
    <dgm:cxn modelId="{7D4D8905-930C-41EB-A4EE-256EB39D22E1}" type="presParOf" srcId="{EC1B6F29-0970-4C39-8A04-4A29CA8EA0FE}" destId="{002C728D-F56D-49FD-AE7D-7949E848C862}" srcOrd="5" destOrd="0" presId="urn:microsoft.com/office/officeart/2005/8/layout/process1"/>
    <dgm:cxn modelId="{CE1FCA84-EC9D-4389-A250-7548E42F9DAF}" type="presOf" srcId="{28196229-E20F-47F5-AF32-C1A8225D8535}" destId="{002C728D-F56D-49FD-AE7D-7949E848C862}" srcOrd="0" destOrd="0" presId="urn:microsoft.com/office/officeart/2005/8/layout/process1"/>
    <dgm:cxn modelId="{ADD67299-0B75-40A0-A6EE-13CEA4AE6EE1}" type="presParOf" srcId="{002C728D-F56D-49FD-AE7D-7949E848C862}" destId="{253DCB0D-CC57-4CC8-817D-42F8368EEEC1}" srcOrd="0" destOrd="0" presId="urn:microsoft.com/office/officeart/2005/8/layout/process1"/>
    <dgm:cxn modelId="{005B6C8A-DE2C-4F62-AFBF-C04D8DC532FE}" type="presOf" srcId="{28196229-E20F-47F5-AF32-C1A8225D8535}" destId="{253DCB0D-CC57-4CC8-817D-42F8368EEEC1}" srcOrd="1" destOrd="0" presId="urn:microsoft.com/office/officeart/2005/8/layout/process1"/>
    <dgm:cxn modelId="{065AA947-2271-42BC-9E4E-BE7BE6A967F2}" type="presParOf" srcId="{EC1B6F29-0970-4C39-8A04-4A29CA8EA0FE}" destId="{039565F9-C43C-4106-B288-E0BF96470425}" srcOrd="6" destOrd="0" presId="urn:microsoft.com/office/officeart/2005/8/layout/process1"/>
    <dgm:cxn modelId="{56227677-1A55-40B2-86C8-B88CF9DA666C}" type="presOf" srcId="{AA1DDB43-2797-42FF-A811-718186629594}" destId="{039565F9-C43C-4106-B288-E0BF96470425}" srcOrd="0" destOrd="0" presId="urn:microsoft.com/office/officeart/2005/8/layout/process1"/>
    <dgm:cxn modelId="{C74B742E-BDFF-4F2F-8A43-45B5BC98C719}" type="presParOf" srcId="{EC1B6F29-0970-4C39-8A04-4A29CA8EA0FE}" destId="{3824F6D9-6D17-4AD9-A8A3-6BF4A4A3A3CE}" srcOrd="7" destOrd="0" presId="urn:microsoft.com/office/officeart/2005/8/layout/process1"/>
    <dgm:cxn modelId="{5D1CEC59-B156-4D87-A7AD-378A2807270B}" type="presOf" srcId="{310F38FE-B5C8-4BCF-BC6A-1BA9FA6E631C}" destId="{3824F6D9-6D17-4AD9-A8A3-6BF4A4A3A3CE}" srcOrd="0" destOrd="0" presId="urn:microsoft.com/office/officeart/2005/8/layout/process1"/>
    <dgm:cxn modelId="{D174500B-F664-4ED7-A363-1762921AD409}" type="presParOf" srcId="{3824F6D9-6D17-4AD9-A8A3-6BF4A4A3A3CE}" destId="{621A5065-825A-4910-B8DD-329125645BEC}" srcOrd="0" destOrd="0" presId="urn:microsoft.com/office/officeart/2005/8/layout/process1"/>
    <dgm:cxn modelId="{AD0736EF-A322-4AE4-94CB-F71F8DCBE64C}" type="presOf" srcId="{310F38FE-B5C8-4BCF-BC6A-1BA9FA6E631C}" destId="{621A5065-825A-4910-B8DD-329125645BEC}" srcOrd="1" destOrd="0" presId="urn:microsoft.com/office/officeart/2005/8/layout/process1"/>
    <dgm:cxn modelId="{A0A6FA55-70BB-4F06-8FCE-1BA8907AFD90}" type="presParOf" srcId="{EC1B6F29-0970-4C39-8A04-4A29CA8EA0FE}" destId="{B41C61E2-F043-470B-A2C7-98DD1370185A}" srcOrd="8" destOrd="0" presId="urn:microsoft.com/office/officeart/2005/8/layout/process1"/>
    <dgm:cxn modelId="{F2514D8A-EB17-4DBF-AD8D-BAECAA47DCCF}" type="presOf" srcId="{5024A973-44CB-4E5D-B645-56E17039A35D}" destId="{B41C61E2-F043-470B-A2C7-98DD1370185A}" srcOrd="0" destOrd="0" presId="urn:microsoft.com/office/officeart/2005/8/layout/process1"/>
    <dgm:cxn modelId="{9A82CE14-EF9F-4244-871A-9C28E9897B2F}" type="presParOf" srcId="{EC1B6F29-0970-4C39-8A04-4A29CA8EA0FE}" destId="{370D44BB-AA4A-4A02-805E-61AD951819D9}" srcOrd="9" destOrd="0" presId="urn:microsoft.com/office/officeart/2005/8/layout/process1"/>
    <dgm:cxn modelId="{A1C59FCA-A658-4579-AE64-DB91C721E6A8}" type="presOf" srcId="{25177B6C-20E9-48B1-BC02-ED7768E906D7}" destId="{370D44BB-AA4A-4A02-805E-61AD951819D9}" srcOrd="0" destOrd="0" presId="urn:microsoft.com/office/officeart/2005/8/layout/process1"/>
    <dgm:cxn modelId="{18DEDDAD-1383-4295-9323-5C4EA3E31220}" type="presParOf" srcId="{370D44BB-AA4A-4A02-805E-61AD951819D9}" destId="{7241E303-B7EC-401E-B0F6-ACACF4657391}" srcOrd="0" destOrd="0" presId="urn:microsoft.com/office/officeart/2005/8/layout/process1"/>
    <dgm:cxn modelId="{404A8F66-6904-4292-AC76-E450AF2CD663}" type="presOf" srcId="{25177B6C-20E9-48B1-BC02-ED7768E906D7}" destId="{7241E303-B7EC-401E-B0F6-ACACF4657391}" srcOrd="1" destOrd="0" presId="urn:microsoft.com/office/officeart/2005/8/layout/process1"/>
    <dgm:cxn modelId="{C0067F5E-090C-4D84-BFE7-4B981B4DB0BC}" type="presParOf" srcId="{EC1B6F29-0970-4C39-8A04-4A29CA8EA0FE}" destId="{627677D7-3ED9-41A5-930A-3F5369301A15}" srcOrd="10" destOrd="0" presId="urn:microsoft.com/office/officeart/2005/8/layout/process1"/>
    <dgm:cxn modelId="{69626B17-2E7A-46C2-B6CF-7286593EDC3A}" type="presOf" srcId="{012796A3-7955-4A98-954B-CCC7E568F73F}" destId="{627677D7-3ED9-41A5-930A-3F5369301A15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D66FA6C2-B96E-49FD-9871-24DB9DFB7D37}">
      <dsp:nvSpPr>
        <dsp:cNvPr id="0" name=""/>
        <dsp:cNvSpPr/>
      </dsp:nvSpPr>
      <dsp:spPr>
        <a:xfrm>
          <a:off x="86288" y="0"/>
          <a:ext cx="459553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/>
            <a:t>日</a:t>
          </a:r>
          <a:endParaRPr lang="en-US" altLang="zh-CN" sz="2400" b="1" kern="1200"/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/>
            <a:t>出</a:t>
          </a:r>
          <a:endParaRPr lang="en-US" altLang="zh-CN" sz="2400" b="1" kern="1200"/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/>
            <a:t>前</a:t>
          </a:r>
          <a:endParaRPr lang="en-US" sz="2400" b="1" kern="1200"/>
        </a:p>
      </dsp:txBody>
      <dsp:txXfrm>
        <a:off x="99748" y="13460"/>
        <a:ext cx="432633" cy="4499043"/>
      </dsp:txXfrm>
    </dsp:sp>
    <dsp:sp modelId="{E7621B66-7E2F-4A5C-ACB9-0AD90428413B}">
      <dsp:nvSpPr>
        <dsp:cNvPr id="0" name=""/>
        <dsp:cNvSpPr/>
      </dsp:nvSpPr>
      <dsp:spPr>
        <a:xfrm>
          <a:off x="661450" y="2095724"/>
          <a:ext cx="245090" cy="334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661450" y="2162627"/>
        <a:ext cx="171563" cy="200708"/>
      </dsp:txXfrm>
    </dsp:sp>
    <dsp:sp modelId="{33BA781A-332D-49D7-9642-D43BB175CA2F}">
      <dsp:nvSpPr>
        <dsp:cNvPr id="0" name=""/>
        <dsp:cNvSpPr/>
      </dsp:nvSpPr>
      <dsp:spPr>
        <a:xfrm>
          <a:off x="1008276" y="0"/>
          <a:ext cx="134885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>
              <a:solidFill>
                <a:schemeClr val="bg1"/>
              </a:solidFill>
            </a:rPr>
            <a:t>大风扬积雪击面</a:t>
          </a:r>
          <a:endParaRPr lang="en-US" altLang="zh-CN" sz="2000" b="1" kern="1200">
            <a:solidFill>
              <a:schemeClr val="bg1"/>
            </a:solidFill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2000" kern="1200">
            <a:solidFill>
              <a:schemeClr val="bg1"/>
            </a:solidFill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>
              <a:solidFill>
                <a:schemeClr val="bg1"/>
              </a:solidFill>
            </a:rPr>
            <a:t>亭东自足下皆云漫</a:t>
          </a:r>
          <a:endParaRPr lang="en-US" altLang="zh-CN" sz="2000" b="1" kern="1200">
            <a:solidFill>
              <a:schemeClr val="bg1"/>
            </a:solidFill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2000" kern="1200">
            <a:solidFill>
              <a:schemeClr val="bg1"/>
            </a:solidFill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>
              <a:solidFill>
                <a:schemeClr val="bg1"/>
              </a:solidFill>
            </a:rPr>
            <a:t>云中白若摴蒱数十立者，山也</a:t>
          </a:r>
          <a:r>
            <a:rPr lang="en-US" sz="2000" b="1" kern="1200">
              <a:solidFill>
                <a:schemeClr val="bg1"/>
              </a:solidFill>
            </a:rPr>
            <a:t> </a:t>
          </a:r>
        </a:p>
      </dsp:txBody>
      <dsp:txXfrm>
        <a:off x="1047782" y="39507"/>
        <a:ext cx="1269837" cy="4446950"/>
      </dsp:txXfrm>
    </dsp:sp>
    <dsp:sp modelId="{D130CD6D-36B3-426D-8E8C-10695930642D}">
      <dsp:nvSpPr>
        <dsp:cNvPr id="0" name=""/>
        <dsp:cNvSpPr/>
      </dsp:nvSpPr>
      <dsp:spPr>
        <a:xfrm>
          <a:off x="2492011" y="2095724"/>
          <a:ext cx="285956" cy="334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2492011" y="2162627"/>
        <a:ext cx="200169" cy="200708"/>
      </dsp:txXfrm>
    </dsp:sp>
    <dsp:sp modelId="{83A4C601-A7C8-4215-A56E-9D173110F23D}">
      <dsp:nvSpPr>
        <dsp:cNvPr id="0" name=""/>
        <dsp:cNvSpPr/>
      </dsp:nvSpPr>
      <dsp:spPr>
        <a:xfrm>
          <a:off x="2896666" y="19802"/>
          <a:ext cx="464517" cy="44863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/>
            <a:t>日出时</a:t>
          </a:r>
          <a:endParaRPr lang="en-US" sz="2400" b="1" kern="1200"/>
        </a:p>
      </dsp:txBody>
      <dsp:txXfrm>
        <a:off x="2910271" y="33407"/>
        <a:ext cx="437307" cy="4459147"/>
      </dsp:txXfrm>
    </dsp:sp>
    <dsp:sp modelId="{002C728D-F56D-49FD-AE7D-7949E848C862}">
      <dsp:nvSpPr>
        <dsp:cNvPr id="0" name=""/>
        <dsp:cNvSpPr/>
      </dsp:nvSpPr>
      <dsp:spPr>
        <a:xfrm>
          <a:off x="3496068" y="2095724"/>
          <a:ext cx="285956" cy="334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3496068" y="2162627"/>
        <a:ext cx="200169" cy="200708"/>
      </dsp:txXfrm>
    </dsp:sp>
    <dsp:sp modelId="{039565F9-C43C-4106-B288-E0BF96470425}">
      <dsp:nvSpPr>
        <dsp:cNvPr id="0" name=""/>
        <dsp:cNvSpPr/>
      </dsp:nvSpPr>
      <dsp:spPr>
        <a:xfrm>
          <a:off x="3900723" y="30031"/>
          <a:ext cx="1348850" cy="44659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极天云一线异色</a:t>
          </a:r>
          <a:endParaRPr lang="en-US" altLang="zh-CN" sz="1800" b="1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1800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须臾成五采</a:t>
          </a:r>
          <a:endParaRPr lang="en-US" altLang="zh-CN" sz="1800" b="1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1800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日上，正赤如丹，下有红光动摇承之</a:t>
          </a:r>
          <a:r>
            <a:rPr lang="en-US" sz="1800" b="1" kern="1200"/>
            <a:t> </a:t>
          </a:r>
        </a:p>
      </dsp:txBody>
      <dsp:txXfrm>
        <a:off x="3940229" y="69537"/>
        <a:ext cx="1269837" cy="4386887"/>
      </dsp:txXfrm>
    </dsp:sp>
    <dsp:sp modelId="{3824F6D9-6D17-4AD9-A8A3-6BF4A4A3A3CE}">
      <dsp:nvSpPr>
        <dsp:cNvPr id="0" name=""/>
        <dsp:cNvSpPr/>
      </dsp:nvSpPr>
      <dsp:spPr>
        <a:xfrm>
          <a:off x="5384459" y="2095724"/>
          <a:ext cx="285956" cy="334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5384459" y="2162627"/>
        <a:ext cx="200169" cy="200708"/>
      </dsp:txXfrm>
    </dsp:sp>
    <dsp:sp modelId="{B41C61E2-F043-470B-A2C7-98DD1370185A}">
      <dsp:nvSpPr>
        <dsp:cNvPr id="0" name=""/>
        <dsp:cNvSpPr/>
      </dsp:nvSpPr>
      <dsp:spPr>
        <a:xfrm>
          <a:off x="5789114" y="30031"/>
          <a:ext cx="542912" cy="44659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/>
            <a:t>日出后</a:t>
          </a:r>
          <a:endParaRPr lang="en-US" sz="2400" b="1" kern="1200"/>
        </a:p>
      </dsp:txBody>
      <dsp:txXfrm>
        <a:off x="5805015" y="45932"/>
        <a:ext cx="511109" cy="4434097"/>
      </dsp:txXfrm>
    </dsp:sp>
    <dsp:sp modelId="{370D44BB-AA4A-4A02-805E-61AD951819D9}">
      <dsp:nvSpPr>
        <dsp:cNvPr id="0" name=""/>
        <dsp:cNvSpPr/>
      </dsp:nvSpPr>
      <dsp:spPr>
        <a:xfrm>
          <a:off x="6466911" y="2095724"/>
          <a:ext cx="285956" cy="334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6466911" y="2162627"/>
        <a:ext cx="200169" cy="200708"/>
      </dsp:txXfrm>
    </dsp:sp>
    <dsp:sp modelId="{627677D7-3ED9-41A5-930A-3F5369301A15}">
      <dsp:nvSpPr>
        <dsp:cNvPr id="0" name=""/>
        <dsp:cNvSpPr/>
      </dsp:nvSpPr>
      <dsp:spPr>
        <a:xfrm>
          <a:off x="6871566" y="28596"/>
          <a:ext cx="1348850" cy="44687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回视日观以西峰</a:t>
          </a:r>
          <a:endParaRPr lang="en-US" altLang="zh-CN" sz="1800" b="1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1800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或得日，或否，绛皓驳色</a:t>
          </a:r>
          <a:endParaRPr lang="en-US" altLang="zh-CN" sz="1800" b="1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1800" kern="120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b="1" kern="1200"/>
            <a:t>而皆若偻</a:t>
          </a:r>
          <a:r>
            <a:rPr lang="zh-CN" sz="1800" kern="1200"/>
            <a:t> </a:t>
          </a:r>
        </a:p>
      </dsp:txBody>
      <dsp:txXfrm>
        <a:off x="6911073" y="68102"/>
        <a:ext cx="1269837" cy="4389756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8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7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19064-63BE-4B0A-9763-C90DC4873D30}" type="datetimeFigureOut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595438" y="1143000"/>
            <a:ext cx="366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9D6E7-4611-46F4-BFF6-C6CE013FA6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8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8" name="幻灯片图像占位符 1">
            <a:extLst>
              <a:ext uri="{FF2B5EF4-FFF2-40B4-BE49-F238E27FC236}">
                <a16:creationId xmlns:a16="http://schemas.microsoft.com/office/drawing/2014/main" id="{50581E47-6491-4AA0-B0DE-51D5300809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备注占位符 2">
            <a:extLst>
              <a:ext uri="{FF2B5EF4-FFF2-40B4-BE49-F238E27FC236}">
                <a16:creationId xmlns:a16="http://schemas.microsoft.com/office/drawing/2014/main" id="{775BDA84-CF16-4FE4-80F5-59E727884F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60" name="灯片编号占位符 3">
            <a:extLst>
              <a:ext uri="{FF2B5EF4-FFF2-40B4-BE49-F238E27FC236}">
                <a16:creationId xmlns:a16="http://schemas.microsoft.com/office/drawing/2014/main" id="{347DBA6D-0B95-4C83-91E8-0AD6265EF5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25DEA4-DD79-4C0D-A1DC-FD5533535D36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20</a:t>
            </a:fld>
          </a:p>
        </p:txBody>
      </p:sp>
    </p:spTree>
    <p:extLst>
      <p:ext uri="{BB962C8B-B14F-4D97-AF65-F5344CB8AC3E}">
        <p14:creationId xmlns:p14="http://schemas.microsoft.com/office/powerpoint/2010/main" val="1031381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2" name="幻灯片图像占位符 1">
            <a:extLst>
              <a:ext uri="{FF2B5EF4-FFF2-40B4-BE49-F238E27FC236}">
                <a16:creationId xmlns:a16="http://schemas.microsoft.com/office/drawing/2014/main" id="{D4C19155-DEDD-4EF9-BF53-CC8359AE83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备注占位符 2">
            <a:extLst>
              <a:ext uri="{FF2B5EF4-FFF2-40B4-BE49-F238E27FC236}">
                <a16:creationId xmlns:a16="http://schemas.microsoft.com/office/drawing/2014/main" id="{3DBB7690-4901-440C-A888-A2EE646082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884" name="灯片编号占位符 3">
            <a:extLst>
              <a:ext uri="{FF2B5EF4-FFF2-40B4-BE49-F238E27FC236}">
                <a16:creationId xmlns:a16="http://schemas.microsoft.com/office/drawing/2014/main" id="{6682BA56-EABB-499C-A556-BBA06630B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44B28F9-5256-4C85-B799-A04719C70766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23</a:t>
            </a:fld>
          </a:p>
        </p:txBody>
      </p:sp>
    </p:spTree>
    <p:extLst>
      <p:ext uri="{BB962C8B-B14F-4D97-AF65-F5344CB8AC3E}">
        <p14:creationId xmlns:p14="http://schemas.microsoft.com/office/powerpoint/2010/main" val="4278648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幻灯片图像占位符 1">
            <a:extLst>
              <a:ext uri="{FF2B5EF4-FFF2-40B4-BE49-F238E27FC236}">
                <a16:creationId xmlns:a16="http://schemas.microsoft.com/office/drawing/2014/main" id="{69713758-64B7-4685-B5C4-59139C5164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备注占位符 2">
            <a:extLst>
              <a:ext uri="{FF2B5EF4-FFF2-40B4-BE49-F238E27FC236}">
                <a16:creationId xmlns:a16="http://schemas.microsoft.com/office/drawing/2014/main" id="{9C8D6CEF-B328-4754-BA36-FC6414698D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3908" name="灯片编号占位符 3">
            <a:extLst>
              <a:ext uri="{FF2B5EF4-FFF2-40B4-BE49-F238E27FC236}">
                <a16:creationId xmlns:a16="http://schemas.microsoft.com/office/drawing/2014/main" id="{EB4A08FA-3260-454F-9197-FC6D7F58BB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AAF8D12-EC7D-464C-A933-067EACA0406B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24</a:t>
            </a:fld>
          </a:p>
        </p:txBody>
      </p:sp>
    </p:spTree>
    <p:extLst>
      <p:ext uri="{BB962C8B-B14F-4D97-AF65-F5344CB8AC3E}">
        <p14:creationId xmlns:p14="http://schemas.microsoft.com/office/powerpoint/2010/main" val="2985528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0834" name="幻灯片图像占位符 1">
            <a:extLst>
              <a:ext uri="{FF2B5EF4-FFF2-40B4-BE49-F238E27FC236}">
                <a16:creationId xmlns:a16="http://schemas.microsoft.com/office/drawing/2014/main" id="{F9C74083-E301-4B3A-8445-BAB603F16C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备注占位符 2">
            <a:extLst>
              <a:ext uri="{FF2B5EF4-FFF2-40B4-BE49-F238E27FC236}">
                <a16:creationId xmlns:a16="http://schemas.microsoft.com/office/drawing/2014/main" id="{F0E88C48-4CC5-4F5C-B1FA-EC96720FDB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0836" name="灯片编号占位符 3">
            <a:extLst>
              <a:ext uri="{FF2B5EF4-FFF2-40B4-BE49-F238E27FC236}">
                <a16:creationId xmlns:a16="http://schemas.microsoft.com/office/drawing/2014/main" id="{A64EE8BD-9D5A-40D8-9099-F775EF0D0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211293D-646C-43A9-8F3B-CE81B62B2ACF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58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id="{2169BA34-B987-46C3-BEA0-6BECCF6896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id="{9BD1F531-09C2-4EEE-88FE-762C295598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id="{7178F3FF-7F3F-4E05-B500-862DA46D9E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A82A7B-B301-4038-9919-76112E8DF690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76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259541"/>
            <a:ext cx="6858000" cy="267941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4042287"/>
            <a:ext cx="6858000" cy="185813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84213"/>
            <a:ext cx="1943100" cy="61563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4213"/>
            <a:ext cx="5716657" cy="61563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08205"/>
            <a:ext cx="8229600" cy="12827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795784"/>
            <a:ext cx="8229600" cy="5079136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9AB62E-B115-41B0-B737-AFA7922728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F0A9E9-FE7E-4A22-B65E-3A5F1AE666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2FFBF8C-5743-4CF9-95B1-F7726F978C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fld id="{44CBA464-F7BF-4D2C-88E6-CAA1239E5B29}" type="slidenum">
              <a:rPr lang="en-US" altLang="zh-CN"/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394017857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918706"/>
            <a:ext cx="7886700" cy="3201405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5150397"/>
            <a:ext cx="7886700" cy="168354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224088"/>
            <a:ext cx="3808476" cy="4616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2224088"/>
            <a:ext cx="3808476" cy="4616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09751"/>
            <a:ext cx="7886700" cy="14875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995803"/>
            <a:ext cx="3655181" cy="9246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991148"/>
            <a:ext cx="3655181" cy="39550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995803"/>
            <a:ext cx="3673182" cy="9246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991148"/>
            <a:ext cx="3673182" cy="39550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13080"/>
            <a:ext cx="2949178" cy="17957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1108110"/>
            <a:ext cx="4629150" cy="546929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08860"/>
            <a:ext cx="2949178" cy="427744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13080"/>
            <a:ext cx="3124012" cy="17957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513081"/>
            <a:ext cx="4629150" cy="606432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08860"/>
            <a:ext cx="3124012" cy="4277449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Ovr>
    <a:masterClrMapping/>
  </p:clrMapOvr>
  <p:transition>
    <p:pull dir="r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84213"/>
            <a:ext cx="7772400" cy="1282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2224088"/>
            <a:ext cx="7772400" cy="4616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7011988"/>
            <a:ext cx="1905000" cy="5127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7011988"/>
            <a:ext cx="2895600" cy="5127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7011988"/>
            <a:ext cx="1905000" cy="5127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itchFamily="18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pull dir="r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1.jpeg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1.jpeg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audio" Target="../media/media2.wav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audio" Target="../media/media2.wav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3.wav" /><Relationship Id="rId3" Type="http://schemas.openxmlformats.org/officeDocument/2006/relationships/audio" Target="../media/media1.wav" /><Relationship Id="rId4" Type="http://schemas.openxmlformats.org/officeDocument/2006/relationships/audio" Target="../media/media4.wav" /><Relationship Id="rId5" Type="http://schemas.openxmlformats.org/officeDocument/2006/relationships/image" Target="../media/image1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1.png" /><Relationship Id="rId4" Type="http://schemas.openxmlformats.org/officeDocument/2006/relationships/audio" Target="file:///I:\&#30331;&#27888;&#23665;&#35760;.wav" TargetMode="External" /><Relationship Id="rId5" Type="http://schemas.microsoft.com/office/2007/relationships/media" Target="file:///I:\&#30331;&#27888;&#23665;&#35760;.wav" TargetMode="Ex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4.wav" /><Relationship Id="rId3" Type="http://schemas.openxmlformats.org/officeDocument/2006/relationships/audio" Target="../media/media1.wav" /><Relationship Id="rId4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2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media2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5.wav" /><Relationship Id="rId3" Type="http://schemas.openxmlformats.org/officeDocument/2006/relationships/image" Target="../media/image30.jpeg" /><Relationship Id="rId4" Type="http://schemas.openxmlformats.org/officeDocument/2006/relationships/image" Target="../media/image31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image" Target="../media/image32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3.wav" /><Relationship Id="rId3" Type="http://schemas.openxmlformats.org/officeDocument/2006/relationships/image" Target="../media/image35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jpeg" /><Relationship Id="rId3" Type="http://schemas.openxmlformats.org/officeDocument/2006/relationships/slide" Target="slide17.xml" TargetMode="Interna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7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38.wmf" /><Relationship Id="rId4" Type="http://schemas.openxmlformats.org/officeDocument/2006/relationships/image" Target="../media/image39.gif" /><Relationship Id="rId5" Type="http://schemas.openxmlformats.org/officeDocument/2006/relationships/vmlDrawing" Target="../drawings/vmlDrawing1.v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3.wav" /><Relationship Id="rId3" Type="http://schemas.openxmlformats.org/officeDocument/2006/relationships/image" Target="../media/image40.jpeg" /><Relationship Id="rId4" Type="http://schemas.openxmlformats.org/officeDocument/2006/relationships/slide" Target="slide62.xml" TargetMode="Internal" /><Relationship Id="rId5" Type="http://schemas.openxmlformats.org/officeDocument/2006/relationships/image" Target="../media/image4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2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3.jpeg" /><Relationship Id="rId3" Type="http://schemas.openxmlformats.org/officeDocument/2006/relationships/image" Target="../media/image34.jpeg" /><Relationship Id="rId4" Type="http://schemas.openxmlformats.org/officeDocument/2006/relationships/image" Target="../media/image44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5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audio" Target="../media/media6.wav" /><Relationship Id="rId4" Type="http://schemas.openxmlformats.org/officeDocument/2006/relationships/image" Target="../media/image46.jpeg" /><Relationship Id="rId5" Type="http://schemas.openxmlformats.org/officeDocument/2006/relationships/image" Target="../media/image47.jpeg" /><Relationship Id="rId6" Type="http://schemas.openxmlformats.org/officeDocument/2006/relationships/image" Target="../media/image48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9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4.wav" /><Relationship Id="rId3" Type="http://schemas.openxmlformats.org/officeDocument/2006/relationships/image" Target="../media/image47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4.wav" /><Relationship Id="rId3" Type="http://schemas.openxmlformats.org/officeDocument/2006/relationships/image" Target="../media/image46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0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4.wav" /><Relationship Id="rId3" Type="http://schemas.openxmlformats.org/officeDocument/2006/relationships/image" Target="../media/image48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Relationship Id="rId3" Type="http://schemas.openxmlformats.org/officeDocument/2006/relationships/image" Target="../media/image51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2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3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Relationship Id="rId3" Type="http://schemas.openxmlformats.org/officeDocument/2006/relationships/image" Target="../media/image54.jpeg" /><Relationship Id="rId4" Type="http://schemas.openxmlformats.org/officeDocument/2006/relationships/image" Target="../media/image55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6.jpe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2.jpe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3.jpe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57.emf" /><Relationship Id="rId4" Type="http://schemas.openxmlformats.org/officeDocument/2006/relationships/vmlDrawing" Target="../drawings/vmlDrawing2.v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7.wav" /><Relationship Id="rId3" Type="http://schemas.openxmlformats.org/officeDocument/2006/relationships/image" Target="../media/image30.jpe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8.jpe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3.jpeg" /><Relationship Id="rId3" Type="http://schemas.openxmlformats.org/officeDocument/2006/relationships/image" Target="../media/image34.jpeg" /><Relationship Id="rId4" Type="http://schemas.openxmlformats.org/officeDocument/2006/relationships/image" Target="../media/image44.jpe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7.wav" /><Relationship Id="rId3" Type="http://schemas.openxmlformats.org/officeDocument/2006/relationships/image" Target="../media/image17.jpeg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7.wav" /><Relationship Id="rId3" Type="http://schemas.openxmlformats.org/officeDocument/2006/relationships/image" Target="../media/image51.jpeg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6.wav" /><Relationship Id="rId3" Type="http://schemas.openxmlformats.org/officeDocument/2006/relationships/image" Target="../media/image3.jpeg" /><Relationship Id="rId4" Type="http://schemas.openxmlformats.org/officeDocument/2006/relationships/image" Target="../media/image59.png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0.jpeg" /><Relationship Id="rId3" Type="http://schemas.openxmlformats.org/officeDocument/2006/relationships/slide" Target="slide101.xml" TargetMode="Interna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media8.wav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3073" descr="s02"/>
          <p:cNvPicPr>
            <a:picLocks noChangeAspect="1"/>
          </p:cNvPicPr>
          <p:nvPr/>
        </p:nvPicPr>
        <p:blipFill>
          <a:blip r:embed="rId2"/>
          <a:srcRect l="8064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矩形 3074"/>
          <p:cNvSpPr/>
          <p:nvPr/>
        </p:nvSpPr>
        <p:spPr>
          <a:xfrm>
            <a:off x="1295400" y="1905000"/>
            <a:ext cx="5867400" cy="17113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94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333399"/>
                </a:solidFill>
                <a:latin typeface="华文彩云" panose="02010800040101010101" charset="-122"/>
                <a:ea typeface="华文彩云" panose="02010800040101010101" charset="-122"/>
              </a:rPr>
              <a:t>登泰山记</a:t>
            </a:r>
          </a:p>
        </p:txBody>
      </p:sp>
      <p:sp>
        <p:nvSpPr>
          <p:cNvPr id="3076" name="矩形 3075"/>
          <p:cNvSpPr/>
          <p:nvPr/>
        </p:nvSpPr>
        <p:spPr>
          <a:xfrm>
            <a:off x="6172200" y="3886200"/>
            <a:ext cx="1828800" cy="1063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9083"/>
              </a:avLst>
            </a:prstTxWarp>
            <a:normAutofit fontScale="925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72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姚鼐</a:t>
            </a:r>
          </a:p>
        </p:txBody>
      </p:sp>
      <p:sp>
        <p:nvSpPr>
          <p:cNvPr id="3080" name="文本框 3079"/>
          <p:cNvSpPr txBox="1"/>
          <p:nvPr/>
        </p:nvSpPr>
        <p:spPr>
          <a:xfrm>
            <a:off x="2463800" y="2132013"/>
            <a:ext cx="3968750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 i="1">
                <a:solidFill>
                  <a:srgbClr val="FF3300"/>
                </a:solidFill>
                <a:latin typeface="Times New Roman" pitchFamily="18" charset="0"/>
              </a:rPr>
              <a:t>登  泰  山  记</a:t>
            </a:r>
          </a:p>
          <a:p>
            <a:endParaRPr lang="zh-CN" altLang="en-US" sz="54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5954" name="标题 12595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5955" name="文本占位符 1259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5956" name="图片 125955" descr="t18"/>
          <p:cNvPicPr>
            <a:picLocks noChangeAspect="1"/>
          </p:cNvPicPr>
          <p:nvPr/>
        </p:nvPicPr>
        <p:blipFill>
          <a:blip r:embed="rId2"/>
          <a:srcRect b="6026"/>
          <a:stretch>
            <a:fillRect/>
          </a:stretch>
        </p:blipFill>
        <p:spPr>
          <a:xfrm>
            <a:off x="0" y="0"/>
            <a:ext cx="9144000" cy="72324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10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0834" name="文本框 120833"/>
          <p:cNvSpPr txBox="1"/>
          <p:nvPr/>
        </p:nvSpPr>
        <p:spPr>
          <a:xfrm>
            <a:off x="381000" y="-103187"/>
            <a:ext cx="2149475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/>
            <a:r>
              <a:rPr lang="zh-CN" altLang="en-US" sz="60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</a:rPr>
              <a:t>练习</a:t>
            </a:r>
          </a:p>
        </p:txBody>
      </p:sp>
      <p:sp>
        <p:nvSpPr>
          <p:cNvPr id="120835" name="文本框 120834"/>
          <p:cNvSpPr txBox="1"/>
          <p:nvPr/>
        </p:nvSpPr>
        <p:spPr>
          <a:xfrm>
            <a:off x="228600" y="1163638"/>
            <a:ext cx="8763000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对下列划线词解释错误的一项是：</a:t>
            </a:r>
            <a:endParaRPr lang="zh-CN" altLang="en-US" sz="320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、泰山之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阳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（山之南）   泰山之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阴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（山之北）</a:t>
            </a:r>
          </a:p>
          <a:p>
            <a:pPr>
              <a:lnSpc>
                <a:spcPct val="130000"/>
              </a:lnSpc>
            </a:pPr>
            <a:r>
              <a:rPr lang="en-US" altLang="zh-CN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、南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麓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（山坡）         石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罅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（缝隙）</a:t>
            </a:r>
          </a:p>
          <a:p>
            <a:pPr>
              <a:lnSpc>
                <a:spcPct val="130000"/>
              </a:lnSpc>
            </a:pPr>
            <a:r>
              <a:rPr lang="en-US" altLang="zh-CN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、复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循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西谷（沿着行走）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绛皓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驳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色（错杂）</a:t>
            </a:r>
          </a:p>
          <a:p>
            <a:pPr>
              <a:lnSpc>
                <a:spcPct val="130000"/>
              </a:lnSpc>
            </a:pPr>
            <a:r>
              <a:rPr lang="en-US" altLang="zh-CN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、明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烛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天南（照）          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戊申</a:t>
            </a:r>
            <a:r>
              <a:rPr lang="zh-CN" altLang="en-US" sz="3200" u="sng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晦</a:t>
            </a: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（农历每月最后一天）</a:t>
            </a:r>
          </a:p>
        </p:txBody>
      </p:sp>
      <p:sp>
        <p:nvSpPr>
          <p:cNvPr id="120836" name="矩形 120835"/>
          <p:cNvSpPr/>
          <p:nvPr/>
        </p:nvSpPr>
        <p:spPr>
          <a:xfrm>
            <a:off x="0" y="1025525"/>
            <a:ext cx="9144000" cy="17145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0837" name="组合 120836"/>
          <p:cNvGrpSpPr/>
          <p:nvPr/>
        </p:nvGrpSpPr>
        <p:grpSpPr>
          <a:xfrm>
            <a:off x="5562600" y="6072188"/>
            <a:ext cx="2470150" cy="1303337"/>
            <a:chOff x="3504" y="3408"/>
            <a:chExt cx="1556" cy="732"/>
          </a:xfrm>
        </p:grpSpPr>
        <p:sp>
          <p:nvSpPr>
            <p:cNvPr id="120838" name="文本框 120837"/>
            <p:cNvSpPr txBox="1"/>
            <p:nvPr/>
          </p:nvSpPr>
          <p:spPr>
            <a:xfrm>
              <a:off x="3936" y="3628"/>
              <a:ext cx="112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答案：</a:t>
              </a:r>
              <a:r>
                <a:rPr lang="en-US" altLang="zh-CN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B</a:t>
              </a:r>
            </a:p>
          </p:txBody>
        </p:sp>
        <p:pic>
          <p:nvPicPr>
            <p:cNvPr id="120839" name="图片 120838" descr="OT_00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4" y="3408"/>
              <a:ext cx="454" cy="7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8" name="文本框 121857"/>
          <p:cNvSpPr txBox="1"/>
          <p:nvPr/>
        </p:nvSpPr>
        <p:spPr>
          <a:xfrm>
            <a:off x="381000" y="-103187"/>
            <a:ext cx="2149475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/>
            <a:r>
              <a:rPr lang="zh-CN" altLang="en-US" sz="60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</a:rPr>
              <a:t>练习</a:t>
            </a:r>
          </a:p>
        </p:txBody>
      </p:sp>
      <p:sp>
        <p:nvSpPr>
          <p:cNvPr id="121859" name="文本框 121858"/>
          <p:cNvSpPr txBox="1"/>
          <p:nvPr/>
        </p:nvSpPr>
        <p:spPr>
          <a:xfrm>
            <a:off x="228600" y="1163638"/>
            <a:ext cx="8763000" cy="633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71500" indent="-571500"/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对下列文段分析鉴赏错误的一项是：</a:t>
            </a:r>
            <a:endParaRPr lang="zh-CN" altLang="en-US" sz="260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571500" indent="-571500"/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泰山之阳，汶水西流；其阴，济水东流，阳谷皆入汶，阴谷皆入济。当其南北分者，古长城也。最高日观峰，在长城南十五里。</a:t>
            </a:r>
            <a:endParaRPr lang="zh-CN" altLang="en-US" sz="260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571500" indent="-571500"/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、文章先写汶水和济水分流，再写两水的分界线</a:t>
            </a:r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——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古长城，然后点明泰山最高峰</a:t>
            </a:r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——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日观峰的位置，这是由面到线再到点的写法。</a:t>
            </a:r>
          </a:p>
          <a:p>
            <a:pPr marL="571500" indent="-571500"/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、日观峰是以古长城为参照来写的，作者写日观峰为下文叙述登山线路和观日出作好了铺垫。</a:t>
            </a:r>
          </a:p>
          <a:p>
            <a:pPr marL="571500" indent="-571500"/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、全段文字是登上泰山之前看泰山，是高瞻远瞩，山外看山，使读者在入泰山探胜之前，就先产生一种气势雄峻的总体感受。</a:t>
            </a:r>
          </a:p>
          <a:p>
            <a:pPr marL="571500" indent="-571500"/>
            <a:r>
              <a:rPr lang="en-US" altLang="zh-CN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6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、这段文字中点出古长城，表明泰山曾是古代两国的边界，并且是重要的战略要地，从而进一步突出了泰山的地位。</a:t>
            </a:r>
          </a:p>
        </p:txBody>
      </p:sp>
      <p:sp>
        <p:nvSpPr>
          <p:cNvPr id="121860" name="矩形 121859"/>
          <p:cNvSpPr/>
          <p:nvPr/>
        </p:nvSpPr>
        <p:spPr>
          <a:xfrm>
            <a:off x="0" y="1025525"/>
            <a:ext cx="9144000" cy="17145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pPr algn="ctr"/>
            <a:endParaRPr sz="1600">
              <a:latin typeface="Tahoma" panose="020b0604030504040204" pitchFamily="34" charset="0"/>
            </a:endParaRPr>
          </a:p>
        </p:txBody>
      </p:sp>
      <p:grpSp>
        <p:nvGrpSpPr>
          <p:cNvPr id="121861" name="组合 121860"/>
          <p:cNvGrpSpPr/>
          <p:nvPr/>
        </p:nvGrpSpPr>
        <p:grpSpPr>
          <a:xfrm>
            <a:off x="6172200" y="257175"/>
            <a:ext cx="2470150" cy="1303338"/>
            <a:chOff x="3504" y="3408"/>
            <a:chExt cx="1556" cy="732"/>
          </a:xfrm>
        </p:grpSpPr>
        <p:sp>
          <p:nvSpPr>
            <p:cNvPr id="121862" name="文本框 121861"/>
            <p:cNvSpPr txBox="1"/>
            <p:nvPr/>
          </p:nvSpPr>
          <p:spPr>
            <a:xfrm>
              <a:off x="3936" y="3628"/>
              <a:ext cx="112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答案：</a:t>
              </a:r>
              <a:r>
                <a:rPr lang="en-US" altLang="zh-CN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D</a:t>
              </a:r>
            </a:p>
          </p:txBody>
        </p:sp>
        <p:pic>
          <p:nvPicPr>
            <p:cNvPr id="121863" name="图片 121862" descr="OT_00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4" y="3408"/>
              <a:ext cx="454" cy="7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2" name="文本框 122881"/>
          <p:cNvSpPr txBox="1"/>
          <p:nvPr/>
        </p:nvSpPr>
        <p:spPr>
          <a:xfrm>
            <a:off x="381000" y="-103187"/>
            <a:ext cx="2149475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/>
            <a:r>
              <a:rPr lang="zh-CN" altLang="en-US" sz="60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</a:rPr>
              <a:t>练习</a:t>
            </a:r>
          </a:p>
        </p:txBody>
      </p:sp>
      <p:sp>
        <p:nvSpPr>
          <p:cNvPr id="122883" name="文本框 122882"/>
          <p:cNvSpPr txBox="1"/>
          <p:nvPr/>
        </p:nvSpPr>
        <p:spPr>
          <a:xfrm>
            <a:off x="76200" y="1179513"/>
            <a:ext cx="8915400" cy="574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76250" indent="-476250"/>
            <a:r>
              <a:rPr lang="zh-CN" altLang="en-US" sz="30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对泰山日出这段文字分析鉴赏错误的一项是：</a:t>
            </a:r>
            <a:endParaRPr lang="zh-CN" altLang="en-US" sz="300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476250" indent="-476250"/>
            <a:r>
              <a:rPr lang="en-US" altLang="zh-CN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、先从日出前的风、雪、云写起，与上文”苍山负雪“照应；”大风扬积雪击面“，这是日出前在寒山之顶的感受，十分真切。</a:t>
            </a:r>
          </a:p>
          <a:p>
            <a:pPr marL="476250" indent="-476250"/>
            <a:r>
              <a:rPr lang="en-US" altLang="zh-CN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、作者抓住日出时色彩变幻这一特点，以鲜明的色彩勾勒出了日出的雄伟、壮丽的景象。</a:t>
            </a:r>
          </a:p>
          <a:p>
            <a:pPr marL="476250" indent="-476250"/>
            <a:r>
              <a:rPr lang="en-US" altLang="zh-CN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、作者回头看西边山峰，是由高向低处俯视；”绛皓驳色“，显示了红装素素，分外妖娆的日出美景。</a:t>
            </a:r>
          </a:p>
          <a:p>
            <a:pPr marL="476250" indent="-476250"/>
            <a:r>
              <a:rPr lang="en-US" altLang="zh-CN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0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、本段上文是泰山夕照图，本段是泰山日出图，前者着力描”静“状，后者有意绘”动“态，动静相宜，相辅而又相承。</a:t>
            </a:r>
            <a:endParaRPr lang="zh-CN" altLang="en-US" sz="260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84" name="矩形 122883"/>
          <p:cNvSpPr/>
          <p:nvPr/>
        </p:nvSpPr>
        <p:spPr>
          <a:xfrm>
            <a:off x="0" y="1025525"/>
            <a:ext cx="9144000" cy="17145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2885" name="组合 122884"/>
          <p:cNvGrpSpPr/>
          <p:nvPr/>
        </p:nvGrpSpPr>
        <p:grpSpPr>
          <a:xfrm>
            <a:off x="5715000" y="6392863"/>
            <a:ext cx="2470150" cy="1303337"/>
            <a:chOff x="3504" y="3408"/>
            <a:chExt cx="1556" cy="732"/>
          </a:xfrm>
        </p:grpSpPr>
        <p:sp>
          <p:nvSpPr>
            <p:cNvPr id="122886" name="文本框 122885"/>
            <p:cNvSpPr txBox="1"/>
            <p:nvPr/>
          </p:nvSpPr>
          <p:spPr>
            <a:xfrm>
              <a:off x="3936" y="3628"/>
              <a:ext cx="112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答案：</a:t>
              </a:r>
              <a:r>
                <a:rPr lang="en-US" altLang="zh-CN" sz="3600">
                  <a:solidFill>
                    <a:schemeClr val="hlink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C</a:t>
              </a:r>
            </a:p>
          </p:txBody>
        </p:sp>
        <p:pic>
          <p:nvPicPr>
            <p:cNvPr id="122887" name="图片 122886" descr="OT_00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4" y="3408"/>
              <a:ext cx="454" cy="7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78" name="标题 12697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6979" name="文本占位符 1269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6980" name="图片 126979" descr="t19"/>
          <p:cNvPicPr>
            <a:picLocks noChangeAspect="1"/>
          </p:cNvPicPr>
          <p:nvPr/>
        </p:nvPicPr>
        <p:blipFill>
          <a:blip r:embed="rId2"/>
          <a:srcRect l="24199" t="3218" b="4154"/>
          <a:stretch>
            <a:fillRect/>
          </a:stretch>
        </p:blipFill>
        <p:spPr>
          <a:xfrm>
            <a:off x="-1548680" y="175692"/>
            <a:ext cx="11052720" cy="71287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8003" name="文本占位符 1280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8004" name="图片 128003" descr="t20"/>
          <p:cNvPicPr>
            <a:picLocks noChangeAspect="1"/>
          </p:cNvPicPr>
          <p:nvPr/>
        </p:nvPicPr>
        <p:blipFill>
          <a:blip r:embed="rId2"/>
          <a:srcRect b="5846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6" name="标题 12902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9027" name="文本占位符 1290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9028" name="图片 129027" descr="t21"/>
          <p:cNvPicPr>
            <a:picLocks noChangeAspect="1"/>
          </p:cNvPicPr>
          <p:nvPr/>
        </p:nvPicPr>
        <p:blipFill>
          <a:blip r:embed="rId2"/>
          <a:srcRect l="-1" r="-1195" b="5281"/>
          <a:stretch>
            <a:fillRect/>
          </a:stretch>
        </p:blipFill>
        <p:spPr>
          <a:xfrm>
            <a:off x="0" y="-31749"/>
            <a:ext cx="9144000" cy="726422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0050" name="图片 130049" descr="飞来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534988"/>
            <a:ext cx="4284662" cy="638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1" name="图片 130050" descr="一线天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534988"/>
            <a:ext cx="4356100" cy="638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2" name="文本框 130051"/>
          <p:cNvSpPr txBox="1"/>
          <p:nvPr/>
        </p:nvSpPr>
        <p:spPr>
          <a:xfrm>
            <a:off x="1258888" y="6670675"/>
            <a:ext cx="2879725" cy="102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3333FF"/>
                </a:solidFill>
                <a:latin typeface="Times New Roman" pitchFamily="18" charset="0"/>
                <a:ea typeface="隶书" panose="02010509060101010101" pitchFamily="49" charset="-122"/>
              </a:rPr>
              <a:t>飞来峰</a:t>
            </a:r>
          </a:p>
        </p:txBody>
      </p:sp>
      <p:sp>
        <p:nvSpPr>
          <p:cNvPr id="130053" name="文本框 130052"/>
          <p:cNvSpPr txBox="1"/>
          <p:nvPr/>
        </p:nvSpPr>
        <p:spPr>
          <a:xfrm>
            <a:off x="5148263" y="6670675"/>
            <a:ext cx="2655887" cy="102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3333FF"/>
                </a:solidFill>
                <a:latin typeface="Times New Roman" pitchFamily="18" charset="0"/>
                <a:ea typeface="隶书" panose="02010509060101010101" pitchFamily="49" charset="-122"/>
              </a:rPr>
              <a:t>一线天</a:t>
            </a:r>
          </a:p>
        </p:txBody>
      </p:sp>
    </p:spTree>
  </p:cSld>
  <p:clrMapOvr>
    <a:masterClrMapping/>
  </p:clrMapOvr>
  <p:transition spd="med">
    <p:blinds dir="vert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  <p:bldP spid="13005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1074" name="图片 131073" descr="buodo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41388"/>
            <a:ext cx="4343400" cy="557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5" name="图片 131074" descr="jingsh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598488"/>
            <a:ext cx="3960813" cy="658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6" name="文本框 131075"/>
          <p:cNvSpPr txBox="1"/>
          <p:nvPr/>
        </p:nvSpPr>
        <p:spPr>
          <a:xfrm>
            <a:off x="1547813" y="6677025"/>
            <a:ext cx="1616075" cy="925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柏洞</a:t>
            </a:r>
          </a:p>
        </p:txBody>
      </p:sp>
      <p:sp>
        <p:nvSpPr>
          <p:cNvPr id="131077" name="文本框 131076"/>
          <p:cNvSpPr txBox="1"/>
          <p:nvPr/>
        </p:nvSpPr>
        <p:spPr>
          <a:xfrm>
            <a:off x="8459788" y="2959100"/>
            <a:ext cx="549275" cy="256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经石峪</a:t>
            </a:r>
          </a:p>
        </p:txBody>
      </p:sp>
    </p:spTree>
  </p:cSld>
  <p:clrMapOvr>
    <a:masterClrMapping/>
  </p:clrMapOvr>
  <p:transition spd="med">
    <p:blinds dir="vert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  <p:bldP spid="13107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9217" descr="孔子登临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512763"/>
            <a:ext cx="8001000" cy="6145212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219" name="文本框 9218"/>
          <p:cNvSpPr txBox="1"/>
          <p:nvPr/>
        </p:nvSpPr>
        <p:spPr>
          <a:xfrm>
            <a:off x="533400" y="6840538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</a:rPr>
              <a:t>——</a:t>
            </a: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孔子登临处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3048000" y="6840538"/>
            <a:ext cx="541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“</a:t>
            </a:r>
            <a:r>
              <a:rPr lang="zh-CN" altLang="en-US" sz="2400" b="1">
                <a:latin typeface="Times New Roman" pitchFamily="18" charset="0"/>
              </a:rPr>
              <a:t>登东山而小鲁，登泰山而小天下。”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79" name="图片 11278" descr="mainbac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图片 11277" descr="mainbac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1265"/>
          <p:cNvSpPr txBox="1"/>
          <p:nvPr/>
        </p:nvSpPr>
        <p:spPr>
          <a:xfrm>
            <a:off x="228600" y="171450"/>
            <a:ext cx="2362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00"/>
                </a:solidFill>
                <a:latin typeface="Times New Roman" pitchFamily="18" charset="0"/>
                <a:ea typeface="华文行楷" panose="02010800040101010101" pitchFamily="2" charset="-122"/>
              </a:rPr>
              <a:t>作者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228600" y="1025525"/>
            <a:ext cx="8686800" cy="2405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姚鼐（</a:t>
            </a:r>
            <a:r>
              <a:rPr lang="en-US" altLang="zh-CN" sz="2400" b="1">
                <a:latin typeface="Times New Roman" pitchFamily="18" charset="0"/>
                <a:ea typeface="楷体_GB2312" pitchFamily="49" charset="-122"/>
              </a:rPr>
              <a:t>1731—1815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），字</a:t>
            </a:r>
            <a:r>
              <a:rPr lang="zh-CN" altLang="en-US" sz="2400" b="1" u="sng">
                <a:latin typeface="Times New Roman" pitchFamily="18" charset="0"/>
                <a:ea typeface="楷体_GB2312" pitchFamily="49" charset="-122"/>
              </a:rPr>
              <a:t>   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，一字梦谷，室名</a:t>
            </a:r>
            <a:r>
              <a:rPr lang="zh-CN" altLang="en-US" sz="2400" b="1" u="sng">
                <a:latin typeface="Times New Roman" pitchFamily="18" charset="0"/>
                <a:ea typeface="楷体_GB2312" pitchFamily="49" charset="-122"/>
              </a:rPr>
              <a:t>    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，清代桐城人。所编</a:t>
            </a:r>
            <a:r>
              <a:rPr lang="zh-CN" altLang="en-US" sz="2400" b="1" u="sng">
                <a:latin typeface="Times New Roman" pitchFamily="18" charset="0"/>
                <a:ea typeface="楷体_GB2312" pitchFamily="49" charset="-122"/>
              </a:rPr>
              <a:t>                  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，历来负有盛誉。姚鼐治学以经为主，兼及子、史、诗文，著有</a:t>
            </a:r>
            <a:r>
              <a:rPr lang="zh-CN" altLang="en-US" sz="2400" b="1" u="sng">
                <a:latin typeface="Times New Roman" pitchFamily="18" charset="0"/>
                <a:ea typeface="楷体_GB2312" pitchFamily="49" charset="-122"/>
              </a:rPr>
              <a:t>                    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。在创作方面，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姚鼐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师承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刘大櫆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，刘师承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方苞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，三人都是桐城人，又都以古文辞著名，世称</a:t>
            </a:r>
            <a:r>
              <a:rPr lang="zh-CN" altLang="en-US" sz="2400" b="1" u="sng">
                <a:latin typeface="Times New Roman" pitchFamily="18" charset="0"/>
                <a:ea typeface="楷体_GB2312" pitchFamily="49" charset="-122"/>
              </a:rPr>
              <a:t>              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。姚鼐的散文简洁精练，温润清新，有文采，形象性强，是桐城派影响最大的人物之一。        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228600" y="4019550"/>
            <a:ext cx="89154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关于桐城派，这是清代散文影响最大的一个流派，对于散文创作有一套完整的理论和鲜明的主张，其创始人是</a:t>
            </a:r>
            <a:r>
              <a:rPr lang="zh-CN" altLang="en-US" sz="2400" b="1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，刘大櫆和姚鼐则继承和发展了他的理论，三人并称为“</a:t>
            </a:r>
            <a:r>
              <a:rPr lang="zh-CN" altLang="en-US" sz="2400" b="1" u="sng">
                <a:latin typeface="楷体_GB2312" pitchFamily="49" charset="-122"/>
                <a:ea typeface="楷体_GB2312" pitchFamily="49" charset="-122"/>
              </a:rPr>
              <a:t>         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。姚鼐是桐城派的</a:t>
            </a:r>
            <a:r>
              <a:rPr lang="zh-CN" altLang="en-US" sz="2400" b="1" u="sng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，他强调“义理、考据、词章，三者不可偏废。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</a:p>
        </p:txBody>
      </p:sp>
      <p:sp>
        <p:nvSpPr>
          <p:cNvPr id="11269" name="矩形 11268"/>
          <p:cNvSpPr/>
          <p:nvPr/>
        </p:nvSpPr>
        <p:spPr>
          <a:xfrm>
            <a:off x="4343400" y="10255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姬传</a:t>
            </a:r>
          </a:p>
        </p:txBody>
      </p:sp>
      <p:sp>
        <p:nvSpPr>
          <p:cNvPr id="11270" name="矩形 11269"/>
          <p:cNvSpPr/>
          <p:nvPr/>
        </p:nvSpPr>
        <p:spPr>
          <a:xfrm>
            <a:off x="7467600" y="941388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惜抱轩</a:t>
            </a:r>
          </a:p>
        </p:txBody>
      </p:sp>
      <p:sp>
        <p:nvSpPr>
          <p:cNvPr id="11271" name="矩形 11270"/>
          <p:cNvSpPr/>
          <p:nvPr/>
        </p:nvSpPr>
        <p:spPr>
          <a:xfrm>
            <a:off x="2667000" y="1368425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古文辞类纂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》</a:t>
            </a:r>
          </a:p>
        </p:txBody>
      </p:sp>
      <p:sp>
        <p:nvSpPr>
          <p:cNvPr id="11272" name="矩形 11271"/>
          <p:cNvSpPr/>
          <p:nvPr/>
        </p:nvSpPr>
        <p:spPr>
          <a:xfrm>
            <a:off x="4724400" y="1676400"/>
            <a:ext cx="26320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惜抱轩诗文集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》</a:t>
            </a:r>
          </a:p>
        </p:txBody>
      </p:sp>
      <p:sp>
        <p:nvSpPr>
          <p:cNvPr id="11273" name="矩形 11272"/>
          <p:cNvSpPr/>
          <p:nvPr/>
        </p:nvSpPr>
        <p:spPr>
          <a:xfrm>
            <a:off x="3429000" y="2590800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桐城派</a:t>
            </a:r>
          </a:p>
        </p:txBody>
      </p:sp>
      <p:sp>
        <p:nvSpPr>
          <p:cNvPr id="11274" name="矩形 11273"/>
          <p:cNvSpPr/>
          <p:nvPr/>
        </p:nvSpPr>
        <p:spPr>
          <a:xfrm>
            <a:off x="7162800" y="4360863"/>
            <a:ext cx="796925" cy="455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方苞</a:t>
            </a:r>
          </a:p>
        </p:txBody>
      </p:sp>
      <p:sp>
        <p:nvSpPr>
          <p:cNvPr id="11275" name="矩形 11274"/>
          <p:cNvSpPr/>
          <p:nvPr/>
        </p:nvSpPr>
        <p:spPr>
          <a:xfrm>
            <a:off x="539750" y="514350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桐城三祖</a:t>
            </a:r>
          </a:p>
        </p:txBody>
      </p:sp>
      <p:sp>
        <p:nvSpPr>
          <p:cNvPr id="11276" name="矩形 11275"/>
          <p:cNvSpPr/>
          <p:nvPr/>
        </p:nvSpPr>
        <p:spPr>
          <a:xfrm>
            <a:off x="4572000" y="5072063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集大成者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1"/>
      <p:bldP spid="11271" grpId="2"/>
      <p:bldP spid="11272" grpId="3"/>
      <p:bldP spid="11273" grpId="4"/>
      <p:bldP spid="11274" grpId="5"/>
      <p:bldP spid="11275" grpId="6"/>
      <p:bldP spid="11276" grpId="7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3970" name="Picture 2" descr="big44">
            <a:extLst>
              <a:ext uri="{FF2B5EF4-FFF2-40B4-BE49-F238E27FC236}">
                <a16:creationId xmlns:a16="http://schemas.microsoft.com/office/drawing/2014/main" id="{784450D1-85C1-433F-BB42-C847343FB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647700"/>
            <a:ext cx="8534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>
            <a:extLst>
              <a:ext uri="{FF2B5EF4-FFF2-40B4-BE49-F238E27FC236}">
                <a16:creationId xmlns:a16="http://schemas.microsoft.com/office/drawing/2014/main" id="{174437CA-BF20-4087-9439-65D3EBE94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471613"/>
            <a:ext cx="6985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36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3172" name="Text Box 4">
            <a:extLst>
              <a:ext uri="{FF2B5EF4-FFF2-40B4-BE49-F238E27FC236}">
                <a16:creationId xmlns:a16="http://schemas.microsoft.com/office/drawing/2014/main" id="{8F3A08C0-5491-4AB8-88F0-B1E00DBFA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544639"/>
            <a:ext cx="80645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 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了解作者：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登泰山记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是一篇冬日登泰山的</a:t>
            </a:r>
            <a:r>
              <a:rPr lang="zh-CN" altLang="en-US" sz="2800" b="1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记。作者姚鼐，字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，一字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，室名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，其文集名因此而来。他是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派古文家，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代人，他与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等同属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派作家，三人并称为 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</a:t>
            </a:r>
            <a:r>
              <a:rPr lang="zh-CN" altLang="en-US" sz="2800" b="1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。该流派作家主张文学兼具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、辞章之长，注重内容和形式的关系，在文论和写作方面都有一定成就。</a:t>
            </a:r>
          </a:p>
        </p:txBody>
      </p:sp>
      <p:sp>
        <p:nvSpPr>
          <p:cNvPr id="83973" name="Text Box 5">
            <a:extLst>
              <a:ext uri="{FF2B5EF4-FFF2-40B4-BE49-F238E27FC236}">
                <a16:creationId xmlns:a16="http://schemas.microsoft.com/office/drawing/2014/main" id="{500E191F-0712-4F60-8C2E-F1DF0DF26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6" y="752475"/>
            <a:ext cx="8569325" cy="768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            </a:t>
            </a:r>
            <a:r>
              <a:rPr lang="zh-CN" altLang="en-US" sz="4400" b="1">
                <a:solidFill>
                  <a:srgbClr val="FF0066"/>
                </a:solidFill>
                <a:ea typeface="隶书" panose="02010509060101010101" pitchFamily="49" charset="-122"/>
              </a:rPr>
              <a:t>自主学习：</a:t>
            </a:r>
          </a:p>
        </p:txBody>
      </p:sp>
      <p:sp>
        <p:nvSpPr>
          <p:cNvPr id="263174" name="Text Box 6">
            <a:extLst>
              <a:ext uri="{FF2B5EF4-FFF2-40B4-BE49-F238E27FC236}">
                <a16:creationId xmlns:a16="http://schemas.microsoft.com/office/drawing/2014/main" id="{3CFB5504-CD8D-4B92-BD88-2E1A2A642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9" y="5216525"/>
            <a:ext cx="82819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游记    姬传    梦谷     惜抱轩   桐城派    清代    方苞    刘大櫆    桐城派  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桐城三祖 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    义理     考据</a:t>
            </a:r>
          </a:p>
        </p:txBody>
      </p:sp>
    </p:spTree>
    <p:extLst>
      <p:ext uri="{BB962C8B-B14F-4D97-AF65-F5344CB8AC3E}">
        <p14:creationId xmlns:p14="http://schemas.microsoft.com/office/powerpoint/2010/main" val="367924700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3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标题 1">
            <a:extLst>
              <a:ext uri="{FF2B5EF4-FFF2-40B4-BE49-F238E27FC236}">
                <a16:creationId xmlns:a16="http://schemas.microsoft.com/office/drawing/2014/main" id="{9B926CC8-9F78-4977-92BE-5E24AD152B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4995" name="副标题 2">
            <a:extLst>
              <a:ext uri="{FF2B5EF4-FFF2-40B4-BE49-F238E27FC236}">
                <a16:creationId xmlns:a16="http://schemas.microsoft.com/office/drawing/2014/main" id="{AD342076-321D-421B-87D3-79C4CEF8CC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84996" name="图片 3" descr="20089994841580_2">
            <a:extLst>
              <a:ext uri="{FF2B5EF4-FFF2-40B4-BE49-F238E27FC236}">
                <a16:creationId xmlns:a16="http://schemas.microsoft.com/office/drawing/2014/main" id="{774D6C8F-477F-4F01-8D74-875EC3F88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791"/>
          <a:stretch>
            <a:fillRect/>
          </a:stretch>
        </p:blipFill>
        <p:spPr bwMode="auto">
          <a:xfrm>
            <a:off x="-4763" y="442913"/>
            <a:ext cx="9155113" cy="687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647C5585-EFD5-422B-A3A4-1DB8F13C7F3D}"/>
              </a:ext>
            </a:extLst>
          </p:cNvPr>
          <p:cNvSpPr/>
          <p:nvPr/>
        </p:nvSpPr>
        <p:spPr>
          <a:xfrm>
            <a:off x="1" y="3343276"/>
            <a:ext cx="2339975" cy="1330325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itchFamily="34" charset="0"/>
              <a:buNone/>
              <a:defRPr/>
            </a:pPr>
            <a:r>
              <a:rPr lang="en-US" altLang="zh-CN" sz="3600" b="1" noProof="1">
                <a:solidFill>
                  <a:srgbClr val="70AD47">
                    <a:lumMod val="50000"/>
                  </a:srgbClr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600" b="1" noProof="1">
                <a:solidFill>
                  <a:srgbClr val="70AD47">
                    <a:lumMod val="50000"/>
                  </a:srgbClr>
                </a:solidFill>
                <a:latin typeface="隶书" panose="02010509060101010101" charset="-122"/>
                <a:ea typeface="隶书" panose="02010509060101010101" charset="-122"/>
              </a:rPr>
              <a:t>、记</a:t>
            </a:r>
          </a:p>
        </p:txBody>
      </p:sp>
      <p:sp>
        <p:nvSpPr>
          <p:cNvPr id="7" name="线形标注 2 6">
            <a:extLst>
              <a:ext uri="{FF2B5EF4-FFF2-40B4-BE49-F238E27FC236}">
                <a16:creationId xmlns:a16="http://schemas.microsoft.com/office/drawing/2014/main" id="{541420FF-0BB9-40BF-A85A-60A40D661A2E}"/>
              </a:ext>
            </a:extLst>
          </p:cNvPr>
          <p:cNvSpPr/>
          <p:nvPr/>
        </p:nvSpPr>
        <p:spPr>
          <a:xfrm>
            <a:off x="2484438" y="679450"/>
            <a:ext cx="6456362" cy="1873250"/>
          </a:xfrm>
          <a:prstGeom prst="borderCallout2">
            <a:avLst>
              <a:gd name="adj1" fmla="val 24389"/>
              <a:gd name="adj2" fmla="val -685"/>
              <a:gd name="adj3" fmla="val 18750"/>
              <a:gd name="adj4" fmla="val -16667"/>
              <a:gd name="adj5" fmla="val 172809"/>
              <a:gd name="adj6" fmla="val -25854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buFont typeface="Arial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是古代的一种文体.可以通过记事、记物、写景、记人来抒发作者的感情和主张,即景抒情,托物言志。</a:t>
            </a:r>
          </a:p>
        </p:txBody>
      </p:sp>
      <p:sp>
        <p:nvSpPr>
          <p:cNvPr id="8" name="流程图: 合并 7">
            <a:extLst>
              <a:ext uri="{FF2B5EF4-FFF2-40B4-BE49-F238E27FC236}">
                <a16:creationId xmlns:a16="http://schemas.microsoft.com/office/drawing/2014/main" id="{034E71F0-F318-4CFB-BBEF-7622D589CA48}"/>
              </a:ext>
            </a:extLst>
          </p:cNvPr>
          <p:cNvSpPr/>
          <p:nvPr/>
        </p:nvSpPr>
        <p:spPr>
          <a:xfrm>
            <a:off x="4351338" y="2122488"/>
            <a:ext cx="601662" cy="685800"/>
          </a:xfrm>
          <a:prstGeom prst="flowChartMerg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itchFamily="34" charset="0"/>
              <a:buNone/>
              <a:defRPr/>
            </a:pPr>
            <a:endParaRPr lang="zh-CN" altLang="en-US" sz="1800" noProof="1">
              <a:solidFill>
                <a:prstClr val="white"/>
              </a:solidFill>
            </a:endParaRPr>
          </a:p>
        </p:txBody>
      </p:sp>
      <p:sp>
        <p:nvSpPr>
          <p:cNvPr id="16391" name="文本框 8">
            <a:extLst>
              <a:ext uri="{FF2B5EF4-FFF2-40B4-BE49-F238E27FC236}">
                <a16:creationId xmlns:a16="http://schemas.microsoft.com/office/drawing/2014/main" id="{7C0E4743-012F-4367-A34D-C46D133AF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4" y="2768600"/>
            <a:ext cx="53292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kumimoji="0" lang="zh-CN" altLang="en-US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《小石潭记》（唐朝柳宗元）</a:t>
            </a:r>
          </a:p>
          <a:p>
            <a:pPr eaLnBrk="1" hangingPunct="1">
              <a:buFont typeface="Arial" pitchFamily="34" charset="0"/>
              <a:buNone/>
            </a:pPr>
            <a:r>
              <a:rPr kumimoji="0" lang="zh-CN" altLang="en-US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《岳阳楼记》（宋朝范仲淹）</a:t>
            </a:r>
          </a:p>
          <a:p>
            <a:pPr eaLnBrk="1" hangingPunct="1">
              <a:buFont typeface="Arial" pitchFamily="34" charset="0"/>
              <a:buNone/>
            </a:pPr>
            <a:r>
              <a:rPr kumimoji="0" lang="zh-CN" altLang="en-US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《醉翁亭记》（宋朝欧阳修）</a:t>
            </a:r>
          </a:p>
          <a:p>
            <a:pPr eaLnBrk="1" hangingPunct="1">
              <a:buFont typeface="Arial" pitchFamily="34" charset="0"/>
              <a:buNone/>
            </a:pPr>
            <a:r>
              <a:rPr kumimoji="0" lang="zh-CN" altLang="en-US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《桃花源记》（东晋陶渊明）</a:t>
            </a:r>
          </a:p>
        </p:txBody>
      </p:sp>
      <p:sp>
        <p:nvSpPr>
          <p:cNvPr id="10" name="线形标注 1 9">
            <a:extLst>
              <a:ext uri="{FF2B5EF4-FFF2-40B4-BE49-F238E27FC236}">
                <a16:creationId xmlns:a16="http://schemas.microsoft.com/office/drawing/2014/main" id="{5FBD6902-E8BF-4B2A-B488-09B4F04CB9A2}"/>
              </a:ext>
            </a:extLst>
          </p:cNvPr>
          <p:cNvSpPr/>
          <p:nvPr/>
        </p:nvSpPr>
        <p:spPr>
          <a:xfrm>
            <a:off x="2332038" y="4495801"/>
            <a:ext cx="6811962" cy="2493963"/>
          </a:xfrm>
          <a:prstGeom prst="borderCallout1">
            <a:avLst>
              <a:gd name="adj1" fmla="val 51080"/>
              <a:gd name="adj2" fmla="val -72"/>
              <a:gd name="adj3" fmla="val -13365"/>
              <a:gd name="adj4" fmla="val -18646"/>
            </a:avLst>
          </a:prstGeom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buFont typeface="Arial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①碑记：古代一种刻在石碑上记叙人物生平事迹的文体。</a:t>
            </a:r>
            <a:endParaRPr lang="en-US" altLang="zh-CN" noProof="1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 fontAlgn="auto">
              <a:buFont typeface="Arial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②游记：是一种描写旅行见闻的散文体裁。</a:t>
            </a:r>
          </a:p>
          <a:p>
            <a:pPr fontAlgn="auto">
              <a:buFont typeface="Arial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③杂记：是古代因事见义,杂写所见所闻不多加议论的散 文体裁。</a:t>
            </a:r>
          </a:p>
        </p:txBody>
      </p:sp>
    </p:spTree>
    <p:extLst>
      <p:ext uri="{BB962C8B-B14F-4D97-AF65-F5344CB8AC3E}">
        <p14:creationId xmlns:p14="http://schemas.microsoft.com/office/powerpoint/2010/main" val="3799897968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冬天的摩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8600"/>
            <a:ext cx="4889500" cy="7086600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3" name="文本框 5122"/>
          <p:cNvSpPr txBox="1"/>
          <p:nvPr/>
        </p:nvSpPr>
        <p:spPr>
          <a:xfrm>
            <a:off x="6172200" y="257175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itchFamily="18" charset="0"/>
                <a:ea typeface="华文行楷" panose="02010800040101010101" pitchFamily="2" charset="-122"/>
              </a:rPr>
              <a:t>望岳</a:t>
            </a:r>
            <a:r>
              <a:rPr lang="zh-CN" altLang="en-US" sz="2400">
                <a:latin typeface="Times New Roman" pitchFamily="18" charset="0"/>
              </a:rPr>
              <a:t>    </a:t>
            </a:r>
            <a:r>
              <a:rPr lang="zh-CN" altLang="en-US" sz="2000" b="1">
                <a:latin typeface="Times New Roman" pitchFamily="18" charset="0"/>
              </a:rPr>
              <a:t>杜甫</a:t>
            </a:r>
          </a:p>
        </p:txBody>
      </p:sp>
      <p:sp>
        <p:nvSpPr>
          <p:cNvPr id="5124" name="文本框 5123"/>
          <p:cNvSpPr txBox="1"/>
          <p:nvPr/>
        </p:nvSpPr>
        <p:spPr>
          <a:xfrm>
            <a:off x="6172200" y="1022350"/>
            <a:ext cx="2667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  <a:ea typeface="楷体_GB2312" pitchFamily="49" charset="-122"/>
              </a:rPr>
              <a:t>岱宗夫如何？      齐鲁青未了。      造化钟神秀，      阴阳割昏晓。      荡胸生层云，        决眦入归鸟。        会当凌绝顶，      一览众山小。</a:t>
            </a:r>
            <a:r>
              <a:rPr lang="zh-CN" altLang="en-US">
                <a:latin typeface="Times New Roman" pitchFamily="18" charset="0"/>
              </a:rPr>
              <a:t> </a:t>
            </a:r>
          </a:p>
        </p:txBody>
      </p:sp>
      <p:pic>
        <p:nvPicPr>
          <p:cNvPr id="5125" name="图片 5124" descr="冬天的泰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00" y="5089525"/>
            <a:ext cx="2400300" cy="1836738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49BBD9-6814-4815-AD99-A1B6333E1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047876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ct val="0"/>
              </a:spcAft>
              <a:defRPr/>
            </a:pPr>
            <a:r>
              <a:rPr lang="en-US" altLang="zh-CN" b="1">
                <a:latin typeface="幼圆"/>
                <a:ea typeface="幼圆"/>
              </a:rPr>
              <a:t> ①</a:t>
            </a:r>
            <a:r>
              <a:rPr lang="en-US" altLang="zh-CN" b="1" err="1"/>
              <a:t>泰山之</a:t>
            </a:r>
            <a:r>
              <a:rPr lang="zh-CN" altLang="zh-CN" b="1">
                <a:solidFill>
                  <a:srgbClr val="FF0000"/>
                </a:solidFill>
              </a:rPr>
              <a:t>阳</a:t>
            </a:r>
            <a:r>
              <a:rPr lang="en-US" altLang="zh-CN" b="1"/>
              <a:t>—— 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>
                <a:latin typeface="幼圆"/>
                <a:ea typeface="幼圆"/>
              </a:rPr>
              <a:t> ②</a:t>
            </a:r>
            <a:r>
              <a:rPr lang="en-US" altLang="zh-CN" b="1"/>
              <a:t>其</a:t>
            </a:r>
            <a:r>
              <a:rPr lang="zh-CN" altLang="zh-CN" b="1">
                <a:solidFill>
                  <a:srgbClr val="FF0000"/>
                </a:solidFill>
              </a:rPr>
              <a:t>阴</a:t>
            </a:r>
            <a:r>
              <a:rPr lang="en-US" altLang="zh-CN" b="1"/>
              <a:t>          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③</a:t>
            </a:r>
            <a:r>
              <a:rPr lang="zh-CN" altLang="zh-CN" b="1">
                <a:solidFill>
                  <a:srgbClr val="FF0000"/>
                </a:solidFill>
              </a:rPr>
              <a:t>乘</a:t>
            </a:r>
            <a:r>
              <a:rPr lang="zh-CN" altLang="zh-CN" b="1"/>
              <a:t>风雪</a:t>
            </a:r>
            <a:r>
              <a:rPr lang="en-US" altLang="zh-CN" b="1"/>
              <a:t>     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④</a:t>
            </a:r>
            <a:r>
              <a:rPr lang="en-US" altLang="zh-CN" b="1" err="1"/>
              <a:t>长城之</a:t>
            </a:r>
            <a:r>
              <a:rPr lang="zh-CN" altLang="zh-CN" b="1">
                <a:solidFill>
                  <a:srgbClr val="FF0000"/>
                </a:solidFill>
              </a:rPr>
              <a:t>限</a:t>
            </a:r>
            <a:r>
              <a:rPr lang="en-US" altLang="zh-CN" b="1"/>
              <a:t>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⑤</a:t>
            </a:r>
            <a:r>
              <a:rPr lang="en-US" altLang="zh-CN" b="1" err="1"/>
              <a:t>遂至山</a:t>
            </a:r>
            <a:r>
              <a:rPr lang="zh-CN" altLang="zh-CN" b="1">
                <a:solidFill>
                  <a:srgbClr val="FF0000"/>
                </a:solidFill>
              </a:rPr>
              <a:t>巅</a:t>
            </a:r>
            <a:r>
              <a:rPr lang="en-US" altLang="zh-CN" b="1"/>
              <a:t>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⑥</a:t>
            </a:r>
            <a:r>
              <a:rPr lang="en-US" altLang="zh-CN" b="1" err="1"/>
              <a:t>半山</a:t>
            </a:r>
            <a:r>
              <a:rPr lang="zh-CN" altLang="zh-CN" b="1">
                <a:solidFill>
                  <a:srgbClr val="FF0000"/>
                </a:solidFill>
              </a:rPr>
              <a:t>居</a:t>
            </a:r>
            <a:r>
              <a:rPr lang="zh-CN" altLang="zh-CN" b="1"/>
              <a:t>雾</a:t>
            </a:r>
            <a:r>
              <a:rPr lang="en-US" altLang="zh-CN" b="1"/>
              <a:t>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⑦</a:t>
            </a:r>
            <a:r>
              <a:rPr lang="en-US" altLang="zh-CN" b="1" err="1"/>
              <a:t>戊申</a:t>
            </a:r>
            <a:r>
              <a:rPr lang="zh-CN" altLang="zh-CN" b="1">
                <a:solidFill>
                  <a:srgbClr val="FF0000"/>
                </a:solidFill>
              </a:rPr>
              <a:t>晦</a:t>
            </a:r>
            <a:r>
              <a:rPr lang="en-US" altLang="zh-CN" b="1"/>
              <a:t>     ——</a:t>
            </a:r>
          </a:p>
          <a:p>
            <a:pPr fontAlgn="auto">
              <a:spcAft>
                <a:spcPct val="0"/>
              </a:spcAft>
              <a:defRPr/>
            </a:pPr>
            <a:r>
              <a:rPr lang="en-US" altLang="zh-CN" b="1"/>
              <a:t>  </a:t>
            </a:r>
            <a:r>
              <a:rPr lang="en-US" altLang="zh-CN" b="1">
                <a:latin typeface="幼圆"/>
                <a:ea typeface="幼圆"/>
              </a:rPr>
              <a:t>⑧</a:t>
            </a:r>
            <a:r>
              <a:rPr lang="zh-CN" altLang="zh-CN" b="1">
                <a:solidFill>
                  <a:srgbClr val="FF0000"/>
                </a:solidFill>
              </a:rPr>
              <a:t>极</a:t>
            </a:r>
            <a:r>
              <a:rPr lang="zh-CN" altLang="zh-CN" b="1"/>
              <a:t>天云一线</a:t>
            </a:r>
            <a:r>
              <a:rPr lang="en-US" altLang="zh-CN" b="1"/>
              <a:t>——</a:t>
            </a:r>
            <a:endParaRPr lang="zh-CN" altLang="zh-CN"/>
          </a:p>
          <a:p>
            <a:pPr fontAlgn="auto"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3D849A-265F-4007-B28B-DA04B5B87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2047875"/>
            <a:ext cx="436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山的南面，水的北面，这里指泰山的南面</a:t>
            </a:r>
            <a:endParaRPr kumimoji="0" lang="zh-CN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9B41B4-4D33-4AFA-B97B-12BFC0FAF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2624139"/>
            <a:ext cx="4368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山的北面，水的南面，这里指泰山的北面</a:t>
            </a:r>
            <a:endParaRPr kumimoji="0"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CC672E-03CD-4716-B4D4-F937F132E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3200400"/>
            <a:ext cx="2973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趁，这里有“冒着”的意思</a:t>
            </a:r>
            <a:endParaRPr kumimoji="0" lang="zh-CN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A838D1-98B0-488D-885F-F91FB2CF978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140200" y="3703639"/>
            <a:ext cx="276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界限，这里指城墙</a:t>
            </a:r>
            <a:endParaRPr kumimoji="0"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32BCD2-E2FD-4F36-B46D-62BBC1238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4208463"/>
            <a:ext cx="1346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顶峰，巅峰</a:t>
            </a:r>
            <a:endParaRPr kumimoji="0" lang="zh-CN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31EFA-2092-46BF-8C28-A7FE3A319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9" y="4784725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停</a:t>
            </a:r>
            <a:r>
              <a:rPr kumimoji="0" lang="zh-CN" altLang="en-US" sz="1800" b="1">
                <a:solidFill>
                  <a:srgbClr val="000000"/>
                </a:solidFill>
                <a:latin typeface="Calibri" pitchFamily="34" charset="0"/>
              </a:rPr>
              <a:t>着</a:t>
            </a:r>
            <a:endParaRPr kumimoji="0" lang="zh-CN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628DEB-980C-4ECE-A1A5-F819A038E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1" y="5287964"/>
            <a:ext cx="2043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阴历每月最后一天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8BB6F5-AE43-4BEB-8372-8992E7B8B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9" y="5864225"/>
            <a:ext cx="1347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zh-CN" sz="1800" b="1">
                <a:solidFill>
                  <a:srgbClr val="000000"/>
                </a:solidFill>
                <a:latin typeface="Calibri" pitchFamily="34" charset="0"/>
              </a:rPr>
              <a:t>尽头</a:t>
            </a:r>
            <a:r>
              <a:rPr kumimoji="0" lang="zh-CN" altLang="en-US" sz="1800" b="1">
                <a:solidFill>
                  <a:srgbClr val="000000"/>
                </a:solidFill>
                <a:latin typeface="Calibri" pitchFamily="34" charset="0"/>
              </a:rPr>
              <a:t>，极点</a:t>
            </a:r>
            <a:endParaRPr kumimoji="0" lang="zh-CN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6027" name="Text Box 5">
            <a:extLst>
              <a:ext uri="{FF2B5EF4-FFF2-40B4-BE49-F238E27FC236}">
                <a16:creationId xmlns:a16="http://schemas.microsoft.com/office/drawing/2014/main" id="{DAD25EBB-656F-49B6-91D5-EEEE3DB9F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9100"/>
            <a:ext cx="9144000" cy="7699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            </a:t>
            </a:r>
            <a:r>
              <a:rPr lang="zh-CN" altLang="en-US" sz="4400" b="1">
                <a:solidFill>
                  <a:srgbClr val="FF0066"/>
                </a:solidFill>
                <a:ea typeface="隶书" panose="02010509060101010101" pitchFamily="49" charset="-122"/>
              </a:rPr>
              <a:t>自主学习：</a:t>
            </a:r>
          </a:p>
        </p:txBody>
      </p:sp>
      <p:sp>
        <p:nvSpPr>
          <p:cNvPr id="86028" name="TextBox 14">
            <a:extLst>
              <a:ext uri="{FF2B5EF4-FFF2-40B4-BE49-F238E27FC236}">
                <a16:creationId xmlns:a16="http://schemas.microsoft.com/office/drawing/2014/main" id="{3CDDFC9D-E618-4825-87BA-9105F97A2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9" y="1255714"/>
            <a:ext cx="3673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、解释词语</a:t>
            </a:r>
          </a:p>
        </p:txBody>
      </p:sp>
    </p:spTree>
    <p:extLst>
      <p:ext uri="{BB962C8B-B14F-4D97-AF65-F5344CB8AC3E}">
        <p14:creationId xmlns:p14="http://schemas.microsoft.com/office/powerpoint/2010/main" val="278630803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9" grpId="5"/>
      <p:bldP spid="10" grpId="6"/>
      <p:bldP spid="11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41" name="图片 14340" descr="mainb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0" y="512763"/>
            <a:ext cx="8839200" cy="128270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一边听课文范读一边思考，</a:t>
            </a:r>
            <a:b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作者是如何来描绘泰山景色的？</a:t>
            </a:r>
            <a:b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并概括出五段的段意</a:t>
            </a:r>
            <a:endParaRPr lang="zh-CN" altLang="en-US" sz="40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762000" y="2743200"/>
            <a:ext cx="7772400" cy="4618038"/>
          </a:xfrm>
        </p:spPr>
        <p:txBody>
          <a:bodyPr/>
          <a:lstStyle/>
          <a:p>
            <a:pPr>
              <a:buNone/>
            </a:pPr>
            <a:r>
              <a:rPr lang="zh-CN" altLang="en-US" b="1"/>
              <a:t>第</a:t>
            </a:r>
            <a:r>
              <a:rPr lang="zh-CN" altLang="en-US"/>
              <a:t>一</a:t>
            </a:r>
            <a:r>
              <a:rPr lang="zh-CN" altLang="en-US" b="1"/>
              <a:t>段：</a:t>
            </a:r>
            <a:r>
              <a:rPr lang="zh-CN" altLang="en-US" b="1">
                <a:solidFill>
                  <a:schemeClr val="accent2"/>
                </a:solidFill>
              </a:rPr>
              <a:t>总写泰山的地理形势，点出泰   山及其最高峰</a:t>
            </a:r>
            <a:r>
              <a:rPr lang="en-US" altLang="zh-CN" b="1">
                <a:solidFill>
                  <a:schemeClr val="accent2"/>
                </a:solidFill>
                <a:latin typeface="Times New Roman" pitchFamily="18" charset="0"/>
              </a:rPr>
              <a:t>——</a:t>
            </a:r>
            <a:r>
              <a:rPr lang="zh-CN" altLang="en-US" b="1">
                <a:solidFill>
                  <a:schemeClr val="accent2"/>
                </a:solidFill>
              </a:rPr>
              <a:t>日观峰的位置。</a:t>
            </a:r>
          </a:p>
          <a:p>
            <a:pPr>
              <a:buNone/>
            </a:pPr>
            <a:r>
              <a:rPr lang="zh-CN" altLang="en-US" b="1"/>
              <a:t>第</a:t>
            </a:r>
            <a:r>
              <a:rPr lang="zh-CN" altLang="en-US"/>
              <a:t>二</a:t>
            </a:r>
            <a:r>
              <a:rPr lang="zh-CN" altLang="en-US" b="1"/>
              <a:t>段：</a:t>
            </a:r>
            <a:r>
              <a:rPr lang="zh-CN" altLang="en-US" b="1">
                <a:solidFill>
                  <a:schemeClr val="accent2"/>
                </a:solidFill>
              </a:rPr>
              <a:t>记述登山经过。</a:t>
            </a:r>
          </a:p>
          <a:p>
            <a:pPr>
              <a:buNone/>
            </a:pPr>
            <a:r>
              <a:rPr lang="zh-CN" altLang="en-US" b="1"/>
              <a:t>第三段：</a:t>
            </a:r>
            <a:r>
              <a:rPr lang="zh-CN" altLang="en-US" b="1">
                <a:solidFill>
                  <a:schemeClr val="accent2"/>
                </a:solidFill>
              </a:rPr>
              <a:t>集中 描写泰山日出的景象。</a:t>
            </a:r>
          </a:p>
          <a:p>
            <a:pPr>
              <a:buNone/>
            </a:pPr>
            <a:r>
              <a:rPr lang="zh-CN" altLang="en-US" b="1"/>
              <a:t>第四段：</a:t>
            </a:r>
            <a:r>
              <a:rPr lang="zh-CN" altLang="en-US" b="1">
                <a:solidFill>
                  <a:schemeClr val="accent2"/>
                </a:solidFill>
              </a:rPr>
              <a:t>介绍泰山的人文景观。</a:t>
            </a:r>
          </a:p>
          <a:p>
            <a:pPr>
              <a:buNone/>
            </a:pPr>
            <a:r>
              <a:rPr lang="zh-CN" altLang="en-US" b="1"/>
              <a:t>第五段：</a:t>
            </a:r>
            <a:r>
              <a:rPr lang="zh-CN" altLang="en-US" b="1">
                <a:solidFill>
                  <a:schemeClr val="accent2"/>
                </a:solidFill>
              </a:rPr>
              <a:t>介绍泰山的自然景观。</a:t>
            </a:r>
          </a:p>
        </p:txBody>
      </p:sp>
      <p:pic>
        <p:nvPicPr>
          <p:cNvPr id="14342" name="登泰山记.wav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40688" y="6670675"/>
            <a:ext cx="684212" cy="684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14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2"/>
                </p:tgtEl>
              </p:cMediaNode>
            </p:audio>
          </p:childTnLst>
        </p:cTn>
      </p:par>
    </p:tnLst>
    <p:bldLst>
      <p:bldP spid="14339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8193" descr="泰山位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2819400" y="0"/>
            <a:ext cx="5730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</a:rPr>
              <a:t>泰山在祖国的位置</a:t>
            </a:r>
          </a:p>
        </p:txBody>
      </p:sp>
      <p:sp>
        <p:nvSpPr>
          <p:cNvPr id="8197" name="直接连接符 8196"/>
          <p:cNvSpPr/>
          <p:nvPr/>
        </p:nvSpPr>
        <p:spPr>
          <a:xfrm>
            <a:off x="6096000" y="3590925"/>
            <a:ext cx="1066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/>
        </p:txBody>
      </p:sp>
      <p:sp>
        <p:nvSpPr>
          <p:cNvPr id="8198" name="直接连接符 8197"/>
          <p:cNvSpPr/>
          <p:nvPr/>
        </p:nvSpPr>
        <p:spPr>
          <a:xfrm flipH="1" flipV="1">
            <a:off x="5867400" y="4532313"/>
            <a:ext cx="1066800" cy="0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199" name="文本框 8198"/>
          <p:cNvSpPr txBox="1"/>
          <p:nvPr/>
        </p:nvSpPr>
        <p:spPr>
          <a:xfrm>
            <a:off x="7010400" y="4105275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</a:rPr>
              <a:t>汶水</a:t>
            </a:r>
          </a:p>
        </p:txBody>
      </p:sp>
      <p:sp>
        <p:nvSpPr>
          <p:cNvPr id="8200" name="文本框 8199"/>
          <p:cNvSpPr txBox="1"/>
          <p:nvPr/>
        </p:nvSpPr>
        <p:spPr>
          <a:xfrm>
            <a:off x="7239000" y="3197225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</a:rPr>
              <a:t>济水</a:t>
            </a:r>
          </a:p>
        </p:txBody>
      </p:sp>
      <p:sp>
        <p:nvSpPr>
          <p:cNvPr id="8201" name="文本框 8200"/>
          <p:cNvSpPr txBox="1"/>
          <p:nvPr/>
        </p:nvSpPr>
        <p:spPr>
          <a:xfrm>
            <a:off x="304800" y="3278188"/>
            <a:ext cx="4572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泰山之</a:t>
            </a:r>
            <a:r>
              <a:rPr lang="zh-CN" altLang="en-US" sz="3600" b="1" u="sng">
                <a:latin typeface="隶书" panose="02010509060101010101" pitchFamily="49" charset="-122"/>
                <a:ea typeface="隶书" panose="02010509060101010101" pitchFamily="49" charset="-122"/>
              </a:rPr>
              <a:t>阳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，汶水</a:t>
            </a:r>
            <a:r>
              <a:rPr lang="zh-CN" altLang="en-US" sz="3600" b="1" u="sng">
                <a:latin typeface="隶书" panose="02010509060101010101" pitchFamily="49" charset="-122"/>
                <a:ea typeface="隶书" panose="02010509060101010101" pitchFamily="49" charset="-122"/>
              </a:rPr>
              <a:t>西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流；其</a:t>
            </a:r>
            <a:r>
              <a:rPr lang="zh-CN" altLang="en-US" sz="3600" b="1" u="sng">
                <a:latin typeface="隶书" panose="02010509060101010101" pitchFamily="49" charset="-122"/>
                <a:ea typeface="隶书" panose="02010509060101010101" pitchFamily="49" charset="-122"/>
              </a:rPr>
              <a:t>阴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，济水</a:t>
            </a:r>
            <a:r>
              <a:rPr lang="zh-CN" altLang="en-US" sz="3600" b="1" u="sng">
                <a:latin typeface="隶书" panose="02010509060101010101" pitchFamily="49" charset="-122"/>
                <a:ea typeface="隶书" panose="02010509060101010101" pitchFamily="49" charset="-122"/>
              </a:rPr>
              <a:t>东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流。阳谷皆入汶，阴谷皆入济。</a:t>
            </a:r>
            <a:r>
              <a:rPr lang="zh-CN" altLang="en-US" sz="3600" b="1" u="sng">
                <a:latin typeface="隶书" panose="02010509060101010101" pitchFamily="49" charset="-122"/>
                <a:ea typeface="隶书" panose="02010509060101010101" pitchFamily="49" charset="-122"/>
              </a:rPr>
              <a:t>当其南北分者，古长城也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。最高日观峰，在长城南十五里。 </a:t>
            </a:r>
          </a:p>
        </p:txBody>
      </p:sp>
      <p:sp>
        <p:nvSpPr>
          <p:cNvPr id="8202" name="矩形 8201"/>
          <p:cNvSpPr/>
          <p:nvPr/>
        </p:nvSpPr>
        <p:spPr>
          <a:xfrm>
            <a:off x="5410200" y="5986463"/>
            <a:ext cx="3276600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地理形势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7042" name="Picture 2">
            <a:extLst>
              <a:ext uri="{FF2B5EF4-FFF2-40B4-BE49-F238E27FC236}">
                <a16:creationId xmlns:a16="http://schemas.microsoft.com/office/drawing/2014/main" id="{E8785351-A487-4727-B2EE-344515FD4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19100"/>
            <a:ext cx="9144000" cy="667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845877"/>
      </p:ext>
    </p:extLst>
  </p:cSld>
  <p:clrMapOvr>
    <a:masterClrMapping/>
  </p:clrMapOvr>
  <p:transition>
    <p:pull dir="r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8066" name="Picture 2">
            <a:extLst>
              <a:ext uri="{FF2B5EF4-FFF2-40B4-BE49-F238E27FC236}">
                <a16:creationId xmlns:a16="http://schemas.microsoft.com/office/drawing/2014/main" id="{7BA01CC5-E281-4A16-A98A-E17AB491C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191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570085"/>
      </p:ext>
    </p:extLst>
  </p:cSld>
  <p:clrMapOvr>
    <a:masterClrMapping/>
  </p:clrMapOvr>
  <p:transition>
    <p:pull dir="r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4866" name="Picture 2" descr="big44">
            <a:extLst>
              <a:ext uri="{FF2B5EF4-FFF2-40B4-BE49-F238E27FC236}">
                <a16:creationId xmlns:a16="http://schemas.microsoft.com/office/drawing/2014/main" id="{45B25AD1-61DE-4FC9-A678-5BFF16471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419100"/>
            <a:ext cx="8534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Rectangle 3">
            <a:extLst>
              <a:ext uri="{FF2B5EF4-FFF2-40B4-BE49-F238E27FC236}">
                <a16:creationId xmlns:a16="http://schemas.microsoft.com/office/drawing/2014/main" id="{E34A7E44-0AE7-440E-B5C5-185A0B399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84275"/>
            <a:ext cx="9144000" cy="5791200"/>
          </a:xfrm>
        </p:spPr>
        <p:txBody>
          <a:bodyPr/>
          <a:lstStyle/>
          <a:p>
            <a:pPr eaLnBrk="1" hangingPunct="1">
              <a:lnSpc>
                <a:spcPct val="75000"/>
              </a:lnSpc>
              <a:buFontTx/>
              <a:buNone/>
            </a:pPr>
            <a:r>
              <a:rPr lang="en-US" altLang="zh-CN"/>
              <a:t>    </a:t>
            </a:r>
            <a:endParaRPr lang="en-US" altLang="zh-CN" b="1">
              <a:solidFill>
                <a:srgbClr val="FF3300"/>
              </a:solidFill>
              <a:ea typeface="黑体" pitchFamily="49" charset="-122"/>
            </a:endParaRPr>
          </a:p>
        </p:txBody>
      </p:sp>
      <p:sp>
        <p:nvSpPr>
          <p:cNvPr id="164868" name="Rectangle 4">
            <a:extLst>
              <a:ext uri="{FF2B5EF4-FFF2-40B4-BE49-F238E27FC236}">
                <a16:creationId xmlns:a16="http://schemas.microsoft.com/office/drawing/2014/main" id="{BC5D7067-1DBD-4347-B6B5-0AA937F2BD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2479675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5400" b="1">
                <a:solidFill>
                  <a:srgbClr val="0000FF"/>
                </a:solidFill>
                <a:ea typeface="黑体" pitchFamily="49" charset="-122"/>
              </a:rPr>
              <a:t>理清文章思路</a:t>
            </a:r>
          </a:p>
        </p:txBody>
      </p:sp>
    </p:spTree>
    <p:extLst>
      <p:ext uri="{BB962C8B-B14F-4D97-AF65-F5344CB8AC3E}">
        <p14:creationId xmlns:p14="http://schemas.microsoft.com/office/powerpoint/2010/main" val="168389757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BE1A5E04-FACB-407D-9A61-6E4290466C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550" y="823913"/>
            <a:ext cx="2808288" cy="1143000"/>
          </a:xfrm>
        </p:spPr>
        <p:txBody>
          <a:bodyPr/>
          <a:lstStyle/>
          <a:p>
            <a:pPr algn="dist"/>
            <a:r>
              <a:rPr lang="zh-CN" altLang="zh-CN" sz="7200">
                <a:ea typeface="隶书" panose="02010509060101010101" pitchFamily="49" charset="-122"/>
              </a:rPr>
              <a:t>思路</a:t>
            </a:r>
          </a:p>
        </p:txBody>
      </p:sp>
      <p:sp>
        <p:nvSpPr>
          <p:cNvPr id="20483" name="AutoShape 3">
            <a:extLst>
              <a:ext uri="{FF2B5EF4-FFF2-40B4-BE49-F238E27FC236}">
                <a16:creationId xmlns:a16="http://schemas.microsoft.com/office/drawing/2014/main" id="{AB113264-373C-470D-A5C4-F6882AF79BF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057400" y="43053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</a:endParaRP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F3DE1ABB-D82D-4340-9D41-94D0BDF3B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701" y="2324100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B2B2B2"/>
              </a:buClr>
              <a:buFont typeface="Wingdings" panose="05000000000000000000" pitchFamily="2" charset="2"/>
              <a:buChar char="k"/>
            </a:pPr>
            <a:r>
              <a:rPr kumimoji="0"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交待泰山位置</a:t>
            </a:r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ED492B63-5FB4-4443-AB74-F8749E6B5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701" y="2324100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B2B2B2"/>
              </a:buClr>
              <a:buFont typeface="Wingdings" panose="05000000000000000000" pitchFamily="2" charset="2"/>
              <a:buChar char="k"/>
            </a:pPr>
            <a:r>
              <a:rPr kumimoji="0"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记述登山过程</a:t>
            </a:r>
          </a:p>
        </p:txBody>
      </p:sp>
      <p:sp>
        <p:nvSpPr>
          <p:cNvPr id="20486" name="AutoShape 6">
            <a:extLst>
              <a:ext uri="{FF2B5EF4-FFF2-40B4-BE49-F238E27FC236}">
                <a16:creationId xmlns:a16="http://schemas.microsoft.com/office/drawing/2014/main" id="{4EE59C57-E9F7-4514-987A-D060FFF2FB9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657600" y="43053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</a:endParaRPr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0E18051-0F6D-4C5E-9B07-CEFAB9DBC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1901" y="2324100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B2B2B2"/>
              </a:buClr>
              <a:buFont typeface="Wingdings" panose="05000000000000000000" pitchFamily="2" charset="2"/>
              <a:buChar char="k"/>
            </a:pPr>
            <a:r>
              <a:rPr kumimoji="0"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描绘日出美景</a:t>
            </a:r>
          </a:p>
        </p:txBody>
      </p:sp>
      <p:sp>
        <p:nvSpPr>
          <p:cNvPr id="20488" name="AutoShape 8">
            <a:extLst>
              <a:ext uri="{FF2B5EF4-FFF2-40B4-BE49-F238E27FC236}">
                <a16:creationId xmlns:a16="http://schemas.microsoft.com/office/drawing/2014/main" id="{E96A0C29-04A2-4B4B-B708-1205CA72240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257800" y="43053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</a:endParaRPr>
          </a:p>
        </p:txBody>
      </p:sp>
      <p:sp>
        <p:nvSpPr>
          <p:cNvPr id="20489" name="Rectangle 9">
            <a:extLst>
              <a:ext uri="{FF2B5EF4-FFF2-40B4-BE49-F238E27FC236}">
                <a16:creationId xmlns:a16="http://schemas.microsoft.com/office/drawing/2014/main" id="{1A3E3086-373A-4F52-A789-ADE07FD1E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1451" y="2324100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B2B2B2"/>
              </a:buClr>
              <a:buFont typeface="Wingdings" panose="05000000000000000000" pitchFamily="2" charset="2"/>
              <a:buChar char="k"/>
            </a:pPr>
            <a:r>
              <a:rPr kumimoji="0"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返记人文景观</a:t>
            </a:r>
          </a:p>
        </p:txBody>
      </p:sp>
      <p:sp>
        <p:nvSpPr>
          <p:cNvPr id="20490" name="AutoShape 10">
            <a:extLst>
              <a:ext uri="{FF2B5EF4-FFF2-40B4-BE49-F238E27FC236}">
                <a16:creationId xmlns:a16="http://schemas.microsoft.com/office/drawing/2014/main" id="{83483C8C-EE00-4C80-8B10-CBEBFF6E5B8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05600" y="43053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</a:endParaRPr>
          </a:p>
        </p:txBody>
      </p:sp>
      <p:sp>
        <p:nvSpPr>
          <p:cNvPr id="20491" name="Rectangle 11">
            <a:extLst>
              <a:ext uri="{FF2B5EF4-FFF2-40B4-BE49-F238E27FC236}">
                <a16:creationId xmlns:a16="http://schemas.microsoft.com/office/drawing/2014/main" id="{87EDDF1C-315B-49AD-877F-73EF69D83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826" y="2324100"/>
            <a:ext cx="86177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B2B2B2"/>
              </a:buClr>
              <a:buFont typeface="Wingdings" panose="05000000000000000000" pitchFamily="2" charset="2"/>
              <a:buChar char="k"/>
            </a:pPr>
            <a:r>
              <a:rPr kumimoji="0"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补写自然景观</a:t>
            </a:r>
          </a:p>
        </p:txBody>
      </p:sp>
      <p:pic>
        <p:nvPicPr>
          <p:cNvPr id="90124" name="Picture 12" descr="Ot_0027 副本">
            <a:extLst>
              <a:ext uri="{FF2B5EF4-FFF2-40B4-BE49-F238E27FC236}">
                <a16:creationId xmlns:a16="http://schemas.microsoft.com/office/drawing/2014/main" id="{8CB03CAE-91A1-4D20-BA54-6CE4BF7D8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419100"/>
            <a:ext cx="1295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107020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2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4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6" nodeType="after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fill="hold" grpId="8" nodeType="after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1"/>
      <p:bldP spid="20485" grpId="2"/>
      <p:bldP spid="20486" grpId="3"/>
      <p:bldP spid="20487" grpId="4"/>
      <p:bldP spid="20488" grpId="5"/>
      <p:bldP spid="20489" grpId="6"/>
      <p:bldP spid="20490" grpId="7"/>
      <p:bldP spid="20491" grpId="8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17409"/>
          <p:cNvSpPr txBox="1"/>
          <p:nvPr/>
        </p:nvSpPr>
        <p:spPr>
          <a:xfrm>
            <a:off x="152400" y="257175"/>
            <a:ext cx="9139238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        </a:t>
            </a:r>
            <a:r>
              <a:rPr lang="zh-CN" altLang="en-US" sz="2400" b="1">
                <a:latin typeface="Times New Roman" pitchFamily="18" charset="0"/>
              </a:rPr>
              <a:t>课文第一段，作者概括介绍了（            ）所处的地理位置</a:t>
            </a:r>
          </a:p>
          <a:p>
            <a:r>
              <a:rPr lang="zh-CN" altLang="en-US" sz="2400" b="1">
                <a:latin typeface="Times New Roman" pitchFamily="18" charset="0"/>
              </a:rPr>
              <a:t>和山水形势，点出（                 ）位置，为下文写观日出埋下伏笔。</a:t>
            </a:r>
          </a:p>
          <a:p>
            <a:r>
              <a:rPr lang="zh-CN" altLang="en-US" sz="2400" b="1">
                <a:latin typeface="Times New Roman" pitchFamily="18" charset="0"/>
              </a:rPr>
              <a:t>作者采用由（　）到（　）再到（　）的写法</a:t>
            </a:r>
            <a:r>
              <a:rPr lang="en-US" altLang="zh-CN" sz="2400" b="1">
                <a:latin typeface="Times New Roman" pitchFamily="18" charset="0"/>
              </a:rPr>
              <a:t>.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5105400" y="2571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泰山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3124200" y="598488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日观峰</a:t>
            </a:r>
          </a:p>
        </p:txBody>
      </p:sp>
      <p:grpSp>
        <p:nvGrpSpPr>
          <p:cNvPr id="17420" name="组合 17419"/>
          <p:cNvGrpSpPr/>
          <p:nvPr/>
        </p:nvGrpSpPr>
        <p:grpSpPr>
          <a:xfrm>
            <a:off x="0" y="2138363"/>
            <a:ext cx="4133850" cy="5457825"/>
            <a:chOff x="0" y="1200"/>
            <a:chExt cx="2604" cy="3064"/>
          </a:xfrm>
        </p:grpSpPr>
        <p:pic>
          <p:nvPicPr>
            <p:cNvPr id="17413" name="图片 17412" descr="shanhuo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200"/>
              <a:ext cx="2604" cy="26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文本框 17413"/>
            <p:cNvSpPr txBox="1"/>
            <p:nvPr/>
          </p:nvSpPr>
          <p:spPr>
            <a:xfrm>
              <a:off x="864" y="3801"/>
              <a:ext cx="884" cy="4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800" b="1" i="1">
                  <a:solidFill>
                    <a:srgbClr val="3333FF"/>
                  </a:solidFill>
                  <a:latin typeface="Times New Roman" pitchFamily="18" charset="0"/>
                  <a:ea typeface="隶书" panose="02010509060101010101" pitchFamily="49" charset="-122"/>
                </a:rPr>
                <a:t>泰山</a:t>
              </a:r>
            </a:p>
          </p:txBody>
        </p:sp>
      </p:grpSp>
      <p:grpSp>
        <p:nvGrpSpPr>
          <p:cNvPr id="17421" name="组合 17420"/>
          <p:cNvGrpSpPr/>
          <p:nvPr/>
        </p:nvGrpSpPr>
        <p:grpSpPr>
          <a:xfrm>
            <a:off x="4876800" y="2138363"/>
            <a:ext cx="3962400" cy="5457825"/>
            <a:chOff x="3072" y="1200"/>
            <a:chExt cx="2496" cy="3064"/>
          </a:xfrm>
        </p:grpSpPr>
        <p:pic>
          <p:nvPicPr>
            <p:cNvPr id="17415" name="图片 17414" descr="极顶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2" y="1200"/>
              <a:ext cx="2496" cy="26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文本框 17415"/>
            <p:cNvSpPr txBox="1"/>
            <p:nvPr/>
          </p:nvSpPr>
          <p:spPr>
            <a:xfrm>
              <a:off x="3504" y="3801"/>
              <a:ext cx="1268" cy="4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800" b="1" i="1">
                  <a:solidFill>
                    <a:srgbClr val="3333FF"/>
                  </a:solidFill>
                  <a:latin typeface="Times New Roman" pitchFamily="18" charset="0"/>
                  <a:ea typeface="隶书" panose="02010509060101010101" pitchFamily="49" charset="-122"/>
                </a:rPr>
                <a:t>日观峰</a:t>
              </a:r>
            </a:p>
          </p:txBody>
        </p:sp>
      </p:grpSp>
      <p:sp>
        <p:nvSpPr>
          <p:cNvPr id="17417" name="文本框 17416"/>
          <p:cNvSpPr txBox="1"/>
          <p:nvPr/>
        </p:nvSpPr>
        <p:spPr>
          <a:xfrm>
            <a:off x="1981200" y="1025525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面</a:t>
            </a:r>
          </a:p>
        </p:txBody>
      </p:sp>
      <p:sp>
        <p:nvSpPr>
          <p:cNvPr id="17418" name="文本框 17417"/>
          <p:cNvSpPr txBox="1"/>
          <p:nvPr/>
        </p:nvSpPr>
        <p:spPr>
          <a:xfrm>
            <a:off x="3200400" y="1025525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线</a:t>
            </a:r>
          </a:p>
        </p:txBody>
      </p:sp>
      <p:sp>
        <p:nvSpPr>
          <p:cNvPr id="17419" name="文本框 17418"/>
          <p:cNvSpPr txBox="1"/>
          <p:nvPr/>
        </p:nvSpPr>
        <p:spPr>
          <a:xfrm>
            <a:off x="4724400" y="1025525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点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1"/>
      <p:bldP spid="17417" grpId="2"/>
      <p:bldP spid="17418" grpId="3"/>
      <p:bldP spid="17419" grpId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22" name="文本占位符 13312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32813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800" b="1">
                <a:solidFill>
                  <a:schemeClr val="accent2"/>
                </a:solidFill>
                <a:ea typeface="隶书" panose="02010509060101010101" pitchFamily="49" charset="-122"/>
              </a:rPr>
              <a:t>第一段</a:t>
            </a:r>
          </a:p>
          <a:p>
            <a:pPr>
              <a:lnSpc>
                <a:spcPct val="80000"/>
              </a:lnSpc>
            </a:pPr>
            <a:r>
              <a:rPr lang="zh-CN" altLang="en-US" sz="4800" b="1"/>
              <a:t>     </a:t>
            </a:r>
            <a:r>
              <a:rPr lang="zh-CN" altLang="en-US" sz="5400" b="1">
                <a:solidFill>
                  <a:srgbClr val="FF5050"/>
                </a:solidFill>
              </a:rPr>
              <a:t>阳</a:t>
            </a:r>
            <a:r>
              <a:rPr lang="zh-CN" altLang="en-US" sz="5400" b="1"/>
              <a:t>：山南或水北  </a:t>
            </a:r>
          </a:p>
          <a:p>
            <a:pPr>
              <a:lnSpc>
                <a:spcPct val="80000"/>
              </a:lnSpc>
            </a:pPr>
            <a:r>
              <a:rPr lang="zh-CN" altLang="en-US" sz="5400" b="1"/>
              <a:t>    </a:t>
            </a:r>
            <a:r>
              <a:rPr lang="zh-CN" altLang="en-US" sz="5400" b="1">
                <a:solidFill>
                  <a:srgbClr val="FF5050"/>
                </a:solidFill>
              </a:rPr>
              <a:t>阴</a:t>
            </a:r>
            <a:r>
              <a:rPr lang="zh-CN" altLang="en-US" sz="5400" b="1"/>
              <a:t>：山北或水南   </a:t>
            </a:r>
            <a:r>
              <a:rPr lang="zh-CN" altLang="en-US" sz="5400" b="1">
                <a:solidFill>
                  <a:srgbClr val="FF5050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zh-CN" altLang="en-US" sz="5400" b="1">
                <a:solidFill>
                  <a:srgbClr val="FF5050"/>
                </a:solidFill>
              </a:rPr>
              <a:t>    当</a:t>
            </a:r>
            <a:r>
              <a:rPr lang="zh-CN" altLang="en-US" sz="5400" b="1"/>
              <a:t>：处在某地或某时</a:t>
            </a:r>
          </a:p>
        </p:txBody>
      </p:sp>
      <p:sp>
        <p:nvSpPr>
          <p:cNvPr id="133123" name="矩形 133122"/>
          <p:cNvSpPr/>
          <p:nvPr/>
        </p:nvSpPr>
        <p:spPr>
          <a:xfrm>
            <a:off x="-1587" y="4252913"/>
            <a:ext cx="9145587" cy="2871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  <a:latin typeface="Times New Roman" pitchFamily="18" charset="0"/>
              </a:rPr>
              <a:t>阳与阴</a:t>
            </a:r>
            <a:endParaRPr lang="zh-CN" altLang="en-US" sz="5400" b="1">
              <a:latin typeface="Times New Roman" pitchFamily="18" charset="0"/>
            </a:endParaRPr>
          </a:p>
          <a:p>
            <a:r>
              <a:rPr lang="zh-CN" altLang="en-US" sz="5400" b="1">
                <a:latin typeface="Times New Roman" pitchFamily="18" charset="0"/>
              </a:rPr>
              <a:t>      山南水北为阳：泰山之阳</a:t>
            </a:r>
          </a:p>
          <a:p>
            <a:r>
              <a:rPr lang="zh-CN" altLang="en-US" sz="5400" b="1">
                <a:latin typeface="Times New Roman" pitchFamily="18" charset="0"/>
              </a:rPr>
              <a:t>      山北水南为阴：其阴</a:t>
            </a:r>
          </a:p>
        </p:txBody>
      </p:sp>
    </p:spTree>
  </p:cSld>
  <p:clrMapOvr>
    <a:masterClrMapping/>
  </p:clrMapOvr>
  <p:transition spd="med">
    <p:blinds dir="vert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uiExpand="1" build="p"/>
      <p:bldP spid="13312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6" name="文本框 134145"/>
          <p:cNvSpPr txBox="1"/>
          <p:nvPr/>
        </p:nvSpPr>
        <p:spPr>
          <a:xfrm>
            <a:off x="1042988" y="534988"/>
            <a:ext cx="6927850" cy="194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990000"/>
                </a:solidFill>
                <a:latin typeface="Times New Roman" pitchFamily="18" charset="0"/>
              </a:rPr>
              <a:t>西</a:t>
            </a:r>
            <a:r>
              <a:rPr lang="en-US" altLang="zh-CN" sz="5400" b="1">
                <a:solidFill>
                  <a:srgbClr val="990000"/>
                </a:solidFill>
                <a:latin typeface="Times New Roman" pitchFamily="18" charset="0"/>
              </a:rPr>
              <a:t>,</a:t>
            </a:r>
            <a:r>
              <a:rPr lang="zh-CN" altLang="en-US" sz="5400" b="1">
                <a:solidFill>
                  <a:srgbClr val="990000"/>
                </a:solidFill>
                <a:latin typeface="Times New Roman" pitchFamily="18" charset="0"/>
              </a:rPr>
              <a:t>东</a:t>
            </a:r>
            <a:r>
              <a:rPr lang="en-US" altLang="zh-CN" sz="5400" b="1">
                <a:latin typeface="Times New Roman" pitchFamily="18" charset="0"/>
              </a:rPr>
              <a:t>:</a:t>
            </a:r>
            <a:r>
              <a:rPr lang="zh-CN" altLang="en-US" sz="5400" b="1">
                <a:latin typeface="Times New Roman" pitchFamily="18" charset="0"/>
              </a:rPr>
              <a:t>名词活用为状语</a:t>
            </a:r>
            <a:r>
              <a:rPr lang="en-US" altLang="zh-CN" sz="5400" b="1">
                <a:latin typeface="Times New Roman" pitchFamily="18" charset="0"/>
              </a:rPr>
              <a:t>,</a:t>
            </a:r>
          </a:p>
          <a:p>
            <a:r>
              <a:rPr lang="en-US" altLang="zh-CN" sz="5400" b="1">
                <a:solidFill>
                  <a:srgbClr val="0000FF"/>
                </a:solidFill>
                <a:latin typeface="Times New Roman" pitchFamily="18" charset="0"/>
              </a:rPr>
              <a:t>           </a:t>
            </a:r>
            <a:r>
              <a:rPr lang="zh-CN" altLang="en-US" sz="5400" b="1">
                <a:solidFill>
                  <a:srgbClr val="0000FF"/>
                </a:solidFill>
                <a:latin typeface="Times New Roman" pitchFamily="18" charset="0"/>
              </a:rPr>
              <a:t>向西</a:t>
            </a:r>
            <a:r>
              <a:rPr lang="en-US" altLang="zh-CN" sz="5400" b="1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zh-CN" altLang="en-US" sz="5400" b="1">
                <a:solidFill>
                  <a:srgbClr val="0000FF"/>
                </a:solidFill>
                <a:latin typeface="Times New Roman" pitchFamily="18" charset="0"/>
              </a:rPr>
              <a:t>向东</a:t>
            </a:r>
          </a:p>
        </p:txBody>
      </p:sp>
      <p:sp>
        <p:nvSpPr>
          <p:cNvPr id="134147" name="文本框 134146"/>
          <p:cNvSpPr txBox="1"/>
          <p:nvPr/>
        </p:nvSpPr>
        <p:spPr>
          <a:xfrm>
            <a:off x="1547813" y="3281363"/>
            <a:ext cx="2982912" cy="12334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 b="1">
                <a:solidFill>
                  <a:srgbClr val="990000"/>
                </a:solidFill>
                <a:latin typeface="Times New Roman" pitchFamily="18" charset="0"/>
              </a:rPr>
              <a:t>分</a:t>
            </a:r>
            <a:r>
              <a:rPr lang="en-US" altLang="zh-CN" sz="6600" b="1">
                <a:latin typeface="Times New Roman" pitchFamily="18" charset="0"/>
              </a:rPr>
              <a:t>:</a:t>
            </a:r>
            <a:r>
              <a:rPr lang="zh-CN" altLang="en-US" sz="6600" b="1">
                <a:solidFill>
                  <a:srgbClr val="0000FF"/>
                </a:solidFill>
                <a:latin typeface="Times New Roman" pitchFamily="18" charset="0"/>
              </a:rPr>
              <a:t>分界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5539" name="图片 65538" descr="200401060852_5355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38" name="图片 65537" descr="20031129135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0"/>
            <a:ext cx="48006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18433"/>
          <p:cNvSpPr txBox="1"/>
          <p:nvPr/>
        </p:nvSpPr>
        <p:spPr>
          <a:xfrm>
            <a:off x="304800" y="0"/>
            <a:ext cx="85344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            </a:t>
            </a:r>
            <a:r>
              <a:rPr lang="zh-CN" altLang="en-US" sz="2400" b="1">
                <a:latin typeface="Times New Roman" pitchFamily="18" charset="0"/>
              </a:rPr>
              <a:t>第二段写作者与朋友登山的过程。用浓墨写出登山的（             ）和在山顶上所见的（                      ）的景色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作者登山的线路可以简明地表述为：</a:t>
            </a:r>
            <a:r>
              <a:rPr lang="en-US" altLang="zh-CN" sz="2400" b="1">
                <a:latin typeface="Times New Roman" pitchFamily="18" charset="0"/>
              </a:rPr>
              <a:t>(             ) ——</a:t>
            </a:r>
            <a:r>
              <a:rPr lang="zh-CN" altLang="en-US" sz="2400" b="1">
                <a:latin typeface="Times New Roman" pitchFamily="18" charset="0"/>
              </a:rPr>
              <a:t>（　　　）</a:t>
            </a:r>
            <a:r>
              <a:rPr lang="en-US" altLang="zh-CN" sz="2400" b="1">
                <a:latin typeface="Times New Roman" pitchFamily="18" charset="0"/>
              </a:rPr>
              <a:t>——</a:t>
            </a:r>
            <a:r>
              <a:rPr lang="zh-CN" altLang="en-US" sz="2400" b="1">
                <a:latin typeface="Times New Roman" pitchFamily="18" charset="0"/>
              </a:rPr>
              <a:t>（　　　）</a:t>
            </a:r>
            <a:r>
              <a:rPr lang="en-US" altLang="zh-CN" sz="2400" b="1">
                <a:latin typeface="Times New Roman" pitchFamily="18" charset="0"/>
              </a:rPr>
              <a:t>——</a:t>
            </a:r>
            <a:r>
              <a:rPr lang="zh-CN" altLang="en-US" sz="2400" b="1">
                <a:latin typeface="Times New Roman" pitchFamily="18" charset="0"/>
              </a:rPr>
              <a:t>（          ）</a:t>
            </a:r>
            <a:r>
              <a:rPr lang="en-US" altLang="zh-CN" sz="2400" b="1">
                <a:latin typeface="Times New Roman" pitchFamily="18" charset="0"/>
              </a:rPr>
              <a:t>——</a:t>
            </a:r>
            <a:r>
              <a:rPr lang="zh-CN" altLang="en-US" sz="2400" b="1">
                <a:latin typeface="Times New Roman" pitchFamily="18" charset="0"/>
              </a:rPr>
              <a:t>（          ） </a:t>
            </a:r>
            <a:r>
              <a:rPr lang="en-US" altLang="zh-CN" sz="2400" b="1">
                <a:latin typeface="Times New Roman" pitchFamily="18" charset="0"/>
              </a:rPr>
              <a:t>——</a:t>
            </a:r>
            <a:r>
              <a:rPr lang="zh-CN" altLang="en-US" sz="2400" b="1">
                <a:latin typeface="Times New Roman" pitchFamily="18" charset="0"/>
              </a:rPr>
              <a:t>（           ）</a:t>
            </a:r>
            <a:r>
              <a:rPr lang="en-US" altLang="zh-CN" sz="2400" b="1">
                <a:latin typeface="Times New Roman" pitchFamily="18" charset="0"/>
              </a:rPr>
              <a:t>—— </a:t>
            </a:r>
            <a:r>
              <a:rPr lang="zh-CN" altLang="en-US" sz="2400" b="1">
                <a:latin typeface="Times New Roman" pitchFamily="18" charset="0"/>
              </a:rPr>
              <a:t>（          ）</a:t>
            </a:r>
          </a:p>
          <a:p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762000" y="3413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艰难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4953000" y="341313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夕阳风光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4572000" y="6858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京师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6629400" y="6858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泰安</a:t>
            </a:r>
          </a:p>
        </p:txBody>
      </p:sp>
      <p:sp>
        <p:nvSpPr>
          <p:cNvPr id="18441" name="文本框 18440"/>
          <p:cNvSpPr txBox="1"/>
          <p:nvPr/>
        </p:nvSpPr>
        <p:spPr>
          <a:xfrm>
            <a:off x="685800" y="14478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山巅</a:t>
            </a:r>
          </a:p>
        </p:txBody>
      </p:sp>
      <p:grpSp>
        <p:nvGrpSpPr>
          <p:cNvPr id="18455" name="组合 18454"/>
          <p:cNvGrpSpPr/>
          <p:nvPr/>
        </p:nvGrpSpPr>
        <p:grpSpPr>
          <a:xfrm>
            <a:off x="4495800" y="2565400"/>
            <a:ext cx="4648200" cy="4843463"/>
            <a:chOff x="2832" y="1440"/>
            <a:chExt cx="2928" cy="2719"/>
          </a:xfrm>
        </p:grpSpPr>
        <p:pic>
          <p:nvPicPr>
            <p:cNvPr id="18442" name="图片 18441" descr="溪水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2" y="1440"/>
              <a:ext cx="2928" cy="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3" name="文本框 18442"/>
            <p:cNvSpPr txBox="1"/>
            <p:nvPr/>
          </p:nvSpPr>
          <p:spPr>
            <a:xfrm>
              <a:off x="3312" y="3696"/>
              <a:ext cx="1652" cy="4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8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泰山溪水</a:t>
              </a:r>
            </a:p>
          </p:txBody>
        </p:sp>
      </p:grpSp>
      <p:sp>
        <p:nvSpPr>
          <p:cNvPr id="18444" name="文本框 18443"/>
          <p:cNvSpPr txBox="1"/>
          <p:nvPr/>
        </p:nvSpPr>
        <p:spPr>
          <a:xfrm>
            <a:off x="685800" y="1066800"/>
            <a:ext cx="1219200" cy="455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南麓</a:t>
            </a:r>
          </a:p>
        </p:txBody>
      </p:sp>
      <p:sp>
        <p:nvSpPr>
          <p:cNvPr id="18447" name="文本框 18446"/>
          <p:cNvSpPr txBox="1"/>
          <p:nvPr/>
        </p:nvSpPr>
        <p:spPr>
          <a:xfrm>
            <a:off x="2819400" y="1066800"/>
            <a:ext cx="838200" cy="455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中谷</a:t>
            </a:r>
          </a:p>
        </p:txBody>
      </p:sp>
      <p:sp>
        <p:nvSpPr>
          <p:cNvPr id="18449" name="文本框 18448"/>
          <p:cNvSpPr txBox="1"/>
          <p:nvPr/>
        </p:nvSpPr>
        <p:spPr>
          <a:xfrm>
            <a:off x="4800600" y="1066800"/>
            <a:ext cx="914400" cy="455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中岭</a:t>
            </a:r>
          </a:p>
        </p:txBody>
      </p:sp>
      <p:sp>
        <p:nvSpPr>
          <p:cNvPr id="18450" name="文本框 18449"/>
          <p:cNvSpPr txBox="1"/>
          <p:nvPr/>
        </p:nvSpPr>
        <p:spPr>
          <a:xfrm>
            <a:off x="6934200" y="1066800"/>
            <a:ext cx="838200" cy="455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西谷</a:t>
            </a:r>
          </a:p>
        </p:txBody>
      </p:sp>
      <p:grpSp>
        <p:nvGrpSpPr>
          <p:cNvPr id="18454" name="组合 18453"/>
          <p:cNvGrpSpPr/>
          <p:nvPr/>
        </p:nvGrpSpPr>
        <p:grpSpPr>
          <a:xfrm>
            <a:off x="0" y="2565400"/>
            <a:ext cx="4343400" cy="4911725"/>
            <a:chOff x="0" y="1440"/>
            <a:chExt cx="2736" cy="2841"/>
          </a:xfrm>
        </p:grpSpPr>
        <p:sp>
          <p:nvSpPr>
            <p:cNvPr id="18452" name="文本框 18451"/>
            <p:cNvSpPr txBox="1"/>
            <p:nvPr/>
          </p:nvSpPr>
          <p:spPr>
            <a:xfrm>
              <a:off x="816" y="3840"/>
              <a:ext cx="1488" cy="4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十八盘</a:t>
              </a:r>
            </a:p>
          </p:txBody>
        </p:sp>
        <p:pic>
          <p:nvPicPr>
            <p:cNvPr id="18453" name="图片 18452" descr="12345678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40"/>
              <a:ext cx="2736" cy="254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3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grpId="5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grpId="6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7" nodeType="after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grpId="8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4" nodeType="after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1"/>
      <p:bldP spid="18439" grpId="2"/>
      <p:bldP spid="18440" grpId="3"/>
      <p:bldP spid="18441" grpId="4"/>
      <p:bldP spid="18444" grpId="5"/>
      <p:bldP spid="18447" grpId="6"/>
      <p:bldP spid="18449" grpId="7"/>
      <p:bldP spid="18450" grpId="8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5170" name="文本框 135169"/>
          <p:cNvSpPr txBox="1"/>
          <p:nvPr/>
        </p:nvSpPr>
        <p:spPr>
          <a:xfrm>
            <a:off x="250825" y="212725"/>
            <a:ext cx="2046288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乘</a:t>
            </a:r>
            <a:r>
              <a:rPr lang="en-US" altLang="zh-CN" sz="4400" b="1">
                <a:latin typeface="Times New Roman" pitchFamily="18" charset="0"/>
              </a:rPr>
              <a:t>:</a:t>
            </a:r>
            <a:r>
              <a:rPr lang="zh-CN" altLang="en-US" sz="4400" b="1">
                <a:latin typeface="Times New Roman" pitchFamily="18" charset="0"/>
              </a:rPr>
              <a:t>冒着</a:t>
            </a:r>
          </a:p>
        </p:txBody>
      </p:sp>
      <p:sp>
        <p:nvSpPr>
          <p:cNvPr id="135171" name="矩形 135170"/>
          <p:cNvSpPr/>
          <p:nvPr/>
        </p:nvSpPr>
        <p:spPr>
          <a:xfrm>
            <a:off x="5795963" y="212725"/>
            <a:ext cx="24193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5050"/>
                </a:solidFill>
                <a:latin typeface="Times New Roman" pitchFamily="18" charset="0"/>
              </a:rPr>
              <a:t>历</a:t>
            </a:r>
            <a:r>
              <a:rPr lang="zh-CN" altLang="en-US" sz="4400" b="1">
                <a:latin typeface="Times New Roman" pitchFamily="18" charset="0"/>
              </a:rPr>
              <a:t>：经过</a:t>
            </a:r>
          </a:p>
        </p:txBody>
      </p:sp>
      <p:sp>
        <p:nvSpPr>
          <p:cNvPr id="135172" name="文本框 135171"/>
          <p:cNvSpPr txBox="1"/>
          <p:nvPr/>
        </p:nvSpPr>
        <p:spPr>
          <a:xfrm>
            <a:off x="250825" y="1208088"/>
            <a:ext cx="4979988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限</a:t>
            </a:r>
            <a:r>
              <a:rPr lang="en-US" altLang="zh-CN" sz="4400" b="1">
                <a:latin typeface="Times New Roman" pitchFamily="18" charset="0"/>
              </a:rPr>
              <a:t>:</a:t>
            </a:r>
            <a:r>
              <a:rPr lang="zh-CN" altLang="en-US" sz="4400" b="1">
                <a:latin typeface="Times New Roman" pitchFamily="18" charset="0"/>
              </a:rPr>
              <a:t>界限</a:t>
            </a:r>
            <a:r>
              <a:rPr lang="en-US" altLang="zh-CN" sz="4400" b="1">
                <a:latin typeface="Times New Roman" pitchFamily="18" charset="0"/>
              </a:rPr>
              <a:t>,</a:t>
            </a:r>
            <a:r>
              <a:rPr lang="zh-CN" altLang="en-US" sz="4400" b="1">
                <a:latin typeface="Times New Roman" pitchFamily="18" charset="0"/>
              </a:rPr>
              <a:t>这里指城墙</a:t>
            </a:r>
          </a:p>
        </p:txBody>
      </p:sp>
      <p:sp>
        <p:nvSpPr>
          <p:cNvPr id="135173" name="矩形 135172"/>
          <p:cNvSpPr/>
          <p:nvPr/>
        </p:nvSpPr>
        <p:spPr>
          <a:xfrm>
            <a:off x="5867400" y="1019175"/>
            <a:ext cx="2419350" cy="85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5050"/>
                </a:solidFill>
                <a:latin typeface="Times New Roman" pitchFamily="18" charset="0"/>
              </a:rPr>
              <a:t>级</a:t>
            </a:r>
            <a:r>
              <a:rPr lang="zh-CN" altLang="en-US" sz="4400" b="1">
                <a:latin typeface="Times New Roman" pitchFamily="18" charset="0"/>
              </a:rPr>
              <a:t>：台阶</a:t>
            </a:r>
          </a:p>
        </p:txBody>
      </p:sp>
      <p:sp>
        <p:nvSpPr>
          <p:cNvPr id="135174" name="矩形 135173"/>
          <p:cNvSpPr/>
          <p:nvPr/>
        </p:nvSpPr>
        <p:spPr>
          <a:xfrm>
            <a:off x="250825" y="2232025"/>
            <a:ext cx="7029450" cy="85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5050"/>
                </a:solidFill>
                <a:latin typeface="Times New Roman" pitchFamily="18" charset="0"/>
              </a:rPr>
              <a:t>负</a:t>
            </a:r>
            <a:r>
              <a:rPr lang="zh-CN" altLang="en-US" sz="4400" b="1">
                <a:latin typeface="Times New Roman" pitchFamily="18" charset="0"/>
              </a:rPr>
              <a:t>：用背驮着，引申为覆盖 </a:t>
            </a:r>
          </a:p>
        </p:txBody>
      </p:sp>
      <p:sp>
        <p:nvSpPr>
          <p:cNvPr id="135175" name="文本框 135174"/>
          <p:cNvSpPr txBox="1"/>
          <p:nvPr/>
        </p:nvSpPr>
        <p:spPr>
          <a:xfrm>
            <a:off x="250825" y="3443288"/>
            <a:ext cx="7354888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烛</a:t>
            </a:r>
            <a:r>
              <a:rPr lang="en-US" altLang="zh-CN" sz="4400" b="1">
                <a:latin typeface="Times New Roman" pitchFamily="18" charset="0"/>
              </a:rPr>
              <a:t>:</a:t>
            </a:r>
            <a:r>
              <a:rPr lang="zh-CN" altLang="en-US" sz="4400" b="1">
                <a:latin typeface="Times New Roman" pitchFamily="18" charset="0"/>
              </a:rPr>
              <a:t>名词活用为动词</a:t>
            </a:r>
            <a:r>
              <a:rPr lang="en-US" altLang="zh-CN" sz="4400" b="1">
                <a:latin typeface="Times New Roman" pitchFamily="18" charset="0"/>
              </a:rPr>
              <a:t>,</a:t>
            </a:r>
            <a:r>
              <a:rPr lang="zh-CN" altLang="en-US" sz="4400" b="1">
                <a:latin typeface="Times New Roman" pitchFamily="18" charset="0"/>
              </a:rPr>
              <a:t>照耀</a:t>
            </a:r>
            <a:r>
              <a:rPr lang="en-US" altLang="zh-CN" sz="4400" b="1">
                <a:latin typeface="Times New Roman" pitchFamily="18" charset="0"/>
              </a:rPr>
              <a:t>,</a:t>
            </a:r>
            <a:r>
              <a:rPr lang="zh-CN" altLang="en-US" sz="4400" b="1">
                <a:latin typeface="Times New Roman" pitchFamily="18" charset="0"/>
              </a:rPr>
              <a:t>照亮</a:t>
            </a:r>
          </a:p>
        </p:txBody>
      </p:sp>
      <p:sp>
        <p:nvSpPr>
          <p:cNvPr id="135176" name="矩形 135175"/>
          <p:cNvSpPr/>
          <p:nvPr/>
        </p:nvSpPr>
        <p:spPr>
          <a:xfrm>
            <a:off x="179388" y="4414838"/>
            <a:ext cx="2978150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5050"/>
                </a:solidFill>
                <a:latin typeface="Times New Roman" pitchFamily="18" charset="0"/>
              </a:rPr>
              <a:t>晚日</a:t>
            </a:r>
            <a:r>
              <a:rPr lang="zh-CN" altLang="en-US" sz="4400" b="1">
                <a:latin typeface="Times New Roman" pitchFamily="18" charset="0"/>
              </a:rPr>
              <a:t>：夕阳</a:t>
            </a:r>
          </a:p>
        </p:txBody>
      </p:sp>
      <p:sp>
        <p:nvSpPr>
          <p:cNvPr id="135177" name="矩形 135176"/>
          <p:cNvSpPr/>
          <p:nvPr/>
        </p:nvSpPr>
        <p:spPr>
          <a:xfrm>
            <a:off x="827088" y="5626100"/>
            <a:ext cx="5883275" cy="760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</a:rPr>
              <a:t>若带然</a:t>
            </a:r>
            <a:r>
              <a:rPr lang="zh-CN" altLang="en-US" sz="4800" b="1">
                <a:latin typeface="Times New Roman" pitchFamily="18" charset="0"/>
              </a:rPr>
              <a:t>：像飘带一样</a:t>
            </a:r>
          </a:p>
        </p:txBody>
      </p:sp>
      <p:sp>
        <p:nvSpPr>
          <p:cNvPr id="135178" name="文本框 135177"/>
          <p:cNvSpPr txBox="1"/>
          <p:nvPr/>
        </p:nvSpPr>
        <p:spPr>
          <a:xfrm>
            <a:off x="4427538" y="4494213"/>
            <a:ext cx="3303587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居</a:t>
            </a:r>
            <a:r>
              <a:rPr lang="en-US" altLang="zh-CN" sz="4400" b="1">
                <a:latin typeface="Times New Roman" pitchFamily="18" charset="0"/>
              </a:rPr>
              <a:t>:</a:t>
            </a:r>
            <a:r>
              <a:rPr lang="zh-CN" altLang="en-US" sz="4400" b="1">
                <a:latin typeface="Times New Roman" pitchFamily="18" charset="0"/>
              </a:rPr>
              <a:t>停留</a:t>
            </a:r>
            <a:r>
              <a:rPr lang="en-US" altLang="zh-CN" sz="4400" b="1">
                <a:latin typeface="Times New Roman" pitchFamily="18" charset="0"/>
              </a:rPr>
              <a:t>,</a:t>
            </a:r>
            <a:r>
              <a:rPr lang="zh-CN" altLang="en-US" sz="4400" b="1">
                <a:latin typeface="Times New Roman" pitchFamily="18" charset="0"/>
              </a:rPr>
              <a:t>缭绕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6194" name="文本框 136193"/>
          <p:cNvSpPr txBox="1"/>
          <p:nvPr/>
        </p:nvSpPr>
        <p:spPr>
          <a:xfrm>
            <a:off x="971550" y="315913"/>
            <a:ext cx="2930525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以</a:t>
            </a:r>
            <a:r>
              <a:rPr lang="en-US" altLang="zh-CN" sz="4400" b="1">
                <a:latin typeface="Times New Roman" pitchFamily="18" charset="0"/>
              </a:rPr>
              <a:t>:    </a:t>
            </a:r>
            <a:r>
              <a:rPr lang="zh-CN" altLang="en-US" sz="4400" b="1">
                <a:latin typeface="Times New Roman" pitchFamily="18" charset="0"/>
              </a:rPr>
              <a:t>在</a:t>
            </a:r>
            <a:r>
              <a:rPr lang="en-US" altLang="zh-CN" sz="4400" b="1">
                <a:latin typeface="Times New Roman" pitchFamily="18" charset="0"/>
              </a:rPr>
              <a:t>,</a:t>
            </a:r>
            <a:r>
              <a:rPr lang="zh-CN" altLang="en-US" sz="4400" b="1">
                <a:latin typeface="Times New Roman" pitchFamily="18" charset="0"/>
              </a:rPr>
              <a:t>于</a:t>
            </a:r>
            <a:r>
              <a:rPr lang="en-US" altLang="zh-CN" sz="4400" b="1">
                <a:latin typeface="Times New Roman" pitchFamily="18" charset="0"/>
              </a:rPr>
              <a:t>;</a:t>
            </a:r>
          </a:p>
        </p:txBody>
      </p:sp>
      <p:sp>
        <p:nvSpPr>
          <p:cNvPr id="136195" name="文本框 136194"/>
          <p:cNvSpPr txBox="1"/>
          <p:nvPr/>
        </p:nvSpPr>
        <p:spPr>
          <a:xfrm>
            <a:off x="900113" y="1343025"/>
            <a:ext cx="2605087" cy="85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至于</a:t>
            </a:r>
            <a:r>
              <a:rPr lang="en-US" altLang="zh-CN" sz="4400" b="1">
                <a:latin typeface="Times New Roman" pitchFamily="18" charset="0"/>
              </a:rPr>
              <a:t>:</a:t>
            </a:r>
            <a:r>
              <a:rPr lang="zh-CN" altLang="en-US" sz="4400" b="1">
                <a:latin typeface="Times New Roman" pitchFamily="18" charset="0"/>
              </a:rPr>
              <a:t>到达</a:t>
            </a:r>
          </a:p>
        </p:txBody>
      </p:sp>
      <p:sp>
        <p:nvSpPr>
          <p:cNvPr id="136196" name="文本框 136195"/>
          <p:cNvSpPr txBox="1"/>
          <p:nvPr/>
        </p:nvSpPr>
        <p:spPr>
          <a:xfrm>
            <a:off x="1042988" y="2393950"/>
            <a:ext cx="2063750" cy="925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</a:rPr>
              <a:t>有</a:t>
            </a:r>
            <a:r>
              <a:rPr lang="en-US" altLang="zh-CN" sz="4800" b="1">
                <a:latin typeface="Times New Roman" pitchFamily="18" charset="0"/>
              </a:rPr>
              <a:t>:   </a:t>
            </a:r>
            <a:r>
              <a:rPr lang="zh-CN" altLang="en-US" sz="4800" b="1">
                <a:latin typeface="Times New Roman" pitchFamily="18" charset="0"/>
              </a:rPr>
              <a:t>又</a:t>
            </a:r>
          </a:p>
        </p:txBody>
      </p:sp>
      <p:sp>
        <p:nvSpPr>
          <p:cNvPr id="136197" name="文本框 136196"/>
          <p:cNvSpPr txBox="1"/>
          <p:nvPr/>
        </p:nvSpPr>
        <p:spPr>
          <a:xfrm>
            <a:off x="0" y="3768725"/>
            <a:ext cx="9099550" cy="194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latin typeface="Times New Roman" pitchFamily="18" charset="0"/>
              </a:rPr>
              <a:t>今所经中岭及山巅</a:t>
            </a:r>
            <a:r>
              <a:rPr lang="zh-CN" altLang="en-US" sz="5400" b="1">
                <a:solidFill>
                  <a:srgbClr val="0000FF"/>
                </a:solidFill>
                <a:latin typeface="Times New Roman" pitchFamily="18" charset="0"/>
              </a:rPr>
              <a:t>崖限当道者</a:t>
            </a:r>
          </a:p>
          <a:p>
            <a:r>
              <a:rPr lang="zh-CN" altLang="en-US" sz="5400" b="1">
                <a:latin typeface="Times New Roman" pitchFamily="18" charset="0"/>
              </a:rPr>
              <a:t>            </a:t>
            </a:r>
            <a:r>
              <a:rPr lang="zh-CN" altLang="en-US" sz="5400" b="1">
                <a:solidFill>
                  <a:srgbClr val="FF3300"/>
                </a:solidFill>
                <a:latin typeface="Times New Roman" pitchFamily="18" charset="0"/>
              </a:rPr>
              <a:t>定语后置句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7218" name="图片 137217" descr="big44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04800" y="257175"/>
            <a:ext cx="8534400" cy="709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9" name="文本占位符 137218"/>
          <p:cNvSpPr>
            <a:spLocks noGrp="1"/>
          </p:cNvSpPr>
          <p:nvPr>
            <p:ph type="body" idx="1"/>
          </p:nvPr>
        </p:nvSpPr>
        <p:spPr>
          <a:xfrm>
            <a:off x="250825" y="212725"/>
            <a:ext cx="8893175" cy="7483475"/>
          </a:xfrm>
        </p:spPr>
        <p:txBody>
          <a:bodyPr/>
          <a:lstStyle/>
          <a:p>
            <a:r>
              <a:rPr lang="en-US" altLang="zh-CN" sz="4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朔、晦、望与既望</a:t>
            </a:r>
          </a:p>
          <a:p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     朔：阴历每月第一天</a:t>
            </a:r>
          </a:p>
          <a:p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     晦：阴历每月最后一天</a:t>
            </a:r>
          </a:p>
          <a:p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     望：阴历每月十五</a:t>
            </a:r>
          </a:p>
          <a:p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     既望：阴历每月十六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9457"/>
          <p:cNvSpPr txBox="1"/>
          <p:nvPr/>
        </p:nvSpPr>
        <p:spPr>
          <a:xfrm>
            <a:off x="304800" y="257175"/>
            <a:ext cx="8072438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         </a:t>
            </a:r>
            <a:r>
              <a:rPr lang="zh-CN" altLang="en-US" sz="2400" b="1">
                <a:latin typeface="Times New Roman" pitchFamily="18" charset="0"/>
              </a:rPr>
              <a:t>第三段重点写（           ）的过程及日出的景象。作者</a:t>
            </a:r>
          </a:p>
          <a:p>
            <a:r>
              <a:rPr lang="zh-CN" altLang="en-US" sz="2400" b="1">
                <a:latin typeface="Times New Roman" pitchFamily="18" charset="0"/>
              </a:rPr>
              <a:t> 观日出的时间是： （                                         ）；地点是：</a:t>
            </a:r>
          </a:p>
          <a:p>
            <a:r>
              <a:rPr lang="zh-CN" altLang="en-US" sz="2400" b="1">
                <a:latin typeface="Times New Roman" pitchFamily="18" charset="0"/>
              </a:rPr>
              <a:t>（                  ）。作者按日出时间顺序，极写泰山日出的壮丽景象。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3124200" y="257175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观日出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3429000" y="609600"/>
            <a:ext cx="2403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5050"/>
                </a:solidFill>
                <a:latin typeface="Times New Roman" pitchFamily="18" charset="0"/>
              </a:rPr>
              <a:t>     </a:t>
            </a:r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戊申晦　五鼓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838200" y="914400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日观亭</a:t>
            </a:r>
          </a:p>
        </p:txBody>
      </p:sp>
      <p:grpSp>
        <p:nvGrpSpPr>
          <p:cNvPr id="19470" name="组合 19469"/>
          <p:cNvGrpSpPr/>
          <p:nvPr/>
        </p:nvGrpSpPr>
        <p:grpSpPr>
          <a:xfrm>
            <a:off x="4800600" y="2393950"/>
            <a:ext cx="4343400" cy="5248275"/>
            <a:chOff x="3024" y="1344"/>
            <a:chExt cx="2736" cy="2945"/>
          </a:xfrm>
        </p:grpSpPr>
        <p:pic>
          <p:nvPicPr>
            <p:cNvPr id="19466" name="图片 19465" descr="云海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4" y="1344"/>
              <a:ext cx="2736" cy="24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7" name="文本框 19466"/>
            <p:cNvSpPr txBox="1"/>
            <p:nvPr/>
          </p:nvSpPr>
          <p:spPr>
            <a:xfrm>
              <a:off x="3600" y="3862"/>
              <a:ext cx="908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44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 </a:t>
              </a:r>
              <a:r>
                <a:rPr lang="zh-CN" altLang="en-US" sz="44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日出</a:t>
              </a:r>
            </a:p>
          </p:txBody>
        </p:sp>
      </p:grpSp>
      <p:grpSp>
        <p:nvGrpSpPr>
          <p:cNvPr id="19469" name="组合 19468"/>
          <p:cNvGrpSpPr/>
          <p:nvPr/>
        </p:nvGrpSpPr>
        <p:grpSpPr>
          <a:xfrm>
            <a:off x="0" y="2393950"/>
            <a:ext cx="4572000" cy="5208588"/>
            <a:chOff x="0" y="1344"/>
            <a:chExt cx="2880" cy="2923"/>
          </a:xfrm>
        </p:grpSpPr>
        <p:sp>
          <p:nvSpPr>
            <p:cNvPr id="19465" name="文本框 19464"/>
            <p:cNvSpPr txBox="1"/>
            <p:nvPr/>
          </p:nvSpPr>
          <p:spPr>
            <a:xfrm>
              <a:off x="864" y="3840"/>
              <a:ext cx="1172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4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日正出</a:t>
              </a:r>
            </a:p>
          </p:txBody>
        </p:sp>
        <p:pic>
          <p:nvPicPr>
            <p:cNvPr id="19468" name="图片 19467" descr="890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44"/>
              <a:ext cx="2880" cy="249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8242" name="文本占位符 13824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7696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400" b="1">
                <a:solidFill>
                  <a:schemeClr val="accent2"/>
                </a:solidFill>
                <a:ea typeface="隶书" panose="02010509060101010101" pitchFamily="49" charset="-122"/>
              </a:rPr>
              <a:t>第三段</a:t>
            </a:r>
            <a:endParaRPr lang="zh-CN" altLang="en-US" sz="4400" b="1"/>
          </a:p>
          <a:p>
            <a:pPr>
              <a:lnSpc>
                <a:spcPct val="80000"/>
              </a:lnSpc>
            </a:pPr>
            <a:r>
              <a:rPr lang="zh-CN" altLang="en-US" sz="4400" b="1"/>
              <a:t>    </a:t>
            </a:r>
            <a:r>
              <a:rPr lang="zh-CN" altLang="en-US" sz="4400" b="1">
                <a:solidFill>
                  <a:srgbClr val="FF5050"/>
                </a:solidFill>
              </a:rPr>
              <a:t>稍</a:t>
            </a:r>
            <a:r>
              <a:rPr lang="zh-CN" altLang="en-US" sz="4400" b="1"/>
              <a:t>：渐渐    </a:t>
            </a:r>
            <a:r>
              <a:rPr lang="zh-CN" altLang="en-US" sz="4400" b="1">
                <a:solidFill>
                  <a:srgbClr val="FF5050"/>
                </a:solidFill>
              </a:rPr>
              <a:t>一线异色</a:t>
            </a:r>
            <a:r>
              <a:rPr lang="zh-CN" altLang="en-US" sz="4400" b="1"/>
              <a:t>：像一条条线似的呈现出不同颜色    </a:t>
            </a:r>
            <a:r>
              <a:rPr lang="zh-CN" altLang="en-US" sz="4400" b="1">
                <a:solidFill>
                  <a:srgbClr val="FF3300"/>
                </a:solidFill>
              </a:rPr>
              <a:t>采</a:t>
            </a:r>
            <a:r>
              <a:rPr lang="en-US" altLang="zh-CN" sz="4400" b="1"/>
              <a:t>:</a:t>
            </a:r>
            <a:r>
              <a:rPr lang="zh-CN" altLang="en-US" sz="4400" b="1"/>
              <a:t>通</a:t>
            </a:r>
            <a:r>
              <a:rPr lang="zh-CN" altLang="en-US" sz="4000" b="1"/>
              <a:t>“</a:t>
            </a:r>
            <a:r>
              <a:rPr lang="zh-CN" altLang="en-US" sz="4400" b="1"/>
              <a:t>彩</a:t>
            </a:r>
            <a:r>
              <a:rPr lang="zh-CN" altLang="en-US" sz="4000" b="1"/>
              <a:t>”</a:t>
            </a:r>
            <a:r>
              <a:rPr lang="zh-CN" altLang="en-US" sz="4400" b="1">
                <a:solidFill>
                  <a:srgbClr val="FF5050"/>
                </a:solidFill>
              </a:rPr>
              <a:t>日上</a:t>
            </a:r>
            <a:r>
              <a:rPr lang="zh-CN" altLang="en-US" sz="4400" b="1"/>
              <a:t>：太阳升起    </a:t>
            </a:r>
            <a:r>
              <a:rPr lang="zh-CN" altLang="en-US" sz="4400" b="1">
                <a:solidFill>
                  <a:srgbClr val="FF5050"/>
                </a:solidFill>
              </a:rPr>
              <a:t>承</a:t>
            </a:r>
            <a:r>
              <a:rPr lang="zh-CN" altLang="en-US" sz="4400" b="1"/>
              <a:t>：承接</a:t>
            </a:r>
            <a:r>
              <a:rPr lang="en-US" altLang="zh-CN" sz="4400" b="1"/>
              <a:t>,</a:t>
            </a:r>
            <a:r>
              <a:rPr lang="zh-CN" altLang="en-US" sz="4400" b="1"/>
              <a:t>托起    </a:t>
            </a:r>
            <a:r>
              <a:rPr lang="zh-CN" altLang="en-US" sz="4400" b="1">
                <a:solidFill>
                  <a:srgbClr val="FF5050"/>
                </a:solidFill>
              </a:rPr>
              <a:t>或</a:t>
            </a:r>
            <a:r>
              <a:rPr lang="zh-CN" altLang="en-US" sz="4400" b="1"/>
              <a:t>：有的人、有的山峰</a:t>
            </a:r>
          </a:p>
          <a:p>
            <a:pPr>
              <a:lnSpc>
                <a:spcPct val="80000"/>
              </a:lnSpc>
            </a:pPr>
            <a:endParaRPr lang="zh-CN" altLang="en-US" sz="4400" b="1"/>
          </a:p>
          <a:p>
            <a:pPr>
              <a:lnSpc>
                <a:spcPct val="80000"/>
              </a:lnSpc>
            </a:pPr>
            <a:endParaRPr lang="zh-CN" altLang="en-US" sz="4400" b="1"/>
          </a:p>
          <a:p>
            <a:pPr>
              <a:lnSpc>
                <a:spcPct val="80000"/>
              </a:lnSpc>
            </a:pPr>
            <a:endParaRPr lang="zh-CN" altLang="en-US" sz="4400" b="1"/>
          </a:p>
          <a:p>
            <a:pPr>
              <a:lnSpc>
                <a:spcPct val="80000"/>
              </a:lnSpc>
            </a:pPr>
            <a:endParaRPr lang="zh-CN" altLang="en-US" sz="4400" b="1"/>
          </a:p>
          <a:p>
            <a:pPr>
              <a:lnSpc>
                <a:spcPct val="80000"/>
              </a:lnSpc>
            </a:pPr>
            <a:r>
              <a:rPr lang="zh-CN" altLang="en-US" sz="4400" b="1"/>
              <a:t>    </a:t>
            </a:r>
            <a:r>
              <a:rPr lang="zh-CN" altLang="en-US" sz="4400" b="1">
                <a:solidFill>
                  <a:srgbClr val="CC00FF"/>
                </a:solidFill>
              </a:rPr>
              <a:t>观泰山日出（按时间顺序描写景物变化）</a:t>
            </a:r>
          </a:p>
        </p:txBody>
      </p:sp>
      <p:sp>
        <p:nvSpPr>
          <p:cNvPr id="138243" name="文本框 138242"/>
          <p:cNvSpPr txBox="1"/>
          <p:nvPr/>
        </p:nvSpPr>
        <p:spPr>
          <a:xfrm>
            <a:off x="395288" y="3929063"/>
            <a:ext cx="7499350" cy="1744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latin typeface="Times New Roman" pitchFamily="18" charset="0"/>
              </a:rPr>
              <a:t>稍见云中</a:t>
            </a:r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</a:rPr>
              <a:t>白若</a:t>
            </a:r>
            <a:r>
              <a:rPr lang="zh-CN" altLang="en-US" sz="4800" b="1">
                <a:solidFill>
                  <a:srgbClr val="0000FF"/>
                </a:solidFill>
                <a:latin typeface="Times New Roman" pitchFamily="18" charset="0"/>
              </a:rPr>
              <a:t>樗蒲</a:t>
            </a:r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</a:rPr>
              <a:t>数十立者</a:t>
            </a:r>
          </a:p>
          <a:p>
            <a:r>
              <a:rPr lang="zh-CN" altLang="en-US" sz="4800" b="1">
                <a:latin typeface="Times New Roman" pitchFamily="18" charset="0"/>
              </a:rPr>
              <a:t>          </a:t>
            </a:r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</a:rPr>
              <a:t>定语后置句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 uiExpand="1" build="p"/>
      <p:bldP spid="13824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9266" name="文本框 139265"/>
          <p:cNvSpPr txBox="1"/>
          <p:nvPr/>
        </p:nvSpPr>
        <p:spPr>
          <a:xfrm>
            <a:off x="1258888" y="212725"/>
            <a:ext cx="1368425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五鼓</a:t>
            </a:r>
          </a:p>
        </p:txBody>
      </p:sp>
      <p:sp>
        <p:nvSpPr>
          <p:cNvPr id="139267" name="文本框 139266"/>
          <p:cNvSpPr txBox="1"/>
          <p:nvPr/>
        </p:nvSpPr>
        <p:spPr>
          <a:xfrm>
            <a:off x="2843213" y="0"/>
            <a:ext cx="3040062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Times New Roman" pitchFamily="18" charset="0"/>
                <a:ea typeface="黑体" panose="02010609060101010101" pitchFamily="2" charset="-122"/>
              </a:rPr>
              <a:t>大风扬积雪击面</a:t>
            </a:r>
          </a:p>
        </p:txBody>
      </p:sp>
      <p:sp>
        <p:nvSpPr>
          <p:cNvPr id="139268" name="文本框 139267"/>
          <p:cNvSpPr txBox="1"/>
          <p:nvPr/>
        </p:nvSpPr>
        <p:spPr>
          <a:xfrm>
            <a:off x="2916238" y="696913"/>
            <a:ext cx="2470150" cy="719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Times New Roman" pitchFamily="18" charset="0"/>
                <a:ea typeface="黑体" panose="02010609060101010101" pitchFamily="2" charset="-122"/>
              </a:rPr>
              <a:t>足下皆云漫</a:t>
            </a:r>
          </a:p>
        </p:txBody>
      </p:sp>
      <p:sp>
        <p:nvSpPr>
          <p:cNvPr id="139269" name="文本框 139268"/>
          <p:cNvSpPr txBox="1"/>
          <p:nvPr/>
        </p:nvSpPr>
        <p:spPr>
          <a:xfrm>
            <a:off x="1692275" y="1990725"/>
            <a:ext cx="744538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稍</a:t>
            </a:r>
          </a:p>
        </p:txBody>
      </p:sp>
      <p:sp>
        <p:nvSpPr>
          <p:cNvPr id="139270" name="文本框 139269"/>
          <p:cNvSpPr txBox="1"/>
          <p:nvPr/>
        </p:nvSpPr>
        <p:spPr>
          <a:xfrm>
            <a:off x="2987675" y="1665288"/>
            <a:ext cx="2708275" cy="720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白若樗蒲</a:t>
            </a:r>
          </a:p>
        </p:txBody>
      </p:sp>
      <p:sp>
        <p:nvSpPr>
          <p:cNvPr id="139271" name="文本框 139270"/>
          <p:cNvSpPr txBox="1"/>
          <p:nvPr/>
        </p:nvSpPr>
        <p:spPr>
          <a:xfrm>
            <a:off x="2987675" y="2474913"/>
            <a:ext cx="2708275" cy="719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云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一线异彩</a:t>
            </a:r>
          </a:p>
        </p:txBody>
      </p:sp>
      <p:sp>
        <p:nvSpPr>
          <p:cNvPr id="139272" name="文本框 139271"/>
          <p:cNvSpPr txBox="1"/>
          <p:nvPr/>
        </p:nvSpPr>
        <p:spPr>
          <a:xfrm>
            <a:off x="1331913" y="3386138"/>
            <a:ext cx="1304925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须臾</a:t>
            </a:r>
          </a:p>
        </p:txBody>
      </p:sp>
      <p:sp>
        <p:nvSpPr>
          <p:cNvPr id="139273" name="文本框 139272"/>
          <p:cNvSpPr txBox="1"/>
          <p:nvPr/>
        </p:nvSpPr>
        <p:spPr>
          <a:xfrm>
            <a:off x="2916238" y="3525838"/>
            <a:ext cx="1101725" cy="719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Times New Roman" pitchFamily="18" charset="0"/>
                <a:ea typeface="黑体" panose="02010609060101010101" pitchFamily="2" charset="-122"/>
              </a:rPr>
              <a:t>五彩</a:t>
            </a:r>
          </a:p>
        </p:txBody>
      </p:sp>
      <p:sp>
        <p:nvSpPr>
          <p:cNvPr id="139274" name="文本框 139273"/>
          <p:cNvSpPr txBox="1"/>
          <p:nvPr/>
        </p:nvSpPr>
        <p:spPr>
          <a:xfrm>
            <a:off x="1258888" y="4656138"/>
            <a:ext cx="1304925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日上</a:t>
            </a:r>
          </a:p>
        </p:txBody>
      </p:sp>
      <p:sp>
        <p:nvSpPr>
          <p:cNvPr id="139275" name="文本框 139274"/>
          <p:cNvSpPr txBox="1"/>
          <p:nvPr/>
        </p:nvSpPr>
        <p:spPr>
          <a:xfrm>
            <a:off x="3059113" y="4332288"/>
            <a:ext cx="2708275" cy="720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正赤如丹</a:t>
            </a:r>
          </a:p>
        </p:txBody>
      </p:sp>
      <p:sp>
        <p:nvSpPr>
          <p:cNvPr id="139276" name="文本框 139275"/>
          <p:cNvSpPr txBox="1"/>
          <p:nvPr/>
        </p:nvSpPr>
        <p:spPr>
          <a:xfrm>
            <a:off x="3059113" y="5141913"/>
            <a:ext cx="2708275" cy="719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海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动摇承之</a:t>
            </a:r>
          </a:p>
        </p:txBody>
      </p:sp>
      <p:sp>
        <p:nvSpPr>
          <p:cNvPr id="139277" name="文本框 139276"/>
          <p:cNvSpPr txBox="1"/>
          <p:nvPr/>
        </p:nvSpPr>
        <p:spPr>
          <a:xfrm>
            <a:off x="1258888" y="6272213"/>
            <a:ext cx="1304925" cy="855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回视</a:t>
            </a:r>
          </a:p>
        </p:txBody>
      </p:sp>
      <p:sp>
        <p:nvSpPr>
          <p:cNvPr id="139278" name="文本框 139277"/>
          <p:cNvSpPr txBox="1"/>
          <p:nvPr/>
        </p:nvSpPr>
        <p:spPr>
          <a:xfrm>
            <a:off x="3059113" y="6110288"/>
            <a:ext cx="2708275" cy="720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色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绛皓驳色</a:t>
            </a:r>
          </a:p>
        </p:txBody>
      </p:sp>
      <p:sp>
        <p:nvSpPr>
          <p:cNvPr id="139279" name="文本框 139278"/>
          <p:cNvSpPr txBox="1"/>
          <p:nvPr/>
        </p:nvSpPr>
        <p:spPr>
          <a:xfrm>
            <a:off x="3059113" y="6977063"/>
            <a:ext cx="2708275" cy="719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而皆若偻</a:t>
            </a:r>
          </a:p>
        </p:txBody>
      </p:sp>
      <p:sp>
        <p:nvSpPr>
          <p:cNvPr id="139280" name="直接连接符 139279"/>
          <p:cNvSpPr/>
          <p:nvPr/>
        </p:nvSpPr>
        <p:spPr>
          <a:xfrm flipV="1">
            <a:off x="2411413" y="374650"/>
            <a:ext cx="576262" cy="2413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1" name="直接连接符 139280"/>
          <p:cNvSpPr/>
          <p:nvPr/>
        </p:nvSpPr>
        <p:spPr>
          <a:xfrm>
            <a:off x="2411413" y="696913"/>
            <a:ext cx="504825" cy="3222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2" name="直接连接符 139281"/>
          <p:cNvSpPr/>
          <p:nvPr/>
        </p:nvSpPr>
        <p:spPr>
          <a:xfrm flipV="1">
            <a:off x="2484438" y="2151063"/>
            <a:ext cx="574675" cy="3238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3" name="直接连接符 139282"/>
          <p:cNvSpPr/>
          <p:nvPr/>
        </p:nvSpPr>
        <p:spPr>
          <a:xfrm>
            <a:off x="2484438" y="2474913"/>
            <a:ext cx="574675" cy="4048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4" name="直接连接符 139283"/>
          <p:cNvSpPr/>
          <p:nvPr/>
        </p:nvSpPr>
        <p:spPr>
          <a:xfrm>
            <a:off x="2484438" y="3929063"/>
            <a:ext cx="5032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5" name="直接连接符 139284"/>
          <p:cNvSpPr/>
          <p:nvPr/>
        </p:nvSpPr>
        <p:spPr>
          <a:xfrm flipV="1">
            <a:off x="2771775" y="4737100"/>
            <a:ext cx="504825" cy="3222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6" name="直接连接符 139285"/>
          <p:cNvSpPr/>
          <p:nvPr/>
        </p:nvSpPr>
        <p:spPr>
          <a:xfrm>
            <a:off x="2771775" y="5221288"/>
            <a:ext cx="360363" cy="4048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7" name="直接连接符 139286"/>
          <p:cNvSpPr/>
          <p:nvPr/>
        </p:nvSpPr>
        <p:spPr>
          <a:xfrm flipV="1">
            <a:off x="2700338" y="6434138"/>
            <a:ext cx="503237" cy="2428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8" name="直接连接符 139287"/>
          <p:cNvSpPr/>
          <p:nvPr/>
        </p:nvSpPr>
        <p:spPr>
          <a:xfrm>
            <a:off x="2700338" y="6757988"/>
            <a:ext cx="503237" cy="6461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89" name="直接连接符 139288"/>
          <p:cNvSpPr/>
          <p:nvPr/>
        </p:nvSpPr>
        <p:spPr>
          <a:xfrm flipH="1">
            <a:off x="2051050" y="2797175"/>
            <a:ext cx="0" cy="8080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90" name="直接连接符 139289"/>
          <p:cNvSpPr/>
          <p:nvPr/>
        </p:nvSpPr>
        <p:spPr>
          <a:xfrm flipH="1">
            <a:off x="2051050" y="4252913"/>
            <a:ext cx="0" cy="6461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91" name="直接连接符 139290"/>
          <p:cNvSpPr/>
          <p:nvPr/>
        </p:nvSpPr>
        <p:spPr>
          <a:xfrm flipH="1">
            <a:off x="1979613" y="5545138"/>
            <a:ext cx="0" cy="889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92" name="直接连接符 139291"/>
          <p:cNvSpPr/>
          <p:nvPr/>
        </p:nvSpPr>
        <p:spPr>
          <a:xfrm flipH="1">
            <a:off x="2051050" y="1101725"/>
            <a:ext cx="0" cy="889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9293" name="文本框 139292"/>
          <p:cNvSpPr txBox="1"/>
          <p:nvPr/>
        </p:nvSpPr>
        <p:spPr>
          <a:xfrm>
            <a:off x="7288213" y="2070100"/>
            <a:ext cx="184150" cy="512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itchFamily="18" charset="0"/>
            </a:endParaRPr>
          </a:p>
        </p:txBody>
      </p:sp>
      <p:sp>
        <p:nvSpPr>
          <p:cNvPr id="139294" name="文本框 139293"/>
          <p:cNvSpPr txBox="1"/>
          <p:nvPr/>
        </p:nvSpPr>
        <p:spPr>
          <a:xfrm>
            <a:off x="6659563" y="615950"/>
            <a:ext cx="1800225" cy="60547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10600" b="1">
                <a:solidFill>
                  <a:srgbClr val="FF3300"/>
                </a:solidFill>
                <a:latin typeface="Times New Roman" pitchFamily="18" charset="0"/>
              </a:rPr>
              <a:t>泰山日出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139267" grpId="1"/>
      <p:bldP spid="139268" grpId="2"/>
      <p:bldP spid="139269" grpId="3"/>
      <p:bldP spid="139270" grpId="4"/>
      <p:bldP spid="139271" grpId="5"/>
      <p:bldP spid="139272" grpId="6"/>
      <p:bldP spid="139273" grpId="7"/>
      <p:bldP spid="139274" grpId="8"/>
      <p:bldP spid="139275" grpId="9"/>
      <p:bldP spid="139276" grpId="10"/>
      <p:bldP spid="139277" grpId="11"/>
      <p:bldP spid="139278" grpId="12"/>
      <p:bldP spid="139279" grpId="1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8" name="图片 266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4612"/>
            <a:ext cx="9144000" cy="803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矩形 26630"/>
          <p:cNvSpPr/>
          <p:nvPr/>
        </p:nvSpPr>
        <p:spPr>
          <a:xfrm>
            <a:off x="304800" y="341313"/>
            <a:ext cx="2519363" cy="10080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6600" b="1" i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待日出</a:t>
            </a:r>
          </a:p>
        </p:txBody>
      </p:sp>
      <p:sp>
        <p:nvSpPr>
          <p:cNvPr id="26633" name="矩形 26632"/>
          <p:cNvSpPr/>
          <p:nvPr/>
        </p:nvSpPr>
        <p:spPr>
          <a:xfrm>
            <a:off x="390525" y="5868988"/>
            <a:ext cx="4114800" cy="11287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8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大风扬积雪击面，</a:t>
            </a:r>
          </a:p>
          <a:p>
            <a:r>
              <a:rPr lang="zh-CN" altLang="en-US" sz="3600" b="1">
                <a:solidFill>
                  <a:schemeClr val="bg1"/>
                </a:solidFill>
                <a:latin typeface="Times New Roman" pitchFamily="18" charset="0"/>
                <a:ea typeface="隶书" panose="02010509060101010101" pitchFamily="49" charset="-122"/>
              </a:rPr>
              <a:t>亭东自足下皆云漫。</a:t>
            </a:r>
            <a:endParaRPr lang="zh-CN" altLang="en-US" sz="3600" b="1"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4" name="文本框 95233"/>
          <p:cNvSpPr txBox="1"/>
          <p:nvPr/>
        </p:nvSpPr>
        <p:spPr>
          <a:xfrm>
            <a:off x="2514600" y="3249613"/>
            <a:ext cx="1905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pic>
        <p:nvPicPr>
          <p:cNvPr id="95235" name="图片 95234" descr="0605(1)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6258" name="图片 96257" descr="3010_泰山旭日东升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文本框 96258"/>
          <p:cNvSpPr txBox="1"/>
          <p:nvPr/>
        </p:nvSpPr>
        <p:spPr>
          <a:xfrm>
            <a:off x="457200" y="427038"/>
            <a:ext cx="2362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/>
            <a:r>
              <a:rPr lang="zh-CN" altLang="en-US" sz="4400" b="1" i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anose="02010509060101010101" pitchFamily="49" charset="-122"/>
              </a:rPr>
              <a:t>日出时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7" name="图片 6146" descr="01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3400" y="-304800"/>
            <a:ext cx="10210800" cy="762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27649" descr="泰山夕照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0" y="5643563"/>
            <a:ext cx="7620000" cy="1198562"/>
          </a:xfrm>
          <a:prstGeom prst="rect">
            <a:avLst/>
          </a:prstGeom>
          <a:noFill/>
          <a:ln w="9525" cap="flat" cmpd="sng">
            <a:solidFill>
              <a:srgbClr val="846B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白若樗蒲数十立者，山也。极天云一线异色，须臾成五采。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0" y="257175"/>
            <a:ext cx="2514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i="1">
                <a:solidFill>
                  <a:srgbClr val="FF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稍见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2" name="文本框 97281"/>
          <p:cNvSpPr txBox="1"/>
          <p:nvPr/>
        </p:nvSpPr>
        <p:spPr>
          <a:xfrm>
            <a:off x="2514600" y="1368425"/>
            <a:ext cx="39624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pic>
        <p:nvPicPr>
          <p:cNvPr id="97283" name="图片 97282" descr="taishan0914_0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文本框 98305"/>
          <p:cNvSpPr txBox="1"/>
          <p:nvPr/>
        </p:nvSpPr>
        <p:spPr>
          <a:xfrm>
            <a:off x="2438400" y="2898775"/>
            <a:ext cx="28956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pic>
        <p:nvPicPr>
          <p:cNvPr id="98307" name="图片 98306" descr="rgtaish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9698" name="对象 29697"/>
          <p:cNvGraphicFramePr>
            <a:graphicFrameLocks noChangeAspect="1"/>
          </p:cNvGraphicFramePr>
          <p:nvPr/>
        </p:nvGraphicFramePr>
        <p:xfrm>
          <a:off x="-558800" y="0"/>
          <a:ext cx="10261600" cy="769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2" progId="PowerPoint.Slide.8">
                  <p:embed/>
                </p:oleObj>
              </mc:Choice>
              <mc:Fallback>
                <p:oleObj r:id="rId2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558800" y="0"/>
                        <a:ext cx="10261600" cy="769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文本框 29699"/>
          <p:cNvSpPr txBox="1"/>
          <p:nvPr/>
        </p:nvSpPr>
        <p:spPr>
          <a:xfrm>
            <a:off x="2209800" y="6156325"/>
            <a:ext cx="6934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正赤如丹，下有红光动摇承之，或曰：此东海也。</a:t>
            </a:r>
          </a:p>
        </p:txBody>
      </p:sp>
      <p:pic>
        <p:nvPicPr>
          <p:cNvPr id="29701" name="图片 29700" descr="008903">
            <a:hlinkClick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969125"/>
            <a:ext cx="914400" cy="72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4994" name="图片 84993" descr="泰山日出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9600" y="0"/>
            <a:ext cx="10210800" cy="815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文本框 84994"/>
          <p:cNvSpPr txBox="1"/>
          <p:nvPr/>
        </p:nvSpPr>
        <p:spPr>
          <a:xfrm>
            <a:off x="2819400" y="1981200"/>
            <a:ext cx="4114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sp>
        <p:nvSpPr>
          <p:cNvPr id="84996" name="文本框 84995"/>
          <p:cNvSpPr txBox="1"/>
          <p:nvPr/>
        </p:nvSpPr>
        <p:spPr>
          <a:xfrm>
            <a:off x="2590800" y="1066800"/>
            <a:ext cx="487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0000FF"/>
                </a:solidFill>
                <a:latin typeface="Times New Roman" pitchFamily="18" charset="0"/>
              </a:rPr>
              <a:t>日  出  后</a:t>
            </a:r>
          </a:p>
        </p:txBody>
      </p:sp>
      <p:pic>
        <p:nvPicPr>
          <p:cNvPr id="8499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861800" y="11671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490" name="图片 63489" descr="0727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3491" name="文本框 63490"/>
          <p:cNvSpPr txBox="1"/>
          <p:nvPr/>
        </p:nvSpPr>
        <p:spPr>
          <a:xfrm>
            <a:off x="0" y="6670675"/>
            <a:ext cx="807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或得日，或否，绛皓驳色，而皆若偻。</a:t>
            </a:r>
          </a:p>
        </p:txBody>
      </p:sp>
      <p:sp>
        <p:nvSpPr>
          <p:cNvPr id="63492" name="文本框 63491"/>
          <p:cNvSpPr txBox="1"/>
          <p:nvPr/>
        </p:nvSpPr>
        <p:spPr>
          <a:xfrm>
            <a:off x="457200" y="295275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  <a:latin typeface="Times New Roman" pitchFamily="18" charset="0"/>
                <a:ea typeface="华文行楷" panose="02010800040101010101" pitchFamily="2" charset="-122"/>
              </a:rPr>
              <a:t>回视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354" name="图片 100353" descr="3011_泰山云海玉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5400" cy="393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图片 100354" descr="3010_泰山旭日东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4038600" cy="398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图片 100355" descr="旭日东升"/>
          <p:cNvPicPr>
            <a:picLocks noChangeAspect="1"/>
          </p:cNvPicPr>
          <p:nvPr/>
        </p:nvPicPr>
        <p:blipFill>
          <a:blip r:embed="rId4"/>
          <a:srcRect l="15344"/>
          <a:stretch>
            <a:fillRect/>
          </a:stretch>
        </p:blipFill>
        <p:spPr>
          <a:xfrm>
            <a:off x="0" y="3933825"/>
            <a:ext cx="5181600" cy="376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矩形 100356"/>
          <p:cNvSpPr/>
          <p:nvPr/>
        </p:nvSpPr>
        <p:spPr>
          <a:xfrm>
            <a:off x="5334000" y="4360863"/>
            <a:ext cx="3657600" cy="242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幼圆" panose="02010509060101010101" pitchFamily="49" charset="-122"/>
              </a:rPr>
              <a:t>泰山日出是壮观而动人心弦的，是岱顶奇观之一，也是泰山的重要标志，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22" name="图片 81921" descr="云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81922"/>
          <p:cNvSpPr txBox="1"/>
          <p:nvPr/>
        </p:nvSpPr>
        <p:spPr>
          <a:xfrm>
            <a:off x="2971800" y="14478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5486400" y="5638800"/>
            <a:ext cx="3657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>
                <a:solidFill>
                  <a:srgbClr val="FF0000"/>
                </a:solidFill>
                <a:latin typeface="Times New Roman" pitchFamily="18" charset="0"/>
              </a:rPr>
              <a:t>（第二课时）</a:t>
            </a:r>
          </a:p>
        </p:txBody>
      </p:sp>
      <p:sp>
        <p:nvSpPr>
          <p:cNvPr id="81928" name="矩形 81927"/>
          <p:cNvSpPr/>
          <p:nvPr/>
        </p:nvSpPr>
        <p:spPr>
          <a:xfrm>
            <a:off x="838200" y="609600"/>
            <a:ext cx="5867400" cy="17113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94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登泰山记</a:t>
            </a:r>
          </a:p>
        </p:txBody>
      </p:sp>
      <p:sp>
        <p:nvSpPr>
          <p:cNvPr id="81929" name="矩形 81928"/>
          <p:cNvSpPr/>
          <p:nvPr/>
        </p:nvSpPr>
        <p:spPr>
          <a:xfrm>
            <a:off x="5791200" y="2819400"/>
            <a:ext cx="1828800" cy="1063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9083"/>
              </a:avLst>
            </a:prstTxWarp>
            <a:normAutofit fontScale="925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72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姚鼐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20481"/>
          <p:cNvSpPr txBox="1"/>
          <p:nvPr/>
        </p:nvSpPr>
        <p:spPr>
          <a:xfrm>
            <a:off x="898525" y="558800"/>
            <a:ext cx="8128000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           </a:t>
            </a:r>
            <a:r>
              <a:rPr lang="zh-CN" altLang="en-US" sz="2400" b="1">
                <a:latin typeface="Times New Roman" pitchFamily="18" charset="0"/>
              </a:rPr>
              <a:t>第四段略写泰山的（                ），写 了（           ）、</a:t>
            </a:r>
          </a:p>
          <a:p>
            <a:r>
              <a:rPr lang="zh-CN" altLang="en-US" sz="2400" b="1">
                <a:latin typeface="Times New Roman" pitchFamily="18" charset="0"/>
              </a:rPr>
              <a:t>（                    ）、（                ）和（                   ），其目的 </a:t>
            </a:r>
          </a:p>
          <a:p>
            <a:r>
              <a:rPr lang="zh-CN" altLang="en-US" sz="2400" b="1">
                <a:latin typeface="Times New Roman" pitchFamily="18" charset="0"/>
              </a:rPr>
              <a:t>  是表现泰山的（              ）内涵。  </a:t>
            </a:r>
          </a:p>
        </p:txBody>
      </p:sp>
      <p:sp>
        <p:nvSpPr>
          <p:cNvPr id="20483" name="文本框 20482"/>
          <p:cNvSpPr txBox="1"/>
          <p:nvPr/>
        </p:nvSpPr>
        <p:spPr>
          <a:xfrm>
            <a:off x="4495800" y="512763"/>
            <a:ext cx="1409700" cy="455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人文景观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7391400" y="512763"/>
            <a:ext cx="796925" cy="455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岱祠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219200" y="94138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碧霞元君祠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3641725" y="963613"/>
            <a:ext cx="1409700" cy="458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皇帝行宫</a:t>
            </a:r>
          </a:p>
        </p:txBody>
      </p:sp>
      <p:sp>
        <p:nvSpPr>
          <p:cNvPr id="20488" name="文本框 20487"/>
          <p:cNvSpPr txBox="1"/>
          <p:nvPr/>
        </p:nvSpPr>
        <p:spPr>
          <a:xfrm>
            <a:off x="5867400" y="94138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道中石刻</a:t>
            </a:r>
          </a:p>
        </p:txBody>
      </p:sp>
      <p:sp>
        <p:nvSpPr>
          <p:cNvPr id="20489" name="文本框 20488"/>
          <p:cNvSpPr txBox="1"/>
          <p:nvPr/>
        </p:nvSpPr>
        <p:spPr>
          <a:xfrm>
            <a:off x="3352800" y="13684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人文</a:t>
            </a:r>
          </a:p>
        </p:txBody>
      </p:sp>
      <p:grpSp>
        <p:nvGrpSpPr>
          <p:cNvPr id="20496" name="组合 20495"/>
          <p:cNvGrpSpPr/>
          <p:nvPr/>
        </p:nvGrpSpPr>
        <p:grpSpPr>
          <a:xfrm>
            <a:off x="4572000" y="2138363"/>
            <a:ext cx="4343400" cy="5257800"/>
            <a:chOff x="2880" y="1200"/>
            <a:chExt cx="2736" cy="2952"/>
          </a:xfrm>
        </p:grpSpPr>
        <p:pic>
          <p:nvPicPr>
            <p:cNvPr id="20490" name="图片 20489" descr="碧霞寺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0" y="1200"/>
              <a:ext cx="2736" cy="25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文本框 20490"/>
            <p:cNvSpPr txBox="1"/>
            <p:nvPr/>
          </p:nvSpPr>
          <p:spPr>
            <a:xfrm>
              <a:off x="3456" y="3792"/>
              <a:ext cx="1556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碧霞元君祠</a:t>
              </a:r>
            </a:p>
          </p:txBody>
        </p:sp>
      </p:grpSp>
      <p:grpSp>
        <p:nvGrpSpPr>
          <p:cNvPr id="20497" name="组合 20496"/>
          <p:cNvGrpSpPr/>
          <p:nvPr/>
        </p:nvGrpSpPr>
        <p:grpSpPr>
          <a:xfrm>
            <a:off x="228600" y="2138363"/>
            <a:ext cx="4191000" cy="5257800"/>
            <a:chOff x="144" y="1200"/>
            <a:chExt cx="2640" cy="2952"/>
          </a:xfrm>
        </p:grpSpPr>
        <p:sp>
          <p:nvSpPr>
            <p:cNvPr id="20493" name="文本框 20492"/>
            <p:cNvSpPr txBox="1"/>
            <p:nvPr/>
          </p:nvSpPr>
          <p:spPr>
            <a:xfrm>
              <a:off x="864" y="3792"/>
              <a:ext cx="692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岱祠</a:t>
              </a:r>
            </a:p>
          </p:txBody>
        </p:sp>
        <p:pic>
          <p:nvPicPr>
            <p:cNvPr id="20495" name="图片 20494" descr="daimiao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4" y="1200"/>
              <a:ext cx="2640" cy="25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500" name="组合 20499"/>
          <p:cNvGrpSpPr/>
          <p:nvPr/>
        </p:nvGrpSpPr>
        <p:grpSpPr>
          <a:xfrm>
            <a:off x="2362200" y="2138363"/>
            <a:ext cx="4419600" cy="5262562"/>
            <a:chOff x="1488" y="1200"/>
            <a:chExt cx="2784" cy="2952"/>
          </a:xfrm>
        </p:grpSpPr>
        <p:pic>
          <p:nvPicPr>
            <p:cNvPr id="20498" name="图片 20497" descr="高山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8" y="1200"/>
              <a:ext cx="2784" cy="25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9" name="文本框 20498"/>
            <p:cNvSpPr txBox="1"/>
            <p:nvPr/>
          </p:nvSpPr>
          <p:spPr>
            <a:xfrm>
              <a:off x="1920" y="3793"/>
              <a:ext cx="1268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道中石刻</a:t>
              </a: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1"/>
      <p:bldP spid="20485" grpId="2"/>
      <p:bldP spid="20486" grpId="3"/>
      <p:bldP spid="20488" grpId="4"/>
      <p:bldP spid="20489" grpId="5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0290" name="图片 140289" descr="big44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04800" y="257175"/>
            <a:ext cx="8534400" cy="709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文本占位符 140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7696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4800" b="1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800" b="1">
                <a:solidFill>
                  <a:schemeClr val="accent2"/>
                </a:solidFill>
                <a:ea typeface="隶书" panose="02010509060101010101" pitchFamily="49" charset="-122"/>
              </a:rPr>
              <a:t>第四段</a:t>
            </a:r>
          </a:p>
          <a:p>
            <a:pPr>
              <a:lnSpc>
                <a:spcPct val="80000"/>
              </a:lnSpc>
            </a:pPr>
            <a:r>
              <a:rPr lang="zh-CN" altLang="en-US" sz="4800" b="1">
                <a:solidFill>
                  <a:srgbClr val="FF5050"/>
                </a:solidFill>
              </a:rPr>
              <a:t>       僻：</a:t>
            </a:r>
            <a:r>
              <a:rPr lang="zh-CN" altLang="en-US" sz="4800" b="1"/>
              <a:t>偏僻</a:t>
            </a:r>
            <a:r>
              <a:rPr lang="zh-CN" altLang="en-US" sz="4800" b="1">
                <a:solidFill>
                  <a:srgbClr val="FF5050"/>
                </a:solidFill>
              </a:rPr>
              <a:t>    不当道：</a:t>
            </a:r>
            <a:r>
              <a:rPr lang="zh-CN" altLang="en-US" sz="4800" b="1"/>
              <a:t>不在路旁</a:t>
            </a:r>
            <a:r>
              <a:rPr lang="zh-CN" altLang="en-US" sz="4800" b="1">
                <a:solidFill>
                  <a:srgbClr val="FF5050"/>
                </a:solidFill>
              </a:rPr>
              <a:t>    及：</a:t>
            </a:r>
            <a:r>
              <a:rPr lang="zh-CN" altLang="en-US" sz="4800" b="1"/>
              <a:t>来得及</a:t>
            </a:r>
            <a:endParaRPr lang="zh-CN" altLang="en-US" sz="4800" b="1">
              <a:solidFill>
                <a:srgbClr val="FF505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4800" b="1">
                <a:solidFill>
                  <a:srgbClr val="FF5050"/>
                </a:solidFill>
              </a:rPr>
              <a:t>       </a:t>
            </a:r>
            <a:r>
              <a:rPr lang="zh-CN" altLang="en-US" sz="4800" b="1">
                <a:solidFill>
                  <a:srgbClr val="CC00FF"/>
                </a:solidFill>
              </a:rPr>
              <a:t>介绍泰山的人文景观</a:t>
            </a:r>
          </a:p>
          <a:p>
            <a:pPr>
              <a:lnSpc>
                <a:spcPct val="80000"/>
              </a:lnSpc>
            </a:pPr>
            <a:r>
              <a:rPr lang="zh-CN" altLang="en-US" sz="4800" b="1">
                <a:solidFill>
                  <a:srgbClr val="CC00FF"/>
                </a:solidFill>
              </a:rPr>
              <a:t>       以日观亭为参照物，写其周围的建筑群，表现泰山的古老风貌</a:t>
            </a:r>
          </a:p>
          <a:p>
            <a:pPr>
              <a:lnSpc>
                <a:spcPct val="80000"/>
              </a:lnSpc>
            </a:pPr>
            <a:r>
              <a:rPr lang="zh-CN" altLang="en-US" sz="4800" b="1"/>
              <a:t>（岱祠    碧霞元君祠    皇帝行宫    道中石刻）</a:t>
            </a:r>
          </a:p>
          <a:p>
            <a:pPr>
              <a:lnSpc>
                <a:spcPct val="80000"/>
              </a:lnSpc>
            </a:pPr>
            <a:endParaRPr lang="zh-CN" altLang="en-US" sz="4800" b="1">
              <a:solidFill>
                <a:schemeClr val="accent1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4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4434" name="Picture 2" descr="big44">
            <a:extLst>
              <a:ext uri="{FF2B5EF4-FFF2-40B4-BE49-F238E27FC236}">
                <a16:creationId xmlns:a16="http://schemas.microsoft.com/office/drawing/2014/main" id="{A9EB95E5-6270-45E1-948F-818360D48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419100"/>
            <a:ext cx="8820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4436" name="Rectangle 4">
            <a:extLst>
              <a:ext uri="{FF2B5EF4-FFF2-40B4-BE49-F238E27FC236}">
                <a16:creationId xmlns:a16="http://schemas.microsoft.com/office/drawing/2014/main" id="{8DDF9204-F9E5-42F5-ABB9-92243AB4D4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" y="1327150"/>
            <a:ext cx="8964613" cy="5734050"/>
          </a:xfrm>
        </p:spPr>
        <p:txBody>
          <a:bodyPr/>
          <a:lstStyle/>
          <a:p>
            <a:pPr eaLnBrk="1" hangingPunct="1">
              <a:lnSpc>
                <a:spcPct val="85000"/>
              </a:lnSpc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了解泰山：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泰山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世界文化与自然双重遗产，世界地质公园，全国重点文物保护单位，国家重点风景名胜区，国家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AAAAA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级旅游景区。泰山总面积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436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平方公里，海拔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1532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米。泰山为五岳之</a:t>
            </a:r>
            <a:r>
              <a:rPr lang="zh-CN" altLang="en-US" b="1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。泰山自然景观独步天下，旭日东升、晚霞夕照、黄河玉带、云海玉盘被称为</a:t>
            </a:r>
            <a:r>
              <a:rPr lang="zh-CN" altLang="en-US" b="1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。泰山还受到历代帝王的尊崇，把它当作江山永固的象征；泰山也受到历代文人的礼赞，山上留有上千处题咏刻石，使之成为我国文化艺术的宝库。是中华民族的伟大象征。</a:t>
            </a:r>
            <a:b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</a:br>
            <a:b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</a:br>
          </a:p>
        </p:txBody>
      </p:sp>
      <p:sp>
        <p:nvSpPr>
          <p:cNvPr id="274437" name="Text Box 5">
            <a:extLst>
              <a:ext uri="{FF2B5EF4-FFF2-40B4-BE49-F238E27FC236}">
                <a16:creationId xmlns:a16="http://schemas.microsoft.com/office/drawing/2014/main" id="{B528D3CB-88AC-40AD-8D5E-7EC1198F2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935664"/>
            <a:ext cx="8748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   五岳之首   泰山四绝</a:t>
            </a:r>
          </a:p>
        </p:txBody>
      </p:sp>
      <p:sp>
        <p:nvSpPr>
          <p:cNvPr id="81925" name="Text Box 5">
            <a:extLst>
              <a:ext uri="{FF2B5EF4-FFF2-40B4-BE49-F238E27FC236}">
                <a16:creationId xmlns:a16="http://schemas.microsoft.com/office/drawing/2014/main" id="{E5A43B05-2107-4F18-9379-57F6EB9FD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6" y="419100"/>
            <a:ext cx="8893175" cy="7699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                </a:t>
            </a:r>
            <a:r>
              <a:rPr lang="zh-CN" altLang="en-US" sz="4400" b="1">
                <a:solidFill>
                  <a:srgbClr val="FF0066"/>
                </a:solidFill>
                <a:ea typeface="隶书" panose="02010509060101010101" pitchFamily="49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114984433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74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6" grpId="0" build="p"/>
      <p:bldP spid="274437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1314" name="图片 1413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7175"/>
            <a:ext cx="54102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5" name="矩形 141314"/>
          <p:cNvSpPr/>
          <p:nvPr/>
        </p:nvSpPr>
        <p:spPr>
          <a:xfrm>
            <a:off x="6659563" y="374650"/>
            <a:ext cx="796925" cy="6673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岱</a:t>
            </a: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祠</a:t>
            </a:r>
          </a:p>
          <a:p>
            <a:endParaRPr lang="zh-CN" altLang="en-US" sz="4800" b="1">
              <a:solidFill>
                <a:srgbClr val="FF5050"/>
              </a:solidFill>
              <a:latin typeface="Times New Roman" pitchFamily="18" charset="0"/>
              <a:ea typeface="隶书" panose="02010509060101010101" pitchFamily="49" charset="-122"/>
            </a:endParaRP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东</a:t>
            </a: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岳</a:t>
            </a: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大</a:t>
            </a: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帝</a:t>
            </a:r>
          </a:p>
          <a:p>
            <a:r>
              <a:rPr lang="zh-CN" altLang="en-US" sz="4800" b="1">
                <a:solidFill>
                  <a:srgbClr val="FF5050"/>
                </a:solidFill>
                <a:latin typeface="Times New Roman" pitchFamily="18" charset="0"/>
                <a:ea typeface="隶书" panose="02010509060101010101" pitchFamily="49" charset="-122"/>
              </a:rPr>
              <a:t>庙</a:t>
            </a:r>
            <a:endParaRPr lang="zh-CN" altLang="en-US" sz="3600"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9634" name="组合 69633"/>
          <p:cNvGrpSpPr/>
          <p:nvPr/>
        </p:nvGrpSpPr>
        <p:grpSpPr>
          <a:xfrm>
            <a:off x="0" y="0"/>
            <a:ext cx="9144000" cy="7108825"/>
            <a:chOff x="144" y="1200"/>
            <a:chExt cx="2640" cy="2849"/>
          </a:xfrm>
        </p:grpSpPr>
        <p:sp>
          <p:nvSpPr>
            <p:cNvPr id="69635" name="文本框 69634"/>
            <p:cNvSpPr txBox="1"/>
            <p:nvPr/>
          </p:nvSpPr>
          <p:spPr>
            <a:xfrm>
              <a:off x="864" y="3792"/>
              <a:ext cx="53" cy="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endParaRPr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endParaRPr>
            </a:p>
          </p:txBody>
        </p:sp>
        <p:pic>
          <p:nvPicPr>
            <p:cNvPr id="69636" name="图片 69635" descr="daimiao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" y="1200"/>
              <a:ext cx="2640" cy="259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9637" name="矩形 69636"/>
          <p:cNvSpPr/>
          <p:nvPr/>
        </p:nvSpPr>
        <p:spPr>
          <a:xfrm>
            <a:off x="4114800" y="649922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rPr>
              <a:t>岱祠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0658" name="组合 70657"/>
          <p:cNvGrpSpPr/>
          <p:nvPr/>
        </p:nvGrpSpPr>
        <p:grpSpPr>
          <a:xfrm>
            <a:off x="0" y="0"/>
            <a:ext cx="9144000" cy="7108825"/>
            <a:chOff x="2880" y="1200"/>
            <a:chExt cx="2736" cy="2849"/>
          </a:xfrm>
        </p:grpSpPr>
        <p:pic>
          <p:nvPicPr>
            <p:cNvPr id="70659" name="图片 70658" descr="碧霞寺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1200"/>
              <a:ext cx="2736" cy="25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0660" name="文本框 70659"/>
            <p:cNvSpPr txBox="1"/>
            <p:nvPr/>
          </p:nvSpPr>
          <p:spPr>
            <a:xfrm>
              <a:off x="3456" y="3792"/>
              <a:ext cx="55" cy="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endParaRPr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70661" name="矩形 70660"/>
          <p:cNvSpPr/>
          <p:nvPr/>
        </p:nvSpPr>
        <p:spPr>
          <a:xfrm>
            <a:off x="3429000" y="6584950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rPr>
              <a:t>碧霞元君祠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2338" name="图片 1423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41313"/>
            <a:ext cx="4876800" cy="684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39" name="文本框 142338"/>
          <p:cNvSpPr txBox="1"/>
          <p:nvPr/>
        </p:nvSpPr>
        <p:spPr>
          <a:xfrm>
            <a:off x="7092950" y="0"/>
            <a:ext cx="793750" cy="76771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碧霞元君（东岳泰山天仙玉女）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矩形 68609"/>
          <p:cNvSpPr/>
          <p:nvPr/>
        </p:nvSpPr>
        <p:spPr>
          <a:xfrm>
            <a:off x="2209800" y="1025525"/>
            <a:ext cx="5257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4400">
              <a:solidFill>
                <a:schemeClr val="tx2"/>
              </a:solidFill>
              <a:latin typeface="Times New Roman" pitchFamily="18" charset="0"/>
            </a:endParaRPr>
          </a:p>
        </p:txBody>
      </p:sp>
      <p:grpSp>
        <p:nvGrpSpPr>
          <p:cNvPr id="68611" name="组合 68610"/>
          <p:cNvGrpSpPr/>
          <p:nvPr/>
        </p:nvGrpSpPr>
        <p:grpSpPr>
          <a:xfrm>
            <a:off x="0" y="30163"/>
            <a:ext cx="9144000" cy="7586662"/>
            <a:chOff x="1488" y="1200"/>
            <a:chExt cx="2784" cy="2832"/>
          </a:xfrm>
        </p:grpSpPr>
        <p:pic>
          <p:nvPicPr>
            <p:cNvPr id="68612" name="图片 68611" descr="高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8" y="1200"/>
              <a:ext cx="2784" cy="25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3" name="文本框 68612"/>
            <p:cNvSpPr txBox="1"/>
            <p:nvPr/>
          </p:nvSpPr>
          <p:spPr>
            <a:xfrm>
              <a:off x="1920" y="3793"/>
              <a:ext cx="56" cy="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endParaRPr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68614" name="矩形 68613"/>
          <p:cNvSpPr/>
          <p:nvPr/>
        </p:nvSpPr>
        <p:spPr>
          <a:xfrm>
            <a:off x="4479925" y="35909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itchFamily="18" charset="0"/>
            </a:endParaRPr>
          </a:p>
        </p:txBody>
      </p:sp>
      <p:sp>
        <p:nvSpPr>
          <p:cNvPr id="68617" name="矩形 68616"/>
          <p:cNvSpPr/>
          <p:nvPr/>
        </p:nvSpPr>
        <p:spPr>
          <a:xfrm>
            <a:off x="3657600" y="697706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i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rPr>
              <a:t>道中石刻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2529"/>
          <p:cNvSpPr txBox="1"/>
          <p:nvPr/>
        </p:nvSpPr>
        <p:spPr>
          <a:xfrm>
            <a:off x="228600" y="257175"/>
            <a:ext cx="86106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         </a:t>
            </a:r>
            <a:r>
              <a:rPr lang="zh-CN" altLang="en-US" sz="2400" b="1">
                <a:latin typeface="Times New Roman" pitchFamily="18" charset="0"/>
              </a:rPr>
              <a:t>第五段，总结冬季泰山的景物特点：“三多”、“三少”、“三无”。“三多”是：多（      ）、多（            ）、多（      ）；“三少”是：少（      ）、少（     ）、少（           ）；“三无”是：无（          ）、无（                    ）、〈至日观数里内〉无</a:t>
            </a:r>
            <a:r>
              <a:rPr lang="en-US" altLang="zh-CN" sz="2400" b="1">
                <a:latin typeface="Times New Roman" pitchFamily="18" charset="0"/>
              </a:rPr>
              <a:t>(     </a:t>
            </a:r>
            <a:r>
              <a:rPr lang="zh-CN" altLang="en-US" sz="2400" b="1">
                <a:latin typeface="Times New Roman" pitchFamily="18" charset="0"/>
              </a:rPr>
              <a:t>）。</a:t>
            </a:r>
          </a:p>
          <a:p>
            <a:r>
              <a:rPr lang="zh-CN" altLang="en-US" sz="2400" b="1">
                <a:latin typeface="Times New Roman" pitchFamily="18" charset="0"/>
              </a:rPr>
              <a:t>概括出高山石多松多的特点</a:t>
            </a:r>
            <a:r>
              <a:rPr lang="en-US" altLang="zh-CN" sz="2400" b="1">
                <a:latin typeface="Times New Roman" pitchFamily="18" charset="0"/>
              </a:rPr>
              <a:t>.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3733800" y="598488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石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5410200" y="59848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平方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7467600" y="598488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松</a:t>
            </a:r>
          </a:p>
        </p:txBody>
      </p:sp>
      <p:sp>
        <p:nvSpPr>
          <p:cNvPr id="22534" name="文本框 22533"/>
          <p:cNvSpPr txBox="1"/>
          <p:nvPr/>
        </p:nvSpPr>
        <p:spPr>
          <a:xfrm>
            <a:off x="2438400" y="1025525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土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4038600" y="1025525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圜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5791200" y="10255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杂树</a:t>
            </a:r>
          </a:p>
        </p:txBody>
      </p:sp>
      <p:sp>
        <p:nvSpPr>
          <p:cNvPr id="22537" name="文本框 22536"/>
          <p:cNvSpPr txBox="1"/>
          <p:nvPr/>
        </p:nvSpPr>
        <p:spPr>
          <a:xfrm>
            <a:off x="914400" y="14541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瀑水</a:t>
            </a:r>
          </a:p>
        </p:txBody>
      </p:sp>
      <p:sp>
        <p:nvSpPr>
          <p:cNvPr id="22538" name="文本框 22537"/>
          <p:cNvSpPr txBox="1"/>
          <p:nvPr/>
        </p:nvSpPr>
        <p:spPr>
          <a:xfrm>
            <a:off x="2971800" y="145415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鸟兽音迹</a:t>
            </a:r>
          </a:p>
        </p:txBody>
      </p:sp>
      <p:sp>
        <p:nvSpPr>
          <p:cNvPr id="22539" name="文本框 22538"/>
          <p:cNvSpPr txBox="1"/>
          <p:nvPr/>
        </p:nvSpPr>
        <p:spPr>
          <a:xfrm>
            <a:off x="7924800" y="1454150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树</a:t>
            </a:r>
          </a:p>
        </p:txBody>
      </p:sp>
      <p:grpSp>
        <p:nvGrpSpPr>
          <p:cNvPr id="22546" name="组合 22545"/>
          <p:cNvGrpSpPr/>
          <p:nvPr/>
        </p:nvGrpSpPr>
        <p:grpSpPr>
          <a:xfrm>
            <a:off x="381000" y="2479675"/>
            <a:ext cx="3581400" cy="5070475"/>
            <a:chOff x="240" y="1392"/>
            <a:chExt cx="2256" cy="2846"/>
          </a:xfrm>
        </p:grpSpPr>
        <p:pic>
          <p:nvPicPr>
            <p:cNvPr id="22540" name="图片 22539" descr="经石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" y="1392"/>
              <a:ext cx="2256" cy="22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1" name="文本框 22540"/>
            <p:cNvSpPr txBox="1"/>
            <p:nvPr/>
          </p:nvSpPr>
          <p:spPr>
            <a:xfrm>
              <a:off x="720" y="3570"/>
              <a:ext cx="1268" cy="6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石多平方</a:t>
              </a:r>
            </a:p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利于刻字</a:t>
              </a:r>
            </a:p>
          </p:txBody>
        </p:sp>
      </p:grpSp>
      <p:grpSp>
        <p:nvGrpSpPr>
          <p:cNvPr id="22545" name="组合 22544"/>
          <p:cNvGrpSpPr/>
          <p:nvPr/>
        </p:nvGrpSpPr>
        <p:grpSpPr>
          <a:xfrm>
            <a:off x="4724400" y="2479675"/>
            <a:ext cx="4038600" cy="4764088"/>
            <a:chOff x="2976" y="1440"/>
            <a:chExt cx="2544" cy="2674"/>
          </a:xfrm>
        </p:grpSpPr>
        <p:pic>
          <p:nvPicPr>
            <p:cNvPr id="22542" name="图片 22541" descr="姊妹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6" y="1440"/>
              <a:ext cx="2544" cy="22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3" name="文本框 22542"/>
            <p:cNvSpPr txBox="1"/>
            <p:nvPr/>
          </p:nvSpPr>
          <p:spPr>
            <a:xfrm>
              <a:off x="3590" y="3754"/>
              <a:ext cx="980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i="1">
                  <a:solidFill>
                    <a:schemeClr val="accent2"/>
                  </a:solidFill>
                  <a:latin typeface="Times New Roman" pitchFamily="18" charset="0"/>
                  <a:ea typeface="隶书" panose="02010509060101010101" pitchFamily="49" charset="-122"/>
                </a:rPr>
                <a:t>姊妹松</a:t>
              </a: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1"/>
      <p:bldP spid="22533" grpId="2"/>
      <p:bldP spid="22534" grpId="3"/>
      <p:bldP spid="22535" grpId="4"/>
      <p:bldP spid="22536" grpId="5"/>
      <p:bldP spid="22537" grpId="6"/>
      <p:bldP spid="22538" grpId="7"/>
      <p:bldP spid="22539" grpId="8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62" name="图片 143361" descr="big44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04800" y="257175"/>
            <a:ext cx="8534400" cy="709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3" name="文本占位符 1433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76962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第五段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石罅：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石缝</a:t>
            </a:r>
            <a:r>
              <a:rPr lang="zh-CN" altLang="en-US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平顶：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指树顶是平的</a:t>
            </a:r>
            <a:r>
              <a:rPr lang="zh-CN" altLang="en-US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迹</a:t>
            </a:r>
            <a:r>
              <a:rPr lang="en-US" altLang="zh-CN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指鸟兽的足迹  </a:t>
            </a:r>
            <a:r>
              <a:rPr lang="zh-CN" altLang="en-US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日观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：日观峰</a:t>
            </a:r>
            <a:endParaRPr lang="zh-CN" altLang="en-US" sz="3600" b="1">
              <a:solidFill>
                <a:srgbClr val="FF5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介绍泰山的自然景观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冬季泰山景色的特点：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三多：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多石     （石）多平方    多松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三少：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少土     （石）少圜      少杂树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三无：</a:t>
            </a:r>
          </a:p>
          <a:p>
            <a:pPr marL="0" indent="0">
              <a:lnSpc>
                <a:spcPct val="90000"/>
              </a:lnSpc>
            </a:pPr>
            <a:r>
              <a:rPr lang="zh-CN" altLang="en-US" sz="3600" b="1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无瀑水   无鸟兽音迹    数里内无树</a:t>
            </a:r>
          </a:p>
          <a:p>
            <a:pPr marL="0" indent="0">
              <a:lnSpc>
                <a:spcPct val="90000"/>
              </a:lnSpc>
            </a:pPr>
            <a:endParaRPr lang="zh-CN" altLang="en-US" sz="2800" b="1">
              <a:solidFill>
                <a:srgbClr val="CC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4386" name="图片 144385" descr="wudaifus 副本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598488"/>
            <a:ext cx="7162800" cy="615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87" name="文本框 144386"/>
          <p:cNvSpPr txBox="1"/>
          <p:nvPr/>
        </p:nvSpPr>
        <p:spPr>
          <a:xfrm>
            <a:off x="2411413" y="6670675"/>
            <a:ext cx="4321175" cy="102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66"/>
                </a:solidFill>
                <a:latin typeface="Times New Roman" pitchFamily="18" charset="0"/>
                <a:ea typeface="隶书" panose="02010509060101010101" pitchFamily="49" charset="-122"/>
              </a:rPr>
              <a:t>五大夫松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副标题 8">
            <a:extLst>
              <a:ext uri="{FF2B5EF4-FFF2-40B4-BE49-F238E27FC236}">
                <a16:creationId xmlns:a16="http://schemas.microsoft.com/office/drawing/2014/main" id="{FD8FF511-FBDC-4AAB-B801-C0A6CFC77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1400176"/>
            <a:ext cx="6400800" cy="1439863"/>
          </a:xfrm>
        </p:spPr>
        <p:txBody>
          <a:bodyPr/>
          <a:lstStyle/>
          <a:p>
            <a:pPr eaLnBrk="1" hangingPunct="1"/>
            <a:r>
              <a:rPr lang="zh-CN" altLang="en-US" sz="115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登泰山记</a:t>
            </a:r>
          </a:p>
        </p:txBody>
      </p:sp>
      <p:pic>
        <p:nvPicPr>
          <p:cNvPr id="78851" name="图片 2">
            <a:extLst>
              <a:ext uri="{FF2B5EF4-FFF2-40B4-BE49-F238E27FC236}">
                <a16:creationId xmlns:a16="http://schemas.microsoft.com/office/drawing/2014/main" id="{BE5A8A0E-3D3B-4227-B606-BFFF0EE07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191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97D46D4-FDB8-42DD-8D37-683C666B74A6}"/>
              </a:ext>
            </a:extLst>
          </p:cNvPr>
          <p:cNvSpPr/>
          <p:nvPr/>
        </p:nvSpPr>
        <p:spPr>
          <a:xfrm>
            <a:off x="4584864" y="6646864"/>
            <a:ext cx="261610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r>
              <a:rPr lang="zh-CN" altLang="en-US" sz="2000" b="1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853" name="TextBox 4">
            <a:extLst>
              <a:ext uri="{FF2B5EF4-FFF2-40B4-BE49-F238E27FC236}">
                <a16:creationId xmlns:a16="http://schemas.microsoft.com/office/drawing/2014/main" id="{797EAFE2-8ECA-4607-A625-DF4CAE805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754" y="823914"/>
            <a:ext cx="1107996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登 </a:t>
            </a:r>
            <a:r>
              <a:rPr kumimoji="0" lang="en-US" altLang="zh-CN" sz="60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 </a:t>
            </a:r>
            <a:r>
              <a:rPr kumimoji="0" lang="zh-CN" altLang="en-US" sz="60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 泰   山   记</a:t>
            </a:r>
            <a:endParaRPr kumimoji="0"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8854" name="TextBox 6">
            <a:extLst>
              <a:ext uri="{FF2B5EF4-FFF2-40B4-BE49-F238E27FC236}">
                <a16:creationId xmlns:a16="http://schemas.microsoft.com/office/drawing/2014/main" id="{BDB23C4B-4CC7-4B01-8619-41AD57BC4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057" y="4927600"/>
            <a:ext cx="800219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0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姚   鼐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  <p:bldP spid="7885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标题 1">
            <a:extLst>
              <a:ext uri="{FF2B5EF4-FFF2-40B4-BE49-F238E27FC236}">
                <a16:creationId xmlns:a16="http://schemas.microsoft.com/office/drawing/2014/main" id="{BA9E526B-4108-4A64-9748-186C0306A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76301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b="1"/>
              <a:t>泰山，我为你骄傲     </a:t>
            </a:r>
            <a:r>
              <a:rPr lang="zh-CN" altLang="en-US" sz="3200" b="1"/>
              <a:t>田申怡</a:t>
            </a:r>
          </a:p>
        </p:txBody>
      </p:sp>
      <p:sp>
        <p:nvSpPr>
          <p:cNvPr id="79875" name="内容占位符 2">
            <a:extLst>
              <a:ext uri="{FF2B5EF4-FFF2-40B4-BE49-F238E27FC236}">
                <a16:creationId xmlns:a16="http://schemas.microsoft.com/office/drawing/2014/main" id="{F9208725-2E11-400D-9D7D-801816E3D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790700"/>
            <a:ext cx="8763000" cy="5257800"/>
          </a:xfrm>
        </p:spPr>
        <p:txBody>
          <a:bodyPr/>
          <a:lstStyle/>
          <a:p>
            <a:pPr eaLnBrk="1" hangingPunct="1"/>
            <a:r>
              <a:rPr lang="zh-CN" altLang="en-US" b="1"/>
              <a:t>你是五岳之首，你是华夏民族的精神家园，</a:t>
            </a:r>
            <a:endParaRPr lang="en-US" altLang="zh-CN" b="1"/>
          </a:p>
          <a:p>
            <a:pPr eaLnBrk="1" hangingPunct="1">
              <a:buFontTx/>
              <a:buNone/>
            </a:pPr>
            <a:r>
              <a:rPr lang="zh-CN" altLang="en-US" b="1"/>
              <a:t>   你是东方文化的承载者，你是“天人合一” 思想的寄托地。泰山，我为你骄傲！</a:t>
            </a:r>
            <a:endParaRPr lang="en-US" altLang="zh-CN" b="1"/>
          </a:p>
          <a:p>
            <a:pPr eaLnBrk="1" hangingPunct="1"/>
            <a:r>
              <a:rPr lang="zh-CN" altLang="en-US" b="1"/>
              <a:t>你拥有天下最美的风景：泰山日出，晨辉四射；云海玉盘，苍茫空阔；晚霞夕照，心旷神怡；黄河金带，雄奇瑰丽。泰山，我为你骄傲！</a:t>
            </a:r>
            <a:endParaRPr lang="en-US" altLang="zh-CN" b="1"/>
          </a:p>
          <a:p>
            <a:pPr eaLnBrk="1" hangingPunct="1"/>
            <a:r>
              <a:rPr lang="zh-CN" altLang="en-US" b="1"/>
              <a:t>你有着源远流长的灿烂历史：是东方文化的发祥地；南麓的大汶口文化，北麓的龙山文化，都是你的儿女，那古老的齐长城上，也有你的身影。泰山，我为你骄傲！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0898" name="图片 80897" descr="big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文本框 80898"/>
          <p:cNvSpPr txBox="1"/>
          <p:nvPr/>
        </p:nvSpPr>
        <p:spPr>
          <a:xfrm>
            <a:off x="0" y="50292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sp>
        <p:nvSpPr>
          <p:cNvPr id="80900" name="矩形 80899"/>
          <p:cNvSpPr/>
          <p:nvPr/>
        </p:nvSpPr>
        <p:spPr>
          <a:xfrm>
            <a:off x="0" y="426720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泰山风景以壮丽著称。累叠的山势，厚重的形体，苍松巨石的烘托，云烟岚光的变化，使它在雄浑中兼有明丽，静穆中透着神奇，成为我国山水名胜的集大成者。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6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8" name="内容占位符 2">
            <a:extLst>
              <a:ext uri="{FF2B5EF4-FFF2-40B4-BE49-F238E27FC236}">
                <a16:creationId xmlns:a16="http://schemas.microsoft.com/office/drawing/2014/main" id="{EDC80DB0-15C2-4C5A-B32E-DCD3EC2DB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471613"/>
            <a:ext cx="8610600" cy="4876800"/>
          </a:xfrm>
        </p:spPr>
        <p:txBody>
          <a:bodyPr/>
          <a:lstStyle/>
          <a:p>
            <a:pPr eaLnBrk="1" hangingPunct="1"/>
            <a:r>
              <a:rPr lang="zh-CN" altLang="en-US" b="1"/>
              <a:t>你是历史上璀璨的明星，</a:t>
            </a:r>
            <a:r>
              <a:rPr lang="en-US" altLang="zh-CN" b="1"/>
              <a:t>72</a:t>
            </a:r>
            <a:r>
              <a:rPr lang="zh-CN" altLang="en-US" b="1"/>
              <a:t>位帝王在你这封禅，因为你是东方生命之源，是吉祥与希望的象征；无数文人雅士也为你倾倒，留下万古不朽的诗篇。泰山，我为你骄傲！</a:t>
            </a:r>
            <a:endParaRPr lang="en-US" altLang="zh-CN" b="1"/>
          </a:p>
          <a:p>
            <a:pPr eaLnBrk="1" hangingPunct="1"/>
            <a:r>
              <a:rPr lang="zh-CN" altLang="en-US" b="1"/>
              <a:t>你有着坚定不移的信念，无论何时都未曾动摇，你用高大的身躯，庇佑数百万百姓安康，成为他们心中坚定的信仰，泰山，作为您的儿女，我衷心地为你骄傲！</a:t>
            </a:r>
            <a:endParaRPr lang="en-US" altLang="zh-CN" b="1"/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pull dir="r"/>
  </p:transition>
  <p:timing/>
</p:sld>
</file>

<file path=ppt/slides/slide6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4" name="标题 10547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总结</a:t>
            </a:r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    </a:t>
            </a:r>
            <a:r>
              <a:rPr lang="zh-CN" altLang="en-US" b="1">
                <a:solidFill>
                  <a:schemeClr val="accent2"/>
                </a:solidFill>
              </a:rPr>
              <a:t>纵观全篇，文章紧紧围绕作者的</a:t>
            </a:r>
            <a:r>
              <a:rPr lang="zh-CN" altLang="en-US" b="1">
                <a:solidFill>
                  <a:srgbClr val="FF0000"/>
                </a:solidFill>
              </a:rPr>
              <a:t>游踪</a:t>
            </a:r>
            <a:r>
              <a:rPr lang="zh-CN" altLang="en-US" b="1">
                <a:solidFill>
                  <a:schemeClr val="accent2"/>
                </a:solidFill>
              </a:rPr>
              <a:t>进行叙述了偕友人冬日登泰山的经过，以精练的语言，生动地描写了泰山</a:t>
            </a:r>
            <a:r>
              <a:rPr lang="zh-CN" altLang="en-US" b="1">
                <a:solidFill>
                  <a:srgbClr val="FF0000"/>
                </a:solidFill>
              </a:rPr>
              <a:t>雪后初晴</a:t>
            </a:r>
            <a:r>
              <a:rPr lang="zh-CN" altLang="en-US" b="1">
                <a:solidFill>
                  <a:schemeClr val="accent2"/>
                </a:solidFill>
              </a:rPr>
              <a:t>的瑰丽景色和</a:t>
            </a:r>
            <a:r>
              <a:rPr lang="zh-CN" altLang="en-US" b="1">
                <a:solidFill>
                  <a:srgbClr val="FF0000"/>
                </a:solidFill>
              </a:rPr>
              <a:t>日出时</a:t>
            </a:r>
            <a:r>
              <a:rPr lang="zh-CN" altLang="en-US" b="1">
                <a:solidFill>
                  <a:schemeClr val="accent2"/>
                </a:solidFill>
              </a:rPr>
              <a:t>的雄浑景象，写出了泰山的神秀壮丽，能唤起我们对泰山的向往，感觉到祖国山河的壮美</a:t>
            </a:r>
          </a:p>
        </p:txBody>
      </p:sp>
    </p:spTree>
    <p:extLst>
      <p:ext uri="{BB962C8B-B14F-4D97-AF65-F5344CB8AC3E}">
        <p14:creationId xmlns:p14="http://schemas.microsoft.com/office/powerpoint/2010/main" val="1488575704"/>
      </p:ext>
    </p:extLst>
  </p:cSld>
  <p:clrMapOvr>
    <a:masterClrMapping/>
  </p:clrMapOvr>
  <p:transition>
    <p:pull dir="r"/>
  </p:transition>
  <p:timing/>
</p:sld>
</file>

<file path=ppt/slides/slide6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37" name="图片 25636" descr="mainb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304800" y="59848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泰山的位置</a:t>
            </a:r>
          </a:p>
        </p:txBody>
      </p:sp>
      <p:sp>
        <p:nvSpPr>
          <p:cNvPr id="25607" name="文本框 25606"/>
          <p:cNvSpPr txBox="1"/>
          <p:nvPr/>
        </p:nvSpPr>
        <p:spPr>
          <a:xfrm>
            <a:off x="2133600" y="145415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至于泰安</a:t>
            </a:r>
          </a:p>
        </p:txBody>
      </p:sp>
      <p:sp>
        <p:nvSpPr>
          <p:cNvPr id="25610" name="文本框 25609"/>
          <p:cNvSpPr txBox="1"/>
          <p:nvPr/>
        </p:nvSpPr>
        <p:spPr>
          <a:xfrm>
            <a:off x="2133600" y="1966913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越过中岭</a:t>
            </a:r>
          </a:p>
        </p:txBody>
      </p:sp>
      <p:grpSp>
        <p:nvGrpSpPr>
          <p:cNvPr id="25655" name="组合 25654"/>
          <p:cNvGrpSpPr/>
          <p:nvPr/>
        </p:nvGrpSpPr>
        <p:grpSpPr>
          <a:xfrm>
            <a:off x="228600" y="990600"/>
            <a:ext cx="2667000" cy="1758950"/>
            <a:chOff x="144" y="720"/>
            <a:chExt cx="1680" cy="988"/>
          </a:xfrm>
        </p:grpSpPr>
        <p:sp>
          <p:nvSpPr>
            <p:cNvPr id="25604" name="文本框 25603"/>
            <p:cNvSpPr txBox="1"/>
            <p:nvPr/>
          </p:nvSpPr>
          <p:spPr>
            <a:xfrm>
              <a:off x="144" y="1056"/>
              <a:ext cx="1680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登山的经过</a:t>
              </a:r>
            </a:p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</a:rPr>
                <a:t>(28</a:t>
              </a:r>
              <a:r>
                <a:rPr lang="zh-CN" altLang="en-US" b="1">
                  <a:latin typeface="Times New Roman" pitchFamily="18" charset="0"/>
                </a:rPr>
                <a:t>日</a:t>
              </a:r>
              <a:r>
                <a:rPr lang="en-US" altLang="zh-CN" b="1">
                  <a:latin typeface="Times New Roman" pitchFamily="18" charset="0"/>
                </a:rPr>
                <a:t>)</a:t>
              </a:r>
            </a:p>
          </p:txBody>
        </p:sp>
        <p:sp>
          <p:nvSpPr>
            <p:cNvPr id="25623" name="直接连接符 25622"/>
            <p:cNvSpPr/>
            <p:nvPr/>
          </p:nvSpPr>
          <p:spPr>
            <a:xfrm flipH="1">
              <a:off x="816" y="72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57" name="组合 25656"/>
          <p:cNvGrpSpPr/>
          <p:nvPr/>
        </p:nvGrpSpPr>
        <p:grpSpPr>
          <a:xfrm>
            <a:off x="304800" y="3933825"/>
            <a:ext cx="3352800" cy="1930400"/>
            <a:chOff x="192" y="2208"/>
            <a:chExt cx="2064" cy="1084"/>
          </a:xfrm>
        </p:grpSpPr>
        <p:sp>
          <p:nvSpPr>
            <p:cNvPr id="25606" name="文本框 25605"/>
            <p:cNvSpPr txBox="1"/>
            <p:nvPr/>
          </p:nvSpPr>
          <p:spPr>
            <a:xfrm>
              <a:off x="192" y="2640"/>
              <a:ext cx="2064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观日出奇景</a:t>
              </a:r>
              <a:r>
                <a:rPr lang="en-US" altLang="zh-CN" b="1">
                  <a:latin typeface="Times New Roman" pitchFamily="18" charset="0"/>
                </a:rPr>
                <a:t>(29</a:t>
              </a:r>
              <a:r>
                <a:rPr lang="zh-CN" altLang="en-US" b="1">
                  <a:latin typeface="Times New Roman" pitchFamily="18" charset="0"/>
                </a:rPr>
                <a:t>日</a:t>
              </a:r>
              <a:r>
                <a:rPr lang="en-US" altLang="zh-CN" b="1">
                  <a:latin typeface="Times New Roman" pitchFamily="18" charset="0"/>
                </a:rPr>
                <a:t>)</a:t>
              </a:r>
            </a:p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</a:rPr>
                <a:t>                   </a:t>
              </a:r>
              <a:r>
                <a:rPr lang="zh-CN" altLang="en-US" b="1">
                  <a:solidFill>
                    <a:srgbClr val="FF0000"/>
                  </a:solidFill>
                  <a:latin typeface="Times New Roman" pitchFamily="18" charset="0"/>
                </a:rPr>
                <a:t>日出图</a:t>
              </a:r>
            </a:p>
          </p:txBody>
        </p:sp>
        <p:sp>
          <p:nvSpPr>
            <p:cNvPr id="25624" name="直接连接符 25623"/>
            <p:cNvSpPr/>
            <p:nvPr/>
          </p:nvSpPr>
          <p:spPr>
            <a:xfrm flipH="1">
              <a:off x="816" y="2208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58" name="组合 25657"/>
          <p:cNvGrpSpPr/>
          <p:nvPr/>
        </p:nvGrpSpPr>
        <p:grpSpPr>
          <a:xfrm>
            <a:off x="381000" y="5387975"/>
            <a:ext cx="2667000" cy="1716088"/>
            <a:chOff x="240" y="3024"/>
            <a:chExt cx="1680" cy="963"/>
          </a:xfrm>
        </p:grpSpPr>
        <p:grpSp>
          <p:nvGrpSpPr>
            <p:cNvPr id="25652" name="组合 25651"/>
            <p:cNvGrpSpPr/>
            <p:nvPr/>
          </p:nvGrpSpPr>
          <p:grpSpPr>
            <a:xfrm>
              <a:off x="240" y="3408"/>
              <a:ext cx="1680" cy="579"/>
              <a:chOff x="240" y="3408"/>
              <a:chExt cx="1680" cy="579"/>
            </a:xfrm>
          </p:grpSpPr>
          <p:sp>
            <p:nvSpPr>
              <p:cNvPr id="25621" name="文本框 25620"/>
              <p:cNvSpPr txBox="1"/>
              <p:nvPr/>
            </p:nvSpPr>
            <p:spPr>
              <a:xfrm>
                <a:off x="240" y="3408"/>
                <a:ext cx="1680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latin typeface="Times New Roman" pitchFamily="18" charset="0"/>
                  </a:rPr>
                  <a:t>人文景观</a:t>
                </a:r>
              </a:p>
            </p:txBody>
          </p:sp>
          <p:sp>
            <p:nvSpPr>
              <p:cNvPr id="25622" name="文本框 25621"/>
              <p:cNvSpPr txBox="1"/>
              <p:nvPr/>
            </p:nvSpPr>
            <p:spPr>
              <a:xfrm>
                <a:off x="240" y="3696"/>
                <a:ext cx="1680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latin typeface="Times New Roman" pitchFamily="18" charset="0"/>
                  </a:rPr>
                  <a:t>自然景观</a:t>
                </a:r>
              </a:p>
            </p:txBody>
          </p:sp>
        </p:grpSp>
        <p:sp>
          <p:nvSpPr>
            <p:cNvPr id="25625" name="直接连接符 25624"/>
            <p:cNvSpPr/>
            <p:nvPr/>
          </p:nvSpPr>
          <p:spPr>
            <a:xfrm flipH="1">
              <a:off x="816" y="3024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47" name="组合 25646"/>
          <p:cNvGrpSpPr/>
          <p:nvPr/>
        </p:nvGrpSpPr>
        <p:grpSpPr>
          <a:xfrm>
            <a:off x="3810000" y="1454150"/>
            <a:ext cx="3352800" cy="519113"/>
            <a:chOff x="2400" y="816"/>
            <a:chExt cx="2112" cy="291"/>
          </a:xfrm>
        </p:grpSpPr>
        <p:sp>
          <p:nvSpPr>
            <p:cNvPr id="25608" name="文本框 25607"/>
            <p:cNvSpPr txBox="1"/>
            <p:nvPr/>
          </p:nvSpPr>
          <p:spPr>
            <a:xfrm>
              <a:off x="2832" y="816"/>
              <a:ext cx="168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由南麓登</a:t>
              </a:r>
            </a:p>
          </p:txBody>
        </p:sp>
        <p:sp>
          <p:nvSpPr>
            <p:cNvPr id="25626" name="直接连接符 25625"/>
            <p:cNvSpPr/>
            <p:nvPr/>
          </p:nvSpPr>
          <p:spPr>
            <a:xfrm>
              <a:off x="2400" y="1008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48" name="组合 25647"/>
          <p:cNvGrpSpPr/>
          <p:nvPr/>
        </p:nvGrpSpPr>
        <p:grpSpPr>
          <a:xfrm>
            <a:off x="6172200" y="1454150"/>
            <a:ext cx="2514600" cy="519113"/>
            <a:chOff x="3888" y="816"/>
            <a:chExt cx="1584" cy="291"/>
          </a:xfrm>
        </p:grpSpPr>
        <p:sp>
          <p:nvSpPr>
            <p:cNvPr id="25609" name="文本框 25608"/>
            <p:cNvSpPr txBox="1"/>
            <p:nvPr/>
          </p:nvSpPr>
          <p:spPr>
            <a:xfrm>
              <a:off x="4368" y="816"/>
              <a:ext cx="11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循中谷入</a:t>
              </a:r>
            </a:p>
          </p:txBody>
        </p:sp>
        <p:sp>
          <p:nvSpPr>
            <p:cNvPr id="25627" name="直接连接符 25626"/>
            <p:cNvSpPr/>
            <p:nvPr/>
          </p:nvSpPr>
          <p:spPr>
            <a:xfrm>
              <a:off x="3888" y="1008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50" name="组合 25649"/>
          <p:cNvGrpSpPr/>
          <p:nvPr/>
        </p:nvGrpSpPr>
        <p:grpSpPr>
          <a:xfrm>
            <a:off x="3810000" y="1982788"/>
            <a:ext cx="3352800" cy="519112"/>
            <a:chOff x="2400" y="1113"/>
            <a:chExt cx="2112" cy="291"/>
          </a:xfrm>
        </p:grpSpPr>
        <p:sp>
          <p:nvSpPr>
            <p:cNvPr id="25611" name="文本框 25610"/>
            <p:cNvSpPr txBox="1"/>
            <p:nvPr/>
          </p:nvSpPr>
          <p:spPr>
            <a:xfrm>
              <a:off x="2832" y="1113"/>
              <a:ext cx="168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复循西谷</a:t>
              </a:r>
            </a:p>
          </p:txBody>
        </p:sp>
        <p:sp>
          <p:nvSpPr>
            <p:cNvPr id="25628" name="直接连接符 25627"/>
            <p:cNvSpPr/>
            <p:nvPr/>
          </p:nvSpPr>
          <p:spPr>
            <a:xfrm>
              <a:off x="2400" y="1296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25651" name="组合 25650"/>
          <p:cNvGrpSpPr/>
          <p:nvPr/>
        </p:nvGrpSpPr>
        <p:grpSpPr>
          <a:xfrm>
            <a:off x="6172200" y="2052638"/>
            <a:ext cx="2590800" cy="519112"/>
            <a:chOff x="3888" y="1152"/>
            <a:chExt cx="1632" cy="291"/>
          </a:xfrm>
        </p:grpSpPr>
        <p:sp>
          <p:nvSpPr>
            <p:cNvPr id="25612" name="文本框 25611"/>
            <p:cNvSpPr txBox="1"/>
            <p:nvPr/>
          </p:nvSpPr>
          <p:spPr>
            <a:xfrm>
              <a:off x="4368" y="1152"/>
              <a:ext cx="115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遂至其巅</a:t>
              </a:r>
            </a:p>
          </p:txBody>
        </p:sp>
        <p:sp>
          <p:nvSpPr>
            <p:cNvPr id="25629" name="直接连接符 25628"/>
            <p:cNvSpPr/>
            <p:nvPr/>
          </p:nvSpPr>
          <p:spPr>
            <a:xfrm>
              <a:off x="3888" y="1296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pic>
        <p:nvPicPr>
          <p:cNvPr id="25632" name="图片 25631" descr="冬天的岱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2822575"/>
            <a:ext cx="2209800" cy="17843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33" name="图片 25632" descr="冬天的碧霞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5130800"/>
            <a:ext cx="2209800" cy="16938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5634" name="文本框 25633"/>
          <p:cNvSpPr txBox="1"/>
          <p:nvPr/>
        </p:nvSpPr>
        <p:spPr>
          <a:xfrm>
            <a:off x="7772400" y="4618038"/>
            <a:ext cx="990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2000">
                <a:latin typeface="Times New Roman" pitchFamily="18" charset="0"/>
                <a:ea typeface="楷体_GB2312" pitchFamily="49" charset="-122"/>
              </a:rPr>
              <a:t>岱祠</a:t>
            </a:r>
          </a:p>
        </p:txBody>
      </p:sp>
      <p:sp>
        <p:nvSpPr>
          <p:cNvPr id="25635" name="文本框 25634"/>
          <p:cNvSpPr txBox="1"/>
          <p:nvPr/>
        </p:nvSpPr>
        <p:spPr>
          <a:xfrm>
            <a:off x="6324600" y="6840538"/>
            <a:ext cx="2438400" cy="395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碧霞元君祠</a:t>
            </a:r>
          </a:p>
        </p:txBody>
      </p:sp>
      <p:sp>
        <p:nvSpPr>
          <p:cNvPr id="25636" name="文本框 25635"/>
          <p:cNvSpPr txBox="1"/>
          <p:nvPr/>
        </p:nvSpPr>
        <p:spPr>
          <a:xfrm>
            <a:off x="2667000" y="257175"/>
            <a:ext cx="571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隶书" panose="02010509060101010101" pitchFamily="49" charset="-122"/>
              </a:rPr>
              <a:t>以作者的游踪为线索</a:t>
            </a:r>
          </a:p>
        </p:txBody>
      </p:sp>
      <p:grpSp>
        <p:nvGrpSpPr>
          <p:cNvPr id="25656" name="组合 25655"/>
          <p:cNvGrpSpPr/>
          <p:nvPr/>
        </p:nvGrpSpPr>
        <p:grpSpPr>
          <a:xfrm>
            <a:off x="304800" y="2565400"/>
            <a:ext cx="4343400" cy="1289050"/>
            <a:chOff x="192" y="1440"/>
            <a:chExt cx="2736" cy="723"/>
          </a:xfrm>
        </p:grpSpPr>
        <p:sp>
          <p:nvSpPr>
            <p:cNvPr id="25605" name="文本框 25604"/>
            <p:cNvSpPr txBox="1"/>
            <p:nvPr/>
          </p:nvSpPr>
          <p:spPr>
            <a:xfrm>
              <a:off x="192" y="1872"/>
              <a:ext cx="273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itchFamily="18" charset="0"/>
                </a:rPr>
                <a:t>山巅之所见 </a:t>
              </a:r>
              <a:r>
                <a:rPr lang="zh-CN" altLang="en-US" b="1">
                  <a:solidFill>
                    <a:srgbClr val="FF0000"/>
                  </a:solidFill>
                  <a:latin typeface="Times New Roman" pitchFamily="18" charset="0"/>
                </a:rPr>
                <a:t>夕阳风光图</a:t>
              </a:r>
            </a:p>
          </p:txBody>
        </p:sp>
        <p:sp>
          <p:nvSpPr>
            <p:cNvPr id="25646" name="直接连接符 25645"/>
            <p:cNvSpPr/>
            <p:nvPr/>
          </p:nvSpPr>
          <p:spPr>
            <a:xfrm flipH="1">
              <a:off x="816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sp>
        <p:nvSpPr>
          <p:cNvPr id="25653" name="文本框 25652"/>
          <p:cNvSpPr txBox="1"/>
          <p:nvPr/>
        </p:nvSpPr>
        <p:spPr>
          <a:xfrm>
            <a:off x="2057400" y="647700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人文内涵</a:t>
            </a:r>
          </a:p>
        </p:txBody>
      </p:sp>
      <p:sp>
        <p:nvSpPr>
          <p:cNvPr id="25654" name="文本框 25653"/>
          <p:cNvSpPr txBox="1"/>
          <p:nvPr/>
        </p:nvSpPr>
        <p:spPr>
          <a:xfrm>
            <a:off x="5334000" y="3200400"/>
            <a:ext cx="854075" cy="33782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latin typeface="Times New Roman" pitchFamily="18" charset="0"/>
                <a:ea typeface="方正舒体" panose="02010601030101010101" pitchFamily="2" charset="-122"/>
              </a:rPr>
              <a:t>简明达意清晰</a:t>
            </a:r>
          </a:p>
        </p:txBody>
      </p:sp>
      <p:sp>
        <p:nvSpPr>
          <p:cNvPr id="25660" name="文本框 25659"/>
          <p:cNvSpPr txBox="1"/>
          <p:nvPr/>
        </p:nvSpPr>
        <p:spPr>
          <a:xfrm>
            <a:off x="1600200" y="37338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</a:rPr>
              <a:t>苍山负雪  明烛天南</a:t>
            </a:r>
          </a:p>
        </p:txBody>
      </p:sp>
      <p:sp>
        <p:nvSpPr>
          <p:cNvPr id="25661" name="文本框 25660"/>
          <p:cNvSpPr txBox="1"/>
          <p:nvPr/>
        </p:nvSpPr>
        <p:spPr>
          <a:xfrm>
            <a:off x="1447800" y="4189413"/>
            <a:ext cx="34290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itchFamily="18" charset="0"/>
              </a:rPr>
              <a:t>  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</a:rPr>
              <a:t>山水如画  居雾若带</a:t>
            </a:r>
          </a:p>
        </p:txBody>
      </p:sp>
      <p:sp>
        <p:nvSpPr>
          <p:cNvPr id="25662" name="文本框 25661"/>
          <p:cNvSpPr txBox="1"/>
          <p:nvPr/>
        </p:nvSpPr>
        <p:spPr>
          <a:xfrm>
            <a:off x="3124200" y="4876800"/>
            <a:ext cx="2819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itchFamily="18" charset="0"/>
              </a:rPr>
              <a:t>五鼓</a:t>
            </a:r>
            <a:r>
              <a:rPr lang="en-US" altLang="zh-CN" sz="1800" b="1">
                <a:latin typeface="Times New Roman" pitchFamily="18" charset="0"/>
              </a:rPr>
              <a:t>——</a:t>
            </a:r>
            <a:r>
              <a:rPr lang="zh-CN" altLang="en-US" sz="1800" b="1">
                <a:latin typeface="Times New Roman" pitchFamily="18" charset="0"/>
              </a:rPr>
              <a:t>面迎风雪待日出</a:t>
            </a:r>
          </a:p>
        </p:txBody>
      </p:sp>
      <p:sp>
        <p:nvSpPr>
          <p:cNvPr id="25663" name="文本框 25662"/>
          <p:cNvSpPr txBox="1"/>
          <p:nvPr/>
        </p:nvSpPr>
        <p:spPr>
          <a:xfrm>
            <a:off x="3124200" y="5183188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itchFamily="18" charset="0"/>
              </a:rPr>
              <a:t>稍后</a:t>
            </a:r>
            <a:r>
              <a:rPr lang="en-US" altLang="zh-CN" sz="1800" b="1">
                <a:latin typeface="Times New Roman" pitchFamily="18" charset="0"/>
              </a:rPr>
              <a:t>——</a:t>
            </a:r>
            <a:r>
              <a:rPr lang="zh-CN" altLang="en-US" sz="1800" b="1">
                <a:latin typeface="Times New Roman" pitchFamily="18" charset="0"/>
              </a:rPr>
              <a:t>白山矗立若樗蒲</a:t>
            </a:r>
          </a:p>
        </p:txBody>
      </p:sp>
      <p:sp>
        <p:nvSpPr>
          <p:cNvPr id="25664" name="文本框 25663"/>
          <p:cNvSpPr txBox="1"/>
          <p:nvPr/>
        </p:nvSpPr>
        <p:spPr>
          <a:xfrm>
            <a:off x="3124200" y="5486400"/>
            <a:ext cx="297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itchFamily="18" charset="0"/>
              </a:rPr>
              <a:t>须臾</a:t>
            </a:r>
            <a:r>
              <a:rPr lang="en-US" altLang="zh-CN" sz="1800" b="1">
                <a:latin typeface="Times New Roman" pitchFamily="18" charset="0"/>
              </a:rPr>
              <a:t>——</a:t>
            </a:r>
            <a:r>
              <a:rPr lang="zh-CN" altLang="en-US" sz="1800" b="1">
                <a:latin typeface="Times New Roman" pitchFamily="18" charset="0"/>
              </a:rPr>
              <a:t>一线异色成五彩</a:t>
            </a:r>
          </a:p>
        </p:txBody>
      </p:sp>
      <p:sp>
        <p:nvSpPr>
          <p:cNvPr id="25665" name="文本框 25664"/>
          <p:cNvSpPr txBox="1"/>
          <p:nvPr/>
        </p:nvSpPr>
        <p:spPr>
          <a:xfrm>
            <a:off x="3124200" y="5715000"/>
            <a:ext cx="2819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itchFamily="18" charset="0"/>
              </a:rPr>
              <a:t>日上</a:t>
            </a:r>
            <a:r>
              <a:rPr lang="en-US" altLang="zh-CN" sz="1800" b="1">
                <a:latin typeface="Times New Roman" pitchFamily="18" charset="0"/>
              </a:rPr>
              <a:t>——</a:t>
            </a:r>
            <a:r>
              <a:rPr lang="zh-CN" altLang="en-US" sz="1800" b="1">
                <a:latin typeface="Times New Roman" pitchFamily="18" charset="0"/>
              </a:rPr>
              <a:t>正赤如丹红光承</a:t>
            </a:r>
          </a:p>
        </p:txBody>
      </p:sp>
      <p:sp>
        <p:nvSpPr>
          <p:cNvPr id="25666" name="文本框 25665"/>
          <p:cNvSpPr txBox="1"/>
          <p:nvPr/>
        </p:nvSpPr>
        <p:spPr>
          <a:xfrm>
            <a:off x="3124200" y="6019800"/>
            <a:ext cx="3048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itchFamily="18" charset="0"/>
              </a:rPr>
              <a:t>回视</a:t>
            </a:r>
            <a:r>
              <a:rPr lang="en-US" altLang="zh-CN" sz="1800" b="1">
                <a:latin typeface="Times New Roman" pitchFamily="18" charset="0"/>
              </a:rPr>
              <a:t>——</a:t>
            </a:r>
            <a:r>
              <a:rPr lang="zh-CN" altLang="en-US" sz="1800" b="1">
                <a:latin typeface="Times New Roman" pitchFamily="18" charset="0"/>
              </a:rPr>
              <a:t>群山异色拜日观</a:t>
            </a:r>
          </a:p>
        </p:txBody>
      </p:sp>
    </p:spTree>
    <p:extLst>
      <p:ext uri="{BB962C8B-B14F-4D97-AF65-F5344CB8AC3E}">
        <p14:creationId xmlns:p14="http://schemas.microsoft.com/office/powerpoint/2010/main" val="296923307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2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2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2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2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6" grpId="0"/>
      <p:bldP spid="25654" grpId="1"/>
      <p:bldP spid="25660" grpId="2"/>
      <p:bldP spid="25661" grpId="3"/>
      <p:bldP spid="25662" grpId="4"/>
      <p:bldP spid="25663" grpId="5"/>
      <p:bldP spid="25664" grpId="6"/>
      <p:bldP spid="25665" grpId="7"/>
      <p:bldP spid="25666" grpId="8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8" name="TextBox 3">
            <a:extLst>
              <a:ext uri="{FF2B5EF4-FFF2-40B4-BE49-F238E27FC236}">
                <a16:creationId xmlns:a16="http://schemas.microsoft.com/office/drawing/2014/main" id="{6040ED9C-A921-47F6-9BF7-9F9053709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1" y="2695576"/>
            <a:ext cx="83534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登泰山记</a:t>
            </a:r>
            <a:r>
              <a:rPr lang="en-US" altLang="zh-CN" sz="2800" b="1"/>
              <a:t>》</a:t>
            </a:r>
            <a:r>
              <a:rPr lang="zh-CN" altLang="en-US" sz="2800" b="1"/>
              <a:t>是清代姚鼐在乾隆年间创作的泰山题材的著名散文，是其写景散文的代表作。</a:t>
            </a:r>
            <a:endParaRPr lang="en-US" altLang="zh-CN" sz="2800" b="1"/>
          </a:p>
          <a:p>
            <a:pPr eaLnBrk="1" hangingPunct="1"/>
            <a:r>
              <a:rPr lang="en-US" altLang="zh-CN" sz="2800" b="1"/>
              <a:t>3</a:t>
            </a:r>
            <a:r>
              <a:rPr lang="zh-CN" altLang="en-US" sz="2800" b="1"/>
              <a:t>、王先谦</a:t>
            </a:r>
            <a:r>
              <a:rPr lang="en-US" altLang="zh-CN" sz="2800" b="1"/>
              <a:t>《</a:t>
            </a:r>
            <a:r>
              <a:rPr lang="zh-CN" altLang="en-US" sz="2800" b="1"/>
              <a:t>续古文辞类纂</a:t>
            </a:r>
            <a:r>
              <a:rPr lang="en-US" altLang="zh-CN" sz="2800" b="1"/>
              <a:t>》</a:t>
            </a:r>
            <a:r>
              <a:rPr lang="zh-CN" altLang="en-US" sz="2800" b="1"/>
              <a:t>：“典要凝括。”“读此益服其状物之妙。”“世多有登岳，辄作，读此当为搁笔。</a:t>
            </a:r>
            <a:endParaRPr lang="en-US" altLang="zh-CN" sz="2800" b="1"/>
          </a:p>
          <a:p>
            <a:pPr eaLnBrk="1" hangingPunct="1"/>
            <a:r>
              <a:rPr lang="en-US" altLang="zh-CN" sz="2800" b="1"/>
              <a:t>4</a:t>
            </a:r>
            <a:r>
              <a:rPr lang="zh-CN" altLang="en-US" sz="2800" b="1"/>
              <a:t>、现代泰山四大著名散文：李健吾</a:t>
            </a:r>
            <a:r>
              <a:rPr lang="en-US" altLang="zh-CN" sz="2800" b="1"/>
              <a:t>《</a:t>
            </a:r>
            <a:r>
              <a:rPr lang="zh-CN" altLang="en-US" sz="2800" b="1"/>
              <a:t>雨中登泰山</a:t>
            </a:r>
            <a:r>
              <a:rPr lang="en-US" altLang="zh-CN" sz="2800" b="1"/>
              <a:t>》</a:t>
            </a:r>
            <a:r>
              <a:rPr lang="zh-CN" altLang="en-US" sz="2800" b="1"/>
              <a:t>、冯骥才</a:t>
            </a:r>
            <a:r>
              <a:rPr lang="en-US" altLang="zh-CN" sz="2800" b="1"/>
              <a:t>《</a:t>
            </a:r>
            <a:r>
              <a:rPr lang="zh-CN" altLang="en-US" sz="2800" b="1"/>
              <a:t>挑山工</a:t>
            </a:r>
            <a:r>
              <a:rPr lang="en-US" altLang="zh-CN" sz="2800" b="1"/>
              <a:t>》</a:t>
            </a:r>
            <a:r>
              <a:rPr lang="zh-CN" altLang="en-US" sz="2800" b="1"/>
              <a:t>、姚鼐的</a:t>
            </a:r>
            <a:r>
              <a:rPr lang="en-US" altLang="zh-CN" sz="2800" b="1"/>
              <a:t>《</a:t>
            </a:r>
            <a:r>
              <a:rPr lang="zh-CN" altLang="en-US" sz="2800" b="1"/>
              <a:t>登泰山记</a:t>
            </a:r>
            <a:r>
              <a:rPr lang="en-US" altLang="zh-CN" sz="2800" b="1"/>
              <a:t>》</a:t>
            </a:r>
            <a:r>
              <a:rPr lang="zh-CN" altLang="en-US" sz="2800" b="1"/>
              <a:t>、杨朔的</a:t>
            </a:r>
            <a:r>
              <a:rPr lang="en-US" altLang="zh-CN" sz="2800" b="1"/>
              <a:t>《</a:t>
            </a:r>
            <a:r>
              <a:rPr lang="zh-CN" altLang="en-US" sz="2800" b="1"/>
              <a:t>泰山极顶</a:t>
            </a:r>
            <a:r>
              <a:rPr lang="en-US" altLang="zh-CN" sz="2800" b="1"/>
              <a:t>》</a:t>
            </a:r>
            <a:endParaRPr lang="zh-CN" altLang="en-US" sz="2800" b="1"/>
          </a:p>
        </p:txBody>
      </p:sp>
      <p:sp>
        <p:nvSpPr>
          <p:cNvPr id="91139" name="矩形 5">
            <a:extLst>
              <a:ext uri="{FF2B5EF4-FFF2-40B4-BE49-F238E27FC236}">
                <a16:creationId xmlns:a16="http://schemas.microsoft.com/office/drawing/2014/main" id="{CAD465BB-69F7-4C4C-8F1B-5B3595FF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760539"/>
            <a:ext cx="84248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</a:t>
            </a:r>
            <a:r>
              <a:rPr lang="zh-CN" altLang="en-US" sz="2800" b="1"/>
              <a:t>、文字简洁生动，写景尤为出色，是桐城派古文的名篇。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A84399A-477A-4BA1-A3C5-A4528B4C5A38}"/>
              </a:ext>
            </a:extLst>
          </p:cNvPr>
          <p:cNvSpPr/>
          <p:nvPr/>
        </p:nvSpPr>
        <p:spPr bwMode="auto">
          <a:xfrm>
            <a:off x="4427538" y="752475"/>
            <a:ext cx="2881312" cy="9144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en-US" altLang="zh-CN" sz="3600" b="1">
              <a:solidFill>
                <a:srgbClr val="FFFF00"/>
              </a:solidFill>
            </a:endParaRPr>
          </a:p>
          <a:p>
            <a:pPr algn="ctr" eaLnBrk="0" hangingPunct="0">
              <a:defRPr/>
            </a:pPr>
            <a:r>
              <a:rPr lang="zh-CN" altLang="en-US" sz="3600" b="1">
                <a:solidFill>
                  <a:srgbClr val="FFFF00"/>
                </a:solidFill>
              </a:rPr>
              <a:t>文章评价</a:t>
            </a:r>
          </a:p>
          <a:p>
            <a:pPr algn="ctr" eaLnBrk="0" hangingPunct="0">
              <a:defRPr/>
            </a:pPr>
            <a:endParaRPr lang="zh-CN" altLang="en-US" b="1"/>
          </a:p>
        </p:txBody>
      </p:sp>
    </p:spTree>
  </p:cSld>
  <p:clrMapOvr>
    <a:masterClrMapping/>
  </p:clrMapOvr>
  <p:transition advClick="0">
    <p:pull dir="r"/>
  </p:transition>
  <p:timing/>
</p:sld>
</file>

<file path=ppt/slides/slide6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Rectangle 52">
            <a:extLst>
              <a:ext uri="{FF2B5EF4-FFF2-40B4-BE49-F238E27FC236}">
                <a16:creationId xmlns:a16="http://schemas.microsoft.com/office/drawing/2014/main" id="{D278E3BB-B174-4CC7-9835-358D0138A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4" y="25282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708" name="Text Box 180">
            <a:extLst>
              <a:ext uri="{FF2B5EF4-FFF2-40B4-BE49-F238E27FC236}">
                <a16:creationId xmlns:a16="http://schemas.microsoft.com/office/drawing/2014/main" id="{0BD72505-588E-4128-B559-3777979A8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03414"/>
            <a:ext cx="738664" cy="2592387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赏析（一）</a:t>
            </a:r>
          </a:p>
        </p:txBody>
      </p:sp>
      <p:sp>
        <p:nvSpPr>
          <p:cNvPr id="92164" name="Text Box 181">
            <a:extLst>
              <a:ext uri="{FF2B5EF4-FFF2-40B4-BE49-F238E27FC236}">
                <a16:creationId xmlns:a16="http://schemas.microsoft.com/office/drawing/2014/main" id="{172E7962-886D-466C-95A1-700157418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1" y="1544638"/>
            <a:ext cx="77771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朗读课文第一段，回答问题：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   泰山之阳，汶</a:t>
            </a:r>
            <a:r>
              <a:rPr lang="en-US" altLang="zh-CN" sz="2800" b="1">
                <a:solidFill>
                  <a:srgbClr val="0000CC"/>
                </a:solidFill>
                <a:ea typeface="黑体" pitchFamily="49" charset="-122"/>
              </a:rPr>
              <a:t>(wèn)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水西流；其阴，济水东流。阳谷皆入汶，阴谷皆入济。当其南北分者，古长城也。最高日观峰，在长城南十五里。</a:t>
            </a:r>
            <a:endParaRPr lang="en-US" altLang="zh-CN" sz="2800" b="1">
              <a:solidFill>
                <a:srgbClr val="0000CC"/>
              </a:solidFill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lang="en-US" altLang="zh-CN" sz="2800" b="1">
              <a:solidFill>
                <a:srgbClr val="0000CC"/>
              </a:solidFill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92165" name="Text Box 183">
            <a:extLst>
              <a:ext uri="{FF2B5EF4-FFF2-40B4-BE49-F238E27FC236}">
                <a16:creationId xmlns:a16="http://schemas.microsoft.com/office/drawing/2014/main" id="{3C0358EC-2469-4765-91EE-B3985EF42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9" y="3776664"/>
            <a:ext cx="7850187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一、写“登泰山”，开篇为什么从“泰山的地理环境”写起？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二、两个“皆”字写出了泰山的什么特点？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三、去掉尾句好不好，为什么？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B3845F53-E161-480B-A405-E1B6FC4B1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sym typeface="+mn-ea"/>
              </a:rPr>
              <a:t>合作探究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ea typeface="楷体_GB2312" charset="-122"/>
            </a:endParaRPr>
          </a:p>
        </p:txBody>
      </p:sp>
    </p:spTree>
  </p:cSld>
  <p:clrMapOvr>
    <a:masterClrMapping/>
  </p:clrMapOvr>
  <p:transition advClick="0"/>
  <p:timing/>
</p:sld>
</file>

<file path=ppt/slides/slide6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Rectangle 10">
            <a:extLst>
              <a:ext uri="{FF2B5EF4-FFF2-40B4-BE49-F238E27FC236}">
                <a16:creationId xmlns:a16="http://schemas.microsoft.com/office/drawing/2014/main" id="{000BCA91-763E-463B-911F-C82331403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823913"/>
            <a:ext cx="8640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BBE0E3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二、“皆”字写出了泰山的什么特点？</a:t>
            </a:r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93187" name="矩形 6">
            <a:extLst>
              <a:ext uri="{FF2B5EF4-FFF2-40B4-BE49-F238E27FC236}">
                <a16:creationId xmlns:a16="http://schemas.microsoft.com/office/drawing/2014/main" id="{DE8C6FFE-C49F-40FF-83C4-E673C73FD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6" y="1616076"/>
            <a:ext cx="84248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</a:rPr>
              <a:t>      泰山之阳，汶</a:t>
            </a:r>
            <a:r>
              <a:rPr lang="en-US" altLang="zh-CN" sz="2800" b="1">
                <a:solidFill>
                  <a:srgbClr val="002060"/>
                </a:solidFill>
              </a:rPr>
              <a:t>(wèn)</a:t>
            </a:r>
            <a:r>
              <a:rPr lang="zh-CN" altLang="en-US" sz="2800" b="1">
                <a:solidFill>
                  <a:srgbClr val="002060"/>
                </a:solidFill>
              </a:rPr>
              <a:t>水西流；其阴，济水东流。阳谷</a:t>
            </a:r>
            <a:r>
              <a:rPr lang="zh-CN" altLang="en-US" sz="3600" b="1" i="1">
                <a:solidFill>
                  <a:srgbClr val="FF0000"/>
                </a:solidFill>
              </a:rPr>
              <a:t>皆</a:t>
            </a:r>
            <a:r>
              <a:rPr lang="zh-CN" altLang="en-US" sz="2800" b="1">
                <a:solidFill>
                  <a:srgbClr val="002060"/>
                </a:solidFill>
              </a:rPr>
              <a:t>入汶，阴谷</a:t>
            </a:r>
            <a:r>
              <a:rPr lang="zh-CN" altLang="en-US" sz="3600" b="1" i="1">
                <a:solidFill>
                  <a:srgbClr val="FF0000"/>
                </a:solidFill>
              </a:rPr>
              <a:t>皆</a:t>
            </a:r>
            <a:r>
              <a:rPr lang="zh-CN" altLang="en-US" sz="2800" b="1">
                <a:solidFill>
                  <a:srgbClr val="002060"/>
                </a:solidFill>
              </a:rPr>
              <a:t>入济。当其南北分者，古长城也。最高日观峰，在长城南十五。</a:t>
            </a:r>
          </a:p>
        </p:txBody>
      </p:sp>
      <p:sp>
        <p:nvSpPr>
          <p:cNvPr id="93188" name="矩形 5">
            <a:extLst>
              <a:ext uri="{FF2B5EF4-FFF2-40B4-BE49-F238E27FC236}">
                <a16:creationId xmlns:a16="http://schemas.microsoft.com/office/drawing/2014/main" id="{D814B77B-6A09-461F-AC73-E04C14C6A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992563"/>
            <a:ext cx="8497888" cy="13843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明确：“阳谷皆入汶，阴谷皆入济”的两个“皆”字，顿挫有力，把泰山的水景由两条河铺开成面写去，点出了山南山北众多支流纵横交叉、终归一河的景色。</a:t>
            </a:r>
          </a:p>
        </p:txBody>
      </p:sp>
    </p:spTree>
  </p:cSld>
  <p:clrMapOvr>
    <a:masterClrMapping/>
  </p:clrMapOvr>
  <p:transition advClick="0">
    <p:pull dir="r"/>
  </p:transition>
  <p:timing/>
</p:sld>
</file>

<file path=ppt/slides/slide6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Rectangle 10">
            <a:extLst>
              <a:ext uri="{FF2B5EF4-FFF2-40B4-BE49-F238E27FC236}">
                <a16:creationId xmlns:a16="http://schemas.microsoft.com/office/drawing/2014/main" id="{E4105C05-58A3-42D1-8B5C-04CEDDB81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823913"/>
            <a:ext cx="8640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BBE0E3"/>
              </a:buClr>
              <a:buSzPct val="65000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三、去掉尾句好不好，为什么？</a:t>
            </a:r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94211" name="矩形 6">
            <a:extLst>
              <a:ext uri="{FF2B5EF4-FFF2-40B4-BE49-F238E27FC236}">
                <a16:creationId xmlns:a16="http://schemas.microsoft.com/office/drawing/2014/main" id="{68F370AF-2B04-4E87-8186-1AF535FD2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9" y="1760538"/>
            <a:ext cx="87852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</a:rPr>
              <a:t>      泰山之阳，汶</a:t>
            </a:r>
            <a:r>
              <a:rPr lang="en-US" altLang="zh-CN" sz="2800" b="1">
                <a:solidFill>
                  <a:srgbClr val="002060"/>
                </a:solidFill>
              </a:rPr>
              <a:t>(wèn)</a:t>
            </a:r>
            <a:r>
              <a:rPr lang="zh-CN" altLang="en-US" sz="2800" b="1">
                <a:solidFill>
                  <a:srgbClr val="002060"/>
                </a:solidFill>
              </a:rPr>
              <a:t>水西流；其阴，济水东流。阳谷</a:t>
            </a:r>
            <a:r>
              <a:rPr lang="zh-CN" altLang="en-US" sz="2800" b="1">
                <a:solidFill>
                  <a:schemeClr val="accent2"/>
                </a:solidFill>
              </a:rPr>
              <a:t>皆</a:t>
            </a:r>
            <a:r>
              <a:rPr lang="zh-CN" altLang="en-US" sz="2800" b="1">
                <a:solidFill>
                  <a:srgbClr val="002060"/>
                </a:solidFill>
              </a:rPr>
              <a:t>入汶，阴谷</a:t>
            </a:r>
            <a:r>
              <a:rPr lang="zh-CN" altLang="en-US" sz="2800" b="1">
                <a:solidFill>
                  <a:schemeClr val="accent2"/>
                </a:solidFill>
              </a:rPr>
              <a:t>皆</a:t>
            </a:r>
            <a:r>
              <a:rPr lang="zh-CN" altLang="en-US" sz="2800" b="1">
                <a:solidFill>
                  <a:srgbClr val="002060"/>
                </a:solidFill>
              </a:rPr>
              <a:t>入济。当其南北分者，古长城也。</a:t>
            </a:r>
            <a:r>
              <a:rPr lang="zh-CN" altLang="en-US" sz="3600" b="1" i="1">
                <a:solidFill>
                  <a:srgbClr val="FF0000"/>
                </a:solidFill>
              </a:rPr>
              <a:t>最高日观峰，在长城南十五里。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232BC7-F31B-4243-AD81-89095DB31186}"/>
              </a:ext>
            </a:extLst>
          </p:cNvPr>
          <p:cNvSpPr/>
          <p:nvPr/>
        </p:nvSpPr>
        <p:spPr>
          <a:xfrm>
            <a:off x="539750" y="3919539"/>
            <a:ext cx="8064500" cy="2555875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明确：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不好，日观峰是以古长城为参照来写的，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高高耸立的日观峰突出了山势的高峻挺拔，又为下面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叙述登山线路和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观日出埋下伏笔。</a:t>
            </a:r>
          </a:p>
          <a:p>
            <a:pPr>
              <a:defRPr/>
            </a:pPr>
            <a:endParaRPr lang="zh-CN" altLang="en-US" sz="3200" b="1"/>
          </a:p>
        </p:txBody>
      </p:sp>
    </p:spTree>
  </p:cSld>
  <p:clrMapOvr>
    <a:masterClrMapping/>
  </p:clrMapOvr>
  <p:transition advClick="0">
    <p:pull dir="r"/>
  </p:transition>
  <p:timing/>
</p:sld>
</file>

<file path=ppt/slides/slide6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0406" name="Text Box 6">
            <a:extLst>
              <a:ext uri="{FF2B5EF4-FFF2-40B4-BE49-F238E27FC236}">
                <a16:creationId xmlns:a16="http://schemas.microsoft.com/office/drawing/2014/main" id="{A50B3E94-7FBA-430C-868F-A19C9F080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263775"/>
            <a:ext cx="738664" cy="2160588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提  示</a:t>
            </a:r>
          </a:p>
        </p:txBody>
      </p:sp>
      <p:sp>
        <p:nvSpPr>
          <p:cNvPr id="95235" name="Rectangle 10">
            <a:extLst>
              <a:ext uri="{FF2B5EF4-FFF2-40B4-BE49-F238E27FC236}">
                <a16:creationId xmlns:a16="http://schemas.microsoft.com/office/drawing/2014/main" id="{B1CAE1E7-FA8C-45B5-B2F6-B09A58EB2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79451"/>
            <a:ext cx="86423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BBE0E3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一、写“登泰山” ，开篇为什么从“泰山的地理环境” 写起？</a:t>
            </a:r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95236" name="矩形 6">
            <a:extLst>
              <a:ext uri="{FF2B5EF4-FFF2-40B4-BE49-F238E27FC236}">
                <a16:creationId xmlns:a16="http://schemas.microsoft.com/office/drawing/2014/main" id="{15576864-598A-48F0-9C02-141204D34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760538"/>
            <a:ext cx="78486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、汶水：今称大汶河，源于山东莱芜东北之原山，向西南流，汇入东平湖。 </a:t>
            </a:r>
            <a:endParaRPr lang="en-US" altLang="zh-CN" sz="28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、济水：源于河南济源县西之王屋山，流经山东。清代末年，济水河道为黄河所占。</a:t>
            </a:r>
            <a:endParaRPr lang="en-US" altLang="zh-CN" sz="28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、古长城：战国时齐国修筑的长城，西起平阴，经泰山北冈，东至诸城。 </a:t>
            </a:r>
          </a:p>
          <a:p>
            <a:pPr eaLnBrk="1" hangingPunct="1"/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、日观峰：泰山顶峰，观日出之胜地</a:t>
            </a:r>
            <a:endParaRPr lang="en-US" altLang="zh-CN" sz="28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、绵亘于泰安、济南、淄博三市之间，东西长约</a:t>
            </a:r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公里，南北宽约</a:t>
            </a:r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 里，总面积</a:t>
            </a:r>
            <a:r>
              <a:rPr lang="en-US" altLang="zh-CN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436</a:t>
            </a:r>
            <a:r>
              <a:rPr lang="zh-CN" altLang="en-US" sz="28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平方公里。贯穿山东中部，主脉，支脉，余脉涉及周边十余县。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D711F2-BE35-4617-ADE0-E7A242BBD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1" y="4279901"/>
            <a:ext cx="8569325" cy="22463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文章开篇从泰山的地理位置及周围的山川形势入笔，山南汶水西流，山北济水东流，突出了泰山水绕山流，山水相映的特点；同时把山、水和长城置于广阔的天地之中，烘托出了泰山高大雄伟的气势。还为下文的展开做铺垫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F3345C-0A67-4002-BBE7-202F675A3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6" y="6584950"/>
            <a:ext cx="8569325" cy="5222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</a:rPr>
              <a:t>岱宗夫如何，齐鲁青未了。造化钟神秀，阴阳割昏晓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1897C9-59F8-4186-A980-5A60DE94C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439" y="1544638"/>
            <a:ext cx="861774" cy="237490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itchFamily="49" charset="-122"/>
              </a:rPr>
              <a:t>背景烘托</a:t>
            </a:r>
          </a:p>
        </p:txBody>
      </p:sp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/>
      <p:bldP spid="6" grpId="1"/>
      <p:bldP spid="7" grpId="2"/>
      <p:bldP spid="9" grpId="3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8" name="Rectangle 52">
            <a:extLst>
              <a:ext uri="{FF2B5EF4-FFF2-40B4-BE49-F238E27FC236}">
                <a16:creationId xmlns:a16="http://schemas.microsoft.com/office/drawing/2014/main" id="{6629B580-D8D3-40DD-A562-29B5B99DB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4" y="25282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708" name="Text Box 180">
            <a:extLst>
              <a:ext uri="{FF2B5EF4-FFF2-40B4-BE49-F238E27FC236}">
                <a16:creationId xmlns:a16="http://schemas.microsoft.com/office/drawing/2014/main" id="{5280781E-A5FF-43AF-99A2-8F9FF9E36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03414"/>
            <a:ext cx="738664" cy="2592387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赏析（二）</a:t>
            </a:r>
          </a:p>
        </p:txBody>
      </p:sp>
      <p:sp>
        <p:nvSpPr>
          <p:cNvPr id="96260" name="Text Box 181">
            <a:extLst>
              <a:ext uri="{FF2B5EF4-FFF2-40B4-BE49-F238E27FC236}">
                <a16:creationId xmlns:a16="http://schemas.microsoft.com/office/drawing/2014/main" id="{75FC888E-7815-4CB3-A622-7FB2E525A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1" y="1544638"/>
            <a:ext cx="77771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朗读下面的文段，回答问题：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    余以乾隆三十九年十二月，自京师</a:t>
            </a:r>
            <a:r>
              <a:rPr lang="zh-CN" altLang="en-US" sz="3200" b="1" i="1">
                <a:solidFill>
                  <a:srgbClr val="FF0000"/>
                </a:solidFill>
                <a:ea typeface="黑体" pitchFamily="49" charset="-122"/>
              </a:rPr>
              <a:t>乘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风雪，</a:t>
            </a:r>
            <a:r>
              <a:rPr lang="zh-CN" altLang="en-US" sz="3200" b="1" i="1">
                <a:solidFill>
                  <a:srgbClr val="FF0000"/>
                </a:solidFill>
                <a:ea typeface="黑体" pitchFamily="49" charset="-122"/>
              </a:rPr>
              <a:t>历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齐河、长清，</a:t>
            </a:r>
            <a:r>
              <a:rPr lang="zh-CN" altLang="en-US" sz="3200" b="1" i="1">
                <a:solidFill>
                  <a:srgbClr val="FF0000"/>
                </a:solidFill>
                <a:ea typeface="黑体" pitchFamily="49" charset="-122"/>
              </a:rPr>
              <a:t>穿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泰山西北谷，</a:t>
            </a:r>
            <a:r>
              <a:rPr lang="zh-CN" altLang="en-US" sz="3200" b="1" i="1">
                <a:solidFill>
                  <a:srgbClr val="FF0000"/>
                </a:solidFill>
                <a:ea typeface="黑体" pitchFamily="49" charset="-122"/>
              </a:rPr>
              <a:t>越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长城之限，</a:t>
            </a:r>
            <a:r>
              <a:rPr lang="zh-CN" altLang="en-US" sz="3200" b="1" i="1">
                <a:solidFill>
                  <a:srgbClr val="FF0000"/>
                </a:solidFill>
                <a:ea typeface="黑体" pitchFamily="49" charset="-122"/>
              </a:rPr>
              <a:t>至于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泰安。</a:t>
            </a:r>
            <a:endParaRPr lang="en-US" altLang="zh-CN" sz="2800" b="1">
              <a:solidFill>
                <a:srgbClr val="0000CC"/>
              </a:solidFill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lang="en-US" altLang="zh-CN" sz="2800" b="1">
              <a:solidFill>
                <a:srgbClr val="0000CC"/>
              </a:solidFill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96261" name="Text Box 183">
            <a:extLst>
              <a:ext uri="{FF2B5EF4-FFF2-40B4-BE49-F238E27FC236}">
                <a16:creationId xmlns:a16="http://schemas.microsoft.com/office/drawing/2014/main" id="{4B54E391-B8DA-4D06-AFE0-D85B7D32F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0EB28707-59C6-479C-B853-ACC09CDDE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sym typeface="+mn-ea"/>
              </a:rPr>
              <a:t>合作探究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ea typeface="楷体_GB2312" charset="-122"/>
            </a:endParaRPr>
          </a:p>
        </p:txBody>
      </p:sp>
      <p:sp>
        <p:nvSpPr>
          <p:cNvPr id="96263" name="矩形 8">
            <a:extLst>
              <a:ext uri="{FF2B5EF4-FFF2-40B4-BE49-F238E27FC236}">
                <a16:creationId xmlns:a16="http://schemas.microsoft.com/office/drawing/2014/main" id="{7C088158-16C8-4866-908E-C4E5FD667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279900"/>
            <a:ext cx="7416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 此段中的几个动词“乘、历、穿、越、至于”蝉联而下，告诉给我们哪些内容？从中可以看出作者的心情是怎样的？</a:t>
            </a:r>
          </a:p>
        </p:txBody>
      </p:sp>
    </p:spTree>
  </p:cSld>
  <p:clrMapOvr>
    <a:masterClrMapping/>
  </p:clrMapOvr>
  <p:transition advClick="0"/>
  <p:timing/>
</p:sld>
</file>

<file path=ppt/slides/slide6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2" name="矩形 3">
            <a:extLst>
              <a:ext uri="{FF2B5EF4-FFF2-40B4-BE49-F238E27FC236}">
                <a16:creationId xmlns:a16="http://schemas.microsoft.com/office/drawing/2014/main" id="{2C9E103C-574F-4B07-A921-AFB1B6AD2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4" y="608013"/>
            <a:ext cx="8207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97283" name="矩形 4">
            <a:extLst>
              <a:ext uri="{FF2B5EF4-FFF2-40B4-BE49-F238E27FC236}">
                <a16:creationId xmlns:a16="http://schemas.microsoft.com/office/drawing/2014/main" id="{2BFC301F-B89C-4D34-AA63-4B61E5F37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6" y="679450"/>
            <a:ext cx="8569325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itchFamily="49" charset="-122"/>
              </a:rPr>
              <a:t>明确：</a:t>
            </a:r>
            <a:endParaRPr lang="en-US" altLang="zh-CN" sz="32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itchFamily="49" charset="-122"/>
              </a:rPr>
              <a:t>①</a:t>
            </a:r>
            <a:r>
              <a:rPr lang="zh-CN" altLang="en-US" sz="3200" b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200" b="1"/>
              <a:t>“乘”“历”“穿”“越”“至”五个动词，把作者从京师去泰安的季节、路程交代得清清楚楚。</a:t>
            </a:r>
            <a:endParaRPr lang="en-US" altLang="zh-CN" sz="3200" b="1"/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itchFamily="49" charset="-122"/>
              </a:rPr>
              <a:t>②</a:t>
            </a:r>
            <a:r>
              <a:rPr lang="zh-CN" altLang="en-US" sz="3200" b="1"/>
              <a:t>“风雪”言“乘”，河言“历”，山谷言“穿”，城墙言“越”，既符合描写对象的特点，准确生动，而且富于变化，又充分表现了旅途的艰苦、活画出了作者风尘仆仆的神态，笔墨传神。</a:t>
            </a:r>
            <a:endParaRPr lang="en-US" altLang="zh-CN" sz="3200" b="1"/>
          </a:p>
          <a:p>
            <a:pPr eaLnBrk="1" hangingPunct="1"/>
            <a:r>
              <a:rPr lang="zh-CN" altLang="en-US" sz="3200" b="1">
                <a:latin typeface="幼圆" panose="02010509060101010101" pitchFamily="49" charset="-122"/>
                <a:ea typeface="幼圆" panose="02010509060101010101" pitchFamily="49" charset="-122"/>
              </a:rPr>
              <a:t>③</a:t>
            </a:r>
            <a:r>
              <a:rPr lang="zh-CN" altLang="en-US" sz="3200" b="1"/>
              <a:t>几个动词，几个短句，使我们仿佛看到作者顶风冒雪、不畏艰险、不远万里赶来登山的迫切神情。真是一字一图，字精意工。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3041A4-C2F9-4229-AFCB-7DCACCF0E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439" y="1544639"/>
            <a:ext cx="861774" cy="331152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itchFamily="49" charset="-122"/>
              </a:rPr>
              <a:t>用 词 精 当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矩形 78849"/>
          <p:cNvSpPr/>
          <p:nvPr/>
        </p:nvSpPr>
        <p:spPr>
          <a:xfrm>
            <a:off x="0" y="304800"/>
            <a:ext cx="9144000" cy="6821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   </a:t>
            </a:r>
            <a:r>
              <a:rPr lang="zh-CN" altLang="en-US" sz="2400" b="1">
                <a:latin typeface="Times New Roman" pitchFamily="18" charset="0"/>
              </a:rPr>
              <a:t>泰山</a:t>
            </a:r>
            <a:r>
              <a:rPr lang="en-US" altLang="zh-CN" sz="2400" b="1">
                <a:latin typeface="Times New Roman" pitchFamily="18" charset="0"/>
              </a:rPr>
              <a:t>——</a:t>
            </a:r>
            <a:r>
              <a:rPr lang="zh-CN" altLang="en-US" sz="2400" b="1">
                <a:latin typeface="Times New Roman" pitchFamily="18" charset="0"/>
              </a:rPr>
              <a:t>在山东省中部，面积</a:t>
            </a:r>
            <a:r>
              <a:rPr lang="en-US" altLang="zh-CN" sz="2400" b="1">
                <a:latin typeface="Times New Roman" pitchFamily="18" charset="0"/>
              </a:rPr>
              <a:t>436</a:t>
            </a:r>
            <a:r>
              <a:rPr lang="zh-CN" altLang="en-US" sz="2400" b="1">
                <a:latin typeface="Times New Roman" pitchFamily="18" charset="0"/>
              </a:rPr>
              <a:t>平方公里，顶峰玉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皇顶，海拔</a:t>
            </a:r>
            <a:r>
              <a:rPr lang="en-US" altLang="zh-CN" sz="2400" b="1">
                <a:latin typeface="Times New Roman" pitchFamily="18" charset="0"/>
              </a:rPr>
              <a:t>1524</a:t>
            </a:r>
            <a:r>
              <a:rPr lang="zh-CN" altLang="en-US" sz="2400" b="1">
                <a:latin typeface="Times New Roman" pitchFamily="18" charset="0"/>
              </a:rPr>
              <a:t>米。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泰山，古称</a:t>
            </a:r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岱宗、岱岳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       东岳：泰山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       南岳：衡山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  五岳</a:t>
            </a:r>
            <a:r>
              <a:rPr lang="zh-CN" altLang="en-US" sz="2400" b="1">
                <a:latin typeface="Times New Roman" pitchFamily="18" charset="0"/>
              </a:rPr>
              <a:t>    西岳：华山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       北岳：恒山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       中岳：嵩山 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泰山被尊为</a:t>
            </a:r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“五岳独尊”</a:t>
            </a:r>
            <a:r>
              <a:rPr lang="zh-CN" altLang="en-US" sz="2400" b="1">
                <a:latin typeface="Times New Roman" pitchFamily="18" charset="0"/>
              </a:rPr>
              <a:t>，古代帝王常登山封禅，加以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封号，并广建庙观，刻石题字，历代文人也留下许多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记游的精美之作。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泰山因其深厚的文化底蕴、突兀挺拔的气势、雄伟壮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丽的景观，而成为饮誉四方的游览胜地，被联合国科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教文组织评为</a:t>
            </a:r>
            <a:r>
              <a:rPr lang="zh-CN" altLang="en-US" sz="2400" b="1">
                <a:solidFill>
                  <a:srgbClr val="FF5050"/>
                </a:solidFill>
                <a:latin typeface="Times New Roman" pitchFamily="18" charset="0"/>
              </a:rPr>
              <a:t>“世界人类文明遗产”</a:t>
            </a:r>
            <a:r>
              <a:rPr lang="zh-CN" altLang="en-US" sz="2400" b="1"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7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Rectangle 52">
            <a:extLst>
              <a:ext uri="{FF2B5EF4-FFF2-40B4-BE49-F238E27FC236}">
                <a16:creationId xmlns:a16="http://schemas.microsoft.com/office/drawing/2014/main" id="{50311C10-03C7-4CFD-8B1D-4EB3E630F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708" name="Text Box 180">
            <a:extLst>
              <a:ext uri="{FF2B5EF4-FFF2-40B4-BE49-F238E27FC236}">
                <a16:creationId xmlns:a16="http://schemas.microsoft.com/office/drawing/2014/main" id="{EDFB7568-359B-4961-A461-EDADE7E19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03414"/>
            <a:ext cx="738664" cy="2592387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赏析（三）</a:t>
            </a:r>
          </a:p>
        </p:txBody>
      </p:sp>
      <p:sp>
        <p:nvSpPr>
          <p:cNvPr id="98308" name="Text Box 181">
            <a:extLst>
              <a:ext uri="{FF2B5EF4-FFF2-40B4-BE49-F238E27FC236}">
                <a16:creationId xmlns:a16="http://schemas.microsoft.com/office/drawing/2014/main" id="{6F96B235-15F9-459D-872E-B81F5E3BD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839" y="1903413"/>
            <a:ext cx="7526337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朗读下面的文段，回答问题：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  </a:t>
            </a:r>
            <a:r>
              <a:rPr kumimoji="0" lang="zh-CN" altLang="en-US" sz="32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及既上，苍山负雪，明烛天南；望晚日照城郭，汶水、徂徕</a:t>
            </a:r>
            <a:r>
              <a:rPr kumimoji="0" lang="en-US" altLang="zh-CN" sz="32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(cú lái)</a:t>
            </a:r>
            <a:r>
              <a:rPr kumimoji="0" lang="zh-CN" altLang="en-US" sz="32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如画，而半山居雾若带然。</a:t>
            </a:r>
            <a:endParaRPr kumimoji="0" lang="en-US" altLang="zh-CN" sz="32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98309" name="Text Box 183">
            <a:extLst>
              <a:ext uri="{FF2B5EF4-FFF2-40B4-BE49-F238E27FC236}">
                <a16:creationId xmlns:a16="http://schemas.microsoft.com/office/drawing/2014/main" id="{E37ACECE-27CF-4E3A-A117-48E315C3B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endParaRPr kumimoji="0"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E140E7F7-FB17-4DA3-BF57-4A653797E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合作探究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  <p:sp>
        <p:nvSpPr>
          <p:cNvPr id="98311" name="矩形 8">
            <a:extLst>
              <a:ext uri="{FF2B5EF4-FFF2-40B4-BE49-F238E27FC236}">
                <a16:creationId xmlns:a16="http://schemas.microsoft.com/office/drawing/2014/main" id="{269E3705-BD19-4A4A-B12D-EAD0312D2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4" y="4711700"/>
            <a:ext cx="7704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作者描写山顶上的景色时，运用了什么手法？突出了景物怎样的特点？</a:t>
            </a:r>
          </a:p>
        </p:txBody>
      </p:sp>
    </p:spTree>
  </p:cSld>
  <p:clrMapOvr>
    <a:masterClrMapping/>
  </p:clrMapOvr>
  <p:transition advClick="0"/>
  <p:timing/>
</p:sld>
</file>

<file path=ppt/slides/slide7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3826" name="Picture 2" descr="big44">
            <a:extLst>
              <a:ext uri="{FF2B5EF4-FFF2-40B4-BE49-F238E27FC236}">
                <a16:creationId xmlns:a16="http://schemas.microsoft.com/office/drawing/2014/main" id="{214B5D95-FFB9-4438-A7C8-11B953BEE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679450"/>
            <a:ext cx="882015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3827" name="Rectangle 3">
            <a:extLst>
              <a:ext uri="{FF2B5EF4-FFF2-40B4-BE49-F238E27FC236}">
                <a16:creationId xmlns:a16="http://schemas.microsoft.com/office/drawing/2014/main" id="{2A82DD77-7317-4D09-96ED-6301E3C7B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4" y="752476"/>
            <a:ext cx="73802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作者描写山顶上的景色时，运用了什么手法？突出了景物怎样的特点？</a:t>
            </a:r>
          </a:p>
        </p:txBody>
      </p:sp>
      <p:sp>
        <p:nvSpPr>
          <p:cNvPr id="333828" name="Text Box 4">
            <a:extLst>
              <a:ext uri="{FF2B5EF4-FFF2-40B4-BE49-F238E27FC236}">
                <a16:creationId xmlns:a16="http://schemas.microsoft.com/office/drawing/2014/main" id="{EE489789-37C0-4ED5-A18D-0B63A8426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35214"/>
            <a:ext cx="86042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</a:rPr>
              <a:t>苍山负雪图、夕阳晚照图</a:t>
            </a:r>
          </a:p>
          <a:p>
            <a:pPr eaLnBrk="1" hangingPunct="1"/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动静结合、拟人、比喻手法：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“负”</a:t>
            </a:r>
            <a:r>
              <a:rPr lang="zh-CN" altLang="en-US" sz="2800" b="1">
                <a:ea typeface="黑体" pitchFamily="49" charset="-122"/>
              </a:rPr>
              <a:t>字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以动写静</a:t>
            </a:r>
            <a:r>
              <a:rPr lang="zh-CN" altLang="en-US" sz="2800" b="1">
                <a:ea typeface="黑体" pitchFamily="49" charset="-122"/>
              </a:rPr>
              <a:t>，显出雪的厚度，又以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拟人</a:t>
            </a:r>
            <a:r>
              <a:rPr lang="zh-CN" altLang="en-US" sz="2800" b="1">
                <a:ea typeface="黑体" pitchFamily="49" charset="-122"/>
              </a:rPr>
              <a:t>手法，使雪山奕奕传神。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“烛”</a:t>
            </a:r>
            <a:r>
              <a:rPr lang="zh-CN" altLang="en-US" sz="2800" b="1">
                <a:ea typeface="黑体" pitchFamily="49" charset="-122"/>
              </a:rPr>
              <a:t>字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名词活用为动词</a:t>
            </a:r>
            <a:r>
              <a:rPr lang="zh-CN" altLang="en-US" sz="2800" b="1">
                <a:ea typeface="黑体" pitchFamily="49" charset="-122"/>
              </a:rPr>
              <a:t>，显出雪光的晶莹光亮，写出日光和雪光相映的奇景。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“居雾”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以静写动</a:t>
            </a:r>
            <a:r>
              <a:rPr lang="zh-CN" altLang="en-US" sz="2800" b="1">
                <a:ea typeface="黑体" pitchFamily="49" charset="-122"/>
              </a:rPr>
              <a:t>，写出雾的轻，呈停聚不动的状态。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“若带”</a:t>
            </a: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以小喻大</a:t>
            </a:r>
            <a:r>
              <a:rPr lang="zh-CN" altLang="en-US" sz="2800" b="1">
                <a:ea typeface="黑体" pitchFamily="49" charset="-122"/>
              </a:rPr>
              <a:t>，写出云雾的具体形状，写出了泰山安详明媚，肃穆中充满温柔飘逸美。</a:t>
            </a:r>
          </a:p>
        </p:txBody>
      </p:sp>
      <p:sp>
        <p:nvSpPr>
          <p:cNvPr id="99333" name="Oval 5">
            <a:extLst>
              <a:ext uri="{FF2B5EF4-FFF2-40B4-BE49-F238E27FC236}">
                <a16:creationId xmlns:a16="http://schemas.microsoft.com/office/drawing/2014/main" id="{47D338F7-9B08-4C26-B28E-8FC212ABD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1" y="823914"/>
            <a:ext cx="1439863" cy="1150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明确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5FB86B-DA67-47BB-BD3C-9C197C7A9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439" y="1544639"/>
            <a:ext cx="861774" cy="374332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itchFamily="49" charset="-122"/>
              </a:rPr>
              <a:t>手 法 多 样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3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3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3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3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3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3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3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3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3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3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7" grpId="0"/>
      <p:bldP spid="6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354" name="Picture 4" descr="3">
            <a:extLst>
              <a:ext uri="{FF2B5EF4-FFF2-40B4-BE49-F238E27FC236}">
                <a16:creationId xmlns:a16="http://schemas.microsoft.com/office/drawing/2014/main" id="{15D6D6DA-9DCE-462A-BD85-56BD4CBB0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189" y="679450"/>
            <a:ext cx="8137525" cy="61214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253" name="Text Box 5">
            <a:extLst>
              <a:ext uri="{FF2B5EF4-FFF2-40B4-BE49-F238E27FC236}">
                <a16:creationId xmlns:a16="http://schemas.microsoft.com/office/drawing/2014/main" id="{2C721834-D9FB-4EC8-A061-0648B749E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1" y="679450"/>
            <a:ext cx="266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ea typeface="黑体" pitchFamily="49" charset="-122"/>
              </a:rPr>
              <a:t>苍山负雪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378" name="Picture 2" descr="0727-02">
            <a:extLst>
              <a:ext uri="{FF2B5EF4-FFF2-40B4-BE49-F238E27FC236}">
                <a16:creationId xmlns:a16="http://schemas.microsoft.com/office/drawing/2014/main" id="{394278CB-E0BA-43C8-BF03-6481382E3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876300"/>
            <a:ext cx="8153400" cy="6096000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2084" name="Text Box 4">
            <a:extLst>
              <a:ext uri="{FF2B5EF4-FFF2-40B4-BE49-F238E27FC236}">
                <a16:creationId xmlns:a16="http://schemas.microsoft.com/office/drawing/2014/main" id="{8B773E37-9FB2-48C4-943E-FA703305A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028701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101380" name="Text Box 6">
            <a:extLst>
              <a:ext uri="{FF2B5EF4-FFF2-40B4-BE49-F238E27FC236}">
                <a16:creationId xmlns:a16="http://schemas.microsoft.com/office/drawing/2014/main" id="{33B5100A-F90C-4AFD-A67C-D6699D15A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9" y="752475"/>
            <a:ext cx="34432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ea typeface="华文行楷" panose="02010800040101010101" pitchFamily="2" charset="-122"/>
              </a:rPr>
              <a:t>日照城郭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0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2" name="Rectangle 52">
            <a:extLst>
              <a:ext uri="{FF2B5EF4-FFF2-40B4-BE49-F238E27FC236}">
                <a16:creationId xmlns:a16="http://schemas.microsoft.com/office/drawing/2014/main" id="{D475B0C9-7223-4536-90DB-B856D9B34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708" name="Text Box 180">
            <a:extLst>
              <a:ext uri="{FF2B5EF4-FFF2-40B4-BE49-F238E27FC236}">
                <a16:creationId xmlns:a16="http://schemas.microsoft.com/office/drawing/2014/main" id="{903FABAE-AB7B-45A8-B304-EACBE38F4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03414"/>
            <a:ext cx="738664" cy="2592387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赏析（四）</a:t>
            </a:r>
          </a:p>
        </p:txBody>
      </p:sp>
      <p:sp>
        <p:nvSpPr>
          <p:cNvPr id="102404" name="Text Box 181">
            <a:extLst>
              <a:ext uri="{FF2B5EF4-FFF2-40B4-BE49-F238E27FC236}">
                <a16:creationId xmlns:a16="http://schemas.microsoft.com/office/drawing/2014/main" id="{40D1FF1A-5FFE-4A64-90E3-DF9F943B2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1" y="1544638"/>
            <a:ext cx="77771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朗读课文第三段，回答问题：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    戊申晦，五鼓，与子颍坐日观亭，待日出。大风扬积雪击面。亭东自足下皆云漫。稍见云中白若摴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(chū)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蒱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(pú)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，数十立者，山也。极天云一线异色，须臾成五采。日上，正赤如丹，下有红光，动摇承之。或曰，此东海也。回视日观以西峰，或得日，或否，绛皓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(jiàng hào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）驳色，而皆若偻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(lóu)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。</a:t>
            </a: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02405" name="Text Box 183">
            <a:extLst>
              <a:ext uri="{FF2B5EF4-FFF2-40B4-BE49-F238E27FC236}">
                <a16:creationId xmlns:a16="http://schemas.microsoft.com/office/drawing/2014/main" id="{1810B132-1421-4555-85C5-7D13CBE4D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endParaRPr kumimoji="0"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5A52F797-D7CD-45F0-AF41-AAD79C500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合作探究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  <p:sp>
        <p:nvSpPr>
          <p:cNvPr id="102407" name="矩形 10">
            <a:extLst>
              <a:ext uri="{FF2B5EF4-FFF2-40B4-BE49-F238E27FC236}">
                <a16:creationId xmlns:a16="http://schemas.microsoft.com/office/drawing/2014/main" id="{71828FB9-093D-46A3-BD1B-FFB735EAE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432425"/>
            <a:ext cx="87137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itchFamily="49" charset="-122"/>
              </a:rPr>
              <a:t>第三段主要写了什么内容？描写泰山顶上的日出是按照什么顺序写景物变化的？突出了日出时怎样的特点？运用了什么手法？ </a:t>
            </a:r>
          </a:p>
        </p:txBody>
      </p:sp>
    </p:spTree>
  </p:cSld>
  <p:clrMapOvr>
    <a:masterClrMapping/>
  </p:clrMapOvr>
  <p:transition advClick="0"/>
  <p:timing/>
</p:sld>
</file>

<file path=ppt/slides/slide7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Rectangle 52">
            <a:extLst>
              <a:ext uri="{FF2B5EF4-FFF2-40B4-BE49-F238E27FC236}">
                <a16:creationId xmlns:a16="http://schemas.microsoft.com/office/drawing/2014/main" id="{3C419DBD-F2AF-438C-A379-9578DAF4D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427" name="Text Box 181">
            <a:extLst>
              <a:ext uri="{FF2B5EF4-FFF2-40B4-BE49-F238E27FC236}">
                <a16:creationId xmlns:a16="http://schemas.microsoft.com/office/drawing/2014/main" id="{2B162B18-D4B0-4AE0-8F2A-9CA6C7477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9" y="2047875"/>
            <a:ext cx="849788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描写方法</a:t>
            </a:r>
            <a:r>
              <a:rPr lang="zh-CN" altLang="en-US" sz="2800" b="1"/>
              <a:t>：</a:t>
            </a:r>
            <a:r>
              <a:rPr lang="en-US" altLang="zh-CN" sz="2800" b="1"/>
              <a:t>1</a:t>
            </a:r>
            <a:r>
              <a:rPr lang="zh-CN" altLang="en-US" sz="2800" b="1"/>
              <a:t>细节描写、场面描写，白描与细描  </a:t>
            </a:r>
            <a:r>
              <a:rPr lang="en-US" altLang="zh-CN" sz="2800" b="1"/>
              <a:t>2</a:t>
            </a:r>
            <a:r>
              <a:rPr lang="zh-CN" altLang="en-US" sz="2800" b="1"/>
              <a:t>动静结合、虚实结合、正侧结合  </a:t>
            </a:r>
            <a:r>
              <a:rPr lang="en-US" altLang="zh-CN" sz="2800" b="1"/>
              <a:t>3</a:t>
            </a:r>
            <a:r>
              <a:rPr lang="zh-CN" altLang="en-US" sz="2800" b="1"/>
              <a:t>借助</a:t>
            </a:r>
            <a:r>
              <a:rPr lang="zh-CN" altLang="en-US" sz="2800" b="1">
                <a:solidFill>
                  <a:srgbClr val="00FF00"/>
                </a:solidFill>
              </a:rPr>
              <a:t>比喻、拟人</a:t>
            </a:r>
            <a:r>
              <a:rPr lang="zh-CN" altLang="en-US" sz="2800" b="1"/>
              <a:t>等修辞手法来描写  </a:t>
            </a:r>
            <a:r>
              <a:rPr lang="en-US" altLang="zh-CN" sz="2800" b="1"/>
              <a:t>4</a:t>
            </a:r>
            <a:r>
              <a:rPr lang="zh-CN" altLang="en-US" sz="2800" b="1"/>
              <a:t>选取某种具有代表性的事物描写  </a:t>
            </a:r>
            <a:r>
              <a:rPr lang="en-US" altLang="zh-CN" sz="2800" b="1"/>
              <a:t>5</a:t>
            </a:r>
            <a:r>
              <a:rPr lang="zh-CN" altLang="en-US" sz="2800" b="1"/>
              <a:t>语言特点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描写角度：</a:t>
            </a:r>
            <a:r>
              <a:rPr lang="en-US" altLang="zh-CN" sz="2800" b="1"/>
              <a:t>1</a:t>
            </a:r>
            <a:r>
              <a:rPr lang="zh-CN" altLang="en-US" sz="2800" b="1"/>
              <a:t>感官角度，</a:t>
            </a:r>
            <a:r>
              <a:rPr lang="zh-CN" altLang="en-US" sz="2800" b="1">
                <a:solidFill>
                  <a:srgbClr val="00FF00"/>
                </a:solidFill>
              </a:rPr>
              <a:t>视觉</a:t>
            </a:r>
            <a:r>
              <a:rPr lang="zh-CN" altLang="en-US" sz="2800" b="1"/>
              <a:t>、听觉、味觉、嗅觉等（形、声、色角度） </a:t>
            </a:r>
            <a:r>
              <a:rPr lang="en-US" altLang="zh-CN" sz="2800" b="1"/>
              <a:t>2</a:t>
            </a:r>
            <a:r>
              <a:rPr lang="zh-CN" altLang="en-US" sz="2800" b="1"/>
              <a:t>观察角度，</a:t>
            </a:r>
            <a:r>
              <a:rPr lang="zh-CN" altLang="en-US" sz="2800" b="1">
                <a:solidFill>
                  <a:srgbClr val="00FF00"/>
                </a:solidFill>
              </a:rPr>
              <a:t>定点观察</a:t>
            </a:r>
            <a:r>
              <a:rPr lang="zh-CN" altLang="en-US" sz="2800" b="1"/>
              <a:t>、移步换景  </a:t>
            </a:r>
            <a:r>
              <a:rPr lang="en-US" altLang="zh-CN" sz="2800" b="1"/>
              <a:t>3</a:t>
            </a:r>
            <a:r>
              <a:rPr lang="zh-CN" altLang="en-US" sz="2800" b="1"/>
              <a:t>写景顺序，远近结合、高低结合、内外结合。</a:t>
            </a:r>
            <a:r>
              <a:rPr lang="en-US" altLang="zh-CN" sz="2800" b="1"/>
              <a:t>4</a:t>
            </a:r>
            <a:r>
              <a:rPr lang="zh-CN" altLang="en-US" sz="2800" b="1">
                <a:solidFill>
                  <a:srgbClr val="00FF00"/>
                </a:solidFill>
              </a:rPr>
              <a:t>色彩变换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描写作用：</a:t>
            </a:r>
            <a:r>
              <a:rPr lang="en-US" altLang="zh-CN" sz="2800" b="1"/>
              <a:t>1</a:t>
            </a:r>
            <a:r>
              <a:rPr lang="zh-CN" altLang="en-US" sz="2800" b="1"/>
              <a:t>交代时间、季节、地点、气候及景物，提供人物活动的特点场所  </a:t>
            </a:r>
            <a:r>
              <a:rPr lang="en-US" altLang="zh-CN" sz="2800" b="1"/>
              <a:t>2</a:t>
            </a:r>
            <a:r>
              <a:rPr lang="zh-CN" altLang="en-US" sz="2800" b="1"/>
              <a:t>奠定文章的感情基调，渲染气氛  </a:t>
            </a:r>
            <a:r>
              <a:rPr lang="en-US" altLang="zh-CN" sz="2800" b="1"/>
              <a:t>3</a:t>
            </a:r>
            <a:r>
              <a:rPr lang="zh-CN" altLang="en-US" sz="2800" b="1"/>
              <a:t>揭示人物心理，表现人物性格  </a:t>
            </a:r>
            <a:r>
              <a:rPr lang="en-US" altLang="zh-CN" sz="2800" b="1"/>
              <a:t>4</a:t>
            </a:r>
            <a:r>
              <a:rPr lang="zh-CN" altLang="en-US" sz="2800" b="1"/>
              <a:t>为下文做铺垫  </a:t>
            </a:r>
            <a:r>
              <a:rPr lang="en-US" altLang="zh-CN" sz="2800" b="1"/>
              <a:t>5</a:t>
            </a:r>
            <a:r>
              <a:rPr lang="zh-CN" altLang="en-US" sz="2800" b="1"/>
              <a:t>推动情节发展</a:t>
            </a: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03428" name="Text Box 183">
            <a:extLst>
              <a:ext uri="{FF2B5EF4-FFF2-40B4-BE49-F238E27FC236}">
                <a16:creationId xmlns:a16="http://schemas.microsoft.com/office/drawing/2014/main" id="{4B057A0E-70C7-439D-88D4-12C376A2B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endParaRPr kumimoji="0"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03429" name="Oval 5">
            <a:extLst>
              <a:ext uri="{FF2B5EF4-FFF2-40B4-BE49-F238E27FC236}">
                <a16:creationId xmlns:a16="http://schemas.microsoft.com/office/drawing/2014/main" id="{CA75589F-0273-485A-8853-44F154782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9" y="608014"/>
            <a:ext cx="2016125" cy="1150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提示</a:t>
            </a:r>
          </a:p>
        </p:txBody>
      </p:sp>
      <p:sp>
        <p:nvSpPr>
          <p:cNvPr id="103430" name="TextBox 8">
            <a:extLst>
              <a:ext uri="{FF2B5EF4-FFF2-40B4-BE49-F238E27FC236}">
                <a16:creationId xmlns:a16="http://schemas.microsoft.com/office/drawing/2014/main" id="{4F45D95E-5003-4703-849B-585E0018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4" y="895351"/>
            <a:ext cx="4897437" cy="7080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描写的技巧及作用</a:t>
            </a:r>
          </a:p>
        </p:txBody>
      </p:sp>
    </p:spTree>
  </p:cSld>
  <p:clrMapOvr>
    <a:masterClrMapping/>
  </p:clrMapOvr>
  <p:transition advClick="0"/>
  <p:timing/>
</p:sld>
</file>

<file path=ppt/slides/slide7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标题 1">
            <a:extLst>
              <a:ext uri="{FF2B5EF4-FFF2-40B4-BE49-F238E27FC236}">
                <a16:creationId xmlns:a16="http://schemas.microsoft.com/office/drawing/2014/main" id="{BBAAE19F-A71A-48A6-B4C8-ECFF943A3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9" y="693738"/>
            <a:ext cx="8785225" cy="850900"/>
          </a:xfrm>
        </p:spPr>
        <p:txBody>
          <a:bodyPr/>
          <a:lstStyle/>
          <a:p>
            <a:pPr eaLnBrk="1" hangingPunct="1"/>
            <a:r>
              <a:rPr lang="zh-CN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按照时间顺序依次写出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色彩点染——绚丽壮美</a:t>
            </a:r>
            <a:endParaRPr lang="zh-CN" altLang="en-US" sz="32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B01E9C44-AD5A-4848-8B2F-6B94060FEB6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19304"/>
          <a:ext cx="8229600" cy="4525963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816FC7A-220E-4116-A11E-BAB4E1381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439" y="1544639"/>
            <a:ext cx="861774" cy="345598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itchFamily="49" charset="-122"/>
              </a:rPr>
              <a:t>体 物 入 微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6306" name="Picture 2" descr="3011_泰山云海玉盘">
            <a:extLst>
              <a:ext uri="{FF2B5EF4-FFF2-40B4-BE49-F238E27FC236}">
                <a16:creationId xmlns:a16="http://schemas.microsoft.com/office/drawing/2014/main" id="{FAD33E12-C377-4A62-B8E3-178E1FE53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723900"/>
            <a:ext cx="8534400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07" name="Rectangle 3">
            <a:extLst>
              <a:ext uri="{FF2B5EF4-FFF2-40B4-BE49-F238E27FC236}">
                <a16:creationId xmlns:a16="http://schemas.microsoft.com/office/drawing/2014/main" id="{42D778A6-B835-4E84-967A-846639101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4" y="823914"/>
            <a:ext cx="21415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5050"/>
                </a:solidFill>
                <a:ea typeface="隶书" panose="02010509060101010101" pitchFamily="49" charset="-122"/>
              </a:rPr>
              <a:t>日出前</a:t>
            </a:r>
            <a:endParaRPr lang="zh-CN" altLang="en-US" sz="1800" b="1">
              <a:solidFill>
                <a:srgbClr val="FF5050"/>
              </a:solidFill>
              <a:ea typeface="隶书" panose="02010509060101010101" pitchFamily="49" charset="-122"/>
            </a:endParaRPr>
          </a:p>
        </p:txBody>
      </p:sp>
      <p:sp>
        <p:nvSpPr>
          <p:cNvPr id="226309" name="Text Box 5">
            <a:extLst>
              <a:ext uri="{FF2B5EF4-FFF2-40B4-BE49-F238E27FC236}">
                <a16:creationId xmlns:a16="http://schemas.microsoft.com/office/drawing/2014/main" id="{83D5C2AD-60C0-4E54-B028-D736EB228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6" y="6369050"/>
            <a:ext cx="889317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FF"/>
                </a:solidFill>
                <a:ea typeface="黑体" pitchFamily="49" charset="-122"/>
              </a:rPr>
              <a:t>大风扬积雪击面，亭东自足下皆云漫，稍见云中白若摴蒱数十立者，山也。</a:t>
            </a:r>
          </a:p>
          <a:p>
            <a:pPr eaLnBrk="1" hangingPunct="1">
              <a:spcBef>
                <a:spcPct val="50000"/>
              </a:spcBef>
            </a:pPr>
            <a:endParaRPr lang="en-US" altLang="zh-CN" sz="28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05477" name="Text Box 6">
            <a:extLst>
              <a:ext uri="{FF2B5EF4-FFF2-40B4-BE49-F238E27FC236}">
                <a16:creationId xmlns:a16="http://schemas.microsoft.com/office/drawing/2014/main" id="{F5E7BF9B-C7D7-4651-8915-94A61AAB6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679451"/>
            <a:ext cx="5327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FF"/>
                </a:solidFill>
                <a:ea typeface="黑体" pitchFamily="49" charset="-122"/>
              </a:rPr>
              <a:t>五鼓，坐日观亭，待日出。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7" grpId="0"/>
      <p:bldP spid="226309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27330" name="Object 2">
            <a:extLst>
              <a:ext uri="{FF2B5EF4-FFF2-40B4-BE49-F238E27FC236}">
                <a16:creationId xmlns:a16="http://schemas.microsoft.com/office/drawing/2014/main" id="{6065B3FB-55F8-483B-8EE8-1357402471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608014"/>
          <a:ext cx="8496300" cy="583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幻灯片" r:id="rId2" progId="PowerPoint.Slide.8">
                  <p:embed/>
                </p:oleObj>
              </mc:Choice>
              <mc:Fallback>
                <p:oleObj name="幻灯片" r:id="rId2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23850" y="608014"/>
                        <a:ext cx="8496300" cy="583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2" name="Text Box 4">
            <a:extLst>
              <a:ext uri="{FF2B5EF4-FFF2-40B4-BE49-F238E27FC236}">
                <a16:creationId xmlns:a16="http://schemas.microsoft.com/office/drawing/2014/main" id="{17024B53-3A81-45F7-BA79-AA324BD29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4" y="6511925"/>
            <a:ext cx="6048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ea typeface="黑体" pitchFamily="49" charset="-122"/>
              </a:rPr>
              <a:t>极天云一线异色，须臾成五采。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8354" name="Picture 2" descr="旭日东升">
            <a:extLst>
              <a:ext uri="{FF2B5EF4-FFF2-40B4-BE49-F238E27FC236}">
                <a16:creationId xmlns:a16="http://schemas.microsoft.com/office/drawing/2014/main" id="{64005BA4-C4C3-4ED2-846A-28463091A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4"/>
          <a:stretch>
            <a:fillRect/>
          </a:stretch>
        </p:blipFill>
        <p:spPr bwMode="auto">
          <a:xfrm>
            <a:off x="250826" y="679450"/>
            <a:ext cx="8602663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5" name="Rectangle 3">
            <a:extLst>
              <a:ext uri="{FF2B5EF4-FFF2-40B4-BE49-F238E27FC236}">
                <a16:creationId xmlns:a16="http://schemas.microsoft.com/office/drawing/2014/main" id="{0F8F8B03-6A63-48D6-B1BC-17127FA9A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823913"/>
            <a:ext cx="24368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0000FF"/>
                </a:solidFill>
                <a:ea typeface="隶书" panose="02010509060101010101" pitchFamily="49" charset="-122"/>
              </a:rPr>
              <a:t>日出后</a:t>
            </a:r>
          </a:p>
        </p:txBody>
      </p:sp>
      <p:sp>
        <p:nvSpPr>
          <p:cNvPr id="228357" name="Text Box 5">
            <a:extLst>
              <a:ext uri="{FF2B5EF4-FFF2-40B4-BE49-F238E27FC236}">
                <a16:creationId xmlns:a16="http://schemas.microsoft.com/office/drawing/2014/main" id="{A6E8E7C5-72A7-42D4-BCB7-209A0CF4F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84951"/>
            <a:ext cx="882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FF"/>
                </a:solidFill>
                <a:ea typeface="黑体" pitchFamily="49" charset="-122"/>
              </a:rPr>
              <a:t>日上，正赤如丹，下有红光动摇承之，或曰：此东海也。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/>
      <p:bldP spid="22835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标题 12390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3907" name="文本占位符 1239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3908" name="图片 123907" descr="t16"/>
          <p:cNvPicPr>
            <a:picLocks noChangeAspect="1"/>
          </p:cNvPicPr>
          <p:nvPr/>
        </p:nvPicPr>
        <p:blipFill>
          <a:blip r:embed="rId2"/>
          <a:srcRect r="1176" b="6026"/>
          <a:stretch>
            <a:fillRect/>
          </a:stretch>
        </p:blipFill>
        <p:spPr>
          <a:xfrm>
            <a:off x="0" y="0"/>
            <a:ext cx="9036496" cy="72324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8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8708" name="Picture 4" descr="云海">
            <a:extLst>
              <a:ext uri="{FF2B5EF4-FFF2-40B4-BE49-F238E27FC236}">
                <a16:creationId xmlns:a16="http://schemas.microsoft.com/office/drawing/2014/main" id="{E04DFE71-71A3-4746-9145-98C4B9D9D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750" y="752476"/>
            <a:ext cx="8064500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3" name="Text Box 5">
            <a:extLst>
              <a:ext uri="{FF2B5EF4-FFF2-40B4-BE49-F238E27FC236}">
                <a16:creationId xmlns:a16="http://schemas.microsoft.com/office/drawing/2014/main" id="{B27FAD89-9199-4C42-B45A-9F258FD74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968376"/>
            <a:ext cx="3313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FF"/>
                </a:solidFill>
                <a:ea typeface="黑体" pitchFamily="49" charset="-122"/>
              </a:rPr>
              <a:t>日上，正赤如丹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2802" name="Picture 2" descr="岱顶日出">
            <a:extLst>
              <a:ext uri="{FF2B5EF4-FFF2-40B4-BE49-F238E27FC236}">
                <a16:creationId xmlns:a16="http://schemas.microsoft.com/office/drawing/2014/main" id="{A5D95500-772A-4F58-92EF-6ABFD5D15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79450"/>
            <a:ext cx="9144000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804" name="Text Box 4">
            <a:extLst>
              <a:ext uri="{FF2B5EF4-FFF2-40B4-BE49-F238E27FC236}">
                <a16:creationId xmlns:a16="http://schemas.microsoft.com/office/drawing/2014/main" id="{59B6AD00-6BFA-46E9-9610-2B6F94868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511926"/>
            <a:ext cx="8497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800" b="1">
                <a:solidFill>
                  <a:srgbClr val="0000FF"/>
                </a:solidFill>
                <a:ea typeface="黑体" pitchFamily="49" charset="-122"/>
              </a:rPr>
              <a:t>回视日观以西峰，或得日或否，绛皓驳色，而皆若偻。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354" name="Picture 2" descr="3011_泰山云海玉盘">
            <a:extLst>
              <a:ext uri="{FF2B5EF4-FFF2-40B4-BE49-F238E27FC236}">
                <a16:creationId xmlns:a16="http://schemas.microsoft.com/office/drawing/2014/main" id="{62169B6D-7F4B-4B12-AFFC-656A22089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19100"/>
            <a:ext cx="5105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3" descr="3010_泰山旭日东升">
            <a:extLst>
              <a:ext uri="{FF2B5EF4-FFF2-40B4-BE49-F238E27FC236}">
                <a16:creationId xmlns:a16="http://schemas.microsoft.com/office/drawing/2014/main" id="{3B29EB8D-E0F3-45FB-AA94-31BCD01F0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419100"/>
            <a:ext cx="4038600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Picture 4" descr="旭日东升">
            <a:extLst>
              <a:ext uri="{FF2B5EF4-FFF2-40B4-BE49-F238E27FC236}">
                <a16:creationId xmlns:a16="http://schemas.microsoft.com/office/drawing/2014/main" id="{87BB4B9F-8B4F-4D0B-985F-433181DFB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4"/>
          <a:stretch>
            <a:fillRect/>
          </a:stretch>
        </p:blipFill>
        <p:spPr bwMode="auto">
          <a:xfrm>
            <a:off x="0" y="3924300"/>
            <a:ext cx="5181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7" name="Rectangle 5">
            <a:extLst>
              <a:ext uri="{FF2B5EF4-FFF2-40B4-BE49-F238E27FC236}">
                <a16:creationId xmlns:a16="http://schemas.microsoft.com/office/drawing/2014/main" id="{9F95523B-F0CF-4939-B61B-E97F53A07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305301"/>
            <a:ext cx="3657600" cy="2455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幼圆" panose="02010509060101010101" pitchFamily="49" charset="-122"/>
              </a:rPr>
              <a:t>泰山日出是壮观而动人心弦的，是岱顶奇观之一，也是泰山的重要标志，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22" name="Picture 2" descr="big44">
            <a:extLst>
              <a:ext uri="{FF2B5EF4-FFF2-40B4-BE49-F238E27FC236}">
                <a16:creationId xmlns:a16="http://schemas.microsoft.com/office/drawing/2014/main" id="{E4CCB297-482E-422E-B756-E79680D9C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26" y="419100"/>
            <a:ext cx="8893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23" name="Rectangle 3">
            <a:extLst>
              <a:ext uri="{FF2B5EF4-FFF2-40B4-BE49-F238E27FC236}">
                <a16:creationId xmlns:a16="http://schemas.microsoft.com/office/drawing/2014/main" id="{C5BD7237-D31E-43E9-B99E-5DE30A6DDA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2695576"/>
            <a:ext cx="8134350" cy="1819275"/>
          </a:xfrm>
        </p:spPr>
        <p:txBody>
          <a:bodyPr/>
          <a:lstStyle/>
          <a:p>
            <a:pPr lvl="4" eaLnBrk="1" hangingPunct="1">
              <a:buFontTx/>
              <a:buNone/>
            </a:pPr>
            <a:r>
              <a:rPr lang="en-US" altLang="zh-CN" sz="2400" b="1"/>
              <a:t> </a:t>
            </a:r>
          </a:p>
        </p:txBody>
      </p:sp>
      <p:sp>
        <p:nvSpPr>
          <p:cNvPr id="110596" name="Rectangle 4">
            <a:extLst>
              <a:ext uri="{FF2B5EF4-FFF2-40B4-BE49-F238E27FC236}">
                <a16:creationId xmlns:a16="http://schemas.microsoft.com/office/drawing/2014/main" id="{D0E0C715-0911-4F08-B9AE-80EBA9E11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12776"/>
            <a:ext cx="8928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 b="1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0597" name="Rectangle 6">
            <a:extLst>
              <a:ext uri="{FF2B5EF4-FFF2-40B4-BE49-F238E27FC236}">
                <a16:creationId xmlns:a16="http://schemas.microsoft.com/office/drawing/2014/main" id="{5BB82C2D-CA07-40FC-A535-8AD1F7514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776288"/>
            <a:ext cx="8748712" cy="650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天空还是一片浅蓝，颜色很浅。转眼间天边出现了一道红霞，慢慢地在扩大它的范围，加强它的亮光。我知道太阳要从天边升起来了，便不转眼地望着那里。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果然过了一会儿，在那个地方出现了太阳的小半边脸，红是真红，却没有亮光。这个太阳好像负着重荷似的一步一步、慢慢地努力上升，到了最后，终于冲破了云霞，完全跳出了海面，颜色红得非常可爱。一刹那间，这个深红的圆东西，忽然发出了夺目的亮光，射得人眼发痛，它旁边的云片也突然有了光彩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这时候发亮的不仅是太阳、云和海水，连我自己也成了明亮的了。         </a:t>
            </a:r>
            <a:r>
              <a:rPr lang="en-US" altLang="zh-CN" sz="2800" b="1">
                <a:solidFill>
                  <a:srgbClr val="FF0066"/>
                </a:solidFill>
                <a:ea typeface="黑体" pitchFamily="49" charset="-122"/>
              </a:rPr>
              <a:t>——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巴金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海上的日出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》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                                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65BF40-99A1-41A8-96ED-2878C7021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780" y="1039814"/>
            <a:ext cx="677108" cy="41036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时间为序，色彩点染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 build="p"/>
      <p:bldP spid="7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8" name="Rectangle 52">
            <a:extLst>
              <a:ext uri="{FF2B5EF4-FFF2-40B4-BE49-F238E27FC236}">
                <a16:creationId xmlns:a16="http://schemas.microsoft.com/office/drawing/2014/main" id="{466E530B-9683-44A3-BB4C-F845E4223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708" name="Text Box 180">
            <a:extLst>
              <a:ext uri="{FF2B5EF4-FFF2-40B4-BE49-F238E27FC236}">
                <a16:creationId xmlns:a16="http://schemas.microsoft.com/office/drawing/2014/main" id="{4DDB4F78-F768-4ADC-B158-D19FEEA62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03414"/>
            <a:ext cx="738664" cy="2592387"/>
          </a:xfrm>
          <a:prstGeom prst="rect">
            <a:avLst/>
          </a:prstGeom>
          <a:solidFill>
            <a:srgbClr val="0000CC"/>
          </a:solidFill>
          <a:ln w="57150" cmpd="thickThin">
            <a:noFill/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赏析（五）</a:t>
            </a:r>
          </a:p>
        </p:txBody>
      </p:sp>
      <p:sp>
        <p:nvSpPr>
          <p:cNvPr id="111620" name="Text Box 181">
            <a:extLst>
              <a:ext uri="{FF2B5EF4-FFF2-40B4-BE49-F238E27FC236}">
                <a16:creationId xmlns:a16="http://schemas.microsoft.com/office/drawing/2014/main" id="{D21E5A4F-DB70-4FCF-870F-F62E38AA9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1" y="1400175"/>
            <a:ext cx="777716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朗读课文第五段，回答问题：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    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山多石，少土；石苍黑色，多平方，少圜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(yuán)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。少杂树，多松，生石罅</a:t>
            </a:r>
            <a:r>
              <a:rPr kumimoji="0" lang="en-US" altLang="zh-CN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(xià)</a:t>
            </a: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，皆平顶。冰雪，无瀑水，无鸟兽音迹。至日观数里内无树，而雪与人膝齐。 </a:t>
            </a: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1621" name="Text Box 183">
            <a:extLst>
              <a:ext uri="{FF2B5EF4-FFF2-40B4-BE49-F238E27FC236}">
                <a16:creationId xmlns:a16="http://schemas.microsoft.com/office/drawing/2014/main" id="{C3CEABD0-AD4D-44A5-8997-62DF11FA9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endParaRPr kumimoji="0"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C4D74CD4-47C9-4EA1-9E08-D0FAACFF2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合作探究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  <p:sp>
        <p:nvSpPr>
          <p:cNvPr id="111623" name="矩形 8">
            <a:extLst>
              <a:ext uri="{FF2B5EF4-FFF2-40B4-BE49-F238E27FC236}">
                <a16:creationId xmlns:a16="http://schemas.microsoft.com/office/drawing/2014/main" id="{3BF7F41B-242A-4BCF-A7B8-F7BA9FC83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711701"/>
            <a:ext cx="81010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此段各写了哪些景观，有什么特点？有何作用？句式上有什么特点？</a:t>
            </a:r>
          </a:p>
        </p:txBody>
      </p:sp>
    </p:spTree>
  </p:cSld>
  <p:clrMapOvr>
    <a:masterClrMapping/>
  </p:clrMapOvr>
  <p:transition advClick="0"/>
  <p:timing/>
</p:sld>
</file>

<file path=ppt/slides/slide8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7138" name="Picture 2" descr="big44">
            <a:extLst>
              <a:ext uri="{FF2B5EF4-FFF2-40B4-BE49-F238E27FC236}">
                <a16:creationId xmlns:a16="http://schemas.microsoft.com/office/drawing/2014/main" id="{6D12ADA9-19C0-46D0-A957-62F379053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679450"/>
            <a:ext cx="882015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7139" name="Rectangle 3">
            <a:extLst>
              <a:ext uri="{FF2B5EF4-FFF2-40B4-BE49-F238E27FC236}">
                <a16:creationId xmlns:a16="http://schemas.microsoft.com/office/drawing/2014/main" id="{81EC5681-1C83-447E-BE22-A17DF8136B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752475"/>
            <a:ext cx="9144000" cy="6140450"/>
          </a:xfrm>
        </p:spPr>
        <p:txBody>
          <a:bodyPr/>
          <a:lstStyle/>
          <a:p>
            <a:pPr lvl="4" eaLnBrk="1" hangingPunct="1"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第五段写了哪些自然景观？有什么作用？</a:t>
            </a:r>
          </a:p>
          <a:p>
            <a:pPr lvl="4" eaLnBrk="1" hangingPunct="1"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自然景观：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三多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三少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三无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</a:t>
            </a:r>
          </a:p>
          <a:p>
            <a:pPr lvl="4" eaLnBrk="1" hangingPunct="1">
              <a:buFontTx/>
              <a:buNone/>
            </a:pPr>
            <a:r>
              <a:rPr lang="zh-CN" altLang="en-US" sz="2800" b="1"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三多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是：多（  石 ）、石多（ 平方 ）、多（ 松）；</a:t>
            </a:r>
          </a:p>
          <a:p>
            <a:pPr lvl="4" eaLnBrk="1" hangingPunct="1">
              <a:buFontTx/>
              <a:buNone/>
            </a:pPr>
            <a:r>
              <a:rPr lang="zh-CN" altLang="en-US" sz="2800" b="1"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三少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是：少（ 土 ）、</a:t>
            </a:r>
            <a:r>
              <a:rPr lang="en-US" altLang="zh-CN" sz="2800" b="1">
                <a:latin typeface="黑体" panose="02010609060101010101" pitchFamily="49" charset="-122"/>
                <a:ea typeface="黑体" pitchFamily="49" charset="-122"/>
              </a:rPr>
              <a:t>〈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石</a:t>
            </a:r>
            <a:r>
              <a:rPr lang="en-US" altLang="zh-CN" sz="2800" b="1">
                <a:latin typeface="黑体" panose="02010609060101010101" pitchFamily="49" charset="-122"/>
                <a:ea typeface="黑体" pitchFamily="49" charset="-122"/>
              </a:rPr>
              <a:t>〉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少（  圆 ）、少（杂树 ）；</a:t>
            </a:r>
          </a:p>
          <a:p>
            <a:pPr lvl="4" eaLnBrk="1" hangingPunct="1">
              <a:buFontTx/>
              <a:buNone/>
            </a:pPr>
            <a:r>
              <a:rPr lang="zh-CN" altLang="en-US" sz="2800" b="1"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三无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是：无（瀑水  ）、无（ 鸟兽音迹）、</a:t>
            </a:r>
            <a:r>
              <a:rPr lang="en-US" altLang="zh-CN" sz="2800" b="1">
                <a:latin typeface="黑体" panose="02010609060101010101" pitchFamily="49" charset="-122"/>
                <a:ea typeface="黑体" pitchFamily="49" charset="-122"/>
              </a:rPr>
              <a:t>〈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至日观数里内</a:t>
            </a:r>
            <a:r>
              <a:rPr lang="en-US" altLang="zh-CN" sz="2800" b="1">
                <a:latin typeface="黑体" panose="02010609060101010101" pitchFamily="49" charset="-122"/>
                <a:ea typeface="黑体" pitchFamily="49" charset="-122"/>
              </a:rPr>
              <a:t>〉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无（ 树 ）。</a:t>
            </a:r>
          </a:p>
          <a:p>
            <a:pPr lvl="4" eaLnBrk="1" hangingPunct="1"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以短句为主，兼有长句；整散句结合，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紧扣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时令特点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，写出了泰山有别于其他山脉的特征，突出了泰山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峻峭、苍劲、寒冷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的特点，体现了桐城派文章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itchFamily="49" charset="-122"/>
              </a:rPr>
              <a:t>雅洁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itchFamily="49" charset="-122"/>
              </a:rPr>
              <a:t>的特点。</a:t>
            </a:r>
          </a:p>
          <a:p>
            <a:pPr lvl="4" eaLnBrk="1" hangingPunct="1">
              <a:buFontTx/>
              <a:buNone/>
            </a:pPr>
            <a:endParaRPr lang="zh-CN" altLang="en-US" sz="2800" b="1">
              <a:latin typeface="黑体" panose="02010609060101010101" pitchFamily="49" charset="-122"/>
              <a:ea typeface="黑体" pitchFamily="49" charset="-122"/>
            </a:endParaRPr>
          </a:p>
          <a:p>
            <a:pPr lvl="4" eaLnBrk="1" hangingPunct="1">
              <a:buFontTx/>
              <a:buNone/>
            </a:pPr>
            <a:endParaRPr lang="en-US" altLang="zh-CN" sz="2800" b="1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2644" name="Oval 4">
            <a:extLst>
              <a:ext uri="{FF2B5EF4-FFF2-40B4-BE49-F238E27FC236}">
                <a16:creationId xmlns:a16="http://schemas.microsoft.com/office/drawing/2014/main" id="{FA86D00C-A44C-49A1-AB95-4D92F34FA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1" y="895350"/>
            <a:ext cx="1655763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明确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7E87E6-60AD-4BED-8904-1F3C47629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351" y="2335214"/>
            <a:ext cx="861774" cy="32416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itchFamily="49" charset="-122"/>
              </a:rPr>
              <a:t>多 种 句 式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39" grpId="0" uiExpand="1" build="p"/>
      <p:bldP spid="5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5938" name="Picture 2" descr="经石">
            <a:extLst>
              <a:ext uri="{FF2B5EF4-FFF2-40B4-BE49-F238E27FC236}">
                <a16:creationId xmlns:a16="http://schemas.microsoft.com/office/drawing/2014/main" id="{61C8FCDA-F6B0-45A9-8DC1-A85BE1B7F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89" y="419100"/>
            <a:ext cx="8497887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5939" name="Rectangle 3">
            <a:extLst>
              <a:ext uri="{FF2B5EF4-FFF2-40B4-BE49-F238E27FC236}">
                <a16:creationId xmlns:a16="http://schemas.microsoft.com/office/drawing/2014/main" id="{7066F946-C15D-4EDF-89F8-C57E3DFCC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1" y="5935664"/>
            <a:ext cx="8099425" cy="585787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66"/>
                </a:solidFill>
              </a:rPr>
              <a:t>山多石，少土。石苍黑色，多平方，少圜。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5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62" name="Picture 2" descr="姊妹松">
            <a:extLst>
              <a:ext uri="{FF2B5EF4-FFF2-40B4-BE49-F238E27FC236}">
                <a16:creationId xmlns:a16="http://schemas.microsoft.com/office/drawing/2014/main" id="{834C9C6F-F22C-4946-B2B9-8B50473C8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88" y="800100"/>
            <a:ext cx="7345362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63" name="Text Box 3">
            <a:extLst>
              <a:ext uri="{FF2B5EF4-FFF2-40B4-BE49-F238E27FC236}">
                <a16:creationId xmlns:a16="http://schemas.microsoft.com/office/drawing/2014/main" id="{E5BA8617-A094-4A14-B9AB-1D7FBC68A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7770" y="2695575"/>
            <a:ext cx="92333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5050"/>
                </a:solidFill>
                <a:ea typeface="隶书" panose="02010509060101010101" pitchFamily="49" charset="-122"/>
              </a:rPr>
              <a:t>姊妹松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6151CDE4-2DA2-473F-B934-29CED281A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80126"/>
            <a:ext cx="7924800" cy="70167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66"/>
                </a:solidFill>
                <a:ea typeface="隶书" panose="02010509060101010101" pitchFamily="49" charset="-122"/>
              </a:rPr>
              <a:t>少杂树，多松，生石罅，皆平顶。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29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3" grpId="0"/>
      <p:bldP spid="4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4" name="Rectangle 52">
            <a:extLst>
              <a:ext uri="{FF2B5EF4-FFF2-40B4-BE49-F238E27FC236}">
                <a16:creationId xmlns:a16="http://schemas.microsoft.com/office/drawing/2014/main" id="{97590A24-3C29-4B03-AFA4-FEF0ACEE1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5715" name="Text Box 181">
            <a:extLst>
              <a:ext uri="{FF2B5EF4-FFF2-40B4-BE49-F238E27FC236}">
                <a16:creationId xmlns:a16="http://schemas.microsoft.com/office/drawing/2014/main" id="{6B111682-FCF1-46B9-9D78-1860483B7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9" y="1544639"/>
            <a:ext cx="8497887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一、总结本文写景叙事运用了哪些手法</a:t>
            </a:r>
            <a:endParaRPr kumimoji="0" lang="en-US" altLang="zh-CN" sz="36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描写角度：</a:t>
            </a: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描写手法：</a:t>
            </a: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5716" name="Text Box 183">
            <a:extLst>
              <a:ext uri="{FF2B5EF4-FFF2-40B4-BE49-F238E27FC236}">
                <a16:creationId xmlns:a16="http://schemas.microsoft.com/office/drawing/2014/main" id="{96646BCA-A13A-41FC-82DE-3D5E2072F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endParaRPr kumimoji="0"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8978B804-54A8-4AAC-84DD-DF59B8C3A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精讲点拨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  <p:sp>
        <p:nvSpPr>
          <p:cNvPr id="135174" name="TextBox 7">
            <a:extLst>
              <a:ext uri="{FF2B5EF4-FFF2-40B4-BE49-F238E27FC236}">
                <a16:creationId xmlns:a16="http://schemas.microsoft.com/office/drawing/2014/main" id="{7CE01A82-9404-4613-87DE-02E5C1F49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24363"/>
            <a:ext cx="9144000" cy="20621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kumimoji="0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答题模式：手法（描写角度、描写方法）</a:t>
            </a:r>
            <a:r>
              <a:rPr kumimoji="0" lang="en-US" altLang="zh-CN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+</a:t>
            </a:r>
            <a:r>
              <a:rPr kumimoji="0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分析（结合诗句）</a:t>
            </a:r>
            <a:r>
              <a:rPr kumimoji="0" lang="en-US" altLang="zh-CN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+</a:t>
            </a:r>
            <a:r>
              <a:rPr kumimoji="0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效果（句子特点、作者情感、文章结构、读者感受）</a:t>
            </a:r>
            <a:endParaRPr kumimoji="0" lang="en-US" altLang="zh-CN" b="1">
              <a:solidFill>
                <a:srgbClr val="FFFF00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/>
            <a:endParaRPr kumimoji="0" lang="zh-CN" altLang="en-US" sz="32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E8D58A-A835-42BF-83CE-03DB2F7FE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9" y="2335214"/>
            <a:ext cx="3959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方位、色彩、感官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8A5010-B76F-4702-A948-BB38A0A2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3055939"/>
            <a:ext cx="38163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比喻、拟人、衬托</a:t>
            </a:r>
            <a:endParaRPr kumimoji="0" lang="en-US" altLang="zh-CN" sz="2800" b="1">
              <a:solidFill>
                <a:srgbClr val="FF0000"/>
              </a:solidFill>
              <a:latin typeface="Arial" pitchFamily="34" charset="0"/>
              <a:ea typeface="黑体" pitchFamily="49" charset="-122"/>
            </a:endParaRPr>
          </a:p>
          <a:p>
            <a:pPr eaLnBrk="1" hangingPunct="1"/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4" grpId="0"/>
      <p:bldP spid="9" grpId="1"/>
      <p:bldP spid="10" grpId="2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6738" name="Rectangle 52">
            <a:extLst>
              <a:ext uri="{FF2B5EF4-FFF2-40B4-BE49-F238E27FC236}">
                <a16:creationId xmlns:a16="http://schemas.microsoft.com/office/drawing/2014/main" id="{3DAC4B93-3BB8-4AA7-8BDE-002710586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257492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0"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6739" name="Text Box 181">
            <a:extLst>
              <a:ext uri="{FF2B5EF4-FFF2-40B4-BE49-F238E27FC236}">
                <a16:creationId xmlns:a16="http://schemas.microsoft.com/office/drawing/2014/main" id="{111DE3B5-0C1A-482C-ACC2-4044A866B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9" y="1544639"/>
            <a:ext cx="8497887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二、概括本文主旨</a:t>
            </a:r>
            <a:endParaRPr kumimoji="0" lang="en-US" altLang="zh-CN" sz="36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本文叙述了 </a:t>
            </a:r>
            <a:r>
              <a:rPr kumimoji="0" lang="en-US" altLang="zh-CN" sz="3600" b="1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(     ),</a:t>
            </a:r>
            <a:r>
              <a:rPr kumimoji="0"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描写了（     ），表达了（       ），抒发了（      ）。   </a:t>
            </a:r>
            <a:r>
              <a:rPr kumimoji="0" lang="zh-CN" altLang="en-US" sz="3600" b="1" u="sng">
                <a:solidFill>
                  <a:srgbClr val="0000CC"/>
                </a:solidFill>
                <a:latin typeface="黑体" panose="02010609060101010101" pitchFamily="49" charset="-122"/>
                <a:ea typeface="黑体" pitchFamily="49" charset="-122"/>
              </a:rPr>
              <a:t>  </a:t>
            </a: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CC"/>
                </a:solidFill>
                <a:latin typeface="Arial" pitchFamily="34" charset="0"/>
                <a:ea typeface="黑体" pitchFamily="49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en-US" altLang="zh-CN" sz="2800" b="1">
              <a:solidFill>
                <a:srgbClr val="0000CC"/>
              </a:solidFill>
              <a:latin typeface="Arial" pitchFamily="34" charset="0"/>
              <a:ea typeface="黑体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endParaRPr kumimoji="0"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6740" name="Text Box 183">
            <a:extLst>
              <a:ext uri="{FF2B5EF4-FFF2-40B4-BE49-F238E27FC236}">
                <a16:creationId xmlns:a16="http://schemas.microsoft.com/office/drawing/2014/main" id="{61BDA608-0CC4-4B8F-81E5-17E34AA12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76664"/>
            <a:ext cx="7416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endParaRPr kumimoji="0"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4FE34CF6-685E-4E94-9EA4-4A6FF81A2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419100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精讲点拨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  <p:sp>
        <p:nvSpPr>
          <p:cNvPr id="133126" name="TextBox 7">
            <a:extLst>
              <a:ext uri="{FF2B5EF4-FFF2-40B4-BE49-F238E27FC236}">
                <a16:creationId xmlns:a16="http://schemas.microsoft.com/office/drawing/2014/main" id="{EBF75EC2-568B-41B7-B8E3-AD005B5AB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60538"/>
            <a:ext cx="9144000" cy="20621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kumimoji="0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答题模式：本文描述了（     ），突出了（       ），表达了（赞扬、批评、揭露等）（      ）。   </a:t>
            </a:r>
            <a:r>
              <a:rPr kumimoji="0" lang="zh-CN" altLang="en-US" sz="3200" b="1" u="sng">
                <a:solidFill>
                  <a:srgbClr val="FFFF00"/>
                </a:solidFill>
                <a:latin typeface="黑体" panose="02010609060101010101" pitchFamily="49" charset="-122"/>
                <a:ea typeface="黑体" pitchFamily="49" charset="-122"/>
              </a:rPr>
              <a:t>  </a:t>
            </a:r>
            <a:endParaRPr kumimoji="0" lang="en-US" altLang="zh-CN" b="1">
              <a:solidFill>
                <a:srgbClr val="FFFF00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/>
            <a:endParaRPr kumimoji="0" lang="zh-CN" altLang="en-US" sz="32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B688781-77B2-4EB3-82E8-508EAB487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919539"/>
            <a:ext cx="76327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3200" b="1">
                <a:solidFill>
                  <a:srgbClr val="FF0000"/>
                </a:solidFill>
                <a:ea typeface="楷体_GB2312" pitchFamily="49" charset="-122"/>
              </a:rPr>
              <a:t>本文是一篇山水游记，叙述作者与朋友冬日登泰山观日出的经过，生动的描写了泰山雪后初晴的瑰丽景色和日出时的雄浑景象，</a:t>
            </a:r>
            <a:r>
              <a:rPr kumimoji="0" lang="zh-CN" altLang="en-US" sz="3200" b="1">
                <a:solidFill>
                  <a:srgbClr val="FF0000"/>
                </a:solidFill>
                <a:ea typeface="楷体_GB2312" pitchFamily="49" charset="-122"/>
                <a:sym typeface="Arial" pitchFamily="34" charset="0"/>
              </a:rPr>
              <a:t>表达出作者的喜悦之情，抒发了热爱祖国山河，赞美祖国山河的强烈感情。 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930" name="标题 1249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4931" name="文本占位符 1249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4932" name="图片 124931" descr="t17"/>
          <p:cNvPicPr>
            <a:picLocks noChangeAspect="1"/>
          </p:cNvPicPr>
          <p:nvPr/>
        </p:nvPicPr>
        <p:blipFill>
          <a:blip r:embed="rId2"/>
          <a:srcRect b="4154"/>
          <a:stretch>
            <a:fillRect/>
          </a:stretch>
        </p:blipFill>
        <p:spPr>
          <a:xfrm>
            <a:off x="0" y="0"/>
            <a:ext cx="9144000" cy="73764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9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2" name="标题 1">
            <a:extLst>
              <a:ext uri="{FF2B5EF4-FFF2-40B4-BE49-F238E27FC236}">
                <a16:creationId xmlns:a16="http://schemas.microsoft.com/office/drawing/2014/main" id="{D496C599-7CDF-47E2-AB38-C221A251A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3738"/>
            <a:ext cx="8229600" cy="411162"/>
          </a:xfrm>
        </p:spPr>
        <p:txBody>
          <a:bodyPr/>
          <a:lstStyle/>
          <a:p>
            <a:pPr eaLnBrk="1" hangingPunct="1"/>
            <a:r>
              <a:rPr lang="zh-CN" altLang="en-US" b="1"/>
              <a:t>泰山，我爱你      </a:t>
            </a:r>
            <a:r>
              <a:rPr lang="zh-CN" altLang="en-US" sz="3200" b="1"/>
              <a:t>杨天天</a:t>
            </a:r>
          </a:p>
        </p:txBody>
      </p:sp>
      <p:sp>
        <p:nvSpPr>
          <p:cNvPr id="117763" name="内容占位符 2">
            <a:extLst>
              <a:ext uri="{FF2B5EF4-FFF2-40B4-BE49-F238E27FC236}">
                <a16:creationId xmlns:a16="http://schemas.microsoft.com/office/drawing/2014/main" id="{4FBDF1FC-00B6-4365-AD0E-414A03EF8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333500"/>
            <a:ext cx="8686800" cy="5715000"/>
          </a:xfrm>
        </p:spPr>
        <p:txBody>
          <a:bodyPr/>
          <a:lstStyle/>
          <a:p>
            <a:pPr eaLnBrk="1" hangingPunct="1"/>
            <a:r>
              <a:rPr lang="zh-CN" altLang="en-US" sz="2800" b="1"/>
              <a:t>我爱你雄健的臂膀，是它把秀美的山河拥抱；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我爱你博大的胸怀，是它迎纳人民改天换地冲天的高潮；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我爱你洒满城市的多彩灯光，是它把祥和的夜晚点缀的分外妖娆；</a:t>
            </a:r>
            <a:endParaRPr lang="en-US" altLang="zh-CN" sz="2800" b="1"/>
          </a:p>
          <a:p>
            <a:pPr eaLnBrk="1" hangingPunct="1"/>
            <a:r>
              <a:rPr lang="zh-CN" altLang="en-US" sz="2400" b="1"/>
              <a:t>我爱你肥沃的土壤，是它为勤劳的人民奉献丰收和富饶；</a:t>
            </a:r>
            <a:endParaRPr lang="en-US" altLang="zh-CN" sz="2400" b="1"/>
          </a:p>
          <a:p>
            <a:pPr eaLnBrk="1" hangingPunct="1"/>
            <a:r>
              <a:rPr lang="zh-CN" altLang="en-US" sz="2800" b="1"/>
              <a:t>我爱你神奇的土地，是它孕育着一代又一代茁壮成长的少年天骄；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我爱你挑夫的扁担，是它把深沉的希望高高托起；泰山我爱你！我爱你的国泰民安、幸福安康，我爱你的山山水水，钟神化秀；我爱你的一草一木，一砖一瓦；泰山，我爱你！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9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8098" name="Picture 2" descr="big44">
            <a:extLst>
              <a:ext uri="{FF2B5EF4-FFF2-40B4-BE49-F238E27FC236}">
                <a16:creationId xmlns:a16="http://schemas.microsoft.com/office/drawing/2014/main" id="{CB3480F9-3993-4339-8A12-125BD4B2D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647700"/>
            <a:ext cx="8534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8099" name="Rectangle 3">
            <a:extLst>
              <a:ext uri="{FF2B5EF4-FFF2-40B4-BE49-F238E27FC236}">
                <a16:creationId xmlns:a16="http://schemas.microsoft.com/office/drawing/2014/main" id="{4A8DDB87-5BE2-4C82-9CD5-A004F0F69B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7088" y="2552701"/>
            <a:ext cx="7772400" cy="2951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、背诵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《</a:t>
            </a: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登泰山记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》</a:t>
            </a:r>
          </a:p>
          <a:p>
            <a:pPr eaLnBrk="1" hangingPunct="1"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、学习本文写景叙事的方法，以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《</a:t>
            </a: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我仿佛第一次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___》</a:t>
            </a: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为题，选择一处景色，写一篇散文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.</a:t>
            </a:r>
            <a:endParaRPr lang="zh-CN" altLang="en-US" sz="36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3CB191FB-07AE-4FA8-B804-FB40B14DE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52475"/>
            <a:ext cx="9577388" cy="83185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        </a:t>
            </a:r>
            <a:r>
              <a:rPr lang="zh-CN" altLang="en-US" sz="4800" b="1" kern="0">
                <a:solidFill>
                  <a:srgbClr val="FFFF00"/>
                </a:solidFill>
                <a:latin typeface="宋体"/>
                <a:ea typeface="宋体"/>
                <a:sym typeface="+mn-ea"/>
              </a:rPr>
              <a:t>课下作业 </a:t>
            </a:r>
            <a:r>
              <a:rPr lang="zh-CN" altLang="en-US" sz="3200" b="1" kern="0">
                <a:solidFill>
                  <a:srgbClr val="2D2DB9"/>
                </a:solidFill>
                <a:latin typeface="宋体"/>
                <a:ea typeface="宋体"/>
                <a:sym typeface="+mn-ea"/>
              </a:rPr>
              <a:t>  </a:t>
            </a:r>
            <a:endParaRPr lang="zh-CN" altLang="zh-CN" sz="3200" b="1">
              <a:solidFill>
                <a:srgbClr val="3333CC"/>
              </a:solidFill>
              <a:latin typeface="Arial"/>
              <a:ea typeface="楷体_GB231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099" grpId="0" uiExpand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7522" name="图片 107521" descr="wuyueduzu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3" name="图片 107522" descr="xianlut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228600"/>
            <a:ext cx="8382000" cy="7162800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7524" name="文本框 107523"/>
          <p:cNvSpPr txBox="1"/>
          <p:nvPr/>
        </p:nvSpPr>
        <p:spPr>
          <a:xfrm>
            <a:off x="0" y="1600200"/>
            <a:ext cx="611188" cy="3810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sp>
        <p:nvSpPr>
          <p:cNvPr id="107525" name="文本框 107524"/>
          <p:cNvSpPr txBox="1"/>
          <p:nvPr/>
        </p:nvSpPr>
        <p:spPr>
          <a:xfrm>
            <a:off x="-31750" y="1295400"/>
            <a:ext cx="793750" cy="4038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泰山景观示意图</a:t>
            </a:r>
          </a:p>
        </p:txBody>
      </p:sp>
      <p:sp>
        <p:nvSpPr>
          <p:cNvPr id="107526" name="文本框 107525"/>
          <p:cNvSpPr txBox="1"/>
          <p:nvPr/>
        </p:nvSpPr>
        <p:spPr>
          <a:xfrm>
            <a:off x="7847013" y="2513013"/>
            <a:ext cx="611187" cy="28209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</a:endParaRPr>
          </a:p>
        </p:txBody>
      </p:sp>
      <p:sp>
        <p:nvSpPr>
          <p:cNvPr id="107527" name="燕尾形箭头 107526"/>
          <p:cNvSpPr/>
          <p:nvPr/>
        </p:nvSpPr>
        <p:spPr>
          <a:xfrm rot="-6057277">
            <a:off x="6611938" y="3368675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0594" name="图片 110593" descr="bi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/>
</p:sld>
</file>

<file path=ppt/slides/slide9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90" name="矩形 114689"/>
          <p:cNvSpPr/>
          <p:nvPr/>
        </p:nvSpPr>
        <p:spPr>
          <a:xfrm>
            <a:off x="1295400" y="2138363"/>
            <a:ext cx="7010400" cy="3505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课堂检测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9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4" name="标题 115713"/>
          <p:cNvSpPr>
            <a:spLocks noGrp="1"/>
          </p:cNvSpPr>
          <p:nvPr>
            <p:ph type="title"/>
          </p:nvPr>
        </p:nvSpPr>
        <p:spPr>
          <a:xfrm>
            <a:off x="609600" y="341313"/>
            <a:ext cx="8077200" cy="1282700"/>
          </a:xfrm>
        </p:spPr>
        <p:txBody>
          <a:bodyPr anchor="ctr"/>
          <a:lstStyle/>
          <a:p>
            <a:r>
              <a:rPr lang="en-US" altLang="zh-CN" sz="2400" b="1"/>
              <a:t>1</a:t>
            </a:r>
            <a:r>
              <a:rPr lang="zh-CN" altLang="en-US" sz="2400" b="1"/>
              <a:t>、下列词语中加点字的读音和字形全部正确的一组（     ）</a:t>
            </a:r>
          </a:p>
        </p:txBody>
      </p:sp>
      <p:sp>
        <p:nvSpPr>
          <p:cNvPr id="115715" name="文本占位符 115714"/>
          <p:cNvSpPr>
            <a:spLocks noGrp="1"/>
          </p:cNvSpPr>
          <p:nvPr>
            <p:ph type="body" idx="1"/>
          </p:nvPr>
        </p:nvSpPr>
        <p:spPr>
          <a:xfrm>
            <a:off x="762000" y="1282700"/>
            <a:ext cx="7772400" cy="2308225"/>
          </a:xfrm>
        </p:spPr>
        <p:txBody>
          <a:bodyPr/>
          <a:lstStyle/>
          <a:p>
            <a:r>
              <a:rPr lang="en-US" altLang="zh-CN" sz="2800" b="1"/>
              <a:t>A.</a:t>
            </a:r>
            <a:r>
              <a:rPr lang="zh-CN" altLang="en-US" sz="2800" b="1">
                <a:solidFill>
                  <a:srgbClr val="FF0000"/>
                </a:solidFill>
              </a:rPr>
              <a:t>汶</a:t>
            </a:r>
            <a:r>
              <a:rPr lang="zh-CN" altLang="en-US" sz="2800" b="1"/>
              <a:t>（ </a:t>
            </a:r>
            <a:r>
              <a:rPr lang="en-US" altLang="zh-CN" sz="2800" b="1"/>
              <a:t>w</a:t>
            </a:r>
            <a:r>
              <a:rPr lang="en-US" altLang="zh-CN" sz="2800" b="1">
                <a:cs typeface="Times New Roman" panose="02020603050405020304" pitchFamily="18" charset="0"/>
              </a:rPr>
              <a:t>é</a:t>
            </a:r>
            <a:r>
              <a:rPr lang="en-US" altLang="zh-CN" sz="2800" b="1"/>
              <a:t>n    </a:t>
            </a:r>
            <a:r>
              <a:rPr lang="zh-CN" altLang="en-US" sz="2800" b="1"/>
              <a:t>）水       南</a:t>
            </a:r>
            <a:r>
              <a:rPr lang="zh-CN" altLang="en-US" sz="2800" b="1">
                <a:solidFill>
                  <a:srgbClr val="FF0000"/>
                </a:solidFill>
              </a:rPr>
              <a:t>麓</a:t>
            </a:r>
            <a:r>
              <a:rPr lang="zh-CN" altLang="en-US" sz="2800" b="1"/>
              <a:t>（ </a:t>
            </a:r>
            <a:r>
              <a:rPr lang="en-US" altLang="zh-CN" sz="2800" b="1"/>
              <a:t>l</a:t>
            </a:r>
            <a:r>
              <a:rPr lang="en-US" altLang="zh-CN" sz="2800" b="1">
                <a:cs typeface="Times New Roman" panose="02020603050405020304" pitchFamily="18" charset="0"/>
              </a:rPr>
              <a:t>ù</a:t>
            </a:r>
            <a:r>
              <a:rPr lang="en-US" altLang="zh-CN" sz="2800" b="1"/>
              <a:t>    </a:t>
            </a:r>
            <a:r>
              <a:rPr lang="zh-CN" altLang="en-US" sz="2800" b="1"/>
              <a:t>）</a:t>
            </a:r>
          </a:p>
          <a:p>
            <a:r>
              <a:rPr lang="en-US" altLang="zh-CN" sz="2800" b="1"/>
              <a:t>B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樗</a:t>
            </a:r>
            <a:r>
              <a:rPr lang="zh-CN" altLang="en-US" sz="2800" b="1"/>
              <a:t>（  </a:t>
            </a:r>
            <a:r>
              <a:rPr lang="en-US" altLang="zh-CN" sz="2800" b="1"/>
              <a:t>c</a:t>
            </a:r>
            <a:r>
              <a:rPr lang="en-US" altLang="zh-CN" sz="2800" b="1">
                <a:cs typeface="Times New Roman" panose="02020603050405020304" pitchFamily="18" charset="0"/>
              </a:rPr>
              <a:t>ū</a:t>
            </a:r>
            <a:r>
              <a:rPr lang="en-US" altLang="zh-CN" sz="2800" b="1"/>
              <a:t>   </a:t>
            </a:r>
            <a:r>
              <a:rPr lang="zh-CN" altLang="en-US" sz="2800" b="1"/>
              <a:t>）蒲         石</a:t>
            </a:r>
            <a:r>
              <a:rPr lang="zh-CN" altLang="en-US" sz="2800" b="1">
                <a:solidFill>
                  <a:srgbClr val="FF0000"/>
                </a:solidFill>
              </a:rPr>
              <a:t>磴</a:t>
            </a:r>
            <a:r>
              <a:rPr lang="zh-CN" altLang="en-US" sz="2800" b="1"/>
              <a:t>（ </a:t>
            </a:r>
            <a:r>
              <a:rPr lang="en-US" altLang="zh-CN" sz="2800" b="1" err="1"/>
              <a:t>d</a:t>
            </a:r>
            <a:r>
              <a:rPr lang="en-US" altLang="zh-CN" sz="2800" b="1" err="1">
                <a:cs typeface="Times New Roman" panose="02020603050405020304" pitchFamily="18" charset="0"/>
              </a:rPr>
              <a:t>è</a:t>
            </a:r>
            <a:r>
              <a:rPr lang="en-US" altLang="zh-CN" sz="2800" b="1" err="1"/>
              <a:t>ng       </a:t>
            </a:r>
            <a:r>
              <a:rPr lang="zh-CN" altLang="en-US" sz="2800" b="1"/>
              <a:t>）</a:t>
            </a:r>
          </a:p>
          <a:p>
            <a:r>
              <a:rPr lang="en-US" altLang="zh-CN" sz="2800" b="1"/>
              <a:t>C</a:t>
            </a:r>
            <a:r>
              <a:rPr lang="zh-CN" altLang="en-US" sz="2800" b="1">
                <a:solidFill>
                  <a:srgbClr val="FF0000"/>
                </a:solidFill>
              </a:rPr>
              <a:t>瀑</a:t>
            </a:r>
            <a:r>
              <a:rPr lang="zh-CN" altLang="en-US" sz="2800" b="1"/>
              <a:t>（  </a:t>
            </a:r>
            <a:r>
              <a:rPr lang="en-US" altLang="zh-CN" sz="2800" b="1"/>
              <a:t>p</a:t>
            </a:r>
            <a:r>
              <a:rPr lang="en-US" altLang="zh-CN" sz="2800" b="1">
                <a:cs typeface="Times New Roman" panose="02020603050405020304" pitchFamily="18" charset="0"/>
              </a:rPr>
              <a:t>ù</a:t>
            </a:r>
            <a:r>
              <a:rPr lang="en-US" altLang="zh-CN" sz="2800" b="1"/>
              <a:t>     </a:t>
            </a:r>
            <a:r>
              <a:rPr lang="zh-CN" altLang="en-US" sz="2800" b="1"/>
              <a:t>）水        石</a:t>
            </a:r>
            <a:r>
              <a:rPr lang="zh-CN" altLang="en-US" sz="2800" b="1">
                <a:solidFill>
                  <a:srgbClr val="FF0000"/>
                </a:solidFill>
              </a:rPr>
              <a:t>罅</a:t>
            </a:r>
            <a:r>
              <a:rPr lang="zh-CN" altLang="en-US" sz="2800" b="1"/>
              <a:t>（    </a:t>
            </a:r>
            <a:r>
              <a:rPr lang="en-US" altLang="zh-CN" sz="2800" b="1" err="1"/>
              <a:t>xi</a:t>
            </a:r>
            <a:r>
              <a:rPr lang="en-US" altLang="zh-CN" sz="2800" b="1" err="1">
                <a:latin typeface="Times New Roman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800" b="1"/>
              <a:t>    </a:t>
            </a:r>
            <a:r>
              <a:rPr lang="zh-CN" altLang="en-US" sz="2800" b="1"/>
              <a:t>）             </a:t>
            </a:r>
            <a:r>
              <a:rPr lang="en-US" altLang="zh-CN" sz="2800" b="1"/>
              <a:t>D</a:t>
            </a:r>
            <a:r>
              <a:rPr lang="zh-CN" altLang="en-US" sz="2800" b="1">
                <a:solidFill>
                  <a:srgbClr val="FF0000"/>
                </a:solidFill>
              </a:rPr>
              <a:t>徂</a:t>
            </a:r>
            <a:r>
              <a:rPr lang="zh-CN" altLang="en-US" sz="2800" b="1"/>
              <a:t>（   </a:t>
            </a:r>
            <a:r>
              <a:rPr lang="en-US" altLang="zh-CN" sz="2800" b="1"/>
              <a:t>c</a:t>
            </a:r>
            <a:r>
              <a:rPr lang="en-US" altLang="zh-CN" sz="2800" b="1">
                <a:cs typeface="Times New Roman" panose="02020603050405020304" pitchFamily="18" charset="0"/>
              </a:rPr>
              <a:t>ú</a:t>
            </a:r>
            <a:r>
              <a:rPr lang="en-US" altLang="zh-CN" sz="2800" b="1"/>
              <a:t>   </a:t>
            </a:r>
            <a:r>
              <a:rPr lang="zh-CN" altLang="en-US" sz="2800" b="1"/>
              <a:t>）徕          须</a:t>
            </a:r>
            <a:r>
              <a:rPr lang="zh-CN" altLang="en-US" sz="2800" b="1">
                <a:solidFill>
                  <a:srgbClr val="FF0000"/>
                </a:solidFill>
              </a:rPr>
              <a:t>叟</a:t>
            </a:r>
            <a:r>
              <a:rPr lang="zh-CN" altLang="en-US" sz="2800" b="1"/>
              <a:t>（     </a:t>
            </a:r>
            <a:r>
              <a:rPr lang="en-US" altLang="zh-CN" sz="2800" b="1"/>
              <a:t>y</a:t>
            </a:r>
            <a:r>
              <a:rPr lang="en-US" altLang="zh-CN" sz="2800" b="1">
                <a:cs typeface="Times New Roman" panose="02020603050405020304" pitchFamily="18" charset="0"/>
              </a:rPr>
              <a:t>ú</a:t>
            </a:r>
            <a:r>
              <a:rPr lang="en-US" altLang="zh-CN" sz="2800" b="1"/>
              <a:t>   )       </a:t>
            </a:r>
          </a:p>
        </p:txBody>
      </p:sp>
      <p:sp>
        <p:nvSpPr>
          <p:cNvPr id="115716" name="文本框 115715"/>
          <p:cNvSpPr txBox="1"/>
          <p:nvPr/>
        </p:nvSpPr>
        <p:spPr>
          <a:xfrm>
            <a:off x="7908925" y="587375"/>
            <a:ext cx="34131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15717" name="文本框 115716"/>
          <p:cNvSpPr txBox="1"/>
          <p:nvPr/>
        </p:nvSpPr>
        <p:spPr>
          <a:xfrm>
            <a:off x="533400" y="3676650"/>
            <a:ext cx="8382000" cy="453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、为下列加点的词选择正确的义项。</a:t>
            </a:r>
          </a:p>
          <a:p>
            <a:r>
              <a:rPr lang="zh-CN" altLang="en-US" sz="2400" b="1">
                <a:latin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极</a:t>
            </a:r>
            <a:r>
              <a:rPr lang="zh-CN" altLang="en-US" sz="2400" b="1">
                <a:latin typeface="Times New Roman" pitchFamily="18" charset="0"/>
              </a:rPr>
              <a:t>天云一线异色（    ）</a:t>
            </a:r>
          </a:p>
          <a:p>
            <a:r>
              <a:rPr lang="zh-CN" altLang="en-US" sz="2400" b="1">
                <a:latin typeface="Times New Roman" pitchFamily="18" charset="0"/>
              </a:rPr>
              <a:t>     </a:t>
            </a:r>
            <a:r>
              <a:rPr lang="en-US" altLang="zh-CN" sz="2400" b="1">
                <a:latin typeface="Times New Roman" pitchFamily="18" charset="0"/>
              </a:rPr>
              <a:t>A</a:t>
            </a:r>
            <a:r>
              <a:rPr lang="zh-CN" altLang="en-US" sz="2400" b="1">
                <a:latin typeface="Times New Roman" pitchFamily="18" charset="0"/>
              </a:rPr>
              <a:t>尽                 </a:t>
            </a: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尽力              </a:t>
            </a:r>
            <a:r>
              <a:rPr lang="en-US" altLang="zh-CN" sz="2400" b="1">
                <a:latin typeface="Times New Roman" pitchFamily="18" charset="0"/>
              </a:rPr>
              <a:t>C</a:t>
            </a:r>
            <a:r>
              <a:rPr lang="zh-CN" altLang="en-US" sz="2400" b="1">
                <a:latin typeface="Times New Roman" pitchFamily="18" charset="0"/>
              </a:rPr>
              <a:t>至多            </a:t>
            </a:r>
            <a:r>
              <a:rPr lang="en-US" altLang="zh-CN" sz="2400" b="1">
                <a:latin typeface="Times New Roman" pitchFamily="18" charset="0"/>
              </a:rPr>
              <a:t>D</a:t>
            </a:r>
            <a:r>
              <a:rPr lang="zh-CN" altLang="en-US" sz="2400" b="1">
                <a:latin typeface="Times New Roman" pitchFamily="18" charset="0"/>
              </a:rPr>
              <a:t>非常</a:t>
            </a:r>
          </a:p>
          <a:p>
            <a:r>
              <a:rPr lang="zh-CN" altLang="en-US" sz="2400" b="1">
                <a:latin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）绛皓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驳</a:t>
            </a:r>
            <a:r>
              <a:rPr lang="zh-CN" altLang="en-US" sz="2400" b="1">
                <a:latin typeface="Times New Roman" pitchFamily="18" charset="0"/>
              </a:rPr>
              <a:t>色，而皆若偻（     ）</a:t>
            </a:r>
          </a:p>
          <a:p>
            <a:r>
              <a:rPr lang="zh-CN" altLang="en-US" sz="2400" b="1">
                <a:latin typeface="Times New Roman" pitchFamily="18" charset="0"/>
              </a:rPr>
              <a:t>      </a:t>
            </a:r>
            <a:r>
              <a:rPr lang="en-US" altLang="zh-CN" sz="2400" b="1">
                <a:latin typeface="Times New Roman" pitchFamily="18" charset="0"/>
              </a:rPr>
              <a:t>A </a:t>
            </a:r>
            <a:r>
              <a:rPr lang="zh-CN" altLang="en-US" sz="2400" b="1">
                <a:latin typeface="Times New Roman" pitchFamily="18" charset="0"/>
              </a:rPr>
              <a:t>成分不纯      </a:t>
            </a:r>
            <a:r>
              <a:rPr lang="en-US" altLang="zh-CN" sz="2400" b="1">
                <a:latin typeface="Times New Roman" pitchFamily="18" charset="0"/>
              </a:rPr>
              <a:t>B </a:t>
            </a:r>
            <a:r>
              <a:rPr lang="zh-CN" altLang="en-US" sz="2400" b="1">
                <a:latin typeface="Times New Roman" pitchFamily="18" charset="0"/>
              </a:rPr>
              <a:t>辨正是非    </a:t>
            </a:r>
            <a:r>
              <a:rPr lang="en-US" altLang="zh-CN" sz="2400" b="1">
                <a:latin typeface="Times New Roman" pitchFamily="18" charset="0"/>
              </a:rPr>
              <a:t>C</a:t>
            </a:r>
            <a:r>
              <a:rPr lang="zh-CN" altLang="en-US" sz="2400" b="1">
                <a:latin typeface="Times New Roman" pitchFamily="18" charset="0"/>
              </a:rPr>
              <a:t>不允其议   </a:t>
            </a:r>
            <a:r>
              <a:rPr lang="en-US" altLang="zh-CN" sz="2400" b="1">
                <a:latin typeface="Times New Roman" pitchFamily="18" charset="0"/>
              </a:rPr>
              <a:t>D  </a:t>
            </a:r>
            <a:r>
              <a:rPr lang="zh-CN" altLang="en-US" sz="2400" b="1">
                <a:latin typeface="Times New Roman" pitchFamily="18" charset="0"/>
              </a:rPr>
              <a:t>颜色错杂   </a:t>
            </a:r>
          </a:p>
          <a:p>
            <a:r>
              <a:rPr lang="zh-CN" altLang="en-US" sz="2400" b="1">
                <a:latin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僻</a:t>
            </a:r>
            <a:r>
              <a:rPr lang="zh-CN" altLang="en-US" sz="2400" b="1">
                <a:latin typeface="Times New Roman" pitchFamily="18" charset="0"/>
              </a:rPr>
              <a:t>不当道者，皆不及往（      ）</a:t>
            </a:r>
          </a:p>
          <a:p>
            <a:r>
              <a:rPr lang="zh-CN" altLang="en-US" sz="2400" b="1">
                <a:latin typeface="Times New Roman" pitchFamily="18" charset="0"/>
              </a:rPr>
              <a:t>       </a:t>
            </a:r>
            <a:r>
              <a:rPr lang="en-US" altLang="zh-CN" sz="2400" b="1">
                <a:latin typeface="Times New Roman" pitchFamily="18" charset="0"/>
              </a:rPr>
              <a:t>A </a:t>
            </a:r>
            <a:r>
              <a:rPr lang="zh-CN" altLang="en-US" sz="2400" b="1">
                <a:latin typeface="Times New Roman" pitchFamily="18" charset="0"/>
              </a:rPr>
              <a:t>不正                   </a:t>
            </a:r>
            <a:r>
              <a:rPr lang="en-US" altLang="zh-CN" sz="2400" b="1">
                <a:latin typeface="Times New Roman" pitchFamily="18" charset="0"/>
              </a:rPr>
              <a:t>B </a:t>
            </a:r>
            <a:r>
              <a:rPr lang="zh-CN" altLang="en-US" sz="2400" b="1">
                <a:latin typeface="Times New Roman" pitchFamily="18" charset="0"/>
              </a:rPr>
              <a:t>偏僻                  </a:t>
            </a:r>
            <a:r>
              <a:rPr lang="en-US" altLang="zh-CN" sz="2400" b="1">
                <a:latin typeface="Times New Roman" pitchFamily="18" charset="0"/>
              </a:rPr>
              <a:t>C</a:t>
            </a:r>
            <a:r>
              <a:rPr lang="zh-CN" altLang="en-US" sz="2400" b="1">
                <a:latin typeface="Times New Roman" pitchFamily="18" charset="0"/>
              </a:rPr>
              <a:t>冷僻           </a:t>
            </a:r>
            <a:r>
              <a:rPr lang="en-US" altLang="zh-CN" sz="2400" b="1">
                <a:latin typeface="Times New Roman" pitchFamily="18" charset="0"/>
              </a:rPr>
              <a:t>D</a:t>
            </a:r>
            <a:r>
              <a:rPr lang="zh-CN" altLang="en-US" sz="2400" b="1">
                <a:latin typeface="Times New Roman" pitchFamily="18" charset="0"/>
              </a:rPr>
              <a:t>僻静					</a:t>
            </a:r>
          </a:p>
          <a:p>
            <a:pPr>
              <a:spcBef>
                <a:spcPct val="20000"/>
              </a:spcBef>
            </a:pPr>
            <a:r>
              <a:rPr lang="zh-CN" altLang="en-US">
                <a:latin typeface="Times New Roman" pitchFamily="18" charset="0"/>
              </a:rPr>
              <a:t>                                 </a:t>
            </a:r>
          </a:p>
          <a:p>
            <a:pPr>
              <a:spcBef>
                <a:spcPct val="20000"/>
              </a:spcBef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15718" name="文本框 115717"/>
          <p:cNvSpPr txBox="1"/>
          <p:nvPr/>
        </p:nvSpPr>
        <p:spPr>
          <a:xfrm>
            <a:off x="4403725" y="4068763"/>
            <a:ext cx="2444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Times New Roman" pitchFamily="18" charset="0"/>
              </a:rPr>
              <a:t>	</a:t>
            </a:r>
          </a:p>
        </p:txBody>
      </p:sp>
      <p:sp>
        <p:nvSpPr>
          <p:cNvPr id="115719" name="文本框 115718"/>
          <p:cNvSpPr txBox="1"/>
          <p:nvPr/>
        </p:nvSpPr>
        <p:spPr>
          <a:xfrm>
            <a:off x="3733800" y="4019550"/>
            <a:ext cx="3206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15720" name="文本框 115719"/>
          <p:cNvSpPr txBox="1"/>
          <p:nvPr/>
        </p:nvSpPr>
        <p:spPr>
          <a:xfrm>
            <a:off x="4419600" y="4873625"/>
            <a:ext cx="44132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15721" name="文本框 115720"/>
          <p:cNvSpPr txBox="1"/>
          <p:nvPr/>
        </p:nvSpPr>
        <p:spPr>
          <a:xfrm>
            <a:off x="4800600" y="5729288"/>
            <a:ext cx="3968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build="p"/>
      <p:bldP spid="115719" grpId="1" build="p"/>
      <p:bldP spid="115720" grpId="2" build="p"/>
      <p:bldP spid="115721" grpId="3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6738" name="标题 116737"/>
          <p:cNvSpPr>
            <a:spLocks noGrp="1"/>
          </p:cNvSpPr>
          <p:nvPr>
            <p:ph type="title"/>
          </p:nvPr>
        </p:nvSpPr>
        <p:spPr>
          <a:xfrm>
            <a:off x="0" y="341313"/>
            <a:ext cx="7772400" cy="855662"/>
          </a:xfrm>
        </p:spPr>
        <p:txBody>
          <a:bodyPr anchor="ctr"/>
          <a:lstStyle/>
          <a:p>
            <a:r>
              <a:rPr lang="en-US" altLang="zh-CN" sz="3200" b="1"/>
              <a:t>3</a:t>
            </a:r>
            <a:r>
              <a:rPr lang="zh-CN" altLang="en-US" sz="3200" b="1"/>
              <a:t>、下列各组判断正确的一项是（   ）</a:t>
            </a:r>
          </a:p>
        </p:txBody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>
          <a:xfrm>
            <a:off x="838200" y="1196975"/>
            <a:ext cx="7772400" cy="6499225"/>
          </a:xfrm>
        </p:spPr>
        <p:txBody>
          <a:bodyPr/>
          <a:lstStyle/>
          <a:p>
            <a:pPr>
              <a:buNone/>
            </a:pPr>
            <a:r>
              <a:rPr lang="en-US" altLang="zh-CN" sz="2000"/>
              <a:t> </a:t>
            </a:r>
            <a:r>
              <a:rPr lang="zh-CN" altLang="en-US" sz="2000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）最高</a:t>
            </a:r>
            <a:r>
              <a:rPr lang="zh-CN" altLang="en-US" sz="2000" b="1">
                <a:solidFill>
                  <a:srgbClr val="FF0000"/>
                </a:solidFill>
              </a:rPr>
              <a:t>日观</a:t>
            </a:r>
            <a:r>
              <a:rPr lang="zh-CN" altLang="en-US" sz="2000" b="1"/>
              <a:t>以西峰，在长城南十五里</a:t>
            </a:r>
          </a:p>
          <a:p>
            <a:pPr>
              <a:buNone/>
            </a:pPr>
            <a:r>
              <a:rPr lang="zh-CN" altLang="en-US" sz="2000" b="1"/>
              <a:t> （</a:t>
            </a:r>
            <a:r>
              <a:rPr lang="en-US" altLang="zh-CN" sz="2000" b="1"/>
              <a:t>2</a:t>
            </a:r>
            <a:r>
              <a:rPr lang="zh-CN" altLang="en-US" sz="2000" b="1"/>
              <a:t>） 与子颍坐</a:t>
            </a:r>
            <a:r>
              <a:rPr lang="zh-CN" altLang="en-US" sz="2000" b="1">
                <a:solidFill>
                  <a:srgbClr val="FF0000"/>
                </a:solidFill>
              </a:rPr>
              <a:t>日观</a:t>
            </a:r>
            <a:r>
              <a:rPr lang="zh-CN" altLang="en-US" sz="2000" b="1"/>
              <a:t>亭待日出</a:t>
            </a:r>
          </a:p>
          <a:p>
            <a:pPr>
              <a:buNone/>
            </a:pPr>
            <a:r>
              <a:rPr lang="zh-CN" altLang="en-US" sz="2000" b="1"/>
              <a:t> （</a:t>
            </a:r>
            <a:r>
              <a:rPr lang="en-US" altLang="zh-CN" sz="2000" b="1"/>
              <a:t>3</a:t>
            </a:r>
            <a:r>
              <a:rPr lang="zh-CN" altLang="en-US" sz="2000" b="1"/>
              <a:t>） 回视</a:t>
            </a:r>
            <a:r>
              <a:rPr lang="zh-CN" altLang="en-US" sz="2000" b="1">
                <a:solidFill>
                  <a:srgbClr val="FF0000"/>
                </a:solidFill>
              </a:rPr>
              <a:t>日观</a:t>
            </a:r>
            <a:r>
              <a:rPr lang="zh-CN" altLang="en-US" sz="2000" b="1"/>
              <a:t>以西峰，或得日，或否</a:t>
            </a:r>
          </a:p>
          <a:p>
            <a:pPr>
              <a:buNone/>
            </a:pPr>
            <a:r>
              <a:rPr lang="zh-CN" altLang="en-US" sz="2000" b="1"/>
              <a:t> （</a:t>
            </a:r>
            <a:r>
              <a:rPr lang="en-US" altLang="zh-CN" sz="2000" b="1"/>
              <a:t>4</a:t>
            </a:r>
            <a:r>
              <a:rPr lang="zh-CN" altLang="en-US" sz="2000" b="1"/>
              <a:t>）至</a:t>
            </a:r>
            <a:r>
              <a:rPr lang="zh-CN" altLang="en-US" sz="2000" b="1">
                <a:solidFill>
                  <a:srgbClr val="FF0000"/>
                </a:solidFill>
              </a:rPr>
              <a:t>日观</a:t>
            </a:r>
            <a:r>
              <a:rPr lang="zh-CN" altLang="en-US" sz="2000" b="1"/>
              <a:t>数里内无树，而雪与人膝齐</a:t>
            </a:r>
          </a:p>
          <a:p>
            <a:pPr>
              <a:buNone/>
            </a:pPr>
            <a:r>
              <a:rPr lang="en-US" altLang="zh-CN" sz="2000" b="1"/>
              <a:t>A</a:t>
            </a: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）（</a:t>
            </a:r>
            <a:r>
              <a:rPr lang="en-US" altLang="zh-CN" sz="2000" b="1"/>
              <a:t>2</a:t>
            </a:r>
            <a:r>
              <a:rPr lang="zh-CN" altLang="en-US" sz="2000" b="1"/>
              <a:t>）是山峰名，（</a:t>
            </a:r>
            <a:r>
              <a:rPr lang="en-US" altLang="zh-CN" sz="2000" b="1"/>
              <a:t>3</a:t>
            </a:r>
            <a:r>
              <a:rPr lang="zh-CN" altLang="en-US" sz="2000" b="1"/>
              <a:t>）（</a:t>
            </a:r>
            <a:r>
              <a:rPr lang="en-US" altLang="zh-CN" sz="2000" b="1"/>
              <a:t>4</a:t>
            </a:r>
            <a:r>
              <a:rPr lang="zh-CN" altLang="en-US" sz="2000" b="1"/>
              <a:t>）是亭名</a:t>
            </a:r>
          </a:p>
          <a:p>
            <a:pPr>
              <a:buNone/>
            </a:pPr>
            <a:r>
              <a:rPr lang="en-US" altLang="zh-CN" sz="2000" b="1"/>
              <a:t>B</a:t>
            </a: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）（</a:t>
            </a:r>
            <a:r>
              <a:rPr lang="en-US" altLang="zh-CN" sz="2000" b="1"/>
              <a:t>3</a:t>
            </a:r>
            <a:r>
              <a:rPr lang="zh-CN" altLang="en-US" sz="2000" b="1"/>
              <a:t>）指山峰，（</a:t>
            </a:r>
            <a:r>
              <a:rPr lang="en-US" altLang="zh-CN" sz="2000" b="1"/>
              <a:t>2</a:t>
            </a:r>
            <a:r>
              <a:rPr lang="zh-CN" altLang="en-US" sz="2000" b="1"/>
              <a:t>）（</a:t>
            </a:r>
            <a:r>
              <a:rPr lang="en-US" altLang="zh-CN" sz="2000" b="1"/>
              <a:t>4</a:t>
            </a:r>
            <a:r>
              <a:rPr lang="zh-CN" altLang="en-US" sz="2000" b="1"/>
              <a:t>）指亭</a:t>
            </a:r>
          </a:p>
          <a:p>
            <a:pPr>
              <a:buNone/>
            </a:pPr>
            <a:r>
              <a:rPr lang="en-US" altLang="zh-CN" sz="2000" b="1"/>
              <a:t>C</a:t>
            </a: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）（</a:t>
            </a:r>
            <a:r>
              <a:rPr lang="en-US" altLang="zh-CN" sz="2000" b="1"/>
              <a:t>3</a:t>
            </a:r>
            <a:r>
              <a:rPr lang="zh-CN" altLang="en-US" sz="2000" b="1"/>
              <a:t>）（</a:t>
            </a:r>
            <a:r>
              <a:rPr lang="en-US" altLang="zh-CN" sz="2000" b="1"/>
              <a:t>4</a:t>
            </a:r>
            <a:r>
              <a:rPr lang="zh-CN" altLang="en-US" sz="2000" b="1"/>
              <a:t>）是山峰名，（</a:t>
            </a:r>
            <a:r>
              <a:rPr lang="en-US" altLang="zh-CN" sz="2000" b="1"/>
              <a:t>2</a:t>
            </a:r>
            <a:r>
              <a:rPr lang="zh-CN" altLang="en-US" sz="2000" b="1"/>
              <a:t>）指亭</a:t>
            </a:r>
          </a:p>
          <a:p>
            <a:pPr>
              <a:buNone/>
            </a:pPr>
            <a:r>
              <a:rPr lang="en-US" altLang="zh-CN" sz="2000" b="1"/>
              <a:t>D</a:t>
            </a: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）（</a:t>
            </a:r>
            <a:r>
              <a:rPr lang="en-US" altLang="zh-CN" sz="2000" b="1"/>
              <a:t>4</a:t>
            </a:r>
            <a:r>
              <a:rPr lang="zh-CN" altLang="en-US" sz="2000" b="1"/>
              <a:t>）指山峰     （</a:t>
            </a:r>
            <a:r>
              <a:rPr lang="en-US" altLang="zh-CN" sz="2000" b="1"/>
              <a:t>2</a:t>
            </a:r>
            <a:r>
              <a:rPr lang="zh-CN" altLang="en-US" sz="2000" b="1"/>
              <a:t>）（</a:t>
            </a:r>
            <a:r>
              <a:rPr lang="en-US" altLang="zh-CN" sz="2000" b="1"/>
              <a:t>3</a:t>
            </a:r>
            <a:r>
              <a:rPr lang="zh-CN" altLang="en-US" sz="2000" b="1"/>
              <a:t>）是亭名</a:t>
            </a:r>
          </a:p>
        </p:txBody>
      </p:sp>
      <p:sp>
        <p:nvSpPr>
          <p:cNvPr id="116740" name="文本框 116739"/>
          <p:cNvSpPr txBox="1"/>
          <p:nvPr/>
        </p:nvSpPr>
        <p:spPr>
          <a:xfrm>
            <a:off x="6461125" y="417513"/>
            <a:ext cx="420688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16741" name="文本框 116740"/>
          <p:cNvSpPr txBox="1"/>
          <p:nvPr/>
        </p:nvSpPr>
        <p:spPr>
          <a:xfrm>
            <a:off x="762000" y="4618038"/>
            <a:ext cx="6569075" cy="1951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Times New Roman" pitchFamily="18" charset="0"/>
              </a:rPr>
              <a:t>4</a:t>
            </a:r>
            <a:r>
              <a:rPr lang="zh-CN" altLang="en-US" b="1">
                <a:latin typeface="Times New Roman" pitchFamily="18" charset="0"/>
              </a:rPr>
              <a:t>、下列句子不是判断句的一句是（   ）</a:t>
            </a:r>
          </a:p>
          <a:p>
            <a:r>
              <a:rPr lang="en-US" altLang="zh-CN" sz="2000" b="1">
                <a:latin typeface="Times New Roman" pitchFamily="18" charset="0"/>
              </a:rPr>
              <a:t>A</a:t>
            </a:r>
            <a:r>
              <a:rPr lang="zh-CN" altLang="en-US" sz="2000" b="1">
                <a:latin typeface="Times New Roman" pitchFamily="18" charset="0"/>
              </a:rPr>
              <a:t>当其南北分者，古长城也。</a:t>
            </a:r>
          </a:p>
          <a:p>
            <a:r>
              <a:rPr lang="en-US" altLang="zh-CN" sz="2000" b="1">
                <a:latin typeface="Times New Roman" pitchFamily="18" charset="0"/>
              </a:rPr>
              <a:t>B</a:t>
            </a:r>
            <a:r>
              <a:rPr lang="zh-CN" altLang="en-US" sz="2000" b="1">
                <a:latin typeface="Times New Roman" pitchFamily="18" charset="0"/>
              </a:rPr>
              <a:t>中谷绕泰山城下，郦道元所谓环水也</a:t>
            </a:r>
          </a:p>
          <a:p>
            <a:r>
              <a:rPr lang="en-US" altLang="zh-CN" sz="2000" b="1">
                <a:latin typeface="Times New Roman" pitchFamily="18" charset="0"/>
              </a:rPr>
              <a:t>C</a:t>
            </a:r>
            <a:r>
              <a:rPr lang="zh-CN" altLang="en-US" sz="2000" b="1">
                <a:latin typeface="Times New Roman" pitchFamily="18" charset="0"/>
              </a:rPr>
              <a:t>稍见云中白若樗蒲数十立者，山也</a:t>
            </a:r>
          </a:p>
          <a:p>
            <a:r>
              <a:rPr lang="en-US" altLang="zh-CN" sz="2000" b="1">
                <a:latin typeface="Times New Roman" pitchFamily="18" charset="0"/>
              </a:rPr>
              <a:t>D</a:t>
            </a:r>
            <a:r>
              <a:rPr lang="zh-CN" altLang="en-US" sz="2000" b="1">
                <a:latin typeface="Times New Roman" pitchFamily="18" charset="0"/>
              </a:rPr>
              <a:t>是日，观道中石刻</a:t>
            </a:r>
          </a:p>
        </p:txBody>
      </p:sp>
      <p:sp>
        <p:nvSpPr>
          <p:cNvPr id="116742" name="文本框 116741"/>
          <p:cNvSpPr txBox="1"/>
          <p:nvPr/>
        </p:nvSpPr>
        <p:spPr>
          <a:xfrm>
            <a:off x="6324600" y="4618038"/>
            <a:ext cx="3968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 build="p"/>
      <p:bldP spid="116742" grpI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2" name="标题 117761"/>
          <p:cNvSpPr>
            <a:spLocks noGrp="1"/>
          </p:cNvSpPr>
          <p:nvPr>
            <p:ph type="title"/>
          </p:nvPr>
        </p:nvSpPr>
        <p:spPr>
          <a:xfrm>
            <a:off x="685800" y="684213"/>
            <a:ext cx="8458200" cy="1282700"/>
          </a:xfrm>
        </p:spPr>
        <p:txBody>
          <a:bodyPr anchor="ctr"/>
          <a:lstStyle/>
          <a:p>
            <a:r>
              <a:rPr lang="en-US" altLang="zh-CN" sz="3600" b="1"/>
              <a:t>5</a:t>
            </a:r>
            <a:r>
              <a:rPr lang="zh-CN" altLang="en-US" sz="3600" b="1"/>
              <a:t>、下列说法不正确的一项是（    ）</a:t>
            </a:r>
          </a:p>
        </p:txBody>
      </p:sp>
      <p:sp>
        <p:nvSpPr>
          <p:cNvPr id="117763" name="文本占位符 117762"/>
          <p:cNvSpPr>
            <a:spLocks noGrp="1"/>
          </p:cNvSpPr>
          <p:nvPr>
            <p:ph type="body" idx="1"/>
          </p:nvPr>
        </p:nvSpPr>
        <p:spPr>
          <a:xfrm>
            <a:off x="685800" y="1795463"/>
            <a:ext cx="7924800" cy="5130800"/>
          </a:xfrm>
        </p:spPr>
        <p:txBody>
          <a:bodyPr/>
          <a:lstStyle/>
          <a:p>
            <a:r>
              <a:rPr lang="en-US" altLang="zh-CN" sz="2800" b="1"/>
              <a:t>A</a:t>
            </a:r>
            <a:r>
              <a:rPr lang="zh-CN" altLang="en-US" sz="2800" b="1"/>
              <a:t>山的南面、水的北面为“阳”；山的北面水的南面为“阴”。</a:t>
            </a:r>
          </a:p>
          <a:p>
            <a:r>
              <a:rPr lang="en-US" altLang="zh-CN" sz="2800" b="1"/>
              <a:t>B</a:t>
            </a:r>
            <a:r>
              <a:rPr lang="zh-CN" altLang="en-US" sz="2800" b="1"/>
              <a:t>城墙有内外之分，里面一道为“城”，外面一道为“郭”。“望晚日城郭”一句中，“城郭”泛指城墙。</a:t>
            </a:r>
          </a:p>
          <a:p>
            <a:r>
              <a:rPr lang="en-US" altLang="zh-CN" sz="2800" b="1"/>
              <a:t>C</a:t>
            </a:r>
            <a:r>
              <a:rPr lang="zh-CN" altLang="en-US" sz="2800" b="1"/>
              <a:t>农历每月初一为“朔”，十五为“望”，最末一天为“晦”。</a:t>
            </a:r>
          </a:p>
          <a:p>
            <a:r>
              <a:rPr lang="en-US" altLang="zh-CN" sz="2800" b="1"/>
              <a:t>D</a:t>
            </a:r>
            <a:r>
              <a:rPr lang="zh-CN" altLang="en-US" sz="2800" b="1"/>
              <a:t>桐城姚鼐记，以桐城标明自己所属文学流派。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/>
          </a:p>
        </p:txBody>
      </p:sp>
      <p:sp>
        <p:nvSpPr>
          <p:cNvPr id="117764" name="文本框 117763"/>
          <p:cNvSpPr txBox="1"/>
          <p:nvPr/>
        </p:nvSpPr>
        <p:spPr>
          <a:xfrm>
            <a:off x="7543800" y="941388"/>
            <a:ext cx="3968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17765" name="直接连接符 117764"/>
          <p:cNvSpPr/>
          <p:nvPr/>
        </p:nvSpPr>
        <p:spPr>
          <a:xfrm>
            <a:off x="5410200" y="5986463"/>
            <a:ext cx="28956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8786" name="图片 118785" descr="big44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04800" y="257175"/>
            <a:ext cx="8534400" cy="709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7" name="文本占位符 1187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7696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3600" b="1">
                <a:solidFill>
                  <a:srgbClr val="0000FF"/>
                </a:solidFill>
              </a:rPr>
              <a:t>3  </a:t>
            </a:r>
            <a:r>
              <a:rPr lang="zh-CN" altLang="en-US" sz="3600" b="1">
                <a:solidFill>
                  <a:srgbClr val="0000FF"/>
                </a:solidFill>
              </a:rPr>
              <a:t>古代纪年月日法</a:t>
            </a:r>
          </a:p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FF0066"/>
                </a:solidFill>
              </a:rPr>
              <a:t>（</a:t>
            </a:r>
            <a:r>
              <a:rPr lang="en-US" altLang="zh-CN" sz="3600">
                <a:solidFill>
                  <a:srgbClr val="FF0066"/>
                </a:solidFill>
              </a:rPr>
              <a:t>1</a:t>
            </a:r>
            <a:r>
              <a:rPr lang="zh-CN" altLang="en-US" sz="3600">
                <a:solidFill>
                  <a:srgbClr val="FF0066"/>
                </a:solidFill>
              </a:rPr>
              <a:t>）年号纪年法</a:t>
            </a:r>
            <a:r>
              <a:rPr lang="zh-CN" altLang="en-US" sz="3600"/>
              <a:t>：由汉武帝开始有年号。皇帝即位，都要改元，称元年，依次为二年、三年等。例如，乾隆三十九年十二月。</a:t>
            </a:r>
          </a:p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FF0066"/>
                </a:solidFill>
              </a:rPr>
              <a:t>（</a:t>
            </a:r>
            <a:r>
              <a:rPr lang="en-US" altLang="zh-CN" sz="3600">
                <a:solidFill>
                  <a:srgbClr val="FF0066"/>
                </a:solidFill>
              </a:rPr>
              <a:t>2</a:t>
            </a:r>
            <a:r>
              <a:rPr lang="zh-CN" altLang="en-US" sz="3600">
                <a:solidFill>
                  <a:srgbClr val="FF0066"/>
                </a:solidFill>
              </a:rPr>
              <a:t>）干支纪年法</a:t>
            </a:r>
            <a:r>
              <a:rPr lang="zh-CN" altLang="en-US" sz="3600"/>
              <a:t>：</a:t>
            </a:r>
          </a:p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CC0099"/>
                </a:solidFill>
              </a:rPr>
              <a:t>天干</a:t>
            </a:r>
            <a:r>
              <a:rPr lang="zh-CN" altLang="en-US" sz="3600"/>
              <a:t>：甲、乙、丙、丁、戊、已、庚、辛、壬、癸</a:t>
            </a:r>
          </a:p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CC0099"/>
                </a:solidFill>
              </a:rPr>
              <a:t>地支</a:t>
            </a:r>
            <a:r>
              <a:rPr lang="zh-CN" altLang="en-US" sz="3600"/>
              <a:t>：子、丑、寅、卯、辰、巳、午、未、申、酉、戌、亥</a:t>
            </a:r>
          </a:p>
          <a:p>
            <a:pPr>
              <a:lnSpc>
                <a:spcPct val="80000"/>
              </a:lnSpc>
            </a:pPr>
            <a:r>
              <a:rPr lang="zh-CN" altLang="en-US" sz="3600"/>
              <a:t>干支两字相配，六十年周而复始，用以纪年。也可以用来纪日。纪年，例如，丁卯三月；纪日，例如，是月丁未。</a:t>
            </a:r>
          </a:p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CC0099"/>
                </a:solidFill>
              </a:rPr>
              <a:t>年号与干支可以兼用</a:t>
            </a:r>
            <a:r>
              <a:rPr lang="zh-CN" altLang="en-US" sz="3600"/>
              <a:t>，例如：元丰七年六月丁丑。</a:t>
            </a:r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uiExpand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9810" name="图片 119809" descr="big44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04800" y="257175"/>
            <a:ext cx="8534400" cy="709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1" name="文本占位符 1198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769620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en-US" altLang="zh-CN"/>
              <a:t> </a:t>
            </a:r>
            <a:r>
              <a:rPr lang="zh-CN" altLang="en-US" sz="3600">
                <a:solidFill>
                  <a:srgbClr val="FF0066"/>
                </a:solidFill>
              </a:rPr>
              <a:t>简便的干支纪年推算法</a:t>
            </a:r>
          </a:p>
          <a:p>
            <a:pPr>
              <a:lnSpc>
                <a:spcPct val="75000"/>
              </a:lnSpc>
            </a:pPr>
            <a:r>
              <a:rPr lang="zh-CN" altLang="en-US" sz="3600"/>
              <a:t>     </a:t>
            </a:r>
            <a:r>
              <a:rPr lang="zh-CN" altLang="en-US" sz="3600">
                <a:solidFill>
                  <a:srgbClr val="CC0099"/>
                </a:solidFill>
              </a:rPr>
              <a:t>公元年</a:t>
            </a:r>
            <a:r>
              <a:rPr lang="en-US" altLang="zh-CN" sz="3600">
                <a:solidFill>
                  <a:srgbClr val="CC0099"/>
                </a:solidFill>
              </a:rPr>
              <a:t>÷10</a:t>
            </a:r>
            <a:r>
              <a:rPr lang="zh-CN" altLang="en-US" sz="3600">
                <a:solidFill>
                  <a:srgbClr val="CC0099"/>
                </a:solidFill>
              </a:rPr>
              <a:t>，余数</a:t>
            </a:r>
            <a:r>
              <a:rPr lang="en-US" altLang="zh-CN" sz="3600">
                <a:solidFill>
                  <a:srgbClr val="CC0099"/>
                </a:solidFill>
              </a:rPr>
              <a:t>-3</a:t>
            </a:r>
            <a:r>
              <a:rPr lang="zh-CN" altLang="en-US" sz="3600">
                <a:solidFill>
                  <a:srgbClr val="CC0099"/>
                </a:solidFill>
              </a:rPr>
              <a:t>，得数为天干；</a:t>
            </a:r>
          </a:p>
          <a:p>
            <a:pPr>
              <a:lnSpc>
                <a:spcPct val="75000"/>
              </a:lnSpc>
            </a:pPr>
            <a:r>
              <a:rPr lang="zh-CN" altLang="en-US" sz="3600">
                <a:solidFill>
                  <a:srgbClr val="CC0099"/>
                </a:solidFill>
              </a:rPr>
              <a:t>     公元年</a:t>
            </a:r>
            <a:r>
              <a:rPr lang="en-US" altLang="zh-CN" sz="3600">
                <a:solidFill>
                  <a:srgbClr val="CC0099"/>
                </a:solidFill>
              </a:rPr>
              <a:t>÷12</a:t>
            </a:r>
            <a:r>
              <a:rPr lang="zh-CN" altLang="en-US" sz="3600">
                <a:solidFill>
                  <a:srgbClr val="CC0099"/>
                </a:solidFill>
              </a:rPr>
              <a:t>，余数</a:t>
            </a:r>
            <a:r>
              <a:rPr lang="en-US" altLang="zh-CN" sz="3600">
                <a:solidFill>
                  <a:srgbClr val="CC0099"/>
                </a:solidFill>
              </a:rPr>
              <a:t>-3</a:t>
            </a:r>
            <a:r>
              <a:rPr lang="zh-CN" altLang="en-US" sz="3600">
                <a:solidFill>
                  <a:srgbClr val="CC0099"/>
                </a:solidFill>
              </a:rPr>
              <a:t>，得数为地支。</a:t>
            </a:r>
            <a:endParaRPr lang="zh-CN" altLang="en-US" sz="3600"/>
          </a:p>
          <a:p>
            <a:pPr>
              <a:lnSpc>
                <a:spcPct val="75000"/>
              </a:lnSpc>
            </a:pPr>
            <a:r>
              <a:rPr lang="zh-CN" altLang="en-US" sz="3600"/>
              <a:t>     例如</a:t>
            </a:r>
            <a:r>
              <a:rPr lang="en-US" altLang="zh-CN" sz="3600"/>
              <a:t>1999</a:t>
            </a:r>
            <a:r>
              <a:rPr lang="zh-CN" altLang="en-US" sz="3600"/>
              <a:t>年，</a:t>
            </a:r>
            <a:r>
              <a:rPr lang="en-US" altLang="zh-CN" sz="3600"/>
              <a:t>1999÷10</a:t>
            </a:r>
            <a:r>
              <a:rPr lang="zh-CN" altLang="en-US" sz="3600"/>
              <a:t>，余数为</a:t>
            </a:r>
            <a:r>
              <a:rPr lang="en-US" altLang="zh-CN" sz="3600"/>
              <a:t>9</a:t>
            </a:r>
            <a:r>
              <a:rPr lang="zh-CN" altLang="en-US" sz="3600"/>
              <a:t>，</a:t>
            </a:r>
            <a:r>
              <a:rPr lang="en-US" altLang="zh-CN" sz="3600"/>
              <a:t>9-3=6</a:t>
            </a:r>
            <a:r>
              <a:rPr lang="zh-CN" altLang="en-US" sz="3600"/>
              <a:t>，天干为已；</a:t>
            </a:r>
            <a:r>
              <a:rPr lang="en-US" altLang="zh-CN" sz="3600"/>
              <a:t>1999÷12</a:t>
            </a:r>
            <a:r>
              <a:rPr lang="zh-CN" altLang="en-US" sz="3600"/>
              <a:t>，余数为</a:t>
            </a:r>
            <a:r>
              <a:rPr lang="en-US" altLang="zh-CN" sz="3600"/>
              <a:t>7</a:t>
            </a:r>
            <a:r>
              <a:rPr lang="zh-CN" altLang="en-US" sz="3600"/>
              <a:t>，</a:t>
            </a:r>
            <a:r>
              <a:rPr lang="en-US" altLang="zh-CN" sz="3600"/>
              <a:t>7-3=4</a:t>
            </a:r>
            <a:r>
              <a:rPr lang="zh-CN" altLang="en-US" sz="3600"/>
              <a:t>，地支为卯，</a:t>
            </a:r>
            <a:r>
              <a:rPr lang="en-US" altLang="zh-CN" sz="3600"/>
              <a:t>1999</a:t>
            </a:r>
            <a:r>
              <a:rPr lang="zh-CN" altLang="en-US" sz="3600"/>
              <a:t>年就是已卯年。</a:t>
            </a:r>
          </a:p>
          <a:p>
            <a:pPr>
              <a:lnSpc>
                <a:spcPct val="75000"/>
              </a:lnSpc>
            </a:pPr>
            <a:r>
              <a:rPr lang="zh-CN" altLang="en-US" sz="3600"/>
              <a:t>     </a:t>
            </a:r>
            <a:r>
              <a:rPr lang="zh-CN" altLang="en-US" sz="3600">
                <a:solidFill>
                  <a:srgbClr val="CC0099"/>
                </a:solidFill>
              </a:rPr>
              <a:t>如果余数小于</a:t>
            </a:r>
            <a:r>
              <a:rPr lang="en-US" altLang="zh-CN" sz="3600">
                <a:solidFill>
                  <a:srgbClr val="CC0099"/>
                </a:solidFill>
              </a:rPr>
              <a:t>3</a:t>
            </a:r>
            <a:r>
              <a:rPr lang="zh-CN" altLang="en-US" sz="3600">
                <a:solidFill>
                  <a:srgbClr val="CC0099"/>
                </a:solidFill>
              </a:rPr>
              <a:t>，加上一个除数再减</a:t>
            </a:r>
            <a:r>
              <a:rPr lang="en-US" altLang="zh-CN" sz="3600">
                <a:solidFill>
                  <a:srgbClr val="CC0099"/>
                </a:solidFill>
              </a:rPr>
              <a:t>3</a:t>
            </a:r>
            <a:r>
              <a:rPr lang="zh-CN" altLang="en-US" sz="3600">
                <a:solidFill>
                  <a:srgbClr val="CC0099"/>
                </a:solidFill>
              </a:rPr>
              <a:t>。</a:t>
            </a:r>
            <a:r>
              <a:rPr lang="zh-CN" altLang="en-US" sz="3600"/>
              <a:t> 例如</a:t>
            </a:r>
            <a:r>
              <a:rPr lang="en-US" altLang="zh-CN" sz="3600"/>
              <a:t>2001</a:t>
            </a:r>
            <a:r>
              <a:rPr lang="zh-CN" altLang="en-US" sz="3600"/>
              <a:t>年，</a:t>
            </a:r>
            <a:r>
              <a:rPr lang="en-US" altLang="zh-CN" sz="3600"/>
              <a:t>2001÷10</a:t>
            </a:r>
            <a:r>
              <a:rPr lang="zh-CN" altLang="en-US" sz="3600"/>
              <a:t>，余数是</a:t>
            </a:r>
            <a:r>
              <a:rPr lang="en-US" altLang="zh-CN" sz="3600"/>
              <a:t>1</a:t>
            </a:r>
            <a:r>
              <a:rPr lang="zh-CN" altLang="en-US" sz="3600"/>
              <a:t>，加上</a:t>
            </a:r>
            <a:r>
              <a:rPr lang="en-US" altLang="zh-CN" sz="3600"/>
              <a:t>10</a:t>
            </a:r>
            <a:r>
              <a:rPr lang="zh-CN" altLang="en-US" sz="3600"/>
              <a:t>等于</a:t>
            </a:r>
            <a:r>
              <a:rPr lang="en-US" altLang="zh-CN" sz="3600"/>
              <a:t>11</a:t>
            </a:r>
            <a:r>
              <a:rPr lang="zh-CN" altLang="en-US" sz="3600"/>
              <a:t>，</a:t>
            </a:r>
            <a:r>
              <a:rPr lang="en-US" altLang="zh-CN" sz="3600"/>
              <a:t>11-3=8</a:t>
            </a:r>
            <a:r>
              <a:rPr lang="zh-CN" altLang="en-US" sz="3600"/>
              <a:t>，天干为辛；</a:t>
            </a:r>
            <a:r>
              <a:rPr lang="en-US" altLang="zh-CN" sz="3600"/>
              <a:t>2001÷12</a:t>
            </a:r>
            <a:r>
              <a:rPr lang="zh-CN" altLang="en-US" sz="3600"/>
              <a:t>，余数是</a:t>
            </a:r>
            <a:r>
              <a:rPr lang="en-US" altLang="zh-CN" sz="3600"/>
              <a:t>9</a:t>
            </a:r>
            <a:r>
              <a:rPr lang="zh-CN" altLang="en-US" sz="3600"/>
              <a:t>，</a:t>
            </a:r>
            <a:r>
              <a:rPr lang="en-US" altLang="zh-CN" sz="3600"/>
              <a:t>9-3=6</a:t>
            </a:r>
            <a:r>
              <a:rPr lang="zh-CN" altLang="en-US" sz="3600"/>
              <a:t>，地支为巳，</a:t>
            </a:r>
            <a:r>
              <a:rPr lang="en-US" altLang="zh-CN" sz="3600"/>
              <a:t>2001</a:t>
            </a:r>
            <a:r>
              <a:rPr lang="zh-CN" altLang="en-US" sz="3600"/>
              <a:t>年就是辛巳年。</a:t>
            </a:r>
          </a:p>
          <a:p>
            <a:pPr>
              <a:lnSpc>
                <a:spcPct val="75000"/>
              </a:lnSpc>
            </a:pPr>
            <a:r>
              <a:rPr lang="zh-CN" altLang="en-US" sz="3600"/>
              <a:t>     </a:t>
            </a:r>
            <a:r>
              <a:rPr lang="zh-CN" altLang="en-US" sz="3600">
                <a:solidFill>
                  <a:srgbClr val="CC0099"/>
                </a:solidFill>
              </a:rPr>
              <a:t>如果余数</a:t>
            </a:r>
            <a:r>
              <a:rPr lang="en-US" altLang="zh-CN" sz="3600">
                <a:solidFill>
                  <a:srgbClr val="CC0099"/>
                </a:solidFill>
              </a:rPr>
              <a:t>-3</a:t>
            </a:r>
            <a:r>
              <a:rPr lang="zh-CN" altLang="en-US" sz="3600">
                <a:solidFill>
                  <a:srgbClr val="CC0099"/>
                </a:solidFill>
              </a:rPr>
              <a:t>得</a:t>
            </a:r>
            <a:r>
              <a:rPr lang="en-US" altLang="zh-CN" sz="3600">
                <a:solidFill>
                  <a:srgbClr val="CC0099"/>
                </a:solidFill>
              </a:rPr>
              <a:t>0</a:t>
            </a:r>
            <a:r>
              <a:rPr lang="zh-CN" altLang="en-US" sz="3600">
                <a:solidFill>
                  <a:srgbClr val="CC0099"/>
                </a:solidFill>
              </a:rPr>
              <a:t>，就是天干或地支的最末一位。</a:t>
            </a:r>
            <a:r>
              <a:rPr lang="zh-CN" altLang="en-US" sz="3600"/>
              <a:t>例如</a:t>
            </a:r>
            <a:r>
              <a:rPr lang="en-US" altLang="zh-CN" sz="3600"/>
              <a:t>1995</a:t>
            </a:r>
            <a:r>
              <a:rPr lang="zh-CN" altLang="en-US" sz="3600"/>
              <a:t>年，</a:t>
            </a:r>
            <a:r>
              <a:rPr lang="en-US" altLang="zh-CN" sz="3600"/>
              <a:t>1995÷10</a:t>
            </a:r>
            <a:r>
              <a:rPr lang="zh-CN" altLang="en-US" sz="3600"/>
              <a:t>，余数为</a:t>
            </a:r>
            <a:r>
              <a:rPr lang="en-US" altLang="zh-CN" sz="3600"/>
              <a:t>5</a:t>
            </a:r>
            <a:r>
              <a:rPr lang="zh-CN" altLang="en-US" sz="3600"/>
              <a:t>，</a:t>
            </a:r>
            <a:r>
              <a:rPr lang="en-US" altLang="zh-CN" sz="3600"/>
              <a:t>5-3=2</a:t>
            </a:r>
            <a:r>
              <a:rPr lang="zh-CN" altLang="en-US" sz="3600"/>
              <a:t>，天干为乙；</a:t>
            </a:r>
            <a:r>
              <a:rPr lang="en-US" altLang="zh-CN" sz="3600"/>
              <a:t>1995÷12</a:t>
            </a:r>
            <a:r>
              <a:rPr lang="zh-CN" altLang="en-US" sz="3600"/>
              <a:t>，余数为</a:t>
            </a:r>
            <a:r>
              <a:rPr lang="en-US" altLang="zh-CN" sz="3600"/>
              <a:t>3</a:t>
            </a:r>
            <a:r>
              <a:rPr lang="zh-CN" altLang="en-US" sz="3600"/>
              <a:t>，</a:t>
            </a:r>
            <a:r>
              <a:rPr lang="en-US" altLang="zh-CN" sz="3600"/>
              <a:t>3-3=0</a:t>
            </a:r>
            <a:r>
              <a:rPr lang="zh-CN" altLang="en-US" sz="3600"/>
              <a:t>，地支为亥，</a:t>
            </a:r>
            <a:r>
              <a:rPr lang="en-US" altLang="zh-CN" sz="3600"/>
              <a:t>1995</a:t>
            </a:r>
            <a:r>
              <a:rPr lang="zh-CN" altLang="en-US" sz="3600"/>
              <a:t>年就是乙亥年。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uiExpand="1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491</Paragraphs>
  <Slides>102</Slides>
  <Notes>5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baseType="lpstr" size="103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一边听课文范读一边思考，作者是如何来描绘泰山景色的？并概括出五段的段意</vt:lpstr>
      <vt:lpstr>Slide 22</vt:lpstr>
      <vt:lpstr>Slide 23</vt:lpstr>
      <vt:lpstr>Slide 24</vt:lpstr>
      <vt:lpstr>理清文章思路</vt:lpstr>
      <vt:lpstr>思路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泰山，我为你骄傲     田申怡</vt:lpstr>
      <vt:lpstr>Slide 60</vt:lpstr>
      <vt:lpstr>总结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按照时间顺序依次写出：色彩点染——绚丽壮美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泰山，我爱你      杨天天</vt:lpstr>
      <vt:lpstr>Slide 91</vt:lpstr>
      <vt:lpstr>Slide 92</vt:lpstr>
      <vt:lpstr>Slide 93</vt:lpstr>
      <vt:lpstr>Slide 94</vt:lpstr>
      <vt:lpstr>1、下列词语中加点字的读音和字形全部正确的一组（     ）</vt:lpstr>
      <vt:lpstr>3、下列各组判断正确的一项是（   ）</vt:lpstr>
      <vt:lpstr>5、下列说法不正确的一项是（    ）</vt:lpstr>
      <vt:lpstr>Slide 98</vt:lpstr>
      <vt:lpstr>Slide 99</vt:lpstr>
      <vt:lpstr>Slide 100</vt:lpstr>
      <vt:lpstr>Slide 101</vt:lpstr>
      <vt:lpstr>Slide 102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2020-10-09T09:44:51Z</cp:lastPrinted>
  <dcterms:created xsi:type="dcterms:W3CDTF">2020-10-09T09:44:51Z</dcterms:created>
  <dcterms:modified xsi:type="dcterms:W3CDTF">2020-10-09T01:44:56Z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