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7" r:id="rId4"/>
    <p:sldId id="258" r:id="rId5"/>
    <p:sldId id="269" r:id="rId6"/>
    <p:sldId id="268" r:id="rId7"/>
    <p:sldId id="270" r:id="rId8"/>
    <p:sldId id="271" r:id="rId9"/>
    <p:sldId id="272" r:id="rId10"/>
    <p:sldId id="273" r:id="rId11"/>
    <p:sldId id="274" r:id="rId12"/>
    <p:sldId id="275" r:id="rId13"/>
    <p:sldId id="276" r:id="rId14"/>
    <p:sldId id="277" r:id="rId15"/>
    <p:sldId id="278" r:id="rId16"/>
    <p:sldId id="279" r:id="rId17"/>
    <p:sldId id="266" r:id="rId18"/>
    <p:sldId id="281" r:id="rId19"/>
    <p:sldId id="267" r:id="rId20"/>
    <p:sldId id="280" r:id="rId21"/>
    <p:sldId id="282" r:id="rId22"/>
    <p:sldId id="283" r:id="rId23"/>
    <p:sldId id="284" r:id="rId24"/>
    <p:sldId id="285" r:id="rId25"/>
    <p:sldId id="286" r:id="rId26"/>
    <p:sldId id="264" r:id="rId27"/>
    <p:sldId id="265" r:id="rId28"/>
    <p:sldId id="288" r:id="rId29"/>
    <p:sldId id="289" r:id="rId30"/>
    <p:sldId id="290" r:id="rId31"/>
    <p:sldId id="291" r:id="rId32"/>
    <p:sldId id="262" r:id="rId33"/>
    <p:sldId id="303" r:id="rId34"/>
    <p:sldId id="292" r:id="rId35"/>
    <p:sldId id="293" r:id="rId36"/>
    <p:sldId id="294" r:id="rId37"/>
    <p:sldId id="295" r:id="rId38"/>
    <p:sldId id="296" r:id="rId39"/>
    <p:sldId id="259"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74" d="100"/>
          <a:sy n="74" d="100"/>
        </p:scale>
        <p:origin x="96" y="4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2021/12/19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235383146"/>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17331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C75EAEA-7C9D-49CF-8FBD-7FF5E618C062}" type="slidenum">
              <a:rPr lang="zh-CN" altLang="en-US" smtClean="0"/>
              <a:t>7</a:t>
            </a:fld>
            <a:endParaRPr lang="zh-CN" altLang="en-US"/>
          </a:p>
        </p:txBody>
      </p:sp>
    </p:spTree>
    <p:extLst>
      <p:ext uri="{BB962C8B-B14F-4D97-AF65-F5344CB8AC3E}">
        <p14:creationId xmlns:p14="http://schemas.microsoft.com/office/powerpoint/2010/main" val="21481324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2021/12/19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C:\Users\lenovo\Desktop\微信图片_20171009152209.png"/>
          <p:cNvPicPr>
            <a:picLocks noChangeAspect="1" noChangeArrowheads="1"/>
          </p:cNvPicPr>
          <p:nvPr/>
        </p:nvPicPr>
        <p:blipFill>
          <a:blip r:embed="rId2"/>
          <a:stretch>
            <a:fillRect/>
          </a:stretch>
        </p:blipFill>
        <p:spPr bwMode="auto">
          <a:xfrm>
            <a:off x="2573020" y="1285875"/>
            <a:ext cx="7249795" cy="695325"/>
          </a:xfrm>
          <a:prstGeom prst="rect">
            <a:avLst/>
          </a:prstGeom>
          <a:noFill/>
        </p:spPr>
      </p:pic>
      <p:sp>
        <p:nvSpPr>
          <p:cNvPr id="5" name="矩形 4"/>
          <p:cNvSpPr/>
          <p:nvPr/>
        </p:nvSpPr>
        <p:spPr>
          <a:xfrm>
            <a:off x="2495530" y="333036"/>
            <a:ext cx="7447280" cy="768350"/>
          </a:xfrm>
          <a:prstGeom prst="rect">
            <a:avLst/>
          </a:prstGeom>
        </p:spPr>
        <p:txBody>
          <a:bodyPr wrap="none">
            <a:spAutoFit/>
          </a:bodyPr>
          <a:lstStyle/>
          <a:p>
            <a:pPr algn="l"/>
            <a:r>
              <a:rPr lang="zh-CN" altLang="en-US" sz="4400" smtClean="0">
                <a:latin typeface="华文中宋" panose="02010600040101010101" pitchFamily="2" charset="-122"/>
                <a:ea typeface="华文中宋" panose="02010600040101010101" pitchFamily="2" charset="-122"/>
              </a:rPr>
              <a:t>高考小说</a:t>
            </a:r>
            <a:r>
              <a:rPr lang="zh-CN" altLang="en-US" sz="4400" smtClean="0">
                <a:latin typeface="华文中宋" panose="02010600040101010101" pitchFamily="2" charset="-122"/>
                <a:ea typeface="华文中宋" panose="02010600040101010101" pitchFamily="2" charset="-122"/>
                <a:sym typeface="+mn-ea"/>
              </a:rPr>
              <a:t>阅读之人物形象分析</a:t>
            </a:r>
            <a:endParaRPr lang="zh-CN" altLang="en-US" sz="4400">
              <a:latin typeface="华文中宋" panose="02010600040101010101" pitchFamily="2" charset="-122"/>
              <a:ea typeface="华文中宋" panose="02010600040101010101" pitchFamily="2" charset="-122"/>
            </a:endParaRPr>
          </a:p>
        </p:txBody>
      </p:sp>
      <p:sp>
        <p:nvSpPr>
          <p:cNvPr id="6" name="矩形 5"/>
          <p:cNvSpPr/>
          <p:nvPr/>
        </p:nvSpPr>
        <p:spPr>
          <a:xfrm>
            <a:off x="0" y="2165985"/>
            <a:ext cx="12192000" cy="4030980"/>
          </a:xfrm>
          <a:prstGeom prst="rect">
            <a:avLst/>
          </a:prstGeom>
        </p:spPr>
        <p:txBody>
          <a:bodyPr wrap="square">
            <a:spAutoFit/>
          </a:bodyPr>
          <a:lstStyle/>
          <a:p>
            <a:r>
              <a:rPr lang="zh-CN" altLang="en-US" sz="3200" smtClean="0">
                <a:latin typeface="幼圆" pitchFamily="49" charset="-122"/>
                <a:ea typeface="幼圆" pitchFamily="49" charset="-122"/>
              </a:rPr>
              <a:t>    小说的核心任务是通过</a:t>
            </a:r>
            <a:r>
              <a:rPr lang="zh-CN" altLang="en-US" sz="3200" smtClean="0">
                <a:solidFill>
                  <a:srgbClr val="FF0000"/>
                </a:solidFill>
                <a:latin typeface="幼圆" pitchFamily="49" charset="-122"/>
                <a:ea typeface="幼圆" pitchFamily="49" charset="-122"/>
              </a:rPr>
              <a:t>刻画人物、塑造典型人物形象</a:t>
            </a:r>
            <a:r>
              <a:rPr lang="zh-CN" altLang="en-US" sz="3200" smtClean="0">
                <a:latin typeface="幼圆" pitchFamily="49" charset="-122"/>
                <a:ea typeface="幼圆" pitchFamily="49" charset="-122"/>
              </a:rPr>
              <a:t>来</a:t>
            </a:r>
            <a:r>
              <a:rPr lang="zh-CN" altLang="en-US" sz="3200" smtClean="0">
                <a:solidFill>
                  <a:srgbClr val="00B050"/>
                </a:solidFill>
                <a:latin typeface="幼圆" pitchFamily="49" charset="-122"/>
                <a:ea typeface="幼圆" pitchFamily="49" charset="-122"/>
              </a:rPr>
              <a:t>揭示人生哲理、社会问题、价值观念</a:t>
            </a:r>
            <a:r>
              <a:rPr lang="zh-CN" altLang="en-US" sz="3200" smtClean="0">
                <a:latin typeface="幼圆" pitchFamily="49" charset="-122"/>
                <a:ea typeface="幼圆" pitchFamily="49" charset="-122"/>
              </a:rPr>
              <a:t>等，从而</a:t>
            </a:r>
            <a:r>
              <a:rPr lang="zh-CN" altLang="en-US" sz="3200" smtClean="0">
                <a:solidFill>
                  <a:srgbClr val="00B050"/>
                </a:solidFill>
                <a:latin typeface="幼圆" pitchFamily="49" charset="-122"/>
                <a:ea typeface="幼圆" pitchFamily="49" charset="-122"/>
              </a:rPr>
              <a:t>表现作品的主题</a:t>
            </a:r>
            <a:r>
              <a:rPr lang="zh-CN" altLang="en-US" sz="3200" smtClean="0">
                <a:latin typeface="幼圆" pitchFamily="49" charset="-122"/>
                <a:ea typeface="幼圆" pitchFamily="49" charset="-122"/>
              </a:rPr>
              <a:t>。小说中的人物可分为</a:t>
            </a:r>
            <a:r>
              <a:rPr lang="zh-CN" altLang="en-US" sz="3200" smtClean="0">
                <a:highlight>
                  <a:srgbClr val="C0C0C0"/>
                </a:highlight>
                <a:latin typeface="幼圆" pitchFamily="49" charset="-122"/>
                <a:ea typeface="幼圆" pitchFamily="49" charset="-122"/>
              </a:rPr>
              <a:t>主要人物</a:t>
            </a:r>
            <a:r>
              <a:rPr lang="zh-CN" altLang="en-US" sz="3200" smtClean="0">
                <a:latin typeface="幼圆" pitchFamily="49" charset="-122"/>
                <a:ea typeface="幼圆" pitchFamily="49" charset="-122"/>
              </a:rPr>
              <a:t>和</a:t>
            </a:r>
            <a:r>
              <a:rPr lang="zh-CN" altLang="en-US" sz="3200" smtClean="0">
                <a:highlight>
                  <a:srgbClr val="C0C0C0"/>
                </a:highlight>
                <a:latin typeface="幼圆" pitchFamily="49" charset="-122"/>
                <a:ea typeface="幼圆" pitchFamily="49" charset="-122"/>
              </a:rPr>
              <a:t>次要人物</a:t>
            </a:r>
            <a:r>
              <a:rPr lang="zh-CN" altLang="en-US" sz="3200" smtClean="0">
                <a:latin typeface="幼圆" pitchFamily="49" charset="-122"/>
                <a:ea typeface="幼圆" pitchFamily="49" charset="-122"/>
              </a:rPr>
              <a:t>。人物的形象特征包括两个方面：外在特征和内在特征。</a:t>
            </a:r>
            <a:r>
              <a:rPr lang="zh-CN" altLang="en-US" sz="3200" u="heavy" smtClean="0">
                <a:solidFill>
                  <a:schemeClr val="tx1"/>
                </a:solidFill>
                <a:uFill>
                  <a:solidFill>
                    <a:schemeClr val="accent2"/>
                  </a:solidFill>
                </a:uFill>
                <a:latin typeface="幼圆" charset="0"/>
                <a:ea typeface="幼圆" pitchFamily="49" charset="-122"/>
              </a:rPr>
              <a:t>外在特征</a:t>
            </a:r>
            <a:r>
              <a:rPr lang="zh-CN" altLang="en-US" sz="3200" smtClean="0">
                <a:latin typeface="幼圆" pitchFamily="49" charset="-122"/>
                <a:ea typeface="幼圆" pitchFamily="49" charset="-122"/>
              </a:rPr>
              <a:t>指的是人物的外貌、职业、生活习惯，等等；</a:t>
            </a:r>
            <a:r>
              <a:rPr lang="zh-CN" altLang="en-US" sz="3200" u="heavy" smtClean="0">
                <a:solidFill>
                  <a:schemeClr val="tx1"/>
                </a:solidFill>
                <a:uFill>
                  <a:solidFill>
                    <a:schemeClr val="accent2"/>
                  </a:solidFill>
                </a:uFill>
                <a:latin typeface="幼圆" charset="0"/>
                <a:ea typeface="幼圆" pitchFamily="49" charset="-122"/>
              </a:rPr>
              <a:t>内在特征</a:t>
            </a:r>
            <a:r>
              <a:rPr lang="zh-CN" altLang="en-US" sz="3200" smtClean="0">
                <a:latin typeface="幼圆" pitchFamily="49" charset="-122"/>
                <a:ea typeface="幼圆" pitchFamily="49" charset="-122"/>
              </a:rPr>
              <a:t>指的是人物的心理状态、精神品质等。概括小说的人物形象要从掌握</a:t>
            </a:r>
            <a:r>
              <a:rPr lang="zh-CN" altLang="en-US" sz="3200" smtClean="0">
                <a:solidFill>
                  <a:srgbClr val="00B0F0"/>
                </a:solidFill>
                <a:latin typeface="幼圆" pitchFamily="49" charset="-122"/>
                <a:ea typeface="幼圆" pitchFamily="49" charset="-122"/>
              </a:rPr>
              <a:t>人物描写</a:t>
            </a:r>
            <a:r>
              <a:rPr lang="zh-CN" altLang="en-US" sz="3200" smtClean="0">
                <a:latin typeface="幼圆" pitchFamily="49" charset="-122"/>
                <a:ea typeface="幼圆" pitchFamily="49" charset="-122"/>
              </a:rPr>
              <a:t>的方法及作用、分析人物活动的</a:t>
            </a:r>
            <a:r>
              <a:rPr lang="zh-CN" altLang="en-US" sz="3200" smtClean="0">
                <a:solidFill>
                  <a:srgbClr val="00B0F0"/>
                </a:solidFill>
                <a:latin typeface="幼圆" pitchFamily="49" charset="-122"/>
                <a:ea typeface="幼圆" pitchFamily="49" charset="-122"/>
              </a:rPr>
              <a:t>环境</a:t>
            </a:r>
            <a:r>
              <a:rPr lang="zh-CN" altLang="en-US" sz="3200" smtClean="0">
                <a:latin typeface="幼圆" pitchFamily="49" charset="-122"/>
                <a:ea typeface="幼圆" pitchFamily="49" charset="-122"/>
              </a:rPr>
              <a:t>、分析故事</a:t>
            </a:r>
            <a:r>
              <a:rPr lang="zh-CN" altLang="en-US" sz="3200" smtClean="0">
                <a:solidFill>
                  <a:srgbClr val="00B0F0"/>
                </a:solidFill>
                <a:latin typeface="幼圆" pitchFamily="49" charset="-122"/>
                <a:ea typeface="幼圆" pitchFamily="49" charset="-122"/>
              </a:rPr>
              <a:t>情节</a:t>
            </a:r>
            <a:r>
              <a:rPr lang="zh-CN" altLang="en-US" sz="3200" smtClean="0">
                <a:latin typeface="幼圆" pitchFamily="49" charset="-122"/>
                <a:ea typeface="幼圆" pitchFamily="49" charset="-122"/>
              </a:rPr>
              <a:t>、分析</a:t>
            </a:r>
            <a:r>
              <a:rPr lang="zh-CN" altLang="en-US" sz="3200" smtClean="0">
                <a:solidFill>
                  <a:srgbClr val="00B0F0"/>
                </a:solidFill>
                <a:latin typeface="幼圆" pitchFamily="49" charset="-122"/>
                <a:ea typeface="幼圆" pitchFamily="49" charset="-122"/>
              </a:rPr>
              <a:t>人物间的关系</a:t>
            </a:r>
            <a:r>
              <a:rPr lang="zh-CN" altLang="en-US" sz="3200" smtClean="0">
                <a:latin typeface="幼圆" pitchFamily="49" charset="-122"/>
                <a:ea typeface="幼圆" pitchFamily="49" charset="-122"/>
              </a:rPr>
              <a:t>、分析</a:t>
            </a:r>
            <a:r>
              <a:rPr lang="zh-CN" altLang="en-US" sz="3200" smtClean="0">
                <a:solidFill>
                  <a:srgbClr val="00B0F0"/>
                </a:solidFill>
                <a:latin typeface="幼圆" pitchFamily="49" charset="-122"/>
                <a:ea typeface="幼圆" pitchFamily="49" charset="-122"/>
              </a:rPr>
              <a:t>小说的主题</a:t>
            </a:r>
            <a:r>
              <a:rPr lang="zh-CN" altLang="en-US" sz="3200" smtClean="0">
                <a:latin typeface="幼圆" pitchFamily="49" charset="-122"/>
                <a:ea typeface="幼圆" pitchFamily="49" charset="-122"/>
              </a:rPr>
              <a:t>等方面入手。</a:t>
            </a:r>
            <a:endParaRPr lang="zh-CN" altLang="en-US" sz="3200">
              <a:latin typeface="幼圆" pitchFamily="49" charset="-122"/>
              <a:ea typeface="幼圆"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600825"/>
          </a:xfrm>
          <a:prstGeom prst="rect">
            <a:avLst/>
          </a:prstGeom>
        </p:spPr>
        <p:txBody>
          <a:bodyPr wrap="square">
            <a:spAutoFit/>
          </a:bodyPr>
          <a:lstStyle/>
          <a:p>
            <a:pPr>
              <a:spcBef>
                <a:spcPts val="1200"/>
              </a:spcBef>
            </a:pPr>
            <a:r>
              <a:rPr lang="zh-CN" altLang="en-US" sz="2800" b="1" smtClean="0">
                <a:latin typeface="华文宋体" pitchFamily="2" charset="-122"/>
                <a:ea typeface="华文宋体" pitchFamily="2" charset="-122"/>
              </a:rPr>
              <a:t>　  </a:t>
            </a:r>
            <a:r>
              <a:rPr lang="zh-CN" altLang="en-US" sz="2800" b="1" smtClean="0">
                <a:latin typeface="华文宋体" pitchFamily="2" charset="-122"/>
                <a:ea typeface="华文宋体" pitchFamily="2" charset="-122"/>
                <a:sym typeface="+mn-ea"/>
              </a:rPr>
              <a:t>④典型细节可以</a:t>
            </a:r>
            <a:r>
              <a:rPr lang="zh-CN" altLang="en-US" sz="2800" b="1" u="sng" smtClean="0">
                <a:solidFill>
                  <a:srgbClr val="00B050"/>
                </a:solidFill>
                <a:latin typeface="华文宋体" pitchFamily="2" charset="-122"/>
                <a:ea typeface="华文宋体" pitchFamily="2" charset="-122"/>
                <a:sym typeface="+mn-ea"/>
              </a:rPr>
              <a:t>渲染时代气氛地方特色</a:t>
            </a:r>
            <a:r>
              <a:rPr lang="zh-CN" altLang="en-US" sz="2800" b="1" smtClean="0">
                <a:latin typeface="华文宋体" pitchFamily="2" charset="-122"/>
                <a:ea typeface="华文宋体" pitchFamily="2" charset="-122"/>
                <a:sym typeface="+mn-ea"/>
              </a:rPr>
              <a:t>。如鲁迅</a:t>
            </a:r>
            <a:r>
              <a:rPr lang="en-US" altLang="zh-CN" sz="2800" b="1" smtClean="0">
                <a:latin typeface="华文宋体" pitchFamily="2" charset="-122"/>
                <a:ea typeface="华文宋体" pitchFamily="2" charset="-122"/>
                <a:sym typeface="+mn-ea"/>
              </a:rPr>
              <a:t>《</a:t>
            </a:r>
            <a:r>
              <a:rPr lang="zh-CN" altLang="en-US" sz="2800" b="1" smtClean="0">
                <a:latin typeface="华文宋体" pitchFamily="2" charset="-122"/>
                <a:ea typeface="华文宋体" pitchFamily="2" charset="-122"/>
                <a:sym typeface="+mn-ea"/>
              </a:rPr>
              <a:t>风波</a:t>
            </a:r>
            <a:r>
              <a:rPr lang="en-US" altLang="zh-CN" sz="2800" b="1" smtClean="0">
                <a:latin typeface="华文宋体" pitchFamily="2" charset="-122"/>
                <a:ea typeface="华文宋体" pitchFamily="2" charset="-122"/>
                <a:sym typeface="+mn-ea"/>
              </a:rPr>
              <a:t>》</a:t>
            </a:r>
            <a:r>
              <a:rPr lang="zh-CN" altLang="en-US" sz="2800" b="1" smtClean="0">
                <a:latin typeface="华文宋体" pitchFamily="2" charset="-122"/>
                <a:ea typeface="华文宋体" pitchFamily="2" charset="-122"/>
                <a:sym typeface="+mn-ea"/>
              </a:rPr>
              <a:t>中钉了十六个铜钉的瓷碗和七斤一家晚餐吃的蒸干菜和松花黄的米饭，就渲染了当时的时代气氛和地方特色。</a:t>
            </a:r>
            <a:endParaRPr lang="en-US" altLang="zh-CN" sz="2800" b="1" smtClean="0">
              <a:latin typeface="华文宋体" pitchFamily="2" charset="-122"/>
              <a:ea typeface="华文宋体" pitchFamily="2" charset="-122"/>
            </a:endParaRPr>
          </a:p>
          <a:p>
            <a:pPr>
              <a:spcBef>
                <a:spcPts val="1200"/>
              </a:spcBef>
            </a:pPr>
            <a:r>
              <a:rPr lang="en-US" altLang="zh-CN" sz="2800" b="1" smtClean="0">
                <a:latin typeface="华文宋体" pitchFamily="2" charset="-122"/>
                <a:ea typeface="华文宋体" pitchFamily="2" charset="-122"/>
              </a:rPr>
              <a:t>    </a:t>
            </a:r>
            <a:r>
              <a:rPr lang="zh-CN" altLang="en-US" sz="2800" b="1" smtClean="0">
                <a:latin typeface="华文宋体" pitchFamily="2" charset="-122"/>
                <a:ea typeface="华文宋体" pitchFamily="2" charset="-122"/>
              </a:rPr>
              <a:t>⑤营造典型的环境，</a:t>
            </a:r>
            <a:r>
              <a:rPr lang="zh-CN" altLang="en-US" sz="2800" b="1" u="sng" smtClean="0">
                <a:solidFill>
                  <a:srgbClr val="00B050"/>
                </a:solidFill>
                <a:latin typeface="华文宋体" pitchFamily="2" charset="-122"/>
                <a:ea typeface="华文宋体" pitchFamily="2" charset="-122"/>
              </a:rPr>
              <a:t>渲染人物心情</a:t>
            </a:r>
            <a:r>
              <a:rPr lang="en-US" altLang="zh-CN" sz="2800" b="1" u="sng" smtClean="0">
                <a:solidFill>
                  <a:srgbClr val="00B050"/>
                </a:solidFill>
                <a:latin typeface="华文宋体" pitchFamily="2" charset="-122"/>
                <a:ea typeface="华文宋体" pitchFamily="2" charset="-122"/>
              </a:rPr>
              <a:t>\</a:t>
            </a:r>
            <a:r>
              <a:rPr lang="zh-CN" altLang="en-US" sz="2800" b="1" u="sng" smtClean="0">
                <a:solidFill>
                  <a:srgbClr val="00B050"/>
                </a:solidFill>
                <a:latin typeface="华文宋体" pitchFamily="2" charset="-122"/>
                <a:ea typeface="华文宋体" pitchFamily="2" charset="-122"/>
              </a:rPr>
              <a:t>心理活动</a:t>
            </a:r>
            <a:r>
              <a:rPr lang="zh-CN" altLang="en-US" sz="2800" b="1" smtClean="0">
                <a:latin typeface="华文宋体" pitchFamily="2" charset="-122"/>
                <a:ea typeface="华文宋体" pitchFamily="2" charset="-122"/>
              </a:rPr>
              <a:t>。</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卓越的科学家竺可桢</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一文，作者在写竺可桢到毛主席住处时，有一处细小的景物描写：雪后初晴，玉树琼枝，掩映如画。寥寥几字就烘托出当时的气氛虽是冬日，却温暖如春。烘托出会见时的融洽气氛，衬托人物的愉快心情。</a:t>
            </a:r>
            <a:endParaRPr lang="en-US" altLang="zh-CN" sz="2800" b="1" smtClean="0">
              <a:latin typeface="华文宋体" pitchFamily="2" charset="-122"/>
              <a:ea typeface="华文宋体" pitchFamily="2" charset="-122"/>
            </a:endParaRPr>
          </a:p>
          <a:p>
            <a:pPr>
              <a:spcBef>
                <a:spcPts val="1200"/>
              </a:spcBef>
            </a:pPr>
            <a:r>
              <a:rPr lang="zh-CN" altLang="en-US" sz="2800" b="1" smtClean="0">
                <a:latin typeface="华文宋体" pitchFamily="2" charset="-122"/>
                <a:ea typeface="华文宋体" pitchFamily="2" charset="-122"/>
              </a:rPr>
              <a:t>　　⑥典型的细节可以</a:t>
            </a:r>
            <a:r>
              <a:rPr lang="zh-CN" altLang="en-US" sz="2800" b="1" u="sng" smtClean="0">
                <a:solidFill>
                  <a:srgbClr val="00B050"/>
                </a:solidFill>
                <a:latin typeface="华文宋体" pitchFamily="2" charset="-122"/>
                <a:ea typeface="华文宋体" pitchFamily="2" charset="-122"/>
              </a:rPr>
              <a:t>暗示影射</a:t>
            </a:r>
            <a:r>
              <a:rPr lang="zh-CN" altLang="en-US" sz="2800" b="1" smtClean="0">
                <a:latin typeface="华文宋体" pitchFamily="2" charset="-122"/>
                <a:ea typeface="华文宋体" pitchFamily="2" charset="-122"/>
              </a:rPr>
              <a:t>。如鲁迅</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药</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中描写丁字街头破匾上的“古口亭口”四个字，其实是影射秋瑾就义地点</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古轩亭口”，暗示小说中的夏瑜影射了秋瑾。</a:t>
            </a:r>
          </a:p>
          <a:p>
            <a:pPr fontAlgn="auto">
              <a:spcBef>
                <a:spcPts val="900"/>
              </a:spcBef>
            </a:pPr>
            <a:r>
              <a:rPr lang="zh-CN" altLang="en-US" sz="2700" b="1" smtClean="0">
                <a:highlight>
                  <a:srgbClr val="808080"/>
                </a:highlight>
                <a:latin typeface="华文宋体" pitchFamily="2" charset="-122"/>
                <a:ea typeface="华文宋体" pitchFamily="2" charset="-122"/>
                <a:sym typeface="+mn-ea"/>
              </a:rPr>
              <a:t>人物形象应试三步走：</a:t>
            </a:r>
          </a:p>
          <a:p>
            <a:pPr fontAlgn="auto">
              <a:spcBef>
                <a:spcPts val="300"/>
              </a:spcBef>
            </a:pPr>
            <a:r>
              <a:rPr lang="zh-CN" altLang="en-US" sz="2700" b="1" smtClean="0">
                <a:latin typeface="华文宋体" pitchFamily="2" charset="-122"/>
                <a:ea typeface="华文宋体" pitchFamily="2" charset="-122"/>
                <a:sym typeface="+mn-ea"/>
              </a:rPr>
              <a:t>（一）</a:t>
            </a:r>
            <a:r>
              <a:rPr lang="zh-CN" altLang="en-US" sz="2700" b="1" smtClean="0">
                <a:solidFill>
                  <a:srgbClr val="C00000"/>
                </a:solidFill>
                <a:latin typeface="华文宋体" pitchFamily="2" charset="-122"/>
                <a:ea typeface="华文宋体" pitchFamily="2" charset="-122"/>
                <a:sym typeface="+mn-ea"/>
              </a:rPr>
              <a:t>划线</a:t>
            </a:r>
            <a:r>
              <a:rPr lang="zh-CN" altLang="en-US" sz="2700" b="1" smtClean="0">
                <a:latin typeface="华文宋体" pitchFamily="2" charset="-122"/>
                <a:ea typeface="华文宋体" pitchFamily="2" charset="-122"/>
                <a:sym typeface="+mn-ea"/>
              </a:rPr>
              <a:t>。</a:t>
            </a:r>
            <a:r>
              <a:rPr lang="en-US" altLang="zh-CN" sz="2700" b="1" smtClean="0">
                <a:latin typeface="华文宋体" pitchFamily="2" charset="-122"/>
                <a:ea typeface="华文宋体" pitchFamily="2" charset="-122"/>
                <a:sym typeface="+mn-ea"/>
              </a:rPr>
              <a:t>在文中划出描写人物的句子、侧面衬托的句子、交代评论的句子。</a:t>
            </a:r>
            <a:endParaRPr lang="en-US" altLang="zh-CN" sz="2700" b="1" smtClean="0">
              <a:latin typeface="华文宋体" pitchFamily="2" charset="-122"/>
              <a:ea typeface="华文宋体" pitchFamily="2" charset="-122"/>
            </a:endParaRPr>
          </a:p>
          <a:p>
            <a:pPr fontAlgn="auto">
              <a:spcBef>
                <a:spcPts val="300"/>
              </a:spcBef>
            </a:pPr>
            <a:r>
              <a:rPr lang="en-US" altLang="zh-CN" sz="2700" b="1" smtClean="0">
                <a:latin typeface="华文宋体" pitchFamily="2" charset="-122"/>
                <a:ea typeface="华文宋体" pitchFamily="2" charset="-122"/>
                <a:sym typeface="+mn-ea"/>
              </a:rPr>
              <a:t>（二）</a:t>
            </a:r>
            <a:r>
              <a:rPr lang="en-US" altLang="zh-CN" sz="2700" b="1" smtClean="0">
                <a:solidFill>
                  <a:srgbClr val="C00000"/>
                </a:solidFill>
                <a:latin typeface="华文宋体" pitchFamily="2" charset="-122"/>
                <a:ea typeface="华文宋体" pitchFamily="2" charset="-122"/>
                <a:sym typeface="+mn-ea"/>
              </a:rPr>
              <a:t>提炼</a:t>
            </a:r>
            <a:r>
              <a:rPr lang="en-US" altLang="zh-CN" sz="2700" b="1" smtClean="0">
                <a:latin typeface="华文宋体" pitchFamily="2" charset="-122"/>
                <a:ea typeface="华文宋体" pitchFamily="2" charset="-122"/>
                <a:sym typeface="+mn-ea"/>
              </a:rPr>
              <a:t>。需要平</a:t>
            </a:r>
            <a:r>
              <a:rPr lang="zh-CN" altLang="en-US" sz="2700" b="1" smtClean="0">
                <a:latin typeface="华文宋体" pitchFamily="2" charset="-122"/>
                <a:ea typeface="华文宋体" pitchFamily="2" charset="-122"/>
                <a:sym typeface="+mn-ea"/>
              </a:rPr>
              <a:t>时</a:t>
            </a:r>
            <a:r>
              <a:rPr lang="en-US" altLang="zh-CN" sz="2700" b="1" smtClean="0">
                <a:latin typeface="华文宋体" pitchFamily="2" charset="-122"/>
                <a:ea typeface="华文宋体" pitchFamily="2" charset="-122"/>
                <a:sym typeface="+mn-ea"/>
              </a:rPr>
              <a:t>积累概括人物形象的相关词汇。</a:t>
            </a:r>
            <a:endParaRPr lang="en-US" altLang="zh-CN" sz="2700" b="1" smtClean="0">
              <a:latin typeface="华文宋体" pitchFamily="2" charset="-122"/>
              <a:ea typeface="华文宋体" pitchFamily="2" charset="-122"/>
            </a:endParaRPr>
          </a:p>
          <a:p>
            <a:pPr fontAlgn="auto">
              <a:spcBef>
                <a:spcPts val="300"/>
              </a:spcBef>
            </a:pPr>
            <a:r>
              <a:rPr lang="en-US" altLang="zh-CN" sz="2700" b="1" smtClean="0">
                <a:latin typeface="华文宋体" pitchFamily="2" charset="-122"/>
                <a:ea typeface="华文宋体" pitchFamily="2" charset="-122"/>
                <a:sym typeface="+mn-ea"/>
              </a:rPr>
              <a:t>（三）</a:t>
            </a:r>
            <a:r>
              <a:rPr lang="en-US" altLang="zh-CN" sz="2700" b="1" smtClean="0">
                <a:solidFill>
                  <a:srgbClr val="C00000"/>
                </a:solidFill>
                <a:latin typeface="华文宋体" pitchFamily="2" charset="-122"/>
                <a:ea typeface="华文宋体" pitchFamily="2" charset="-122"/>
                <a:sym typeface="+mn-ea"/>
              </a:rPr>
              <a:t>转述</a:t>
            </a:r>
            <a:r>
              <a:rPr lang="en-US" altLang="zh-CN" sz="2700" b="1" smtClean="0">
                <a:latin typeface="华文宋体" pitchFamily="2" charset="-122"/>
                <a:ea typeface="华文宋体" pitchFamily="2" charset="-122"/>
                <a:sym typeface="+mn-ea"/>
              </a:rPr>
              <a:t>。摘录原文或加工整合。</a:t>
            </a:r>
            <a:endParaRPr lang="en-US" altLang="zh-CN" sz="2700" b="1" smtClean="0">
              <a:latin typeface="华文宋体" pitchFamily="2" charset="-122"/>
              <a:ea typeface="华文宋体"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635" cy="6739255"/>
          </a:xfrm>
          <a:prstGeom prst="rect">
            <a:avLst/>
          </a:prstGeom>
          <a:noFill/>
          <a:ln>
            <a:noFill/>
          </a:ln>
        </p:spPr>
        <p:txBody>
          <a:bodyPr wrap="square" rtlCol="0" anchor="t">
            <a:spAutoFit/>
          </a:bodyPr>
          <a:lstStyle/>
          <a:p>
            <a:r>
              <a:rPr lang="en-US" sz="2400">
                <a:solidFill>
                  <a:srgbClr val="1D41D5"/>
                </a:solidFill>
                <a:latin typeface="方正仿宋_GBK" panose="02000000000000000000" charset="-122"/>
                <a:ea typeface="方正仿宋_GBK" panose="02000000000000000000" charset="-122"/>
                <a:cs typeface="方正仿宋_GBK" panose="02000000000000000000" charset="-122"/>
                <a:sym typeface="+mn-ea"/>
              </a:rPr>
              <a:t>              [2020·</a:t>
            </a:r>
            <a:r>
              <a:rPr lang="zh-CN" altLang="en-US" sz="2400">
                <a:solidFill>
                  <a:srgbClr val="1D41D5"/>
                </a:solidFill>
                <a:latin typeface="方正仿宋_GBK" panose="02000000000000000000" charset="-122"/>
                <a:ea typeface="方正仿宋_GBK" panose="02000000000000000000" charset="-122"/>
                <a:cs typeface="方正仿宋_GBK" panose="02000000000000000000" charset="-122"/>
                <a:sym typeface="+mn-ea"/>
              </a:rPr>
              <a:t>Ⅱ卷</a:t>
            </a:r>
            <a:r>
              <a:rPr lang="en-US" sz="2400">
                <a:solidFill>
                  <a:srgbClr val="1D41D5"/>
                </a:solidFill>
                <a:latin typeface="方正仿宋_GBK" panose="02000000000000000000" charset="-122"/>
                <a:ea typeface="方正仿宋_GBK" panose="02000000000000000000" charset="-122"/>
                <a:cs typeface="方正仿宋_GBK" panose="02000000000000000000" charset="-122"/>
                <a:sym typeface="+mn-ea"/>
              </a:rPr>
              <a:t>]</a:t>
            </a:r>
            <a:endParaRPr lang="zh-CN" altLang="en-US" sz="2400">
              <a:latin typeface="方正仿宋_GBK" panose="02000000000000000000" charset="-122"/>
              <a:ea typeface="方正仿宋_GBK" panose="02000000000000000000" charset="-122"/>
              <a:cs typeface="方正仿宋_GBK" panose="02000000000000000000" charset="-122"/>
            </a:endParaRPr>
          </a:p>
          <a:p>
            <a:pPr algn="ctr"/>
            <a:r>
              <a:rPr lang="zh-CN" altLang="en-US" sz="2400">
                <a:latin typeface="方正仿宋_GBK" panose="02000000000000000000" charset="-122"/>
                <a:ea typeface="方正仿宋_GBK" panose="02000000000000000000" charset="-122"/>
                <a:cs typeface="方正仿宋_GBK" panose="02000000000000000000" charset="-122"/>
              </a:rPr>
              <a:t>书</a:t>
            </a:r>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匠（节选）  葛亮</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①秋天的时候，父亲接到了小龙的电话。</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②小龙说，毛羽，这个</a:t>
            </a:r>
            <a:r>
              <a:rPr lang="zh-CN" altLang="en-US" sz="2400" b="1">
                <a:solidFill>
                  <a:srgbClr val="00B050"/>
                </a:solidFill>
                <a:latin typeface="方正仿宋_GBK" panose="02000000000000000000" charset="-122"/>
                <a:ea typeface="方正仿宋_GBK" panose="02000000000000000000" charset="-122"/>
                <a:cs typeface="方正仿宋_GBK" panose="02000000000000000000" charset="-122"/>
              </a:rPr>
              <a:t>老董</a:t>
            </a:r>
            <a:r>
              <a:rPr lang="zh-CN" altLang="en-US" sz="2400">
                <a:latin typeface="方正仿宋_GBK" panose="02000000000000000000" charset="-122"/>
                <a:ea typeface="方正仿宋_GBK" panose="02000000000000000000" charset="-122"/>
                <a:cs typeface="方正仿宋_GBK" panose="02000000000000000000" charset="-122"/>
              </a:rPr>
              <a:t>，差点没把我气死。</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③父亲问他怎么回事。</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④他说，馆里昨天开了一个古籍修复的研讨会，请了许多业界有声望的学者。我好心让老董列席，他竟然</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和那些权威叫起了板</a:t>
            </a:r>
            <a:r>
              <a:rPr lang="zh-CN" altLang="en-US" sz="2400">
                <a:latin typeface="方正仿宋_GBK" panose="02000000000000000000" charset="-122"/>
                <a:ea typeface="方正仿宋_GBK" panose="02000000000000000000" charset="-122"/>
                <a:cs typeface="方正仿宋_GBK" panose="02000000000000000000" charset="-122"/>
              </a:rPr>
              <a:t>。说起来，还是因为馆里来了本</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清雍正国子监刊本《论语》</a:t>
            </a:r>
            <a:r>
              <a:rPr lang="zh-CN" altLang="en-US" sz="2400">
                <a:latin typeface="方正仿宋_GBK" panose="02000000000000000000" charset="-122"/>
                <a:ea typeface="方正仿宋_GBK" panose="02000000000000000000" charset="-122"/>
                <a:cs typeface="方正仿宋_GBK" panose="02000000000000000000" charset="-122"/>
              </a:rPr>
              <a:t>，很稀见。可是书皮烧毁了一多半，给修复带来很大难度。省外的专家，都主张将整页书皮换掉。没承想</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老董跟人家轴上了</a:t>
            </a:r>
            <a:r>
              <a:rPr lang="zh-CN" altLang="en-US" sz="2400">
                <a:latin typeface="方正仿宋_GBK" panose="02000000000000000000" charset="-122"/>
                <a:ea typeface="方正仿宋_GBK" panose="02000000000000000000" charset="-122"/>
                <a:cs typeface="方正仿宋_GBK" panose="02000000000000000000" charset="-122"/>
              </a:rPr>
              <a:t>，说什么“</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不遇良工，宁存故物</a:t>
            </a:r>
            <a:r>
              <a:rPr lang="zh-CN" altLang="en-US" sz="2400">
                <a:latin typeface="方正仿宋_GBK" panose="02000000000000000000" charset="-122"/>
                <a:ea typeface="方正仿宋_GBK" panose="02000000000000000000" charset="-122"/>
                <a:cs typeface="方正仿宋_GBK" panose="02000000000000000000" charset="-122"/>
              </a:rPr>
              <a:t>”，弄得几个</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专家都下不了台</a:t>
            </a:r>
            <a:r>
              <a:rPr lang="zh-CN" altLang="en-US" sz="2400">
                <a:latin typeface="方正仿宋_GBK" panose="02000000000000000000" charset="-122"/>
                <a:ea typeface="方正仿宋_GBK" panose="02000000000000000000" charset="-122"/>
                <a:cs typeface="方正仿宋_GBK" panose="02000000000000000000" charset="-122"/>
              </a:rPr>
              <a:t>。其中一个，当时就站起身要走，说，我倒要看看，到哪里找这么个“良工”。</a:t>
            </a:r>
            <a:r>
              <a:rPr lang="zh-CN" altLang="en-US" sz="2400">
                <a:solidFill>
                  <a:srgbClr val="00B050"/>
                </a:solidFill>
                <a:latin typeface="方正仿宋_GBK" panose="02000000000000000000" charset="-122"/>
                <a:ea typeface="方正仿宋_GBK" panose="02000000000000000000" charset="-122"/>
                <a:cs typeface="方正仿宋_GBK" panose="02000000000000000000" charset="-122"/>
              </a:rPr>
              <a:t>老董</a:t>
            </a:r>
            <a:r>
              <a:rPr lang="zh-CN" altLang="en-US" sz="2400">
                <a:latin typeface="方正仿宋_GBK" panose="02000000000000000000" charset="-122"/>
                <a:ea typeface="方正仿宋_GBK" panose="02000000000000000000" charset="-122"/>
                <a:cs typeface="方正仿宋_GBK" panose="02000000000000000000" charset="-122"/>
              </a:rPr>
              <a:t>也站起来，说，好，给我一个月，我把这书皮补上。不然，我就从馆里走人，永远离开</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修书行</a:t>
            </a:r>
            <a:r>
              <a:rPr lang="zh-CN" altLang="en-US" sz="2400">
                <a:latin typeface="方正仿宋_GBK" panose="02000000000000000000" charset="-122"/>
                <a:ea typeface="方正仿宋_GBK" panose="02000000000000000000" charset="-122"/>
                <a:cs typeface="方正仿宋_GBK" panose="02000000000000000000" charset="-122"/>
              </a:rPr>
              <a:t>。你说说看，仪器做了电子配比都没辙。你一个肉眼凡胎，却要跟自己过不去，还立了</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军令状</a:t>
            </a:r>
            <a:r>
              <a:rPr lang="zh-CN" altLang="en-US" sz="2400">
                <a:latin typeface="方正仿宋_GBK" panose="02000000000000000000" charset="-122"/>
                <a:ea typeface="方正仿宋_GBK" panose="02000000000000000000" charset="-122"/>
                <a:cs typeface="方正仿宋_GBK" panose="02000000000000000000" charset="-122"/>
              </a:rPr>
              <a:t>。毛羽，再想保他，我怕是有心无力了。</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⑤父亲找到老董，说，董哥，你怎么应承我的？</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⑥老董不说话，闷着头，不吱声。</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⑦父亲说，你回头想想，当年你和夏主任那梁子，是怎么结下的。你能回来不容易，为了一本书，值得吗？</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⑧老董将手中那把乌黑发亮的竹起子，用一块绒布擦了擦，说，</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值得</a:t>
            </a:r>
            <a:r>
              <a:rPr lang="zh-CN" altLang="en-US" sz="2400">
                <a:latin typeface="方正仿宋_GBK" panose="02000000000000000000" charset="-122"/>
                <a:ea typeface="方正仿宋_GBK" panose="02000000000000000000" charset="-122"/>
                <a:cs typeface="方正仿宋_GBK" panose="02000000000000000000" charset="-122"/>
              </a:rPr>
              <a:t>。</a:t>
            </a:r>
          </a:p>
        </p:txBody>
      </p:sp>
      <p:sp>
        <p:nvSpPr>
          <p:cNvPr id="4" name="文本框 3"/>
          <p:cNvSpPr txBox="1"/>
          <p:nvPr/>
        </p:nvSpPr>
        <p:spPr>
          <a:xfrm>
            <a:off x="0" y="0"/>
            <a:ext cx="1976755" cy="583565"/>
          </a:xfrm>
          <a:prstGeom prst="rect">
            <a:avLst/>
          </a:prstGeom>
          <a:noFill/>
          <a:ln w="12700" cmpd="sng">
            <a:solidFill>
              <a:schemeClr val="accent2">
                <a:lumMod val="75000"/>
              </a:schemeClr>
            </a:solidFill>
            <a:prstDash val="sysDot"/>
          </a:ln>
        </p:spPr>
        <p:txBody>
          <a:bodyPr wrap="square" rtlCol="0" anchor="t">
            <a:spAutoFit/>
            <a:scene3d>
              <a:camera prst="orthographicFront"/>
              <a:lightRig rig="threePt" dir="t"/>
            </a:scene3d>
          </a:bodyPr>
          <a:lstStyle/>
          <a:p>
            <a:pPr algn="ctr"/>
            <a:r>
              <a:rPr lang="zh-CN" altLang="en-US" sz="3200">
                <a:ln w="22225">
                  <a:solidFill>
                    <a:schemeClr val="accent2"/>
                  </a:solidFill>
                  <a:prstDash val="solid"/>
                </a:ln>
                <a:solidFill>
                  <a:schemeClr val="accent2">
                    <a:lumMod val="40000"/>
                    <a:lumOff val="60000"/>
                  </a:schemeClr>
                </a:solidFill>
                <a:effectLst/>
                <a:latin typeface="方正小标宋_GBK" panose="02000000000000000000" charset="-122"/>
                <a:ea typeface="方正小标宋_GBK" panose="02000000000000000000" charset="-122"/>
              </a:rPr>
              <a:t>真题引路</a:t>
            </a:r>
          </a:p>
        </p:txBody>
      </p:sp>
      <p:sp>
        <p:nvSpPr>
          <p:cNvPr id="2" name="文本框 1"/>
          <p:cNvSpPr txBox="1"/>
          <p:nvPr/>
        </p:nvSpPr>
        <p:spPr>
          <a:xfrm>
            <a:off x="4862195" y="15240"/>
            <a:ext cx="7329805" cy="2245360"/>
          </a:xfrm>
          <a:prstGeom prst="rect">
            <a:avLst/>
          </a:prstGeom>
          <a:solidFill>
            <a:schemeClr val="accent2">
              <a:lumMod val="20000"/>
              <a:lumOff val="80000"/>
            </a:schemeClr>
          </a:solidFill>
          <a:ln w="12700" cmpd="sng">
            <a:solidFill>
              <a:schemeClr val="accent2">
                <a:lumMod val="75000"/>
              </a:schemeClr>
            </a:solidFill>
            <a:prstDash val="sysDot"/>
          </a:ln>
        </p:spPr>
        <p:txBody>
          <a:bodyPr wrap="square" rtlCol="0">
            <a:spAutoFit/>
          </a:bodyPr>
          <a:lstStyle/>
          <a:p>
            <a:pPr fontAlgn="auto">
              <a:spcBef>
                <a:spcPts val="18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他为了古籍清雍正国子监刊本《论语》的书皮而和专家发生争执，让专家们下不了台，因为他</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坚持</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“不遇良工，宁存故物”的</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古训</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，绝不破坏文物的尚存面貌，</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坚守了保护文物的初心</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，体现其</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敢于为保护文物而抗争的匠人之心</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endParaRPr lang="zh-CN" altLang="en-US" sz="2800">
              <a:latin typeface="华文中宋" panose="02010600040101010101" pitchFamily="2" charset="-122"/>
              <a:ea typeface="华文中宋" panose="02010600040101010101" pitchFamily="2" charset="-122"/>
            </a:endParaRPr>
          </a:p>
        </p:txBody>
      </p:sp>
      <p:sp>
        <p:nvSpPr>
          <p:cNvPr id="5" name="文本框 4"/>
          <p:cNvSpPr txBox="1"/>
          <p:nvPr/>
        </p:nvSpPr>
        <p:spPr>
          <a:xfrm>
            <a:off x="5498465" y="3662045"/>
            <a:ext cx="6694170" cy="1814830"/>
          </a:xfrm>
          <a:prstGeom prst="rect">
            <a:avLst/>
          </a:prstGeom>
          <a:solidFill>
            <a:schemeClr val="accent2">
              <a:lumMod val="20000"/>
              <a:lumOff val="80000"/>
            </a:schemeClr>
          </a:solidFill>
          <a:ln w="12700" cmpd="sng">
            <a:solidFill>
              <a:schemeClr val="accent2">
                <a:lumMod val="75000"/>
              </a:schemeClr>
            </a:solidFill>
            <a:prstDash val="sysDot"/>
          </a:ln>
        </p:spPr>
        <p:txBody>
          <a:bodyPr wrap="square" rtlCol="0">
            <a:spAutoFit/>
          </a:bodyPr>
          <a:lstStyle/>
          <a:p>
            <a:pPr fontAlgn="auto">
              <a:spcBef>
                <a:spcPts val="18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他立军令状，不把书皮补上，就永远离开修书行，认为为了一本古籍这样做是“值得”的，这是“工匠精神”中的</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“执着”</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精神，换言之，也就是</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坚守职业操守</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endParaRPr lang="zh-CN" altLang="en-US" sz="2800">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635" cy="6000750"/>
          </a:xfrm>
          <a:prstGeom prst="rect">
            <a:avLst/>
          </a:prstGeom>
          <a:noFill/>
          <a:ln>
            <a:noFill/>
          </a:ln>
        </p:spPr>
        <p:txBody>
          <a:bodyPr wrap="square" rtlCol="0" anchor="t">
            <a:spAutoFit/>
          </a:bodyPr>
          <a:lstStyle/>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⑨后来，父亲托了丝绸研究所的朋友，在库房里搜寻，找到了一块绢。这块绢的质地和经纬，都很接近内府绢。但可惜的是，绢是米色的。</a:t>
            </a:r>
          </a:p>
          <a:p>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⑩老董摸一摸说，毛羽，你是帮了我大忙。剩下的交给我。我把这蓝绢染出来。</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⑪</a:t>
            </a:r>
            <a:r>
              <a:rPr lang="zh-CN" altLang="en-US" sz="2400">
                <a:latin typeface="方正仿宋_GBK" panose="02000000000000000000" charset="-122"/>
                <a:ea typeface="方正仿宋_GBK" panose="02000000000000000000" charset="-122"/>
                <a:cs typeface="方正仿宋_GBK" panose="02000000000000000000" charset="-122"/>
              </a:rPr>
              <a:t>父亲说，谈何容易，这</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染蓝</a:t>
            </a:r>
            <a:r>
              <a:rPr lang="zh-CN" altLang="en-US" sz="2400">
                <a:latin typeface="方正仿宋_GBK" panose="02000000000000000000" charset="-122"/>
                <a:ea typeface="方正仿宋_GBK" panose="02000000000000000000" charset="-122"/>
                <a:cs typeface="方正仿宋_GBK" panose="02000000000000000000" charset="-122"/>
              </a:rPr>
              <a:t>的工艺已经失传了。</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⑫</a:t>
            </a:r>
            <a:r>
              <a:rPr lang="zh-CN" altLang="en-US" sz="2400">
                <a:latin typeface="方正仿宋_GBK" panose="02000000000000000000" charset="-122"/>
                <a:ea typeface="方正仿宋_GBK" panose="02000000000000000000" charset="-122"/>
                <a:cs typeface="方正仿宋_GBK" panose="02000000000000000000" charset="-122"/>
              </a:rPr>
              <a:t>老董笑笑，凡蓝五种，皆可为靛。《天工开物》里写着呢，无非“菘、蓼、马、吴、苋”。这造靛的老法子，是师父教会的。</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我总能将它试出来</a:t>
            </a:r>
            <a:r>
              <a:rPr lang="zh-CN" altLang="en-US" sz="2400">
                <a:latin typeface="方正仿宋_GBK" panose="02000000000000000000" charset="-122"/>
                <a:ea typeface="方正仿宋_GBK" panose="02000000000000000000" charset="-122"/>
                <a:cs typeface="方正仿宋_GBK" panose="02000000000000000000" charset="-122"/>
              </a:rPr>
              <a:t>。</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⑬</a:t>
            </a:r>
            <a:r>
              <a:rPr lang="zh-CN" altLang="en-US" sz="2400">
                <a:latin typeface="方正仿宋_GBK" panose="02000000000000000000" charset="-122"/>
                <a:ea typeface="方正仿宋_GBK" panose="02000000000000000000" charset="-122"/>
                <a:cs typeface="方正仿宋_GBK" panose="02000000000000000000" charset="-122"/>
              </a:rPr>
              <a:t>此后很久，没见着老董，听说这蓝染得并不顺利。老董家里，沙发套和桌布、窗帘，都变成了靛蓝色。这是让</a:t>
            </a:r>
            <a:r>
              <a:rPr lang="zh-CN" altLang="en-US" sz="2400">
                <a:solidFill>
                  <a:srgbClr val="00B050"/>
                </a:solidFill>
                <a:latin typeface="方正仿宋_GBK" panose="02000000000000000000" charset="-122"/>
                <a:ea typeface="方正仿宋_GBK" panose="02000000000000000000" charset="-122"/>
                <a:cs typeface="方正仿宋_GBK" panose="02000000000000000000" charset="-122"/>
              </a:rPr>
              <a:t>老董</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拿去当了实验品</a:t>
            </a:r>
            <a:r>
              <a:rPr lang="zh-CN" altLang="en-US" sz="2400">
                <a:latin typeface="方正仿宋_GBK" panose="02000000000000000000" charset="-122"/>
                <a:ea typeface="方正仿宋_GBK" panose="02000000000000000000" charset="-122"/>
                <a:cs typeface="方正仿宋_GBK" panose="02000000000000000000" charset="-122"/>
              </a:rPr>
              <a:t>。</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⑭</a:t>
            </a:r>
            <a:r>
              <a:rPr lang="zh-CN" altLang="en-US" sz="2400">
                <a:latin typeface="方正仿宋_GBK" panose="02000000000000000000" charset="-122"/>
                <a:ea typeface="方正仿宋_GBK" panose="02000000000000000000" charset="-122"/>
                <a:cs typeface="方正仿宋_GBK" panose="02000000000000000000" charset="-122"/>
              </a:rPr>
              <a:t>中秋后，我照旧去老董家练书法。父亲拎了一笼螃蟹给他家。老董说，毛羽，今天放个假。我带孩子出去玩玩。</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⑮</a:t>
            </a:r>
            <a:r>
              <a:rPr lang="zh-CN" altLang="en-US" sz="2400">
                <a:latin typeface="方正仿宋_GBK" panose="02000000000000000000" charset="-122"/>
                <a:ea typeface="方正仿宋_GBK" panose="02000000000000000000" charset="-122"/>
                <a:cs typeface="方正仿宋_GBK" panose="02000000000000000000" charset="-122"/>
              </a:rPr>
              <a:t>老董穿了一件卡其布的工作服，肩膀上挎了个军挎。父亲笑笑，也没有多问，只是让我听伯伯的话。</a:t>
            </a:r>
          </a:p>
          <a:p>
            <a:r>
              <a:rPr lang="zh-CN" altLang="en-US" sz="2400">
                <a:latin typeface="方正仿宋_GBK" panose="02000000000000000000" charset="-122"/>
                <a:ea typeface="方正仿宋_GBK" panose="02000000000000000000" charset="-122"/>
                <a:cs typeface="方正仿宋_GBK" panose="02000000000000000000" charset="-122"/>
              </a:rPr>
              <a:t> </a:t>
            </a:r>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⑯</a:t>
            </a:r>
            <a:r>
              <a:rPr lang="zh-CN" altLang="en-US" sz="2400">
                <a:latin typeface="方正仿宋_GBK" panose="02000000000000000000" charset="-122"/>
                <a:ea typeface="方正仿宋_GBK" panose="02000000000000000000" charset="-122"/>
                <a:cs typeface="方正仿宋_GBK" panose="02000000000000000000" charset="-122"/>
              </a:rPr>
              <a:t>老董就踩着一辆二十八型的自行车，带着我，穿过了整个校园。老董踩得不快不慢，中间经过了夫子庙，停下来，给我买了一串糖葫芦。我问老董，伯伯，我们去哪里啊？</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⑰</a:t>
            </a:r>
            <a:r>
              <a:rPr lang="zh-CN" altLang="en-US" sz="2400">
                <a:latin typeface="方正仿宋_GBK" panose="02000000000000000000" charset="-122"/>
                <a:ea typeface="方正仿宋_GBK" panose="02000000000000000000" charset="-122"/>
                <a:cs typeface="方正仿宋_GBK" panose="02000000000000000000" charset="-122"/>
              </a:rPr>
              <a:t>老董说，咱们看秋去。</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⑱</a:t>
            </a:r>
            <a:r>
              <a:rPr lang="zh-CN" altLang="en-US" sz="2400">
                <a:latin typeface="方正仿宋_GBK" panose="02000000000000000000" charset="-122"/>
                <a:ea typeface="方正仿宋_GBK" panose="02000000000000000000" charset="-122"/>
                <a:cs typeface="方正仿宋_GBK" panose="02000000000000000000" charset="-122"/>
              </a:rPr>
              <a:t>也不知骑了多久，我们在东郊一处颓败的城墙处停住了。</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635" cy="6739255"/>
          </a:xfrm>
          <a:prstGeom prst="rect">
            <a:avLst/>
          </a:prstGeom>
          <a:noFill/>
          <a:ln>
            <a:noFill/>
          </a:ln>
        </p:spPr>
        <p:txBody>
          <a:bodyPr wrap="square" rtlCol="0" anchor="t">
            <a:spAutoFit/>
          </a:bodyPr>
          <a:lstStyle/>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⑲</a:t>
            </a:r>
            <a:r>
              <a:rPr lang="zh-CN" altLang="en-US" sz="2400">
                <a:latin typeface="方正仿宋_GBK" panose="02000000000000000000" charset="-122"/>
                <a:ea typeface="方正仿宋_GBK" panose="02000000000000000000" charset="-122"/>
                <a:cs typeface="方正仿宋_GBK" panose="02000000000000000000" charset="-122"/>
              </a:rPr>
              <a:t>这里是我所不熟悉的</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南京</a:t>
            </a:r>
            <a:r>
              <a:rPr lang="zh-CN" altLang="en-US" sz="2400">
                <a:latin typeface="方正仿宋_GBK" panose="02000000000000000000" charset="-122"/>
                <a:ea typeface="方正仿宋_GBK" panose="02000000000000000000" charset="-122"/>
                <a:cs typeface="方正仿宋_GBK" panose="02000000000000000000" charset="-122"/>
              </a:rPr>
              <a:t>。萧瑟、空阔，人烟稀少，但是似乎充满了</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野趣</a:t>
            </a:r>
            <a:r>
              <a:rPr lang="zh-CN" altLang="en-US" sz="2400">
                <a:latin typeface="方正仿宋_GBK" panose="02000000000000000000" charset="-122"/>
                <a:ea typeface="方正仿宋_GBK" panose="02000000000000000000" charset="-122"/>
                <a:cs typeface="方正仿宋_GBK" panose="02000000000000000000" charset="-122"/>
              </a:rPr>
              <a:t>。沿着水塘，生着许多高大的树。枝叶生长蔓延，彼此相接，树冠于是像伞一样张开来。我问，这是什么树？</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⑳</a:t>
            </a:r>
            <a:r>
              <a:rPr lang="zh-CN" altLang="en-US" sz="2400" u="sng">
                <a:latin typeface="方正仿宋_GBK" panose="02000000000000000000" charset="-122"/>
                <a:ea typeface="方正仿宋_GBK" panose="02000000000000000000" charset="-122"/>
                <a:cs typeface="方正仿宋_GBK" panose="02000000000000000000" charset="-122"/>
              </a:rPr>
              <a:t>老董抬着头，也静静地看着，说，</a:t>
            </a:r>
            <a:r>
              <a:rPr lang="zh-CN" altLang="en-US" sz="2400" u="sng">
                <a:solidFill>
                  <a:srgbClr val="FF0000"/>
                </a:solidFill>
                <a:latin typeface="方正仿宋_GBK" panose="02000000000000000000" charset="-122"/>
                <a:ea typeface="方正仿宋_GBK" panose="02000000000000000000" charset="-122"/>
                <a:cs typeface="方正仿宋_GBK" panose="02000000000000000000" charset="-122"/>
              </a:rPr>
              <a:t>橡树</a:t>
            </a:r>
            <a:r>
              <a:rPr lang="zh-CN" altLang="en-US" sz="2400" u="sng">
                <a:latin typeface="方正仿宋_GBK" panose="02000000000000000000" charset="-122"/>
                <a:ea typeface="方正仿宋_GBK" panose="02000000000000000000" charset="-122"/>
                <a:cs typeface="方正仿宋_GBK" panose="02000000000000000000" charset="-122"/>
              </a:rPr>
              <a:t>。</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㉑</a:t>
            </a:r>
            <a:r>
              <a:rPr lang="zh-CN" altLang="en-US" sz="2400" u="sng">
                <a:latin typeface="方正仿宋_GBK" panose="02000000000000000000" charset="-122"/>
                <a:ea typeface="方正仿宋_GBK" panose="02000000000000000000" charset="-122"/>
                <a:cs typeface="方正仿宋_GBK" panose="02000000000000000000" charset="-122"/>
              </a:rPr>
              <a:t>老董说，这么多年了。这是寿数长的树啊。</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㉒</a:t>
            </a:r>
            <a:r>
              <a:rPr lang="zh-CN" altLang="en-US" sz="2400" u="sng">
                <a:latin typeface="方正仿宋_GBK" panose="02000000000000000000" charset="-122"/>
                <a:ea typeface="方正仿宋_GBK" panose="02000000000000000000" charset="-122"/>
                <a:cs typeface="方正仿宋_GBK" panose="02000000000000000000" charset="-122"/>
              </a:rPr>
              <a:t>老董说，我刚刚到南京的时候，老师傅们就带我到这里来。后来，我每年都来，有时候自己来，有时和人结伴。有一次，我和</a:t>
            </a:r>
            <a:r>
              <a:rPr lang="zh-CN" altLang="en-US" sz="2400" u="sng">
                <a:solidFill>
                  <a:srgbClr val="00B050"/>
                </a:solidFill>
                <a:latin typeface="方正仿宋_GBK" panose="02000000000000000000" charset="-122"/>
                <a:ea typeface="方正仿宋_GBK" panose="02000000000000000000" charset="-122"/>
                <a:cs typeface="方正仿宋_GBK" panose="02000000000000000000" charset="-122"/>
              </a:rPr>
              <a:t>你爷爷</a:t>
            </a:r>
            <a:r>
              <a:rPr lang="zh-CN" altLang="en-US" sz="2400" u="sng">
                <a:latin typeface="方正仿宋_GBK" panose="02000000000000000000" charset="-122"/>
                <a:ea typeface="方正仿宋_GBK" panose="02000000000000000000" charset="-122"/>
                <a:cs typeface="方正仿宋_GBK" panose="02000000000000000000" charset="-122"/>
              </a:rPr>
              <a:t>一起来。</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㉓</a:t>
            </a:r>
            <a:r>
              <a:rPr lang="zh-CN" altLang="en-US" sz="2400" u="sng">
                <a:solidFill>
                  <a:srgbClr val="00B050"/>
                </a:solidFill>
                <a:latin typeface="方正仿宋_GBK" panose="02000000000000000000" charset="-122"/>
                <a:ea typeface="方正仿宋_GBK" panose="02000000000000000000" charset="-122"/>
                <a:cs typeface="方正仿宋_GBK" panose="02000000000000000000" charset="-122"/>
              </a:rPr>
              <a:t>你爷爷</a:t>
            </a:r>
            <a:r>
              <a:rPr lang="zh-CN" altLang="en-US" sz="2400" u="sng">
                <a:latin typeface="方正仿宋_GBK" panose="02000000000000000000" charset="-122"/>
                <a:ea typeface="方正仿宋_GBK" panose="02000000000000000000" charset="-122"/>
                <a:cs typeface="方正仿宋_GBK" panose="02000000000000000000" charset="-122"/>
              </a:rPr>
              <a:t>那次带了画架，就支在那里。老董抬起胳膊，指了指一个地方。那里是一人高的芦苇丛，在微风中摇荡。</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㉔</a:t>
            </a:r>
            <a:r>
              <a:rPr lang="zh-CN" altLang="en-US" sz="2400" u="sng">
                <a:solidFill>
                  <a:srgbClr val="00B050"/>
                </a:solidFill>
                <a:latin typeface="方正仿宋_GBK" panose="02000000000000000000" charset="-122"/>
                <a:ea typeface="方正仿宋_GBK" panose="02000000000000000000" charset="-122"/>
                <a:cs typeface="方正仿宋_GBK" panose="02000000000000000000" charset="-122"/>
              </a:rPr>
              <a:t>你爷爷</a:t>
            </a:r>
            <a:r>
              <a:rPr lang="zh-CN" altLang="en-US" sz="2400" u="sng">
                <a:latin typeface="方正仿宋_GBK" panose="02000000000000000000" charset="-122"/>
                <a:ea typeface="方正仿宋_GBK" panose="02000000000000000000" charset="-122"/>
                <a:cs typeface="方正仿宋_GBK" panose="02000000000000000000" charset="-122"/>
              </a:rPr>
              <a:t>说，这是个好地方，有难得的风景啊。</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㉕</a:t>
            </a:r>
            <a:r>
              <a:rPr lang="zh-CN" altLang="en-US" sz="2400" u="sng">
                <a:latin typeface="方正仿宋_GBK" panose="02000000000000000000" charset="-122"/>
                <a:ea typeface="方正仿宋_GBK" panose="02000000000000000000" charset="-122"/>
                <a:cs typeface="方正仿宋_GBK" panose="02000000000000000000" charset="-122"/>
              </a:rPr>
              <a:t>他说这个话，已经是三十年前了。</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㉖</a:t>
            </a:r>
            <a:r>
              <a:rPr lang="zh-CN" altLang="en-US" sz="2400" u="sng">
                <a:latin typeface="方正仿宋_GBK" panose="02000000000000000000" charset="-122"/>
                <a:ea typeface="方正仿宋_GBK" panose="02000000000000000000" charset="-122"/>
                <a:cs typeface="方正仿宋_GBK" panose="02000000000000000000" charset="-122"/>
              </a:rPr>
              <a:t>老董的目光，渐渐变得肃穆。他抬起头，喃喃说，</a:t>
            </a:r>
            <a:r>
              <a:rPr lang="zh-CN" altLang="en-US" sz="2400" u="sng">
                <a:solidFill>
                  <a:srgbClr val="FF0000"/>
                </a:solidFill>
                <a:latin typeface="方正仿宋_GBK" panose="02000000000000000000" charset="-122"/>
                <a:ea typeface="方正仿宋_GBK" panose="02000000000000000000" charset="-122"/>
                <a:cs typeface="方正仿宋_GBK" panose="02000000000000000000" charset="-122"/>
              </a:rPr>
              <a:t>老馆长，我带您的后人来了</a:t>
            </a:r>
            <a:r>
              <a:rPr lang="zh-CN" altLang="en-US" sz="2400" u="sng">
                <a:latin typeface="方正仿宋_GBK" panose="02000000000000000000" charset="-122"/>
                <a:ea typeface="方正仿宋_GBK" panose="02000000000000000000" charset="-122"/>
                <a:cs typeface="方正仿宋_GBK" panose="02000000000000000000" charset="-122"/>
              </a:rPr>
              <a:t>。</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㉗</a:t>
            </a:r>
            <a:r>
              <a:rPr lang="zh-CN" altLang="en-US" sz="2400">
                <a:latin typeface="方正仿宋_GBK" panose="02000000000000000000" charset="-122"/>
                <a:ea typeface="方正仿宋_GBK" panose="02000000000000000000" charset="-122"/>
                <a:cs typeface="方正仿宋_GBK" panose="02000000000000000000" charset="-122"/>
              </a:rPr>
              <a:t>我问，伯伯，我们来做什么呢？</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㉘</a:t>
            </a:r>
            <a:r>
              <a:rPr lang="zh-CN" altLang="en-US" sz="2400">
                <a:latin typeface="方正仿宋_GBK" panose="02000000000000000000" charset="-122"/>
                <a:ea typeface="方正仿宋_GBK" panose="02000000000000000000" charset="-122"/>
                <a:cs typeface="方正仿宋_GBK" panose="02000000000000000000" charset="-122"/>
              </a:rPr>
              <a:t>老董俯下身，从地上捡起一个东西，放在我手里。那东西浑身毛刺刺的，像个海胆。</a:t>
            </a:r>
            <a:r>
              <a:rPr lang="en-US" altLang="zh-CN" sz="2400">
                <a:latin typeface="方正仿宋_GBK" panose="02000000000000000000" charset="-122"/>
                <a:ea typeface="方正仿宋_GBK" panose="02000000000000000000" charset="-122"/>
                <a:cs typeface="方正仿宋_GBK" panose="02000000000000000000" charset="-122"/>
              </a:rPr>
              <a:t>  </a:t>
            </a:r>
            <a:r>
              <a:rPr lang="zh-CN" altLang="en-US" sz="2400">
                <a:latin typeface="方正仿宋_GBK" panose="02000000000000000000" charset="-122"/>
                <a:ea typeface="方正仿宋_GBK" panose="02000000000000000000" charset="-122"/>
                <a:cs typeface="方正仿宋_GBK" panose="02000000000000000000" charset="-122"/>
              </a:rPr>
              <a:t>老董说，收</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橡碗</a:t>
            </a:r>
            <a:r>
              <a:rPr lang="zh-CN" altLang="en-US" sz="2400">
                <a:latin typeface="方正仿宋_GBK" panose="02000000000000000000" charset="-122"/>
                <a:ea typeface="方正仿宋_GBK" panose="02000000000000000000" charset="-122"/>
                <a:cs typeface="方正仿宋_GBK" panose="02000000000000000000" charset="-122"/>
              </a:rPr>
              <a:t>啊。</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㉙</a:t>
            </a:r>
            <a:r>
              <a:rPr lang="zh-CN" altLang="en-US" sz="2400">
                <a:latin typeface="方正仿宋_GBK" panose="02000000000000000000" charset="-122"/>
                <a:ea typeface="方正仿宋_GBK" panose="02000000000000000000" charset="-122"/>
                <a:cs typeface="方正仿宋_GBK" panose="02000000000000000000" charset="-122"/>
              </a:rPr>
              <a:t>我问，</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橡碗</a:t>
            </a:r>
            <a:r>
              <a:rPr lang="zh-CN" altLang="en-US" sz="2400">
                <a:latin typeface="方正仿宋_GBK" panose="02000000000000000000" charset="-122"/>
                <a:ea typeface="方正仿宋_GBK" panose="02000000000000000000" charset="-122"/>
                <a:cs typeface="方正仿宋_GBK" panose="02000000000000000000" charset="-122"/>
              </a:rPr>
              <a:t>是什么呢？</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㉚</a:t>
            </a:r>
            <a:r>
              <a:rPr lang="zh-CN" altLang="en-US" sz="2400">
                <a:latin typeface="方正仿宋_GBK" panose="02000000000000000000" charset="-122"/>
                <a:ea typeface="方正仿宋_GBK" panose="02000000000000000000" charset="-122"/>
                <a:cs typeface="方正仿宋_GBK" panose="02000000000000000000" charset="-122"/>
              </a:rPr>
              <a:t>老董用大拇指，在手里揉捏一下，说，你瞧，橡树结的橡子，熟透了，就掉到地上，壳也爆开了。这壳子就是橡碗。</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635" cy="5262245"/>
          </a:xfrm>
          <a:prstGeom prst="rect">
            <a:avLst/>
          </a:prstGeom>
          <a:noFill/>
          <a:ln>
            <a:noFill/>
          </a:ln>
        </p:spPr>
        <p:txBody>
          <a:bodyPr wrap="square" rtlCol="0" anchor="t">
            <a:spAutoFit/>
          </a:bodyPr>
          <a:lstStyle/>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㉛</a:t>
            </a:r>
            <a:r>
              <a:rPr lang="zh-CN" altLang="en-US" sz="2400">
                <a:latin typeface="方正仿宋_GBK" panose="02000000000000000000" charset="-122"/>
                <a:ea typeface="方正仿宋_GBK" panose="02000000000000000000" charset="-122"/>
                <a:cs typeface="方正仿宋_GBK" panose="02000000000000000000" charset="-122"/>
              </a:rPr>
              <a:t>这时候，忽然从树上跳下来个毛茸茸的东西。定睛一看，原来是一只松鼠。它落到了地上，竟像人一样站起了身，前爪紧紧擒着一颗橡子。看到我们，便慌慌张张地跑远了。</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㉜</a:t>
            </a:r>
            <a:r>
              <a:rPr lang="zh-CN" altLang="en-US" sz="2400">
                <a:latin typeface="方正仿宋_GBK" panose="02000000000000000000" charset="-122"/>
                <a:ea typeface="方正仿宋_GBK" panose="02000000000000000000" charset="-122"/>
                <a:cs typeface="方正仿宋_GBK" panose="02000000000000000000" charset="-122"/>
              </a:rPr>
              <a:t>老董说，</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它也识得宝呢</a:t>
            </a:r>
            <a:r>
              <a:rPr lang="zh-CN" altLang="en-US" sz="2400">
                <a:latin typeface="方正仿宋_GBK" panose="02000000000000000000" charset="-122"/>
                <a:ea typeface="方正仿宋_GBK" panose="02000000000000000000" charset="-122"/>
                <a:cs typeface="方正仿宋_GBK" panose="02000000000000000000" charset="-122"/>
              </a:rPr>
              <a:t>。</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㉝</a:t>
            </a:r>
            <a:r>
              <a:rPr lang="zh-CN" altLang="en-US" sz="2400">
                <a:latin typeface="方正仿宋_GBK" panose="02000000000000000000" charset="-122"/>
                <a:ea typeface="方正仿宋_GBK" panose="02000000000000000000" charset="-122"/>
                <a:cs typeface="方正仿宋_GBK" panose="02000000000000000000" charset="-122"/>
              </a:rPr>
              <a:t>我问，橡碗有什么用呢？</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㉞</a:t>
            </a:r>
            <a:r>
              <a:rPr lang="zh-CN" altLang="en-US" sz="2400">
                <a:latin typeface="方正仿宋_GBK" panose="02000000000000000000" charset="-122"/>
                <a:ea typeface="方正仿宋_GBK" panose="02000000000000000000" charset="-122"/>
                <a:cs typeface="方正仿宋_GBK" panose="02000000000000000000" charset="-122"/>
              </a:rPr>
              <a:t>老董这才回过神，说，捡回去洗洗干净，在锅里煮到咕嘟响，那汤就是好染料啊。哪朝哪代的旧书，可都补得赢喽。我们这些人啊，一年也盼中秋，不求分月饼吃螃蟹，就盼橡碗熟呢。</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㉟</a:t>
            </a:r>
            <a:r>
              <a:rPr lang="zh-CN" altLang="en-US" sz="2400">
                <a:latin typeface="方正仿宋_GBK" panose="02000000000000000000" charset="-122"/>
                <a:ea typeface="方正仿宋_GBK" panose="02000000000000000000" charset="-122"/>
                <a:cs typeface="方正仿宋_GBK" panose="02000000000000000000" charset="-122"/>
              </a:rPr>
              <a:t>我听了恍然大悟，说，原来是为了</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修书</a:t>
            </a:r>
            <a:r>
              <a:rPr lang="zh-CN" altLang="en-US" sz="2400">
                <a:latin typeface="方正仿宋_GBK" panose="02000000000000000000" charset="-122"/>
                <a:ea typeface="方正仿宋_GBK" panose="02000000000000000000" charset="-122"/>
                <a:cs typeface="方正仿宋_GBK" panose="02000000000000000000" charset="-122"/>
              </a:rPr>
              <a:t>啊，那咱们赶快捡吧。</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㊱</a:t>
            </a:r>
            <a:r>
              <a:rPr lang="zh-CN" altLang="en-US" sz="2400">
                <a:latin typeface="方正仿宋_GBK" panose="02000000000000000000" charset="-122"/>
                <a:ea typeface="方正仿宋_GBK" panose="02000000000000000000" charset="-122"/>
                <a:cs typeface="方正仿宋_GBK" panose="02000000000000000000" charset="-122"/>
              </a:rPr>
              <a:t>老董</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到底把那块蓝绢染出来了</a:t>
            </a:r>
            <a:r>
              <a:rPr lang="zh-CN" altLang="en-US" sz="2400">
                <a:latin typeface="方正仿宋_GBK" panose="02000000000000000000" charset="-122"/>
                <a:ea typeface="方正仿宋_GBK" panose="02000000000000000000" charset="-122"/>
                <a:cs typeface="方正仿宋_GBK" panose="02000000000000000000" charset="-122"/>
              </a:rPr>
              <a:t>。据说送去做光谱检测，色温、光泽度与成分配比率，和古书的原书皮相似度接近百分之九十。也就是说，</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基本完美地将雍正年间的官刻品复制了出来。</a:t>
            </a:r>
          </a:p>
          <a:p>
            <a:r>
              <a:rPr lang="en-US" altLang="zh-CN" sz="2400">
                <a:latin typeface="方正仿宋_GBK" panose="02000000000000000000" charset="-122"/>
                <a:ea typeface="方正仿宋_GBK" panose="02000000000000000000" charset="-122"/>
                <a:cs typeface="方正仿宋_GBK" panose="02000000000000000000" charset="-122"/>
              </a:rPr>
              <a:t>    </a:t>
            </a:r>
            <a:r>
              <a:rPr lang="en-US" altLang="zh-CN" sz="2400">
                <a:latin typeface="微软雅黑" panose="020b0503020204020204" charset="-122"/>
                <a:ea typeface="微软雅黑" panose="020b0503020204020204" charset="-122"/>
                <a:cs typeface="方正仿宋_GBK" panose="02000000000000000000" charset="-122"/>
              </a:rPr>
              <a:t>㊲</a:t>
            </a:r>
            <a:r>
              <a:rPr lang="zh-CN" altLang="en-US" sz="2400">
                <a:latin typeface="方正仿宋_GBK" panose="02000000000000000000" charset="-122"/>
                <a:ea typeface="方正仿宋_GBK" panose="02000000000000000000" charset="-122"/>
                <a:cs typeface="方正仿宋_GBK" panose="02000000000000000000" charset="-122"/>
              </a:rPr>
              <a:t>因为本地一家媒体的报道，</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老董成了修书界的英雄</a:t>
            </a:r>
            <a:r>
              <a:rPr lang="zh-CN" altLang="en-US" sz="2400">
                <a:latin typeface="方正仿宋_GBK" panose="02000000000000000000" charset="-122"/>
                <a:ea typeface="方正仿宋_GBK" panose="02000000000000000000" charset="-122"/>
                <a:cs typeface="方正仿宋_GBK" panose="02000000000000000000" charset="-122"/>
              </a:rPr>
              <a:t>。图书馆要给老董</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转正</a:t>
            </a:r>
            <a:r>
              <a:rPr lang="zh-CN" altLang="en-US" sz="2400">
                <a:latin typeface="方正仿宋_GBK" panose="02000000000000000000" charset="-122"/>
                <a:ea typeface="方正仿宋_GBK" panose="02000000000000000000" charset="-122"/>
                <a:cs typeface="方正仿宋_GBK" panose="02000000000000000000" charset="-122"/>
              </a:rPr>
              <a:t>，请他参与主持修复文澜阁《四库全书》的工作，老董</a:t>
            </a:r>
            <a:r>
              <a:rPr lang="zh-CN" altLang="en-US" sz="2400">
                <a:solidFill>
                  <a:srgbClr val="FF0000"/>
                </a:solidFill>
                <a:latin typeface="方正仿宋_GBK" panose="02000000000000000000" charset="-122"/>
                <a:ea typeface="方正仿宋_GBK" panose="02000000000000000000" charset="-122"/>
                <a:cs typeface="方正仿宋_GBK" panose="02000000000000000000" charset="-122"/>
              </a:rPr>
              <a:t>摇摇头</a:t>
            </a:r>
            <a:r>
              <a:rPr lang="zh-CN" altLang="en-US" sz="2400">
                <a:latin typeface="方正仿宋_GBK" panose="02000000000000000000" charset="-122"/>
                <a:ea typeface="方正仿宋_GBK" panose="02000000000000000000" charset="-122"/>
                <a:cs typeface="方正仿宋_GBK" panose="02000000000000000000" charset="-122"/>
              </a:rPr>
              <a:t>，说，本来，还是原来那样吧，挺好。</a:t>
            </a:r>
          </a:p>
          <a:p>
            <a:pPr algn="r"/>
            <a:r>
              <a:rPr lang="zh-CN" altLang="en-US" sz="2400">
                <a:latin typeface="方正仿宋_GBK" panose="02000000000000000000" charset="-122"/>
                <a:ea typeface="方正仿宋_GBK" panose="02000000000000000000" charset="-122"/>
                <a:cs typeface="方正仿宋_GBK" panose="02000000000000000000" charset="-122"/>
              </a:rPr>
              <a:t>（有删改）</a:t>
            </a:r>
          </a:p>
        </p:txBody>
      </p:sp>
      <p:sp>
        <p:nvSpPr>
          <p:cNvPr id="4" name="文本框 3"/>
          <p:cNvSpPr txBox="1"/>
          <p:nvPr/>
        </p:nvSpPr>
        <p:spPr>
          <a:xfrm>
            <a:off x="0" y="4612640"/>
            <a:ext cx="12191365" cy="2245360"/>
          </a:xfrm>
          <a:prstGeom prst="rect">
            <a:avLst/>
          </a:prstGeom>
          <a:solidFill>
            <a:schemeClr val="accent2">
              <a:lumMod val="20000"/>
              <a:lumOff val="80000"/>
            </a:schemeClr>
          </a:solidFill>
          <a:ln w="12700" cmpd="sng">
            <a:solidFill>
              <a:schemeClr val="accent2">
                <a:lumMod val="75000"/>
              </a:schemeClr>
            </a:solidFill>
            <a:prstDash val="sysDot"/>
          </a:ln>
        </p:spPr>
        <p:txBody>
          <a:bodyPr wrap="square" rtlCol="0">
            <a:spAutoFit/>
          </a:bodyPr>
          <a:lstStyle/>
          <a:p>
            <a:pPr fontAlgn="auto">
              <a:spcBef>
                <a:spcPts val="18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淡泊名利，坚持传统技艺的传承。修书成功，成为修书界的“英雄”后，老董拒绝了图书馆给他转正、请他主持修复其他古籍的邀请，体现了他</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淡泊名利的匠人精神</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。老董坚持尝试“师父教会的”《天工开物》里的染蓝工艺，最终成功染出蓝绢；老董又带“我”去“看秋”、采橡碗，饱含对“我”继承手艺的期待，体现了他</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坚持传统技艺传承的匠人精神</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p>
        </p:txBody>
      </p:sp>
      <p:sp>
        <p:nvSpPr>
          <p:cNvPr id="7" name="文本框 6"/>
          <p:cNvSpPr txBox="1"/>
          <p:nvPr/>
        </p:nvSpPr>
        <p:spPr>
          <a:xfrm>
            <a:off x="4233545" y="0"/>
            <a:ext cx="7958455" cy="3107690"/>
          </a:xfrm>
          <a:prstGeom prst="rect">
            <a:avLst/>
          </a:prstGeom>
          <a:solidFill>
            <a:schemeClr val="accent2">
              <a:lumMod val="20000"/>
              <a:lumOff val="80000"/>
            </a:schemeClr>
          </a:solidFill>
          <a:ln w="12700" cmpd="sng">
            <a:solidFill>
              <a:schemeClr val="accent2">
                <a:lumMod val="75000"/>
              </a:schemeClr>
            </a:solidFill>
            <a:prstDash val="sysDot"/>
          </a:ln>
        </p:spPr>
        <p:txBody>
          <a:bodyPr wrap="square" rtlCol="0">
            <a:spAutoFit/>
          </a:bodyPr>
          <a:lstStyle/>
          <a:p>
            <a:pPr fontAlgn="auto">
              <a:spcBef>
                <a:spcPts val="1800"/>
              </a:spcBef>
            </a:pP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知难而上，勇于实践，精益求精，百折不挠</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。老董面对难题立下“军令状”，他为了把米色的绢染成蓝色，</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不断试验</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，“老董家里，沙发套和桌布、窗帘，都变成了靛蓝色”，百折不挠，直到将蓝绢染了出来，“基本完美地将雍正年间的官刻品复制了出来”，体现其</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精益求精</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，勇于挑战的匠人精神。</a:t>
            </a:r>
            <a:endParaRPr lang="zh-CN" altLang="en-US" sz="2800">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1365" cy="521970"/>
          </a:xfrm>
          <a:prstGeom prst="rect">
            <a:avLst/>
          </a:prstGeom>
          <a:noFill/>
        </p:spPr>
        <p:txBody>
          <a:bodyPr wrap="square" rtlCol="0" anchor="t">
            <a:spAutoFit/>
          </a:bodyPr>
          <a:lstStyle/>
          <a:p>
            <a:pPr fontAlgn="auto">
              <a:spcBef>
                <a:spcPts val="600"/>
              </a:spcBef>
            </a:pPr>
            <a:r>
              <a:rPr 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[2020·</a:t>
            </a:r>
            <a:r>
              <a:rPr lang="zh-CN" alt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Ⅱ卷</a:t>
            </a:r>
            <a:r>
              <a:rPr 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a:t>
            </a:r>
            <a:r>
              <a:rPr sz="2800">
                <a:latin typeface="方正幼线_GBK" panose="02000000000000000000" charset="-122"/>
                <a:ea typeface="方正幼线_GBK" panose="02000000000000000000" charset="-122"/>
                <a:cs typeface="方正幼线_GBK" panose="02000000000000000000" charset="-122"/>
                <a:sym typeface="+mn-ea"/>
              </a:rPr>
              <a:t>9.老董的匠人精神主要体现在哪些方面？请结合本文简要分析。</a:t>
            </a:r>
            <a:r>
              <a:rPr lang="en-US" sz="2800">
                <a:latin typeface="方正幼线_GBK" panose="02000000000000000000" charset="-122"/>
                <a:ea typeface="方正幼线_GBK" panose="02000000000000000000" charset="-122"/>
                <a:cs typeface="方正幼线_GBK" panose="02000000000000000000" charset="-122"/>
                <a:sym typeface="+mn-ea"/>
              </a:rPr>
              <a:t>(6</a:t>
            </a:r>
            <a:r>
              <a:rPr lang="zh-CN" sz="2800">
                <a:latin typeface="方正幼线_GBK" panose="02000000000000000000" charset="-122"/>
                <a:ea typeface="方正幼线_GBK" panose="02000000000000000000" charset="-122"/>
                <a:cs typeface="方正幼线_GBK" panose="02000000000000000000" charset="-122"/>
                <a:sym typeface="+mn-ea"/>
              </a:rPr>
              <a:t>分</a:t>
            </a:r>
            <a:r>
              <a:rPr lang="en-US" sz="2800">
                <a:latin typeface="方正幼线_GBK" panose="02000000000000000000" charset="-122"/>
                <a:ea typeface="方正幼线_GBK" panose="02000000000000000000" charset="-122"/>
                <a:cs typeface="方正幼线_GBK" panose="02000000000000000000" charset="-122"/>
                <a:sym typeface="+mn-ea"/>
              </a:rPr>
              <a:t>)</a:t>
            </a:r>
            <a:endParaRPr lang="zh-CN" altLang="en-US" sz="2800">
              <a:latin typeface="方正仿宋_GBK" panose="02000000000000000000" charset="-122"/>
              <a:ea typeface="方正仿宋_GBK" panose="02000000000000000000" charset="-122"/>
              <a:cs typeface="方正仿宋_GBK" panose="02000000000000000000" charset="-122"/>
              <a:sym typeface="+mn-ea"/>
            </a:endParaRPr>
          </a:p>
        </p:txBody>
      </p:sp>
      <p:sp>
        <p:nvSpPr>
          <p:cNvPr id="2" name="文本框 1"/>
          <p:cNvSpPr txBox="1"/>
          <p:nvPr/>
        </p:nvSpPr>
        <p:spPr>
          <a:xfrm>
            <a:off x="0" y="521970"/>
            <a:ext cx="12192635" cy="3046095"/>
          </a:xfrm>
          <a:prstGeom prst="rect">
            <a:avLst/>
          </a:prstGeom>
          <a:noFill/>
        </p:spPr>
        <p:txBody>
          <a:bodyPr wrap="square" rtlCol="0" anchor="t">
            <a:spAutoFit/>
          </a:bodyPr>
          <a:lstStyle/>
          <a:p>
            <a:r>
              <a:rPr lang="zh-CN" altLang="en-US" sz="3200">
                <a:latin typeface="方正清仿宋 简 Bold" panose="02000800000000000000" charset="-122"/>
                <a:ea typeface="方正清仿宋 简 Bold" panose="02000800000000000000" charset="-122"/>
                <a:cs typeface="方正清仿宋 简 Bold" panose="02000800000000000000" charset="-122"/>
              </a:rPr>
              <a:t>答：①坚持行业规矩。不忘“不遇良工，宁存故物”的古训，为此甚至跟权威叫板。</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rPr>
              <a:t>概括归纳</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rPr>
              <a:t>文本分析</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rPr>
              <a:t>)</a:t>
            </a:r>
            <a:endParaRPr lang="zh-CN" altLang="en-US" sz="3200">
              <a:latin typeface="方正清仿宋 简 Bold" panose="02000800000000000000" charset="-122"/>
              <a:ea typeface="方正清仿宋 简 Bold" panose="02000800000000000000" charset="-122"/>
              <a:cs typeface="方正清仿宋 简 Bold" panose="02000800000000000000" charset="-122"/>
            </a:endParaRPr>
          </a:p>
          <a:p>
            <a:r>
              <a:rPr lang="zh-CN" altLang="en-US" sz="3200">
                <a:latin typeface="方正清仿宋 简 Bold" panose="02000800000000000000" charset="-122"/>
                <a:ea typeface="方正清仿宋 简 Bold" panose="02000800000000000000" charset="-122"/>
                <a:cs typeface="方正清仿宋 简 Bold" panose="02000800000000000000" charset="-122"/>
              </a:rPr>
              <a:t>②恪守职业操守。敬畏与热爱自己的职业，为了一本书，即使再次失去工作，也认为“值得”。</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概括归纳</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文本分析</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endParaRPr lang="zh-CN" altLang="en-US" sz="3200">
              <a:latin typeface="方正清仿宋 简 Bold" panose="02000800000000000000" charset="-122"/>
              <a:ea typeface="方正清仿宋 简 Bold" panose="02000800000000000000" charset="-122"/>
              <a:cs typeface="方正清仿宋 简 Bold" panose="02000800000000000000" charset="-122"/>
            </a:endParaRPr>
          </a:p>
          <a:p>
            <a:r>
              <a:rPr lang="zh-CN" altLang="en-US" sz="3200">
                <a:latin typeface="方正清仿宋 简 Bold" panose="02000800000000000000" charset="-122"/>
                <a:ea typeface="方正清仿宋 简 Bold" panose="02000800000000000000" charset="-122"/>
                <a:cs typeface="方正清仿宋 简 Bold" panose="02000800000000000000" charset="-122"/>
              </a:rPr>
              <a:t>③修书精益求精。为染蓝绢不断试验，最终完成修复任务。</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概括归纳</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文本分析</a:t>
            </a:r>
            <a:r>
              <a:rPr lang="en-US" altLang="zh-CN" sz="32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1365" cy="521970"/>
          </a:xfrm>
          <a:prstGeom prst="rect">
            <a:avLst/>
          </a:prstGeom>
          <a:noFill/>
        </p:spPr>
        <p:txBody>
          <a:bodyPr wrap="square" rtlCol="0" anchor="t">
            <a:spAutoFit/>
          </a:bodyPr>
          <a:lstStyle/>
          <a:p>
            <a:pPr fontAlgn="auto">
              <a:spcBef>
                <a:spcPts val="600"/>
              </a:spcBef>
            </a:pPr>
            <a:r>
              <a:rPr 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[2020·</a:t>
            </a:r>
            <a:r>
              <a:rPr lang="zh-CN" alt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Ⅱ卷</a:t>
            </a:r>
            <a:r>
              <a:rPr lang="en-US" sz="20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a:t>
            </a:r>
            <a:r>
              <a:rPr sz="2800">
                <a:latin typeface="方正幼线_GBK" panose="02000000000000000000" charset="-122"/>
                <a:ea typeface="方正幼线_GBK" panose="02000000000000000000" charset="-122"/>
                <a:cs typeface="方正幼线_GBK" panose="02000000000000000000" charset="-122"/>
                <a:sym typeface="+mn-ea"/>
              </a:rPr>
              <a:t>9.老董的匠人精神主要体现在哪些方面？请结合本文简要分析。</a:t>
            </a:r>
            <a:r>
              <a:rPr lang="en-US" sz="2800">
                <a:latin typeface="方正幼线_GBK" panose="02000000000000000000" charset="-122"/>
                <a:ea typeface="方正幼线_GBK" panose="02000000000000000000" charset="-122"/>
                <a:cs typeface="方正幼线_GBK" panose="02000000000000000000" charset="-122"/>
                <a:sym typeface="+mn-ea"/>
              </a:rPr>
              <a:t>(6</a:t>
            </a:r>
            <a:r>
              <a:rPr lang="zh-CN" sz="2800">
                <a:latin typeface="方正幼线_GBK" panose="02000000000000000000" charset="-122"/>
                <a:ea typeface="方正幼线_GBK" panose="02000000000000000000" charset="-122"/>
                <a:cs typeface="方正幼线_GBK" panose="02000000000000000000" charset="-122"/>
                <a:sym typeface="+mn-ea"/>
              </a:rPr>
              <a:t>分</a:t>
            </a:r>
            <a:r>
              <a:rPr lang="en-US" sz="2800">
                <a:latin typeface="方正幼线_GBK" panose="02000000000000000000" charset="-122"/>
                <a:ea typeface="方正幼线_GBK" panose="02000000000000000000" charset="-122"/>
                <a:cs typeface="方正幼线_GBK" panose="02000000000000000000" charset="-122"/>
                <a:sym typeface="+mn-ea"/>
              </a:rPr>
              <a:t>)</a:t>
            </a:r>
            <a:endParaRPr lang="zh-CN" altLang="en-US" sz="2800">
              <a:latin typeface="方正仿宋_GBK" panose="02000000000000000000" charset="-122"/>
              <a:ea typeface="方正仿宋_GBK" panose="02000000000000000000" charset="-122"/>
              <a:cs typeface="方正仿宋_GBK" panose="02000000000000000000" charset="-122"/>
              <a:sym typeface="+mn-ea"/>
            </a:endParaRPr>
          </a:p>
        </p:txBody>
      </p:sp>
      <p:sp>
        <p:nvSpPr>
          <p:cNvPr id="4" name="文本框 3"/>
          <p:cNvSpPr txBox="1"/>
          <p:nvPr/>
        </p:nvSpPr>
        <p:spPr>
          <a:xfrm>
            <a:off x="-1270" y="521970"/>
            <a:ext cx="12192635" cy="5569585"/>
          </a:xfrm>
          <a:prstGeom prst="rect">
            <a:avLst/>
          </a:prstGeom>
          <a:noFill/>
        </p:spPr>
        <p:txBody>
          <a:bodyPr wrap="square" rtlCol="0" anchor="t">
            <a:spAutoFit/>
          </a:bodyPr>
          <a:lstStyle/>
          <a:p>
            <a:pPr fontAlgn="auto">
              <a:spcBef>
                <a:spcPts val="600"/>
              </a:spcBef>
            </a:pP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rPr>
              <a:t>组织答案：</a:t>
            </a:r>
            <a:r>
              <a:rPr lang="zh-CN" altLang="en-US" sz="2800">
                <a:latin typeface="方正清仿宋 简 Bold" panose="02000800000000000000" charset="-122"/>
                <a:ea typeface="方正清仿宋 简 Bold" panose="02000800000000000000" charset="-122"/>
                <a:cs typeface="方正清仿宋 简 Bold" panose="02000800000000000000" charset="-122"/>
              </a:rPr>
              <a:t>①</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他专家发生争执，因为他</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坚持</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“不遇良工，宁存故物”的</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古训</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，绝不破坏文物的尚存面貌，</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坚守了保护文物的初心</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体现其</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敢于为保护文物而抗争的匠人之心</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p>
          <a:p>
            <a:pPr fontAlgn="auto">
              <a:spcBef>
                <a:spcPts val="6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rPr>
              <a:t>②</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他立军令状，为了一本古籍“值得”，这是“工匠精神”中的</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“执着”</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精神，</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体现了</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坚守职业操守</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p>
          <a:p>
            <a:pPr fontAlgn="auto">
              <a:spcBef>
                <a:spcPts val="6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③老董为了把米色的绢染成蓝色，</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不断试验</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，百折不挠，直到将蓝绢染了出来，</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体现其</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精益求精</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，勇于挑战的匠人精神。</a:t>
            </a:r>
          </a:p>
          <a:p>
            <a:pPr fontAlgn="auto">
              <a:spcBef>
                <a:spcPts val="6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④修书成功，成为修书界的“英雄”后，老董拒绝转正，</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体现了他</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淡泊名利的匠人精神</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p>
          <a:p>
            <a:pPr fontAlgn="auto">
              <a:spcBef>
                <a:spcPts val="600"/>
              </a:spcBef>
            </a:pP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⑤老董坚持尝试“师父教会的”《天工开物》里的染蓝工艺，最终成功染出蓝绢；老董又带“我”去“看秋”、采橡碗，饱含对“我”继承手艺的期待，</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体现了他坚</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持传统技艺传承的匠人精神</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rPr>
              <a:t>。</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文本分析</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概括归纳</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endParaRPr lang="zh-CN" altLang="en-US" sz="2800">
              <a:latin typeface="方正清仿宋 简 Bold" panose="02000800000000000000" charset="-122"/>
              <a:ea typeface="方正清仿宋 简 Bold" panose="02000800000000000000" charset="-122"/>
              <a:cs typeface="方正清仿宋 简 Bold" panose="020008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000" cy="6262370"/>
          </a:xfrm>
          <a:prstGeom prst="rect">
            <a:avLst/>
          </a:prstGeom>
          <a:noFill/>
        </p:spPr>
        <p:txBody>
          <a:bodyPr wrap="square" rtlCol="0" anchor="t">
            <a:spAutoFit/>
          </a:bodyPr>
          <a:lstStyle/>
          <a:p>
            <a:r>
              <a:rPr lang="en-US" altLang="zh-CN" sz="2300">
                <a:latin typeface="方正清仿宋 简 Bold" panose="02000800000000000000" charset="-122"/>
                <a:ea typeface="方正清仿宋 简 Bold" panose="02000800000000000000" charset="-122"/>
                <a:cs typeface="方正清仿宋 简 Bold" panose="02000800000000000000" charset="-122"/>
              </a:rPr>
              <a:t>[</a:t>
            </a:r>
            <a:r>
              <a:rPr lang="zh-CN" altLang="en-US" sz="2300">
                <a:latin typeface="方正清仿宋 简 Bold" panose="02000800000000000000" charset="-122"/>
                <a:ea typeface="方正清仿宋 简 Bold" panose="02000800000000000000" charset="-122"/>
                <a:cs typeface="方正清仿宋 简 Bold" panose="02000800000000000000" charset="-122"/>
              </a:rPr>
              <a:t>解析</a:t>
            </a:r>
            <a:r>
              <a:rPr lang="en-US" altLang="zh-CN" sz="2300">
                <a:latin typeface="方正清仿宋 简 Bold" panose="02000800000000000000" charset="-122"/>
                <a:ea typeface="方正清仿宋 简 Bold" panose="02000800000000000000" charset="-122"/>
                <a:cs typeface="方正清仿宋 简 Bold" panose="02000800000000000000" charset="-122"/>
              </a:rPr>
              <a:t>]</a:t>
            </a:r>
            <a:r>
              <a:rPr lang="zh-CN" altLang="en-US" sz="2300">
                <a:latin typeface="方正清仿宋 简 Bold" panose="02000800000000000000" charset="-122"/>
                <a:ea typeface="方正清仿宋 简 Bold" panose="02000800000000000000" charset="-122"/>
                <a:cs typeface="方正清仿宋 简 Bold" panose="02000800000000000000" charset="-122"/>
              </a:rPr>
              <a:t>本题考查</a:t>
            </a:r>
            <a:r>
              <a:rPr lang="zh-CN" altLang="en-US" sz="2300">
                <a:solidFill>
                  <a:srgbClr val="C00000"/>
                </a:solidFill>
                <a:latin typeface="方正清仿宋 简 Bold" panose="02000800000000000000" charset="-122"/>
                <a:ea typeface="方正清仿宋 简 Bold" panose="02000800000000000000" charset="-122"/>
                <a:cs typeface="方正清仿宋 简 Bold" panose="02000800000000000000" charset="-122"/>
              </a:rPr>
              <a:t>鉴赏作品的文学形象</a:t>
            </a:r>
            <a:r>
              <a:rPr lang="zh-CN" altLang="en-US" sz="2300">
                <a:latin typeface="方正清仿宋 简 Bold" panose="02000800000000000000" charset="-122"/>
                <a:ea typeface="方正清仿宋 简 Bold" panose="02000800000000000000" charset="-122"/>
                <a:cs typeface="方正清仿宋 简 Bold" panose="02000800000000000000" charset="-122"/>
              </a:rPr>
              <a:t>，从不同角度和层面发掘作品的意蕴的能力。</a:t>
            </a:r>
          </a:p>
          <a:p>
            <a:r>
              <a:rPr lang="zh-CN" altLang="en-US" sz="2300">
                <a:latin typeface="方正清仿宋 简 Bold" panose="02000800000000000000" charset="-122"/>
                <a:ea typeface="方正清仿宋 简 Bold" panose="02000800000000000000" charset="-122"/>
                <a:cs typeface="方正清仿宋 简 Bold" panose="02000800000000000000" charset="-122"/>
              </a:rPr>
              <a:t>分析老董的匠人精神，可结合“工匠精神”的内涵来回答。他为了古籍清雍正国子监刊本《论语》的书皮而和专家发生争执，让专家们下不了台，因为他坚持“不遇良工，宁存故物”的古训，这其实就是“工匠精神”中的</a:t>
            </a:r>
            <a:r>
              <a:rPr lang="zh-CN" altLang="en-US" sz="2300">
                <a:solidFill>
                  <a:srgbClr val="1D41D5"/>
                </a:solidFill>
                <a:latin typeface="方正清仿宋 简 Bold" panose="02000800000000000000" charset="-122"/>
                <a:ea typeface="方正清仿宋 简 Bold" panose="02000800000000000000" charset="-122"/>
                <a:cs typeface="方正清仿宋 简 Bold" panose="02000800000000000000" charset="-122"/>
              </a:rPr>
              <a:t>“敬业”</a:t>
            </a:r>
            <a:r>
              <a:rPr lang="zh-CN" altLang="en-US" sz="2300">
                <a:latin typeface="方正清仿宋 简 Bold" panose="02000800000000000000" charset="-122"/>
                <a:ea typeface="方正清仿宋 简 Bold" panose="02000800000000000000" charset="-122"/>
                <a:cs typeface="方正清仿宋 简 Bold" panose="02000800000000000000" charset="-122"/>
              </a:rPr>
              <a:t>精神。他立军令状，不把书皮补上，就永远离开修书行，认为为了一本古籍这样做是“值得”的，这是“工匠精神”中的</a:t>
            </a:r>
            <a:r>
              <a:rPr lang="zh-CN" altLang="en-US" sz="2300">
                <a:solidFill>
                  <a:srgbClr val="1D41D5"/>
                </a:solidFill>
                <a:latin typeface="方正清仿宋 简 Bold" panose="02000800000000000000" charset="-122"/>
                <a:ea typeface="方正清仿宋 简 Bold" panose="02000800000000000000" charset="-122"/>
                <a:cs typeface="方正清仿宋 简 Bold" panose="02000800000000000000" charset="-122"/>
              </a:rPr>
              <a:t>“执着”</a:t>
            </a:r>
            <a:r>
              <a:rPr lang="zh-CN" altLang="en-US" sz="2300">
                <a:latin typeface="方正清仿宋 简 Bold" panose="02000800000000000000" charset="-122"/>
                <a:ea typeface="方正清仿宋 简 Bold" panose="02000800000000000000" charset="-122"/>
                <a:cs typeface="方正清仿宋 简 Bold" panose="02000800000000000000" charset="-122"/>
              </a:rPr>
              <a:t>精神，换言之，也就是</a:t>
            </a:r>
            <a:r>
              <a:rPr lang="zh-CN" altLang="en-US" sz="2300">
                <a:solidFill>
                  <a:srgbClr val="1D41D5"/>
                </a:solidFill>
                <a:latin typeface="方正清仿宋 简 Bold" panose="02000800000000000000" charset="-122"/>
                <a:ea typeface="方正清仿宋 简 Bold" panose="02000800000000000000" charset="-122"/>
                <a:cs typeface="方正清仿宋 简 Bold" panose="02000800000000000000" charset="-122"/>
              </a:rPr>
              <a:t>坚守职业操守</a:t>
            </a:r>
            <a:r>
              <a:rPr lang="zh-CN" altLang="en-US" sz="2300">
                <a:latin typeface="方正清仿宋 简 Bold" panose="02000800000000000000" charset="-122"/>
                <a:ea typeface="方正清仿宋 简 Bold" panose="02000800000000000000" charset="-122"/>
                <a:cs typeface="方正清仿宋 简 Bold" panose="02000800000000000000" charset="-122"/>
              </a:rPr>
              <a:t>。他为了把米色的绢染成蓝色，不断试验，最终“基本完美地将雍正年间的官刻品复制了出来”，这体现了“工匠精神”中的</a:t>
            </a:r>
            <a:r>
              <a:rPr lang="zh-CN" altLang="en-US" sz="2300">
                <a:solidFill>
                  <a:srgbClr val="1D41D5"/>
                </a:solidFill>
                <a:latin typeface="方正清仿宋 简 Bold" panose="02000800000000000000" charset="-122"/>
                <a:ea typeface="方正清仿宋 简 Bold" panose="02000800000000000000" charset="-122"/>
                <a:cs typeface="方正清仿宋 简 Bold" panose="02000800000000000000" charset="-122"/>
              </a:rPr>
              <a:t>“精益求精”精神</a:t>
            </a:r>
            <a:r>
              <a:rPr lang="zh-CN" altLang="en-US" sz="2300">
                <a:latin typeface="方正清仿宋 简 Bold" panose="02000800000000000000" charset="-122"/>
                <a:ea typeface="方正清仿宋 简 Bold" panose="02000800000000000000" charset="-122"/>
                <a:cs typeface="方正清仿宋 简 Bold" panose="02000800000000000000" charset="-122"/>
              </a:rPr>
              <a:t>。</a:t>
            </a:r>
          </a:p>
          <a:p>
            <a:pPr fontAlgn="auto">
              <a:spcBef>
                <a:spcPts val="1200"/>
              </a:spcBef>
            </a:pPr>
            <a:r>
              <a:rPr lang="zh-CN" altLang="en-US" sz="2300">
                <a:latin typeface="方正清仿宋 简 Bold" panose="02000800000000000000" charset="-122"/>
                <a:ea typeface="方正清仿宋 简 Bold" panose="02000800000000000000" charset="-122"/>
                <a:cs typeface="方正清仿宋 简 Bold" panose="02000800000000000000" charset="-122"/>
              </a:rPr>
              <a:t>或：①坚守古籍文物保护的初心，内心纯粹。老董坚持“不遇良工，宁存故物”，绝不破坏文物的尚存面貌，坚守了保护文物的初心。②耿直不屈、敢于与“权威”作对，敢于为保护文物而抗争。面对“专家”主张换掉整页书皮的建议，老董决不让步，与他们“轴上”，体现其敢于为保护文物而抗争的匠人之心。③知难而上，勇于实践，精益求精，百折不挠。老董面对难题立下“军令状”，艰难尝试染蓝的工艺，“老董家里，沙发套和桌布、窗帘，都变成了靛蓝色”，百折不挠，直到将蓝绢染了出来，体现其精益求精，勇于挑战的匠人精神。④淡泊名利，坚持传统技艺的传承。修书成功，成为修书界的“英雄”后，老董拒绝了图书馆给他转正、请他主持修复其他古籍的邀请，体现了他淡泊名利的匠人精神。老董坚持尝试“师父教会的”《天工开物》里的染蓝工艺，最终成功染出蓝绢；老董又带“我”去“看秋”、采橡碗，饱含对“我”继承手艺的期待，体现了他坚持传统技艺传承的匠人精神。</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000" cy="5477510"/>
          </a:xfrm>
          <a:prstGeom prst="rect">
            <a:avLst/>
          </a:prstGeom>
          <a:noFill/>
        </p:spPr>
        <p:txBody>
          <a:bodyPr wrap="square" rtlCol="0" anchor="t">
            <a:spAutoFit/>
          </a:bodyPr>
          <a:lstStyle/>
          <a:p>
            <a:pPr fontAlgn="auto">
              <a:spcBef>
                <a:spcPts val="600"/>
              </a:spcBef>
            </a:pPr>
            <a:r>
              <a:rPr lang="en-US" altLang="zh-CN" sz="3000">
                <a:latin typeface="方正清仿宋 简 Bold" panose="02000800000000000000" charset="-122"/>
                <a:ea typeface="方正清仿宋 简 Bold" panose="02000800000000000000" charset="-122"/>
                <a:cs typeface="方正清仿宋 简 Bold" panose="02000800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rPr>
              <a:t>知识拓展</a:t>
            </a:r>
            <a:r>
              <a:rPr lang="en-US" altLang="zh-CN" sz="3000">
                <a:latin typeface="方正清仿宋 简 Bold" panose="02000800000000000000" charset="-122"/>
                <a:ea typeface="方正清仿宋 简 Bold" panose="02000800000000000000" charset="-122"/>
                <a:cs typeface="方正清仿宋 简 Bold" panose="02000800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rPr>
              <a:t>“工匠精神”的基本内涵包括敬业、精益、专注、创新等几个方面的内容。</a:t>
            </a:r>
          </a:p>
          <a:p>
            <a:pPr fontAlgn="auto">
              <a:spcBef>
                <a:spcPts val="6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rPr>
              <a:t>其一，敬业。敬业是从业者基于对职业的敬畏和热爱而产生的一种全身心投入的认认真真、尽职尽责的职业精神状态。</a:t>
            </a:r>
          </a:p>
          <a:p>
            <a:pPr fontAlgn="auto">
              <a:spcBef>
                <a:spcPts val="6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rPr>
              <a:t>其二，精益。精益就是精益求精，是从业者对每件产品、每道工序都凝神聚力、精益求精、追求极致的职业品质。</a:t>
            </a:r>
          </a:p>
          <a:p>
            <a:pPr fontAlgn="auto">
              <a:spcBef>
                <a:spcPts val="6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rPr>
              <a:t>其三，专注。专注就是内心笃定而着眼于细节的耐心、执着、坚持的精神，这是一切“大国工匠”所必须具备的精神特质。</a:t>
            </a:r>
          </a:p>
          <a:p>
            <a:pPr fontAlgn="auto">
              <a:spcBef>
                <a:spcPts val="6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rPr>
              <a:t>其四，创新。“工匠精神”强调执着、坚持、专注，甚至是陶醉、痴迷，但绝不等同于因循守旧、拘泥一格的“匠气”，其中包括着追求突破、追求革新的创新内蕴。</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5877560"/>
          </a:xfrm>
          <a:prstGeom prst="rect">
            <a:avLst/>
          </a:prstGeom>
          <a:noFill/>
          <a:ln w="9525">
            <a:noFill/>
          </a:ln>
        </p:spPr>
        <p:txBody>
          <a:bodyPr wrap="square">
            <a:spAutoFit/>
          </a:bodyPr>
          <a:lstStyle/>
          <a:p>
            <a:pPr indent="0" algn="l"/>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[2019·</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Ⅰ卷</a:t>
            </a:r>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en-US" sz="24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zh-CN" sz="2400" b="1">
                <a:solidFill>
                  <a:srgbClr val="333333"/>
                </a:solidFill>
                <a:latin typeface="方正仿宋_GBK" panose="02000000000000000000" charset="-122"/>
                <a:ea typeface="方正仿宋_GBK" panose="02000000000000000000" charset="-122"/>
                <a:cs typeface="方正仿宋_GBK" panose="02000000000000000000" charset="-122"/>
              </a:rPr>
              <a:t>理水</a:t>
            </a:r>
            <a:r>
              <a:rPr lang="en-US" altLang="zh-CN" sz="2400" b="1">
                <a:solidFill>
                  <a:srgbClr val="333333"/>
                </a:solidFill>
                <a:latin typeface="方正仿宋_GBK" panose="02000000000000000000" charset="-122"/>
                <a:ea typeface="方正仿宋_GBK" panose="02000000000000000000" charset="-122"/>
                <a:cs typeface="方正仿宋_GBK" panose="02000000000000000000" charset="-122"/>
              </a:rPr>
              <a:t>(</a:t>
            </a:r>
            <a:r>
              <a:rPr lang="zh-CN" altLang="en-US" sz="2400" b="1">
                <a:solidFill>
                  <a:srgbClr val="333333"/>
                </a:solidFill>
                <a:latin typeface="方正仿宋_GBK" panose="02000000000000000000" charset="-122"/>
                <a:ea typeface="方正仿宋_GBK" panose="02000000000000000000" charset="-122"/>
                <a:cs typeface="方正仿宋_GBK" panose="02000000000000000000" charset="-122"/>
              </a:rPr>
              <a:t>节选</a:t>
            </a:r>
            <a:r>
              <a:rPr lang="en-US" altLang="zh-CN" sz="2400" b="1">
                <a:solidFill>
                  <a:srgbClr val="333333"/>
                </a:solidFill>
                <a:latin typeface="方正仿宋_GBK" panose="02000000000000000000" charset="-122"/>
                <a:ea typeface="方正仿宋_GBK" panose="02000000000000000000" charset="-122"/>
                <a:cs typeface="方正仿宋_GBK" panose="02000000000000000000" charset="-122"/>
              </a:rPr>
              <a:t>)</a:t>
            </a:r>
            <a:r>
              <a:rPr lang="zh-CN" sz="2400" b="1">
                <a:solidFill>
                  <a:srgbClr val="333333"/>
                </a:solidFill>
                <a:latin typeface="方正仿宋_GBK" panose="02000000000000000000" charset="-122"/>
                <a:ea typeface="方正仿宋_GBK" panose="02000000000000000000" charset="-122"/>
                <a:cs typeface="方正仿宋_GBK" panose="02000000000000000000" charset="-122"/>
              </a:rPr>
              <a:t> </a:t>
            </a:r>
          </a:p>
          <a:p>
            <a:pPr indent="0" algn="ctr"/>
            <a:r>
              <a:rPr lang="zh-CN" sz="2400" b="1">
                <a:solidFill>
                  <a:srgbClr val="333333"/>
                </a:solidFill>
                <a:latin typeface="方正仿宋_GBK" panose="02000000000000000000" charset="-122"/>
                <a:ea typeface="方正仿宋_GBK" panose="02000000000000000000" charset="-122"/>
                <a:cs typeface="方正仿宋_GBK" panose="02000000000000000000" charset="-122"/>
                <a:sym typeface="+mn-ea"/>
              </a:rPr>
              <a:t>鲁迅</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①</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当</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两位大员</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回到京都的时候，别的</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考察员</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也大抵陆续回来了，只有</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禹</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还在外。他们在家里</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休息</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了几天，水</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利局的同事们</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就在局里</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大排筵宴</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，替他们接风。这一天真是车水马龙，不到黄昏时候，主客就全都到齐了，院子里却已经点起庭燎来，鼎中的牛肉香，一直透到门外虎贲的鼻子跟前，大家就一齐咽口水。酒过三巡，</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大员们</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就讲了一些水乡沿途的风景，芦花似雪，泥水如金，黄鳝膏腴，青苔滑溜……等等。微醺之后，才取出大家采集了来的民食来，都装着细巧的木匣子，盖上写着文字，有</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的是伏羲八卦体，有的是仓颉鬼哭体，大</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家就先来赏鉴这些字，争论得几乎打架之后，才决定以写着“国泰民安”的一块为第一，因为不但文字质朴难识，有上古淳厚之风，而且立言也很得体，可以宣付史馆的。</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②</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局外面也起了一阵喧嚷。</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一群乞丐似的大汉</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面目黧黑，衣服破旧</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，竟冲破了断绝交通的界线，闯到局里来了。卫兵们大喝一声，连忙左右交叉了明晃晃的</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戈，挡</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住他们的去路。</a:t>
            </a:r>
          </a:p>
        </p:txBody>
      </p:sp>
      <p:sp>
        <p:nvSpPr>
          <p:cNvPr id="4" name="文本框 3"/>
          <p:cNvSpPr txBox="1"/>
          <p:nvPr/>
        </p:nvSpPr>
        <p:spPr>
          <a:xfrm>
            <a:off x="0" y="0"/>
            <a:ext cx="1934845" cy="583565"/>
          </a:xfrm>
          <a:prstGeom prst="rect">
            <a:avLst/>
          </a:prstGeom>
          <a:noFill/>
          <a:ln w="12700" cmpd="sng">
            <a:solidFill>
              <a:schemeClr val="accent2">
                <a:lumMod val="75000"/>
              </a:schemeClr>
            </a:solidFill>
            <a:prstDash val="sysDot"/>
          </a:ln>
        </p:spPr>
        <p:txBody>
          <a:bodyPr wrap="square" rtlCol="0" anchor="t">
            <a:spAutoFit/>
            <a:scene3d>
              <a:camera prst="orthographicFront"/>
              <a:lightRig rig="threePt" dir="t"/>
            </a:scene3d>
          </a:bodyPr>
          <a:lstStyle/>
          <a:p>
            <a:pPr algn="ctr"/>
            <a:r>
              <a:rPr lang="zh-CN" altLang="en-US" sz="3200">
                <a:ln w="22225">
                  <a:solidFill>
                    <a:schemeClr val="accent2"/>
                  </a:solidFill>
                  <a:prstDash val="solid"/>
                </a:ln>
                <a:solidFill>
                  <a:schemeClr val="accent2">
                    <a:lumMod val="40000"/>
                    <a:lumOff val="60000"/>
                  </a:schemeClr>
                </a:solidFill>
                <a:effectLst/>
                <a:latin typeface="方正小标宋_GBK" panose="02000000000000000000" charset="-122"/>
                <a:ea typeface="方正小标宋_GBK" panose="02000000000000000000" charset="-122"/>
              </a:rPr>
              <a:t>真题引路</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4169410"/>
          </a:xfrm>
          <a:prstGeom prst="rect">
            <a:avLst/>
          </a:prstGeom>
          <a:noFill/>
        </p:spPr>
        <p:txBody>
          <a:bodyPr wrap="square" rtlCol="0" anchor="t">
            <a:spAutoFit/>
          </a:bodyPr>
          <a:lstStyle/>
          <a:p>
            <a:r>
              <a:rPr lang="zh-CN" altLang="en-US" sz="3000" b="1">
                <a:solidFill>
                  <a:schemeClr val="accent1"/>
                </a:solidFill>
                <a:effectLst/>
                <a:latin typeface="方正幼线_GBK" panose="02000000000000000000" charset="-122"/>
                <a:ea typeface="方正幼线_GBK" panose="02000000000000000000" charset="-122"/>
                <a:cs typeface="方正幼线_GBK" panose="02000000000000000000" charset="-122"/>
              </a:rPr>
              <a:t>设问方式：</a:t>
            </a:r>
          </a:p>
          <a:p>
            <a:pPr fontAlgn="auto">
              <a:spcBef>
                <a:spcPts val="600"/>
              </a:spcBef>
            </a:pPr>
            <a:r>
              <a:rPr lang="zh-CN" altLang="en-US" sz="3000">
                <a:latin typeface="方正幼线_GBK" panose="02000000000000000000" charset="-122"/>
                <a:ea typeface="方正幼线_GBK" panose="02000000000000000000" charset="-122"/>
                <a:cs typeface="方正幼线_GBK" panose="02000000000000000000" charset="-122"/>
              </a:rPr>
              <a:t>1.xxx是一个怎样的人物？</a:t>
            </a:r>
          </a:p>
          <a:p>
            <a:pPr fontAlgn="auto">
              <a:spcBef>
                <a:spcPts val="600"/>
              </a:spcBef>
            </a:pPr>
            <a:r>
              <a:rPr lang="zh-CN" altLang="en-US" sz="3000">
                <a:latin typeface="方正幼线_GBK" panose="02000000000000000000" charset="-122"/>
                <a:ea typeface="方正幼线_GBK" panose="02000000000000000000" charset="-122"/>
                <a:cs typeface="方正幼线_GBK" panose="02000000000000000000" charset="-122"/>
              </a:rPr>
              <a:t>2.xxx具有哪些优秀的品质？请结合文本简要分析。</a:t>
            </a:r>
          </a:p>
          <a:p>
            <a:pPr fontAlgn="auto">
              <a:spcBef>
                <a:spcPts val="600"/>
              </a:spcBef>
            </a:pPr>
            <a:r>
              <a:rPr lang="zh-CN" altLang="en-US" sz="3000">
                <a:latin typeface="方正幼线_GBK" panose="02000000000000000000" charset="-122"/>
                <a:ea typeface="方正幼线_GBK" panose="02000000000000000000" charset="-122"/>
                <a:cs typeface="方正幼线_GBK" panose="02000000000000000000" charset="-122"/>
              </a:rPr>
              <a:t>3.文中xxx有哪些性格特征？请简要概括。</a:t>
            </a:r>
          </a:p>
          <a:p>
            <a:pPr fontAlgn="auto">
              <a:spcBef>
                <a:spcPts val="600"/>
              </a:spcBef>
            </a:pPr>
            <a:r>
              <a:rPr lang="zh-CN" altLang="en-US" sz="3000">
                <a:latin typeface="方正幼线_GBK" panose="02000000000000000000" charset="-122"/>
                <a:ea typeface="方正幼线_GBK" panose="02000000000000000000" charset="-122"/>
                <a:cs typeface="方正幼线_GBK" panose="02000000000000000000" charset="-122"/>
              </a:rPr>
              <a:t>4.文中画线句子对xxx人物的描写，表现了xxx人物怎样的性格特征？5.xxx人物的行为（语言、心理），表现了怎样的性格特点？这样写有什么意义？</a:t>
            </a:r>
          </a:p>
          <a:p>
            <a:pPr fontAlgn="auto">
              <a:spcBef>
                <a:spcPts val="600"/>
              </a:spcBef>
            </a:pPr>
            <a:r>
              <a:rPr lang="zh-CN" altLang="en-US" sz="3000">
                <a:latin typeface="方正幼线_GBK" panose="02000000000000000000" charset="-122"/>
                <a:ea typeface="方正幼线_GBK" panose="02000000000000000000" charset="-122"/>
                <a:cs typeface="方正幼线_GBK" panose="02000000000000000000" charset="-122"/>
              </a:rPr>
              <a:t>6.概括xxx段所描写人物的形象特点。</a:t>
            </a:r>
            <a:endParaRPr lang="en-US" altLang="en-US" sz="2800">
              <a:latin typeface="方正幼线_GBK" panose="02000000000000000000" charset="-122"/>
              <a:ea typeface="方正幼线_GBK" panose="02000000000000000000" charset="-122"/>
              <a:cs typeface="方正幼线_GBK" panose="02000000000000000000"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323965"/>
          </a:xfrm>
          <a:prstGeom prst="rect">
            <a:avLst/>
          </a:prstGeom>
          <a:noFill/>
          <a:ln w="9525">
            <a:noFill/>
          </a:ln>
        </p:spPr>
        <p:txBody>
          <a:bodyPr wrap="square">
            <a:spAutoFit/>
          </a:bodyPr>
          <a:lstStyle/>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③</a:t>
            </a:r>
            <a:r>
              <a:rPr sz="2700">
                <a:latin typeface="方正仿宋_GBK" panose="02000000000000000000" charset="-122"/>
                <a:ea typeface="方正仿宋_GBK" panose="02000000000000000000" charset="-122"/>
                <a:cs typeface="方正仿宋_GBK" panose="02000000000000000000" charset="-122"/>
              </a:rPr>
              <a:t>“什么？——看明白！”当头是</a:t>
            </a:r>
            <a:r>
              <a:rPr sz="2700">
                <a:solidFill>
                  <a:srgbClr val="1D41D5"/>
                </a:solidFill>
                <a:latin typeface="方正仿宋_GBK" panose="02000000000000000000" charset="-122"/>
                <a:ea typeface="方正仿宋_GBK" panose="02000000000000000000" charset="-122"/>
                <a:cs typeface="方正仿宋_GBK" panose="02000000000000000000" charset="-122"/>
              </a:rPr>
              <a:t>一条瘦长的莽汉，粗手粗脚的</a:t>
            </a:r>
            <a:r>
              <a:rPr sz="2700">
                <a:latin typeface="方正仿宋_GBK" panose="02000000000000000000" charset="-122"/>
                <a:ea typeface="方正仿宋_GBK" panose="02000000000000000000" charset="-122"/>
                <a:cs typeface="方正仿宋_GBK" panose="02000000000000000000" charset="-122"/>
              </a:rPr>
              <a:t>，怔了一下，大声说。</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④</a:t>
            </a:r>
            <a:r>
              <a:rPr sz="2700">
                <a:latin typeface="方正仿宋_GBK" panose="02000000000000000000" charset="-122"/>
                <a:ea typeface="方正仿宋_GBK" panose="02000000000000000000" charset="-122"/>
                <a:cs typeface="方正仿宋_GBK" panose="02000000000000000000" charset="-122"/>
              </a:rPr>
              <a:t>卫兵们在昏黄中定睛一看，就恭恭敬敬的立正，举戈，放他们进去了。</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⑤</a:t>
            </a:r>
            <a:r>
              <a:rPr sz="2700">
                <a:latin typeface="方正仿宋_GBK" panose="02000000000000000000" charset="-122"/>
                <a:ea typeface="方正仿宋_GBK" panose="02000000000000000000" charset="-122"/>
                <a:cs typeface="方正仿宋_GBK" panose="02000000000000000000" charset="-122"/>
              </a:rPr>
              <a:t>局里的大厅上发生了扰乱。大家一望见</a:t>
            </a:r>
            <a:r>
              <a:rPr sz="2700">
                <a:solidFill>
                  <a:srgbClr val="1D41D5"/>
                </a:solidFill>
                <a:latin typeface="方正仿宋_GBK" panose="02000000000000000000" charset="-122"/>
                <a:ea typeface="方正仿宋_GBK" panose="02000000000000000000" charset="-122"/>
                <a:cs typeface="方正仿宋_GBK" panose="02000000000000000000" charset="-122"/>
              </a:rPr>
              <a:t>一群莽汉们</a:t>
            </a:r>
            <a:r>
              <a:rPr sz="2700">
                <a:latin typeface="方正仿宋_GBK" panose="02000000000000000000" charset="-122"/>
                <a:ea typeface="方正仿宋_GBK" panose="02000000000000000000" charset="-122"/>
                <a:cs typeface="方正仿宋_GBK" panose="02000000000000000000" charset="-122"/>
              </a:rPr>
              <a:t>奔来，纷纷都想躲避，但看不见耀眼的兵器，就又硬着头皮，定睛去看。</a:t>
            </a:r>
            <a:r>
              <a:rPr sz="2700">
                <a:solidFill>
                  <a:srgbClr val="1D41D5"/>
                </a:solidFill>
                <a:latin typeface="方正仿宋_GBK" panose="02000000000000000000" charset="-122"/>
                <a:ea typeface="方正仿宋_GBK" panose="02000000000000000000" charset="-122"/>
                <a:cs typeface="方正仿宋_GBK" panose="02000000000000000000" charset="-122"/>
              </a:rPr>
              <a:t>头一个虽然面貌黑瘦，但从神情上，也就认识他正是禹；其余的自然是他的随员</a:t>
            </a:r>
            <a:r>
              <a:rPr sz="2700">
                <a:latin typeface="方正仿宋_GBK" panose="02000000000000000000" charset="-122"/>
                <a:ea typeface="方正仿宋_GBK" panose="02000000000000000000" charset="-122"/>
                <a:cs typeface="方正仿宋_GBK" panose="02000000000000000000" charset="-122"/>
              </a:rPr>
              <a:t>。</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⑥</a:t>
            </a:r>
            <a:r>
              <a:rPr sz="2700">
                <a:latin typeface="方正仿宋_GBK" panose="02000000000000000000" charset="-122"/>
                <a:ea typeface="方正仿宋_GBK" panose="02000000000000000000" charset="-122"/>
                <a:cs typeface="方正仿宋_GBK" panose="02000000000000000000" charset="-122"/>
              </a:rPr>
              <a:t>这一吓，把大家的酒意都吓退了，沙沙的一阵衣裳声，立刻都退在下面。</a:t>
            </a:r>
            <a:r>
              <a:rPr sz="2700">
                <a:solidFill>
                  <a:srgbClr val="1D41D5"/>
                </a:solidFill>
                <a:latin typeface="方正仿宋_GBK" panose="02000000000000000000" charset="-122"/>
                <a:ea typeface="方正仿宋_GBK" panose="02000000000000000000" charset="-122"/>
                <a:cs typeface="方正仿宋_GBK" panose="02000000000000000000" charset="-122"/>
              </a:rPr>
              <a:t>禹</a:t>
            </a:r>
            <a:r>
              <a:rPr sz="2700">
                <a:latin typeface="方正仿宋_GBK" panose="02000000000000000000" charset="-122"/>
                <a:ea typeface="方正仿宋_GBK" panose="02000000000000000000" charset="-122"/>
                <a:cs typeface="方正仿宋_GBK" panose="02000000000000000000" charset="-122"/>
              </a:rPr>
              <a:t>便一径跨到席上，并不屈膝而坐，</a:t>
            </a:r>
            <a:r>
              <a:rPr sz="2700">
                <a:solidFill>
                  <a:srgbClr val="1D41D5"/>
                </a:solidFill>
                <a:latin typeface="方正仿宋_GBK" panose="02000000000000000000" charset="-122"/>
                <a:ea typeface="方正仿宋_GBK" panose="02000000000000000000" charset="-122"/>
                <a:cs typeface="方正仿宋_GBK" panose="02000000000000000000" charset="-122"/>
              </a:rPr>
              <a:t>却伸开了两脚，把大脚底对着大员们，又不穿袜子，满脚底都是栗子一般的老茧。随员们就分坐在他的左右</a:t>
            </a:r>
            <a:r>
              <a:rPr sz="2700">
                <a:latin typeface="方正仿宋_GBK" panose="02000000000000000000" charset="-122"/>
                <a:ea typeface="方正仿宋_GBK" panose="02000000000000000000" charset="-122"/>
                <a:cs typeface="方正仿宋_GBK" panose="02000000000000000000" charset="-122"/>
              </a:rPr>
              <a:t>。</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⑦</a:t>
            </a:r>
            <a:r>
              <a:rPr sz="2700">
                <a:latin typeface="方正仿宋_GBK" panose="02000000000000000000" charset="-122"/>
                <a:ea typeface="方正仿宋_GBK" panose="02000000000000000000" charset="-122"/>
                <a:cs typeface="方正仿宋_GBK" panose="02000000000000000000" charset="-122"/>
              </a:rPr>
              <a:t>“大人是今天回京的？”一位大胆的属员，膝行而前了一点，恭敬的问。</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⑧</a:t>
            </a:r>
            <a:r>
              <a:rPr sz="2700">
                <a:latin typeface="方正仿宋_GBK" panose="02000000000000000000" charset="-122"/>
                <a:ea typeface="方正仿宋_GBK" panose="02000000000000000000" charset="-122"/>
                <a:cs typeface="方正仿宋_GBK" panose="02000000000000000000" charset="-122"/>
              </a:rPr>
              <a:t>“你们坐近一点来！”</a:t>
            </a:r>
            <a:r>
              <a:rPr sz="2700">
                <a:solidFill>
                  <a:srgbClr val="1D41D5"/>
                </a:solidFill>
                <a:latin typeface="方正仿宋_GBK" panose="02000000000000000000" charset="-122"/>
                <a:ea typeface="方正仿宋_GBK" panose="02000000000000000000" charset="-122"/>
                <a:cs typeface="方正仿宋_GBK" panose="02000000000000000000" charset="-122"/>
              </a:rPr>
              <a:t>禹</a:t>
            </a:r>
            <a:r>
              <a:rPr sz="2700">
                <a:latin typeface="方正仿宋_GBK" panose="02000000000000000000" charset="-122"/>
                <a:ea typeface="方正仿宋_GBK" panose="02000000000000000000" charset="-122"/>
                <a:cs typeface="方正仿宋_GBK" panose="02000000000000000000" charset="-122"/>
              </a:rPr>
              <a:t>不答他的询问，只对大家说。“查的怎么样？”</a:t>
            </a:r>
          </a:p>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⑨</a:t>
            </a:r>
            <a:r>
              <a:rPr lang="zh-CN" altLang="en-US" sz="2700">
                <a:solidFill>
                  <a:srgbClr val="FF0000"/>
                </a:solidFill>
                <a:latin typeface="方正仿宋_GBK" panose="02000000000000000000" charset="-122"/>
                <a:ea typeface="方正仿宋_GBK" panose="02000000000000000000" charset="-122"/>
                <a:cs typeface="方正仿宋_GBK" panose="02000000000000000000" charset="-122"/>
              </a:rPr>
              <a:t>大员们</a:t>
            </a:r>
            <a:r>
              <a:rPr lang="zh-CN" altLang="en-US" sz="2700">
                <a:latin typeface="方正仿宋_GBK" panose="02000000000000000000" charset="-122"/>
                <a:ea typeface="方正仿宋_GBK" panose="02000000000000000000" charset="-122"/>
                <a:cs typeface="方正仿宋_GBK" panose="02000000000000000000" charset="-122"/>
              </a:rPr>
              <a:t>一面膝行而前，一面面面相觑，列坐在残筵的下面，看见咬过的松皮饼和啃光的牛骨头。非常不自在——却又不敢叫膳夫来收去。</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⑩“禀大人，”一位大员终于说。“倒还像个样子——印象甚佳。松皮水草，出产不少；饮料呢，那可丰富得很。百姓都很老实，他们是过惯了的。”</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323965"/>
          </a:xfrm>
          <a:prstGeom prst="rect">
            <a:avLst/>
          </a:prstGeom>
          <a:noFill/>
          <a:ln w="9525">
            <a:noFill/>
          </a:ln>
        </p:spPr>
        <p:txBody>
          <a:bodyPr wrap="square">
            <a:spAutoFit/>
          </a:bodyPr>
          <a:lstStyle/>
          <a:p>
            <a:pPr indent="0" algn="l"/>
            <a:r>
              <a:rPr lang="en-US"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⑪“卑职可是已经拟好了募捐的计划，”又一位大员说。“准备开一个奇异食品展览会，另请</a:t>
            </a:r>
            <a:r>
              <a:rPr lang="zh-CN" altLang="en-US" sz="2700">
                <a:solidFill>
                  <a:schemeClr val="tx1"/>
                </a:solidFill>
                <a:latin typeface="方正仿宋_GBK" panose="02000000000000000000" charset="-122"/>
                <a:ea typeface="方正仿宋_GBK" panose="02000000000000000000" charset="-122"/>
                <a:cs typeface="方正仿宋_GBK" panose="02000000000000000000" charset="-122"/>
              </a:rPr>
              <a:t>女隗wěi小姐来做</a:t>
            </a:r>
            <a:r>
              <a:rPr lang="zh-CN" altLang="en-US" sz="2700">
                <a:latin typeface="方正仿宋_GBK" panose="02000000000000000000" charset="-122"/>
                <a:ea typeface="方正仿宋_GBK" panose="02000000000000000000" charset="-122"/>
                <a:cs typeface="方正仿宋_GBK" panose="02000000000000000000" charset="-122"/>
              </a:rPr>
              <a:t>时装表演，来看的可以多一点。”</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⑫</a:t>
            </a:r>
            <a:r>
              <a:rPr lang="zh-CN" altLang="en-US" sz="2700">
                <a:latin typeface="方正仿宋_GBK" panose="02000000000000000000" charset="-122"/>
                <a:ea typeface="方正仿宋_GBK" panose="02000000000000000000" charset="-122"/>
                <a:cs typeface="方正仿宋_GBK" panose="02000000000000000000" charset="-122"/>
              </a:rPr>
              <a:t>“这很好。”</a:t>
            </a:r>
            <a:r>
              <a:rPr lang="zh-CN" altLang="en-US" sz="2700">
                <a:solidFill>
                  <a:srgbClr val="1D41D5"/>
                </a:solidFill>
                <a:latin typeface="方正仿宋_GBK" panose="02000000000000000000" charset="-122"/>
                <a:ea typeface="方正仿宋_GBK" panose="02000000000000000000" charset="-122"/>
                <a:cs typeface="方正仿宋_GBK" panose="02000000000000000000" charset="-122"/>
              </a:rPr>
              <a:t>禹</a:t>
            </a:r>
            <a:r>
              <a:rPr lang="zh-CN" altLang="en-US" sz="2700">
                <a:latin typeface="方正仿宋_GBK" panose="02000000000000000000" charset="-122"/>
                <a:ea typeface="方正仿宋_GBK" panose="02000000000000000000" charset="-122"/>
                <a:cs typeface="方正仿宋_GBK" panose="02000000000000000000" charset="-122"/>
              </a:rPr>
              <a:t>说着，向他弯一弯腰。</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⑬</a:t>
            </a:r>
            <a:r>
              <a:rPr lang="zh-CN" altLang="en-US" sz="2700">
                <a:latin typeface="方正仿宋_GBK" panose="02000000000000000000" charset="-122"/>
                <a:ea typeface="方正仿宋_GBK" panose="02000000000000000000" charset="-122"/>
                <a:cs typeface="方正仿宋_GBK" panose="02000000000000000000" charset="-122"/>
              </a:rPr>
              <a:t>“不过第一要紧的是赶快派一批大木筏去，把学者们接上高原来。”第三位大员说，“学者们有一个公呈在这里，他们以为文化是一国的命脉，学者是文化的灵魂，只要文化存在</a:t>
            </a:r>
            <a:r>
              <a:rPr lang="zh-CN" altLang="en-US" sz="2700">
                <a:solidFill>
                  <a:schemeClr val="tx1"/>
                </a:solidFill>
                <a:latin typeface="方正仿宋_GBK" panose="02000000000000000000" charset="-122"/>
                <a:ea typeface="方正仿宋_GBK" panose="02000000000000000000" charset="-122"/>
                <a:cs typeface="方正仿宋_GBK" panose="02000000000000000000" charset="-122"/>
              </a:rPr>
              <a:t>，华夏也就存</a:t>
            </a:r>
            <a:r>
              <a:rPr lang="zh-CN" altLang="en-US" sz="2700">
                <a:latin typeface="方正仿宋_GBK" panose="02000000000000000000" charset="-122"/>
                <a:ea typeface="方正仿宋_GBK" panose="02000000000000000000" charset="-122"/>
                <a:cs typeface="方正仿宋_GBK" panose="02000000000000000000" charset="-122"/>
              </a:rPr>
              <a:t>在，别的一切，倒还在其次……” </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⑭</a:t>
            </a:r>
            <a:r>
              <a:rPr lang="zh-CN" altLang="en-US" sz="2700">
                <a:latin typeface="方正仿宋_GBK" panose="02000000000000000000" charset="-122"/>
                <a:ea typeface="方正仿宋_GBK" panose="02000000000000000000" charset="-122"/>
                <a:cs typeface="方正仿宋_GBK" panose="02000000000000000000" charset="-122"/>
              </a:rPr>
              <a:t>“他们以为华夏的人口太多了，”第一位大员道，“减少一些倒也是致太平之道。况且那些不过是愚民，那喜怒哀乐，也决没有智者所推想的那么精微的。……”</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⑮</a:t>
            </a:r>
            <a:r>
              <a:rPr lang="zh-CN" altLang="en-US" sz="2700">
                <a:latin typeface="方正仿宋_GBK" panose="02000000000000000000" charset="-122"/>
                <a:ea typeface="方正仿宋_GBK" panose="02000000000000000000" charset="-122"/>
                <a:cs typeface="方正仿宋_GBK" panose="02000000000000000000" charset="-122"/>
              </a:rPr>
              <a:t>“放他妈的屁！”</a:t>
            </a:r>
            <a:r>
              <a:rPr lang="zh-CN" altLang="en-US" sz="2700">
                <a:solidFill>
                  <a:srgbClr val="1D41D5"/>
                </a:solidFill>
                <a:latin typeface="方正仿宋_GBK" panose="02000000000000000000" charset="-122"/>
                <a:ea typeface="方正仿宋_GBK" panose="02000000000000000000" charset="-122"/>
                <a:cs typeface="方正仿宋_GBK" panose="02000000000000000000" charset="-122"/>
              </a:rPr>
              <a:t>禹心里想</a:t>
            </a:r>
            <a:r>
              <a:rPr lang="zh-CN" altLang="en-US" sz="2700">
                <a:latin typeface="方正仿宋_GBK" panose="02000000000000000000" charset="-122"/>
                <a:ea typeface="方正仿宋_GBK" panose="02000000000000000000" charset="-122"/>
                <a:cs typeface="方正仿宋_GBK" panose="02000000000000000000" charset="-122"/>
              </a:rPr>
              <a:t>，但嘴上却大声的说道：</a:t>
            </a:r>
            <a:r>
              <a:rPr lang="zh-CN" altLang="en-US" sz="2700">
                <a:solidFill>
                  <a:srgbClr val="1D41D5"/>
                </a:solidFill>
                <a:latin typeface="方正仿宋_GBK" panose="02000000000000000000" charset="-122"/>
                <a:ea typeface="方正仿宋_GBK" panose="02000000000000000000" charset="-122"/>
                <a:cs typeface="方正仿宋_GBK" panose="02000000000000000000" charset="-122"/>
              </a:rPr>
              <a:t>“我经过查考，知道先前的方法：‘湮’，确是错误了。以后应该用‘导’！</a:t>
            </a:r>
            <a:r>
              <a:rPr lang="zh-CN" altLang="en-US" sz="2700">
                <a:latin typeface="方正仿宋_GBK" panose="02000000000000000000" charset="-122"/>
                <a:ea typeface="方正仿宋_GBK" panose="02000000000000000000" charset="-122"/>
                <a:cs typeface="方正仿宋_GBK" panose="02000000000000000000" charset="-122"/>
              </a:rPr>
              <a:t>不知道诸位的意见怎么样？”</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⑯</a:t>
            </a:r>
            <a:r>
              <a:rPr lang="zh-CN" altLang="en-US" sz="2700">
                <a:latin typeface="方正仿宋_GBK" panose="02000000000000000000" charset="-122"/>
                <a:ea typeface="方正仿宋_GBK" panose="02000000000000000000" charset="-122"/>
                <a:cs typeface="方正仿宋_GBK" panose="02000000000000000000" charset="-122"/>
              </a:rPr>
              <a:t>静得好像坟山；</a:t>
            </a:r>
            <a:r>
              <a:rPr lang="zh-CN" altLang="en-US" sz="2700">
                <a:solidFill>
                  <a:srgbClr val="FF0000"/>
                </a:solidFill>
                <a:latin typeface="方正仿宋_GBK" panose="02000000000000000000" charset="-122"/>
                <a:ea typeface="方正仿宋_GBK" panose="02000000000000000000" charset="-122"/>
                <a:cs typeface="方正仿宋_GBK" panose="02000000000000000000" charset="-122"/>
              </a:rPr>
              <a:t>大员们</a:t>
            </a:r>
            <a:r>
              <a:rPr lang="zh-CN" altLang="en-US" sz="2700">
                <a:latin typeface="方正仿宋_GBK" panose="02000000000000000000" charset="-122"/>
                <a:ea typeface="方正仿宋_GBK" panose="02000000000000000000" charset="-122"/>
                <a:cs typeface="方正仿宋_GBK" panose="02000000000000000000" charset="-122"/>
              </a:rPr>
              <a:t>的脸上也显出死色，许多人还觉得自己生了病，明天恐怕要请病假了。</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⑰</a:t>
            </a:r>
            <a:r>
              <a:rPr lang="zh-CN" altLang="en-US" sz="2700">
                <a:latin typeface="方正仿宋_GBK" panose="02000000000000000000" charset="-122"/>
                <a:ea typeface="方正仿宋_GBK" panose="02000000000000000000" charset="-122"/>
                <a:cs typeface="方正仿宋_GBK" panose="02000000000000000000" charset="-122"/>
              </a:rPr>
              <a:t>“这是</a:t>
            </a:r>
            <a:r>
              <a:rPr lang="zh-CN" altLang="en-US" sz="2700">
                <a:solidFill>
                  <a:schemeClr val="tx1"/>
                </a:solidFill>
                <a:latin typeface="方正仿宋_GBK" panose="02000000000000000000" charset="-122"/>
                <a:ea typeface="方正仿宋_GBK" panose="02000000000000000000" charset="-122"/>
                <a:cs typeface="方正仿宋_GBK" panose="02000000000000000000" charset="-122"/>
              </a:rPr>
              <a:t>蚩尤的法子！”</a:t>
            </a:r>
            <a:r>
              <a:rPr lang="zh-CN" altLang="en-US" sz="2700">
                <a:latin typeface="方正仿宋_GBK" panose="02000000000000000000" charset="-122"/>
                <a:ea typeface="方正仿宋_GBK" panose="02000000000000000000" charset="-122"/>
                <a:cs typeface="方正仿宋_GBK" panose="02000000000000000000" charset="-122"/>
              </a:rPr>
              <a:t>一个勇敢的青年官员悄悄的愤激着。</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323965"/>
          </a:xfrm>
          <a:prstGeom prst="rect">
            <a:avLst/>
          </a:prstGeom>
          <a:noFill/>
          <a:ln w="9525">
            <a:noFill/>
          </a:ln>
        </p:spPr>
        <p:txBody>
          <a:bodyPr wrap="square">
            <a:spAutoFit/>
          </a:bodyPr>
          <a:lstStyle/>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zh-CN" altLang="en-US" sz="2700">
                <a:latin typeface="方正仿宋_GBK" panose="02000000000000000000" charset="-122"/>
                <a:ea typeface="方正仿宋_GBK" panose="02000000000000000000" charset="-122"/>
                <a:cs typeface="方正仿宋_GBK" panose="02000000000000000000" charset="-122"/>
              </a:rPr>
              <a:t>⑱“卑职的愚见，窃以为大人是似乎应该收回成命的。”</a:t>
            </a:r>
            <a:r>
              <a:rPr lang="zh-CN" altLang="en-US" sz="2700">
                <a:solidFill>
                  <a:srgbClr val="FF0000"/>
                </a:solidFill>
                <a:latin typeface="方正仿宋_GBK" panose="02000000000000000000" charset="-122"/>
                <a:ea typeface="方正仿宋_GBK" panose="02000000000000000000" charset="-122"/>
                <a:cs typeface="方正仿宋_GBK" panose="02000000000000000000" charset="-122"/>
              </a:rPr>
              <a:t>一位白须白发的大员</a:t>
            </a:r>
            <a:r>
              <a:rPr lang="zh-CN" altLang="en-US" sz="2700">
                <a:latin typeface="方正仿宋_GBK" panose="02000000000000000000" charset="-122"/>
                <a:ea typeface="方正仿宋_GBK" panose="02000000000000000000" charset="-122"/>
                <a:cs typeface="方正仿宋_GBK" panose="02000000000000000000" charset="-122"/>
              </a:rPr>
              <a:t>，这时觉得天下兴亡，系在他的嘴上了，便把心一横，置死生于度外，坚决的抗议道：“湮是老大人的成法。‘</a:t>
            </a:r>
            <a:r>
              <a:rPr lang="zh-CN" altLang="en-US" sz="2700">
                <a:solidFill>
                  <a:schemeClr val="tx1"/>
                </a:solidFill>
                <a:latin typeface="方正仿宋_GBK" panose="02000000000000000000" charset="-122"/>
                <a:ea typeface="方正仿宋_GBK" panose="02000000000000000000" charset="-122"/>
                <a:cs typeface="方正仿宋_GBK" panose="02000000000000000000" charset="-122"/>
              </a:rPr>
              <a:t>三年无改于父之道，可谓孝矣。’——老大人升天还不到三年。”</a:t>
            </a:r>
          </a:p>
          <a:p>
            <a:pPr indent="0" algn="l"/>
            <a:r>
              <a:rPr lang="en-US" altLang="zh-CN" sz="2700">
                <a:latin typeface="方正仿宋_GBK" panose="02000000000000000000" charset="-122"/>
                <a:ea typeface="方正仿宋_GBK" panose="02000000000000000000" charset="-122"/>
                <a:cs typeface="方正仿宋_GBK" panose="02000000000000000000" charset="-122"/>
              </a:rPr>
              <a:t>    ⑲</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禹</a:t>
            </a:r>
            <a:r>
              <a:rPr lang="en-US" altLang="zh-CN" sz="2700">
                <a:latin typeface="方正仿宋_GBK" panose="02000000000000000000" charset="-122"/>
                <a:ea typeface="方正仿宋_GBK" panose="02000000000000000000" charset="-122"/>
                <a:cs typeface="方正仿宋_GBK" panose="02000000000000000000" charset="-122"/>
              </a:rPr>
              <a:t>一声也不响。</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⑳</a:t>
            </a:r>
            <a:r>
              <a:rPr lang="en-US" altLang="zh-CN" sz="2700">
                <a:latin typeface="方正仿宋_GBK" panose="02000000000000000000" charset="-122"/>
                <a:ea typeface="方正仿宋_GBK" panose="02000000000000000000" charset="-122"/>
                <a:cs typeface="方正仿宋_GBK" panose="02000000000000000000" charset="-122"/>
              </a:rPr>
              <a:t>“况且老大人化过多少心力呢。借了上帝的息壤，来湮洪水，虽然触了上帝的恼怒，洪水的深度可也浅了一点了。这似乎还是照例的治下去。”</a:t>
            </a:r>
            <a:r>
              <a:rPr lang="en-US" altLang="zh-CN" sz="2700">
                <a:solidFill>
                  <a:srgbClr val="FF0000"/>
                </a:solidFill>
                <a:latin typeface="方正仿宋_GBK" panose="02000000000000000000" charset="-122"/>
                <a:ea typeface="方正仿宋_GBK" panose="02000000000000000000" charset="-122"/>
                <a:cs typeface="方正仿宋_GBK" panose="02000000000000000000" charset="-122"/>
              </a:rPr>
              <a:t>另一位花白须发的大员说，他是禹的母舅的干儿子</a:t>
            </a:r>
            <a:r>
              <a:rPr lang="en-US" altLang="zh-CN" sz="2700">
                <a:latin typeface="方正仿宋_GBK" panose="02000000000000000000" charset="-122"/>
                <a:ea typeface="方正仿宋_GBK" panose="02000000000000000000" charset="-122"/>
                <a:cs typeface="方正仿宋_GBK" panose="02000000000000000000" charset="-122"/>
              </a:rPr>
              <a:t>。</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㉑</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禹</a:t>
            </a:r>
            <a:r>
              <a:rPr lang="en-US" altLang="zh-CN" sz="2700">
                <a:latin typeface="方正仿宋_GBK" panose="02000000000000000000" charset="-122"/>
                <a:ea typeface="方正仿宋_GBK" panose="02000000000000000000" charset="-122"/>
                <a:cs typeface="方正仿宋_GBK" panose="02000000000000000000" charset="-122"/>
              </a:rPr>
              <a:t>一声也不响。</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㉒</a:t>
            </a:r>
            <a:r>
              <a:rPr lang="en-US" altLang="zh-CN" sz="2700">
                <a:latin typeface="方正仿宋_GBK" panose="02000000000000000000" charset="-122"/>
                <a:ea typeface="方正仿宋_GBK" panose="02000000000000000000" charset="-122"/>
                <a:cs typeface="方正仿宋_GBK" panose="02000000000000000000" charset="-122"/>
              </a:rPr>
              <a:t>“我看大人还不如</a:t>
            </a:r>
            <a:r>
              <a:rPr lang="en-US" altLang="zh-CN" sz="2700">
                <a:solidFill>
                  <a:schemeClr val="tx1"/>
                </a:solidFill>
                <a:latin typeface="方正仿宋_GBK" panose="02000000000000000000" charset="-122"/>
                <a:ea typeface="方正仿宋_GBK" panose="02000000000000000000" charset="-122"/>
                <a:cs typeface="方正仿宋_GBK" panose="02000000000000000000" charset="-122"/>
              </a:rPr>
              <a:t>‘干父之蛊’，”</a:t>
            </a:r>
            <a:r>
              <a:rPr lang="en-US" altLang="zh-CN" sz="2700">
                <a:solidFill>
                  <a:srgbClr val="FF0000"/>
                </a:solidFill>
                <a:latin typeface="方正仿宋_GBK" panose="02000000000000000000" charset="-122"/>
                <a:ea typeface="方正仿宋_GBK" panose="02000000000000000000" charset="-122"/>
                <a:cs typeface="方正仿宋_GBK" panose="02000000000000000000" charset="-122"/>
              </a:rPr>
              <a:t>一位胖大官员</a:t>
            </a:r>
            <a:r>
              <a:rPr lang="en-US" altLang="zh-CN" sz="2700">
                <a:latin typeface="方正仿宋_GBK" panose="02000000000000000000" charset="-122"/>
                <a:ea typeface="方正仿宋_GBK" panose="02000000000000000000" charset="-122"/>
                <a:cs typeface="方正仿宋_GBK" panose="02000000000000000000" charset="-122"/>
              </a:rPr>
              <a:t>看得</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禹</a:t>
            </a:r>
            <a:r>
              <a:rPr lang="en-US" altLang="zh-CN" sz="2700">
                <a:latin typeface="方正仿宋_GBK" panose="02000000000000000000" charset="-122"/>
                <a:ea typeface="方正仿宋_GBK" panose="02000000000000000000" charset="-122"/>
                <a:cs typeface="方正仿宋_GBK" panose="02000000000000000000" charset="-122"/>
              </a:rPr>
              <a:t>不作声，以为他就要折服了，</a:t>
            </a:r>
            <a:r>
              <a:rPr lang="en-US" altLang="zh-CN" sz="2700">
                <a:solidFill>
                  <a:srgbClr val="FF0000"/>
                </a:solidFill>
                <a:latin typeface="方正仿宋_GBK" panose="02000000000000000000" charset="-122"/>
                <a:ea typeface="方正仿宋_GBK" panose="02000000000000000000" charset="-122"/>
                <a:cs typeface="方正仿宋_GBK" panose="02000000000000000000" charset="-122"/>
              </a:rPr>
              <a:t>便带些轻薄的大声说，不过脸上还流出着一层油汗</a:t>
            </a:r>
            <a:r>
              <a:rPr lang="en-US" altLang="zh-CN" sz="2700">
                <a:latin typeface="方正仿宋_GBK" panose="02000000000000000000" charset="-122"/>
                <a:ea typeface="方正仿宋_GBK" panose="02000000000000000000" charset="-122"/>
                <a:cs typeface="方正仿宋_GBK" panose="02000000000000000000" charset="-122"/>
              </a:rPr>
              <a:t>。“照着家法，挽回家声。大人大约未必知道人们在怎么讲说老大人罢……”</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㉓</a:t>
            </a:r>
            <a:r>
              <a:rPr lang="en-US" altLang="zh-CN" sz="2700">
                <a:latin typeface="方正仿宋_GBK" panose="02000000000000000000" charset="-122"/>
                <a:ea typeface="方正仿宋_GBK" panose="02000000000000000000" charset="-122"/>
                <a:cs typeface="方正仿宋_GBK" panose="02000000000000000000" charset="-122"/>
              </a:rPr>
              <a:t>“要而言之，‘湮’是世界上已有定评的好法子，”白须发的老官恐怕胖子闹出岔子来，就抢着说道。“别的种种，所谓‘摩登’者也，昔者蚩尤氏就坏在这一点上。”</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3415030"/>
          </a:xfrm>
          <a:prstGeom prst="rect">
            <a:avLst/>
          </a:prstGeom>
          <a:noFill/>
          <a:ln w="9525">
            <a:noFill/>
          </a:ln>
        </p:spPr>
        <p:txBody>
          <a:bodyPr wrap="square">
            <a:spAutoFit/>
          </a:bodyPr>
          <a:lstStyle/>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㉔</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禹</a:t>
            </a:r>
            <a:r>
              <a:rPr lang="en-US" altLang="zh-CN" sz="2700">
                <a:latin typeface="方正仿宋_GBK" panose="02000000000000000000" charset="-122"/>
                <a:ea typeface="方正仿宋_GBK" panose="02000000000000000000" charset="-122"/>
                <a:cs typeface="方正仿宋_GBK" panose="02000000000000000000" charset="-122"/>
              </a:rPr>
              <a:t>微微一笑：“我知道的。有人说我的爸爸变了黄熊，也有人说他变了三足鳖，也有人说我在求名，图利。说就是了。我要说的是我查了山泽的情形，</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征了百姓的意见，已经看透实情，打定主意，无论如何，非‘导’不可！这些同事，也都和我同意的。” </a:t>
            </a:r>
          </a:p>
          <a:p>
            <a:pPr indent="0" algn="l"/>
            <a:r>
              <a:rPr lang="en-US" altLang="zh-CN" sz="2700">
                <a:latin typeface="方正仿宋_GBK" panose="02000000000000000000" charset="-122"/>
                <a:ea typeface="方正仿宋_GBK" panose="02000000000000000000" charset="-122"/>
                <a:cs typeface="方正仿宋_GBK" panose="02000000000000000000" charset="-122"/>
              </a:rPr>
              <a:t>    </a:t>
            </a:r>
            <a:r>
              <a:rPr lang="en-US" altLang="zh-CN" sz="2700">
                <a:latin typeface="微软雅黑" panose="020b0503020204020204" charset="-122"/>
                <a:ea typeface="微软雅黑" panose="020b0503020204020204" charset="-122"/>
                <a:cs typeface="方正仿宋_GBK" panose="02000000000000000000" charset="-122"/>
              </a:rPr>
              <a:t>㉕</a:t>
            </a:r>
            <a:r>
              <a:rPr lang="en-US" altLang="zh-CN" sz="2700">
                <a:latin typeface="方正仿宋_GBK" panose="02000000000000000000" charset="-122"/>
                <a:ea typeface="方正仿宋_GBK" panose="02000000000000000000" charset="-122"/>
                <a:cs typeface="方正仿宋_GBK" panose="02000000000000000000" charset="-122"/>
              </a:rPr>
              <a:t>他举手向两旁一指。</a:t>
            </a:r>
            <a:r>
              <a:rPr lang="en-US" altLang="zh-CN" sz="2700">
                <a:solidFill>
                  <a:srgbClr val="FF0000"/>
                </a:solidFill>
                <a:latin typeface="方正仿宋_GBK" panose="02000000000000000000" charset="-122"/>
                <a:ea typeface="方正仿宋_GBK" panose="02000000000000000000" charset="-122"/>
                <a:cs typeface="方正仿宋_GBK" panose="02000000000000000000" charset="-122"/>
              </a:rPr>
              <a:t>白须发的，花须发的，小白脸的，胖而流着油汗的，胖而不流油汗的官员们</a:t>
            </a:r>
            <a:r>
              <a:rPr lang="en-US" altLang="zh-CN" sz="2700">
                <a:latin typeface="方正仿宋_GBK" panose="02000000000000000000" charset="-122"/>
                <a:ea typeface="方正仿宋_GBK" panose="02000000000000000000" charset="-122"/>
                <a:cs typeface="方正仿宋_GBK" panose="02000000000000000000" charset="-122"/>
              </a:rPr>
              <a:t>，跟着他的指头看过去，只见</a:t>
            </a:r>
            <a:r>
              <a:rPr lang="en-US" altLang="zh-CN" sz="2700">
                <a:solidFill>
                  <a:srgbClr val="1D41D5"/>
                </a:solidFill>
                <a:latin typeface="方正仿宋_GBK" panose="02000000000000000000" charset="-122"/>
                <a:ea typeface="方正仿宋_GBK" panose="02000000000000000000" charset="-122"/>
                <a:cs typeface="方正仿宋_GBK" panose="02000000000000000000" charset="-122"/>
              </a:rPr>
              <a:t>一排黑瘦的乞丐似的东西，不动，不言，不笑，像铁铸的一样</a:t>
            </a:r>
            <a:r>
              <a:rPr lang="en-US" altLang="zh-CN" sz="2700">
                <a:latin typeface="方正仿宋_GBK" panose="02000000000000000000" charset="-122"/>
                <a:ea typeface="方正仿宋_GBK" panose="02000000000000000000" charset="-122"/>
                <a:cs typeface="方正仿宋_GBK" panose="02000000000000000000" charset="-122"/>
              </a:rPr>
              <a:t>。                                                             </a:t>
            </a:r>
          </a:p>
          <a:p>
            <a:pPr indent="0" algn="r"/>
            <a:r>
              <a:rPr lang="en-US" altLang="zh-CN" sz="2700">
                <a:latin typeface="方正仿宋_GBK" panose="02000000000000000000" charset="-122"/>
                <a:ea typeface="方正仿宋_GBK" panose="02000000000000000000" charset="-122"/>
                <a:cs typeface="方正仿宋_GBK" panose="02000000000000000000" charset="-122"/>
              </a:rPr>
              <a:t>（有删改）</a:t>
            </a:r>
          </a:p>
        </p:txBody>
      </p:sp>
      <p:sp>
        <p:nvSpPr>
          <p:cNvPr id="3" name="文本框 2"/>
          <p:cNvSpPr txBox="1"/>
          <p:nvPr/>
        </p:nvSpPr>
        <p:spPr>
          <a:xfrm>
            <a:off x="635" y="3415030"/>
            <a:ext cx="12191365" cy="3107690"/>
          </a:xfrm>
          <a:prstGeom prst="rect">
            <a:avLst/>
          </a:prstGeom>
          <a:solidFill>
            <a:schemeClr val="accent4">
              <a:lumMod val="20000"/>
              <a:lumOff val="80000"/>
            </a:schemeClr>
          </a:solidFill>
        </p:spPr>
        <p:txBody>
          <a:bodyPr wrap="square" rtlCol="0" anchor="t">
            <a:spAutoFit/>
          </a:bodyPr>
          <a:lstStyle/>
          <a:p>
            <a:r>
              <a:rPr lang="zh-CN" altLang="en-US" sz="2800">
                <a:latin typeface="方正仿宋_GBK" panose="02000000000000000000" charset="-122"/>
                <a:ea typeface="方正仿宋_GBK" panose="02000000000000000000" charset="-122"/>
                <a:cs typeface="方正仿宋_GBK" panose="02000000000000000000" charset="-122"/>
              </a:rPr>
              <a:t>主旨：大禹形象的塑造，体现了鲁迅在30年代中国内忧外患、灾难频仍的严峻形势下对宏扬民族优秀文化精神、增强民族自信心的高度重视。其时，国内政局黑暗、民生调敞，日军加紧侵略，国土不断沦丧，舆论界弥漫着悲观失望的调子。为此，鲁迅写作《理水》，赞颂大智大勇、艰苦实干、公而忘私的大禹，意在借古代的英雄人物及其所代表的民族精神的展现，激励国民的民族自豪感和自强意识，启发国民直面现实灾难，从民族优秀文化传统和精英人物身上吸取力量。</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1383665"/>
          </a:xfrm>
          <a:prstGeom prst="rect">
            <a:avLst/>
          </a:prstGeom>
          <a:noFill/>
        </p:spPr>
        <p:txBody>
          <a:bodyPr wrap="square" rtlCol="0" anchor="t">
            <a:spAutoFit/>
          </a:bodyPr>
          <a:lstStyle/>
          <a:p>
            <a:pPr fontAlgn="auto">
              <a:spcBef>
                <a:spcPts val="600"/>
              </a:spcBef>
            </a:pPr>
            <a:r>
              <a:rPr lang="en-US" sz="2400">
                <a:solidFill>
                  <a:srgbClr val="1D41D5"/>
                </a:solidFill>
                <a:latin typeface="方正幼线_GBK" panose="02000000000000000000" charset="-122"/>
                <a:ea typeface="方正幼线_GBK" panose="02000000000000000000" charset="-122"/>
                <a:cs typeface="方正幼线_GBK" panose="02000000000000000000" charset="-122"/>
                <a:sym typeface="+mn-ea"/>
              </a:rPr>
              <a:t>[2019·</a:t>
            </a:r>
            <a:r>
              <a:rPr lang="zh-CN" altLang="en-US" sz="2400">
                <a:solidFill>
                  <a:srgbClr val="1D41D5"/>
                </a:solidFill>
                <a:latin typeface="方正幼线_GBK" panose="02000000000000000000" charset="-122"/>
                <a:ea typeface="方正幼线_GBK" panose="02000000000000000000" charset="-122"/>
                <a:cs typeface="方正幼线_GBK" panose="02000000000000000000" charset="-122"/>
                <a:sym typeface="+mn-ea"/>
              </a:rPr>
              <a:t>Ⅰ卷</a:t>
            </a:r>
            <a:r>
              <a:rPr lang="en-US" sz="24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lang="en-US" sz="2800">
                <a:latin typeface="方正幼线_GBK" panose="02000000000000000000" charset="-122"/>
                <a:ea typeface="方正幼线_GBK" panose="02000000000000000000" charset="-122"/>
                <a:cs typeface="方正幼线_GBK" panose="02000000000000000000" charset="-122"/>
                <a:sym typeface="+mn-ea"/>
              </a:rPr>
              <a:t>8. </a:t>
            </a:r>
            <a:r>
              <a:rPr lang="zh-CN" sz="2800">
                <a:latin typeface="方正幼线_GBK" panose="02000000000000000000" charset="-122"/>
                <a:ea typeface="方正幼线_GBK" panose="02000000000000000000" charset="-122"/>
                <a:cs typeface="方正幼线_GBK" panose="02000000000000000000" charset="-122"/>
                <a:sym typeface="+mn-ea"/>
              </a:rPr>
              <a:t>鲁迅说：“我们从古以来，就有埋头苦干的人，有拼命硬干的人，有为民请命的人，有舍身求法的人，……这就是中国的脊梁。”请谈谈本文是如何具体塑造这样的“中国的脊梁”的。</a:t>
            </a:r>
            <a:r>
              <a:rPr lang="en-US" sz="2800">
                <a:latin typeface="方正幼线_GBK" panose="02000000000000000000" charset="-122"/>
                <a:ea typeface="方正幼线_GBK" panose="02000000000000000000" charset="-122"/>
                <a:cs typeface="方正幼线_GBK" panose="02000000000000000000" charset="-122"/>
                <a:sym typeface="+mn-ea"/>
              </a:rPr>
              <a:t>(6</a:t>
            </a:r>
            <a:r>
              <a:rPr lang="zh-CN" sz="2800">
                <a:latin typeface="方正幼线_GBK" panose="02000000000000000000" charset="-122"/>
                <a:ea typeface="方正幼线_GBK" panose="02000000000000000000" charset="-122"/>
                <a:cs typeface="方正幼线_GBK" panose="02000000000000000000" charset="-122"/>
                <a:sym typeface="+mn-ea"/>
              </a:rPr>
              <a:t>分</a:t>
            </a:r>
            <a:r>
              <a:rPr lang="en-US" sz="2800">
                <a:latin typeface="方正幼线_GBK" panose="02000000000000000000" charset="-122"/>
                <a:ea typeface="方正幼线_GBK" panose="02000000000000000000" charset="-122"/>
                <a:cs typeface="方正幼线_GBK" panose="02000000000000000000" charset="-122"/>
                <a:sym typeface="+mn-ea"/>
              </a:rPr>
              <a:t>)</a:t>
            </a:r>
            <a:endParaRPr lang="en-US" altLang="en-US" sz="2800">
              <a:latin typeface="方正幼线_GBK" panose="02000000000000000000" charset="-122"/>
              <a:ea typeface="方正幼线_GBK" panose="02000000000000000000" charset="-122"/>
              <a:cs typeface="方正幼线_GBK" panose="02000000000000000000" charset="-122"/>
              <a:sym typeface="+mn-ea"/>
            </a:endParaRPr>
          </a:p>
        </p:txBody>
      </p:sp>
      <p:sp>
        <p:nvSpPr>
          <p:cNvPr id="3" name="文本框 2"/>
          <p:cNvSpPr txBox="1"/>
          <p:nvPr/>
        </p:nvSpPr>
        <p:spPr>
          <a:xfrm>
            <a:off x="0" y="1299210"/>
            <a:ext cx="12192635" cy="2245360"/>
          </a:xfrm>
          <a:prstGeom prst="rect">
            <a:avLst/>
          </a:prstGeom>
          <a:noFill/>
        </p:spPr>
        <p:txBody>
          <a:bodyPr wrap="square" rtlCol="0" anchor="t">
            <a:spAutoFit/>
          </a:bodyPr>
          <a:lstStyle/>
          <a:p>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答：①</a:t>
            </a:r>
            <a:r>
              <a:rPr lang="zh-CN" altLang="en-US" sz="2800">
                <a:solidFill>
                  <a:srgbClr val="FF0000"/>
                </a:solidFill>
                <a:latin typeface="兰米大黑" panose="02000503000000000000" charset="-122"/>
                <a:ea typeface="兰米大黑" panose="02000503000000000000" charset="-122"/>
                <a:cs typeface="兰米大黑" panose="02000503000000000000" charset="-122"/>
                <a:sym typeface="喵喵奶糖" panose="02000503000000000000" charset="-122"/>
              </a:rPr>
              <a:t>形象</a:t>
            </a:r>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描写。将禹及其随员描写为“乞丐似的大汉”，写出艰苦卓绝的实干家形象。</a:t>
            </a:r>
          </a:p>
          <a:p>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②</a:t>
            </a:r>
            <a:r>
              <a:rPr lang="zh-CN" altLang="en-US" sz="2800">
                <a:solidFill>
                  <a:srgbClr val="FF0000"/>
                </a:solidFill>
                <a:latin typeface="兰米大黑" panose="02000503000000000000" charset="-122"/>
                <a:ea typeface="兰米大黑" panose="02000503000000000000" charset="-122"/>
                <a:cs typeface="兰米大黑" panose="02000503000000000000" charset="-122"/>
                <a:sym typeface="喵喵奶糖" panose="02000503000000000000" charset="-122"/>
              </a:rPr>
              <a:t>言行</a:t>
            </a:r>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描写。文中的禹坚毅寡言，一且说话，则刚直有力。</a:t>
            </a:r>
          </a:p>
          <a:p>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③</a:t>
            </a:r>
            <a:r>
              <a:rPr lang="zh-CN" altLang="en-US" sz="2800">
                <a:solidFill>
                  <a:srgbClr val="FF0000"/>
                </a:solidFill>
                <a:latin typeface="兰米大黑" panose="02000503000000000000" charset="-122"/>
                <a:ea typeface="兰米大黑" panose="02000503000000000000" charset="-122"/>
                <a:cs typeface="兰米大黑" panose="02000503000000000000" charset="-122"/>
                <a:sym typeface="喵喵奶糖" panose="02000503000000000000" charset="-122"/>
              </a:rPr>
              <a:t>对比</a:t>
            </a:r>
            <a:r>
              <a:rPr lang="zh-CN" altLang="en-US" sz="2800">
                <a:latin typeface="兰米大黑" panose="02000503000000000000" charset="-122"/>
                <a:ea typeface="兰米大黑" panose="02000503000000000000" charset="-122"/>
                <a:cs typeface="兰米大黑" panose="02000503000000000000" charset="-122"/>
                <a:sym typeface="喵喵奶糖" panose="02000503000000000000" charset="-122"/>
              </a:rPr>
              <a:t>手法。始终在同众大员的对比中塑造禹及其随员，从而凸显其“中国的脊梁”形象。</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点出手法</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文本分析</a:t>
            </a:r>
            <a:r>
              <a:rPr lang="en-US" altLang="zh-CN"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mn-ea"/>
              </a:rPr>
              <a:t>)</a:t>
            </a:r>
          </a:p>
        </p:txBody>
      </p:sp>
      <p:sp>
        <p:nvSpPr>
          <p:cNvPr id="4" name="文本框 3"/>
          <p:cNvSpPr txBox="1"/>
          <p:nvPr/>
        </p:nvSpPr>
        <p:spPr>
          <a:xfrm>
            <a:off x="0" y="3712210"/>
            <a:ext cx="12192000" cy="3145790"/>
          </a:xfrm>
          <a:prstGeom prst="rect">
            <a:avLst/>
          </a:prstGeom>
          <a:noFill/>
        </p:spPr>
        <p:txBody>
          <a:bodyPr wrap="square" rtlCol="0" anchor="t">
            <a:spAutoFit/>
          </a:bodyPr>
          <a:lstStyle/>
          <a:p>
            <a:pPr fontAlgn="auto">
              <a:spcBef>
                <a:spcPts val="300"/>
              </a:spcBef>
            </a:pPr>
            <a:r>
              <a:rPr lang="zh-CN" altLang="en-US" sz="2800">
                <a:solidFill>
                  <a:srgbClr val="FF0000"/>
                </a:solidFill>
                <a:highlight>
                  <a:srgbClr val="C0C0C0"/>
                </a:highlight>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组织答案：</a:t>
            </a: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正面描写</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体现在：①</a:t>
            </a:r>
            <a:r>
              <a:rPr lang="zh-CN" altLang="en-US" sz="28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外貌描写，</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“面貌黑瘦”“不穿袜子，满脚底都是栗子一般的老茧”等，体现了禹脚踏实地、埋头苦干、拼命硬干的精神；②</a:t>
            </a:r>
            <a:r>
              <a:rPr lang="zh-CN" altLang="en-US" sz="28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语言描写，</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“征了百姓的意见，已经看透实情，打定主意，</a:t>
            </a:r>
            <a:r>
              <a:rPr lang="en-US" altLang="zh-CN"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非“</a:t>
            </a:r>
            <a:r>
              <a:rPr lang="en-US" altLang="zh-CN"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导</a:t>
            </a:r>
            <a:r>
              <a:rPr lang="en-US" altLang="zh-CN"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不可”，表现了禹对民意的注重以及他为民请命的坚定决心。</a:t>
            </a:r>
          </a:p>
          <a:p>
            <a:pPr fontAlgn="auto">
              <a:spcBef>
                <a:spcPts val="300"/>
              </a:spcBef>
            </a:pPr>
            <a:r>
              <a:rPr lang="zh-CN" altLang="en-US" sz="2800">
                <a:solidFill>
                  <a:srgbClr val="FF000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侧面描写</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表现在：用其他官员的吃喝享乐、无所作为与禹做</a:t>
            </a:r>
            <a:r>
              <a:rPr lang="zh-CN" altLang="en-US" sz="28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对比，反衬了</a:t>
            </a:r>
            <a:r>
              <a:rPr lang="zh-CN" altLang="en-US" sz="28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同为官员的禹深人民间、公而忘私，面对施压意志坚定、不改初心的“中国的脊梁”形象。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2192635" cy="5939155"/>
          </a:xfrm>
          <a:prstGeom prst="rect">
            <a:avLst/>
          </a:prstGeom>
          <a:noFill/>
        </p:spPr>
        <p:txBody>
          <a:bodyPr wrap="square" rtlCol="0" anchor="t">
            <a:spAutoFit/>
          </a:bodyPr>
          <a:lstStyle/>
          <a:p>
            <a:pPr fontAlgn="auto">
              <a:spcBef>
                <a:spcPts val="1200"/>
              </a:spcBef>
            </a:pP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解析</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题干</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sz="3000">
                <a:latin typeface="方正清仿宋 简 Bold" panose="02000800000000000000" charset="-122"/>
                <a:ea typeface="方正清仿宋 简 Bold" panose="02000800000000000000" charset="-122"/>
                <a:cs typeface="方正清仿宋 简 Bold" panose="02000800000000000000" charset="-122"/>
                <a:sym typeface="+mn-ea"/>
              </a:rPr>
              <a:t>如何具体塑造</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mn-ea"/>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mn-ea"/>
              </a:rPr>
              <a:t>考查小说人物形象塑造的方法</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。解答此类题，第一步，理解</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中国的脊梁</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的含义，找出文本里哪些人物是</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sz="3000">
                <a:latin typeface="方正清仿宋 简 Bold" panose="02000800000000000000" charset="-122"/>
                <a:ea typeface="方正清仿宋 简 Bold" panose="02000800000000000000" charset="-122"/>
                <a:cs typeface="方正清仿宋 简 Bold" panose="02000800000000000000" charset="-122"/>
                <a:sym typeface="+mn-ea"/>
              </a:rPr>
              <a:t>中国的脊梁</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，有没有不是</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sz="3000">
                <a:latin typeface="方正清仿宋 简 Bold" panose="02000800000000000000" charset="-122"/>
                <a:ea typeface="方正清仿宋 简 Bold" panose="02000800000000000000" charset="-122"/>
                <a:cs typeface="方正清仿宋 简 Bold" panose="02000800000000000000" charset="-122"/>
                <a:sym typeface="+mn-ea"/>
              </a:rPr>
              <a:t>中国的脊梁</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的人物，也就是找出反面人物。</a:t>
            </a:r>
          </a:p>
          <a:p>
            <a:pPr fontAlgn="auto">
              <a:spcBef>
                <a:spcPts val="12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第二步，回顾塑造形象的基本方法，一一对应找相关描写人物的语句。</a:t>
            </a:r>
            <a:r>
              <a:rPr lang="zh-CN" altLang="en-US" sz="3000">
                <a:solidFill>
                  <a:srgbClr val="FF0000"/>
                </a:solidFill>
                <a:highlight>
                  <a:srgbClr val="C0C0C0"/>
                </a:highlight>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正面描写</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体现在：</a:t>
            </a:r>
            <a:r>
              <a:rPr lang="zh-CN" altLang="en-US" sz="30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外貌描写</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“面貌黑瘦”“不穿袜子，满脚底都是栗子一般的老茧”等，体现了禹脚踏实地、埋头苦干、拼命硬干的精神；</a:t>
            </a:r>
            <a:r>
              <a:rPr lang="zh-CN" altLang="en-US" sz="30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语言描写</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“我查了山泽的情形，征了百姓的意见，已经看透实情，打定主意，无论如何，非“</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导</a:t>
            </a:r>
            <a:r>
              <a:rPr lang="en-US" altLang="zh-CN"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不可”，表现了禹对民意的注重以及他为民请命的坚定决心。</a:t>
            </a:r>
            <a:r>
              <a:rPr lang="zh-CN" altLang="en-US" sz="3000">
                <a:solidFill>
                  <a:srgbClr val="FF0000"/>
                </a:solidFill>
                <a:highlight>
                  <a:srgbClr val="C0C0C0"/>
                </a:highlight>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侧面描写</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表现在：用其他官员的吃喝享乐、无所作为与禹做</a:t>
            </a:r>
            <a:r>
              <a:rPr lang="zh-CN" altLang="en-US" sz="3000">
                <a:solidFill>
                  <a:srgbClr val="00B050"/>
                </a:solidFill>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对比，反衬了</a:t>
            </a: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同为官员的禹深人民间、公而忘私，面对施压意志坚定、不改初心的“中国的脊梁”形象。</a:t>
            </a:r>
          </a:p>
          <a:p>
            <a:pPr fontAlgn="auto">
              <a:spcBef>
                <a:spcPts val="1200"/>
              </a:spcBef>
            </a:pPr>
            <a:r>
              <a:rPr lang="zh-CN" altLang="en-US" sz="3000">
                <a:latin typeface="方正清仿宋 简 Bold" panose="02000800000000000000" charset="-122"/>
                <a:ea typeface="方正清仿宋 简 Bold" panose="02000800000000000000" charset="-122"/>
                <a:cs typeface="方正清仿宋 简 Bold" panose="02000800000000000000" charset="-122"/>
                <a:sym typeface="喵喵奶糖" panose="02000503000000000000" charset="-122"/>
              </a:rPr>
              <a:t>第三步，整理归纳要点，分点作答，条理要清晰。</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339205"/>
          </a:xfrm>
          <a:prstGeom prst="rect">
            <a:avLst/>
          </a:prstGeom>
          <a:noFill/>
          <a:ln w="9525">
            <a:noFill/>
          </a:ln>
        </p:spPr>
        <p:txBody>
          <a:bodyPr wrap="square">
            <a:spAutoFit/>
          </a:bodyPr>
          <a:lstStyle/>
          <a:p>
            <a:pPr indent="0" algn="l"/>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[2019·</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Ⅱ卷</a:t>
            </a:r>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en-US" sz="24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zh-CN" sz="2800" b="1">
                <a:latin typeface="方正楷体_GBK" panose="02000000000000000000" charset="-122"/>
                <a:ea typeface="方正楷体_GBK" panose="02000000000000000000" charset="-122"/>
                <a:cs typeface="方正楷体_GBK" panose="02000000000000000000" charset="-122"/>
                <a:sym typeface="+mn-ea"/>
              </a:rPr>
              <a:t>小步舞</a:t>
            </a:r>
            <a:endParaRPr lang="zh-CN" sz="2400" b="1">
              <a:latin typeface="方正楷体_GBK" panose="02000000000000000000" charset="-122"/>
              <a:ea typeface="方正楷体_GBK" panose="02000000000000000000" charset="-122"/>
              <a:cs typeface="方正楷体_GBK" panose="02000000000000000000" charset="-122"/>
              <a:sym typeface="+mn-ea"/>
            </a:endParaRPr>
          </a:p>
          <a:p>
            <a:pPr indent="0" algn="ctr"/>
            <a:r>
              <a:rPr lang="zh-CN" sz="2700" b="1">
                <a:solidFill>
                  <a:schemeClr val="tx1"/>
                </a:solidFill>
                <a:latin typeface="方正楷体_GBK" panose="02000000000000000000" charset="-122"/>
                <a:ea typeface="方正楷体_GBK" panose="02000000000000000000" charset="-122"/>
                <a:cs typeface="方正楷体_GBK" panose="02000000000000000000" charset="-122"/>
              </a:rPr>
              <a:t> [法]莫泊桑</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①</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大灾大难不会使我悲伤，我亲眼目睹过战争，人类的残酷暴行令我们发出恐惧和愤怒的呐喊，但绝不会令我们像看到某些让人感伤的小事那样背上起鸡皮疙瘩，有那么两三件事至今清晰地呈现在我眼前，它们像针扎似的，在我的内心深处留下又细又长的创伤，我就给您讲讲其中的一件吧。</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②</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那时我还年轻，有点多愁善感，不太喜欢喧闹。我最喜爱的享受之一，就是早上独自一人在卢森堡公园的苗圃里散步。</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③</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这是一座似乎</a:t>
            </a:r>
            <a:r>
              <a:rPr lang="zh-CN" sz="2700" b="0">
                <a:solidFill>
                  <a:srgbClr val="1D41D5"/>
                </a:solidFill>
                <a:latin typeface="方正楷体_GBK" panose="02000000000000000000" charset="-122"/>
                <a:ea typeface="方正楷体_GBK" panose="02000000000000000000" charset="-122"/>
                <a:cs typeface="方正楷体_GBK" panose="02000000000000000000" charset="-122"/>
              </a:rPr>
              <a:t>被人遗忘的上个世纪的花园</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，一座像老妇人的温柔微笑一样依然美丽的花园，绿篱隔出一条条狭窄、规整的小径，显得非常</a:t>
            </a:r>
            <a:r>
              <a:rPr lang="zh-CN" sz="2700" b="0">
                <a:solidFill>
                  <a:srgbClr val="1D41D5"/>
                </a:solidFill>
                <a:latin typeface="方正楷体_GBK" panose="02000000000000000000" charset="-122"/>
                <a:ea typeface="方正楷体_GBK" panose="02000000000000000000" charset="-122"/>
                <a:cs typeface="方正楷体_GBK" panose="02000000000000000000" charset="-122"/>
              </a:rPr>
              <a:t>幽静</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在这迷人的小树林里，有一个角落完全被蜜蜂占据。他们的小窝坐落在木板上，朝着太阳大开顶针大的小门。走在小路上，随时都能看到嗡嗡叫的金黄色的蜜蜂，它们是这片和平地带真正的主人，清幽小径上真正的漫步者。</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④</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我不久就发现，经常到这里来的不止我一人，我有时也会迎面遇上一个小老头儿。</a:t>
            </a:r>
            <a:endPar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endParaRPr>
          </a:p>
        </p:txBody>
      </p:sp>
      <p:sp>
        <p:nvSpPr>
          <p:cNvPr id="4" name="文本框 3"/>
          <p:cNvSpPr txBox="1"/>
          <p:nvPr/>
        </p:nvSpPr>
        <p:spPr>
          <a:xfrm>
            <a:off x="0" y="0"/>
            <a:ext cx="1865630" cy="583565"/>
          </a:xfrm>
          <a:prstGeom prst="rect">
            <a:avLst/>
          </a:prstGeom>
          <a:noFill/>
          <a:ln w="12700" cmpd="sng">
            <a:solidFill>
              <a:schemeClr val="accent2">
                <a:lumMod val="75000"/>
              </a:schemeClr>
            </a:solidFill>
            <a:prstDash val="sysDot"/>
          </a:ln>
        </p:spPr>
        <p:txBody>
          <a:bodyPr wrap="square" rtlCol="0" anchor="t">
            <a:spAutoFit/>
            <a:scene3d>
              <a:camera prst="orthographicFront"/>
              <a:lightRig rig="threePt" dir="t"/>
            </a:scene3d>
          </a:bodyPr>
          <a:lstStyle/>
          <a:p>
            <a:pPr algn="ctr"/>
            <a:r>
              <a:rPr lang="zh-CN" altLang="en-US" sz="3200">
                <a:ln w="22225">
                  <a:solidFill>
                    <a:schemeClr val="accent2"/>
                  </a:solidFill>
                  <a:prstDash val="solid"/>
                </a:ln>
                <a:solidFill>
                  <a:schemeClr val="accent2">
                    <a:lumMod val="40000"/>
                    <a:lumOff val="60000"/>
                  </a:schemeClr>
                </a:solidFill>
                <a:effectLst/>
                <a:latin typeface="方正小标宋_GBK" panose="02000000000000000000" charset="-122"/>
                <a:ea typeface="方正小标宋_GBK" panose="02000000000000000000" charset="-122"/>
              </a:rPr>
              <a:t>真题引路</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739255"/>
          </a:xfrm>
          <a:prstGeom prst="rect">
            <a:avLst/>
          </a:prstGeom>
          <a:noFill/>
          <a:ln w="9525">
            <a:noFill/>
          </a:ln>
        </p:spPr>
        <p:txBody>
          <a:bodyPr wrap="square">
            <a:spAutoFit/>
          </a:bodyPr>
          <a:lstStyle/>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⑤</a:t>
            </a:r>
            <a:r>
              <a:rPr lang="zh-CN" sz="2700" b="0">
                <a:solidFill>
                  <a:srgbClr val="00B050"/>
                </a:solidFill>
                <a:latin typeface="方正楷体_GBK" panose="02000000000000000000" charset="-122"/>
                <a:ea typeface="方正楷体_GBK" panose="02000000000000000000" charset="-122"/>
                <a:cs typeface="方正楷体_GBK" panose="02000000000000000000" charset="-122"/>
              </a:rPr>
              <a:t>他穿一双带银扣的皮鞋、一条带遮门襟的短套裤和一件棕褐色的长礼服，戴一顶肠绒毛宽檐的怪诞的灰礼帽，想必是太古年代的古董。</a:t>
            </a:r>
          </a:p>
          <a:p>
            <a:pPr indent="0" algn="l"/>
            <a:r>
              <a:rPr lang="en-US" altLang="zh-CN" sz="2700" b="0">
                <a:solidFill>
                  <a:srgbClr val="00B050"/>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rgbClr val="00B050"/>
                </a:solidFill>
                <a:latin typeface="方正楷体_GBK" panose="02000000000000000000" charset="-122"/>
                <a:ea typeface="方正楷体_GBK" panose="02000000000000000000" charset="-122"/>
                <a:cs typeface="方正楷体_GBK" panose="02000000000000000000" charset="-122"/>
              </a:rPr>
              <a:t>⑥</a:t>
            </a:r>
            <a:r>
              <a:rPr lang="zh-CN" sz="2700" b="0">
                <a:solidFill>
                  <a:srgbClr val="00B050"/>
                </a:solidFill>
                <a:latin typeface="方正楷体_GBK" panose="02000000000000000000" charset="-122"/>
                <a:ea typeface="方正楷体_GBK" panose="02000000000000000000" charset="-122"/>
                <a:cs typeface="方正楷体_GBK" panose="02000000000000000000" charset="-122"/>
              </a:rPr>
              <a:t>他长得很瘦，几乎是皮包骨头</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；他爱做鬼脸，也常常微笑。他手里总是拿着一根金镶头的华丽的手杖，这</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手杖</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对他来说一定有着某种不同寻常的</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纪念意义</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⑦</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这老人起初让我感到怪怪的，后来却引起我莫大的兴趣。</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⑧</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一个早晨，他以为周围没人，便做起一连串奇怪的动作来：先是几个小步跳跃，继而行了个屈膝礼，接着用他那细长的腿来了个还算利落的击脚跳，然后开始优雅的旋转，</a:t>
            </a:r>
            <a:r>
              <a:rPr lang="zh-CN" sz="2700" b="0">
                <a:solidFill>
                  <a:srgbClr val="1D41D5"/>
                </a:solidFill>
                <a:latin typeface="方正楷体_GBK" panose="02000000000000000000" charset="-122"/>
                <a:ea typeface="方正楷体_GBK" panose="02000000000000000000" charset="-122"/>
                <a:cs typeface="方正楷体_GBK" panose="02000000000000000000" charset="-122"/>
              </a:rPr>
              <a:t>把他那木偶似的身体扭来绞去，</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动人而又可笑地向空中频频点头致意，他是在跳舞呀！</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⑨</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跳完舞，他又继续散起步来。</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rPr>
              <a:t>⑩</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我注意到，他每天上午都要重复一遍这套动作。</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⑪</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我想和他谈一谈，于是有一天，再向他致礼以后，我开口说：</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⑫</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“今天天气真好啊，先生。”</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⑬</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他也鞠了个躬：</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⑭</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“是呀，先生，真是和从前的天气一样。”</a:t>
            </a:r>
            <a:endPar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endParaRPr>
          </a:p>
        </p:txBody>
      </p:sp>
      <p:sp>
        <p:nvSpPr>
          <p:cNvPr id="2" name="文本框 1"/>
          <p:cNvSpPr txBox="1"/>
          <p:nvPr/>
        </p:nvSpPr>
        <p:spPr>
          <a:xfrm>
            <a:off x="9336405" y="448945"/>
            <a:ext cx="2855595" cy="1383665"/>
          </a:xfrm>
          <a:prstGeom prst="rect">
            <a:avLst/>
          </a:prstGeom>
          <a:solidFill>
            <a:schemeClr val="accent6">
              <a:lumMod val="20000"/>
              <a:lumOff val="80000"/>
            </a:schemeClr>
          </a:solidFill>
        </p:spPr>
        <p:txBody>
          <a:bodyPr wrap="square" rtlCol="0" anchor="t">
            <a:spAutoFit/>
          </a:bodyPr>
          <a:lstStyle/>
          <a:p>
            <a:pPr algn="l"/>
            <a:r>
              <a:rPr lang="zh-CN" altLang="en-US" sz="2800">
                <a:latin typeface="方正幼线_GBK" panose="02000000000000000000" charset="-122"/>
                <a:ea typeface="方正幼线_GBK" panose="02000000000000000000" charset="-122"/>
                <a:cs typeface="方正幼线_GBK" panose="02000000000000000000" charset="-122"/>
                <a:sym typeface="+mn-ea"/>
              </a:rPr>
              <a:t>外貌描写，表现了老舞蹈师的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守旧和衰老</a:t>
            </a:r>
            <a:endParaRPr lang="zh-CN" altLang="en-US" sz="2800"/>
          </a:p>
        </p:txBody>
      </p:sp>
      <p:sp>
        <p:nvSpPr>
          <p:cNvPr id="3" name="文本框 2"/>
          <p:cNvSpPr txBox="1"/>
          <p:nvPr/>
        </p:nvSpPr>
        <p:spPr>
          <a:xfrm>
            <a:off x="5525135" y="3729355"/>
            <a:ext cx="6583680" cy="521970"/>
          </a:xfrm>
          <a:prstGeom prst="rect">
            <a:avLst/>
          </a:prstGeom>
          <a:solidFill>
            <a:schemeClr val="accent1">
              <a:lumMod val="20000"/>
              <a:lumOff val="80000"/>
            </a:schemeClr>
          </a:solidFill>
        </p:spPr>
        <p:txBody>
          <a:bodyPr wrap="none" rtlCol="0" anchor="t">
            <a:spAutoFit/>
          </a:bodyPr>
          <a:lstStyle/>
          <a:p>
            <a:pPr algn="l"/>
            <a:r>
              <a:rPr lang="zh-CN" altLang="en-US" sz="2800">
                <a:latin typeface="方正幼线_GBK" panose="02000000000000000000" charset="-122"/>
                <a:ea typeface="方正幼线_GBK" panose="02000000000000000000" charset="-122"/>
                <a:cs typeface="方正幼线_GBK" panose="02000000000000000000" charset="-122"/>
                <a:sym typeface="+mn-ea"/>
              </a:rPr>
              <a:t>细节刻画，表现了老舞蹈师的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守旧和衰老</a:t>
            </a:r>
            <a:endParaRPr lang="zh-CN" altLang="en-US" sz="2800"/>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739255"/>
          </a:xfrm>
          <a:prstGeom prst="rect">
            <a:avLst/>
          </a:prstGeom>
          <a:noFill/>
          <a:ln w="9525">
            <a:noFill/>
          </a:ln>
        </p:spPr>
        <p:txBody>
          <a:bodyPr wrap="square">
            <a:spAutoFit/>
          </a:bodyPr>
          <a:lstStyle/>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⑮</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一个星期以后，我们已经成了朋友，我也知道了他的身世。在国王路易十五时代，</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他曾是歌剧院的舞蹈教师</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。他那根漂亮的</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手杖</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就是德•克莱蒙</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伯爵送</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的一件礼物。一跟他说起舞蹈，他就絮叨个没完没了。</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⑯</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有一天，他很知心地跟我说：</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⑰</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“先生，我的妻子叫拉·卡斯特利。如果您乐意，我可以介绍您认识她，</a:t>
            </a:r>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不过她要到下午才上这儿来。这个花园，就是我们的欢乐，我们的生命，过去给我们留下的只有这个了，如果没有它，我们简直就不能再活下去。我妻子和我，我们整个下午都是在这儿过的。只是我上午就来，因为我起得早。”</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⑱</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我一吃完上午饭就立刻回到公园，不一会儿，我就远远望见我的朋友，彬彬有礼地让一位穿黑衣服的矮小的老妇人挽着胳膊。她就是拉•卡斯特利，</a:t>
            </a:r>
            <a:r>
              <a:rPr lang="zh-CN" sz="2700" b="0">
                <a:solidFill>
                  <a:srgbClr val="C00000"/>
                </a:solidFill>
                <a:latin typeface="方正楷体_GBK" panose="02000000000000000000" charset="-122"/>
                <a:ea typeface="方正楷体_GBK" panose="02000000000000000000" charset="-122"/>
                <a:cs typeface="方正楷体_GBK" panose="02000000000000000000" charset="-122"/>
              </a:rPr>
              <a:t>曾经深受那整个风流时代宠爱的伟大舞蹈家</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⑲</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我们在一张石头长凳上坐下，那是五月。阵阵花香在洁净的小径上飘溢；温暖的太阳透过树叶在我们身上洒下大片大片的亮光。拉•卡斯特利的黑色连衣裙仿佛整个儿浸润在春晖里。</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⑳</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“请您给我解释一下，小步舞是怎么回事，好吗？”我对老舞蹈师说。</a:t>
            </a:r>
          </a:p>
          <a:p>
            <a:pPr indent="0" algn="l"/>
            <a:r>
              <a:rPr lang="en-US" altLang="zh-CN" sz="27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楷体_GBK" panose="02000000000000000000" charset="-122"/>
              </a:rPr>
              <a:t>㉑</a:t>
            </a:r>
            <a:r>
              <a:rPr lang="zh-CN" sz="2700" b="0">
                <a:solidFill>
                  <a:srgbClr val="1D41D5"/>
                </a:solidFill>
                <a:latin typeface="方正楷体_GBK" panose="02000000000000000000" charset="-122"/>
                <a:ea typeface="方正楷体_GBK" panose="02000000000000000000" charset="-122"/>
                <a:cs typeface="方正楷体_GBK" panose="02000000000000000000" charset="-122"/>
              </a:rPr>
              <a:t>他意外地打了个哆嗦</a:t>
            </a:r>
            <a:r>
              <a:rPr lang="zh-CN" sz="2700" b="0">
                <a:solidFill>
                  <a:schemeClr val="tx1"/>
                </a:solidFill>
                <a:latin typeface="方正楷体_GBK" panose="02000000000000000000" charset="-122"/>
                <a:ea typeface="方正楷体_GBK" panose="02000000000000000000" charset="-122"/>
                <a:cs typeface="方正楷体_GBK" panose="02000000000000000000" charset="-122"/>
              </a:rPr>
              <a:t>。</a:t>
            </a:r>
            <a:endParaRPr lang="zh-CN" altLang="en-US" sz="2700" b="0">
              <a:solidFill>
                <a:schemeClr val="tx1"/>
              </a:solidFill>
              <a:latin typeface="方正楷体_GBK" panose="02000000000000000000" charset="-122"/>
              <a:ea typeface="方正楷体_GBK" panose="02000000000000000000" charset="-122"/>
              <a:cs typeface="方正楷体_GBK" panose="02000000000000000000" charset="-122"/>
            </a:endParaRPr>
          </a:p>
        </p:txBody>
      </p:sp>
      <p:sp>
        <p:nvSpPr>
          <p:cNvPr id="3" name="文本框 2"/>
          <p:cNvSpPr txBox="1"/>
          <p:nvPr/>
        </p:nvSpPr>
        <p:spPr>
          <a:xfrm>
            <a:off x="4432300" y="6217285"/>
            <a:ext cx="6583680" cy="521970"/>
          </a:xfrm>
          <a:prstGeom prst="rect">
            <a:avLst/>
          </a:prstGeom>
          <a:solidFill>
            <a:schemeClr val="accent1">
              <a:lumMod val="20000"/>
              <a:lumOff val="80000"/>
            </a:schemeClr>
          </a:solidFill>
        </p:spPr>
        <p:txBody>
          <a:bodyPr wrap="none" rtlCol="0" anchor="t">
            <a:spAutoFit/>
          </a:bodyPr>
          <a:lstStyle/>
          <a:p>
            <a:pPr algn="l"/>
            <a:r>
              <a:rPr lang="zh-CN" altLang="en-US" sz="2800">
                <a:latin typeface="方正幼线_GBK" panose="02000000000000000000" charset="-122"/>
                <a:ea typeface="方正幼线_GBK" panose="02000000000000000000" charset="-122"/>
                <a:cs typeface="方正幼线_GBK" panose="02000000000000000000" charset="-122"/>
                <a:sym typeface="+mn-ea"/>
              </a:rPr>
              <a:t>细节刻画，表现了老舞蹈师的痛苦与无奈</a:t>
            </a:r>
            <a:endParaRPr lang="zh-CN" altLang="en-US" sz="2800"/>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492875"/>
          </a:xfrm>
          <a:prstGeom prst="rect">
            <a:avLst/>
          </a:prstGeom>
          <a:noFill/>
          <a:ln w="9525">
            <a:noFill/>
          </a:ln>
        </p:spPr>
        <p:txBody>
          <a:bodyPr wrap="square">
            <a:spAutoFit/>
          </a:bodyPr>
          <a:lstStyle/>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㉒</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a:t>
            </a:r>
            <a:r>
              <a:rPr lang="zh-CN" sz="2600" b="0">
                <a:solidFill>
                  <a:srgbClr val="C00000"/>
                </a:solidFill>
                <a:latin typeface="方正楷体_GBK" panose="02000000000000000000" charset="-122"/>
                <a:ea typeface="方正楷体_GBK" panose="02000000000000000000" charset="-122"/>
                <a:cs typeface="方正楷体_GBK" panose="02000000000000000000" charset="-122"/>
              </a:rPr>
              <a:t>先生，它是舞蹈中的皇后，王后们的舞蹈。您懂吗？自从没了国王，也就没有了小步舞。</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㉓</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他开始用夸张的文体发表起</a:t>
            </a:r>
            <a:r>
              <a:rPr lang="zh-CN" sz="2600" b="0">
                <a:solidFill>
                  <a:srgbClr val="C00000"/>
                </a:solidFill>
                <a:latin typeface="方正楷体_GBK" panose="02000000000000000000" charset="-122"/>
                <a:ea typeface="方正楷体_GBK" panose="02000000000000000000" charset="-122"/>
                <a:cs typeface="方正楷体_GBK" panose="02000000000000000000" charset="-122"/>
              </a:rPr>
              <a:t>对小步舞的赞词</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来。可惜我一点也没听懂。</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a:t>
            </a:r>
            <a:r>
              <a:rPr lang="en-US" altLang="zh-CN" sz="2600">
                <a:solidFill>
                  <a:schemeClr val="tx1"/>
                </a:solidFill>
                <a:latin typeface="方正楷体_GBK" panose="02000000000000000000" charset="-122"/>
                <a:ea typeface="方正楷体_GBK" panose="02000000000000000000" charset="-122"/>
                <a:cs typeface="方正楷体_GBK" panose="02000000000000000000" charset="-122"/>
                <a:sym typeface="+mn-ea"/>
              </a:rPr>
              <a:t>㉔</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突然，他朝一直保持沉默和严肃的老伴转过身去：</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㉕</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“艾丽丝，让我们跳给这位看看什么是小步舞，你乐意吗？”</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㉖</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于是我看见了一件令我永生难忘的事。</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㉗</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他们时而前进，时而后退，像孩子似的装腔作势，弯腰施礼，活像两个跳舞的小木偶，</a:t>
            </a:r>
            <a:r>
              <a:rPr lang="zh-CN" sz="2600" b="0">
                <a:solidFill>
                  <a:srgbClr val="1D41D5"/>
                </a:solidFill>
                <a:latin typeface="方正楷体_GBK" panose="02000000000000000000" charset="-122"/>
                <a:ea typeface="方正楷体_GBK" panose="02000000000000000000" charset="-122"/>
                <a:cs typeface="方正楷体_GBK" panose="02000000000000000000" charset="-122"/>
              </a:rPr>
              <a:t>只是驱动这对木偶的机械，已经有点儿损坏了</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㉘</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我望着他们，一股难以言表的感伤激动着我的灵魂。我仿佛看到一次既可悲又可笑的幽灵现身，看到一个</a:t>
            </a:r>
            <a:r>
              <a:rPr lang="zh-CN" sz="2600" b="0">
                <a:solidFill>
                  <a:srgbClr val="C00000"/>
                </a:solidFill>
                <a:latin typeface="方正楷体_GBK" panose="02000000000000000000" charset="-122"/>
                <a:ea typeface="方正楷体_GBK" panose="02000000000000000000" charset="-122"/>
                <a:cs typeface="方正楷体_GBK" panose="02000000000000000000" charset="-122"/>
              </a:rPr>
              <a:t>时代已经过时的幻影</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㉙</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他们突然停了下来，面对面伫立了几秒钟，</a:t>
            </a:r>
            <a:r>
              <a:rPr lang="zh-CN" sz="2600" b="0">
                <a:solidFill>
                  <a:srgbClr val="1D41D5"/>
                </a:solidFill>
                <a:latin typeface="方正楷体_GBK" panose="02000000000000000000" charset="-122"/>
                <a:ea typeface="方正楷体_GBK" panose="02000000000000000000" charset="-122"/>
                <a:cs typeface="方正楷体_GBK" panose="02000000000000000000" charset="-122"/>
              </a:rPr>
              <a:t>忽然出人意料地相拥着哭起来</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㉚</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三天以后，我动身去外省了。我从此再也没有见到过他们。</a:t>
            </a:r>
            <a:r>
              <a:rPr lang="zh-CN" sz="2600" b="0">
                <a:solidFill>
                  <a:srgbClr val="C00000"/>
                </a:solidFill>
                <a:latin typeface="方正楷体_GBK" panose="02000000000000000000" charset="-122"/>
                <a:ea typeface="方正楷体_GBK" panose="02000000000000000000" charset="-122"/>
                <a:cs typeface="方正楷体_GBK" panose="02000000000000000000" charset="-122"/>
              </a:rPr>
              <a:t>当我两年后重返巴黎的时候，那片苗圃已被铲平</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。没有了心爱的过去时代的花园，没有它旧时的气息和小树林的通幽曲径，他们怎样了呢？</a:t>
            </a:r>
          </a:p>
          <a:p>
            <a:pPr indent="0" algn="l"/>
            <a:r>
              <a:rPr lang="en-US" altLang="zh-CN" sz="2600" b="0">
                <a:solidFill>
                  <a:schemeClr val="tx1"/>
                </a:solidFill>
                <a:latin typeface="方正楷体_GBK" panose="02000000000000000000" charset="-122"/>
                <a:ea typeface="方正楷体_GBK" panose="02000000000000000000" charset="-122"/>
                <a:cs typeface="方正楷体_GBK" panose="02000000000000000000" charset="-122"/>
              </a:rPr>
              <a:t>        ㉛</a:t>
            </a: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对他们的回忆一直萦绕着我，像一道伤痕留在我的心头。</a:t>
            </a:r>
          </a:p>
          <a:p>
            <a:pPr indent="0" algn="r"/>
            <a:r>
              <a:rPr lang="zh-CN" sz="2600" b="0">
                <a:solidFill>
                  <a:schemeClr val="tx1"/>
                </a:solidFill>
                <a:latin typeface="方正楷体_GBK" panose="02000000000000000000" charset="-122"/>
                <a:ea typeface="方正楷体_GBK" panose="02000000000000000000" charset="-122"/>
                <a:cs typeface="方正楷体_GBK" panose="02000000000000000000" charset="-122"/>
              </a:rPr>
              <a:t>（张英伦译，有删改）</a:t>
            </a:r>
            <a:endParaRPr lang="zh-CN" altLang="en-US" sz="2600" b="0">
              <a:solidFill>
                <a:schemeClr val="tx1"/>
              </a:solidFill>
              <a:latin typeface="方正楷体_GBK" panose="02000000000000000000" charset="-122"/>
              <a:ea typeface="方正楷体_GBK" panose="02000000000000000000" charset="-122"/>
              <a:cs typeface="方正楷体_GBK" panose="02000000000000000000" charset="-122"/>
            </a:endParaRPr>
          </a:p>
        </p:txBody>
      </p:sp>
      <p:sp>
        <p:nvSpPr>
          <p:cNvPr id="2" name="文本框 1"/>
          <p:cNvSpPr txBox="1"/>
          <p:nvPr/>
        </p:nvSpPr>
        <p:spPr>
          <a:xfrm>
            <a:off x="5497195" y="3168015"/>
            <a:ext cx="6583680" cy="521970"/>
          </a:xfrm>
          <a:prstGeom prst="rect">
            <a:avLst/>
          </a:prstGeom>
          <a:solidFill>
            <a:schemeClr val="accent1">
              <a:lumMod val="20000"/>
              <a:lumOff val="80000"/>
            </a:schemeClr>
          </a:solidFill>
        </p:spPr>
        <p:txBody>
          <a:bodyPr wrap="none" rtlCol="0" anchor="t">
            <a:spAutoFit/>
          </a:bodyPr>
          <a:lstStyle/>
          <a:p>
            <a:pPr algn="l"/>
            <a:r>
              <a:rPr lang="zh-CN" altLang="en-US" sz="2800">
                <a:latin typeface="方正幼线_GBK" panose="02000000000000000000" charset="-122"/>
                <a:ea typeface="方正幼线_GBK" panose="02000000000000000000" charset="-122"/>
                <a:cs typeface="方正幼线_GBK" panose="02000000000000000000" charset="-122"/>
                <a:sym typeface="+mn-ea"/>
              </a:rPr>
              <a:t>细节刻画，表现了老舞蹈师的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守旧和衰老</a:t>
            </a:r>
            <a:endParaRPr lang="zh-CN" altLang="en-US" sz="2800"/>
          </a:p>
        </p:txBody>
      </p:sp>
      <p:sp>
        <p:nvSpPr>
          <p:cNvPr id="4" name="文本框 3"/>
          <p:cNvSpPr txBox="1"/>
          <p:nvPr/>
        </p:nvSpPr>
        <p:spPr>
          <a:xfrm>
            <a:off x="2947035" y="4338955"/>
            <a:ext cx="6583680" cy="521970"/>
          </a:xfrm>
          <a:prstGeom prst="rect">
            <a:avLst/>
          </a:prstGeom>
          <a:solidFill>
            <a:schemeClr val="accent1">
              <a:lumMod val="20000"/>
              <a:lumOff val="80000"/>
            </a:schemeClr>
          </a:solidFill>
        </p:spPr>
        <p:txBody>
          <a:bodyPr wrap="none" rtlCol="0" anchor="t">
            <a:spAutoFit/>
          </a:bodyPr>
          <a:lstStyle/>
          <a:p>
            <a:pPr algn="l"/>
            <a:r>
              <a:rPr lang="zh-CN" altLang="en-US" sz="2800">
                <a:latin typeface="方正幼线_GBK" panose="02000000000000000000" charset="-122"/>
                <a:ea typeface="方正幼线_GBK" panose="02000000000000000000" charset="-122"/>
                <a:cs typeface="方正幼线_GBK" panose="02000000000000000000" charset="-122"/>
                <a:sym typeface="+mn-ea"/>
              </a:rPr>
              <a:t>细节刻画，表现了老舞蹈师的痛苦与无奈</a:t>
            </a:r>
            <a:endParaRPr lang="zh-CN" altLang="en-US" sz="2800"/>
          </a:p>
        </p:txBody>
      </p:sp>
      <p:sp>
        <p:nvSpPr>
          <p:cNvPr id="5" name="文本框 4"/>
          <p:cNvSpPr txBox="1"/>
          <p:nvPr/>
        </p:nvSpPr>
        <p:spPr>
          <a:xfrm>
            <a:off x="2616835" y="414020"/>
            <a:ext cx="8717280" cy="521970"/>
          </a:xfrm>
          <a:prstGeom prst="rect">
            <a:avLst/>
          </a:prstGeom>
          <a:solidFill>
            <a:schemeClr val="accent2">
              <a:lumMod val="20000"/>
              <a:lumOff val="80000"/>
            </a:schemeClr>
          </a:solidFill>
        </p:spPr>
        <p:txBody>
          <a:bodyPr wrap="none" rtlCol="0" anchor="t">
            <a:spAutoFit/>
          </a:bodyPr>
          <a:lstStyle/>
          <a:p>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语言描写</a:t>
            </a:r>
            <a:r>
              <a:rPr lang="zh-CN" altLang="en-US" sz="2800">
                <a:latin typeface="方正幼线_GBK" panose="02000000000000000000" charset="-122"/>
                <a:ea typeface="方正幼线_GBK" panose="02000000000000000000" charset="-122"/>
                <a:cs typeface="方正幼线_GBK" panose="02000000000000000000" charset="-122"/>
                <a:sym typeface="+mn-ea"/>
              </a:rPr>
              <a:t>，表现了老舞蹈师谈起小步舞时的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痛苦和无奈</a:t>
            </a:r>
            <a:endParaRPr lang="zh-CN" altLang="en-US" sz="2800"/>
          </a:p>
        </p:txBody>
      </p:sp>
      <p:sp>
        <p:nvSpPr>
          <p:cNvPr id="6" name="文本框 5"/>
          <p:cNvSpPr txBox="1"/>
          <p:nvPr/>
        </p:nvSpPr>
        <p:spPr>
          <a:xfrm>
            <a:off x="518160" y="6158865"/>
            <a:ext cx="11155680" cy="460375"/>
          </a:xfrm>
          <a:prstGeom prst="rect">
            <a:avLst/>
          </a:prstGeom>
          <a:solidFill>
            <a:schemeClr val="accent5">
              <a:lumMod val="20000"/>
              <a:lumOff val="80000"/>
            </a:schemeClr>
          </a:solidFill>
        </p:spPr>
        <p:txBody>
          <a:bodyPr wrap="none" rtlCol="0" anchor="t">
            <a:spAutoFit/>
          </a:bodyPr>
          <a:lstStyle/>
          <a:p>
            <a:r>
              <a:rPr lang="zh-CN" altLang="en-US" sz="2400">
                <a:solidFill>
                  <a:srgbClr val="1D41D5"/>
                </a:solidFill>
                <a:latin typeface="方正幼线_GBK" panose="02000000000000000000" charset="-122"/>
                <a:ea typeface="方正幼线_GBK" panose="02000000000000000000" charset="-122"/>
                <a:cs typeface="方正幼线_GBK" panose="02000000000000000000" charset="-122"/>
                <a:sym typeface="+mn-ea"/>
              </a:rPr>
              <a:t>花园的幽静和消失都烘托了时代变迁使小步舞被渐渐遗忘所带给老人的痛苦和失落</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5015865"/>
          </a:xfrm>
          <a:prstGeom prst="rect">
            <a:avLst/>
          </a:prstGeom>
          <a:noFill/>
        </p:spPr>
        <p:txBody>
          <a:bodyPr wrap="square" rtlCol="0" anchor="t">
            <a:spAutoFit/>
          </a:bodyPr>
          <a:lstStyle/>
          <a:p>
            <a:pPr fontAlgn="auto">
              <a:spcBef>
                <a:spcPts val="600"/>
              </a:spcBef>
            </a:pPr>
            <a:r>
              <a:rPr lang="zh-CN" altLang="en-US" sz="3000" b="1">
                <a:solidFill>
                  <a:schemeClr val="accent1"/>
                </a:solidFill>
                <a:effectLst/>
                <a:latin typeface="方正幼线_GBK" panose="02000000000000000000" charset="-122"/>
                <a:ea typeface="方正幼线_GBK" panose="02000000000000000000" charset="-122"/>
                <a:cs typeface="方正幼线_GBK" panose="02000000000000000000" charset="-122"/>
              </a:rPr>
              <a:t>真题引路：</a:t>
            </a:r>
          </a:p>
          <a:p>
            <a:pPr fontAlgn="auto">
              <a:spcBef>
                <a:spcPts val="600"/>
              </a:spcBef>
            </a:pP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[2020·</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Ⅱ卷</a:t>
            </a: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sz="3000">
                <a:latin typeface="方正幼线_GBK" panose="02000000000000000000" charset="-122"/>
                <a:ea typeface="方正幼线_GBK" panose="02000000000000000000" charset="-122"/>
                <a:cs typeface="方正幼线_GBK" panose="02000000000000000000" charset="-122"/>
                <a:sym typeface="+mn-ea"/>
              </a:rPr>
              <a:t>9.老董的匠人精神主要体现在哪些方面？请结合本文简要分析。</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endParaRPr lang="zh-CN" altLang="en-US" sz="3000">
              <a:latin typeface="方正幼线_GBK" panose="02000000000000000000" charset="-122"/>
              <a:ea typeface="方正幼线_GBK" panose="02000000000000000000" charset="-122"/>
              <a:cs typeface="方正幼线_GBK" panose="02000000000000000000" charset="-122"/>
            </a:endParaRPr>
          </a:p>
          <a:p>
            <a:pPr fontAlgn="auto">
              <a:spcBef>
                <a:spcPts val="600"/>
              </a:spcBef>
            </a:pP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[2019·</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Ⅰ卷</a:t>
            </a: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lang="en-US" sz="3000">
                <a:latin typeface="方正幼线_GBK" panose="02000000000000000000" charset="-122"/>
                <a:ea typeface="方正幼线_GBK" panose="02000000000000000000" charset="-122"/>
                <a:cs typeface="方正幼线_GBK" panose="02000000000000000000" charset="-122"/>
                <a:sym typeface="+mn-ea"/>
              </a:rPr>
              <a:t>8. </a:t>
            </a:r>
            <a:r>
              <a:rPr lang="zh-CN" sz="3000">
                <a:latin typeface="方正幼线_GBK" panose="02000000000000000000" charset="-122"/>
                <a:ea typeface="方正幼线_GBK" panose="02000000000000000000" charset="-122"/>
                <a:cs typeface="方正幼线_GBK" panose="02000000000000000000" charset="-122"/>
                <a:sym typeface="+mn-ea"/>
              </a:rPr>
              <a:t>鲁迅说：“我们从古以来，就有埋头苦干的人，有拼命硬干的人，有为民请命的人，有舍身求法的人，……这就是中国的脊梁。”请谈谈本文是如何具体塑造这样的“中国的脊梁”的。</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p>
          <a:p>
            <a:pPr fontAlgn="auto">
              <a:spcBef>
                <a:spcPts val="600"/>
              </a:spcBef>
            </a:pP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[2019·</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Ⅱ卷</a:t>
            </a: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sz="3000">
                <a:latin typeface="方正幼线_GBK" panose="02000000000000000000" charset="-122"/>
                <a:ea typeface="方正幼线_GBK" panose="02000000000000000000" charset="-122"/>
                <a:cs typeface="方正幼线_GBK" panose="02000000000000000000" charset="-122"/>
                <a:sym typeface="+mn-ea"/>
              </a:rPr>
              <a:t>8.请以老舞蹈师形象为例，谈谈小说塑造人物形象时运用了哪些表现手法。</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p>
          <a:p>
            <a:pPr fontAlgn="auto">
              <a:spcBef>
                <a:spcPts val="600"/>
              </a:spcBef>
            </a:pP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[2018·</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Ⅰ卷</a:t>
            </a: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lang="en-US" sz="3000">
                <a:latin typeface="方正幼线_GBK" panose="02000000000000000000" charset="-122"/>
                <a:ea typeface="方正幼线_GBK" panose="02000000000000000000" charset="-122"/>
                <a:cs typeface="方正幼线_GBK" panose="02000000000000000000" charset="-122"/>
                <a:sym typeface="+mn-ea"/>
              </a:rPr>
              <a:t>5. </a:t>
            </a:r>
            <a:r>
              <a:rPr lang="zh-CN" sz="3000">
                <a:latin typeface="方正幼线_GBK" panose="02000000000000000000" charset="-122"/>
                <a:ea typeface="方正幼线_GBK" panose="02000000000000000000" charset="-122"/>
                <a:cs typeface="方正幼线_GBK" panose="02000000000000000000" charset="-122"/>
                <a:sym typeface="+mn-ea"/>
              </a:rPr>
              <a:t>小说中赵一曼“身上弥漫着拔俗的文人气质和职业军人的冷峻”，请结合作品简要分析。</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endParaRPr lang="en-US" altLang="en-US" sz="3000">
              <a:latin typeface="方正幼线_GBK" panose="02000000000000000000" charset="-122"/>
              <a:ea typeface="方正幼线_GBK" panose="02000000000000000000" charset="-122"/>
              <a:cs typeface="方正幼线_GBK" panose="02000000000000000000" charset="-122"/>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1014730"/>
          </a:xfrm>
          <a:prstGeom prst="rect">
            <a:avLst/>
          </a:prstGeom>
          <a:noFill/>
        </p:spPr>
        <p:txBody>
          <a:bodyPr wrap="square" rtlCol="0" anchor="t">
            <a:spAutoFit/>
          </a:bodyPr>
          <a:lstStyle/>
          <a:p>
            <a:pPr fontAlgn="auto">
              <a:spcBef>
                <a:spcPts val="600"/>
              </a:spcBef>
            </a:pP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[2019·</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Ⅱ卷</a:t>
            </a:r>
            <a:r>
              <a:rPr lang="en-US" sz="2800">
                <a:solidFill>
                  <a:srgbClr val="1D41D5"/>
                </a:solidFill>
                <a:latin typeface="方正幼线_GBK" panose="02000000000000000000" charset="-122"/>
                <a:ea typeface="方正幼线_GBK" panose="02000000000000000000" charset="-122"/>
                <a:cs typeface="方正幼线_GBK" panose="02000000000000000000" charset="-122"/>
                <a:sym typeface="+mn-ea"/>
              </a:rPr>
              <a:t>]</a:t>
            </a:r>
            <a:r>
              <a:rPr sz="3000">
                <a:latin typeface="方正幼线_GBK" panose="02000000000000000000" charset="-122"/>
                <a:ea typeface="方正幼线_GBK" panose="02000000000000000000" charset="-122"/>
                <a:cs typeface="方正幼线_GBK" panose="02000000000000000000" charset="-122"/>
                <a:sym typeface="+mn-ea"/>
              </a:rPr>
              <a:t>8.请以老舞蹈师形象为例，谈谈小说塑造人物形象时运用了哪些表现手法。</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endParaRPr lang="en-US" altLang="en-US" sz="3000">
              <a:latin typeface="方正幼线_GBK" panose="02000000000000000000" charset="-122"/>
              <a:ea typeface="方正幼线_GBK" panose="02000000000000000000" charset="-122"/>
              <a:cs typeface="方正幼线_GBK" panose="02000000000000000000" charset="-122"/>
              <a:sym typeface="+mn-ea"/>
            </a:endParaRPr>
          </a:p>
        </p:txBody>
      </p:sp>
      <p:sp>
        <p:nvSpPr>
          <p:cNvPr id="3" name="文本框 2"/>
          <p:cNvSpPr txBox="1"/>
          <p:nvPr/>
        </p:nvSpPr>
        <p:spPr>
          <a:xfrm>
            <a:off x="0" y="1014730"/>
            <a:ext cx="12192635" cy="3169285"/>
          </a:xfrm>
          <a:prstGeom prst="rect">
            <a:avLst/>
          </a:prstGeom>
          <a:noFill/>
        </p:spPr>
        <p:txBody>
          <a:bodyPr wrap="square" rtlCol="0" anchor="t">
            <a:spAutoFit/>
          </a:bodyPr>
          <a:lstStyle/>
          <a:p>
            <a:pPr fontAlgn="auto">
              <a:spcBef>
                <a:spcPts val="1200"/>
              </a:spcBef>
            </a:pP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答：①用特征鲜明的</a:t>
            </a:r>
            <a:r>
              <a:rPr lang="zh-CN" altLang="en-US" sz="3000">
                <a:solidFill>
                  <a:srgbClr val="C00000"/>
                </a:solidFill>
                <a:latin typeface="汉仪君黑-45简" panose="020b0604020202020204" charset="-122"/>
                <a:ea typeface="汉仪君黑-45简" panose="020b0604020202020204" charset="-122"/>
                <a:cs typeface="汉仪君黑-45简" panose="020b0604020202020204" charset="-122"/>
                <a:sym typeface="兰米汉隶" panose="02000503000000000000" charset="-122"/>
              </a:rPr>
              <a:t>细节</a:t>
            </a: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凸显人物的个性，如老舞蹈师过时的穿戴、木偶似的舞姿等，表明他是一个怀旧的人。</a:t>
            </a:r>
          </a:p>
          <a:p>
            <a:pPr fontAlgn="auto">
              <a:spcBef>
                <a:spcPts val="1200"/>
              </a:spcBef>
            </a:pP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②用个性化的</a:t>
            </a:r>
            <a:r>
              <a:rPr lang="zh-CN" altLang="en-US" sz="3000">
                <a:solidFill>
                  <a:srgbClr val="C00000"/>
                </a:solidFill>
                <a:latin typeface="汉仪君黑-45简" panose="020b0604020202020204" charset="-122"/>
                <a:ea typeface="汉仪君黑-45简" panose="020b0604020202020204" charset="-122"/>
                <a:cs typeface="汉仪君黑-45简" panose="020b0604020202020204" charset="-122"/>
                <a:sym typeface="兰米汉隶" panose="02000503000000000000" charset="-122"/>
              </a:rPr>
              <a:t>对话</a:t>
            </a: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揭示人物的内心世界，如老舞蹈师与“我”的交谈，流露出他内心的痛苦与无奈。</a:t>
            </a:r>
          </a:p>
          <a:p>
            <a:pPr fontAlgn="auto">
              <a:spcBef>
                <a:spcPts val="1200"/>
              </a:spcBef>
            </a:pP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③用典型化的</a:t>
            </a:r>
            <a:r>
              <a:rPr lang="zh-CN" altLang="en-US" sz="3000">
                <a:solidFill>
                  <a:srgbClr val="C00000"/>
                </a:solidFill>
                <a:latin typeface="汉仪君黑-45简" panose="020b0604020202020204" charset="-122"/>
                <a:ea typeface="汉仪君黑-45简" panose="020b0604020202020204" charset="-122"/>
                <a:cs typeface="汉仪君黑-45简" panose="020b0604020202020204" charset="-122"/>
                <a:sym typeface="兰米汉隶" panose="02000503000000000000" charset="-122"/>
              </a:rPr>
              <a:t>场景</a:t>
            </a:r>
            <a:r>
              <a:rPr lang="zh-CN" altLang="en-US" sz="3000">
                <a:latin typeface="汉仪君黑-45简" panose="020b0604020202020204" charset="-122"/>
                <a:ea typeface="汉仪君黑-45简" panose="020b0604020202020204" charset="-122"/>
                <a:cs typeface="汉仪君黑-45简" panose="020b0604020202020204" charset="-122"/>
                <a:sym typeface="兰米汉隶" panose="02000503000000000000" charset="-122"/>
              </a:rPr>
              <a:t>烘托人物状态，如被人遗忘的苗圃，衬托了老舞蹈师失落的心态。</a:t>
            </a:r>
            <a:endParaRPr lang="zh-CN" altLang="en-US" sz="30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endParaRPr>
          </a:p>
        </p:txBody>
      </p:sp>
      <p:sp>
        <p:nvSpPr>
          <p:cNvPr id="4" name="文本框 3"/>
          <p:cNvSpPr txBox="1"/>
          <p:nvPr/>
        </p:nvSpPr>
        <p:spPr>
          <a:xfrm>
            <a:off x="-635" y="4277995"/>
            <a:ext cx="12192635" cy="2306955"/>
          </a:xfrm>
          <a:prstGeom prst="rect">
            <a:avLst/>
          </a:prstGeom>
          <a:noFill/>
        </p:spPr>
        <p:txBody>
          <a:bodyPr wrap="square" rtlCol="0" anchor="t">
            <a:spAutoFit/>
          </a:bodyPr>
          <a:lstStyle/>
          <a:p>
            <a:r>
              <a:rPr lang="en-US" altLang="zh-CN"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解析</a:t>
            </a:r>
            <a:r>
              <a:rPr lang="en-US" altLang="zh-CN"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本题考查分析</a:t>
            </a:r>
            <a:r>
              <a:rPr sz="2400">
                <a:solidFill>
                  <a:srgbClr val="1D41D5"/>
                </a:solidFill>
                <a:latin typeface="方正楷体_GB2312" panose="02000000000000000000" charset="-122"/>
                <a:ea typeface="方正楷体_GB2312" panose="02000000000000000000" charset="-122"/>
                <a:cs typeface="方正楷体_GB2312" panose="02000000000000000000" charset="-122"/>
                <a:sym typeface="+mn-ea"/>
              </a:rPr>
              <a:t>人物形象</a:t>
            </a:r>
            <a:r>
              <a:rPr lang="zh-CN" sz="2400">
                <a:solidFill>
                  <a:srgbClr val="1D41D5"/>
                </a:solidFill>
                <a:latin typeface="方正楷体_GB2312" panose="02000000000000000000" charset="-122"/>
                <a:ea typeface="方正楷体_GB2312" panose="02000000000000000000" charset="-122"/>
                <a:cs typeface="方正楷体_GB2312" panose="02000000000000000000" charset="-122"/>
                <a:sym typeface="+mn-ea"/>
              </a:rPr>
              <a:t>的塑造</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手法</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，鉴赏作品的文学形象的能力。老舞蹈师穿着古董似的衣服，拿着伯爵送他的手杖，跳着过时的小步舞，跳完舞后与妻子相拥而泣，这些都表现了他的</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怀旧</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。公园与老舞蹈师一样，是18世纪的“产物”，小说以公园的被遗忘暗示老舞蹈师的</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被冷落</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，表现了老舞蹈师的</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失落</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。老舞蹈师言语中表现出来的对公园的</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依赖</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，以及对小步舞的</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赞美</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，表明他仍沉浸在过去的辉煌中，然而属于他们的时代已经过去了，所以他</a:t>
            </a:r>
            <a:r>
              <a:rPr lang="zh-CN" altLang="en-US" sz="2400">
                <a:solidFill>
                  <a:srgbClr val="1D41D5"/>
                </a:solidFill>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痛苦、无奈</a:t>
            </a:r>
            <a:r>
              <a:rPr lang="zh-CN" altLang="en-US" sz="2400">
                <a:latin typeface="方正楷体_GB2312" panose="02000000000000000000" charset="-122"/>
                <a:ea typeface="方正楷体_GB2312" panose="02000000000000000000" charset="-122"/>
                <a:cs typeface="方正楷体_GB2312" panose="02000000000000000000" charset="-122"/>
                <a:sym typeface="兰米汉隶" panose="02000503000000000000" charset="-122"/>
              </a:rPr>
              <a:t>。</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12191365" cy="6554470"/>
          </a:xfrm>
          <a:prstGeom prst="rect">
            <a:avLst/>
          </a:prstGeom>
          <a:noFill/>
        </p:spPr>
        <p:txBody>
          <a:bodyPr wrap="square" rtlCol="0" anchor="t">
            <a:spAutoFit/>
          </a:bodyPr>
          <a:lstStyle/>
          <a:p>
            <a:r>
              <a:rPr lang="en-US" altLang="zh-CN" sz="2800">
                <a:latin typeface="方正幼线_GBK" panose="02000000000000000000" charset="-122"/>
                <a:ea typeface="方正幼线_GBK" panose="02000000000000000000" charset="-122"/>
                <a:cs typeface="方正幼线_GBK" panose="02000000000000000000" charset="-122"/>
              </a:rPr>
              <a:t>[</a:t>
            </a:r>
            <a:r>
              <a:rPr lang="zh-CN" altLang="en-US" sz="2800">
                <a:latin typeface="方正幼线_GBK" panose="02000000000000000000" charset="-122"/>
                <a:ea typeface="方正幼线_GBK" panose="02000000000000000000" charset="-122"/>
                <a:cs typeface="方正幼线_GBK" panose="02000000000000000000" charset="-122"/>
              </a:rPr>
              <a:t>解析</a:t>
            </a:r>
            <a:r>
              <a:rPr lang="en-US" altLang="zh-CN" sz="2800">
                <a:latin typeface="方正幼线_GBK" panose="02000000000000000000" charset="-122"/>
                <a:ea typeface="方正幼线_GBK" panose="02000000000000000000" charset="-122"/>
                <a:cs typeface="方正幼线_GBK" panose="02000000000000000000" charset="-122"/>
              </a:rPr>
              <a:t>]</a:t>
            </a:r>
            <a:r>
              <a:rPr lang="zh-CN" altLang="en-US" sz="2800">
                <a:latin typeface="方正幼线_GBK" panose="02000000000000000000" charset="-122"/>
                <a:ea typeface="方正幼线_GBK" panose="02000000000000000000" charset="-122"/>
                <a:cs typeface="方正幼线_GBK" panose="02000000000000000000" charset="-122"/>
              </a:rPr>
              <a:t>本题考查鉴赏作品文学形象，领悟作品艺术魅力的能力。题干的核心词有两个：“以老舞蹈师形象为例”“塑造人物形象运用的表现手法”。解答此题，</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应先明确人物描写手法</a:t>
            </a:r>
            <a:r>
              <a:rPr lang="zh-CN" altLang="en-US" sz="2800">
                <a:latin typeface="方正幼线_GBK" panose="02000000000000000000" charset="-122"/>
                <a:ea typeface="方正幼线_GBK" panose="02000000000000000000" charset="-122"/>
                <a:cs typeface="方正幼线_GBK" panose="02000000000000000000" charset="-122"/>
              </a:rPr>
              <a:t>一一直接描写和侧面烘托，</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然后结合文中叙述性的语句</a:t>
            </a:r>
            <a:r>
              <a:rPr lang="zh-CN" altLang="en-US" sz="2800">
                <a:latin typeface="方正幼线_GBK" panose="02000000000000000000" charset="-122"/>
                <a:ea typeface="方正幼线_GBK" panose="02000000000000000000" charset="-122"/>
                <a:cs typeface="方正幼线_GBK" panose="02000000000000000000" charset="-122"/>
              </a:rPr>
              <a:t>，</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分析概括</a:t>
            </a:r>
            <a:r>
              <a:rPr lang="zh-CN" altLang="en-US" sz="2800">
                <a:latin typeface="方正幼线_GBK" panose="02000000000000000000" charset="-122"/>
                <a:ea typeface="方正幼线_GBK" panose="02000000000000000000" charset="-122"/>
                <a:cs typeface="方正幼线_GBK" panose="02000000000000000000" charset="-122"/>
              </a:rPr>
              <a:t>小说人物</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形象特点</a:t>
            </a:r>
            <a:r>
              <a:rPr lang="zh-CN" altLang="en-US" sz="2800">
                <a:latin typeface="方正幼线_GBK" panose="02000000000000000000" charset="-122"/>
                <a:ea typeface="方正幼线_GBK" panose="02000000000000000000" charset="-122"/>
                <a:cs typeface="方正幼线_GBK" panose="02000000000000000000" charset="-122"/>
              </a:rPr>
              <a:t>。</a:t>
            </a:r>
          </a:p>
          <a:p>
            <a:r>
              <a:rPr lang="zh-CN" altLang="en-US" sz="2800">
                <a:latin typeface="方正幼线_GBK" panose="02000000000000000000" charset="-122"/>
                <a:ea typeface="方正幼线_GBK" panose="02000000000000000000" charset="-122"/>
                <a:cs typeface="方正幼线_GBK" panose="02000000000000000000" charset="-122"/>
              </a:rPr>
              <a:t> </a:t>
            </a:r>
            <a:r>
              <a:rPr lang="en-US" altLang="zh-CN" sz="2800">
                <a:latin typeface="方正幼线_GBK" panose="02000000000000000000" charset="-122"/>
                <a:ea typeface="方正幼线_GBK" panose="02000000000000000000" charset="-122"/>
                <a:cs typeface="方正幼线_GBK" panose="02000000000000000000" charset="-122"/>
              </a:rPr>
              <a:t>   </a:t>
            </a:r>
            <a:r>
              <a:rPr lang="zh-CN" altLang="en-US" sz="2800">
                <a:latin typeface="方正幼线_GBK" panose="02000000000000000000" charset="-122"/>
                <a:ea typeface="方正幼线_GBK" panose="02000000000000000000" charset="-122"/>
                <a:cs typeface="方正幼线_GBK" panose="02000000000000000000" charset="-122"/>
              </a:rPr>
              <a:t>小说直接描写老舞蹈师的句子比较多，“他穿一双带银扣的皮鞋，一条带折门襟的短套裤和一件棕褐色的长礼服，戴一顶长绒毛，宽沿的怪诞的灰礼貌”“长的很瘦，几乎是皮包骨头”属于</a:t>
            </a:r>
            <a:r>
              <a:rPr lang="zh-CN" altLang="en-US" sz="2800">
                <a:solidFill>
                  <a:srgbClr val="C00000"/>
                </a:solidFill>
                <a:latin typeface="方正幼线_GBK" panose="02000000000000000000" charset="-122"/>
                <a:ea typeface="方正幼线_GBK" panose="02000000000000000000" charset="-122"/>
                <a:cs typeface="方正幼线_GBK" panose="02000000000000000000" charset="-122"/>
              </a:rPr>
              <a:t>外貌描写</a:t>
            </a:r>
            <a:r>
              <a:rPr lang="zh-CN" altLang="en-US" sz="2800">
                <a:latin typeface="方正幼线_GBK" panose="02000000000000000000" charset="-122"/>
                <a:ea typeface="方正幼线_GBK" panose="02000000000000000000" charset="-122"/>
                <a:cs typeface="方正幼线_GBK" panose="02000000000000000000" charset="-122"/>
              </a:rPr>
              <a:t>，“把他那木偶似的身体扭来绞去”“只是驱动这对木偶的机械，已经有点损坏了”属于</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细节刻画</a:t>
            </a:r>
            <a:r>
              <a:rPr lang="zh-CN" altLang="en-US" sz="2800">
                <a:latin typeface="方正幼线_GBK" panose="02000000000000000000" charset="-122"/>
                <a:ea typeface="方正幼线_GBK" panose="02000000000000000000" charset="-122"/>
                <a:cs typeface="方正幼线_GBK" panose="02000000000000000000" charset="-122"/>
              </a:rPr>
              <a:t>，都表现了老舞蹈师的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守旧和衰老</a:t>
            </a:r>
            <a:r>
              <a:rPr lang="zh-CN" altLang="en-US" sz="2800">
                <a:latin typeface="方正幼线_GBK" panose="02000000000000000000" charset="-122"/>
                <a:ea typeface="方正幼线_GBK" panose="02000000000000000000" charset="-122"/>
                <a:cs typeface="方正幼线_GBK" panose="02000000000000000000" charset="-122"/>
              </a:rPr>
              <a:t>；“他意外打了个哆嗦”“出人意料的相拥着哭起来”是</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细节刻画</a:t>
            </a:r>
            <a:r>
              <a:rPr lang="zh-CN" altLang="en-US" sz="2800">
                <a:latin typeface="方正幼线_GBK" panose="02000000000000000000" charset="-122"/>
                <a:ea typeface="方正幼线_GBK" panose="02000000000000000000" charset="-122"/>
                <a:cs typeface="方正幼线_GBK" panose="02000000000000000000" charset="-122"/>
              </a:rPr>
              <a:t>，“先生，它是舞蹈中的王后，王后们的舞蹈，您懂吗？自从没有了国王，也就没有了小步舞”是</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语言描写</a:t>
            </a:r>
            <a:r>
              <a:rPr lang="zh-CN" altLang="en-US" sz="2800">
                <a:latin typeface="方正幼线_GBK" panose="02000000000000000000" charset="-122"/>
                <a:ea typeface="方正幼线_GBK" panose="02000000000000000000" charset="-122"/>
                <a:cs typeface="方正幼线_GBK" panose="02000000000000000000" charset="-122"/>
              </a:rPr>
              <a:t>，表现了老舞蹈师谈起小步舞时的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痛苦和无奈</a:t>
            </a:r>
            <a:r>
              <a:rPr lang="zh-CN" altLang="en-US" sz="2800">
                <a:latin typeface="方正幼线_GBK" panose="02000000000000000000" charset="-122"/>
                <a:ea typeface="方正幼线_GBK" panose="02000000000000000000" charset="-122"/>
                <a:cs typeface="方正幼线_GBK" panose="02000000000000000000" charset="-122"/>
              </a:rPr>
              <a:t>。对老人的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侧面烘托</a:t>
            </a:r>
            <a:r>
              <a:rPr lang="zh-CN" altLang="en-US" sz="2800">
                <a:latin typeface="方正幼线_GBK" panose="02000000000000000000" charset="-122"/>
                <a:ea typeface="方正幼线_GBK" panose="02000000000000000000" charset="-122"/>
                <a:cs typeface="方正幼线_GBK" panose="02000000000000000000" charset="-122"/>
              </a:rPr>
              <a:t>主要集中在</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对花园的描写上</a:t>
            </a:r>
            <a:r>
              <a:rPr lang="zh-CN" altLang="en-US" sz="2800">
                <a:latin typeface="方正幼线_GBK" panose="02000000000000000000" charset="-122"/>
                <a:ea typeface="方正幼线_GBK" panose="02000000000000000000" charset="-122"/>
                <a:cs typeface="方正幼线_GBK" panose="02000000000000000000" charset="-122"/>
              </a:rPr>
              <a:t>，“这是一座似乎被人遗忘的上个世纪的花园</a:t>
            </a:r>
            <a:r>
              <a:rPr lang="en-US" altLang="zh-CN" sz="2800">
                <a:latin typeface="方正幼线_GBK" panose="02000000000000000000" charset="-122"/>
                <a:ea typeface="方正幼线_GBK" panose="02000000000000000000" charset="-122"/>
                <a:cs typeface="方正幼线_GBK" panose="02000000000000000000" charset="-122"/>
              </a:rPr>
              <a:t>……</a:t>
            </a:r>
            <a:r>
              <a:rPr lang="zh-CN" altLang="en-US" sz="2800">
                <a:latin typeface="方正幼线_GBK" panose="02000000000000000000" charset="-122"/>
                <a:ea typeface="方正幼线_GBK" panose="02000000000000000000" charset="-122"/>
                <a:cs typeface="方正幼线_GBK" panose="02000000000000000000" charset="-122"/>
              </a:rPr>
              <a:t>非常幽静”“当我两年后重返巴黎的时候，那片苗圃已被铲平”，</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花园的幽静和消失都烘托了时代变迁使小步舞被渐渐遗忘所带给老人的痛苦和失落</a:t>
            </a:r>
            <a:r>
              <a:rPr lang="zh-CN" altLang="en-US" sz="2800">
                <a:latin typeface="方正幼线_GBK" panose="02000000000000000000" charset="-122"/>
                <a:ea typeface="方正幼线_GBK" panose="02000000000000000000" charset="-122"/>
                <a:cs typeface="方正幼线_GBK" panose="02000000000000000000" charset="-122"/>
              </a:rPr>
              <a:t>。</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708775"/>
          </a:xfrm>
          <a:prstGeom prst="rect">
            <a:avLst/>
          </a:prstGeom>
          <a:noFill/>
          <a:ln w="9525">
            <a:noFill/>
          </a:ln>
        </p:spPr>
        <p:txBody>
          <a:bodyPr wrap="square">
            <a:spAutoFit/>
          </a:bodyPr>
          <a:lstStyle/>
          <a:p>
            <a:pPr indent="0" algn="l"/>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[2018·</a:t>
            </a:r>
            <a:r>
              <a:rPr lang="zh-CN" alt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Ⅰ卷</a:t>
            </a:r>
            <a:r>
              <a:rPr lang="en-US" sz="28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en-US" sz="2400">
                <a:solidFill>
                  <a:srgbClr val="1D41D5"/>
                </a:solidFill>
                <a:latin typeface="方正清仿宋 简 Bold" panose="02000800000000000000" charset="-122"/>
                <a:ea typeface="方正清仿宋 简 Bold" panose="02000800000000000000" charset="-122"/>
                <a:cs typeface="方正清仿宋 简 Bold" panose="02000800000000000000" charset="-122"/>
                <a:sym typeface="+mn-ea"/>
              </a:rPr>
              <a:t>     </a:t>
            </a:r>
            <a:r>
              <a:rPr lang="zh-CN" sz="2400" b="1">
                <a:solidFill>
                  <a:srgbClr val="333333"/>
                </a:solidFill>
                <a:latin typeface="方正仿宋_GBK" panose="02000000000000000000" charset="-122"/>
                <a:ea typeface="方正仿宋_GBK" panose="02000000000000000000" charset="-122"/>
                <a:cs typeface="方正仿宋_GBK" panose="02000000000000000000" charset="-122"/>
              </a:rPr>
              <a:t>赵一曼女士 </a:t>
            </a:r>
          </a:p>
          <a:p>
            <a:pPr indent="0" algn="ctr"/>
            <a:r>
              <a:rPr lang="zh-CN" sz="2400" b="1">
                <a:solidFill>
                  <a:srgbClr val="333333"/>
                </a:solidFill>
                <a:latin typeface="方正仿宋_GBK" panose="02000000000000000000" charset="-122"/>
                <a:ea typeface="方正仿宋_GBK" panose="02000000000000000000" charset="-122"/>
                <a:cs typeface="方正仿宋_GBK" panose="02000000000000000000" charset="-122"/>
                <a:sym typeface="+mn-ea"/>
              </a:rPr>
              <a:t>阿成</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①</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伪满时期的哈尔滨市立医院，如今仍是医院。后来得知赵一曼女士曾在这里住过院，我便翻阅了她的一些资料。</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②</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赵一曼女士，是一个略显瘦秀且成熟的女性。在她身上弥漫着</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拔俗的文人气质</a:t>
            </a:r>
            <a:r>
              <a:rPr lang="zh-CN" sz="2700" b="0">
                <a:solidFill>
                  <a:srgbClr val="00B050"/>
                </a:solidFill>
                <a:latin typeface="方正仿宋_GBK" panose="02000000000000000000" charset="-122"/>
                <a:ea typeface="方正仿宋_GBK" panose="02000000000000000000" charset="-122"/>
                <a:cs typeface="方正仿宋_GBK" panose="02000000000000000000" charset="-122"/>
              </a:rPr>
              <a:t>和</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职业军人的冷峻</a:t>
            </a:r>
            <a:r>
              <a:rPr lang="zh-CN" sz="2700" b="0">
                <a:solidFill>
                  <a:srgbClr val="00B050"/>
                </a:solidFill>
                <a:latin typeface="方正仿宋_GBK" panose="02000000000000000000" charset="-122"/>
                <a:ea typeface="方正仿宋_GBK" panose="02000000000000000000" charset="-122"/>
                <a:cs typeface="方正仿宋_GBK" panose="02000000000000000000" charset="-122"/>
              </a:rPr>
              <a:t>，在任何地方，你都能看出她有别于他人的风度</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③</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率领的抗联活动在小兴安岭的崇山峻岭中，那儿能够听到来自坡镇的钟声。冬夜里，钟声会传得很远很远。钟声里，抗联的兵士在森林里烤火，烤野味儿，或者喝着“火烤胸前暖，风吹背后寒……战士们哟”……这些都给躺在病床上的</a:t>
            </a:r>
            <a:r>
              <a:rPr lang="zh-CN" sz="2700" b="0">
                <a:solidFill>
                  <a:srgbClr val="C00000"/>
                </a:solidFill>
                <a:latin typeface="方正仿宋_GBK" panose="02000000000000000000" charset="-122"/>
                <a:ea typeface="方正仿宋_GBK" panose="02000000000000000000" charset="-122"/>
                <a:cs typeface="方正仿宋_GBK" panose="02000000000000000000" charset="-122"/>
              </a:rPr>
              <a:t>赵一曼女士留下清晰回忆</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④</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赵一曼女士单独一间病房，由警察昼夜看守。</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⑤</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白色的小柜上有一个玻璃花瓶，里面插着丁香花。</a:t>
            </a:r>
            <a:r>
              <a:rPr lang="zh-CN" sz="2700" b="0">
                <a:solidFill>
                  <a:srgbClr val="C00000"/>
                </a:solidFill>
                <a:latin typeface="方正仿宋_GBK" panose="02000000000000000000" charset="-122"/>
                <a:ea typeface="方正仿宋_GBK" panose="02000000000000000000" charset="-122"/>
                <a:cs typeface="方正仿宋_GBK" panose="02000000000000000000" charset="-122"/>
              </a:rPr>
              <a:t>赵一曼女士喜欢丁香花</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。这束丁香花，是女护士韩勇义折来摆放在那里的。听说，丁香花现在已经成为这座城市的“市花”了。</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⑥</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她是在山区中了日军的子弹后被捕的。滨江省警务厅的大野泰治对赵一曼女士</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进行了严刑拷问，始终没有得到有价值的回答</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，他觉得很没面子。</a:t>
            </a:r>
          </a:p>
        </p:txBody>
      </p:sp>
      <p:sp>
        <p:nvSpPr>
          <p:cNvPr id="4" name="文本框 3"/>
          <p:cNvSpPr txBox="1"/>
          <p:nvPr/>
        </p:nvSpPr>
        <p:spPr>
          <a:xfrm>
            <a:off x="0" y="0"/>
            <a:ext cx="1963420" cy="583565"/>
          </a:xfrm>
          <a:prstGeom prst="rect">
            <a:avLst/>
          </a:prstGeom>
          <a:noFill/>
          <a:ln w="12700" cmpd="sng">
            <a:solidFill>
              <a:schemeClr val="accent2">
                <a:lumMod val="75000"/>
              </a:schemeClr>
            </a:solidFill>
            <a:prstDash val="sysDot"/>
          </a:ln>
        </p:spPr>
        <p:txBody>
          <a:bodyPr wrap="square" rtlCol="0" anchor="t">
            <a:spAutoFit/>
            <a:scene3d>
              <a:camera prst="orthographicFront"/>
              <a:lightRig rig="threePt" dir="t"/>
            </a:scene3d>
          </a:bodyPr>
          <a:lstStyle/>
          <a:p>
            <a:pPr algn="ctr"/>
            <a:r>
              <a:rPr lang="zh-CN" altLang="en-US" sz="3200">
                <a:ln w="22225">
                  <a:solidFill>
                    <a:schemeClr val="accent2"/>
                  </a:solidFill>
                  <a:prstDash val="solid"/>
                </a:ln>
                <a:solidFill>
                  <a:schemeClr val="accent2">
                    <a:lumMod val="40000"/>
                    <a:lumOff val="60000"/>
                  </a:schemeClr>
                </a:solidFill>
                <a:effectLst/>
                <a:latin typeface="方正小标宋_GBK" panose="02000000000000000000" charset="-122"/>
                <a:ea typeface="方正小标宋_GBK" panose="02000000000000000000" charset="-122"/>
              </a:rPr>
              <a:t>真题引路</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739255"/>
          </a:xfrm>
          <a:prstGeom prst="rect">
            <a:avLst/>
          </a:prstGeom>
          <a:noFill/>
          <a:ln w="9525">
            <a:noFill/>
          </a:ln>
        </p:spPr>
        <p:txBody>
          <a:bodyPr wrap="square">
            <a:spAutoFit/>
          </a:bodyPr>
          <a:lstStyle/>
          <a:p>
            <a:pPr indent="0" algn="l"/>
            <a:r>
              <a:rPr lang="en-US" altLang="zh-CN" sz="2700" b="0">
                <a:solidFill>
                  <a:srgbClr val="333333"/>
                </a:solidFill>
                <a:latin typeface="方正楷体_GBK" panose="02000000000000000000" charset="-122"/>
                <a:ea typeface="方正楷体_GBK" panose="02000000000000000000" charset="-122"/>
                <a:cs typeface="方正楷体_GBK" panose="02000000000000000000" charset="-122"/>
              </a:rPr>
              <a:t>        </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⑦大野泰治在向上司呈送的审讯报告上写道：</a:t>
            </a:r>
          </a:p>
          <a:p>
            <a:pPr indent="0" algn="l"/>
            <a:r>
              <a:rPr lang="en-US" alt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赵一曼是中国共产党珠河县委委员，在该党工作上有与赵尚志同等的权力。她是北满共产党的重要干部，通过对此人的严厉审讯，有可能澄清中共与苏联的关系。</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chemeClr val="tx1"/>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chemeClr val="tx1"/>
                </a:solidFill>
                <a:latin typeface="方正仿宋_GBK" panose="02000000000000000000" charset="-122"/>
                <a:ea typeface="方正仿宋_GBK" panose="02000000000000000000" charset="-122"/>
                <a:cs typeface="方正仿宋_GBK" panose="02000000000000000000" charset="-122"/>
              </a:rPr>
              <a:t>⑧</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1936年初，赵一曼女士以假名“王氏”被送到医院监禁治疗。</a:t>
            </a:r>
          </a:p>
          <a:p>
            <a:pPr indent="0" algn="l"/>
            <a:r>
              <a:rPr lang="en-US" altLang="zh-CN" sz="2700" b="0">
                <a:solidFill>
                  <a:schemeClr val="tx1"/>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chemeClr val="tx1"/>
                </a:solidFill>
                <a:latin typeface="方正仿宋_GBK" panose="02000000000000000000" charset="-122"/>
                <a:ea typeface="方正仿宋_GBK" panose="02000000000000000000" charset="-122"/>
                <a:cs typeface="方正仿宋_GBK" panose="02000000000000000000" charset="-122"/>
              </a:rPr>
              <a:t>⑨</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《滨江省警务厅关于赵一曼的情况》扼要地介绍了赵一曼女士从市立医院逃走和被害的情况。</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zh-CN" altLang="en-US" sz="2700" b="0">
                <a:solidFill>
                  <a:srgbClr val="333333"/>
                </a:solidFill>
                <a:latin typeface="方正仿宋_GBK" panose="02000000000000000000" charset="-122"/>
                <a:ea typeface="方正仿宋_GBK" panose="02000000000000000000" charset="-122"/>
                <a:cs typeface="方正仿宋_GBK" panose="02000000000000000000" charset="-122"/>
              </a:rPr>
              <a:t>⑩</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是在6月28日逃走的。夜里，看守董宪勋在他叔叔的协助下，将赵一曼抬出医院的后门，一辆雇好的出租车已等在那里。几个人上了车，车立刻就开走了。出租车开到文庙屠宰场的后面，韩勇义早就等候在那里，扶着赵一曼女士上了雇好的轿子，大家立刻向宾县方向逃去。</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a:solidFill>
                  <a:srgbClr val="333333"/>
                </a:solidFill>
                <a:latin typeface="微软雅黑" panose="020b0503020204020204" charset="-122"/>
                <a:ea typeface="微软雅黑" panose="020b0503020204020204" charset="-122"/>
                <a:cs typeface="方正仿宋_GBK" panose="02000000000000000000" charset="-122"/>
                <a:sym typeface="+mn-ea"/>
              </a:rPr>
              <a:t>⑪</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赵一曼女士住院期间，发现警士董宪勋似乎可以争取。经过一段时间的观察、分析，她觉得有把握去试一试。</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⑫</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她躺在病床上，</a:t>
            </a:r>
            <a:r>
              <a:rPr lang="zh-CN" sz="2700" b="0">
                <a:solidFill>
                  <a:srgbClr val="FF0000"/>
                </a:solidFill>
                <a:latin typeface="方正仿宋_GBK" panose="02000000000000000000" charset="-122"/>
                <a:ea typeface="方正仿宋_GBK" panose="02000000000000000000" charset="-122"/>
                <a:cs typeface="方正仿宋_GBK" panose="02000000000000000000" charset="-122"/>
              </a:rPr>
              <a:t>和蔼地问董警士</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：“董先生，您一个月的薪俸是多少？”</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⑬</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董警士显得有些忸怩，“十多块钱吧……”</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⑭</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赵一曼女士遗憾地笑了，说：“真没有想到，薪俸会这样少。”</a:t>
            </a:r>
            <a:endParaRPr lang="zh-CN" sz="2700" b="0">
              <a:solidFill>
                <a:srgbClr val="333333"/>
              </a:solidFill>
              <a:latin typeface="方正楷体_GBK" panose="02000000000000000000" charset="-122"/>
              <a:ea typeface="方正楷体_GBK" panose="02000000000000000000" charset="-122"/>
              <a:cs typeface="方正楷体_GBK" panose="02000000000000000000"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6323965"/>
          </a:xfrm>
          <a:prstGeom prst="rect">
            <a:avLst/>
          </a:prstGeom>
          <a:noFill/>
          <a:ln w="9525">
            <a:noFill/>
          </a:ln>
        </p:spPr>
        <p:txBody>
          <a:bodyPr wrap="square">
            <a:spAutoFit/>
          </a:bodyPr>
          <a:lstStyle/>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⑮</a:t>
            </a:r>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董警士更加忸怩了。</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⑯</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赵一曼女士神情端庄地说：“七尺男儿，为着区区十几块钱，甘为日本人役使，不是太愚蠢了吗？”</a:t>
            </a:r>
            <a:endParaRPr lang="zh-CN" sz="2700" b="0">
              <a:solidFill>
                <a:srgbClr val="333333"/>
              </a:solidFill>
              <a:latin typeface="方正仿宋_GBK" panose="02000000000000000000" charset="-122"/>
              <a:ea typeface="方正仿宋_GBK" panose="02000000000000000000" charset="-122"/>
              <a:cs typeface="方正仿宋_GBK" panose="02000000000000000000" charset="-122"/>
            </a:endParaRP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⑰</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董警士无法再正视这位成熟女性的眼睛了，只是哆哆嗦嗦给自己点了一颗烟。</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⑱</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此后，赵一曼女士经常与董警</a:t>
            </a:r>
            <a:r>
              <a:rPr lang="zh-CN" sz="2700" b="0">
                <a:solidFill>
                  <a:srgbClr val="C00000"/>
                </a:solidFill>
                <a:latin typeface="方正仿宋_GBK" panose="02000000000000000000" charset="-122"/>
                <a:ea typeface="方正仿宋_GBK" panose="02000000000000000000" charset="-122"/>
                <a:cs typeface="方正仿宋_GBK" panose="02000000000000000000" charset="-122"/>
              </a:rPr>
              <a:t>士聊抗联的战斗和生活，聊小兴安岭的风光，飞鸟走兽。她用通俗的、有吸引力的小说体记述日军侵略东北的罪行，写在包药的纸上。</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董警士对这些纸片很有兴趣，以为这是赵一曼女士记述的一些资料，并不知道是专门写给他看的。看了这些记述，董警士非常向往“山区生活”，</a:t>
            </a:r>
            <a:r>
              <a:rPr lang="zh-CN" sz="2700" b="0">
                <a:solidFill>
                  <a:srgbClr val="00B050"/>
                </a:solidFill>
                <a:latin typeface="方正仿宋_GBK" panose="02000000000000000000" charset="-122"/>
                <a:ea typeface="方正仿宋_GBK" panose="02000000000000000000" charset="-122"/>
                <a:cs typeface="方正仿宋_GBK" panose="02000000000000000000" charset="-122"/>
              </a:rPr>
              <a:t>愿意救赵一曼女士出去，和她一道上山</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⑲</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a:t>
            </a:r>
            <a:r>
              <a:rPr lang="zh-CN" sz="2700" b="0">
                <a:solidFill>
                  <a:srgbClr val="00B050"/>
                </a:solidFill>
                <a:latin typeface="方正仿宋_GBK" panose="02000000000000000000" charset="-122"/>
                <a:ea typeface="方正仿宋_GBK" panose="02000000000000000000" charset="-122"/>
                <a:cs typeface="方正仿宋_GBK" panose="02000000000000000000" charset="-122"/>
              </a:rPr>
              <a:t>对董警士的争取</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，共用了20天时间。</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⑳</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对女护士韩勇义，赵一曼女士采取的则是</a:t>
            </a:r>
            <a:r>
              <a:rPr lang="zh-CN" sz="2700" b="0">
                <a:solidFill>
                  <a:srgbClr val="00B050"/>
                </a:solidFill>
                <a:latin typeface="方正仿宋_GBK" panose="02000000000000000000" charset="-122"/>
                <a:ea typeface="方正仿宋_GBK" panose="02000000000000000000" charset="-122"/>
                <a:cs typeface="方正仿宋_GBK" panose="02000000000000000000" charset="-122"/>
              </a:rPr>
              <a:t>“女人对女人”的攻心术</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㉑</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半年多的相处，使韩勇义对赵一曼女士十分信赖。她讲述了自己幼年丧母、恋爱不幸、工作受欺负，等等。赵一曼女士向她</a:t>
            </a:r>
            <a:r>
              <a:rPr lang="zh-CN" sz="2700" b="0">
                <a:solidFill>
                  <a:srgbClr val="C00000"/>
                </a:solidFill>
                <a:latin typeface="方正仿宋_GBK" panose="02000000000000000000" charset="-122"/>
                <a:ea typeface="方正仿宋_GBK" panose="02000000000000000000" charset="-122"/>
                <a:cs typeface="方正仿宋_GBK" panose="02000000000000000000" charset="-122"/>
              </a:rPr>
              <a:t>讲述自己和其他女战士在抗日队伍中的生活，有趣的、欢乐的生活。语调是深情的、甜蜜的</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endParaRPr lang="zh-CN" sz="2700" b="0">
              <a:solidFill>
                <a:srgbClr val="333333"/>
              </a:solidFill>
              <a:latin typeface="方正楷体_GBK" panose="02000000000000000000" charset="-122"/>
              <a:ea typeface="方正楷体_GBK" panose="02000000000000000000" charset="-122"/>
              <a:cs typeface="方正楷体_GBK" panose="02000000000000000000"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4661535"/>
          </a:xfrm>
          <a:prstGeom prst="rect">
            <a:avLst/>
          </a:prstGeom>
          <a:noFill/>
          <a:ln w="9525">
            <a:noFill/>
          </a:ln>
        </p:spPr>
        <p:txBody>
          <a:bodyPr wrap="square">
            <a:spAutoFit/>
          </a:bodyPr>
          <a:lstStyle/>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㉒</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韩护士真诚地问：“如果中国实现了共产主义，我应当是什么样的地位呢？”</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㉓</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赵一曼女士说：“你到了山区，一切都能明白了。”</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㉔</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南岗警察署在赵一曼女士逃走后，马上开车去追。</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㉕</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追到阿什河以东20多公里的地方，发现了赵一曼、韩勇义、董宪勋及他的叔父，将他们逮捕。</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㉖</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一曼女士淡淡地笑了。</a:t>
            </a:r>
          </a:p>
          <a:p>
            <a:pPr indent="0" algn="l"/>
            <a:r>
              <a:rPr lang="en-US" altLang="zh-CN" sz="2700" b="0">
                <a:solidFill>
                  <a:srgbClr val="1D41D5"/>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1D41D5"/>
                </a:solidFill>
                <a:latin typeface="微软雅黑" panose="020b0503020204020204" charset="-122"/>
                <a:ea typeface="微软雅黑" panose="020b0503020204020204" charset="-122"/>
                <a:cs typeface="方正仿宋_GBK" panose="02000000000000000000" charset="-122"/>
              </a:rPr>
              <a:t>㉗</a:t>
            </a:r>
            <a:r>
              <a:rPr lang="zh-CN" sz="2700" b="0">
                <a:solidFill>
                  <a:srgbClr val="1D41D5"/>
                </a:solidFill>
                <a:latin typeface="方正仿宋_GBK" panose="02000000000000000000" charset="-122"/>
                <a:ea typeface="方正仿宋_GBK" panose="02000000000000000000" charset="-122"/>
                <a:cs typeface="方正仿宋_GBK" panose="02000000000000000000" charset="-122"/>
              </a:rPr>
              <a:t>赵一曼女士是在珠河县被日本宪兵枪杀的</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a:t>
            </a:r>
          </a:p>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㉘</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那个地方我去过，有一座纪念碑。环境十分幽静，周围种植着一些松树。</a:t>
            </a:r>
          </a:p>
          <a:p>
            <a:pPr indent="0" algn="l"/>
            <a:r>
              <a:rPr lang="en-US" altLang="zh-CN" sz="2700" b="0">
                <a:solidFill>
                  <a:schemeClr val="tx1"/>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chemeClr val="tx1"/>
                </a:solidFill>
                <a:latin typeface="微软雅黑" panose="020b0503020204020204" charset="-122"/>
                <a:ea typeface="微软雅黑" panose="020b0503020204020204" charset="-122"/>
                <a:cs typeface="方正仿宋_GBK" panose="02000000000000000000" charset="-122"/>
              </a:rPr>
              <a:t>㉙</a:t>
            </a:r>
            <a:r>
              <a:rPr lang="zh-CN" sz="2700" b="0">
                <a:solidFill>
                  <a:schemeClr val="tx1"/>
                </a:solidFill>
                <a:latin typeface="方正仿宋_GBK" panose="02000000000000000000" charset="-122"/>
                <a:ea typeface="方正仿宋_GBK" panose="02000000000000000000" charset="-122"/>
                <a:cs typeface="方正仿宋_GBK" panose="02000000000000000000" charset="-122"/>
              </a:rPr>
              <a:t>我去的时候，在那里遇到一位年迈的老人。他指着石碑说，赵一曼？我说，对，赵一曼。</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0"/>
            <a:ext cx="12192000" cy="4246245"/>
          </a:xfrm>
          <a:prstGeom prst="rect">
            <a:avLst/>
          </a:prstGeom>
          <a:noFill/>
          <a:ln w="9525">
            <a:noFill/>
          </a:ln>
        </p:spPr>
        <p:txBody>
          <a:bodyPr wrap="square">
            <a:spAutoFit/>
          </a:bodyPr>
          <a:lstStyle/>
          <a:p>
            <a:pPr indent="0" algn="l"/>
            <a:r>
              <a:rPr lang="en-US" altLang="zh-CN" sz="2700" b="0">
                <a:solidFill>
                  <a:srgbClr val="333333"/>
                </a:solidFill>
                <a:latin typeface="方正仿宋_GBK" panose="02000000000000000000" charset="-122"/>
                <a:ea typeface="方正仿宋_GBK" panose="02000000000000000000" charset="-122"/>
                <a:cs typeface="方正仿宋_GBK" panose="02000000000000000000" charset="-122"/>
              </a:rPr>
              <a:t>     </a:t>
            </a:r>
            <a:r>
              <a:rPr lang="en-US" altLang="zh-CN" sz="2700" b="0">
                <a:solidFill>
                  <a:srgbClr val="333333"/>
                </a:solidFill>
                <a:latin typeface="微软雅黑" panose="020b0503020204020204" charset="-122"/>
                <a:ea typeface="微软雅黑" panose="020b0503020204020204" charset="-122"/>
                <a:cs typeface="方正仿宋_GBK" panose="02000000000000000000" charset="-122"/>
              </a:rPr>
              <a:t>㉚</a:t>
            </a:r>
            <a:r>
              <a:rPr lang="zh-CN" sz="2700" b="0">
                <a:solidFill>
                  <a:srgbClr val="333333"/>
                </a:solidFill>
                <a:latin typeface="方正仿宋_GBK" panose="02000000000000000000" charset="-122"/>
                <a:ea typeface="方正仿宋_GBK" panose="02000000000000000000" charset="-122"/>
                <a:cs typeface="方正仿宋_GBK" panose="02000000000000000000" charset="-122"/>
              </a:rPr>
              <a:t>赵一曼被枪杀前，写了一份遗书：</a:t>
            </a:r>
          </a:p>
          <a:p>
            <a:pPr indent="0" algn="l"/>
            <a:r>
              <a:rPr lang="en-US" alt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宁儿：</a:t>
            </a:r>
          </a:p>
          <a:p>
            <a:pPr indent="0" algn="l"/>
            <a:r>
              <a:rPr lang="en-US" alt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chemeClr val="tx1"/>
                </a:solidFill>
                <a:latin typeface="楷体" panose="02010609060101010101" pitchFamily="49" charset="-122"/>
                <a:ea typeface="楷体" panose="02010609060101010101" pitchFamily="49" charset="-122"/>
                <a:cs typeface="楷体" panose="02010609060101010101" pitchFamily="49" charset="-122"/>
              </a:rPr>
              <a:t>母亲对于你没有能尽到教育的责任，实在是遗憾的事情。</a:t>
            </a:r>
          </a:p>
          <a:p>
            <a:pPr indent="0" algn="l"/>
            <a:r>
              <a:rPr lang="en-US" alt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母亲因为坚决地做了反满抗日的斗争，今天已经到了牺牲的前夕了。</a:t>
            </a:r>
          </a:p>
          <a:p>
            <a:pPr indent="0" algn="l"/>
            <a:r>
              <a:rPr lang="en-US" alt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母亲和你在生前是永久没有再见的机会了。希望你，宁儿啊!赶快成人，来安慰你地下的母亲!我最亲爱的孩子啊!</a:t>
            </a:r>
            <a:r>
              <a:rPr lang="zh-CN" sz="2700" b="0">
                <a:solidFill>
                  <a:srgbClr val="1D41D5"/>
                </a:solidFill>
                <a:latin typeface="楷体" panose="02010609060101010101" pitchFamily="49" charset="-122"/>
                <a:ea typeface="楷体" panose="02010609060101010101" pitchFamily="49" charset="-122"/>
                <a:cs typeface="楷体" panose="02010609060101010101" pitchFamily="49" charset="-122"/>
              </a:rPr>
              <a:t>母亲不用千言万语来教育你，就用实行来教育你。</a:t>
            </a:r>
          </a:p>
          <a:p>
            <a:pPr indent="0" algn="l"/>
            <a:r>
              <a:rPr lang="en-US" altLang="zh-CN" sz="2700" b="0">
                <a:solidFill>
                  <a:srgbClr val="1D41D5"/>
                </a:solidFill>
                <a:latin typeface="楷体" panose="02010609060101010101" pitchFamily="49" charset="-122"/>
                <a:ea typeface="楷体" panose="02010609060101010101" pitchFamily="49" charset="-122"/>
                <a:cs typeface="楷体" panose="02010609060101010101" pitchFamily="49" charset="-122"/>
              </a:rPr>
              <a:t>    </a:t>
            </a:r>
            <a:r>
              <a:rPr lang="zh-CN" sz="2700" b="0">
                <a:solidFill>
                  <a:srgbClr val="1D41D5"/>
                </a:solidFill>
                <a:latin typeface="楷体" panose="02010609060101010101" pitchFamily="49" charset="-122"/>
                <a:ea typeface="楷体" panose="02010609060101010101" pitchFamily="49" charset="-122"/>
                <a:cs typeface="楷体" panose="02010609060101010101" pitchFamily="49" charset="-122"/>
              </a:rPr>
              <a:t>在你长大成人之后，希望不要忘记你的母亲是为国而牺牲的!</a:t>
            </a:r>
          </a:p>
          <a:p>
            <a:pPr indent="0" algn="r"/>
            <a:r>
              <a:rPr lang="zh-CN" sz="2700" b="0">
                <a:solidFill>
                  <a:srgbClr val="333333"/>
                </a:solidFill>
                <a:latin typeface="楷体" panose="02010609060101010101" pitchFamily="49" charset="-122"/>
                <a:ea typeface="楷体" panose="02010609060101010101" pitchFamily="49" charset="-122"/>
                <a:cs typeface="楷体" panose="02010609060101010101" pitchFamily="49" charset="-122"/>
              </a:rPr>
              <a:t>一九三六年八月二日</a:t>
            </a:r>
          </a:p>
          <a:p>
            <a:pPr indent="0" algn="r"/>
            <a:r>
              <a:rPr lang="zh-CN" sz="2700" b="0">
                <a:solidFill>
                  <a:srgbClr val="333333"/>
                </a:solidFill>
                <a:latin typeface="方正仿宋_GBK" panose="02000000000000000000" charset="-122"/>
                <a:ea typeface="方正仿宋_GBK" panose="02000000000000000000" charset="-122"/>
                <a:cs typeface="楷体" panose="02010609060101010101" pitchFamily="49" charset="-122"/>
              </a:rPr>
              <a:t>（有删改）</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35" y="0"/>
            <a:ext cx="12192635" cy="1014730"/>
          </a:xfrm>
          <a:prstGeom prst="rect">
            <a:avLst/>
          </a:prstGeom>
          <a:noFill/>
          <a:ln w="9525">
            <a:noFill/>
          </a:ln>
        </p:spPr>
        <p:txBody>
          <a:bodyPr wrap="square">
            <a:spAutoFit/>
          </a:bodyPr>
          <a:lstStyle/>
          <a:p>
            <a:pPr fontAlgn="auto">
              <a:spcBef>
                <a:spcPts val="600"/>
              </a:spcBef>
            </a:pPr>
            <a:r>
              <a:rPr lang="en-US" sz="3000">
                <a:solidFill>
                  <a:srgbClr val="C00000"/>
                </a:solidFill>
                <a:latin typeface="方正清仿宋 简 Bold" panose="02000800000000000000" charset="-122"/>
                <a:ea typeface="方正清仿宋 简 Bold" panose="02000800000000000000" charset="-122"/>
                <a:cs typeface="方正清仿宋 简 Bold" panose="02000800000000000000" charset="-122"/>
                <a:sym typeface="+mn-ea"/>
              </a:rPr>
              <a:t>[2018·</a:t>
            </a:r>
            <a:r>
              <a:rPr lang="zh-CN" altLang="en-US" sz="3000">
                <a:solidFill>
                  <a:srgbClr val="C00000"/>
                </a:solidFill>
                <a:latin typeface="微软雅黑" panose="020b0503020204020204" charset="-122"/>
                <a:ea typeface="微软雅黑" panose="020b0503020204020204" charset="-122"/>
                <a:cs typeface="方正清仿宋 简 Bold" panose="02000800000000000000" charset="-122"/>
                <a:sym typeface="+mn-ea"/>
              </a:rPr>
              <a:t>Ⅰ</a:t>
            </a:r>
            <a:r>
              <a:rPr lang="zh-CN" altLang="en-US" sz="3000">
                <a:solidFill>
                  <a:srgbClr val="C00000"/>
                </a:solidFill>
                <a:latin typeface="方正清仿宋 简 Bold" panose="02000800000000000000" charset="-122"/>
                <a:ea typeface="方正清仿宋 简 Bold" panose="02000800000000000000" charset="-122"/>
                <a:cs typeface="方正清仿宋 简 Bold" panose="02000800000000000000" charset="-122"/>
                <a:sym typeface="+mn-ea"/>
              </a:rPr>
              <a:t>卷</a:t>
            </a:r>
            <a:r>
              <a:rPr lang="en-US" sz="3000">
                <a:solidFill>
                  <a:srgbClr val="C00000"/>
                </a:solidFill>
                <a:latin typeface="方正清仿宋 简 Bold" panose="02000800000000000000" charset="-122"/>
                <a:ea typeface="方正清仿宋 简 Bold" panose="02000800000000000000" charset="-122"/>
                <a:cs typeface="方正清仿宋 简 Bold" panose="02000800000000000000" charset="-122"/>
                <a:sym typeface="+mn-ea"/>
              </a:rPr>
              <a:t>]</a:t>
            </a:r>
            <a:r>
              <a:rPr lang="en-US" sz="3000">
                <a:latin typeface="方正清仿宋 简 Bold" panose="02000800000000000000" charset="-122"/>
                <a:ea typeface="方正清仿宋 简 Bold" panose="02000800000000000000" charset="-122"/>
                <a:cs typeface="方正清仿宋 简 Bold" panose="02000800000000000000" charset="-122"/>
                <a:sym typeface="+mn-ea"/>
              </a:rPr>
              <a:t>5. </a:t>
            </a:r>
            <a:r>
              <a:rPr lang="zh-CN" sz="3000">
                <a:latin typeface="方正幼线_GBK" panose="02000000000000000000" charset="-122"/>
                <a:ea typeface="方正幼线_GBK" panose="02000000000000000000" charset="-122"/>
                <a:cs typeface="方正幼线_GBK" panose="02000000000000000000" charset="-122"/>
                <a:sym typeface="+mn-ea"/>
              </a:rPr>
              <a:t>小说中赵一曼“身上弥漫着拔俗的文人气质和职业军人的冷峻”，请结合作品简要分析。</a:t>
            </a:r>
            <a:r>
              <a:rPr lang="en-US" sz="3000">
                <a:latin typeface="方正幼线_GBK" panose="02000000000000000000" charset="-122"/>
                <a:ea typeface="方正幼线_GBK" panose="02000000000000000000" charset="-122"/>
                <a:cs typeface="方正幼线_GBK" panose="02000000000000000000" charset="-122"/>
                <a:sym typeface="+mn-ea"/>
              </a:rPr>
              <a:t>(6</a:t>
            </a:r>
            <a:r>
              <a:rPr lang="zh-CN" sz="3000">
                <a:latin typeface="方正幼线_GBK" panose="02000000000000000000" charset="-122"/>
                <a:ea typeface="方正幼线_GBK" panose="02000000000000000000" charset="-122"/>
                <a:cs typeface="方正幼线_GBK" panose="02000000000000000000" charset="-122"/>
                <a:sym typeface="+mn-ea"/>
              </a:rPr>
              <a:t>分</a:t>
            </a:r>
            <a:r>
              <a:rPr lang="en-US" sz="3000">
                <a:latin typeface="方正幼线_GBK" panose="02000000000000000000" charset="-122"/>
                <a:ea typeface="方正幼线_GBK" panose="02000000000000000000" charset="-122"/>
                <a:cs typeface="方正幼线_GBK" panose="02000000000000000000" charset="-122"/>
                <a:sym typeface="+mn-ea"/>
              </a:rPr>
              <a:t>)</a:t>
            </a:r>
            <a:endParaRPr lang="zh-CN" altLang="en-US" sz="3000">
              <a:latin typeface="方正清仿宋 简 Bold" panose="02000800000000000000" charset="-122"/>
              <a:ea typeface="方正清仿宋 简 Bold" panose="02000800000000000000" charset="-122"/>
              <a:cs typeface="方正清仿宋 简 Bold" panose="02000800000000000000" charset="-122"/>
            </a:endParaRPr>
          </a:p>
        </p:txBody>
      </p:sp>
      <p:sp>
        <p:nvSpPr>
          <p:cNvPr id="2" name="文本框 1"/>
          <p:cNvSpPr txBox="1"/>
          <p:nvPr/>
        </p:nvSpPr>
        <p:spPr>
          <a:xfrm>
            <a:off x="0" y="1014730"/>
            <a:ext cx="12192635" cy="4707890"/>
          </a:xfrm>
          <a:prstGeom prst="rect">
            <a:avLst/>
          </a:prstGeom>
          <a:noFill/>
        </p:spPr>
        <p:txBody>
          <a:bodyPr wrap="square" rtlCol="0" anchor="t">
            <a:spAutoFit/>
          </a:bodyPr>
          <a:lstStyle/>
          <a:p>
            <a:pPr fontAlgn="auto">
              <a:spcBef>
                <a:spcPts val="1800"/>
              </a:spcBef>
            </a:pPr>
            <a:r>
              <a:rPr lang="zh-CN" altLang="en-US" sz="3000">
                <a:latin typeface="汉仪君黑-45简" panose="020b0604020202020204" charset="-122"/>
                <a:ea typeface="汉仪君黑-45简" panose="020b0604020202020204" charset="-122"/>
                <a:cs typeface="汉仪君黑-45简" panose="020b0604020202020204" charset="-122"/>
              </a:rPr>
              <a:t>答：①文人的气质：喜欢丁香花，情趣不俗；时常深情、甜蜜地回忆战斗生活，文雅浪漫；用大义与真情感化青年，智慧过人。</a:t>
            </a:r>
          </a:p>
          <a:p>
            <a:pPr fontAlgn="auto">
              <a:spcBef>
                <a:spcPts val="1800"/>
              </a:spcBef>
            </a:pPr>
            <a:r>
              <a:rPr lang="zh-CN" altLang="en-US" sz="3000">
                <a:latin typeface="汉仪君黑-45简" panose="020b0604020202020204" charset="-122"/>
                <a:ea typeface="汉仪君黑-45简" panose="020b0604020202020204" charset="-122"/>
                <a:cs typeface="汉仪君黑-45简" panose="020b0604020202020204" charset="-122"/>
              </a:rPr>
              <a:t>②军人的冷峻：遭严刑拷打而不屈服，意志坚定；笑对即将到来的死亡，从容淡定；充满母爱又不忘大义，理智沉稳。</a:t>
            </a:r>
          </a:p>
          <a:p>
            <a:pPr fontAlgn="auto">
              <a:spcBef>
                <a:spcPts val="1800"/>
              </a:spcBef>
            </a:pPr>
            <a:r>
              <a:rPr lang="en-US" altLang="zh-CN" sz="3000">
                <a:latin typeface="方正楷体_GB2312" panose="02000000000000000000" charset="-122"/>
                <a:ea typeface="方正楷体_GB2312" panose="02000000000000000000" charset="-122"/>
                <a:cs typeface="方正楷体_GB2312" panose="02000000000000000000" charset="-122"/>
              </a:rPr>
              <a:t>[</a:t>
            </a:r>
            <a:r>
              <a:rPr lang="zh-CN" altLang="en-US" sz="3000">
                <a:latin typeface="方正楷体_GB2312" panose="02000000000000000000" charset="-122"/>
                <a:ea typeface="方正楷体_GB2312" panose="02000000000000000000" charset="-122"/>
                <a:cs typeface="方正楷体_GB2312" panose="02000000000000000000" charset="-122"/>
              </a:rPr>
              <a:t>解析</a:t>
            </a:r>
            <a:r>
              <a:rPr lang="en-US" altLang="zh-CN" sz="3000">
                <a:latin typeface="方正楷体_GB2312" panose="02000000000000000000" charset="-122"/>
                <a:ea typeface="方正楷体_GB2312" panose="02000000000000000000" charset="-122"/>
                <a:cs typeface="方正楷体_GB2312" panose="02000000000000000000" charset="-122"/>
              </a:rPr>
              <a:t>]</a:t>
            </a:r>
            <a:r>
              <a:rPr lang="zh-CN" altLang="en-US" sz="3000">
                <a:latin typeface="方正楷体_GB2312" panose="02000000000000000000" charset="-122"/>
                <a:ea typeface="方正楷体_GB2312" panose="02000000000000000000" charset="-122"/>
                <a:cs typeface="方正楷体_GB2312" panose="02000000000000000000" charset="-122"/>
              </a:rPr>
              <a:t>本题考查体会重要语句的丰富含意，鉴赏作品的文学形象的能力。本题为主观题，作者对赵一曼女士的性格做了两方面的总结：拔俗及冷峻。因此，作答时需要从赵一曼女士的文人气质及军人气质两方面进行归纳，要求能够迅速提取文中信息，将赵一曼女士的事迹与性格联系起来并用简短的语言进行概括。</a:t>
            </a:r>
          </a:p>
        </p:txBody>
      </p:sp>
      <p:pic>
        <p:nvPicPr>
          <p:cNvPr id="101" name="New picture"/>
          <p:cNvPicPr/>
          <p:nvPr/>
        </p:nvPicPr>
        <p:blipFill>
          <a:blip r:embed="rId2"/>
          <a:stretch>
            <a:fillRect/>
          </a:stretch>
        </p:blipFill>
        <p:spPr>
          <a:xfrm>
            <a:off x="10223500" y="10706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4646295"/>
          </a:xfrm>
          <a:prstGeom prst="rect">
            <a:avLst/>
          </a:prstGeom>
          <a:noFill/>
        </p:spPr>
        <p:txBody>
          <a:bodyPr wrap="square" rtlCol="0" anchor="t">
            <a:spAutoFit/>
          </a:bodyPr>
          <a:lstStyle/>
          <a:p>
            <a:pPr algn="ctr"/>
            <a:r>
              <a:rPr lang="zh-CN" altLang="en-US" sz="3200" b="1">
                <a:solidFill>
                  <a:schemeClr val="accent1"/>
                </a:solidFill>
                <a:effectLst/>
                <a:latin typeface="方正幼线_GBK" panose="02000000000000000000" charset="-122"/>
                <a:ea typeface="方正幼线_GBK" panose="02000000000000000000" charset="-122"/>
                <a:cs typeface="方正幼线_GBK" panose="02000000000000000000" charset="-122"/>
              </a:rPr>
              <a:t>概括人物形象“五抓手”</a:t>
            </a:r>
            <a:endParaRPr lang="zh-CN" altLang="en-US" sz="2800" b="1">
              <a:solidFill>
                <a:schemeClr val="accent1"/>
              </a:solidFill>
              <a:effectLst/>
              <a:latin typeface="方正幼线_GBK" panose="02000000000000000000" charset="-122"/>
              <a:ea typeface="方正幼线_GBK" panose="02000000000000000000" charset="-122"/>
              <a:cs typeface="方正幼线_GBK" panose="02000000000000000000" charset="-122"/>
            </a:endParaRPr>
          </a:p>
          <a:p>
            <a:pPr fontAlgn="auto">
              <a:spcBef>
                <a:spcPts val="2400"/>
              </a:spcBef>
            </a:pPr>
            <a:r>
              <a:rPr lang="zh-CN" altLang="en-US" sz="2800">
                <a:latin typeface="方正幼线_GBK" panose="02000000000000000000" charset="-122"/>
                <a:ea typeface="方正幼线_GBK" panose="02000000000000000000" charset="-122"/>
                <a:cs typeface="方正幼线_GBK" panose="02000000000000000000" charset="-122"/>
              </a:rPr>
              <a:t>1.从小说中交代的人物身份、地位、经历、修养等方面入手。因为这些</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直接决定</a:t>
            </a:r>
            <a:r>
              <a:rPr lang="zh-CN" altLang="en-US" sz="2800">
                <a:latin typeface="方正幼线_GBK" panose="02000000000000000000" charset="-122"/>
                <a:ea typeface="方正幼线_GBK" panose="02000000000000000000" charset="-122"/>
                <a:cs typeface="方正幼线_GBK" panose="02000000000000000000" charset="-122"/>
              </a:rPr>
              <a:t>人物的言行，影响人物的形象性格。</a:t>
            </a:r>
          </a:p>
          <a:p>
            <a:pPr fontAlgn="auto">
              <a:spcBef>
                <a:spcPts val="1200"/>
              </a:spcBef>
            </a:pPr>
            <a:r>
              <a:rPr lang="zh-CN" altLang="en-US" sz="2800">
                <a:latin typeface="方正幼线_GBK" panose="02000000000000000000" charset="-122"/>
                <a:ea typeface="方正幼线_GBK" panose="02000000000000000000" charset="-122"/>
                <a:cs typeface="方正幼线_GBK" panose="02000000000000000000" charset="-122"/>
              </a:rPr>
              <a:t>2.从塑造人物形象的方法入手。从小说对人物的</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外貌、动作、语言、心理</a:t>
            </a:r>
            <a:r>
              <a:rPr lang="zh-CN" altLang="en-US" sz="2800">
                <a:latin typeface="方正幼线_GBK" panose="02000000000000000000" charset="-122"/>
                <a:ea typeface="方正幼线_GBK" panose="02000000000000000000" charset="-122"/>
                <a:cs typeface="方正幼线_GBK" panose="02000000000000000000" charset="-122"/>
              </a:rPr>
              <a:t>等</a:t>
            </a:r>
            <a:r>
              <a:rPr lang="zh-CN" altLang="en-US" sz="2800">
                <a:solidFill>
                  <a:srgbClr val="1D41D5"/>
                </a:solidFill>
                <a:latin typeface="方正幼线_GBK" panose="02000000000000000000" charset="-122"/>
                <a:ea typeface="方正幼线_GBK" panose="02000000000000000000" charset="-122"/>
                <a:cs typeface="方正幼线_GBK" panose="02000000000000000000" charset="-122"/>
              </a:rPr>
              <a:t>正面和侧面</a:t>
            </a:r>
            <a:r>
              <a:rPr lang="zh-CN" altLang="en-US" sz="2800">
                <a:latin typeface="方正幼线_GBK" panose="02000000000000000000" charset="-122"/>
                <a:ea typeface="方正幼线_GBK" panose="02000000000000000000" charset="-122"/>
                <a:cs typeface="方正幼线_GBK" panose="02000000000000000000" charset="-122"/>
              </a:rPr>
              <a:t>描写进行分析，概括出人物的形象特征。这是概括并分析人物形象时最需要关注的一点。</a:t>
            </a:r>
          </a:p>
          <a:p>
            <a:pPr fontAlgn="auto">
              <a:spcBef>
                <a:spcPts val="1200"/>
              </a:spcBef>
            </a:pPr>
            <a:r>
              <a:rPr lang="en-US" altLang="zh-CN" sz="2800">
                <a:latin typeface="方正幼线_GBK" panose="02000000000000000000" charset="-122"/>
                <a:ea typeface="方正幼线_GBK" panose="02000000000000000000" charset="-122"/>
                <a:cs typeface="方正幼线_GBK" panose="02000000000000000000" charset="-122"/>
              </a:rPr>
              <a:t>3.</a:t>
            </a:r>
            <a:r>
              <a:rPr lang="zh-CN" altLang="en-US" sz="2800" smtClean="0">
                <a:latin typeface="方正幼线_GBK" panose="02000000000000000000" charset="-122"/>
                <a:ea typeface="方正幼线_GBK" panose="02000000000000000000" charset="-122"/>
                <a:cs typeface="方正幼线_GBK" panose="02000000000000000000" charset="-122"/>
                <a:sym typeface="+mn-ea"/>
              </a:rPr>
              <a:t>从</a:t>
            </a:r>
            <a:r>
              <a:rPr lang="zh-CN" altLang="en-US" sz="2800" smtClean="0">
                <a:solidFill>
                  <a:srgbClr val="1D41D5"/>
                </a:solidFill>
                <a:latin typeface="方正幼线_GBK" panose="02000000000000000000" charset="-122"/>
                <a:ea typeface="方正幼线_GBK" panose="02000000000000000000" charset="-122"/>
                <a:cs typeface="方正幼线_GBK" panose="02000000000000000000" charset="-122"/>
                <a:sym typeface="+mn-ea"/>
              </a:rPr>
              <a:t>分析情节入手</a:t>
            </a:r>
            <a:r>
              <a:rPr lang="zh-CN" altLang="en-US" sz="2800" smtClean="0">
                <a:latin typeface="方正幼线_GBK" panose="02000000000000000000" charset="-122"/>
                <a:ea typeface="方正幼线_GBK" panose="02000000000000000000" charset="-122"/>
                <a:cs typeface="方正幼线_GBK" panose="02000000000000000000" charset="-122"/>
                <a:sym typeface="+mn-ea"/>
              </a:rPr>
              <a:t>，把握人物的性格特征。从整体到部分，只有了解了故事的全貌，才能更好地把握人物的性格，因为人物的性格是通过完整的故事情节，在矛盾的冲突中展现出来的。</a:t>
            </a:r>
            <a:endParaRPr lang="en-US" altLang="zh-CN" sz="3000">
              <a:latin typeface="方正幼线_GBK" panose="02000000000000000000" charset="-122"/>
              <a:ea typeface="方正幼线_GBK" panose="02000000000000000000" charset="-122"/>
              <a:cs typeface="方正幼线_GBK" panose="02000000000000000000"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5415915"/>
          </a:xfrm>
          <a:prstGeom prst="rect">
            <a:avLst/>
          </a:prstGeom>
          <a:noFill/>
        </p:spPr>
        <p:txBody>
          <a:bodyPr wrap="square" rtlCol="0" anchor="t">
            <a:spAutoFit/>
          </a:bodyPr>
          <a:lstStyle/>
          <a:p>
            <a:r>
              <a:rPr lang="en-US" altLang="zh-CN" sz="2800">
                <a:latin typeface="方正幼线_GBK" panose="02000000000000000000" charset="-122"/>
                <a:ea typeface="方正幼线_GBK" panose="02000000000000000000" charset="-122"/>
                <a:cs typeface="方正幼线_GBK" panose="02000000000000000000" charset="-122"/>
              </a:rPr>
              <a:t>4.从</a:t>
            </a:r>
            <a:r>
              <a:rPr lang="en-US" altLang="zh-CN" sz="2800">
                <a:solidFill>
                  <a:srgbClr val="1D41D5"/>
                </a:solidFill>
                <a:latin typeface="方正幼线_GBK" panose="02000000000000000000" charset="-122"/>
                <a:ea typeface="方正幼线_GBK" panose="02000000000000000000" charset="-122"/>
                <a:cs typeface="方正幼线_GBK" panose="02000000000000000000" charset="-122"/>
              </a:rPr>
              <a:t>分析环境</a:t>
            </a:r>
            <a:r>
              <a:rPr lang="en-US" altLang="zh-CN" sz="2800">
                <a:latin typeface="方正幼线_GBK" panose="02000000000000000000" charset="-122"/>
                <a:ea typeface="方正幼线_GBK" panose="02000000000000000000" charset="-122"/>
                <a:cs typeface="方正幼线_GBK" panose="02000000000000000000" charset="-122"/>
              </a:rPr>
              <a:t>入手，探究人物的命运及其思想性格。</a:t>
            </a:r>
          </a:p>
          <a:p>
            <a:r>
              <a:rPr lang="en-US" altLang="zh-CN" sz="2800">
                <a:latin typeface="方正幼线_GBK" panose="02000000000000000000" charset="-122"/>
                <a:ea typeface="方正幼线_GBK" panose="02000000000000000000" charset="-122"/>
                <a:cs typeface="方正幼线_GBK" panose="02000000000000000000" charset="-122"/>
              </a:rPr>
              <a:t>首先，需明确什么样的</a:t>
            </a:r>
            <a:r>
              <a:rPr lang="en-US" altLang="zh-CN" sz="2800">
                <a:solidFill>
                  <a:srgbClr val="1D41D5"/>
                </a:solidFill>
                <a:latin typeface="方正幼线_GBK" panose="02000000000000000000" charset="-122"/>
                <a:ea typeface="方正幼线_GBK" panose="02000000000000000000" charset="-122"/>
                <a:cs typeface="方正幼线_GBK" panose="02000000000000000000" charset="-122"/>
              </a:rPr>
              <a:t>典型环境塑造</a:t>
            </a:r>
            <a:r>
              <a:rPr lang="en-US" altLang="zh-CN" sz="2800">
                <a:latin typeface="方正幼线_GBK" panose="02000000000000000000" charset="-122"/>
                <a:ea typeface="方正幼线_GBK" panose="02000000000000000000" charset="-122"/>
                <a:cs typeface="方正幼线_GBK" panose="02000000000000000000" charset="-122"/>
              </a:rPr>
              <a:t>什么样的</a:t>
            </a:r>
            <a:r>
              <a:rPr lang="en-US" altLang="zh-CN" sz="2800">
                <a:solidFill>
                  <a:srgbClr val="1D41D5"/>
                </a:solidFill>
                <a:latin typeface="方正幼线_GBK" panose="02000000000000000000" charset="-122"/>
                <a:ea typeface="方正幼线_GBK" panose="02000000000000000000" charset="-122"/>
                <a:cs typeface="方正幼线_GBK" panose="02000000000000000000" charset="-122"/>
              </a:rPr>
              <a:t>典型性格</a:t>
            </a:r>
            <a:r>
              <a:rPr lang="en-US" altLang="zh-CN" sz="2800">
                <a:latin typeface="方正幼线_GBK" panose="02000000000000000000" charset="-122"/>
                <a:ea typeface="方正幼线_GBK" panose="02000000000000000000" charset="-122"/>
                <a:cs typeface="方正幼线_GBK" panose="02000000000000000000" charset="-122"/>
              </a:rPr>
              <a:t>。</a:t>
            </a:r>
          </a:p>
          <a:p>
            <a:r>
              <a:rPr lang="en-US" altLang="zh-CN" sz="2800">
                <a:latin typeface="方正幼线_GBK" panose="02000000000000000000" charset="-122"/>
                <a:ea typeface="方正幼线_GBK" panose="02000000000000000000" charset="-122"/>
                <a:cs typeface="方正幼线_GBK" panose="02000000000000000000" charset="-122"/>
              </a:rPr>
              <a:t>其次，小说里的人物都是在特定的环境下活动的。因此，我们分析人物形象时，还要联系人物活动的社会环境，这样不仅能准确把握人物鲜明的个性，又能深切理解人物的社会意义。如鲁迅的《祝福》开头的环境描写，把故事发生的背景、时代、社会关系作了明确的交代，祥林嫂的性格特点也就有了基础，有了依托。</a:t>
            </a:r>
          </a:p>
          <a:p>
            <a:pPr fontAlgn="auto">
              <a:spcBef>
                <a:spcPts val="1200"/>
              </a:spcBef>
            </a:pPr>
            <a:r>
              <a:rPr lang="en-US" altLang="zh-CN" sz="2800">
                <a:latin typeface="方正幼线_GBK" panose="02000000000000000000" charset="-122"/>
                <a:ea typeface="方正幼线_GBK" panose="02000000000000000000" charset="-122"/>
                <a:cs typeface="方正幼线_GBK" panose="02000000000000000000" charset="-122"/>
              </a:rPr>
              <a:t>5.从</a:t>
            </a:r>
            <a:r>
              <a:rPr lang="en-US" altLang="zh-CN" sz="2800">
                <a:solidFill>
                  <a:srgbClr val="1D41D5"/>
                </a:solidFill>
                <a:latin typeface="方正幼线_GBK" panose="02000000000000000000" charset="-122"/>
                <a:ea typeface="方正幼线_GBK" panose="02000000000000000000" charset="-122"/>
                <a:cs typeface="方正幼线_GBK" panose="02000000000000000000" charset="-122"/>
              </a:rPr>
              <a:t>人物之间的关系、作者的评论</a:t>
            </a:r>
            <a:r>
              <a:rPr lang="en-US" altLang="zh-CN" sz="2800">
                <a:latin typeface="方正幼线_GBK" panose="02000000000000000000" charset="-122"/>
                <a:ea typeface="方正幼线_GBK" panose="02000000000000000000" charset="-122"/>
                <a:cs typeface="方正幼线_GBK" panose="02000000000000000000" charset="-122"/>
              </a:rPr>
              <a:t>（评价）、作品中</a:t>
            </a:r>
            <a:r>
              <a:rPr lang="en-US" altLang="zh-CN" sz="2800">
                <a:solidFill>
                  <a:srgbClr val="1D41D5"/>
                </a:solidFill>
                <a:latin typeface="方正幼线_GBK" panose="02000000000000000000" charset="-122"/>
                <a:ea typeface="方正幼线_GBK" panose="02000000000000000000" charset="-122"/>
                <a:cs typeface="方正幼线_GBK" panose="02000000000000000000" charset="-122"/>
              </a:rPr>
              <a:t>其他人物的评价</a:t>
            </a:r>
            <a:r>
              <a:rPr lang="en-US" altLang="zh-CN" sz="2800">
                <a:latin typeface="方正幼线_GBK" panose="02000000000000000000" charset="-122"/>
                <a:ea typeface="方正幼线_GBK" panose="02000000000000000000" charset="-122"/>
                <a:cs typeface="方正幼线_GBK" panose="02000000000000000000" charset="-122"/>
              </a:rPr>
              <a:t>入手。 许多小说作品所描写的人物往往不止一个，这就要求我们准确分析几个人物之间的关系，把握主要人物的性格特征。作者的评论或其他人物的评价，更是人物性格特征的直接体现。如《林黛玉进贾府》中贾母对王熙凤的评价“泼皮破落户”“凤辣子”，就揭示了王熙凤泼辣的性格特征。</a:t>
            </a:r>
            <a:endParaRPr lang="en-US" altLang="zh-CN" sz="3000">
              <a:latin typeface="方正幼线_GBK" panose="02000000000000000000" charset="-122"/>
              <a:ea typeface="方正幼线_GBK" panose="02000000000000000000" charset="-122"/>
              <a:cs typeface="方正幼线_GBK" panose="02000000000000000000"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12192635" cy="3169285"/>
          </a:xfrm>
          <a:prstGeom prst="rect">
            <a:avLst/>
          </a:prstGeom>
          <a:noFill/>
        </p:spPr>
        <p:txBody>
          <a:bodyPr wrap="square" rtlCol="0" anchor="t">
            <a:spAutoFit/>
          </a:bodyPr>
          <a:lstStyle/>
          <a:p>
            <a:pPr fontAlgn="auto">
              <a:spcBef>
                <a:spcPts val="1200"/>
              </a:spcBef>
            </a:pPr>
            <a:r>
              <a:rPr lang="zh-CN" altLang="en-US" sz="3000" b="1">
                <a:solidFill>
                  <a:schemeClr val="accent1"/>
                </a:solidFill>
                <a:effectLst/>
                <a:latin typeface="方正幼线_GBK" panose="02000000000000000000" charset="-122"/>
                <a:ea typeface="方正幼线_GBK" panose="02000000000000000000" charset="-122"/>
                <a:cs typeface="方正幼线_GBK" panose="02000000000000000000" charset="-122"/>
              </a:rPr>
              <a:t>答题模式：</a:t>
            </a:r>
            <a:r>
              <a:rPr lang="zh-CN" altLang="en-US" sz="3000" smtClean="0">
                <a:latin typeface="华文宋体" pitchFamily="2" charset="-122"/>
                <a:ea typeface="华文宋体" pitchFamily="2" charset="-122"/>
                <a:sym typeface="+mn-ea"/>
              </a:rPr>
              <a:t>人物（自身的性格特点，与另一个人物烘托、映衬、反衬）→情节（人物性格决定情节发展）→主题（突显某种主题）</a:t>
            </a:r>
          </a:p>
          <a:p>
            <a:pPr fontAlgn="auto">
              <a:spcBef>
                <a:spcPts val="1200"/>
              </a:spcBef>
            </a:pPr>
            <a:r>
              <a:rPr lang="zh-CN" altLang="en-US" sz="3000" smtClean="0">
                <a:latin typeface="华文宋体" pitchFamily="2" charset="-122"/>
                <a:ea typeface="华文宋体" pitchFamily="2" charset="-122"/>
                <a:sym typeface="+mn-ea"/>
              </a:rPr>
              <a:t>根据要求组织语言表达：</a:t>
            </a:r>
            <a:r>
              <a:rPr lang="en-US" altLang="zh-CN" sz="3000" smtClean="0">
                <a:solidFill>
                  <a:srgbClr val="7030A0"/>
                </a:solidFill>
                <a:latin typeface="华文宋体" pitchFamily="2" charset="-122"/>
                <a:ea typeface="华文宋体" pitchFamily="2" charset="-122"/>
                <a:sym typeface="+mn-ea"/>
              </a:rPr>
              <a:t>XX</a:t>
            </a:r>
            <a:r>
              <a:rPr lang="zh-CN" altLang="en-US" sz="3000" smtClean="0">
                <a:solidFill>
                  <a:srgbClr val="7030A0"/>
                </a:solidFill>
                <a:latin typeface="华文宋体" pitchFamily="2" charset="-122"/>
                <a:ea typeface="华文宋体" pitchFamily="2" charset="-122"/>
                <a:sym typeface="+mn-ea"/>
              </a:rPr>
              <a:t>是一个</a:t>
            </a:r>
            <a:r>
              <a:rPr lang="en-US" altLang="zh-CN" sz="3000" smtClean="0">
                <a:solidFill>
                  <a:srgbClr val="7030A0"/>
                </a:solidFill>
                <a:latin typeface="华文宋体" pitchFamily="2" charset="-122"/>
                <a:ea typeface="华文宋体" pitchFamily="2" charset="-122"/>
                <a:sym typeface="+mn-ea"/>
              </a:rPr>
              <a:t>……</a:t>
            </a:r>
            <a:r>
              <a:rPr lang="zh-CN" altLang="en-US" sz="3000" smtClean="0">
                <a:solidFill>
                  <a:srgbClr val="7030A0"/>
                </a:solidFill>
                <a:latin typeface="华文宋体" pitchFamily="2" charset="-122"/>
                <a:ea typeface="华文宋体" pitchFamily="2" charset="-122"/>
                <a:sym typeface="+mn-ea"/>
              </a:rPr>
              <a:t>的人物形象。作为什么人，他怎么样，表现了他怎样的性格（思想品质）。</a:t>
            </a:r>
            <a:endParaRPr lang="en-US" altLang="zh-CN" sz="3000">
              <a:latin typeface="方正幼线_GBK" panose="02000000000000000000" charset="-122"/>
              <a:ea typeface="方正幼线_GBK" panose="02000000000000000000" charset="-122"/>
              <a:cs typeface="方正幼线_GBK" panose="02000000000000000000" charset="-122"/>
            </a:endParaRPr>
          </a:p>
          <a:p>
            <a:pPr fontAlgn="auto">
              <a:spcBef>
                <a:spcPts val="1200"/>
              </a:spcBef>
            </a:pPr>
            <a:r>
              <a:rPr lang="en-US" altLang="zh-CN" sz="3000">
                <a:solidFill>
                  <a:srgbClr val="C00000"/>
                </a:solidFill>
                <a:latin typeface="简笔手账" panose="02000503000000000000" charset="-122"/>
                <a:ea typeface="简笔手账" panose="02000503000000000000" charset="-122"/>
                <a:cs typeface="方正幼线_GBK" panose="02000000000000000000" charset="-122"/>
              </a:rPr>
              <a:t>➽人物形象题要针对试题设题的角度具体灵活地作答</a:t>
            </a:r>
            <a:r>
              <a:rPr lang="zh-CN" altLang="en-US" sz="3000">
                <a:solidFill>
                  <a:srgbClr val="C00000"/>
                </a:solidFill>
                <a:latin typeface="简笔手账" panose="02000503000000000000" charset="-122"/>
                <a:ea typeface="简笔手账" panose="02000503000000000000" charset="-122"/>
                <a:cs typeface="方正幼线_GBK" panose="02000000000000000000" charset="-122"/>
              </a:rPr>
              <a:t>，</a:t>
            </a:r>
            <a:r>
              <a:rPr lang="zh-CN" altLang="en-US" sz="3000" smtClean="0">
                <a:solidFill>
                  <a:srgbClr val="C00000"/>
                </a:solidFill>
                <a:latin typeface="简笔手账" panose="02000503000000000000" charset="-122"/>
                <a:ea typeface="简笔手账" panose="02000503000000000000" charset="-122"/>
                <a:sym typeface="+mn-ea"/>
              </a:rPr>
              <a:t>没有一成不变的模式。</a:t>
            </a:r>
            <a:endParaRPr lang="zh-CN" altLang="en-US" sz="3000" smtClean="0">
              <a:solidFill>
                <a:srgbClr val="C00000"/>
              </a:solidFill>
              <a:latin typeface="简笔手账" panose="02000503000000000000" charset="-122"/>
              <a:ea typeface="简笔手账" panose="02000503000000000000" charset="-122"/>
              <a:cs typeface="方正幼线_GBK" panose="02000000000000000000"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2860" y="0"/>
            <a:ext cx="4754880" cy="706755"/>
          </a:xfrm>
          <a:prstGeom prst="rect">
            <a:avLst/>
          </a:prstGeom>
          <a:solidFill>
            <a:schemeClr val="bg1">
              <a:lumMod val="95000"/>
            </a:schemeClr>
          </a:solidFill>
          <a:ln>
            <a:solidFill>
              <a:schemeClr val="accent5">
                <a:lumMod val="20000"/>
                <a:lumOff val="80000"/>
              </a:schemeClr>
            </a:solidFill>
          </a:ln>
        </p:spPr>
        <p:txBody>
          <a:bodyPr wrap="none">
            <a:spAutoFit/>
          </a:bodyPr>
          <a:lstStyle/>
          <a:p>
            <a:pPr algn="ctr"/>
            <a:r>
              <a:rPr lang="zh-CN" altLang="en-US" sz="4000">
                <a:latin typeface="汉仪中楷简" panose="02010600000101010101" charset="-122"/>
                <a:ea typeface="汉仪中楷简" panose="02010600000101010101" charset="-122"/>
                <a:cs typeface="方正幼线_GBK" panose="02000000000000000000" charset="-122"/>
                <a:sym typeface="+mn-ea"/>
              </a:rPr>
              <a:t>塑造人物形象的方法</a:t>
            </a:r>
            <a:endParaRPr lang="en-US" altLang="zh-CN" sz="4000" b="1">
              <a:latin typeface="汉仪中楷简" panose="02010600000101010101" charset="-122"/>
              <a:ea typeface="汉仪中楷简" panose="02010600000101010101" charset="-122"/>
              <a:cs typeface="方正幼线_GBK" panose="02000000000000000000" charset="-122"/>
              <a:sym typeface="+mn-ea"/>
            </a:endParaRPr>
          </a:p>
        </p:txBody>
      </p:sp>
      <p:sp>
        <p:nvSpPr>
          <p:cNvPr id="3" name="矩形 2"/>
          <p:cNvSpPr/>
          <p:nvPr/>
        </p:nvSpPr>
        <p:spPr>
          <a:xfrm>
            <a:off x="0" y="928370"/>
            <a:ext cx="12192000" cy="3538220"/>
          </a:xfrm>
          <a:prstGeom prst="rect">
            <a:avLst/>
          </a:prstGeom>
        </p:spPr>
        <p:txBody>
          <a:bodyPr wrap="square">
            <a:spAutoFit/>
          </a:bodyPr>
          <a:lstStyle/>
          <a:p>
            <a:r>
              <a:rPr lang="en-US" altLang="zh-CN" sz="2800" b="1" u="dotted" smtClean="0">
                <a:uFill>
                  <a:solidFill>
                    <a:srgbClr val="7030A0"/>
                  </a:solidFill>
                </a:uFill>
                <a:latin typeface="华文宋体" pitchFamily="2" charset="-122"/>
                <a:ea typeface="华文宋体" pitchFamily="2" charset="-122"/>
              </a:rPr>
              <a:t>1.</a:t>
            </a:r>
            <a:r>
              <a:rPr lang="zh-CN" altLang="en-US" sz="2800" b="1" u="dotted" smtClean="0">
                <a:uFill>
                  <a:solidFill>
                    <a:srgbClr val="7030A0"/>
                  </a:solidFill>
                </a:uFill>
                <a:latin typeface="华文宋体" pitchFamily="2" charset="-122"/>
                <a:ea typeface="华文宋体" pitchFamily="2" charset="-122"/>
              </a:rPr>
              <a:t>表现人物的手法：</a:t>
            </a:r>
            <a:br>
              <a:rPr lang="zh-CN" altLang="en-US" sz="2800" b="1" smtClean="0">
                <a:latin typeface="华文宋体" pitchFamily="2" charset="-122"/>
                <a:ea typeface="华文宋体" pitchFamily="2" charset="-122"/>
              </a:rPr>
            </a:br>
            <a:r>
              <a:rPr lang="zh-CN" altLang="en-US" sz="2800" b="1" smtClean="0">
                <a:latin typeface="华文宋体" pitchFamily="2" charset="-122"/>
                <a:ea typeface="华文宋体" pitchFamily="2" charset="-122"/>
              </a:rPr>
              <a:t>　　⑴</a:t>
            </a:r>
            <a:r>
              <a:rPr lang="zh-CN" altLang="en-US" sz="2800" b="1" u="sng" smtClean="0">
                <a:solidFill>
                  <a:srgbClr val="00B0F0"/>
                </a:solidFill>
                <a:latin typeface="华文宋体" pitchFamily="2" charset="-122"/>
                <a:ea typeface="华文宋体" pitchFamily="2" charset="-122"/>
              </a:rPr>
              <a:t>正面</a:t>
            </a:r>
            <a:r>
              <a:rPr lang="zh-CN" altLang="en-US" sz="2800" b="1" smtClean="0">
                <a:latin typeface="华文宋体" pitchFamily="2" charset="-122"/>
                <a:ea typeface="华文宋体" pitchFamily="2" charset="-122"/>
              </a:rPr>
              <a:t>描写</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直接描写   描写人物的语言、行动、肖像、心理表现人物性格特征，如概括介绍、肖像描写、语言描写、行动描写、细节描写、心理描写等。</a:t>
            </a:r>
          </a:p>
          <a:p>
            <a:r>
              <a:rPr lang="zh-CN" altLang="en-US" sz="2800" b="1" smtClean="0">
                <a:latin typeface="华文宋体" pitchFamily="2" charset="-122"/>
                <a:ea typeface="华文宋体" pitchFamily="2" charset="-122"/>
              </a:rPr>
              <a:t>　　⑵</a:t>
            </a:r>
            <a:r>
              <a:rPr lang="zh-CN" altLang="en-US" sz="2800" b="1" u="sng" smtClean="0">
                <a:solidFill>
                  <a:srgbClr val="00B0F0"/>
                </a:solidFill>
                <a:latin typeface="华文宋体" pitchFamily="2" charset="-122"/>
                <a:ea typeface="华文宋体" pitchFamily="2" charset="-122"/>
              </a:rPr>
              <a:t>侧面</a:t>
            </a:r>
            <a:r>
              <a:rPr lang="zh-CN" altLang="en-US" sz="2800" b="1" smtClean="0">
                <a:latin typeface="华文宋体" pitchFamily="2" charset="-122"/>
                <a:ea typeface="华文宋体" pitchFamily="2" charset="-122"/>
              </a:rPr>
              <a:t>描写</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间接描写   侧面描写，概括地说就是通过其他人物的言行，间接写主人公。如用有关人物的对话，心理活动，事件叙述等烘托所要描写的主要人物的性格特征；在情节发展中展现人物性格特征；环境描写衬托或烘托。</a:t>
            </a:r>
            <a:r>
              <a:rPr lang="en-US" altLang="zh-CN" sz="2800" b="1" smtClean="0">
                <a:latin typeface="华文宋体" pitchFamily="2" charset="-122"/>
                <a:ea typeface="华文宋体" pitchFamily="2" charset="-122"/>
              </a:rPr>
              <a:t>(</a:t>
            </a:r>
            <a:r>
              <a:rPr lang="zh-CN" altLang="en-US" sz="2800" b="1" smtClean="0">
                <a:solidFill>
                  <a:srgbClr val="1D41D5"/>
                </a:solidFill>
                <a:latin typeface="华文宋体" pitchFamily="2" charset="-122"/>
                <a:ea typeface="华文宋体" pitchFamily="2" charset="-122"/>
              </a:rPr>
              <a:t>次要人物衬主要人物，环境衬人，物象衬人</a:t>
            </a:r>
            <a:r>
              <a:rPr lang="en-US" altLang="zh-CN" sz="2800" b="1" smtClean="0">
                <a:latin typeface="华文宋体" pitchFamily="2" charset="-122"/>
                <a:ea typeface="华文宋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662420"/>
          </a:xfrm>
          <a:prstGeom prst="rect">
            <a:avLst/>
          </a:prstGeom>
        </p:spPr>
        <p:txBody>
          <a:bodyPr wrap="square">
            <a:spAutoFit/>
          </a:bodyPr>
          <a:lstStyle/>
          <a:p>
            <a:pPr>
              <a:spcBef>
                <a:spcPts val="1200"/>
              </a:spcBef>
            </a:pPr>
            <a:r>
              <a:rPr lang="en-US" altLang="zh-CN" sz="2800" b="1" u="dotted" smtClean="0">
                <a:uFill>
                  <a:solidFill>
                    <a:srgbClr val="7030A0"/>
                  </a:solidFill>
                </a:uFill>
                <a:latin typeface="华文宋体" pitchFamily="2" charset="-122"/>
                <a:ea typeface="华文宋体" pitchFamily="2" charset="-122"/>
              </a:rPr>
              <a:t>2.</a:t>
            </a:r>
            <a:r>
              <a:rPr lang="zh-CN" altLang="en-US" sz="2800" b="1" u="dotted" smtClean="0">
                <a:uFill>
                  <a:solidFill>
                    <a:srgbClr val="7030A0"/>
                  </a:solidFill>
                </a:uFill>
                <a:latin typeface="华文宋体" pitchFamily="2" charset="-122"/>
                <a:ea typeface="华文宋体" pitchFamily="2" charset="-122"/>
              </a:rPr>
              <a:t>形象刻画基本技巧</a:t>
            </a:r>
            <a:r>
              <a:rPr lang="en-US" altLang="zh-CN" sz="2800" b="1" u="dotted" smtClean="0">
                <a:uFill>
                  <a:solidFill>
                    <a:srgbClr val="7030A0"/>
                  </a:solidFill>
                </a:uFill>
                <a:latin typeface="华文宋体" pitchFamily="2" charset="-122"/>
                <a:ea typeface="华文宋体" pitchFamily="2" charset="-122"/>
              </a:rPr>
              <a:t>——</a:t>
            </a:r>
            <a:r>
              <a:rPr lang="zh-CN" altLang="en-US" sz="2800" b="1" u="dotted" smtClean="0">
                <a:uFill>
                  <a:solidFill>
                    <a:srgbClr val="7030A0"/>
                  </a:solidFill>
                </a:uFill>
                <a:latin typeface="华文宋体" pitchFamily="2" charset="-122"/>
                <a:ea typeface="华文宋体" pitchFamily="2" charset="-122"/>
              </a:rPr>
              <a:t>各种描写手法的运用与作用</a:t>
            </a:r>
            <a:endParaRPr lang="en-US" altLang="zh-CN" sz="2800" b="1" u="dotted" smtClean="0">
              <a:uFill>
                <a:solidFill>
                  <a:srgbClr val="7030A0"/>
                </a:solidFill>
              </a:uFill>
              <a:latin typeface="华文宋体" pitchFamily="2" charset="-122"/>
              <a:ea typeface="华文宋体" pitchFamily="2" charset="-122"/>
            </a:endParaRPr>
          </a:p>
          <a:p>
            <a:pPr>
              <a:spcBef>
                <a:spcPts val="1200"/>
              </a:spcBef>
            </a:pPr>
            <a:r>
              <a:rPr lang="zh-CN" altLang="en-US" sz="2800" b="1" smtClean="0">
                <a:latin typeface="华文宋体" pitchFamily="2" charset="-122"/>
                <a:ea typeface="华文宋体" pitchFamily="2" charset="-122"/>
              </a:rPr>
              <a:t>　  ⑴</a:t>
            </a:r>
            <a:r>
              <a:rPr lang="zh-CN" altLang="en-US" sz="2800" b="1" u="sng" smtClean="0">
                <a:solidFill>
                  <a:srgbClr val="00B0F0"/>
                </a:solidFill>
                <a:latin typeface="华文宋体" pitchFamily="2" charset="-122"/>
                <a:ea typeface="华文宋体" pitchFamily="2" charset="-122"/>
              </a:rPr>
              <a:t>肖像</a:t>
            </a:r>
            <a:r>
              <a:rPr lang="zh-CN" altLang="en-US" sz="2800" b="1" smtClean="0">
                <a:latin typeface="华文宋体" pitchFamily="2" charset="-122"/>
                <a:ea typeface="华文宋体" pitchFamily="2" charset="-122"/>
              </a:rPr>
              <a:t>、</a:t>
            </a:r>
            <a:r>
              <a:rPr lang="zh-CN" altLang="en-US" sz="2800" b="1" u="sng" smtClean="0">
                <a:solidFill>
                  <a:srgbClr val="00B0F0"/>
                </a:solidFill>
                <a:latin typeface="华文宋体" pitchFamily="2" charset="-122"/>
                <a:ea typeface="华文宋体" pitchFamily="2" charset="-122"/>
              </a:rPr>
              <a:t>神态</a:t>
            </a:r>
            <a:r>
              <a:rPr lang="zh-CN" altLang="en-US" sz="2800" b="1" smtClean="0">
                <a:latin typeface="华文宋体" pitchFamily="2" charset="-122"/>
                <a:ea typeface="华文宋体" pitchFamily="2" charset="-122"/>
              </a:rPr>
              <a:t>、</a:t>
            </a:r>
            <a:r>
              <a:rPr lang="zh-CN" altLang="en-US" sz="2800" b="1" u="sng" smtClean="0">
                <a:solidFill>
                  <a:srgbClr val="00B0F0"/>
                </a:solidFill>
                <a:latin typeface="华文宋体" pitchFamily="2" charset="-122"/>
                <a:ea typeface="华文宋体" pitchFamily="2" charset="-122"/>
              </a:rPr>
              <a:t>动作</a:t>
            </a:r>
            <a:r>
              <a:rPr lang="zh-CN" altLang="en-US" sz="2800" b="1" smtClean="0">
                <a:latin typeface="华文宋体" pitchFamily="2" charset="-122"/>
                <a:ea typeface="华文宋体" pitchFamily="2" charset="-122"/>
              </a:rPr>
              <a:t>描写：更好展现人物的内心世界及性格特征。</a:t>
            </a:r>
            <a:endParaRPr lang="en-US" altLang="zh-CN" sz="2800" b="1" smtClean="0">
              <a:latin typeface="华文宋体" pitchFamily="2" charset="-122"/>
              <a:ea typeface="华文宋体" pitchFamily="2" charset="-122"/>
            </a:endParaRPr>
          </a:p>
          <a:p>
            <a:pPr fontAlgn="auto">
              <a:spcBef>
                <a:spcPts val="600"/>
              </a:spcBef>
            </a:pPr>
            <a:r>
              <a:rPr lang="zh-CN" altLang="en-US" sz="2800" b="1" smtClean="0">
                <a:latin typeface="华文宋体" pitchFamily="2" charset="-122"/>
                <a:ea typeface="华文宋体" pitchFamily="2" charset="-122"/>
              </a:rPr>
              <a:t>　　⑵</a:t>
            </a:r>
            <a:r>
              <a:rPr lang="zh-CN" altLang="en-US" sz="2800" b="1" u="sng" smtClean="0">
                <a:solidFill>
                  <a:srgbClr val="00B0F0"/>
                </a:solidFill>
                <a:latin typeface="华文宋体" pitchFamily="2" charset="-122"/>
                <a:ea typeface="华文宋体" pitchFamily="2" charset="-122"/>
              </a:rPr>
              <a:t>语言</a:t>
            </a:r>
            <a:r>
              <a:rPr lang="zh-CN" altLang="en-US" sz="2800" b="1" smtClean="0">
                <a:latin typeface="华文宋体" pitchFamily="2" charset="-122"/>
                <a:ea typeface="华文宋体" pitchFamily="2" charset="-122"/>
              </a:rPr>
              <a:t>描写：言为心声，人物的语言也体现着人物的思想性格。①刻画人物性格，反映人物心理活动，促进故事情节的发展。②描摹人物的语态，使形象刻画栩栩如生、跃然纸上。</a:t>
            </a:r>
            <a:endParaRPr lang="en-US" altLang="zh-CN" sz="2800" b="1" smtClean="0">
              <a:latin typeface="华文宋体" pitchFamily="2" charset="-122"/>
              <a:ea typeface="华文宋体" pitchFamily="2" charset="-122"/>
            </a:endParaRPr>
          </a:p>
          <a:p>
            <a:pPr fontAlgn="auto">
              <a:spcBef>
                <a:spcPts val="600"/>
              </a:spcBef>
            </a:pPr>
            <a:r>
              <a:rPr lang="zh-CN" altLang="en-US" sz="2800" b="1" smtClean="0">
                <a:latin typeface="华文宋体" pitchFamily="2" charset="-122"/>
                <a:ea typeface="华文宋体" pitchFamily="2" charset="-122"/>
              </a:rPr>
              <a:t>　　⑶</a:t>
            </a:r>
            <a:r>
              <a:rPr lang="zh-CN" altLang="en-US" sz="2800" b="1" u="sng" smtClean="0">
                <a:solidFill>
                  <a:srgbClr val="00B0F0"/>
                </a:solidFill>
                <a:latin typeface="华文宋体" pitchFamily="2" charset="-122"/>
                <a:ea typeface="华文宋体" pitchFamily="2" charset="-122"/>
              </a:rPr>
              <a:t>心理</a:t>
            </a:r>
            <a:r>
              <a:rPr lang="zh-CN" altLang="en-US" sz="2800" b="1" smtClean="0">
                <a:latin typeface="华文宋体" pitchFamily="2" charset="-122"/>
                <a:ea typeface="华文宋体" pitchFamily="2" charset="-122"/>
              </a:rPr>
              <a:t>描写：直接表现人物思想和内在情感（矛盾</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焦虑</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担心</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喜悦</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兴奋等），表现人物思想品质，刻画人物性格，推动情节发展。</a:t>
            </a:r>
            <a:endParaRPr lang="en-US" altLang="zh-CN" sz="2800" b="1" smtClean="0">
              <a:latin typeface="华文宋体" pitchFamily="2" charset="-122"/>
              <a:ea typeface="华文宋体" pitchFamily="2" charset="-122"/>
            </a:endParaRPr>
          </a:p>
          <a:p>
            <a:pPr fontAlgn="auto">
              <a:spcBef>
                <a:spcPts val="600"/>
              </a:spcBef>
            </a:pPr>
            <a:r>
              <a:rPr lang="zh-CN" altLang="en-US" sz="2800" b="1" smtClean="0">
                <a:latin typeface="华文宋体" pitchFamily="2" charset="-122"/>
                <a:ea typeface="华文宋体" pitchFamily="2" charset="-122"/>
              </a:rPr>
              <a:t>　　分析人物的心理描写，能很好的揭示人物的内心世界。心理描写是对人物在一定环境中的思想活动描写，它往往和外貌、语言、行动交叉在一起。</a:t>
            </a:r>
          </a:p>
          <a:p>
            <a:pPr fontAlgn="auto">
              <a:spcBef>
                <a:spcPts val="600"/>
              </a:spcBef>
            </a:pPr>
            <a:r>
              <a:rPr lang="zh-CN" altLang="en-US" sz="2800" b="1" smtClean="0">
                <a:latin typeface="华文宋体" pitchFamily="2" charset="-122"/>
                <a:ea typeface="华文宋体" pitchFamily="2" charset="-122"/>
              </a:rPr>
              <a:t> </a:t>
            </a:r>
            <a:r>
              <a:rPr lang="en-US" altLang="zh-CN" sz="2800" b="1" smtClean="0">
                <a:latin typeface="华文宋体" pitchFamily="2" charset="-122"/>
                <a:ea typeface="华文宋体" pitchFamily="2" charset="-122"/>
              </a:rPr>
              <a:t>   </a:t>
            </a:r>
            <a:r>
              <a:rPr lang="zh-CN" altLang="en-US" sz="2800" b="1" smtClean="0">
                <a:latin typeface="华文宋体" pitchFamily="2" charset="-122"/>
                <a:ea typeface="华文宋体" pitchFamily="2" charset="-122"/>
                <a:sym typeface="+mn-ea"/>
              </a:rPr>
              <a:t>⑷</a:t>
            </a:r>
            <a:r>
              <a:rPr lang="zh-CN" altLang="en-US" sz="2800" b="1" u="sng" smtClean="0">
                <a:solidFill>
                  <a:srgbClr val="00B0F0"/>
                </a:solidFill>
                <a:latin typeface="华文宋体" pitchFamily="2" charset="-122"/>
                <a:ea typeface="华文宋体" pitchFamily="2" charset="-122"/>
                <a:sym typeface="+mn-ea"/>
              </a:rPr>
              <a:t>细节</a:t>
            </a:r>
            <a:r>
              <a:rPr lang="zh-CN" altLang="en-US" sz="2800" b="1" smtClean="0">
                <a:latin typeface="华文宋体" pitchFamily="2" charset="-122"/>
                <a:ea typeface="华文宋体" pitchFamily="2" charset="-122"/>
                <a:sym typeface="+mn-ea"/>
              </a:rPr>
              <a:t>描写：更细腻地展示人物某一特征。</a:t>
            </a:r>
          </a:p>
          <a:p>
            <a:pPr fontAlgn="auto">
              <a:spcBef>
                <a:spcPts val="600"/>
              </a:spcBef>
            </a:pPr>
            <a:r>
              <a:rPr lang="zh-CN" altLang="en-US" sz="2800" b="1" smtClean="0">
                <a:latin typeface="华文宋体" pitchFamily="2" charset="-122"/>
                <a:ea typeface="华文宋体" pitchFamily="2" charset="-122"/>
                <a:sym typeface="+mn-ea"/>
              </a:rPr>
              <a:t>　　细节是文学作品中细腻描绘的最小环节。作品中的人物性格、故事情节、社会环境和自然景物，是由许多细节组成的，如场景细节描写、服饰细节描写、动作细节描写、心理细节描写、语言细节描写等，成功的细节可以增强艺术感染力，是文学创作和记叙文不可忽视的技巧。</a:t>
            </a:r>
            <a:endParaRPr lang="en-US" altLang="zh-CN" sz="2800" b="1" smtClean="0">
              <a:latin typeface="华文宋体" pitchFamily="2" charset="-122"/>
              <a:ea typeface="华文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3999865"/>
          </a:xfrm>
          <a:prstGeom prst="rect">
            <a:avLst/>
          </a:prstGeom>
        </p:spPr>
        <p:txBody>
          <a:bodyPr wrap="square">
            <a:spAutoFit/>
          </a:bodyPr>
          <a:lstStyle/>
          <a:p>
            <a:pPr fontAlgn="auto">
              <a:spcBef>
                <a:spcPts val="1200"/>
              </a:spcBef>
            </a:pPr>
            <a:r>
              <a:rPr lang="zh-CN" altLang="en-US" sz="2800" b="1" smtClean="0">
                <a:latin typeface="华文宋体" pitchFamily="2" charset="-122"/>
                <a:ea typeface="华文宋体" pitchFamily="2" charset="-122"/>
              </a:rPr>
              <a:t>　  </a:t>
            </a:r>
            <a:r>
              <a:rPr lang="zh-CN" altLang="en-US" sz="2800" b="1" smtClean="0">
                <a:highlight>
                  <a:srgbClr val="C0C0C0"/>
                </a:highlight>
                <a:latin typeface="华文宋体" pitchFamily="2" charset="-122"/>
                <a:ea typeface="华文宋体" pitchFamily="2" charset="-122"/>
                <a:sym typeface="+mn-ea"/>
              </a:rPr>
              <a:t>细节描写的作用如下</a:t>
            </a:r>
            <a:r>
              <a:rPr lang="zh-CN" altLang="en-US" sz="2800" b="1" smtClean="0">
                <a:latin typeface="华文宋体" pitchFamily="2" charset="-122"/>
                <a:ea typeface="华文宋体" pitchFamily="2" charset="-122"/>
                <a:sym typeface="+mn-ea"/>
              </a:rPr>
              <a:t>：</a:t>
            </a:r>
          </a:p>
          <a:p>
            <a:pPr fontAlgn="auto">
              <a:spcBef>
                <a:spcPts val="1200"/>
              </a:spcBef>
            </a:pPr>
            <a:r>
              <a:rPr lang="zh-CN" altLang="en-US" sz="2800" b="1" smtClean="0">
                <a:latin typeface="华文宋体" pitchFamily="2" charset="-122"/>
                <a:ea typeface="华文宋体" pitchFamily="2" charset="-122"/>
                <a:sym typeface="+mn-ea"/>
              </a:rPr>
              <a:t>　　①典型的细节可以</a:t>
            </a:r>
            <a:r>
              <a:rPr lang="zh-CN" altLang="en-US" sz="2800" b="1" u="sng" smtClean="0">
                <a:solidFill>
                  <a:srgbClr val="00B050"/>
                </a:solidFill>
                <a:latin typeface="华文宋体" pitchFamily="2" charset="-122"/>
                <a:ea typeface="华文宋体" pitchFamily="2" charset="-122"/>
                <a:sym typeface="+mn-ea"/>
              </a:rPr>
              <a:t>刻画人物性格</a:t>
            </a:r>
            <a:r>
              <a:rPr lang="en-US" altLang="zh-CN" sz="2800" b="1" u="sng" smtClean="0">
                <a:solidFill>
                  <a:srgbClr val="00B050"/>
                </a:solidFill>
                <a:latin typeface="华文宋体" pitchFamily="2" charset="-122"/>
                <a:ea typeface="华文宋体" pitchFamily="2" charset="-122"/>
                <a:sym typeface="+mn-ea"/>
              </a:rPr>
              <a:t>\ </a:t>
            </a:r>
            <a:r>
              <a:rPr lang="zh-CN" altLang="en-US" sz="2800" b="1" u="sng" smtClean="0">
                <a:solidFill>
                  <a:srgbClr val="00B050"/>
                </a:solidFill>
                <a:latin typeface="华文宋体" pitchFamily="2" charset="-122"/>
                <a:ea typeface="华文宋体" pitchFamily="2" charset="-122"/>
                <a:sym typeface="+mn-ea"/>
              </a:rPr>
              <a:t>追求</a:t>
            </a:r>
            <a:r>
              <a:rPr lang="en-US" altLang="zh-CN" sz="2800" b="1" u="sng" smtClean="0">
                <a:solidFill>
                  <a:srgbClr val="00B050"/>
                </a:solidFill>
                <a:latin typeface="华文宋体" pitchFamily="2" charset="-122"/>
                <a:ea typeface="华文宋体" pitchFamily="2" charset="-122"/>
                <a:sym typeface="+mn-ea"/>
              </a:rPr>
              <a:t>\</a:t>
            </a:r>
            <a:r>
              <a:rPr lang="zh-CN" altLang="en-US" sz="2800" b="1" u="sng" smtClean="0">
                <a:solidFill>
                  <a:srgbClr val="00B050"/>
                </a:solidFill>
                <a:latin typeface="华文宋体" pitchFamily="2" charset="-122"/>
                <a:ea typeface="华文宋体" pitchFamily="2" charset="-122"/>
                <a:sym typeface="+mn-ea"/>
              </a:rPr>
              <a:t>爱好</a:t>
            </a:r>
            <a:r>
              <a:rPr lang="zh-CN" altLang="en-US" sz="2800" b="1" smtClean="0">
                <a:latin typeface="华文宋体" pitchFamily="2" charset="-122"/>
                <a:ea typeface="华文宋体" pitchFamily="2" charset="-122"/>
                <a:sym typeface="+mn-ea"/>
              </a:rPr>
              <a:t>。如鲁迅</a:t>
            </a:r>
            <a:r>
              <a:rPr lang="en-US" altLang="zh-CN" sz="2800" b="1" smtClean="0">
                <a:latin typeface="华文宋体" pitchFamily="2" charset="-122"/>
                <a:ea typeface="华文宋体" pitchFamily="2" charset="-122"/>
                <a:sym typeface="+mn-ea"/>
              </a:rPr>
              <a:t>《</a:t>
            </a:r>
            <a:r>
              <a:rPr lang="zh-CN" altLang="en-US" sz="2800" b="1" smtClean="0">
                <a:latin typeface="华文宋体" pitchFamily="2" charset="-122"/>
                <a:ea typeface="华文宋体" pitchFamily="2" charset="-122"/>
                <a:sym typeface="+mn-ea"/>
              </a:rPr>
              <a:t>孔乙己</a:t>
            </a:r>
            <a:r>
              <a:rPr lang="en-US" altLang="zh-CN" sz="2800" b="1" smtClean="0">
                <a:latin typeface="华文宋体" pitchFamily="2" charset="-122"/>
                <a:ea typeface="华文宋体" pitchFamily="2" charset="-122"/>
                <a:sym typeface="+mn-ea"/>
              </a:rPr>
              <a:t>》</a:t>
            </a:r>
            <a:r>
              <a:rPr lang="zh-CN" altLang="en-US" sz="2800" b="1" smtClean="0">
                <a:latin typeface="华文宋体" pitchFamily="2" charset="-122"/>
                <a:ea typeface="华文宋体" pitchFamily="2" charset="-122"/>
                <a:sym typeface="+mn-ea"/>
              </a:rPr>
              <a:t>中，孔乙己会“回”字的四种写法，典型地表现了这个人物的迂腐和呆气。</a:t>
            </a:r>
            <a:endParaRPr lang="en-US" altLang="zh-CN" sz="2800" b="1" smtClean="0">
              <a:latin typeface="华文宋体" pitchFamily="2" charset="-122"/>
              <a:ea typeface="华文宋体" pitchFamily="2" charset="-122"/>
            </a:endParaRPr>
          </a:p>
          <a:p>
            <a:pPr fontAlgn="auto">
              <a:spcBef>
                <a:spcPts val="1200"/>
              </a:spcBef>
            </a:pPr>
            <a:r>
              <a:rPr lang="en-US" altLang="zh-CN" sz="2800" b="1" smtClean="0">
                <a:latin typeface="华文宋体" pitchFamily="2" charset="-122"/>
                <a:ea typeface="华文宋体" pitchFamily="2" charset="-122"/>
              </a:rPr>
              <a:t>    </a:t>
            </a:r>
            <a:r>
              <a:rPr lang="zh-CN" altLang="en-US" sz="2800" b="1" smtClean="0">
                <a:latin typeface="华文宋体" pitchFamily="2" charset="-122"/>
                <a:ea typeface="华文宋体" pitchFamily="2" charset="-122"/>
              </a:rPr>
              <a:t>②典型的细节可以</a:t>
            </a:r>
            <a:r>
              <a:rPr lang="zh-CN" altLang="en-US" sz="2800" b="1" u="sng" smtClean="0">
                <a:solidFill>
                  <a:srgbClr val="00B050"/>
                </a:solidFill>
                <a:latin typeface="华文宋体" pitchFamily="2" charset="-122"/>
                <a:ea typeface="华文宋体" pitchFamily="2" charset="-122"/>
              </a:rPr>
              <a:t>深化主题</a:t>
            </a:r>
            <a:r>
              <a:rPr lang="zh-CN" altLang="en-US" sz="2800" b="1" smtClean="0">
                <a:latin typeface="华文宋体" pitchFamily="2" charset="-122"/>
                <a:ea typeface="华文宋体" pitchFamily="2" charset="-122"/>
              </a:rPr>
              <a:t>。如鲁迅</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药</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中的“人血馒头”这一“物”的细节，形象而深刻地表现了辛亥革命脱离人民群众的根本弱点。</a:t>
            </a:r>
            <a:endParaRPr lang="en-US" altLang="zh-CN" sz="2800" b="1" smtClean="0">
              <a:latin typeface="华文宋体" pitchFamily="2" charset="-122"/>
              <a:ea typeface="华文宋体" pitchFamily="2" charset="-122"/>
            </a:endParaRPr>
          </a:p>
          <a:p>
            <a:pPr fontAlgn="auto">
              <a:spcBef>
                <a:spcPts val="1200"/>
              </a:spcBef>
            </a:pPr>
            <a:r>
              <a:rPr lang="zh-CN" altLang="en-US" sz="2800" b="1" smtClean="0">
                <a:latin typeface="华文宋体" pitchFamily="2" charset="-122"/>
                <a:ea typeface="华文宋体" pitchFamily="2" charset="-122"/>
              </a:rPr>
              <a:t>　　③典型的细节可以</a:t>
            </a:r>
            <a:r>
              <a:rPr lang="zh-CN" altLang="en-US" sz="2800" b="1" u="sng" smtClean="0">
                <a:solidFill>
                  <a:srgbClr val="00B050"/>
                </a:solidFill>
                <a:latin typeface="华文宋体" pitchFamily="2" charset="-122"/>
                <a:ea typeface="华文宋体" pitchFamily="2" charset="-122"/>
              </a:rPr>
              <a:t>推动情节的发展</a:t>
            </a:r>
            <a:r>
              <a:rPr lang="en-US" altLang="zh-CN" sz="2800" b="1" u="sng" smtClean="0">
                <a:solidFill>
                  <a:srgbClr val="00B050"/>
                </a:solidFill>
                <a:latin typeface="华文宋体" pitchFamily="2" charset="-122"/>
                <a:ea typeface="华文宋体" pitchFamily="2" charset="-122"/>
              </a:rPr>
              <a:t>\</a:t>
            </a:r>
            <a:r>
              <a:rPr lang="zh-CN" altLang="en-US" sz="2800" b="1" u="sng" smtClean="0">
                <a:solidFill>
                  <a:srgbClr val="00B050"/>
                </a:solidFill>
                <a:latin typeface="华文宋体" pitchFamily="2" charset="-122"/>
                <a:ea typeface="华文宋体" pitchFamily="2" charset="-122"/>
              </a:rPr>
              <a:t>营造一种氛围</a:t>
            </a:r>
            <a:r>
              <a:rPr lang="zh-CN" altLang="en-US" sz="2800" b="1" smtClean="0">
                <a:latin typeface="华文宋体" pitchFamily="2" charset="-122"/>
                <a:ea typeface="华文宋体" pitchFamily="2" charset="-122"/>
              </a:rPr>
              <a:t>。如</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林教头风雪山神庙</a:t>
            </a:r>
            <a:r>
              <a:rPr lang="en-US" altLang="zh-CN" sz="2800" b="1" smtClean="0">
                <a:latin typeface="华文宋体" pitchFamily="2" charset="-122"/>
                <a:ea typeface="华文宋体" pitchFamily="2" charset="-122"/>
              </a:rPr>
              <a:t>》</a:t>
            </a:r>
            <a:r>
              <a:rPr lang="zh-CN" altLang="en-US" sz="2800" b="1" smtClean="0">
                <a:latin typeface="华文宋体" pitchFamily="2" charset="-122"/>
                <a:ea typeface="华文宋体" pitchFamily="2" charset="-122"/>
              </a:rPr>
              <a:t>中，“那雪下得正紧”这一自然景物的细节描写，致使林冲到山神庙躲避风雪，才有杀死仇敌的故事，这样细节描写就推动了情节的发展。</a:t>
            </a:r>
            <a:endParaRPr lang="en-US" altLang="zh-CN" sz="2800" b="1" smtClean="0">
              <a:latin typeface="华文宋体" pitchFamily="2" charset="-122"/>
              <a:ea typeface="华文宋体" pitchFamily="2"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241</Paragraphs>
  <Slides>37</Slides>
  <Notes>1</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37</vt:i4>
      </vt:variant>
    </vt:vector>
  </HeadingPairs>
  <TitlesOfParts>
    <vt:vector baseType="lpstr" size="58">
      <vt:lpstr>Arial</vt:lpstr>
      <vt:lpstr>Calibri</vt:lpstr>
      <vt:lpstr>Calibri Light</vt:lpstr>
      <vt:lpstr>华文中宋</vt:lpstr>
      <vt:lpstr>幼圆</vt:lpstr>
      <vt:lpstr>方正幼线_GBK</vt:lpstr>
      <vt:lpstr>华文宋体</vt:lpstr>
      <vt:lpstr>简笔手账</vt:lpstr>
      <vt:lpstr>汉仪中楷简</vt:lpstr>
      <vt:lpstr>方正仿宋_GBK</vt:lpstr>
      <vt:lpstr>方正小标宋_GBK</vt:lpstr>
      <vt:lpstr>方正清仿宋 简 Bold</vt:lpstr>
      <vt:lpstr>微软雅黑</vt:lpstr>
      <vt:lpstr>兰米大黑</vt:lpstr>
      <vt:lpstr>喵喵奶糖</vt:lpstr>
      <vt:lpstr>方正楷体_GBK</vt:lpstr>
      <vt:lpstr>汉仪君黑-45简</vt:lpstr>
      <vt:lpstr>兰米汉隶</vt:lpstr>
      <vt:lpstr>方正楷体_GB2312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2021-12-19T19:11:13.624</cp:lastPrinted>
  <dcterms:created xsi:type="dcterms:W3CDTF">2021-12-19T19:11:13Z</dcterms:created>
  <dcterms:modified xsi:type="dcterms:W3CDTF">2021-12-19T11:11:13Z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