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76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67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6600">
                <a:ea typeface="方正黄草简体" pitchFamily="2" charset="-122"/>
              </a:rPr>
              <a:t>欣赏的意义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1470" y="3510280"/>
            <a:ext cx="8506460" cy="1752600"/>
          </a:xfrm>
        </p:spPr>
        <p:txBody>
          <a:bodyPr/>
          <a:lstStyle/>
          <a:p>
            <a:r>
              <a:rPr lang="en-US" sz="4000" smtClean="0">
                <a:solidFill>
                  <a:srgbClr val="FF0000"/>
                </a:solidFill>
                <a:ea typeface="隶书" pitchFamily="49" charset="-122"/>
              </a:rPr>
              <a:t>——“</a:t>
            </a:r>
            <a:r>
              <a:rPr lang="zh-CN" altLang="en-US" sz="4000" smtClean="0">
                <a:solidFill>
                  <a:srgbClr val="FF0000"/>
                </a:solidFill>
                <a:ea typeface="隶书" pitchFamily="49" charset="-122"/>
              </a:rPr>
              <a:t>欣赏与和谐</a:t>
            </a:r>
            <a:r>
              <a:rPr lang="en-US" altLang="zh-CN" sz="4000" smtClean="0">
                <a:solidFill>
                  <a:srgbClr val="FF0000"/>
                </a:solidFill>
                <a:ea typeface="隶书" pitchFamily="49" charset="-122"/>
              </a:rPr>
              <a:t>”</a:t>
            </a:r>
            <a:r>
              <a:rPr lang="zh-CN" altLang="en-US" sz="4000" smtClean="0">
                <a:solidFill>
                  <a:srgbClr val="FF0000"/>
                </a:solidFill>
                <a:ea typeface="隶书" pitchFamily="49" charset="-122"/>
              </a:rPr>
              <a:t>作文导写</a:t>
            </a:r>
            <a:endParaRPr sz="4000" smtClean="0">
              <a:solidFill>
                <a:srgbClr val="FF0000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素材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760" y="1421130"/>
            <a:ext cx="12079605" cy="5254625"/>
          </a:xfrm>
        </p:spPr>
        <p:txBody>
          <a:bodyPr>
            <a:normAutofit/>
          </a:bodyPr>
          <a:lstStyle/>
          <a:p>
            <a:r>
              <a:rPr lang="zh-CN" altLang="en-US"/>
              <a:t>天地有大美而不言，万物有成理而不说，四时有明法而不议。——庄子</a:t>
            </a:r>
          </a:p>
          <a:p>
            <a:endParaRPr lang="zh-CN" altLang="en-US"/>
          </a:p>
          <a:p>
            <a:r>
              <a:rPr lang="zh-CN" altLang="en-US"/>
              <a:t>息羽听经，静观众妙。——杭州灵隐寺</a:t>
            </a:r>
          </a:p>
          <a:p>
            <a:endParaRPr lang="zh-CN" altLang="en-US"/>
          </a:p>
          <a:p>
            <a:r>
              <a:rPr lang="zh-CN" altLang="en-US"/>
              <a:t>恨芳菲世界，游人未赏，都付与，莺和燕。——陈亮</a:t>
            </a:r>
          </a:p>
          <a:p>
            <a:endParaRPr lang="zh-CN" altLang="en-US"/>
          </a:p>
          <a:p>
            <a:r>
              <a:rPr lang="zh-CN" altLang="en-US"/>
              <a:t>我们往往只欣赏自然，很少考虑与自然共生存。——王尔德</a:t>
            </a:r>
          </a:p>
          <a:p>
            <a:endParaRPr lang="zh-CN" altLang="en-US"/>
          </a:p>
          <a:p>
            <a:r>
              <a:rPr lang="zh-CN" altLang="en-US"/>
              <a:t>一件艺术作品是由自由大胆的精神创造出来的，我们也就应尽可能地用自由大胆的精神去观照和欣赏。——（德国诗人）歌德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素材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690" y="1308735"/>
            <a:ext cx="12052300" cy="5315585"/>
          </a:xfrm>
        </p:spPr>
        <p:txBody>
          <a:bodyPr>
            <a:normAutofit fontScale="80000"/>
          </a:bodyPr>
          <a:lstStyle/>
          <a:p>
            <a:r>
              <a:rPr lang="en-US" altLang="zh-CN"/>
              <a:t> </a:t>
            </a:r>
            <a:r>
              <a:rPr lang="zh-CN" altLang="en-US"/>
              <a:t>凡是我们在艺术作品里发现为美的东西，并不是直接由眼睛，而是由想像力通过眼睛去发现其为美的。——（德国文艺理论家）莱辛</a:t>
            </a:r>
          </a:p>
          <a:p>
            <a:pPr marL="0" indent="0">
              <a:buNone/>
            </a:pPr>
            <a:endParaRPr lang="zh-CN" altLang="en-US"/>
          </a:p>
          <a:p>
            <a:r>
              <a:rPr lang="zh-CN" altLang="en-US"/>
              <a:t>懂得欣赏别人的人，一定会被别人欣赏。赞美是美德的影子。——塞·巴特勒</a:t>
            </a:r>
          </a:p>
          <a:p>
            <a:endParaRPr lang="zh-CN" altLang="en-US"/>
          </a:p>
          <a:p>
            <a:r>
              <a:rPr lang="zh-CN" altLang="en-US"/>
              <a:t>人性中最深切的禀质乃是被人赏识的渴望。——美国心理学家詹姆斯</a:t>
            </a:r>
          </a:p>
          <a:p>
            <a:endParaRPr lang="zh-CN" altLang="en-US"/>
          </a:p>
          <a:p>
            <a:r>
              <a:rPr lang="zh-CN" altLang="en-US"/>
              <a:t>欣赏别人需要爱心，被人欣赏需要魅力。智者尊重每个人，因为他知道人各有所长，也明白成事不易。学会欣赏每个人会让你受益无穷。称赞不但对人的感情，而且对人的理智也起着很大的作用。——列夫·托尔斯泰</a:t>
            </a:r>
          </a:p>
          <a:p>
            <a:endParaRPr lang="zh-CN" altLang="en-US"/>
          </a:p>
          <a:p>
            <a:r>
              <a:rPr lang="zh-CN" altLang="en-US"/>
              <a:t>一般而言，一个善于欣赏别人的人，必是一个丰富的人；一个被别人欣赏的人，必是一个出色的人。——汪国真　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45335" y="792480"/>
            <a:ext cx="8229600" cy="46291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范文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3050" y="1557020"/>
            <a:ext cx="11774805" cy="5088255"/>
          </a:xfrm>
        </p:spPr>
        <p:txBody>
          <a:bodyPr>
            <a:noAutofit/>
          </a:bodyPr>
          <a:lstStyle/>
          <a:p>
            <a:pPr algn="ctr"/>
            <a:r>
              <a:rPr lang="zh-CN" altLang="en-US" sz="3100"/>
              <a:t>驾“欣赏”之扁舟，遨生活之海洋（68分）</a:t>
            </a:r>
          </a:p>
          <a:p>
            <a:pPr algn="l"/>
            <a:r>
              <a:rPr lang="zh-CN" altLang="en-US" sz="3100"/>
              <a:t>    </a:t>
            </a:r>
            <a:r>
              <a:rPr lang="en-US" altLang="zh-CN" sz="3100"/>
              <a:t>   </a:t>
            </a:r>
            <a:r>
              <a:rPr lang="zh-CN" altLang="en-US" sz="3100"/>
              <a:t>在充斥斑斓多彩的时代，生活中不乏“美”的存在。刘瑜教授曾言，“我们不能丧失对美的欣赏。”生活中欣赏普遍存在，有人便说，欣赏美是我们和欣赏的对象之间取得和谐。</a:t>
            </a:r>
          </a:p>
          <a:p>
            <a:pPr algn="l"/>
            <a:r>
              <a:rPr lang="zh-CN" altLang="en-US" sz="3100"/>
              <a:t>    </a:t>
            </a:r>
            <a:r>
              <a:rPr lang="en-US" altLang="zh-CN" sz="3100"/>
              <a:t>   </a:t>
            </a:r>
            <a:r>
              <a:rPr lang="zh-CN" altLang="en-US" sz="3100"/>
              <a:t>欣赏，即愉快地观赏、观察，诚然需要和谐的加持。我们时常驻足欣赏天空，发出"秋水共长天一色"的感叹；我们面对莫奈的《睡莲》，选择保持距离久久欣赏；我们欣赏诸如鲁迅先生这样的大家，也远隔时空长流；我们欣赏自己，亦是“我”与“心”的距离。正如《爱莲说》中作者对莲花所言"可远观而不可亵玩焉"，这种恰到好处的距离，是彼此和谐的保证，是彼此都愉快的观赏过程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93750"/>
            <a:ext cx="12191365" cy="5860415"/>
          </a:xfrm>
        </p:spPr>
        <p:txBody>
          <a:bodyPr>
            <a:noAutofit/>
          </a:bodyPr>
          <a:lstStyle/>
          <a:p>
            <a:r>
              <a:rPr lang="en-US" altLang="zh-CN" sz="1900"/>
              <a:t> </a:t>
            </a:r>
            <a:r>
              <a:rPr lang="en-US" altLang="zh-CN" sz="2000"/>
              <a:t>  </a:t>
            </a:r>
            <a:r>
              <a:rPr lang="zh-CN" altLang="en-US" sz="2000"/>
              <a:t> </a:t>
            </a:r>
            <a:r>
              <a:rPr lang="en-US" altLang="zh-CN" sz="2000"/>
              <a:t>  </a:t>
            </a:r>
            <a:r>
              <a:rPr lang="zh-CN" altLang="en-US" sz="2000"/>
              <a:t>欣赏是建立在价值认同之上所抵达的和谐，使得我们扩大精神幅员，增加心灵铸制。倘若我们并未与自然取得和谐，那么"枪响之后，没有赢家"，我们也因此无法欣赏它的宽广与包容。因此，取得和谐是欣赏的前提，是欣赏的助推器。和谐的状态，让欣赏者与被欣赏者都以最佳状态汲取与绽放，达到一种平衡，欣赏者更易从中有所获得。</a:t>
            </a:r>
          </a:p>
          <a:p>
            <a:r>
              <a:rPr lang="en-US" altLang="zh-CN" sz="2000"/>
              <a:t>       </a:t>
            </a:r>
            <a:r>
              <a:rPr lang="zh-CN" altLang="en-US" sz="2000"/>
              <a:t>然而，这是否意味着欣赏是两者之间完全的和谐？答案显然是否定的，"苍鹰不必变成乌鸦才有和平"，取得和谐亦非趋同，在如今同质化十分严重的时代，人们常将趋同错认为欣赏中的和谐，没有改变，没有创新，近乎相同，是一种无意识地丧失欣赏能力的体现。正因如此，我们才欣赏带来巨大冲击力的新事物、新思想，甚至新的自我。这种所谓“不和谐”，非争吵与不和，而是同中存异，并不是完全相同吻合才是和谐，我们须警惕欣赏他人的过程中和谐的误区。欣赏是"赏"，对你认可与热爱的那一部分的选择性汲取，而非完全成为相同才有欣赏与和谐。</a:t>
            </a:r>
          </a:p>
          <a:p>
            <a:r>
              <a:rPr lang="zh-CN" altLang="en-US" sz="2000"/>
              <a:t>    </a:t>
            </a:r>
            <a:r>
              <a:rPr lang="en-US" altLang="zh-CN" sz="2000"/>
              <a:t>   </a:t>
            </a:r>
            <a:r>
              <a:rPr lang="zh-CN" altLang="en-US" sz="2000"/>
              <a:t>因此，在厘清欣赏与和谐的必要性之后，我们要明白主动欣赏，主动取得和谐。三毛曾言，“无论是阳春白雪，青菜豆腐都要自己去尝一尝啊！”欣赏普遍存在，我们更要懂得如何在我们与被欣赏者之间取得和谐，同时不要丧失欣赏的能力，去发现、去欣赏与我们和谐共存中的值得欣赏的事物，"山在，河在，岁月在，我在，你还要怎样更好的世界？”</a:t>
            </a:r>
          </a:p>
          <a:p>
            <a:r>
              <a:rPr lang="zh-CN" altLang="en-US" sz="2000"/>
              <a:t>    </a:t>
            </a:r>
            <a:r>
              <a:rPr lang="en-US" altLang="zh-CN" sz="2000"/>
              <a:t>  </a:t>
            </a:r>
            <a:r>
              <a:rPr lang="zh-CN" altLang="en-US" sz="2000"/>
              <a:t>欣赏，需要和谐的加持，但也要警惕不要走入“和谐”的死胡同，欣赏与我们取得和谐的值得欣赏的事物、人，取得和谐的一切。同时接受“苍鹰“和“乌鸦”，欣赏带来冲击甚至颠覆的事物，进一步汲取收获以取和谐。驾“欣赏"之扁舟，遨生活之汪洋，在和谐中欣赏，在欣赏中取得和谐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40890" y="662940"/>
            <a:ext cx="8229600" cy="67119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范文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83055"/>
            <a:ext cx="12084685" cy="51936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/>
              <a:t>不止和谐 但求突破（68分）</a:t>
            </a:r>
          </a:p>
          <a:p>
            <a:pPr algn="l"/>
            <a:r>
              <a:rPr lang="en-US" altLang="zh-CN"/>
              <a:t>      </a:t>
            </a:r>
            <a:r>
              <a:rPr lang="zh-CN" altLang="en-US"/>
              <a:t>生活中，我们会欣赏大自然、艺术品、他人乃至自己，欣赏普遍存在。有人认为，欣赏是我们和欣赏对象之间取得和谐，在我看来，欣赏是在与对象取得和谐的基础上，认清自我，寻找突破。</a:t>
            </a:r>
          </a:p>
          <a:p>
            <a:pPr algn="l"/>
            <a:r>
              <a:rPr lang="en-US" altLang="zh-CN"/>
              <a:t>      </a:t>
            </a:r>
            <a:r>
              <a:rPr lang="zh-CN" altLang="en-US"/>
              <a:t>欣赏，是通过自我的审美认知和人生体验，对欣赏对象的表象和内在进行观察和理解。欣赏并非简单的观察，而是带有审美角度去鉴赏品味对象的特点和内在属性。欣赏的过程，即是人们感知世界，认知事物和丰富自我的本能追求。</a:t>
            </a:r>
          </a:p>
          <a:p>
            <a:pPr algn="l"/>
            <a:r>
              <a:rPr lang="en-US" altLang="zh-CN"/>
              <a:t>      </a:t>
            </a:r>
            <a:r>
              <a:rPr lang="zh-CN" altLang="en-US"/>
              <a:t>而欣赏并非仅仅是与对象保持和谐。如果凭借自我并不完善的认知和审美能力，了解认识到欣赏对象的有限特点而出言断定这一认知并无其他作为，必将以偏概全。以自我的限知视角来欣赏观察事物，其理解必然是片面的。即使个人审美能力与人生阅历十分丰富，与欣赏对象保持和谐，也必然无法对自我审美修养和认知事物能力有任何提升，仍然停留在重复实践已有认知的阶段，无法从中汲取养分，也更不会有所突破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265" y="873125"/>
            <a:ext cx="12103735" cy="5834380"/>
          </a:xfrm>
        </p:spPr>
        <p:txBody>
          <a:bodyPr>
            <a:normAutofit fontScale="70000"/>
          </a:bodyPr>
          <a:lstStyle/>
          <a:p>
            <a:r>
              <a:rPr lang="en-US" altLang="zh-CN" sz="3600"/>
              <a:t>       </a:t>
            </a:r>
            <a:r>
              <a:rPr lang="zh-CN" altLang="en-US" sz="3600"/>
              <a:t>因此，欣赏应是在与对象保持和谐的基础上，探索未知，用全新的方式、角度去理解事物，从而得到新的突破。鲁迅对国民党反动派发布的风月文章的认知，并不停留在认识到社会的阴暗面，而是身体力行，呼吁人们正视、认清事实并主动作了改变，从而改变现状。于敏在认识欣赏到外国先进技术的同时，隐性埋名，坚守职位奋战直至中国氢弹研发成功。可见，欣赏不仅仅是与对象保持和谐，更是在认清事实领悟对象特点之后，主动寻求突破，发现对象的疏漏以完善自身；看清对象的美好光明而主动迫近。所以，欣赏不可止步于和谐，而应着眼于对自我的完善与突破。</a:t>
            </a:r>
          </a:p>
          <a:p>
            <a:r>
              <a:rPr lang="en-US" altLang="zh-CN" sz="3600"/>
              <a:t>       </a:t>
            </a:r>
            <a:r>
              <a:rPr lang="zh-CN" altLang="en-US" sz="3600"/>
              <a:t>诚然，与欣赏对象保持和谐是必要的，但也是远远不够的，感知到欣赏对象的特点之后，其特点或好或坏，有如理想国度般亮丽的美好，有如外表粉饰下隐含的弊端，我们在认清事实后，进一步去完善自我，省察自身，用批判性的眼光去看待事物，用认真钻研寻求提升的态度，方是欣赏的完美诠释。</a:t>
            </a:r>
          </a:p>
          <a:p>
            <a:r>
              <a:rPr lang="en-US" altLang="zh-CN" sz="3600"/>
              <a:t>      </a:t>
            </a:r>
            <a:r>
              <a:rPr lang="zh-CN" altLang="en-US" sz="3600"/>
              <a:t>总的来说，欣赏是在与对象取得和谐后寻求完善与突破，不止于和谐，力求改变与提升。愿每一次用心欣赏都会为未来更好的自我作出贡献！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633095"/>
            <a:ext cx="8229600" cy="730885"/>
          </a:xfrm>
        </p:spPr>
        <p:txBody>
          <a:bodyPr>
            <a:normAutofit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范文</a:t>
            </a:r>
            <a:r>
              <a:rPr lang="en-US" altLang="zh-CN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5570" y="1434465"/>
            <a:ext cx="12077065" cy="5100320"/>
          </a:xfrm>
        </p:spPr>
        <p:txBody>
          <a:bodyPr>
            <a:normAutofit/>
          </a:bodyPr>
          <a:lstStyle/>
          <a:p>
            <a:pPr algn="ctr"/>
            <a:r>
              <a:rPr lang="zh-CN" altLang="en-US"/>
              <a:t>赏于心，奏响和谐共鸣（68分）</a:t>
            </a:r>
          </a:p>
          <a:p>
            <a:pPr algn="l"/>
            <a:r>
              <a:rPr lang="en-US" altLang="zh-CN"/>
              <a:t>    </a:t>
            </a:r>
            <a:r>
              <a:rPr lang="zh-CN" altLang="en-US"/>
              <a:t>身处在如此纷繁的社会环境之中，我们不能免于接触到外物，欣赏大自然、艺术品、他人乃至自己以至普遍存在。有人认为，欣赏是我们和欣赏的对象之间取得和谐。我认为确乎如此。</a:t>
            </a:r>
          </a:p>
          <a:p>
            <a:pPr algn="l"/>
            <a:r>
              <a:rPr lang="en-US" altLang="zh-CN"/>
              <a:t>    </a:t>
            </a:r>
            <a:r>
              <a:rPr lang="zh-CN" altLang="en-US"/>
              <a:t>诚然，在面对众多各有所长、令自身心生向往的人与物时，意识到自我与其象征的理想追求的差距，以致于产生落差感是人之常情。这样的落差感所带来的近乎“跂而不能及”的无助、失望之情，似乎在个体与对象的欣赏之中奏起不谐之音。</a:t>
            </a:r>
          </a:p>
          <a:p>
            <a:pPr algn="l"/>
            <a:r>
              <a:rPr lang="en-US" altLang="zh-CN"/>
              <a:t>    </a:t>
            </a:r>
            <a:r>
              <a:rPr lang="zh-CN" altLang="en-US"/>
              <a:t>然而，这样的落差感毕竟是短暂而合乎常情的心理认知。和谐，意味着长期同化、协调而达成的正向稳固状态。我认为，在欣赏的过程之中，确能取得欣赏者与被欣赏者之间的和谐。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" y="753745"/>
            <a:ext cx="12069445" cy="5963285"/>
          </a:xfrm>
        </p:spPr>
        <p:txBody>
          <a:bodyPr>
            <a:normAutofit fontScale="80000"/>
          </a:bodyPr>
          <a:lstStyle/>
          <a:p>
            <a:r>
              <a:rPr lang="en-US" altLang="zh-CN" sz="3000"/>
              <a:t>     显然地，在欣赏各事各物的过程中，我们得以领略各式各样的美，进而提升自身的审美能力——不仅局限于艺术，还包含价值观、人生观乃至世界观的认知。从客观唯物主义哲学的观点来看，实践实则是积累感性材料的过程。而感性材料的不断堆积会使其上升为认识，所形成的认识则会指导个体进行后续实践。正如实践与认识二者相辅相成的关系，不断地欣赏能够塑造我们关于景、情、理之美的认知，从而获得启发。因此，欣赏是达到和谐，先知后行的起点。</a:t>
            </a:r>
          </a:p>
          <a:p>
            <a:r>
              <a:rPr lang="en-US" altLang="zh-CN" sz="3000"/>
              <a:t>     在赏于心、化于行的过程中，我们或自知或不自觉地朝着与欣赏对象所象征的目标进发，乃至于最终达成彼此间的和谐。文豪苏轼正是在领略自然山水的过程中欣赏到自然之美，从而将自身寄托于山水之中，获得与自然山水相通、永恒而不受现世所束的人生观，是以共奏和谐，乃至天地境界。欣赏的最终目的，是为取得共性的和谐。</a:t>
            </a:r>
          </a:p>
          <a:p>
            <a:r>
              <a:rPr lang="en-US" altLang="zh-CN" sz="3000"/>
              <a:t>     当然，于不变之中有变，从更为长远的目光看来，和谐同样是一种变化的状态，复杂而具有多变性。我们不应将自身局限于单一的欣赏对象之中，这样所维系的和谐，实则是一种不谐的禁锢。我们应不断于欣赏中提高自我，以此达成更高层次，不断上升的和谐。</a:t>
            </a:r>
          </a:p>
          <a:p>
            <a:r>
              <a:rPr lang="en-US" altLang="zh-CN" sz="3000"/>
              <a:t>     欣赏，为我们自身与理想之间架起和谐的桥梁。赏于心，乃至奏响和谐共鸣。</a:t>
            </a:r>
            <a:r>
              <a:rPr lang="en-US" altLang="zh-CN"/>
              <a:t>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范文</a:t>
            </a:r>
            <a:r>
              <a:rPr lang="en-US" altLang="zh-CN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/>
              <a:t>欣赏中的和谐（66分）</a:t>
            </a:r>
          </a:p>
          <a:p>
            <a:r>
              <a:rPr lang="en-US" altLang="zh-CN"/>
              <a:t>    </a:t>
            </a:r>
            <a:r>
              <a:rPr lang="zh-CN" altLang="en-US"/>
              <a:t>我们欣赏大自然，抚慰自己的心灵；我们欣赏艺术品，获得美的感受；我们欣赏他人，见贤思齐见不贤而自省；我们欣赏自己，构建起自己的信心。</a:t>
            </a:r>
          </a:p>
          <a:p>
            <a:r>
              <a:rPr lang="en-US" altLang="zh-CN"/>
              <a:t>    </a:t>
            </a:r>
            <a:r>
              <a:rPr lang="zh-CN" altLang="en-US"/>
              <a:t>欣赏不仅普遍存在于当今社会，也存在于过去。细细想来，任何作品的产生与流传，不都是为了给予更多人欣赏的体验吗？必然是作者先欣赏到了某事某物之美，才以各种形式将其记录下来，希望后人也能感受欣赏到其中之美。</a:t>
            </a:r>
          </a:p>
          <a:p>
            <a:r>
              <a:rPr lang="en-US" altLang="zh-CN"/>
              <a:t>    </a:t>
            </a:r>
            <a:r>
              <a:rPr lang="zh-CN" altLang="en-US"/>
              <a:t>其实，除却作者这一次创作者希望带来欣赏者的美之外，欣赏者本身还能因欣赏使自己与欣赏的对象之间取得和谐。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3980" y="664845"/>
            <a:ext cx="11991340" cy="6050280"/>
          </a:xfrm>
        </p:spPr>
        <p:txBody>
          <a:bodyPr>
            <a:normAutofit fontScale="50000"/>
          </a:bodyPr>
          <a:lstStyle/>
          <a:p>
            <a:r>
              <a:rPr lang="en-US" altLang="zh-CN" sz="3600"/>
              <a:t>   </a:t>
            </a:r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苏格拉底说：“未经省察的人生是不值得过的。”私以为，未经欣赏的作品也是不完整的。欣赏者作为二次创作者，与欣赏的对象产生共鸣后随之而来的理解与思考，构筑了二者间的和谐。不再只是创作者将情感传递给欣赏者，而是欣赏者与作品、创作者间双向的互动。</a:t>
            </a:r>
          </a:p>
          <a:p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观《饥饿艺术家》里的主人公，人们从不将他的饥饿表演当作可以被欣赏的艺术来看待，更不会去欣赏他这个人，在那些人眼中，他是愚蠢的小丑、是盈利的工具。当欣赏不被列为可选择的选项，和谐自然更“无枝可依”。当理想被这种不和谐彻底击垮后，饥饿艺术家以绝食来终结这样的不和谐。</a:t>
            </a:r>
          </a:p>
          <a:p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欣赏提供了欣赏者与欣赏的对象之间双向互动的可能，这一可能又为二者间取得和谐搭起了桥梁。</a:t>
            </a:r>
          </a:p>
          <a:p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在网络上，我们常常会看到自认“废物”、“无用”，认为自己一无是处的人。他们被社会被现实所打倒，对于自身的期望与现实中的结果产生了极大的不和谐不平衡。</a:t>
            </a:r>
          </a:p>
          <a:p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际上，他们并非“一无是处”，只是忘却了去欣赏自己，过于重视外部的社会环境，而忽视了内部世界。正如3000年前刻在德尔斐神庙上的神谕所说——认识你自己，欣赏自己，给与真正的“本我”沟通提供了可能，给了解真正的自己提供了机会，促进了个体内部精神世界的和谐。</a:t>
            </a:r>
          </a:p>
          <a:p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史铁生曾说，人可能舍弃一切，却无法舍弃被理解的渴望。如若外部世界中难有理解你的人或事，不如将眼光投向自己，多多欣赏自己，达成内在的和谐，构筑健康的人格。</a:t>
            </a:r>
          </a:p>
          <a:p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当然欣赏自己不代表顾影自怜，而是一种调整状态的方式，以和谐的内在精神状态，面临未来未知的挑战。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769600" y="102870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作文题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     </a:t>
            </a:r>
            <a:r>
              <a:rPr lang="en-US" sz="3600" smtClean="0"/>
              <a:t> </a:t>
            </a:r>
            <a:r>
              <a:rPr sz="3600" smtClean="0"/>
              <a:t>生活中，我们会欣赏大自然、艺术品、他人乃至自己，欣赏普遍存在。有人以为，欣赏是我们和欣赏的对象之间取得和谐。对此，你怎么看？请写一篇文章，谈谈你的思考。</a:t>
            </a:r>
          </a:p>
          <a:p>
            <a:r>
              <a:rPr lang="en-US" sz="3600" smtClean="0"/>
              <a:t>      </a:t>
            </a:r>
            <a:r>
              <a:rPr sz="3600" smtClean="0"/>
              <a:t>要求：①自拟题目；②不少于800字。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审题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7805" y="1308735"/>
            <a:ext cx="11854180" cy="5418455"/>
          </a:xfrm>
        </p:spPr>
        <p:txBody>
          <a:bodyPr>
            <a:normAutofit fontScale="97500" lnSpcReduction="10000"/>
          </a:bodyPr>
          <a:lstStyle/>
          <a:p>
            <a:endParaRPr lang="zh-CN" altLang="en-US" smtClean="0"/>
          </a:p>
          <a:p>
            <a:r>
              <a:rPr lang="zh-CN" altLang="en-US" smtClean="0"/>
              <a:t>第一层，是现象本身：“生活中，我们会欣赏大自然、艺术品、他人乃至自己，欣赏普遍存在。”我们需要考虑现象存在的合理性，并且注意关键词“大自然”、“艺术品”、“自己”、“他人”，不同情境和对象，欣赏应该也略有不同。</a:t>
            </a:r>
          </a:p>
          <a:p>
            <a:pPr marL="0" indent="0">
              <a:buNone/>
            </a:pPr>
            <a:endParaRPr lang="zh-CN" altLang="en-US" smtClean="0"/>
          </a:p>
          <a:p>
            <a:r>
              <a:rPr lang="zh-CN" altLang="en-US" smtClean="0"/>
              <a:t>第二层，是他人观点：“有人以为，欣赏是我们和欣赏的对象之间取得和谐”。我们需要尝试理解他人观点。“和谐”指的是什么？欣赏者和欣赏对象之间如何取得和谐？取得和谐是目的吗？“大自然”、“艺术品”、“自己”、“他人”都能和谐吗？</a:t>
            </a:r>
          </a:p>
          <a:p>
            <a:pPr marL="0" indent="0">
              <a:buNone/>
            </a:pPr>
            <a:endParaRPr lang="zh-CN" altLang="en-US" smtClean="0"/>
          </a:p>
          <a:p>
            <a:r>
              <a:rPr lang="zh-CN" altLang="en-US" smtClean="0"/>
              <a:t>第三层，是隐含的思考：那么，你赞成别人观点吗？如果赞成，请说明原因，如果不赞成，请谈谈你的看法。</a:t>
            </a:r>
            <a:br>
              <a:rPr lang="zh-CN" altLang="en-US" smtClean="0"/>
            </a:br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立意参考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000"/>
              <a:t>   </a:t>
            </a:r>
            <a:r>
              <a:rPr lang="zh-CN" altLang="en-US" sz="4000"/>
              <a:t>示例一：</a:t>
            </a:r>
            <a:r>
              <a:rPr lang="en-US" altLang="zh-CN" sz="4000"/>
              <a:t> 生活中，我们常常会欣赏，欣赏外物和自身，在欣赏中既有和谐，也有矛盾，而欣赏的过程则是和谐与矛盾的调和折中、兼容并包。欣赏既有和谐，也有矛盾。平衡两者的关系，将两者有机结合，才是欣赏的意义与初衷所在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立意参考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    </a:t>
            </a:r>
            <a:r>
              <a:rPr lang="zh-CN" altLang="en-US"/>
              <a:t>示例二：生活中，我们常会欣赏大自然、艺术品，他人乃至自己。有人说欣赏是我们和欣赏对象之间取得和谐。</a:t>
            </a:r>
          </a:p>
          <a:p>
            <a:r>
              <a:rPr lang="en-US" altLang="zh-CN"/>
              <a:t>    </a:t>
            </a:r>
            <a:r>
              <a:rPr lang="zh-CN" altLang="en-US"/>
              <a:t>诚然如此，欣赏的前提是我们能与欣赏对象之间产生和谐。首先，应明晰的是欣赏并不一定代表着认同对方观点。因此此处的和谐并非因思想相同而产生，也并非是物质条件相近才能产生。此处的和谐应当是你我可能持有不同甚至完全相反的观点，但你的观点或你身上所具有的某一特质是我所认同的。只有取得了这种和谐，我们才会欣赏他人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重点问题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>
                <a:solidFill>
                  <a:schemeClr val="tx1"/>
                </a:solidFill>
              </a:rPr>
              <a:t>1、如何理解</a:t>
            </a:r>
            <a:r>
              <a:rPr b="1" smtClean="0">
                <a:sym typeface="+mn-ea"/>
              </a:rPr>
              <a:t>欣赏大自然、艺术品、他人乃至自己</a:t>
            </a:r>
            <a:r>
              <a:rPr lang="zh-CN" b="1" smtClean="0">
                <a:sym typeface="+mn-ea"/>
              </a:rPr>
              <a:t>？</a:t>
            </a:r>
            <a:endParaRPr lang="zh-CN" altLang="en-US" b="1">
              <a:solidFill>
                <a:schemeClr val="tx1"/>
              </a:solidFill>
            </a:endParaRPr>
          </a:p>
          <a:p>
            <a:r>
              <a:rPr lang="zh-CN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（1）大自然的美是永恒的，苏轼有“江上之清风，山间之明月”的闲适；梭罗有瓦尔登湖流连的宁静。李白有“相看两不厌，唯有敬亭山”的惬意；川端康成有“凌晨四点，看海棠花未眠”的静谧，一风一月，一山一水，一花一叶，都可以静观自得，欣赏大自然的美。我们从中国传统文化中，天人合一的境界，便可窥得欣赏大自然的真谛。</a:t>
            </a: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30960"/>
            <a:ext cx="12062460" cy="5224145"/>
          </a:xfrm>
        </p:spPr>
        <p:txBody>
          <a:bodyPr>
            <a:normAutofit/>
          </a:bodyPr>
          <a:lstStyle/>
          <a:p>
            <a:r>
              <a:rPr lang="zh-CN" altLang="en-US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（2）对艺术品的欣赏，欣赏者首先要有敏锐的感知力，或者文化修养积淀，在欣赏的过程中，还要加入自己的审美再创造，才能唤起对艺术品的想象、理解，最终达到一定的审美评价和享受。</a:t>
            </a:r>
          </a:p>
          <a:p>
            <a:r>
              <a:rPr lang="zh-CN" altLang="en-US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（3）欣赏他人，是一种发自内心的尊重，是一种谦逊的修养和善意。看到他人的优点和闪光之处，由衷地赞赏、赏识，对自身来说，是一次取长补短的机会；对他人而言，亦是一种认可和鼓舞，增强幸福感。</a:t>
            </a:r>
          </a:p>
          <a:p>
            <a:r>
              <a:rPr lang="zh-CN" altLang="en-US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（4）欣赏自己是对自身的观照。能够欣赏自己，给自己一份审视，一份认可，这是一种开阔的胸襟，一股悦纳自己的勇气。</a:t>
            </a:r>
          </a:p>
          <a:p>
            <a:endParaRPr lang="zh-CN" altLang="en-US" sz="320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737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  <a:sym typeface="+mn-ea"/>
              </a:rPr>
              <a:t>重点问题</a:t>
            </a:r>
            <a:r>
              <a:rPr lang="zh-CN" altLang="en-US">
                <a:solidFill>
                  <a:srgbClr val="FF0000"/>
                </a:solidFill>
              </a:rPr>
              <a:t/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790" y="1595755"/>
            <a:ext cx="11465560" cy="4905375"/>
          </a:xfrm>
        </p:spPr>
        <p:txBody>
          <a:bodyPr>
            <a:normAutofit fontScale="60000" lnSpcReduction="10000"/>
          </a:bodyPr>
          <a:lstStyle/>
          <a:p>
            <a:r>
              <a:rPr lang="en-US" altLang="zh-CN" sz="10285" b="1">
                <a:solidFill>
                  <a:schemeClr val="tx1"/>
                </a:solidFill>
              </a:rPr>
              <a:t>2</a:t>
            </a:r>
            <a:r>
              <a:rPr lang="zh-CN" altLang="en-US" sz="10285" b="1">
                <a:solidFill>
                  <a:schemeClr val="tx1"/>
                </a:solidFill>
              </a:rPr>
              <a:t>、欣赏的意义是什么？</a:t>
            </a:r>
          </a:p>
          <a:p>
            <a:pPr marL="0" indent="0">
              <a:buNone/>
            </a:pPr>
            <a:r>
              <a:rPr lang="zh-CN" altLang="en-US" sz="6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（</a:t>
            </a:r>
            <a:r>
              <a:rPr lang="en-US" altLang="zh-CN" sz="6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1</a:t>
            </a:r>
            <a:r>
              <a:rPr lang="zh-CN" altLang="en-US" sz="6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）对大自然的欣赏，物我两忘，天人合一，万物静观而自得，四时佳兴与人同，确实是我们和欣赏对象之间的和谐。</a:t>
            </a:r>
          </a:p>
          <a:p>
            <a:pPr marL="0" indent="0">
              <a:buNone/>
            </a:pPr>
            <a:r>
              <a:rPr lang="zh-CN" altLang="en-US" sz="6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（</a:t>
            </a:r>
            <a:r>
              <a:rPr lang="en-US" altLang="zh-CN" sz="6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2</a:t>
            </a:r>
            <a:r>
              <a:rPr lang="zh-CN" altLang="en-US" sz="6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）而对艺术的欣赏，作为一种审美活动，审美主体和审美对象需要有一定的疏离。艺术是源于生活又高于生活的。欣赏者对艺术的欣赏，往往加入了太多主观上的想象，跳脱了和自己的真实距离，是对审美对象本身的欣赏，与其说是和谐，不如说是一种情感上的共鸣，是心理上的触动。</a:t>
            </a:r>
          </a:p>
          <a:p>
            <a:endParaRPr lang="zh-CN" altLang="en-US" sz="64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5745" y="1151255"/>
            <a:ext cx="11817350" cy="5513705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zh-CN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（</a:t>
            </a:r>
            <a:r>
              <a:rPr lang="en-US" altLang="zh-CN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3</a:t>
            </a:r>
            <a:r>
              <a:rPr lang="zh-CN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）对他人的欣赏，这是为人处世方面。欣赏对象变成了人。欣赏他人，对道德修养有一定的要求，有利于和谐，但不一定是取得和谐。欣赏者与欣赏对象若是彼此欣赏，双向认同，自然便于取得和谐。但若是单向度的欣赏，或是仅对某一方面的欣赏，欣赏者的欣赏未必换来欣赏对象的欣赏，和谐自然天阙一角。所以，欣赏本身是无功利的，取得和谐，是无法强求的结果，是可以期待的目标。</a:t>
            </a:r>
            <a:endParaRPr lang="zh-CN" altLang="en-US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  <a:p>
            <a:pPr marL="0" indent="0">
              <a:buNone/>
            </a:pPr>
            <a:r>
              <a:rPr lang="zh-CN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（</a:t>
            </a:r>
            <a:r>
              <a:rPr lang="en-US" altLang="zh-CN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4</a:t>
            </a:r>
            <a:r>
              <a:rPr lang="zh-CN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）对自己的欣赏，这是自我独处的一种方式。欣赏自己，就是和自己和解，接纳自己的不完美，拥抱独一无二的自己。不纠结，不内耗，不死磕自己，不钻牛角尖，这自然是和自己的“和谐”了。</a:t>
            </a:r>
            <a:endParaRPr lang="zh-CN" altLang="en-US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  <a:p>
            <a:endParaRPr lang="zh-CN" altLang="en-US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  <a:p>
            <a:endParaRPr lang="zh-CN" altLang="en-US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sym typeface="+mn-ea"/>
            </a:endParaRPr>
          </a:p>
          <a:p>
            <a:pPr marL="0" indent="0">
              <a:buNone/>
            </a:pPr>
            <a:r>
              <a:rPr lang="zh-CN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综上，欣赏是对客体的一种审美观照，也是主体的一种道德修养。欣赏，可以是我们和欣赏的对象之间取得和谐，也可以是我们和欣赏对象之间有一定疏离。万物静观，欣赏自得。欣赏是一种精神审美，亦是一种灵魂洞察，是一种胸襟气度，更是一种人生智慧。</a:t>
            </a:r>
            <a:endParaRPr lang="zh-CN" altLang="en-US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3305</Words>
  <Application>Microsoft Office PowerPoint</Application>
  <PresentationFormat>自定义</PresentationFormat>
  <Paragraphs>89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欣赏的意义</vt:lpstr>
      <vt:lpstr>作文题</vt:lpstr>
      <vt:lpstr>审题</vt:lpstr>
      <vt:lpstr>立意参考</vt:lpstr>
      <vt:lpstr>立意参考</vt:lpstr>
      <vt:lpstr>重点问题</vt:lpstr>
      <vt:lpstr>PowerPoint 演示文稿</vt:lpstr>
      <vt:lpstr>重点问题 </vt:lpstr>
      <vt:lpstr>PowerPoint 演示文稿</vt:lpstr>
      <vt:lpstr>素材</vt:lpstr>
      <vt:lpstr>素材</vt:lpstr>
      <vt:lpstr>范文1</vt:lpstr>
      <vt:lpstr>PowerPoint 演示文稿</vt:lpstr>
      <vt:lpstr>范文2</vt:lpstr>
      <vt:lpstr>PowerPoint 演示文稿</vt:lpstr>
      <vt:lpstr>范文3</vt:lpstr>
      <vt:lpstr>PowerPoint 演示文稿</vt:lpstr>
      <vt:lpstr>范文4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欣赏的意义</dc:title>
  <dc:creator>rbm.xkw.com</dc:creator>
  <cp:lastModifiedBy>User</cp:lastModifiedBy>
  <cp:revision>2</cp:revision>
  <cp:lastPrinted>2022-02-22T16:50:10Z</cp:lastPrinted>
  <dcterms:created xsi:type="dcterms:W3CDTF">2022-02-22T16:50:10Z</dcterms:created>
  <dcterms:modified xsi:type="dcterms:W3CDTF">2022-03-01T03:35:58Z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