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7" r:id="rId3"/>
    <p:sldId id="342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409" r:id="rId14"/>
    <p:sldId id="316" r:id="rId15"/>
    <p:sldId id="346" r:id="rId16"/>
    <p:sldId id="339" r:id="rId17"/>
    <p:sldId id="345" r:id="rId18"/>
    <p:sldId id="361" r:id="rId19"/>
    <p:sldId id="396" r:id="rId20"/>
    <p:sldId id="397" r:id="rId21"/>
    <p:sldId id="398" r:id="rId22"/>
    <p:sldId id="399" r:id="rId23"/>
    <p:sldId id="337" r:id="rId24"/>
    <p:sldId id="400" r:id="rId25"/>
    <p:sldId id="341" r:id="rId26"/>
    <p:sldId id="348" r:id="rId27"/>
    <p:sldId id="36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914F"/>
    <a:srgbClr val="CC72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5" autoAdjust="0"/>
    <p:restoredTop sz="96318" autoAdjust="0"/>
  </p:normalViewPr>
  <p:slideViewPr>
    <p:cSldViewPr snapToGrid="0">
      <p:cViewPr varScale="1">
        <p:scale>
          <a:sx n="85" d="100"/>
          <a:sy n="85" d="100"/>
        </p:scale>
        <p:origin x="-73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2670-D0B9-4A58-A3DF-C75E6FD593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00A4-2FC7-4E71-869B-4B1AFD5F3A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hyperlink" Target="http://photo.fengniao.com/pic_686576.html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7925" y="1572768"/>
            <a:ext cx="8586966" cy="4032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水陆草木之花，可爱者甚蕃。晋陶渊明独爱菊。自李唐来，世人盛爱牡丹。予独爱莲之出淤泥而不染，濯清涟而不妖，中通外直，不蔓不枝，香远益清，亭亭净植，可远观而不可亵玩焉。予谓菊，花之隐逸者也；牡丹，花之富贵者也；莲，花之君子者也。噫！菊之爱，陶后鲜有闻。莲之爱，同予者何人</a:t>
            </a:r>
            <a:r>
              <a:rPr lang="en-US" altLang="zh-CN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牡丹之爱，宜乎众矣！</a:t>
            </a:r>
            <a:endParaRPr lang="zh-CN" altLang="en-US" sz="2800" dirty="0">
              <a:solidFill>
                <a:schemeClr val="tx1">
                  <a:alpha val="20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152" y="4452964"/>
            <a:ext cx="3008376" cy="24050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961" y="148157"/>
            <a:ext cx="3603061" cy="215798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253099" y="5038859"/>
            <a:ext cx="553998" cy="760522"/>
            <a:chOff x="7063336" y="3583638"/>
            <a:chExt cx="553998" cy="76052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93255" y="3632552"/>
              <a:ext cx="450025" cy="66269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7063336" y="3583638"/>
              <a:ext cx="553998" cy="7605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-400" dirty="0">
                  <a:solidFill>
                    <a:schemeClr val="bg1"/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莲说</a:t>
              </a:r>
              <a:endParaRPr lang="zh-CN" altLang="en-US" sz="2400" spc="-4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527993" y="307975"/>
            <a:ext cx="1304925" cy="41541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爱 </a:t>
            </a:r>
            <a:endParaRPr lang="zh-CN" altLang="en-US" sz="88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莲</a:t>
            </a:r>
            <a:endParaRPr lang="zh-CN" altLang="en-US" sz="88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说</a:t>
            </a:r>
            <a:endParaRPr lang="zh-CN" altLang="en-US" sz="88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89718" y="2757170"/>
            <a:ext cx="948055" cy="28613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周</a:t>
            </a:r>
            <a:endParaRPr lang="zh-CN" altLang="en-US" sz="6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敦</a:t>
            </a:r>
            <a:endParaRPr lang="zh-CN" altLang="en-US" sz="6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颐</a:t>
            </a:r>
            <a:endParaRPr lang="zh-CN" altLang="en-US" sz="6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23554"/>
          <p:cNvSpPr txBox="1"/>
          <p:nvPr/>
        </p:nvSpPr>
        <p:spPr>
          <a:xfrm>
            <a:off x="1098233" y="655638"/>
            <a:ext cx="8031162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9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、水陆草木之花（      ）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、的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、代词，指莲花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、用在主谓之间，取消句子独立性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5608955" y="716280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3399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endParaRPr lang="en-US" altLang="zh-CN" sz="4000" b="1">
              <a:solidFill>
                <a:srgbClr val="FF3399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7924" y="2142109"/>
            <a:ext cx="5470216" cy="50079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419724" y="-1769423"/>
            <a:ext cx="3903313" cy="86274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9065" y="903605"/>
            <a:ext cx="71354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、可爱者甚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蕃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、出淤泥而不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染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濯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清涟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而不妖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、可远观而不可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亵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玩焉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、菊之爱，陶后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鲜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有闻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、牡丹之爱，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宜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乎众矣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758952" y="1438642"/>
            <a:ext cx="4645152" cy="464515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94360" y="1582640"/>
            <a:ext cx="5630336" cy="450115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635" y="592455"/>
            <a:ext cx="63011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、予独爱莲之出淤泥而不染，濯清涟  而不妖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4665" y="1801495"/>
            <a:ext cx="4523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、中通外直，不蔓不枝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8990" y="2684780"/>
            <a:ext cx="5210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、可远观而不可亵玩焉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1900" y="3592195"/>
            <a:ext cx="4940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、莲之爱，同予者何人？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6580" y="4375785"/>
            <a:ext cx="4705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、牡丹之爱，宜乎众矣。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2231" y="1641180"/>
            <a:ext cx="3117513" cy="3049834"/>
            <a:chOff x="1463631" y="1450057"/>
            <a:chExt cx="3984450" cy="3897951"/>
          </a:xfrm>
        </p:grpSpPr>
        <p:pic>
          <p:nvPicPr>
            <p:cNvPr id="2" name="大白-木先生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463631" y="2047173"/>
              <a:ext cx="3897259" cy="3300835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3" name="椭圆 2"/>
            <p:cNvSpPr/>
            <p:nvPr/>
          </p:nvSpPr>
          <p:spPr>
            <a:xfrm>
              <a:off x="1550130" y="1450057"/>
              <a:ext cx="3897951" cy="38979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03721" y="1440652"/>
            <a:ext cx="3769434" cy="3450891"/>
            <a:chOff x="3939422" y="1938528"/>
            <a:chExt cx="4764304" cy="436168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939422" y="1938528"/>
              <a:ext cx="4764304" cy="4361687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73148" y="2685697"/>
            <a:ext cx="2180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latin typeface="+mn-ea"/>
              </a:rPr>
              <a:t>VS</a:t>
            </a:r>
            <a:endParaRPr lang="zh-CN" altLang="en-US" sz="60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52345" y="5060950"/>
            <a:ext cx="2064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</a:rPr>
              <a:t>齐读课文</a:t>
            </a:r>
            <a:endParaRPr lang="zh-CN" altLang="en-US" sz="36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23860" y="5025390"/>
            <a:ext cx="2064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</a:rPr>
              <a:t>配乐朗读</a:t>
            </a:r>
            <a:endParaRPr lang="zh-CN" altLang="en-US" sz="36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07111" y="362693"/>
            <a:ext cx="5292090" cy="829945"/>
            <a:chOff x="3804409" y="362693"/>
            <a:chExt cx="5292090" cy="829945"/>
          </a:xfrm>
        </p:grpSpPr>
        <p:sp>
          <p:nvSpPr>
            <p:cNvPr id="16" name="文本框 15"/>
            <p:cNvSpPr txBox="1"/>
            <p:nvPr/>
          </p:nvSpPr>
          <p:spPr>
            <a:xfrm>
              <a:off x="4877559" y="362693"/>
              <a:ext cx="324421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rgbClr val="26914F"/>
                  </a:solidFill>
                  <a:latin typeface="仿宋" panose="02010609060101010101" charset="-122"/>
                  <a:ea typeface="仿宋" panose="02010609060101010101" charset="-122"/>
                </a:rPr>
                <a:t>体会情感</a:t>
              </a:r>
              <a:endParaRPr lang="zh-CN" altLang="en-US" sz="48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3804409" y="362693"/>
              <a:ext cx="1102995" cy="73088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993504" y="421113"/>
              <a:ext cx="1102995" cy="730885"/>
            </a:xfrm>
            <a:prstGeom prst="rect">
              <a:avLst/>
            </a:prstGeom>
          </p:spPr>
        </p:pic>
      </p:grpSp>
      <p:pic>
        <p:nvPicPr>
          <p:cNvPr id="20" name="纯音乐 - 平沙落雁 (古筝、笛子版纯音乐)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00005" y="502856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97864" y="1626918"/>
            <a:ext cx="3170076" cy="523108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013861" y="1798064"/>
            <a:ext cx="1618956" cy="802632"/>
            <a:chOff x="2825702" y="811272"/>
            <a:chExt cx="1739423" cy="350635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2825702" y="811272"/>
              <a:ext cx="749396" cy="35063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75098" y="811272"/>
              <a:ext cx="99002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0851" y="-1769423"/>
            <a:ext cx="3903313" cy="8627423"/>
          </a:xfrm>
          <a:prstGeom prst="rect">
            <a:avLst/>
          </a:prstGeom>
        </p:spPr>
      </p:pic>
      <p:sp>
        <p:nvSpPr>
          <p:cNvPr id="37" name="Content Placeholder 2"/>
          <p:cNvSpPr txBox="1"/>
          <p:nvPr/>
        </p:nvSpPr>
        <p:spPr>
          <a:xfrm>
            <a:off x="5377180" y="795655"/>
            <a:ext cx="6633845" cy="474091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、文章题为“爱莲说”也就是“说说我对莲花的爱”，作者究竟喜欢莲花的什么？（请用文中的语句回答）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、这几句话从哪几个方面描写莲花的？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zh-CN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找出议论莲花的语句，你认为莲与君子有哪些相同之处？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010" y="362585"/>
            <a:ext cx="474726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品析文意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6899" y="1091184"/>
            <a:ext cx="4764304" cy="4361687"/>
            <a:chOff x="3939422" y="1938528"/>
            <a:chExt cx="4764304" cy="43616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39422" y="1938528"/>
              <a:ext cx="4764304" cy="4361687"/>
            </a:xfrm>
            <a:prstGeom prst="rect">
              <a:avLst/>
            </a:prstGeom>
          </p:spPr>
        </p:pic>
        <p:sp>
          <p:nvSpPr>
            <p:cNvPr id="26" name="椭圆 25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93340" y="472440"/>
            <a:ext cx="26009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出淤泥而不染，濯清涟而不妖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5560" y="1766570"/>
            <a:ext cx="23825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中通外直，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不蔓不枝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5660" y="3157855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香远益清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6990" y="4076700"/>
            <a:ext cx="2044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亭亭净植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0240" y="4947285"/>
            <a:ext cx="3651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可远观而不可亵玩焉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5385" y="447675"/>
            <a:ext cx="5429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身处污浊环境不同流合污、庄重质朴、不哗众取宠，不炫耀自己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77480" y="1607820"/>
            <a:ext cx="4229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正直不苟，豁达大度，不攀附权贵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1560" y="3011170"/>
            <a:ext cx="2939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美名远播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14360" y="3943350"/>
            <a:ext cx="274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端庄廉洁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89190" y="4862195"/>
            <a:ext cx="3035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令人敬重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32" grpId="0"/>
      <p:bldP spid="3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65680" y="2316480"/>
            <a:ext cx="521335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、谁喜欢菊花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?</a:t>
            </a:r>
            <a:r>
              <a:rPr lang="zh-CN" altLang="zh-CN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谁喜欢牡丹？作者对这三种花是什么态度？</a:t>
            </a:r>
            <a:endParaRPr lang="zh-CN" altLang="zh-CN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zh-CN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、文章题目是《爱莲说》，为何要写菊花和牡丹呢？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0645" y="46482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探究写法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文本框 27650"/>
          <p:cNvSpPr txBox="1"/>
          <p:nvPr/>
        </p:nvSpPr>
        <p:spPr>
          <a:xfrm>
            <a:off x="5105400" y="1159193"/>
            <a:ext cx="5562600" cy="4092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菊</a:t>
            </a:r>
            <a:r>
              <a:rPr lang="zh-CN" altLang="en-US" sz="32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是隐逸者，逃避现实。菊花不在春天与百花争艳，而在群葩凋落的秋季独吐幽芳，就像那些不肯与世俗同流合污而离群索居、隐遁山林的逸民高士。为了洁身自好而逃避现实，超然物外，处世态度未免有些消极。</a:t>
            </a:r>
            <a:endParaRPr lang="zh-CN" altLang="en-US" sz="32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2" name="图片 27651" descr="686576">
            <a:hlinkClick r:id="rId1"/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55993" y="953135"/>
            <a:ext cx="3276600" cy="4535488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7656" name="矩形 27655"/>
          <p:cNvSpPr/>
          <p:nvPr/>
        </p:nvSpPr>
        <p:spPr>
          <a:xfrm rot="-10770189" flipV="1">
            <a:off x="6383338" y="333375"/>
            <a:ext cx="2817812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6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叹惋</a:t>
            </a:r>
            <a:endParaRPr lang="zh-CN" altLang="en-US" sz="4800" b="1" dirty="0">
              <a:solidFill>
                <a:srgbClr val="80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框 28674"/>
          <p:cNvSpPr txBox="1"/>
          <p:nvPr/>
        </p:nvSpPr>
        <p:spPr>
          <a:xfrm>
            <a:off x="5436870" y="1709103"/>
            <a:ext cx="5111750" cy="35807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牡</a:t>
            </a:r>
            <a:r>
              <a:rPr lang="zh-CN" altLang="en-US" sz="36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丹是富贵者，贪图享乐。它雍容华贵，绚丽多姿，就像达官显贵和攀附富贵的庸碌之辈。追名逐利，趋炎附势，未免有些庸俗。</a:t>
            </a:r>
            <a:endParaRPr lang="zh-CN" altLang="en-US" sz="36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2" name="矩形 28681"/>
          <p:cNvSpPr/>
          <p:nvPr/>
        </p:nvSpPr>
        <p:spPr>
          <a:xfrm>
            <a:off x="7404100" y="643890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66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鄙薄</a:t>
            </a:r>
            <a:endParaRPr lang="zh-CN" altLang="en-US" sz="4400" b="1" dirty="0">
              <a:solidFill>
                <a:srgbClr val="0066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2" name="图片 1" descr="ea26f188-f0b1-4838-a352-1fbb597ab8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762000"/>
            <a:ext cx="4251960" cy="5605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5" grpId="1"/>
      <p:bldP spid="28682" grpId="0"/>
      <p:bldP spid="2868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29698"/>
          <p:cNvSpPr txBox="1"/>
          <p:nvPr/>
        </p:nvSpPr>
        <p:spPr>
          <a:xfrm>
            <a:off x="5087938" y="1617980"/>
            <a:ext cx="5257800" cy="3192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莲</a:t>
            </a:r>
            <a:r>
              <a:rPr lang="zh-CN" altLang="en-US" sz="32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是君子，高洁典雅。它不染尘俗，就像胸怀磊落，行为正直，德声远播的君子。“出淤泥而不染”，立身污浊尘世却能永葆高洁本色，十分难得。</a:t>
            </a:r>
            <a:endParaRPr lang="zh-CN" altLang="en-US" sz="3200" b="1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00" name="组合 29699"/>
          <p:cNvGrpSpPr/>
          <p:nvPr/>
        </p:nvGrpSpPr>
        <p:grpSpPr>
          <a:xfrm>
            <a:off x="714693" y="844233"/>
            <a:ext cx="3276600" cy="4522787"/>
            <a:chOff x="0" y="0"/>
            <a:chExt cx="2064" cy="2849"/>
          </a:xfrm>
        </p:grpSpPr>
        <p:pic>
          <p:nvPicPr>
            <p:cNvPr id="44035" name="图片 29700" descr="200763195315659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064" cy="2812"/>
            </a:xfrm>
            <a:prstGeom prst="rect">
              <a:avLst/>
            </a:prstGeom>
            <a:noFill/>
            <a:ln w="9525">
              <a:noFill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4036" name="文本框 29701"/>
            <p:cNvSpPr txBox="1"/>
            <p:nvPr/>
          </p:nvSpPr>
          <p:spPr>
            <a:xfrm>
              <a:off x="0" y="0"/>
              <a:ext cx="2064" cy="2849"/>
            </a:xfrm>
            <a:prstGeom prst="rect">
              <a:avLst/>
            </a:prstGeom>
            <a:noFill/>
            <a:ln w="9525" cap="flat" cmpd="sng">
              <a:solidFill>
                <a:srgbClr val="996633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06" name="矩形 29705"/>
          <p:cNvSpPr/>
          <p:nvPr/>
        </p:nvSpPr>
        <p:spPr>
          <a:xfrm>
            <a:off x="6520498" y="620713"/>
            <a:ext cx="19589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6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赞美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699" grpId="1"/>
      <p:bldP spid="29706" grpId="0"/>
      <p:bldP spid="2970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6108" y="776578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温故知新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8297" y="1900262"/>
            <a:ext cx="4628897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积分小组赛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66340" y="2926080"/>
            <a:ext cx="41370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、抢答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3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、抽查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7586"/>
          <p:cNvSpPr txBox="1"/>
          <p:nvPr/>
        </p:nvSpPr>
        <p:spPr>
          <a:xfrm>
            <a:off x="3276600" y="2205038"/>
            <a:ext cx="838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莲</a:t>
            </a:r>
            <a:endParaRPr lang="zh-CN" altLang="en-US" sz="48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6083" name="右箭头 67587"/>
          <p:cNvSpPr/>
          <p:nvPr/>
        </p:nvSpPr>
        <p:spPr>
          <a:xfrm>
            <a:off x="4191000" y="23622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5334000" y="20574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君子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6705600" y="2057400"/>
            <a:ext cx="762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爱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67591" name="组合 67590"/>
          <p:cNvGrpSpPr/>
          <p:nvPr/>
        </p:nvGrpSpPr>
        <p:grpSpPr>
          <a:xfrm>
            <a:off x="7391400" y="1524000"/>
            <a:ext cx="1201738" cy="1603375"/>
            <a:chOff x="3515" y="1344"/>
            <a:chExt cx="757" cy="1010"/>
          </a:xfrm>
        </p:grpSpPr>
        <p:sp>
          <p:nvSpPr>
            <p:cNvPr id="46087" name="右箭头 67591"/>
            <p:cNvSpPr/>
            <p:nvPr/>
          </p:nvSpPr>
          <p:spPr>
            <a:xfrm rot="-1968860" flipV="1">
              <a:off x="3552" y="1344"/>
              <a:ext cx="618" cy="102"/>
            </a:xfrm>
            <a:prstGeom prst="rightArrow">
              <a:avLst>
                <a:gd name="adj1" fmla="val 50000"/>
                <a:gd name="adj2" fmla="val 151274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088" name="右箭头 67592"/>
            <p:cNvSpPr/>
            <p:nvPr/>
          </p:nvSpPr>
          <p:spPr>
            <a:xfrm>
              <a:off x="3600" y="1824"/>
              <a:ext cx="672" cy="48"/>
            </a:xfrm>
            <a:prstGeom prst="rightArrow">
              <a:avLst>
                <a:gd name="adj1" fmla="val 50000"/>
                <a:gd name="adj2" fmla="val 35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089" name="右箭头 67593"/>
            <p:cNvSpPr/>
            <p:nvPr/>
          </p:nvSpPr>
          <p:spPr>
            <a:xfrm rot="938188">
              <a:off x="3515" y="2241"/>
              <a:ext cx="756" cy="113"/>
            </a:xfrm>
            <a:prstGeom prst="rightArrow">
              <a:avLst>
                <a:gd name="adj1" fmla="val 50000"/>
                <a:gd name="adj2" fmla="val 167039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7595" name="文本框 67594"/>
          <p:cNvSpPr txBox="1"/>
          <p:nvPr/>
        </p:nvSpPr>
        <p:spPr>
          <a:xfrm>
            <a:off x="8305800" y="990600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生态环境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6" name="文本框 67595"/>
          <p:cNvSpPr txBox="1"/>
          <p:nvPr/>
        </p:nvSpPr>
        <p:spPr>
          <a:xfrm>
            <a:off x="8534400" y="1989138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体态香气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7" name="文本框 67596"/>
          <p:cNvSpPr txBox="1"/>
          <p:nvPr/>
        </p:nvSpPr>
        <p:spPr>
          <a:xfrm>
            <a:off x="8610600" y="289560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风度气质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8" name="文本框 67597"/>
          <p:cNvSpPr txBox="1"/>
          <p:nvPr/>
        </p:nvSpPr>
        <p:spPr>
          <a:xfrm>
            <a:off x="3124200" y="319088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菊</a:t>
            </a:r>
            <a:endParaRPr lang="zh-CN" altLang="en-US" sz="40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9" name="右箭头 67598"/>
          <p:cNvSpPr/>
          <p:nvPr/>
        </p:nvSpPr>
        <p:spPr>
          <a:xfrm>
            <a:off x="4343400" y="625475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0" name="文本框 67599"/>
          <p:cNvSpPr txBox="1"/>
          <p:nvPr/>
        </p:nvSpPr>
        <p:spPr>
          <a:xfrm>
            <a:off x="5554663" y="349250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隐逸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601" name="右箭头 67600"/>
          <p:cNvSpPr/>
          <p:nvPr/>
        </p:nvSpPr>
        <p:spPr>
          <a:xfrm>
            <a:off x="7086600" y="549275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2" name="文本框 67601"/>
          <p:cNvSpPr txBox="1"/>
          <p:nvPr/>
        </p:nvSpPr>
        <p:spPr>
          <a:xfrm>
            <a:off x="8153400" y="288925"/>
            <a:ext cx="1143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惜</a:t>
            </a:r>
            <a:endParaRPr lang="zh-CN" altLang="en-US" sz="40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603" name="文本框 67602"/>
          <p:cNvSpPr txBox="1"/>
          <p:nvPr/>
        </p:nvSpPr>
        <p:spPr>
          <a:xfrm>
            <a:off x="3124200" y="396240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牡丹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604" name="右箭头 67603"/>
          <p:cNvSpPr/>
          <p:nvPr/>
        </p:nvSpPr>
        <p:spPr>
          <a:xfrm>
            <a:off x="4495800" y="42672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5" name="文本框 67604"/>
          <p:cNvSpPr txBox="1"/>
          <p:nvPr/>
        </p:nvSpPr>
        <p:spPr>
          <a:xfrm>
            <a:off x="5867400" y="3962400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富贵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606" name="右箭头 67605"/>
          <p:cNvSpPr/>
          <p:nvPr/>
        </p:nvSpPr>
        <p:spPr>
          <a:xfrm>
            <a:off x="7239000" y="41910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7" name="文本框 67606"/>
          <p:cNvSpPr txBox="1"/>
          <p:nvPr/>
        </p:nvSpPr>
        <p:spPr>
          <a:xfrm>
            <a:off x="8610600" y="38862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鄙</a:t>
            </a:r>
            <a:endParaRPr lang="zh-CN" altLang="en-US" sz="40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67608" name="组合 67607"/>
          <p:cNvGrpSpPr/>
          <p:nvPr/>
        </p:nvGrpSpPr>
        <p:grpSpPr>
          <a:xfrm>
            <a:off x="2663190" y="1143000"/>
            <a:ext cx="1222375" cy="1219200"/>
            <a:chOff x="622" y="864"/>
            <a:chExt cx="770" cy="768"/>
          </a:xfrm>
        </p:grpSpPr>
        <p:sp>
          <p:nvSpPr>
            <p:cNvPr id="46104" name="文本框 67608"/>
            <p:cNvSpPr txBox="1"/>
            <p:nvPr/>
          </p:nvSpPr>
          <p:spPr>
            <a:xfrm>
              <a:off x="622" y="864"/>
              <a:ext cx="464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正衬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6105" name="下箭头 67609"/>
            <p:cNvSpPr/>
            <p:nvPr/>
          </p:nvSpPr>
          <p:spPr>
            <a:xfrm>
              <a:off x="1296" y="864"/>
              <a:ext cx="96" cy="768"/>
            </a:xfrm>
            <a:prstGeom prst="downArrow">
              <a:avLst>
                <a:gd name="adj1" fmla="val 50000"/>
                <a:gd name="adj2" fmla="val 20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7611" name="组合 67610"/>
          <p:cNvGrpSpPr/>
          <p:nvPr/>
        </p:nvGrpSpPr>
        <p:grpSpPr>
          <a:xfrm>
            <a:off x="2778125" y="2895600"/>
            <a:ext cx="993775" cy="1219200"/>
            <a:chOff x="766" y="2208"/>
            <a:chExt cx="626" cy="768"/>
          </a:xfrm>
        </p:grpSpPr>
        <p:sp>
          <p:nvSpPr>
            <p:cNvPr id="46107" name="文本框 67611"/>
            <p:cNvSpPr txBox="1"/>
            <p:nvPr/>
          </p:nvSpPr>
          <p:spPr>
            <a:xfrm>
              <a:off x="766" y="2256"/>
              <a:ext cx="464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反衬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6108" name="上箭头 67612"/>
            <p:cNvSpPr/>
            <p:nvPr/>
          </p:nvSpPr>
          <p:spPr>
            <a:xfrm>
              <a:off x="1296" y="2208"/>
              <a:ext cx="96" cy="624"/>
            </a:xfrm>
            <a:prstGeom prst="upArrow">
              <a:avLst>
                <a:gd name="adj1" fmla="val 50000"/>
                <a:gd name="adj2" fmla="val 1625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353695" y="3624580"/>
            <a:ext cx="3868420" cy="28365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7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/>
      <p:bldP spid="67595" grpId="0"/>
      <p:bldP spid="67596" grpId="0"/>
      <p:bldP spid="67597" grpId="0"/>
      <p:bldP spid="67598" grpId="0"/>
      <p:bldP spid="67600" grpId="0"/>
      <p:bldP spid="67602" grpId="0"/>
      <p:bldP spid="67603" grpId="0"/>
      <p:bldP spid="67605" grpId="0"/>
      <p:bldP spid="676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57935" y="532756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7212" y="1525768"/>
            <a:ext cx="5557714" cy="49183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07305" y="568960"/>
            <a:ext cx="6096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</a:t>
            </a: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既不愿像陶渊明那样消极避世，又不愿像世人那样追逐功名富贵，他要在污浊的世间独立不移，永远保持清白的操守和正直的品德。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1905" y="34207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托物言志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1745"/>
          <p:cNvSpPr txBox="1"/>
          <p:nvPr/>
        </p:nvSpPr>
        <p:spPr>
          <a:xfrm>
            <a:off x="2888298" y="481330"/>
            <a:ext cx="6697662" cy="313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作者以“莲”自喻，托物言志</a:t>
            </a:r>
            <a:r>
              <a:rPr lang="en-US" altLang="zh-CN" sz="36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借抒写爱莲之情，表达了自己洁身自好</a:t>
            </a:r>
            <a:r>
              <a:rPr lang="en-US" altLang="zh-CN" sz="36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不慕富贵的</a:t>
            </a:r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人生态度，委婉地批判了追名逐利，趋炎附势的污浊世风。</a:t>
            </a:r>
            <a:endParaRPr lang="zh-CN" altLang="en-US" sz="3600" b="1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1061720" y="3681730"/>
            <a:ext cx="10760710" cy="3408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469869" y="982866"/>
            <a:ext cx="4290116" cy="58751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9710" y="7664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情感延伸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265" y="2371090"/>
            <a:ext cx="6918960" cy="2122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如果让你来选择，</a:t>
            </a:r>
            <a:endParaRPr lang="zh-CN" altLang="en-US" sz="6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你愿做那一类人？</a:t>
            </a:r>
            <a:endParaRPr lang="zh-CN" altLang="en-US" sz="6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714992" y="253454"/>
            <a:ext cx="2051304" cy="35874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6033" y="253454"/>
            <a:ext cx="2051304" cy="358749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535457" y="4664799"/>
            <a:ext cx="2381167" cy="1746563"/>
          </a:xfrm>
          <a:prstGeom prst="rect">
            <a:avLst/>
          </a:prstGeom>
        </p:spPr>
      </p:pic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794385" y="14605"/>
            <a:ext cx="2613660" cy="1149985"/>
          </a:xfrm>
        </p:spPr>
        <p:txBody>
          <a:bodyPr anchor="ctr"/>
          <a:p>
            <a:pPr algn="l"/>
            <a:r>
              <a:rPr lang="zh-CN" altLang="en-US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</a:rPr>
              <a:t>莲实采撷</a:t>
            </a:r>
            <a:endParaRPr lang="zh-CN" altLang="en-US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188595" y="1250950"/>
            <a:ext cx="9852660" cy="4234180"/>
          </a:xfrm>
        </p:spPr>
        <p:txBody>
          <a:bodyPr/>
          <a:p>
            <a:r>
              <a:rPr lang="en-US" altLang="zh-CN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、体现莲生长环境的句子：</a:t>
            </a:r>
            <a:endParaRPr lang="zh-CN" altLang="en-US" sz="32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、体现莲美名远扬的句子：</a:t>
            </a:r>
            <a:endParaRPr lang="zh-CN" altLang="en-US" sz="32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、体现莲美丽端庄不妖艳不张扬的句子：</a:t>
            </a:r>
            <a:endParaRPr lang="zh-CN" altLang="en-US" sz="32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、体现莲花正直通达的句子：</a:t>
            </a:r>
            <a:endParaRPr lang="zh-CN" altLang="en-US" sz="32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、最能概括莲高贵品质的句子：</a:t>
            </a:r>
            <a:endParaRPr lang="zh-CN" altLang="en-US" sz="32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</a:t>
            </a:r>
            <a:r>
              <a:rPr lang="zh-CN" altLang="en-US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、体现作者对追逐名利贪图富贵之流嘲讽的句子：</a:t>
            </a:r>
            <a:endParaRPr lang="zh-CN" altLang="en-US" sz="32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</a:t>
            </a:r>
            <a:r>
              <a:rPr lang="zh-CN" altLang="en-US" sz="3200" b="1" dirty="0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、体现作者坚守志向，又感叹知音少的句子：</a:t>
            </a:r>
            <a:endParaRPr lang="zh-CN" altLang="en-US" sz="3200" b="1" dirty="0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charRg st="48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7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charRg st="79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charRg st="103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6769" y="694944"/>
            <a:ext cx="5470216" cy="50079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06818" y="346710"/>
            <a:ext cx="227139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作 业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7115" y="2360295"/>
            <a:ext cx="55283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、以</a:t>
            </a:r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梅、兰、竹、菊</a:t>
            </a:r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四君子任选其一作为写作对象，写一篇</a:t>
            </a:r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爱</a:t>
            </a:r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··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</a:t>
            </a:r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，不少于</a:t>
            </a:r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300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字。</a:t>
            </a:r>
            <a:endParaRPr lang="zh-CN" altLang="en-US" sz="2800" b="1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8870" y="4053205"/>
            <a:ext cx="4511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、完成基础训练第</a:t>
            </a:r>
            <a:r>
              <a:rPr lang="en-US" altLang="zh-CN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16</a:t>
            </a:r>
            <a:r>
              <a:rPr lang="zh-CN" altLang="en-US" sz="2800" b="1">
                <a:solidFill>
                  <a:srgbClr val="26914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课。</a:t>
            </a:r>
            <a:endParaRPr lang="zh-CN" altLang="en-US" sz="2800" b="1">
              <a:solidFill>
                <a:srgbClr val="26914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5362"/>
          <p:cNvSpPr txBox="1"/>
          <p:nvPr/>
        </p:nvSpPr>
        <p:spPr>
          <a:xfrm>
            <a:off x="4803775" y="1066800"/>
            <a:ext cx="6858000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下列句中红色的词语解释正确的一项是（   ）</a:t>
            </a:r>
            <a:endParaRPr lang="zh-CN" altLang="en-US" sz="36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en-US" altLang="zh-CN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、濯清莲而不</a:t>
            </a:r>
            <a:r>
              <a:rPr lang="zh-CN" altLang="en-US" sz="36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妖</a:t>
            </a:r>
            <a:endParaRPr lang="zh-CN" altLang="en-US" sz="36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en-US" altLang="zh-CN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、妖艳</a:t>
            </a:r>
            <a:endParaRPr lang="zh-CN" altLang="en-US" sz="36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</a:t>
            </a:r>
            <a:r>
              <a:rPr lang="en-US" altLang="zh-CN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、妖怪</a:t>
            </a:r>
            <a:endParaRPr lang="zh-CN" altLang="en-US" sz="36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</a:t>
            </a:r>
            <a:r>
              <a:rPr lang="en-US" altLang="zh-CN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36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、艳丽</a:t>
            </a:r>
            <a:endParaRPr lang="zh-CN" altLang="en-US" sz="36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989" y="2255139"/>
            <a:ext cx="4764304" cy="4361687"/>
            <a:chOff x="3939422" y="1938528"/>
            <a:chExt cx="4764304" cy="43616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39422" y="1938528"/>
              <a:ext cx="4764304" cy="4361687"/>
            </a:xfrm>
            <a:prstGeom prst="rect">
              <a:avLst/>
            </a:prstGeom>
          </p:spPr>
        </p:pic>
        <p:sp>
          <p:nvSpPr>
            <p:cNvPr id="26" name="椭圆 25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27215" y="1621790"/>
            <a:ext cx="1366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C</a:t>
            </a:r>
            <a:endParaRPr lang="en-US" altLang="zh-CN" sz="3200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6386"/>
          <p:cNvSpPr txBox="1"/>
          <p:nvPr/>
        </p:nvSpPr>
        <p:spPr>
          <a:xfrm>
            <a:off x="1065530" y="1295400"/>
            <a:ext cx="601980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、香远</a:t>
            </a:r>
            <a:r>
              <a:rPr lang="zh-CN" altLang="en-US" sz="40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益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清（   ）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、更加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、有意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、益处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4217035" y="1311275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endParaRPr lang="en-US" altLang="zh-CN" sz="3600" b="1">
              <a:solidFill>
                <a:srgbClr val="FF0066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78065" y="852805"/>
            <a:ext cx="4057650" cy="535368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7410"/>
          <p:cNvSpPr txBox="1"/>
          <p:nvPr/>
        </p:nvSpPr>
        <p:spPr>
          <a:xfrm>
            <a:off x="6400800" y="137160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2530" name="文本框 17411"/>
          <p:cNvSpPr txBox="1"/>
          <p:nvPr/>
        </p:nvSpPr>
        <p:spPr>
          <a:xfrm>
            <a:off x="4098925" y="1219200"/>
            <a:ext cx="754380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40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亭亭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净植（    ）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、亭子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、耸立的样子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、美丽的姿态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6929120" y="1226820"/>
            <a:ext cx="2133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endParaRPr lang="en-US" altLang="zh-CN" sz="40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59435" y="2209800"/>
            <a:ext cx="4141470" cy="4479925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8434"/>
          <p:cNvSpPr txBox="1"/>
          <p:nvPr/>
        </p:nvSpPr>
        <p:spPr>
          <a:xfrm>
            <a:off x="8229600" y="838200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4" name="文本框 18435"/>
          <p:cNvSpPr txBox="1"/>
          <p:nvPr/>
        </p:nvSpPr>
        <p:spPr>
          <a:xfrm>
            <a:off x="974725" y="1219200"/>
            <a:ext cx="769620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、可远观而不可亵</a:t>
            </a:r>
            <a:r>
              <a:rPr lang="zh-CN" altLang="en-US" sz="40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玩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焉（    ）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、玩耍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、玩弄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、游玩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7011670" y="12954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en-US" altLang="zh-CN" sz="40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endParaRPr lang="en-US" altLang="zh-CN" sz="40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70925" y="1032510"/>
            <a:ext cx="2957830" cy="517398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9458"/>
          <p:cNvSpPr txBox="1"/>
          <p:nvPr/>
        </p:nvSpPr>
        <p:spPr>
          <a:xfrm>
            <a:off x="3535680" y="1600200"/>
            <a:ext cx="80010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、花之</a:t>
            </a:r>
            <a:r>
              <a:rPr lang="zh-CN" altLang="en-US" sz="40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隐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逸者也（     ）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、隐居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、隐藏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、逃跑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4578" name="文本框 19459"/>
          <p:cNvSpPr txBox="1"/>
          <p:nvPr/>
        </p:nvSpPr>
        <p:spPr>
          <a:xfrm>
            <a:off x="6781800" y="1295400"/>
            <a:ext cx="1752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7621905" y="1676400"/>
            <a:ext cx="1752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endParaRPr lang="en-US" altLang="zh-CN" sz="32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3474720"/>
            <a:ext cx="5102225" cy="3055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0482"/>
          <p:cNvSpPr txBox="1"/>
          <p:nvPr/>
        </p:nvSpPr>
        <p:spPr>
          <a:xfrm>
            <a:off x="1692910" y="1063625"/>
            <a:ext cx="867092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、花之</a:t>
            </a:r>
            <a:r>
              <a:rPr lang="zh-CN" altLang="en-US" sz="40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君子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者也（     ）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、品德高尚的人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、地位高的人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、丈夫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6136958" y="1063625"/>
            <a:ext cx="152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40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endParaRPr lang="en-US" altLang="zh-CN" sz="40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86880" y="2313940"/>
            <a:ext cx="5674360" cy="45370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2530"/>
          <p:cNvSpPr txBox="1"/>
          <p:nvPr/>
        </p:nvSpPr>
        <p:spPr>
          <a:xfrm>
            <a:off x="2621280" y="685483"/>
            <a:ext cx="7866063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独爱莲</a:t>
            </a:r>
            <a:r>
              <a:rPr lang="zh-CN" altLang="en-US" sz="40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之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出淤泥而不染（    ）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4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、的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、代词指莲花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  <a:r>
              <a:rPr lang="en-US" altLang="zh-CN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、用在主谓之间取消句子                    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独立性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8782050" y="662940"/>
            <a:ext cx="12065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40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C</a:t>
            </a:r>
            <a:endParaRPr lang="en-US" altLang="zh-CN" sz="40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7495" y="2260600"/>
            <a:ext cx="3976370" cy="4089400"/>
            <a:chOff x="1463631" y="1450057"/>
            <a:chExt cx="3984450" cy="3897951"/>
          </a:xfrm>
        </p:grpSpPr>
        <p:pic>
          <p:nvPicPr>
            <p:cNvPr id="2" name="大白-木先生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463631" y="2047173"/>
              <a:ext cx="3897259" cy="3300835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3" name="椭圆 2"/>
            <p:cNvSpPr/>
            <p:nvPr/>
          </p:nvSpPr>
          <p:spPr>
            <a:xfrm>
              <a:off x="1550130" y="1450057"/>
              <a:ext cx="3897951" cy="38979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46-莲花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914F"/>
      </a:accent1>
      <a:accent2>
        <a:srgbClr val="CC729B"/>
      </a:accent2>
      <a:accent3>
        <a:srgbClr val="E55618"/>
      </a:accent3>
      <a:accent4>
        <a:srgbClr val="2A3D52"/>
      </a:accent4>
      <a:accent5>
        <a:srgbClr val="2A3D52"/>
      </a:accent5>
      <a:accent6>
        <a:srgbClr val="00ADEF"/>
      </a:accent6>
      <a:hlink>
        <a:srgbClr val="00ADEF"/>
      </a:hlink>
      <a:folHlink>
        <a:srgbClr val="00ADEF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2161</Words>
  <Application>WPS 演示</Application>
  <PresentationFormat>自定义</PresentationFormat>
  <Paragraphs>225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方正黄草简体</vt:lpstr>
      <vt:lpstr>仿宋</vt:lpstr>
      <vt:lpstr>Times New Roman</vt:lpstr>
      <vt:lpstr>华文行楷</vt:lpstr>
      <vt:lpstr>方正苏新诗柳楷简体</vt:lpstr>
      <vt:lpstr>Lao UI</vt:lpstr>
      <vt:lpstr>微软雅黑</vt:lpstr>
      <vt:lpstr>Arial Unicode MS</vt:lpstr>
      <vt:lpstr>Calibri</vt:lpstr>
      <vt:lpstr>隶书</vt:lpstr>
      <vt:lpstr>楷体_GB2312</vt:lpstr>
      <vt:lpstr>新宋体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莲实采撷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莲</dc:title>
  <dc:creator>第一PPT</dc:creator>
  <cp:keywords>www.1ppt.com</cp:keywords>
  <dc:description>www.1ppt.com</dc:description>
  <cp:lastModifiedBy>ylc</cp:lastModifiedBy>
  <cp:revision>121</cp:revision>
  <dcterms:created xsi:type="dcterms:W3CDTF">2015-10-07T12:43:00Z</dcterms:created>
  <dcterms:modified xsi:type="dcterms:W3CDTF">2019-04-18T00:11:40Z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