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gif" ContentType="image/gif"/>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84" r:id="rId3"/>
    <p:sldId id="259" r:id="rId4"/>
    <p:sldId id="313" r:id="rId5"/>
    <p:sldId id="314" r:id="rId6"/>
    <p:sldId id="315" r:id="rId7"/>
    <p:sldId id="316" r:id="rId8"/>
    <p:sldId id="276" r:id="rId9"/>
    <p:sldId id="268" r:id="rId10"/>
    <p:sldId id="329" r:id="rId11"/>
    <p:sldId id="277" r:id="rId12"/>
    <p:sldId id="328" r:id="rId13"/>
    <p:sldId id="291" r:id="rId14"/>
    <p:sldId id="330" r:id="rId15"/>
    <p:sldId id="292" r:id="rId16"/>
    <p:sldId id="331" r:id="rId17"/>
    <p:sldId id="318" r:id="rId18"/>
    <p:sldId id="332" r:id="rId19"/>
    <p:sldId id="333" r:id="rId20"/>
    <p:sldId id="334" r:id="rId21"/>
    <p:sldId id="339" r:id="rId22"/>
    <p:sldId id="335" r:id="rId23"/>
    <p:sldId id="341" r:id="rId24"/>
    <p:sldId id="342" r:id="rId25"/>
    <p:sldId id="343" r:id="rId26"/>
    <p:sldId id="337" r:id="rId27"/>
    <p:sldId id="338" r:id="rId28"/>
  </p:sldIdLst>
  <p:sldSz cx="9144000" cy="6858000" type="screen4x3"/>
  <p:notesSz cx="6858000" cy="9144000"/>
  <p:custDataLst>
    <p:tags r:id="rId29"/>
  </p:custDataLst>
  <p:defaultTextStyle>
    <a:defPPr>
      <a:defRPr lang="zh-CN"/>
    </a:defPPr>
    <a:lvl1pPr marL="0" lvl="0"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39"/>
    <p:restoredTop sz="94682"/>
  </p:normalViewPr>
  <p:slideViewPr>
    <p:cSldViewPr showGuides="1">
      <p:cViewPr>
        <p:scale>
          <a:sx n="107" d="100"/>
          <a:sy n="107" d="100"/>
        </p:scale>
        <p:origin x="-84" y="72"/>
      </p:cViewPr>
      <p:guideLst>
        <p:guide orient="horz" pos="2159"/>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tags" Target="tags/tag1.xml" /><Relationship Id="rId3" Type="http://schemas.openxmlformats.org/officeDocument/2006/relationships/slide" Target="slides/slide1.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p:sp>
        <p:nvSpPr>
          <p:cNvPr id="2355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355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smtClean="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52" name="Rectangle 4"/>
          <p:cNvSpPr>
            <a:spLocks noTextEdit="1"/>
          </p:cNvSpPr>
          <p:nvPr>
            <p:ph type="sldImg" idx="6"/>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355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endPar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第二级</a:t>
            </a:r>
            <a:endPar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第三级</a:t>
            </a:r>
            <a:endPar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第四级</a:t>
            </a:r>
            <a:endPar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第五级</a:t>
            </a:r>
            <a:endPar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355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355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fontAlgn="base" hangingPunct="1"/>
            <a:fld id="{9A0DB2DC-4C9A-4742-B13C-FB6460FD3503}" type="slidenum">
              <a:rPr lang="en-US" altLang="zh-CN" sz="1200" strike="noStrike" noProof="1">
                <a:latin typeface="Times New Roman" panose="02020603050405020304" pitchFamily="18" charset="0"/>
                <a:ea typeface="宋体" panose="02010600030101010101" pitchFamily="2" charset="-122"/>
                <a:cs typeface="+mn-cs"/>
              </a:rPr>
              <a:t/>
            </a:fld>
            <a:endParaRPr lang="en-US" altLang="zh-CN"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241" name="Rectangle 7"/>
          <p:cNvSpPr txBox="1">
            <a:spLocks noGrp="1"/>
          </p:cNvSpPr>
          <p:nvPr>
            <p:ph type="sldNum" sz="quarter"/>
          </p:nvPr>
        </p:nvSpPr>
        <p:spPr>
          <a:xfrm>
            <a:off x="3886200" y="8686800"/>
            <a:ext cx="2971800" cy="457200"/>
          </a:xfrm>
          <a:prstGeom prst="rect">
            <a:avLst/>
          </a:prstGeom>
          <a:noFill/>
          <a:ln w="9525">
            <a:noFill/>
          </a:ln>
        </p:spPr>
        <p:txBody>
          <a:bodyPr wrap="square" lIns="91440" tIns="45720" rIns="91440" bIns="45720" anchor="b"/>
          <a:lstStyle/>
          <a:p>
            <a:pPr lvl="0" indent="0" algn="r"/>
            <a:fld id="{9A0DB2DC-4C9A-4742-B13C-FB6460FD3503}" type="slidenum">
              <a:rPr lang="en-US" altLang="zh-CN" sz="1200"/>
              <a:t>7</a:t>
            </a:fld>
            <a:endParaRPr lang="en-US" altLang="zh-CN" sz="1200"/>
          </a:p>
        </p:txBody>
      </p:sp>
      <p:sp>
        <p:nvSpPr>
          <p:cNvPr id="10242" name="Rectangle 2"/>
          <p:cNvSpPr>
            <a:spLocks noTextEdit="1"/>
          </p:cNvSpPr>
          <p:nvPr>
            <p:ph type="sldImg" idx="1"/>
          </p:nvPr>
        </p:nvSpPr>
        <p:spPr>
          <a:solidFill>
            <a:srgbClr val="FFFFFF"/>
          </a:solidFill>
        </p:spPr>
      </p:sp>
      <p:sp>
        <p:nvSpPr>
          <p:cNvPr id="10243" name="Rectangle 3"/>
          <p:cNvSpPr/>
          <p:nvPr>
            <p:ph type="body" idx="2"/>
          </p:nvPr>
        </p:nvSpPr>
        <p:spPr>
          <a:solidFill>
            <a:srgbClr val="FFFFFF"/>
          </a:solidFill>
          <a:ln>
            <a:solidFill>
              <a:srgbClr val="000000"/>
            </a:solidFill>
            <a:miter/>
          </a:ln>
        </p:spPr>
        <p:txBody>
          <a:bodyPr wrap="square" lIns="91440" tIns="45720" rIns="91440" bIns="45720" anchor="t"/>
          <a:lstStyle/>
          <a:p>
            <a:pPr lvl="0" eaLnBrk="1" hangingPunct="1"/>
            <a:endParaRPr lang="zh-CN" altLang="zh-CN"/>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Times New Roman" panose="02020603050405020304" pitchFamily="18" charset="0"/>
                <a:ea typeface="宋体" panose="02010600030101010101" pitchFamily="2" charset="-122"/>
                <a:cs typeface="+mn-cs"/>
              </a:rPr>
              <a:t/>
            </a:fld>
            <a:endParaRPr lang="en-US" altLang="zh-CN" strike="noStrike" noProof="1">
              <a:latin typeface="Times New Roman" panose="02020603050405020304" pitchFamily="18"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Times New Roman" panose="02020603050405020304" pitchFamily="18" charset="0"/>
                <a:ea typeface="宋体" panose="02010600030101010101" pitchFamily="2" charset="-122"/>
                <a:cs typeface="+mn-cs"/>
              </a:rPr>
              <a:t/>
            </a:fld>
            <a:endParaRPr lang="en-US" altLang="zh-CN" strike="noStrike" noProof="1">
              <a:latin typeface="Times New Roman" panose="02020603050405020304" pitchFamily="18"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676900" cy="5486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Times New Roman" panose="02020603050405020304" pitchFamily="18" charset="0"/>
                <a:ea typeface="宋体" panose="02010600030101010101" pitchFamily="2" charset="-122"/>
                <a:cs typeface="+mn-cs"/>
              </a:rPr>
              <a:t/>
            </a:fld>
            <a:endParaRPr lang="en-US" altLang="zh-CN" strike="noStrike" noProof="1">
              <a:latin typeface="Times New Roman" panose="02020603050405020304" pitchFamily="18"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Times New Roman" panose="02020603050405020304" pitchFamily="18" charset="0"/>
                <a:ea typeface="宋体" panose="02010600030101010101" pitchFamily="2" charset="-122"/>
                <a:cs typeface="+mn-cs"/>
              </a:rPr>
              <a:t/>
            </a:fld>
            <a:endParaRPr lang="en-US" altLang="zh-CN" strike="noStrike" noProof="1">
              <a:latin typeface="Times New Roman" panose="02020603050405020304" pitchFamily="18"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Times New Roman" panose="02020603050405020304" pitchFamily="18" charset="0"/>
                <a:ea typeface="宋体" panose="02010600030101010101" pitchFamily="2" charset="-122"/>
                <a:cs typeface="+mn-cs"/>
              </a:rPr>
              <a:t/>
            </a:fld>
            <a:endParaRPr lang="en-US" altLang="zh-CN" strike="noStrike" noProof="1">
              <a:latin typeface="Times New Roman" panose="02020603050405020304" pitchFamily="18"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Times New Roman" panose="02020603050405020304" pitchFamily="18" charset="0"/>
                <a:ea typeface="宋体" panose="02010600030101010101" pitchFamily="2" charset="-122"/>
                <a:cs typeface="+mn-cs"/>
              </a:rPr>
              <a:t/>
            </a:fld>
            <a:endParaRPr lang="en-US" altLang="zh-CN" strike="noStrike" noProof="1">
              <a:latin typeface="Times New Roman" panose="02020603050405020304" pitchFamily="18"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Times New Roman" panose="02020603050405020304" pitchFamily="18" charset="0"/>
                <a:ea typeface="宋体" panose="02010600030101010101" pitchFamily="2" charset="-122"/>
                <a:cs typeface="+mn-cs"/>
              </a:rPr>
              <a:t/>
            </a:fld>
            <a:endParaRPr lang="en-US" altLang="zh-CN" strike="noStrike" noProof="1">
              <a:latin typeface="Times New Roman" panose="02020603050405020304" pitchFamily="18"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Times New Roman" panose="02020603050405020304" pitchFamily="18" charset="0"/>
                <a:ea typeface="宋体" panose="02010600030101010101" pitchFamily="2" charset="-122"/>
                <a:cs typeface="+mn-cs"/>
              </a:rPr>
              <a:t/>
            </a:fld>
            <a:endParaRPr lang="en-US" altLang="zh-CN" strike="noStrike" noProof="1">
              <a:latin typeface="Times New Roman" panose="02020603050405020304" pitchFamily="18"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Times New Roman" panose="02020603050405020304" pitchFamily="18" charset="0"/>
                <a:ea typeface="宋体" panose="02010600030101010101" pitchFamily="2" charset="-122"/>
                <a:cs typeface="+mn-cs"/>
              </a:rPr>
              <a:t/>
            </a:fld>
            <a:endParaRPr lang="en-US" altLang="zh-CN" strike="noStrike" noProof="1">
              <a:latin typeface="Times New Roman" panose="02020603050405020304" pitchFamily="18"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Times New Roman" panose="02020603050405020304" pitchFamily="18" charset="0"/>
                <a:ea typeface="宋体" panose="02010600030101010101" pitchFamily="2" charset="-122"/>
                <a:cs typeface="+mn-cs"/>
              </a:rPr>
              <a:t/>
            </a:fld>
            <a:endParaRPr lang="en-US" altLang="zh-CN" strike="noStrike" noProof="1">
              <a:latin typeface="Times New Roman" panose="02020603050405020304" pitchFamily="18"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Times New Roman" panose="02020603050405020304" pitchFamily="18" charset="0"/>
                <a:ea typeface="宋体" panose="02010600030101010101" pitchFamily="2" charset="-122"/>
                <a:cs typeface="+mn-cs"/>
              </a:rPr>
              <a:t/>
            </a:fld>
            <a:endParaRPr lang="en-US" altLang="zh-CN" strike="noStrike" noProof="1">
              <a:latin typeface="Times New Roman" panose="02020603050405020304" pitchFamily="18"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685800" y="609600"/>
            <a:ext cx="77724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Rectangle 3"/>
          <p:cNvSpPr>
            <a:spLocks noGrp="1"/>
          </p:cNvSpPr>
          <p:nvPr>
            <p:ph type="body" idx="5"/>
          </p:nvPr>
        </p:nvSpPr>
        <p:spPr>
          <a:xfrm>
            <a:off x="685800" y="1981200"/>
            <a:ext cx="7772400" cy="4114800"/>
          </a:xfrm>
          <a:prstGeom prst="rect">
            <a:avLst/>
          </a:prstGeom>
          <a:noFill/>
          <a:ln w="9525">
            <a:noFill/>
          </a:ln>
        </p:spPr>
        <p:txBody>
          <a:bodyPr anchor="t"/>
          <a:lstStyle/>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en-US" altLang="zh-CN" strike="noStrike" noProof="1">
                <a:latin typeface="Times New Roman" panose="02020603050405020304" pitchFamily="18" charset="0"/>
                <a:ea typeface="宋体" panose="02010600030101010101" pitchFamily="2" charset="-122"/>
                <a:cs typeface="+mn-cs"/>
              </a:rPr>
              <a:t/>
            </a:fld>
            <a:endParaRPr lang="en-US" altLang="zh-CN"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hyperlink" Target="baishaocheng20051018191422/&#21476;&#35799;&#21517;&#21477;&#36816;&#29992;/&#22269;&#30772;&#23665;&#27827;&#22312;/&#21776;&#35799;&#37197;&#30011;.files/tsph005.jpg" TargetMode="Ex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 Id="rId3" Type="http://schemas.openxmlformats.org/officeDocument/2006/relationships/image" Target="../media/image4.gif" /><Relationship Id="rId4" Type="http://schemas.openxmlformats.org/officeDocument/2006/relationships/hyperlink" Target="baishaocheng20051018191422/&#26149;&#26395;/&#23506;&#27743;&#27531;&#38634;&#8212;&#31515;&#23376;.MP3" TargetMode="Ex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emf"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0.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3.jpeg" /><Relationship Id="rId4" Type="http://schemas.openxmlformats.org/officeDocument/2006/relationships/image" Target="../media/image4.gif" /><Relationship Id="rId5" Type="http://schemas.openxmlformats.org/officeDocument/2006/relationships/hyperlink" Target="baishaocheng20051018191422/&#26149;&#26395;/&#12298;&#26149;&#26395;&#12299;&#35270;&#39057;&#26391;&#35835;1.rm" TargetMode="External" /><Relationship Id="rId6" Type="http://schemas.openxmlformats.org/officeDocument/2006/relationships/slide" Target="slide8.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 Id="rId3" Type="http://schemas.openxmlformats.org/officeDocument/2006/relationships/slide" Target="slide10.xml" TargetMode="Internal" /><Relationship Id="rId4" Type="http://schemas.openxmlformats.org/officeDocument/2006/relationships/image" Target="../media/image6.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73" name="Picture 5" descr="按此在新窗口浏览图片">
            <a:hlinkClick r:id="rId3"/>
          </p:cNvPr>
          <p:cNvPicPr>
            <a:picLocks noChangeAspect="1"/>
          </p:cNvPicPr>
          <p:nvPr/>
        </p:nvPicPr>
        <p:blipFill>
          <a:blip r:embed="rId2"/>
          <a:stretch>
            <a:fillRect/>
          </a:stretch>
        </p:blipFill>
        <p:spPr>
          <a:xfrm>
            <a:off x="0" y="6350"/>
            <a:ext cx="9144000" cy="6851650"/>
          </a:xfrm>
          <a:prstGeom prst="rect">
            <a:avLst/>
          </a:prstGeom>
          <a:noFill/>
          <a:ln w="9525">
            <a:noFill/>
          </a:ln>
        </p:spPr>
      </p:pic>
      <p:sp>
        <p:nvSpPr>
          <p:cNvPr id="3074" name="WordArt 6"/>
          <p:cNvSpPr>
            <a:spLocks noTextEdit="1"/>
          </p:cNvSpPr>
          <p:nvPr/>
        </p:nvSpPr>
        <p:spPr>
          <a:xfrm>
            <a:off x="2268538" y="1341438"/>
            <a:ext cx="4537075" cy="1511300"/>
          </a:xfrm>
          <a:prstGeom prst="rect">
            <a:avLst/>
          </a:prstGeom>
        </p:spPr>
        <p:txBody>
          <a:bodyPr wrap="none" fromWordArt="1">
            <a:prstTxWarp prst="textPlain">
              <a:avLst>
                <a:gd name="adj" fmla="val 50000"/>
              </a:avLst>
            </a:prstTxWarp>
            <a:normAutofit/>
          </a:bodyPr>
          <a:lstStyle/>
          <a:p>
            <a:pPr algn="ctr"/>
            <a:r>
              <a:rPr lang="zh-CN" altLang="en-US" sz="48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楷体_GB2312" charset="0"/>
                <a:ea typeface="楷体_GB2312" charset="0"/>
              </a:rPr>
              <a:t>春   望</a:t>
            </a:r>
            <a:endParaRPr lang="zh-CN" altLang="en-US" sz="48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楷体_GB2312" charset="0"/>
              <a:ea typeface="楷体_GB2312" charset="0"/>
            </a:endParaRPr>
          </a:p>
        </p:txBody>
      </p:sp>
      <p:sp>
        <p:nvSpPr>
          <p:cNvPr id="2" name="文本框 1"/>
          <p:cNvSpPr txBox="1"/>
          <p:nvPr/>
        </p:nvSpPr>
        <p:spPr>
          <a:xfrm>
            <a:off x="4085590" y="2894330"/>
            <a:ext cx="3475990" cy="1076325"/>
          </a:xfrm>
          <a:prstGeom prst="rect">
            <a:avLst/>
          </a:prstGeom>
          <a:noFill/>
        </p:spPr>
        <p:txBody>
          <a:bodyPr wrap="square" rtlCol="0">
            <a:spAutoFit/>
          </a:bodyPr>
          <a:lstStyle/>
          <a:p>
            <a:r>
              <a:rPr lang="zh-CN" altLang="en-US" sz="3200" b="1">
                <a:gradFill>
                  <a:gsLst>
                    <a:gs pos="0">
                      <a:srgbClr val="7B32B2"/>
                    </a:gs>
                    <a:gs pos="100000">
                      <a:srgbClr val="401A5D"/>
                    </a:gs>
                  </a:gsLst>
                  <a:lin scaled="0"/>
                </a:gradFill>
              </a:rPr>
              <a:t>体裁：五言律诗</a:t>
            </a:r>
            <a:endParaRPr lang="zh-CN" altLang="en-US" sz="3200" b="1">
              <a:gradFill>
                <a:gsLst>
                  <a:gs pos="0">
                    <a:srgbClr val="7B32B2"/>
                  </a:gs>
                  <a:gs pos="100000">
                    <a:srgbClr val="401A5D"/>
                  </a:gs>
                </a:gsLst>
                <a:lin scaled="0"/>
              </a:gradFill>
            </a:endParaRPr>
          </a:p>
          <a:p>
            <a:r>
              <a:rPr lang="zh-CN" altLang="en-US" sz="3200" b="1">
                <a:gradFill>
                  <a:gsLst>
                    <a:gs pos="0">
                      <a:srgbClr val="7B32B2"/>
                    </a:gs>
                    <a:gs pos="100000">
                      <a:srgbClr val="401A5D"/>
                    </a:gs>
                  </a:gsLst>
                  <a:lin scaled="0"/>
                </a:gradFill>
              </a:rPr>
              <a:t>题材：咏怀诗</a:t>
            </a:r>
            <a:endParaRPr lang="zh-CN" altLang="en-US" sz="3200" b="1">
              <a:gradFill>
                <a:gsLst>
                  <a:gs pos="0">
                    <a:srgbClr val="7B32B2"/>
                  </a:gs>
                  <a:gs pos="100000">
                    <a:srgbClr val="401A5D"/>
                  </a:gs>
                </a:gsLst>
                <a:lin scaled="0"/>
              </a:gradFill>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289" name="Picture 2" descr="bgk2"/>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2290" name="Text Box 6"/>
          <p:cNvSpPr txBox="1"/>
          <p:nvPr/>
        </p:nvSpPr>
        <p:spPr>
          <a:xfrm>
            <a:off x="80963" y="549275"/>
            <a:ext cx="8982075" cy="922338"/>
          </a:xfrm>
          <a:prstGeom prst="rect">
            <a:avLst/>
          </a:prstGeom>
          <a:noFill/>
          <a:ln w="9525">
            <a:noFill/>
          </a:ln>
        </p:spPr>
        <p:txBody>
          <a:bodyPr wrap="square" anchor="t">
            <a:spAutoFit/>
          </a:bodyPr>
          <a:lstStyle/>
          <a:p>
            <a:r>
              <a:rPr lang="en-US" altLang="zh-CN" sz="5400" b="1">
                <a:solidFill>
                  <a:srgbClr val="CC0066"/>
                </a:solidFill>
                <a:latin typeface="Times New Roman" panose="02020603050405020304" pitchFamily="18" charset="0"/>
                <a:ea typeface="华文行楷" panose="02010800040101010101" pitchFamily="2" charset="-122"/>
              </a:rPr>
              <a:t>  </a:t>
            </a:r>
            <a:r>
              <a:rPr lang="zh-CN" altLang="en-US" sz="4800" b="1">
                <a:solidFill>
                  <a:srgbClr val="CC0066"/>
                </a:solidFill>
                <a:latin typeface="Times New Roman" panose="02020603050405020304" pitchFamily="18" charset="0"/>
                <a:ea typeface="华文行楷" panose="02010800040101010101" pitchFamily="2" charset="-122"/>
              </a:rPr>
              <a:t>颔联</a:t>
            </a:r>
            <a:r>
              <a:rPr lang="en-US" altLang="zh-CN" sz="3600" b="1">
                <a:solidFill>
                  <a:srgbClr val="FF0000"/>
                </a:solidFill>
                <a:latin typeface="Times New Roman" panose="02020603050405020304" pitchFamily="18" charset="0"/>
                <a:ea typeface="华文行楷" panose="02010800040101010101" pitchFamily="2" charset="-122"/>
              </a:rPr>
              <a:t> </a:t>
            </a:r>
            <a:r>
              <a:rPr lang="en-US" altLang="zh-CN" sz="3600" b="1">
                <a:solidFill>
                  <a:srgbClr val="FF0000"/>
                </a:solidFill>
                <a:latin typeface="宋体" panose="02010600030101010101" pitchFamily="2" charset="-122"/>
                <a:ea typeface="宋体" panose="02010600030101010101" pitchFamily="2" charset="-122"/>
              </a:rPr>
              <a:t>“</a:t>
            </a:r>
            <a:r>
              <a:rPr lang="zh-CN" altLang="en-US" sz="3600" b="1">
                <a:solidFill>
                  <a:srgbClr val="FF0000"/>
                </a:solidFill>
                <a:latin typeface="宋体" panose="02010600030101010101" pitchFamily="2" charset="-122"/>
                <a:ea typeface="宋体" panose="02010600030101010101" pitchFamily="2" charset="-122"/>
              </a:rPr>
              <a:t>感时花溅泪，恨别鸟惊心</a:t>
            </a:r>
            <a:r>
              <a:rPr lang="en-US" altLang="zh-CN" sz="3600" b="1">
                <a:solidFill>
                  <a:srgbClr val="FF0000"/>
                </a:solidFill>
                <a:latin typeface="宋体" panose="02010600030101010101" pitchFamily="2" charset="-122"/>
                <a:ea typeface="宋体" panose="02010600030101010101" pitchFamily="2" charset="-122"/>
              </a:rPr>
              <a:t>”</a:t>
            </a:r>
            <a:r>
              <a:rPr lang="zh-CN" altLang="en-US" sz="3600" b="1">
                <a:solidFill>
                  <a:srgbClr val="FF0000"/>
                </a:solidFill>
                <a:latin typeface="宋体" panose="02010600030101010101" pitchFamily="2" charset="-122"/>
                <a:ea typeface="宋体" panose="02010600030101010101" pitchFamily="2" charset="-122"/>
              </a:rPr>
              <a:t>赏析</a:t>
            </a:r>
            <a:endParaRPr lang="zh-CN" altLang="en-US" sz="3600" b="1">
              <a:solidFill>
                <a:srgbClr val="FF0000"/>
              </a:solidFill>
              <a:latin typeface="宋体" panose="02010600030101010101" pitchFamily="2" charset="-122"/>
              <a:ea typeface="宋体" panose="02010600030101010101" pitchFamily="2" charset="-122"/>
            </a:endParaRPr>
          </a:p>
        </p:txBody>
      </p:sp>
      <p:pic>
        <p:nvPicPr>
          <p:cNvPr id="12291" name="Picture 7" descr="46_1">
            <a:hlinkClick r:id="rId4" action="ppaction://hlinkfile"/>
          </p:cNvPr>
          <p:cNvPicPr>
            <a:picLocks noChangeAspect="1"/>
          </p:cNvPicPr>
          <p:nvPr/>
        </p:nvPicPr>
        <p:blipFill>
          <a:blip r:embed="rId3"/>
          <a:stretch>
            <a:fillRect/>
          </a:stretch>
        </p:blipFill>
        <p:spPr>
          <a:xfrm>
            <a:off x="323850" y="5949950"/>
            <a:ext cx="762000" cy="571500"/>
          </a:xfrm>
          <a:prstGeom prst="rect">
            <a:avLst/>
          </a:prstGeom>
          <a:noFill/>
          <a:ln w="9525">
            <a:noFill/>
          </a:ln>
        </p:spPr>
      </p:pic>
      <p:sp>
        <p:nvSpPr>
          <p:cNvPr id="2" name="文本框 1"/>
          <p:cNvSpPr txBox="1"/>
          <p:nvPr/>
        </p:nvSpPr>
        <p:spPr>
          <a:xfrm>
            <a:off x="323850" y="1720850"/>
            <a:ext cx="9242425" cy="2798763"/>
          </a:xfrm>
          <a:prstGeom prst="rect">
            <a:avLst/>
          </a:prstGeom>
          <a:noFill/>
        </p:spPr>
        <p:txBody>
          <a:bodyPr wrap="square" rtlCol="0">
            <a:spAutoFit/>
          </a:bodyPr>
          <a:lstStyle/>
          <a:p>
            <a:r>
              <a:rPr lang="zh-CN" altLang="en-US" sz="4400" b="1" noProof="1">
                <a:solidFill>
                  <a:srgbClr val="FF0000"/>
                </a:solidFill>
                <a:latin typeface="Times New Roman" panose="02020603050405020304" pitchFamily="18" charset="0"/>
                <a:ea typeface="宋体" panose="02010600030101010101" pitchFamily="2" charset="-122"/>
                <a:cs typeface="+mn-cs"/>
              </a:rPr>
              <a:t>①</a:t>
            </a:r>
            <a:r>
              <a:rPr lang="en-US" altLang="zh-CN" sz="4400" b="1" noProof="1">
                <a:solidFill>
                  <a:srgbClr val="FF0000"/>
                </a:solidFill>
                <a:latin typeface="Times New Roman" panose="02020603050405020304" pitchFamily="18" charset="0"/>
                <a:ea typeface="宋体" panose="02010600030101010101" pitchFamily="2" charset="-122"/>
                <a:cs typeface="+mn-cs"/>
              </a:rPr>
              <a:t>“</a:t>
            </a:r>
            <a:r>
              <a:rPr lang="zh-CN" altLang="en-US" sz="4400" b="1" noProof="1">
                <a:solidFill>
                  <a:srgbClr val="FF0000"/>
                </a:solidFill>
                <a:latin typeface="Times New Roman" panose="02020603050405020304" pitchFamily="18" charset="0"/>
                <a:ea typeface="宋体" panose="02010600030101010101" pitchFamily="2" charset="-122"/>
                <a:cs typeface="+mn-cs"/>
              </a:rPr>
              <a:t>渐</a:t>
            </a:r>
            <a:r>
              <a:rPr lang="en-US" altLang="zh-CN" sz="4400" b="1" noProof="1">
                <a:solidFill>
                  <a:srgbClr val="FF0000"/>
                </a:solidFill>
                <a:latin typeface="Times New Roman" panose="02020603050405020304" pitchFamily="18" charset="0"/>
                <a:ea typeface="宋体" panose="02010600030101010101" pitchFamily="2" charset="-122"/>
                <a:cs typeface="+mn-cs"/>
              </a:rPr>
              <a:t>”“</a:t>
            </a:r>
            <a:r>
              <a:rPr lang="zh-CN" altLang="en-US" sz="4400" b="1" noProof="1">
                <a:solidFill>
                  <a:srgbClr val="FF0000"/>
                </a:solidFill>
                <a:latin typeface="Times New Roman" panose="02020603050405020304" pitchFamily="18" charset="0"/>
                <a:ea typeface="宋体" panose="02010600030101010101" pitchFamily="2" charset="-122"/>
                <a:cs typeface="+mn-cs"/>
              </a:rPr>
              <a:t>惊</a:t>
            </a:r>
            <a:r>
              <a:rPr lang="en-US" altLang="zh-CN" sz="4400" b="1" noProof="1">
                <a:solidFill>
                  <a:srgbClr val="FF0000"/>
                </a:solidFill>
                <a:latin typeface="Times New Roman" panose="02020603050405020304" pitchFamily="18" charset="0"/>
                <a:ea typeface="宋体" panose="02010600030101010101" pitchFamily="2" charset="-122"/>
                <a:cs typeface="+mn-cs"/>
              </a:rPr>
              <a:t>”</a:t>
            </a:r>
            <a:r>
              <a:rPr lang="zh-CN" altLang="en-US" sz="4400" b="1" noProof="1">
                <a:latin typeface="Times New Roman" panose="02020603050405020304" pitchFamily="18" charset="0"/>
                <a:ea typeface="宋体" panose="02010600030101010101" pitchFamily="2" charset="-122"/>
                <a:cs typeface="+mn-cs"/>
              </a:rPr>
              <a:t>运用了</a:t>
            </a:r>
            <a:r>
              <a:rPr lang="zh-CN" altLang="en-US" sz="4400" b="1" noProof="1">
                <a:solidFill>
                  <a:srgbClr val="FF0000"/>
                </a:solidFill>
                <a:latin typeface="Times New Roman" panose="02020603050405020304" pitchFamily="18" charset="0"/>
                <a:ea typeface="宋体" panose="02010600030101010101" pitchFamily="2" charset="-122"/>
                <a:cs typeface="+mn-cs"/>
              </a:rPr>
              <a:t>拟人</a:t>
            </a:r>
            <a:r>
              <a:rPr lang="zh-CN" altLang="en-US" sz="4400" b="1" noProof="1">
                <a:latin typeface="Times New Roman" panose="02020603050405020304" pitchFamily="18" charset="0"/>
                <a:ea typeface="宋体" panose="02010600030101010101" pitchFamily="2" charset="-122"/>
                <a:cs typeface="+mn-cs"/>
              </a:rPr>
              <a:t>的手法，</a:t>
            </a:r>
            <a:endParaRPr lang="zh-CN" altLang="en-US" sz="4400" b="1" noProof="1"/>
          </a:p>
          <a:p>
            <a:r>
              <a:rPr lang="zh-CN" altLang="en-US" sz="4400" b="1" noProof="1">
                <a:solidFill>
                  <a:schemeClr val="accent6"/>
                </a:solidFill>
                <a:latin typeface="Times New Roman" panose="02020603050405020304" pitchFamily="18" charset="0"/>
                <a:ea typeface="宋体" panose="02010600030101010101" pitchFamily="2" charset="-122"/>
                <a:cs typeface="+mn-cs"/>
              </a:rPr>
              <a:t>②移情于物，借花鸟表现了</a:t>
            </a:r>
            <a:endParaRPr lang="zh-CN" altLang="en-US" sz="4400" b="1" noProof="1">
              <a:solidFill>
                <a:schemeClr val="accent6"/>
              </a:solidFill>
            </a:endParaRPr>
          </a:p>
          <a:p>
            <a:r>
              <a:rPr lang="zh-CN" altLang="en-US" sz="4400" b="1" noProof="1">
                <a:solidFill>
                  <a:schemeClr val="accent6"/>
                </a:solidFill>
                <a:latin typeface="Times New Roman" panose="02020603050405020304" pitchFamily="18" charset="0"/>
                <a:ea typeface="宋体" panose="02010600030101010101" pitchFamily="2" charset="-122"/>
                <a:cs typeface="+mn-cs"/>
              </a:rPr>
              <a:t>诗人面对国家衰亡的无奈和愁绪</a:t>
            </a:r>
            <a:r>
              <a:rPr lang="zh-CN" altLang="en-US" sz="4400" b="1" noProof="1">
                <a:latin typeface="Times New Roman" panose="02020603050405020304" pitchFamily="18" charset="0"/>
                <a:ea typeface="宋体" panose="02010600030101010101" pitchFamily="2" charset="-122"/>
                <a:cs typeface="+mn-cs"/>
              </a:rPr>
              <a:t>，</a:t>
            </a:r>
            <a:endParaRPr lang="zh-CN" altLang="en-US" sz="4400" b="1" noProof="1"/>
          </a:p>
          <a:p>
            <a:r>
              <a:rPr lang="zh-CN" altLang="en-US" sz="4400" b="1" noProof="1">
                <a:solidFill>
                  <a:srgbClr val="7030A0"/>
                </a:solidFill>
                <a:latin typeface="Times New Roman" panose="02020603050405020304" pitchFamily="18" charset="0"/>
                <a:ea typeface="宋体" panose="02010600030101010101" pitchFamily="2" charset="-122"/>
                <a:cs typeface="+mn-cs"/>
              </a:rPr>
              <a:t>③表达了诗人忧国忧民的情怀</a:t>
            </a:r>
            <a:r>
              <a:rPr lang="zh-CN" altLang="en-US" sz="4400" b="1" noProof="1">
                <a:latin typeface="Times New Roman" panose="02020603050405020304" pitchFamily="18" charset="0"/>
                <a:ea typeface="宋体" panose="02010600030101010101" pitchFamily="2" charset="-122"/>
                <a:cs typeface="+mn-cs"/>
              </a:rPr>
              <a:t>。</a:t>
            </a:r>
            <a:endParaRPr lang="zh-CN" altLang="en-US" sz="4400" b="1" noProof="1"/>
          </a:p>
        </p:txBody>
      </p:sp>
      <p:sp>
        <p:nvSpPr>
          <p:cNvPr id="3" name="圆角矩形 2"/>
          <p:cNvSpPr/>
          <p:nvPr/>
        </p:nvSpPr>
        <p:spPr>
          <a:xfrm>
            <a:off x="252095" y="1772285"/>
            <a:ext cx="8280400" cy="280860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685800" y="422275"/>
            <a:ext cx="7772400" cy="5673725"/>
          </a:xfrm>
        </p:spPr>
        <p:txBody>
          <a:bodyPr/>
          <a:lstStyle/>
          <a:p>
            <a:pPr marL="0" indent="0">
              <a:buNone/>
            </a:pPr>
            <a:r>
              <a:rPr lang="zh-CN" altLang="en-US" b="1">
                <a:solidFill>
                  <a:srgbClr val="FF0000"/>
                </a:solidFill>
              </a:rPr>
              <a:t>如何理解</a:t>
            </a:r>
            <a:r>
              <a:rPr lang="en-US" altLang="zh-CN" b="1">
                <a:solidFill>
                  <a:srgbClr val="FF0000"/>
                </a:solidFill>
              </a:rPr>
              <a:t>“</a:t>
            </a:r>
            <a:r>
              <a:rPr lang="zh-CN" altLang="en-US" b="1">
                <a:solidFill>
                  <a:srgbClr val="FF0000"/>
                </a:solidFill>
              </a:rPr>
              <a:t>感时花溅泪，恨别鸟惊心。</a:t>
            </a:r>
            <a:r>
              <a:rPr lang="en-US" altLang="zh-CN" b="1">
                <a:solidFill>
                  <a:srgbClr val="FF0000"/>
                </a:solidFill>
              </a:rPr>
              <a:t>”</a:t>
            </a:r>
            <a:r>
              <a:rPr lang="zh-CN" altLang="en-US" b="1">
                <a:solidFill>
                  <a:srgbClr val="FF0000"/>
                </a:solidFill>
              </a:rPr>
              <a:t>？</a:t>
            </a:r>
            <a:endParaRPr lang="zh-CN" altLang="en-US" b="1">
              <a:solidFill>
                <a:srgbClr val="FF0000"/>
              </a:solidFill>
            </a:endParaRPr>
          </a:p>
          <a:p>
            <a:pPr marL="0" indent="0">
              <a:buNone/>
            </a:pPr>
            <a:endParaRPr lang="zh-CN" altLang="en-US"/>
          </a:p>
          <a:p>
            <a:pPr marL="0" indent="0">
              <a:buNone/>
            </a:pPr>
            <a:r>
              <a:rPr lang="zh-CN" altLang="en-US" b="1"/>
              <a:t>①诗人触景生情，花鸟本为娱人之物，但因感时恨别，诗人见了反而坠泪惊心。</a:t>
            </a:r>
            <a:endParaRPr lang="zh-CN" altLang="en-US" b="1"/>
          </a:p>
          <a:p>
            <a:pPr marL="0" indent="0">
              <a:buNone/>
            </a:pPr>
            <a:r>
              <a:rPr lang="zh-CN" altLang="en-US" b="1"/>
              <a:t>②诗人移情于物，以花鸟拟人，感时恨别，花也溅泪，鸟亦惊心。</a:t>
            </a:r>
            <a:endParaRPr lang="zh-CN" altLang="en-US" b="1"/>
          </a:p>
        </p:txBody>
      </p:sp>
      <p:sp>
        <p:nvSpPr>
          <p:cNvPr id="4" name="圆角矩形 3"/>
          <p:cNvSpPr/>
          <p:nvPr/>
        </p:nvSpPr>
        <p:spPr>
          <a:xfrm>
            <a:off x="251460" y="1484630"/>
            <a:ext cx="8209280" cy="230441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3" name="标题 1"/>
          <p:cNvSpPr>
            <a:spLocks noGrp="1"/>
          </p:cNvSpPr>
          <p:nvPr>
            <p:ph type="ctrTitle"/>
          </p:nvPr>
        </p:nvSpPr>
        <p:spPr>
          <a:xfrm>
            <a:off x="685800" y="609600"/>
            <a:ext cx="7772400" cy="1143000"/>
          </a:xfrm>
        </p:spPr>
        <p:txBody>
          <a:bodyPr wrap="square" lIns="91440" tIns="45720" rIns="91440" bIns="45720" anchor="ctr"/>
          <a:lstStyle/>
          <a:p>
            <a:pPr eaLnBrk="1" hangingPunct="1">
              <a:buClrTx/>
              <a:buSzTx/>
              <a:buFontTx/>
            </a:pPr>
            <a:endParaRPr lang="zh-CN" altLang="zh-CN"/>
          </a:p>
        </p:txBody>
      </p:sp>
      <p:pic>
        <p:nvPicPr>
          <p:cNvPr id="13314" name="内容占位符 3"/>
          <p:cNvPicPr>
            <a:picLocks noGrp="1" noChangeAspect="1"/>
          </p:cNvPicPr>
          <p:nvPr>
            <p:ph type="subTitle" idx="1"/>
          </p:nvPr>
        </p:nvPicPr>
        <p:blipFill>
          <a:blip r:embed="rId2"/>
          <a:stretch>
            <a:fillRect/>
          </a:stretch>
        </p:blipFill>
        <p:spPr>
          <a:xfrm>
            <a:off x="0" y="0"/>
            <a:ext cx="9144000" cy="6858000"/>
          </a:xfrm>
        </p:spPr>
      </p:pic>
      <p:sp>
        <p:nvSpPr>
          <p:cNvPr id="12292" name="矩形 4"/>
          <p:cNvSpPr/>
          <p:nvPr/>
        </p:nvSpPr>
        <p:spPr>
          <a:xfrm>
            <a:off x="169863" y="796925"/>
            <a:ext cx="8802687" cy="768350"/>
          </a:xfrm>
          <a:prstGeom prst="rect">
            <a:avLst/>
          </a:prstGeom>
          <a:noFill/>
          <a:ln w="9525">
            <a:noFill/>
          </a:ln>
        </p:spPr>
        <p:txBody>
          <a:bodyPr wrap="square" anchor="t">
            <a:spAutoFit/>
          </a:bodyPr>
          <a:lstStyle/>
          <a:p>
            <a:r>
              <a:rPr lang="zh-CN" altLang="en-US" sz="4400" b="1">
                <a:solidFill>
                  <a:srgbClr val="FF0000"/>
                </a:solidFill>
                <a:latin typeface="Calibri" panose="020f0502020204030204" pitchFamily="34" charset="0"/>
                <a:ea typeface="宋体" panose="02010600030101010101" pitchFamily="2" charset="-122"/>
                <a:sym typeface="宋体" panose="02010600030101010101" pitchFamily="2" charset="-122"/>
              </a:rPr>
              <a:t>颈联</a:t>
            </a:r>
            <a:r>
              <a:rPr lang="en-US" altLang="zh-CN" sz="4000" b="1">
                <a:solidFill>
                  <a:srgbClr val="FF0000"/>
                </a:solidFill>
                <a:latin typeface="Calibri" panose="020f0502020204030204" pitchFamily="34" charset="0"/>
                <a:ea typeface="宋体" panose="02010600030101010101" pitchFamily="2" charset="-122"/>
                <a:sym typeface="宋体" panose="02010600030101010101" pitchFamily="2" charset="-122"/>
              </a:rPr>
              <a:t>“</a:t>
            </a:r>
            <a:r>
              <a:rPr lang="zh-CN" altLang="en-US" sz="4000" b="1">
                <a:solidFill>
                  <a:srgbClr val="FF0000"/>
                </a:solidFill>
                <a:latin typeface="Calibri" panose="020f0502020204030204" pitchFamily="34" charset="0"/>
                <a:ea typeface="宋体" panose="02010600030101010101" pitchFamily="2" charset="-122"/>
                <a:sym typeface="宋体" panose="02010600030101010101" pitchFamily="2" charset="-122"/>
              </a:rPr>
              <a:t>烽火连三月，家书抵万金</a:t>
            </a:r>
            <a:r>
              <a:rPr lang="en-US" altLang="zh-CN" sz="4000" b="1">
                <a:solidFill>
                  <a:srgbClr val="FF0000"/>
                </a:solidFill>
                <a:latin typeface="Calibri" panose="020f0502020204030204" pitchFamily="34" charset="0"/>
                <a:ea typeface="宋体" panose="02010600030101010101" pitchFamily="2" charset="-122"/>
                <a:sym typeface="宋体" panose="02010600030101010101" pitchFamily="2" charset="-122"/>
              </a:rPr>
              <a:t>”</a:t>
            </a:r>
            <a:endParaRPr lang="en-US" altLang="zh-CN" sz="4000" b="1">
              <a:solidFill>
                <a:srgbClr val="FF0000"/>
              </a:solidFill>
              <a:latin typeface="Calibri" panose="020f0502020204030204" pitchFamily="34" charset="0"/>
              <a:ea typeface="宋体" panose="02010600030101010101" pitchFamily="2" charset="-122"/>
              <a:sym typeface="宋体" panose="02010600030101010101" pitchFamily="2" charset="-122"/>
            </a:endParaRPr>
          </a:p>
        </p:txBody>
      </p:sp>
      <p:sp>
        <p:nvSpPr>
          <p:cNvPr id="12293" name="椭圆 5"/>
          <p:cNvSpPr/>
          <p:nvPr/>
        </p:nvSpPr>
        <p:spPr>
          <a:xfrm>
            <a:off x="323850" y="1544638"/>
            <a:ext cx="2016125" cy="804862"/>
          </a:xfrm>
          <a:prstGeom prst="ellipse">
            <a:avLst/>
          </a:prstGeom>
          <a:solidFill>
            <a:srgbClr val="4BACC6"/>
          </a:solidFill>
          <a:ln w="25400" cap="flat" cmpd="sng">
            <a:solidFill>
              <a:srgbClr val="367D90"/>
            </a:solidFill>
            <a:prstDash val="solid"/>
            <a:miter/>
            <a:headEnd type="none" w="med" len="med"/>
            <a:tailEnd type="none" w="med" len="med"/>
          </a:ln>
        </p:spPr>
        <p:txBody>
          <a:bodyPr anchor="ctr"/>
          <a:lstStyle/>
          <a:p>
            <a:pPr algn="ctr"/>
            <a:endParaRPr lang="zh-CN" altLang="en-US" sz="2800" b="1">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3317" name="文本框 1"/>
          <p:cNvSpPr txBox="1"/>
          <p:nvPr/>
        </p:nvSpPr>
        <p:spPr>
          <a:xfrm>
            <a:off x="501650" y="1752600"/>
            <a:ext cx="1565275" cy="584200"/>
          </a:xfrm>
          <a:prstGeom prst="rect">
            <a:avLst/>
          </a:prstGeom>
          <a:noFill/>
          <a:ln w="9525">
            <a:noFill/>
          </a:ln>
        </p:spPr>
        <p:txBody>
          <a:bodyPr wrap="square" anchor="t">
            <a:spAutoFit/>
          </a:bodyPr>
          <a:lstStyle/>
          <a:p>
            <a:r>
              <a:rPr lang="en-US" altLang="zh-CN">
                <a:latin typeface="Times New Roman" panose="02020603050405020304" pitchFamily="18" charset="0"/>
                <a:ea typeface="宋体" panose="02010600030101010101" pitchFamily="2" charset="-122"/>
              </a:rPr>
              <a:t>    </a:t>
            </a:r>
            <a:r>
              <a:rPr lang="en-US" altLang="zh-CN">
                <a:solidFill>
                  <a:srgbClr val="FF0000"/>
                </a:solidFill>
                <a:latin typeface="Times New Roman" panose="02020603050405020304" pitchFamily="18" charset="0"/>
                <a:ea typeface="宋体" panose="02010600030101010101" pitchFamily="2" charset="-122"/>
              </a:rPr>
              <a:t> </a:t>
            </a:r>
            <a:r>
              <a:rPr lang="zh-CN" altLang="en-US" sz="3200" b="1">
                <a:solidFill>
                  <a:srgbClr val="FF0000"/>
                </a:solidFill>
                <a:latin typeface="Times New Roman" panose="02020603050405020304" pitchFamily="18" charset="0"/>
                <a:ea typeface="宋体" panose="02010600030101010101" pitchFamily="2" charset="-122"/>
              </a:rPr>
              <a:t>赏析</a:t>
            </a:r>
            <a:endParaRPr lang="zh-CN" altLang="en-US" sz="3200" b="1">
              <a:solidFill>
                <a:srgbClr val="FF0000"/>
              </a:solidFill>
              <a:latin typeface="Times New Roman" panose="02020603050405020304" pitchFamily="18" charset="0"/>
              <a:ea typeface="宋体" panose="02010600030101010101" pitchFamily="2" charset="-122"/>
            </a:endParaRPr>
          </a:p>
        </p:txBody>
      </p:sp>
      <p:sp>
        <p:nvSpPr>
          <p:cNvPr id="13318" name="文本框 3"/>
          <p:cNvSpPr txBox="1"/>
          <p:nvPr/>
        </p:nvSpPr>
        <p:spPr>
          <a:xfrm>
            <a:off x="501650" y="2809875"/>
            <a:ext cx="9132888" cy="2800350"/>
          </a:xfrm>
          <a:prstGeom prst="rect">
            <a:avLst/>
          </a:prstGeom>
          <a:noFill/>
          <a:ln w="9525">
            <a:noFill/>
          </a:ln>
        </p:spPr>
        <p:txBody>
          <a:bodyPr wrap="square" anchor="t">
            <a:spAutoFit/>
          </a:bodyPr>
          <a:lstStyle/>
          <a:p>
            <a:r>
              <a:rPr lang="zh-CN" altLang="en-US" sz="4400" b="1">
                <a:latin typeface="Times New Roman" panose="02020603050405020304" pitchFamily="18" charset="0"/>
                <a:ea typeface="宋体" panose="02010600030101010101" pitchFamily="2" charset="-122"/>
              </a:rPr>
              <a:t>①</a:t>
            </a:r>
            <a:r>
              <a:rPr lang="en-US" altLang="zh-CN" sz="4400" b="1">
                <a:latin typeface="Times New Roman" panose="02020603050405020304" pitchFamily="18" charset="0"/>
                <a:ea typeface="宋体" panose="02010600030101010101" pitchFamily="2" charset="-122"/>
              </a:rPr>
              <a:t>“</a:t>
            </a:r>
            <a:r>
              <a:rPr lang="zh-CN" altLang="en-US" sz="4400" b="1">
                <a:latin typeface="Times New Roman" panose="02020603050405020304" pitchFamily="18" charset="0"/>
                <a:ea typeface="宋体" panose="02010600030101010101" pitchFamily="2" charset="-122"/>
              </a:rPr>
              <a:t>抵万金</a:t>
            </a:r>
            <a:r>
              <a:rPr lang="en-US" altLang="zh-CN" sz="4400" b="1">
                <a:latin typeface="Times New Roman" panose="02020603050405020304" pitchFamily="18" charset="0"/>
                <a:ea typeface="宋体" panose="02010600030101010101" pitchFamily="2" charset="-122"/>
              </a:rPr>
              <a:t>”</a:t>
            </a:r>
            <a:r>
              <a:rPr lang="zh-CN" altLang="en-US" sz="4400" b="1">
                <a:latin typeface="Times New Roman" panose="02020603050405020304" pitchFamily="18" charset="0"/>
                <a:ea typeface="宋体" panose="02010600030101010101" pitchFamily="2" charset="-122"/>
              </a:rPr>
              <a:t>运用了</a:t>
            </a:r>
            <a:r>
              <a:rPr lang="zh-CN" altLang="en-US" sz="4400" b="1">
                <a:solidFill>
                  <a:srgbClr val="FF0000"/>
                </a:solidFill>
                <a:latin typeface="Times New Roman" panose="02020603050405020304" pitchFamily="18" charset="0"/>
                <a:ea typeface="宋体" panose="02010600030101010101" pitchFamily="2" charset="-122"/>
              </a:rPr>
              <a:t>夸张</a:t>
            </a:r>
            <a:r>
              <a:rPr lang="zh-CN" altLang="en-US" sz="4400" b="1">
                <a:latin typeface="Times New Roman" panose="02020603050405020304" pitchFamily="18" charset="0"/>
                <a:ea typeface="宋体" panose="02010600030101010101" pitchFamily="2" charset="-122"/>
              </a:rPr>
              <a:t>的修辞，</a:t>
            </a:r>
            <a:endParaRPr lang="zh-CN" altLang="en-US" sz="4400" b="1">
              <a:latin typeface="Times New Roman" panose="02020603050405020304" pitchFamily="18" charset="0"/>
              <a:ea typeface="宋体" panose="02010600030101010101" pitchFamily="2" charset="-122"/>
            </a:endParaRPr>
          </a:p>
          <a:p>
            <a:r>
              <a:rPr lang="zh-CN" altLang="en-US" sz="4400" b="1">
                <a:latin typeface="Times New Roman" panose="02020603050405020304" pitchFamily="18" charset="0"/>
                <a:ea typeface="宋体" panose="02010600030101010101" pitchFamily="2" charset="-122"/>
              </a:rPr>
              <a:t>②</a:t>
            </a:r>
            <a:r>
              <a:rPr lang="zh-CN" altLang="en-US" sz="4400" b="1">
                <a:solidFill>
                  <a:srgbClr val="0070C0"/>
                </a:solidFill>
                <a:latin typeface="Times New Roman" panose="02020603050405020304" pitchFamily="18" charset="0"/>
                <a:ea typeface="宋体" panose="02010600030101010101" pitchFamily="2" charset="-122"/>
              </a:rPr>
              <a:t>写出因战事使消息隔断，</a:t>
            </a:r>
            <a:endParaRPr lang="zh-CN" altLang="en-US" sz="4400" b="1">
              <a:solidFill>
                <a:srgbClr val="0070C0"/>
              </a:solidFill>
              <a:latin typeface="Times New Roman" panose="02020603050405020304" pitchFamily="18" charset="0"/>
              <a:ea typeface="宋体" panose="02010600030101010101" pitchFamily="2" charset="-122"/>
            </a:endParaRPr>
          </a:p>
          <a:p>
            <a:r>
              <a:rPr lang="zh-CN" altLang="en-US" sz="4400" b="1">
                <a:solidFill>
                  <a:srgbClr val="0070C0"/>
                </a:solidFill>
                <a:latin typeface="Times New Roman" panose="02020603050405020304" pitchFamily="18" charset="0"/>
                <a:ea typeface="宋体" panose="02010600030101010101" pitchFamily="2" charset="-122"/>
              </a:rPr>
              <a:t>久盼家人音信而不至的焦急心情</a:t>
            </a:r>
            <a:r>
              <a:rPr lang="zh-CN" altLang="en-US" sz="4400" b="1">
                <a:latin typeface="Times New Roman" panose="02020603050405020304" pitchFamily="18" charset="0"/>
                <a:ea typeface="宋体" panose="02010600030101010101" pitchFamily="2" charset="-122"/>
              </a:rPr>
              <a:t>。</a:t>
            </a:r>
            <a:endParaRPr lang="zh-CN" altLang="en-US" sz="4400" b="1">
              <a:latin typeface="Times New Roman" panose="02020603050405020304" pitchFamily="18" charset="0"/>
              <a:ea typeface="宋体" panose="02010600030101010101" pitchFamily="2" charset="-122"/>
            </a:endParaRPr>
          </a:p>
          <a:p>
            <a:r>
              <a:rPr lang="zh-CN" altLang="en-US" sz="4400" b="1">
                <a:latin typeface="Times New Roman" panose="02020603050405020304" pitchFamily="18" charset="0"/>
                <a:ea typeface="宋体" panose="02010600030101010101" pitchFamily="2" charset="-122"/>
              </a:rPr>
              <a:t>③表达了</a:t>
            </a:r>
            <a:r>
              <a:rPr lang="zh-CN" altLang="en-US" sz="4400" b="1">
                <a:solidFill>
                  <a:srgbClr val="FF0000"/>
                </a:solidFill>
                <a:latin typeface="Times New Roman" panose="02020603050405020304" pitchFamily="18" charset="0"/>
                <a:ea typeface="宋体" panose="02010600030101010101" pitchFamily="2" charset="-122"/>
              </a:rPr>
              <a:t>对亲人的深切思念</a:t>
            </a:r>
            <a:r>
              <a:rPr lang="zh-CN" altLang="en-US" sz="4400" b="1">
                <a:latin typeface="Times New Roman" panose="02020603050405020304" pitchFamily="18" charset="0"/>
                <a:ea typeface="宋体" panose="02010600030101010101" pitchFamily="2" charset="-122"/>
              </a:rPr>
              <a:t>之情。</a:t>
            </a:r>
            <a:endParaRPr lang="zh-CN" altLang="en-US" sz="4400" b="1">
              <a:latin typeface="Times New Roman" panose="02020603050405020304" pitchFamily="18" charset="0"/>
              <a:ea typeface="宋体" panose="02010600030101010101" pitchFamily="2" charset="-122"/>
            </a:endParaRPr>
          </a:p>
        </p:txBody>
      </p:sp>
      <p:sp>
        <p:nvSpPr>
          <p:cNvPr id="2" name="圆角矩形 1"/>
          <p:cNvSpPr/>
          <p:nvPr/>
        </p:nvSpPr>
        <p:spPr>
          <a:xfrm>
            <a:off x="251460" y="2492375"/>
            <a:ext cx="8712835" cy="345694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p:cTn id="7" dur="500" fill="hold"/>
                                        <p:tgtEl>
                                          <p:spTgt spid="12292"/>
                                        </p:tgtEl>
                                        <p:attrNameLst>
                                          <p:attrName>ppt_x</p:attrName>
                                        </p:attrNameLst>
                                      </p:cBhvr>
                                      <p:tavLst>
                                        <p:tav tm="0">
                                          <p:val>
                                            <p:strVal val="#ppt_x"/>
                                          </p:val>
                                        </p:tav>
                                        <p:tav tm="100000">
                                          <p:val>
                                            <p:strVal val="#ppt_x"/>
                                          </p:val>
                                        </p:tav>
                                      </p:tavLst>
                                    </p:anim>
                                    <p:anim calcmode="lin" valueType="num">
                                      <p:cBhvr>
                                        <p:cTn id="8" dur="500" fill="hold"/>
                                        <p:tgtEl>
                                          <p:spTgt spid="1229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2293"/>
                                        </p:tgtEl>
                                        <p:attrNameLst>
                                          <p:attrName>style.visibility</p:attrName>
                                        </p:attrNameLst>
                                      </p:cBhvr>
                                      <p:to>
                                        <p:strVal val="visible"/>
                                      </p:to>
                                    </p:set>
                                    <p:animEffect filter="fade">
                                      <p:cBhvr>
                                        <p:cTn id="13" dur="1000"/>
                                        <p:tgtEl>
                                          <p:spTgt spid="12293"/>
                                        </p:tgtEl>
                                      </p:cBhvr>
                                    </p:animEffect>
                                    <p:anim calcmode="lin" valueType="num">
                                      <p:cBhvr>
                                        <p:cTn id="14" dur="1000" fill="hold"/>
                                        <p:tgtEl>
                                          <p:spTgt spid="12293"/>
                                        </p:tgtEl>
                                        <p:attrNameLst>
                                          <p:attrName>ppt_x</p:attrName>
                                        </p:attrNameLst>
                                      </p:cBhvr>
                                      <p:tavLst>
                                        <p:tav tm="0">
                                          <p:val>
                                            <p:strVal val="#ppt_x"/>
                                          </p:val>
                                        </p:tav>
                                        <p:tav tm="100000">
                                          <p:val>
                                            <p:strVal val="#ppt_x"/>
                                          </p:val>
                                        </p:tav>
                                      </p:tavLst>
                                    </p:anim>
                                    <p:anim calcmode="lin" valueType="num">
                                      <p:cBhvr>
                                        <p:cTn id="15" dur="1000" fill="hold"/>
                                        <p:tgtEl>
                                          <p:spTgt spid="12293"/>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xit" presetSubtype="4" fill="hold" grpId="0" nodeType="clickEffect">
                                  <p:stCondLst>
                                    <p:cond delay="0"/>
                                  </p:stCondLst>
                                  <p:childTnLst>
                                    <p:anim calcmode="lin" valueType="num">
                                      <p:cBhvr additive="base">
                                        <p:cTn id="19" dur="500"/>
                                        <p:tgtEl>
                                          <p:spTgt spid="2"/>
                                        </p:tgtEl>
                                        <p:attrNameLst>
                                          <p:attrName>ppt_x</p:attrName>
                                        </p:attrNameLst>
                                      </p:cBhvr>
                                      <p:tavLst>
                                        <p:tav tm="0">
                                          <p:val>
                                            <p:strVal val="ppt_x"/>
                                          </p:val>
                                        </p:tav>
                                        <p:tav tm="100000">
                                          <p:val>
                                            <p:strVal val="ppt_x"/>
                                          </p:val>
                                        </p:tav>
                                      </p:tavLst>
                                    </p:anim>
                                    <p:anim calcmode="lin" valueType="num">
                                      <p:cBhvr additive="base">
                                        <p:cTn id="20" dur="500"/>
                                        <p:tgtEl>
                                          <p:spTgt spid="2"/>
                                        </p:tgtEl>
                                        <p:attrNameLst>
                                          <p:attrName>ppt_y</p:attrName>
                                        </p:attrNameLst>
                                      </p:cBhvr>
                                      <p:tavLst>
                                        <p:tav tm="0">
                                          <p:val>
                                            <p:strVal val="ppt_y"/>
                                          </p:val>
                                        </p:tav>
                                        <p:tav tm="100000">
                                          <p:val>
                                            <p:strVal val="1+ppt_h/2"/>
                                          </p:val>
                                        </p:tav>
                                      </p:tavLst>
                                    </p:anim>
                                    <p:set>
                                      <p:cBhvr>
                                        <p:cTn id="21"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12293" grpId="0"/>
      <p:bldP spid="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85800" y="574040"/>
            <a:ext cx="7772400" cy="5521960"/>
          </a:xfrm>
        </p:spPr>
        <p:txBody>
          <a:bodyPr/>
          <a:lstStyle/>
          <a:p>
            <a:pPr marL="0" indent="0">
              <a:buNone/>
            </a:pPr>
            <a:r>
              <a:rPr lang="zh-CN" altLang="en-US" b="1">
                <a:solidFill>
                  <a:srgbClr val="FF0000"/>
                </a:solidFill>
              </a:rPr>
              <a:t>从形式和内容上赏析</a:t>
            </a:r>
            <a:r>
              <a:rPr lang="en-US" altLang="zh-CN" b="1">
                <a:solidFill>
                  <a:srgbClr val="FF0000"/>
                </a:solidFill>
              </a:rPr>
              <a:t>“</a:t>
            </a:r>
            <a:r>
              <a:rPr lang="zh-CN" altLang="en-US" b="1">
                <a:solidFill>
                  <a:srgbClr val="FF0000"/>
                </a:solidFill>
              </a:rPr>
              <a:t>烽火连三月，家书抵万金</a:t>
            </a:r>
            <a:r>
              <a:rPr lang="en-US" altLang="zh-CN" b="1">
                <a:solidFill>
                  <a:srgbClr val="FF0000"/>
                </a:solidFill>
              </a:rPr>
              <a:t>”</a:t>
            </a:r>
            <a:endParaRPr lang="en-US" altLang="zh-CN" b="1">
              <a:solidFill>
                <a:srgbClr val="FF0000"/>
              </a:solidFill>
            </a:endParaRPr>
          </a:p>
          <a:p>
            <a:pPr marL="0" indent="0">
              <a:buNone/>
            </a:pPr>
            <a:endParaRPr lang="en-US" altLang="zh-CN"/>
          </a:p>
          <a:p>
            <a:pPr marL="0" indent="0">
              <a:buNone/>
            </a:pPr>
            <a:r>
              <a:rPr lang="zh-CN" altLang="en-US" b="1"/>
              <a:t>①对偶</a:t>
            </a:r>
            <a:endParaRPr lang="zh-CN" altLang="en-US" b="1"/>
          </a:p>
          <a:p>
            <a:pPr marL="0" indent="0">
              <a:buNone/>
            </a:pPr>
            <a:r>
              <a:rPr lang="zh-CN" altLang="en-US" b="1"/>
              <a:t>②写出了战乱中思念亲人，盼望得到亲人音讯的心情。</a:t>
            </a:r>
            <a:endParaRPr lang="zh-CN" altLang="en-US" b="1"/>
          </a:p>
        </p:txBody>
      </p:sp>
      <p:sp>
        <p:nvSpPr>
          <p:cNvPr id="4" name="圆角矩形 3"/>
          <p:cNvSpPr/>
          <p:nvPr/>
        </p:nvSpPr>
        <p:spPr>
          <a:xfrm>
            <a:off x="539750" y="1772285"/>
            <a:ext cx="7992745" cy="252031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7" name="标题 1"/>
          <p:cNvSpPr>
            <a:spLocks noGrp="1"/>
          </p:cNvSpPr>
          <p:nvPr>
            <p:ph type="ctrTitle"/>
          </p:nvPr>
        </p:nvSpPr>
        <p:spPr>
          <a:xfrm>
            <a:off x="685800" y="609600"/>
            <a:ext cx="7772400" cy="1143000"/>
          </a:xfrm>
        </p:spPr>
        <p:txBody>
          <a:bodyPr wrap="square" lIns="91440" tIns="45720" rIns="91440" bIns="45720" anchor="ctr"/>
          <a:lstStyle/>
          <a:p>
            <a:pPr eaLnBrk="1" hangingPunct="1">
              <a:buClrTx/>
              <a:buSzTx/>
              <a:buFontTx/>
            </a:pPr>
            <a:endParaRPr lang="zh-CN" altLang="zh-CN"/>
          </a:p>
        </p:txBody>
      </p:sp>
      <p:pic>
        <p:nvPicPr>
          <p:cNvPr id="14338" name="内容占位符 3"/>
          <p:cNvPicPr>
            <a:picLocks noGrp="1" noChangeAspect="1"/>
          </p:cNvPicPr>
          <p:nvPr>
            <p:ph type="subTitle" idx="1"/>
          </p:nvPr>
        </p:nvPicPr>
        <p:blipFill>
          <a:blip r:embed="rId2"/>
          <a:stretch>
            <a:fillRect/>
          </a:stretch>
        </p:blipFill>
        <p:spPr>
          <a:xfrm>
            <a:off x="0" y="-12700"/>
            <a:ext cx="9144000" cy="6884988"/>
          </a:xfrm>
        </p:spPr>
      </p:pic>
      <p:sp>
        <p:nvSpPr>
          <p:cNvPr id="13316" name="矩形 4"/>
          <p:cNvSpPr/>
          <p:nvPr/>
        </p:nvSpPr>
        <p:spPr>
          <a:xfrm>
            <a:off x="0" y="836613"/>
            <a:ext cx="8893175" cy="706437"/>
          </a:xfrm>
          <a:prstGeom prst="rect">
            <a:avLst/>
          </a:prstGeom>
          <a:noFill/>
          <a:ln w="9525">
            <a:noFill/>
          </a:ln>
        </p:spPr>
        <p:txBody>
          <a:bodyPr wrap="square" anchor="t">
            <a:spAutoFit/>
          </a:bodyPr>
          <a:lstStyle/>
          <a:p>
            <a:r>
              <a:rPr lang="en-US" altLang="zh-CN" sz="4000" b="1">
                <a:solidFill>
                  <a:srgbClr val="0070C0"/>
                </a:solidFill>
                <a:latin typeface="Calibri" panose="020f0502020204030204" pitchFamily="34" charset="0"/>
                <a:ea typeface="宋体" panose="02010600030101010101" pitchFamily="2" charset="-122"/>
                <a:sym typeface="宋体" panose="02010600030101010101" pitchFamily="2" charset="-122"/>
              </a:rPr>
              <a:t>     </a:t>
            </a:r>
            <a:r>
              <a:rPr lang="zh-CN" altLang="en-US" sz="4000" b="1">
                <a:solidFill>
                  <a:srgbClr val="FF0000"/>
                </a:solidFill>
                <a:latin typeface="Calibri" panose="020f0502020204030204" pitchFamily="34" charset="0"/>
                <a:ea typeface="宋体" panose="02010600030101010101" pitchFamily="2" charset="-122"/>
                <a:sym typeface="宋体" panose="02010600030101010101" pitchFamily="2" charset="-122"/>
              </a:rPr>
              <a:t>尾联</a:t>
            </a:r>
            <a:r>
              <a:rPr lang="en-US" altLang="zh-CN" sz="4000" b="1">
                <a:solidFill>
                  <a:srgbClr val="262626"/>
                </a:solidFill>
                <a:latin typeface="Calibri" panose="020f0502020204030204" pitchFamily="34" charset="0"/>
                <a:ea typeface="宋体" panose="02010600030101010101" pitchFamily="2" charset="-122"/>
                <a:sym typeface="宋体" panose="02010600030101010101" pitchFamily="2" charset="-122"/>
              </a:rPr>
              <a:t>“</a:t>
            </a:r>
            <a:r>
              <a:rPr lang="zh-CN" altLang="en-US" sz="4000" b="1">
                <a:solidFill>
                  <a:srgbClr val="262626"/>
                </a:solidFill>
                <a:latin typeface="Calibri" panose="020f0502020204030204" pitchFamily="34" charset="0"/>
                <a:ea typeface="宋体" panose="02010600030101010101" pitchFamily="2" charset="-122"/>
                <a:sym typeface="宋体" panose="02010600030101010101" pitchFamily="2" charset="-122"/>
              </a:rPr>
              <a:t>白头搔更短，浑欲不胜簪</a:t>
            </a:r>
            <a:r>
              <a:rPr lang="en-US" altLang="zh-CN" sz="4000" b="1">
                <a:solidFill>
                  <a:srgbClr val="262626"/>
                </a:solidFill>
                <a:latin typeface="Calibri" panose="020f0502020204030204" pitchFamily="34" charset="0"/>
                <a:ea typeface="宋体" panose="02010600030101010101" pitchFamily="2" charset="-122"/>
                <a:sym typeface="宋体" panose="02010600030101010101" pitchFamily="2" charset="-122"/>
              </a:rPr>
              <a:t>”</a:t>
            </a:r>
            <a:r>
              <a:rPr lang="zh-CN" altLang="en-US" sz="4000" b="1">
                <a:solidFill>
                  <a:srgbClr val="FF0000"/>
                </a:solidFill>
                <a:latin typeface="Calibri" panose="020f0502020204030204" pitchFamily="34" charset="0"/>
                <a:ea typeface="宋体" panose="02010600030101010101" pitchFamily="2" charset="-122"/>
                <a:sym typeface="宋体" panose="02010600030101010101" pitchFamily="2" charset="-122"/>
              </a:rPr>
              <a:t>画面</a:t>
            </a:r>
            <a:endParaRPr lang="zh-CN" altLang="en-US" sz="4000" b="1">
              <a:solidFill>
                <a:srgbClr val="FF0000"/>
              </a:solidFill>
              <a:latin typeface="Calibri" panose="020f0502020204030204" pitchFamily="34" charset="0"/>
              <a:ea typeface="宋体" panose="02010600030101010101" pitchFamily="2" charset="-122"/>
              <a:sym typeface="宋体" panose="02010600030101010101" pitchFamily="2" charset="-122"/>
            </a:endParaRPr>
          </a:p>
        </p:txBody>
      </p:sp>
      <p:sp>
        <p:nvSpPr>
          <p:cNvPr id="14340" name="文本框 1"/>
          <p:cNvSpPr txBox="1"/>
          <p:nvPr/>
        </p:nvSpPr>
        <p:spPr>
          <a:xfrm>
            <a:off x="1644015" y="2085340"/>
            <a:ext cx="6895465" cy="3476625"/>
          </a:xfrm>
          <a:prstGeom prst="rect">
            <a:avLst/>
          </a:prstGeom>
          <a:noFill/>
          <a:ln w="9525">
            <a:noFill/>
          </a:ln>
        </p:spPr>
        <p:txBody>
          <a:bodyPr wrap="square" anchor="t">
            <a:spAutoFit/>
          </a:bodyPr>
          <a:lstStyle/>
          <a:p>
            <a:r>
              <a:rPr lang="zh-CN" altLang="en-US" sz="4400" b="1">
                <a:solidFill>
                  <a:srgbClr val="0070C0"/>
                </a:solidFill>
                <a:latin typeface="Times New Roman" panose="02020603050405020304" pitchFamily="18" charset="0"/>
                <a:ea typeface="宋体" panose="02010600030101010101" pitchFamily="2" charset="-122"/>
              </a:rPr>
              <a:t>面对沦陷的国都，一位满头白发的老人沉思着，因焦虑而不停地挠头叹息，白发越来越稀疏，简直要插不住簪子了</a:t>
            </a:r>
            <a:r>
              <a:rPr lang="zh-CN" altLang="en-US" sz="4400">
                <a:latin typeface="Times New Roman" panose="02020603050405020304" pitchFamily="18" charset="0"/>
                <a:ea typeface="宋体" panose="02010600030101010101" pitchFamily="2" charset="-122"/>
              </a:rPr>
              <a:t>。</a:t>
            </a:r>
            <a:endParaRPr lang="zh-CN" altLang="en-US" sz="4400">
              <a:latin typeface="Times New Roman" panose="02020603050405020304" pitchFamily="18" charset="0"/>
              <a:ea typeface="宋体" panose="02010600030101010101" pitchFamily="2" charset="-122"/>
            </a:endParaRPr>
          </a:p>
        </p:txBody>
      </p:sp>
      <p:sp>
        <p:nvSpPr>
          <p:cNvPr id="3" name="圆角矩形 2"/>
          <p:cNvSpPr/>
          <p:nvPr/>
        </p:nvSpPr>
        <p:spPr>
          <a:xfrm>
            <a:off x="1331595" y="1916430"/>
            <a:ext cx="6912610" cy="367284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 calcmode="lin" valueType="num">
                                      <p:cBhvr>
                                        <p:cTn id="7" dur="500" fill="hold"/>
                                        <p:tgtEl>
                                          <p:spTgt spid="13316"/>
                                        </p:tgtEl>
                                        <p:attrNameLst>
                                          <p:attrName>ppt_x</p:attrName>
                                        </p:attrNameLst>
                                      </p:cBhvr>
                                      <p:tavLst>
                                        <p:tav tm="0">
                                          <p:val>
                                            <p:strVal val="#ppt_x"/>
                                          </p:val>
                                        </p:tav>
                                        <p:tav tm="100000">
                                          <p:val>
                                            <p:strVal val="#ppt_x"/>
                                          </p:val>
                                        </p:tav>
                                      </p:tavLst>
                                    </p:anim>
                                    <p:anim calcmode="lin" valueType="num">
                                      <p:cBhvr>
                                        <p:cTn id="8" dur="500" fill="hold"/>
                                        <p:tgtEl>
                                          <p:spTgt spid="1331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xit" presetSubtype="4" fill="hold" grpId="0" nodeType="clickEffect">
                                  <p:stCondLst>
                                    <p:cond delay="0"/>
                                  </p:stCondLst>
                                  <p:childTnLst>
                                    <p:anim calcmode="lin" valueType="num">
                                      <p:cBhvr additive="base">
                                        <p:cTn id="12" dur="500"/>
                                        <p:tgtEl>
                                          <p:spTgt spid="3"/>
                                        </p:tgtEl>
                                        <p:attrNameLst>
                                          <p:attrName>ppt_x</p:attrName>
                                        </p:attrNameLst>
                                      </p:cBhvr>
                                      <p:tavLst>
                                        <p:tav tm="0">
                                          <p:val>
                                            <p:strVal val="ppt_x"/>
                                          </p:val>
                                        </p:tav>
                                        <p:tav tm="100000">
                                          <p:val>
                                            <p:strVal val="ppt_x"/>
                                          </p:val>
                                        </p:tav>
                                      </p:tavLst>
                                    </p:anim>
                                    <p:anim calcmode="lin" valueType="num">
                                      <p:cBhvr additive="base">
                                        <p:cTn id="13" dur="500"/>
                                        <p:tgtEl>
                                          <p:spTgt spid="3"/>
                                        </p:tgtEl>
                                        <p:attrNameLst>
                                          <p:attrName>ppt_y</p:attrName>
                                        </p:attrNameLst>
                                      </p:cBhvr>
                                      <p:tavLst>
                                        <p:tav tm="0">
                                          <p:val>
                                            <p:strVal val="ppt_y"/>
                                          </p:val>
                                        </p:tav>
                                        <p:tav tm="100000">
                                          <p:val>
                                            <p:strVal val="1+ppt_h/2"/>
                                          </p:val>
                                        </p:tav>
                                      </p:tavLst>
                                    </p:anim>
                                    <p:set>
                                      <p:cBhvr>
                                        <p:cTn id="14"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85800" y="661035"/>
            <a:ext cx="7772400" cy="5434965"/>
          </a:xfrm>
        </p:spPr>
        <p:txBody>
          <a:bodyPr/>
          <a:lstStyle/>
          <a:p>
            <a:pPr marL="0" indent="0">
              <a:buNone/>
            </a:pPr>
            <a:r>
              <a:rPr lang="zh-CN" altLang="en-US" b="1">
                <a:solidFill>
                  <a:srgbClr val="FF0000"/>
                </a:solidFill>
              </a:rPr>
              <a:t>尾联中</a:t>
            </a:r>
            <a:r>
              <a:rPr lang="en-US" altLang="zh-CN" b="1">
                <a:solidFill>
                  <a:srgbClr val="FF0000"/>
                </a:solidFill>
              </a:rPr>
              <a:t>“</a:t>
            </a:r>
            <a:r>
              <a:rPr lang="zh-CN" altLang="en-US" b="1">
                <a:solidFill>
                  <a:srgbClr val="FF0000"/>
                </a:solidFill>
              </a:rPr>
              <a:t>搔</a:t>
            </a:r>
            <a:r>
              <a:rPr lang="en-US" altLang="zh-CN" b="1">
                <a:solidFill>
                  <a:srgbClr val="FF0000"/>
                </a:solidFill>
              </a:rPr>
              <a:t>”</a:t>
            </a:r>
            <a:r>
              <a:rPr lang="zh-CN" altLang="en-US" b="1">
                <a:solidFill>
                  <a:srgbClr val="FF0000"/>
                </a:solidFill>
              </a:rPr>
              <a:t>字用得好，好在哪里？</a:t>
            </a:r>
            <a:endParaRPr lang="zh-CN" altLang="en-US" b="1">
              <a:solidFill>
                <a:srgbClr val="FF0000"/>
              </a:solidFill>
            </a:endParaRPr>
          </a:p>
          <a:p>
            <a:pPr marL="0" indent="0">
              <a:buNone/>
            </a:pPr>
            <a:endParaRPr lang="zh-CN" altLang="en-US" b="1"/>
          </a:p>
          <a:p>
            <a:pPr marL="0" indent="0">
              <a:buNone/>
            </a:pPr>
            <a:r>
              <a:rPr lang="zh-CN" altLang="en-US" b="1"/>
              <a:t>①</a:t>
            </a:r>
            <a:r>
              <a:rPr lang="en-US" altLang="zh-CN" b="1"/>
              <a:t>“</a:t>
            </a:r>
            <a:r>
              <a:rPr lang="zh-CN" altLang="en-US" b="1"/>
              <a:t>搔</a:t>
            </a:r>
            <a:r>
              <a:rPr lang="en-US" altLang="zh-CN" b="1"/>
              <a:t>”</a:t>
            </a:r>
            <a:r>
              <a:rPr lang="zh-CN" altLang="en-US" b="1"/>
              <a:t>字是对诗人想解愁而不得，频频挠头的细节描写。</a:t>
            </a:r>
            <a:endParaRPr lang="zh-CN" altLang="en-US" b="1"/>
          </a:p>
          <a:p>
            <a:pPr marL="0" indent="0">
              <a:buNone/>
            </a:pPr>
            <a:r>
              <a:rPr lang="zh-CN" altLang="en-US" b="1"/>
              <a:t>②传神地表达了诗人内心难以排遣的忧国伤时、念家悲己之情。</a:t>
            </a:r>
            <a:endParaRPr lang="zh-CN" altLang="en-US" b="1"/>
          </a:p>
        </p:txBody>
      </p:sp>
      <p:sp>
        <p:nvSpPr>
          <p:cNvPr id="4" name="圆角矩形 3"/>
          <p:cNvSpPr/>
          <p:nvPr/>
        </p:nvSpPr>
        <p:spPr>
          <a:xfrm>
            <a:off x="323850" y="1628775"/>
            <a:ext cx="8424545" cy="252031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7200"/>
              <a:t>主旨</a:t>
            </a:r>
            <a:endParaRPr lang="zh-CN" altLang="en-US" sz="7200"/>
          </a:p>
        </p:txBody>
      </p:sp>
      <p:sp>
        <p:nvSpPr>
          <p:cNvPr id="3" name="内容占位符 2"/>
          <p:cNvSpPr>
            <a:spLocks noGrp="1"/>
          </p:cNvSpPr>
          <p:nvPr>
            <p:ph idx="1"/>
          </p:nvPr>
        </p:nvSpPr>
        <p:spPr>
          <a:xfrm>
            <a:off x="462280" y="1981200"/>
            <a:ext cx="8347075" cy="4114800"/>
          </a:xfrm>
        </p:spPr>
        <p:txBody>
          <a:bodyPr/>
          <a:lstStyle/>
          <a:p>
            <a:r>
              <a:rPr lang="zh-CN" altLang="en-US" sz="4800"/>
              <a:t>这首诗描写了诗人在被叛军占领的长安城的所见、所感，集中表达了诗人</a:t>
            </a:r>
            <a:r>
              <a:rPr lang="zh-CN" altLang="en-US" sz="4800">
                <a:solidFill>
                  <a:srgbClr val="FF0000"/>
                </a:solidFill>
              </a:rPr>
              <a:t>忧国伤时、念家悲己</a:t>
            </a:r>
            <a:r>
              <a:rPr lang="zh-CN" altLang="en-US" sz="4800"/>
              <a:t>的感情。</a:t>
            </a:r>
            <a:endParaRPr lang="zh-CN" altLang="en-US" sz="4800"/>
          </a:p>
        </p:txBody>
      </p:sp>
      <p:sp>
        <p:nvSpPr>
          <p:cNvPr id="4" name="圆角矩形 3"/>
          <p:cNvSpPr/>
          <p:nvPr/>
        </p:nvSpPr>
        <p:spPr>
          <a:xfrm>
            <a:off x="5724525" y="3572510"/>
            <a:ext cx="2447925" cy="57658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5" name="圆角矩形 4"/>
          <p:cNvSpPr/>
          <p:nvPr/>
        </p:nvSpPr>
        <p:spPr>
          <a:xfrm>
            <a:off x="1548130" y="4149090"/>
            <a:ext cx="2376170" cy="72009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xit" presetSubtype="4" fill="hold" grpId="0" nodeType="clickEffect">
                                  <p:stCondLst>
                                    <p:cond delay="0"/>
                                  </p:stCondLst>
                                  <p:childTnLst>
                                    <p:anim calcmode="lin" valueType="num">
                                      <p:cBhvr additive="base">
                                        <p:cTn id="12" dur="500"/>
                                        <p:tgtEl>
                                          <p:spTgt spid="5"/>
                                        </p:tgtEl>
                                        <p:attrNameLst>
                                          <p:attrName>ppt_x</p:attrName>
                                        </p:attrNameLst>
                                      </p:cBhvr>
                                      <p:tavLst>
                                        <p:tav tm="0">
                                          <p:val>
                                            <p:strVal val="ppt_x"/>
                                          </p:val>
                                        </p:tav>
                                        <p:tav tm="100000">
                                          <p:val>
                                            <p:strVal val="ppt_x"/>
                                          </p:val>
                                        </p:tav>
                                      </p:tavLst>
                                    </p:anim>
                                    <p:anim calcmode="lin" valueType="num">
                                      <p:cBhvr additive="base">
                                        <p:cTn id="13" dur="500"/>
                                        <p:tgtEl>
                                          <p:spTgt spid="5"/>
                                        </p:tgtEl>
                                        <p:attrNameLst>
                                          <p:attrName>ppt_y</p:attrName>
                                        </p:attrNameLst>
                                      </p:cBhvr>
                                      <p:tavLst>
                                        <p:tav tm="0">
                                          <p:val>
                                            <p:strVal val="ppt_y"/>
                                          </p:val>
                                        </p:tav>
                                        <p:tav tm="100000">
                                          <p:val>
                                            <p:strVal val="1+ppt_h/2"/>
                                          </p:val>
                                        </p:tav>
                                      </p:tavLst>
                                    </p:anim>
                                    <p:set>
                                      <p:cBhvr>
                                        <p:cTn id="14"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85800" y="382905"/>
            <a:ext cx="7772400" cy="5713095"/>
          </a:xfrm>
        </p:spPr>
        <p:txBody>
          <a:bodyPr/>
          <a:lstStyle/>
          <a:p>
            <a:pPr marL="0" indent="0">
              <a:buNone/>
            </a:pPr>
            <a:r>
              <a:rPr lang="zh-CN" altLang="en-US"/>
              <a:t>1、借物抒情的句子是：</a:t>
            </a:r>
            <a:r>
              <a:rPr lang="zh-CN" altLang="en-US">
                <a:solidFill>
                  <a:srgbClr val="FF0000"/>
                </a:solidFill>
              </a:rPr>
              <a:t>感时花溅泪，恨别鸟惊心。    </a:t>
            </a:r>
            <a:endParaRPr lang="zh-CN" altLang="en-US">
              <a:solidFill>
                <a:srgbClr val="FF0000"/>
              </a:solidFill>
            </a:endParaRPr>
          </a:p>
          <a:p>
            <a:pPr marL="0" indent="0">
              <a:buNone/>
            </a:pPr>
            <a:r>
              <a:rPr lang="zh-CN" altLang="en-US"/>
              <a:t>2、描绘自我形象的句子是：</a:t>
            </a:r>
            <a:endParaRPr lang="zh-CN" altLang="en-US"/>
          </a:p>
          <a:p>
            <a:pPr marL="0" indent="0">
              <a:buNone/>
            </a:pPr>
            <a:r>
              <a:rPr lang="zh-CN" altLang="en-US">
                <a:solidFill>
                  <a:srgbClr val="FF0000"/>
                </a:solidFill>
              </a:rPr>
              <a:t>白头搔更短，浑欲不胜簪。 </a:t>
            </a:r>
            <a:endParaRPr lang="zh-CN" altLang="en-US">
              <a:solidFill>
                <a:srgbClr val="FF0000"/>
              </a:solidFill>
            </a:endParaRPr>
          </a:p>
          <a:p>
            <a:pPr marL="0" indent="0">
              <a:buNone/>
            </a:pPr>
            <a:r>
              <a:rPr lang="zh-CN" altLang="en-US"/>
              <a:t>3、名句是：</a:t>
            </a:r>
            <a:endParaRPr lang="zh-CN" altLang="en-US"/>
          </a:p>
          <a:p>
            <a:pPr marL="0" indent="0">
              <a:buNone/>
            </a:pPr>
            <a:r>
              <a:rPr lang="zh-CN" altLang="en-US">
                <a:solidFill>
                  <a:srgbClr val="FF0000"/>
                </a:solidFill>
              </a:rPr>
              <a:t>烽火连三月，家书抵万金。 </a:t>
            </a:r>
            <a:endParaRPr lang="zh-CN" altLang="en-US"/>
          </a:p>
          <a:p>
            <a:pPr marL="0" indent="0">
              <a:buNone/>
            </a:pPr>
            <a:r>
              <a:rPr lang="zh-CN" altLang="en-US"/>
              <a:t>4、通过《春望》中的</a:t>
            </a:r>
            <a:endParaRPr lang="zh-CN" altLang="en-US"/>
          </a:p>
          <a:p>
            <a:pPr marL="0" indent="0">
              <a:buNone/>
            </a:pPr>
            <a:r>
              <a:rPr lang="zh-CN" altLang="en-US"/>
              <a:t>“</a:t>
            </a:r>
            <a:r>
              <a:rPr lang="zh-CN" altLang="en-US">
                <a:solidFill>
                  <a:srgbClr val="FF0000"/>
                </a:solidFill>
              </a:rPr>
              <a:t>白头搔更短，浑欲不胜簪</a:t>
            </a:r>
            <a:r>
              <a:rPr lang="zh-CN" altLang="en-US"/>
              <a:t>”两句，我们可以想见杜甫忧国、伤时、思家而造成的苍老之态。 </a:t>
            </a:r>
            <a:endParaRPr lang="zh-CN" altLang="en-US"/>
          </a:p>
        </p:txBody>
      </p:sp>
      <p:sp>
        <p:nvSpPr>
          <p:cNvPr id="5" name="圆角矩形 4"/>
          <p:cNvSpPr/>
          <p:nvPr/>
        </p:nvSpPr>
        <p:spPr>
          <a:xfrm>
            <a:off x="5076190" y="404495"/>
            <a:ext cx="3240405" cy="50419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6" name="圆角矩形 5"/>
          <p:cNvSpPr/>
          <p:nvPr/>
        </p:nvSpPr>
        <p:spPr>
          <a:xfrm>
            <a:off x="827405" y="980440"/>
            <a:ext cx="1368425" cy="36004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9" name="圆角矩形 8"/>
          <p:cNvSpPr/>
          <p:nvPr/>
        </p:nvSpPr>
        <p:spPr>
          <a:xfrm>
            <a:off x="755650" y="1988820"/>
            <a:ext cx="4752340" cy="72009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0" name="圆角矩形 9"/>
          <p:cNvSpPr/>
          <p:nvPr/>
        </p:nvSpPr>
        <p:spPr>
          <a:xfrm>
            <a:off x="755015" y="3284855"/>
            <a:ext cx="4825365" cy="43942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1" name="圆角矩形 10"/>
          <p:cNvSpPr/>
          <p:nvPr/>
        </p:nvSpPr>
        <p:spPr>
          <a:xfrm>
            <a:off x="1187450" y="4436745"/>
            <a:ext cx="4537075" cy="43243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1+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xit" presetSubtype="4" fill="hold" grpId="0" nodeType="clickEffect">
                                  <p:stCondLst>
                                    <p:cond delay="0"/>
                                  </p:stCondLst>
                                  <p:childTnLst>
                                    <p:anim calcmode="lin" valueType="num">
                                      <p:cBhvr additive="base">
                                        <p:cTn id="12" dur="500"/>
                                        <p:tgtEl>
                                          <p:spTgt spid="6"/>
                                        </p:tgtEl>
                                        <p:attrNameLst>
                                          <p:attrName>ppt_x</p:attrName>
                                        </p:attrNameLst>
                                      </p:cBhvr>
                                      <p:tavLst>
                                        <p:tav tm="0">
                                          <p:val>
                                            <p:strVal val="ppt_x"/>
                                          </p:val>
                                        </p:tav>
                                        <p:tav tm="100000">
                                          <p:val>
                                            <p:strVal val="ppt_x"/>
                                          </p:val>
                                        </p:tav>
                                      </p:tavLst>
                                    </p:anim>
                                    <p:anim calcmode="lin" valueType="num">
                                      <p:cBhvr additive="base">
                                        <p:cTn id="13" dur="500"/>
                                        <p:tgtEl>
                                          <p:spTgt spid="6"/>
                                        </p:tgtEl>
                                        <p:attrNameLst>
                                          <p:attrName>ppt_y</p:attrName>
                                        </p:attrNameLst>
                                      </p:cBhvr>
                                      <p:tavLst>
                                        <p:tav tm="0">
                                          <p:val>
                                            <p:strVal val="ppt_y"/>
                                          </p:val>
                                        </p:tav>
                                        <p:tav tm="100000">
                                          <p:val>
                                            <p:strVal val="1+ppt_h/2"/>
                                          </p:val>
                                        </p:tav>
                                      </p:tavLst>
                                    </p:anim>
                                    <p:set>
                                      <p:cBhvr>
                                        <p:cTn id="14" dur="1" fill="hold">
                                          <p:stCondLst>
                                            <p:cond delay="499"/>
                                          </p:stCondLst>
                                        </p:cTn>
                                        <p:tgtEl>
                                          <p:spTgt spid="6"/>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xit" presetSubtype="4" fill="hold" grpId="0" nodeType="clickEffect">
                                  <p:stCondLst>
                                    <p:cond delay="0"/>
                                  </p:stCondLst>
                                  <p:childTnLst>
                                    <p:anim calcmode="lin" valueType="num">
                                      <p:cBhvr additive="base">
                                        <p:cTn id="18" dur="500"/>
                                        <p:tgtEl>
                                          <p:spTgt spid="9"/>
                                        </p:tgtEl>
                                        <p:attrNameLst>
                                          <p:attrName>ppt_x</p:attrName>
                                        </p:attrNameLst>
                                      </p:cBhvr>
                                      <p:tavLst>
                                        <p:tav tm="0">
                                          <p:val>
                                            <p:strVal val="ppt_x"/>
                                          </p:val>
                                        </p:tav>
                                        <p:tav tm="100000">
                                          <p:val>
                                            <p:strVal val="ppt_x"/>
                                          </p:val>
                                        </p:tav>
                                      </p:tavLst>
                                    </p:anim>
                                    <p:anim calcmode="lin" valueType="num">
                                      <p:cBhvr additive="base">
                                        <p:cTn id="19" dur="500"/>
                                        <p:tgtEl>
                                          <p:spTgt spid="9"/>
                                        </p:tgtEl>
                                        <p:attrNameLst>
                                          <p:attrName>ppt_y</p:attrName>
                                        </p:attrNameLst>
                                      </p:cBhvr>
                                      <p:tavLst>
                                        <p:tav tm="0">
                                          <p:val>
                                            <p:strVal val="ppt_y"/>
                                          </p:val>
                                        </p:tav>
                                        <p:tav tm="100000">
                                          <p:val>
                                            <p:strVal val="1+ppt_h/2"/>
                                          </p:val>
                                        </p:tav>
                                      </p:tavLst>
                                    </p:anim>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xit" presetSubtype="4" fill="hold" grpId="0" nodeType="clickEffect">
                                  <p:stCondLst>
                                    <p:cond delay="0"/>
                                  </p:stCondLst>
                                  <p:childTnLst>
                                    <p:anim calcmode="lin" valueType="num">
                                      <p:cBhvr additive="base">
                                        <p:cTn id="24" dur="500"/>
                                        <p:tgtEl>
                                          <p:spTgt spid="10"/>
                                        </p:tgtEl>
                                        <p:attrNameLst>
                                          <p:attrName>ppt_x</p:attrName>
                                        </p:attrNameLst>
                                      </p:cBhvr>
                                      <p:tavLst>
                                        <p:tav tm="0">
                                          <p:val>
                                            <p:strVal val="ppt_x"/>
                                          </p:val>
                                        </p:tav>
                                        <p:tav tm="100000">
                                          <p:val>
                                            <p:strVal val="ppt_x"/>
                                          </p:val>
                                        </p:tav>
                                      </p:tavLst>
                                    </p:anim>
                                    <p:anim calcmode="lin" valueType="num">
                                      <p:cBhvr additive="base">
                                        <p:cTn id="25" dur="500"/>
                                        <p:tgtEl>
                                          <p:spTgt spid="10"/>
                                        </p:tgtEl>
                                        <p:attrNameLst>
                                          <p:attrName>ppt_y</p:attrName>
                                        </p:attrNameLst>
                                      </p:cBhvr>
                                      <p:tavLst>
                                        <p:tav tm="0">
                                          <p:val>
                                            <p:strVal val="ppt_y"/>
                                          </p:val>
                                        </p:tav>
                                        <p:tav tm="100000">
                                          <p:val>
                                            <p:strVal val="1+ppt_h/2"/>
                                          </p:val>
                                        </p:tav>
                                      </p:tavLst>
                                    </p:anim>
                                    <p:set>
                                      <p:cBhvr>
                                        <p:cTn id="26" dur="1" fill="hold">
                                          <p:stCondLst>
                                            <p:cond delay="499"/>
                                          </p:stCondLst>
                                        </p:cTn>
                                        <p:tgtEl>
                                          <p:spTgt spid="10"/>
                                        </p:tgtEl>
                                        <p:attrNameLst>
                                          <p:attrName>style.visibility</p:attrName>
                                        </p:attrNameLst>
                                      </p:cBhvr>
                                      <p:to>
                                        <p:strVal val="hidden"/>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xit" presetSubtype="4" fill="hold" grpId="0" nodeType="clickEffect">
                                  <p:stCondLst>
                                    <p:cond delay="0"/>
                                  </p:stCondLst>
                                  <p:childTnLst>
                                    <p:anim calcmode="lin" valueType="num">
                                      <p:cBhvr additive="base">
                                        <p:cTn id="30" dur="500"/>
                                        <p:tgtEl>
                                          <p:spTgt spid="11"/>
                                        </p:tgtEl>
                                        <p:attrNameLst>
                                          <p:attrName>ppt_x</p:attrName>
                                        </p:attrNameLst>
                                      </p:cBhvr>
                                      <p:tavLst>
                                        <p:tav tm="0">
                                          <p:val>
                                            <p:strVal val="ppt_x"/>
                                          </p:val>
                                        </p:tav>
                                        <p:tav tm="100000">
                                          <p:val>
                                            <p:strVal val="ppt_x"/>
                                          </p:val>
                                        </p:tav>
                                      </p:tavLst>
                                    </p:anim>
                                    <p:anim calcmode="lin" valueType="num">
                                      <p:cBhvr additive="base">
                                        <p:cTn id="31" dur="500"/>
                                        <p:tgtEl>
                                          <p:spTgt spid="11"/>
                                        </p:tgtEl>
                                        <p:attrNameLst>
                                          <p:attrName>ppt_y</p:attrName>
                                        </p:attrNameLst>
                                      </p:cBhvr>
                                      <p:tavLst>
                                        <p:tav tm="0">
                                          <p:val>
                                            <p:strVal val="ppt_y"/>
                                          </p:val>
                                        </p:tav>
                                        <p:tav tm="100000">
                                          <p:val>
                                            <p:strVal val="1+ppt_h/2"/>
                                          </p:val>
                                        </p:tav>
                                      </p:tavLst>
                                    </p:anim>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P spid="11"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85800" y="414020"/>
            <a:ext cx="7772400" cy="5832475"/>
          </a:xfrm>
        </p:spPr>
        <p:txBody>
          <a:bodyPr/>
          <a:lstStyle/>
          <a:p>
            <a:pPr marL="0" indent="0">
              <a:buNone/>
            </a:pPr>
            <a:r>
              <a:rPr lang="zh-CN" altLang="en-US">
                <a:sym typeface="+mn-ea"/>
              </a:rPr>
              <a:t>5、《春望》中“</a:t>
            </a:r>
            <a:r>
              <a:rPr lang="zh-CN" altLang="en-US">
                <a:solidFill>
                  <a:srgbClr val="FF0000"/>
                </a:solidFill>
                <a:sym typeface="+mn-ea"/>
              </a:rPr>
              <a:t>国破山河在，城春草木深</a:t>
            </a:r>
            <a:r>
              <a:rPr lang="zh-CN" altLang="en-US">
                <a:sym typeface="+mn-ea"/>
              </a:rPr>
              <a:t>”写出望中之所见，也痛切地传达了诗人忧国伤时的感情。 </a:t>
            </a:r>
            <a:endParaRPr lang="zh-CN" altLang="en-US">
              <a:sym typeface="+mn-ea"/>
            </a:endParaRPr>
          </a:p>
          <a:p>
            <a:pPr marL="0" indent="0">
              <a:buNone/>
            </a:pPr>
            <a:r>
              <a:rPr lang="zh-CN" altLang="en-US">
                <a:sym typeface="+mn-ea"/>
              </a:rPr>
              <a:t>6、“</a:t>
            </a:r>
            <a:r>
              <a:rPr lang="zh-CN" altLang="en-US">
                <a:solidFill>
                  <a:srgbClr val="FF0000"/>
                </a:solidFill>
                <a:sym typeface="+mn-ea"/>
              </a:rPr>
              <a:t>感时花溅泪，恨别鸟惊心</a:t>
            </a:r>
            <a:r>
              <a:rPr lang="zh-CN" altLang="en-US">
                <a:sym typeface="+mn-ea"/>
              </a:rPr>
              <a:t>”承上启下，表明了诗人感时伤事的情感。     </a:t>
            </a:r>
            <a:endParaRPr lang="zh-CN" altLang="en-US"/>
          </a:p>
          <a:p>
            <a:pPr marL="0" indent="0">
              <a:buNone/>
            </a:pPr>
            <a:r>
              <a:rPr lang="zh-CN" altLang="en-US">
                <a:sym typeface="+mn-ea"/>
              </a:rPr>
              <a:t>7、《春望》中写出战火连续不断，消息隔绝，音迅不至时迫切心情的两句诗是：</a:t>
            </a:r>
            <a:endParaRPr lang="zh-CN" altLang="en-US">
              <a:sym typeface="+mn-ea"/>
            </a:endParaRPr>
          </a:p>
          <a:p>
            <a:pPr marL="0" indent="0">
              <a:buNone/>
            </a:pPr>
            <a:r>
              <a:rPr lang="zh-CN" altLang="en-US">
                <a:solidFill>
                  <a:srgbClr val="FF0000"/>
                </a:solidFill>
                <a:sym typeface="+mn-ea"/>
              </a:rPr>
              <a:t>烽火连三月，家书抵万金</a:t>
            </a:r>
            <a:r>
              <a:rPr lang="zh-CN" altLang="en-US">
                <a:sym typeface="+mn-ea"/>
              </a:rPr>
              <a:t> </a:t>
            </a:r>
            <a:endParaRPr lang="zh-CN" altLang="en-US"/>
          </a:p>
          <a:p>
            <a:pPr marL="0" indent="0">
              <a:buNone/>
            </a:pPr>
            <a:r>
              <a:rPr lang="zh-CN" altLang="en-US">
                <a:sym typeface="+mn-ea"/>
              </a:rPr>
              <a:t>8、《春望》中表达作者在国破家亡，离乱伤痛之外，又叹息衰老，更增一层悲哀的是：</a:t>
            </a:r>
            <a:r>
              <a:rPr lang="zh-CN" altLang="en-US">
                <a:solidFill>
                  <a:srgbClr val="FF0000"/>
                </a:solidFill>
                <a:sym typeface="+mn-ea"/>
              </a:rPr>
              <a:t>白头搔更短，浑欲不胜簪</a:t>
            </a:r>
            <a:r>
              <a:rPr lang="zh-CN" altLang="en-US">
                <a:sym typeface="+mn-ea"/>
              </a:rPr>
              <a:t>。 </a:t>
            </a:r>
            <a:endParaRPr lang="zh-CN" altLang="en-US"/>
          </a:p>
        </p:txBody>
      </p:sp>
      <p:sp>
        <p:nvSpPr>
          <p:cNvPr id="4" name="圆角矩形 3"/>
          <p:cNvSpPr/>
          <p:nvPr/>
        </p:nvSpPr>
        <p:spPr>
          <a:xfrm>
            <a:off x="3819525" y="508000"/>
            <a:ext cx="4464685" cy="43243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5" name="圆角矩形 4"/>
          <p:cNvSpPr/>
          <p:nvPr/>
        </p:nvSpPr>
        <p:spPr>
          <a:xfrm>
            <a:off x="1771015" y="1988820"/>
            <a:ext cx="4536440" cy="50355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6" name="圆角矩形 5"/>
          <p:cNvSpPr/>
          <p:nvPr/>
        </p:nvSpPr>
        <p:spPr>
          <a:xfrm>
            <a:off x="685800" y="4125595"/>
            <a:ext cx="4752340" cy="50355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7" name="圆角矩形 6"/>
          <p:cNvSpPr/>
          <p:nvPr/>
        </p:nvSpPr>
        <p:spPr>
          <a:xfrm>
            <a:off x="1427480" y="5669280"/>
            <a:ext cx="4824730" cy="50419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xit" presetSubtype="4" fill="hold" grpId="0" nodeType="clickEffect">
                                  <p:stCondLst>
                                    <p:cond delay="0"/>
                                  </p:stCondLst>
                                  <p:childTnLst>
                                    <p:anim calcmode="lin" valueType="num">
                                      <p:cBhvr additive="base">
                                        <p:cTn id="12" dur="500"/>
                                        <p:tgtEl>
                                          <p:spTgt spid="5"/>
                                        </p:tgtEl>
                                        <p:attrNameLst>
                                          <p:attrName>ppt_x</p:attrName>
                                        </p:attrNameLst>
                                      </p:cBhvr>
                                      <p:tavLst>
                                        <p:tav tm="0">
                                          <p:val>
                                            <p:strVal val="ppt_x"/>
                                          </p:val>
                                        </p:tav>
                                        <p:tav tm="100000">
                                          <p:val>
                                            <p:strVal val="ppt_x"/>
                                          </p:val>
                                        </p:tav>
                                      </p:tavLst>
                                    </p:anim>
                                    <p:anim calcmode="lin" valueType="num">
                                      <p:cBhvr additive="base">
                                        <p:cTn id="13" dur="500"/>
                                        <p:tgtEl>
                                          <p:spTgt spid="5"/>
                                        </p:tgtEl>
                                        <p:attrNameLst>
                                          <p:attrName>ppt_y</p:attrName>
                                        </p:attrNameLst>
                                      </p:cBhvr>
                                      <p:tavLst>
                                        <p:tav tm="0">
                                          <p:val>
                                            <p:strVal val="ppt_y"/>
                                          </p:val>
                                        </p:tav>
                                        <p:tav tm="100000">
                                          <p:val>
                                            <p:strVal val="1+ppt_h/2"/>
                                          </p:val>
                                        </p:tav>
                                      </p:tavLst>
                                    </p:anim>
                                    <p:set>
                                      <p:cBhvr>
                                        <p:cTn id="14" dur="1" fill="hold">
                                          <p:stCondLst>
                                            <p:cond delay="499"/>
                                          </p:stCondLst>
                                        </p:cTn>
                                        <p:tgtEl>
                                          <p:spTgt spid="5"/>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xit" presetSubtype="4" fill="hold" grpId="0" nodeType="clickEffect">
                                  <p:stCondLst>
                                    <p:cond delay="0"/>
                                  </p:stCondLst>
                                  <p:childTnLst>
                                    <p:anim calcmode="lin" valueType="num">
                                      <p:cBhvr additive="base">
                                        <p:cTn id="18" dur="500"/>
                                        <p:tgtEl>
                                          <p:spTgt spid="6"/>
                                        </p:tgtEl>
                                        <p:attrNameLst>
                                          <p:attrName>ppt_x</p:attrName>
                                        </p:attrNameLst>
                                      </p:cBhvr>
                                      <p:tavLst>
                                        <p:tav tm="0">
                                          <p:val>
                                            <p:strVal val="ppt_x"/>
                                          </p:val>
                                        </p:tav>
                                        <p:tav tm="100000">
                                          <p:val>
                                            <p:strVal val="ppt_x"/>
                                          </p:val>
                                        </p:tav>
                                      </p:tavLst>
                                    </p:anim>
                                    <p:anim calcmode="lin" valueType="num">
                                      <p:cBhvr additive="base">
                                        <p:cTn id="19" dur="500"/>
                                        <p:tgtEl>
                                          <p:spTgt spid="6"/>
                                        </p:tgtEl>
                                        <p:attrNameLst>
                                          <p:attrName>ppt_y</p:attrName>
                                        </p:attrNameLst>
                                      </p:cBhvr>
                                      <p:tavLst>
                                        <p:tav tm="0">
                                          <p:val>
                                            <p:strVal val="ppt_y"/>
                                          </p:val>
                                        </p:tav>
                                        <p:tav tm="100000">
                                          <p:val>
                                            <p:strVal val="1+ppt_h/2"/>
                                          </p:val>
                                        </p:tav>
                                      </p:tavLst>
                                    </p:anim>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xit" presetSubtype="4" fill="hold" grpId="0" nodeType="clickEffect">
                                  <p:stCondLst>
                                    <p:cond delay="0"/>
                                  </p:stCondLst>
                                  <p:childTnLst>
                                    <p:anim calcmode="lin" valueType="num">
                                      <p:cBhvr additive="base">
                                        <p:cTn id="24" dur="500"/>
                                        <p:tgtEl>
                                          <p:spTgt spid="7"/>
                                        </p:tgtEl>
                                        <p:attrNameLst>
                                          <p:attrName>ppt_x</p:attrName>
                                        </p:attrNameLst>
                                      </p:cBhvr>
                                      <p:tavLst>
                                        <p:tav tm="0">
                                          <p:val>
                                            <p:strVal val="ppt_x"/>
                                          </p:val>
                                        </p:tav>
                                        <p:tav tm="100000">
                                          <p:val>
                                            <p:strVal val="ppt_x"/>
                                          </p:val>
                                        </p:tav>
                                      </p:tavLst>
                                    </p:anim>
                                    <p:anim calcmode="lin" valueType="num">
                                      <p:cBhvr additive="base">
                                        <p:cTn id="25" dur="500"/>
                                        <p:tgtEl>
                                          <p:spTgt spid="7"/>
                                        </p:tgtEl>
                                        <p:attrNameLst>
                                          <p:attrName>ppt_y</p:attrName>
                                        </p:attrNameLst>
                                      </p:cBhvr>
                                      <p:tavLst>
                                        <p:tav tm="0">
                                          <p:val>
                                            <p:strVal val="ppt_y"/>
                                          </p:val>
                                        </p:tav>
                                        <p:tav tm="100000">
                                          <p:val>
                                            <p:strVal val="1+ppt_h/2"/>
                                          </p:val>
                                        </p:tav>
                                      </p:tavLst>
                                    </p:anim>
                                    <p:set>
                                      <p:cBhvr>
                                        <p:cTn id="26"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85800" y="326390"/>
            <a:ext cx="7772400" cy="5944235"/>
          </a:xfrm>
        </p:spPr>
        <p:txBody>
          <a:bodyPr/>
          <a:lstStyle/>
          <a:p>
            <a:pPr marL="0" indent="0">
              <a:buNone/>
            </a:pPr>
            <a:r>
              <a:rPr lang="zh-CN" altLang="en-US">
                <a:sym typeface="+mn-ea"/>
              </a:rPr>
              <a:t>9、表现长安春日满目凄凉、传达出诗人忧国伤时之情的语句：</a:t>
            </a:r>
            <a:endParaRPr lang="zh-CN" altLang="en-US">
              <a:sym typeface="+mn-ea"/>
            </a:endParaRPr>
          </a:p>
          <a:p>
            <a:pPr marL="0" indent="0">
              <a:buNone/>
            </a:pPr>
            <a:r>
              <a:rPr lang="zh-CN" altLang="en-US">
                <a:solidFill>
                  <a:srgbClr val="FF0000"/>
                </a:solidFill>
                <a:sym typeface="+mn-ea"/>
              </a:rPr>
              <a:t>国破山河在，城春草木深</a:t>
            </a:r>
            <a:r>
              <a:rPr lang="zh-CN" altLang="en-US">
                <a:sym typeface="+mn-ea"/>
              </a:rPr>
              <a:t>。 </a:t>
            </a:r>
            <a:endParaRPr lang="zh-CN" altLang="en-US"/>
          </a:p>
          <a:p>
            <a:pPr marL="0" indent="0">
              <a:buNone/>
            </a:pPr>
            <a:r>
              <a:rPr lang="zh-CN" altLang="en-US">
                <a:sym typeface="+mn-ea"/>
              </a:rPr>
              <a:t>10、诗人感时伤别、见明丽之景诱发内心伤感（或运用拟人抒发伤感之情）的语句：</a:t>
            </a:r>
            <a:r>
              <a:rPr lang="zh-CN" altLang="en-US">
                <a:solidFill>
                  <a:srgbClr val="FF0000"/>
                </a:solidFill>
                <a:sym typeface="+mn-ea"/>
              </a:rPr>
              <a:t>感时花溅泪，恨别鸟惊心</a:t>
            </a:r>
            <a:r>
              <a:rPr lang="zh-CN" altLang="en-US">
                <a:sym typeface="+mn-ea"/>
              </a:rPr>
              <a:t>。 </a:t>
            </a:r>
            <a:endParaRPr lang="zh-CN" altLang="en-US">
              <a:sym typeface="+mn-ea"/>
            </a:endParaRPr>
          </a:p>
          <a:p>
            <a:pPr marL="0" indent="0">
              <a:buNone/>
            </a:pPr>
            <a:r>
              <a:rPr lang="zh-CN" altLang="en-US">
                <a:sym typeface="+mn-ea"/>
              </a:rPr>
              <a:t>11、写战火连绵，久盼家音，抒发千古以来战争中人们共同感受的名句：</a:t>
            </a:r>
            <a:endParaRPr lang="zh-CN" altLang="en-US">
              <a:sym typeface="+mn-ea"/>
            </a:endParaRPr>
          </a:p>
          <a:p>
            <a:pPr marL="0" indent="0">
              <a:buNone/>
            </a:pPr>
            <a:r>
              <a:rPr lang="zh-CN" altLang="en-US">
                <a:solidFill>
                  <a:srgbClr val="FF0000"/>
                </a:solidFill>
                <a:sym typeface="+mn-ea"/>
              </a:rPr>
              <a:t>烽火连三月，家书抵万金</a:t>
            </a:r>
            <a:r>
              <a:rPr lang="zh-CN" altLang="en-US">
                <a:sym typeface="+mn-ea"/>
              </a:rPr>
              <a:t>。 </a:t>
            </a:r>
            <a:endParaRPr lang="zh-CN" altLang="en-US">
              <a:sym typeface="+mn-ea"/>
            </a:endParaRPr>
          </a:p>
          <a:p>
            <a:pPr marL="0" indent="0">
              <a:buNone/>
            </a:pPr>
            <a:r>
              <a:rPr lang="zh-CN" altLang="en-US">
                <a:sym typeface="+mn-ea"/>
              </a:rPr>
              <a:t>12、诗人刻画自身形象，抒发忧国念家悲愁的语句的：</a:t>
            </a:r>
            <a:r>
              <a:rPr lang="zh-CN" altLang="en-US">
                <a:solidFill>
                  <a:srgbClr val="FF0000"/>
                </a:solidFill>
                <a:sym typeface="+mn-ea"/>
              </a:rPr>
              <a:t>白头搔更短，浑欲不胜簪</a:t>
            </a:r>
            <a:r>
              <a:rPr lang="zh-CN" altLang="en-US">
                <a:sym typeface="+mn-ea"/>
              </a:rPr>
              <a:t>。 </a:t>
            </a:r>
            <a:endParaRPr lang="zh-CN" altLang="en-US"/>
          </a:p>
          <a:p>
            <a:pPr marL="0" indent="0">
              <a:buNone/>
            </a:pPr>
            <a:endParaRPr lang="zh-CN" altLang="en-US"/>
          </a:p>
        </p:txBody>
      </p:sp>
      <p:sp>
        <p:nvSpPr>
          <p:cNvPr id="4" name="圆角矩形 3"/>
          <p:cNvSpPr/>
          <p:nvPr/>
        </p:nvSpPr>
        <p:spPr>
          <a:xfrm>
            <a:off x="787400" y="1388110"/>
            <a:ext cx="4896485" cy="57658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5" name="圆角矩形 4"/>
          <p:cNvSpPr/>
          <p:nvPr/>
        </p:nvSpPr>
        <p:spPr>
          <a:xfrm>
            <a:off x="925195" y="2964815"/>
            <a:ext cx="4896485" cy="50419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6" name="圆角矩形 5"/>
          <p:cNvSpPr/>
          <p:nvPr/>
        </p:nvSpPr>
        <p:spPr>
          <a:xfrm>
            <a:off x="787400" y="4556760"/>
            <a:ext cx="4752340" cy="64833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7" name="圆角矩形 6"/>
          <p:cNvSpPr/>
          <p:nvPr/>
        </p:nvSpPr>
        <p:spPr>
          <a:xfrm>
            <a:off x="3035935" y="5701030"/>
            <a:ext cx="4896485" cy="50419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xit" presetSubtype="4" fill="hold" grpId="0" nodeType="clickEffect">
                                  <p:stCondLst>
                                    <p:cond delay="0"/>
                                  </p:stCondLst>
                                  <p:childTnLst>
                                    <p:anim calcmode="lin" valueType="num">
                                      <p:cBhvr additive="base">
                                        <p:cTn id="12" dur="500"/>
                                        <p:tgtEl>
                                          <p:spTgt spid="5"/>
                                        </p:tgtEl>
                                        <p:attrNameLst>
                                          <p:attrName>ppt_x</p:attrName>
                                        </p:attrNameLst>
                                      </p:cBhvr>
                                      <p:tavLst>
                                        <p:tav tm="0">
                                          <p:val>
                                            <p:strVal val="ppt_x"/>
                                          </p:val>
                                        </p:tav>
                                        <p:tav tm="100000">
                                          <p:val>
                                            <p:strVal val="ppt_x"/>
                                          </p:val>
                                        </p:tav>
                                      </p:tavLst>
                                    </p:anim>
                                    <p:anim calcmode="lin" valueType="num">
                                      <p:cBhvr additive="base">
                                        <p:cTn id="13" dur="500"/>
                                        <p:tgtEl>
                                          <p:spTgt spid="5"/>
                                        </p:tgtEl>
                                        <p:attrNameLst>
                                          <p:attrName>ppt_y</p:attrName>
                                        </p:attrNameLst>
                                      </p:cBhvr>
                                      <p:tavLst>
                                        <p:tav tm="0">
                                          <p:val>
                                            <p:strVal val="ppt_y"/>
                                          </p:val>
                                        </p:tav>
                                        <p:tav tm="100000">
                                          <p:val>
                                            <p:strVal val="1+ppt_h/2"/>
                                          </p:val>
                                        </p:tav>
                                      </p:tavLst>
                                    </p:anim>
                                    <p:set>
                                      <p:cBhvr>
                                        <p:cTn id="14" dur="1" fill="hold">
                                          <p:stCondLst>
                                            <p:cond delay="499"/>
                                          </p:stCondLst>
                                        </p:cTn>
                                        <p:tgtEl>
                                          <p:spTgt spid="5"/>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xit" presetSubtype="4" fill="hold" grpId="0" nodeType="clickEffect">
                                  <p:stCondLst>
                                    <p:cond delay="0"/>
                                  </p:stCondLst>
                                  <p:childTnLst>
                                    <p:anim calcmode="lin" valueType="num">
                                      <p:cBhvr additive="base">
                                        <p:cTn id="18" dur="500"/>
                                        <p:tgtEl>
                                          <p:spTgt spid="6"/>
                                        </p:tgtEl>
                                        <p:attrNameLst>
                                          <p:attrName>ppt_x</p:attrName>
                                        </p:attrNameLst>
                                      </p:cBhvr>
                                      <p:tavLst>
                                        <p:tav tm="0">
                                          <p:val>
                                            <p:strVal val="ppt_x"/>
                                          </p:val>
                                        </p:tav>
                                        <p:tav tm="100000">
                                          <p:val>
                                            <p:strVal val="ppt_x"/>
                                          </p:val>
                                        </p:tav>
                                      </p:tavLst>
                                    </p:anim>
                                    <p:anim calcmode="lin" valueType="num">
                                      <p:cBhvr additive="base">
                                        <p:cTn id="19" dur="500"/>
                                        <p:tgtEl>
                                          <p:spTgt spid="6"/>
                                        </p:tgtEl>
                                        <p:attrNameLst>
                                          <p:attrName>ppt_y</p:attrName>
                                        </p:attrNameLst>
                                      </p:cBhvr>
                                      <p:tavLst>
                                        <p:tav tm="0">
                                          <p:val>
                                            <p:strVal val="ppt_y"/>
                                          </p:val>
                                        </p:tav>
                                        <p:tav tm="100000">
                                          <p:val>
                                            <p:strVal val="1+ppt_h/2"/>
                                          </p:val>
                                        </p:tav>
                                      </p:tavLst>
                                    </p:anim>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xit" presetSubtype="4" fill="hold" grpId="0" nodeType="clickEffect">
                                  <p:stCondLst>
                                    <p:cond delay="0"/>
                                  </p:stCondLst>
                                  <p:childTnLst>
                                    <p:anim calcmode="lin" valueType="num">
                                      <p:cBhvr additive="base">
                                        <p:cTn id="24" dur="500"/>
                                        <p:tgtEl>
                                          <p:spTgt spid="7"/>
                                        </p:tgtEl>
                                        <p:attrNameLst>
                                          <p:attrName>ppt_x</p:attrName>
                                        </p:attrNameLst>
                                      </p:cBhvr>
                                      <p:tavLst>
                                        <p:tav tm="0">
                                          <p:val>
                                            <p:strVal val="ppt_x"/>
                                          </p:val>
                                        </p:tav>
                                        <p:tav tm="100000">
                                          <p:val>
                                            <p:strVal val="ppt_x"/>
                                          </p:val>
                                        </p:tav>
                                      </p:tavLst>
                                    </p:anim>
                                    <p:anim calcmode="lin" valueType="num">
                                      <p:cBhvr additive="base">
                                        <p:cTn id="25" dur="500"/>
                                        <p:tgtEl>
                                          <p:spTgt spid="7"/>
                                        </p:tgtEl>
                                        <p:attrNameLst>
                                          <p:attrName>ppt_y</p:attrName>
                                        </p:attrNameLst>
                                      </p:cBhvr>
                                      <p:tavLst>
                                        <p:tav tm="0">
                                          <p:val>
                                            <p:strVal val="ppt_y"/>
                                          </p:val>
                                        </p:tav>
                                        <p:tav tm="100000">
                                          <p:val>
                                            <p:strVal val="1+ppt_h/2"/>
                                          </p:val>
                                        </p:tav>
                                      </p:tavLst>
                                    </p:anim>
                                    <p:set>
                                      <p:cBhvr>
                                        <p:cTn id="26"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9" name="Text Box 9"/>
          <p:cNvSpPr txBox="1"/>
          <p:nvPr/>
        </p:nvSpPr>
        <p:spPr>
          <a:xfrm>
            <a:off x="395288" y="333375"/>
            <a:ext cx="4724400" cy="644525"/>
          </a:xfrm>
          <a:prstGeom prst="rect">
            <a:avLst/>
          </a:prstGeom>
          <a:noFill/>
          <a:ln w="9525">
            <a:noFill/>
          </a:ln>
        </p:spPr>
        <p:txBody>
          <a:bodyPr anchor="t">
            <a:spAutoFit/>
          </a:bodyPr>
          <a:lstStyle/>
          <a:p>
            <a:pPr>
              <a:spcBef>
                <a:spcPct val="50000"/>
              </a:spcBef>
            </a:pPr>
            <a:r>
              <a:rPr lang="en-US" altLang="zh-CN" sz="2800" b="1">
                <a:solidFill>
                  <a:srgbClr val="FFFF00"/>
                </a:solidFill>
                <a:latin typeface="楷体_GB2312" pitchFamily="49" charset="-122"/>
                <a:ea typeface="楷体_GB2312" pitchFamily="49" charset="-122"/>
              </a:rPr>
              <a:t>   </a:t>
            </a:r>
            <a:r>
              <a:rPr lang="zh-CN" altLang="en-US" sz="3600" b="1">
                <a:solidFill>
                  <a:schemeClr val="bg1"/>
                </a:solidFill>
                <a:latin typeface="楷体_GB2312" pitchFamily="49" charset="-122"/>
                <a:ea typeface="楷体_GB2312" pitchFamily="49" charset="-122"/>
              </a:rPr>
              <a:t> </a:t>
            </a:r>
            <a:endParaRPr lang="zh-CN" altLang="en-US" sz="3600" b="1">
              <a:solidFill>
                <a:schemeClr val="bg1"/>
              </a:solidFill>
              <a:latin typeface="楷体_GB2312" pitchFamily="49" charset="-122"/>
              <a:ea typeface="楷体_GB2312" pitchFamily="49" charset="-122"/>
            </a:endParaRPr>
          </a:p>
        </p:txBody>
      </p:sp>
      <p:sp>
        <p:nvSpPr>
          <p:cNvPr id="5130" name="Text Box 10"/>
          <p:cNvSpPr txBox="1"/>
          <p:nvPr/>
        </p:nvSpPr>
        <p:spPr>
          <a:xfrm>
            <a:off x="250825" y="2205038"/>
            <a:ext cx="4648200" cy="584200"/>
          </a:xfrm>
          <a:prstGeom prst="rect">
            <a:avLst/>
          </a:prstGeom>
          <a:noFill/>
          <a:ln w="9525">
            <a:noFill/>
          </a:ln>
        </p:spPr>
        <p:txBody>
          <a:bodyPr anchor="t">
            <a:spAutoFit/>
          </a:bodyPr>
          <a:lstStyle/>
          <a:p>
            <a:pPr>
              <a:spcBef>
                <a:spcPct val="50000"/>
              </a:spcBef>
            </a:pPr>
            <a:r>
              <a:rPr lang="zh-CN" altLang="en-US" sz="3200" b="1">
                <a:solidFill>
                  <a:schemeClr val="bg1"/>
                </a:solidFill>
                <a:latin typeface="楷体_GB2312" pitchFamily="49" charset="-122"/>
                <a:ea typeface="楷体_GB2312" pitchFamily="49" charset="-122"/>
              </a:rPr>
              <a:t> </a:t>
            </a:r>
            <a:endParaRPr lang="zh-CN" altLang="en-US" sz="3200" b="1">
              <a:solidFill>
                <a:schemeClr val="bg1"/>
              </a:solidFill>
              <a:latin typeface="楷体_GB2312" pitchFamily="49" charset="-122"/>
              <a:ea typeface="楷体_GB2312" pitchFamily="49" charset="-122"/>
            </a:endParaRPr>
          </a:p>
        </p:txBody>
      </p:sp>
      <p:pic>
        <p:nvPicPr>
          <p:cNvPr id="5123" name="Picture 11" descr="图片2"/>
          <p:cNvPicPr>
            <a:picLocks noChangeAspect="1"/>
          </p:cNvPicPr>
          <p:nvPr/>
        </p:nvPicPr>
        <p:blipFill>
          <a:blip r:embed="rId2"/>
          <a:stretch>
            <a:fillRect/>
          </a:stretch>
        </p:blipFill>
        <p:spPr>
          <a:xfrm>
            <a:off x="6234113" y="872173"/>
            <a:ext cx="2889250" cy="3816350"/>
          </a:xfrm>
          <a:prstGeom prst="rect">
            <a:avLst/>
          </a:prstGeom>
          <a:noFill/>
          <a:ln w="9525">
            <a:noFill/>
          </a:ln>
        </p:spPr>
      </p:pic>
      <p:sp>
        <p:nvSpPr>
          <p:cNvPr id="5124" name="文本框 1"/>
          <p:cNvSpPr txBox="1"/>
          <p:nvPr/>
        </p:nvSpPr>
        <p:spPr>
          <a:xfrm>
            <a:off x="90170" y="1167130"/>
            <a:ext cx="6854825" cy="4523105"/>
          </a:xfrm>
          <a:prstGeom prst="rect">
            <a:avLst/>
          </a:prstGeom>
          <a:noFill/>
          <a:ln w="9525">
            <a:noFill/>
          </a:ln>
        </p:spPr>
        <p:txBody>
          <a:bodyPr wrap="square" anchor="t">
            <a:spAutoFit/>
          </a:bodyPr>
          <a:lstStyle/>
          <a:p>
            <a:r>
              <a:rPr lang="zh-CN" altLang="en-US" sz="3200" b="1">
                <a:latin typeface="楷体" panose="02010609060101010101" charset="-122"/>
                <a:ea typeface="楷体" panose="02010609060101010101" charset="-122"/>
                <a:cs typeface="楷体" panose="02010609060101010101" charset="-122"/>
              </a:rPr>
              <a:t>杜甫，</a:t>
            </a:r>
            <a:r>
              <a:rPr lang="zh-CN" altLang="en-US" sz="3200" b="1" u="sng">
                <a:solidFill>
                  <a:srgbClr val="FF0000"/>
                </a:solidFill>
                <a:latin typeface="楷体" panose="02010609060101010101" charset="-122"/>
                <a:ea typeface="楷体" panose="02010609060101010101" charset="-122"/>
                <a:cs typeface="楷体" panose="02010609060101010101" charset="-122"/>
              </a:rPr>
              <a:t>字子美</a:t>
            </a:r>
            <a:r>
              <a:rPr lang="zh-CN" altLang="en-US" sz="3200" b="1">
                <a:latin typeface="楷体" panose="02010609060101010101" charset="-122"/>
                <a:ea typeface="楷体" panose="02010609060101010101" charset="-122"/>
                <a:cs typeface="楷体" panose="02010609060101010101" charset="-122"/>
              </a:rPr>
              <a:t>，</a:t>
            </a:r>
            <a:r>
              <a:rPr lang="zh-CN" altLang="en-US" sz="3200" b="1" u="sng">
                <a:solidFill>
                  <a:srgbClr val="FF0000"/>
                </a:solidFill>
                <a:latin typeface="楷体" panose="02010609060101010101" charset="-122"/>
                <a:ea typeface="楷体" panose="02010609060101010101" charset="-122"/>
                <a:cs typeface="楷体" panose="02010609060101010101" charset="-122"/>
              </a:rPr>
              <a:t>自称少陵野老</a:t>
            </a:r>
            <a:r>
              <a:rPr lang="zh-CN" altLang="en-US" sz="3200" b="1">
                <a:latin typeface="楷体" panose="02010609060101010101" charset="-122"/>
                <a:ea typeface="楷体" panose="02010609060101010101" charset="-122"/>
                <a:cs typeface="楷体" panose="02010609060101010101" charset="-122"/>
              </a:rPr>
              <a:t>，世称</a:t>
            </a:r>
            <a:r>
              <a:rPr lang="en-US" altLang="zh-CN" sz="3200" b="1">
                <a:latin typeface="楷体" panose="02010609060101010101" charset="-122"/>
                <a:ea typeface="楷体" panose="02010609060101010101" charset="-122"/>
                <a:cs typeface="楷体" panose="02010609060101010101" charset="-122"/>
              </a:rPr>
              <a:t>“</a:t>
            </a:r>
            <a:r>
              <a:rPr lang="zh-CN" altLang="en-US" sz="3200" b="1" u="sng">
                <a:solidFill>
                  <a:srgbClr val="FF0000"/>
                </a:solidFill>
                <a:latin typeface="楷体" panose="02010609060101010101" charset="-122"/>
                <a:ea typeface="楷体" panose="02010609060101010101" charset="-122"/>
                <a:cs typeface="楷体" panose="02010609060101010101" charset="-122"/>
              </a:rPr>
              <a:t>杜工部</a:t>
            </a:r>
            <a:r>
              <a:rPr lang="en-US" altLang="zh-CN" sz="3200" b="1" u="sng">
                <a:solidFill>
                  <a:srgbClr val="FF0000"/>
                </a:solidFill>
                <a:latin typeface="楷体" panose="02010609060101010101" charset="-122"/>
                <a:ea typeface="楷体" panose="02010609060101010101" charset="-122"/>
                <a:cs typeface="楷体" panose="02010609060101010101" charset="-122"/>
              </a:rPr>
              <a:t>”“</a:t>
            </a:r>
            <a:r>
              <a:rPr lang="zh-CN" altLang="en-US" sz="3200" b="1" u="sng">
                <a:solidFill>
                  <a:srgbClr val="FF0000"/>
                </a:solidFill>
                <a:latin typeface="楷体" panose="02010609060101010101" charset="-122"/>
                <a:ea typeface="楷体" panose="02010609060101010101" charset="-122"/>
                <a:cs typeface="楷体" panose="02010609060101010101" charset="-122"/>
              </a:rPr>
              <a:t>杜拾遗</a:t>
            </a:r>
            <a:r>
              <a:rPr lang="en-US" altLang="zh-CN" sz="3200" b="1" u="sng">
                <a:solidFill>
                  <a:srgbClr val="FF0000"/>
                </a:solidFill>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，唐代伟大的</a:t>
            </a:r>
            <a:r>
              <a:rPr lang="zh-CN" altLang="en-US" sz="3200" b="1" u="sng">
                <a:solidFill>
                  <a:srgbClr val="FF0000"/>
                </a:solidFill>
                <a:latin typeface="楷体" panose="02010609060101010101" charset="-122"/>
                <a:ea typeface="楷体" panose="02010609060101010101" charset="-122"/>
                <a:cs typeface="楷体" panose="02010609060101010101" charset="-122"/>
              </a:rPr>
              <a:t>现实主义</a:t>
            </a:r>
            <a:r>
              <a:rPr lang="zh-CN" altLang="en-US" sz="3200" b="1">
                <a:latin typeface="楷体" panose="02010609060101010101" charset="-122"/>
                <a:ea typeface="楷体" panose="02010609060101010101" charset="-122"/>
                <a:cs typeface="楷体" panose="02010609060101010101" charset="-122"/>
              </a:rPr>
              <a:t>诗人，被世人尊称为</a:t>
            </a:r>
            <a:r>
              <a:rPr lang="en-US" altLang="zh-CN" sz="3200" b="1">
                <a:latin typeface="楷体" panose="02010609060101010101" charset="-122"/>
                <a:ea typeface="楷体" panose="02010609060101010101" charset="-122"/>
                <a:cs typeface="楷体" panose="02010609060101010101" charset="-122"/>
              </a:rPr>
              <a:t>“</a:t>
            </a:r>
            <a:r>
              <a:rPr lang="zh-CN" altLang="en-US" sz="3200" b="1" u="sng">
                <a:solidFill>
                  <a:srgbClr val="FF0000"/>
                </a:solidFill>
                <a:latin typeface="楷体" panose="02010609060101010101" charset="-122"/>
                <a:ea typeface="楷体" panose="02010609060101010101" charset="-122"/>
                <a:cs typeface="楷体" panose="02010609060101010101" charset="-122"/>
              </a:rPr>
              <a:t>诗圣</a:t>
            </a:r>
            <a:r>
              <a:rPr lang="en-US"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a:t>
            </a:r>
            <a:r>
              <a:rPr lang="zh-CN" altLang="en-US" sz="3200" b="1" u="sng">
                <a:solidFill>
                  <a:srgbClr val="FF0000"/>
                </a:solidFill>
                <a:latin typeface="楷体" panose="02010609060101010101" charset="-122"/>
                <a:ea typeface="楷体" panose="02010609060101010101" charset="-122"/>
                <a:cs typeface="楷体" panose="02010609060101010101" charset="-122"/>
              </a:rPr>
              <a:t>他的诗</a:t>
            </a:r>
            <a:r>
              <a:rPr lang="zh-CN" altLang="en-US" sz="3200" b="1">
                <a:latin typeface="楷体" panose="02010609060101010101" charset="-122"/>
                <a:ea typeface="楷体" panose="02010609060101010101" charset="-122"/>
                <a:cs typeface="楷体" panose="02010609060101010101" charset="-122"/>
              </a:rPr>
              <a:t>被称为</a:t>
            </a:r>
            <a:r>
              <a:rPr lang="en-US" altLang="zh-CN" sz="3200" b="1">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诗史</a:t>
            </a:r>
            <a:r>
              <a:rPr lang="en-US"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。代表作品有</a:t>
            </a:r>
            <a:endParaRPr lang="zh-CN" altLang="en-US" sz="3200" b="1">
              <a:latin typeface="楷体" panose="02010609060101010101" charset="-122"/>
              <a:ea typeface="楷体" panose="02010609060101010101" charset="-122"/>
              <a:cs typeface="楷体" panose="02010609060101010101" charset="-122"/>
            </a:endParaRPr>
          </a:p>
          <a:p>
            <a:r>
              <a:rPr lang="zh-CN" altLang="en-US" sz="3200" b="1">
                <a:latin typeface="楷体" panose="02010609060101010101" charset="-122"/>
                <a:ea typeface="楷体" panose="02010609060101010101" charset="-122"/>
                <a:cs typeface="楷体" panose="02010609060101010101" charset="-122"/>
              </a:rPr>
              <a:t>三吏：</a:t>
            </a:r>
            <a:r>
              <a:rPr lang="zh-CN" altLang="en-US" sz="3200" b="1">
                <a:solidFill>
                  <a:srgbClr val="FF0000"/>
                </a:solidFill>
                <a:latin typeface="楷体" panose="02010609060101010101" charset="-122"/>
                <a:ea typeface="楷体" panose="02010609060101010101" charset="-122"/>
                <a:cs typeface="楷体" panose="02010609060101010101" charset="-122"/>
              </a:rPr>
              <a:t>《石壕吏》《新安吏》</a:t>
            </a:r>
            <a:endParaRPr lang="zh-CN" altLang="en-US" sz="3200" b="1">
              <a:solidFill>
                <a:srgbClr val="FF0000"/>
              </a:solidFill>
              <a:latin typeface="楷体" panose="02010609060101010101" charset="-122"/>
              <a:ea typeface="楷体" panose="02010609060101010101" charset="-122"/>
              <a:cs typeface="楷体" panose="02010609060101010101" charset="-122"/>
            </a:endParaRPr>
          </a:p>
          <a:p>
            <a:r>
              <a:rPr lang="zh-CN" altLang="en-US" sz="3200" b="1">
                <a:solidFill>
                  <a:srgbClr val="FF0000"/>
                </a:solidFill>
                <a:latin typeface="楷体" panose="02010609060101010101" charset="-122"/>
                <a:ea typeface="楷体" panose="02010609060101010101" charset="-122"/>
                <a:cs typeface="楷体" panose="02010609060101010101" charset="-122"/>
              </a:rPr>
              <a:t>            《潼关吏》</a:t>
            </a:r>
            <a:endParaRPr lang="zh-CN" altLang="en-US" sz="3200" b="1">
              <a:solidFill>
                <a:srgbClr val="FF0000"/>
              </a:solidFill>
              <a:latin typeface="楷体" panose="02010609060101010101" charset="-122"/>
              <a:ea typeface="楷体" panose="02010609060101010101" charset="-122"/>
              <a:cs typeface="楷体" panose="02010609060101010101" charset="-122"/>
            </a:endParaRPr>
          </a:p>
          <a:p>
            <a:r>
              <a:rPr lang="zh-CN" altLang="en-US" sz="3200" b="1">
                <a:latin typeface="楷体" panose="02010609060101010101" charset="-122"/>
                <a:ea typeface="楷体" panose="02010609060101010101" charset="-122"/>
                <a:cs typeface="楷体" panose="02010609060101010101" charset="-122"/>
              </a:rPr>
              <a:t>三别：</a:t>
            </a:r>
            <a:r>
              <a:rPr lang="zh-CN" altLang="en-US" sz="3200" b="1">
                <a:solidFill>
                  <a:srgbClr val="FF0000"/>
                </a:solidFill>
                <a:latin typeface="楷体" panose="02010609060101010101" charset="-122"/>
                <a:ea typeface="楷体" panose="02010609060101010101" charset="-122"/>
                <a:cs typeface="楷体" panose="02010609060101010101" charset="-122"/>
              </a:rPr>
              <a:t>《新婚别》《垂老别》</a:t>
            </a:r>
            <a:endParaRPr lang="zh-CN" altLang="en-US" sz="3200" b="1">
              <a:solidFill>
                <a:srgbClr val="FF0000"/>
              </a:solidFill>
              <a:latin typeface="楷体" panose="02010609060101010101" charset="-122"/>
              <a:ea typeface="楷体" panose="02010609060101010101" charset="-122"/>
              <a:cs typeface="楷体" panose="02010609060101010101" charset="-122"/>
            </a:endParaRPr>
          </a:p>
          <a:p>
            <a:r>
              <a:rPr lang="zh-CN" altLang="en-US" sz="3200" b="1">
                <a:solidFill>
                  <a:srgbClr val="FF0000"/>
                </a:solidFill>
                <a:latin typeface="楷体" panose="02010609060101010101" charset="-122"/>
                <a:ea typeface="楷体" panose="02010609060101010101" charset="-122"/>
                <a:cs typeface="楷体" panose="02010609060101010101" charset="-122"/>
              </a:rPr>
              <a:t>            《无家别》</a:t>
            </a:r>
            <a:endParaRPr lang="zh-CN" altLang="en-US" sz="3200" b="1">
              <a:solidFill>
                <a:srgbClr val="FF0000"/>
              </a:solidFill>
              <a:latin typeface="楷体" panose="02010609060101010101" charset="-122"/>
              <a:ea typeface="楷体" panose="02010609060101010101" charset="-122"/>
              <a:cs typeface="楷体" panose="02010609060101010101" charset="-122"/>
            </a:endParaRPr>
          </a:p>
        </p:txBody>
      </p:sp>
      <p:sp>
        <p:nvSpPr>
          <p:cNvPr id="2" name="圆角矩形 1"/>
          <p:cNvSpPr/>
          <p:nvPr/>
        </p:nvSpPr>
        <p:spPr>
          <a:xfrm>
            <a:off x="1835785" y="1196340"/>
            <a:ext cx="791845" cy="43243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4" name="圆角矩形 3"/>
          <p:cNvSpPr/>
          <p:nvPr/>
        </p:nvSpPr>
        <p:spPr>
          <a:xfrm>
            <a:off x="3924300" y="1196340"/>
            <a:ext cx="1511935" cy="43243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5" name="圆角矩形 4"/>
          <p:cNvSpPr/>
          <p:nvPr/>
        </p:nvSpPr>
        <p:spPr>
          <a:xfrm>
            <a:off x="539750" y="1702435"/>
            <a:ext cx="1296035" cy="42989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6" name="圆角矩形 5"/>
          <p:cNvSpPr/>
          <p:nvPr/>
        </p:nvSpPr>
        <p:spPr>
          <a:xfrm>
            <a:off x="2626995" y="1700530"/>
            <a:ext cx="1224915" cy="43180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7" name="圆角矩形 6"/>
          <p:cNvSpPr/>
          <p:nvPr/>
        </p:nvSpPr>
        <p:spPr>
          <a:xfrm>
            <a:off x="179705" y="2204720"/>
            <a:ext cx="1656080" cy="39116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8" name="圆角矩形 7"/>
          <p:cNvSpPr/>
          <p:nvPr/>
        </p:nvSpPr>
        <p:spPr>
          <a:xfrm>
            <a:off x="5932170" y="2276475"/>
            <a:ext cx="440055" cy="36004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9" name="圆角矩形 8"/>
          <p:cNvSpPr/>
          <p:nvPr/>
        </p:nvSpPr>
        <p:spPr>
          <a:xfrm>
            <a:off x="179705" y="2708910"/>
            <a:ext cx="431800" cy="36004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0" name="圆角矩形 9"/>
          <p:cNvSpPr/>
          <p:nvPr/>
        </p:nvSpPr>
        <p:spPr>
          <a:xfrm>
            <a:off x="4716145" y="2636520"/>
            <a:ext cx="720090" cy="50419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1" name="圆角矩形 10"/>
          <p:cNvSpPr/>
          <p:nvPr/>
        </p:nvSpPr>
        <p:spPr>
          <a:xfrm>
            <a:off x="1475740" y="3644900"/>
            <a:ext cx="3960495" cy="92900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2" name="圆角矩形 11"/>
          <p:cNvSpPr/>
          <p:nvPr/>
        </p:nvSpPr>
        <p:spPr>
          <a:xfrm>
            <a:off x="1403985" y="4580890"/>
            <a:ext cx="4032250" cy="108013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5129"/>
                                        </p:tgtEl>
                                        <p:attrNameLst>
                                          <p:attrName>style.visibility</p:attrName>
                                        </p:attrNameLst>
                                      </p:cBhvr>
                                      <p:to>
                                        <p:strVal val="visible"/>
                                      </p:to>
                                    </p:set>
                                    <p:animEffect transition="in" filter="wipe(right)">
                                      <p:cBhvr>
                                        <p:cTn id="7" dur="500"/>
                                        <p:tgtEl>
                                          <p:spTgt spid="512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30"/>
                                        </p:tgtEl>
                                        <p:attrNameLst>
                                          <p:attrName>style.visibility</p:attrName>
                                        </p:attrNameLst>
                                      </p:cBhvr>
                                      <p:to>
                                        <p:strVal val="visible"/>
                                      </p:to>
                                    </p:set>
                                    <p:animEffect transition="in" filter="wipe(left)">
                                      <p:cBhvr>
                                        <p:cTn id="12" dur="500"/>
                                        <p:tgtEl>
                                          <p:spTgt spid="513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xit" presetSubtype="4" fill="hold" grpId="0" nodeType="clickEffect">
                                  <p:stCondLst>
                                    <p:cond delay="0"/>
                                  </p:stCondLst>
                                  <p:childTnLst>
                                    <p:anim calcmode="lin" valueType="num">
                                      <p:cBhvr additive="base">
                                        <p:cTn id="16" dur="500"/>
                                        <p:tgtEl>
                                          <p:spTgt spid="2"/>
                                        </p:tgtEl>
                                        <p:attrNameLst>
                                          <p:attrName>ppt_x</p:attrName>
                                        </p:attrNameLst>
                                      </p:cBhvr>
                                      <p:tavLst>
                                        <p:tav tm="0">
                                          <p:val>
                                            <p:strVal val="ppt_x"/>
                                          </p:val>
                                        </p:tav>
                                        <p:tav tm="100000">
                                          <p:val>
                                            <p:strVal val="ppt_x"/>
                                          </p:val>
                                        </p:tav>
                                      </p:tavLst>
                                    </p:anim>
                                    <p:anim calcmode="lin" valueType="num">
                                      <p:cBhvr additive="base">
                                        <p:cTn id="17" dur="500"/>
                                        <p:tgtEl>
                                          <p:spTgt spid="2"/>
                                        </p:tgtEl>
                                        <p:attrNameLst>
                                          <p:attrName>ppt_y</p:attrName>
                                        </p:attrNameLst>
                                      </p:cBhvr>
                                      <p:tavLst>
                                        <p:tav tm="0">
                                          <p:val>
                                            <p:strVal val="ppt_y"/>
                                          </p:val>
                                        </p:tav>
                                        <p:tav tm="100000">
                                          <p:val>
                                            <p:strVal val="1+ppt_h/2"/>
                                          </p:val>
                                        </p:tav>
                                      </p:tavLst>
                                    </p:anim>
                                    <p:set>
                                      <p:cBhvr>
                                        <p:cTn id="18" dur="1" fill="hold">
                                          <p:stCondLst>
                                            <p:cond delay="499"/>
                                          </p:stCondLst>
                                        </p:cTn>
                                        <p:tgtEl>
                                          <p:spTgt spid="2"/>
                                        </p:tgtEl>
                                        <p:attrNameLst>
                                          <p:attrName>style.visibility</p:attrName>
                                        </p:attrNameLst>
                                      </p:cBhvr>
                                      <p:to>
                                        <p:strVal val="hidden"/>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xit" presetSubtype="4" fill="hold" grpId="0" nodeType="clickEffect">
                                  <p:stCondLst>
                                    <p:cond delay="0"/>
                                  </p:stCondLst>
                                  <p:childTnLst>
                                    <p:anim calcmode="lin" valueType="num">
                                      <p:cBhvr additive="base">
                                        <p:cTn id="22" dur="500"/>
                                        <p:tgtEl>
                                          <p:spTgt spid="4"/>
                                        </p:tgtEl>
                                        <p:attrNameLst>
                                          <p:attrName>ppt_x</p:attrName>
                                        </p:attrNameLst>
                                      </p:cBhvr>
                                      <p:tavLst>
                                        <p:tav tm="0">
                                          <p:val>
                                            <p:strVal val="ppt_x"/>
                                          </p:val>
                                        </p:tav>
                                        <p:tav tm="100000">
                                          <p:val>
                                            <p:strVal val="ppt_x"/>
                                          </p:val>
                                        </p:tav>
                                      </p:tavLst>
                                    </p:anim>
                                    <p:anim calcmode="lin" valueType="num">
                                      <p:cBhvr additive="base">
                                        <p:cTn id="23" dur="500"/>
                                        <p:tgtEl>
                                          <p:spTgt spid="4"/>
                                        </p:tgtEl>
                                        <p:attrNameLst>
                                          <p:attrName>ppt_y</p:attrName>
                                        </p:attrNameLst>
                                      </p:cBhvr>
                                      <p:tavLst>
                                        <p:tav tm="0">
                                          <p:val>
                                            <p:strVal val="ppt_y"/>
                                          </p:val>
                                        </p:tav>
                                        <p:tav tm="100000">
                                          <p:val>
                                            <p:strVal val="1+ppt_h/2"/>
                                          </p:val>
                                        </p:tav>
                                      </p:tavLst>
                                    </p:anim>
                                    <p:set>
                                      <p:cBhvr>
                                        <p:cTn id="24" dur="1" fill="hold">
                                          <p:stCondLst>
                                            <p:cond delay="499"/>
                                          </p:stCondLst>
                                        </p:cTn>
                                        <p:tgtEl>
                                          <p:spTgt spid="4"/>
                                        </p:tgtEl>
                                        <p:attrNameLst>
                                          <p:attrName>style.visibility</p:attrName>
                                        </p:attrNameLst>
                                      </p:cBhvr>
                                      <p:to>
                                        <p:strVal val="hidden"/>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xit" presetSubtype="4" fill="hold" grpId="0" nodeType="clickEffect">
                                  <p:stCondLst>
                                    <p:cond delay="0"/>
                                  </p:stCondLst>
                                  <p:childTnLst>
                                    <p:anim calcmode="lin" valueType="num">
                                      <p:cBhvr additive="base">
                                        <p:cTn id="28" dur="500"/>
                                        <p:tgtEl>
                                          <p:spTgt spid="5"/>
                                        </p:tgtEl>
                                        <p:attrNameLst>
                                          <p:attrName>ppt_x</p:attrName>
                                        </p:attrNameLst>
                                      </p:cBhvr>
                                      <p:tavLst>
                                        <p:tav tm="0">
                                          <p:val>
                                            <p:strVal val="ppt_x"/>
                                          </p:val>
                                        </p:tav>
                                        <p:tav tm="100000">
                                          <p:val>
                                            <p:strVal val="ppt_x"/>
                                          </p:val>
                                        </p:tav>
                                      </p:tavLst>
                                    </p:anim>
                                    <p:anim calcmode="lin" valueType="num">
                                      <p:cBhvr additive="base">
                                        <p:cTn id="29" dur="500"/>
                                        <p:tgtEl>
                                          <p:spTgt spid="5"/>
                                        </p:tgtEl>
                                        <p:attrNameLst>
                                          <p:attrName>ppt_y</p:attrName>
                                        </p:attrNameLst>
                                      </p:cBhvr>
                                      <p:tavLst>
                                        <p:tav tm="0">
                                          <p:val>
                                            <p:strVal val="ppt_y"/>
                                          </p:val>
                                        </p:tav>
                                        <p:tav tm="100000">
                                          <p:val>
                                            <p:strVal val="1+ppt_h/2"/>
                                          </p:val>
                                        </p:tav>
                                      </p:tavLst>
                                    </p:anim>
                                    <p:set>
                                      <p:cBhvr>
                                        <p:cTn id="30" dur="1" fill="hold">
                                          <p:stCondLst>
                                            <p:cond delay="499"/>
                                          </p:stCondLst>
                                        </p:cTn>
                                        <p:tgtEl>
                                          <p:spTgt spid="5"/>
                                        </p:tgtEl>
                                        <p:attrNameLst>
                                          <p:attrName>style.visibility</p:attrName>
                                        </p:attrNameLst>
                                      </p:cBhvr>
                                      <p:to>
                                        <p:strVal val="hidden"/>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xit" presetSubtype="4" fill="hold" grpId="0" nodeType="clickEffect">
                                  <p:stCondLst>
                                    <p:cond delay="0"/>
                                  </p:stCondLst>
                                  <p:childTnLst>
                                    <p:anim calcmode="lin" valueType="num">
                                      <p:cBhvr additive="base">
                                        <p:cTn id="34" dur="500"/>
                                        <p:tgtEl>
                                          <p:spTgt spid="6"/>
                                        </p:tgtEl>
                                        <p:attrNameLst>
                                          <p:attrName>ppt_x</p:attrName>
                                        </p:attrNameLst>
                                      </p:cBhvr>
                                      <p:tavLst>
                                        <p:tav tm="0">
                                          <p:val>
                                            <p:strVal val="ppt_x"/>
                                          </p:val>
                                        </p:tav>
                                        <p:tav tm="100000">
                                          <p:val>
                                            <p:strVal val="ppt_x"/>
                                          </p:val>
                                        </p:tav>
                                      </p:tavLst>
                                    </p:anim>
                                    <p:anim calcmode="lin" valueType="num">
                                      <p:cBhvr additive="base">
                                        <p:cTn id="35" dur="500"/>
                                        <p:tgtEl>
                                          <p:spTgt spid="6"/>
                                        </p:tgtEl>
                                        <p:attrNameLst>
                                          <p:attrName>ppt_y</p:attrName>
                                        </p:attrNameLst>
                                      </p:cBhvr>
                                      <p:tavLst>
                                        <p:tav tm="0">
                                          <p:val>
                                            <p:strVal val="ppt_y"/>
                                          </p:val>
                                        </p:tav>
                                        <p:tav tm="100000">
                                          <p:val>
                                            <p:strVal val="1+ppt_h/2"/>
                                          </p:val>
                                        </p:tav>
                                      </p:tavLst>
                                    </p:anim>
                                    <p:set>
                                      <p:cBhvr>
                                        <p:cTn id="36" dur="1" fill="hold">
                                          <p:stCondLst>
                                            <p:cond delay="499"/>
                                          </p:stCondLst>
                                        </p:cTn>
                                        <p:tgtEl>
                                          <p:spTgt spid="6"/>
                                        </p:tgtEl>
                                        <p:attrNameLst>
                                          <p:attrName>style.visibility</p:attrName>
                                        </p:attrNameLst>
                                      </p:cBhvr>
                                      <p:to>
                                        <p:strVal val="hidden"/>
                                      </p:to>
                                    </p:set>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xit" presetSubtype="4" fill="hold" grpId="0" nodeType="clickEffect">
                                  <p:stCondLst>
                                    <p:cond delay="0"/>
                                  </p:stCondLst>
                                  <p:childTnLst>
                                    <p:anim calcmode="lin" valueType="num">
                                      <p:cBhvr additive="base">
                                        <p:cTn id="40" dur="500"/>
                                        <p:tgtEl>
                                          <p:spTgt spid="7"/>
                                        </p:tgtEl>
                                        <p:attrNameLst>
                                          <p:attrName>ppt_x</p:attrName>
                                        </p:attrNameLst>
                                      </p:cBhvr>
                                      <p:tavLst>
                                        <p:tav tm="0">
                                          <p:val>
                                            <p:strVal val="ppt_x"/>
                                          </p:val>
                                        </p:tav>
                                        <p:tav tm="100000">
                                          <p:val>
                                            <p:strVal val="ppt_x"/>
                                          </p:val>
                                        </p:tav>
                                      </p:tavLst>
                                    </p:anim>
                                    <p:anim calcmode="lin" valueType="num">
                                      <p:cBhvr additive="base">
                                        <p:cTn id="41" dur="500"/>
                                        <p:tgtEl>
                                          <p:spTgt spid="7"/>
                                        </p:tgtEl>
                                        <p:attrNameLst>
                                          <p:attrName>ppt_y</p:attrName>
                                        </p:attrNameLst>
                                      </p:cBhvr>
                                      <p:tavLst>
                                        <p:tav tm="0">
                                          <p:val>
                                            <p:strVal val="ppt_y"/>
                                          </p:val>
                                        </p:tav>
                                        <p:tav tm="100000">
                                          <p:val>
                                            <p:strVal val="1+ppt_h/2"/>
                                          </p:val>
                                        </p:tav>
                                      </p:tavLst>
                                    </p:anim>
                                    <p:set>
                                      <p:cBhvr>
                                        <p:cTn id="42" dur="1" fill="hold">
                                          <p:stCondLst>
                                            <p:cond delay="499"/>
                                          </p:stCondLst>
                                        </p:cTn>
                                        <p:tgtEl>
                                          <p:spTgt spid="7"/>
                                        </p:tgtEl>
                                        <p:attrNameLst>
                                          <p:attrName>style.visibility</p:attrName>
                                        </p:attrNameLst>
                                      </p:cBhvr>
                                      <p:to>
                                        <p:strVal val="hidden"/>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xit" presetSubtype="4" fill="hold" grpId="0" nodeType="clickEffect">
                                  <p:stCondLst>
                                    <p:cond delay="0"/>
                                  </p:stCondLst>
                                  <p:childTnLst>
                                    <p:anim calcmode="lin" valueType="num">
                                      <p:cBhvr additive="base">
                                        <p:cTn id="46" dur="500"/>
                                        <p:tgtEl>
                                          <p:spTgt spid="8"/>
                                        </p:tgtEl>
                                        <p:attrNameLst>
                                          <p:attrName>ppt_x</p:attrName>
                                        </p:attrNameLst>
                                      </p:cBhvr>
                                      <p:tavLst>
                                        <p:tav tm="0">
                                          <p:val>
                                            <p:strVal val="ppt_x"/>
                                          </p:val>
                                        </p:tav>
                                        <p:tav tm="100000">
                                          <p:val>
                                            <p:strVal val="ppt_x"/>
                                          </p:val>
                                        </p:tav>
                                      </p:tavLst>
                                    </p:anim>
                                    <p:anim calcmode="lin" valueType="num">
                                      <p:cBhvr additive="base">
                                        <p:cTn id="47" dur="500"/>
                                        <p:tgtEl>
                                          <p:spTgt spid="8"/>
                                        </p:tgtEl>
                                        <p:attrNameLst>
                                          <p:attrName>ppt_y</p:attrName>
                                        </p:attrNameLst>
                                      </p:cBhvr>
                                      <p:tavLst>
                                        <p:tav tm="0">
                                          <p:val>
                                            <p:strVal val="ppt_y"/>
                                          </p:val>
                                        </p:tav>
                                        <p:tav tm="100000">
                                          <p:val>
                                            <p:strVal val="1+ppt_h/2"/>
                                          </p:val>
                                        </p:tav>
                                      </p:tavLst>
                                    </p:anim>
                                    <p:set>
                                      <p:cBhvr>
                                        <p:cTn id="48" dur="1" fill="hold">
                                          <p:stCondLst>
                                            <p:cond delay="499"/>
                                          </p:stCondLst>
                                        </p:cTn>
                                        <p:tgtEl>
                                          <p:spTgt spid="8"/>
                                        </p:tgtEl>
                                        <p:attrNameLst>
                                          <p:attrName>style.visibility</p:attrName>
                                        </p:attrNameLst>
                                      </p:cBhvr>
                                      <p:to>
                                        <p:strVal val="hidden"/>
                                      </p:to>
                                    </p:set>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xit" presetSubtype="4" fill="hold" grpId="0" nodeType="clickEffect">
                                  <p:stCondLst>
                                    <p:cond delay="0"/>
                                  </p:stCondLst>
                                  <p:childTnLst>
                                    <p:anim calcmode="lin" valueType="num">
                                      <p:cBhvr additive="base">
                                        <p:cTn id="52" dur="500"/>
                                        <p:tgtEl>
                                          <p:spTgt spid="9"/>
                                        </p:tgtEl>
                                        <p:attrNameLst>
                                          <p:attrName>ppt_x</p:attrName>
                                        </p:attrNameLst>
                                      </p:cBhvr>
                                      <p:tavLst>
                                        <p:tav tm="0">
                                          <p:val>
                                            <p:strVal val="ppt_x"/>
                                          </p:val>
                                        </p:tav>
                                        <p:tav tm="100000">
                                          <p:val>
                                            <p:strVal val="ppt_x"/>
                                          </p:val>
                                        </p:tav>
                                      </p:tavLst>
                                    </p:anim>
                                    <p:anim calcmode="lin" valueType="num">
                                      <p:cBhvr additive="base">
                                        <p:cTn id="53" dur="500"/>
                                        <p:tgtEl>
                                          <p:spTgt spid="9"/>
                                        </p:tgtEl>
                                        <p:attrNameLst>
                                          <p:attrName>ppt_y</p:attrName>
                                        </p:attrNameLst>
                                      </p:cBhvr>
                                      <p:tavLst>
                                        <p:tav tm="0">
                                          <p:val>
                                            <p:strVal val="ppt_y"/>
                                          </p:val>
                                        </p:tav>
                                        <p:tav tm="100000">
                                          <p:val>
                                            <p:strVal val="1+ppt_h/2"/>
                                          </p:val>
                                        </p:tav>
                                      </p:tavLst>
                                    </p:anim>
                                    <p:set>
                                      <p:cBhvr>
                                        <p:cTn id="54" dur="1" fill="hold">
                                          <p:stCondLst>
                                            <p:cond delay="499"/>
                                          </p:stCondLst>
                                        </p:cTn>
                                        <p:tgtEl>
                                          <p:spTgt spid="9"/>
                                        </p:tgtEl>
                                        <p:attrNameLst>
                                          <p:attrName>style.visibility</p:attrName>
                                        </p:attrNameLst>
                                      </p:cBhvr>
                                      <p:to>
                                        <p:strVal val="hidden"/>
                                      </p:to>
                                    </p:set>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xit" presetSubtype="4" fill="hold" grpId="0" nodeType="clickEffect">
                                  <p:stCondLst>
                                    <p:cond delay="0"/>
                                  </p:stCondLst>
                                  <p:childTnLst>
                                    <p:anim calcmode="lin" valueType="num">
                                      <p:cBhvr additive="base">
                                        <p:cTn id="58" dur="500"/>
                                        <p:tgtEl>
                                          <p:spTgt spid="10"/>
                                        </p:tgtEl>
                                        <p:attrNameLst>
                                          <p:attrName>ppt_x</p:attrName>
                                        </p:attrNameLst>
                                      </p:cBhvr>
                                      <p:tavLst>
                                        <p:tav tm="0">
                                          <p:val>
                                            <p:strVal val="ppt_x"/>
                                          </p:val>
                                        </p:tav>
                                        <p:tav tm="100000">
                                          <p:val>
                                            <p:strVal val="ppt_x"/>
                                          </p:val>
                                        </p:tav>
                                      </p:tavLst>
                                    </p:anim>
                                    <p:anim calcmode="lin" valueType="num">
                                      <p:cBhvr additive="base">
                                        <p:cTn id="59" dur="500"/>
                                        <p:tgtEl>
                                          <p:spTgt spid="10"/>
                                        </p:tgtEl>
                                        <p:attrNameLst>
                                          <p:attrName>ppt_y</p:attrName>
                                        </p:attrNameLst>
                                      </p:cBhvr>
                                      <p:tavLst>
                                        <p:tav tm="0">
                                          <p:val>
                                            <p:strVal val="ppt_y"/>
                                          </p:val>
                                        </p:tav>
                                        <p:tav tm="100000">
                                          <p:val>
                                            <p:strVal val="1+ppt_h/2"/>
                                          </p:val>
                                        </p:tav>
                                      </p:tavLst>
                                    </p:anim>
                                    <p:set>
                                      <p:cBhvr>
                                        <p:cTn id="60" dur="1" fill="hold">
                                          <p:stCondLst>
                                            <p:cond delay="499"/>
                                          </p:stCondLst>
                                        </p:cTn>
                                        <p:tgtEl>
                                          <p:spTgt spid="10"/>
                                        </p:tgtEl>
                                        <p:attrNameLst>
                                          <p:attrName>style.visibility</p:attrName>
                                        </p:attrNameLst>
                                      </p:cBhvr>
                                      <p:to>
                                        <p:strVal val="hidden"/>
                                      </p:to>
                                    </p:set>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xit" presetSubtype="4" fill="hold" grpId="0" nodeType="clickEffect">
                                  <p:stCondLst>
                                    <p:cond delay="0"/>
                                  </p:stCondLst>
                                  <p:childTnLst>
                                    <p:anim calcmode="lin" valueType="num">
                                      <p:cBhvr additive="base">
                                        <p:cTn id="64" dur="500"/>
                                        <p:tgtEl>
                                          <p:spTgt spid="11"/>
                                        </p:tgtEl>
                                        <p:attrNameLst>
                                          <p:attrName>ppt_x</p:attrName>
                                        </p:attrNameLst>
                                      </p:cBhvr>
                                      <p:tavLst>
                                        <p:tav tm="0">
                                          <p:val>
                                            <p:strVal val="ppt_x"/>
                                          </p:val>
                                        </p:tav>
                                        <p:tav tm="100000">
                                          <p:val>
                                            <p:strVal val="ppt_x"/>
                                          </p:val>
                                        </p:tav>
                                      </p:tavLst>
                                    </p:anim>
                                    <p:anim calcmode="lin" valueType="num">
                                      <p:cBhvr additive="base">
                                        <p:cTn id="65" dur="500"/>
                                        <p:tgtEl>
                                          <p:spTgt spid="11"/>
                                        </p:tgtEl>
                                        <p:attrNameLst>
                                          <p:attrName>ppt_y</p:attrName>
                                        </p:attrNameLst>
                                      </p:cBhvr>
                                      <p:tavLst>
                                        <p:tav tm="0">
                                          <p:val>
                                            <p:strVal val="ppt_y"/>
                                          </p:val>
                                        </p:tav>
                                        <p:tav tm="100000">
                                          <p:val>
                                            <p:strVal val="1+ppt_h/2"/>
                                          </p:val>
                                        </p:tav>
                                      </p:tavLst>
                                    </p:anim>
                                    <p:set>
                                      <p:cBhvr>
                                        <p:cTn id="66" dur="1" fill="hold">
                                          <p:stCondLst>
                                            <p:cond delay="499"/>
                                          </p:stCondLst>
                                        </p:cTn>
                                        <p:tgtEl>
                                          <p:spTgt spid="11"/>
                                        </p:tgtEl>
                                        <p:attrNameLst>
                                          <p:attrName>style.visibility</p:attrName>
                                        </p:attrNameLst>
                                      </p:cBhvr>
                                      <p:to>
                                        <p:strVal val="hidden"/>
                                      </p:to>
                                    </p:set>
                                  </p:childTnLst>
                                </p:cTn>
                              </p:par>
                            </p:childTnLst>
                          </p:cTn>
                        </p:par>
                      </p:childTnLst>
                    </p:cTn>
                  </p:par>
                  <p:par>
                    <p:cTn id="67" fill="hold" nodeType="clickPar">
                      <p:stCondLst>
                        <p:cond delay="indefinite"/>
                      </p:stCondLst>
                      <p:childTnLst>
                        <p:par>
                          <p:cTn id="68" fill="hold" nodeType="afterGroup">
                            <p:stCondLst>
                              <p:cond delay="0"/>
                            </p:stCondLst>
                            <p:childTnLst>
                              <p:par>
                                <p:cTn id="69" presetID="2" presetClass="exit" presetSubtype="4" fill="hold" grpId="0" nodeType="clickEffect">
                                  <p:stCondLst>
                                    <p:cond delay="0"/>
                                  </p:stCondLst>
                                  <p:childTnLst>
                                    <p:anim calcmode="lin" valueType="num">
                                      <p:cBhvr additive="base">
                                        <p:cTn id="70" dur="500"/>
                                        <p:tgtEl>
                                          <p:spTgt spid="12"/>
                                        </p:tgtEl>
                                        <p:attrNameLst>
                                          <p:attrName>ppt_x</p:attrName>
                                        </p:attrNameLst>
                                      </p:cBhvr>
                                      <p:tavLst>
                                        <p:tav tm="0">
                                          <p:val>
                                            <p:strVal val="ppt_x"/>
                                          </p:val>
                                        </p:tav>
                                        <p:tav tm="100000">
                                          <p:val>
                                            <p:strVal val="ppt_x"/>
                                          </p:val>
                                        </p:tav>
                                      </p:tavLst>
                                    </p:anim>
                                    <p:anim calcmode="lin" valueType="num">
                                      <p:cBhvr additive="base">
                                        <p:cTn id="71" dur="500"/>
                                        <p:tgtEl>
                                          <p:spTgt spid="12"/>
                                        </p:tgtEl>
                                        <p:attrNameLst>
                                          <p:attrName>ppt_y</p:attrName>
                                        </p:attrNameLst>
                                      </p:cBhvr>
                                      <p:tavLst>
                                        <p:tav tm="0">
                                          <p:val>
                                            <p:strVal val="ppt_y"/>
                                          </p:val>
                                        </p:tav>
                                        <p:tav tm="100000">
                                          <p:val>
                                            <p:strVal val="1+ppt_h/2"/>
                                          </p:val>
                                        </p:tav>
                                      </p:tavLst>
                                    </p:anim>
                                    <p:set>
                                      <p:cBhvr>
                                        <p:cTn id="7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9" grpId="0"/>
      <p:bldP spid="5130" grpId="0"/>
      <p:bldP spid="2" grpId="0"/>
      <p:bldP spid="4" grpId="0"/>
      <p:bldP spid="5" grpId="0"/>
      <p:bldP spid="6" grpId="0"/>
      <p:bldP spid="7" grpId="0"/>
      <p:bldP spid="8" grpId="0"/>
      <p:bldP spid="9" grpId="0"/>
      <p:bldP spid="10" grpId="0"/>
      <p:bldP spid="11" grpId="0"/>
      <p:bldP spid="1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85800" y="279400"/>
            <a:ext cx="7772400" cy="6070600"/>
          </a:xfrm>
        </p:spPr>
        <p:txBody>
          <a:bodyPr/>
          <a:lstStyle/>
          <a:p>
            <a:pPr marL="0" indent="0">
              <a:buNone/>
            </a:pPr>
            <a:r>
              <a:rPr lang="zh-CN" altLang="en-US" sz="2800"/>
              <a:t>1．对《春望》的理解不正确的一项是（</a:t>
            </a:r>
            <a:r>
              <a:rPr lang="en-US" altLang="zh-CN" sz="2800"/>
              <a:t>B</a:t>
            </a:r>
            <a:r>
              <a:rPr lang="zh-CN" altLang="en-US" sz="2800"/>
              <a:t>）</a:t>
            </a:r>
            <a:endParaRPr lang="zh-CN" altLang="en-US" sz="2800"/>
          </a:p>
          <a:p>
            <a:pPr marL="0" indent="0">
              <a:buNone/>
            </a:pPr>
            <a:r>
              <a:rPr lang="zh-CN" altLang="en-US" sz="2800"/>
              <a:t>A．“国破”就其字面来讲，一般指首都的沦陷，此处将“国破”与山河在”联系在一起，其含义便有了较广阔的内容	</a:t>
            </a:r>
            <a:endParaRPr lang="zh-CN" altLang="en-US" sz="2800"/>
          </a:p>
          <a:p>
            <a:pPr marL="0" indent="0">
              <a:buNone/>
            </a:pPr>
            <a:r>
              <a:rPr lang="zh-CN" altLang="en-US" sz="2800"/>
              <a:t>B．“城春草木深”描绘了春色满城，令人引起对往日京都风月繁华的怀念，也暗示眼前的国破只是暂时的；春到深处一切又将生机勃勃	</a:t>
            </a:r>
            <a:endParaRPr lang="zh-CN" altLang="en-US" sz="2800"/>
          </a:p>
          <a:p>
            <a:pPr marL="0" indent="0">
              <a:buNone/>
            </a:pPr>
            <a:r>
              <a:rPr lang="zh-CN" altLang="en-US" sz="2800"/>
              <a:t>C．“烽火连三月，家书抵万金”，可以让我们看见，诗人因国事而忧家，更因家事而忧国，家与国的命运在他心中已融为一体	</a:t>
            </a:r>
            <a:endParaRPr lang="zh-CN" altLang="en-US" sz="2800"/>
          </a:p>
          <a:p>
            <a:pPr marL="0" indent="0">
              <a:buNone/>
            </a:pPr>
            <a:r>
              <a:rPr lang="zh-CN" altLang="en-US" sz="2800"/>
              <a:t>D．“白头搔更短，浑欲不胜簪”不明写忧思愁绪的深重而言白发难簪，使诗意更浓，而且把一个未老先衰，忧国忧民的悲怆形象立于纸面</a:t>
            </a:r>
            <a:endParaRPr lang="zh-CN" altLang="en-US" sz="2800"/>
          </a:p>
        </p:txBody>
      </p:sp>
      <p:sp>
        <p:nvSpPr>
          <p:cNvPr id="4" name="圆角矩形 3"/>
          <p:cNvSpPr/>
          <p:nvPr/>
        </p:nvSpPr>
        <p:spPr>
          <a:xfrm>
            <a:off x="6948170" y="332740"/>
            <a:ext cx="360045" cy="36004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85800" y="334645"/>
            <a:ext cx="7772400" cy="6238875"/>
          </a:xfrm>
        </p:spPr>
        <p:txBody>
          <a:bodyPr/>
          <a:lstStyle/>
          <a:p>
            <a:pPr marL="0" indent="0">
              <a:buNone/>
            </a:pPr>
            <a:r>
              <a:rPr lang="en-US" altLang="zh-CN"/>
              <a:t>2</a:t>
            </a:r>
            <a:r>
              <a:rPr lang="zh-CN" altLang="en-US"/>
              <a:t>.下列对《春望》赏析有误的一项（</a:t>
            </a:r>
            <a:r>
              <a:rPr lang="en-US" altLang="zh-CN"/>
              <a:t>D</a:t>
            </a:r>
            <a:r>
              <a:rPr lang="zh-CN" altLang="en-US"/>
              <a:t>）       </a:t>
            </a:r>
            <a:endParaRPr lang="zh-CN" altLang="en-US"/>
          </a:p>
          <a:p>
            <a:pPr marL="0" indent="0">
              <a:buNone/>
            </a:pPr>
            <a:r>
              <a:rPr lang="zh-CN" altLang="en-US"/>
              <a:t>A. 这是一首五言律诗，写于“安史之乱”期间，作者当时被叛军掳至长安。 </a:t>
            </a:r>
            <a:endParaRPr lang="zh-CN" altLang="en-US"/>
          </a:p>
          <a:p>
            <a:pPr marL="0" indent="0">
              <a:buNone/>
            </a:pPr>
            <a:r>
              <a:rPr lang="zh-CN" altLang="en-US"/>
              <a:t>B. 首联描写了作者到长安后看到的残破不堪、乱草丛生的悲凉景象。 </a:t>
            </a:r>
            <a:endParaRPr lang="zh-CN" altLang="en-US"/>
          </a:p>
          <a:p>
            <a:pPr marL="0" indent="0">
              <a:buNone/>
            </a:pPr>
            <a:r>
              <a:rPr lang="zh-CN" altLang="en-US"/>
              <a:t>C.“家书抵万金”既写出了家书难得的现实，也表达了作者希望战乱早日平息，盼望得到家人消息的迫切心情。 </a:t>
            </a:r>
            <a:endParaRPr lang="zh-CN" altLang="en-US"/>
          </a:p>
          <a:p>
            <a:pPr marL="0" indent="0">
              <a:buNone/>
            </a:pPr>
            <a:r>
              <a:rPr lang="zh-CN" altLang="en-US"/>
              <a:t>D. 尾联叹息衰老，直接抒发了作者强烈的忧国忧民和思亲之情。</a:t>
            </a:r>
            <a:endParaRPr lang="zh-CN" altLang="en-US"/>
          </a:p>
        </p:txBody>
      </p:sp>
      <p:sp>
        <p:nvSpPr>
          <p:cNvPr id="4" name="圆角矩形 3"/>
          <p:cNvSpPr/>
          <p:nvPr/>
        </p:nvSpPr>
        <p:spPr>
          <a:xfrm>
            <a:off x="7164070" y="404495"/>
            <a:ext cx="360045" cy="43180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11175" y="286385"/>
            <a:ext cx="7947025" cy="5809615"/>
          </a:xfrm>
        </p:spPr>
        <p:txBody>
          <a:bodyPr/>
          <a:lstStyle/>
          <a:p>
            <a:pPr marL="0" indent="0">
              <a:buNone/>
            </a:pPr>
            <a:r>
              <a:rPr lang="zh-CN" altLang="en-US"/>
              <a:t>3．对《春望》赏析有误的一项是（</a:t>
            </a:r>
            <a:r>
              <a:rPr lang="en-US" altLang="zh-CN"/>
              <a:t>D</a:t>
            </a:r>
            <a:r>
              <a:rPr lang="zh-CN" altLang="en-US"/>
              <a:t>）</a:t>
            </a:r>
            <a:endParaRPr lang="zh-CN" altLang="en-US"/>
          </a:p>
          <a:p>
            <a:pPr marL="0" indent="0">
              <a:buNone/>
            </a:pPr>
            <a:r>
              <a:rPr lang="zh-CN" altLang="en-US"/>
              <a:t>A．这是一首五言律诗，含蓄蕴藉，耐人寻味。	</a:t>
            </a:r>
            <a:endParaRPr lang="zh-CN" altLang="en-US"/>
          </a:p>
          <a:p>
            <a:pPr marL="0" indent="0">
              <a:buNone/>
            </a:pPr>
            <a:r>
              <a:rPr lang="zh-CN" altLang="en-US"/>
              <a:t>B．这首诗的首联表面描写都城破败、人烟稀少、草木茂密幽深的荒凉景象，实际深藏诗人的无限感慨。	</a:t>
            </a:r>
            <a:endParaRPr lang="zh-CN" altLang="en-US"/>
          </a:p>
          <a:p>
            <a:pPr marL="0" indent="0">
              <a:buNone/>
            </a:pPr>
            <a:r>
              <a:rPr lang="zh-CN" altLang="en-US"/>
              <a:t>C．这首诗的颔联借对花鸟的感觉，将诗人抑制不住的感伤之情表达得淋漓尽致。	</a:t>
            </a:r>
            <a:endParaRPr lang="zh-CN" altLang="en-US"/>
          </a:p>
          <a:p>
            <a:pPr marL="0" indent="0">
              <a:buNone/>
            </a:pPr>
            <a:r>
              <a:rPr lang="zh-CN" altLang="en-US"/>
              <a:t>D．这首诗的颈联、尾联极力渲染诗人在战火连绵时期收到家书时的无比喜悦之情。</a:t>
            </a:r>
            <a:endParaRPr lang="zh-CN" altLang="en-US"/>
          </a:p>
        </p:txBody>
      </p:sp>
      <p:sp>
        <p:nvSpPr>
          <p:cNvPr id="4" name="圆角矩形 3"/>
          <p:cNvSpPr/>
          <p:nvPr/>
        </p:nvSpPr>
        <p:spPr>
          <a:xfrm>
            <a:off x="6876415" y="332740"/>
            <a:ext cx="360045" cy="43180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85800" y="310515"/>
            <a:ext cx="7772400" cy="5785485"/>
          </a:xfrm>
        </p:spPr>
        <p:txBody>
          <a:bodyPr/>
          <a:lstStyle/>
          <a:p>
            <a:pPr marL="0" indent="0">
              <a:buNone/>
            </a:pPr>
            <a:r>
              <a:rPr lang="zh-CN" altLang="en-US"/>
              <a:t>4．对《春望》赏析有误的一项（</a:t>
            </a:r>
            <a:r>
              <a:rPr lang="en-US" altLang="zh-CN"/>
              <a:t>A</a:t>
            </a:r>
            <a:r>
              <a:rPr lang="zh-CN" altLang="en-US"/>
              <a:t>）</a:t>
            </a:r>
            <a:endParaRPr lang="zh-CN" altLang="en-US"/>
          </a:p>
          <a:p>
            <a:pPr marL="0" indent="0">
              <a:buNone/>
            </a:pPr>
            <a:r>
              <a:rPr lang="zh-CN" altLang="en-US" sz="2800"/>
              <a:t>A．首联写景，描绘出国都沦陷后山河依旧却残破不堪的景象，体现了诗人回家途中的艰难。	</a:t>
            </a:r>
            <a:endParaRPr lang="zh-CN" altLang="en-US" sz="2800"/>
          </a:p>
          <a:p>
            <a:pPr marL="0" indent="0">
              <a:buNone/>
            </a:pPr>
            <a:r>
              <a:rPr lang="zh-CN" altLang="en-US" sz="2800"/>
              <a:t>B．颔联中“感时”一语承上，“恨别”一语启下，此联表达了诗人感时伤世的情怀，运用了对偶的修辞方法。	</a:t>
            </a:r>
            <a:endParaRPr lang="zh-CN" altLang="en-US" sz="2800"/>
          </a:p>
          <a:p>
            <a:pPr marL="0" indent="0">
              <a:buNone/>
            </a:pPr>
            <a:r>
              <a:rPr lang="zh-CN" altLang="en-US" sz="2800"/>
              <a:t>C．颈联中用“抵万金”来形容家书的珍贵，尾联中用“搔更短”和“不胜簪”生动形象地表现了诗人的苍老之态。	</a:t>
            </a:r>
            <a:endParaRPr lang="zh-CN" altLang="en-US" sz="2800"/>
          </a:p>
          <a:p>
            <a:pPr marL="0" indent="0">
              <a:buNone/>
            </a:pPr>
            <a:r>
              <a:rPr lang="zh-CN" altLang="en-US" sz="2800"/>
              <a:t>D．这首诗在内容上集中表现了诗人热爱国家、眷恋家人的美好情操，诗风意脉贯通而不平直深沉含蓄而不浅露。</a:t>
            </a:r>
            <a:endParaRPr lang="zh-CN" altLang="en-US" sz="2800"/>
          </a:p>
        </p:txBody>
      </p:sp>
      <p:sp>
        <p:nvSpPr>
          <p:cNvPr id="4" name="圆角矩形 3"/>
          <p:cNvSpPr/>
          <p:nvPr/>
        </p:nvSpPr>
        <p:spPr>
          <a:xfrm>
            <a:off x="6628765" y="332740"/>
            <a:ext cx="391795" cy="43180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8415" y="17780"/>
            <a:ext cx="9091930" cy="6499860"/>
          </a:xfrm>
        </p:spPr>
        <p:txBody>
          <a:bodyPr/>
          <a:lstStyle/>
          <a:p>
            <a:pPr marL="0" indent="0">
              <a:buNone/>
            </a:pPr>
            <a:r>
              <a:rPr lang="zh-CN" altLang="en-US" sz="2800"/>
              <a:t>5．对“国玻山河在，城春草木深”两句的分析，不恰当的一项是（</a:t>
            </a:r>
            <a:r>
              <a:rPr lang="en-US" altLang="zh-CN" sz="2800"/>
              <a:t>D</a:t>
            </a:r>
            <a:r>
              <a:rPr lang="zh-CN" altLang="en-US" sz="2800"/>
              <a:t>）</a:t>
            </a:r>
            <a:endParaRPr lang="zh-CN" altLang="en-US" sz="2800"/>
          </a:p>
          <a:p>
            <a:pPr marL="0" indent="0">
              <a:buNone/>
            </a:pPr>
            <a:r>
              <a:rPr lang="zh-CN" altLang="en-US" sz="2800"/>
              <a:t>A．这两句诗写春望所见。一个“破”字，视野从城到山河，触目惊心；一个“深”字，视野从满城到花鸟，满目凄然。诗人的感情由隐而显，由弱而强，步步推进。	</a:t>
            </a:r>
            <a:endParaRPr lang="zh-CN" altLang="en-US" sz="2800"/>
          </a:p>
          <a:p>
            <a:pPr marL="0" indent="0">
              <a:buNone/>
            </a:pPr>
            <a:r>
              <a:rPr lang="zh-CN" altLang="en-US" sz="2800"/>
              <a:t>B．这两句诗对仗工巧，圆熟自然，诗意变化。“国破”对“城春”，两意相反，“国破”的残垣断壁同富有生机的“城春”对举，对照强烈。	</a:t>
            </a:r>
            <a:endParaRPr lang="zh-CN" altLang="en-US" sz="2800"/>
          </a:p>
          <a:p>
            <a:pPr marL="0" indent="0">
              <a:buNone/>
            </a:pPr>
            <a:r>
              <a:rPr lang="zh-CN" altLang="en-US" sz="2800"/>
              <a:t>C．诗意变化的又一例为“国破”与“山河在”。前写国都沦陷，城池残破，后写山河依旧，意思相反；“城春”与“草木深”前写明媚春景，后叙荒芜之状，前后相悖，这种诗意的变化，突出了山河破败的景象。	</a:t>
            </a:r>
            <a:endParaRPr lang="zh-CN" altLang="en-US" sz="2800"/>
          </a:p>
          <a:p>
            <a:pPr marL="0" indent="0">
              <a:buNone/>
            </a:pPr>
            <a:r>
              <a:rPr lang="zh-CN" altLang="en-US" sz="2800"/>
              <a:t>D．这两句诗以写景为主。句中的“国”、“山河”、“城”、“草木”都是诗人亲眼所</a:t>
            </a:r>
            <a:endParaRPr lang="zh-CN" altLang="en-US" sz="2800"/>
          </a:p>
        </p:txBody>
      </p:sp>
      <p:sp>
        <p:nvSpPr>
          <p:cNvPr id="4" name="圆角矩形 3"/>
          <p:cNvSpPr/>
          <p:nvPr/>
        </p:nvSpPr>
        <p:spPr>
          <a:xfrm>
            <a:off x="1876425" y="548640"/>
            <a:ext cx="319405" cy="28765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85800" y="501650"/>
            <a:ext cx="7772400" cy="5594350"/>
          </a:xfrm>
        </p:spPr>
        <p:txBody>
          <a:bodyPr/>
          <a:lstStyle/>
          <a:p>
            <a:pPr marL="0" indent="0">
              <a:buNone/>
            </a:pPr>
            <a:r>
              <a:rPr lang="en-US" altLang="zh-CN"/>
              <a:t>6</a:t>
            </a:r>
            <a:r>
              <a:rPr lang="zh-CN" altLang="en-US"/>
              <a:t>.下面对《春望》这首诗理解不正确的一项是（ </a:t>
            </a:r>
            <a:r>
              <a:rPr lang="en-US" altLang="zh-CN"/>
              <a:t>C</a:t>
            </a:r>
            <a:r>
              <a:rPr lang="zh-CN" altLang="en-US"/>
              <a:t> ）。             </a:t>
            </a:r>
            <a:endParaRPr lang="zh-CN" altLang="en-US"/>
          </a:p>
          <a:p>
            <a:pPr marL="0" indent="0">
              <a:buNone/>
            </a:pPr>
            <a:r>
              <a:rPr lang="zh-CN" altLang="en-US"/>
              <a:t>A. 前四句写眼前所望春天都城的破败之景，后四句抒发思念亲人的盼望之情。 </a:t>
            </a:r>
            <a:endParaRPr lang="zh-CN" altLang="en-US"/>
          </a:p>
          <a:p>
            <a:pPr marL="0" indent="0">
              <a:buNone/>
            </a:pPr>
            <a:r>
              <a:rPr lang="zh-CN" altLang="en-US"/>
              <a:t>B. 在颔联中，诗人移情于物，通过花鸟的情态表达了自己感时伤世的内心情感。 C. 诗人得不到家信，是因为战乱引发了长安城内一场持续了三月之久的大火。 D. 全诗意脉贯通，情景兼具，内容丰富，感情强烈，悬一篇脍炙人口的佳作。</a:t>
            </a:r>
            <a:endParaRPr lang="zh-CN" altLang="en-US"/>
          </a:p>
        </p:txBody>
      </p:sp>
      <p:sp>
        <p:nvSpPr>
          <p:cNvPr id="4" name="圆角矩形 3"/>
          <p:cNvSpPr/>
          <p:nvPr/>
        </p:nvSpPr>
        <p:spPr>
          <a:xfrm>
            <a:off x="2124075" y="980440"/>
            <a:ext cx="431800" cy="57594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85800" y="446405"/>
            <a:ext cx="7772400" cy="6334125"/>
          </a:xfrm>
        </p:spPr>
        <p:txBody>
          <a:bodyPr/>
          <a:lstStyle/>
          <a:p>
            <a:pPr marL="0" indent="0">
              <a:buNone/>
            </a:pPr>
            <a:r>
              <a:rPr lang="en-US" altLang="zh-CN" sz="2800">
                <a:sym typeface="+mn-ea"/>
              </a:rPr>
              <a:t>7</a:t>
            </a:r>
            <a:r>
              <a:rPr lang="zh-CN" altLang="en-US" sz="2800">
                <a:sym typeface="+mn-ea"/>
              </a:rPr>
              <a:t>.下面对《春望》理解不正确的一项是（ </a:t>
            </a:r>
            <a:r>
              <a:rPr lang="en-US" altLang="zh-CN" sz="2800">
                <a:sym typeface="+mn-ea"/>
              </a:rPr>
              <a:t>D</a:t>
            </a:r>
            <a:r>
              <a:rPr lang="zh-CN" altLang="en-US" sz="2800">
                <a:sym typeface="+mn-ea"/>
              </a:rPr>
              <a:t> ）</a:t>
            </a:r>
            <a:endParaRPr lang="zh-CN" altLang="en-US" sz="2800"/>
          </a:p>
          <a:p>
            <a:pPr marL="0" indent="0">
              <a:buNone/>
            </a:pPr>
            <a:endParaRPr lang="zh-CN" altLang="en-US" sz="2800"/>
          </a:p>
          <a:p>
            <a:pPr marL="0" indent="0">
              <a:buNone/>
            </a:pPr>
            <a:r>
              <a:rPr lang="zh-CN" altLang="en-US" sz="2800"/>
              <a:t>A．这是一首五言律诗，感情强烈，情景兼具，含蓄蕴藉，耐人寻味。 </a:t>
            </a:r>
            <a:endParaRPr lang="zh-CN" altLang="en-US" sz="2800"/>
          </a:p>
          <a:p>
            <a:pPr marL="0" indent="0">
              <a:buNone/>
            </a:pPr>
            <a:r>
              <a:rPr lang="zh-CN" altLang="en-US" sz="2800"/>
              <a:t>B．这首诗的首联表面描写都城破败，人烟稀少，草木茂密幽深的荒凉景象，实际深藏诗人的无限感慨；　颔联借对花鸟的感觉，将诗人抑制不住的感伤之情表达得淋漓尽致 </a:t>
            </a:r>
            <a:endParaRPr lang="zh-CN" altLang="en-US" sz="2800"/>
          </a:p>
          <a:p>
            <a:pPr marL="0" indent="0">
              <a:buNone/>
            </a:pPr>
            <a:r>
              <a:rPr lang="zh-CN" altLang="en-US" sz="2800"/>
              <a:t>C．这首诗的颈联极力渲染诗人在战火连绵时期收到家书时欣喜愉悦之情，尾联则写出了诗人忧愤之深。 </a:t>
            </a:r>
            <a:endParaRPr lang="zh-CN" altLang="en-US" sz="2800"/>
          </a:p>
          <a:p>
            <a:pPr marL="0" indent="0">
              <a:buNone/>
            </a:pPr>
            <a:r>
              <a:rPr lang="zh-CN" altLang="en-US" sz="2800"/>
              <a:t>D．全诗表现了作者热爱大自然，保家卫国的感情。 </a:t>
            </a:r>
            <a:endParaRPr lang="zh-CN" altLang="en-US" sz="2800"/>
          </a:p>
        </p:txBody>
      </p:sp>
      <p:sp>
        <p:nvSpPr>
          <p:cNvPr id="4" name="圆角矩形 3"/>
          <p:cNvSpPr/>
          <p:nvPr/>
        </p:nvSpPr>
        <p:spPr>
          <a:xfrm>
            <a:off x="7092315" y="476250"/>
            <a:ext cx="575945" cy="43243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63855" y="171768"/>
            <a:ext cx="4294505" cy="454025"/>
          </a:xfrm>
          <a:prstGeom prst="rect">
            <a:avLst/>
          </a:prstGeom>
          <a:noFill/>
          <a:ln w="9525">
            <a:noFill/>
            <a:miter/>
          </a:ln>
        </p:spPr>
        <p:txBody>
          <a:bodyPr vert="horz" wrap="square" lIns="67610" tIns="35233" rIns="67610" bIns="35233" anchor="t">
            <a:spAutoFit/>
          </a:bodyPr>
          <a:lstStyle/>
          <a:p>
            <a:pPr lvl="0" eaLnBrk="1" latinLnBrk="0" hangingPunct="1">
              <a:lnSpc>
                <a:spcPct val="100000"/>
              </a:lnSpc>
            </a:pPr>
            <a:r>
              <a:rPr lang="zh-CN" altLang="en-US" sz="2500">
                <a:solidFill>
                  <a:schemeClr val="tx1"/>
                </a:solidFill>
                <a:latin typeface="微软雅黑" panose="020b0503020204020204" charset="-122"/>
                <a:ea typeface="微软雅黑" panose="020b0503020204020204" charset="-122"/>
              </a:rPr>
              <a:t>春望</a:t>
            </a:r>
            <a:endParaRPr lang="zh-CN" altLang="en-US" sz="2500">
              <a:solidFill>
                <a:schemeClr val="tx1"/>
              </a:solidFill>
              <a:latin typeface="微软雅黑" panose="020b0503020204020204" charset="-122"/>
              <a:ea typeface="微软雅黑" panose="020b0503020204020204" charset="-122"/>
            </a:endParaRPr>
          </a:p>
        </p:txBody>
      </p:sp>
      <p:sp>
        <p:nvSpPr>
          <p:cNvPr id="17" name="文本框 16"/>
          <p:cNvSpPr txBox="1"/>
          <p:nvPr/>
        </p:nvSpPr>
        <p:spPr>
          <a:xfrm>
            <a:off x="847090" y="560388"/>
            <a:ext cx="6100445" cy="1198880"/>
          </a:xfrm>
          <a:prstGeom prst="rect">
            <a:avLst/>
          </a:prstGeom>
          <a:noFill/>
        </p:spPr>
        <p:txBody>
          <a:bodyPr wrap="square" rtlCol="0">
            <a:spAutoFit/>
          </a:bodyPr>
          <a:lstStyle/>
          <a:p>
            <a:pPr algn="l" fontAlgn="auto">
              <a:lnSpc>
                <a:spcPct val="200000"/>
              </a:lnSpc>
            </a:pPr>
            <a:r>
              <a:rPr lang="zh-CN" sz="3600" b="1">
                <a:latin typeface="宋体" panose="02010600030101010101" pitchFamily="2" charset="-122"/>
                <a:ea typeface="宋体" panose="02010600030101010101" pitchFamily="2" charset="-122"/>
              </a:rPr>
              <a:t>国破山河在，城春草木深。</a:t>
            </a:r>
            <a:endParaRPr lang="zh-CN" sz="3600" b="1">
              <a:latin typeface="宋体" panose="02010600030101010101" pitchFamily="2" charset="-122"/>
              <a:ea typeface="宋体" panose="02010600030101010101" pitchFamily="2" charset="-122"/>
            </a:endParaRPr>
          </a:p>
        </p:txBody>
      </p:sp>
      <p:sp>
        <p:nvSpPr>
          <p:cNvPr id="23" name="矩形 22"/>
          <p:cNvSpPr/>
          <p:nvPr/>
        </p:nvSpPr>
        <p:spPr>
          <a:xfrm>
            <a:off x="847090" y="1059815"/>
            <a:ext cx="561975" cy="47498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29" name="文本框 28"/>
          <p:cNvSpPr txBox="1"/>
          <p:nvPr/>
        </p:nvSpPr>
        <p:spPr>
          <a:xfrm>
            <a:off x="675005" y="1742123"/>
            <a:ext cx="1260475" cy="953135"/>
          </a:xfrm>
          <a:prstGeom prst="rect">
            <a:avLst/>
          </a:prstGeom>
          <a:noFill/>
          <a:ln w="15875">
            <a:solidFill>
              <a:srgbClr val="FF0000"/>
            </a:solidFill>
          </a:ln>
        </p:spPr>
        <p:txBody>
          <a:bodyPr wrap="square" rtlCol="0">
            <a:spAutoFit/>
          </a:bodyPr>
          <a:lstStyle/>
          <a:p>
            <a:r>
              <a:rPr lang="zh-CN" altLang="en-US" sz="2800">
                <a:latin typeface="宋体" panose="02010600030101010101" pitchFamily="2" charset="-122"/>
                <a:ea typeface="宋体" panose="02010600030101010101" pitchFamily="2" charset="-122"/>
              </a:rPr>
              <a:t>指都城长安</a:t>
            </a:r>
            <a:endParaRPr lang="zh-CN" altLang="en-US" sz="2800">
              <a:latin typeface="宋体" panose="02010600030101010101" pitchFamily="2" charset="-122"/>
              <a:ea typeface="宋体" panose="02010600030101010101" pitchFamily="2" charset="-122"/>
            </a:endParaRPr>
          </a:p>
        </p:txBody>
      </p:sp>
      <p:sp>
        <p:nvSpPr>
          <p:cNvPr id="8" name="文本框 7"/>
          <p:cNvSpPr txBox="1"/>
          <p:nvPr/>
        </p:nvSpPr>
        <p:spPr>
          <a:xfrm>
            <a:off x="363855" y="2888298"/>
            <a:ext cx="8416290" cy="977265"/>
          </a:xfrm>
          <a:prstGeom prst="rect">
            <a:avLst/>
          </a:prstGeom>
          <a:noFill/>
          <a:ln w="15875">
            <a:solidFill>
              <a:srgbClr val="FF0000"/>
            </a:solidFill>
          </a:ln>
        </p:spPr>
        <p:txBody>
          <a:bodyPr wrap="square" rtlCol="0">
            <a:spAutoFit/>
          </a:bodyPr>
          <a:lstStyle/>
          <a:p>
            <a:pPr>
              <a:lnSpc>
                <a:spcPct val="90000"/>
              </a:lnSpc>
            </a:pPr>
            <a:r>
              <a:rPr lang="zh-CN" altLang="en-US" sz="3200" b="1"/>
              <a:t>国都 已经沦陷，祖国山河依旧存在；春天的城内，草木凄清。</a:t>
            </a:r>
            <a:endParaRPr lang="zh-CN" altLang="en-US" sz="3200" b="1"/>
          </a:p>
        </p:txBody>
      </p:sp>
      <p:sp>
        <p:nvSpPr>
          <p:cNvPr id="4" name="文本框 3"/>
          <p:cNvSpPr txBox="1"/>
          <p:nvPr/>
        </p:nvSpPr>
        <p:spPr>
          <a:xfrm>
            <a:off x="1468755" y="324485"/>
            <a:ext cx="1429385" cy="521970"/>
          </a:xfrm>
          <a:prstGeom prst="rect">
            <a:avLst/>
          </a:prstGeom>
          <a:noFill/>
          <a:ln w="15875">
            <a:solidFill>
              <a:srgbClr val="FF0000"/>
            </a:solidFill>
          </a:ln>
        </p:spPr>
        <p:txBody>
          <a:bodyPr wrap="square" rtlCol="0">
            <a:spAutoFit/>
          </a:bodyPr>
          <a:lstStyle/>
          <a:p>
            <a:r>
              <a:rPr lang="zh-CN" altLang="zh-CN" sz="2800" b="1">
                <a:latin typeface="宋体" panose="02010600030101010101" pitchFamily="2" charset="-122"/>
                <a:ea typeface="宋体" panose="02010600030101010101" pitchFamily="2" charset="-122"/>
              </a:rPr>
              <a:t>破败</a:t>
            </a:r>
            <a:endParaRPr lang="zh-CN" altLang="zh-CN" sz="2800" b="1">
              <a:latin typeface="宋体" panose="02010600030101010101" pitchFamily="2" charset="-122"/>
              <a:ea typeface="宋体" panose="02010600030101010101" pitchFamily="2" charset="-122"/>
            </a:endParaRPr>
          </a:p>
        </p:txBody>
      </p:sp>
      <p:sp>
        <p:nvSpPr>
          <p:cNvPr id="5" name="矩形 4"/>
          <p:cNvSpPr/>
          <p:nvPr/>
        </p:nvSpPr>
        <p:spPr>
          <a:xfrm>
            <a:off x="4612640" y="1059815"/>
            <a:ext cx="1604645" cy="52705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6" name="文本框 5"/>
          <p:cNvSpPr txBox="1"/>
          <p:nvPr/>
        </p:nvSpPr>
        <p:spPr>
          <a:xfrm>
            <a:off x="4270375" y="1830070"/>
            <a:ext cx="4040505" cy="865505"/>
          </a:xfrm>
          <a:prstGeom prst="rect">
            <a:avLst/>
          </a:prstGeom>
          <a:noFill/>
          <a:ln w="15875">
            <a:solidFill>
              <a:srgbClr val="FF0000"/>
            </a:solidFill>
          </a:ln>
        </p:spPr>
        <p:txBody>
          <a:bodyPr wrap="square" rtlCol="0">
            <a:spAutoFit/>
          </a:bodyPr>
          <a:lstStyle/>
          <a:p>
            <a:pPr>
              <a:lnSpc>
                <a:spcPct val="90000"/>
              </a:lnSpc>
            </a:pPr>
            <a:r>
              <a:rPr lang="zh-CN" altLang="en-US" sz="2800">
                <a:latin typeface="宋体" panose="02010600030101010101" pitchFamily="2" charset="-122"/>
                <a:ea typeface="宋体" panose="02010600030101010101" pitchFamily="2" charset="-122"/>
              </a:rPr>
              <a:t>草木丛生，人烟稀少。</a:t>
            </a:r>
            <a:r>
              <a:rPr lang="zh-CN" altLang="en-US" sz="2800" b="1">
                <a:latin typeface="宋体" panose="02010600030101010101" pitchFamily="2" charset="-122"/>
                <a:ea typeface="宋体" panose="02010600030101010101" pitchFamily="2" charset="-122"/>
              </a:rPr>
              <a:t>深，茂盛，茂密</a:t>
            </a:r>
            <a:r>
              <a:rPr lang="zh-CN" altLang="en-US" sz="2800">
                <a:latin typeface="宋体" panose="02010600030101010101" pitchFamily="2" charset="-122"/>
                <a:ea typeface="宋体" panose="02010600030101010101" pitchFamily="2" charset="-122"/>
              </a:rPr>
              <a:t>。</a:t>
            </a:r>
            <a:endParaRPr lang="zh-CN" altLang="en-US" sz="2800">
              <a:latin typeface="宋体" panose="02010600030101010101" pitchFamily="2" charset="-122"/>
              <a:ea typeface="宋体" panose="02010600030101010101" pitchFamily="2" charset="-122"/>
            </a:endParaRPr>
          </a:p>
        </p:txBody>
      </p:sp>
      <p:sp>
        <p:nvSpPr>
          <p:cNvPr id="3" name="矩形 2"/>
          <p:cNvSpPr/>
          <p:nvPr/>
        </p:nvSpPr>
        <p:spPr>
          <a:xfrm flipV="1">
            <a:off x="1409065" y="1002665"/>
            <a:ext cx="458470" cy="5321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9" name="矩形 8"/>
          <p:cNvSpPr/>
          <p:nvPr/>
        </p:nvSpPr>
        <p:spPr>
          <a:xfrm>
            <a:off x="3497580" y="1059815"/>
            <a:ext cx="704215" cy="63055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10" name="文本框 9"/>
          <p:cNvSpPr txBox="1"/>
          <p:nvPr/>
        </p:nvSpPr>
        <p:spPr>
          <a:xfrm>
            <a:off x="3280410" y="49213"/>
            <a:ext cx="2765425" cy="953135"/>
          </a:xfrm>
          <a:prstGeom prst="rect">
            <a:avLst/>
          </a:prstGeom>
          <a:noFill/>
          <a:ln w="15875">
            <a:solidFill>
              <a:srgbClr val="FF0000"/>
            </a:solidFill>
          </a:ln>
        </p:spPr>
        <p:txBody>
          <a:bodyPr wrap="square" rtlCol="0">
            <a:spAutoFit/>
          </a:bodyPr>
          <a:lstStyle/>
          <a:p>
            <a:r>
              <a:rPr lang="zh-CN" altLang="en-US" sz="2800">
                <a:latin typeface="宋体" panose="02010600030101010101" pitchFamily="2" charset="-122"/>
                <a:ea typeface="宋体" panose="02010600030101010101" pitchFamily="2" charset="-122"/>
              </a:rPr>
              <a:t>指长安城，当时背叛军占领。</a:t>
            </a:r>
            <a:endParaRPr lang="zh-CN" altLang="en-US" sz="2800">
              <a:latin typeface="宋体" panose="02010600030101010101" pitchFamily="2" charset="-122"/>
              <a:ea typeface="宋体" panose="02010600030101010101" pitchFamily="2" charset="-122"/>
            </a:endParaRPr>
          </a:p>
        </p:txBody>
      </p:sp>
      <p:sp>
        <p:nvSpPr>
          <p:cNvPr id="7" name="圆角矩形 6"/>
          <p:cNvSpPr/>
          <p:nvPr/>
        </p:nvSpPr>
        <p:spPr>
          <a:xfrm>
            <a:off x="683895" y="1700530"/>
            <a:ext cx="1223645" cy="108013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1" name="圆角矩形 10"/>
          <p:cNvSpPr/>
          <p:nvPr/>
        </p:nvSpPr>
        <p:spPr>
          <a:xfrm>
            <a:off x="1475740" y="332740"/>
            <a:ext cx="1008380" cy="50355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3" name="圆角矩形 12"/>
          <p:cNvSpPr/>
          <p:nvPr/>
        </p:nvSpPr>
        <p:spPr>
          <a:xfrm>
            <a:off x="3275965" y="44450"/>
            <a:ext cx="2664460" cy="93599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4" name="圆角矩形 13"/>
          <p:cNvSpPr/>
          <p:nvPr/>
        </p:nvSpPr>
        <p:spPr>
          <a:xfrm>
            <a:off x="4284345" y="1844675"/>
            <a:ext cx="3599815" cy="86423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6" name="圆角矩形 15"/>
          <p:cNvSpPr/>
          <p:nvPr/>
        </p:nvSpPr>
        <p:spPr>
          <a:xfrm>
            <a:off x="395605" y="2852420"/>
            <a:ext cx="7920990" cy="93662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heel(1)">
                                      <p:cBhvr>
                                        <p:cTn id="12" dur="1000"/>
                                        <p:tgtEl>
                                          <p:spTgt spid="23"/>
                                        </p:tgtEl>
                                      </p:cBhvr>
                                    </p:animEffect>
                                  </p:childTnLst>
                                </p:cTn>
                              </p:par>
                            </p:childTnLst>
                          </p:cTn>
                        </p:par>
                        <p:par>
                          <p:cTn id="13" fill="hold" nodeType="afterGroup">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up)">
                                      <p:cBhvr>
                                        <p:cTn id="16" dur="500"/>
                                        <p:tgtEl>
                                          <p:spTgt spid="29"/>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1)">
                                      <p:cBhvr>
                                        <p:cTn id="21" dur="1000"/>
                                        <p:tgtEl>
                                          <p:spTgt spid="3"/>
                                        </p:tgtEl>
                                      </p:cBhvr>
                                    </p:animEffect>
                                  </p:childTnLst>
                                </p:cTn>
                              </p:par>
                            </p:childTnLst>
                          </p:cTn>
                        </p:par>
                        <p:par>
                          <p:cTn id="22" fill="hold" nodeType="afterGroup">
                            <p:stCondLst>
                              <p:cond delay="1000"/>
                            </p:stCondLst>
                            <p:childTnLst>
                              <p:par>
                                <p:cTn id="23" presetID="22" presetClass="entr" presetSubtype="1"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heel(1)">
                                      <p:cBhvr>
                                        <p:cTn id="30" dur="1000"/>
                                        <p:tgtEl>
                                          <p:spTgt spid="9"/>
                                        </p:tgtEl>
                                      </p:cBhvr>
                                    </p:animEffect>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heel(1)">
                                      <p:cBhvr>
                                        <p:cTn id="39" dur="1000"/>
                                        <p:tgtEl>
                                          <p:spTgt spid="5"/>
                                        </p:tgtEl>
                                      </p:cBhvr>
                                    </p:animEffect>
                                  </p:childTnLst>
                                </p:cTn>
                              </p:par>
                            </p:childTnLst>
                          </p:cTn>
                        </p:par>
                        <p:par>
                          <p:cTn id="40" fill="hold" nodeType="afterGroup">
                            <p:stCondLst>
                              <p:cond delay="1000"/>
                            </p:stCondLst>
                            <p:childTnLst>
                              <p:par>
                                <p:cTn id="41" presetID="22" presetClass="entr" presetSubtype="1"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up)">
                                      <p:cBhvr>
                                        <p:cTn id="43" dur="500"/>
                                        <p:tgtEl>
                                          <p:spTgt spid="6"/>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21" presetClass="entr" presetSubtype="1"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heel(1)">
                                      <p:cBhvr>
                                        <p:cTn id="48" dur="1000"/>
                                        <p:tgtEl>
                                          <p:spTgt spid="8"/>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xit" presetSubtype="4" fill="hold" grpId="0" nodeType="clickEffect">
                                  <p:stCondLst>
                                    <p:cond delay="0"/>
                                  </p:stCondLst>
                                  <p:childTnLst>
                                    <p:anim calcmode="lin" valueType="num">
                                      <p:cBhvr additive="base">
                                        <p:cTn id="52" dur="500"/>
                                        <p:tgtEl>
                                          <p:spTgt spid="7"/>
                                        </p:tgtEl>
                                        <p:attrNameLst>
                                          <p:attrName>ppt_x</p:attrName>
                                        </p:attrNameLst>
                                      </p:cBhvr>
                                      <p:tavLst>
                                        <p:tav tm="0">
                                          <p:val>
                                            <p:strVal val="ppt_x"/>
                                          </p:val>
                                        </p:tav>
                                        <p:tav tm="100000">
                                          <p:val>
                                            <p:strVal val="ppt_x"/>
                                          </p:val>
                                        </p:tav>
                                      </p:tavLst>
                                    </p:anim>
                                    <p:anim calcmode="lin" valueType="num">
                                      <p:cBhvr additive="base">
                                        <p:cTn id="53" dur="500"/>
                                        <p:tgtEl>
                                          <p:spTgt spid="7"/>
                                        </p:tgtEl>
                                        <p:attrNameLst>
                                          <p:attrName>ppt_y</p:attrName>
                                        </p:attrNameLst>
                                      </p:cBhvr>
                                      <p:tavLst>
                                        <p:tav tm="0">
                                          <p:val>
                                            <p:strVal val="ppt_y"/>
                                          </p:val>
                                        </p:tav>
                                        <p:tav tm="100000">
                                          <p:val>
                                            <p:strVal val="1+ppt_h/2"/>
                                          </p:val>
                                        </p:tav>
                                      </p:tavLst>
                                    </p:anim>
                                    <p:set>
                                      <p:cBhvr>
                                        <p:cTn id="54" dur="1" fill="hold">
                                          <p:stCondLst>
                                            <p:cond delay="499"/>
                                          </p:stCondLst>
                                        </p:cTn>
                                        <p:tgtEl>
                                          <p:spTgt spid="7"/>
                                        </p:tgtEl>
                                        <p:attrNameLst>
                                          <p:attrName>style.visibility</p:attrName>
                                        </p:attrNameLst>
                                      </p:cBhvr>
                                      <p:to>
                                        <p:strVal val="hidden"/>
                                      </p:to>
                                    </p:set>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xit" presetSubtype="4" fill="hold" grpId="0" nodeType="clickEffect">
                                  <p:stCondLst>
                                    <p:cond delay="0"/>
                                  </p:stCondLst>
                                  <p:childTnLst>
                                    <p:anim calcmode="lin" valueType="num">
                                      <p:cBhvr additive="base">
                                        <p:cTn id="58" dur="500"/>
                                        <p:tgtEl>
                                          <p:spTgt spid="11"/>
                                        </p:tgtEl>
                                        <p:attrNameLst>
                                          <p:attrName>ppt_x</p:attrName>
                                        </p:attrNameLst>
                                      </p:cBhvr>
                                      <p:tavLst>
                                        <p:tav tm="0">
                                          <p:val>
                                            <p:strVal val="ppt_x"/>
                                          </p:val>
                                        </p:tav>
                                        <p:tav tm="100000">
                                          <p:val>
                                            <p:strVal val="ppt_x"/>
                                          </p:val>
                                        </p:tav>
                                      </p:tavLst>
                                    </p:anim>
                                    <p:anim calcmode="lin" valueType="num">
                                      <p:cBhvr additive="base">
                                        <p:cTn id="59" dur="500"/>
                                        <p:tgtEl>
                                          <p:spTgt spid="11"/>
                                        </p:tgtEl>
                                        <p:attrNameLst>
                                          <p:attrName>ppt_y</p:attrName>
                                        </p:attrNameLst>
                                      </p:cBhvr>
                                      <p:tavLst>
                                        <p:tav tm="0">
                                          <p:val>
                                            <p:strVal val="ppt_y"/>
                                          </p:val>
                                        </p:tav>
                                        <p:tav tm="100000">
                                          <p:val>
                                            <p:strVal val="1+ppt_h/2"/>
                                          </p:val>
                                        </p:tav>
                                      </p:tavLst>
                                    </p:anim>
                                    <p:set>
                                      <p:cBhvr>
                                        <p:cTn id="60" dur="1" fill="hold">
                                          <p:stCondLst>
                                            <p:cond delay="499"/>
                                          </p:stCondLst>
                                        </p:cTn>
                                        <p:tgtEl>
                                          <p:spTgt spid="11"/>
                                        </p:tgtEl>
                                        <p:attrNameLst>
                                          <p:attrName>style.visibility</p:attrName>
                                        </p:attrNameLst>
                                      </p:cBhvr>
                                      <p:to>
                                        <p:strVal val="hidden"/>
                                      </p:to>
                                    </p:set>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xit" presetSubtype="4" fill="hold" grpId="0" nodeType="clickEffect">
                                  <p:stCondLst>
                                    <p:cond delay="0"/>
                                  </p:stCondLst>
                                  <p:childTnLst>
                                    <p:anim calcmode="lin" valueType="num">
                                      <p:cBhvr additive="base">
                                        <p:cTn id="64" dur="500"/>
                                        <p:tgtEl>
                                          <p:spTgt spid="13"/>
                                        </p:tgtEl>
                                        <p:attrNameLst>
                                          <p:attrName>ppt_x</p:attrName>
                                        </p:attrNameLst>
                                      </p:cBhvr>
                                      <p:tavLst>
                                        <p:tav tm="0">
                                          <p:val>
                                            <p:strVal val="ppt_x"/>
                                          </p:val>
                                        </p:tav>
                                        <p:tav tm="100000">
                                          <p:val>
                                            <p:strVal val="ppt_x"/>
                                          </p:val>
                                        </p:tav>
                                      </p:tavLst>
                                    </p:anim>
                                    <p:anim calcmode="lin" valueType="num">
                                      <p:cBhvr additive="base">
                                        <p:cTn id="65" dur="500"/>
                                        <p:tgtEl>
                                          <p:spTgt spid="13"/>
                                        </p:tgtEl>
                                        <p:attrNameLst>
                                          <p:attrName>ppt_y</p:attrName>
                                        </p:attrNameLst>
                                      </p:cBhvr>
                                      <p:tavLst>
                                        <p:tav tm="0">
                                          <p:val>
                                            <p:strVal val="ppt_y"/>
                                          </p:val>
                                        </p:tav>
                                        <p:tav tm="100000">
                                          <p:val>
                                            <p:strVal val="1+ppt_h/2"/>
                                          </p:val>
                                        </p:tav>
                                      </p:tavLst>
                                    </p:anim>
                                    <p:set>
                                      <p:cBhvr>
                                        <p:cTn id="66" dur="1" fill="hold">
                                          <p:stCondLst>
                                            <p:cond delay="499"/>
                                          </p:stCondLst>
                                        </p:cTn>
                                        <p:tgtEl>
                                          <p:spTgt spid="13"/>
                                        </p:tgtEl>
                                        <p:attrNameLst>
                                          <p:attrName>style.visibility</p:attrName>
                                        </p:attrNameLst>
                                      </p:cBhvr>
                                      <p:to>
                                        <p:strVal val="hidden"/>
                                      </p:to>
                                    </p:set>
                                  </p:childTnLst>
                                </p:cTn>
                              </p:par>
                            </p:childTnLst>
                          </p:cTn>
                        </p:par>
                      </p:childTnLst>
                    </p:cTn>
                  </p:par>
                  <p:par>
                    <p:cTn id="67" fill="hold" nodeType="clickPar">
                      <p:stCondLst>
                        <p:cond delay="indefinite"/>
                      </p:stCondLst>
                      <p:childTnLst>
                        <p:par>
                          <p:cTn id="68" fill="hold" nodeType="afterGroup">
                            <p:stCondLst>
                              <p:cond delay="0"/>
                            </p:stCondLst>
                            <p:childTnLst>
                              <p:par>
                                <p:cTn id="69" presetID="2" presetClass="exit" presetSubtype="4" fill="hold" grpId="0" nodeType="clickEffect">
                                  <p:stCondLst>
                                    <p:cond delay="0"/>
                                  </p:stCondLst>
                                  <p:childTnLst>
                                    <p:anim calcmode="lin" valueType="num">
                                      <p:cBhvr additive="base">
                                        <p:cTn id="70" dur="500"/>
                                        <p:tgtEl>
                                          <p:spTgt spid="14"/>
                                        </p:tgtEl>
                                        <p:attrNameLst>
                                          <p:attrName>ppt_x</p:attrName>
                                        </p:attrNameLst>
                                      </p:cBhvr>
                                      <p:tavLst>
                                        <p:tav tm="0">
                                          <p:val>
                                            <p:strVal val="ppt_x"/>
                                          </p:val>
                                        </p:tav>
                                        <p:tav tm="100000">
                                          <p:val>
                                            <p:strVal val="ppt_x"/>
                                          </p:val>
                                        </p:tav>
                                      </p:tavLst>
                                    </p:anim>
                                    <p:anim calcmode="lin" valueType="num">
                                      <p:cBhvr additive="base">
                                        <p:cTn id="71" dur="500"/>
                                        <p:tgtEl>
                                          <p:spTgt spid="14"/>
                                        </p:tgtEl>
                                        <p:attrNameLst>
                                          <p:attrName>ppt_y</p:attrName>
                                        </p:attrNameLst>
                                      </p:cBhvr>
                                      <p:tavLst>
                                        <p:tav tm="0">
                                          <p:val>
                                            <p:strVal val="ppt_y"/>
                                          </p:val>
                                        </p:tav>
                                        <p:tav tm="100000">
                                          <p:val>
                                            <p:strVal val="1+ppt_h/2"/>
                                          </p:val>
                                        </p:tav>
                                      </p:tavLst>
                                    </p:anim>
                                    <p:set>
                                      <p:cBhvr>
                                        <p:cTn id="72" dur="1" fill="hold">
                                          <p:stCondLst>
                                            <p:cond delay="499"/>
                                          </p:stCondLst>
                                        </p:cTn>
                                        <p:tgtEl>
                                          <p:spTgt spid="14"/>
                                        </p:tgtEl>
                                        <p:attrNameLst>
                                          <p:attrName>style.visibility</p:attrName>
                                        </p:attrNameLst>
                                      </p:cBhvr>
                                      <p:to>
                                        <p:strVal val="hidden"/>
                                      </p:to>
                                    </p:set>
                                  </p:childTnLst>
                                </p:cTn>
                              </p:par>
                            </p:childTnLst>
                          </p:cTn>
                        </p:par>
                      </p:childTnLst>
                    </p:cTn>
                  </p:par>
                  <p:par>
                    <p:cTn id="73" fill="hold" nodeType="clickPar">
                      <p:stCondLst>
                        <p:cond delay="indefinite"/>
                      </p:stCondLst>
                      <p:childTnLst>
                        <p:par>
                          <p:cTn id="74" fill="hold" nodeType="afterGroup">
                            <p:stCondLst>
                              <p:cond delay="0"/>
                            </p:stCondLst>
                            <p:childTnLst>
                              <p:par>
                                <p:cTn id="75" presetID="2" presetClass="exit" presetSubtype="4" fill="hold" grpId="0" nodeType="clickEffect">
                                  <p:stCondLst>
                                    <p:cond delay="0"/>
                                  </p:stCondLst>
                                  <p:childTnLst>
                                    <p:anim calcmode="lin" valueType="num">
                                      <p:cBhvr additive="base">
                                        <p:cTn id="76" dur="500"/>
                                        <p:tgtEl>
                                          <p:spTgt spid="16"/>
                                        </p:tgtEl>
                                        <p:attrNameLst>
                                          <p:attrName>ppt_x</p:attrName>
                                        </p:attrNameLst>
                                      </p:cBhvr>
                                      <p:tavLst>
                                        <p:tav tm="0">
                                          <p:val>
                                            <p:strVal val="ppt_x"/>
                                          </p:val>
                                        </p:tav>
                                        <p:tav tm="100000">
                                          <p:val>
                                            <p:strVal val="ppt_x"/>
                                          </p:val>
                                        </p:tav>
                                      </p:tavLst>
                                    </p:anim>
                                    <p:anim calcmode="lin" valueType="num">
                                      <p:cBhvr additive="base">
                                        <p:cTn id="77" dur="500"/>
                                        <p:tgtEl>
                                          <p:spTgt spid="16"/>
                                        </p:tgtEl>
                                        <p:attrNameLst>
                                          <p:attrName>ppt_y</p:attrName>
                                        </p:attrNameLst>
                                      </p:cBhvr>
                                      <p:tavLst>
                                        <p:tav tm="0">
                                          <p:val>
                                            <p:strVal val="ppt_y"/>
                                          </p:val>
                                        </p:tav>
                                        <p:tav tm="100000">
                                          <p:val>
                                            <p:strVal val="1+ppt_h/2"/>
                                          </p:val>
                                        </p:tav>
                                      </p:tavLst>
                                    </p:anim>
                                    <p:set>
                                      <p:cBhvr>
                                        <p:cTn id="78"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9" grpId="0"/>
      <p:bldP spid="17" grpId="0"/>
      <p:bldP spid="8" grpId="0"/>
      <p:bldP spid="4" grpId="0"/>
      <p:bldP spid="5" grpId="0"/>
      <p:bldP spid="6" grpId="0"/>
      <p:bldP spid="3" grpId="0"/>
      <p:bldP spid="9" grpId="0"/>
      <p:bldP spid="10" grpId="0"/>
      <p:bldP spid="7" grpId="0"/>
      <p:bldP spid="11" grpId="0"/>
      <p:bldP spid="13" grpId="0"/>
      <p:bldP spid="14" grpId="0"/>
      <p:bldP spid="1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828040" y="618173"/>
            <a:ext cx="4294505" cy="623570"/>
          </a:xfrm>
          <a:prstGeom prst="rect">
            <a:avLst/>
          </a:prstGeom>
          <a:noFill/>
          <a:ln w="9525">
            <a:noFill/>
            <a:miter/>
          </a:ln>
        </p:spPr>
        <p:txBody>
          <a:bodyPr vert="horz" wrap="square" lIns="67610" tIns="35233" rIns="67610" bIns="35233" anchor="t">
            <a:spAutoFit/>
          </a:bodyPr>
          <a:lstStyle/>
          <a:p>
            <a:pPr lvl="0" eaLnBrk="1" latinLnBrk="0" hangingPunct="1">
              <a:lnSpc>
                <a:spcPct val="90000"/>
              </a:lnSpc>
            </a:pPr>
            <a:r>
              <a:rPr lang="zh-CN" altLang="en-US" sz="4000">
                <a:solidFill>
                  <a:schemeClr val="tx1"/>
                </a:solidFill>
                <a:latin typeface="微软雅黑" panose="020b0503020204020204" charset="-122"/>
                <a:ea typeface="微软雅黑" panose="020b0503020204020204" charset="-122"/>
              </a:rPr>
              <a:t>春望</a:t>
            </a:r>
            <a:endParaRPr lang="zh-CN" altLang="en-US" sz="4000">
              <a:solidFill>
                <a:schemeClr val="tx1"/>
              </a:solidFill>
              <a:latin typeface="微软雅黑" panose="020b0503020204020204" charset="-122"/>
              <a:ea typeface="微软雅黑" panose="020b0503020204020204" charset="-122"/>
            </a:endParaRPr>
          </a:p>
        </p:txBody>
      </p:sp>
      <p:sp>
        <p:nvSpPr>
          <p:cNvPr id="17" name="文本框 16"/>
          <p:cNvSpPr txBox="1"/>
          <p:nvPr/>
        </p:nvSpPr>
        <p:spPr>
          <a:xfrm>
            <a:off x="828040" y="1706880"/>
            <a:ext cx="7824470" cy="632460"/>
          </a:xfrm>
          <a:prstGeom prst="rect">
            <a:avLst/>
          </a:prstGeom>
          <a:noFill/>
        </p:spPr>
        <p:txBody>
          <a:bodyPr wrap="square" rtlCol="0">
            <a:spAutoFit/>
          </a:bodyPr>
          <a:lstStyle/>
          <a:p>
            <a:pPr algn="l" fontAlgn="auto">
              <a:lnSpc>
                <a:spcPct val="80000"/>
              </a:lnSpc>
            </a:pPr>
            <a:r>
              <a:rPr lang="zh-CN" altLang="en-US" sz="4400" b="1">
                <a:latin typeface="宋体" panose="02010600030101010101" pitchFamily="2" charset="-122"/>
                <a:ea typeface="宋体" panose="02010600030101010101" pitchFamily="2" charset="-122"/>
              </a:rPr>
              <a:t>感时花溅泪，恨别鸟惊心。</a:t>
            </a:r>
            <a:endParaRPr lang="zh-CN" altLang="en-US" sz="4400" b="1">
              <a:latin typeface="宋体" panose="02010600030101010101" pitchFamily="2" charset="-122"/>
              <a:ea typeface="宋体" panose="02010600030101010101" pitchFamily="2" charset="-122"/>
            </a:endParaRPr>
          </a:p>
        </p:txBody>
      </p:sp>
      <p:sp>
        <p:nvSpPr>
          <p:cNvPr id="8" name="文本框 7"/>
          <p:cNvSpPr txBox="1"/>
          <p:nvPr/>
        </p:nvSpPr>
        <p:spPr>
          <a:xfrm>
            <a:off x="329565" y="3222943"/>
            <a:ext cx="8484235" cy="1076325"/>
          </a:xfrm>
          <a:prstGeom prst="rect">
            <a:avLst/>
          </a:prstGeom>
          <a:noFill/>
          <a:ln w="15875">
            <a:solidFill>
              <a:srgbClr val="FF0000"/>
            </a:solidFill>
          </a:ln>
        </p:spPr>
        <p:txBody>
          <a:bodyPr wrap="square" rtlCol="0">
            <a:spAutoFit/>
          </a:bodyPr>
          <a:lstStyle/>
          <a:p>
            <a:r>
              <a:rPr lang="zh-CN" altLang="en-US" sz="3200" b="1"/>
              <a:t>感伤国家时事，看到鲜花飞溅热泪；悲恨亲人离散，听到鸟鸣反而惊乱人心。</a:t>
            </a:r>
            <a:endParaRPr lang="zh-CN" altLang="en-US" sz="3200" b="1"/>
          </a:p>
        </p:txBody>
      </p:sp>
      <p:sp>
        <p:nvSpPr>
          <p:cNvPr id="5" name="矩形 4"/>
          <p:cNvSpPr/>
          <p:nvPr/>
        </p:nvSpPr>
        <p:spPr>
          <a:xfrm>
            <a:off x="4836160" y="1706880"/>
            <a:ext cx="553085" cy="56451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836160" y="2479040"/>
            <a:ext cx="813435" cy="460375"/>
          </a:xfrm>
          <a:prstGeom prst="rect">
            <a:avLst/>
          </a:prstGeom>
          <a:noFill/>
          <a:ln w="15875">
            <a:solidFill>
              <a:srgbClr val="FF0000"/>
            </a:solidFill>
          </a:ln>
        </p:spPr>
        <p:txBody>
          <a:bodyPr wrap="square" rtlCol="0">
            <a:spAutoFit/>
          </a:bodyPr>
          <a:lstStyle/>
          <a:p>
            <a:r>
              <a:rPr lang="zh-CN" altLang="en-US" b="1">
                <a:latin typeface="宋体" panose="02010600030101010101" pitchFamily="2" charset="-122"/>
                <a:ea typeface="宋体" panose="02010600030101010101" pitchFamily="2" charset="-122"/>
              </a:rPr>
              <a:t>离别</a:t>
            </a:r>
            <a:endParaRPr lang="zh-CN" altLang="en-US" b="1">
              <a:latin typeface="宋体" panose="02010600030101010101" pitchFamily="2" charset="-122"/>
              <a:ea typeface="宋体" panose="02010600030101010101" pitchFamily="2" charset="-122"/>
            </a:endParaRPr>
          </a:p>
        </p:txBody>
      </p:sp>
      <p:sp>
        <p:nvSpPr>
          <p:cNvPr id="3" name="矩形 2"/>
          <p:cNvSpPr/>
          <p:nvPr/>
        </p:nvSpPr>
        <p:spPr>
          <a:xfrm>
            <a:off x="1477010" y="1706880"/>
            <a:ext cx="617855" cy="56451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094105" y="2479040"/>
            <a:ext cx="2877185" cy="521970"/>
          </a:xfrm>
          <a:prstGeom prst="rect">
            <a:avLst/>
          </a:prstGeom>
          <a:noFill/>
          <a:ln w="15875">
            <a:solidFill>
              <a:srgbClr val="FF0000"/>
            </a:solidFill>
          </a:ln>
        </p:spPr>
        <p:txBody>
          <a:bodyPr wrap="square" rtlCol="0">
            <a:spAutoFit/>
          </a:bodyPr>
          <a:lstStyle/>
          <a:p>
            <a:r>
              <a:rPr lang="zh-CN" altLang="en-US" sz="2800" b="1">
                <a:latin typeface="宋体" panose="02010600030101010101" pitchFamily="2" charset="-122"/>
                <a:ea typeface="宋体" panose="02010600030101010101" pitchFamily="2" charset="-122"/>
              </a:rPr>
              <a:t>时事、时局</a:t>
            </a:r>
            <a:endParaRPr lang="zh-CN" altLang="en-US" sz="2800" b="1">
              <a:latin typeface="宋体" panose="02010600030101010101" pitchFamily="2" charset="-122"/>
              <a:ea typeface="宋体" panose="02010600030101010101" pitchFamily="2" charset="-122"/>
            </a:endParaRPr>
          </a:p>
        </p:txBody>
      </p:sp>
      <p:sp>
        <p:nvSpPr>
          <p:cNvPr id="7" name="圆角矩形 6"/>
          <p:cNvSpPr/>
          <p:nvPr/>
        </p:nvSpPr>
        <p:spPr>
          <a:xfrm>
            <a:off x="1043305" y="2492375"/>
            <a:ext cx="2304415" cy="50419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9" name="圆角矩形 8"/>
          <p:cNvSpPr/>
          <p:nvPr/>
        </p:nvSpPr>
        <p:spPr>
          <a:xfrm>
            <a:off x="4787900" y="2420620"/>
            <a:ext cx="1151890" cy="57594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0" name="圆角矩形 9"/>
          <p:cNvSpPr/>
          <p:nvPr/>
        </p:nvSpPr>
        <p:spPr>
          <a:xfrm>
            <a:off x="323215" y="3140710"/>
            <a:ext cx="8425180" cy="151193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1000"/>
                                        <p:tgtEl>
                                          <p:spTgt spid="3"/>
                                        </p:tgtEl>
                                      </p:cBhvr>
                                    </p:animEffect>
                                  </p:childTnLst>
                                </p:cTn>
                              </p:par>
                            </p:childTnLst>
                          </p:cTn>
                        </p:par>
                        <p:par>
                          <p:cTn id="13" fill="hold" nodeType="afterGroup">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1000"/>
                                        <p:tgtEl>
                                          <p:spTgt spid="5"/>
                                        </p:tgtEl>
                                      </p:cBhvr>
                                    </p:animEffect>
                                  </p:childTnLst>
                                </p:cTn>
                              </p:par>
                            </p:childTnLst>
                          </p:cTn>
                        </p:par>
                        <p:par>
                          <p:cTn id="22" fill="hold" nodeType="afterGroup">
                            <p:stCondLst>
                              <p:cond delay="1000"/>
                            </p:stCondLst>
                            <p:childTnLst>
                              <p:par>
                                <p:cTn id="23" presetID="2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heel(1)">
                                      <p:cBhvr>
                                        <p:cTn id="30" dur="1000"/>
                                        <p:tgtEl>
                                          <p:spTgt spid="8"/>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xit" presetSubtype="4" fill="hold" grpId="0" nodeType="clickEffect">
                                  <p:stCondLst>
                                    <p:cond delay="0"/>
                                  </p:stCondLst>
                                  <p:childTnLst>
                                    <p:anim calcmode="lin" valueType="num">
                                      <p:cBhvr additive="base">
                                        <p:cTn id="34" dur="500"/>
                                        <p:tgtEl>
                                          <p:spTgt spid="7"/>
                                        </p:tgtEl>
                                        <p:attrNameLst>
                                          <p:attrName>ppt_x</p:attrName>
                                        </p:attrNameLst>
                                      </p:cBhvr>
                                      <p:tavLst>
                                        <p:tav tm="0">
                                          <p:val>
                                            <p:strVal val="ppt_x"/>
                                          </p:val>
                                        </p:tav>
                                        <p:tav tm="100000">
                                          <p:val>
                                            <p:strVal val="ppt_x"/>
                                          </p:val>
                                        </p:tav>
                                      </p:tavLst>
                                    </p:anim>
                                    <p:anim calcmode="lin" valueType="num">
                                      <p:cBhvr additive="base">
                                        <p:cTn id="35" dur="500"/>
                                        <p:tgtEl>
                                          <p:spTgt spid="7"/>
                                        </p:tgtEl>
                                        <p:attrNameLst>
                                          <p:attrName>ppt_y</p:attrName>
                                        </p:attrNameLst>
                                      </p:cBhvr>
                                      <p:tavLst>
                                        <p:tav tm="0">
                                          <p:val>
                                            <p:strVal val="ppt_y"/>
                                          </p:val>
                                        </p:tav>
                                        <p:tav tm="100000">
                                          <p:val>
                                            <p:strVal val="1+ppt_h/2"/>
                                          </p:val>
                                        </p:tav>
                                      </p:tavLst>
                                    </p:anim>
                                    <p:set>
                                      <p:cBhvr>
                                        <p:cTn id="36" dur="1" fill="hold">
                                          <p:stCondLst>
                                            <p:cond delay="499"/>
                                          </p:stCondLst>
                                        </p:cTn>
                                        <p:tgtEl>
                                          <p:spTgt spid="7"/>
                                        </p:tgtEl>
                                        <p:attrNameLst>
                                          <p:attrName>style.visibility</p:attrName>
                                        </p:attrNameLst>
                                      </p:cBhvr>
                                      <p:to>
                                        <p:strVal val="hidden"/>
                                      </p:to>
                                    </p:set>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xit" presetSubtype="4" fill="hold" grpId="0" nodeType="clickEffect">
                                  <p:stCondLst>
                                    <p:cond delay="0"/>
                                  </p:stCondLst>
                                  <p:childTnLst>
                                    <p:anim calcmode="lin" valueType="num">
                                      <p:cBhvr additive="base">
                                        <p:cTn id="40" dur="500"/>
                                        <p:tgtEl>
                                          <p:spTgt spid="9"/>
                                        </p:tgtEl>
                                        <p:attrNameLst>
                                          <p:attrName>ppt_x</p:attrName>
                                        </p:attrNameLst>
                                      </p:cBhvr>
                                      <p:tavLst>
                                        <p:tav tm="0">
                                          <p:val>
                                            <p:strVal val="ppt_x"/>
                                          </p:val>
                                        </p:tav>
                                        <p:tav tm="100000">
                                          <p:val>
                                            <p:strVal val="ppt_x"/>
                                          </p:val>
                                        </p:tav>
                                      </p:tavLst>
                                    </p:anim>
                                    <p:anim calcmode="lin" valueType="num">
                                      <p:cBhvr additive="base">
                                        <p:cTn id="41" dur="500"/>
                                        <p:tgtEl>
                                          <p:spTgt spid="9"/>
                                        </p:tgtEl>
                                        <p:attrNameLst>
                                          <p:attrName>ppt_y</p:attrName>
                                        </p:attrNameLst>
                                      </p:cBhvr>
                                      <p:tavLst>
                                        <p:tav tm="0">
                                          <p:val>
                                            <p:strVal val="ppt_y"/>
                                          </p:val>
                                        </p:tav>
                                        <p:tav tm="100000">
                                          <p:val>
                                            <p:strVal val="1+ppt_h/2"/>
                                          </p:val>
                                        </p:tav>
                                      </p:tavLst>
                                    </p:anim>
                                    <p:set>
                                      <p:cBhvr>
                                        <p:cTn id="42" dur="1" fill="hold">
                                          <p:stCondLst>
                                            <p:cond delay="499"/>
                                          </p:stCondLst>
                                        </p:cTn>
                                        <p:tgtEl>
                                          <p:spTgt spid="9"/>
                                        </p:tgtEl>
                                        <p:attrNameLst>
                                          <p:attrName>style.visibility</p:attrName>
                                        </p:attrNameLst>
                                      </p:cBhvr>
                                      <p:to>
                                        <p:strVal val="hidden"/>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xit" presetSubtype="4" fill="hold" grpId="0" nodeType="clickEffect">
                                  <p:stCondLst>
                                    <p:cond delay="0"/>
                                  </p:stCondLst>
                                  <p:childTnLst>
                                    <p:anim calcmode="lin" valueType="num">
                                      <p:cBhvr additive="base">
                                        <p:cTn id="46" dur="500"/>
                                        <p:tgtEl>
                                          <p:spTgt spid="10"/>
                                        </p:tgtEl>
                                        <p:attrNameLst>
                                          <p:attrName>ppt_x</p:attrName>
                                        </p:attrNameLst>
                                      </p:cBhvr>
                                      <p:tavLst>
                                        <p:tav tm="0">
                                          <p:val>
                                            <p:strVal val="ppt_x"/>
                                          </p:val>
                                        </p:tav>
                                        <p:tav tm="100000">
                                          <p:val>
                                            <p:strVal val="ppt_x"/>
                                          </p:val>
                                        </p:tav>
                                      </p:tavLst>
                                    </p:anim>
                                    <p:anim calcmode="lin" valueType="num">
                                      <p:cBhvr additive="base">
                                        <p:cTn id="47" dur="500"/>
                                        <p:tgtEl>
                                          <p:spTgt spid="10"/>
                                        </p:tgtEl>
                                        <p:attrNameLst>
                                          <p:attrName>ppt_y</p:attrName>
                                        </p:attrNameLst>
                                      </p:cBhvr>
                                      <p:tavLst>
                                        <p:tav tm="0">
                                          <p:val>
                                            <p:strVal val="ppt_y"/>
                                          </p:val>
                                        </p:tav>
                                        <p:tav tm="100000">
                                          <p:val>
                                            <p:strVal val="1+ppt_h/2"/>
                                          </p:val>
                                        </p:tav>
                                      </p:tavLst>
                                    </p:anim>
                                    <p:set>
                                      <p:cBhvr>
                                        <p:cTn id="48"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8" grpId="0"/>
      <p:bldP spid="5" grpId="0"/>
      <p:bldP spid="6" grpId="0"/>
      <p:bldP spid="3" grpId="0"/>
      <p:bldP spid="4" grpId="0"/>
      <p:bldP spid="7" grpId="0"/>
      <p:bldP spid="9" grpId="0"/>
      <p:bldP spid="1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文本框 16"/>
          <p:cNvSpPr txBox="1"/>
          <p:nvPr/>
        </p:nvSpPr>
        <p:spPr>
          <a:xfrm>
            <a:off x="728980" y="1015365"/>
            <a:ext cx="8333740" cy="1322070"/>
          </a:xfrm>
          <a:prstGeom prst="rect">
            <a:avLst/>
          </a:prstGeom>
          <a:noFill/>
        </p:spPr>
        <p:txBody>
          <a:bodyPr wrap="square" rtlCol="0">
            <a:spAutoFit/>
          </a:bodyPr>
          <a:lstStyle/>
          <a:p>
            <a:pPr algn="l" fontAlgn="auto">
              <a:lnSpc>
                <a:spcPct val="200000"/>
              </a:lnSpc>
            </a:pPr>
            <a:r>
              <a:rPr lang="zh-CN" sz="4000" b="1">
                <a:latin typeface="宋体" panose="02010600030101010101" pitchFamily="2" charset="-122"/>
                <a:ea typeface="宋体" panose="02010600030101010101" pitchFamily="2" charset="-122"/>
              </a:rPr>
              <a:t>烽火连三月，家书抵万金。</a:t>
            </a:r>
            <a:endParaRPr lang="zh-CN" sz="4000" b="1">
              <a:latin typeface="宋体" panose="02010600030101010101" pitchFamily="2" charset="-122"/>
              <a:ea typeface="宋体" panose="02010600030101010101" pitchFamily="2" charset="-122"/>
            </a:endParaRPr>
          </a:p>
        </p:txBody>
      </p:sp>
      <p:sp>
        <p:nvSpPr>
          <p:cNvPr id="3" name="文本框 2"/>
          <p:cNvSpPr txBox="1"/>
          <p:nvPr/>
        </p:nvSpPr>
        <p:spPr>
          <a:xfrm>
            <a:off x="953135" y="2337435"/>
            <a:ext cx="3274695" cy="706755"/>
          </a:xfrm>
          <a:prstGeom prst="rect">
            <a:avLst/>
          </a:prstGeom>
          <a:noFill/>
          <a:ln w="15875">
            <a:solidFill>
              <a:srgbClr val="FF0000"/>
            </a:solidFill>
          </a:ln>
        </p:spPr>
        <p:txBody>
          <a:bodyPr wrap="square" rtlCol="0">
            <a:spAutoFit/>
          </a:bodyPr>
          <a:lstStyle/>
          <a:p>
            <a:r>
              <a:rPr lang="zh-CN" altLang="en-US" sz="2000" b="1">
                <a:latin typeface="宋体" panose="02010600030101010101" pitchFamily="2" charset="-122"/>
                <a:ea typeface="宋体" panose="02010600030101010101" pitchFamily="2" charset="-122"/>
              </a:rPr>
              <a:t>古时边防报警的烟火，这里指战事。</a:t>
            </a:r>
            <a:endParaRPr lang="zh-CN" altLang="en-US" sz="2000" b="1">
              <a:latin typeface="宋体" panose="02010600030101010101" pitchFamily="2" charset="-122"/>
              <a:ea typeface="宋体" panose="02010600030101010101" pitchFamily="2" charset="-122"/>
            </a:endParaRPr>
          </a:p>
        </p:txBody>
      </p:sp>
      <p:sp>
        <p:nvSpPr>
          <p:cNvPr id="8" name="文本框 7"/>
          <p:cNvSpPr txBox="1"/>
          <p:nvPr/>
        </p:nvSpPr>
        <p:spPr>
          <a:xfrm>
            <a:off x="618490" y="3151505"/>
            <a:ext cx="8193405" cy="460375"/>
          </a:xfrm>
          <a:prstGeom prst="rect">
            <a:avLst/>
          </a:prstGeom>
          <a:noFill/>
          <a:ln w="15875">
            <a:solidFill>
              <a:srgbClr val="FF0000"/>
            </a:solidFill>
          </a:ln>
        </p:spPr>
        <p:txBody>
          <a:bodyPr wrap="square" rtlCol="0">
            <a:spAutoFit/>
          </a:bodyPr>
          <a:lstStyle/>
          <a:p>
            <a:r>
              <a:rPr lang="zh-CN" altLang="en-US"/>
              <a:t>战火接近几个月没有停息，一封家书抵得上万金。</a:t>
            </a:r>
            <a:endParaRPr lang="zh-CN" altLang="en-US"/>
          </a:p>
        </p:txBody>
      </p:sp>
      <p:sp>
        <p:nvSpPr>
          <p:cNvPr id="4" name="矩形 3"/>
          <p:cNvSpPr/>
          <p:nvPr/>
        </p:nvSpPr>
        <p:spPr>
          <a:xfrm>
            <a:off x="1817370" y="1565910"/>
            <a:ext cx="1545590" cy="60388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59200" y="1565910"/>
            <a:ext cx="1092200" cy="60388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979545" y="958533"/>
            <a:ext cx="651510" cy="337185"/>
          </a:xfrm>
          <a:prstGeom prst="rect">
            <a:avLst/>
          </a:prstGeom>
          <a:noFill/>
          <a:ln w="15875">
            <a:solidFill>
              <a:srgbClr val="FF0000"/>
            </a:solidFill>
          </a:ln>
        </p:spPr>
        <p:txBody>
          <a:bodyPr wrap="square" rtlCol="0">
            <a:spAutoFit/>
          </a:bodyPr>
          <a:lstStyle/>
          <a:p>
            <a:r>
              <a:rPr lang="zh-CN" altLang="en-US" sz="1600">
                <a:latin typeface="宋体" panose="02010600030101010101" pitchFamily="2" charset="-122"/>
                <a:ea typeface="宋体" panose="02010600030101010101" pitchFamily="2" charset="-122"/>
              </a:rPr>
              <a:t>家信</a:t>
            </a:r>
            <a:endParaRPr lang="zh-CN" altLang="en-US" sz="1600">
              <a:latin typeface="宋体" panose="02010600030101010101" pitchFamily="2" charset="-122"/>
              <a:ea typeface="宋体" panose="02010600030101010101" pitchFamily="2" charset="-122"/>
            </a:endParaRPr>
          </a:p>
        </p:txBody>
      </p:sp>
      <p:sp>
        <p:nvSpPr>
          <p:cNvPr id="11" name="文本框 10"/>
          <p:cNvSpPr txBox="1"/>
          <p:nvPr/>
        </p:nvSpPr>
        <p:spPr>
          <a:xfrm>
            <a:off x="797560" y="446723"/>
            <a:ext cx="4294505" cy="377190"/>
          </a:xfrm>
          <a:prstGeom prst="rect">
            <a:avLst/>
          </a:prstGeom>
          <a:noFill/>
          <a:ln w="9525">
            <a:noFill/>
            <a:miter/>
          </a:ln>
        </p:spPr>
        <p:txBody>
          <a:bodyPr vert="horz" wrap="square" lIns="67610" tIns="35233" rIns="67610" bIns="35233" anchor="t">
            <a:spAutoFit/>
          </a:bodyPr>
          <a:lstStyle/>
          <a:p>
            <a:pPr lvl="0" eaLnBrk="1" latinLnBrk="0" hangingPunct="1">
              <a:lnSpc>
                <a:spcPct val="80000"/>
              </a:lnSpc>
            </a:pPr>
            <a:r>
              <a:rPr lang="zh-CN" altLang="en-US" sz="2500">
                <a:solidFill>
                  <a:schemeClr val="tx1"/>
                </a:solidFill>
                <a:latin typeface="微软雅黑" panose="020b0503020204020204" charset="-122"/>
                <a:ea typeface="微软雅黑" panose="020b0503020204020204" charset="-122"/>
              </a:rPr>
              <a:t>春望</a:t>
            </a:r>
            <a:endParaRPr lang="zh-CN" altLang="en-US" sz="2500">
              <a:solidFill>
                <a:schemeClr val="tx1"/>
              </a:solidFill>
              <a:latin typeface="微软雅黑" panose="020b0503020204020204" charset="-122"/>
              <a:ea typeface="微软雅黑" panose="020b0503020204020204" charset="-122"/>
            </a:endParaRPr>
          </a:p>
        </p:txBody>
      </p:sp>
      <p:sp>
        <p:nvSpPr>
          <p:cNvPr id="2" name="矩形 1"/>
          <p:cNvSpPr/>
          <p:nvPr/>
        </p:nvSpPr>
        <p:spPr>
          <a:xfrm>
            <a:off x="4851400" y="1565910"/>
            <a:ext cx="641350" cy="60388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51400" y="2337435"/>
            <a:ext cx="3026410" cy="521970"/>
          </a:xfrm>
          <a:prstGeom prst="rect">
            <a:avLst/>
          </a:prstGeom>
          <a:noFill/>
          <a:ln w="15875">
            <a:solidFill>
              <a:srgbClr val="FF0000"/>
            </a:solidFill>
          </a:ln>
        </p:spPr>
        <p:txBody>
          <a:bodyPr wrap="square" rtlCol="0">
            <a:spAutoFit/>
          </a:bodyPr>
          <a:lstStyle/>
          <a:p>
            <a:r>
              <a:rPr lang="zh-CN" altLang="en-US" sz="2800" b="1">
                <a:latin typeface="宋体" panose="02010600030101010101" pitchFamily="2" charset="-122"/>
                <a:ea typeface="宋体" panose="02010600030101010101" pitchFamily="2" charset="-122"/>
              </a:rPr>
              <a:t>相当；值。</a:t>
            </a:r>
            <a:endParaRPr lang="zh-CN" altLang="en-US" sz="2800" b="1">
              <a:latin typeface="宋体" panose="02010600030101010101" pitchFamily="2" charset="-122"/>
              <a:ea typeface="宋体" panose="02010600030101010101" pitchFamily="2" charset="-122"/>
            </a:endParaRPr>
          </a:p>
        </p:txBody>
      </p:sp>
      <p:sp>
        <p:nvSpPr>
          <p:cNvPr id="7" name="圆角矩形 6"/>
          <p:cNvSpPr/>
          <p:nvPr/>
        </p:nvSpPr>
        <p:spPr>
          <a:xfrm>
            <a:off x="971550" y="2348865"/>
            <a:ext cx="3168650" cy="64770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4" name="圆角矩形 13"/>
          <p:cNvSpPr/>
          <p:nvPr/>
        </p:nvSpPr>
        <p:spPr>
          <a:xfrm>
            <a:off x="3923665" y="908685"/>
            <a:ext cx="792480" cy="57594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5" name="圆角矩形 14"/>
          <p:cNvSpPr/>
          <p:nvPr/>
        </p:nvSpPr>
        <p:spPr>
          <a:xfrm>
            <a:off x="4716145" y="2276475"/>
            <a:ext cx="2376170" cy="64833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6" name="圆角矩形 15"/>
          <p:cNvSpPr/>
          <p:nvPr/>
        </p:nvSpPr>
        <p:spPr>
          <a:xfrm>
            <a:off x="611505" y="3140710"/>
            <a:ext cx="7560945" cy="50419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1000"/>
                                        <p:tgtEl>
                                          <p:spTgt spid="4"/>
                                        </p:tgtEl>
                                      </p:cBhvr>
                                    </p:animEffect>
                                  </p:childTnLst>
                                </p:cTn>
                              </p:par>
                            </p:childTnLst>
                          </p:cTn>
                        </p:par>
                        <p:par>
                          <p:cTn id="13" fill="hold" nodeType="afterGroup">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heel(1)">
                                      <p:cBhvr>
                                        <p:cTn id="21" dur="1000"/>
                                        <p:tgtEl>
                                          <p:spTgt spid="9"/>
                                        </p:tgtEl>
                                      </p:cBhvr>
                                    </p:animEffect>
                                  </p:childTnLst>
                                </p:cTn>
                              </p:par>
                            </p:childTnLst>
                          </p:cTn>
                        </p:par>
                        <p:par>
                          <p:cTn id="22" fill="hold" nodeType="afterGroup">
                            <p:stCondLst>
                              <p:cond delay="1000"/>
                            </p:stCondLst>
                            <p:childTnLst>
                              <p:par>
                                <p:cTn id="23" presetID="22" presetClass="entr" presetSubtype="1"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up)">
                                      <p:cBhvr>
                                        <p:cTn id="25" dur="500"/>
                                        <p:tgtEl>
                                          <p:spTgt spid="10"/>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heel(1)">
                                      <p:cBhvr>
                                        <p:cTn id="30" dur="1000"/>
                                        <p:tgtEl>
                                          <p:spTgt spid="2"/>
                                        </p:tgtEl>
                                      </p:cBhvr>
                                    </p:animEffect>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up)">
                                      <p:cBhvr>
                                        <p:cTn id="34" dur="500"/>
                                        <p:tgtEl>
                                          <p:spTgt spid="5"/>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heel(1)">
                                      <p:cBhvr>
                                        <p:cTn id="39" dur="1000"/>
                                        <p:tgtEl>
                                          <p:spTgt spid="8"/>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xit" presetSubtype="4" fill="hold" grpId="0" nodeType="clickEffect">
                                  <p:stCondLst>
                                    <p:cond delay="0"/>
                                  </p:stCondLst>
                                  <p:childTnLst>
                                    <p:anim calcmode="lin" valueType="num">
                                      <p:cBhvr additive="base">
                                        <p:cTn id="43" dur="500"/>
                                        <p:tgtEl>
                                          <p:spTgt spid="7"/>
                                        </p:tgtEl>
                                        <p:attrNameLst>
                                          <p:attrName>ppt_x</p:attrName>
                                        </p:attrNameLst>
                                      </p:cBhvr>
                                      <p:tavLst>
                                        <p:tav tm="0">
                                          <p:val>
                                            <p:strVal val="ppt_x"/>
                                          </p:val>
                                        </p:tav>
                                        <p:tav tm="100000">
                                          <p:val>
                                            <p:strVal val="ppt_x"/>
                                          </p:val>
                                        </p:tav>
                                      </p:tavLst>
                                    </p:anim>
                                    <p:anim calcmode="lin" valueType="num">
                                      <p:cBhvr additive="base">
                                        <p:cTn id="44" dur="500"/>
                                        <p:tgtEl>
                                          <p:spTgt spid="7"/>
                                        </p:tgtEl>
                                        <p:attrNameLst>
                                          <p:attrName>ppt_y</p:attrName>
                                        </p:attrNameLst>
                                      </p:cBhvr>
                                      <p:tavLst>
                                        <p:tav tm="0">
                                          <p:val>
                                            <p:strVal val="ppt_y"/>
                                          </p:val>
                                        </p:tav>
                                        <p:tav tm="100000">
                                          <p:val>
                                            <p:strVal val="1+ppt_h/2"/>
                                          </p:val>
                                        </p:tav>
                                      </p:tavLst>
                                    </p:anim>
                                    <p:set>
                                      <p:cBhvr>
                                        <p:cTn id="45" dur="1" fill="hold">
                                          <p:stCondLst>
                                            <p:cond delay="499"/>
                                          </p:stCondLst>
                                        </p:cTn>
                                        <p:tgtEl>
                                          <p:spTgt spid="7"/>
                                        </p:tgtEl>
                                        <p:attrNameLst>
                                          <p:attrName>style.visibility</p:attrName>
                                        </p:attrNameLst>
                                      </p:cBhvr>
                                      <p:to>
                                        <p:strVal val="hidden"/>
                                      </p:to>
                                    </p:set>
                                  </p:childTnLst>
                                </p:cTn>
                              </p:par>
                            </p:childTnLst>
                          </p:cTn>
                        </p:par>
                      </p:childTnLst>
                    </p:cTn>
                  </p:par>
                  <p:par>
                    <p:cTn id="46" fill="hold" nodeType="clickPar">
                      <p:stCondLst>
                        <p:cond delay="indefinite"/>
                      </p:stCondLst>
                      <p:childTnLst>
                        <p:par>
                          <p:cTn id="47" fill="hold" nodeType="afterGroup">
                            <p:stCondLst>
                              <p:cond delay="0"/>
                            </p:stCondLst>
                            <p:childTnLst>
                              <p:par>
                                <p:cTn id="48" presetID="2" presetClass="exit" presetSubtype="4" fill="hold" grpId="0" nodeType="clickEffect">
                                  <p:stCondLst>
                                    <p:cond delay="0"/>
                                  </p:stCondLst>
                                  <p:childTnLst>
                                    <p:anim calcmode="lin" valueType="num">
                                      <p:cBhvr additive="base">
                                        <p:cTn id="49" dur="500"/>
                                        <p:tgtEl>
                                          <p:spTgt spid="14"/>
                                        </p:tgtEl>
                                        <p:attrNameLst>
                                          <p:attrName>ppt_x</p:attrName>
                                        </p:attrNameLst>
                                      </p:cBhvr>
                                      <p:tavLst>
                                        <p:tav tm="0">
                                          <p:val>
                                            <p:strVal val="ppt_x"/>
                                          </p:val>
                                        </p:tav>
                                        <p:tav tm="100000">
                                          <p:val>
                                            <p:strVal val="ppt_x"/>
                                          </p:val>
                                        </p:tav>
                                      </p:tavLst>
                                    </p:anim>
                                    <p:anim calcmode="lin" valueType="num">
                                      <p:cBhvr additive="base">
                                        <p:cTn id="50" dur="500"/>
                                        <p:tgtEl>
                                          <p:spTgt spid="14"/>
                                        </p:tgtEl>
                                        <p:attrNameLst>
                                          <p:attrName>ppt_y</p:attrName>
                                        </p:attrNameLst>
                                      </p:cBhvr>
                                      <p:tavLst>
                                        <p:tav tm="0">
                                          <p:val>
                                            <p:strVal val="ppt_y"/>
                                          </p:val>
                                        </p:tav>
                                        <p:tav tm="100000">
                                          <p:val>
                                            <p:strVal val="1+ppt_h/2"/>
                                          </p:val>
                                        </p:tav>
                                      </p:tavLst>
                                    </p:anim>
                                    <p:set>
                                      <p:cBhvr>
                                        <p:cTn id="51" dur="1" fill="hold">
                                          <p:stCondLst>
                                            <p:cond delay="499"/>
                                          </p:stCondLst>
                                        </p:cTn>
                                        <p:tgtEl>
                                          <p:spTgt spid="14"/>
                                        </p:tgtEl>
                                        <p:attrNameLst>
                                          <p:attrName>style.visibility</p:attrName>
                                        </p:attrNameLst>
                                      </p:cBhvr>
                                      <p:to>
                                        <p:strVal val="hidden"/>
                                      </p:to>
                                    </p:set>
                                  </p:childTnLst>
                                </p:cTn>
                              </p:par>
                            </p:childTnLst>
                          </p:cTn>
                        </p:par>
                      </p:childTnLst>
                    </p:cTn>
                  </p:par>
                  <p:par>
                    <p:cTn id="52" fill="hold" nodeType="clickPar">
                      <p:stCondLst>
                        <p:cond delay="indefinite"/>
                      </p:stCondLst>
                      <p:childTnLst>
                        <p:par>
                          <p:cTn id="53" fill="hold" nodeType="afterGroup">
                            <p:stCondLst>
                              <p:cond delay="0"/>
                            </p:stCondLst>
                            <p:childTnLst>
                              <p:par>
                                <p:cTn id="54" presetID="2" presetClass="exit" presetSubtype="4" fill="hold" grpId="0" nodeType="clickEffect">
                                  <p:stCondLst>
                                    <p:cond delay="0"/>
                                  </p:stCondLst>
                                  <p:childTnLst>
                                    <p:anim calcmode="lin" valueType="num">
                                      <p:cBhvr additive="base">
                                        <p:cTn id="55" dur="500"/>
                                        <p:tgtEl>
                                          <p:spTgt spid="15"/>
                                        </p:tgtEl>
                                        <p:attrNameLst>
                                          <p:attrName>ppt_x</p:attrName>
                                        </p:attrNameLst>
                                      </p:cBhvr>
                                      <p:tavLst>
                                        <p:tav tm="0">
                                          <p:val>
                                            <p:strVal val="ppt_x"/>
                                          </p:val>
                                        </p:tav>
                                        <p:tav tm="100000">
                                          <p:val>
                                            <p:strVal val="ppt_x"/>
                                          </p:val>
                                        </p:tav>
                                      </p:tavLst>
                                    </p:anim>
                                    <p:anim calcmode="lin" valueType="num">
                                      <p:cBhvr additive="base">
                                        <p:cTn id="56" dur="500"/>
                                        <p:tgtEl>
                                          <p:spTgt spid="15"/>
                                        </p:tgtEl>
                                        <p:attrNameLst>
                                          <p:attrName>ppt_y</p:attrName>
                                        </p:attrNameLst>
                                      </p:cBhvr>
                                      <p:tavLst>
                                        <p:tav tm="0">
                                          <p:val>
                                            <p:strVal val="ppt_y"/>
                                          </p:val>
                                        </p:tav>
                                        <p:tav tm="100000">
                                          <p:val>
                                            <p:strVal val="1+ppt_h/2"/>
                                          </p:val>
                                        </p:tav>
                                      </p:tavLst>
                                    </p:anim>
                                    <p:set>
                                      <p:cBhvr>
                                        <p:cTn id="57" dur="1" fill="hold">
                                          <p:stCondLst>
                                            <p:cond delay="499"/>
                                          </p:stCondLst>
                                        </p:cTn>
                                        <p:tgtEl>
                                          <p:spTgt spid="15"/>
                                        </p:tgtEl>
                                        <p:attrNameLst>
                                          <p:attrName>style.visibility</p:attrName>
                                        </p:attrNameLst>
                                      </p:cBhvr>
                                      <p:to>
                                        <p:strVal val="hidden"/>
                                      </p:to>
                                    </p:set>
                                  </p:childTnLst>
                                </p:cTn>
                              </p:par>
                            </p:childTnLst>
                          </p:cTn>
                        </p:par>
                      </p:childTnLst>
                    </p:cTn>
                  </p:par>
                  <p:par>
                    <p:cTn id="58" fill="hold" nodeType="clickPar">
                      <p:stCondLst>
                        <p:cond delay="indefinite"/>
                      </p:stCondLst>
                      <p:childTnLst>
                        <p:par>
                          <p:cTn id="59" fill="hold" nodeType="afterGroup">
                            <p:stCondLst>
                              <p:cond delay="0"/>
                            </p:stCondLst>
                            <p:childTnLst>
                              <p:par>
                                <p:cTn id="60" presetID="2" presetClass="exit" presetSubtype="4" fill="hold" grpId="0" nodeType="clickEffect">
                                  <p:stCondLst>
                                    <p:cond delay="0"/>
                                  </p:stCondLst>
                                  <p:childTnLst>
                                    <p:anim calcmode="lin" valueType="num">
                                      <p:cBhvr additive="base">
                                        <p:cTn id="61" dur="500"/>
                                        <p:tgtEl>
                                          <p:spTgt spid="16"/>
                                        </p:tgtEl>
                                        <p:attrNameLst>
                                          <p:attrName>ppt_x</p:attrName>
                                        </p:attrNameLst>
                                      </p:cBhvr>
                                      <p:tavLst>
                                        <p:tav tm="0">
                                          <p:val>
                                            <p:strVal val="ppt_x"/>
                                          </p:val>
                                        </p:tav>
                                        <p:tav tm="100000">
                                          <p:val>
                                            <p:strVal val="ppt_x"/>
                                          </p:val>
                                        </p:tav>
                                      </p:tavLst>
                                    </p:anim>
                                    <p:anim calcmode="lin" valueType="num">
                                      <p:cBhvr additive="base">
                                        <p:cTn id="62" dur="500"/>
                                        <p:tgtEl>
                                          <p:spTgt spid="16"/>
                                        </p:tgtEl>
                                        <p:attrNameLst>
                                          <p:attrName>ppt_y</p:attrName>
                                        </p:attrNameLst>
                                      </p:cBhvr>
                                      <p:tavLst>
                                        <p:tav tm="0">
                                          <p:val>
                                            <p:strVal val="ppt_y"/>
                                          </p:val>
                                        </p:tav>
                                        <p:tav tm="100000">
                                          <p:val>
                                            <p:strVal val="1+ppt_h/2"/>
                                          </p:val>
                                        </p:tav>
                                      </p:tavLst>
                                    </p:anim>
                                    <p:set>
                                      <p:cBhvr>
                                        <p:cTn id="63"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 grpId="0"/>
      <p:bldP spid="8" grpId="0"/>
      <p:bldP spid="4" grpId="0"/>
      <p:bldP spid="9" grpId="0"/>
      <p:bldP spid="10" grpId="0"/>
      <p:bldP spid="2" grpId="0"/>
      <p:bldP spid="5" grpId="0"/>
      <p:bldP spid="7" grpId="0"/>
      <p:bldP spid="14" grpId="0"/>
      <p:bldP spid="15" grpId="0"/>
      <p:bldP spid="16"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文本框 16"/>
          <p:cNvSpPr txBox="1"/>
          <p:nvPr/>
        </p:nvSpPr>
        <p:spPr>
          <a:xfrm>
            <a:off x="746760" y="1410653"/>
            <a:ext cx="6290310" cy="583565"/>
          </a:xfrm>
          <a:prstGeom prst="rect">
            <a:avLst/>
          </a:prstGeom>
          <a:noFill/>
        </p:spPr>
        <p:txBody>
          <a:bodyPr wrap="square" rtlCol="0">
            <a:spAutoFit/>
          </a:bodyPr>
          <a:lstStyle/>
          <a:p>
            <a:pPr algn="l" fontAlgn="auto">
              <a:lnSpc>
                <a:spcPct val="80000"/>
              </a:lnSpc>
            </a:pPr>
            <a:r>
              <a:rPr lang="zh-CN" altLang="en-US" sz="4000" b="1">
                <a:latin typeface="宋体" panose="02010600030101010101" pitchFamily="2" charset="-122"/>
                <a:ea typeface="宋体" panose="02010600030101010101" pitchFamily="2" charset="-122"/>
              </a:rPr>
              <a:t>白头搔更短，浑欲不胜簪。</a:t>
            </a:r>
            <a:endParaRPr lang="zh-CN" altLang="en-US" sz="4000" b="1">
              <a:latin typeface="宋体" panose="02010600030101010101" pitchFamily="2" charset="-122"/>
              <a:ea typeface="宋体" panose="02010600030101010101" pitchFamily="2" charset="-122"/>
            </a:endParaRPr>
          </a:p>
        </p:txBody>
      </p:sp>
      <p:sp>
        <p:nvSpPr>
          <p:cNvPr id="8" name="文本框 7"/>
          <p:cNvSpPr txBox="1"/>
          <p:nvPr/>
        </p:nvSpPr>
        <p:spPr>
          <a:xfrm>
            <a:off x="544195" y="2720340"/>
            <a:ext cx="8282940" cy="583565"/>
          </a:xfrm>
          <a:prstGeom prst="rect">
            <a:avLst/>
          </a:prstGeom>
          <a:noFill/>
          <a:ln w="15875">
            <a:solidFill>
              <a:srgbClr val="FF0000"/>
            </a:solidFill>
          </a:ln>
          <a:extLst>
            <a:ext uri="{909E8E84-426E-40DD-AFC4-6F175D3DCCD1}">
              <a14:hiddenFill xmlns:a14="http://schemas.microsoft.com/office/drawing/2010/main">
                <a:solidFill>
                  <a:schemeClr val="bg1">
                    <a:lumMod val="95000"/>
                  </a:schemeClr>
                </a:solidFill>
              </a14:hiddenFill>
            </a:ext>
          </a:extLst>
        </p:spPr>
        <p:txBody>
          <a:bodyPr wrap="square" rtlCol="0">
            <a:spAutoFit/>
          </a:bodyPr>
          <a:lstStyle/>
          <a:p>
            <a:r>
              <a:rPr lang="zh-CN" altLang="en-US" sz="3200"/>
              <a:t>头上白发越搔越稀少，简直连簪子都插不住。</a:t>
            </a:r>
            <a:endParaRPr lang="zh-CN" altLang="en-US" sz="3200"/>
          </a:p>
        </p:txBody>
      </p:sp>
      <p:sp>
        <p:nvSpPr>
          <p:cNvPr id="29" name="文本框 28"/>
          <p:cNvSpPr txBox="1"/>
          <p:nvPr/>
        </p:nvSpPr>
        <p:spPr>
          <a:xfrm>
            <a:off x="3956050" y="2054860"/>
            <a:ext cx="2834005" cy="521970"/>
          </a:xfrm>
          <a:prstGeom prst="rect">
            <a:avLst/>
          </a:prstGeom>
          <a:noFill/>
          <a:ln w="15875">
            <a:solidFill>
              <a:srgbClr val="FF0000"/>
            </a:solidFill>
          </a:ln>
        </p:spPr>
        <p:txBody>
          <a:bodyPr wrap="square" rtlCol="0">
            <a:spAutoFit/>
          </a:bodyPr>
          <a:lstStyle/>
          <a:p>
            <a:r>
              <a:rPr lang="zh-CN" altLang="en-US" sz="2800">
                <a:latin typeface="宋体" panose="02010600030101010101" pitchFamily="2" charset="-122"/>
                <a:ea typeface="宋体" panose="02010600030101010101" pitchFamily="2" charset="-122"/>
              </a:rPr>
              <a:t>插不住簪子。</a:t>
            </a:r>
            <a:endParaRPr lang="zh-CN" altLang="en-US" sz="2800">
              <a:latin typeface="宋体" panose="02010600030101010101" pitchFamily="2" charset="-122"/>
              <a:ea typeface="宋体" panose="02010600030101010101" pitchFamily="2" charset="-122"/>
            </a:endParaRPr>
          </a:p>
        </p:txBody>
      </p:sp>
      <p:sp>
        <p:nvSpPr>
          <p:cNvPr id="11" name="文本框 10"/>
          <p:cNvSpPr txBox="1"/>
          <p:nvPr/>
        </p:nvSpPr>
        <p:spPr>
          <a:xfrm>
            <a:off x="746760" y="353378"/>
            <a:ext cx="4294505" cy="415925"/>
          </a:xfrm>
          <a:prstGeom prst="rect">
            <a:avLst/>
          </a:prstGeom>
          <a:noFill/>
          <a:ln w="9525">
            <a:noFill/>
            <a:miter/>
          </a:ln>
        </p:spPr>
        <p:txBody>
          <a:bodyPr vert="horz" wrap="square" lIns="67610" tIns="35233" rIns="67610" bIns="35233" anchor="t">
            <a:spAutoFit/>
          </a:bodyPr>
          <a:lstStyle/>
          <a:p>
            <a:pPr lvl="0" eaLnBrk="1" latinLnBrk="0" hangingPunct="1">
              <a:lnSpc>
                <a:spcPct val="90000"/>
              </a:lnSpc>
            </a:pPr>
            <a:r>
              <a:rPr lang="zh-CN" altLang="en-US" sz="2500">
                <a:solidFill>
                  <a:schemeClr val="tx1"/>
                </a:solidFill>
                <a:latin typeface="微软雅黑" panose="020b0503020204020204" charset="-122"/>
                <a:ea typeface="微软雅黑" panose="020b0503020204020204" charset="-122"/>
              </a:rPr>
              <a:t>春望</a:t>
            </a:r>
            <a:endParaRPr lang="zh-CN" altLang="en-US" sz="2500">
              <a:solidFill>
                <a:schemeClr val="tx1"/>
              </a:solidFill>
              <a:latin typeface="微软雅黑" panose="020b0503020204020204" charset="-122"/>
              <a:ea typeface="微软雅黑" panose="020b0503020204020204" charset="-122"/>
            </a:endParaRPr>
          </a:p>
        </p:txBody>
      </p:sp>
      <p:sp>
        <p:nvSpPr>
          <p:cNvPr id="3" name="矩形 2"/>
          <p:cNvSpPr/>
          <p:nvPr/>
        </p:nvSpPr>
        <p:spPr>
          <a:xfrm>
            <a:off x="4931410" y="1379855"/>
            <a:ext cx="1617980" cy="4851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071495" y="871538"/>
            <a:ext cx="1122680" cy="460375"/>
          </a:xfrm>
          <a:prstGeom prst="rect">
            <a:avLst/>
          </a:prstGeom>
          <a:noFill/>
          <a:ln w="15875">
            <a:solidFill>
              <a:srgbClr val="FF0000"/>
            </a:solidFill>
          </a:ln>
        </p:spPr>
        <p:txBody>
          <a:bodyPr wrap="square" rtlCol="0">
            <a:spAutoFit/>
          </a:bodyPr>
          <a:lstStyle/>
          <a:p>
            <a:r>
              <a:rPr lang="zh-CN" altLang="en-US" b="1">
                <a:latin typeface="宋体" panose="02010600030101010101" pitchFamily="2" charset="-122"/>
                <a:ea typeface="宋体" panose="02010600030101010101" pitchFamily="2" charset="-122"/>
              </a:rPr>
              <a:t>简直</a:t>
            </a:r>
            <a:endParaRPr lang="zh-CN" altLang="en-US" b="1">
              <a:latin typeface="宋体" panose="02010600030101010101" pitchFamily="2" charset="-122"/>
              <a:ea typeface="宋体" panose="02010600030101010101" pitchFamily="2" charset="-122"/>
            </a:endParaRPr>
          </a:p>
        </p:txBody>
      </p:sp>
      <p:sp>
        <p:nvSpPr>
          <p:cNvPr id="2" name="矩形 1"/>
          <p:cNvSpPr/>
          <p:nvPr/>
        </p:nvSpPr>
        <p:spPr>
          <a:xfrm>
            <a:off x="3726815" y="1348740"/>
            <a:ext cx="667385" cy="54800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3060065" y="836295"/>
            <a:ext cx="1224280" cy="50419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6" name="圆角矩形 5"/>
          <p:cNvSpPr/>
          <p:nvPr/>
        </p:nvSpPr>
        <p:spPr>
          <a:xfrm>
            <a:off x="3996055" y="2060575"/>
            <a:ext cx="2232025" cy="50419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7" name="圆角矩形 6"/>
          <p:cNvSpPr/>
          <p:nvPr/>
        </p:nvSpPr>
        <p:spPr>
          <a:xfrm>
            <a:off x="539750" y="2708910"/>
            <a:ext cx="8136890" cy="57594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xit" presetSubtype="4" fill="hold" grpId="0" nodeType="clickEffect">
                                  <p:stCondLst>
                                    <p:cond delay="0"/>
                                  </p:stCondLst>
                                  <p:childTnLst>
                                    <p:anim calcmode="lin" valueType="num">
                                      <p:cBhvr additive="base">
                                        <p:cTn id="31" dur="500"/>
                                        <p:tgtEl>
                                          <p:spTgt spid="5"/>
                                        </p:tgtEl>
                                        <p:attrNameLst>
                                          <p:attrName>ppt_x</p:attrName>
                                        </p:attrNameLst>
                                      </p:cBhvr>
                                      <p:tavLst>
                                        <p:tav tm="0">
                                          <p:val>
                                            <p:strVal val="ppt_x"/>
                                          </p:val>
                                        </p:tav>
                                        <p:tav tm="100000">
                                          <p:val>
                                            <p:strVal val="ppt_x"/>
                                          </p:val>
                                        </p:tav>
                                      </p:tavLst>
                                    </p:anim>
                                    <p:anim calcmode="lin" valueType="num">
                                      <p:cBhvr additive="base">
                                        <p:cTn id="32" dur="500"/>
                                        <p:tgtEl>
                                          <p:spTgt spid="5"/>
                                        </p:tgtEl>
                                        <p:attrNameLst>
                                          <p:attrName>ppt_y</p:attrName>
                                        </p:attrNameLst>
                                      </p:cBhvr>
                                      <p:tavLst>
                                        <p:tav tm="0">
                                          <p:val>
                                            <p:strVal val="ppt_y"/>
                                          </p:val>
                                        </p:tav>
                                        <p:tav tm="100000">
                                          <p:val>
                                            <p:strVal val="1+ppt_h/2"/>
                                          </p:val>
                                        </p:tav>
                                      </p:tavLst>
                                    </p:anim>
                                    <p:set>
                                      <p:cBhvr>
                                        <p:cTn id="33" dur="1" fill="hold">
                                          <p:stCondLst>
                                            <p:cond delay="499"/>
                                          </p:stCondLst>
                                        </p:cTn>
                                        <p:tgtEl>
                                          <p:spTgt spid="5"/>
                                        </p:tgtEl>
                                        <p:attrNameLst>
                                          <p:attrName>style.visibility</p:attrName>
                                        </p:attrNameLst>
                                      </p:cBhvr>
                                      <p:to>
                                        <p:strVal val="hidden"/>
                                      </p:to>
                                    </p:set>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xit" presetSubtype="4" fill="hold" grpId="0" nodeType="clickEffect">
                                  <p:stCondLst>
                                    <p:cond delay="0"/>
                                  </p:stCondLst>
                                  <p:childTnLst>
                                    <p:anim calcmode="lin" valueType="num">
                                      <p:cBhvr additive="base">
                                        <p:cTn id="37" dur="500"/>
                                        <p:tgtEl>
                                          <p:spTgt spid="6"/>
                                        </p:tgtEl>
                                        <p:attrNameLst>
                                          <p:attrName>ppt_x</p:attrName>
                                        </p:attrNameLst>
                                      </p:cBhvr>
                                      <p:tavLst>
                                        <p:tav tm="0">
                                          <p:val>
                                            <p:strVal val="ppt_x"/>
                                          </p:val>
                                        </p:tav>
                                        <p:tav tm="100000">
                                          <p:val>
                                            <p:strVal val="ppt_x"/>
                                          </p:val>
                                        </p:tav>
                                      </p:tavLst>
                                    </p:anim>
                                    <p:anim calcmode="lin" valueType="num">
                                      <p:cBhvr additive="base">
                                        <p:cTn id="38" dur="500"/>
                                        <p:tgtEl>
                                          <p:spTgt spid="6"/>
                                        </p:tgtEl>
                                        <p:attrNameLst>
                                          <p:attrName>ppt_y</p:attrName>
                                        </p:attrNameLst>
                                      </p:cBhvr>
                                      <p:tavLst>
                                        <p:tav tm="0">
                                          <p:val>
                                            <p:strVal val="ppt_y"/>
                                          </p:val>
                                        </p:tav>
                                        <p:tav tm="100000">
                                          <p:val>
                                            <p:strVal val="1+ppt_h/2"/>
                                          </p:val>
                                        </p:tav>
                                      </p:tavLst>
                                    </p:anim>
                                    <p:set>
                                      <p:cBhvr>
                                        <p:cTn id="39" dur="1" fill="hold">
                                          <p:stCondLst>
                                            <p:cond delay="499"/>
                                          </p:stCondLst>
                                        </p:cTn>
                                        <p:tgtEl>
                                          <p:spTgt spid="6"/>
                                        </p:tgtEl>
                                        <p:attrNameLst>
                                          <p:attrName>style.visibility</p:attrName>
                                        </p:attrNameLst>
                                      </p:cBhvr>
                                      <p:to>
                                        <p:strVal val="hidden"/>
                                      </p:to>
                                    </p:set>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xit" presetSubtype="4" fill="hold" grpId="0" nodeType="clickEffect">
                                  <p:stCondLst>
                                    <p:cond delay="0"/>
                                  </p:stCondLst>
                                  <p:childTnLst>
                                    <p:anim calcmode="lin" valueType="num">
                                      <p:cBhvr additive="base">
                                        <p:cTn id="43" dur="500"/>
                                        <p:tgtEl>
                                          <p:spTgt spid="7"/>
                                        </p:tgtEl>
                                        <p:attrNameLst>
                                          <p:attrName>ppt_x</p:attrName>
                                        </p:attrNameLst>
                                      </p:cBhvr>
                                      <p:tavLst>
                                        <p:tav tm="0">
                                          <p:val>
                                            <p:strVal val="ppt_x"/>
                                          </p:val>
                                        </p:tav>
                                        <p:tav tm="100000">
                                          <p:val>
                                            <p:strVal val="ppt_x"/>
                                          </p:val>
                                        </p:tav>
                                      </p:tavLst>
                                    </p:anim>
                                    <p:anim calcmode="lin" valueType="num">
                                      <p:cBhvr additive="base">
                                        <p:cTn id="44" dur="500"/>
                                        <p:tgtEl>
                                          <p:spTgt spid="7"/>
                                        </p:tgtEl>
                                        <p:attrNameLst>
                                          <p:attrName>ppt_y</p:attrName>
                                        </p:attrNameLst>
                                      </p:cBhvr>
                                      <p:tavLst>
                                        <p:tav tm="0">
                                          <p:val>
                                            <p:strVal val="ppt_y"/>
                                          </p:val>
                                        </p:tav>
                                        <p:tav tm="100000">
                                          <p:val>
                                            <p:strVal val="1+ppt_h/2"/>
                                          </p:val>
                                        </p:tav>
                                      </p:tavLst>
                                    </p:anim>
                                    <p:set>
                                      <p:cBhvr>
                                        <p:cTn id="4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P spid="4" grpId="0"/>
      <p:bldP spid="3" grpId="0"/>
      <p:bldP spid="29" grpId="0"/>
      <p:bldP spid="8" grpId="0"/>
      <p:bldP spid="5" grpId="0"/>
      <p:bldP spid="6" grpId="0"/>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217" name="Picture 17" descr="图片3"/>
          <p:cNvPicPr>
            <a:picLocks noChangeAspect="1"/>
          </p:cNvPicPr>
          <p:nvPr/>
        </p:nvPicPr>
        <p:blipFill>
          <a:blip r:embed="rId3"/>
          <a:stretch>
            <a:fillRect/>
          </a:stretch>
        </p:blipFill>
        <p:spPr>
          <a:xfrm>
            <a:off x="0" y="0"/>
            <a:ext cx="9144000" cy="6858000"/>
          </a:xfrm>
          <a:prstGeom prst="rect">
            <a:avLst/>
          </a:prstGeom>
          <a:noFill/>
          <a:ln w="9525">
            <a:noFill/>
          </a:ln>
        </p:spPr>
      </p:pic>
      <p:sp>
        <p:nvSpPr>
          <p:cNvPr id="9218" name="Rectangle 3"/>
          <p:cNvSpPr>
            <a:spLocks noGrp="1"/>
          </p:cNvSpPr>
          <p:nvPr>
            <p:ph idx="1"/>
          </p:nvPr>
        </p:nvSpPr>
        <p:spPr>
          <a:xfrm>
            <a:off x="0" y="228600"/>
            <a:ext cx="7235825" cy="6324600"/>
          </a:xfrm>
        </p:spPr>
        <p:txBody>
          <a:bodyPr wrap="square" lIns="91440" tIns="45720" rIns="91440" bIns="45720" anchor="t"/>
          <a:lstStyle/>
          <a:p>
            <a:pPr eaLnBrk="1" hangingPunct="1">
              <a:lnSpc>
                <a:spcPct val="130000"/>
              </a:lnSpc>
            </a:pPr>
            <a:endParaRPr lang="en-US" altLang="zh-CN" sz="3600" b="1">
              <a:latin typeface="宋体" panose="02010600030101010101" pitchFamily="2" charset="-122"/>
              <a:sym typeface="Wingdings" panose="05000000000000000000" pitchFamily="2" charset="2"/>
            </a:endParaRPr>
          </a:p>
          <a:p>
            <a:pPr eaLnBrk="1" hangingPunct="1">
              <a:lnSpc>
                <a:spcPct val="130000"/>
              </a:lnSpc>
              <a:buNone/>
            </a:pPr>
            <a:r>
              <a:rPr lang="en-US" altLang="zh-CN" sz="3600" b="1">
                <a:latin typeface="宋体" panose="02010600030101010101" pitchFamily="2" charset="-122"/>
                <a:sym typeface="Wingdings" panose="05000000000000000000" pitchFamily="2" charset="2"/>
              </a:rPr>
              <a:t> </a:t>
            </a:r>
            <a:endParaRPr lang="en-US" altLang="zh-CN" sz="3600" b="1">
              <a:latin typeface="宋体" panose="02010600030101010101" pitchFamily="2" charset="-122"/>
              <a:sym typeface="Wingdings" panose="05000000000000000000" pitchFamily="2" charset="2"/>
            </a:endParaRPr>
          </a:p>
        </p:txBody>
      </p:sp>
      <p:sp>
        <p:nvSpPr>
          <p:cNvPr id="9219" name="Text Box 8"/>
          <p:cNvSpPr txBox="1"/>
          <p:nvPr/>
        </p:nvSpPr>
        <p:spPr>
          <a:xfrm>
            <a:off x="339725" y="3573463"/>
            <a:ext cx="4376738" cy="457200"/>
          </a:xfrm>
          <a:prstGeom prst="rect">
            <a:avLst/>
          </a:prstGeom>
          <a:noFill/>
          <a:ln w="9525">
            <a:noFill/>
          </a:ln>
        </p:spPr>
        <p:txBody>
          <a:bodyPr anchor="t">
            <a:spAutoFit/>
          </a:bodyPr>
          <a:lstStyle/>
          <a:p>
            <a:pPr>
              <a:spcBef>
                <a:spcPct val="50000"/>
              </a:spcBef>
            </a:pPr>
            <a:endParaRPr lang="zh-CN" altLang="zh-CN">
              <a:latin typeface="Times New Roman" panose="02020603050405020304" pitchFamily="18" charset="0"/>
              <a:ea typeface="宋体" panose="02010600030101010101" pitchFamily="2" charset="-122"/>
            </a:endParaRPr>
          </a:p>
        </p:txBody>
      </p:sp>
      <p:pic>
        <p:nvPicPr>
          <p:cNvPr id="9220" name="Picture 14" descr="46_1">
            <a:hlinkClick r:id="rId5" action="ppaction://hlinkfile"/>
          </p:cNvPr>
          <p:cNvPicPr>
            <a:picLocks noChangeAspect="1"/>
          </p:cNvPicPr>
          <p:nvPr/>
        </p:nvPicPr>
        <p:blipFill>
          <a:blip r:embed="rId4"/>
          <a:stretch>
            <a:fillRect/>
          </a:stretch>
        </p:blipFill>
        <p:spPr>
          <a:xfrm>
            <a:off x="1331913" y="6021388"/>
            <a:ext cx="762000" cy="571500"/>
          </a:xfrm>
          <a:prstGeom prst="rect">
            <a:avLst/>
          </a:prstGeom>
          <a:noFill/>
          <a:ln w="9525">
            <a:noFill/>
          </a:ln>
        </p:spPr>
      </p:pic>
      <p:sp>
        <p:nvSpPr>
          <p:cNvPr id="9221" name="AutoShape 15">
            <a:hlinkClick r:id="rId6" action="ppaction://hlinksldjump"/>
          </p:cNvPr>
          <p:cNvSpPr/>
          <p:nvPr/>
        </p:nvSpPr>
        <p:spPr>
          <a:xfrm>
            <a:off x="5795963" y="1484313"/>
            <a:ext cx="144462" cy="144462"/>
          </a:xfrm>
          <a:prstGeom prst="actionButtonForwardNext">
            <a:avLst/>
          </a:prstGeom>
          <a:solidFill>
            <a:schemeClr val="accent1"/>
          </a:solidFill>
          <a:ln w="9525">
            <a:noFill/>
          </a:ln>
        </p:spPr>
        <p:txBody>
          <a:bodyPr wrap="none" anchor="ctr"/>
          <a:lstStyle/>
          <a:p>
            <a:endParaRPr lang="zh-CN" altLang="en-US">
              <a:latin typeface="Times New Roman" panose="02020603050405020304" pitchFamily="18" charset="0"/>
              <a:ea typeface="宋体" panose="02010600030101010101" pitchFamily="2" charset="-122"/>
            </a:endParaRPr>
          </a:p>
        </p:txBody>
      </p:sp>
      <p:sp>
        <p:nvSpPr>
          <p:cNvPr id="9222" name="AutoShape 16">
            <a:hlinkClick action="ppaction://noaction"/>
          </p:cNvPr>
          <p:cNvSpPr/>
          <p:nvPr/>
        </p:nvSpPr>
        <p:spPr>
          <a:xfrm>
            <a:off x="5003800" y="2781300"/>
            <a:ext cx="73025" cy="71438"/>
          </a:xfrm>
          <a:prstGeom prst="actionButtonForwardNext">
            <a:avLst/>
          </a:prstGeom>
          <a:solidFill>
            <a:schemeClr val="accent1"/>
          </a:solidFill>
          <a:ln w="9525">
            <a:noFill/>
          </a:ln>
        </p:spPr>
        <p:txBody>
          <a:bodyPr wrap="none" anchor="ctr"/>
          <a:lstStyle/>
          <a:p>
            <a:endParaRPr lang="zh-CN" altLang="en-US">
              <a:latin typeface="Times New Roman" panose="02020603050405020304" pitchFamily="18" charset="0"/>
              <a:ea typeface="宋体" panose="02010600030101010101" pitchFamily="2" charset="-122"/>
            </a:endParaRPr>
          </a:p>
        </p:txBody>
      </p:sp>
      <p:sp>
        <p:nvSpPr>
          <p:cNvPr id="9223" name="文本框 1"/>
          <p:cNvSpPr txBox="1"/>
          <p:nvPr/>
        </p:nvSpPr>
        <p:spPr>
          <a:xfrm>
            <a:off x="617538" y="407988"/>
            <a:ext cx="7848600" cy="768350"/>
          </a:xfrm>
          <a:prstGeom prst="rect">
            <a:avLst/>
          </a:prstGeom>
          <a:noFill/>
          <a:ln w="9525">
            <a:noFill/>
          </a:ln>
        </p:spPr>
        <p:txBody>
          <a:bodyPr wrap="square" anchor="t">
            <a:spAutoFit/>
          </a:bodyPr>
          <a:lstStyle/>
          <a:p>
            <a:r>
              <a:rPr lang="en-US" altLang="zh-CN" sz="4400">
                <a:solidFill>
                  <a:srgbClr val="FF0000"/>
                </a:solidFill>
                <a:latin typeface="隶书" panose="02010509060101010101" pitchFamily="49" charset="-122"/>
                <a:ea typeface="隶书" panose="02010509060101010101" pitchFamily="49" charset="-122"/>
              </a:rPr>
              <a:t>“</a:t>
            </a:r>
            <a:r>
              <a:rPr lang="zh-CN" altLang="zh-CN" sz="4400">
                <a:solidFill>
                  <a:srgbClr val="FF0000"/>
                </a:solidFill>
                <a:latin typeface="隶书" panose="02010509060101010101" pitchFamily="49" charset="-122"/>
                <a:ea typeface="隶书" panose="02010509060101010101" pitchFamily="49" charset="-122"/>
              </a:rPr>
              <a:t>望</a:t>
            </a:r>
            <a:r>
              <a:rPr lang="en-US" altLang="zh-CN" sz="4400">
                <a:solidFill>
                  <a:srgbClr val="FF0000"/>
                </a:solidFill>
                <a:latin typeface="隶书" panose="02010509060101010101" pitchFamily="49" charset="-122"/>
                <a:ea typeface="隶书" panose="02010509060101010101" pitchFamily="49" charset="-122"/>
              </a:rPr>
              <a:t>”</a:t>
            </a:r>
            <a:r>
              <a:rPr lang="zh-CN" altLang="zh-CN" sz="4400">
                <a:solidFill>
                  <a:srgbClr val="FF0000"/>
                </a:solidFill>
                <a:latin typeface="隶书" panose="02010509060101010101" pitchFamily="49" charset="-122"/>
                <a:ea typeface="隶书" panose="02010509060101010101" pitchFamily="49" charset="-122"/>
              </a:rPr>
              <a:t>有哪几层意思？</a:t>
            </a:r>
            <a:endParaRPr lang="zh-CN" altLang="zh-CN" sz="4400">
              <a:solidFill>
                <a:srgbClr val="FF0000"/>
              </a:solidFill>
              <a:latin typeface="隶书" panose="02010509060101010101" pitchFamily="49" charset="-122"/>
              <a:ea typeface="隶书" panose="02010509060101010101" pitchFamily="49" charset="-122"/>
            </a:endParaRPr>
          </a:p>
        </p:txBody>
      </p:sp>
      <p:sp>
        <p:nvSpPr>
          <p:cNvPr id="9224" name="文本框 2"/>
          <p:cNvSpPr txBox="1"/>
          <p:nvPr/>
        </p:nvSpPr>
        <p:spPr>
          <a:xfrm>
            <a:off x="339725" y="1406525"/>
            <a:ext cx="8140700" cy="3784600"/>
          </a:xfrm>
          <a:prstGeom prst="rect">
            <a:avLst/>
          </a:prstGeom>
          <a:noFill/>
          <a:ln w="9525">
            <a:noFill/>
          </a:ln>
        </p:spPr>
        <p:txBody>
          <a:bodyPr wrap="none" anchor="t">
            <a:spAutoFit/>
          </a:bodyPr>
          <a:lstStyle/>
          <a:p>
            <a:r>
              <a:rPr lang="zh-CN" altLang="en-US" sz="4800" b="1">
                <a:solidFill>
                  <a:srgbClr val="FF0000"/>
                </a:solidFill>
                <a:latin typeface="Times New Roman" panose="02020603050405020304" pitchFamily="18" charset="0"/>
                <a:ea typeface="宋体" panose="02010600030101010101" pitchFamily="2" charset="-122"/>
              </a:rPr>
              <a:t>①望见都城长安破败的景象。</a:t>
            </a:r>
            <a:endParaRPr lang="zh-CN" altLang="en-US" sz="4800" b="1">
              <a:solidFill>
                <a:srgbClr val="FF0000"/>
              </a:solidFill>
              <a:latin typeface="Times New Roman" panose="02020603050405020304" pitchFamily="18" charset="0"/>
              <a:ea typeface="宋体" panose="02010600030101010101" pitchFamily="2" charset="-122"/>
            </a:endParaRPr>
          </a:p>
          <a:p>
            <a:r>
              <a:rPr lang="zh-CN" altLang="en-US" sz="4800" b="1">
                <a:solidFill>
                  <a:srgbClr val="FF0000"/>
                </a:solidFill>
                <a:latin typeface="Times New Roman" panose="02020603050405020304" pitchFamily="18" charset="0"/>
                <a:ea typeface="宋体" panose="02010600030101010101" pitchFamily="2" charset="-122"/>
              </a:rPr>
              <a:t>②盼望收到家人的来信。</a:t>
            </a:r>
            <a:endParaRPr lang="zh-CN" altLang="en-US" sz="4800" b="1">
              <a:solidFill>
                <a:srgbClr val="FF0000"/>
              </a:solidFill>
              <a:latin typeface="Times New Roman" panose="02020603050405020304" pitchFamily="18" charset="0"/>
              <a:ea typeface="宋体" panose="02010600030101010101" pitchFamily="2" charset="-122"/>
            </a:endParaRPr>
          </a:p>
          <a:p>
            <a:r>
              <a:rPr lang="zh-CN" altLang="en-US" sz="4800" b="1">
                <a:solidFill>
                  <a:srgbClr val="FF0000"/>
                </a:solidFill>
                <a:latin typeface="Times New Roman" panose="02020603050405020304" pitchFamily="18" charset="0"/>
                <a:ea typeface="宋体" panose="02010600030101010101" pitchFamily="2" charset="-122"/>
              </a:rPr>
              <a:t>③盼望自己能去为国效力。</a:t>
            </a:r>
            <a:endParaRPr lang="zh-CN" altLang="en-US" sz="4800" b="1">
              <a:solidFill>
                <a:srgbClr val="FF0000"/>
              </a:solidFill>
              <a:latin typeface="Times New Roman" panose="02020603050405020304" pitchFamily="18" charset="0"/>
              <a:ea typeface="宋体" panose="02010600030101010101" pitchFamily="2" charset="-122"/>
            </a:endParaRPr>
          </a:p>
          <a:p>
            <a:r>
              <a:rPr lang="zh-CN" altLang="en-US" sz="4800" b="1">
                <a:solidFill>
                  <a:srgbClr val="FF0000"/>
                </a:solidFill>
                <a:latin typeface="Times New Roman" panose="02020603050405020304" pitchFamily="18" charset="0"/>
                <a:ea typeface="宋体" panose="02010600030101010101" pitchFamily="2" charset="-122"/>
              </a:rPr>
              <a:t>④渴望朝廷早日平定叛乱。</a:t>
            </a:r>
            <a:br>
              <a:rPr lang="zh-CN" altLang="en-US" sz="4800" b="1">
                <a:solidFill>
                  <a:srgbClr val="FF0000"/>
                </a:solidFill>
                <a:latin typeface="Times New Roman" panose="02020603050405020304" pitchFamily="18" charset="0"/>
                <a:ea typeface="宋体" panose="02010600030101010101" pitchFamily="2" charset="-122"/>
              </a:rPr>
            </a:br>
            <a:r>
              <a:rPr lang="zh-CN" altLang="en-US" sz="4800" b="1">
                <a:solidFill>
                  <a:srgbClr val="FF0000"/>
                </a:solidFill>
                <a:latin typeface="Times New Roman" panose="02020603050405020304" pitchFamily="18" charset="0"/>
                <a:ea typeface="宋体" panose="02010600030101010101" pitchFamily="2" charset="-122"/>
              </a:rPr>
              <a:t>⑤盼望与亲人早日团聚。</a:t>
            </a:r>
            <a:endParaRPr lang="zh-CN" altLang="en-US" sz="4800" b="1">
              <a:solidFill>
                <a:srgbClr val="FF0000"/>
              </a:solidFill>
              <a:latin typeface="Times New Roman" panose="02020603050405020304" pitchFamily="18" charset="0"/>
              <a:ea typeface="宋体" panose="02010600030101010101" pitchFamily="2" charset="-122"/>
            </a:endParaRPr>
          </a:p>
        </p:txBody>
      </p:sp>
      <p:sp>
        <p:nvSpPr>
          <p:cNvPr id="2" name="圆角矩形 1"/>
          <p:cNvSpPr/>
          <p:nvPr/>
        </p:nvSpPr>
        <p:spPr>
          <a:xfrm>
            <a:off x="395605" y="1340485"/>
            <a:ext cx="7632700" cy="374459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2"/>
                                        </p:tgtEl>
                                        <p:attrNameLst>
                                          <p:attrName>ppt_x</p:attrName>
                                        </p:attrNameLst>
                                      </p:cBhvr>
                                      <p:tavLst>
                                        <p:tav tm="0">
                                          <p:val>
                                            <p:strVal val="ppt_x"/>
                                          </p:val>
                                        </p:tav>
                                        <p:tav tm="100000">
                                          <p:val>
                                            <p:strVal val="ppt_x"/>
                                          </p:val>
                                        </p:tav>
                                      </p:tavLst>
                                    </p:anim>
                                    <p:anim calcmode="lin" valueType="num">
                                      <p:cBhvr additive="base">
                                        <p:cTn id="7" dur="500"/>
                                        <p:tgtEl>
                                          <p:spTgt spid="2"/>
                                        </p:tgtEl>
                                        <p:attrNameLst>
                                          <p:attrName>ppt_y</p:attrName>
                                        </p:attrNameLst>
                                      </p:cBhvr>
                                      <p:tavLst>
                                        <p:tav tm="0">
                                          <p:val>
                                            <p:strVal val="ppt_y"/>
                                          </p:val>
                                        </p:tav>
                                        <p:tav tm="100000">
                                          <p:val>
                                            <p:strVal val="1+ppt_h/2"/>
                                          </p:val>
                                        </p:tav>
                                      </p:tavLst>
                                    </p:anim>
                                    <p:set>
                                      <p:cBhvr>
                                        <p:cTn id="8"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265" name="Picture 2" descr="ssh1-2a"/>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1266" name="AutoShape 15">
            <a:hlinkClick r:id="rId3" action="ppaction://hlinksldjump"/>
          </p:cNvPr>
          <p:cNvSpPr/>
          <p:nvPr/>
        </p:nvSpPr>
        <p:spPr>
          <a:xfrm>
            <a:off x="7092950" y="5589588"/>
            <a:ext cx="142875" cy="71437"/>
          </a:xfrm>
          <a:prstGeom prst="actionButtonEnd">
            <a:avLst/>
          </a:prstGeom>
          <a:solidFill>
            <a:schemeClr val="accent1"/>
          </a:solidFill>
          <a:ln w="9525">
            <a:noFill/>
          </a:ln>
        </p:spPr>
        <p:txBody>
          <a:bodyPr wrap="none" anchor="ctr"/>
          <a:lstStyle/>
          <a:p>
            <a:endParaRPr lang="zh-CN" altLang="en-US">
              <a:latin typeface="Times New Roman" panose="02020603050405020304" pitchFamily="18" charset="0"/>
              <a:ea typeface="宋体" panose="02010600030101010101" pitchFamily="2" charset="-122"/>
            </a:endParaRPr>
          </a:p>
        </p:txBody>
      </p:sp>
      <p:sp>
        <p:nvSpPr>
          <p:cNvPr id="11267" name="文本框 1"/>
          <p:cNvSpPr txBox="1"/>
          <p:nvPr/>
        </p:nvSpPr>
        <p:spPr>
          <a:xfrm>
            <a:off x="601663" y="911225"/>
            <a:ext cx="4770437" cy="644525"/>
          </a:xfrm>
          <a:prstGeom prst="rect">
            <a:avLst/>
          </a:prstGeom>
          <a:noFill/>
          <a:ln w="9525">
            <a:noFill/>
          </a:ln>
        </p:spPr>
        <p:txBody>
          <a:bodyPr wrap="none" anchor="t">
            <a:spAutoFit/>
          </a:bodyPr>
          <a:lstStyle/>
          <a:p>
            <a:r>
              <a:rPr lang="zh-CN" altLang="en-US" sz="3600" b="1">
                <a:solidFill>
                  <a:srgbClr val="FF0000"/>
                </a:solidFill>
                <a:latin typeface="Times New Roman" panose="02020603050405020304" pitchFamily="18" charset="0"/>
                <a:ea typeface="宋体" panose="02010600030101010101" pitchFamily="2" charset="-122"/>
              </a:rPr>
              <a:t>首联：</a:t>
            </a:r>
            <a:r>
              <a:rPr lang="en-US" altLang="zh-CN" sz="3600" b="1">
                <a:solidFill>
                  <a:srgbClr val="FF0000"/>
                </a:solidFill>
                <a:latin typeface="Times New Roman" panose="02020603050405020304" pitchFamily="18" charset="0"/>
                <a:ea typeface="宋体" panose="02010600030101010101" pitchFamily="2" charset="-122"/>
              </a:rPr>
              <a:t>“</a:t>
            </a:r>
            <a:r>
              <a:rPr lang="zh-CN" altLang="en-US" sz="3600" b="1">
                <a:solidFill>
                  <a:srgbClr val="FF0000"/>
                </a:solidFill>
                <a:latin typeface="Times New Roman" panose="02020603050405020304" pitchFamily="18" charset="0"/>
                <a:ea typeface="宋体" panose="02010600030101010101" pitchFamily="2" charset="-122"/>
              </a:rPr>
              <a:t>破</a:t>
            </a:r>
            <a:r>
              <a:rPr lang="en-US" altLang="zh-CN" sz="3600" b="1">
                <a:solidFill>
                  <a:srgbClr val="FF0000"/>
                </a:solidFill>
                <a:latin typeface="Times New Roman" panose="02020603050405020304" pitchFamily="18" charset="0"/>
                <a:ea typeface="宋体" panose="02010600030101010101" pitchFamily="2" charset="-122"/>
              </a:rPr>
              <a:t>”“</a:t>
            </a:r>
            <a:r>
              <a:rPr lang="zh-CN" altLang="en-US" sz="3600" b="1">
                <a:solidFill>
                  <a:srgbClr val="FF0000"/>
                </a:solidFill>
                <a:latin typeface="Times New Roman" panose="02020603050405020304" pitchFamily="18" charset="0"/>
                <a:ea typeface="宋体" panose="02010600030101010101" pitchFamily="2" charset="-122"/>
              </a:rPr>
              <a:t>深</a:t>
            </a:r>
            <a:r>
              <a:rPr lang="en-US" altLang="zh-CN" sz="3600" b="1">
                <a:solidFill>
                  <a:srgbClr val="FF0000"/>
                </a:solidFill>
                <a:latin typeface="Times New Roman" panose="02020603050405020304" pitchFamily="18" charset="0"/>
                <a:ea typeface="宋体" panose="02010600030101010101" pitchFamily="2" charset="-122"/>
              </a:rPr>
              <a:t>”</a:t>
            </a:r>
            <a:r>
              <a:rPr lang="zh-CN" altLang="en-US" sz="3600" b="1">
                <a:solidFill>
                  <a:srgbClr val="FF0000"/>
                </a:solidFill>
                <a:latin typeface="Times New Roman" panose="02020603050405020304" pitchFamily="18" charset="0"/>
                <a:ea typeface="宋体" panose="02010600030101010101" pitchFamily="2" charset="-122"/>
              </a:rPr>
              <a:t>的赏析</a:t>
            </a:r>
            <a:endParaRPr lang="zh-CN" altLang="en-US" sz="3600" b="1">
              <a:solidFill>
                <a:srgbClr val="FF0000"/>
              </a:solidFill>
              <a:latin typeface="Times New Roman" panose="02020603050405020304" pitchFamily="18" charset="0"/>
              <a:ea typeface="宋体" panose="02010600030101010101" pitchFamily="2" charset="-122"/>
            </a:endParaRPr>
          </a:p>
        </p:txBody>
      </p:sp>
      <p:sp>
        <p:nvSpPr>
          <p:cNvPr id="11268" name="文本框 2"/>
          <p:cNvSpPr txBox="1"/>
          <p:nvPr/>
        </p:nvSpPr>
        <p:spPr>
          <a:xfrm>
            <a:off x="74613" y="1831975"/>
            <a:ext cx="8724900" cy="3784600"/>
          </a:xfrm>
          <a:prstGeom prst="rect">
            <a:avLst/>
          </a:prstGeom>
          <a:noFill/>
          <a:ln w="9525">
            <a:noFill/>
          </a:ln>
        </p:spPr>
        <p:txBody>
          <a:bodyPr wrap="square" anchor="t">
            <a:spAutoFit/>
          </a:bodyPr>
          <a:lstStyle/>
          <a:p>
            <a:r>
              <a:rPr lang="zh-CN" altLang="en-US" sz="4000" b="1">
                <a:latin typeface="Times New Roman" panose="02020603050405020304" pitchFamily="18" charset="0"/>
                <a:ea typeface="宋体" panose="02010600030101010101" pitchFamily="2" charset="-122"/>
              </a:rPr>
              <a:t>①一个</a:t>
            </a:r>
            <a:r>
              <a:rPr lang="en-US" altLang="zh-CN" sz="4000" b="1">
                <a:latin typeface="Times New Roman" panose="02020603050405020304" pitchFamily="18" charset="0"/>
                <a:ea typeface="宋体" panose="02010600030101010101" pitchFamily="2" charset="-122"/>
              </a:rPr>
              <a:t>“</a:t>
            </a:r>
            <a:r>
              <a:rPr lang="zh-CN" altLang="en-US" sz="4000" b="1">
                <a:latin typeface="Times New Roman" panose="02020603050405020304" pitchFamily="18" charset="0"/>
                <a:ea typeface="宋体" panose="02010600030101010101" pitchFamily="2" charset="-122"/>
              </a:rPr>
              <a:t>破</a:t>
            </a:r>
            <a:r>
              <a:rPr lang="en-US" altLang="zh-CN" sz="4000" b="1">
                <a:latin typeface="Times New Roman" panose="02020603050405020304" pitchFamily="18" charset="0"/>
                <a:ea typeface="宋体" panose="02010600030101010101" pitchFamily="2" charset="-122"/>
              </a:rPr>
              <a:t>”</a:t>
            </a:r>
            <a:r>
              <a:rPr lang="zh-CN" altLang="en-US" sz="4000" b="1">
                <a:latin typeface="Times New Roman" panose="02020603050405020304" pitchFamily="18" charset="0"/>
                <a:ea typeface="宋体" panose="02010600030101010101" pitchFamily="2" charset="-122"/>
              </a:rPr>
              <a:t>字，写出了</a:t>
            </a:r>
            <a:endParaRPr lang="zh-CN" altLang="en-US" sz="4000" b="1">
              <a:latin typeface="Times New Roman" panose="02020603050405020304" pitchFamily="18" charset="0"/>
              <a:ea typeface="宋体" panose="02010600030101010101" pitchFamily="2" charset="-122"/>
            </a:endParaRPr>
          </a:p>
          <a:p>
            <a:r>
              <a:rPr lang="zh-CN" altLang="en-US" sz="4000" b="1">
                <a:solidFill>
                  <a:srgbClr val="FF0000"/>
                </a:solidFill>
                <a:latin typeface="Times New Roman" panose="02020603050405020304" pitchFamily="18" charset="0"/>
                <a:ea typeface="宋体" panose="02010600030101010101" pitchFamily="2" charset="-122"/>
              </a:rPr>
              <a:t>国都沦陷、城池残破</a:t>
            </a:r>
            <a:r>
              <a:rPr lang="zh-CN" altLang="en-US" sz="4000" b="1">
                <a:latin typeface="Times New Roman" panose="02020603050405020304" pitchFamily="18" charset="0"/>
                <a:ea typeface="宋体" panose="02010600030101010101" pitchFamily="2" charset="-122"/>
              </a:rPr>
              <a:t>的景象，</a:t>
            </a:r>
            <a:endParaRPr lang="zh-CN" altLang="en-US" sz="4000" b="1">
              <a:latin typeface="Times New Roman" panose="02020603050405020304" pitchFamily="18" charset="0"/>
              <a:ea typeface="宋体" panose="02010600030101010101" pitchFamily="2" charset="-122"/>
            </a:endParaRPr>
          </a:p>
          <a:p>
            <a:r>
              <a:rPr lang="zh-CN" altLang="en-US" sz="4000" b="1">
                <a:latin typeface="Times New Roman" panose="02020603050405020304" pitchFamily="18" charset="0"/>
                <a:ea typeface="宋体" panose="02010600030101010101" pitchFamily="2" charset="-122"/>
              </a:rPr>
              <a:t>使人触目惊心。</a:t>
            </a:r>
            <a:endParaRPr lang="zh-CN" altLang="en-US" sz="4000" b="1">
              <a:latin typeface="Times New Roman" panose="02020603050405020304" pitchFamily="18" charset="0"/>
              <a:ea typeface="宋体" panose="02010600030101010101" pitchFamily="2" charset="-122"/>
            </a:endParaRPr>
          </a:p>
          <a:p>
            <a:r>
              <a:rPr lang="zh-CN" altLang="en-US" sz="4000" b="1">
                <a:latin typeface="Times New Roman" panose="02020603050405020304" pitchFamily="18" charset="0"/>
                <a:ea typeface="宋体" panose="02010600030101010101" pitchFamily="2" charset="-122"/>
              </a:rPr>
              <a:t>②一个</a:t>
            </a:r>
            <a:r>
              <a:rPr lang="en-US" altLang="zh-CN" sz="4000" b="1">
                <a:latin typeface="Times New Roman" panose="02020603050405020304" pitchFamily="18" charset="0"/>
                <a:ea typeface="宋体" panose="02010600030101010101" pitchFamily="2" charset="-122"/>
              </a:rPr>
              <a:t>“</a:t>
            </a:r>
            <a:r>
              <a:rPr lang="zh-CN" altLang="en-US" sz="4000" b="1">
                <a:latin typeface="Times New Roman" panose="02020603050405020304" pitchFamily="18" charset="0"/>
                <a:ea typeface="宋体" panose="02010600030101010101" pitchFamily="2" charset="-122"/>
              </a:rPr>
              <a:t>深</a:t>
            </a:r>
            <a:r>
              <a:rPr lang="en-US" altLang="zh-CN" sz="4000" b="1">
                <a:latin typeface="Times New Roman" panose="02020603050405020304" pitchFamily="18" charset="0"/>
                <a:ea typeface="宋体" panose="02010600030101010101" pitchFamily="2" charset="-122"/>
              </a:rPr>
              <a:t>”</a:t>
            </a:r>
            <a:r>
              <a:rPr lang="zh-CN" altLang="en-US" sz="4000" b="1">
                <a:latin typeface="Times New Roman" panose="02020603050405020304" pitchFamily="18" charset="0"/>
                <a:ea typeface="宋体" panose="02010600030101010101" pitchFamily="2" charset="-122"/>
              </a:rPr>
              <a:t>字，写出了</a:t>
            </a:r>
            <a:endParaRPr lang="zh-CN" altLang="en-US" sz="4000" b="1">
              <a:latin typeface="Times New Roman" panose="02020603050405020304" pitchFamily="18" charset="0"/>
              <a:ea typeface="宋体" panose="02010600030101010101" pitchFamily="2" charset="-122"/>
            </a:endParaRPr>
          </a:p>
          <a:p>
            <a:r>
              <a:rPr lang="zh-CN" altLang="en-US" sz="4000" b="1">
                <a:solidFill>
                  <a:srgbClr val="FF0000"/>
                </a:solidFill>
                <a:latin typeface="Times New Roman" panose="02020603050405020304" pitchFamily="18" charset="0"/>
                <a:ea typeface="宋体" panose="02010600030101010101" pitchFamily="2" charset="-122"/>
              </a:rPr>
              <a:t>乱草丛生、一片荒芜</a:t>
            </a:r>
            <a:r>
              <a:rPr lang="zh-CN" altLang="en-US" sz="4000" b="1">
                <a:latin typeface="Times New Roman" panose="02020603050405020304" pitchFamily="18" charset="0"/>
                <a:ea typeface="宋体" panose="02010600030101010101" pitchFamily="2" charset="-122"/>
              </a:rPr>
              <a:t>的景象，</a:t>
            </a:r>
            <a:endParaRPr lang="zh-CN" altLang="en-US" sz="4000" b="1">
              <a:latin typeface="Times New Roman" panose="02020603050405020304" pitchFamily="18" charset="0"/>
              <a:ea typeface="宋体" panose="02010600030101010101" pitchFamily="2" charset="-122"/>
            </a:endParaRPr>
          </a:p>
          <a:p>
            <a:r>
              <a:rPr lang="zh-CN" altLang="en-US" sz="4000" b="1">
                <a:latin typeface="Times New Roman" panose="02020603050405020304" pitchFamily="18" charset="0"/>
                <a:ea typeface="宋体" panose="02010600030101010101" pitchFamily="2" charset="-122"/>
              </a:rPr>
              <a:t>令人满目凄然。</a:t>
            </a:r>
            <a:endParaRPr lang="zh-CN" altLang="en-US" sz="4000" b="1">
              <a:latin typeface="Times New Roman" panose="02020603050405020304" pitchFamily="18" charset="0"/>
              <a:ea typeface="宋体" panose="02010600030101010101" pitchFamily="2" charset="-122"/>
            </a:endParaRPr>
          </a:p>
        </p:txBody>
      </p:sp>
      <p:sp>
        <p:nvSpPr>
          <p:cNvPr id="2" name="圆角矩形 1"/>
          <p:cNvSpPr/>
          <p:nvPr/>
        </p:nvSpPr>
        <p:spPr>
          <a:xfrm>
            <a:off x="74930" y="1831975"/>
            <a:ext cx="6409055" cy="360045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pic>
        <p:nvPicPr>
          <p:cNvPr id="11269" name="New picture"/>
          <p:cNvPicPr/>
          <p:nvPr/>
        </p:nvPicPr>
        <p:blipFill>
          <a:blip r:embed="rId4"/>
          <a:stretch>
            <a:fillRect/>
          </a:stretch>
        </p:blipFill>
        <p:spPr>
          <a:xfrm>
            <a:off x="10845800" y="10248900"/>
            <a:ext cx="3175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2"/>
                                        </p:tgtEl>
                                        <p:attrNameLst>
                                          <p:attrName>ppt_x</p:attrName>
                                        </p:attrNameLst>
                                      </p:cBhvr>
                                      <p:tavLst>
                                        <p:tav tm="0">
                                          <p:val>
                                            <p:strVal val="ppt_x"/>
                                          </p:val>
                                        </p:tav>
                                        <p:tav tm="100000">
                                          <p:val>
                                            <p:strVal val="ppt_x"/>
                                          </p:val>
                                        </p:tav>
                                      </p:tavLst>
                                    </p:anim>
                                    <p:anim calcmode="lin" valueType="num">
                                      <p:cBhvr additive="base">
                                        <p:cTn id="7" dur="500"/>
                                        <p:tgtEl>
                                          <p:spTgt spid="2"/>
                                        </p:tgtEl>
                                        <p:attrNameLst>
                                          <p:attrName>ppt_y</p:attrName>
                                        </p:attrNameLst>
                                      </p:cBhvr>
                                      <p:tavLst>
                                        <p:tav tm="0">
                                          <p:val>
                                            <p:strVal val="ppt_y"/>
                                          </p:val>
                                        </p:tav>
                                        <p:tav tm="100000">
                                          <p:val>
                                            <p:strVal val="1+ppt_h/2"/>
                                          </p:val>
                                        </p:tav>
                                      </p:tavLst>
                                    </p:anim>
                                    <p:set>
                                      <p:cBhvr>
                                        <p:cTn id="8"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85800" y="374650"/>
            <a:ext cx="7772400" cy="5721350"/>
          </a:xfrm>
        </p:spPr>
        <p:txBody>
          <a:bodyPr/>
          <a:lstStyle/>
          <a:p>
            <a:pPr marL="0" indent="0">
              <a:buNone/>
            </a:pPr>
            <a:r>
              <a:rPr lang="zh-CN" altLang="zh-CN" b="1">
                <a:solidFill>
                  <a:srgbClr val="FF0000"/>
                </a:solidFill>
              </a:rPr>
              <a:t>有人说第二句中的</a:t>
            </a:r>
            <a:r>
              <a:rPr lang="en-US" altLang="zh-CN" b="1">
                <a:solidFill>
                  <a:srgbClr val="FF0000"/>
                </a:solidFill>
              </a:rPr>
              <a:t>“</a:t>
            </a:r>
            <a:r>
              <a:rPr lang="zh-CN" altLang="en-US" b="1">
                <a:solidFill>
                  <a:srgbClr val="FF0000"/>
                </a:solidFill>
              </a:rPr>
              <a:t>深</a:t>
            </a:r>
            <a:r>
              <a:rPr lang="en-US" altLang="zh-CN" b="1">
                <a:solidFill>
                  <a:srgbClr val="FF0000"/>
                </a:solidFill>
              </a:rPr>
              <a:t>”</a:t>
            </a:r>
            <a:r>
              <a:rPr lang="zh-CN" altLang="en-US" b="1">
                <a:solidFill>
                  <a:srgbClr val="FF0000"/>
                </a:solidFill>
              </a:rPr>
              <a:t>换成</a:t>
            </a:r>
            <a:r>
              <a:rPr lang="en-US" altLang="zh-CN" b="1">
                <a:solidFill>
                  <a:srgbClr val="FF0000"/>
                </a:solidFill>
              </a:rPr>
              <a:t>“</a:t>
            </a:r>
            <a:r>
              <a:rPr lang="zh-CN" altLang="en-US" b="1">
                <a:solidFill>
                  <a:srgbClr val="FF0000"/>
                </a:solidFill>
              </a:rPr>
              <a:t>生</a:t>
            </a:r>
            <a:r>
              <a:rPr lang="en-US" altLang="zh-CN" b="1">
                <a:solidFill>
                  <a:srgbClr val="FF0000"/>
                </a:solidFill>
              </a:rPr>
              <a:t>”</a:t>
            </a:r>
            <a:r>
              <a:rPr lang="zh-CN" altLang="en-US" b="1">
                <a:solidFill>
                  <a:srgbClr val="FF0000"/>
                </a:solidFill>
              </a:rPr>
              <a:t>字更妙你认为呢？为什么？</a:t>
            </a:r>
            <a:endParaRPr lang="zh-CN" altLang="en-US" b="1">
              <a:solidFill>
                <a:srgbClr val="FF0000"/>
              </a:solidFill>
            </a:endParaRPr>
          </a:p>
          <a:p>
            <a:pPr marL="0" indent="0">
              <a:buNone/>
            </a:pPr>
            <a:endParaRPr lang="zh-CN" altLang="en-US" b="1">
              <a:solidFill>
                <a:srgbClr val="FF0000"/>
              </a:solidFill>
            </a:endParaRPr>
          </a:p>
          <a:p>
            <a:pPr marL="0" indent="0">
              <a:buNone/>
            </a:pPr>
            <a:r>
              <a:rPr lang="zh-CN" altLang="en-US" b="1">
                <a:solidFill>
                  <a:schemeClr val="tx1"/>
                </a:solidFill>
              </a:rPr>
              <a:t>①用</a:t>
            </a:r>
            <a:r>
              <a:rPr lang="en-US" altLang="zh-CN" b="1">
                <a:solidFill>
                  <a:schemeClr val="tx1"/>
                </a:solidFill>
              </a:rPr>
              <a:t>“</a:t>
            </a:r>
            <a:r>
              <a:rPr lang="zh-CN" altLang="en-US" b="1">
                <a:solidFill>
                  <a:schemeClr val="tx1"/>
                </a:solidFill>
              </a:rPr>
              <a:t>深</a:t>
            </a:r>
            <a:r>
              <a:rPr lang="en-US" altLang="zh-CN" b="1">
                <a:solidFill>
                  <a:schemeClr val="tx1"/>
                </a:solidFill>
              </a:rPr>
              <a:t>”</a:t>
            </a:r>
            <a:r>
              <a:rPr lang="zh-CN" altLang="en-US" b="1">
                <a:solidFill>
                  <a:schemeClr val="tx1"/>
                </a:solidFill>
              </a:rPr>
              <a:t>好。</a:t>
            </a:r>
            <a:r>
              <a:rPr lang="en-US" altLang="zh-CN" b="1">
                <a:solidFill>
                  <a:schemeClr val="tx1"/>
                </a:solidFill>
              </a:rPr>
              <a:t>“</a:t>
            </a:r>
            <a:r>
              <a:rPr lang="zh-CN" altLang="en-US" b="1">
                <a:solidFill>
                  <a:schemeClr val="tx1"/>
                </a:solidFill>
              </a:rPr>
              <a:t>城春草木深</a:t>
            </a:r>
            <a:r>
              <a:rPr lang="en-US" altLang="zh-CN" b="1">
                <a:solidFill>
                  <a:schemeClr val="tx1"/>
                </a:solidFill>
              </a:rPr>
              <a:t>”</a:t>
            </a:r>
            <a:r>
              <a:rPr lang="zh-CN" altLang="en-US" b="1">
                <a:solidFill>
                  <a:schemeClr val="tx1"/>
                </a:solidFill>
              </a:rPr>
              <a:t>写出了春天到来草木疯长，荒草萋萋，掩住了战乱后的凄凉景象，让人更觉荒芜。而</a:t>
            </a:r>
            <a:r>
              <a:rPr lang="en-US" altLang="zh-CN" b="1">
                <a:solidFill>
                  <a:schemeClr val="tx1"/>
                </a:solidFill>
              </a:rPr>
              <a:t>“</a:t>
            </a:r>
            <a:r>
              <a:rPr lang="zh-CN" altLang="en-US" b="1">
                <a:solidFill>
                  <a:schemeClr val="tx1"/>
                </a:solidFill>
              </a:rPr>
              <a:t>生</a:t>
            </a:r>
            <a:r>
              <a:rPr lang="en-US" altLang="zh-CN" b="1">
                <a:solidFill>
                  <a:schemeClr val="tx1"/>
                </a:solidFill>
              </a:rPr>
              <a:t>”</a:t>
            </a:r>
            <a:r>
              <a:rPr lang="zh-CN" altLang="en-US" b="1">
                <a:solidFill>
                  <a:schemeClr val="tx1"/>
                </a:solidFill>
              </a:rPr>
              <a:t>字虽然能表现春天的生机，但与诗的意境不符。</a:t>
            </a:r>
            <a:endParaRPr lang="zh-CN" altLang="en-US" b="1">
              <a:solidFill>
                <a:schemeClr val="tx1"/>
              </a:solidFill>
            </a:endParaRPr>
          </a:p>
          <a:p>
            <a:pPr marL="0" indent="0">
              <a:buNone/>
            </a:pPr>
            <a:r>
              <a:rPr lang="zh-CN" altLang="en-US" b="1">
                <a:solidFill>
                  <a:schemeClr val="tx1"/>
                </a:solidFill>
              </a:rPr>
              <a:t>②抒发了作者忧国伤时、念家悲己的复杂感情。</a:t>
            </a:r>
            <a:endParaRPr lang="zh-CN" altLang="en-US" b="1">
              <a:solidFill>
                <a:schemeClr val="tx1"/>
              </a:solidFill>
            </a:endParaRPr>
          </a:p>
        </p:txBody>
      </p:sp>
      <p:sp>
        <p:nvSpPr>
          <p:cNvPr id="4" name="圆角矩形 3"/>
          <p:cNvSpPr/>
          <p:nvPr/>
        </p:nvSpPr>
        <p:spPr>
          <a:xfrm>
            <a:off x="395605" y="1772285"/>
            <a:ext cx="8065135" cy="367284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124</Paragraphs>
  <Slides>26</Slides>
  <Notes>1</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26</vt:i4>
      </vt:variant>
    </vt:vector>
  </HeadingPairs>
  <TitlesOfParts>
    <vt:vector baseType="lpstr" size="37">
      <vt:lpstr>Arial</vt:lpstr>
      <vt:lpstr>Times New Roman</vt:lpstr>
      <vt:lpstr>宋体</vt:lpstr>
      <vt:lpstr>Calibri</vt:lpstr>
      <vt:lpstr>楷体_GB2312</vt:lpstr>
      <vt:lpstr>楷体</vt:lpstr>
      <vt:lpstr>微软雅黑</vt:lpstr>
      <vt:lpstr>Wingdings</vt:lpstr>
      <vt:lpstr>隶书</vt:lpstr>
      <vt:lpstr>华文行楷</vt:lpstr>
      <vt:lpstr>默认设计模板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主旨</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2021-03-28T17:32:19.651</cp:lastPrinted>
  <dcterms:created xsi:type="dcterms:W3CDTF">2021-03-28T17:32:19Z</dcterms:created>
  <dcterms:modified xsi:type="dcterms:W3CDTF">2021-03-28T09:32:21Z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