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" ContentType="application/msword"/>
  <Default Extension="bin" ContentType="application/vnd.openxmlformats-officedocument.oleObject"/>
  <Default Extension="wav" ContentType="audio/x-wav"/>
  <Default Extension="png" ContentType="image/png"/>
  <Default Extension="emf" ContentType="image/x-emf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8" r:id="rId2"/>
    <p:sldMasterId id="2147483666" r:id="rId3"/>
  </p:sldMasterIdLst>
  <p:notesMasterIdLst>
    <p:notesMasterId r:id="rId4"/>
  </p:notesMasterIdLst>
  <p:sldIdLst>
    <p:sldId id="257" r:id="rId5"/>
    <p:sldId id="330" r:id="rId6"/>
    <p:sldId id="260" r:id="rId7"/>
    <p:sldId id="290" r:id="rId8"/>
    <p:sldId id="332" r:id="rId9"/>
    <p:sldId id="333" r:id="rId10"/>
    <p:sldId id="291" r:id="rId11"/>
    <p:sldId id="261" r:id="rId12"/>
    <p:sldId id="277" r:id="rId13"/>
    <p:sldId id="334" r:id="rId14"/>
    <p:sldId id="375" r:id="rId15"/>
    <p:sldId id="258" r:id="rId16"/>
    <p:sldId id="321" r:id="rId17"/>
    <p:sldId id="328" r:id="rId18"/>
    <p:sldId id="323" r:id="rId19"/>
    <p:sldId id="335" r:id="rId20"/>
    <p:sldId id="336" r:id="rId21"/>
    <p:sldId id="411" r:id="rId22"/>
    <p:sldId id="326" r:id="rId23"/>
    <p:sldId id="278" r:id="rId24"/>
    <p:sldId id="279" r:id="rId25"/>
    <p:sldId id="286" r:id="rId26"/>
    <p:sldId id="287" r:id="rId27"/>
    <p:sldId id="288" r:id="rId28"/>
    <p:sldId id="337" r:id="rId29"/>
    <p:sldId id="293" r:id="rId30"/>
    <p:sldId id="324" r:id="rId31"/>
    <p:sldId id="338" r:id="rId32"/>
    <p:sldId id="281" r:id="rId33"/>
    <p:sldId id="325" r:id="rId34"/>
    <p:sldId id="340" r:id="rId35"/>
    <p:sldId id="292" r:id="rId36"/>
    <p:sldId id="341" r:id="rId37"/>
    <p:sldId id="302" r:id="rId38"/>
    <p:sldId id="282" r:id="rId39"/>
    <p:sldId id="303" r:id="rId40"/>
    <p:sldId id="276" r:id="rId41"/>
    <p:sldId id="265" r:id="rId42"/>
    <p:sldId id="284" r:id="rId43"/>
    <p:sldId id="339" r:id="rId44"/>
    <p:sldId id="313" r:id="rId45"/>
    <p:sldId id="314" r:id="rId46"/>
    <p:sldId id="316" r:id="rId47"/>
    <p:sldId id="317" r:id="rId48"/>
    <p:sldId id="318" r:id="rId49"/>
    <p:sldId id="319" r:id="rId50"/>
    <p:sldId id="320" r:id="rId51"/>
  </p:sldIdLst>
  <p:sldSz cx="12190413" cy="6859588"/>
  <p:notesSz cx="6858000" cy="9144000"/>
  <p:custDataLst>
    <p:tags r:id="rId52"/>
  </p:custDataLst>
  <p:defaultTextStyle>
    <a:defPPr>
      <a:defRPr lang="zh-CN"/>
    </a:defPPr>
    <a:lvl1pPr marL="0" lvl="0" indent="0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2925" lvl="1" indent="-85725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7755" lvl="2" indent="-173355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1950" lvl="3" indent="-260350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6780" lvl="4" indent="-347980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347980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347980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347980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347980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96" y="18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notesMaster" Target="notesMasters/notes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slide" Target="slides/slide47.xml" /><Relationship Id="rId52" Type="http://schemas.openxmlformats.org/officeDocument/2006/relationships/tags" Target="tags/tag2.xml" /><Relationship Id="rId53" Type="http://schemas.openxmlformats.org/officeDocument/2006/relationships/presProps" Target="presProps.xml" /><Relationship Id="rId54" Type="http://schemas.openxmlformats.org/officeDocument/2006/relationships/viewProps" Target="viewProps.xml" /><Relationship Id="rId55" Type="http://schemas.openxmlformats.org/officeDocument/2006/relationships/theme" Target="theme/theme1.xml" /><Relationship Id="rId56" Type="http://schemas.openxmlformats.org/officeDocument/2006/relationships/tableStyles" Target="tableStyles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6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108775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108775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D03697-1C57-4D1F-8C37-DF615E568BA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108775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7804143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3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3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3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3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slideMaster" Target="../slideMasters/slideMaster3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jpeg" /><Relationship Id="rId2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jpeg" /><Relationship Id="rId2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jpe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组合 13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2056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8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9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53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1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2021/5/14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0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05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组合 13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2056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8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9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53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1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2021/5/14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0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05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4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3080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1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2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3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2021/5/14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07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07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22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5128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1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2021/5/14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12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12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146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6152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3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4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5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149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2021/5/14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15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15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194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8200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1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2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3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19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2021/5/14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19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19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4_自定义版式">
    <p:bg>
      <p:bgPr>
        <a:solidFill>
          <a:srgbClr val="FC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图片 6"/>
          <p:cNvPicPr>
            <a:picLocks noChangeAspect="1"/>
          </p:cNvPicPr>
          <p:nvPr userDrawn="1"/>
        </p:nvPicPr>
        <p:blipFill>
          <a:blip r:embed="rId1"/>
          <a:srcRect t="70769" r="55481"/>
          <a:stretch>
            <a:fillRect/>
          </a:stretch>
        </p:blipFill>
        <p:spPr>
          <a:xfrm>
            <a:off x="109538" y="5314950"/>
            <a:ext cx="1489075" cy="1468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7"/>
          <p:cNvPicPr>
            <a:picLocks noChangeAspect="1"/>
          </p:cNvPicPr>
          <p:nvPr userDrawn="1"/>
        </p:nvPicPr>
        <p:blipFill>
          <a:blip r:embed="rId2"/>
          <a:srcRect l="55481" t="70769"/>
          <a:stretch>
            <a:fillRect/>
          </a:stretch>
        </p:blipFill>
        <p:spPr>
          <a:xfrm>
            <a:off x="10585450" y="5314950"/>
            <a:ext cx="1490663" cy="1468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8"/>
          <p:cNvPicPr>
            <a:picLocks noChangeAspect="1"/>
          </p:cNvPicPr>
          <p:nvPr userDrawn="1"/>
        </p:nvPicPr>
        <p:blipFill>
          <a:blip r:embed="rId3"/>
          <a:srcRect l="55481" b="70769"/>
          <a:stretch>
            <a:fillRect/>
          </a:stretch>
        </p:blipFill>
        <p:spPr>
          <a:xfrm>
            <a:off x="10585450" y="103188"/>
            <a:ext cx="1490663" cy="1468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9"/>
          <p:cNvPicPr>
            <a:picLocks noChangeAspect="1"/>
          </p:cNvPicPr>
          <p:nvPr userDrawn="1"/>
        </p:nvPicPr>
        <p:blipFill>
          <a:blip r:embed="rId4"/>
          <a:srcRect r="55481" b="70769"/>
          <a:stretch>
            <a:fillRect/>
          </a:stretch>
        </p:blipFill>
        <p:spPr>
          <a:xfrm>
            <a:off x="109538" y="103188"/>
            <a:ext cx="1489075" cy="1468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 dir="vert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37" y="6357938"/>
            <a:ext cx="2844504" cy="366713"/>
          </a:xfr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166" y="6357938"/>
            <a:ext cx="3860398" cy="366713"/>
          </a:xfrm>
        </p:spPr>
        <p:txBody>
          <a:bodyPr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690" y="6357938"/>
            <a:ext cx="2844504" cy="366713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组合 13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2056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8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9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53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1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2021/5/14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0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05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4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3080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1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2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3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2021/5/14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07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07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22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5128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1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2021/5/14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12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12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4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3080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1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2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3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2021/5/14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07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07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146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6152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3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4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5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149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2021/5/14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15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15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194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8200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1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2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3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19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2021/5/14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19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19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4_自定义版式">
    <p:bg>
      <p:bgPr>
        <a:solidFill>
          <a:srgbClr val="FC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图片 6"/>
          <p:cNvPicPr>
            <a:picLocks noChangeAspect="1"/>
          </p:cNvPicPr>
          <p:nvPr userDrawn="1"/>
        </p:nvPicPr>
        <p:blipFill>
          <a:blip r:embed="rId1"/>
          <a:srcRect t="70769" r="55481"/>
          <a:stretch>
            <a:fillRect/>
          </a:stretch>
        </p:blipFill>
        <p:spPr>
          <a:xfrm>
            <a:off x="109538" y="5314950"/>
            <a:ext cx="1489075" cy="1468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7"/>
          <p:cNvPicPr>
            <a:picLocks noChangeAspect="1"/>
          </p:cNvPicPr>
          <p:nvPr userDrawn="1"/>
        </p:nvPicPr>
        <p:blipFill>
          <a:blip r:embed="rId2"/>
          <a:srcRect l="55481" t="70769"/>
          <a:stretch>
            <a:fillRect/>
          </a:stretch>
        </p:blipFill>
        <p:spPr>
          <a:xfrm>
            <a:off x="10585450" y="5314950"/>
            <a:ext cx="1490663" cy="1468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8"/>
          <p:cNvPicPr>
            <a:picLocks noChangeAspect="1"/>
          </p:cNvPicPr>
          <p:nvPr userDrawn="1"/>
        </p:nvPicPr>
        <p:blipFill>
          <a:blip r:embed="rId3"/>
          <a:srcRect l="55481" b="70769"/>
          <a:stretch>
            <a:fillRect/>
          </a:stretch>
        </p:blipFill>
        <p:spPr>
          <a:xfrm>
            <a:off x="10585450" y="103188"/>
            <a:ext cx="1490663" cy="1468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9"/>
          <p:cNvPicPr>
            <a:picLocks noChangeAspect="1"/>
          </p:cNvPicPr>
          <p:nvPr userDrawn="1"/>
        </p:nvPicPr>
        <p:blipFill>
          <a:blip r:embed="rId4"/>
          <a:srcRect r="55481" b="70769"/>
          <a:stretch>
            <a:fillRect/>
          </a:stretch>
        </p:blipFill>
        <p:spPr>
          <a:xfrm>
            <a:off x="109538" y="103188"/>
            <a:ext cx="1489075" cy="1468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 dir="vert"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37" y="6357938"/>
            <a:ext cx="2844504" cy="366713"/>
          </a:xfr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166" y="6357938"/>
            <a:ext cx="3860398" cy="366713"/>
          </a:xfrm>
        </p:spPr>
        <p:txBody>
          <a:bodyPr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690" y="6357938"/>
            <a:ext cx="2844504" cy="366713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305" y="609769"/>
            <a:ext cx="10362121" cy="548792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914305" y="6250136"/>
            <a:ext cx="2539735" cy="457327"/>
          </a:xfrm>
        </p:spPr>
        <p:txBody>
          <a:bodyPr/>
          <a:lstStyle>
            <a:lvl1pPr>
              <a:buFontTx/>
              <a:buNone/>
              <a:defRPr kumimoji="0"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166" y="6250136"/>
            <a:ext cx="3860398" cy="457327"/>
          </a:xfrm>
        </p:spPr>
        <p:txBody>
          <a:bodyPr/>
          <a:lstStyle>
            <a:lvl1pPr algn="ctr">
              <a:buFontTx/>
              <a:buNone/>
              <a:defRPr kumimoji="0"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6690" y="6250136"/>
            <a:ext cx="2539735" cy="457327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zh-CN" altLang="en-US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22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5128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1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2021/5/14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12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12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146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6152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3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4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5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149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2021/5/14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15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15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194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8200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1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2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3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19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2021/5/14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19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19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4_自定义版式">
    <p:bg>
      <p:bgPr>
        <a:solidFill>
          <a:srgbClr val="FC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图片 6"/>
          <p:cNvPicPr>
            <a:picLocks noChangeAspect="1"/>
          </p:cNvPicPr>
          <p:nvPr userDrawn="1"/>
        </p:nvPicPr>
        <p:blipFill>
          <a:blip r:embed="rId1"/>
          <a:srcRect t="70769" r="55481"/>
          <a:stretch>
            <a:fillRect/>
          </a:stretch>
        </p:blipFill>
        <p:spPr>
          <a:xfrm>
            <a:off x="109538" y="5314950"/>
            <a:ext cx="1489075" cy="1468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7"/>
          <p:cNvPicPr>
            <a:picLocks noChangeAspect="1"/>
          </p:cNvPicPr>
          <p:nvPr userDrawn="1"/>
        </p:nvPicPr>
        <p:blipFill>
          <a:blip r:embed="rId2"/>
          <a:srcRect l="55481" t="70769"/>
          <a:stretch>
            <a:fillRect/>
          </a:stretch>
        </p:blipFill>
        <p:spPr>
          <a:xfrm>
            <a:off x="10585450" y="5314950"/>
            <a:ext cx="1490663" cy="1468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8"/>
          <p:cNvPicPr>
            <a:picLocks noChangeAspect="1"/>
          </p:cNvPicPr>
          <p:nvPr userDrawn="1"/>
        </p:nvPicPr>
        <p:blipFill>
          <a:blip r:embed="rId3"/>
          <a:srcRect l="55481" b="70769"/>
          <a:stretch>
            <a:fillRect/>
          </a:stretch>
        </p:blipFill>
        <p:spPr>
          <a:xfrm>
            <a:off x="10585450" y="103188"/>
            <a:ext cx="1490663" cy="1468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9"/>
          <p:cNvPicPr>
            <a:picLocks noChangeAspect="1"/>
          </p:cNvPicPr>
          <p:nvPr userDrawn="1"/>
        </p:nvPicPr>
        <p:blipFill>
          <a:blip r:embed="rId4"/>
          <a:srcRect r="55481" b="70769"/>
          <a:stretch>
            <a:fillRect/>
          </a:stretch>
        </p:blipFill>
        <p:spPr>
          <a:xfrm>
            <a:off x="109538" y="103188"/>
            <a:ext cx="1489075" cy="1468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 dir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37" y="6357938"/>
            <a:ext cx="2844504" cy="366713"/>
          </a:xfr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166" y="6357938"/>
            <a:ext cx="3860398" cy="366713"/>
          </a:xfrm>
        </p:spPr>
        <p:txBody>
          <a:bodyPr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690" y="6357938"/>
            <a:ext cx="2844504" cy="366713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305" y="609769"/>
            <a:ext cx="10362121" cy="548792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914305" y="6250136"/>
            <a:ext cx="2539735" cy="457327"/>
          </a:xfrm>
        </p:spPr>
        <p:txBody>
          <a:bodyPr/>
          <a:lstStyle>
            <a:lvl1pPr>
              <a:buFontTx/>
              <a:buNone/>
              <a:defRPr kumimoji="0"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166" y="6250136"/>
            <a:ext cx="3860398" cy="457327"/>
          </a:xfrm>
        </p:spPr>
        <p:txBody>
          <a:bodyPr/>
          <a:lstStyle>
            <a:lvl1pPr algn="ctr">
              <a:buFontTx/>
              <a:buNone/>
              <a:defRPr kumimoji="0"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6690" y="6250136"/>
            <a:ext cx="2539735" cy="457327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zh-CN" altLang="en-US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4714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22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37" y="6246960"/>
            <a:ext cx="2844504" cy="47638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 kumimoji="0" sz="18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166" y="6246960"/>
            <a:ext cx="3860398" cy="47638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 kumimoji="0" sz="18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690" y="6246960"/>
            <a:ext cx="2844504" cy="47638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z="1800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800" strike="noStrike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slideLayout" Target="../slideLayouts/slideLayout11.xml" /><Relationship Id="rId3" Type="http://schemas.openxmlformats.org/officeDocument/2006/relationships/slideLayout" Target="../slideLayouts/slideLayout12.xml" /><Relationship Id="rId4" Type="http://schemas.openxmlformats.org/officeDocument/2006/relationships/slideLayout" Target="../slideLayouts/slideLayout13.xml" /><Relationship Id="rId5" Type="http://schemas.openxmlformats.org/officeDocument/2006/relationships/slideLayout" Target="../slideLayouts/slideLayout14.xml" /><Relationship Id="rId6" Type="http://schemas.openxmlformats.org/officeDocument/2006/relationships/slideLayout" Target="../slideLayouts/slideLayout15.xml" /><Relationship Id="rId7" Type="http://schemas.openxmlformats.org/officeDocument/2006/relationships/slideLayout" Target="../slideLayouts/slideLayout16.xml" /><Relationship Id="rId8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18.xml" /><Relationship Id="rId3" Type="http://schemas.openxmlformats.org/officeDocument/2006/relationships/slideLayout" Target="../slideLayouts/slideLayout19.xml" /><Relationship Id="rId4" Type="http://schemas.openxmlformats.org/officeDocument/2006/relationships/slideLayout" Target="../slideLayouts/slideLayout20.xml" /><Relationship Id="rId5" Type="http://schemas.openxmlformats.org/officeDocument/2006/relationships/slideLayout" Target="../slideLayouts/slideLayout21.xml" /><Relationship Id="rId6" Type="http://schemas.openxmlformats.org/officeDocument/2006/relationships/slideLayout" Target="../slideLayouts/slideLayout22.xml" /><Relationship Id="rId7" Type="http://schemas.openxmlformats.org/officeDocument/2006/relationships/slideLayout" Target="../slideLayouts/slideLayout23.xml" /><Relationship Id="rId8" Type="http://schemas.openxmlformats.org/officeDocument/2006/relationships/slideLayout" Target="../slideLayouts/slideLayout24.xml" /><Relationship Id="rId9" Type="http://schemas.openxmlformats.org/officeDocument/2006/relationships/theme" Target="../theme/theme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组合 13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</p:grpSp>
      <p:sp>
        <p:nvSpPr>
          <p:cNvPr id="2051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1213" cy="4527550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>
    <p:randomBar dir="vert"/>
  </p:transition>
  <p:timing/>
  <p:txStyles>
    <p:titleStyle>
      <a:lvl1pPr algn="ctr" defTabSz="1087755" rtl="0" eaLnBrk="0" fontAlgn="base" hangingPunct="0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08305" indent="-408305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39725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3730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7925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组合 13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</p:grpSp>
      <p:sp>
        <p:nvSpPr>
          <p:cNvPr id="2051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1213" cy="4527550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</p:sldLayoutIdLst>
  <p:transition>
    <p:randomBar dir="vert"/>
  </p:transition>
  <p:timing/>
  <p:txStyles>
    <p:titleStyle>
      <a:lvl1pPr algn="ctr" defTabSz="1087755" rtl="0" eaLnBrk="0" fontAlgn="base" hangingPunct="0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08305" indent="-408305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39725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3730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7925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组合 13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</p:grpSp>
      <p:sp>
        <p:nvSpPr>
          <p:cNvPr id="2051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1213" cy="4527550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</p:sldLayoutIdLst>
  <p:transition>
    <p:randomBar dir="vert"/>
  </p:transition>
  <p:timing/>
  <p:txStyles>
    <p:titleStyle>
      <a:lvl1pPr algn="ctr" defTabSz="1087755" rtl="0" eaLnBrk="0" fontAlgn="base" hangingPunct="0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08305" indent="-408305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39725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3730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7925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15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16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17.jpeg" /><Relationship Id="rId3" Type="http://schemas.openxmlformats.org/officeDocument/2006/relationships/tags" Target="../tags/tag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1.png" /><Relationship Id="rId3" Type="http://schemas.openxmlformats.org/officeDocument/2006/relationships/image" Target="../media/image9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Relationship Id="rId3" Type="http://schemas.openxmlformats.org/officeDocument/2006/relationships/slide" Target="slide1.xml" TargetMode="Interna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Relationship Id="rId3" Type="http://schemas.openxmlformats.org/officeDocument/2006/relationships/slide" Target="slide36.xml" TargetMode="Interna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4.png" /><Relationship Id="rId3" Type="http://schemas.openxmlformats.org/officeDocument/2006/relationships/slide" Target="slide35.xml" TargetMode="Interna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0.jpeg" /><Relationship Id="rId3" Type="http://schemas.openxmlformats.org/officeDocument/2006/relationships/image" Target="../media/image21.png" /><Relationship Id="rId4" Type="http://schemas.openxmlformats.org/officeDocument/2006/relationships/image" Target="../media/image22.png" /><Relationship Id="rId5" Type="http://schemas.openxmlformats.org/officeDocument/2006/relationships/image" Target="../media/image23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4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Relationship Id="rId3" Type="http://schemas.openxmlformats.org/officeDocument/2006/relationships/audio" Target="../media/audio22.wav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Microsoft_Word_97_-_2003___1.doc" TargetMode="Internal" /><Relationship Id="rId3" Type="http://schemas.openxmlformats.org/officeDocument/2006/relationships/oleObject" Target="../embeddings/oleObject1.bin" /><Relationship Id="rId4" Type="http://schemas.openxmlformats.org/officeDocument/2006/relationships/image" Target="../media/image25.emf" /><Relationship Id="rId5" Type="http://schemas.openxmlformats.org/officeDocument/2006/relationships/vmlDrawing" Target="../drawings/vmlDrawing1.v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Microsoft_Word_97_-_2003___2.doc" TargetMode="Internal" /><Relationship Id="rId3" Type="http://schemas.openxmlformats.org/officeDocument/2006/relationships/oleObject" Target="../embeddings/oleObject2.bin" /><Relationship Id="rId4" Type="http://schemas.openxmlformats.org/officeDocument/2006/relationships/image" Target="../media/image26.emf" /><Relationship Id="rId5" Type="http://schemas.openxmlformats.org/officeDocument/2006/relationships/vmlDrawing" Target="../drawings/vmlDrawing2.v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7.gif" /><Relationship Id="rId3" Type="http://schemas.openxmlformats.org/officeDocument/2006/relationships/image" Target="../media/image28.jpeg" /><Relationship Id="rId4" Type="http://schemas.openxmlformats.org/officeDocument/2006/relationships/audio" Target="../media/audio11.wav" /><Relationship Id="rId5" Type="http://schemas.openxmlformats.org/officeDocument/2006/relationships/audio" Target="../media/audio33.wav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1.png" /><Relationship Id="rId3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3538" y="3656013"/>
            <a:ext cx="6383337" cy="50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350" y="1341438"/>
            <a:ext cx="6383338" cy="884237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10244" name="文本框 7"/>
          <p:cNvSpPr txBox="1"/>
          <p:nvPr/>
        </p:nvSpPr>
        <p:spPr>
          <a:xfrm>
            <a:off x="2060575" y="2205038"/>
            <a:ext cx="8318500" cy="131127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algn="ctr" defTabSz="1085850"/>
            <a:r>
              <a:rPr lang="zh-CN" altLang="en-US" sz="7900" b="1">
                <a:latin typeface="DFKai-SB" panose="03000509000000000000" pitchFamily="65" charset="-120"/>
                <a:ea typeface="华文行楷" pitchFamily="2" charset="-122"/>
              </a:rPr>
              <a:t>兰亭集序</a:t>
            </a:r>
          </a:p>
        </p:txBody>
      </p:sp>
      <p:sp>
        <p:nvSpPr>
          <p:cNvPr id="10245" name="文本框 10"/>
          <p:cNvSpPr txBox="1"/>
          <p:nvPr/>
        </p:nvSpPr>
        <p:spPr>
          <a:xfrm>
            <a:off x="3933825" y="4438650"/>
            <a:ext cx="4418013" cy="687388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algn="ctr" defTabSz="1085850"/>
            <a:r>
              <a:rPr lang="zh-CN" altLang="en-US" sz="3800" b="1">
                <a:latin typeface="DFKai-SB" panose="03000509000000000000" pitchFamily="65" charset="-120"/>
                <a:ea typeface="华文行楷" pitchFamily="2" charset="-122"/>
              </a:rPr>
              <a:t>王羲之</a:t>
            </a:r>
          </a:p>
        </p:txBody>
      </p:sp>
      <p:pic>
        <p:nvPicPr>
          <p:cNvPr id="10248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0513" y="3789363"/>
            <a:ext cx="2435225" cy="2439987"/>
          </a:xfrm>
          <a:prstGeom prst="rect">
            <a:avLst/>
          </a:prstGeom>
          <a:noFill/>
          <a:ln w="9525" cap="flat" cmpd="sng">
            <a:solidFill>
              <a:srgbClr val="99FFCC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>
    <p:randomBar dir="vert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749" y="-168322"/>
            <a:ext cx="9143364" cy="702822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矩形 1"/>
          <p:cNvSpPr/>
          <p:nvPr/>
        </p:nvSpPr>
        <p:spPr>
          <a:xfrm>
            <a:off x="1630075" y="-98452"/>
            <a:ext cx="6819900" cy="706755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※</a:t>
            </a:r>
            <a:r>
              <a:rPr lang="zh-CN" altLang="en-US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常识了解：天干地支纪年法 </a:t>
            </a:r>
          </a:p>
        </p:txBody>
      </p:sp>
      <p:sp>
        <p:nvSpPr>
          <p:cNvPr id="14340" name="矩形 2"/>
          <p:cNvSpPr/>
          <p:nvPr/>
        </p:nvSpPr>
        <p:spPr>
          <a:xfrm>
            <a:off x="1630075" y="1700685"/>
            <a:ext cx="8752731" cy="2651125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天干：甲 乙 丙 丁 戊 己 庚 辛 壬 癸</a:t>
            </a:r>
          </a:p>
          <a:p>
            <a:endParaRPr lang="zh-CN" altLang="en-US" sz="3200" b="1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32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地支：子 丑 寅 卯 辰 巳 午 未 申 酉 戌 亥</a:t>
            </a:r>
          </a:p>
          <a:p>
            <a:pPr>
              <a:lnSpc>
                <a:spcPct val="110000"/>
              </a:lnSpc>
            </a:pPr>
            <a:endParaRPr lang="zh-CN" altLang="en-US" sz="32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2709875" y="1268765"/>
            <a:ext cx="677098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    </a:t>
            </a:r>
            <a:r>
              <a:rPr lang="en-US" altLang="zh-CN" sz="2400">
                <a:latin typeface="Arial" panose="020b0604020202020204" pitchFamily="34" charset="0"/>
              </a:rPr>
              <a:t>jia </a:t>
            </a:r>
            <a:r>
              <a:rPr lang="zh-CN" altLang="en-US" sz="2400">
                <a:latin typeface="Arial" panose="020b0604020202020204" pitchFamily="34" charset="0"/>
              </a:rPr>
              <a:t>  </a:t>
            </a:r>
            <a:r>
              <a:rPr lang="en-US" altLang="zh-CN" sz="2400">
                <a:latin typeface="Arial" panose="020b0604020202020204" pitchFamily="34" charset="0"/>
              </a:rPr>
              <a:t>yi  </a:t>
            </a:r>
            <a:r>
              <a:rPr lang="zh-CN" altLang="en-US" sz="2400">
                <a:latin typeface="Arial" panose="020b0604020202020204" pitchFamily="34" charset="0"/>
              </a:rPr>
              <a:t>  </a:t>
            </a:r>
            <a:r>
              <a:rPr lang="en-US" altLang="zh-CN" sz="2400">
                <a:latin typeface="Arial" panose="020b0604020202020204" pitchFamily="34" charset="0"/>
              </a:rPr>
              <a:t>bing ding wu  ji    geng </a:t>
            </a:r>
            <a:r>
              <a:rPr lang="zh-CN" altLang="en-US" sz="2400">
                <a:latin typeface="Arial" panose="020b0604020202020204" pitchFamily="34" charset="0"/>
              </a:rPr>
              <a:t> </a:t>
            </a:r>
            <a:r>
              <a:rPr lang="en-US" altLang="zh-CN" sz="2400">
                <a:latin typeface="Arial" panose="020b0604020202020204" pitchFamily="34" charset="0"/>
              </a:rPr>
              <a:t>xin  ren gui</a:t>
            </a:r>
          </a:p>
        </p:txBody>
      </p:sp>
      <p:sp>
        <p:nvSpPr>
          <p:cNvPr id="14342" name="Line 6"/>
          <p:cNvSpPr/>
          <p:nvPr/>
        </p:nvSpPr>
        <p:spPr>
          <a:xfrm>
            <a:off x="3165614" y="2215178"/>
            <a:ext cx="5238617" cy="115284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43" name="Line 7"/>
          <p:cNvSpPr/>
          <p:nvPr/>
        </p:nvSpPr>
        <p:spPr>
          <a:xfrm>
            <a:off x="3665815" y="2215178"/>
            <a:ext cx="5216387" cy="114331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44" name="Line 8"/>
          <p:cNvSpPr/>
          <p:nvPr/>
        </p:nvSpPr>
        <p:spPr>
          <a:xfrm flipH="1">
            <a:off x="3214840" y="2061147"/>
            <a:ext cx="1152845" cy="10813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45" name="Line 9"/>
          <p:cNvSpPr/>
          <p:nvPr/>
        </p:nvSpPr>
        <p:spPr>
          <a:xfrm flipH="1">
            <a:off x="3862720" y="2062736"/>
            <a:ext cx="1079800" cy="1079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46" name="Line 10"/>
          <p:cNvSpPr/>
          <p:nvPr/>
        </p:nvSpPr>
        <p:spPr>
          <a:xfrm>
            <a:off x="3141795" y="2277107"/>
            <a:ext cx="1588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47" name="Line 11"/>
          <p:cNvSpPr/>
          <p:nvPr/>
        </p:nvSpPr>
        <p:spPr>
          <a:xfrm flipH="1">
            <a:off x="3665815" y="2215178"/>
            <a:ext cx="0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48" name="Line 12"/>
          <p:cNvSpPr/>
          <p:nvPr/>
        </p:nvSpPr>
        <p:spPr>
          <a:xfrm flipH="1">
            <a:off x="4166017" y="2286635"/>
            <a:ext cx="0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49" name="Line 13"/>
          <p:cNvSpPr/>
          <p:nvPr/>
        </p:nvSpPr>
        <p:spPr>
          <a:xfrm>
            <a:off x="4737676" y="2215178"/>
            <a:ext cx="1587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50" name="Line 14"/>
          <p:cNvSpPr/>
          <p:nvPr/>
        </p:nvSpPr>
        <p:spPr>
          <a:xfrm flipH="1">
            <a:off x="5237877" y="2286635"/>
            <a:ext cx="0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51" name="Line 15"/>
          <p:cNvSpPr/>
          <p:nvPr/>
        </p:nvSpPr>
        <p:spPr>
          <a:xfrm flipH="1">
            <a:off x="5809536" y="2215178"/>
            <a:ext cx="0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52" name="Line 16"/>
          <p:cNvSpPr/>
          <p:nvPr/>
        </p:nvSpPr>
        <p:spPr>
          <a:xfrm flipH="1">
            <a:off x="6309738" y="2286635"/>
            <a:ext cx="0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53" name="Line 17"/>
          <p:cNvSpPr/>
          <p:nvPr/>
        </p:nvSpPr>
        <p:spPr>
          <a:xfrm flipH="1">
            <a:off x="6809938" y="2286635"/>
            <a:ext cx="0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54" name="Line 18"/>
          <p:cNvSpPr/>
          <p:nvPr/>
        </p:nvSpPr>
        <p:spPr>
          <a:xfrm flipH="1">
            <a:off x="7310140" y="2215178"/>
            <a:ext cx="0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55" name="Line 19"/>
          <p:cNvSpPr/>
          <p:nvPr/>
        </p:nvSpPr>
        <p:spPr>
          <a:xfrm flipH="1">
            <a:off x="7881799" y="2286635"/>
            <a:ext cx="0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56" name="Text Box 20"/>
          <p:cNvSpPr txBox="1"/>
          <p:nvPr/>
        </p:nvSpPr>
        <p:spPr>
          <a:xfrm>
            <a:off x="1630075" y="4211219"/>
            <a:ext cx="8427203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1">
                <a:latin typeface="楷体_GB2312" panose="02010609030101010101" charset="-122"/>
                <a:ea typeface="楷体_GB2312" panose="02010609030101010101" charset="-122"/>
              </a:rPr>
              <a:t>例如：</a:t>
            </a:r>
            <a:r>
              <a:rPr lang="zh-CN" altLang="en-US" sz="2400" b="1">
                <a:solidFill>
                  <a:srgbClr val="660066"/>
                </a:solidFill>
                <a:latin typeface="楷体_GB2312" panose="02010609030101010101" charset="-122"/>
                <a:ea typeface="楷体_GB2312" panose="02010609030101010101" charset="-122"/>
              </a:rPr>
              <a:t>辛亥革命、戊戌变法、辛丑条约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</a:rPr>
              <a:t>干支纪年：中国农历采用的一种标记年、月、日、时的方法。把“天干”中的一个字摆在前面，后面配上“地支”中的一个字，这样依次循环就得到六十对不重复的干支组合，亦称六十花甲子。</a:t>
            </a:r>
            <a:r>
              <a:rPr lang="zh-CN" altLang="en-US" sz="2400" b="1" u="sng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</a:rPr>
              <a:t>天干配地支，</a:t>
            </a:r>
            <a:r>
              <a:rPr lang="en-US" altLang="zh-CN" sz="2400" b="1" u="sng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</a:rPr>
              <a:t>60</a:t>
            </a:r>
            <a:r>
              <a:rPr lang="zh-CN" altLang="en-US" sz="2400" b="1" u="sng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</a:rPr>
              <a:t>年一循环。</a:t>
            </a:r>
          </a:p>
        </p:txBody>
      </p:sp>
      <p:sp>
        <p:nvSpPr>
          <p:cNvPr id="14357" name="Text Box 21"/>
          <p:cNvSpPr txBox="1"/>
          <p:nvPr/>
        </p:nvSpPr>
        <p:spPr>
          <a:xfrm>
            <a:off x="2379583" y="3715782"/>
            <a:ext cx="7788851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       </a:t>
            </a:r>
            <a:r>
              <a:rPr lang="en-US" altLang="zh-CN" sz="2000">
                <a:latin typeface="Times New Roman" panose="02020603050405020304" pitchFamily="18" charset="0"/>
              </a:rPr>
              <a:t>zi   chou  yin  mao  chen  si      wu  wei   shen  you   xu    hai</a:t>
            </a:r>
            <a:endParaRPr lang="zh-CN" altLang="en-US" sz="2400" b="1">
              <a:solidFill>
                <a:srgbClr val="000099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</p:spTree>
  </p:cSld>
  <p:clrMapOvr>
    <a:masterClrMapping/>
  </p:clrMapOvr>
  <p:transition>
    <p:randomBar dir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4209" name="Rectangle 2" descr="Large confetti"/>
          <p:cNvSpPr txBox="1">
            <a:spLocks noGrp="1"/>
          </p:cNvSpPr>
          <p:nvPr>
            <p:ph type="title" idx="4294967295"/>
          </p:nvPr>
        </p:nvSpPr>
        <p:spPr>
          <a:xfrm>
            <a:off x="5005402" y="661854"/>
            <a:ext cx="2279648" cy="706755"/>
          </a:xfrm>
          <a:solidFill>
            <a:schemeClr val="tx1"/>
          </a:solidFill>
          <a:ln w="57150" cap="flat" cmpd="thickThin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1465" tIns="45732" rIns="91465" bIns="45732" anchor="t">
            <a:spAutoFit/>
          </a:bodyPr>
          <a:lstStyle/>
          <a:p>
            <a:pPr lvl="0" algn="l" defTabSz="914400" eaLnBrk="1" hangingPunct="1"/>
            <a:r>
              <a:rPr lang="zh-CN" altLang="en-US" sz="4000" b="1" kern="12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传统习俗</a:t>
            </a:r>
          </a:p>
        </p:txBody>
      </p:sp>
      <p:sp>
        <p:nvSpPr>
          <p:cNvPr id="62467" name="矩形 4"/>
          <p:cNvSpPr/>
          <p:nvPr/>
        </p:nvSpPr>
        <p:spPr>
          <a:xfrm>
            <a:off x="2666683" y="1718152"/>
            <a:ext cx="7431564" cy="37090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元宵：元月十五，赏灯吃汤圆。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修禊：三月三日，临水宴饮、洗涤不祥。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寒食：约在清明节前一、二日，禁火寒食。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端午：五月五日。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七夕：七月七日。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中秋：八月十五日。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重阳：九月九日，登高、赏菊、饮酒、敬老。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95220" y="84162"/>
            <a:ext cx="3999979" cy="1900988"/>
          </a:xfrm>
          <a:prstGeom prst="rect">
            <a:avLst/>
          </a:prstGeom>
        </p:spPr>
      </p:pic>
      <p:sp>
        <p:nvSpPr>
          <p:cNvPr id="11267" name="文本框 8"/>
          <p:cNvSpPr txBox="1"/>
          <p:nvPr/>
        </p:nvSpPr>
        <p:spPr>
          <a:xfrm>
            <a:off x="4511675" y="620713"/>
            <a:ext cx="3263900" cy="839787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algn="dist" defTabSz="1085850"/>
            <a:r>
              <a:rPr lang="zh-CN" altLang="en-US" sz="4800" b="1">
                <a:latin typeface="DFKai-SB" panose="03000509000000000000" pitchFamily="65" charset="-120"/>
                <a:ea typeface="DFKai-SB" panose="03000509000000000000" pitchFamily="65" charset="-120"/>
              </a:rPr>
              <a:t>学</a:t>
            </a:r>
            <a:r>
              <a:rPr lang="zh-CN" altLang="en-US" sz="4800" b="1">
                <a:latin typeface="DFKai-SB" panose="03000509000000000000" pitchFamily="65" charset="-120"/>
                <a:ea typeface="华文楷体" pitchFamily="2" charset="-122"/>
              </a:rPr>
              <a:t>习</a:t>
            </a:r>
            <a:r>
              <a:rPr lang="zh-CN" altLang="en-US" sz="4800" b="1">
                <a:latin typeface="DFKai-SB" panose="03000509000000000000" pitchFamily="65" charset="-120"/>
                <a:ea typeface="DFKai-SB" panose="03000509000000000000" pitchFamily="65" charset="-120"/>
              </a:rPr>
              <a:t>目标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506330" y="2205038"/>
            <a:ext cx="5126951" cy="0"/>
          </a:xfrm>
          <a:prstGeom prst="line">
            <a:avLst/>
          </a:prstGeom>
          <a:ln w="25400">
            <a:gradFill>
              <a:gsLst>
                <a:gs pos="100000">
                  <a:srgbClr val="F8F5F7">
                    <a:alpha val="60000"/>
                  </a:srgbClr>
                </a:gs>
                <a:gs pos="0">
                  <a:srgbClr val="F8F5F7">
                    <a:alpha val="54000"/>
                  </a:srgbClr>
                </a:gs>
                <a:gs pos="12000">
                  <a:srgbClr val="F8F5F7"/>
                </a:gs>
                <a:gs pos="42000">
                  <a:schemeClr val="bg1">
                    <a:lumMod val="65000"/>
                  </a:schemeClr>
                </a:gs>
                <a:gs pos="89000">
                  <a:srgbClr val="F8F5F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003090" y="3070225"/>
            <a:ext cx="5123785" cy="0"/>
          </a:xfrm>
          <a:prstGeom prst="line">
            <a:avLst/>
          </a:prstGeom>
          <a:ln w="25400">
            <a:gradFill>
              <a:gsLst>
                <a:gs pos="100000">
                  <a:srgbClr val="F8F5F7">
                    <a:alpha val="60000"/>
                  </a:srgbClr>
                </a:gs>
                <a:gs pos="0">
                  <a:srgbClr val="F8F5F7">
                    <a:alpha val="54000"/>
                  </a:srgbClr>
                </a:gs>
                <a:gs pos="12000">
                  <a:srgbClr val="F8F5F7"/>
                </a:gs>
                <a:gs pos="42000">
                  <a:schemeClr val="bg1">
                    <a:lumMod val="65000"/>
                  </a:schemeClr>
                </a:gs>
                <a:gs pos="89000">
                  <a:srgbClr val="F8F5F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858627" y="4438650"/>
            <a:ext cx="5123785" cy="0"/>
          </a:xfrm>
          <a:prstGeom prst="line">
            <a:avLst/>
          </a:prstGeom>
          <a:ln w="25400">
            <a:gradFill>
              <a:gsLst>
                <a:gs pos="100000">
                  <a:srgbClr val="F8F5F7">
                    <a:alpha val="60000"/>
                  </a:srgbClr>
                </a:gs>
                <a:gs pos="0">
                  <a:srgbClr val="F8F5F7">
                    <a:alpha val="54000"/>
                  </a:srgbClr>
                </a:gs>
                <a:gs pos="12000">
                  <a:srgbClr val="F8F5F7"/>
                </a:gs>
                <a:gs pos="42000">
                  <a:schemeClr val="bg1">
                    <a:lumMod val="65000"/>
                  </a:schemeClr>
                </a:gs>
                <a:gs pos="89000">
                  <a:srgbClr val="F8F5F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074527" y="5446713"/>
            <a:ext cx="5123785" cy="0"/>
          </a:xfrm>
          <a:prstGeom prst="line">
            <a:avLst/>
          </a:prstGeom>
          <a:ln w="25400">
            <a:gradFill>
              <a:gsLst>
                <a:gs pos="100000">
                  <a:srgbClr val="F8F5F7">
                    <a:alpha val="60000"/>
                  </a:srgbClr>
                </a:gs>
                <a:gs pos="0">
                  <a:srgbClr val="F8F5F7">
                    <a:alpha val="54000"/>
                  </a:srgbClr>
                </a:gs>
                <a:gs pos="12000">
                  <a:srgbClr val="F8F5F7"/>
                </a:gs>
                <a:gs pos="42000">
                  <a:schemeClr val="bg1">
                    <a:lumMod val="65000"/>
                  </a:schemeClr>
                </a:gs>
                <a:gs pos="89000">
                  <a:srgbClr val="F8F5F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3" name="文本框 19"/>
          <p:cNvSpPr txBox="1"/>
          <p:nvPr/>
        </p:nvSpPr>
        <p:spPr>
          <a:xfrm>
            <a:off x="1846263" y="1989138"/>
            <a:ext cx="598487" cy="976312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085850"/>
            <a:r>
              <a:rPr lang="en-US" altLang="zh-CN" sz="5700">
                <a:latin typeface="Broadway" pitchFamily="82" charset="0"/>
              </a:rPr>
              <a:t>1</a:t>
            </a:r>
            <a:endParaRPr lang="zh-CN" altLang="en-US" sz="5700">
              <a:latin typeface="Broadway" pitchFamily="82" charset="0"/>
            </a:endParaRPr>
          </a:p>
        </p:txBody>
      </p:sp>
      <p:sp>
        <p:nvSpPr>
          <p:cNvPr id="11274" name="文本框 20"/>
          <p:cNvSpPr txBox="1"/>
          <p:nvPr/>
        </p:nvSpPr>
        <p:spPr>
          <a:xfrm>
            <a:off x="1776413" y="3286125"/>
            <a:ext cx="595312" cy="976313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085850"/>
            <a:r>
              <a:rPr lang="en-US" altLang="zh-CN" sz="5700">
                <a:latin typeface="Broadway" pitchFamily="82" charset="0"/>
              </a:rPr>
              <a:t>2</a:t>
            </a:r>
            <a:endParaRPr lang="zh-CN" altLang="en-US" sz="5700">
              <a:latin typeface="Broadway" pitchFamily="82" charset="0"/>
            </a:endParaRPr>
          </a:p>
        </p:txBody>
      </p:sp>
      <p:sp>
        <p:nvSpPr>
          <p:cNvPr id="11275" name="文本框 21"/>
          <p:cNvSpPr txBox="1"/>
          <p:nvPr/>
        </p:nvSpPr>
        <p:spPr>
          <a:xfrm>
            <a:off x="1846263" y="4510088"/>
            <a:ext cx="598487" cy="976312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085850"/>
            <a:r>
              <a:rPr lang="en-US" altLang="zh-CN" sz="5700">
                <a:latin typeface="Broadway" pitchFamily="82" charset="0"/>
              </a:rPr>
              <a:t>3</a:t>
            </a:r>
            <a:endParaRPr lang="zh-CN" altLang="en-US" sz="5700">
              <a:latin typeface="Broadway" pitchFamily="82" charset="0"/>
            </a:endParaRPr>
          </a:p>
        </p:txBody>
      </p:sp>
      <p:sp>
        <p:nvSpPr>
          <p:cNvPr id="11277" name="文本框 23"/>
          <p:cNvSpPr txBox="1"/>
          <p:nvPr/>
        </p:nvSpPr>
        <p:spPr>
          <a:xfrm>
            <a:off x="2711450" y="2133600"/>
            <a:ext cx="8137525" cy="108267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085850"/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进一步掌握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阅读文言文的方法（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“</a:t>
            </a:r>
            <a:r>
              <a:rPr lang="zh-CN" altLang="en-US" sz="3200" b="1" u="sng">
                <a:latin typeface="Arial" panose="020b0604020202020204" pitchFamily="34" charset="0"/>
                <a:ea typeface="楷体" panose="02010609060101010101" pitchFamily="49" charset="-122"/>
              </a:rPr>
              <a:t>因言释文、因文悟言”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11278" name="文本框 24"/>
          <p:cNvSpPr txBox="1"/>
          <p:nvPr/>
        </p:nvSpPr>
        <p:spPr>
          <a:xfrm>
            <a:off x="2711450" y="3286125"/>
            <a:ext cx="7489825" cy="108267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085850"/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能根据有关语句分析作者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感情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的变化及其原因。</a:t>
            </a:r>
          </a:p>
        </p:txBody>
      </p:sp>
      <p:sp>
        <p:nvSpPr>
          <p:cNvPr id="11279" name="文本框 25"/>
          <p:cNvSpPr txBox="1"/>
          <p:nvPr/>
        </p:nvSpPr>
        <p:spPr>
          <a:xfrm>
            <a:off x="2711450" y="4510088"/>
            <a:ext cx="7921625" cy="108267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085850"/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从感情的变化中理解王羲之对人生的认识和态度。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9548398" y="5292346"/>
            <a:ext cx="2635645" cy="1558679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/>
      <p:bldP spid="11278" grpId="0"/>
      <p:bldP spid="112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矩形 4"/>
          <p:cNvSpPr/>
          <p:nvPr/>
        </p:nvSpPr>
        <p:spPr>
          <a:xfrm>
            <a:off x="2422458" y="1557771"/>
            <a:ext cx="8354157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癸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丑（        ）   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会稽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（         ） </a:t>
            </a:r>
          </a:p>
          <a:p>
            <a:pPr lvl="0" indent="0"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修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事（       ）  激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湍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（         ）</a:t>
            </a:r>
          </a:p>
          <a:p>
            <a:pPr lvl="0" indent="0"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流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觞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（         ）  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怀（         ）</a:t>
            </a:r>
          </a:p>
          <a:p>
            <a:pPr lvl="0" indent="0"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放浪形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骸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（     ）  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趣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舍万殊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(     )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嗟悼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（         ）  彭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殇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（         ）</a:t>
            </a:r>
          </a:p>
        </p:txBody>
      </p:sp>
      <p:sp>
        <p:nvSpPr>
          <p:cNvPr id="6" name="矩形 5"/>
          <p:cNvSpPr/>
          <p:nvPr/>
        </p:nvSpPr>
        <p:spPr>
          <a:xfrm>
            <a:off x="4210480" y="1629227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ɡuǐ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75407" y="1692745"/>
            <a:ext cx="16186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kuài jī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82058" y="2421610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xì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67548" y="2421610"/>
            <a:ext cx="10033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tuān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0138" y="3133008"/>
            <a:ext cx="1208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shānɡ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83427" y="3133008"/>
            <a:ext cx="1208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chěnɡ 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13856" y="3861872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hái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88473" y="3853933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qū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62720" y="4646315"/>
            <a:ext cx="16186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jiē dào 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96090" y="4603441"/>
            <a:ext cx="1208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shānɡ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6" name="文本框2"/>
          <p:cNvSpPr txBox="1"/>
          <p:nvPr/>
        </p:nvSpPr>
        <p:spPr>
          <a:xfrm>
            <a:off x="5158480" y="587538"/>
            <a:ext cx="2286635" cy="706755"/>
          </a:xfrm>
          <a:prstGeom prst="rect">
            <a:avLst/>
          </a:prstGeom>
          <a:solidFill>
            <a:schemeClr val="tx1"/>
          </a:solidFill>
          <a:ln w="57150" cap="flat" cmpd="thickThin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字词正音</a:t>
            </a:r>
            <a:endParaRPr lang="zh-CN" altLang="en-US" sz="40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4" name="TextBox 5"/>
          <p:cNvSpPr txBox="1"/>
          <p:nvPr/>
        </p:nvSpPr>
        <p:spPr>
          <a:xfrm>
            <a:off x="5365547" y="4535159"/>
            <a:ext cx="766023" cy="768350"/>
          </a:xfrm>
          <a:prstGeom prst="rect">
            <a:avLst/>
          </a:prstGeom>
          <a:solidFill>
            <a:srgbClr val="FFCCFF"/>
          </a:solidFill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</a:t>
            </a:r>
          </a:p>
        </p:txBody>
      </p:sp>
      <p:sp>
        <p:nvSpPr>
          <p:cNvPr id="59394" name="TextBox 4"/>
          <p:cNvSpPr txBox="1"/>
          <p:nvPr/>
        </p:nvSpPr>
        <p:spPr>
          <a:xfrm>
            <a:off x="2215708" y="1787386"/>
            <a:ext cx="7758044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朗读全文，理清作者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情感线索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的变化。</a:t>
            </a:r>
          </a:p>
        </p:txBody>
      </p:sp>
      <p:sp>
        <p:nvSpPr>
          <p:cNvPr id="35843" name="Rectangle 3"/>
          <p:cNvSpPr/>
          <p:nvPr/>
        </p:nvSpPr>
        <p:spPr>
          <a:xfrm>
            <a:off x="4510600" y="333468"/>
            <a:ext cx="4393833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>
                <a:solidFill>
                  <a:schemeClr val="bg1"/>
                </a:solidFill>
                <a:latin typeface="Arial" panose="020b0604020202020204" pitchFamily="34" charset="0"/>
                <a:ea typeface="隶书" pitchFamily="1" charset="-122"/>
              </a:rPr>
              <a:t>全文总结</a:t>
            </a:r>
          </a:p>
        </p:txBody>
      </p:sp>
      <p:sp>
        <p:nvSpPr>
          <p:cNvPr id="59393" name="文本框2"/>
          <p:cNvSpPr txBox="1"/>
          <p:nvPr/>
        </p:nvSpPr>
        <p:spPr>
          <a:xfrm>
            <a:off x="5158480" y="802863"/>
            <a:ext cx="2286635" cy="706755"/>
          </a:xfrm>
          <a:prstGeom prst="rect">
            <a:avLst/>
          </a:prstGeom>
          <a:solidFill>
            <a:schemeClr val="tx1"/>
          </a:solidFill>
          <a:ln w="57150" cap="flat" cmpd="thickThin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全文总结</a:t>
            </a:r>
            <a:endParaRPr lang="zh-CN" altLang="en-US" sz="40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TextBox 1"/>
          <p:cNvSpPr txBox="1"/>
          <p:nvPr/>
        </p:nvSpPr>
        <p:spPr>
          <a:xfrm>
            <a:off x="4079950" y="2716014"/>
            <a:ext cx="796511" cy="829945"/>
          </a:xfrm>
          <a:prstGeom prst="rect">
            <a:avLst/>
          </a:prstGeom>
          <a:solidFill>
            <a:srgbClr val="FFCCFF"/>
          </a:solidFill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</a:t>
            </a:r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</a:t>
            </a:r>
          </a:p>
        </p:txBody>
      </p:sp>
      <p:sp>
        <p:nvSpPr>
          <p:cNvPr id="3" name="右箭头 2"/>
          <p:cNvSpPr/>
          <p:nvPr/>
        </p:nvSpPr>
        <p:spPr>
          <a:xfrm>
            <a:off x="5126404" y="3014865"/>
            <a:ext cx="1224303" cy="241367"/>
          </a:xfrm>
          <a:prstGeom prst="rightArrow">
            <a:avLst/>
          </a:prstGeom>
          <a:solidFill>
            <a:srgbClr val="66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noAutofit/>
          </a:bodyPr>
          <a:lstStyle/>
          <a:p>
            <a:pPr lvl="0" algn="l"/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0" name="左箭头 9"/>
          <p:cNvSpPr/>
          <p:nvPr/>
        </p:nvSpPr>
        <p:spPr>
          <a:xfrm rot="-2417018">
            <a:off x="5762215" y="3871718"/>
            <a:ext cx="1294171" cy="225488"/>
          </a:xfrm>
          <a:prstGeom prst="leftArrow">
            <a:avLst>
              <a:gd name="adj1" fmla="val 50000"/>
              <a:gd name="adj2" fmla="val 50087"/>
            </a:avLst>
          </a:prstGeom>
          <a:solidFill>
            <a:srgbClr val="66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46698" y="2710298"/>
            <a:ext cx="792700" cy="829945"/>
          </a:xfrm>
          <a:prstGeom prst="rect">
            <a:avLst/>
          </a:prstGeom>
          <a:solidFill>
            <a:srgbClr val="FFCCFF"/>
          </a:solidFill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痛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45928" y="3499187"/>
            <a:ext cx="110838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天地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7374610" y="2836698"/>
            <a:ext cx="110838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人生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66147" y="4614556"/>
            <a:ext cx="110838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古今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1" grpId="0"/>
      <p:bldP spid="3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3" name="矩形 2"/>
          <p:cNvSpPr/>
          <p:nvPr/>
        </p:nvSpPr>
        <p:spPr>
          <a:xfrm>
            <a:off x="1879382" y="1649871"/>
            <a:ext cx="8431967" cy="43999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20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永和九年，岁在癸丑，</a:t>
            </a:r>
            <a:r>
              <a:rPr lang="zh-CN" altLang="en-US" sz="28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暮春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初，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</a:t>
            </a:r>
            <a:r>
              <a:rPr lang="zh-CN" altLang="en-US" sz="2800" b="1" u="sng">
                <a:latin typeface="黑体" panose="02010609060101010101" pitchFamily="49" charset="-122"/>
                <a:ea typeface="黑体" panose="02010609060101010101" pitchFamily="49" charset="-122"/>
              </a:rPr>
              <a:t>于会稽山阴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2800" b="1" u="sng">
                <a:latin typeface="黑体" panose="02010609060101010101" pitchFamily="49" charset="-122"/>
                <a:ea typeface="黑体" panose="02010609060101010101" pitchFamily="49" charset="-122"/>
              </a:rPr>
              <a:t>兰亭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修禊事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也。群贤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毕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至，少长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咸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集。此地有崇山峻岭，茂林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竹，又有清流激湍，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映带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左右，</a:t>
            </a:r>
            <a:r>
              <a:rPr lang="zh-CN" altLang="en-US" sz="2800" b="1" u="sng">
                <a:latin typeface="黑体" panose="02010609060101010101" pitchFamily="49" charset="-122"/>
                <a:ea typeface="黑体" panose="02010609060101010101" pitchFamily="49" charset="-122"/>
              </a:rPr>
              <a:t>引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为流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觞曲水，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坐其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。虽无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丝竹管弦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，一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觞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咏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，亦足以畅叙幽情。    </a:t>
            </a:r>
          </a:p>
        </p:txBody>
      </p:sp>
      <p:sp>
        <p:nvSpPr>
          <p:cNvPr id="4" name="矩形 3"/>
          <p:cNvSpPr/>
          <p:nvPr/>
        </p:nvSpPr>
        <p:spPr>
          <a:xfrm>
            <a:off x="2022297" y="1143318"/>
            <a:ext cx="1792605" cy="5219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自然段</a:t>
            </a:r>
          </a:p>
        </p:txBody>
      </p:sp>
      <p:sp>
        <p:nvSpPr>
          <p:cNvPr id="6" name="矩形 5"/>
          <p:cNvSpPr/>
          <p:nvPr/>
        </p:nvSpPr>
        <p:spPr>
          <a:xfrm>
            <a:off x="7608673" y="1125851"/>
            <a:ext cx="2786836" cy="737235"/>
          </a:xfrm>
          <a:prstGeom prst="rect">
            <a:avLst/>
          </a:prstGeom>
          <a:noFill/>
          <a:ln w="9525" cap="flat" cmpd="sng">
            <a:solidFill>
              <a:srgbClr val="33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“于会稽山阴之兰亭会”，状语后置</a:t>
            </a:r>
          </a:p>
        </p:txBody>
      </p:sp>
      <p:sp>
        <p:nvSpPr>
          <p:cNvPr id="9" name="矩形 8"/>
          <p:cNvSpPr/>
          <p:nvPr/>
        </p:nvSpPr>
        <p:spPr>
          <a:xfrm>
            <a:off x="4016751" y="4111180"/>
            <a:ext cx="45085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高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95970" y="3253692"/>
            <a:ext cx="45085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都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24633" y="2396203"/>
            <a:ext cx="71882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会集</a:t>
            </a:r>
          </a:p>
        </p:txBody>
      </p:sp>
      <p:sp>
        <p:nvSpPr>
          <p:cNvPr id="12" name="矩形 11"/>
          <p:cNvSpPr/>
          <p:nvPr/>
        </p:nvSpPr>
        <p:spPr>
          <a:xfrm>
            <a:off x="7024311" y="4111180"/>
            <a:ext cx="152273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映衬、围绕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90538" y="4951200"/>
            <a:ext cx="125476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使</a:t>
            </a:r>
            <a:r>
              <a:rPr lang="en-US" altLang="zh-CN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流</a:t>
            </a:r>
          </a:p>
        </p:txBody>
      </p:sp>
      <p:sp>
        <p:nvSpPr>
          <p:cNvPr id="14" name="矩形 13"/>
          <p:cNvSpPr/>
          <p:nvPr/>
        </p:nvSpPr>
        <p:spPr>
          <a:xfrm>
            <a:off x="3862720" y="4951200"/>
            <a:ext cx="71882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排列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23505" y="4951200"/>
            <a:ext cx="71882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旁边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67628" y="5006778"/>
            <a:ext cx="71882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盛况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07924" y="5826156"/>
            <a:ext cx="71882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作诗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325237" y="4111180"/>
            <a:ext cx="71882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作为</a:t>
            </a:r>
          </a:p>
        </p:txBody>
      </p:sp>
      <p:sp>
        <p:nvSpPr>
          <p:cNvPr id="21" name="矩形 20"/>
          <p:cNvSpPr/>
          <p:nvPr/>
        </p:nvSpPr>
        <p:spPr>
          <a:xfrm>
            <a:off x="1879382" y="3253692"/>
            <a:ext cx="500201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的</a:t>
            </a:r>
          </a:p>
        </p:txBody>
      </p:sp>
      <p:sp>
        <p:nvSpPr>
          <p:cNvPr id="22" name="矩形 21"/>
          <p:cNvSpPr/>
          <p:nvPr/>
        </p:nvSpPr>
        <p:spPr>
          <a:xfrm>
            <a:off x="5809536" y="3220344"/>
            <a:ext cx="45085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都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48" name="文本框2"/>
          <p:cNvSpPr txBox="1"/>
          <p:nvPr/>
        </p:nvSpPr>
        <p:spPr>
          <a:xfrm>
            <a:off x="5158480" y="587538"/>
            <a:ext cx="2286635" cy="706755"/>
          </a:xfrm>
          <a:prstGeom prst="rect">
            <a:avLst/>
          </a:prstGeom>
          <a:solidFill>
            <a:schemeClr val="tx1"/>
          </a:solidFill>
          <a:ln w="57150" cap="flat" cmpd="thickThin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课文研读</a:t>
            </a:r>
            <a:endParaRPr lang="zh-CN" altLang="en-US" sz="40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53780" y="5014718"/>
            <a:ext cx="71882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喝酒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23908" y="2391439"/>
            <a:ext cx="152273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助词，无义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4" name="图片 3" descr="兰亭诗会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095" y="0"/>
            <a:ext cx="7742800" cy="6859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2"/>
          <p:cNvSpPr/>
          <p:nvPr/>
        </p:nvSpPr>
        <p:spPr>
          <a:xfrm>
            <a:off x="9332446" y="260422"/>
            <a:ext cx="798195" cy="3034238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流觞曲水图</a:t>
            </a:r>
          </a:p>
        </p:txBody>
      </p:sp>
    </p:spTree>
  </p:cSld>
  <p:clrMapOvr>
    <a:masterClrMapping/>
  </p:clrMapOvr>
  <p:transition>
    <p:randomBar dir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1" descr="流觞曲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255" y="129540"/>
            <a:ext cx="8851265" cy="6600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矩形 2"/>
          <p:cNvSpPr/>
          <p:nvPr/>
        </p:nvSpPr>
        <p:spPr>
          <a:xfrm>
            <a:off x="9621451" y="260422"/>
            <a:ext cx="798195" cy="3022169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流觞曲水图</a:t>
            </a:r>
          </a:p>
        </p:txBody>
      </p:sp>
    </p:spTree>
  </p:cSld>
  <p:clrMapOvr>
    <a:masterClrMapping/>
  </p:clrMapOvr>
  <p:transition>
    <p:randomBar dir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1" name="Picture 10" descr="圖片6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340" y="215900"/>
            <a:ext cx="11615420" cy="64274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 dir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矩形 1"/>
          <p:cNvSpPr/>
          <p:nvPr/>
        </p:nvSpPr>
        <p:spPr>
          <a:xfrm>
            <a:off x="1950839" y="1643519"/>
            <a:ext cx="8360510" cy="3322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2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日也，天朗气清，惠风和畅。仰观宇宙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大，俯察品类之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游目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怀，足以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视听之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娱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可乐也。 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02925" y="1672102"/>
            <a:ext cx="522433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的</a:t>
            </a:r>
          </a:p>
        </p:txBody>
      </p:sp>
      <p:sp>
        <p:nvSpPr>
          <p:cNvPr id="7" name="矩形 6"/>
          <p:cNvSpPr/>
          <p:nvPr/>
        </p:nvSpPr>
        <p:spPr>
          <a:xfrm>
            <a:off x="4510600" y="3717370"/>
            <a:ext cx="857488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用来</a:t>
            </a:r>
          </a:p>
        </p:txBody>
      </p:sp>
      <p:sp>
        <p:nvSpPr>
          <p:cNvPr id="8" name="矩形 7"/>
          <p:cNvSpPr/>
          <p:nvPr/>
        </p:nvSpPr>
        <p:spPr>
          <a:xfrm>
            <a:off x="5807948" y="3717370"/>
            <a:ext cx="1000403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放开</a:t>
            </a:r>
          </a:p>
        </p:txBody>
      </p:sp>
      <p:sp>
        <p:nvSpPr>
          <p:cNvPr id="9" name="矩形 8"/>
          <p:cNvSpPr/>
          <p:nvPr/>
        </p:nvSpPr>
        <p:spPr>
          <a:xfrm>
            <a:off x="7608673" y="3717370"/>
            <a:ext cx="94800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穷尽</a:t>
            </a:r>
          </a:p>
        </p:txBody>
      </p:sp>
      <p:sp>
        <p:nvSpPr>
          <p:cNvPr id="10" name="矩形 9"/>
          <p:cNvSpPr/>
          <p:nvPr/>
        </p:nvSpPr>
        <p:spPr>
          <a:xfrm>
            <a:off x="1990538" y="4798758"/>
            <a:ext cx="86384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实在</a:t>
            </a:r>
          </a:p>
        </p:txBody>
      </p:sp>
      <p:sp>
        <p:nvSpPr>
          <p:cNvPr id="11" name="矩形 10"/>
          <p:cNvSpPr/>
          <p:nvPr/>
        </p:nvSpPr>
        <p:spPr>
          <a:xfrm>
            <a:off x="3430800" y="3717370"/>
            <a:ext cx="935298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繁多</a:t>
            </a:r>
          </a:p>
        </p:txBody>
      </p:sp>
      <p:sp>
        <p:nvSpPr>
          <p:cNvPr id="13" name="矩形 12"/>
          <p:cNvSpPr/>
          <p:nvPr/>
        </p:nvSpPr>
        <p:spPr>
          <a:xfrm>
            <a:off x="2781333" y="2709027"/>
            <a:ext cx="500201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这</a:t>
            </a:r>
          </a:p>
        </p:txBody>
      </p:sp>
      <p:sp>
        <p:nvSpPr>
          <p:cNvPr id="14" name="矩形 13"/>
          <p:cNvSpPr/>
          <p:nvPr/>
        </p:nvSpPr>
        <p:spPr>
          <a:xfrm>
            <a:off x="8893317" y="3755481"/>
            <a:ext cx="874956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乐趣</a:t>
            </a:r>
          </a:p>
        </p:txBody>
      </p:sp>
      <p:sp>
        <p:nvSpPr>
          <p:cNvPr id="45066" name="文本框2"/>
          <p:cNvSpPr txBox="1"/>
          <p:nvPr/>
        </p:nvSpPr>
        <p:spPr>
          <a:xfrm>
            <a:off x="5158480" y="587538"/>
            <a:ext cx="2286635" cy="706755"/>
          </a:xfrm>
          <a:prstGeom prst="rect">
            <a:avLst/>
          </a:prstGeom>
          <a:solidFill>
            <a:schemeClr val="tx1"/>
          </a:solidFill>
          <a:ln w="57150" cap="flat" cmpd="thickThin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课文研读</a:t>
            </a:r>
            <a:endParaRPr lang="zh-CN" altLang="en-US" sz="40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22297" y="1143318"/>
            <a:ext cx="1792605" cy="5219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自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然段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3" name="Picture 2" descr="f6202c6d540fc763cac3899366c159b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365" y="1557338"/>
            <a:ext cx="9144000" cy="530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4079240" y="503238"/>
            <a:ext cx="430212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6000" b="1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兰  亭</a:t>
            </a:r>
            <a:endParaRPr lang="zh-CN" altLang="en-US" sz="4000">
              <a:solidFill>
                <a:schemeClr val="folHlink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文本占位符 53249"/>
          <p:cNvSpPr>
            <a:spLocks noGrp="1"/>
          </p:cNvSpPr>
          <p:nvPr>
            <p:ph type="body" idx="1"/>
          </p:nvPr>
        </p:nvSpPr>
        <p:spPr>
          <a:xfrm>
            <a:off x="609600" y="2971800"/>
            <a:ext cx="11580813" cy="3208338"/>
          </a:xfrm>
        </p:spPr>
        <p:txBody>
          <a:bodyPr lIns="108829" tIns="54414" rIns="108829" bIns="54414"/>
          <a:lstStyle/>
          <a:p>
            <a:pPr>
              <a:buNone/>
            </a:pPr>
            <a:endParaRPr lang="zh-CN" altLang="en-US" sz="4200" b="1"/>
          </a:p>
          <a:p>
            <a:pPr>
              <a:buNone/>
            </a:pPr>
            <a:endParaRPr lang="zh-CN" altLang="en-US" sz="4200" b="1"/>
          </a:p>
          <a:p>
            <a:pPr>
              <a:buNone/>
            </a:pPr>
            <a:endParaRPr lang="zh-CN" altLang="en-US" sz="4200"/>
          </a:p>
        </p:txBody>
      </p:sp>
      <p:sp>
        <p:nvSpPr>
          <p:cNvPr id="53251" name="矩形 53250"/>
          <p:cNvSpPr/>
          <p:nvPr/>
        </p:nvSpPr>
        <p:spPr>
          <a:xfrm>
            <a:off x="622300" y="1412875"/>
            <a:ext cx="10223500" cy="2087563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>
                <a:latin typeface="宋体" panose="02010600030101010101" pitchFamily="2" charset="-122"/>
                <a:ea typeface="楷体" panose="02010609060101010101" pitchFamily="49" charset="-122"/>
              </a:rPr>
              <a:t>⒈首段记叙一次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兰亭集会</a:t>
            </a:r>
            <a:r>
              <a:rPr lang="zh-CN" altLang="en-US" sz="3200" b="1">
                <a:latin typeface="宋体" panose="02010600030101010101" pitchFamily="2" charset="-122"/>
                <a:ea typeface="楷体" panose="02010609060101010101" pitchFamily="49" charset="-122"/>
              </a:rPr>
              <a:t>，这次集会带给作者怎样的情感体验？请找出最能体现作者情感的一个句子。</a:t>
            </a:r>
          </a:p>
          <a:p>
            <a:pPr defTabSz="1294130">
              <a:spcBef>
                <a:spcPct val="5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>
                <a:latin typeface="宋体" panose="02010600030101010101" pitchFamily="2" charset="-122"/>
                <a:ea typeface="楷体" panose="02010609060101010101" pitchFamily="49" charset="-122"/>
              </a:rPr>
              <a:t>             信可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乐</a:t>
            </a:r>
            <a:r>
              <a:rPr lang="zh-CN" altLang="en-US" sz="3200" b="1">
                <a:latin typeface="宋体" panose="02010600030101010101" pitchFamily="2" charset="-122"/>
                <a:ea typeface="楷体" panose="02010609060101010101" pitchFamily="49" charset="-122"/>
              </a:rPr>
              <a:t>也</a:t>
            </a:r>
          </a:p>
        </p:txBody>
      </p:sp>
      <p:sp>
        <p:nvSpPr>
          <p:cNvPr id="53253" name="矩形 53252"/>
          <p:cNvSpPr/>
          <p:nvPr/>
        </p:nvSpPr>
        <p:spPr>
          <a:xfrm>
            <a:off x="696913" y="3789363"/>
            <a:ext cx="10942637" cy="108267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⒉谢灵运认为“天下</a:t>
            </a:r>
            <a:r>
              <a:rPr lang="zh-CN" altLang="en-US" sz="32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良辰美景、赏心乐事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，四者难并” ，试着从这四个方面</a:t>
            </a:r>
            <a:r>
              <a:rPr lang="zh-CN" altLang="en-US" sz="32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体验作者所乐之处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53254" name="矩形 53253"/>
          <p:cNvSpPr/>
          <p:nvPr/>
        </p:nvSpPr>
        <p:spPr>
          <a:xfrm>
            <a:off x="1344613" y="4941888"/>
            <a:ext cx="9850437" cy="763587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/>
            <a:endParaRPr lang="zh-CN" altLang="en-US" sz="4300" b="1">
              <a:latin typeface="Arial" panose="020b0604020202020204" pitchFamily="34" charset="0"/>
            </a:endParaRPr>
          </a:p>
        </p:txBody>
      </p:sp>
      <p:sp>
        <p:nvSpPr>
          <p:cNvPr id="53259" name="文本框 53258"/>
          <p:cNvSpPr txBox="1"/>
          <p:nvPr/>
        </p:nvSpPr>
        <p:spPr>
          <a:xfrm>
            <a:off x="1128713" y="620713"/>
            <a:ext cx="4967287" cy="579437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【</a:t>
            </a:r>
            <a:r>
              <a:rPr lang="zh-CN" altLang="en-US" sz="3200" b="1">
                <a:latin typeface="Arial" panose="020b0604020202020204" pitchFamily="34" charset="0"/>
              </a:rPr>
              <a:t>文本研习</a:t>
            </a:r>
            <a:r>
              <a:rPr lang="en-US" altLang="zh-CN" sz="3200" b="1">
                <a:latin typeface="Arial" panose="020b0604020202020204" pitchFamily="34" charset="0"/>
              </a:rPr>
              <a:t>·</a:t>
            </a:r>
            <a:r>
              <a:rPr lang="zh-CN" altLang="en-US" sz="3200" b="1">
                <a:latin typeface="Arial" panose="020b0604020202020204" pitchFamily="34" charset="0"/>
              </a:rPr>
              <a:t>记宴会之乐</a:t>
            </a:r>
            <a:r>
              <a:rPr lang="en-US" altLang="zh-CN" sz="3200" b="1">
                <a:latin typeface="Arial" panose="020b0604020202020204" pitchFamily="34" charset="0"/>
              </a:rPr>
              <a:t>】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文本框 54273"/>
          <p:cNvSpPr txBox="1"/>
          <p:nvPr/>
        </p:nvSpPr>
        <p:spPr>
          <a:xfrm>
            <a:off x="0" y="0"/>
            <a:ext cx="12190413" cy="5233988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宋体" panose="02010600030101010101" pitchFamily="2" charset="-122"/>
              <a:ea typeface="楷体_GB2312" panose="02010609030101010101" charset="-122"/>
            </a:endParaRPr>
          </a:p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宋体" panose="02010600030101010101" pitchFamily="2" charset="-122"/>
              <a:ea typeface="楷体_GB2312" panose="02010609030101010101" charset="-122"/>
            </a:endParaRPr>
          </a:p>
        </p:txBody>
      </p:sp>
      <p:sp>
        <p:nvSpPr>
          <p:cNvPr id="54275" name="矩形 54274"/>
          <p:cNvSpPr/>
          <p:nvPr/>
        </p:nvSpPr>
        <p:spPr>
          <a:xfrm>
            <a:off x="1992313" y="404813"/>
            <a:ext cx="1655762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良辰</a:t>
            </a:r>
          </a:p>
        </p:txBody>
      </p:sp>
      <p:sp>
        <p:nvSpPr>
          <p:cNvPr id="54276" name="矩形 54275"/>
          <p:cNvSpPr/>
          <p:nvPr/>
        </p:nvSpPr>
        <p:spPr>
          <a:xfrm>
            <a:off x="1992313" y="2493963"/>
            <a:ext cx="7343775" cy="108267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/>
            <a:r>
              <a:rPr lang="zh-CN" altLang="en-US" sz="32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暮春之初（三月）</a:t>
            </a:r>
          </a:p>
          <a:p>
            <a:pPr defTabSz="1294130"/>
            <a:r>
              <a:rPr lang="zh-CN" altLang="en-US" sz="32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天朗气清，惠风和畅</a:t>
            </a:r>
          </a:p>
        </p:txBody>
      </p:sp>
      <p:sp>
        <p:nvSpPr>
          <p:cNvPr id="54285" name="矩形 54284"/>
          <p:cNvSpPr/>
          <p:nvPr/>
        </p:nvSpPr>
        <p:spPr>
          <a:xfrm>
            <a:off x="3933825" y="404813"/>
            <a:ext cx="1660525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美景</a:t>
            </a:r>
          </a:p>
        </p:txBody>
      </p:sp>
      <p:sp>
        <p:nvSpPr>
          <p:cNvPr id="54286" name="矩形 54285"/>
          <p:cNvSpPr/>
          <p:nvPr/>
        </p:nvSpPr>
        <p:spPr>
          <a:xfrm>
            <a:off x="5880100" y="404813"/>
            <a:ext cx="1655763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赏心</a:t>
            </a:r>
          </a:p>
        </p:txBody>
      </p:sp>
      <p:sp>
        <p:nvSpPr>
          <p:cNvPr id="54287" name="矩形 54286"/>
          <p:cNvSpPr/>
          <p:nvPr/>
        </p:nvSpPr>
        <p:spPr>
          <a:xfrm>
            <a:off x="7821613" y="404813"/>
            <a:ext cx="1660525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乐事</a:t>
            </a:r>
          </a:p>
        </p:txBody>
      </p:sp>
      <p:sp>
        <p:nvSpPr>
          <p:cNvPr id="54288" name="直接连接符 54287"/>
          <p:cNvSpPr/>
          <p:nvPr/>
        </p:nvSpPr>
        <p:spPr>
          <a:xfrm flipV="1">
            <a:off x="190500" y="1557338"/>
            <a:ext cx="11999913" cy="0"/>
          </a:xfrm>
          <a:prstGeom prst="line">
            <a:avLst/>
          </a:prstGeom>
          <a:ln w="57150" cap="flat" cmpd="sng">
            <a:solidFill>
              <a:srgbClr val="CC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4289" name="矩形 54288"/>
          <p:cNvSpPr/>
          <p:nvPr/>
        </p:nvSpPr>
        <p:spPr>
          <a:xfrm>
            <a:off x="4438650" y="1630363"/>
            <a:ext cx="2303463" cy="823912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  良辰</a:t>
            </a:r>
          </a:p>
        </p:txBody>
      </p:sp>
      <p:sp>
        <p:nvSpPr>
          <p:cNvPr id="54290" name="矩形 54289"/>
          <p:cNvSpPr/>
          <p:nvPr/>
        </p:nvSpPr>
        <p:spPr>
          <a:xfrm>
            <a:off x="1128713" y="3862388"/>
            <a:ext cx="9359900" cy="205105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3" tIns="45711" rIns="91423" bIns="45711">
            <a:spAutoFit/>
          </a:bodyPr>
          <a:lstStyle/>
          <a:p>
            <a:pPr defTabSz="1085850"/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085850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“暮春三月，江南草长，杂花生树，群莺乱飞。”</a:t>
            </a:r>
          </a:p>
          <a:p>
            <a:pPr defTabSz="1085850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《与陈伯之书》（南北朝时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丘迟）</a:t>
            </a:r>
          </a:p>
          <a:p>
            <a:pPr defTabSz="1085850"/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9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2" name="文本框 61441"/>
          <p:cNvSpPr txBox="1"/>
          <p:nvPr/>
        </p:nvSpPr>
        <p:spPr>
          <a:xfrm>
            <a:off x="0" y="0"/>
            <a:ext cx="12190413" cy="5233988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宋体" panose="02010600030101010101" pitchFamily="2" charset="-122"/>
              <a:ea typeface="楷体_GB2312" panose="02010609030101010101" charset="-122"/>
            </a:endParaRPr>
          </a:p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宋体" panose="02010600030101010101" pitchFamily="2" charset="-122"/>
              <a:ea typeface="楷体_GB2312" panose="02010609030101010101" charset="-122"/>
            </a:endParaRPr>
          </a:p>
        </p:txBody>
      </p:sp>
      <p:sp>
        <p:nvSpPr>
          <p:cNvPr id="61443" name="矩形 61442"/>
          <p:cNvSpPr/>
          <p:nvPr/>
        </p:nvSpPr>
        <p:spPr>
          <a:xfrm>
            <a:off x="1992313" y="404813"/>
            <a:ext cx="1655762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良辰</a:t>
            </a:r>
          </a:p>
        </p:txBody>
      </p:sp>
      <p:sp>
        <p:nvSpPr>
          <p:cNvPr id="61445" name="矩形 61444"/>
          <p:cNvSpPr/>
          <p:nvPr/>
        </p:nvSpPr>
        <p:spPr>
          <a:xfrm>
            <a:off x="4078288" y="1557338"/>
            <a:ext cx="2790825" cy="839787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   </a:t>
            </a:r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  <a:ea typeface="华文新魏" pitchFamily="2" charset="-122"/>
              </a:rPr>
              <a:t>美 景</a:t>
            </a:r>
          </a:p>
        </p:txBody>
      </p:sp>
      <p:sp>
        <p:nvSpPr>
          <p:cNvPr id="61446" name="矩形 61445"/>
          <p:cNvSpPr/>
          <p:nvPr/>
        </p:nvSpPr>
        <p:spPr>
          <a:xfrm>
            <a:off x="2998788" y="2205038"/>
            <a:ext cx="6915150" cy="839787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/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charset="-122"/>
              </a:rPr>
              <a:t>     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会稽山阴之兰亭</a:t>
            </a:r>
          </a:p>
        </p:txBody>
      </p:sp>
      <p:sp>
        <p:nvSpPr>
          <p:cNvPr id="61447" name="文本框 61446"/>
          <p:cNvSpPr txBox="1"/>
          <p:nvPr/>
        </p:nvSpPr>
        <p:spPr>
          <a:xfrm>
            <a:off x="1776413" y="3141663"/>
            <a:ext cx="8853487" cy="54927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/>
            <a:r>
              <a:rPr lang="zh-CN" altLang="en-US" sz="2900" b="1">
                <a:latin typeface="Arial" panose="020b0604020202020204" pitchFamily="34" charset="0"/>
                <a:ea typeface="楷体" panose="02010609060101010101" pitchFamily="49" charset="-122"/>
              </a:rPr>
              <a:t>崇山峻岭，茂林修竹；清</a:t>
            </a:r>
            <a:r>
              <a:rPr lang="zh-CN" altLang="en-US" sz="29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流</a:t>
            </a:r>
            <a:r>
              <a:rPr lang="zh-CN" altLang="en-US" sz="2900" b="1">
                <a:latin typeface="Arial" panose="020b0604020202020204" pitchFamily="34" charset="0"/>
                <a:ea typeface="楷体" panose="02010609060101010101" pitchFamily="49" charset="-122"/>
              </a:rPr>
              <a:t>激</a:t>
            </a:r>
            <a:r>
              <a:rPr lang="zh-CN" altLang="en-US" sz="29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湍</a:t>
            </a:r>
            <a:r>
              <a:rPr lang="zh-CN" altLang="en-US" sz="2900" b="1">
                <a:latin typeface="Arial" panose="020b0604020202020204" pitchFamily="34" charset="0"/>
                <a:ea typeface="楷体" panose="02010609060101010101" pitchFamily="49" charset="-122"/>
              </a:rPr>
              <a:t>，</a:t>
            </a:r>
            <a:r>
              <a:rPr lang="zh-CN" altLang="en-US" sz="29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映带</a:t>
            </a:r>
            <a:r>
              <a:rPr lang="zh-CN" altLang="en-US" sz="2900" b="1">
                <a:latin typeface="Arial" panose="020b0604020202020204" pitchFamily="34" charset="0"/>
                <a:ea typeface="楷体" panose="02010609060101010101" pitchFamily="49" charset="-122"/>
              </a:rPr>
              <a:t>左右。</a:t>
            </a:r>
          </a:p>
        </p:txBody>
      </p:sp>
      <p:sp>
        <p:nvSpPr>
          <p:cNvPr id="61449" name="矩形 61448"/>
          <p:cNvSpPr/>
          <p:nvPr/>
        </p:nvSpPr>
        <p:spPr>
          <a:xfrm>
            <a:off x="3933825" y="404813"/>
            <a:ext cx="1660525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美景</a:t>
            </a:r>
          </a:p>
        </p:txBody>
      </p:sp>
      <p:sp>
        <p:nvSpPr>
          <p:cNvPr id="61450" name="矩形 61449"/>
          <p:cNvSpPr/>
          <p:nvPr/>
        </p:nvSpPr>
        <p:spPr>
          <a:xfrm>
            <a:off x="5880100" y="404813"/>
            <a:ext cx="1655763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赏心</a:t>
            </a:r>
          </a:p>
        </p:txBody>
      </p:sp>
      <p:sp>
        <p:nvSpPr>
          <p:cNvPr id="61451" name="矩形 61450"/>
          <p:cNvSpPr/>
          <p:nvPr/>
        </p:nvSpPr>
        <p:spPr>
          <a:xfrm>
            <a:off x="7821613" y="404813"/>
            <a:ext cx="1660525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乐事</a:t>
            </a:r>
          </a:p>
        </p:txBody>
      </p:sp>
      <p:sp>
        <p:nvSpPr>
          <p:cNvPr id="61452" name="直接连接符 61451"/>
          <p:cNvSpPr/>
          <p:nvPr/>
        </p:nvSpPr>
        <p:spPr>
          <a:xfrm flipV="1">
            <a:off x="190500" y="1557338"/>
            <a:ext cx="11999913" cy="0"/>
          </a:xfrm>
          <a:prstGeom prst="line">
            <a:avLst/>
          </a:prstGeom>
          <a:ln w="57150" cap="flat" cmpd="sng">
            <a:solidFill>
              <a:srgbClr val="CC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1453" name="椭圆形标注 61452"/>
          <p:cNvSpPr/>
          <p:nvPr/>
        </p:nvSpPr>
        <p:spPr>
          <a:xfrm>
            <a:off x="3790950" y="4005263"/>
            <a:ext cx="1152525" cy="719137"/>
          </a:xfrm>
          <a:prstGeom prst="wedgeEllipseCallout">
            <a:avLst>
              <a:gd name="adj1" fmla="val 20111"/>
              <a:gd name="adj2" fmla="val -108718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3" tIns="45711" rIns="91423" bIns="45711"/>
          <a:lstStyle/>
          <a:p>
            <a:pPr algn="ctr" defTabSz="914400"/>
            <a:r>
              <a:rPr lang="zh-CN" altLang="en-US" sz="2900" b="1">
                <a:solidFill>
                  <a:srgbClr val="FF0000"/>
                </a:solidFill>
                <a:latin typeface="Arial" panose="020b0604020202020204" pitchFamily="34" charset="0"/>
              </a:rPr>
              <a:t>高</a:t>
            </a:r>
          </a:p>
        </p:txBody>
      </p:sp>
      <p:sp>
        <p:nvSpPr>
          <p:cNvPr id="61454" name="矩形标注 61453"/>
          <p:cNvSpPr/>
          <p:nvPr/>
        </p:nvSpPr>
        <p:spPr>
          <a:xfrm>
            <a:off x="5448300" y="3862388"/>
            <a:ext cx="5543550" cy="1081087"/>
          </a:xfrm>
          <a:prstGeom prst="wedgeRectCallout">
            <a:avLst>
              <a:gd name="adj1" fmla="val -18940"/>
              <a:gd name="adj2" fmla="val -74963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3" tIns="45711" rIns="91423" bIns="45711"/>
          <a:lstStyle/>
          <a:p>
            <a:pPr defTabSz="914400"/>
            <a:r>
              <a:rPr lang="zh-CN" altLang="en-US" sz="2900" b="1">
                <a:latin typeface="Arial" panose="020b0604020202020204" pitchFamily="34" charset="0"/>
              </a:rPr>
              <a:t>    清澈回旋的</a:t>
            </a:r>
            <a:r>
              <a:rPr lang="zh-CN" altLang="en-US" sz="2900" b="1">
                <a:solidFill>
                  <a:schemeClr val="hlink"/>
                </a:solidFill>
                <a:latin typeface="Arial" panose="020b0604020202020204" pitchFamily="34" charset="0"/>
              </a:rPr>
              <a:t>水流</a:t>
            </a:r>
            <a:r>
              <a:rPr lang="zh-CN" altLang="en-US" sz="2900" b="1">
                <a:latin typeface="Arial" panose="020b0604020202020204" pitchFamily="34" charset="0"/>
              </a:rPr>
              <a:t>，和四周景色</a:t>
            </a:r>
            <a:r>
              <a:rPr lang="zh-CN" altLang="en-US" sz="2900" b="1">
                <a:solidFill>
                  <a:schemeClr val="hlink"/>
                </a:solidFill>
                <a:latin typeface="Arial" panose="020b0604020202020204" pitchFamily="34" charset="0"/>
              </a:rPr>
              <a:t>交相辉映</a:t>
            </a:r>
            <a:r>
              <a:rPr lang="zh-CN" altLang="en-US" sz="2900" b="1"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61455" name="矩形 61454"/>
          <p:cNvSpPr/>
          <p:nvPr/>
        </p:nvSpPr>
        <p:spPr>
          <a:xfrm>
            <a:off x="3070225" y="5368925"/>
            <a:ext cx="4897438" cy="588963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3" tIns="45711" rIns="91423" bIns="45711" anchor="ctr">
            <a:spAutoFit/>
          </a:bodyPr>
          <a:lstStyle/>
          <a:p>
            <a:pPr defTabSz="1085850" eaLnBrk="0" hangingPunct="0"/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2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山环水绕，环境清幽 。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7" grpId="0"/>
      <p:bldP spid="61453" grpId="0"/>
      <p:bldP spid="61454" grpId="0"/>
      <p:bldP spid="614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6" name="文本框 62465"/>
          <p:cNvSpPr txBox="1"/>
          <p:nvPr/>
        </p:nvSpPr>
        <p:spPr>
          <a:xfrm>
            <a:off x="0" y="0"/>
            <a:ext cx="12190413" cy="5233988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宋体" panose="02010600030101010101" pitchFamily="2" charset="-122"/>
              <a:ea typeface="楷体_GB2312" panose="02010609030101010101" charset="-122"/>
            </a:endParaRPr>
          </a:p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宋体" panose="02010600030101010101" pitchFamily="2" charset="-122"/>
              <a:ea typeface="楷体_GB2312" panose="02010609030101010101" charset="-122"/>
            </a:endParaRPr>
          </a:p>
        </p:txBody>
      </p:sp>
      <p:sp>
        <p:nvSpPr>
          <p:cNvPr id="62467" name="矩形 62466"/>
          <p:cNvSpPr/>
          <p:nvPr/>
        </p:nvSpPr>
        <p:spPr>
          <a:xfrm>
            <a:off x="1992313" y="404813"/>
            <a:ext cx="1655762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良辰</a:t>
            </a:r>
          </a:p>
        </p:txBody>
      </p:sp>
      <p:sp>
        <p:nvSpPr>
          <p:cNvPr id="62469" name="矩形 62468"/>
          <p:cNvSpPr/>
          <p:nvPr/>
        </p:nvSpPr>
        <p:spPr>
          <a:xfrm>
            <a:off x="3933825" y="404813"/>
            <a:ext cx="1660525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美景</a:t>
            </a:r>
          </a:p>
        </p:txBody>
      </p:sp>
      <p:sp>
        <p:nvSpPr>
          <p:cNvPr id="62470" name="矩形 62469"/>
          <p:cNvSpPr/>
          <p:nvPr/>
        </p:nvSpPr>
        <p:spPr>
          <a:xfrm>
            <a:off x="5880100" y="404813"/>
            <a:ext cx="1655763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赏心</a:t>
            </a:r>
          </a:p>
        </p:txBody>
      </p:sp>
      <p:sp>
        <p:nvSpPr>
          <p:cNvPr id="62471" name="矩形 62470"/>
          <p:cNvSpPr/>
          <p:nvPr/>
        </p:nvSpPr>
        <p:spPr>
          <a:xfrm>
            <a:off x="7821613" y="404813"/>
            <a:ext cx="1660525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乐事</a:t>
            </a:r>
          </a:p>
        </p:txBody>
      </p:sp>
      <p:sp>
        <p:nvSpPr>
          <p:cNvPr id="62472" name="直接连接符 62471"/>
          <p:cNvSpPr/>
          <p:nvPr/>
        </p:nvSpPr>
        <p:spPr>
          <a:xfrm flipV="1">
            <a:off x="190500" y="1557338"/>
            <a:ext cx="11999913" cy="0"/>
          </a:xfrm>
          <a:prstGeom prst="line">
            <a:avLst/>
          </a:prstGeom>
          <a:ln w="57150" cap="flat" cmpd="sng">
            <a:solidFill>
              <a:srgbClr val="CC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2473" name="矩形 62472"/>
          <p:cNvSpPr/>
          <p:nvPr/>
        </p:nvSpPr>
        <p:spPr>
          <a:xfrm>
            <a:off x="4438650" y="1630363"/>
            <a:ext cx="2303463" cy="823912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  赏心</a:t>
            </a:r>
          </a:p>
        </p:txBody>
      </p:sp>
      <p:sp>
        <p:nvSpPr>
          <p:cNvPr id="62475" name="矩形 62474"/>
          <p:cNvSpPr/>
          <p:nvPr/>
        </p:nvSpPr>
        <p:spPr>
          <a:xfrm>
            <a:off x="696913" y="2565400"/>
            <a:ext cx="11237912" cy="54927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</a:pPr>
            <a:r>
              <a:rPr lang="zh-CN" altLang="en-US" sz="2900" b="1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“</a:t>
            </a:r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仰观宇宙</a:t>
            </a:r>
            <a:r>
              <a:rPr lang="zh-CN" altLang="en-US" sz="29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大，俯察品类</a:t>
            </a:r>
            <a:r>
              <a:rPr lang="zh-CN" altLang="en-US" sz="29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盛，</a:t>
            </a:r>
            <a:r>
              <a:rPr lang="zh-CN" altLang="en-US" sz="29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29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</a:t>
            </a:r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zh-CN" altLang="en-US" sz="29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骋</a:t>
            </a:r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怀，足以</a:t>
            </a:r>
            <a:r>
              <a:rPr lang="zh-CN" altLang="en-US" sz="29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极</a:t>
            </a:r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视听之</a:t>
            </a:r>
            <a:r>
              <a:rPr lang="zh-CN" altLang="en-US" sz="29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娱</a:t>
            </a:r>
            <a:r>
              <a:rPr lang="zh-CN" altLang="en-US" sz="29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9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  <p:sp>
        <p:nvSpPr>
          <p:cNvPr id="62476" name="文本框 62475"/>
          <p:cNvSpPr txBox="1"/>
          <p:nvPr/>
        </p:nvSpPr>
        <p:spPr>
          <a:xfrm>
            <a:off x="1919288" y="3141663"/>
            <a:ext cx="2665412" cy="53340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9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之：定后标志</a:t>
            </a:r>
          </a:p>
        </p:txBody>
      </p:sp>
      <p:sp>
        <p:nvSpPr>
          <p:cNvPr id="62477" name="文本框 62476"/>
          <p:cNvSpPr txBox="1"/>
          <p:nvPr/>
        </p:nvSpPr>
        <p:spPr>
          <a:xfrm>
            <a:off x="5807075" y="3141663"/>
            <a:ext cx="3097213" cy="1636712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900" b="1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所以：用来</a:t>
            </a:r>
            <a:r>
              <a:rPr lang="en-US" altLang="zh-CN" sz="2900" b="1">
                <a:solidFill>
                  <a:schemeClr val="hlink"/>
                </a:solidFill>
                <a:latin typeface="华文楷体" pitchFamily="2" charset="-122"/>
                <a:ea typeface="华文楷体" pitchFamily="2" charset="-122"/>
              </a:rPr>
              <a:t>··</a:t>
            </a:r>
            <a:endParaRPr lang="en-US" altLang="zh-CN" sz="2900" b="1">
              <a:solidFill>
                <a:schemeClr val="hlink"/>
              </a:solidFill>
              <a:latin typeface="Arial" panose="020b0604020202020204" pitchFamily="34" charset="0"/>
              <a:ea typeface="华文楷体" pitchFamily="2" charset="-122"/>
            </a:endParaRPr>
          </a:p>
          <a:p>
            <a:pPr defTabSz="914400">
              <a:spcBef>
                <a:spcPct val="50000"/>
              </a:spcBef>
            </a:pPr>
            <a:r>
              <a:rPr lang="zh-CN" altLang="en-US" sz="2900" b="1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游、骋：使动用法</a:t>
            </a:r>
          </a:p>
        </p:txBody>
      </p:sp>
      <p:sp>
        <p:nvSpPr>
          <p:cNvPr id="62478" name="文本框 62477"/>
          <p:cNvSpPr txBox="1"/>
          <p:nvPr/>
        </p:nvSpPr>
        <p:spPr>
          <a:xfrm>
            <a:off x="9336088" y="3070225"/>
            <a:ext cx="2087562" cy="1195388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900" b="1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极：尽享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2900" b="1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娱：快乐</a:t>
            </a:r>
          </a:p>
        </p:txBody>
      </p:sp>
      <p:sp>
        <p:nvSpPr>
          <p:cNvPr id="62479" name="矩形 62478"/>
          <p:cNvSpPr/>
          <p:nvPr/>
        </p:nvSpPr>
        <p:spPr>
          <a:xfrm>
            <a:off x="3286125" y="4797425"/>
            <a:ext cx="4176713" cy="773113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/>
            <a:r>
              <a:rPr lang="zh-CN" altLang="en-US" sz="4300" b="1">
                <a:latin typeface="Arial" panose="020b0604020202020204" pitchFamily="34" charset="0"/>
                <a:ea typeface="华文行楷" pitchFamily="2" charset="-122"/>
              </a:rPr>
              <a:t>   </a:t>
            </a:r>
            <a:r>
              <a:rPr lang="zh-CN" altLang="en-US" sz="4300" b="1">
                <a:solidFill>
                  <a:schemeClr val="folHlink"/>
                </a:solidFill>
                <a:latin typeface="Arial" panose="020b0604020202020204" pitchFamily="34" charset="0"/>
                <a:ea typeface="华文行楷" pitchFamily="2" charset="-122"/>
              </a:rPr>
              <a:t>心旷神怡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5" grpId="0"/>
      <p:bldP spid="62476" grpId="0"/>
      <p:bldP spid="62477" grpId="0"/>
      <p:bldP spid="62478" grpId="0"/>
      <p:bldP spid="6247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0" name="文本框 63489"/>
          <p:cNvSpPr txBox="1"/>
          <p:nvPr/>
        </p:nvSpPr>
        <p:spPr>
          <a:xfrm>
            <a:off x="0" y="0"/>
            <a:ext cx="12190413" cy="5233988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宋体" panose="02010600030101010101" pitchFamily="2" charset="-122"/>
              <a:ea typeface="楷体_GB2312" panose="02010609030101010101" charset="-122"/>
            </a:endParaRPr>
          </a:p>
          <a:p>
            <a:pPr defTabSz="1294130">
              <a:spcBef>
                <a:spcPct val="50000"/>
              </a:spcBef>
            </a:pPr>
            <a:endParaRPr lang="zh-CN" altLang="en-US" sz="4800" b="1">
              <a:solidFill>
                <a:srgbClr val="000000"/>
              </a:solidFill>
              <a:latin typeface="宋体" panose="02010600030101010101" pitchFamily="2" charset="-122"/>
              <a:ea typeface="楷体_GB2312" panose="02010609030101010101" charset="-122"/>
            </a:endParaRPr>
          </a:p>
        </p:txBody>
      </p:sp>
      <p:sp>
        <p:nvSpPr>
          <p:cNvPr id="63491" name="矩形 63490"/>
          <p:cNvSpPr/>
          <p:nvPr/>
        </p:nvSpPr>
        <p:spPr>
          <a:xfrm>
            <a:off x="1992313" y="404813"/>
            <a:ext cx="1655762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良辰</a:t>
            </a:r>
          </a:p>
        </p:txBody>
      </p:sp>
      <p:sp>
        <p:nvSpPr>
          <p:cNvPr id="63493" name="矩形 63492"/>
          <p:cNvSpPr/>
          <p:nvPr/>
        </p:nvSpPr>
        <p:spPr>
          <a:xfrm>
            <a:off x="3933825" y="404813"/>
            <a:ext cx="1660525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美景</a:t>
            </a:r>
          </a:p>
        </p:txBody>
      </p:sp>
      <p:sp>
        <p:nvSpPr>
          <p:cNvPr id="63494" name="矩形 63493"/>
          <p:cNvSpPr/>
          <p:nvPr/>
        </p:nvSpPr>
        <p:spPr>
          <a:xfrm>
            <a:off x="5880100" y="404813"/>
            <a:ext cx="1655763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赏心</a:t>
            </a:r>
          </a:p>
        </p:txBody>
      </p:sp>
      <p:sp>
        <p:nvSpPr>
          <p:cNvPr id="63495" name="矩形 63494"/>
          <p:cNvSpPr/>
          <p:nvPr/>
        </p:nvSpPr>
        <p:spPr>
          <a:xfrm>
            <a:off x="7821613" y="404813"/>
            <a:ext cx="1660525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乐事</a:t>
            </a:r>
          </a:p>
        </p:txBody>
      </p:sp>
      <p:sp>
        <p:nvSpPr>
          <p:cNvPr id="63496" name="直接连接符 63495"/>
          <p:cNvSpPr/>
          <p:nvPr/>
        </p:nvSpPr>
        <p:spPr>
          <a:xfrm flipV="1">
            <a:off x="190500" y="1557338"/>
            <a:ext cx="11999913" cy="0"/>
          </a:xfrm>
          <a:prstGeom prst="line">
            <a:avLst/>
          </a:prstGeom>
          <a:ln w="57150" cap="flat" cmpd="sng">
            <a:solidFill>
              <a:srgbClr val="CC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3497" name="矩形 63496"/>
          <p:cNvSpPr/>
          <p:nvPr/>
        </p:nvSpPr>
        <p:spPr>
          <a:xfrm>
            <a:off x="4438650" y="1630363"/>
            <a:ext cx="2303463" cy="823912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  乐事</a:t>
            </a:r>
          </a:p>
        </p:txBody>
      </p:sp>
      <p:sp>
        <p:nvSpPr>
          <p:cNvPr id="63499" name="矩形 63498"/>
          <p:cNvSpPr/>
          <p:nvPr/>
        </p:nvSpPr>
        <p:spPr>
          <a:xfrm>
            <a:off x="1128713" y="2565400"/>
            <a:ext cx="9791700" cy="54927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/>
            <a:r>
              <a:rPr lang="zh-CN" altLang="en-US" sz="2900" b="1">
                <a:solidFill>
                  <a:srgbClr val="000000"/>
                </a:solidFill>
                <a:latin typeface="Arial" panose="020b0604020202020204" pitchFamily="34" charset="0"/>
                <a:ea typeface="华文楷体" pitchFamily="2" charset="-122"/>
              </a:rPr>
              <a:t>修</a:t>
            </a:r>
            <a:r>
              <a:rPr lang="zh-CN" altLang="en-US" sz="29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禊</a:t>
            </a:r>
            <a:r>
              <a:rPr lang="zh-CN" altLang="en-US" sz="2900" b="1">
                <a:solidFill>
                  <a:srgbClr val="080808"/>
                </a:solidFill>
                <a:latin typeface="Arial" panose="020b0604020202020204" pitchFamily="34" charset="0"/>
                <a:ea typeface="华文楷体" pitchFamily="2" charset="-122"/>
              </a:rPr>
              <a:t>事</a:t>
            </a:r>
            <a:r>
              <a:rPr lang="zh-CN" altLang="en-US" sz="2900" b="1">
                <a:solidFill>
                  <a:srgbClr val="000000"/>
                </a:solidFill>
                <a:latin typeface="Arial" panose="020b0604020202020204" pitchFamily="34" charset="0"/>
                <a:ea typeface="华文楷体" pitchFamily="2" charset="-122"/>
              </a:rPr>
              <a:t>也。群贤</a:t>
            </a:r>
            <a:r>
              <a:rPr lang="zh-CN" altLang="en-US" sz="29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毕</a:t>
            </a:r>
            <a:r>
              <a:rPr lang="zh-CN" altLang="en-US" sz="2900" b="1">
                <a:latin typeface="Arial" panose="020b0604020202020204" pitchFamily="34" charset="0"/>
                <a:ea typeface="华文楷体" pitchFamily="2" charset="-122"/>
              </a:rPr>
              <a:t>至</a:t>
            </a:r>
            <a:r>
              <a:rPr lang="zh-CN" altLang="en-US" sz="2900" b="1">
                <a:solidFill>
                  <a:srgbClr val="000000"/>
                </a:solidFill>
                <a:latin typeface="Arial" panose="020b0604020202020204" pitchFamily="34" charset="0"/>
                <a:ea typeface="华文楷体" pitchFamily="2" charset="-122"/>
              </a:rPr>
              <a:t>，少长</a:t>
            </a:r>
            <a:r>
              <a:rPr lang="zh-CN" altLang="en-US" sz="29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咸</a:t>
            </a:r>
            <a:r>
              <a:rPr lang="zh-CN" altLang="en-US" sz="2900" b="1">
                <a:latin typeface="Arial" panose="020b0604020202020204" pitchFamily="34" charset="0"/>
                <a:ea typeface="华文楷体" pitchFamily="2" charset="-122"/>
              </a:rPr>
              <a:t>集</a:t>
            </a:r>
            <a:r>
              <a:rPr lang="zh-CN" altLang="en-US" sz="2900" b="1">
                <a:solidFill>
                  <a:srgbClr val="000000"/>
                </a:solidFill>
                <a:latin typeface="Arial" panose="020b0604020202020204" pitchFamily="34" charset="0"/>
                <a:ea typeface="华文楷体" pitchFamily="2" charset="-122"/>
              </a:rPr>
              <a:t>。一觞一咏 ，畅叙</a:t>
            </a:r>
            <a:r>
              <a:rPr lang="zh-CN" altLang="en-US" sz="2900" b="1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幽情</a:t>
            </a:r>
            <a:r>
              <a:rPr lang="zh-CN" altLang="en-US" sz="2900" b="1">
                <a:solidFill>
                  <a:srgbClr val="000000"/>
                </a:solidFill>
                <a:latin typeface="Arial" panose="020b0604020202020204" pitchFamily="34" charset="0"/>
                <a:ea typeface="华文楷体" pitchFamily="2" charset="-122"/>
              </a:rPr>
              <a:t>。</a:t>
            </a:r>
            <a:endParaRPr lang="en-US" altLang="zh-CN" sz="3200" b="1"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63501" name="矩形 63500"/>
          <p:cNvSpPr/>
          <p:nvPr/>
        </p:nvSpPr>
        <p:spPr>
          <a:xfrm>
            <a:off x="982663" y="3070225"/>
            <a:ext cx="2447925" cy="53340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2900" b="1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禊：消灾祈福</a:t>
            </a:r>
          </a:p>
        </p:txBody>
      </p:sp>
      <p:sp>
        <p:nvSpPr>
          <p:cNvPr id="63502" name="文本框 63501"/>
          <p:cNvSpPr txBox="1"/>
          <p:nvPr/>
        </p:nvSpPr>
        <p:spPr>
          <a:xfrm>
            <a:off x="3933825" y="3141663"/>
            <a:ext cx="2449513" cy="53340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900" b="1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毕、咸：都</a:t>
            </a:r>
          </a:p>
        </p:txBody>
      </p:sp>
      <p:sp>
        <p:nvSpPr>
          <p:cNvPr id="63503" name="矩形 63502"/>
          <p:cNvSpPr/>
          <p:nvPr/>
        </p:nvSpPr>
        <p:spPr>
          <a:xfrm>
            <a:off x="7751763" y="3070225"/>
            <a:ext cx="3529012" cy="53340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2900" b="1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幽情：幽雅的情怀</a:t>
            </a:r>
          </a:p>
        </p:txBody>
      </p:sp>
      <p:sp>
        <p:nvSpPr>
          <p:cNvPr id="63504" name="矩形 63503"/>
          <p:cNvSpPr/>
          <p:nvPr/>
        </p:nvSpPr>
        <p:spPr>
          <a:xfrm>
            <a:off x="1344613" y="4233863"/>
            <a:ext cx="8999537" cy="1198562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3" tIns="45711" rIns="91423" bIns="45711" anchor="ctr">
            <a:spAutoFit/>
          </a:bodyPr>
          <a:lstStyle/>
          <a:p>
            <a:pPr defTabSz="1085850" eaLnBrk="0" hangingPunct="0"/>
            <a:r>
              <a:rPr lang="zh-CN" altLang="en-US" sz="2900" b="1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b="1">
                <a:solidFill>
                  <a:schemeClr val="folHlink"/>
                </a:solidFill>
                <a:latin typeface="华文楷体" pitchFamily="2" charset="-122"/>
                <a:ea typeface="华文楷体" pitchFamily="2" charset="-122"/>
              </a:rPr>
              <a:t>名士济济 ，饮酒赋诗，畅叙幽情 。</a:t>
            </a:r>
          </a:p>
          <a:p>
            <a:pPr defTabSz="1085850" eaLnBrk="0" hangingPunct="0"/>
            <a:r>
              <a:rPr lang="zh-CN" altLang="en-US" sz="3200" b="1">
                <a:solidFill>
                  <a:schemeClr val="folHlink"/>
                </a:solidFill>
                <a:latin typeface="华文楷体" pitchFamily="2" charset="-122"/>
                <a:ea typeface="华文楷体" pitchFamily="2" charset="-122"/>
              </a:rPr>
              <a:t>                       </a:t>
            </a:r>
            <a:r>
              <a:rPr lang="zh-CN" altLang="en-US" sz="40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诗意人生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9" grpId="0"/>
      <p:bldP spid="63501" grpId="0"/>
      <p:bldP spid="63502" grpId="0"/>
      <p:bldP spid="63503" grpId="0"/>
      <p:bldP spid="635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133453" y="333468"/>
            <a:ext cx="8068329" cy="19996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理清背诵思路：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记叙了集会的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时间、地点、目的、人物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，由“此地有崇山峻岭”引出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四周环境及场面的铺叙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，最后由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“是日地”领起描写游人的心境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，抒发集会的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心情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。</a:t>
            </a:r>
          </a:p>
        </p:txBody>
      </p:sp>
      <p:pic>
        <p:nvPicPr>
          <p:cNvPr id="28675" name="Picture 3" descr="2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095" y="2637570"/>
            <a:ext cx="9146540" cy="4222335"/>
          </a:xfrm>
          <a:prstGeom prst="rect">
            <a:avLst/>
          </a:prstGeom>
          <a:noFill/>
          <a:ln w="57150" cap="flat" cmpd="thinThick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10" name="文本框 68609"/>
          <p:cNvSpPr txBox="1"/>
          <p:nvPr/>
        </p:nvSpPr>
        <p:spPr>
          <a:xfrm>
            <a:off x="912813" y="404813"/>
            <a:ext cx="4967287" cy="53340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900" b="1">
                <a:latin typeface="Arial" panose="020b0604020202020204" pitchFamily="34" charset="0"/>
                <a:ea typeface="华文楷体" pitchFamily="2" charset="-122"/>
              </a:rPr>
              <a:t>【</a:t>
            </a:r>
            <a:r>
              <a:rPr lang="zh-CN" altLang="en-US" sz="2900" b="1">
                <a:latin typeface="Arial" panose="020b0604020202020204" pitchFamily="34" charset="0"/>
                <a:ea typeface="华文楷体" pitchFamily="2" charset="-122"/>
              </a:rPr>
              <a:t>文本研习</a:t>
            </a:r>
            <a:r>
              <a:rPr lang="en-US" altLang="zh-CN" sz="2900" b="1"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sz="2900" b="1">
                <a:latin typeface="Arial" panose="020b0604020202020204" pitchFamily="34" charset="0"/>
                <a:ea typeface="华文楷体" pitchFamily="2" charset="-122"/>
              </a:rPr>
              <a:t>抒人生之痛</a:t>
            </a:r>
            <a:r>
              <a:rPr lang="en-US" altLang="zh-CN" sz="2900" b="1">
                <a:latin typeface="Arial" panose="020b0604020202020204" pitchFamily="34" charset="0"/>
                <a:ea typeface="华文楷体" pitchFamily="2" charset="-122"/>
              </a:rPr>
              <a:t>】</a:t>
            </a:r>
          </a:p>
        </p:txBody>
      </p:sp>
      <p:sp>
        <p:nvSpPr>
          <p:cNvPr id="68611" name="文本框 68610"/>
          <p:cNvSpPr txBox="1"/>
          <p:nvPr/>
        </p:nvSpPr>
        <p:spPr>
          <a:xfrm>
            <a:off x="696913" y="1054100"/>
            <a:ext cx="10364787" cy="41275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4400"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8612" name="文本框 68611"/>
          <p:cNvSpPr txBox="1"/>
          <p:nvPr/>
        </p:nvSpPr>
        <p:spPr>
          <a:xfrm>
            <a:off x="696913" y="1773238"/>
            <a:ext cx="10796587" cy="1646237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第二节中作者的情感</a:t>
            </a:r>
            <a:r>
              <a:rPr lang="zh-CN" altLang="en-US" sz="4000" b="1">
                <a:latin typeface="Arial" panose="020b0604020202020204" pitchFamily="34" charset="0"/>
                <a:ea typeface="楷体" panose="02010609060101010101" pitchFamily="49" charset="-122"/>
              </a:rPr>
              <a:t>由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乐</a:t>
            </a:r>
            <a:r>
              <a:rPr lang="zh-CN" altLang="en-US" sz="4000" b="1">
                <a:latin typeface="Arial" panose="020b0604020202020204" pitchFamily="34" charset="0"/>
                <a:ea typeface="楷体" panose="02010609060101010101" pitchFamily="49" charset="-122"/>
              </a:rPr>
              <a:t>转为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请从本段中找出最准确的一个字。</a:t>
            </a:r>
          </a:p>
        </p:txBody>
      </p:sp>
      <p:sp>
        <p:nvSpPr>
          <p:cNvPr id="68613" name="文本框 68612"/>
          <p:cNvSpPr txBox="1"/>
          <p:nvPr/>
        </p:nvSpPr>
        <p:spPr>
          <a:xfrm>
            <a:off x="6815138" y="1701800"/>
            <a:ext cx="1006475" cy="91440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痛</a:t>
            </a:r>
          </a:p>
        </p:txBody>
      </p:sp>
      <p:sp>
        <p:nvSpPr>
          <p:cNvPr id="68614" name="文本框 68613"/>
          <p:cNvSpPr txBox="1"/>
          <p:nvPr/>
        </p:nvSpPr>
        <p:spPr>
          <a:xfrm>
            <a:off x="6742113" y="1701800"/>
            <a:ext cx="946150" cy="1327150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 anchor="t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6000" b="1" u="sng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﹖</a:t>
            </a:r>
            <a:endParaRPr lang="zh-CN" altLang="en-US" sz="6000" b="1" u="sng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defTabSz="914400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  <p:bldP spid="686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846035" y="759036"/>
            <a:ext cx="8608229" cy="54775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fontAlgn="base">
              <a:lnSpc>
                <a:spcPts val="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夫人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相与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俯仰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一世。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或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取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诸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怀抱，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悟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言一室之内；或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因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寄所托，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放浪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形骸之外。虽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趣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舍万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殊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，静躁不同，</a:t>
            </a:r>
            <a:r>
              <a:rPr kumimoji="1" lang="zh-CN" altLang="en-US" sz="2800" b="1" i="0" u="sng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当其欣</a:t>
            </a:r>
            <a:r>
              <a:rPr kumimoji="1" lang="zh-CN" altLang="en-US" sz="2800" b="1" i="0" u="sng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于</a:t>
            </a:r>
            <a:r>
              <a:rPr kumimoji="1" lang="zh-CN" altLang="en-US" sz="2800" b="1" i="0" u="sng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所</a:t>
            </a:r>
            <a:r>
              <a:rPr kumimoji="1" lang="zh-CN" altLang="en-US" sz="2800" b="1" i="0" u="sng" strike="noStrike" kern="1200" cap="none" spc="-15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遇</a:t>
            </a:r>
            <a:r>
              <a:rPr kumimoji="1" lang="zh-CN" altLang="en-US" sz="2800" b="1" i="0" strike="noStrike" kern="1200" cap="none" spc="-15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1" lang="zh-CN" altLang="en-US" sz="2800" b="1" i="0" u="none" strike="noStrike" kern="1200" cap="none" spc="-15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暂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得于己，快然自足，不知老之将至；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及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其所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既倦，情随事迁，感慨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系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之矣。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向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之所欣，俯仰之间，已为陈迹，犹不能不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兴怀，况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修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短随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化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，终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期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于尽！古人云：“死生亦大矣”，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岂</a:t>
            </a:r>
            <a:r>
              <a:rPr kumimoji="1" lang="zh-CN" altLang="en-US" sz="28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不痛哉！ </a:t>
            </a:r>
          </a:p>
        </p:txBody>
      </p:sp>
      <p:sp>
        <p:nvSpPr>
          <p:cNvPr id="3" name="矩形 2"/>
          <p:cNvSpPr/>
          <p:nvPr/>
        </p:nvSpPr>
        <p:spPr>
          <a:xfrm>
            <a:off x="2277955" y="663442"/>
            <a:ext cx="1792605" cy="5219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自然段</a:t>
            </a:r>
          </a:p>
        </p:txBody>
      </p:sp>
      <p:sp>
        <p:nvSpPr>
          <p:cNvPr id="5" name="矩形 4"/>
          <p:cNvSpPr/>
          <p:nvPr/>
        </p:nvSpPr>
        <p:spPr>
          <a:xfrm>
            <a:off x="3430800" y="1600645"/>
            <a:ext cx="1152845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相交往</a:t>
            </a:r>
          </a:p>
        </p:txBody>
      </p:sp>
      <p:sp>
        <p:nvSpPr>
          <p:cNvPr id="7" name="矩形 6"/>
          <p:cNvSpPr/>
          <p:nvPr/>
        </p:nvSpPr>
        <p:spPr>
          <a:xfrm>
            <a:off x="7032250" y="1557771"/>
            <a:ext cx="928946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之于</a:t>
            </a:r>
          </a:p>
        </p:txBody>
      </p:sp>
      <p:sp>
        <p:nvSpPr>
          <p:cNvPr id="8" name="矩形 7"/>
          <p:cNvSpPr/>
          <p:nvPr/>
        </p:nvSpPr>
        <p:spPr>
          <a:xfrm>
            <a:off x="7681719" y="736805"/>
            <a:ext cx="2662977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通“晤”，面对面</a:t>
            </a:r>
          </a:p>
        </p:txBody>
      </p:sp>
      <p:sp>
        <p:nvSpPr>
          <p:cNvPr id="9" name="矩形 8"/>
          <p:cNvSpPr/>
          <p:nvPr/>
        </p:nvSpPr>
        <p:spPr>
          <a:xfrm>
            <a:off x="5736490" y="1567298"/>
            <a:ext cx="1151258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有的人</a:t>
            </a:r>
          </a:p>
        </p:txBody>
      </p:sp>
      <p:sp>
        <p:nvSpPr>
          <p:cNvPr id="10" name="矩形 9"/>
          <p:cNvSpPr/>
          <p:nvPr/>
        </p:nvSpPr>
        <p:spPr>
          <a:xfrm>
            <a:off x="5447485" y="2504183"/>
            <a:ext cx="2448605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通“趋”，趋向</a:t>
            </a:r>
          </a:p>
        </p:txBody>
      </p:sp>
      <p:sp>
        <p:nvSpPr>
          <p:cNvPr id="11" name="矩形 10"/>
          <p:cNvSpPr/>
          <p:nvPr/>
        </p:nvSpPr>
        <p:spPr>
          <a:xfrm>
            <a:off x="7967548" y="2466073"/>
            <a:ext cx="86384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不同</a:t>
            </a:r>
          </a:p>
        </p:txBody>
      </p:sp>
      <p:sp>
        <p:nvSpPr>
          <p:cNvPr id="12" name="矩形 11"/>
          <p:cNvSpPr/>
          <p:nvPr/>
        </p:nvSpPr>
        <p:spPr>
          <a:xfrm>
            <a:off x="3938941" y="3368023"/>
            <a:ext cx="840021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暂时</a:t>
            </a:r>
          </a:p>
        </p:txBody>
      </p:sp>
      <p:sp>
        <p:nvSpPr>
          <p:cNvPr id="15" name="矩形 14"/>
          <p:cNvSpPr/>
          <p:nvPr/>
        </p:nvSpPr>
        <p:spPr>
          <a:xfrm>
            <a:off x="2211261" y="3368023"/>
            <a:ext cx="1546655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状语后置</a:t>
            </a:r>
          </a:p>
        </p:txBody>
      </p:sp>
      <p:sp>
        <p:nvSpPr>
          <p:cNvPr id="16" name="矩形 15"/>
          <p:cNvSpPr/>
          <p:nvPr/>
        </p:nvSpPr>
        <p:spPr>
          <a:xfrm>
            <a:off x="2781333" y="4265209"/>
            <a:ext cx="817789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到达</a:t>
            </a:r>
          </a:p>
        </p:txBody>
      </p:sp>
      <p:sp>
        <p:nvSpPr>
          <p:cNvPr id="17" name="矩形 16"/>
          <p:cNvSpPr/>
          <p:nvPr/>
        </p:nvSpPr>
        <p:spPr>
          <a:xfrm>
            <a:off x="1846035" y="4260446"/>
            <a:ext cx="825729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等到</a:t>
            </a:r>
          </a:p>
        </p:txBody>
      </p:sp>
      <p:sp>
        <p:nvSpPr>
          <p:cNvPr id="18" name="矩形 17"/>
          <p:cNvSpPr/>
          <p:nvPr/>
        </p:nvSpPr>
        <p:spPr>
          <a:xfrm>
            <a:off x="2133453" y="6043703"/>
            <a:ext cx="576422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到</a:t>
            </a:r>
          </a:p>
        </p:txBody>
      </p:sp>
      <p:sp>
        <p:nvSpPr>
          <p:cNvPr id="19" name="矩形 18"/>
          <p:cNvSpPr/>
          <p:nvPr/>
        </p:nvSpPr>
        <p:spPr>
          <a:xfrm>
            <a:off x="7821457" y="4265209"/>
            <a:ext cx="80191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过去</a:t>
            </a:r>
          </a:p>
        </p:txBody>
      </p:sp>
      <p:sp>
        <p:nvSpPr>
          <p:cNvPr id="20" name="矩形 19"/>
          <p:cNvSpPr/>
          <p:nvPr/>
        </p:nvSpPr>
        <p:spPr>
          <a:xfrm>
            <a:off x="6379607" y="4265209"/>
            <a:ext cx="824141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附着</a:t>
            </a:r>
          </a:p>
        </p:txBody>
      </p:sp>
      <p:sp>
        <p:nvSpPr>
          <p:cNvPr id="21" name="矩形 20"/>
          <p:cNvSpPr/>
          <p:nvPr/>
        </p:nvSpPr>
        <p:spPr>
          <a:xfrm>
            <a:off x="6235104" y="5129049"/>
            <a:ext cx="500202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因</a:t>
            </a:r>
          </a:p>
        </p:txBody>
      </p:sp>
      <p:sp>
        <p:nvSpPr>
          <p:cNvPr id="23" name="矩形 22"/>
          <p:cNvSpPr/>
          <p:nvPr/>
        </p:nvSpPr>
        <p:spPr>
          <a:xfrm>
            <a:off x="9115629" y="5202095"/>
            <a:ext cx="822553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自然</a:t>
            </a:r>
          </a:p>
        </p:txBody>
      </p:sp>
      <p:sp>
        <p:nvSpPr>
          <p:cNvPr id="25" name="矩形 24"/>
          <p:cNvSpPr/>
          <p:nvPr/>
        </p:nvSpPr>
        <p:spPr>
          <a:xfrm>
            <a:off x="1990538" y="2464484"/>
            <a:ext cx="1202071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依，随</a:t>
            </a:r>
          </a:p>
        </p:txBody>
      </p:sp>
      <p:sp>
        <p:nvSpPr>
          <p:cNvPr id="26" name="矩形 25"/>
          <p:cNvSpPr/>
          <p:nvPr/>
        </p:nvSpPr>
        <p:spPr>
          <a:xfrm>
            <a:off x="3862720" y="2507359"/>
            <a:ext cx="914654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放纵</a:t>
            </a:r>
          </a:p>
        </p:txBody>
      </p:sp>
      <p:sp>
        <p:nvSpPr>
          <p:cNvPr id="60436" name="文本框2"/>
          <p:cNvSpPr txBox="1"/>
          <p:nvPr/>
        </p:nvSpPr>
        <p:spPr>
          <a:xfrm>
            <a:off x="5087023" y="344584"/>
            <a:ext cx="2286635" cy="706755"/>
          </a:xfrm>
          <a:prstGeom prst="rect">
            <a:avLst/>
          </a:prstGeom>
          <a:solidFill>
            <a:schemeClr val="tx1"/>
          </a:solidFill>
          <a:ln w="57150" cap="flat" cmpd="thickThin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课文研读</a:t>
            </a:r>
            <a:endParaRPr lang="zh-CN" altLang="en-US" sz="40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85095" y="5202095"/>
            <a:ext cx="576423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长</a:t>
            </a:r>
          </a:p>
        </p:txBody>
      </p:sp>
      <p:sp>
        <p:nvSpPr>
          <p:cNvPr id="6" name="矩形 5"/>
          <p:cNvSpPr/>
          <p:nvPr/>
        </p:nvSpPr>
        <p:spPr>
          <a:xfrm>
            <a:off x="7572150" y="6098964"/>
            <a:ext cx="847325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怎么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  <p:cond evt="onBegin" delay="0">
                          <p:tn val="60"/>
                        </p:cond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  <p:cond evt="onBegin" delay="0">
                          <p:tn val="66"/>
                        </p:cond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  <p:cond evt="onBegin" delay="0">
                          <p:tn val="72"/>
                        </p:cond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  <p:cond evt="onBegin" delay="0">
                          <p:tn val="78"/>
                        </p:cond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  <p:cond evt="onBegin" delay="0">
                          <p:tn val="84"/>
                        </p:cond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  <p:cond evt="onBegin" delay="0">
                          <p:tn val="90"/>
                        </p:cond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  <p:cond evt="onBegin" delay="0">
                          <p:tn val="96"/>
                        </p:cond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  <p:cond evt="onBegin" delay="0">
                          <p:tn val="102"/>
                        </p:cond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  <p:cond evt="onBegin" delay="0">
                          <p:tn val="108"/>
                        </p:cond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  <p:cond evt="onBegin" delay="0">
                          <p:tn val="114"/>
                        </p:cond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9" grpId="1"/>
      <p:bldP spid="10" grpId="0"/>
      <p:bldP spid="11" grpId="0"/>
      <p:bldP spid="12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5" grpId="0"/>
      <p:bldP spid="26" grpId="0"/>
      <p:bldP spid="4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7890" name="Group 2"/>
          <p:cNvGrpSpPr/>
          <p:nvPr/>
        </p:nvGrpSpPr>
        <p:grpSpPr>
          <a:xfrm>
            <a:off x="8759930" y="3574456"/>
            <a:ext cx="935298" cy="1224302"/>
            <a:chExt cx="1889" cy="1009"/>
          </a:xfrm>
        </p:grpSpPr>
        <p:grpSp>
          <p:nvGrpSpPr>
            <p:cNvPr id="37897" name="Group 3"/>
            <p:cNvGrpSpPr/>
            <p:nvPr/>
          </p:nvGrpSpPr>
          <p:grpSpPr>
            <a:xfrm>
              <a:off x="0" y="90"/>
              <a:ext cx="1889" cy="919"/>
              <a:chExt cx="1926" cy="937"/>
            </a:xfrm>
          </p:grpSpPr>
          <p:sp>
            <p:nvSpPr>
              <p:cNvPr id="37902" name="Oval 9"/>
              <p:cNvSpPr/>
              <p:nvPr/>
            </p:nvSpPr>
            <p:spPr>
              <a:xfrm>
                <a:off x="20" y="30"/>
                <a:ext cx="1906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004A4A"/>
                  </a:gs>
                </a:gsLst>
                <a:lin ang="18900000" scaled="1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4800">
                  <a:latin typeface="Arial" panose="020b0604020202020204" pitchFamily="34" charset="0"/>
                </a:endParaRPr>
              </a:p>
            </p:txBody>
          </p:sp>
          <p:sp>
            <p:nvSpPr>
              <p:cNvPr id="37903" name="Oval 10"/>
              <p:cNvSpPr/>
              <p:nvPr/>
            </p:nvSpPr>
            <p:spPr>
              <a:xfrm>
                <a:off x="0" y="0"/>
                <a:ext cx="1906" cy="907"/>
              </a:xfrm>
              <a:prstGeom prst="ellipse">
                <a:avLst/>
              </a:prstGeom>
              <a:gradFill rotWithShape="1">
                <a:gsLst>
                  <a:gs pos="0">
                    <a:srgbClr val="8ED2D2"/>
                  </a:gs>
                  <a:gs pos="100000">
                    <a:schemeClr val="hlink"/>
                  </a:gs>
                </a:gsLst>
                <a:lin ang="18900000" scaled="1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4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7898" name="Oval 11"/>
            <p:cNvSpPr/>
            <p:nvPr/>
          </p:nvSpPr>
          <p:spPr>
            <a:xfrm>
              <a:off x="90" y="0"/>
              <a:ext cx="1690" cy="845"/>
            </a:xfrm>
            <a:prstGeom prst="ellipse">
              <a:avLst/>
            </a:prstGeom>
            <a:gradFill rotWithShape="1">
              <a:gsLst>
                <a:gs pos="0">
                  <a:srgbClr val="576869"/>
                </a:gs>
                <a:gs pos="100000">
                  <a:schemeClr val="accent1"/>
                </a:gs>
              </a:gsLst>
              <a:lin ang="18900000" scaled="1"/>
            </a:gradFill>
            <a:ln w="9525">
              <a:noFill/>
            </a:ln>
          </p:spPr>
          <p:txBody>
            <a:bodyPr vert="eaVert" wrap="none" anchor="ctr"/>
            <a:lstStyle/>
            <a:p>
              <a:endParaRPr lang="zh-CN" altLang="en-US" sz="4800">
                <a:latin typeface="Arial" panose="020b0604020202020204" pitchFamily="34" charset="0"/>
              </a:endParaRPr>
            </a:p>
          </p:txBody>
        </p:sp>
        <p:sp>
          <p:nvSpPr>
            <p:cNvPr id="37899" name="Oval 12"/>
            <p:cNvSpPr/>
            <p:nvPr/>
          </p:nvSpPr>
          <p:spPr>
            <a:xfrm>
              <a:off x="112" y="5"/>
              <a:ext cx="1648" cy="82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E7F4F5"/>
                </a:gs>
              </a:gsLst>
              <a:lin ang="18900000" scaled="1"/>
            </a:gradFill>
            <a:ln w="9525">
              <a:noFill/>
            </a:ln>
          </p:spPr>
          <p:txBody>
            <a:bodyPr vert="eaVert" wrap="none" anchor="ctr"/>
            <a:lstStyle/>
            <a:p>
              <a:endParaRPr lang="zh-CN" altLang="en-US" sz="4800">
                <a:latin typeface="Arial" panose="020b0604020202020204" pitchFamily="34" charset="0"/>
              </a:endParaRPr>
            </a:p>
          </p:txBody>
        </p:sp>
        <p:sp>
          <p:nvSpPr>
            <p:cNvPr id="37900" name="Oval 13"/>
            <p:cNvSpPr/>
            <p:nvPr/>
          </p:nvSpPr>
          <p:spPr>
            <a:xfrm>
              <a:off x="128" y="13"/>
              <a:ext cx="1568" cy="770"/>
            </a:xfrm>
            <a:prstGeom prst="ellipse">
              <a:avLst/>
            </a:prstGeom>
            <a:gradFill rotWithShape="1">
              <a:gsLst>
                <a:gs pos="0">
                  <a:srgbClr val="94B1B4"/>
                </a:gs>
                <a:gs pos="100000">
                  <a:schemeClr val="accent1">
                    <a:alpha val="48000"/>
                  </a:schemeClr>
                </a:gs>
              </a:gsLst>
              <a:lin ang="18900000" scaled="1"/>
            </a:gradFill>
            <a:ln w="9525">
              <a:noFill/>
            </a:ln>
          </p:spPr>
          <p:txBody>
            <a:bodyPr vert="eaVert" wrap="none" anchor="ctr"/>
            <a:lstStyle/>
            <a:p>
              <a:endParaRPr lang="zh-CN" altLang="en-US" sz="4800">
                <a:latin typeface="Arial" panose="020b0604020202020204" pitchFamily="34" charset="0"/>
              </a:endParaRPr>
            </a:p>
          </p:txBody>
        </p:sp>
        <p:sp>
          <p:nvSpPr>
            <p:cNvPr id="37901" name="Oval 14"/>
            <p:cNvSpPr/>
            <p:nvPr/>
          </p:nvSpPr>
          <p:spPr>
            <a:xfrm>
              <a:off x="212" y="30"/>
              <a:ext cx="1382" cy="62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chemeClr val="accent1">
                    <a:alpha val="37999"/>
                  </a:schemeClr>
                </a:gs>
              </a:gsLst>
              <a:lin ang="18900000" scaled="1"/>
            </a:gradFill>
            <a:ln w="9525">
              <a:noFill/>
            </a:ln>
          </p:spPr>
          <p:txBody>
            <a:bodyPr vert="eaVert" wrap="none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4400" b="1">
                  <a:solidFill>
                    <a:srgbClr val="A50021"/>
                  </a:solidFill>
                  <a:latin typeface="Times New Roman" panose="02020603050405020304" pitchFamily="18" charset="0"/>
                  <a:ea typeface="隶书" pitchFamily="1" charset="-122"/>
                </a:rPr>
                <a:t>痛</a:t>
              </a:r>
            </a:p>
          </p:txBody>
        </p:sp>
      </p:grpSp>
      <p:sp>
        <p:nvSpPr>
          <p:cNvPr id="37891" name="Rectangle 2"/>
          <p:cNvSpPr>
            <a:spLocks noGrp="1"/>
          </p:cNvSpPr>
          <p:nvPr>
            <p:ph type="title" idx="4294967295"/>
          </p:nvPr>
        </p:nvSpPr>
        <p:spPr>
          <a:xfrm>
            <a:off x="1990538" y="1341811"/>
            <a:ext cx="4897210" cy="647880"/>
          </a:xfrm>
          <a:solidFill>
            <a:schemeClr val="accent1">
              <a:alpha val="100000"/>
            </a:schemeClr>
          </a:solidFill>
        </p:spPr>
        <p:txBody>
          <a:bodyPr vert="horz" wrap="square" lIns="91465" tIns="45732" rIns="91465" bIns="45732" anchor="ctr"/>
          <a:lstStyle/>
          <a:p>
            <a:pPr eaLnBrk="1" hangingPunct="1"/>
            <a:r>
              <a:rPr lang="zh-CN" altLang="en-US" sz="3500">
                <a:ea typeface="华文新魏" pitchFamily="2" charset="-122"/>
              </a:rPr>
              <a:t>俯仰人生</a:t>
            </a:r>
            <a:r>
              <a:rPr lang="en-US" altLang="zh-CN" sz="3500">
                <a:ea typeface="华文新魏" pitchFamily="2" charset="-122"/>
              </a:rPr>
              <a:t>,</a:t>
            </a:r>
            <a:r>
              <a:rPr lang="zh-CN" altLang="en-US" sz="3500">
                <a:ea typeface="华文新魏" pitchFamily="2" charset="-122"/>
              </a:rPr>
              <a:t>为何而痛</a:t>
            </a:r>
            <a:r>
              <a:rPr lang="en-US" altLang="zh-CN" sz="3500">
                <a:ea typeface="华文新魏" pitchFamily="2" charset="-122"/>
              </a:rPr>
              <a:t>?</a:t>
            </a: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206498" y="2785248"/>
            <a:ext cx="6769392" cy="2445429"/>
          </a:xfrm>
        </p:spPr>
        <p:txBody>
          <a:bodyPr vert="horz" wrap="square" lIns="91465" tIns="45732" rIns="91465" bIns="45732" anchor="t"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2400" b="1"/>
              <a:t>俯仰一世，老之将至   </a:t>
            </a:r>
            <a:r>
              <a:rPr lang="zh-CN" altLang="en-US" sz="2400" b="1">
                <a:solidFill>
                  <a:srgbClr val="CC3300"/>
                </a:solidFill>
                <a:ea typeface="隶书" pitchFamily="1" charset="-122"/>
              </a:rPr>
              <a:t>人生短暂（人老）之痛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sz="2400" b="1">
              <a:ea typeface="隶书" pitchFamily="1" charset="-122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2400" b="1"/>
              <a:t>所之既倦，情随事迁   </a:t>
            </a:r>
            <a:r>
              <a:rPr lang="zh-CN" altLang="en-US" sz="2400" b="1">
                <a:solidFill>
                  <a:srgbClr val="CC3300"/>
                </a:solidFill>
                <a:ea typeface="隶书" pitchFamily="1" charset="-122"/>
              </a:rPr>
              <a:t>世事无常（事迁）之痛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sz="2400" b="1">
              <a:ea typeface="隶书" pitchFamily="1" charset="-122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2400" b="1"/>
              <a:t>向之所欣，已为陈迹   </a:t>
            </a:r>
            <a:r>
              <a:rPr lang="zh-CN" altLang="en-US" sz="2400" b="1">
                <a:solidFill>
                  <a:srgbClr val="CC3300"/>
                </a:solidFill>
                <a:ea typeface="隶书" pitchFamily="1" charset="-122"/>
              </a:rPr>
              <a:t>往事不再（景陈）之痛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sz="2400" b="1">
              <a:ea typeface="隶书" pitchFamily="1" charset="-122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2400" b="1"/>
              <a:t>修短随化，终期于尽   </a:t>
            </a:r>
            <a:r>
              <a:rPr lang="zh-CN" altLang="en-US" sz="2400" b="1">
                <a:solidFill>
                  <a:srgbClr val="CC3300"/>
                </a:solidFill>
                <a:ea typeface="隶书" pitchFamily="1" charset="-122"/>
              </a:rPr>
              <a:t>生死难测（寿短）之痛</a:t>
            </a:r>
          </a:p>
        </p:txBody>
      </p:sp>
      <p:sp>
        <p:nvSpPr>
          <p:cNvPr id="3" name="Text Box 4"/>
          <p:cNvSpPr txBox="1"/>
          <p:nvPr/>
        </p:nvSpPr>
        <p:spPr>
          <a:xfrm>
            <a:off x="8747069" y="2421610"/>
            <a:ext cx="1721485" cy="374595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华文行楷" pitchFamily="2" charset="-122"/>
              </a:rPr>
              <a:t>死生亦大矣         </a:t>
            </a: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华文行楷" pitchFamily="2" charset="-122"/>
              </a:rPr>
              <a:t>岂不</a:t>
            </a:r>
          </a:p>
        </p:txBody>
      </p:sp>
      <p:sp>
        <p:nvSpPr>
          <p:cNvPr id="37894" name="Rectangle 6"/>
          <p:cNvSpPr/>
          <p:nvPr/>
        </p:nvSpPr>
        <p:spPr>
          <a:xfrm>
            <a:off x="1990538" y="260422"/>
            <a:ext cx="6769392" cy="576423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/>
          <a:lstStyle/>
          <a:p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华文新魏" pitchFamily="2" charset="-122"/>
              </a:rPr>
              <a:t>思考：乐之因，痛（惜）之由</a:t>
            </a:r>
          </a:p>
        </p:txBody>
      </p:sp>
      <p:sp>
        <p:nvSpPr>
          <p:cNvPr id="37895" name="Text Box 15"/>
          <p:cNvSpPr txBox="1"/>
          <p:nvPr/>
        </p:nvSpPr>
        <p:spPr>
          <a:xfrm>
            <a:off x="8904433" y="4725712"/>
            <a:ext cx="93688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latin typeface="Arial" panose="020b0604020202020204" pitchFamily="34" charset="0"/>
                <a:ea typeface="华文行楷" pitchFamily="2" charset="-122"/>
              </a:rPr>
              <a:t>哉</a:t>
            </a:r>
          </a:p>
        </p:txBody>
      </p:sp>
      <p:sp>
        <p:nvSpPr>
          <p:cNvPr id="37896" name="AutoShape 16"/>
          <p:cNvSpPr/>
          <p:nvPr/>
        </p:nvSpPr>
        <p:spPr>
          <a:xfrm>
            <a:off x="8472513" y="2782073"/>
            <a:ext cx="287417" cy="2161188"/>
          </a:xfrm>
          <a:prstGeom prst="rightBrace">
            <a:avLst>
              <a:gd name="adj1" fmla="val 60154"/>
              <a:gd name="adj2" fmla="val 48736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8" name="文本框 56327"/>
          <p:cNvSpPr txBox="1"/>
          <p:nvPr/>
        </p:nvSpPr>
        <p:spPr>
          <a:xfrm>
            <a:off x="982663" y="404813"/>
            <a:ext cx="4967287" cy="53340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900" b="1">
                <a:latin typeface="Arial" panose="020b0604020202020204" pitchFamily="34" charset="0"/>
                <a:ea typeface="华文楷体" pitchFamily="2" charset="-122"/>
              </a:rPr>
              <a:t>【</a:t>
            </a:r>
            <a:r>
              <a:rPr lang="zh-CN" altLang="en-US" sz="2900" b="1">
                <a:latin typeface="Arial" panose="020b0604020202020204" pitchFamily="34" charset="0"/>
                <a:ea typeface="华文楷体" pitchFamily="2" charset="-122"/>
              </a:rPr>
              <a:t>文本研习</a:t>
            </a:r>
            <a:r>
              <a:rPr lang="en-US" altLang="zh-CN" sz="2900" b="1"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sz="2900" b="1">
                <a:latin typeface="Arial" panose="020b0604020202020204" pitchFamily="34" charset="0"/>
                <a:ea typeface="华文楷体" pitchFamily="2" charset="-122"/>
              </a:rPr>
              <a:t>古今同悲</a:t>
            </a:r>
            <a:r>
              <a:rPr lang="en-US" altLang="zh-CN" sz="2900" b="1">
                <a:latin typeface="Arial" panose="020b0604020202020204" pitchFamily="34" charset="0"/>
                <a:ea typeface="华文楷体" pitchFamily="2" charset="-122"/>
              </a:rPr>
              <a:t>】</a:t>
            </a:r>
          </a:p>
        </p:txBody>
      </p:sp>
      <p:sp>
        <p:nvSpPr>
          <p:cNvPr id="56329" name="文本框 56328"/>
          <p:cNvSpPr txBox="1"/>
          <p:nvPr/>
        </p:nvSpPr>
        <p:spPr>
          <a:xfrm>
            <a:off x="766763" y="693738"/>
            <a:ext cx="10799762" cy="1646237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第三节中作者的情感</a:t>
            </a:r>
            <a:r>
              <a:rPr lang="zh-CN" altLang="en-US" sz="4000" b="1">
                <a:latin typeface="Arial" panose="020b0604020202020204" pitchFamily="34" charset="0"/>
                <a:ea typeface="楷体" panose="02010609060101010101" pitchFamily="49" charset="-122"/>
              </a:rPr>
              <a:t>由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痛</a:t>
            </a:r>
            <a:r>
              <a:rPr lang="zh-CN" altLang="en-US" sz="4000" b="1">
                <a:latin typeface="Arial" panose="020b0604020202020204" pitchFamily="34" charset="0"/>
                <a:ea typeface="楷体" panose="02010609060101010101" pitchFamily="49" charset="-122"/>
              </a:rPr>
              <a:t>又转为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也请从本段中找出最准确的一个字。</a:t>
            </a:r>
          </a:p>
        </p:txBody>
      </p:sp>
      <p:sp>
        <p:nvSpPr>
          <p:cNvPr id="56330" name="文本框 56329"/>
          <p:cNvSpPr txBox="1"/>
          <p:nvPr/>
        </p:nvSpPr>
        <p:spPr>
          <a:xfrm>
            <a:off x="7389813" y="549275"/>
            <a:ext cx="946150" cy="1327150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 anchor="t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6000" b="1" u="sng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﹖</a:t>
            </a:r>
            <a:endParaRPr lang="zh-CN" altLang="en-US" sz="6000" b="1" u="sng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defTabSz="91440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6331" name="文本框 56330"/>
          <p:cNvSpPr txBox="1"/>
          <p:nvPr/>
        </p:nvSpPr>
        <p:spPr>
          <a:xfrm>
            <a:off x="7319963" y="620713"/>
            <a:ext cx="1223962" cy="100647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悲</a:t>
            </a:r>
          </a:p>
        </p:txBody>
      </p:sp>
      <p:pic>
        <p:nvPicPr>
          <p:cNvPr id="56335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3357563"/>
            <a:ext cx="3530600" cy="215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0" grpId="0"/>
      <p:bldP spid="563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6200000">
            <a:off x="675059" y="2888660"/>
            <a:ext cx="4887033" cy="807184"/>
          </a:xfrm>
          <a:prstGeom prst="rect">
            <a:avLst/>
          </a:prstGeom>
        </p:spPr>
      </p:pic>
      <p:pic>
        <p:nvPicPr>
          <p:cNvPr id="12292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2062163"/>
            <a:ext cx="2438400" cy="2439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6" name="矩形 12295"/>
          <p:cNvSpPr/>
          <p:nvPr/>
        </p:nvSpPr>
        <p:spPr>
          <a:xfrm>
            <a:off x="5232400" y="620713"/>
            <a:ext cx="3887788" cy="701675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4000" b="1">
                <a:latin typeface="Arial" panose="020b0604020202020204" pitchFamily="34" charset="0"/>
                <a:ea typeface="华文行楷" pitchFamily="2" charset="-122"/>
              </a:rPr>
              <a:t>   </a:t>
            </a:r>
            <a:r>
              <a:rPr lang="en-US" altLang="zh-CN" sz="4000" b="1">
                <a:latin typeface="Arial" panose="020b0604020202020204" pitchFamily="34" charset="0"/>
                <a:ea typeface="华文行楷" pitchFamily="2" charset="-122"/>
              </a:rPr>
              <a:t>《</a:t>
            </a:r>
            <a:r>
              <a:rPr lang="zh-CN" altLang="en-US" sz="4000" b="1">
                <a:latin typeface="Arial" panose="020b0604020202020204" pitchFamily="34" charset="0"/>
                <a:ea typeface="华文行楷" pitchFamily="2" charset="-122"/>
              </a:rPr>
              <a:t>兰亭集序</a:t>
            </a:r>
            <a:r>
              <a:rPr lang="en-US" altLang="zh-CN" sz="4000" b="1">
                <a:latin typeface="Arial" panose="020b0604020202020204" pitchFamily="34" charset="0"/>
                <a:ea typeface="华文行楷" pitchFamily="2" charset="-122"/>
              </a:rPr>
              <a:t>》</a:t>
            </a:r>
          </a:p>
        </p:txBody>
      </p:sp>
      <p:sp>
        <p:nvSpPr>
          <p:cNvPr id="12297" name="文本框 12296"/>
          <p:cNvSpPr txBox="1"/>
          <p:nvPr/>
        </p:nvSpPr>
        <p:spPr>
          <a:xfrm>
            <a:off x="4006850" y="1412875"/>
            <a:ext cx="3960813" cy="701675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书中极品</a:t>
            </a:r>
          </a:p>
        </p:txBody>
      </p:sp>
      <p:sp>
        <p:nvSpPr>
          <p:cNvPr id="12298" name="文本框 12297"/>
          <p:cNvSpPr txBox="1"/>
          <p:nvPr/>
        </p:nvSpPr>
        <p:spPr>
          <a:xfrm>
            <a:off x="4006850" y="4259580"/>
            <a:ext cx="3382963" cy="701675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文中上品</a:t>
            </a:r>
          </a:p>
        </p:txBody>
      </p:sp>
      <p:sp>
        <p:nvSpPr>
          <p:cNvPr id="12299" name="文本框 12298"/>
          <p:cNvSpPr txBox="1"/>
          <p:nvPr/>
        </p:nvSpPr>
        <p:spPr>
          <a:xfrm>
            <a:off x="4006850" y="2133600"/>
            <a:ext cx="7347585" cy="1875155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900" b="1">
                <a:latin typeface="Arial" panose="020b0604020202020204" pitchFamily="34" charset="0"/>
                <a:ea typeface="华文新魏" pitchFamily="2" charset="-122"/>
              </a:rPr>
              <a:t>“天下行书第一帖”（米芾</a:t>
            </a:r>
            <a:r>
              <a:rPr lang="en-US" altLang="zh-CN" sz="2900" b="1">
                <a:latin typeface="Arial" panose="020b0604020202020204" pitchFamily="34" charset="0"/>
                <a:ea typeface="华文新魏" pitchFamily="2" charset="-122"/>
              </a:rPr>
              <a:t>·</a:t>
            </a:r>
            <a:r>
              <a:rPr lang="zh-CN" altLang="en-US" sz="2900" b="1">
                <a:latin typeface="Arial" panose="020b0604020202020204" pitchFamily="34" charset="0"/>
                <a:ea typeface="华文新魏" pitchFamily="2" charset="-122"/>
              </a:rPr>
              <a:t>宋）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2900" b="1">
                <a:latin typeface="Arial" panose="020b0604020202020204" pitchFamily="34" charset="0"/>
                <a:ea typeface="华文新魏" pitchFamily="2" charset="-122"/>
              </a:rPr>
              <a:t>“飘若浮云，矫若惊龙”（</a:t>
            </a:r>
            <a:r>
              <a:rPr lang="en-US" altLang="zh-CN" sz="2900" b="1">
                <a:latin typeface="Arial" panose="020b0604020202020204" pitchFamily="34" charset="0"/>
                <a:ea typeface="华文新魏" pitchFamily="2" charset="-122"/>
              </a:rPr>
              <a:t>《</a:t>
            </a:r>
            <a:r>
              <a:rPr lang="zh-CN" altLang="en-US" sz="2900" b="1">
                <a:latin typeface="Arial" panose="020b0604020202020204" pitchFamily="34" charset="0"/>
                <a:ea typeface="华文新魏" pitchFamily="2" charset="-122"/>
              </a:rPr>
              <a:t>世说新语</a:t>
            </a:r>
            <a:r>
              <a:rPr lang="en-US" altLang="zh-CN" sz="2900" b="1">
                <a:latin typeface="Arial" panose="020b0604020202020204" pitchFamily="34" charset="0"/>
                <a:ea typeface="华文新魏" pitchFamily="2" charset="-122"/>
              </a:rPr>
              <a:t>》</a:t>
            </a:r>
            <a:r>
              <a:rPr lang="zh-CN" altLang="en-US" sz="2900" b="1">
                <a:latin typeface="Arial" panose="020b0604020202020204" pitchFamily="34" charset="0"/>
                <a:ea typeface="华文新魏" pitchFamily="2" charset="-122"/>
              </a:rPr>
              <a:t>）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2900" b="1">
                <a:latin typeface="Arial" panose="020b0604020202020204" pitchFamily="34" charset="0"/>
                <a:ea typeface="华文新魏" pitchFamily="2" charset="-122"/>
              </a:rPr>
              <a:t>“清风出袖，明月入怀”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1" name="矩形 2"/>
          <p:cNvSpPr/>
          <p:nvPr/>
        </p:nvSpPr>
        <p:spPr>
          <a:xfrm>
            <a:off x="1879699" y="711398"/>
            <a:ext cx="8646339" cy="5220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ts val="8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每览昔人兴感之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，若合一契，未尝不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临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文嗟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悼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u="sng">
                <a:latin typeface="黑体" panose="02010609060101010101" pitchFamily="49" charset="-122"/>
                <a:ea typeface="黑体" panose="02010609060101010101" pitchFamily="49" charset="-122"/>
              </a:rPr>
              <a:t>不能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喻</a:t>
            </a:r>
            <a:r>
              <a:rPr lang="zh-CN" altLang="en-US" sz="2800" b="1" u="sng">
                <a:latin typeface="黑体" panose="02010609060101010101" pitchFamily="49" charset="-122"/>
                <a:ea typeface="黑体" panose="02010609060101010101" pitchFamily="49" charset="-122"/>
              </a:rPr>
              <a:t>之于怀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死生为虚诞，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彭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殇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为妄作。后之视今，亦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犹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今之视昔。悲夫！故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叙时人，录其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所述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世殊事异，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兴怀，其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一也。后之览者，</a:t>
            </a:r>
            <a:r>
              <a:rPr lang="zh-CN" altLang="en-US" sz="2800" b="1" u="sng">
                <a:latin typeface="黑体" panose="02010609060101010101" pitchFamily="49" charset="-122"/>
                <a:ea typeface="黑体" panose="02010609060101010101" pitchFamily="49" charset="-122"/>
              </a:rPr>
              <a:t>亦将有感于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斯文</a:t>
            </a:r>
            <a:r>
              <a:rPr lang="zh-CN" altLang="en-US" sz="2800" b="1" u="sng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4875826" y="1699097"/>
            <a:ext cx="841609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原因</a:t>
            </a:r>
          </a:p>
        </p:txBody>
      </p:sp>
      <p:sp>
        <p:nvSpPr>
          <p:cNvPr id="5" name="矩形 4"/>
          <p:cNvSpPr/>
          <p:nvPr/>
        </p:nvSpPr>
        <p:spPr>
          <a:xfrm>
            <a:off x="8472830" y="1717200"/>
            <a:ext cx="838433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面对</a:t>
            </a:r>
          </a:p>
        </p:txBody>
      </p:sp>
      <p:sp>
        <p:nvSpPr>
          <p:cNvPr id="6" name="矩形 5"/>
          <p:cNvSpPr/>
          <p:nvPr/>
        </p:nvSpPr>
        <p:spPr>
          <a:xfrm>
            <a:off x="9398917" y="1694015"/>
            <a:ext cx="822553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悲伤</a:t>
            </a:r>
          </a:p>
        </p:txBody>
      </p:sp>
      <p:sp>
        <p:nvSpPr>
          <p:cNvPr id="7" name="矩形 6"/>
          <p:cNvSpPr/>
          <p:nvPr/>
        </p:nvSpPr>
        <p:spPr>
          <a:xfrm>
            <a:off x="2493915" y="2747138"/>
            <a:ext cx="86384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明白</a:t>
            </a:r>
          </a:p>
        </p:txBody>
      </p:sp>
      <p:sp>
        <p:nvSpPr>
          <p:cNvPr id="8" name="矩形 7"/>
          <p:cNvSpPr/>
          <p:nvPr/>
        </p:nvSpPr>
        <p:spPr>
          <a:xfrm>
            <a:off x="4078045" y="2747138"/>
            <a:ext cx="936885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本来</a:t>
            </a:r>
          </a:p>
        </p:txBody>
      </p:sp>
      <p:sp>
        <p:nvSpPr>
          <p:cNvPr id="9" name="矩形 8"/>
          <p:cNvSpPr/>
          <p:nvPr/>
        </p:nvSpPr>
        <p:spPr>
          <a:xfrm>
            <a:off x="5274082" y="2747138"/>
            <a:ext cx="277191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把</a:t>
            </a:r>
            <a:r>
              <a:rPr lang="en-US" altLang="zh-CN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…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看做一样（相等）</a:t>
            </a:r>
          </a:p>
        </p:txBody>
      </p:sp>
      <p:sp>
        <p:nvSpPr>
          <p:cNvPr id="10" name="矩形 9"/>
          <p:cNvSpPr/>
          <p:nvPr/>
        </p:nvSpPr>
        <p:spPr>
          <a:xfrm>
            <a:off x="8200975" y="2747138"/>
            <a:ext cx="814296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短命</a:t>
            </a:r>
          </a:p>
        </p:txBody>
      </p:sp>
      <p:sp>
        <p:nvSpPr>
          <p:cNvPr id="11" name="矩形 10"/>
          <p:cNvSpPr/>
          <p:nvPr/>
        </p:nvSpPr>
        <p:spPr>
          <a:xfrm>
            <a:off x="3999283" y="3791368"/>
            <a:ext cx="546252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zh-CN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像</a:t>
            </a:r>
          </a:p>
        </p:txBody>
      </p:sp>
      <p:sp>
        <p:nvSpPr>
          <p:cNvPr id="12" name="矩形 11"/>
          <p:cNvSpPr/>
          <p:nvPr/>
        </p:nvSpPr>
        <p:spPr>
          <a:xfrm>
            <a:off x="7037967" y="4842268"/>
            <a:ext cx="863840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情趣</a:t>
            </a:r>
          </a:p>
        </p:txBody>
      </p:sp>
      <p:sp>
        <p:nvSpPr>
          <p:cNvPr id="13" name="矩形 12"/>
          <p:cNvSpPr/>
          <p:nvPr/>
        </p:nvSpPr>
        <p:spPr>
          <a:xfrm>
            <a:off x="7250116" y="3718323"/>
            <a:ext cx="1305287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一个个</a:t>
            </a:r>
          </a:p>
        </p:txBody>
      </p:sp>
      <p:sp>
        <p:nvSpPr>
          <p:cNvPr id="14" name="矩形 13"/>
          <p:cNvSpPr/>
          <p:nvPr/>
        </p:nvSpPr>
        <p:spPr>
          <a:xfrm>
            <a:off x="2852154" y="4784784"/>
            <a:ext cx="882895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即使</a:t>
            </a:r>
          </a:p>
        </p:txBody>
      </p:sp>
      <p:sp>
        <p:nvSpPr>
          <p:cNvPr id="15" name="矩形 14"/>
          <p:cNvSpPr/>
          <p:nvPr/>
        </p:nvSpPr>
        <p:spPr>
          <a:xfrm>
            <a:off x="2889630" y="5789951"/>
            <a:ext cx="3026615" cy="41402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这次（集会）的诗文</a:t>
            </a:r>
          </a:p>
        </p:txBody>
      </p:sp>
      <p:sp>
        <p:nvSpPr>
          <p:cNvPr id="61454" name="文本框2"/>
          <p:cNvSpPr txBox="1"/>
          <p:nvPr/>
        </p:nvSpPr>
        <p:spPr>
          <a:xfrm>
            <a:off x="5087023" y="344584"/>
            <a:ext cx="2286635" cy="706755"/>
          </a:xfrm>
          <a:prstGeom prst="rect">
            <a:avLst/>
          </a:prstGeom>
          <a:solidFill>
            <a:schemeClr val="tx1"/>
          </a:solidFill>
          <a:ln w="57150" cap="flat" cmpd="thickThin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课文研读</a:t>
            </a:r>
            <a:endParaRPr lang="zh-CN" altLang="en-US" sz="40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7955" y="663442"/>
            <a:ext cx="1792605" cy="5219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自然段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9" grpId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Text Box 2"/>
          <p:cNvSpPr txBox="1"/>
          <p:nvPr/>
        </p:nvSpPr>
        <p:spPr>
          <a:xfrm>
            <a:off x="5879405" y="2362856"/>
            <a:ext cx="2666153" cy="2896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30000"/>
              </a:spcBef>
            </a:pPr>
            <a:r>
              <a:rPr lang="zh-CN" altLang="en-US" sz="3200" b="1">
                <a:solidFill>
                  <a:srgbClr val="003300"/>
                </a:solidFill>
                <a:latin typeface="Arial" panose="020b0604020202020204" pitchFamily="34" charset="0"/>
                <a:ea typeface="华文行楷" pitchFamily="2" charset="-122"/>
              </a:rPr>
              <a:t>（今之视昔）</a:t>
            </a:r>
          </a:p>
          <a:p>
            <a:pPr>
              <a:lnSpc>
                <a:spcPct val="90000"/>
              </a:lnSpc>
              <a:spcBef>
                <a:spcPct val="30000"/>
              </a:spcBef>
            </a:pPr>
            <a:endParaRPr lang="zh-CN" altLang="en-US" sz="3200" b="1">
              <a:solidFill>
                <a:srgbClr val="003300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pPr>
              <a:lnSpc>
                <a:spcPct val="90000"/>
              </a:lnSpc>
              <a:spcBef>
                <a:spcPct val="30000"/>
              </a:spcBef>
            </a:pPr>
            <a:r>
              <a:rPr lang="zh-CN" altLang="en-US" sz="3200" b="1">
                <a:solidFill>
                  <a:srgbClr val="003300"/>
                </a:solidFill>
                <a:latin typeface="Arial" panose="020b0604020202020204" pitchFamily="34" charset="0"/>
                <a:ea typeface="华文行楷" pitchFamily="2" charset="-122"/>
              </a:rPr>
              <a:t>  今（我）</a:t>
            </a:r>
          </a:p>
          <a:p>
            <a:pPr>
              <a:lnSpc>
                <a:spcPct val="90000"/>
              </a:lnSpc>
              <a:spcBef>
                <a:spcPct val="30000"/>
              </a:spcBef>
            </a:pPr>
            <a:endParaRPr lang="zh-CN" altLang="en-US" sz="3200" b="1">
              <a:solidFill>
                <a:srgbClr val="003300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pPr>
              <a:lnSpc>
                <a:spcPct val="90000"/>
              </a:lnSpc>
              <a:spcBef>
                <a:spcPct val="30000"/>
              </a:spcBef>
            </a:pPr>
            <a:r>
              <a:rPr lang="zh-CN" altLang="en-US" sz="3200" b="1">
                <a:solidFill>
                  <a:srgbClr val="003300"/>
                </a:solidFill>
                <a:latin typeface="Arial" panose="020b0604020202020204" pitchFamily="34" charset="0"/>
                <a:ea typeface="华文行楷" pitchFamily="2" charset="-122"/>
              </a:rPr>
              <a:t>（后之视今）</a:t>
            </a:r>
          </a:p>
        </p:txBody>
      </p:sp>
      <p:sp>
        <p:nvSpPr>
          <p:cNvPr id="51203" name="Rectangle 3"/>
          <p:cNvSpPr>
            <a:spLocks noGrp="1"/>
          </p:cNvSpPr>
          <p:nvPr>
            <p:ph type="title" idx="4294967295"/>
          </p:nvPr>
        </p:nvSpPr>
        <p:spPr>
          <a:xfrm>
            <a:off x="1990538" y="1268765"/>
            <a:ext cx="5257672" cy="647880"/>
          </a:xfrm>
          <a:solidFill>
            <a:schemeClr val="accent1">
              <a:alpha val="100000"/>
            </a:schemeClr>
          </a:solidFill>
        </p:spPr>
        <p:txBody>
          <a:bodyPr vert="horz" wrap="square" lIns="91465" tIns="45732" rIns="91465" bIns="45732" anchor="ctr"/>
          <a:lstStyle/>
          <a:p>
            <a:pPr eaLnBrk="1" hangingPunct="1"/>
            <a:r>
              <a:rPr lang="zh-CN" altLang="en-US" sz="3500">
                <a:ea typeface="华文新魏" pitchFamily="2" charset="-122"/>
              </a:rPr>
              <a:t>俯仰古今，悲在何处</a:t>
            </a:r>
            <a:r>
              <a:rPr lang="en-US" altLang="zh-CN" sz="3500">
                <a:ea typeface="华文新魏" pitchFamily="2" charset="-122"/>
              </a:rPr>
              <a:t>?</a:t>
            </a:r>
          </a:p>
        </p:txBody>
      </p:sp>
      <p:sp>
        <p:nvSpPr>
          <p:cNvPr id="51204" name="Rectangle 4"/>
          <p:cNvSpPr>
            <a:spLocks noGrp="1"/>
          </p:cNvSpPr>
          <p:nvPr>
            <p:ph type="body" idx="4294967295"/>
          </p:nvPr>
        </p:nvSpPr>
        <p:spPr>
          <a:xfrm>
            <a:off x="2493915" y="2280283"/>
            <a:ext cx="3601450" cy="3814234"/>
          </a:xfrm>
        </p:spPr>
        <p:txBody>
          <a:bodyPr vert="horz" wrap="square" lIns="91465" tIns="45732" rIns="91465" bIns="45732" anchor="t"/>
          <a:lstStyle/>
          <a:p>
            <a:pPr eaLnBrk="1" hangingPunct="1">
              <a:lnSpc>
                <a:spcPct val="90000"/>
              </a:lnSpc>
              <a:spcBef>
                <a:spcPct val="10000"/>
              </a:spcBef>
              <a:buNone/>
            </a:pPr>
            <a:r>
              <a:rPr lang="en-US" altLang="zh-CN" sz="2600" b="1"/>
              <a:t>    </a:t>
            </a:r>
            <a:r>
              <a:rPr lang="zh-CN" altLang="en-US" sz="2600" b="1"/>
              <a:t>每览昔人兴感之由，若合一契</a:t>
            </a:r>
          </a:p>
          <a:p>
            <a:pPr eaLnBrk="1" hangingPunct="1">
              <a:lnSpc>
                <a:spcPct val="90000"/>
              </a:lnSpc>
              <a:spcBef>
                <a:spcPct val="10000"/>
              </a:spcBef>
              <a:buNone/>
            </a:pPr>
            <a:endParaRPr lang="zh-CN" altLang="en-US" sz="2600" b="1"/>
          </a:p>
          <a:p>
            <a:pPr eaLnBrk="1" hangingPunct="1">
              <a:lnSpc>
                <a:spcPct val="90000"/>
              </a:lnSpc>
              <a:spcBef>
                <a:spcPct val="10000"/>
              </a:spcBef>
              <a:buNone/>
            </a:pPr>
            <a:r>
              <a:rPr lang="zh-CN" altLang="en-US" sz="2600" b="1">
                <a:solidFill>
                  <a:srgbClr val="CC0000"/>
                </a:solidFill>
                <a:latin typeface="华文彩云" pitchFamily="2" charset="-122"/>
                <a:ea typeface="华文彩云" pitchFamily="2" charset="-122"/>
              </a:rPr>
              <a:t>  </a:t>
            </a:r>
            <a:r>
              <a:rPr lang="zh-CN" altLang="en-US" b="1">
                <a:solidFill>
                  <a:srgbClr val="CC0000"/>
                </a:solidFill>
                <a:latin typeface="华文彩云" pitchFamily="2" charset="-122"/>
                <a:ea typeface="华文彩云" pitchFamily="2" charset="-122"/>
              </a:rPr>
              <a:t>一死生为虚诞        齐彭殇为妄作</a:t>
            </a:r>
          </a:p>
          <a:p>
            <a:pPr eaLnBrk="1" hangingPunct="1">
              <a:lnSpc>
                <a:spcPct val="90000"/>
              </a:lnSpc>
              <a:spcBef>
                <a:spcPct val="10000"/>
              </a:spcBef>
              <a:buNone/>
            </a:pPr>
            <a:r>
              <a:rPr lang="zh-CN" altLang="en-US" sz="2600" b="1"/>
              <a:t> </a:t>
            </a:r>
            <a:endParaRPr lang="en-US" altLang="zh-CN" sz="2600" b="1"/>
          </a:p>
          <a:p>
            <a:pPr eaLnBrk="1" hangingPunct="1">
              <a:lnSpc>
                <a:spcPct val="90000"/>
              </a:lnSpc>
              <a:spcBef>
                <a:spcPct val="10000"/>
              </a:spcBef>
              <a:buNone/>
            </a:pPr>
            <a:r>
              <a:rPr lang="zh-CN" altLang="en-US" sz="2600" b="1"/>
              <a:t>    后之览者，</a:t>
            </a:r>
          </a:p>
          <a:p>
            <a:pPr eaLnBrk="1" hangingPunct="1">
              <a:lnSpc>
                <a:spcPct val="90000"/>
              </a:lnSpc>
              <a:spcBef>
                <a:spcPct val="10000"/>
              </a:spcBef>
              <a:buNone/>
            </a:pPr>
            <a:r>
              <a:rPr lang="zh-CN" altLang="en-US" sz="2600" b="1"/>
              <a:t>    亦将有感于斯文</a:t>
            </a:r>
          </a:p>
        </p:txBody>
      </p:sp>
      <p:grpSp>
        <p:nvGrpSpPr>
          <p:cNvPr id="2" name="Group 5"/>
          <p:cNvGrpSpPr/>
          <p:nvPr/>
        </p:nvGrpSpPr>
        <p:grpSpPr>
          <a:xfrm>
            <a:off x="8832975" y="4006376"/>
            <a:ext cx="1367218" cy="792382"/>
            <a:chExt cx="1889" cy="1009"/>
          </a:xfrm>
        </p:grpSpPr>
        <p:grpSp>
          <p:nvGrpSpPr>
            <p:cNvPr id="51210" name="Group 6"/>
            <p:cNvGrpSpPr/>
            <p:nvPr/>
          </p:nvGrpSpPr>
          <p:grpSpPr>
            <a:xfrm>
              <a:off x="0" y="90"/>
              <a:ext cx="1889" cy="919"/>
              <a:chExt cx="1926" cy="937"/>
            </a:xfrm>
          </p:grpSpPr>
          <p:sp>
            <p:nvSpPr>
              <p:cNvPr id="51215" name="Oval 7"/>
              <p:cNvSpPr/>
              <p:nvPr/>
            </p:nvSpPr>
            <p:spPr>
              <a:xfrm>
                <a:off x="20" y="32"/>
                <a:ext cx="1906" cy="90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004A4A"/>
                  </a:gs>
                </a:gsLst>
                <a:lin ang="18900000" scaled="1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4800">
                  <a:latin typeface="Arial" panose="020b0604020202020204" pitchFamily="34" charset="0"/>
                </a:endParaRPr>
              </a:p>
            </p:txBody>
          </p:sp>
          <p:sp>
            <p:nvSpPr>
              <p:cNvPr id="51216" name="Oval 8"/>
              <p:cNvSpPr/>
              <p:nvPr/>
            </p:nvSpPr>
            <p:spPr>
              <a:xfrm>
                <a:off x="0" y="1"/>
                <a:ext cx="1906" cy="905"/>
              </a:xfrm>
              <a:prstGeom prst="ellipse">
                <a:avLst/>
              </a:prstGeom>
              <a:gradFill rotWithShape="1">
                <a:gsLst>
                  <a:gs pos="0">
                    <a:srgbClr val="8ED2D2"/>
                  </a:gs>
                  <a:gs pos="100000">
                    <a:schemeClr val="hlink"/>
                  </a:gs>
                </a:gsLst>
                <a:lin ang="18900000" scaled="1"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4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51211" name="Oval 9"/>
            <p:cNvSpPr/>
            <p:nvPr/>
          </p:nvSpPr>
          <p:spPr>
            <a:xfrm>
              <a:off x="90" y="0"/>
              <a:ext cx="1689" cy="845"/>
            </a:xfrm>
            <a:prstGeom prst="ellipse">
              <a:avLst/>
            </a:prstGeom>
            <a:gradFill rotWithShape="1">
              <a:gsLst>
                <a:gs pos="0">
                  <a:srgbClr val="576869"/>
                </a:gs>
                <a:gs pos="100000">
                  <a:schemeClr val="accent1"/>
                </a:gs>
              </a:gsLst>
              <a:lin ang="18900000" scaled="1"/>
            </a:gradFill>
            <a:ln w="9525">
              <a:noFill/>
            </a:ln>
          </p:spPr>
          <p:txBody>
            <a:bodyPr vert="eaVert" wrap="none" anchor="ctr"/>
            <a:lstStyle/>
            <a:p>
              <a:endParaRPr lang="zh-CN" altLang="en-US" sz="4800">
                <a:latin typeface="Arial" panose="020b0604020202020204" pitchFamily="34" charset="0"/>
              </a:endParaRPr>
            </a:p>
          </p:txBody>
        </p:sp>
        <p:sp>
          <p:nvSpPr>
            <p:cNvPr id="51212" name="Oval 10"/>
            <p:cNvSpPr/>
            <p:nvPr/>
          </p:nvSpPr>
          <p:spPr>
            <a:xfrm>
              <a:off x="112" y="4"/>
              <a:ext cx="1650" cy="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E7F4F5"/>
                </a:gs>
              </a:gsLst>
              <a:lin ang="18900000" scaled="1"/>
            </a:gradFill>
            <a:ln w="9525">
              <a:noFill/>
            </a:ln>
          </p:spPr>
          <p:txBody>
            <a:bodyPr vert="eaVert" wrap="none" anchor="ctr"/>
            <a:lstStyle/>
            <a:p>
              <a:endParaRPr lang="zh-CN" altLang="en-US" sz="4800">
                <a:latin typeface="Arial" panose="020b0604020202020204" pitchFamily="34" charset="0"/>
              </a:endParaRPr>
            </a:p>
          </p:txBody>
        </p:sp>
        <p:sp>
          <p:nvSpPr>
            <p:cNvPr id="51213" name="Oval 11"/>
            <p:cNvSpPr/>
            <p:nvPr/>
          </p:nvSpPr>
          <p:spPr>
            <a:xfrm>
              <a:off x="127" y="12"/>
              <a:ext cx="1571" cy="770"/>
            </a:xfrm>
            <a:prstGeom prst="ellipse">
              <a:avLst/>
            </a:prstGeom>
            <a:gradFill rotWithShape="1">
              <a:gsLst>
                <a:gs pos="0">
                  <a:srgbClr val="94B1B4"/>
                </a:gs>
                <a:gs pos="100000">
                  <a:schemeClr val="accent1">
                    <a:alpha val="48000"/>
                  </a:schemeClr>
                </a:gs>
              </a:gsLst>
              <a:lin ang="18900000" scaled="1"/>
            </a:gradFill>
            <a:ln w="9525">
              <a:noFill/>
            </a:ln>
          </p:spPr>
          <p:txBody>
            <a:bodyPr vert="eaVert" wrap="none" anchor="ctr"/>
            <a:lstStyle/>
            <a:p>
              <a:endParaRPr lang="zh-CN" altLang="en-US" sz="4800">
                <a:latin typeface="Arial" panose="020b0604020202020204" pitchFamily="34" charset="0"/>
              </a:endParaRPr>
            </a:p>
          </p:txBody>
        </p:sp>
        <p:sp>
          <p:nvSpPr>
            <p:cNvPr id="51214" name="Oval 12"/>
            <p:cNvSpPr/>
            <p:nvPr/>
          </p:nvSpPr>
          <p:spPr>
            <a:xfrm>
              <a:off x="211" y="30"/>
              <a:ext cx="1382" cy="62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chemeClr val="accent1">
                    <a:alpha val="37999"/>
                  </a:schemeClr>
                </a:gs>
              </a:gsLst>
              <a:lin ang="18900000" scaled="1"/>
            </a:gradFill>
            <a:ln w="9525">
              <a:noFill/>
            </a:ln>
          </p:spPr>
          <p:txBody>
            <a:bodyPr vert="eaVert" wrap="none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5400" b="1">
                  <a:solidFill>
                    <a:srgbClr val="A50021"/>
                  </a:solidFill>
                  <a:latin typeface="Times New Roman" panose="02020603050405020304" pitchFamily="18" charset="0"/>
                  <a:ea typeface="隶书" pitchFamily="1" charset="-122"/>
                </a:rPr>
                <a:t>悲</a:t>
              </a:r>
            </a:p>
          </p:txBody>
        </p:sp>
      </p:grpSp>
      <p:sp>
        <p:nvSpPr>
          <p:cNvPr id="3" name="Text Box 13"/>
          <p:cNvSpPr txBox="1"/>
          <p:nvPr/>
        </p:nvSpPr>
        <p:spPr>
          <a:xfrm>
            <a:off x="9116169" y="2350153"/>
            <a:ext cx="798195" cy="165622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C3300"/>
                </a:solidFill>
                <a:latin typeface="Arial" panose="020b0604020202020204" pitchFamily="34" charset="0"/>
                <a:ea typeface="华文新魏" pitchFamily="2" charset="-122"/>
              </a:rPr>
              <a:t>千古同</a:t>
            </a:r>
            <a:endParaRPr lang="zh-CN" altLang="en-US" sz="6000" b="1">
              <a:solidFill>
                <a:srgbClr val="CC3300"/>
              </a:solidFill>
              <a:latin typeface="Arial" panose="020b0604020202020204" pitchFamily="34" charset="0"/>
              <a:ea typeface="隶书" pitchFamily="1" charset="-122"/>
            </a:endParaRPr>
          </a:p>
        </p:txBody>
      </p:sp>
      <p:sp>
        <p:nvSpPr>
          <p:cNvPr id="4" name="AutoShape 14"/>
          <p:cNvSpPr/>
          <p:nvPr/>
        </p:nvSpPr>
        <p:spPr>
          <a:xfrm>
            <a:off x="8543970" y="2421610"/>
            <a:ext cx="144503" cy="2809067"/>
          </a:xfrm>
          <a:prstGeom prst="rightBrace">
            <a:avLst>
              <a:gd name="adj1" fmla="val 161995"/>
              <a:gd name="adj2" fmla="val 49588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4800">
              <a:latin typeface="Arial" panose="020b0604020202020204" pitchFamily="34" charset="0"/>
            </a:endParaRPr>
          </a:p>
        </p:txBody>
      </p:sp>
      <p:sp>
        <p:nvSpPr>
          <p:cNvPr id="5" name="Text Box 15"/>
          <p:cNvSpPr txBox="1"/>
          <p:nvPr/>
        </p:nvSpPr>
        <p:spPr>
          <a:xfrm>
            <a:off x="1701533" y="5662598"/>
            <a:ext cx="878766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  <a:latin typeface="Arial" panose="020b0604020202020204" pitchFamily="34" charset="0"/>
                <a:ea typeface="华文新魏" pitchFamily="2" charset="-122"/>
              </a:rPr>
              <a:t>作者悲古人，悲时人，亦悲后人。</a:t>
            </a:r>
            <a:r>
              <a:rPr lang="en-US" altLang="zh-CN" sz="3200" b="1">
                <a:solidFill>
                  <a:srgbClr val="990000"/>
                </a:solidFill>
                <a:latin typeface="Arial" panose="020b0604020202020204" pitchFamily="34" charset="0"/>
                <a:ea typeface="华文新魏" pitchFamily="2" charset="-122"/>
              </a:rPr>
              <a:t>——</a:t>
            </a:r>
            <a:r>
              <a:rPr lang="zh-CN" altLang="en-US" sz="3200" b="1">
                <a:solidFill>
                  <a:srgbClr val="990000"/>
                </a:solidFill>
                <a:latin typeface="Arial" panose="020b0604020202020204" pitchFamily="34" charset="0"/>
                <a:ea typeface="华文新魏" pitchFamily="2" charset="-122"/>
              </a:rPr>
              <a:t>死生之大</a:t>
            </a:r>
          </a:p>
        </p:txBody>
      </p:sp>
      <p:sp>
        <p:nvSpPr>
          <p:cNvPr id="51209" name="Rectangle 16"/>
          <p:cNvSpPr/>
          <p:nvPr/>
        </p:nvSpPr>
        <p:spPr>
          <a:xfrm>
            <a:off x="1630075" y="260422"/>
            <a:ext cx="8859123" cy="64788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华文新魏" pitchFamily="2" charset="-122"/>
              </a:rPr>
              <a:t>思考：乐之因，痛（惜）之由，悲（叹）之源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4" grpId="0" uiExpand="1" build="p"/>
      <p:bldP spid="3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8" name="文本框 67587"/>
          <p:cNvSpPr txBox="1"/>
          <p:nvPr/>
        </p:nvSpPr>
        <p:spPr>
          <a:xfrm>
            <a:off x="696913" y="404813"/>
            <a:ext cx="4967287" cy="53340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900" b="1">
                <a:latin typeface="Arial" panose="020b0604020202020204" pitchFamily="34" charset="0"/>
                <a:ea typeface="华文楷体" pitchFamily="2" charset="-122"/>
              </a:rPr>
              <a:t>【</a:t>
            </a:r>
            <a:r>
              <a:rPr lang="zh-CN" altLang="en-US" sz="2900" b="1">
                <a:latin typeface="Arial" panose="020b0604020202020204" pitchFamily="34" charset="0"/>
                <a:ea typeface="华文楷体" pitchFamily="2" charset="-122"/>
              </a:rPr>
              <a:t>体会千古之悲</a:t>
            </a:r>
            <a:r>
              <a:rPr lang="en-US" altLang="zh-CN" sz="2900" b="1">
                <a:latin typeface="Arial" panose="020b0604020202020204" pitchFamily="34" charset="0"/>
                <a:ea typeface="华文楷体" pitchFamily="2" charset="-122"/>
              </a:rPr>
              <a:t>】</a:t>
            </a:r>
          </a:p>
        </p:txBody>
      </p:sp>
      <p:sp>
        <p:nvSpPr>
          <p:cNvPr id="67589" name="矩形 67588"/>
          <p:cNvSpPr/>
          <p:nvPr/>
        </p:nvSpPr>
        <p:spPr>
          <a:xfrm>
            <a:off x="2060575" y="1039813"/>
            <a:ext cx="9145588" cy="538797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ctr">
            <a:spAutoFit/>
          </a:bodyPr>
          <a:lstStyle/>
          <a:p>
            <a:pPr defTabSz="1085850" eaLnBrk="0" hangingPunct="0"/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逝者如斯夫，不舍昼夜。</a:t>
            </a:r>
          </a:p>
          <a:p>
            <a:pPr defTabSz="1085850" eaLnBrk="0" hangingPunct="0"/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               （孔子）</a:t>
            </a:r>
          </a:p>
          <a:p>
            <a:pPr defTabSz="1085850" eaLnBrk="0" hangingPunct="0"/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人生天地之间，若白驹之过隙，忽然而已。</a:t>
            </a:r>
          </a:p>
          <a:p>
            <a:pPr defTabSz="1085850" eaLnBrk="0" hangingPunct="0"/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（庄子）</a:t>
            </a:r>
          </a:p>
          <a:p>
            <a:pPr defTabSz="1085850" eaLnBrk="0" hangingPunct="0"/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对酒当歌，人生几何，譬如朝露，去日苦多。</a:t>
            </a:r>
          </a:p>
          <a:p>
            <a:pPr defTabSz="1085850" eaLnBrk="0" hangingPunct="0"/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（曹操）</a:t>
            </a:r>
          </a:p>
          <a:p>
            <a:pPr defTabSz="1085850" eaLnBrk="0" hangingPunct="0"/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人亦有言，忧令人老，嗟我白发，生亦何早</a:t>
            </a:r>
          </a:p>
          <a:p>
            <a:pPr defTabSz="1085850" eaLnBrk="0" hangingPunct="0"/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（曹丕）</a:t>
            </a:r>
          </a:p>
          <a:p>
            <a:pPr defTabSz="1085850" eaLnBrk="0" hangingPunct="0"/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哀吾生之须臾，羡长江之无穷。</a:t>
            </a:r>
          </a:p>
          <a:p>
            <a:pPr defTabSz="1085850" eaLnBrk="0" hangingPunct="0"/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（苏轼）</a:t>
            </a:r>
          </a:p>
          <a:p>
            <a:pPr defTabSz="1085850" eaLnBrk="0" hangingPunct="0"/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天高地迥，觉宇宙之无穷；兴尽悲来，识盈虚之有数。  </a:t>
            </a:r>
          </a:p>
          <a:p>
            <a:pPr defTabSz="1085850" eaLnBrk="0" hangingPunct="0"/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（王勃）</a:t>
            </a:r>
          </a:p>
        </p:txBody>
      </p:sp>
      <p:grpSp>
        <p:nvGrpSpPr>
          <p:cNvPr id="2" name="组合 2"/>
          <p:cNvGrpSpPr/>
          <p:nvPr/>
        </p:nvGrpSpPr>
        <p:grpSpPr>
          <a:xfrm>
            <a:off x="982663" y="1270000"/>
            <a:ext cx="865187" cy="360363"/>
            <a:chOff x="0" y="1192576"/>
            <a:chExt cx="1144685" cy="570968"/>
          </a:xfrm>
        </p:grpSpPr>
        <p:sp>
          <p:nvSpPr>
            <p:cNvPr id="67591" name="任意多边形 12"/>
            <p:cNvSpPr/>
            <p:nvPr/>
          </p:nvSpPr>
          <p:spPr>
            <a:xfrm>
              <a:off x="0" y="1192576"/>
              <a:ext cx="711260" cy="570968"/>
            </a:xfrm>
            <a:custGeom>
              <a:gdLst>
                <a:gd name="txL" fmla="*/ 0 w 710619"/>
                <a:gd name="txT" fmla="*/ 0 h 570968"/>
                <a:gd name="txR" fmla="*/ 710619 w 710619"/>
                <a:gd name="txB" fmla="*/ 570968 h 570968"/>
              </a:gdLst>
              <a:cxnLst>
                <a:cxn ang="0">
                  <a:pos x="0" y="0"/>
                </a:cxn>
                <a:cxn ang="0">
                  <a:pos x="425518" y="0"/>
                </a:cxn>
                <a:cxn ang="0">
                  <a:pos x="711260" y="285484"/>
                </a:cxn>
                <a:cxn ang="0">
                  <a:pos x="425518" y="570968"/>
                </a:cxn>
                <a:cxn ang="0">
                  <a:pos x="0" y="570968"/>
                </a:cxn>
              </a:cxnLst>
              <a:rect l="txL" t="txT" r="txR" b="txB"/>
              <a:pathLst>
                <a:path w="710619" h="570968">
                  <a:moveTo>
                    <a:pt x="0" y="0"/>
                  </a:moveTo>
                  <a:lnTo>
                    <a:pt x="425135" y="0"/>
                  </a:lnTo>
                  <a:lnTo>
                    <a:pt x="710619" y="285484"/>
                  </a:lnTo>
                  <a:lnTo>
                    <a:pt x="425135" y="570968"/>
                  </a:lnTo>
                  <a:lnTo>
                    <a:pt x="0" y="570968"/>
                  </a:lnTo>
                  <a:close/>
                </a:path>
              </a:pathLst>
            </a:custGeom>
            <a:solidFill>
              <a:srgbClr val="82654E"/>
            </a:solidFill>
            <a:ln w="25400">
              <a:noFill/>
            </a:ln>
          </p:spPr>
          <p:txBody>
            <a:bodyPr lIns="91423" tIns="45711" rIns="91423" bIns="45711" anchor="ctr"/>
            <a:lstStyle/>
            <a:p>
              <a:pPr algn="ctr" defTabSz="1085850"/>
              <a:r>
                <a:rPr lang="en-US" altLang="zh-CN" sz="3600">
                  <a:solidFill>
                    <a:srgbClr val="FFFFFF"/>
                  </a:solidFill>
                  <a:latin typeface="Broadway" pitchFamily="82" charset="0"/>
                </a:rPr>
                <a:t>7</a:t>
              </a:r>
              <a:endParaRPr lang="zh-CN" altLang="en-US" sz="3600">
                <a:solidFill>
                  <a:srgbClr val="FFFFFF"/>
                </a:solidFill>
                <a:latin typeface="Broadway" pitchFamily="82" charset="0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28703" y="1192576"/>
              <a:ext cx="515982" cy="570968"/>
            </a:xfrm>
            <a:custGeom>
              <a:gdLst>
                <a:gd name="connsiteX0" fmla="*/ 0 w 654307"/>
                <a:gd name="connsiteY0" fmla="*/ 0 h 723958"/>
                <a:gd name="connsiteX1" fmla="*/ 292328 w 654307"/>
                <a:gd name="connsiteY1" fmla="*/ 0 h 723958"/>
                <a:gd name="connsiteX2" fmla="*/ 654307 w 654307"/>
                <a:gd name="connsiteY2" fmla="*/ 361979 h 723958"/>
                <a:gd name="connsiteX3" fmla="*/ 292328 w 654307"/>
                <a:gd name="connsiteY3" fmla="*/ 723958 h 723958"/>
                <a:gd name="connsiteX4" fmla="*/ 0 w 654307"/>
                <a:gd name="connsiteY4" fmla="*/ 723958 h 723958"/>
                <a:gd name="connsiteX5" fmla="*/ 361979 w 654307"/>
                <a:gd name="connsiteY5" fmla="*/ 361979 h 7239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07" h="723958">
                  <a:moveTo>
                    <a:pt x="0" y="0"/>
                  </a:moveTo>
                  <a:lnTo>
                    <a:pt x="292328" y="0"/>
                  </a:lnTo>
                  <a:lnTo>
                    <a:pt x="654307" y="361979"/>
                  </a:lnTo>
                  <a:lnTo>
                    <a:pt x="292328" y="723958"/>
                  </a:lnTo>
                  <a:lnTo>
                    <a:pt x="0" y="723958"/>
                  </a:lnTo>
                  <a:lnTo>
                    <a:pt x="361979" y="361979"/>
                  </a:lnTo>
                  <a:close/>
                </a:path>
              </a:pathLst>
            </a:custGeom>
            <a:solidFill>
              <a:srgbClr val="82654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08775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82663" y="2133600"/>
            <a:ext cx="865187" cy="360363"/>
            <a:chOff x="0" y="1192576"/>
            <a:chExt cx="1144685" cy="570968"/>
          </a:xfrm>
        </p:grpSpPr>
        <p:sp>
          <p:nvSpPr>
            <p:cNvPr id="67594" name="任意多边形 12"/>
            <p:cNvSpPr/>
            <p:nvPr/>
          </p:nvSpPr>
          <p:spPr>
            <a:xfrm>
              <a:off x="0" y="1192576"/>
              <a:ext cx="711260" cy="570968"/>
            </a:xfrm>
            <a:custGeom>
              <a:gdLst>
                <a:gd name="txL" fmla="*/ 0 w 710619"/>
                <a:gd name="txT" fmla="*/ 0 h 570968"/>
                <a:gd name="txR" fmla="*/ 710619 w 710619"/>
                <a:gd name="txB" fmla="*/ 570968 h 570968"/>
              </a:gdLst>
              <a:cxnLst>
                <a:cxn ang="0">
                  <a:pos x="0" y="0"/>
                </a:cxn>
                <a:cxn ang="0">
                  <a:pos x="425518" y="0"/>
                </a:cxn>
                <a:cxn ang="0">
                  <a:pos x="711260" y="285484"/>
                </a:cxn>
                <a:cxn ang="0">
                  <a:pos x="425518" y="570968"/>
                </a:cxn>
                <a:cxn ang="0">
                  <a:pos x="0" y="570968"/>
                </a:cxn>
              </a:cxnLst>
              <a:rect l="txL" t="txT" r="txR" b="txB"/>
              <a:pathLst>
                <a:path w="710619" h="570968">
                  <a:moveTo>
                    <a:pt x="0" y="0"/>
                  </a:moveTo>
                  <a:lnTo>
                    <a:pt x="425135" y="0"/>
                  </a:lnTo>
                  <a:lnTo>
                    <a:pt x="710619" y="285484"/>
                  </a:lnTo>
                  <a:lnTo>
                    <a:pt x="425135" y="570968"/>
                  </a:lnTo>
                  <a:lnTo>
                    <a:pt x="0" y="570968"/>
                  </a:lnTo>
                  <a:close/>
                </a:path>
              </a:pathLst>
            </a:custGeom>
            <a:solidFill>
              <a:srgbClr val="82654E"/>
            </a:solidFill>
            <a:ln w="25400">
              <a:noFill/>
            </a:ln>
          </p:spPr>
          <p:txBody>
            <a:bodyPr lIns="91423" tIns="45711" rIns="91423" bIns="45711" anchor="ctr"/>
            <a:lstStyle/>
            <a:p>
              <a:pPr algn="ctr" defTabSz="1085850"/>
              <a:r>
                <a:rPr lang="en-US" altLang="zh-CN" sz="3600">
                  <a:solidFill>
                    <a:srgbClr val="FFFFFF"/>
                  </a:solidFill>
                  <a:latin typeface="Broadway" pitchFamily="82" charset="0"/>
                </a:rPr>
                <a:t>2</a:t>
              </a:r>
            </a:p>
          </p:txBody>
        </p:sp>
        <p:sp>
          <p:nvSpPr>
            <p:cNvPr id="4" name="任意多边形 13"/>
            <p:cNvSpPr/>
            <p:nvPr/>
          </p:nvSpPr>
          <p:spPr>
            <a:xfrm>
              <a:off x="628703" y="1192576"/>
              <a:ext cx="515982" cy="570968"/>
            </a:xfrm>
            <a:custGeom>
              <a:gdLst>
                <a:gd name="connsiteX0" fmla="*/ 0 w 654307"/>
                <a:gd name="connsiteY0" fmla="*/ 0 h 723958"/>
                <a:gd name="connsiteX1" fmla="*/ 292328 w 654307"/>
                <a:gd name="connsiteY1" fmla="*/ 0 h 723958"/>
                <a:gd name="connsiteX2" fmla="*/ 654307 w 654307"/>
                <a:gd name="connsiteY2" fmla="*/ 361979 h 723958"/>
                <a:gd name="connsiteX3" fmla="*/ 292328 w 654307"/>
                <a:gd name="connsiteY3" fmla="*/ 723958 h 723958"/>
                <a:gd name="connsiteX4" fmla="*/ 0 w 654307"/>
                <a:gd name="connsiteY4" fmla="*/ 723958 h 723958"/>
                <a:gd name="connsiteX5" fmla="*/ 361979 w 654307"/>
                <a:gd name="connsiteY5" fmla="*/ 361979 h 7239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07" h="723958">
                  <a:moveTo>
                    <a:pt x="0" y="0"/>
                  </a:moveTo>
                  <a:lnTo>
                    <a:pt x="292328" y="0"/>
                  </a:lnTo>
                  <a:lnTo>
                    <a:pt x="654307" y="361979"/>
                  </a:lnTo>
                  <a:lnTo>
                    <a:pt x="292328" y="723958"/>
                  </a:lnTo>
                  <a:lnTo>
                    <a:pt x="0" y="723958"/>
                  </a:lnTo>
                  <a:lnTo>
                    <a:pt x="361979" y="361979"/>
                  </a:lnTo>
                  <a:close/>
                </a:path>
              </a:pathLst>
            </a:custGeom>
            <a:solidFill>
              <a:srgbClr val="82654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08775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" name="组合 2"/>
          <p:cNvGrpSpPr/>
          <p:nvPr/>
        </p:nvGrpSpPr>
        <p:grpSpPr>
          <a:xfrm>
            <a:off x="982663" y="2854325"/>
            <a:ext cx="865187" cy="360363"/>
            <a:chOff x="0" y="1192576"/>
            <a:chExt cx="1144685" cy="570968"/>
          </a:xfrm>
        </p:grpSpPr>
        <p:sp>
          <p:nvSpPr>
            <p:cNvPr id="67597" name="任意多边形 12"/>
            <p:cNvSpPr/>
            <p:nvPr/>
          </p:nvSpPr>
          <p:spPr>
            <a:xfrm>
              <a:off x="0" y="1192576"/>
              <a:ext cx="711260" cy="570968"/>
            </a:xfrm>
            <a:custGeom>
              <a:gdLst>
                <a:gd name="txL" fmla="*/ 0 w 710619"/>
                <a:gd name="txT" fmla="*/ 0 h 570968"/>
                <a:gd name="txR" fmla="*/ 710619 w 710619"/>
                <a:gd name="txB" fmla="*/ 570968 h 570968"/>
              </a:gdLst>
              <a:cxnLst>
                <a:cxn ang="0">
                  <a:pos x="0" y="0"/>
                </a:cxn>
                <a:cxn ang="0">
                  <a:pos x="425518" y="0"/>
                </a:cxn>
                <a:cxn ang="0">
                  <a:pos x="711260" y="285484"/>
                </a:cxn>
                <a:cxn ang="0">
                  <a:pos x="425518" y="570968"/>
                </a:cxn>
                <a:cxn ang="0">
                  <a:pos x="0" y="570968"/>
                </a:cxn>
              </a:cxnLst>
              <a:rect l="txL" t="txT" r="txR" b="txB"/>
              <a:pathLst>
                <a:path w="710619" h="570968">
                  <a:moveTo>
                    <a:pt x="0" y="0"/>
                  </a:moveTo>
                  <a:lnTo>
                    <a:pt x="425135" y="0"/>
                  </a:lnTo>
                  <a:lnTo>
                    <a:pt x="710619" y="285484"/>
                  </a:lnTo>
                  <a:lnTo>
                    <a:pt x="425135" y="570968"/>
                  </a:lnTo>
                  <a:lnTo>
                    <a:pt x="0" y="570968"/>
                  </a:lnTo>
                  <a:close/>
                </a:path>
              </a:pathLst>
            </a:custGeom>
            <a:solidFill>
              <a:srgbClr val="82654E"/>
            </a:solidFill>
            <a:ln w="25400">
              <a:noFill/>
            </a:ln>
          </p:spPr>
          <p:txBody>
            <a:bodyPr lIns="91423" tIns="45711" rIns="91423" bIns="45711" anchor="ctr"/>
            <a:lstStyle/>
            <a:p>
              <a:pPr algn="ctr" defTabSz="1085850"/>
              <a:r>
                <a:rPr lang="en-US" altLang="zh-CN" sz="3600">
                  <a:solidFill>
                    <a:srgbClr val="FFFFFF"/>
                  </a:solidFill>
                  <a:latin typeface="Broadway" pitchFamily="82" charset="0"/>
                </a:rPr>
                <a:t>3</a:t>
              </a:r>
              <a:endParaRPr lang="zh-CN" altLang="en-US" sz="3600">
                <a:solidFill>
                  <a:srgbClr val="FFFFFF"/>
                </a:solidFill>
                <a:latin typeface="Broadway" pitchFamily="82" charset="0"/>
              </a:endParaRPr>
            </a:p>
          </p:txBody>
        </p:sp>
        <p:sp>
          <p:nvSpPr>
            <p:cNvPr id="6" name="任意多边形 13"/>
            <p:cNvSpPr/>
            <p:nvPr/>
          </p:nvSpPr>
          <p:spPr>
            <a:xfrm>
              <a:off x="628703" y="1192576"/>
              <a:ext cx="515982" cy="570968"/>
            </a:xfrm>
            <a:custGeom>
              <a:gdLst>
                <a:gd name="connsiteX0" fmla="*/ 0 w 654307"/>
                <a:gd name="connsiteY0" fmla="*/ 0 h 723958"/>
                <a:gd name="connsiteX1" fmla="*/ 292328 w 654307"/>
                <a:gd name="connsiteY1" fmla="*/ 0 h 723958"/>
                <a:gd name="connsiteX2" fmla="*/ 654307 w 654307"/>
                <a:gd name="connsiteY2" fmla="*/ 361979 h 723958"/>
                <a:gd name="connsiteX3" fmla="*/ 292328 w 654307"/>
                <a:gd name="connsiteY3" fmla="*/ 723958 h 723958"/>
                <a:gd name="connsiteX4" fmla="*/ 0 w 654307"/>
                <a:gd name="connsiteY4" fmla="*/ 723958 h 723958"/>
                <a:gd name="connsiteX5" fmla="*/ 361979 w 654307"/>
                <a:gd name="connsiteY5" fmla="*/ 361979 h 7239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07" h="723958">
                  <a:moveTo>
                    <a:pt x="0" y="0"/>
                  </a:moveTo>
                  <a:lnTo>
                    <a:pt x="292328" y="0"/>
                  </a:lnTo>
                  <a:lnTo>
                    <a:pt x="654307" y="361979"/>
                  </a:lnTo>
                  <a:lnTo>
                    <a:pt x="292328" y="723958"/>
                  </a:lnTo>
                  <a:lnTo>
                    <a:pt x="0" y="723958"/>
                  </a:lnTo>
                  <a:lnTo>
                    <a:pt x="361979" y="361979"/>
                  </a:lnTo>
                  <a:close/>
                </a:path>
              </a:pathLst>
            </a:custGeom>
            <a:solidFill>
              <a:srgbClr val="82654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08775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2"/>
          <p:cNvGrpSpPr/>
          <p:nvPr/>
        </p:nvGrpSpPr>
        <p:grpSpPr>
          <a:xfrm>
            <a:off x="982663" y="3717925"/>
            <a:ext cx="865187" cy="360363"/>
            <a:chOff x="0" y="1192576"/>
            <a:chExt cx="1144685" cy="570968"/>
          </a:xfrm>
        </p:grpSpPr>
        <p:sp>
          <p:nvSpPr>
            <p:cNvPr id="67600" name="任意多边形 12"/>
            <p:cNvSpPr/>
            <p:nvPr/>
          </p:nvSpPr>
          <p:spPr>
            <a:xfrm>
              <a:off x="0" y="1192576"/>
              <a:ext cx="711260" cy="570968"/>
            </a:xfrm>
            <a:custGeom>
              <a:gdLst>
                <a:gd name="txL" fmla="*/ 0 w 710619"/>
                <a:gd name="txT" fmla="*/ 0 h 570968"/>
                <a:gd name="txR" fmla="*/ 710619 w 710619"/>
                <a:gd name="txB" fmla="*/ 570968 h 570968"/>
              </a:gdLst>
              <a:cxnLst>
                <a:cxn ang="0">
                  <a:pos x="0" y="0"/>
                </a:cxn>
                <a:cxn ang="0">
                  <a:pos x="425518" y="0"/>
                </a:cxn>
                <a:cxn ang="0">
                  <a:pos x="711260" y="285484"/>
                </a:cxn>
                <a:cxn ang="0">
                  <a:pos x="425518" y="570968"/>
                </a:cxn>
                <a:cxn ang="0">
                  <a:pos x="0" y="570968"/>
                </a:cxn>
              </a:cxnLst>
              <a:rect l="txL" t="txT" r="txR" b="txB"/>
              <a:pathLst>
                <a:path w="710619" h="570968">
                  <a:moveTo>
                    <a:pt x="0" y="0"/>
                  </a:moveTo>
                  <a:lnTo>
                    <a:pt x="425135" y="0"/>
                  </a:lnTo>
                  <a:lnTo>
                    <a:pt x="710619" y="285484"/>
                  </a:lnTo>
                  <a:lnTo>
                    <a:pt x="425135" y="570968"/>
                  </a:lnTo>
                  <a:lnTo>
                    <a:pt x="0" y="570968"/>
                  </a:lnTo>
                  <a:close/>
                </a:path>
              </a:pathLst>
            </a:custGeom>
            <a:solidFill>
              <a:srgbClr val="82654E"/>
            </a:solidFill>
            <a:ln w="25400">
              <a:noFill/>
            </a:ln>
          </p:spPr>
          <p:txBody>
            <a:bodyPr lIns="91423" tIns="45711" rIns="91423" bIns="45711" anchor="ctr"/>
            <a:lstStyle/>
            <a:p>
              <a:pPr algn="ctr" defTabSz="1085850"/>
              <a:r>
                <a:rPr lang="en-US" altLang="zh-CN" sz="3600">
                  <a:solidFill>
                    <a:srgbClr val="FFFFFF"/>
                  </a:solidFill>
                  <a:latin typeface="Broadway" pitchFamily="82" charset="0"/>
                </a:rPr>
                <a:t>4</a:t>
              </a:r>
              <a:endParaRPr lang="zh-CN" altLang="en-US" sz="3600">
                <a:solidFill>
                  <a:srgbClr val="FFFFFF"/>
                </a:solidFill>
                <a:latin typeface="Broadway" pitchFamily="82" charset="0"/>
              </a:endParaRPr>
            </a:p>
          </p:txBody>
        </p:sp>
        <p:sp>
          <p:nvSpPr>
            <p:cNvPr id="8" name="任意多边形 13"/>
            <p:cNvSpPr/>
            <p:nvPr/>
          </p:nvSpPr>
          <p:spPr>
            <a:xfrm>
              <a:off x="628703" y="1192576"/>
              <a:ext cx="515982" cy="570968"/>
            </a:xfrm>
            <a:custGeom>
              <a:gdLst>
                <a:gd name="connsiteX0" fmla="*/ 0 w 654307"/>
                <a:gd name="connsiteY0" fmla="*/ 0 h 723958"/>
                <a:gd name="connsiteX1" fmla="*/ 292328 w 654307"/>
                <a:gd name="connsiteY1" fmla="*/ 0 h 723958"/>
                <a:gd name="connsiteX2" fmla="*/ 654307 w 654307"/>
                <a:gd name="connsiteY2" fmla="*/ 361979 h 723958"/>
                <a:gd name="connsiteX3" fmla="*/ 292328 w 654307"/>
                <a:gd name="connsiteY3" fmla="*/ 723958 h 723958"/>
                <a:gd name="connsiteX4" fmla="*/ 0 w 654307"/>
                <a:gd name="connsiteY4" fmla="*/ 723958 h 723958"/>
                <a:gd name="connsiteX5" fmla="*/ 361979 w 654307"/>
                <a:gd name="connsiteY5" fmla="*/ 361979 h 7239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07" h="723958">
                  <a:moveTo>
                    <a:pt x="0" y="0"/>
                  </a:moveTo>
                  <a:lnTo>
                    <a:pt x="292328" y="0"/>
                  </a:lnTo>
                  <a:lnTo>
                    <a:pt x="654307" y="361979"/>
                  </a:lnTo>
                  <a:lnTo>
                    <a:pt x="292328" y="723958"/>
                  </a:lnTo>
                  <a:lnTo>
                    <a:pt x="0" y="723958"/>
                  </a:lnTo>
                  <a:lnTo>
                    <a:pt x="361979" y="361979"/>
                  </a:lnTo>
                  <a:close/>
                </a:path>
              </a:pathLst>
            </a:custGeom>
            <a:solidFill>
              <a:srgbClr val="82654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08775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" name="组合 2"/>
          <p:cNvGrpSpPr/>
          <p:nvPr/>
        </p:nvGrpSpPr>
        <p:grpSpPr>
          <a:xfrm>
            <a:off x="912813" y="4654550"/>
            <a:ext cx="863600" cy="360363"/>
            <a:chOff x="0" y="1192576"/>
            <a:chExt cx="1144685" cy="570968"/>
          </a:xfrm>
        </p:grpSpPr>
        <p:sp>
          <p:nvSpPr>
            <p:cNvPr id="67603" name="任意多边形 12"/>
            <p:cNvSpPr/>
            <p:nvPr/>
          </p:nvSpPr>
          <p:spPr>
            <a:xfrm>
              <a:off x="0" y="1192576"/>
              <a:ext cx="711260" cy="570968"/>
            </a:xfrm>
            <a:custGeom>
              <a:gdLst>
                <a:gd name="txL" fmla="*/ 0 w 710619"/>
                <a:gd name="txT" fmla="*/ 0 h 570968"/>
                <a:gd name="txR" fmla="*/ 710619 w 710619"/>
                <a:gd name="txB" fmla="*/ 570968 h 570968"/>
              </a:gdLst>
              <a:cxnLst>
                <a:cxn ang="0">
                  <a:pos x="0" y="0"/>
                </a:cxn>
                <a:cxn ang="0">
                  <a:pos x="425518" y="0"/>
                </a:cxn>
                <a:cxn ang="0">
                  <a:pos x="711260" y="285484"/>
                </a:cxn>
                <a:cxn ang="0">
                  <a:pos x="425518" y="570968"/>
                </a:cxn>
                <a:cxn ang="0">
                  <a:pos x="0" y="570968"/>
                </a:cxn>
              </a:cxnLst>
              <a:rect l="txL" t="txT" r="txR" b="txB"/>
              <a:pathLst>
                <a:path w="710619" h="570968">
                  <a:moveTo>
                    <a:pt x="0" y="0"/>
                  </a:moveTo>
                  <a:lnTo>
                    <a:pt x="425135" y="0"/>
                  </a:lnTo>
                  <a:lnTo>
                    <a:pt x="710619" y="285484"/>
                  </a:lnTo>
                  <a:lnTo>
                    <a:pt x="425135" y="570968"/>
                  </a:lnTo>
                  <a:lnTo>
                    <a:pt x="0" y="570968"/>
                  </a:lnTo>
                  <a:close/>
                </a:path>
              </a:pathLst>
            </a:custGeom>
            <a:solidFill>
              <a:srgbClr val="82654E"/>
            </a:solidFill>
            <a:ln w="25400">
              <a:noFill/>
            </a:ln>
          </p:spPr>
          <p:txBody>
            <a:bodyPr lIns="91423" tIns="45711" rIns="91423" bIns="45711" anchor="ctr"/>
            <a:lstStyle/>
            <a:p>
              <a:pPr algn="ctr" defTabSz="1085850"/>
              <a:r>
                <a:rPr lang="en-US" altLang="zh-CN" sz="3600">
                  <a:solidFill>
                    <a:srgbClr val="FFFFFF"/>
                  </a:solidFill>
                  <a:latin typeface="Broadway" pitchFamily="82" charset="0"/>
                </a:rPr>
                <a:t>5</a:t>
              </a:r>
              <a:endParaRPr lang="zh-CN" altLang="en-US" sz="3600">
                <a:solidFill>
                  <a:srgbClr val="FFFFFF"/>
                </a:solidFill>
                <a:latin typeface="Broadway" pitchFamily="82" charset="0"/>
              </a:endParaRPr>
            </a:p>
          </p:txBody>
        </p:sp>
        <p:sp>
          <p:nvSpPr>
            <p:cNvPr id="10" name="任意多边形 13"/>
            <p:cNvSpPr/>
            <p:nvPr/>
          </p:nvSpPr>
          <p:spPr>
            <a:xfrm>
              <a:off x="628703" y="1192576"/>
              <a:ext cx="515982" cy="570968"/>
            </a:xfrm>
            <a:custGeom>
              <a:gdLst>
                <a:gd name="connsiteX0" fmla="*/ 0 w 654307"/>
                <a:gd name="connsiteY0" fmla="*/ 0 h 723958"/>
                <a:gd name="connsiteX1" fmla="*/ 292328 w 654307"/>
                <a:gd name="connsiteY1" fmla="*/ 0 h 723958"/>
                <a:gd name="connsiteX2" fmla="*/ 654307 w 654307"/>
                <a:gd name="connsiteY2" fmla="*/ 361979 h 723958"/>
                <a:gd name="connsiteX3" fmla="*/ 292328 w 654307"/>
                <a:gd name="connsiteY3" fmla="*/ 723958 h 723958"/>
                <a:gd name="connsiteX4" fmla="*/ 0 w 654307"/>
                <a:gd name="connsiteY4" fmla="*/ 723958 h 723958"/>
                <a:gd name="connsiteX5" fmla="*/ 361979 w 654307"/>
                <a:gd name="connsiteY5" fmla="*/ 361979 h 7239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07" h="723958">
                  <a:moveTo>
                    <a:pt x="0" y="0"/>
                  </a:moveTo>
                  <a:lnTo>
                    <a:pt x="292328" y="0"/>
                  </a:lnTo>
                  <a:lnTo>
                    <a:pt x="654307" y="361979"/>
                  </a:lnTo>
                  <a:lnTo>
                    <a:pt x="292328" y="723958"/>
                  </a:lnTo>
                  <a:lnTo>
                    <a:pt x="0" y="723958"/>
                  </a:lnTo>
                  <a:lnTo>
                    <a:pt x="361979" y="361979"/>
                  </a:lnTo>
                  <a:close/>
                </a:path>
              </a:pathLst>
            </a:custGeom>
            <a:solidFill>
              <a:srgbClr val="82654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08775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" name="组合 2"/>
          <p:cNvGrpSpPr/>
          <p:nvPr/>
        </p:nvGrpSpPr>
        <p:grpSpPr>
          <a:xfrm>
            <a:off x="912813" y="5518150"/>
            <a:ext cx="863600" cy="360363"/>
            <a:chOff x="0" y="1192576"/>
            <a:chExt cx="1144685" cy="570968"/>
          </a:xfrm>
        </p:grpSpPr>
        <p:sp>
          <p:nvSpPr>
            <p:cNvPr id="67606" name="任意多边形 12"/>
            <p:cNvSpPr/>
            <p:nvPr/>
          </p:nvSpPr>
          <p:spPr>
            <a:xfrm>
              <a:off x="0" y="1192576"/>
              <a:ext cx="711260" cy="570968"/>
            </a:xfrm>
            <a:custGeom>
              <a:gdLst>
                <a:gd name="txL" fmla="*/ 0 w 710619"/>
                <a:gd name="txT" fmla="*/ 0 h 570968"/>
                <a:gd name="txR" fmla="*/ 710619 w 710619"/>
                <a:gd name="txB" fmla="*/ 570968 h 570968"/>
              </a:gdLst>
              <a:cxnLst>
                <a:cxn ang="0">
                  <a:pos x="0" y="0"/>
                </a:cxn>
                <a:cxn ang="0">
                  <a:pos x="425518" y="0"/>
                </a:cxn>
                <a:cxn ang="0">
                  <a:pos x="711260" y="285484"/>
                </a:cxn>
                <a:cxn ang="0">
                  <a:pos x="425518" y="570968"/>
                </a:cxn>
                <a:cxn ang="0">
                  <a:pos x="0" y="570968"/>
                </a:cxn>
              </a:cxnLst>
              <a:rect l="txL" t="txT" r="txR" b="txB"/>
              <a:pathLst>
                <a:path w="710619" h="570968">
                  <a:moveTo>
                    <a:pt x="0" y="0"/>
                  </a:moveTo>
                  <a:lnTo>
                    <a:pt x="425135" y="0"/>
                  </a:lnTo>
                  <a:lnTo>
                    <a:pt x="710619" y="285484"/>
                  </a:lnTo>
                  <a:lnTo>
                    <a:pt x="425135" y="570968"/>
                  </a:lnTo>
                  <a:lnTo>
                    <a:pt x="0" y="570968"/>
                  </a:lnTo>
                  <a:close/>
                </a:path>
              </a:pathLst>
            </a:custGeom>
            <a:solidFill>
              <a:srgbClr val="82654E"/>
            </a:solidFill>
            <a:ln w="25400">
              <a:noFill/>
            </a:ln>
          </p:spPr>
          <p:txBody>
            <a:bodyPr lIns="91423" tIns="45711" rIns="91423" bIns="45711" anchor="ctr"/>
            <a:lstStyle/>
            <a:p>
              <a:pPr algn="ctr" defTabSz="1085850"/>
              <a:r>
                <a:rPr lang="en-US" altLang="zh-CN" sz="3600">
                  <a:solidFill>
                    <a:srgbClr val="FFFFFF"/>
                  </a:solidFill>
                  <a:latin typeface="Broadway" pitchFamily="82" charset="0"/>
                </a:rPr>
                <a:t>6</a:t>
              </a:r>
              <a:endParaRPr lang="zh-CN" altLang="en-US" sz="3600">
                <a:solidFill>
                  <a:srgbClr val="FFFFFF"/>
                </a:solidFill>
                <a:latin typeface="Broadway" pitchFamily="82" charset="0"/>
              </a:endParaRPr>
            </a:p>
          </p:txBody>
        </p:sp>
        <p:sp>
          <p:nvSpPr>
            <p:cNvPr id="12" name="任意多边形 13"/>
            <p:cNvSpPr/>
            <p:nvPr/>
          </p:nvSpPr>
          <p:spPr>
            <a:xfrm>
              <a:off x="628703" y="1192576"/>
              <a:ext cx="515982" cy="570968"/>
            </a:xfrm>
            <a:custGeom>
              <a:gdLst>
                <a:gd name="connsiteX0" fmla="*/ 0 w 654307"/>
                <a:gd name="connsiteY0" fmla="*/ 0 h 723958"/>
                <a:gd name="connsiteX1" fmla="*/ 292328 w 654307"/>
                <a:gd name="connsiteY1" fmla="*/ 0 h 723958"/>
                <a:gd name="connsiteX2" fmla="*/ 654307 w 654307"/>
                <a:gd name="connsiteY2" fmla="*/ 361979 h 723958"/>
                <a:gd name="connsiteX3" fmla="*/ 292328 w 654307"/>
                <a:gd name="connsiteY3" fmla="*/ 723958 h 723958"/>
                <a:gd name="connsiteX4" fmla="*/ 0 w 654307"/>
                <a:gd name="connsiteY4" fmla="*/ 723958 h 723958"/>
                <a:gd name="connsiteX5" fmla="*/ 361979 w 654307"/>
                <a:gd name="connsiteY5" fmla="*/ 361979 h 7239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07" h="723958">
                  <a:moveTo>
                    <a:pt x="0" y="0"/>
                  </a:moveTo>
                  <a:lnTo>
                    <a:pt x="292328" y="0"/>
                  </a:lnTo>
                  <a:lnTo>
                    <a:pt x="654307" y="361979"/>
                  </a:lnTo>
                  <a:lnTo>
                    <a:pt x="292328" y="723958"/>
                  </a:lnTo>
                  <a:lnTo>
                    <a:pt x="0" y="723958"/>
                  </a:lnTo>
                  <a:lnTo>
                    <a:pt x="361979" y="361979"/>
                  </a:lnTo>
                  <a:close/>
                </a:path>
              </a:pathLst>
            </a:custGeom>
            <a:solidFill>
              <a:srgbClr val="82654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08775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Text Box 2"/>
          <p:cNvSpPr txBox="1"/>
          <p:nvPr/>
        </p:nvSpPr>
        <p:spPr>
          <a:xfrm>
            <a:off x="7964241" y="1052805"/>
            <a:ext cx="675005" cy="2210414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华文行楷" pitchFamily="2" charset="-122"/>
              </a:rPr>
              <a:t>千古同悲</a:t>
            </a:r>
          </a:p>
        </p:txBody>
      </p:sp>
      <p:sp>
        <p:nvSpPr>
          <p:cNvPr id="52227" name="Text Box 3"/>
          <p:cNvSpPr txBox="1"/>
          <p:nvPr/>
        </p:nvSpPr>
        <p:spPr>
          <a:xfrm>
            <a:off x="3988766" y="1052805"/>
            <a:ext cx="2152650" cy="201668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华文行楷" pitchFamily="2" charset="-122"/>
              </a:rPr>
              <a:t>人生短暂世事无常往事不再生死难测</a:t>
            </a:r>
          </a:p>
        </p:txBody>
      </p:sp>
      <p:sp>
        <p:nvSpPr>
          <p:cNvPr id="52228" name="Text Box 4"/>
          <p:cNvSpPr txBox="1"/>
          <p:nvPr/>
        </p:nvSpPr>
        <p:spPr>
          <a:xfrm>
            <a:off x="1630075" y="981348"/>
            <a:ext cx="1143318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华文行楷" pitchFamily="2" charset="-122"/>
              </a:rPr>
              <a:t>良辰</a:t>
            </a:r>
          </a:p>
          <a:p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华文行楷" pitchFamily="2" charset="-122"/>
              </a:rPr>
              <a:t>美景</a:t>
            </a:r>
          </a:p>
          <a:p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华文行楷" pitchFamily="2" charset="-122"/>
              </a:rPr>
              <a:t>赏心</a:t>
            </a:r>
          </a:p>
          <a:p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华文行楷" pitchFamily="2" charset="-122"/>
              </a:rPr>
              <a:t>乐事</a:t>
            </a: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2565373" y="1125851"/>
            <a:ext cx="1371981" cy="1676866"/>
          </a:xfrm>
          <a:prstGeom prst="smileyFace">
            <a:avLst>
              <a:gd name="adj" fmla="val 4653"/>
            </a:avLst>
          </a:prstGeom>
          <a:noFill/>
          <a:ln w="88900" cmpd="sng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60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华文行楷" pitchFamily="2" charset="-122"/>
              <a:cs typeface="+mn-cs"/>
            </a:endParaRPr>
          </a:p>
        </p:txBody>
      </p:sp>
      <p:sp>
        <p:nvSpPr>
          <p:cNvPr id="52230" name="AutoShape 6"/>
          <p:cNvSpPr/>
          <p:nvPr/>
        </p:nvSpPr>
        <p:spPr>
          <a:xfrm>
            <a:off x="6023908" y="1125851"/>
            <a:ext cx="1656222" cy="1656222"/>
          </a:xfrm>
          <a:prstGeom prst="smileyFace">
            <a:avLst>
              <a:gd name="adj" fmla="val -2685"/>
            </a:avLst>
          </a:prstGeom>
          <a:noFill/>
          <a:ln w="1079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4800">
              <a:latin typeface="Arial" panose="020b0604020202020204" pitchFamily="34" charset="0"/>
            </a:endParaRPr>
          </a:p>
        </p:txBody>
      </p:sp>
      <p:sp>
        <p:nvSpPr>
          <p:cNvPr id="52231" name="AutoShape 7"/>
          <p:cNvSpPr/>
          <p:nvPr/>
        </p:nvSpPr>
        <p:spPr>
          <a:xfrm>
            <a:off x="8832975" y="1125851"/>
            <a:ext cx="1371981" cy="1753087"/>
          </a:xfrm>
          <a:prstGeom prst="smileyFace">
            <a:avLst>
              <a:gd name="adj" fmla="val -4653"/>
            </a:avLst>
          </a:prstGeom>
          <a:noFill/>
          <a:ln w="139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4800">
              <a:latin typeface="Arial" panose="020b0604020202020204" pitchFamily="34" charset="0"/>
            </a:endParaRP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2061995" y="2709027"/>
            <a:ext cx="1829308" cy="2077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905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华文行楷" pitchFamily="2" charset="-122"/>
                <a:cs typeface="+mn-cs"/>
              </a:rPr>
              <a:t>乐</a:t>
            </a:r>
          </a:p>
        </p:txBody>
      </p:sp>
      <p:sp>
        <p:nvSpPr>
          <p:cNvPr id="52233" name="Rectangle 9"/>
          <p:cNvSpPr>
            <a:spLocks noChangeArrowheads="1"/>
          </p:cNvSpPr>
          <p:nvPr/>
        </p:nvSpPr>
        <p:spPr bwMode="auto">
          <a:xfrm>
            <a:off x="5256932" y="2896404"/>
            <a:ext cx="1753087" cy="1892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70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华文行楷" pitchFamily="2" charset="-122"/>
                <a:cs typeface="+mn-cs"/>
              </a:rPr>
              <a:t>痛</a:t>
            </a:r>
          </a:p>
        </p:txBody>
      </p:sp>
      <p:sp>
        <p:nvSpPr>
          <p:cNvPr id="52234" name="Rectangle 10"/>
          <p:cNvSpPr>
            <a:spLocks noChangeArrowheads="1"/>
          </p:cNvSpPr>
          <p:nvPr/>
        </p:nvSpPr>
        <p:spPr bwMode="auto">
          <a:xfrm>
            <a:off x="8610664" y="2820183"/>
            <a:ext cx="1670050" cy="1892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70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华文行楷" pitchFamily="2" charset="-122"/>
                <a:cs typeface="+mn-cs"/>
              </a:rPr>
              <a:t>悲</a:t>
            </a:r>
          </a:p>
        </p:txBody>
      </p:sp>
      <p:sp>
        <p:nvSpPr>
          <p:cNvPr id="52235" name="AutoShape 11"/>
          <p:cNvSpPr/>
          <p:nvPr/>
        </p:nvSpPr>
        <p:spPr>
          <a:xfrm>
            <a:off x="3884951" y="2896404"/>
            <a:ext cx="990875" cy="1676866"/>
          </a:xfrm>
          <a:custGeom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cxnLst>
              <a:cxn ang="17694720">
                <a:pos x="2147483647" y="0"/>
              </a:cxn>
              <a:cxn ang="11796480">
                <a:pos x="0" y="2147483647"/>
              </a:cxn>
              <a:cxn ang="589824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 wrap="none" anchor="ctr"/>
          <a:lstStyle/>
          <a:p>
            <a:endParaRPr lang="zh-CN" altLang="en-US" sz="4800">
              <a:latin typeface="Arial" panose="020b0604020202020204" pitchFamily="34" charset="0"/>
            </a:endParaRPr>
          </a:p>
        </p:txBody>
      </p:sp>
      <p:sp>
        <p:nvSpPr>
          <p:cNvPr id="52236" name="AutoShape 12"/>
          <p:cNvSpPr/>
          <p:nvPr/>
        </p:nvSpPr>
        <p:spPr>
          <a:xfrm>
            <a:off x="7467346" y="2896404"/>
            <a:ext cx="990875" cy="1676866"/>
          </a:xfrm>
          <a:custGeom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cxnLst>
              <a:cxn ang="17694720">
                <a:pos x="2147483647" y="0"/>
              </a:cxn>
              <a:cxn ang="11796480">
                <a:pos x="0" y="2147483647"/>
              </a:cxn>
              <a:cxn ang="589824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 wrap="none" anchor="ctr"/>
          <a:lstStyle/>
          <a:p>
            <a:endParaRPr lang="zh-CN" altLang="en-US" sz="4800">
              <a:latin typeface="Arial" panose="020b0604020202020204" pitchFamily="34" charset="0"/>
            </a:endParaRPr>
          </a:p>
        </p:txBody>
      </p:sp>
      <p:sp>
        <p:nvSpPr>
          <p:cNvPr id="52237" name="AutoShape 13"/>
          <p:cNvSpPr/>
          <p:nvPr/>
        </p:nvSpPr>
        <p:spPr>
          <a:xfrm>
            <a:off x="9191850" y="1916645"/>
            <a:ext cx="152442" cy="457327"/>
          </a:xfrm>
          <a:prstGeom prst="star4">
            <a:avLst>
              <a:gd name="adj" fmla="val 12500"/>
            </a:avLst>
          </a:prstGeom>
          <a:solidFill>
            <a:srgbClr val="000000"/>
          </a:solidFill>
          <a:ln w="9525">
            <a:noFill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2238" name="AutoShape 14"/>
          <p:cNvSpPr/>
          <p:nvPr/>
        </p:nvSpPr>
        <p:spPr>
          <a:xfrm>
            <a:off x="9696815" y="1916645"/>
            <a:ext cx="152442" cy="457327"/>
          </a:xfrm>
          <a:prstGeom prst="star4">
            <a:avLst>
              <a:gd name="adj" fmla="val 12500"/>
            </a:avLst>
          </a:prstGeom>
          <a:solidFill>
            <a:srgbClr val="000000"/>
          </a:solidFill>
          <a:ln w="9525">
            <a:noFill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2239" name="Text Box 15"/>
          <p:cNvSpPr txBox="1"/>
          <p:nvPr/>
        </p:nvSpPr>
        <p:spPr>
          <a:xfrm>
            <a:off x="1701533" y="4870215"/>
            <a:ext cx="878766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0000"/>
                </a:solidFill>
                <a:latin typeface="Arial" panose="020b0604020202020204" pitchFamily="34" charset="0"/>
                <a:ea typeface="华文新魏" pitchFamily="2" charset="-122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华文新魏" pitchFamily="2" charset="-122"/>
              </a:rPr>
              <a:t>痛</a:t>
            </a:r>
            <a:r>
              <a:rPr lang="zh-CN" altLang="en-US" sz="2800" b="1">
                <a:solidFill>
                  <a:srgbClr val="990000"/>
                </a:solidFill>
                <a:latin typeface="Arial" panose="020b0604020202020204" pitchFamily="34" charset="0"/>
                <a:ea typeface="华文新魏" pitchFamily="2" charset="-122"/>
              </a:rPr>
              <a:t>”，是对自身的思考，是横向的，“痛”的是自身生命的短暂；“</a:t>
            </a:r>
            <a:r>
              <a:rPr lang="zh-CN" altLang="en-US" sz="2800" b="1">
                <a:latin typeface="Arial" panose="020b0604020202020204" pitchFamily="34" charset="0"/>
                <a:ea typeface="华文新魏" pitchFamily="2" charset="-122"/>
              </a:rPr>
              <a:t>悲</a:t>
            </a:r>
            <a:r>
              <a:rPr lang="zh-CN" altLang="en-US" sz="2800" b="1">
                <a:solidFill>
                  <a:srgbClr val="990000"/>
                </a:solidFill>
                <a:latin typeface="Arial" panose="020b0604020202020204" pitchFamily="34" charset="0"/>
                <a:ea typeface="华文新魏" pitchFamily="2" charset="-122"/>
              </a:rPr>
              <a:t>”，作者想到了古人，也想到了后人，是一种纵向的思考，要比“痛”更加深刻。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/>
      <p:bldP spid="52228" grpId="0"/>
      <p:bldP spid="52229" grpId="0"/>
      <p:bldP spid="52230" grpId="0"/>
      <p:bldP spid="52231" grpId="0"/>
      <p:bldP spid="52232" grpId="0"/>
      <p:bldP spid="52233" grpId="0"/>
      <p:bldP spid="52234" grpId="0"/>
      <p:bldP spid="52235" grpId="0"/>
      <p:bldP spid="52236" grpId="0"/>
      <p:bldP spid="5223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32" name="文本框 73731"/>
          <p:cNvSpPr txBox="1"/>
          <p:nvPr/>
        </p:nvSpPr>
        <p:spPr>
          <a:xfrm>
            <a:off x="1054100" y="909638"/>
            <a:ext cx="9217025" cy="204152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              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郭沫若说文章前面写极乐，后面突然悲痛，“悲得太没有道理”，是“无病呻吟的绝顶”。你认为王羲之悲得有没有道理？这种悲痛背后蕴含了怎样的人生态度？</a:t>
            </a:r>
          </a:p>
        </p:txBody>
      </p:sp>
      <p:sp>
        <p:nvSpPr>
          <p:cNvPr id="73733" name="文本框 73732"/>
          <p:cNvSpPr txBox="1"/>
          <p:nvPr/>
        </p:nvSpPr>
        <p:spPr>
          <a:xfrm>
            <a:off x="1054100" y="333375"/>
            <a:ext cx="4967288" cy="53340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900" b="1">
                <a:latin typeface="Arial" panose="020b0604020202020204" pitchFamily="34" charset="0"/>
                <a:ea typeface="华文楷体" pitchFamily="2" charset="-122"/>
              </a:rPr>
              <a:t>【</a:t>
            </a:r>
            <a:r>
              <a:rPr lang="zh-CN" altLang="en-US" sz="2900" b="1">
                <a:latin typeface="Arial" panose="020b0604020202020204" pitchFamily="34" charset="0"/>
                <a:ea typeface="华文楷体" pitchFamily="2" charset="-122"/>
              </a:rPr>
              <a:t>文本研习</a:t>
            </a:r>
            <a:r>
              <a:rPr lang="en-US" altLang="zh-CN" sz="2900" b="1"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sz="2900" b="1">
                <a:latin typeface="Arial" panose="020b0604020202020204" pitchFamily="34" charset="0"/>
                <a:ea typeface="华文楷体" pitchFamily="2" charset="-122"/>
              </a:rPr>
              <a:t>质疑问难</a:t>
            </a:r>
            <a:r>
              <a:rPr lang="en-US" altLang="zh-CN" sz="2900" b="1">
                <a:latin typeface="Arial" panose="020b0604020202020204" pitchFamily="34" charset="0"/>
                <a:ea typeface="华文楷体" pitchFamily="2" charset="-122"/>
              </a:rPr>
              <a:t>】</a:t>
            </a:r>
          </a:p>
        </p:txBody>
      </p:sp>
      <p:sp>
        <p:nvSpPr>
          <p:cNvPr id="73734" name="矩形 73733"/>
          <p:cNvSpPr/>
          <p:nvPr/>
        </p:nvSpPr>
        <p:spPr>
          <a:xfrm>
            <a:off x="766763" y="3357563"/>
            <a:ext cx="6315075" cy="2057400"/>
          </a:xfrm>
          <a:prstGeom prst="rect">
            <a:avLst/>
          </a:prstGeom>
          <a:noFill/>
          <a:ln w="9525">
            <a:noFill/>
          </a:ln>
        </p:spPr>
        <p:txBody>
          <a:bodyPr wrap="none" lIns="108829" tIns="54414" rIns="108829" bIns="54414" anchor="ctr">
            <a:spAutoFit/>
          </a:bodyPr>
          <a:lstStyle/>
          <a:p>
            <a:pPr defTabSz="1294130"/>
            <a:r>
              <a:rPr lang="zh-CN" altLang="en-US" sz="3200">
                <a:solidFill>
                  <a:schemeClr val="hlink"/>
                </a:solidFill>
                <a:latin typeface="Arial" panose="020b0604020202020204" pitchFamily="34" charset="0"/>
                <a:ea typeface="华文行楷" pitchFamily="2" charset="-122"/>
              </a:rPr>
              <a:t>这种突如其来的悲痛源于：</a:t>
            </a:r>
          </a:p>
          <a:p>
            <a:pPr defTabSz="1294130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对生命有限、世事无常的洞察，</a:t>
            </a:r>
          </a:p>
          <a:p>
            <a:pPr defTabSz="1294130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对时间无情的恐惧</a:t>
            </a:r>
          </a:p>
          <a:p>
            <a:pPr defTabSz="1294130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对一切美好事物终究消亡的痛惜。</a:t>
            </a:r>
          </a:p>
        </p:txBody>
      </p:sp>
      <p:pic>
        <p:nvPicPr>
          <p:cNvPr id="73735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338" y="2349500"/>
            <a:ext cx="1152525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6" name="文本框 73735"/>
          <p:cNvSpPr txBox="1"/>
          <p:nvPr/>
        </p:nvSpPr>
        <p:spPr>
          <a:xfrm>
            <a:off x="8256588" y="2997200"/>
            <a:ext cx="2878137" cy="253047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4000" b="1">
                <a:solidFill>
                  <a:schemeClr val="hlink"/>
                </a:solidFill>
                <a:latin typeface="Arial" panose="020b0604020202020204" pitchFamily="34" charset="0"/>
                <a:ea typeface="华文新魏" pitchFamily="2" charset="-122"/>
              </a:rPr>
              <a:t>人生态度：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热爱生命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积极有为</a:t>
            </a:r>
          </a:p>
        </p:txBody>
      </p:sp>
      <p:sp>
        <p:nvSpPr>
          <p:cNvPr id="73738" name="矩形 73737"/>
          <p:cNvSpPr/>
          <p:nvPr/>
        </p:nvSpPr>
        <p:spPr>
          <a:xfrm>
            <a:off x="3575050" y="5734050"/>
            <a:ext cx="6480175" cy="579438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4400"/>
            <a:r>
              <a:rPr lang="zh-CN" altLang="en-US" sz="32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“悲感弥漫于外，深情激动于中”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4" grpId="0"/>
      <p:bldP spid="73736" grpId="0"/>
      <p:bldP spid="7373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7" name="矩形 57346"/>
          <p:cNvSpPr/>
          <p:nvPr/>
        </p:nvSpPr>
        <p:spPr>
          <a:xfrm>
            <a:off x="406400" y="5589588"/>
            <a:ext cx="11041063" cy="763587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>
            <a:spAutoFit/>
          </a:bodyPr>
          <a:lstStyle/>
          <a:p>
            <a:pPr defTabSz="1294130"/>
            <a:r>
              <a:rPr lang="zh-CN" altLang="en-US" sz="4300">
                <a:latin typeface="Arial" panose="020b0604020202020204" pitchFamily="34" charset="0"/>
                <a:ea typeface="华文行楷" pitchFamily="2" charset="-122"/>
              </a:rPr>
              <a:t>     </a:t>
            </a:r>
            <a:endParaRPr lang="en-US" altLang="zh-CN" sz="3800" b="1">
              <a:latin typeface="宋体" panose="02010600030101010101" pitchFamily="2" charset="-122"/>
            </a:endParaRPr>
          </a:p>
        </p:txBody>
      </p:sp>
      <p:sp>
        <p:nvSpPr>
          <p:cNvPr id="57349" name="文本框 57348"/>
          <p:cNvSpPr txBox="1"/>
          <p:nvPr/>
        </p:nvSpPr>
        <p:spPr>
          <a:xfrm>
            <a:off x="982663" y="693738"/>
            <a:ext cx="10009187" cy="11144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</a:pPr>
            <a:r>
              <a:rPr lang="zh-CN" altLang="en-US" sz="33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300" b="1">
                <a:latin typeface="华文楷体" pitchFamily="2" charset="-122"/>
                <a:ea typeface="华文楷体" pitchFamily="2" charset="-122"/>
              </a:rPr>
              <a:t>在文中，作者除了对生命局限性有清醒的认识外，作者对生死还有怎样的看法？</a:t>
            </a:r>
          </a:p>
        </p:txBody>
      </p:sp>
      <p:sp>
        <p:nvSpPr>
          <p:cNvPr id="57350" name="文本框 57349"/>
          <p:cNvSpPr txBox="1"/>
          <p:nvPr/>
        </p:nvSpPr>
        <p:spPr>
          <a:xfrm>
            <a:off x="1747838" y="2047875"/>
            <a:ext cx="219075" cy="763588"/>
          </a:xfrm>
          <a:prstGeom prst="rect">
            <a:avLst/>
          </a:prstGeom>
          <a:noFill/>
          <a:ln w="9525">
            <a:noFill/>
          </a:ln>
        </p:spPr>
        <p:txBody>
          <a:bodyPr wrap="none" lIns="108829" tIns="54414" rIns="108829" bIns="54414" anchor="t">
            <a:spAutoFit/>
          </a:bodyPr>
          <a:lstStyle/>
          <a:p>
            <a:pPr defTabSz="1294130"/>
            <a:endParaRPr lang="zh-CN" altLang="en-US" sz="4300" b="1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57351" name="矩形 57350"/>
          <p:cNvSpPr/>
          <p:nvPr/>
        </p:nvSpPr>
        <p:spPr>
          <a:xfrm>
            <a:off x="1054100" y="2422525"/>
            <a:ext cx="8569325" cy="595313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固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知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</a:t>
            </a:r>
            <a:r>
              <a:rPr lang="zh-CN" altLang="en-US" sz="3200" b="1" u="sng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死生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为虚诞，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齐</a:t>
            </a:r>
            <a:r>
              <a:rPr lang="zh-CN" altLang="en-US" sz="3200" b="1" u="sng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彭殇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为妄作。</a:t>
            </a:r>
          </a:p>
        </p:txBody>
      </p:sp>
      <p:sp>
        <p:nvSpPr>
          <p:cNvPr id="57352" name="矩形 57351"/>
          <p:cNvSpPr/>
          <p:nvPr/>
        </p:nvSpPr>
        <p:spPr>
          <a:xfrm>
            <a:off x="1128713" y="3933825"/>
            <a:ext cx="8569325" cy="595313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/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死生亦大矣。</a:t>
            </a:r>
          </a:p>
        </p:txBody>
      </p:sp>
      <p:sp>
        <p:nvSpPr>
          <p:cNvPr id="57353" name="矩形 57352"/>
          <p:cNvSpPr/>
          <p:nvPr/>
        </p:nvSpPr>
        <p:spPr>
          <a:xfrm>
            <a:off x="912813" y="3213100"/>
            <a:ext cx="9707562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 anchor="ctr">
            <a:spAutoFit/>
          </a:bodyPr>
          <a:lstStyle/>
          <a:p>
            <a:pPr defTabSz="1085850" eaLnBrk="0" hangingPunct="0"/>
            <a:r>
              <a:rPr lang="zh-CN" altLang="en-US" sz="2400" b="1">
                <a:latin typeface="Arial" panose="020b0604020202020204" pitchFamily="34" charset="0"/>
                <a:ea typeface="楷体" panose="02010609060101010101" pitchFamily="49" charset="-122"/>
              </a:rPr>
              <a:t>（我）本来知道把生死看作一样是荒诞的，把寿夭看作平等是虚妄的。</a:t>
            </a:r>
            <a:r>
              <a:rPr lang="zh-CN" altLang="en-US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57354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488" y="2133600"/>
            <a:ext cx="1143000" cy="128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9" name="文本框 57358"/>
          <p:cNvSpPr txBox="1"/>
          <p:nvPr/>
        </p:nvSpPr>
        <p:spPr>
          <a:xfrm>
            <a:off x="622300" y="4510088"/>
            <a:ext cx="10082213" cy="1954530"/>
          </a:xfrm>
          <a:prstGeom prst="rect">
            <a:avLst/>
          </a:prstGeom>
          <a:solidFill>
            <a:srgbClr val="FFCCFF"/>
          </a:solidFill>
          <a:ln w="38100" cap="flat" cmpd="sng">
            <a:solidFill>
              <a:srgbClr val="99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</a:pPr>
            <a:r>
              <a:rPr lang="zh-CN" altLang="en-US" sz="33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900" b="1">
                <a:latin typeface="黑体" panose="02010609060101010101" pitchFamily="49" charset="-122"/>
                <a:ea typeface="楷体" panose="02010609060101010101" pitchFamily="49" charset="-122"/>
              </a:rPr>
              <a:t>生如夏花之绚烂，死如秋叶之静美（泰戈尔）</a:t>
            </a:r>
          </a:p>
          <a:p>
            <a:pPr defTabSz="1294130">
              <a:spcBef>
                <a:spcPct val="50000"/>
              </a:spcBef>
            </a:pPr>
            <a:r>
              <a:rPr lang="zh-CN" altLang="en-US" sz="2900" b="1">
                <a:latin typeface="华文楷体" pitchFamily="2" charset="-122"/>
                <a:ea typeface="楷体" panose="02010609060101010101" pitchFamily="49" charset="-122"/>
              </a:rPr>
              <a:t>  人固有一死，或重于泰山，或轻于鸿毛。（司马迁）</a:t>
            </a:r>
          </a:p>
          <a:p>
            <a:pPr defTabSz="1294130">
              <a:spcBef>
                <a:spcPct val="50000"/>
              </a:spcBef>
            </a:pPr>
            <a:r>
              <a:rPr lang="zh-CN" altLang="en-US" sz="2900" b="1">
                <a:latin typeface="华文楷体" pitchFamily="2" charset="-122"/>
                <a:ea typeface="楷体" panose="02010609060101010101" pitchFamily="49" charset="-122"/>
              </a:rPr>
              <a:t> 有的人死了，他还活着；有的人活着，他却死了。（臧克家）</a:t>
            </a:r>
          </a:p>
        </p:txBody>
      </p:sp>
      <p:sp>
        <p:nvSpPr>
          <p:cNvPr id="57360" name="文本框 57359"/>
          <p:cNvSpPr txBox="1"/>
          <p:nvPr/>
        </p:nvSpPr>
        <p:spPr>
          <a:xfrm>
            <a:off x="10099675" y="3573463"/>
            <a:ext cx="1441450" cy="2376487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FF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lIns="91435" tIns="45717" rIns="91435" bIns="45717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生死虽由天  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人生应有为</a:t>
            </a:r>
          </a:p>
        </p:txBody>
      </p:sp>
      <p:sp>
        <p:nvSpPr>
          <p:cNvPr id="57361" name="文本框 57360"/>
          <p:cNvSpPr txBox="1"/>
          <p:nvPr/>
        </p:nvSpPr>
        <p:spPr>
          <a:xfrm>
            <a:off x="2783205" y="1989455"/>
            <a:ext cx="3727450" cy="535940"/>
          </a:xfrm>
          <a:prstGeom prst="rect">
            <a:avLst/>
          </a:prstGeom>
          <a:noFill/>
          <a:ln w="9525">
            <a:noFill/>
          </a:ln>
        </p:spPr>
        <p:txBody>
          <a:bodyPr wrap="square" lIns="91435" tIns="45717" rIns="91435" bIns="45717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900" b="1">
                <a:latin typeface="华文新魏" pitchFamily="2" charset="-122"/>
                <a:ea typeface="华文新魏" pitchFamily="2" charset="-122"/>
              </a:rPr>
              <a:t>方生方死  虚无主义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/>
      <p:bldP spid="57352" grpId="0"/>
      <p:bldP spid="57353" grpId="0"/>
      <p:bldP spid="57359" grpId="0"/>
      <p:bldP spid="57360" grpId="0"/>
      <p:bldP spid="5736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4" name="矩形 76803"/>
          <p:cNvSpPr/>
          <p:nvPr/>
        </p:nvSpPr>
        <p:spPr>
          <a:xfrm>
            <a:off x="1703388" y="766763"/>
            <a:ext cx="8210550" cy="450532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ctr">
            <a:spAutoFit/>
          </a:bodyPr>
          <a:lstStyle/>
          <a:p>
            <a:pPr defTabSz="1085850" eaLnBrk="0" hangingPunct="0"/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魏晋时代</a:t>
            </a:r>
          </a:p>
          <a:p>
            <a:pPr defTabSz="1085850" eaLnBrk="0" hangingPunct="0"/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   “天下名士，少有全者” </a:t>
            </a:r>
          </a:p>
          <a:p>
            <a:pPr defTabSz="1085850" eaLnBrk="0" hangingPunct="0"/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29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孔融</a:t>
            </a:r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死而士气灰，</a:t>
            </a:r>
            <a:r>
              <a:rPr lang="zh-CN" altLang="en-US" sz="29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嵇康</a:t>
            </a:r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死而清议绝。”</a:t>
            </a:r>
          </a:p>
          <a:p>
            <a:pPr defTabSz="1085850" eaLnBrk="0" hangingPunct="0"/>
            <a:endParaRPr lang="zh-CN" altLang="en-US" sz="29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085850" eaLnBrk="0" hangingPunct="0"/>
            <a:r>
              <a:rPr lang="zh-CN" altLang="en-US" sz="2900" b="1">
                <a:latin typeface="Arial" panose="020b0604020202020204" pitchFamily="34" charset="0"/>
                <a:ea typeface="楷体" panose="02010609060101010101" pitchFamily="49" charset="-122"/>
              </a:rPr>
              <a:t>或取诸怀抱，悟言一室之内；</a:t>
            </a:r>
          </a:p>
          <a:p>
            <a:pPr defTabSz="1085850" eaLnBrk="0" hangingPunct="0"/>
            <a:r>
              <a:rPr lang="zh-CN" altLang="en-US" sz="2900" b="1">
                <a:latin typeface="Arial" panose="020b0604020202020204" pitchFamily="34" charset="0"/>
                <a:ea typeface="楷体" panose="02010609060101010101" pitchFamily="49" charset="-122"/>
              </a:rPr>
              <a:t>或因寄所托，放浪形骸之外。</a:t>
            </a:r>
          </a:p>
          <a:p>
            <a:pPr defTabSz="1085850" eaLnBrk="0" hangingPunct="0"/>
            <a:endParaRPr lang="zh-CN" altLang="en-US" sz="2900" b="1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defTabSz="1085850" eaLnBrk="0" hangingPunct="0"/>
            <a:r>
              <a:rPr lang="zh-CN" altLang="en-US" sz="2900" b="1">
                <a:latin typeface="Arial" panose="020b0604020202020204" pitchFamily="34" charset="0"/>
                <a:ea typeface="楷体" panose="02010609060101010101" pitchFamily="49" charset="-122"/>
              </a:rPr>
              <a:t>魏晋风流</a:t>
            </a:r>
          </a:p>
          <a:p>
            <a:pPr defTabSz="1085850" eaLnBrk="0" hangingPunct="0"/>
            <a:r>
              <a:rPr lang="zh-CN" altLang="en-US" sz="2900" b="1">
                <a:latin typeface="Arial" panose="020b0604020202020204" pitchFamily="34" charset="0"/>
                <a:ea typeface="楷体" panose="02010609060101010101" pitchFamily="49" charset="-122"/>
              </a:rPr>
              <a:t>      饮酒、服药、清谈、纵情山水、狂放不羁   </a:t>
            </a:r>
          </a:p>
          <a:p>
            <a:pPr defTabSz="1085850" eaLnBrk="0" hangingPunct="0"/>
            <a:r>
              <a:rPr lang="en-US" altLang="zh-CN" sz="2900" b="1">
                <a:latin typeface="Arial" panose="020b0604020202020204" pitchFamily="34" charset="0"/>
                <a:ea typeface="楷体" panose="02010609060101010101" pitchFamily="49" charset="-122"/>
              </a:rPr>
              <a:t>       </a:t>
            </a:r>
            <a:r>
              <a:rPr lang="en-US" altLang="zh-CN" sz="2900" b="1">
                <a:latin typeface="楷体" panose="02010609060101010101" pitchFamily="49" charset="-122"/>
                <a:ea typeface="楷体" panose="02010609060101010101" pitchFamily="49" charset="-122"/>
              </a:rPr>
              <a:t>······</a:t>
            </a:r>
            <a:endParaRPr lang="en-US" altLang="zh-CN" sz="29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28" name="图片 2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9625380" y="5090580"/>
            <a:ext cx="1866783" cy="1104130"/>
          </a:xfrm>
          <a:prstGeom prst="rect">
            <a:avLst/>
          </a:prstGeom>
        </p:spPr>
      </p:pic>
      <p:sp>
        <p:nvSpPr>
          <p:cNvPr id="76806" name="文本框 76805"/>
          <p:cNvSpPr txBox="1"/>
          <p:nvPr/>
        </p:nvSpPr>
        <p:spPr>
          <a:xfrm>
            <a:off x="4368800" y="404813"/>
            <a:ext cx="4967288" cy="53340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900" b="1">
                <a:latin typeface="Arial" panose="020b0604020202020204" pitchFamily="34" charset="0"/>
                <a:ea typeface="华文楷体" pitchFamily="2" charset="-122"/>
              </a:rPr>
              <a:t>【</a:t>
            </a:r>
            <a:r>
              <a:rPr lang="zh-CN" altLang="en-US" sz="2900" b="1">
                <a:latin typeface="Arial" panose="020b0604020202020204" pitchFamily="34" charset="0"/>
                <a:ea typeface="华文楷体" pitchFamily="2" charset="-122"/>
              </a:rPr>
              <a:t>背景知识补充</a:t>
            </a:r>
            <a:r>
              <a:rPr lang="en-US" altLang="zh-CN" sz="2900" b="1">
                <a:latin typeface="Arial" panose="020b0604020202020204" pitchFamily="34" charset="0"/>
                <a:ea typeface="华文楷体" pitchFamily="2" charset="-122"/>
              </a:rPr>
              <a:t>】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5" name="矩形 51204"/>
          <p:cNvSpPr/>
          <p:nvPr/>
        </p:nvSpPr>
        <p:spPr>
          <a:xfrm>
            <a:off x="1344613" y="811213"/>
            <a:ext cx="9766300" cy="106680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ctr">
            <a:spAutoFit/>
          </a:bodyPr>
          <a:lstStyle/>
          <a:p>
            <a:pPr defTabSz="1085850" eaLnBrk="0" hangingPunct="0"/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   王羲之的这种“人生应有为”主张具体到行动中是怎么体现的呢？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206" name="文本框 51205"/>
          <p:cNvSpPr txBox="1"/>
          <p:nvPr/>
        </p:nvSpPr>
        <p:spPr>
          <a:xfrm>
            <a:off x="2135188" y="3357563"/>
            <a:ext cx="5689600" cy="131127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华文新魏" pitchFamily="2" charset="-122"/>
              </a:rPr>
              <a:t>以出世之笔，写入世之心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华文新魏" pitchFamily="2" charset="-122"/>
              </a:rPr>
              <a:t>消极其表，执着其里</a:t>
            </a:r>
          </a:p>
        </p:txBody>
      </p:sp>
      <p:sp>
        <p:nvSpPr>
          <p:cNvPr id="51207" name="矩形 51206"/>
          <p:cNvSpPr/>
          <p:nvPr/>
        </p:nvSpPr>
        <p:spPr>
          <a:xfrm>
            <a:off x="1414463" y="1917700"/>
            <a:ext cx="8928100" cy="106680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4400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“列叙时人，录其所述”，以便“后之览者，亦将有感于斯文”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  <p:bldP spid="5120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矩形 1"/>
          <p:cNvSpPr/>
          <p:nvPr/>
        </p:nvSpPr>
        <p:spPr>
          <a:xfrm>
            <a:off x="1766888" y="2673350"/>
            <a:ext cx="8656637" cy="269398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25400">
            <a:noFill/>
          </a:ln>
          <a:effectLst>
            <a:outerShdw dist="50800" dir="5400000" sx="105000" sy="105000" algn="ctr" rotWithShape="0">
              <a:srgbClr val="000000">
                <a:alpha val="31999"/>
              </a:srgbClr>
            </a:outerShdw>
          </a:effectLst>
        </p:spPr>
        <p:txBody>
          <a:bodyPr lIns="91423" tIns="45711" rIns="91423" bIns="45711" anchor="ctr"/>
          <a:lstStyle/>
          <a:p>
            <a:pPr algn="ctr" defTabSz="1085850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 useBgFill="1">
        <p:nvSpPr>
          <p:cNvPr id="17411" name="矩形 2"/>
          <p:cNvSpPr/>
          <p:nvPr/>
        </p:nvSpPr>
        <p:spPr>
          <a:xfrm>
            <a:off x="261938" y="2709863"/>
            <a:ext cx="11090275" cy="2692400"/>
          </a:xfrm>
          <a:prstGeom prst="rect">
            <a:avLst/>
          </a:prstGeom>
          <a:ln w="25400">
            <a:noFill/>
          </a:ln>
          <a:effectLst>
            <a:outerShdw dist="50800" dir="5400000" sx="999" sy="999" algn="ctr" rotWithShape="0">
              <a:srgbClr val="000000"/>
            </a:outerShdw>
          </a:effectLst>
        </p:spPr>
        <p:txBody>
          <a:bodyPr lIns="91423" tIns="45711" rIns="91423" bIns="45711" anchor="ctr"/>
          <a:lstStyle/>
          <a:p>
            <a:pPr algn="ctr" defTabSz="1085850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1203" y="1995948"/>
            <a:ext cx="1371422" cy="13719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0523977" y="4681131"/>
            <a:ext cx="1371422" cy="1371919"/>
          </a:xfrm>
          <a:prstGeom prst="rect">
            <a:avLst/>
          </a:prstGeom>
        </p:spPr>
      </p:pic>
      <p:pic>
        <p:nvPicPr>
          <p:cNvPr id="17415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175" y="1816100"/>
            <a:ext cx="4310063" cy="344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8288" y="477838"/>
            <a:ext cx="4035425" cy="55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7" name="文本框 10"/>
          <p:cNvSpPr txBox="1"/>
          <p:nvPr/>
        </p:nvSpPr>
        <p:spPr>
          <a:xfrm>
            <a:off x="4438650" y="1054100"/>
            <a:ext cx="3338513" cy="701675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algn="ctr" defTabSz="1085850"/>
            <a:r>
              <a:rPr lang="zh-CN" altLang="en-US" sz="4000" b="1">
                <a:latin typeface="DFKai-SB" panose="03000509000000000000" pitchFamily="65" charset="-120"/>
                <a:ea typeface="方正正黑简体" charset="-122"/>
              </a:rPr>
              <a:t>兰亭集序</a:t>
            </a:r>
          </a:p>
        </p:txBody>
      </p:sp>
      <p:sp>
        <p:nvSpPr>
          <p:cNvPr id="17420" name="文本框 17419"/>
          <p:cNvSpPr txBox="1"/>
          <p:nvPr/>
        </p:nvSpPr>
        <p:spPr>
          <a:xfrm>
            <a:off x="1414463" y="3357563"/>
            <a:ext cx="9361487" cy="131127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华文新魏" pitchFamily="2" charset="-122"/>
              </a:rPr>
              <a:t>群贤毕至，一觞一咏，成就兰亭华章，信可乐也；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华文新魏" pitchFamily="2" charset="-122"/>
              </a:rPr>
              <a:t>少长咸集，几俯几仰，参悟人生哲理，岂不悲哉？</a:t>
            </a:r>
          </a:p>
        </p:txBody>
      </p:sp>
    </p:spTree>
  </p:cSld>
  <p:clrMapOvr>
    <a:masterClrMapping/>
  </p:clrMapOvr>
  <p:transition>
    <p:randomBar dir="vert"/>
  </p:transition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4" name="矩形 59393"/>
          <p:cNvSpPr/>
          <p:nvPr/>
        </p:nvSpPr>
        <p:spPr>
          <a:xfrm>
            <a:off x="334963" y="1773238"/>
            <a:ext cx="11231562" cy="763587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>
            <a:spAutoFit/>
          </a:bodyPr>
          <a:lstStyle/>
          <a:p>
            <a:pPr defTabSz="1294130"/>
            <a:r>
              <a:rPr lang="zh-CN" altLang="en-US" sz="4300">
                <a:latin typeface="Arial" panose="020b0604020202020204" pitchFamily="34" charset="0"/>
                <a:ea typeface="华文行楷" pitchFamily="2" charset="-122"/>
              </a:rPr>
              <a:t>     </a:t>
            </a:r>
            <a:endParaRPr lang="en-US" altLang="zh-CN" sz="3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395" name="矩形 59394"/>
          <p:cNvSpPr/>
          <p:nvPr/>
        </p:nvSpPr>
        <p:spPr>
          <a:xfrm>
            <a:off x="1344613" y="981075"/>
            <a:ext cx="9501187" cy="1098550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/>
            <a:r>
              <a:rPr lang="zh-CN" altLang="en-US" sz="33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文末说“后之览者，亦将有感于斯文”，那么你学了“斯文”，有什么感想呢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? </a:t>
            </a:r>
          </a:p>
        </p:txBody>
      </p:sp>
      <p:sp>
        <p:nvSpPr>
          <p:cNvPr id="59398" name="矩形 59397"/>
          <p:cNvSpPr/>
          <p:nvPr/>
        </p:nvSpPr>
        <p:spPr>
          <a:xfrm>
            <a:off x="1198563" y="4221163"/>
            <a:ext cx="5256212" cy="131127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ctr">
            <a:spAutoFit/>
          </a:bodyPr>
          <a:lstStyle/>
          <a:p>
            <a:pPr defTabSz="1085850" eaLnBrk="0" hangingPunct="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 伟大的哀痛者</a:t>
            </a:r>
          </a:p>
          <a:p>
            <a:pPr defTabSz="1085850" eaLnBrk="0" hangingPunct="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 痛并美丽着</a:t>
            </a:r>
          </a:p>
        </p:txBody>
      </p:sp>
      <p:sp>
        <p:nvSpPr>
          <p:cNvPr id="59399" name="TextBox 15"/>
          <p:cNvSpPr txBox="1"/>
          <p:nvPr/>
        </p:nvSpPr>
        <p:spPr>
          <a:xfrm>
            <a:off x="6886575" y="1846263"/>
            <a:ext cx="2449513" cy="277495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108585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DFKai-SB" panose="03000509000000000000" pitchFamily="65" charset="-120"/>
                <a:ea typeface="华文行楷" pitchFamily="2" charset="-122"/>
              </a:rPr>
              <a:t>珍惜拥有</a:t>
            </a:r>
          </a:p>
          <a:p>
            <a:pPr defTabSz="108585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DFKai-SB" panose="03000509000000000000" pitchFamily="65" charset="-120"/>
                <a:ea typeface="华文行楷" pitchFamily="2" charset="-122"/>
              </a:rPr>
              <a:t>拥抱快乐</a:t>
            </a:r>
          </a:p>
          <a:p>
            <a:pPr defTabSz="108585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DFKai-SB" panose="03000509000000000000" pitchFamily="65" charset="-120"/>
                <a:ea typeface="华文行楷" pitchFamily="2" charset="-122"/>
              </a:rPr>
              <a:t>敬畏生命</a:t>
            </a:r>
          </a:p>
          <a:p>
            <a:pPr defTabSz="108585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DFKai-SB" panose="03000509000000000000" pitchFamily="65" charset="-120"/>
                <a:ea typeface="华文行楷" pitchFamily="2" charset="-122"/>
              </a:rPr>
              <a:t>······</a:t>
            </a:r>
          </a:p>
        </p:txBody>
      </p:sp>
      <p:sp>
        <p:nvSpPr>
          <p:cNvPr id="59400" name="矩形 59399"/>
          <p:cNvSpPr/>
          <p:nvPr/>
        </p:nvSpPr>
        <p:spPr>
          <a:xfrm>
            <a:off x="766763" y="3430588"/>
            <a:ext cx="5113337" cy="579437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ctr">
            <a:spAutoFit/>
          </a:bodyPr>
          <a:lstStyle/>
          <a:p>
            <a:pPr defTabSz="1085850" eaLnBrk="0" hangingPunct="0"/>
            <a:r>
              <a:rPr lang="zh-CN" altLang="en-US" sz="3200" b="1">
                <a:latin typeface="Arial" panose="020b0604020202020204" pitchFamily="34" charset="0"/>
              </a:rPr>
              <a:t>       “魏晋人物晚唐诗” 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/>
      <p:bldP spid="59399" grpId="0"/>
      <p:bldP spid="594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40" name="文本框 65539"/>
          <p:cNvSpPr txBox="1"/>
          <p:nvPr/>
        </p:nvSpPr>
        <p:spPr>
          <a:xfrm>
            <a:off x="1198563" y="1630363"/>
            <a:ext cx="9721850" cy="4779962"/>
          </a:xfrm>
          <a:prstGeom prst="rect">
            <a:avLst/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       相传王羲之乘着酒酣之际，用蚕茧纸、鼠须笔疾书此序，有重复者，皆变化不一，字迹清美绝伦。王羲之自己也对此作很满意，曾重写几遍，但都达不到这种境界了。因此他很珍惜，作为传家之宝。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        据历史记载，唐太宗千方百计搜觅真迹，并日夜赏玩临摹之，以至形成了宫廷上下竞相临书的盛况。唐太宗驾崩，此真迹又作为殉葬品埋入地下，后来此墓被盗，真迹永远失踪，成为千古恨事。我们现在所见的是唐代摹本。</a:t>
            </a:r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65541" name="椭圆 1"/>
          <p:cNvSpPr/>
          <p:nvPr/>
        </p:nvSpPr>
        <p:spPr>
          <a:xfrm>
            <a:off x="2927350" y="477838"/>
            <a:ext cx="936625" cy="954087"/>
          </a:xfrm>
          <a:prstGeom prst="ellipse">
            <a:avLst/>
          </a:prstGeom>
          <a:solidFill>
            <a:srgbClr val="CCFFCC"/>
          </a:solidFill>
          <a:ln w="25400">
            <a:noFill/>
          </a:ln>
          <a:effectLst>
            <a:outerShdw dist="38100" dir="2699999" algn="tl" rotWithShape="0">
              <a:srgbClr val="000000">
                <a:alpha val="39999"/>
              </a:srgbClr>
            </a:outerShdw>
          </a:effectLst>
        </p:spPr>
        <p:txBody>
          <a:bodyPr lIns="91423" tIns="45711" rIns="91423" bIns="45711" anchor="ctr"/>
          <a:lstStyle/>
          <a:p>
            <a:pPr algn="ctr" defTabSz="108585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5542" name="矩形 65541"/>
          <p:cNvSpPr/>
          <p:nvPr/>
        </p:nvSpPr>
        <p:spPr>
          <a:xfrm>
            <a:off x="3070225" y="693738"/>
            <a:ext cx="647700" cy="579437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3200" b="1">
                <a:latin typeface="Arial" panose="020b0604020202020204" pitchFamily="34" charset="0"/>
              </a:rPr>
              <a:t>逸</a:t>
            </a:r>
          </a:p>
        </p:txBody>
      </p:sp>
      <p:sp>
        <p:nvSpPr>
          <p:cNvPr id="65543" name="椭圆 1"/>
          <p:cNvSpPr/>
          <p:nvPr/>
        </p:nvSpPr>
        <p:spPr>
          <a:xfrm>
            <a:off x="4438650" y="477838"/>
            <a:ext cx="936625" cy="935037"/>
          </a:xfrm>
          <a:prstGeom prst="ellipse">
            <a:avLst/>
          </a:prstGeom>
          <a:solidFill>
            <a:srgbClr val="CCFFCC"/>
          </a:solidFill>
          <a:ln w="25400">
            <a:noFill/>
          </a:ln>
          <a:effectLst>
            <a:outerShdw dist="38100" dir="2699999" algn="tl" rotWithShape="0">
              <a:srgbClr val="000000">
                <a:alpha val="39999"/>
              </a:srgbClr>
            </a:outerShdw>
          </a:effectLst>
        </p:spPr>
        <p:txBody>
          <a:bodyPr lIns="91423" tIns="45711" rIns="91423" bIns="45711" anchor="ctr"/>
          <a:lstStyle/>
          <a:p>
            <a:pPr algn="ctr" defTabSz="108585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5544" name="椭圆 1"/>
          <p:cNvSpPr/>
          <p:nvPr/>
        </p:nvSpPr>
        <p:spPr>
          <a:xfrm>
            <a:off x="5951538" y="477838"/>
            <a:ext cx="936625" cy="954087"/>
          </a:xfrm>
          <a:prstGeom prst="ellipse">
            <a:avLst/>
          </a:prstGeom>
          <a:solidFill>
            <a:srgbClr val="CCFFCC"/>
          </a:solidFill>
          <a:ln w="25400">
            <a:noFill/>
          </a:ln>
          <a:effectLst>
            <a:outerShdw dist="38100" dir="2699999" algn="tl" rotWithShape="0">
              <a:srgbClr val="000000">
                <a:alpha val="39999"/>
              </a:srgbClr>
            </a:outerShdw>
          </a:effectLst>
        </p:spPr>
        <p:txBody>
          <a:bodyPr lIns="91423" tIns="45711" rIns="91423" bIns="45711" anchor="ctr"/>
          <a:lstStyle/>
          <a:p>
            <a:pPr algn="ctr" defTabSz="108585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5545" name="椭圆 1"/>
          <p:cNvSpPr/>
          <p:nvPr/>
        </p:nvSpPr>
        <p:spPr>
          <a:xfrm>
            <a:off x="7535863" y="477838"/>
            <a:ext cx="936625" cy="954087"/>
          </a:xfrm>
          <a:prstGeom prst="ellipse">
            <a:avLst/>
          </a:prstGeom>
          <a:solidFill>
            <a:srgbClr val="CCFFCC"/>
          </a:solidFill>
          <a:ln w="25400">
            <a:noFill/>
          </a:ln>
          <a:effectLst>
            <a:outerShdw dist="38100" dir="2699999" algn="tl" rotWithShape="0">
              <a:srgbClr val="000000">
                <a:alpha val="39999"/>
              </a:srgbClr>
            </a:outerShdw>
          </a:effectLst>
        </p:spPr>
        <p:txBody>
          <a:bodyPr lIns="91423" tIns="45711" rIns="91423" bIns="45711" anchor="ctr"/>
          <a:lstStyle/>
          <a:p>
            <a:pPr algn="ctr" defTabSz="108585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5546" name="矩形 65545"/>
          <p:cNvSpPr/>
          <p:nvPr/>
        </p:nvSpPr>
        <p:spPr>
          <a:xfrm>
            <a:off x="4584700" y="693738"/>
            <a:ext cx="647700" cy="579437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3200" b="1">
                <a:latin typeface="Arial" panose="020b0604020202020204" pitchFamily="34" charset="0"/>
              </a:rPr>
              <a:t>事</a:t>
            </a:r>
          </a:p>
        </p:txBody>
      </p:sp>
      <p:sp>
        <p:nvSpPr>
          <p:cNvPr id="65547" name="矩形 65546"/>
          <p:cNvSpPr/>
          <p:nvPr/>
        </p:nvSpPr>
        <p:spPr>
          <a:xfrm>
            <a:off x="6096000" y="693738"/>
            <a:ext cx="649288" cy="579437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3200" b="1">
                <a:latin typeface="Arial" panose="020b0604020202020204" pitchFamily="34" charset="0"/>
              </a:rPr>
              <a:t>二</a:t>
            </a:r>
          </a:p>
        </p:txBody>
      </p:sp>
      <p:sp>
        <p:nvSpPr>
          <p:cNvPr id="65548" name="矩形 65547"/>
          <p:cNvSpPr/>
          <p:nvPr/>
        </p:nvSpPr>
        <p:spPr>
          <a:xfrm>
            <a:off x="7678738" y="693738"/>
            <a:ext cx="649287" cy="579437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3200" b="1">
                <a:latin typeface="Arial" panose="020b0604020202020204" pitchFamily="34" charset="0"/>
              </a:rPr>
              <a:t>则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3010" name="图片 1" descr="袒腹东床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095" y="0"/>
            <a:ext cx="7645936" cy="6859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矩形 2"/>
          <p:cNvSpPr/>
          <p:nvPr/>
        </p:nvSpPr>
        <p:spPr>
          <a:xfrm>
            <a:off x="9227324" y="260422"/>
            <a:ext cx="798195" cy="2133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TW" altLang="en-US" sz="40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袒腹东床</a:t>
            </a:r>
            <a:endParaRPr lang="zh-CN" altLang="en-US" sz="40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矩形 1"/>
          <p:cNvSpPr/>
          <p:nvPr/>
        </p:nvSpPr>
        <p:spPr>
          <a:xfrm>
            <a:off x="2237740" y="357188"/>
            <a:ext cx="2418080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、羲之其事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39938" name="矩形 2"/>
          <p:cNvSpPr/>
          <p:nvPr/>
        </p:nvSpPr>
        <p:spPr>
          <a:xfrm>
            <a:off x="2023428" y="1071563"/>
            <a:ext cx="25076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TW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袒腹东床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39" name="矩形 3"/>
          <p:cNvSpPr/>
          <p:nvPr/>
        </p:nvSpPr>
        <p:spPr>
          <a:xfrm>
            <a:off x="2237740" y="1643063"/>
            <a:ext cx="8072438" cy="47428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晋代的大士族郗鉴欲与王氏家族联姻，就派了门生到王家去择婿。</a:t>
            </a: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王导让来人到东厢下逐一观察他的子侄。 门生回去后对郗鉴回报说：“王氏的诸少年都不错。他们听说来人是郗家派来选女婿的，都一个个神态矜持。只有一个人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在东床上袒胸露腹地吃东西</a:t>
            </a:r>
            <a:r>
              <a:rPr lang="zh-CN" altLang="en-US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，好像不知道有这回事一样。” 郗鉴听了，说：“这就是我要找的佳婿。”后来一打听，知道坦腹而食的人是王羲之，就把女儿嫁给了他。</a:t>
            </a:r>
            <a:endParaRPr lang="zh-TW" altLang="en-US" sz="28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Bar dir="vert"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矩形 1"/>
          <p:cNvSpPr/>
          <p:nvPr/>
        </p:nvSpPr>
        <p:spPr>
          <a:xfrm>
            <a:off x="2309178" y="1014413"/>
            <a:ext cx="8001000" cy="11245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因为这个典故，后来人们就把“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东床</a:t>
            </a:r>
            <a:r>
              <a:rPr lang="zh-CN" altLang="en-US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”作为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女婿</a:t>
            </a:r>
            <a:r>
              <a:rPr lang="zh-CN" altLang="en-US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的美称，或称呼他人的女婿叫“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令坦</a:t>
            </a:r>
            <a:r>
              <a:rPr lang="zh-CN" altLang="en-US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”。</a:t>
            </a:r>
          </a:p>
        </p:txBody>
      </p:sp>
      <p:sp>
        <p:nvSpPr>
          <p:cNvPr id="4" name="矩形 3"/>
          <p:cNvSpPr/>
          <p:nvPr/>
        </p:nvSpPr>
        <p:spPr>
          <a:xfrm>
            <a:off x="2452053" y="2344738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i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问题思考</a:t>
            </a:r>
            <a:endParaRPr lang="zh-CN" altLang="en-US" sz="3200" b="1" i="1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7015" y="2962275"/>
            <a:ext cx="4281805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1" indent="0" eaLnBrk="1" hangingPunct="1">
              <a:lnSpc>
                <a:spcPct val="120000"/>
              </a:lnSpc>
            </a:pPr>
            <a:r>
              <a:rPr lang="zh-CN" altLang="en-US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郗鉴何以选中王羲之？</a:t>
            </a:r>
          </a:p>
        </p:txBody>
      </p:sp>
      <p:sp>
        <p:nvSpPr>
          <p:cNvPr id="7" name="矩形 6"/>
          <p:cNvSpPr/>
          <p:nvPr/>
        </p:nvSpPr>
        <p:spPr>
          <a:xfrm>
            <a:off x="2523490" y="3663950"/>
            <a:ext cx="7429500" cy="15513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因为其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率真自然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的气度，行为举止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看似未经修饰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，却是毫无心机的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真性情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，而“真诚”就是人最难能可贵的。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4" name="Text Box 2"/>
          <p:cNvSpPr txBox="1"/>
          <p:nvPr/>
        </p:nvSpPr>
        <p:spPr>
          <a:xfrm>
            <a:off x="1828165" y="1600200"/>
            <a:ext cx="8839200" cy="1029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FF6600"/>
                </a:solidFill>
                <a:latin typeface="Times New Roman" panose="02020603050405020304" pitchFamily="18" charset="0"/>
              </a:rPr>
              <a:t> </a:t>
            </a:r>
            <a:endParaRPr lang="zh-CN" altLang="en-US" sz="29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900" b="1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</a:t>
            </a:r>
          </a:p>
        </p:txBody>
      </p:sp>
      <p:sp>
        <p:nvSpPr>
          <p:cNvPr id="64515" name="Text Box 3"/>
          <p:cNvSpPr txBox="1"/>
          <p:nvPr/>
        </p:nvSpPr>
        <p:spPr>
          <a:xfrm>
            <a:off x="1828165" y="1220788"/>
            <a:ext cx="65849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>
                <a:solidFill>
                  <a:srgbClr val="FF66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400" b="1">
                <a:solidFill>
                  <a:srgbClr val="FF6600"/>
                </a:solidFill>
                <a:latin typeface="Times New Roman" panose="02020603050405020304" pitchFamily="18" charset="0"/>
              </a:rPr>
              <a:t>、词类活用 ：</a:t>
            </a:r>
          </a:p>
        </p:txBody>
      </p:sp>
      <p:sp>
        <p:nvSpPr>
          <p:cNvPr id="64516" name="Text Box 4"/>
          <p:cNvSpPr txBox="1"/>
          <p:nvPr/>
        </p:nvSpPr>
        <p:spPr>
          <a:xfrm>
            <a:off x="2507615" y="3887788"/>
            <a:ext cx="815975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2800">
              <a:solidFill>
                <a:srgbClr val="008080"/>
              </a:solidFill>
              <a:latin typeface="Times New Roman" panose="02020603050405020304" pitchFamily="18" charset="0"/>
            </a:endParaRPr>
          </a:p>
          <a:p>
            <a:endParaRPr lang="zh-CN" altLang="en-US" sz="2800">
              <a:solidFill>
                <a:srgbClr val="00808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17" name="Text Box 5"/>
          <p:cNvSpPr txBox="1"/>
          <p:nvPr/>
        </p:nvSpPr>
        <p:spPr>
          <a:xfrm>
            <a:off x="4342765" y="228600"/>
            <a:ext cx="480060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特殊文言现象</a:t>
            </a:r>
          </a:p>
        </p:txBody>
      </p:sp>
      <p:sp>
        <p:nvSpPr>
          <p:cNvPr id="64518" name="Text Box 6"/>
          <p:cNvSpPr txBox="1"/>
          <p:nvPr/>
        </p:nvSpPr>
        <p:spPr>
          <a:xfrm>
            <a:off x="1828165" y="2620963"/>
            <a:ext cx="3810000" cy="43999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000" b="1">
                <a:solidFill>
                  <a:srgbClr val="FF3399"/>
                </a:solidFill>
                <a:latin typeface="Times New Roman" panose="02020603050405020304" pitchFamily="18" charset="0"/>
              </a:rPr>
              <a:t>觞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一咏</a:t>
            </a:r>
            <a:r>
              <a:rPr lang="zh-CN" altLang="en-US" sz="4000" b="1">
                <a:latin typeface="Times New Roman" panose="02020603050405020304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足以</a:t>
            </a:r>
            <a:r>
              <a:rPr lang="zh-CN" altLang="en-US" sz="4000" b="1">
                <a:solidFill>
                  <a:srgbClr val="FF3399"/>
                </a:solidFill>
                <a:latin typeface="Times New Roman" panose="02020603050405020304" pitchFamily="18" charset="0"/>
              </a:rPr>
              <a:t>极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视听之娱</a:t>
            </a:r>
            <a:r>
              <a:rPr lang="zh-CN" altLang="en-US" sz="4000" b="1">
                <a:latin typeface="Times New Roman" panose="02020603050405020304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99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死生为虚诞</a:t>
            </a:r>
            <a:r>
              <a:rPr lang="zh-CN" altLang="en-US" sz="4000" b="1">
                <a:latin typeface="Times New Roman" panose="02020603050405020304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99"/>
                </a:solidFill>
                <a:latin typeface="Times New Roman" panose="02020603050405020304" pitchFamily="18" charset="0"/>
              </a:rPr>
              <a:t>齐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彭殇为妄作</a:t>
            </a:r>
            <a:r>
              <a:rPr lang="zh-CN" altLang="en-US" sz="4000" b="1">
                <a:latin typeface="Times New Roman" panose="02020603050405020304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其致</a:t>
            </a:r>
            <a:r>
              <a:rPr lang="zh-CN" altLang="en-US" sz="4000" b="1">
                <a:solidFill>
                  <a:srgbClr val="FF3399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也</a:t>
            </a:r>
            <a:r>
              <a:rPr lang="zh-CN" altLang="en-US" sz="4000" b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64519" name="Text Box 7"/>
          <p:cNvSpPr txBox="1"/>
          <p:nvPr/>
        </p:nvSpPr>
        <p:spPr>
          <a:xfrm>
            <a:off x="5180965" y="2620963"/>
            <a:ext cx="52578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33CC"/>
                </a:solidFill>
                <a:latin typeface="Times New Roman" panose="02020603050405020304" pitchFamily="18" charset="0"/>
              </a:rPr>
              <a:t>（名词活用作动词，喝酒） </a:t>
            </a:r>
          </a:p>
        </p:txBody>
      </p:sp>
      <p:sp>
        <p:nvSpPr>
          <p:cNvPr id="64520" name="Text Box 8"/>
          <p:cNvSpPr txBox="1"/>
          <p:nvPr/>
        </p:nvSpPr>
        <p:spPr>
          <a:xfrm>
            <a:off x="5180965" y="3200400"/>
            <a:ext cx="52578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33CC"/>
                </a:solidFill>
                <a:latin typeface="Times New Roman" panose="02020603050405020304" pitchFamily="18" charset="0"/>
              </a:rPr>
              <a:t>（形容词活用作动词，穷尽） </a:t>
            </a:r>
          </a:p>
        </p:txBody>
      </p:sp>
      <p:sp>
        <p:nvSpPr>
          <p:cNvPr id="64521" name="Text Box 9"/>
          <p:cNvSpPr txBox="1"/>
          <p:nvPr/>
        </p:nvSpPr>
        <p:spPr>
          <a:xfrm>
            <a:off x="4571365" y="5257800"/>
            <a:ext cx="6096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33CC"/>
                </a:solidFill>
                <a:latin typeface="Times New Roman" panose="02020603050405020304" pitchFamily="18" charset="0"/>
              </a:rPr>
              <a:t>（形容词活用作动词，看作相等）</a:t>
            </a:r>
            <a:r>
              <a:rPr lang="zh-CN" altLang="en-US" sz="2400" b="1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64522" name="Text Box 10"/>
          <p:cNvSpPr txBox="1"/>
          <p:nvPr/>
        </p:nvSpPr>
        <p:spPr>
          <a:xfrm>
            <a:off x="4571365" y="6096000"/>
            <a:ext cx="58674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33CC"/>
                </a:solidFill>
                <a:latin typeface="Times New Roman" panose="02020603050405020304" pitchFamily="18" charset="0"/>
              </a:rPr>
              <a:t>（数词活用作动词，是一样的） </a:t>
            </a:r>
          </a:p>
        </p:txBody>
      </p:sp>
      <p:sp>
        <p:nvSpPr>
          <p:cNvPr id="64523" name="Text Box 11"/>
          <p:cNvSpPr txBox="1"/>
          <p:nvPr/>
        </p:nvSpPr>
        <p:spPr>
          <a:xfrm>
            <a:off x="4876165" y="4267200"/>
            <a:ext cx="5791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33CC"/>
                </a:solidFill>
                <a:latin typeface="Times New Roman" panose="02020603050405020304" pitchFamily="18" charset="0"/>
              </a:rPr>
              <a:t>（数词活用作动词，看作一样）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5" grpId="0"/>
      <p:bldP spid="64516" grpId="0"/>
      <p:bldP spid="64517" grpId="0"/>
      <p:bldP spid="64518" grpId="0"/>
      <p:bldP spid="64519" grpId="0"/>
      <p:bldP spid="64520" grpId="0"/>
      <p:bldP spid="64521" grpId="0"/>
      <p:bldP spid="64522" grpId="0"/>
      <p:bldP spid="6452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2769" name="Object 4"/>
          <p:cNvGraphicFramePr>
            <a:graphicFrameLocks noChangeAspect="1"/>
          </p:cNvGraphicFramePr>
          <p:nvPr/>
        </p:nvGraphicFramePr>
        <p:xfrm>
          <a:off x="1751965" y="908050"/>
          <a:ext cx="8283575" cy="415131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8289290" imgH="4156075" progId="Word.Document.8">
                  <p:embed/>
                </p:oleObj>
              </mc:Choice>
              <mc:Fallback>
                <p:oleObj r:id="rId2" imgW="8289290" imgH="41560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51965" y="908050"/>
                        <a:ext cx="8283575" cy="4151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526" name="Rectangle 6"/>
          <p:cNvSpPr/>
          <p:nvPr/>
        </p:nvSpPr>
        <p:spPr>
          <a:xfrm>
            <a:off x="3502978" y="1987550"/>
            <a:ext cx="17132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defTabSz="914400"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曲水的旁边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7528" name="Rectangle 8"/>
          <p:cNvSpPr/>
          <p:nvPr/>
        </p:nvSpPr>
        <p:spPr>
          <a:xfrm>
            <a:off x="3358515" y="3789363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defTabSz="914400"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自然界的万物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6" grpId="0"/>
      <p:bldP spid="10752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3793" name="Object 3"/>
          <p:cNvGraphicFramePr>
            <a:graphicFrameLocks noChangeAspect="1"/>
          </p:cNvGraphicFramePr>
          <p:nvPr/>
        </p:nvGraphicFramePr>
        <p:xfrm>
          <a:off x="1953578" y="620713"/>
          <a:ext cx="8283575" cy="53371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2" imgW="8289290" imgH="5340350" progId="Word.Document.8">
                  <p:embed/>
                </p:oleObj>
              </mc:Choice>
              <mc:Fallback>
                <p:oleObj r:id="rId2" imgW="8289290" imgH="53403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53578" y="620713"/>
                        <a:ext cx="8283575" cy="5337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549" name="Rectangle 5"/>
          <p:cNvSpPr/>
          <p:nvPr/>
        </p:nvSpPr>
        <p:spPr>
          <a:xfrm>
            <a:off x="3502978" y="1123950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defTabSz="914400"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胸怀抱负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8551" name="Rectangle 7"/>
          <p:cNvSpPr/>
          <p:nvPr/>
        </p:nvSpPr>
        <p:spPr>
          <a:xfrm>
            <a:off x="3502978" y="2922588"/>
            <a:ext cx="23253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defTabSz="914400"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这次集会的诗文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8553" name="Rectangle 9"/>
          <p:cNvSpPr/>
          <p:nvPr/>
        </p:nvSpPr>
        <p:spPr>
          <a:xfrm>
            <a:off x="3388678" y="4652963"/>
            <a:ext cx="41617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defTabSz="914400"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一俯一仰之间，表示时间短暂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9" grpId="0"/>
      <p:bldP spid="108551" grpId="0"/>
      <p:bldP spid="10855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6" name="Text Box 2"/>
          <p:cNvSpPr txBox="1"/>
          <p:nvPr/>
        </p:nvSpPr>
        <p:spPr>
          <a:xfrm>
            <a:off x="2056765" y="1600200"/>
            <a:ext cx="4114800" cy="44075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0033CC"/>
                </a:solidFill>
                <a:latin typeface="Times New Roman" panose="02020603050405020304" pitchFamily="18" charset="0"/>
              </a:rPr>
              <a:t>会于会稽山阴之兰亭 </a:t>
            </a:r>
          </a:p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0033CC"/>
                </a:solidFill>
                <a:latin typeface="Times New Roman" panose="02020603050405020304" pitchFamily="18" charset="0"/>
              </a:rPr>
              <a:t>当其欣于所遇 </a:t>
            </a:r>
          </a:p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0033CC"/>
                </a:solidFill>
                <a:latin typeface="Times New Roman" panose="02020603050405020304" pitchFamily="18" charset="0"/>
              </a:rPr>
              <a:t>  </a:t>
            </a:r>
          </a:p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0033CC"/>
                </a:solidFill>
                <a:latin typeface="Times New Roman" panose="02020603050405020304" pitchFamily="18" charset="0"/>
              </a:rPr>
              <a:t>引以       为流觞曲水 </a:t>
            </a:r>
          </a:p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0033CC"/>
                </a:solidFill>
                <a:latin typeface="Times New Roman" panose="02020603050405020304" pitchFamily="18" charset="0"/>
              </a:rPr>
              <a:t>晤言        一室之内 </a:t>
            </a:r>
          </a:p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0033CC"/>
                </a:solidFill>
                <a:latin typeface="Times New Roman" panose="02020603050405020304" pitchFamily="18" charset="0"/>
              </a:rPr>
              <a:t>死生亦大矣 </a:t>
            </a:r>
          </a:p>
        </p:txBody>
      </p:sp>
      <p:sp>
        <p:nvSpPr>
          <p:cNvPr id="34818" name="Text Box 3"/>
          <p:cNvSpPr txBox="1"/>
          <p:nvPr/>
        </p:nvSpPr>
        <p:spPr>
          <a:xfrm>
            <a:off x="2132965" y="457200"/>
            <a:ext cx="389096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3399"/>
                </a:solidFill>
                <a:latin typeface="隶书" pitchFamily="1" charset="-122"/>
                <a:ea typeface="隶书" pitchFamily="1" charset="-122"/>
              </a:rPr>
              <a:t>特殊句式</a:t>
            </a:r>
          </a:p>
        </p:txBody>
      </p:sp>
      <p:sp>
        <p:nvSpPr>
          <p:cNvPr id="62468" name="AutoShape 4"/>
          <p:cNvSpPr/>
          <p:nvPr/>
        </p:nvSpPr>
        <p:spPr>
          <a:xfrm>
            <a:off x="6171565" y="2154233"/>
            <a:ext cx="533400" cy="492134"/>
          </a:xfrm>
          <a:prstGeom prst="rightBrace">
            <a:avLst>
              <a:gd name="adj1" fmla="val 25000"/>
              <a:gd name="adj2" fmla="val 50000"/>
            </a:avLst>
          </a:prstGeom>
          <a:noFill/>
          <a:ln w="381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2469" name="Text Box 5"/>
          <p:cNvSpPr txBox="1"/>
          <p:nvPr/>
        </p:nvSpPr>
        <p:spPr>
          <a:xfrm>
            <a:off x="6628765" y="2224088"/>
            <a:ext cx="40386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介词结构后置句</a:t>
            </a:r>
          </a:p>
        </p:txBody>
      </p:sp>
      <p:sp>
        <p:nvSpPr>
          <p:cNvPr id="62470" name="Text Box 6"/>
          <p:cNvSpPr txBox="1"/>
          <p:nvPr/>
        </p:nvSpPr>
        <p:spPr>
          <a:xfrm>
            <a:off x="2666365" y="3886200"/>
            <a:ext cx="14843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99"/>
                </a:solidFill>
                <a:latin typeface="Times New Roman" panose="02020603050405020304" pitchFamily="18" charset="0"/>
              </a:rPr>
              <a:t>（之）</a:t>
            </a:r>
          </a:p>
        </p:txBody>
      </p:sp>
      <p:sp>
        <p:nvSpPr>
          <p:cNvPr id="62471" name="Text Box 7"/>
          <p:cNvSpPr txBox="1"/>
          <p:nvPr/>
        </p:nvSpPr>
        <p:spPr>
          <a:xfrm>
            <a:off x="7390765" y="3727450"/>
            <a:ext cx="23050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</a:rPr>
              <a:t>省 略 句</a:t>
            </a:r>
          </a:p>
        </p:txBody>
      </p:sp>
      <p:sp>
        <p:nvSpPr>
          <p:cNvPr id="62472" name="Text Box 8"/>
          <p:cNvSpPr txBox="1"/>
          <p:nvPr/>
        </p:nvSpPr>
        <p:spPr>
          <a:xfrm>
            <a:off x="2666365" y="4573588"/>
            <a:ext cx="1341438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99"/>
                </a:solidFill>
                <a:latin typeface="Times New Roman" panose="02020603050405020304" pitchFamily="18" charset="0"/>
              </a:rPr>
              <a:t>（于）</a:t>
            </a:r>
          </a:p>
        </p:txBody>
      </p:sp>
      <p:sp>
        <p:nvSpPr>
          <p:cNvPr id="62473" name="AutoShape 9"/>
          <p:cNvSpPr/>
          <p:nvPr/>
        </p:nvSpPr>
        <p:spPr>
          <a:xfrm>
            <a:off x="6171565" y="3767197"/>
            <a:ext cx="457200" cy="469782"/>
          </a:xfrm>
          <a:prstGeom prst="rightBrace">
            <a:avLst>
              <a:gd name="adj1" fmla="val 20821"/>
              <a:gd name="adj2" fmla="val 50000"/>
            </a:avLst>
          </a:prstGeom>
          <a:noFill/>
          <a:ln w="381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2474" name="Text Box 10"/>
          <p:cNvSpPr txBox="1"/>
          <p:nvPr/>
        </p:nvSpPr>
        <p:spPr>
          <a:xfrm>
            <a:off x="5444490" y="4868863"/>
            <a:ext cx="308927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</a:rPr>
              <a:t>判 断 句</a:t>
            </a:r>
          </a:p>
        </p:txBody>
      </p:sp>
      <p:pic>
        <p:nvPicPr>
          <p:cNvPr id="34826" name="Picture 11" descr="翻动书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3765" y="76200"/>
            <a:ext cx="2133600" cy="1401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7" name="Picture 12" descr="房树云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365" y="5945188"/>
            <a:ext cx="9144000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8" grpId="0"/>
      <p:bldP spid="62469" grpId="0"/>
      <p:bldP spid="62470" grpId="0"/>
      <p:bldP spid="62471" grpId="0"/>
      <p:bldP spid="62472" grpId="0"/>
      <p:bldP spid="62473" grpId="0"/>
      <p:bldP spid="6247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Text Box 2"/>
          <p:cNvSpPr txBox="1"/>
          <p:nvPr/>
        </p:nvSpPr>
        <p:spPr>
          <a:xfrm>
            <a:off x="2423478" y="620713"/>
            <a:ext cx="2827337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句式：</a:t>
            </a:r>
          </a:p>
        </p:txBody>
      </p:sp>
      <p:sp>
        <p:nvSpPr>
          <p:cNvPr id="76803" name="Text Box 3"/>
          <p:cNvSpPr txBox="1"/>
          <p:nvPr/>
        </p:nvSpPr>
        <p:spPr>
          <a:xfrm>
            <a:off x="2115503" y="1346200"/>
            <a:ext cx="419576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①介词结构后置：</a:t>
            </a:r>
          </a:p>
        </p:txBody>
      </p:sp>
      <p:sp>
        <p:nvSpPr>
          <p:cNvPr id="76804" name="Text Box 4"/>
          <p:cNvSpPr txBox="1"/>
          <p:nvPr/>
        </p:nvSpPr>
        <p:spPr>
          <a:xfrm>
            <a:off x="2566353" y="2060575"/>
            <a:ext cx="78501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 </a:t>
            </a:r>
            <a:endParaRPr lang="zh-CN" altLang="en-US" sz="2800" b="1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76805" name="Text Box 5"/>
          <p:cNvSpPr txBox="1"/>
          <p:nvPr/>
        </p:nvSpPr>
        <p:spPr>
          <a:xfrm>
            <a:off x="2547303" y="2363788"/>
            <a:ext cx="76517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不能喻之</a:t>
            </a:r>
            <a:r>
              <a:rPr lang="zh-CN" altLang="en-US" sz="2800" b="1" u="sng">
                <a:latin typeface="Arial" panose="020b0604020202020204" pitchFamily="34" charset="0"/>
                <a:ea typeface="华文行楷" pitchFamily="2" charset="-122"/>
              </a:rPr>
              <a:t>于怀</a:t>
            </a:r>
            <a:r>
              <a:rPr lang="zh-CN" altLang="en-US" sz="2800" b="1">
                <a:latin typeface="Arial" panose="020b0604020202020204" pitchFamily="34" charset="0"/>
                <a:ea typeface="华文行楷" pitchFamily="2" charset="-122"/>
              </a:rPr>
              <a:t>　　　　（于怀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不能喻</a:t>
            </a:r>
            <a:r>
              <a:rPr lang="zh-CN" altLang="en-US" sz="2800" b="1">
                <a:latin typeface="Arial" panose="020b0604020202020204" pitchFamily="34" charset="0"/>
                <a:ea typeface="华文行楷" pitchFamily="2" charset="-122"/>
              </a:rPr>
              <a:t>）</a:t>
            </a:r>
          </a:p>
        </p:txBody>
      </p:sp>
      <p:sp>
        <p:nvSpPr>
          <p:cNvPr id="76806" name="Text Box 6"/>
          <p:cNvSpPr txBox="1"/>
          <p:nvPr/>
        </p:nvSpPr>
        <p:spPr>
          <a:xfrm>
            <a:off x="2618740" y="3125788"/>
            <a:ext cx="74374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zh-CN" altLang="en-US" sz="2800" b="1">
                <a:latin typeface="Arial" panose="020b0604020202020204" pitchFamily="34" charset="0"/>
                <a:ea typeface="华文行楷" pitchFamily="2" charset="-122"/>
              </a:rPr>
              <a:t>亦将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有感</a:t>
            </a:r>
            <a:r>
              <a:rPr lang="zh-CN" altLang="en-US" sz="2800" b="1" u="sng">
                <a:latin typeface="Arial" panose="020b0604020202020204" pitchFamily="34" charset="0"/>
                <a:ea typeface="华文行楷" pitchFamily="2" charset="-122"/>
              </a:rPr>
              <a:t>于斯文</a:t>
            </a:r>
            <a:r>
              <a:rPr lang="zh-CN" altLang="en-US" sz="2800" b="1">
                <a:latin typeface="Arial" panose="020b0604020202020204" pitchFamily="34" charset="0"/>
                <a:ea typeface="华文行楷" pitchFamily="2" charset="-122"/>
              </a:rPr>
              <a:t>　　　（于斯文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有感</a:t>
            </a:r>
            <a:r>
              <a:rPr lang="zh-CN" altLang="en-US" sz="2800" b="1">
                <a:latin typeface="Arial" panose="020b0604020202020204" pitchFamily="34" charset="0"/>
                <a:ea typeface="华文行楷" pitchFamily="2" charset="-122"/>
              </a:rPr>
              <a:t>）</a:t>
            </a:r>
          </a:p>
        </p:txBody>
      </p:sp>
      <p:sp>
        <p:nvSpPr>
          <p:cNvPr id="76807" name="Text Box 7"/>
          <p:cNvSpPr txBox="1"/>
          <p:nvPr/>
        </p:nvSpPr>
        <p:spPr>
          <a:xfrm>
            <a:off x="2063115" y="4006850"/>
            <a:ext cx="33115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②定语后置：</a:t>
            </a:r>
          </a:p>
        </p:txBody>
      </p:sp>
      <p:sp>
        <p:nvSpPr>
          <p:cNvPr id="76808" name="Text Box 8"/>
          <p:cNvSpPr txBox="1"/>
          <p:nvPr/>
        </p:nvSpPr>
        <p:spPr>
          <a:xfrm>
            <a:off x="2618740" y="4803775"/>
            <a:ext cx="73644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zh-CN" altLang="en-US" sz="2800" b="1">
                <a:latin typeface="Arial" panose="020b0604020202020204" pitchFamily="34" charset="0"/>
                <a:ea typeface="华文行楷" pitchFamily="2" charset="-122"/>
              </a:rPr>
              <a:t>仰视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宇宙</a:t>
            </a:r>
            <a:r>
              <a:rPr lang="zh-CN" altLang="en-US" sz="2800" b="1">
                <a:latin typeface="Arial" panose="020b0604020202020204" pitchFamily="34" charset="0"/>
                <a:ea typeface="华文行楷" pitchFamily="2" charset="-122"/>
              </a:rPr>
              <a:t>之</a:t>
            </a:r>
            <a:r>
              <a:rPr lang="zh-CN" altLang="en-US" sz="2800" b="1" u="sng">
                <a:latin typeface="Arial" panose="020b0604020202020204" pitchFamily="34" charset="0"/>
                <a:ea typeface="华文行楷" pitchFamily="2" charset="-122"/>
              </a:rPr>
              <a:t>大</a:t>
            </a:r>
            <a:r>
              <a:rPr lang="zh-CN" altLang="en-US" sz="2800" b="1">
                <a:latin typeface="Arial" panose="020b0604020202020204" pitchFamily="34" charset="0"/>
                <a:ea typeface="华文行楷" pitchFamily="2" charset="-122"/>
              </a:rPr>
              <a:t>　　　　（广大的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宇宙</a:t>
            </a:r>
            <a:r>
              <a:rPr lang="zh-CN" altLang="en-US" sz="2800" b="1">
                <a:latin typeface="Arial" panose="020b0604020202020204" pitchFamily="34" charset="0"/>
                <a:ea typeface="华文行楷" pitchFamily="2" charset="-122"/>
              </a:rPr>
              <a:t>）</a:t>
            </a:r>
          </a:p>
        </p:txBody>
      </p:sp>
      <p:sp>
        <p:nvSpPr>
          <p:cNvPr id="76809" name="Text Box 9"/>
          <p:cNvSpPr txBox="1"/>
          <p:nvPr/>
        </p:nvSpPr>
        <p:spPr>
          <a:xfrm>
            <a:off x="2690178" y="5524500"/>
            <a:ext cx="72929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zh-CN" altLang="en-US" sz="2800" b="1">
                <a:latin typeface="Arial" panose="020b0604020202020204" pitchFamily="34" charset="0"/>
                <a:ea typeface="华文行楷" pitchFamily="2" charset="-122"/>
              </a:rPr>
              <a:t>俯察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品类</a:t>
            </a:r>
            <a:r>
              <a:rPr lang="zh-CN" altLang="en-US" sz="2800" b="1">
                <a:latin typeface="Arial" panose="020b0604020202020204" pitchFamily="34" charset="0"/>
                <a:ea typeface="华文行楷" pitchFamily="2" charset="-122"/>
              </a:rPr>
              <a:t>之</a:t>
            </a:r>
            <a:r>
              <a:rPr lang="zh-CN" altLang="en-US" sz="2800" b="1" u="sng">
                <a:latin typeface="Arial" panose="020b0604020202020204" pitchFamily="34" charset="0"/>
                <a:ea typeface="华文行楷" pitchFamily="2" charset="-122"/>
              </a:rPr>
              <a:t>盛</a:t>
            </a:r>
            <a:r>
              <a:rPr lang="zh-CN" altLang="en-US" sz="2800" b="1">
                <a:latin typeface="Arial" panose="020b0604020202020204" pitchFamily="34" charset="0"/>
                <a:ea typeface="华文行楷" pitchFamily="2" charset="-122"/>
              </a:rPr>
              <a:t>　　　　（丰富的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万物</a:t>
            </a:r>
            <a:r>
              <a:rPr lang="zh-CN" altLang="en-US" sz="2800" b="1">
                <a:latin typeface="Arial" panose="020b0604020202020204" pitchFamily="34" charset="0"/>
                <a:ea typeface="华文行楷" pitchFamily="2" charset="-122"/>
              </a:rPr>
              <a:t>）</a:t>
            </a:r>
          </a:p>
        </p:txBody>
      </p:sp>
      <p:pic>
        <p:nvPicPr>
          <p:cNvPr id="7681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71200" y="114427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76804" grpId="0"/>
      <p:bldP spid="76805" grpId="0"/>
      <p:bldP spid="76806" grpId="0"/>
      <p:bldP spid="76807" grpId="0"/>
      <p:bldP spid="76808" grpId="0"/>
      <p:bldP spid="768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095" y="0"/>
            <a:ext cx="9146540" cy="6859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Rectangle 7"/>
          <p:cNvSpPr/>
          <p:nvPr/>
        </p:nvSpPr>
        <p:spPr>
          <a:xfrm>
            <a:off x="1522095" y="0"/>
            <a:ext cx="9146540" cy="41402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172" name="Rectangle 8"/>
          <p:cNvSpPr/>
          <p:nvPr/>
        </p:nvSpPr>
        <p:spPr>
          <a:xfrm>
            <a:off x="1522095" y="2324746"/>
            <a:ext cx="9146540" cy="629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sz="1400">
              <a:latin typeface="Arial" panose="020b0604020202020204" pitchFamily="34" charset="0"/>
            </a:endParaRPr>
          </a:p>
          <a:p>
            <a:pPr lvl="1" eaLnBrk="1" hangingPunct="1"/>
            <a:r>
              <a:rPr lang="en-US" altLang="zh-CN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7173" name="AutoShape 9" descr="http://waterdog.html.533.net/zihua/weijin/xizhi/xizhi.gif"/>
          <p:cNvSpPr>
            <a:spLocks noChangeAspect="1"/>
          </p:cNvSpPr>
          <p:nvPr/>
        </p:nvSpPr>
        <p:spPr>
          <a:xfrm>
            <a:off x="2384347" y="1151258"/>
            <a:ext cx="2286635" cy="2858294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174" name="Text Box 13"/>
          <p:cNvSpPr txBox="1"/>
          <p:nvPr/>
        </p:nvSpPr>
        <p:spPr>
          <a:xfrm>
            <a:off x="1979422" y="5945251"/>
            <a:ext cx="1753087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175" name="矩形 11"/>
          <p:cNvSpPr/>
          <p:nvPr/>
        </p:nvSpPr>
        <p:spPr>
          <a:xfrm>
            <a:off x="1630075" y="981348"/>
            <a:ext cx="8787665" cy="5502910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王羲之字逸少，</a:t>
            </a:r>
            <a:r>
              <a:rPr lang="zh-CN" altLang="en-US" sz="3200" u="sng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司徒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（</a:t>
            </a:r>
            <a:r>
              <a:rPr lang="zh-CN" altLang="en-US" sz="3200">
                <a:solidFill>
                  <a:srgbClr val="9900FF"/>
                </a:solidFill>
                <a:latin typeface="黑体" panose="02010609060101010101" pitchFamily="49" charset="-122"/>
                <a:ea typeface="楷体_GB2312" panose="02010609030101010101" charset="-122"/>
              </a:rPr>
              <a:t>官职名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导之</a:t>
            </a:r>
            <a:r>
              <a:rPr lang="zh-CN" altLang="en-US" sz="3200" u="sng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从子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（</a:t>
            </a:r>
            <a:r>
              <a:rPr lang="zh-CN" altLang="en-US" sz="3200">
                <a:solidFill>
                  <a:srgbClr val="9900FF"/>
                </a:solidFill>
                <a:latin typeface="黑体" panose="02010609060101010101" pitchFamily="49" charset="-122"/>
                <a:ea typeface="楷体_GB2312" panose="02010609030101010101" charset="-122"/>
              </a:rPr>
              <a:t>有共同曾祖父的从兄弟的孩子，称为从子。即：堂侄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也。羲之幼</a:t>
            </a:r>
            <a:r>
              <a:rPr lang="zh-CN" altLang="en-US" sz="3200" u="sng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讷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（</a:t>
            </a:r>
            <a:r>
              <a:rPr lang="zh-CN" altLang="en-US" sz="3200">
                <a:solidFill>
                  <a:srgbClr val="9900FF"/>
                </a:solidFill>
                <a:latin typeface="楷体_GB2312" panose="02010609030101010101" charset="-122"/>
                <a:ea typeface="楷体_GB2312" panose="02010609030101010101" charset="-122"/>
              </a:rPr>
              <a:t>nè不善于讲话；说话迟钝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于言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（</a:t>
            </a:r>
            <a:r>
              <a:rPr lang="zh-CN" altLang="en-US" sz="3200">
                <a:solidFill>
                  <a:srgbClr val="9900FF"/>
                </a:solidFill>
                <a:latin typeface="黑体" panose="02010609060101010101" pitchFamily="49" charset="-122"/>
                <a:ea typeface="楷体_GB2312" panose="02010609030101010101" charset="-122"/>
              </a:rPr>
              <a:t>状语后置，在语言上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u="sng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人未之奇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（</a:t>
            </a:r>
            <a:r>
              <a:rPr lang="zh-CN" altLang="en-US" sz="3200">
                <a:solidFill>
                  <a:srgbClr val="9900FF"/>
                </a:solidFill>
                <a:latin typeface="黑体" panose="02010609060101010101" pitchFamily="49" charset="-122"/>
                <a:ea typeface="楷体_GB2312" panose="02010609030101010101" charset="-122"/>
              </a:rPr>
              <a:t>人们看不出他有什么超人之处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。及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（</a:t>
            </a:r>
            <a:r>
              <a:rPr lang="zh-CN" altLang="en-US" sz="3200">
                <a:solidFill>
                  <a:srgbClr val="9900FF"/>
                </a:solidFill>
                <a:latin typeface="黑体" panose="02010609060101010101" pitchFamily="49" charset="-122"/>
                <a:ea typeface="楷体_GB2312" panose="02010609030101010101" charset="-122"/>
              </a:rPr>
              <a:t>等到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长，</a:t>
            </a:r>
            <a:r>
              <a:rPr lang="zh-CN" altLang="en-US" sz="3200" u="sng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辩赡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（</a:t>
            </a:r>
            <a:r>
              <a:rPr lang="zh-CN" altLang="en-US" sz="3200">
                <a:solidFill>
                  <a:srgbClr val="9900FF"/>
                </a:solidFill>
                <a:latin typeface="黑体" panose="02010609060101010101" pitchFamily="49" charset="-122"/>
                <a:ea typeface="楷体_GB2312" panose="02010609030101010101" charset="-122"/>
              </a:rPr>
              <a:t>善于辩论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u="sng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（</a:t>
            </a:r>
            <a:r>
              <a:rPr lang="zh-CN" altLang="en-US" sz="3200">
                <a:solidFill>
                  <a:srgbClr val="9900FF"/>
                </a:solidFill>
                <a:latin typeface="黑体" panose="02010609060101010101" pitchFamily="49" charset="-122"/>
                <a:ea typeface="楷体_GB2312" panose="02010609030101010101" charset="-122"/>
              </a:rPr>
              <a:t>凭借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）</a:t>
            </a:r>
            <a:r>
              <a:rPr lang="zh-CN" altLang="en-US" sz="3200" u="sng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骨鲠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（</a:t>
            </a:r>
            <a:r>
              <a:rPr lang="zh-CN" altLang="en-US" sz="3200">
                <a:solidFill>
                  <a:srgbClr val="9900FF"/>
                </a:solidFill>
                <a:latin typeface="黑体" panose="02010609060101010101" pitchFamily="49" charset="-122"/>
                <a:ea typeface="楷体_GB2312" panose="02010609030101010101" charset="-122"/>
              </a:rPr>
              <a:t>耿直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称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（</a:t>
            </a:r>
            <a:r>
              <a:rPr lang="zh-CN" altLang="en-US" sz="3200">
                <a:solidFill>
                  <a:srgbClr val="9900FF"/>
                </a:solidFill>
                <a:latin typeface="黑体" panose="02010609060101010101" pitchFamily="49" charset="-122"/>
                <a:ea typeface="楷体_GB2312" panose="02010609030101010101" charset="-122"/>
              </a:rPr>
              <a:t>以性情耿直而著称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u="sng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尤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（</a:t>
            </a:r>
            <a:r>
              <a:rPr lang="zh-CN" altLang="en-US" sz="3200">
                <a:solidFill>
                  <a:srgbClr val="9900FF"/>
                </a:solidFill>
                <a:latin typeface="黑体" panose="02010609060101010101" pitchFamily="49" charset="-122"/>
                <a:ea typeface="楷体_GB2312" panose="02010609030101010101" charset="-122"/>
              </a:rPr>
              <a:t>特别，更加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善隶书，</a:t>
            </a:r>
            <a:r>
              <a:rPr lang="zh-CN" altLang="en-US" sz="3200" u="sng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（</a:t>
            </a:r>
            <a:r>
              <a:rPr lang="zh-CN" altLang="en-US" sz="3200">
                <a:solidFill>
                  <a:srgbClr val="9900FF"/>
                </a:solidFill>
                <a:latin typeface="黑体" panose="02010609060101010101" pitchFamily="49" charset="-122"/>
                <a:ea typeface="楷体_GB2312" panose="02010609030101010101" charset="-122"/>
              </a:rPr>
              <a:t>是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古今之</a:t>
            </a:r>
            <a:r>
              <a:rPr lang="zh-CN" altLang="en-US" sz="3200" u="sng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冠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（</a:t>
            </a:r>
            <a:r>
              <a:rPr lang="zh-CN" altLang="en-US" sz="3200">
                <a:solidFill>
                  <a:srgbClr val="9900FF"/>
                </a:solidFill>
                <a:latin typeface="黑体" panose="02010609060101010101" pitchFamily="49" charset="-122"/>
                <a:ea typeface="楷体_GB2312" panose="02010609030101010101" charset="-122"/>
              </a:rPr>
              <a:t>第一人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，论者称其笔势，</a:t>
            </a:r>
            <a:r>
              <a:rPr lang="zh-CN" altLang="en-US" sz="3200" u="sng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以为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（</a:t>
            </a:r>
            <a:r>
              <a:rPr lang="zh-CN" altLang="en-US" sz="3200">
                <a:solidFill>
                  <a:srgbClr val="9900FF"/>
                </a:solidFill>
                <a:latin typeface="黑体" panose="02010609060101010101" pitchFamily="49" charset="-122"/>
                <a:ea typeface="楷体_GB2312" panose="02010609030101010101" charset="-122"/>
              </a:rPr>
              <a:t>认为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飘若浮云，矫若惊龙，深为</a:t>
            </a:r>
            <a:r>
              <a:rPr lang="zh-CN" altLang="en-US" sz="3200" u="sng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从伯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（</a:t>
            </a:r>
            <a:r>
              <a:rPr lang="zh-CN" altLang="en-US" sz="3200">
                <a:solidFill>
                  <a:srgbClr val="9900FF"/>
                </a:solidFill>
                <a:latin typeface="黑体" panose="02010609060101010101" pitchFamily="49" charset="-122"/>
                <a:ea typeface="楷体_GB2312" panose="02010609030101010101" charset="-122"/>
              </a:rPr>
              <a:t>伯父</a:t>
            </a:r>
            <a:r>
              <a:rPr lang="zh-CN" altLang="en-US" sz="3200">
                <a:latin typeface="黑体" panose="02010609060101010101" pitchFamily="49" charset="-122"/>
                <a:ea typeface="楷体_GB2312" panose="02010609030101010101" charset="-122"/>
              </a:rPr>
              <a:t>）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敦、导所器重。</a:t>
            </a:r>
          </a:p>
        </p:txBody>
      </p:sp>
      <p:sp>
        <p:nvSpPr>
          <p:cNvPr id="7176" name="矩形 7"/>
          <p:cNvSpPr/>
          <p:nvPr/>
        </p:nvSpPr>
        <p:spPr>
          <a:xfrm>
            <a:off x="1701533" y="188965"/>
            <a:ext cx="2232645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羲之其人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095" y="0"/>
            <a:ext cx="9146540" cy="6859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7"/>
          <p:cNvSpPr/>
          <p:nvPr/>
        </p:nvSpPr>
        <p:spPr>
          <a:xfrm>
            <a:off x="1522095" y="0"/>
            <a:ext cx="9146540" cy="41402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196" name="Rectangle 8"/>
          <p:cNvSpPr/>
          <p:nvPr/>
        </p:nvSpPr>
        <p:spPr>
          <a:xfrm>
            <a:off x="1522095" y="2324746"/>
            <a:ext cx="9146540" cy="629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sz="1400">
              <a:latin typeface="Arial" panose="020b0604020202020204" pitchFamily="34" charset="0"/>
            </a:endParaRPr>
          </a:p>
          <a:p>
            <a:pPr lvl="1" eaLnBrk="1" hangingPunct="1"/>
            <a:r>
              <a:rPr lang="en-US" altLang="zh-CN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8197" name="AutoShape 9" descr="http://waterdog.html.533.net/zihua/weijin/xizhi/xizhi.gif"/>
          <p:cNvSpPr>
            <a:spLocks noChangeAspect="1"/>
          </p:cNvSpPr>
          <p:nvPr/>
        </p:nvSpPr>
        <p:spPr>
          <a:xfrm>
            <a:off x="2384347" y="1151258"/>
            <a:ext cx="2286635" cy="2858294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198" name="Text Box 13"/>
          <p:cNvSpPr txBox="1"/>
          <p:nvPr/>
        </p:nvSpPr>
        <p:spPr>
          <a:xfrm>
            <a:off x="1979422" y="5945251"/>
            <a:ext cx="1753087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199" name="矩形 11"/>
          <p:cNvSpPr/>
          <p:nvPr/>
        </p:nvSpPr>
        <p:spPr>
          <a:xfrm>
            <a:off x="1630075" y="981348"/>
            <a:ext cx="8822600" cy="2797175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王羲之字逸少，</a:t>
            </a:r>
            <a:r>
              <a:rPr lang="zh-CN" altLang="en-US" sz="3200" b="1" u="sng">
                <a:solidFill>
                  <a:srgbClr val="CC0000"/>
                </a:solidFill>
                <a:latin typeface="楷体_GB2312" panose="02010609030101010101" charset="-122"/>
                <a:ea typeface="楷体_GB2312" panose="02010609030101010101" charset="-122"/>
              </a:rPr>
              <a:t>司徒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（官职名）导之</a:t>
            </a:r>
            <a:r>
              <a:rPr lang="zh-CN" altLang="en-US" sz="3200" b="1" u="sng">
                <a:solidFill>
                  <a:srgbClr val="CC0000"/>
                </a:solidFill>
                <a:latin typeface="楷体_GB2312" panose="02010609030101010101" charset="-122"/>
                <a:ea typeface="楷体_GB2312" panose="02010609030101010101" charset="-122"/>
              </a:rPr>
              <a:t>从子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也。羲之幼</a:t>
            </a:r>
            <a:r>
              <a:rPr lang="zh-CN" altLang="en-US" sz="3200" b="1" u="sng">
                <a:solidFill>
                  <a:srgbClr val="CC0000"/>
                </a:solidFill>
                <a:latin typeface="楷体_GB2312" panose="02010609030101010101" charset="-122"/>
                <a:ea typeface="楷体_GB2312" panose="02010609030101010101" charset="-122"/>
              </a:rPr>
              <a:t>讷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于言，</a:t>
            </a:r>
            <a:r>
              <a:rPr lang="zh-CN" altLang="en-US" sz="3200" b="1" u="sng">
                <a:solidFill>
                  <a:srgbClr val="CC0000"/>
                </a:solidFill>
                <a:latin typeface="楷体_GB2312" panose="02010609030101010101" charset="-122"/>
                <a:ea typeface="楷体_GB2312" panose="02010609030101010101" charset="-122"/>
              </a:rPr>
              <a:t>人未之奇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。及长，</a:t>
            </a:r>
            <a:r>
              <a:rPr lang="zh-CN" altLang="en-US" sz="3200" b="1" u="sng">
                <a:solidFill>
                  <a:srgbClr val="CC0000"/>
                </a:solidFill>
                <a:latin typeface="楷体_GB2312" panose="02010609030101010101" charset="-122"/>
                <a:ea typeface="楷体_GB2312" panose="02010609030101010101" charset="-122"/>
              </a:rPr>
              <a:t>辩赡</a:t>
            </a:r>
            <a:r>
              <a:rPr lang="en-US" altLang="zh-CN" sz="3200">
                <a:solidFill>
                  <a:srgbClr val="333333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，</a:t>
            </a:r>
            <a:r>
              <a:rPr lang="zh-CN" altLang="en-US" sz="3200" b="1" u="sng">
                <a:solidFill>
                  <a:srgbClr val="CC0000"/>
                </a:solidFill>
                <a:latin typeface="楷体_GB2312" panose="02010609030101010101" charset="-122"/>
                <a:ea typeface="楷体_GB2312" panose="02010609030101010101" charset="-122"/>
              </a:rPr>
              <a:t>以骨鲠称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。</a:t>
            </a:r>
            <a:r>
              <a:rPr lang="zh-CN" altLang="en-US" sz="3200" b="1" u="sng">
                <a:solidFill>
                  <a:srgbClr val="CC0000"/>
                </a:solidFill>
                <a:latin typeface="楷体_GB2312" panose="02010609030101010101" charset="-122"/>
                <a:ea typeface="楷体_GB2312" panose="02010609030101010101" charset="-122"/>
              </a:rPr>
              <a:t>尤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善隶书，</a:t>
            </a:r>
            <a:r>
              <a:rPr lang="zh-CN" altLang="en-US" sz="3200" b="1" u="sng">
                <a:solidFill>
                  <a:srgbClr val="CC0000"/>
                </a:solidFill>
                <a:latin typeface="楷体_GB2312" panose="02010609030101010101" charset="-122"/>
                <a:ea typeface="楷体_GB2312" panose="02010609030101010101" charset="-122"/>
              </a:rPr>
              <a:t>为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古今之</a:t>
            </a:r>
            <a:r>
              <a:rPr lang="zh-CN" altLang="en-US" sz="3200" b="1" u="sng">
                <a:solidFill>
                  <a:srgbClr val="CC0000"/>
                </a:solidFill>
                <a:latin typeface="楷体_GB2312" panose="02010609030101010101" charset="-122"/>
                <a:ea typeface="楷体_GB2312" panose="02010609030101010101" charset="-122"/>
              </a:rPr>
              <a:t>冠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，论者称其笔势，以为飘若浮云，矫若惊龙，深为</a:t>
            </a:r>
            <a:r>
              <a:rPr lang="zh-CN" altLang="en-US" sz="3200" b="1" u="sng">
                <a:solidFill>
                  <a:srgbClr val="CC0000"/>
                </a:solidFill>
                <a:latin typeface="楷体_GB2312" panose="02010609030101010101" charset="-122"/>
                <a:ea typeface="楷体_GB2312" panose="02010609030101010101" charset="-122"/>
              </a:rPr>
              <a:t>从伯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敦、导所器重。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200" name="矩形 12"/>
          <p:cNvSpPr/>
          <p:nvPr/>
        </p:nvSpPr>
        <p:spPr>
          <a:xfrm>
            <a:off x="1665010" y="3215581"/>
            <a:ext cx="8789254" cy="349186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800" b="1" u="sng">
                <a:solidFill>
                  <a:srgbClr val="CC0000"/>
                </a:solidFill>
                <a:latin typeface="Arial" panose="020b0604020202020204" pitchFamily="34" charset="0"/>
              </a:rPr>
              <a:t>从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800" b="1" u="sng">
                <a:solidFill>
                  <a:srgbClr val="CC0000"/>
                </a:solidFill>
                <a:latin typeface="Arial" panose="020b0604020202020204" pitchFamily="34" charset="0"/>
              </a:rPr>
              <a:t>子</a:t>
            </a:r>
            <a:r>
              <a:rPr lang="zh-CN" altLang="en-US" sz="2800" b="1">
                <a:latin typeface="Arial" panose="020b0604020202020204" pitchFamily="34" charset="0"/>
              </a:rPr>
              <a:t>：有共同曾祖父的从兄弟的孩子，称为从子。即：堂侄。</a:t>
            </a:r>
          </a:p>
          <a:p>
            <a:pPr>
              <a:spcBef>
                <a:spcPts val="600"/>
              </a:spcBef>
            </a:pP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</a:rPr>
              <a:t>           </a:t>
            </a:r>
            <a:r>
              <a:rPr lang="zh-CN" altLang="en-US" sz="2800" b="1" u="sng">
                <a:solidFill>
                  <a:srgbClr val="CC0000"/>
                </a:solidFill>
                <a:latin typeface="Arial" panose="020b0604020202020204" pitchFamily="34" charset="0"/>
              </a:rPr>
              <a:t>讷</a:t>
            </a:r>
            <a:r>
              <a:rPr lang="zh-CN" altLang="en-US" sz="2800" b="1">
                <a:latin typeface="Arial" panose="020b0604020202020204" pitchFamily="34" charset="0"/>
              </a:rPr>
              <a:t>：nè，不善于讲话；说话迟钝。</a:t>
            </a:r>
          </a:p>
          <a:p>
            <a:pPr>
              <a:spcBef>
                <a:spcPts val="600"/>
              </a:spcBef>
            </a:pPr>
            <a:r>
              <a:rPr lang="zh-CN" altLang="en-US" sz="2800" b="1" u="sng">
                <a:solidFill>
                  <a:srgbClr val="CC0000"/>
                </a:solidFill>
                <a:latin typeface="Arial" panose="020b0604020202020204" pitchFamily="34" charset="0"/>
              </a:rPr>
              <a:t>人未之奇</a:t>
            </a:r>
            <a:r>
              <a:rPr lang="zh-CN" altLang="en-US" sz="2800" b="1">
                <a:latin typeface="Arial" panose="020b0604020202020204" pitchFamily="34" charset="0"/>
              </a:rPr>
              <a:t>：人们看不出他有什么超人之处。</a:t>
            </a:r>
          </a:p>
          <a:p>
            <a:pPr>
              <a:spcBef>
                <a:spcPts val="600"/>
              </a:spcBef>
            </a:pPr>
            <a:r>
              <a:rPr lang="zh-CN" altLang="en-US" sz="2800" b="1" u="sng">
                <a:solidFill>
                  <a:srgbClr val="CC0000"/>
                </a:solidFill>
                <a:latin typeface="Arial" panose="020b0604020202020204" pitchFamily="34" charset="0"/>
              </a:rPr>
              <a:t>辩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800" b="1" u="sng">
                <a:solidFill>
                  <a:srgbClr val="CC0000"/>
                </a:solidFill>
                <a:latin typeface="Arial" panose="020b0604020202020204" pitchFamily="34" charset="0"/>
              </a:rPr>
              <a:t>赡</a:t>
            </a:r>
            <a:r>
              <a:rPr lang="zh-CN" altLang="en-US" sz="2800" b="1">
                <a:latin typeface="Arial" panose="020b0604020202020204" pitchFamily="34" charset="0"/>
              </a:rPr>
              <a:t>：</a:t>
            </a:r>
            <a:r>
              <a:rPr lang="en-US" altLang="zh-CN" sz="2800" b="1">
                <a:latin typeface="Arial" panose="020b0604020202020204" pitchFamily="34" charset="0"/>
              </a:rPr>
              <a:t> shàn</a:t>
            </a:r>
            <a:r>
              <a:rPr lang="zh-CN" altLang="en-US" sz="2800" b="1">
                <a:latin typeface="Arial" panose="020b0604020202020204" pitchFamily="34" charset="0"/>
              </a:rPr>
              <a:t>，善于辩论。</a:t>
            </a:r>
          </a:p>
          <a:p>
            <a:pPr>
              <a:spcBef>
                <a:spcPts val="600"/>
              </a:spcBef>
            </a:pPr>
            <a:r>
              <a:rPr lang="zh-CN" altLang="en-US" sz="2800" b="1" u="sng">
                <a:solidFill>
                  <a:srgbClr val="CC0000"/>
                </a:solidFill>
                <a:latin typeface="Arial" panose="020b0604020202020204" pitchFamily="34" charset="0"/>
              </a:rPr>
              <a:t>以骨鲠称</a:t>
            </a:r>
            <a:r>
              <a:rPr lang="zh-CN" altLang="en-US" sz="2800" b="1">
                <a:latin typeface="Arial" panose="020b0604020202020204" pitchFamily="34" charset="0"/>
              </a:rPr>
              <a:t>：</a:t>
            </a:r>
            <a:r>
              <a:rPr lang="en-US" altLang="zh-CN" sz="2800" b="1">
                <a:latin typeface="Arial" panose="020b0604020202020204" pitchFamily="34" charset="0"/>
              </a:rPr>
              <a:t>gěng</a:t>
            </a:r>
            <a:r>
              <a:rPr lang="zh-CN" altLang="en-US" sz="2800" b="1">
                <a:latin typeface="Arial" panose="020b0604020202020204" pitchFamily="34" charset="0"/>
              </a:rPr>
              <a:t>，以性情耿直而著称。</a:t>
            </a:r>
          </a:p>
          <a:p>
            <a:pPr>
              <a:spcBef>
                <a:spcPts val="600"/>
              </a:spcBef>
            </a:pPr>
            <a:r>
              <a:rPr lang="zh-CN" altLang="en-US" sz="2800" b="1" u="sng">
                <a:solidFill>
                  <a:srgbClr val="CC0000"/>
                </a:solidFill>
                <a:latin typeface="Arial" panose="020b0604020202020204" pitchFamily="34" charset="0"/>
              </a:rPr>
              <a:t>从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800" b="1" u="sng">
                <a:solidFill>
                  <a:srgbClr val="CC0000"/>
                </a:solidFill>
                <a:latin typeface="Arial" panose="020b0604020202020204" pitchFamily="34" charset="0"/>
              </a:rPr>
              <a:t>伯</a:t>
            </a:r>
            <a:r>
              <a:rPr lang="zh-CN" altLang="en-US" sz="2800" b="1">
                <a:latin typeface="Arial" panose="020b0604020202020204" pitchFamily="34" charset="0"/>
              </a:rPr>
              <a:t>：伯父。</a:t>
            </a:r>
          </a:p>
        </p:txBody>
      </p:sp>
      <p:sp>
        <p:nvSpPr>
          <p:cNvPr id="8201" name="矩形 7"/>
          <p:cNvSpPr/>
          <p:nvPr/>
        </p:nvSpPr>
        <p:spPr>
          <a:xfrm>
            <a:off x="1703120" y="117508"/>
            <a:ext cx="2664565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羲之其人</a:t>
            </a:r>
          </a:p>
        </p:txBody>
      </p:sp>
    </p:spTree>
  </p:cSld>
  <p:clrMapOvr>
    <a:masterClrMapping/>
  </p:clrMapOvr>
  <p:transition>
    <p:randomBar dir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6200000">
            <a:off x="675059" y="2888660"/>
            <a:ext cx="4887033" cy="807184"/>
          </a:xfrm>
          <a:prstGeom prst="rect">
            <a:avLst/>
          </a:prstGeom>
        </p:spPr>
      </p:pic>
      <p:pic>
        <p:nvPicPr>
          <p:cNvPr id="66563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2062163"/>
            <a:ext cx="2438400" cy="2439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4" name="矩形 66563"/>
          <p:cNvSpPr/>
          <p:nvPr/>
        </p:nvSpPr>
        <p:spPr>
          <a:xfrm>
            <a:off x="5232400" y="620713"/>
            <a:ext cx="3887788" cy="701675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4000" b="1">
                <a:latin typeface="Arial" panose="020b0604020202020204" pitchFamily="34" charset="0"/>
                <a:ea typeface="华文行楷" pitchFamily="2" charset="-122"/>
              </a:rPr>
              <a:t>   </a:t>
            </a:r>
            <a:r>
              <a:rPr lang="en-US" altLang="zh-CN" sz="4000" b="1">
                <a:latin typeface="Arial" panose="020b0604020202020204" pitchFamily="34" charset="0"/>
                <a:ea typeface="华文行楷" pitchFamily="2" charset="-122"/>
              </a:rPr>
              <a:t>《</a:t>
            </a:r>
            <a:r>
              <a:rPr lang="zh-CN" altLang="en-US" sz="4000" b="1">
                <a:latin typeface="Arial" panose="020b0604020202020204" pitchFamily="34" charset="0"/>
                <a:ea typeface="华文行楷" pitchFamily="2" charset="-122"/>
              </a:rPr>
              <a:t>兰亭集序</a:t>
            </a:r>
            <a:r>
              <a:rPr lang="en-US" altLang="zh-CN" sz="4000" b="1">
                <a:latin typeface="Arial" panose="020b0604020202020204" pitchFamily="34" charset="0"/>
                <a:ea typeface="华文行楷" pitchFamily="2" charset="-122"/>
              </a:rPr>
              <a:t>》</a:t>
            </a:r>
          </a:p>
        </p:txBody>
      </p:sp>
      <p:sp>
        <p:nvSpPr>
          <p:cNvPr id="66565" name="文本框 66564"/>
          <p:cNvSpPr txBox="1"/>
          <p:nvPr/>
        </p:nvSpPr>
        <p:spPr>
          <a:xfrm>
            <a:off x="4006850" y="1412875"/>
            <a:ext cx="3960813" cy="701675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书中极品</a:t>
            </a:r>
          </a:p>
        </p:txBody>
      </p:sp>
      <p:sp>
        <p:nvSpPr>
          <p:cNvPr id="66566" name="文本框 66565"/>
          <p:cNvSpPr txBox="1"/>
          <p:nvPr/>
        </p:nvSpPr>
        <p:spPr>
          <a:xfrm>
            <a:off x="3790950" y="4078288"/>
            <a:ext cx="3382963" cy="701675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文中上品</a:t>
            </a:r>
          </a:p>
        </p:txBody>
      </p:sp>
      <p:sp>
        <p:nvSpPr>
          <p:cNvPr id="66567" name="文本框 66566"/>
          <p:cNvSpPr txBox="1"/>
          <p:nvPr/>
        </p:nvSpPr>
        <p:spPr>
          <a:xfrm>
            <a:off x="4006850" y="2133600"/>
            <a:ext cx="7016115" cy="1875155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900" b="1">
                <a:latin typeface="Arial" panose="020b0604020202020204" pitchFamily="34" charset="0"/>
                <a:ea typeface="华文新魏" pitchFamily="2" charset="-122"/>
              </a:rPr>
              <a:t>“天下行书第一帖”（米芾</a:t>
            </a:r>
            <a:r>
              <a:rPr lang="en-US" altLang="zh-CN" sz="2900" b="1">
                <a:latin typeface="Arial" panose="020b0604020202020204" pitchFamily="34" charset="0"/>
                <a:ea typeface="华文新魏" pitchFamily="2" charset="-122"/>
              </a:rPr>
              <a:t>·</a:t>
            </a:r>
            <a:r>
              <a:rPr lang="zh-CN" altLang="en-US" sz="2900" b="1">
                <a:latin typeface="Arial" panose="020b0604020202020204" pitchFamily="34" charset="0"/>
                <a:ea typeface="华文新魏" pitchFamily="2" charset="-122"/>
              </a:rPr>
              <a:t>宋）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2900" b="1">
                <a:latin typeface="Arial" panose="020b0604020202020204" pitchFamily="34" charset="0"/>
                <a:ea typeface="华文新魏" pitchFamily="2" charset="-122"/>
              </a:rPr>
              <a:t>“飘若浮云，矫若惊龙”（</a:t>
            </a:r>
            <a:r>
              <a:rPr lang="en-US" altLang="zh-CN" sz="2900" b="1">
                <a:latin typeface="Arial" panose="020b0604020202020204" pitchFamily="34" charset="0"/>
                <a:ea typeface="华文新魏" pitchFamily="2" charset="-122"/>
              </a:rPr>
              <a:t>《</a:t>
            </a:r>
            <a:r>
              <a:rPr lang="zh-CN" altLang="en-US" sz="2900" b="1">
                <a:latin typeface="Arial" panose="020b0604020202020204" pitchFamily="34" charset="0"/>
                <a:ea typeface="华文新魏" pitchFamily="2" charset="-122"/>
              </a:rPr>
              <a:t>世说新语</a:t>
            </a:r>
            <a:r>
              <a:rPr lang="en-US" altLang="zh-CN" sz="2900" b="1">
                <a:latin typeface="Arial" panose="020b0604020202020204" pitchFamily="34" charset="0"/>
                <a:ea typeface="华文新魏" pitchFamily="2" charset="-122"/>
              </a:rPr>
              <a:t>》</a:t>
            </a:r>
            <a:r>
              <a:rPr lang="zh-CN" altLang="en-US" sz="2900" b="1">
                <a:latin typeface="Arial" panose="020b0604020202020204" pitchFamily="34" charset="0"/>
                <a:ea typeface="华文新魏" pitchFamily="2" charset="-122"/>
              </a:rPr>
              <a:t>）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2900" b="1">
                <a:latin typeface="Arial" panose="020b0604020202020204" pitchFamily="34" charset="0"/>
                <a:ea typeface="华文新魏" pitchFamily="2" charset="-122"/>
              </a:rPr>
              <a:t>“清风出袖，明月入怀”</a:t>
            </a:r>
          </a:p>
        </p:txBody>
      </p:sp>
      <p:sp>
        <p:nvSpPr>
          <p:cNvPr id="66568" name="矩形 66567"/>
          <p:cNvSpPr/>
          <p:nvPr/>
        </p:nvSpPr>
        <p:spPr>
          <a:xfrm>
            <a:off x="6167438" y="4078288"/>
            <a:ext cx="790575" cy="76200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4400"/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？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5" name="直接连接符 4"/>
          <p:cNvCxnSpPr/>
          <p:nvPr/>
        </p:nvCxnSpPr>
        <p:spPr>
          <a:xfrm>
            <a:off x="5376712" y="1176338"/>
            <a:ext cx="5122201" cy="0"/>
          </a:xfrm>
          <a:prstGeom prst="line">
            <a:avLst/>
          </a:prstGeom>
          <a:ln w="25400">
            <a:gradFill>
              <a:gsLst>
                <a:gs pos="100000">
                  <a:srgbClr val="F8F5F7">
                    <a:alpha val="60000"/>
                  </a:srgbClr>
                </a:gs>
                <a:gs pos="0">
                  <a:srgbClr val="F8F5F7">
                    <a:alpha val="54000"/>
                  </a:srgbClr>
                </a:gs>
                <a:gs pos="12000">
                  <a:srgbClr val="F8F5F7"/>
                </a:gs>
                <a:gs pos="42000">
                  <a:schemeClr val="bg1">
                    <a:lumMod val="65000"/>
                  </a:schemeClr>
                </a:gs>
                <a:gs pos="89000">
                  <a:srgbClr val="F8F5F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9" name="矩形 13318"/>
          <p:cNvSpPr/>
          <p:nvPr/>
        </p:nvSpPr>
        <p:spPr>
          <a:xfrm>
            <a:off x="1703388" y="1125538"/>
            <a:ext cx="9361487" cy="701675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 anchor="ctr">
            <a:spAutoFit/>
          </a:bodyPr>
          <a:lstStyle/>
          <a:p>
            <a:pPr defTabSz="1085850" eaLnBrk="0" hangingPunct="0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“兰亭集序”这一标题如何断句？ </a:t>
            </a:r>
          </a:p>
        </p:txBody>
      </p:sp>
      <p:sp>
        <p:nvSpPr>
          <p:cNvPr id="13320" name="矩形 13319"/>
          <p:cNvSpPr/>
          <p:nvPr/>
        </p:nvSpPr>
        <p:spPr>
          <a:xfrm>
            <a:off x="838200" y="333375"/>
            <a:ext cx="3240088" cy="64135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 anchor="ctr">
            <a:spAutoFit/>
          </a:bodyPr>
          <a:lstStyle/>
          <a:p>
            <a:pPr defTabSz="1085850" eaLnBrk="0" hangingPunct="0"/>
            <a:r>
              <a:rPr lang="en-US" altLang="zh-CN" sz="3600" b="1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3600" b="1">
                <a:latin typeface="仿宋" panose="02010609060101010101" pitchFamily="49" charset="-122"/>
                <a:ea typeface="仿宋" panose="02010609060101010101" pitchFamily="49" charset="-122"/>
              </a:rPr>
              <a:t>审读标题</a:t>
            </a:r>
            <a:r>
              <a:rPr lang="en-US" altLang="zh-CN" sz="3600" b="1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sp>
        <p:nvSpPr>
          <p:cNvPr id="13321" name="矩形 13320"/>
          <p:cNvSpPr/>
          <p:nvPr/>
        </p:nvSpPr>
        <p:spPr>
          <a:xfrm>
            <a:off x="2276475" y="1917700"/>
            <a:ext cx="7637463" cy="173990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en-US" altLang="zh-CN" sz="3600" b="1">
                <a:latin typeface="Arial" panose="020b0604020202020204" pitchFamily="34" charset="0"/>
              </a:rPr>
              <a:t>A   </a:t>
            </a:r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</a:rPr>
              <a:t>兰亭集序         </a:t>
            </a:r>
            <a:r>
              <a:rPr lang="en-US" altLang="zh-CN" sz="3600" b="1">
                <a:latin typeface="Arial" panose="020b0604020202020204" pitchFamily="34" charset="0"/>
                <a:ea typeface="楷体" panose="02010609060101010101" pitchFamily="49" charset="-122"/>
              </a:rPr>
              <a:t>B   </a:t>
            </a:r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</a:rPr>
              <a:t>兰亭集序</a:t>
            </a:r>
          </a:p>
          <a:p>
            <a:pPr defTabSz="914400"/>
            <a:endParaRPr lang="en-US" altLang="zh-CN" sz="3600" b="1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defTabSz="914400"/>
            <a:endParaRPr lang="zh-CN" altLang="en-US" sz="36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322" name="直接连接符 13321"/>
          <p:cNvSpPr/>
          <p:nvPr/>
        </p:nvSpPr>
        <p:spPr>
          <a:xfrm flipH="1">
            <a:off x="3933825" y="1846263"/>
            <a:ext cx="219075" cy="8636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23" name="直接连接符 13322"/>
          <p:cNvSpPr/>
          <p:nvPr/>
        </p:nvSpPr>
        <p:spPr>
          <a:xfrm flipH="1">
            <a:off x="7967663" y="1846263"/>
            <a:ext cx="219075" cy="8636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24" name="矩形 13323"/>
          <p:cNvSpPr/>
          <p:nvPr/>
        </p:nvSpPr>
        <p:spPr>
          <a:xfrm>
            <a:off x="9120188" y="1773238"/>
            <a:ext cx="1368425" cy="76200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3200" b="1">
                <a:latin typeface="Arial" panose="020b0604020202020204" pitchFamily="34" charset="0"/>
              </a:rPr>
              <a:t>   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√</a:t>
            </a:r>
          </a:p>
        </p:txBody>
      </p:sp>
      <p:sp>
        <p:nvSpPr>
          <p:cNvPr id="13325" name="文本框 13324"/>
          <p:cNvSpPr txBox="1"/>
          <p:nvPr/>
        </p:nvSpPr>
        <p:spPr>
          <a:xfrm>
            <a:off x="1344613" y="3213100"/>
            <a:ext cx="10367962" cy="152400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兰亭集</a:t>
            </a:r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：东晋永和九年，王羲之与名士孙统、谢安等</a:t>
            </a:r>
            <a:r>
              <a:rPr lang="en-US" altLang="zh-CN" sz="2900" b="1"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人在兰亭举行修禊诗会，“一觞一咏”，会后将诗作汇编为</a:t>
            </a:r>
            <a:r>
              <a:rPr lang="en-US" altLang="zh-CN" sz="29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兰亭集</a:t>
            </a:r>
            <a:r>
              <a:rPr lang="en-US" altLang="zh-CN" sz="29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900" b="1">
                <a:latin typeface="楷体" panose="02010609060101010101" pitchFamily="49" charset="-122"/>
                <a:ea typeface="楷体" panose="02010609060101010101" pitchFamily="49" charset="-122"/>
              </a:rPr>
              <a:t>，由王羲之作序。</a:t>
            </a:r>
          </a:p>
        </p:txBody>
      </p:sp>
      <p:grpSp>
        <p:nvGrpSpPr>
          <p:cNvPr id="2" name="组合 2"/>
          <p:cNvGrpSpPr/>
          <p:nvPr/>
        </p:nvGrpSpPr>
        <p:grpSpPr>
          <a:xfrm>
            <a:off x="550863" y="3357563"/>
            <a:ext cx="865187" cy="360362"/>
            <a:chOff x="0" y="1192576"/>
            <a:chExt cx="1144685" cy="570968"/>
          </a:xfrm>
        </p:grpSpPr>
        <p:sp>
          <p:nvSpPr>
            <p:cNvPr id="13327" name="任意多边形 12"/>
            <p:cNvSpPr/>
            <p:nvPr/>
          </p:nvSpPr>
          <p:spPr>
            <a:xfrm>
              <a:off x="0" y="1192576"/>
              <a:ext cx="711260" cy="570968"/>
            </a:xfrm>
            <a:custGeom>
              <a:gdLst>
                <a:gd name="txL" fmla="*/ 0 w 710619"/>
                <a:gd name="txT" fmla="*/ 0 h 570968"/>
                <a:gd name="txR" fmla="*/ 710619 w 710619"/>
                <a:gd name="txB" fmla="*/ 570968 h 570968"/>
              </a:gdLst>
              <a:cxnLst>
                <a:cxn ang="0">
                  <a:pos x="0" y="0"/>
                </a:cxn>
                <a:cxn ang="0">
                  <a:pos x="425518" y="0"/>
                </a:cxn>
                <a:cxn ang="0">
                  <a:pos x="711260" y="285484"/>
                </a:cxn>
                <a:cxn ang="0">
                  <a:pos x="425518" y="570968"/>
                </a:cxn>
                <a:cxn ang="0">
                  <a:pos x="0" y="570968"/>
                </a:cxn>
              </a:cxnLst>
              <a:rect l="txL" t="txT" r="txR" b="txB"/>
              <a:pathLst>
                <a:path w="710619" h="570968">
                  <a:moveTo>
                    <a:pt x="0" y="0"/>
                  </a:moveTo>
                  <a:lnTo>
                    <a:pt x="425135" y="0"/>
                  </a:lnTo>
                  <a:lnTo>
                    <a:pt x="710619" y="285484"/>
                  </a:lnTo>
                  <a:lnTo>
                    <a:pt x="425135" y="570968"/>
                  </a:lnTo>
                  <a:lnTo>
                    <a:pt x="0" y="570968"/>
                  </a:lnTo>
                  <a:close/>
                </a:path>
              </a:pathLst>
            </a:custGeom>
            <a:solidFill>
              <a:srgbClr val="82654E"/>
            </a:solidFill>
            <a:ln w="25400">
              <a:noFill/>
            </a:ln>
          </p:spPr>
          <p:txBody>
            <a:bodyPr lIns="91423" tIns="45711" rIns="91423" bIns="45711" anchor="ctr"/>
            <a:lstStyle/>
            <a:p>
              <a:pPr algn="ctr" defTabSz="1085850"/>
              <a:r>
                <a:rPr lang="en-US" altLang="zh-CN" sz="3600">
                  <a:solidFill>
                    <a:srgbClr val="FFFFFF"/>
                  </a:solidFill>
                  <a:latin typeface="Broadway" pitchFamily="82" charset="0"/>
                </a:rPr>
                <a:t>7</a:t>
              </a:r>
              <a:endParaRPr lang="zh-CN" altLang="en-US" sz="3600">
                <a:solidFill>
                  <a:srgbClr val="FFFFFF"/>
                </a:solidFill>
                <a:latin typeface="Broadway" pitchFamily="82" charset="0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28703" y="1192576"/>
              <a:ext cx="515982" cy="570968"/>
            </a:xfrm>
            <a:custGeom>
              <a:gdLst>
                <a:gd name="connsiteX0" fmla="*/ 0 w 654307"/>
                <a:gd name="connsiteY0" fmla="*/ 0 h 723958"/>
                <a:gd name="connsiteX1" fmla="*/ 292328 w 654307"/>
                <a:gd name="connsiteY1" fmla="*/ 0 h 723958"/>
                <a:gd name="connsiteX2" fmla="*/ 654307 w 654307"/>
                <a:gd name="connsiteY2" fmla="*/ 361979 h 723958"/>
                <a:gd name="connsiteX3" fmla="*/ 292328 w 654307"/>
                <a:gd name="connsiteY3" fmla="*/ 723958 h 723958"/>
                <a:gd name="connsiteX4" fmla="*/ 0 w 654307"/>
                <a:gd name="connsiteY4" fmla="*/ 723958 h 723958"/>
                <a:gd name="connsiteX5" fmla="*/ 361979 w 654307"/>
                <a:gd name="connsiteY5" fmla="*/ 361979 h 7239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07" h="723958">
                  <a:moveTo>
                    <a:pt x="0" y="0"/>
                  </a:moveTo>
                  <a:lnTo>
                    <a:pt x="292328" y="0"/>
                  </a:lnTo>
                  <a:lnTo>
                    <a:pt x="654307" y="361979"/>
                  </a:lnTo>
                  <a:lnTo>
                    <a:pt x="292328" y="723958"/>
                  </a:lnTo>
                  <a:lnTo>
                    <a:pt x="0" y="723958"/>
                  </a:lnTo>
                  <a:lnTo>
                    <a:pt x="361979" y="361979"/>
                  </a:lnTo>
                  <a:close/>
                </a:path>
              </a:pathLst>
            </a:custGeom>
            <a:solidFill>
              <a:srgbClr val="82654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08775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7838" y="5013325"/>
            <a:ext cx="866775" cy="360363"/>
            <a:chOff x="0" y="1192576"/>
            <a:chExt cx="1144685" cy="570968"/>
          </a:xfrm>
        </p:grpSpPr>
        <p:sp>
          <p:nvSpPr>
            <p:cNvPr id="13330" name="任意多边形 12"/>
            <p:cNvSpPr/>
            <p:nvPr/>
          </p:nvSpPr>
          <p:spPr>
            <a:xfrm>
              <a:off x="0" y="1192576"/>
              <a:ext cx="711260" cy="570968"/>
            </a:xfrm>
            <a:custGeom>
              <a:gdLst>
                <a:gd name="txL" fmla="*/ 0 w 710619"/>
                <a:gd name="txT" fmla="*/ 0 h 570968"/>
                <a:gd name="txR" fmla="*/ 710619 w 710619"/>
                <a:gd name="txB" fmla="*/ 570968 h 570968"/>
              </a:gdLst>
              <a:cxnLst>
                <a:cxn ang="0">
                  <a:pos x="0" y="0"/>
                </a:cxn>
                <a:cxn ang="0">
                  <a:pos x="425518" y="0"/>
                </a:cxn>
                <a:cxn ang="0">
                  <a:pos x="711260" y="285484"/>
                </a:cxn>
                <a:cxn ang="0">
                  <a:pos x="425518" y="570968"/>
                </a:cxn>
                <a:cxn ang="0">
                  <a:pos x="0" y="570968"/>
                </a:cxn>
              </a:cxnLst>
              <a:rect l="txL" t="txT" r="txR" b="txB"/>
              <a:pathLst>
                <a:path w="710619" h="570968">
                  <a:moveTo>
                    <a:pt x="0" y="0"/>
                  </a:moveTo>
                  <a:lnTo>
                    <a:pt x="425135" y="0"/>
                  </a:lnTo>
                  <a:lnTo>
                    <a:pt x="710619" y="285484"/>
                  </a:lnTo>
                  <a:lnTo>
                    <a:pt x="425135" y="570968"/>
                  </a:lnTo>
                  <a:lnTo>
                    <a:pt x="0" y="570968"/>
                  </a:lnTo>
                  <a:close/>
                </a:path>
              </a:pathLst>
            </a:custGeom>
            <a:solidFill>
              <a:srgbClr val="82654E"/>
            </a:solidFill>
            <a:ln w="25400">
              <a:noFill/>
            </a:ln>
          </p:spPr>
          <p:txBody>
            <a:bodyPr lIns="91423" tIns="45711" rIns="91423" bIns="45711" anchor="ctr"/>
            <a:lstStyle/>
            <a:p>
              <a:pPr algn="ctr" defTabSz="1085850"/>
              <a:r>
                <a:rPr lang="en-US" altLang="zh-CN" sz="3600">
                  <a:solidFill>
                    <a:srgbClr val="FFFFFF"/>
                  </a:solidFill>
                  <a:latin typeface="Broadway" pitchFamily="82" charset="0"/>
                </a:rPr>
                <a:t>2</a:t>
              </a:r>
              <a:endParaRPr lang="zh-CN" altLang="en-US" sz="3600">
                <a:solidFill>
                  <a:srgbClr val="FFFFFF"/>
                </a:solidFill>
                <a:latin typeface="Broadway" pitchFamily="82" charset="0"/>
              </a:endParaRPr>
            </a:p>
          </p:txBody>
        </p:sp>
        <p:sp>
          <p:nvSpPr>
            <p:cNvPr id="4" name="任意多边形 13"/>
            <p:cNvSpPr/>
            <p:nvPr/>
          </p:nvSpPr>
          <p:spPr>
            <a:xfrm>
              <a:off x="628703" y="1192576"/>
              <a:ext cx="515982" cy="570968"/>
            </a:xfrm>
            <a:custGeom>
              <a:gdLst>
                <a:gd name="connsiteX0" fmla="*/ 0 w 654307"/>
                <a:gd name="connsiteY0" fmla="*/ 0 h 723958"/>
                <a:gd name="connsiteX1" fmla="*/ 292328 w 654307"/>
                <a:gd name="connsiteY1" fmla="*/ 0 h 723958"/>
                <a:gd name="connsiteX2" fmla="*/ 654307 w 654307"/>
                <a:gd name="connsiteY2" fmla="*/ 361979 h 723958"/>
                <a:gd name="connsiteX3" fmla="*/ 292328 w 654307"/>
                <a:gd name="connsiteY3" fmla="*/ 723958 h 723958"/>
                <a:gd name="connsiteX4" fmla="*/ 0 w 654307"/>
                <a:gd name="connsiteY4" fmla="*/ 723958 h 723958"/>
                <a:gd name="connsiteX5" fmla="*/ 361979 w 654307"/>
                <a:gd name="connsiteY5" fmla="*/ 361979 h 7239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07" h="723958">
                  <a:moveTo>
                    <a:pt x="0" y="0"/>
                  </a:moveTo>
                  <a:lnTo>
                    <a:pt x="292328" y="0"/>
                  </a:lnTo>
                  <a:lnTo>
                    <a:pt x="654307" y="361979"/>
                  </a:lnTo>
                  <a:lnTo>
                    <a:pt x="292328" y="723958"/>
                  </a:lnTo>
                  <a:lnTo>
                    <a:pt x="0" y="723958"/>
                  </a:lnTo>
                  <a:lnTo>
                    <a:pt x="361979" y="361979"/>
                  </a:lnTo>
                  <a:close/>
                </a:path>
              </a:pathLst>
            </a:custGeom>
            <a:solidFill>
              <a:srgbClr val="82654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08775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332" name="矩形 13331"/>
          <p:cNvSpPr/>
          <p:nvPr/>
        </p:nvSpPr>
        <p:spPr>
          <a:xfrm>
            <a:off x="1414463" y="4600575"/>
            <a:ext cx="10440987" cy="1584325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 anchor="ctr">
            <a:spAutoFit/>
          </a:bodyPr>
          <a:lstStyle/>
          <a:p>
            <a:pPr defTabSz="1085850" eaLnBrk="0" hangingPunct="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序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：</a:t>
            </a:r>
            <a:r>
              <a:rPr lang="zh-CN" altLang="en-US" sz="2900" b="1">
                <a:latin typeface="Arial" panose="020b0604020202020204" pitchFamily="34" charset="0"/>
                <a:ea typeface="楷体" panose="02010609060101010101" pitchFamily="49" charset="-122"/>
              </a:rPr>
              <a:t>这里指“书序”，书序写在书集的</a:t>
            </a:r>
            <a:r>
              <a:rPr lang="zh-CN" altLang="en-US" sz="2900" b="1">
                <a:solidFill>
                  <a:schemeClr val="accent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前面</a:t>
            </a:r>
            <a:r>
              <a:rPr lang="zh-CN" altLang="en-US" sz="2900" b="1">
                <a:latin typeface="Arial" panose="020b0604020202020204" pitchFamily="34" charset="0"/>
                <a:ea typeface="楷体" panose="02010609060101010101" pitchFamily="49" charset="-122"/>
              </a:rPr>
              <a:t>，一般介绍</a:t>
            </a:r>
            <a:r>
              <a:rPr lang="zh-CN" altLang="en-US" sz="29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成书缘由、经过及目的</a:t>
            </a:r>
            <a:r>
              <a:rPr lang="zh-CN" altLang="en-US" sz="2900" b="1">
                <a:latin typeface="Arial" panose="020b0604020202020204" pitchFamily="34" charset="0"/>
                <a:ea typeface="楷体" panose="02010609060101010101" pitchFamily="49" charset="-122"/>
              </a:rPr>
              <a:t>；也可介绍和评论该书的</a:t>
            </a:r>
            <a:r>
              <a:rPr lang="zh-CN" altLang="en-US" sz="29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思想内容和艺术特色</a:t>
            </a:r>
            <a:r>
              <a:rPr lang="zh-CN" altLang="en-US" sz="2900" b="1"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4" grpId="0"/>
      <p:bldP spid="13325" grpId="0"/>
      <p:bldP spid="133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文本占位符 52225"/>
          <p:cNvSpPr>
            <a:spLocks noGrp="1"/>
          </p:cNvSpPr>
          <p:nvPr>
            <p:ph type="body" idx="1"/>
          </p:nvPr>
        </p:nvSpPr>
        <p:spPr>
          <a:xfrm>
            <a:off x="550863" y="549275"/>
            <a:ext cx="10225087" cy="576263"/>
          </a:xfrm>
          <a:ln>
            <a:solidFill>
              <a:schemeClr val="tx1"/>
            </a:solidFill>
            <a:miter/>
          </a:ln>
        </p:spPr>
        <p:txBody>
          <a:bodyPr lIns="108829" tIns="54414" rIns="108829" bIns="54414"/>
          <a:lstStyle/>
          <a:p>
            <a:pPr>
              <a:lnSpc>
                <a:spcPct val="80000"/>
              </a:lnSpc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这种文体（序）从文中哪几句话能看出来？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52227" name="矩形 52226"/>
          <p:cNvSpPr/>
          <p:nvPr/>
        </p:nvSpPr>
        <p:spPr>
          <a:xfrm>
            <a:off x="1198563" y="1270000"/>
            <a:ext cx="8710612" cy="2305050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>
            <a:spAutoFit/>
          </a:bodyPr>
          <a:lstStyle/>
          <a:p>
            <a:pPr defTabSz="1294130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永和九年，岁在癸丑，会于会稽山阴之兰亭，修禊事也。（时、地、成书缘由）</a:t>
            </a:r>
          </a:p>
          <a:p>
            <a:pPr defTabSz="1294130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故列叙时人，录其所述。（成书经过）</a:t>
            </a:r>
          </a:p>
          <a:p>
            <a:pPr defTabSz="1294130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后之览者，亦将有感于斯文。（意义）</a:t>
            </a:r>
          </a:p>
        </p:txBody>
      </p:sp>
      <p:sp>
        <p:nvSpPr>
          <p:cNvPr id="52228" name="矩形 52227"/>
          <p:cNvSpPr/>
          <p:nvPr/>
        </p:nvSpPr>
        <p:spPr>
          <a:xfrm>
            <a:off x="766763" y="3857625"/>
            <a:ext cx="9288462" cy="6667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 anchor="ctr">
            <a:spAutoFit/>
          </a:bodyPr>
          <a:lstStyle/>
          <a:p>
            <a:pPr defTabSz="1294130"/>
            <a:r>
              <a:rPr lang="en-US" altLang="zh-CN" sz="3600" b="1">
                <a:latin typeface="Arial" panose="020b06040202020202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</a:rPr>
              <a:t>兰亭集序</a:t>
            </a:r>
            <a:r>
              <a:rPr lang="en-US" altLang="zh-CN" sz="3600" b="1">
                <a:latin typeface="Arial" panose="020b0604020202020204" pitchFamily="34" charset="0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</a:rPr>
              <a:t>与通常的序文有什么不同？</a:t>
            </a:r>
          </a:p>
        </p:txBody>
      </p:sp>
      <p:sp>
        <p:nvSpPr>
          <p:cNvPr id="52229" name="矩形 52228"/>
          <p:cNvSpPr/>
          <p:nvPr/>
        </p:nvSpPr>
        <p:spPr>
          <a:xfrm>
            <a:off x="550863" y="4654550"/>
            <a:ext cx="10463212" cy="13430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>
            <a:spAutoFit/>
          </a:bodyPr>
          <a:lstStyle/>
          <a:p>
            <a:pPr defTabSz="1294130"/>
            <a:r>
              <a:rPr lang="zh-CN" altLang="en-US" sz="4300">
                <a:latin typeface="Arial" panose="020b0604020202020204" pitchFamily="34" charset="0"/>
                <a:ea typeface="华文行楷" pitchFamily="2" charset="-122"/>
              </a:rPr>
              <a:t>   </a:t>
            </a:r>
            <a:r>
              <a:rPr lang="zh-CN" altLang="en-US" sz="38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文章</a:t>
            </a:r>
            <a:r>
              <a:rPr lang="zh-CN" altLang="en-US" sz="3800" b="1" u="sng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借题发挥</a:t>
            </a:r>
            <a:r>
              <a:rPr lang="zh-CN" altLang="en-US" sz="38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，从</a:t>
            </a:r>
            <a:r>
              <a:rPr lang="zh-CN" altLang="en-US" sz="3800" b="1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记叙一次诗会</a:t>
            </a:r>
            <a:r>
              <a:rPr lang="zh-CN" altLang="en-US" sz="38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上升到</a:t>
            </a:r>
            <a:r>
              <a:rPr lang="zh-CN" altLang="en-US" sz="3800" b="1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对人生忧乐和生死的思考</a:t>
            </a:r>
            <a:r>
              <a:rPr lang="zh-CN" altLang="en-US" sz="38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。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722.4992125984254,&quot;width&quot;:8675}"/>
  <p:tag name="REFSHAPE" val="396810780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366</Paragraphs>
  <Slides>47</Slides>
  <Notes>0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baseType="lpstr" size="68">
      <vt:lpstr>Arial</vt:lpstr>
      <vt:lpstr>Calibri</vt:lpstr>
      <vt:lpstr>宋体</vt:lpstr>
      <vt:lpstr>Times New Roman</vt:lpstr>
      <vt:lpstr>DFKai-SB</vt:lpstr>
      <vt:lpstr>华文行楷</vt:lpstr>
      <vt:lpstr>华文隶书</vt:lpstr>
      <vt:lpstr>华文新魏</vt:lpstr>
      <vt:lpstr>黑体</vt:lpstr>
      <vt:lpstr>楷体_GB2312</vt:lpstr>
      <vt:lpstr>楷体</vt:lpstr>
      <vt:lpstr>仿宋</vt:lpstr>
      <vt:lpstr>Broadway</vt:lpstr>
      <vt:lpstr>华文楷体</vt:lpstr>
      <vt:lpstr>隶书</vt:lpstr>
      <vt:lpstr>Wingdings</vt:lpstr>
      <vt:lpstr>华文彩云</vt:lpstr>
      <vt:lpstr>Tahoma</vt:lpstr>
      <vt:lpstr>微软雅黑</vt:lpstr>
      <vt:lpstr>方正正黑简体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传统习俗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俯仰人生,为何而痛?</vt:lpstr>
      <vt:lpstr>PowerPoint Presentation</vt:lpstr>
      <vt:lpstr>PowerPoint Presentation</vt:lpstr>
      <vt:lpstr>俯仰古今，悲在何处?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2021-05-14T08:57:00.278</cp:lastPrinted>
  <dcterms:created xsi:type="dcterms:W3CDTF">2021-05-14T08:57:00Z</dcterms:created>
  <dcterms:modified xsi:type="dcterms:W3CDTF">2021-05-14T00:57:02Z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