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6" r:id="rId3"/>
    <p:sldId id="257" r:id="rId4"/>
    <p:sldId id="258" r:id="rId5"/>
    <p:sldId id="259" r:id="rId6"/>
    <p:sldId id="260" r:id="rId8"/>
    <p:sldId id="261" r:id="rId9"/>
    <p:sldId id="262" r:id="rId10"/>
    <p:sldId id="263" r:id="rId11"/>
    <p:sldId id="264" r:id="rId12"/>
    <p:sldId id="265" r:id="rId13"/>
    <p:sldId id="266" r:id="rId14"/>
    <p:sldId id="267" r:id="rId15"/>
    <p:sldId id="268" r:id="rId16"/>
    <p:sldId id="270" r:id="rId17"/>
    <p:sldId id="269" r:id="rId18"/>
    <p:sldId id="271" r:id="rId19"/>
    <p:sldId id="272" r:id="rId20"/>
    <p:sldId id="273" r:id="rId21"/>
    <p:sldId id="278" r:id="rId22"/>
    <p:sldId id="274" r:id="rId23"/>
    <p:sldId id="276" r:id="rId24"/>
    <p:sldId id="275" r:id="rId25"/>
    <p:sldId id="279" r:id="rId26"/>
    <p:sldId id="280" r:id="rId27"/>
  </p:sldIdLst>
  <p:sldSz cx="9144000" cy="6858000" type="screen4x3"/>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87477" autoAdjust="0"/>
  </p:normalViewPr>
  <p:slideViewPr>
    <p:cSldViewPr>
      <p:cViewPr varScale="1">
        <p:scale>
          <a:sx n="58" d="100"/>
          <a:sy n="58" d="100"/>
        </p:scale>
        <p:origin x="-1502" y="-77"/>
      </p:cViewPr>
      <p:guideLst>
        <p:guide orient="horz" pos="2134"/>
        <p:guide pos="2886"/>
      </p:guideLst>
    </p:cSldViewPr>
  </p:slideViewPr>
  <p:outlineViewPr>
    <p:cViewPr>
      <p:scale>
        <a:sx n="33" d="100"/>
        <a:sy n="33" d="100"/>
      </p:scale>
      <p:origin x="108" y="4800"/>
    </p:cViewPr>
  </p:outlin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0711D6-029F-44F9-97AB-949F083367E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882051-21C0-4B31-BF2C-7A2C961AA6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F882051-21C0-4B31-BF2C-7A2C961AA63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8A5C3C2-9C6B-4802-8021-F99F82BE57F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s://baike.baidu.com/item/%E8%AE%BA%E8%AF%AD" TargetMode="External"/><Relationship Id="rId1" Type="http://schemas.openxmlformats.org/officeDocument/2006/relationships/hyperlink" Target="https://baike.baidu.com/item/%E6%98%93%E7%BB%8F"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130425"/>
            <a:ext cx="7772400" cy="1470025"/>
          </a:xfrm>
        </p:spPr>
        <p:txBody>
          <a:bodyPr>
            <a:normAutofit/>
          </a:bodyPr>
          <a:lstStyle/>
          <a:p>
            <a:r>
              <a:rPr lang="en-US" altLang="zh-CN" sz="7200" b="1" smtClean="0">
                <a:solidFill>
                  <a:srgbClr val="FF0000"/>
                </a:solidFill>
              </a:rPr>
              <a:t>《</a:t>
            </a:r>
            <a:r>
              <a:rPr lang="zh-CN" altLang="en-US" sz="7200" b="1" smtClean="0">
                <a:solidFill>
                  <a:srgbClr val="FF0000"/>
                </a:solidFill>
              </a:rPr>
              <a:t>老子</a:t>
            </a:r>
            <a:r>
              <a:rPr lang="en-US" altLang="zh-CN" sz="7200" b="1" smtClean="0">
                <a:solidFill>
                  <a:srgbClr val="FF0000"/>
                </a:solidFill>
              </a:rPr>
              <a:t>》</a:t>
            </a:r>
            <a:r>
              <a:rPr lang="zh-CN" altLang="en-US" sz="7200" b="1" smtClean="0">
                <a:solidFill>
                  <a:srgbClr val="FF0000"/>
                </a:solidFill>
              </a:rPr>
              <a:t>四章</a:t>
            </a:r>
            <a:endParaRPr lang="zh-CN" altLang="en-US" sz="72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14345" y="302578"/>
            <a:ext cx="8229600" cy="1143000"/>
          </a:xfrm>
        </p:spPr>
        <p:txBody>
          <a:bodyPr>
            <a:normAutofit/>
          </a:bodyPr>
          <a:lstStyle/>
          <a:p>
            <a:r>
              <a:rPr lang="zh-CN" altLang="en-US" sz="3200" b="1" smtClean="0">
                <a:solidFill>
                  <a:srgbClr val="FF0000"/>
                </a:solidFill>
              </a:rPr>
              <a:t>译文</a:t>
            </a:r>
            <a:endParaRPr lang="zh-CN" altLang="en-US" sz="3200" b="1">
              <a:solidFill>
                <a:srgbClr val="FF0000"/>
              </a:solidFill>
            </a:endParaRPr>
          </a:p>
        </p:txBody>
      </p:sp>
      <p:sp>
        <p:nvSpPr>
          <p:cNvPr id="3" name="内容占位符 2"/>
          <p:cNvSpPr>
            <a:spLocks noGrp="1"/>
          </p:cNvSpPr>
          <p:nvPr>
            <p:ph idx="1"/>
          </p:nvPr>
        </p:nvSpPr>
        <p:spPr/>
        <p:txBody>
          <a:bodyPr>
            <a:normAutofit/>
          </a:bodyPr>
          <a:lstStyle/>
          <a:p>
            <a:pPr marL="0" indent="0">
              <a:buNone/>
            </a:pPr>
            <a:r>
              <a:rPr lang="zh-CN" altLang="en-US" sz="3600" b="1" smtClean="0">
                <a:solidFill>
                  <a:schemeClr val="tx2">
                    <a:lumMod val="75000"/>
                  </a:schemeClr>
                </a:solidFill>
              </a:rPr>
              <a:t>         踮</a:t>
            </a:r>
            <a:r>
              <a:rPr lang="zh-CN" altLang="en-US" sz="3600" b="1">
                <a:solidFill>
                  <a:schemeClr val="tx2">
                    <a:lumMod val="75000"/>
                  </a:schemeClr>
                </a:solidFill>
              </a:rPr>
              <a:t>起脚的人不能久立，跨大步的人行走不稳，自我显露的人不能显明，自以为是的人不能彰显，自我夸耀的人不能成就大功，自高自大的人不能长久。（这种行为）用道的观点来看，就叫作</a:t>
            </a:r>
            <a:r>
              <a:rPr lang="zh-CN" altLang="en-US" sz="3600" b="1" smtClean="0">
                <a:solidFill>
                  <a:schemeClr val="tx2">
                    <a:lumMod val="75000"/>
                  </a:schemeClr>
                </a:solidFill>
              </a:rPr>
              <a:t>剩饭、赘瘤，</a:t>
            </a:r>
            <a:r>
              <a:rPr lang="zh-CN" altLang="en-US" sz="3600" b="1">
                <a:solidFill>
                  <a:schemeClr val="tx2">
                    <a:lumMod val="75000"/>
                  </a:schemeClr>
                </a:solidFill>
              </a:rPr>
              <a:t>人们厌恶这些</a:t>
            </a:r>
            <a:r>
              <a:rPr lang="zh-CN" altLang="en-US" sz="3600" b="1" smtClean="0">
                <a:solidFill>
                  <a:schemeClr val="tx2">
                    <a:lumMod val="75000"/>
                  </a:schemeClr>
                </a:solidFill>
              </a:rPr>
              <a:t>东西。所以</a:t>
            </a:r>
            <a:r>
              <a:rPr lang="zh-CN" altLang="en-US" sz="3600" b="1">
                <a:solidFill>
                  <a:schemeClr val="tx2">
                    <a:lumMod val="75000"/>
                  </a:schemeClr>
                </a:solidFill>
              </a:rPr>
              <a:t>有道的人决不这样做。</a:t>
            </a:r>
            <a:endParaRPr lang="zh-CN" altLang="en-US" sz="3600" b="1">
              <a:solidFill>
                <a:schemeClr val="tx2">
                  <a:lumMod val="75000"/>
                </a:schemeClr>
              </a:solidFill>
            </a:endParaRPr>
          </a:p>
          <a:p>
            <a:endParaRPr lang="zh-CN" altLang="en-US" sz="3600" b="1">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0665" y="96203"/>
            <a:ext cx="8229600" cy="1143000"/>
          </a:xfrm>
        </p:spPr>
        <p:txBody>
          <a:bodyPr/>
          <a:lstStyle/>
          <a:p>
            <a:pPr algn="l"/>
            <a:r>
              <a:rPr lang="zh-CN" altLang="en-US" b="1" smtClean="0">
                <a:solidFill>
                  <a:schemeClr val="accent5">
                    <a:lumMod val="50000"/>
                  </a:schemeClr>
                </a:solidFill>
              </a:rPr>
              <a:t>解读</a:t>
            </a:r>
            <a:endParaRPr lang="zh-CN" altLang="en-US" b="1">
              <a:solidFill>
                <a:schemeClr val="accent5">
                  <a:lumMod val="50000"/>
                </a:schemeClr>
              </a:solidFill>
            </a:endParaRPr>
          </a:p>
        </p:txBody>
      </p:sp>
      <p:sp>
        <p:nvSpPr>
          <p:cNvPr id="3" name="内容占位符 2"/>
          <p:cNvSpPr>
            <a:spLocks noGrp="1"/>
          </p:cNvSpPr>
          <p:nvPr>
            <p:ph idx="1"/>
          </p:nvPr>
        </p:nvSpPr>
        <p:spPr>
          <a:xfrm>
            <a:off x="240665" y="1239520"/>
            <a:ext cx="8908415" cy="5939155"/>
          </a:xfrm>
        </p:spPr>
        <p:txBody>
          <a:bodyPr>
            <a:normAutofit fontScale="70000"/>
          </a:bodyPr>
          <a:lstStyle/>
          <a:p>
            <a:pPr defTabSz="914400" fontAlgn="auto">
              <a:lnSpc>
                <a:spcPct val="150000"/>
              </a:lnSpc>
              <a:spcBef>
                <a:spcPts val="0"/>
              </a:spcBef>
              <a:buClrTx/>
              <a:buSzPct val="100000"/>
              <a:buFontTx/>
            </a:pPr>
            <a:r>
              <a:rPr lang="zh-CN" altLang="en-US" b="1" smtClean="0"/>
              <a:t> </a:t>
            </a:r>
            <a:r>
              <a:rPr lang="zh-CN" altLang="en-US" sz="3400" b="1"/>
              <a:t> </a:t>
            </a:r>
            <a:r>
              <a:rPr lang="zh-CN" altLang="en-US" sz="2800" b="1"/>
              <a:t>     </a:t>
            </a:r>
            <a:r>
              <a:rPr lang="zh-CN" altLang="en-US" sz="2800" b="1">
                <a:sym typeface="Wingdings" panose="05000000000000000000" charset="0"/>
              </a:rPr>
              <a:t>本章主要论述急躁冒进、自我炫耀不可取。</a:t>
            </a:r>
            <a:r>
              <a:rPr lang="zh-CN" altLang="en-US" sz="2800" b="1"/>
              <a:t>  前两句用</a:t>
            </a:r>
            <a:r>
              <a:rPr lang="zh-CN" altLang="en-US" sz="2800" b="1">
                <a:sym typeface="Wingdings" panose="05000000000000000000" charset="0"/>
              </a:rPr>
              <a:t>“企者”和“跨者”喻指所谓的有为者急躁冒进的行为。老子认为他们的举动违背了自然规律，不合“道德”，结果只能适得其反。接下来，又提出了“自见者不明，自是者不彰，自伐者无功，自矜者不长”的观点。他认为“自见”“自是” “自伐” “自矜”是人类的通病，希望人类能够反观自身，有则改之，无则加勉。为了进一步引起世人的重视，他进一步将这四种毛病比喻为“馀食赘行”，认为它们就像剩饭赘瘤一样令人厌恶。他还说，有“道”之人是绝不会“自见”“自是”“自伐”“自矜”的。</a:t>
            </a:r>
            <a:endParaRPr lang="zh-CN" altLang="en-US" sz="2800" b="1">
              <a:sym typeface="Wingdings" panose="05000000000000000000" charset="0"/>
            </a:endParaRPr>
          </a:p>
          <a:p>
            <a:pPr defTabSz="914400" fontAlgn="auto">
              <a:lnSpc>
                <a:spcPct val="150000"/>
              </a:lnSpc>
              <a:spcBef>
                <a:spcPts val="0"/>
              </a:spcBef>
              <a:buClrTx/>
              <a:buSzPct val="100000"/>
              <a:buFontTx/>
            </a:pPr>
            <a:r>
              <a:rPr lang="zh-CN" altLang="en-US" sz="2800" b="1">
                <a:sym typeface="Wingdings" panose="05000000000000000000" charset="0"/>
              </a:rPr>
              <a:t>老子在本章中所言的观点，对于我们而言极具启发意义。如果我们在生活中能够做到不急躁、不冒进、不“自见”、不“自是”、不“自伐”、不“自矜”，那么我们就是一个顺应“道”、合乎“德”的人。</a:t>
            </a:r>
            <a:endParaRPr lang="zh-CN" altLang="en-US" sz="2800" b="1"/>
          </a:p>
          <a:p>
            <a:pPr defTabSz="914400" fontAlgn="auto">
              <a:lnSpc>
                <a:spcPct val="150000"/>
              </a:lnSpc>
              <a:spcBef>
                <a:spcPts val="0"/>
              </a:spcBef>
              <a:buClrTx/>
              <a:buSzPct val="100000"/>
              <a:buFontTx/>
            </a:pPr>
            <a:endParaRPr lang="zh-CN" altLang="en-US" sz="2800" b="1">
              <a:sym typeface="Wingdings" panose="05000000000000000000" charset="0"/>
            </a:endParaRPr>
          </a:p>
          <a:p>
            <a:pPr marL="0" indent="0">
              <a:buNone/>
            </a:pPr>
            <a:endParaRPr lang="zh-CN" altLang="en-US" sz="28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1143000"/>
          </a:xfrm>
        </p:spPr>
        <p:txBody>
          <a:bodyPr>
            <a:normAutofit/>
          </a:bodyPr>
          <a:lstStyle/>
          <a:p>
            <a:r>
              <a:rPr lang="zh-CN" altLang="en-US" sz="3200" b="1" smtClean="0">
                <a:solidFill>
                  <a:srgbClr val="FF0000"/>
                </a:solidFill>
              </a:rPr>
              <a:t>第三十三章</a:t>
            </a:r>
            <a:endParaRPr lang="zh-CN" altLang="en-US" sz="3200" b="1">
              <a:solidFill>
                <a:srgbClr val="FF0000"/>
              </a:solidFill>
            </a:endParaRPr>
          </a:p>
        </p:txBody>
      </p:sp>
      <p:sp>
        <p:nvSpPr>
          <p:cNvPr id="3" name="内容占位符 2"/>
          <p:cNvSpPr>
            <a:spLocks noGrp="1"/>
          </p:cNvSpPr>
          <p:nvPr>
            <p:ph idx="1"/>
          </p:nvPr>
        </p:nvSpPr>
        <p:spPr>
          <a:xfrm>
            <a:off x="611560" y="1196752"/>
            <a:ext cx="8229600" cy="5328592"/>
          </a:xfrm>
        </p:spPr>
        <p:txBody>
          <a:bodyPr>
            <a:normAutofit/>
          </a:bodyPr>
          <a:lstStyle/>
          <a:p>
            <a:pPr marL="0" indent="0">
              <a:buNone/>
            </a:pPr>
            <a:r>
              <a:rPr lang="zh-CN" altLang="en-US" b="1" smtClean="0"/>
              <a:t>         知</a:t>
            </a:r>
            <a:r>
              <a:rPr lang="zh-CN" altLang="en-US" b="1"/>
              <a:t>人者智，自知者</a:t>
            </a:r>
            <a:r>
              <a:rPr lang="zh-CN" altLang="en-US" b="1">
                <a:solidFill>
                  <a:srgbClr val="FF0000"/>
                </a:solidFill>
              </a:rPr>
              <a:t>明</a:t>
            </a:r>
            <a:r>
              <a:rPr lang="zh-CN" altLang="en-US" b="1"/>
              <a:t>。胜人者有力，自胜者强。知足者富，</a:t>
            </a:r>
            <a:r>
              <a:rPr lang="zh-CN" altLang="en-US" b="1">
                <a:solidFill>
                  <a:srgbClr val="FF0000"/>
                </a:solidFill>
              </a:rPr>
              <a:t>强行者有志</a:t>
            </a:r>
            <a:r>
              <a:rPr lang="zh-CN" altLang="en-US" b="1"/>
              <a:t>。</a:t>
            </a:r>
            <a:r>
              <a:rPr lang="zh-CN" altLang="en-US" b="1">
                <a:solidFill>
                  <a:srgbClr val="FF0000"/>
                </a:solidFill>
              </a:rPr>
              <a:t>不失其所者久</a:t>
            </a:r>
            <a:r>
              <a:rPr lang="zh-CN" altLang="en-US" b="1"/>
              <a:t>，</a:t>
            </a:r>
            <a:r>
              <a:rPr lang="zh-CN" altLang="en-US" b="1">
                <a:solidFill>
                  <a:srgbClr val="FF0000"/>
                </a:solidFill>
              </a:rPr>
              <a:t>死而不亡者寿</a:t>
            </a:r>
            <a:r>
              <a:rPr lang="zh-CN" altLang="en-US" b="1" smtClean="0"/>
              <a:t>。</a:t>
            </a:r>
            <a:endParaRPr lang="en-US" altLang="zh-CN" b="1" smtClean="0"/>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rPr>
              <a:t>明</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圣明</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强行者有志</a:t>
            </a:r>
            <a:r>
              <a:rPr lang="en-US" altLang="zh-CN" b="1" smtClean="0">
                <a:solidFill>
                  <a:srgbClr val="C00000"/>
                </a:solidFill>
                <a:latin typeface="楷体" panose="02010609060101010101" pitchFamily="49" charset="-122"/>
                <a:ea typeface="楷体" panose="02010609060101010101" pitchFamily="49" charset="-122"/>
              </a:rPr>
              <a:t>】</a:t>
            </a:r>
            <a:r>
              <a:rPr lang="zh-CN" altLang="en-US" b="1">
                <a:solidFill>
                  <a:srgbClr val="C00000"/>
                </a:solidFill>
                <a:latin typeface="楷体" panose="02010609060101010101" pitchFamily="49" charset="-122"/>
                <a:ea typeface="楷体" panose="02010609060101010101" pitchFamily="49" charset="-122"/>
              </a:rPr>
              <a:t>勤勉而行的人有意志。</a:t>
            </a:r>
            <a:endParaRPr lang="en-US" altLang="zh-CN" b="1">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宋体" panose="02010600030101010101" pitchFamily="2" charset="-122"/>
                <a:ea typeface="宋体" panose="02010600030101010101" pitchFamily="2" charset="-122"/>
              </a:rPr>
              <a:t>【</a:t>
            </a:r>
            <a:r>
              <a:rPr lang="zh-CN" altLang="en-US" b="1" smtClean="0">
                <a:solidFill>
                  <a:srgbClr val="C00000"/>
                </a:solidFill>
                <a:latin typeface="宋体" panose="02010600030101010101" pitchFamily="2" charset="-122"/>
                <a:ea typeface="宋体" panose="02010600030101010101" pitchFamily="2" charset="-122"/>
              </a:rPr>
              <a:t>不失其所者久</a:t>
            </a:r>
            <a:r>
              <a:rPr lang="en-US" altLang="zh-CN" b="1" smtClean="0">
                <a:solidFill>
                  <a:srgbClr val="C00000"/>
                </a:solidFill>
                <a:latin typeface="宋体" panose="02010600030101010101" pitchFamily="2" charset="-122"/>
                <a:ea typeface="宋体" panose="02010600030101010101" pitchFamily="2" charset="-122"/>
              </a:rPr>
              <a:t>】</a:t>
            </a:r>
            <a:r>
              <a:rPr lang="zh-CN" altLang="en-US" b="1" smtClean="0">
                <a:solidFill>
                  <a:srgbClr val="C00000"/>
                </a:solidFill>
                <a:latin typeface="楷体" panose="02010609060101010101" pitchFamily="49" charset="-122"/>
                <a:ea typeface="楷体" panose="02010609060101010101" pitchFamily="49" charset="-122"/>
              </a:rPr>
              <a:t>不丧失立身之基的人能够长久。</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rPr>
              <a:t>死而不亡者寿</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死而不朽的人就是长寿。意思是，有道之人身死而道长存，这就是寿。</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79750" y="220028"/>
            <a:ext cx="8229600" cy="1143000"/>
          </a:xfrm>
        </p:spPr>
        <p:txBody>
          <a:bodyPr/>
          <a:lstStyle/>
          <a:p>
            <a:r>
              <a:rPr lang="zh-CN" altLang="en-US" sz="3200">
                <a:solidFill>
                  <a:srgbClr val="FF0000"/>
                </a:solidFill>
              </a:rPr>
              <a:t>译文</a:t>
            </a:r>
            <a:endParaRPr lang="zh-CN" altLang="en-US" sz="3200">
              <a:solidFill>
                <a:srgbClr val="FF0000"/>
              </a:solidFill>
            </a:endParaRPr>
          </a:p>
        </p:txBody>
      </p:sp>
      <p:sp>
        <p:nvSpPr>
          <p:cNvPr id="3" name="内容占位符 2"/>
          <p:cNvSpPr>
            <a:spLocks noGrp="1"/>
          </p:cNvSpPr>
          <p:nvPr>
            <p:ph idx="1"/>
          </p:nvPr>
        </p:nvSpPr>
        <p:spPr/>
        <p:txBody>
          <a:bodyPr/>
          <a:lstStyle/>
          <a:p>
            <a:pPr marL="0" indent="0">
              <a:buNone/>
            </a:pPr>
            <a:r>
              <a:rPr lang="zh-CN" altLang="en-US" b="1" smtClean="0">
                <a:solidFill>
                  <a:schemeClr val="tx2">
                    <a:lumMod val="75000"/>
                  </a:schemeClr>
                </a:solidFill>
              </a:rPr>
              <a:t>         了解</a:t>
            </a:r>
            <a:r>
              <a:rPr lang="zh-CN" altLang="en-US" b="1">
                <a:solidFill>
                  <a:schemeClr val="tx2">
                    <a:lumMod val="75000"/>
                  </a:schemeClr>
                </a:solidFill>
              </a:rPr>
              <a:t>别人的人聪明，了解自己的</a:t>
            </a:r>
            <a:r>
              <a:rPr lang="zh-CN" altLang="en-US" b="1" smtClean="0">
                <a:solidFill>
                  <a:schemeClr val="tx2">
                    <a:lumMod val="75000"/>
                  </a:schemeClr>
                </a:solidFill>
              </a:rPr>
              <a:t>人</a:t>
            </a:r>
            <a:r>
              <a:rPr lang="zh-CN" altLang="en-US" b="1">
                <a:solidFill>
                  <a:schemeClr val="tx2">
                    <a:lumMod val="75000"/>
                  </a:schemeClr>
                </a:solidFill>
              </a:rPr>
              <a:t>圣明</a:t>
            </a:r>
            <a:r>
              <a:rPr lang="zh-CN" altLang="en-US" b="1" smtClean="0">
                <a:solidFill>
                  <a:schemeClr val="tx2">
                    <a:lumMod val="75000"/>
                  </a:schemeClr>
                </a:solidFill>
              </a:rPr>
              <a:t>。</a:t>
            </a:r>
            <a:r>
              <a:rPr lang="zh-CN" altLang="en-US" b="1">
                <a:solidFill>
                  <a:schemeClr val="tx2">
                    <a:lumMod val="75000"/>
                  </a:schemeClr>
                </a:solidFill>
              </a:rPr>
              <a:t>能战胜别人的人有</a:t>
            </a:r>
            <a:r>
              <a:rPr lang="zh-CN" altLang="en-US" b="1" smtClean="0">
                <a:solidFill>
                  <a:schemeClr val="tx2">
                    <a:lumMod val="75000"/>
                  </a:schemeClr>
                </a:solidFill>
              </a:rPr>
              <a:t>力气，</a:t>
            </a:r>
            <a:r>
              <a:rPr lang="zh-CN" altLang="en-US" b="1">
                <a:solidFill>
                  <a:schemeClr val="tx2">
                    <a:lumMod val="75000"/>
                  </a:schemeClr>
                </a:solidFill>
              </a:rPr>
              <a:t>能战胜自己的</a:t>
            </a:r>
            <a:r>
              <a:rPr lang="zh-CN" altLang="en-US" b="1" smtClean="0">
                <a:solidFill>
                  <a:schemeClr val="tx2">
                    <a:lumMod val="75000"/>
                  </a:schemeClr>
                </a:solidFill>
              </a:rPr>
              <a:t>人</a:t>
            </a:r>
            <a:r>
              <a:rPr lang="zh-CN" altLang="en-US" b="1">
                <a:solidFill>
                  <a:schemeClr val="tx2">
                    <a:lumMod val="75000"/>
                  </a:schemeClr>
                </a:solidFill>
              </a:rPr>
              <a:t>刚强</a:t>
            </a:r>
            <a:r>
              <a:rPr lang="zh-CN" altLang="en-US" b="1" smtClean="0">
                <a:solidFill>
                  <a:schemeClr val="tx2">
                    <a:lumMod val="75000"/>
                  </a:schemeClr>
                </a:solidFill>
              </a:rPr>
              <a:t>。</a:t>
            </a:r>
            <a:r>
              <a:rPr lang="zh-CN" altLang="en-US" b="1">
                <a:solidFill>
                  <a:schemeClr val="tx2">
                    <a:lumMod val="75000"/>
                  </a:schemeClr>
                </a:solidFill>
              </a:rPr>
              <a:t>知道满足的人</a:t>
            </a:r>
            <a:r>
              <a:rPr lang="zh-CN" altLang="en-US" b="1" smtClean="0">
                <a:solidFill>
                  <a:schemeClr val="tx2">
                    <a:lumMod val="75000"/>
                  </a:schemeClr>
                </a:solidFill>
              </a:rPr>
              <a:t>富有，勤勉</a:t>
            </a:r>
            <a:r>
              <a:rPr lang="zh-CN" altLang="en-US" b="1">
                <a:solidFill>
                  <a:schemeClr val="tx2">
                    <a:lumMod val="75000"/>
                  </a:schemeClr>
                </a:solidFill>
              </a:rPr>
              <a:t>而行的人有意志。不丧失立身</a:t>
            </a:r>
            <a:r>
              <a:rPr lang="zh-CN" altLang="en-US" b="1" smtClean="0">
                <a:solidFill>
                  <a:schemeClr val="tx2">
                    <a:lumMod val="75000"/>
                  </a:schemeClr>
                </a:solidFill>
              </a:rPr>
              <a:t>之基的</a:t>
            </a:r>
            <a:r>
              <a:rPr lang="zh-CN" altLang="en-US" b="1">
                <a:solidFill>
                  <a:schemeClr val="tx2">
                    <a:lumMod val="75000"/>
                  </a:schemeClr>
                </a:solidFill>
              </a:rPr>
              <a:t>人能够长久</a:t>
            </a:r>
            <a:r>
              <a:rPr lang="zh-CN" altLang="en-US" b="1" smtClean="0">
                <a:solidFill>
                  <a:schemeClr val="tx2">
                    <a:lumMod val="75000"/>
                  </a:schemeClr>
                </a:solidFill>
              </a:rPr>
              <a:t>，有道之人身死而道长存，这就是寿。</a:t>
            </a:r>
            <a:endParaRPr lang="zh-CN" altLang="en-US" b="1">
              <a:solidFill>
                <a:schemeClr val="tx2">
                  <a:lumMod val="75000"/>
                </a:schemeClr>
              </a:solidFill>
            </a:endParaRPr>
          </a:p>
          <a:p>
            <a:endParaRPr lang="zh-CN" altLang="en-US">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a:t>解读</a:t>
            </a:r>
            <a:endParaRPr lang="zh-CN" altLang="en-US"/>
          </a:p>
        </p:txBody>
      </p:sp>
      <p:sp>
        <p:nvSpPr>
          <p:cNvPr id="3" name="内容占位符 2"/>
          <p:cNvSpPr>
            <a:spLocks noGrp="1"/>
          </p:cNvSpPr>
          <p:nvPr>
            <p:ph idx="1"/>
          </p:nvPr>
        </p:nvSpPr>
        <p:spPr>
          <a:xfrm>
            <a:off x="-75565" y="1297305"/>
            <a:ext cx="8762365" cy="4829175"/>
          </a:xfrm>
        </p:spPr>
        <p:txBody>
          <a:bodyPr>
            <a:normAutofit fontScale="80000"/>
          </a:bodyPr>
          <a:lstStyle/>
          <a:p>
            <a:pPr algn="l" defTabSz="914400">
              <a:buClrTx/>
              <a:buSzPct val="100000"/>
              <a:buFontTx/>
            </a:pPr>
            <a:r>
              <a:rPr lang="zh-CN" altLang="en-US" sz="3600" b="1" smtClean="0"/>
              <a:t>         </a:t>
            </a:r>
            <a:r>
              <a:rPr lang="zh-CN" altLang="en-US" sz="3600" b="1" smtClean="0">
                <a:solidFill>
                  <a:srgbClr val="C00000"/>
                </a:solidFill>
              </a:rPr>
              <a:t>本章论述自知、自胜、自强、强行、不失其所的道理。</a:t>
            </a:r>
            <a:r>
              <a:rPr lang="zh-CN" altLang="en-US" sz="3600" b="1" smtClean="0"/>
              <a:t>在</a:t>
            </a:r>
            <a:r>
              <a:rPr lang="zh-CN" altLang="en-US" sz="3600" b="1"/>
              <a:t>老子看来，“知人”、</a:t>
            </a:r>
            <a:r>
              <a:rPr lang="zh-CN" altLang="en-US" sz="3600" b="1" smtClean="0"/>
              <a:t>“胜人”重要</a:t>
            </a:r>
            <a:r>
              <a:rPr lang="zh-CN" altLang="en-US" sz="3600" b="1"/>
              <a:t>，但是“自知”、“自胜”更加重要</a:t>
            </a:r>
            <a:r>
              <a:rPr lang="zh-CN" altLang="en-US" sz="3600" b="1" smtClean="0"/>
              <a:t>。知道满足的人就是富有的，坚定不移、竭力实行的人才算得上有志。认为不丧失立身之基的人才能够长久，身死而道长存的人就算得上长寿。</a:t>
            </a:r>
            <a:r>
              <a:rPr lang="zh-CN" altLang="en-US" sz="3600" b="1" smtClean="0">
                <a:sym typeface="Wingdings" panose="05000000000000000000" charset="0"/>
              </a:rPr>
              <a:t>总之，本章主要讲个人修养和自我设计，老子认为人通过后天的修为可以具备“智” “明”“力”“强”“富”“志”“久” “寿”等这些品格和素质，使自己保持饱满的精神风貌，与大“道”合为一体，并垂范后世。</a:t>
            </a:r>
            <a:endParaRPr lang="zh-CN" altLang="en-US" sz="3600" b="1"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0"/>
            <a:ext cx="8229600" cy="908720"/>
          </a:xfrm>
        </p:spPr>
        <p:txBody>
          <a:bodyPr>
            <a:normAutofit/>
          </a:bodyPr>
          <a:lstStyle/>
          <a:p>
            <a:r>
              <a:rPr lang="zh-CN" altLang="en-US" sz="3200" b="1" smtClean="0">
                <a:solidFill>
                  <a:srgbClr val="FF0000"/>
                </a:solidFill>
              </a:rPr>
              <a:t>第六十四章</a:t>
            </a:r>
            <a:endParaRPr lang="zh-CN" altLang="en-US" sz="3200" b="1">
              <a:solidFill>
                <a:srgbClr val="FF0000"/>
              </a:solidFill>
            </a:endParaRPr>
          </a:p>
        </p:txBody>
      </p:sp>
      <p:sp>
        <p:nvSpPr>
          <p:cNvPr id="3" name="内容占位符 2"/>
          <p:cNvSpPr>
            <a:spLocks noGrp="1"/>
          </p:cNvSpPr>
          <p:nvPr>
            <p:ph idx="1"/>
          </p:nvPr>
        </p:nvSpPr>
        <p:spPr>
          <a:xfrm>
            <a:off x="467544" y="908720"/>
            <a:ext cx="8229600" cy="5832648"/>
          </a:xfrm>
        </p:spPr>
        <p:txBody>
          <a:bodyPr>
            <a:normAutofit fontScale="90000" lnSpcReduction="20000"/>
          </a:bodyPr>
          <a:lstStyle/>
          <a:p>
            <a:pPr marL="0" indent="0">
              <a:buNone/>
            </a:pPr>
            <a:r>
              <a:rPr lang="zh-CN" altLang="en-US" b="1" smtClean="0"/>
              <a:t>         </a:t>
            </a:r>
            <a:r>
              <a:rPr lang="zh-CN" altLang="en-US" b="1" smtClean="0">
                <a:solidFill>
                  <a:srgbClr val="FF0000"/>
                </a:solidFill>
              </a:rPr>
              <a:t>其</a:t>
            </a:r>
            <a:r>
              <a:rPr lang="zh-CN" altLang="en-US" b="1">
                <a:solidFill>
                  <a:srgbClr val="FF0000"/>
                </a:solidFill>
              </a:rPr>
              <a:t>安易持</a:t>
            </a:r>
            <a:r>
              <a:rPr lang="zh-CN" altLang="en-US" b="1"/>
              <a:t>，</a:t>
            </a:r>
            <a:r>
              <a:rPr lang="zh-CN" altLang="en-US" b="1">
                <a:solidFill>
                  <a:srgbClr val="FF0000"/>
                </a:solidFill>
              </a:rPr>
              <a:t>其未兆易谋</a:t>
            </a:r>
            <a:r>
              <a:rPr lang="zh-CN" altLang="en-US" b="1"/>
              <a:t>，</a:t>
            </a:r>
            <a:r>
              <a:rPr lang="zh-CN" altLang="en-US" b="1">
                <a:solidFill>
                  <a:srgbClr val="FF0000"/>
                </a:solidFill>
              </a:rPr>
              <a:t>其脆易泮</a:t>
            </a:r>
            <a:r>
              <a:rPr lang="zh-CN" altLang="en-US" b="1"/>
              <a:t>，</a:t>
            </a:r>
            <a:r>
              <a:rPr lang="zh-CN" altLang="en-US" b="1">
                <a:solidFill>
                  <a:srgbClr val="FF0000"/>
                </a:solidFill>
              </a:rPr>
              <a:t>其微易散</a:t>
            </a:r>
            <a:r>
              <a:rPr lang="zh-CN" altLang="en-US" b="1"/>
              <a:t>。</a:t>
            </a:r>
            <a:r>
              <a:rPr lang="zh-CN" altLang="en-US" b="1">
                <a:solidFill>
                  <a:srgbClr val="FF0000"/>
                </a:solidFill>
              </a:rPr>
              <a:t>为之于未有</a:t>
            </a:r>
            <a:r>
              <a:rPr lang="zh-CN" altLang="en-US" b="1"/>
              <a:t>，治之于未乱。合抱之木，生于</a:t>
            </a:r>
            <a:r>
              <a:rPr lang="zh-CN" altLang="en-US" b="1">
                <a:solidFill>
                  <a:srgbClr val="FF0000"/>
                </a:solidFill>
              </a:rPr>
              <a:t>毫末</a:t>
            </a:r>
            <a:r>
              <a:rPr lang="zh-CN" altLang="en-US" b="1"/>
              <a:t>；九层之台，起于</a:t>
            </a:r>
            <a:r>
              <a:rPr lang="zh-CN" altLang="en-US" b="1">
                <a:solidFill>
                  <a:srgbClr val="FF0000"/>
                </a:solidFill>
              </a:rPr>
              <a:t>累土</a:t>
            </a:r>
            <a:r>
              <a:rPr lang="zh-CN" altLang="en-US" b="1"/>
              <a:t>；千里之行，始于足下</a:t>
            </a:r>
            <a:r>
              <a:rPr lang="zh-CN" altLang="en-US" b="1" smtClean="0"/>
              <a:t>。</a:t>
            </a:r>
            <a:endParaRPr lang="en-US" altLang="zh-CN" b="1" smtClean="0"/>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其安易持</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事物安然未生变的时候容易持守。</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其未兆易谋</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问题还没有显露迹象的时候容易</a:t>
            </a:r>
            <a:r>
              <a:rPr lang="zh-CN" altLang="en-US" b="1">
                <a:solidFill>
                  <a:srgbClr val="C00000"/>
                </a:solidFill>
                <a:latin typeface="楷体" panose="02010609060101010101" pitchFamily="49" charset="-122"/>
                <a:ea typeface="楷体" panose="02010609060101010101" pitchFamily="49" charset="-122"/>
              </a:rPr>
              <a:t>解决。</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其脆易泮</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事物脆弱的时候容易分离。泮，同“判”，分离。</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其微易散</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事物细微的时候容易散失。</a:t>
            </a:r>
            <a:endParaRPr lang="zh-CN" altLang="en-US" b="1" smtClean="0">
              <a:solidFill>
                <a:srgbClr val="C00000"/>
              </a:solidFill>
              <a:latin typeface="楷体" panose="02010609060101010101" pitchFamily="49" charset="-122"/>
              <a:ea typeface="楷体" panose="02010609060101010101" pitchFamily="49" charset="-122"/>
            </a:endParaRPr>
          </a:p>
          <a:p>
            <a:pPr marL="0" indent="0">
              <a:buNone/>
            </a:pPr>
            <a:r>
              <a:rPr lang="zh-CN" altLang="en-US" b="1" smtClean="0">
                <a:solidFill>
                  <a:srgbClr val="C00000"/>
                </a:solidFill>
                <a:latin typeface="楷体" panose="02010609060101010101" pitchFamily="49" charset="-122"/>
                <a:ea typeface="楷体" panose="02010609060101010101" pitchFamily="49" charset="-122"/>
              </a:rPr>
              <a:t>【为之于未有】在事情未发生时就做。</a:t>
            </a:r>
            <a:endParaRPr lang="zh-CN" altLang="en-US" b="1" smtClean="0">
              <a:solidFill>
                <a:srgbClr val="C00000"/>
              </a:solidFill>
              <a:latin typeface="楷体" panose="02010609060101010101" pitchFamily="49" charset="-122"/>
              <a:ea typeface="楷体" panose="02010609060101010101" pitchFamily="49" charset="-122"/>
            </a:endParaRPr>
          </a:p>
          <a:p>
            <a:pPr marL="0" indent="0">
              <a:buNone/>
            </a:pPr>
            <a:r>
              <a:rPr lang="zh-CN" altLang="en-US" b="1" smtClean="0">
                <a:solidFill>
                  <a:srgbClr val="C00000"/>
                </a:solidFill>
                <a:latin typeface="楷体" panose="02010609060101010101" pitchFamily="49" charset="-122"/>
                <a:ea typeface="楷体" panose="02010609060101010101" pitchFamily="49" charset="-122"/>
              </a:rPr>
              <a:t>【毫末】毫毛的末端。比喻极其细微的事物。</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累（</a:t>
            </a:r>
            <a:r>
              <a:rPr lang="en-US" altLang="zh-CN" b="1" err="1" smtClean="0">
                <a:solidFill>
                  <a:srgbClr val="C00000"/>
                </a:solidFill>
                <a:latin typeface="楷体" panose="02010609060101010101" pitchFamily="49" charset="-122"/>
                <a:ea typeface="楷体" panose="02010609060101010101" pitchFamily="49" charset="-122"/>
              </a:rPr>
              <a:t>léi</a:t>
            </a:r>
            <a:r>
              <a:rPr lang="zh-CN" altLang="en-US" b="1" smtClean="0">
                <a:solidFill>
                  <a:srgbClr val="C00000"/>
                </a:solidFill>
                <a:latin typeface="楷体" panose="02010609060101010101" pitchFamily="49" charset="-122"/>
                <a:ea typeface="楷体" panose="02010609060101010101" pitchFamily="49" charset="-122"/>
              </a:rPr>
              <a:t>）土</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一筐土。累，</a:t>
            </a:r>
            <a:r>
              <a:rPr lang="zh-CN" altLang="en-US" b="1">
                <a:solidFill>
                  <a:srgbClr val="C00000"/>
                </a:solidFill>
                <a:latin typeface="楷体" panose="02010609060101010101" pitchFamily="49" charset="-122"/>
                <a:ea typeface="楷体" panose="02010609060101010101" pitchFamily="49" charset="-122"/>
              </a:rPr>
              <a:t>同</a:t>
            </a:r>
            <a:r>
              <a:rPr lang="zh-CN" altLang="en-US" b="1" smtClean="0">
                <a:solidFill>
                  <a:srgbClr val="C00000"/>
                </a:solidFill>
                <a:latin typeface="楷体" panose="02010609060101010101" pitchFamily="49" charset="-122"/>
                <a:ea typeface="楷体" panose="02010609060101010101" pitchFamily="49" charset="-122"/>
              </a:rPr>
              <a:t>“蔂”，土筐。</a:t>
            </a:r>
            <a:endParaRPr lang="en-US" altLang="zh-CN" b="1" smtClean="0">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 calcmode="lin" valueType="num">
                                      <p:cBhvr additive="base">
                                        <p:cTn id="4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3">
                                            <p:txEl>
                                              <p:pRg st="7" end="7"/>
                                            </p:txEl>
                                          </p:spTgt>
                                        </p:tgtEl>
                                        <p:attrNameLst>
                                          <p:attrName>style.visibility</p:attrName>
                                        </p:attrNameLst>
                                      </p:cBhvr>
                                      <p:to>
                                        <p:strVal val="visible"/>
                                      </p:to>
                                    </p:set>
                                    <p:anim calcmode="lin" valueType="num">
                                      <p:cBhvr additive="base">
                                        <p:cTn id="5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51835" y="231458"/>
            <a:ext cx="8229600" cy="1143000"/>
          </a:xfrm>
        </p:spPr>
        <p:txBody>
          <a:bodyPr/>
          <a:lstStyle/>
          <a:p>
            <a:r>
              <a:rPr lang="zh-CN" altLang="en-US" sz="3600" smtClean="0">
                <a:solidFill>
                  <a:srgbClr val="FF0000"/>
                </a:solidFill>
              </a:rPr>
              <a:t>译文</a:t>
            </a:r>
            <a:endParaRPr lang="zh-CN" altLang="en-US" sz="3600" smtClean="0">
              <a:solidFill>
                <a:srgbClr val="FF0000"/>
              </a:solidFill>
            </a:endParaRPr>
          </a:p>
        </p:txBody>
      </p:sp>
      <p:sp>
        <p:nvSpPr>
          <p:cNvPr id="3" name="内容占位符 2"/>
          <p:cNvSpPr>
            <a:spLocks noGrp="1"/>
          </p:cNvSpPr>
          <p:nvPr>
            <p:ph idx="1"/>
          </p:nvPr>
        </p:nvSpPr>
        <p:spPr/>
        <p:txBody>
          <a:bodyPr/>
          <a:lstStyle/>
          <a:p>
            <a:pPr marL="0" indent="0">
              <a:buNone/>
            </a:pPr>
            <a:r>
              <a:rPr lang="zh-CN" altLang="en-US" b="1" smtClean="0">
                <a:solidFill>
                  <a:schemeClr val="tx2">
                    <a:lumMod val="75000"/>
                  </a:schemeClr>
                </a:solidFill>
                <a:sym typeface="+mn-ea"/>
              </a:rPr>
              <a:t>         事物安稳的</a:t>
            </a:r>
            <a:r>
              <a:rPr lang="zh-CN" altLang="en-US" b="1">
                <a:solidFill>
                  <a:schemeClr val="tx2">
                    <a:lumMod val="75000"/>
                  </a:schemeClr>
                </a:solidFill>
                <a:sym typeface="+mn-ea"/>
              </a:rPr>
              <a:t>时候容易持守，问题没有显露迹象的时候容易</a:t>
            </a:r>
            <a:r>
              <a:rPr lang="zh-CN" altLang="en-US" b="1" smtClean="0">
                <a:solidFill>
                  <a:schemeClr val="tx2">
                    <a:lumMod val="75000"/>
                  </a:schemeClr>
                </a:solidFill>
                <a:sym typeface="+mn-ea"/>
              </a:rPr>
              <a:t>解决，事物</a:t>
            </a:r>
            <a:r>
              <a:rPr lang="zh-CN" altLang="en-US" b="1">
                <a:solidFill>
                  <a:schemeClr val="tx2">
                    <a:lumMod val="75000"/>
                  </a:schemeClr>
                </a:solidFill>
                <a:sym typeface="+mn-ea"/>
              </a:rPr>
              <a:t>脆弱时容易</a:t>
            </a:r>
            <a:r>
              <a:rPr lang="zh-CN" altLang="en-US" b="1" smtClean="0">
                <a:solidFill>
                  <a:schemeClr val="tx2">
                    <a:lumMod val="75000"/>
                  </a:schemeClr>
                </a:solidFill>
                <a:sym typeface="+mn-ea"/>
              </a:rPr>
              <a:t>分离，事物</a:t>
            </a:r>
            <a:r>
              <a:rPr lang="zh-CN" altLang="en-US" b="1">
                <a:solidFill>
                  <a:schemeClr val="tx2">
                    <a:lumMod val="75000"/>
                  </a:schemeClr>
                </a:solidFill>
                <a:sym typeface="+mn-ea"/>
              </a:rPr>
              <a:t>细微时容易</a:t>
            </a:r>
            <a:r>
              <a:rPr lang="zh-CN" altLang="en-US" b="1" smtClean="0">
                <a:solidFill>
                  <a:schemeClr val="tx2">
                    <a:lumMod val="75000"/>
                  </a:schemeClr>
                </a:solidFill>
                <a:sym typeface="+mn-ea"/>
              </a:rPr>
              <a:t>散失。要在</a:t>
            </a:r>
            <a:r>
              <a:rPr lang="zh-CN" altLang="en-US" b="1">
                <a:solidFill>
                  <a:schemeClr val="tx2">
                    <a:lumMod val="75000"/>
                  </a:schemeClr>
                </a:solidFill>
                <a:sym typeface="+mn-ea"/>
              </a:rPr>
              <a:t>事情未发生 时</a:t>
            </a:r>
            <a:r>
              <a:rPr lang="zh-CN" altLang="en-US" b="1" smtClean="0">
                <a:solidFill>
                  <a:schemeClr val="tx2">
                    <a:lumMod val="75000"/>
                  </a:schemeClr>
                </a:solidFill>
                <a:sym typeface="+mn-ea"/>
              </a:rPr>
              <a:t>就处理，在</a:t>
            </a:r>
            <a:r>
              <a:rPr lang="zh-CN" altLang="en-US" b="1">
                <a:solidFill>
                  <a:schemeClr val="tx2">
                    <a:lumMod val="75000"/>
                  </a:schemeClr>
                </a:solidFill>
                <a:sym typeface="+mn-ea"/>
              </a:rPr>
              <a:t>祸乱</a:t>
            </a:r>
            <a:r>
              <a:rPr lang="zh-CN" altLang="en-US" b="1" smtClean="0">
                <a:solidFill>
                  <a:schemeClr val="tx2">
                    <a:lumMod val="75000"/>
                  </a:schemeClr>
                </a:solidFill>
                <a:sym typeface="+mn-ea"/>
              </a:rPr>
              <a:t>没有</a:t>
            </a:r>
            <a:r>
              <a:rPr lang="zh-CN" altLang="en-US" b="1">
                <a:solidFill>
                  <a:schemeClr val="tx2">
                    <a:lumMod val="75000"/>
                  </a:schemeClr>
                </a:solidFill>
                <a:sym typeface="+mn-ea"/>
              </a:rPr>
              <a:t>产生时就去治理</a:t>
            </a:r>
            <a:r>
              <a:rPr lang="zh-CN" altLang="en-US" b="1" smtClean="0">
                <a:solidFill>
                  <a:schemeClr val="tx2">
                    <a:lumMod val="75000"/>
                  </a:schemeClr>
                </a:solidFill>
                <a:sym typeface="+mn-ea"/>
              </a:rPr>
              <a:t>。张开两臂才能抱得过来的</a:t>
            </a:r>
            <a:r>
              <a:rPr lang="zh-CN" altLang="en-US" b="1">
                <a:solidFill>
                  <a:schemeClr val="tx2">
                    <a:lumMod val="75000"/>
                  </a:schemeClr>
                </a:solidFill>
                <a:sym typeface="+mn-ea"/>
              </a:rPr>
              <a:t>大树，生长于细小的萌芽</a:t>
            </a:r>
            <a:r>
              <a:rPr lang="zh-CN" altLang="en-US" b="1" smtClean="0">
                <a:solidFill>
                  <a:schemeClr val="tx2">
                    <a:lumMod val="75000"/>
                  </a:schemeClr>
                </a:solidFill>
                <a:sym typeface="+mn-ea"/>
              </a:rPr>
              <a:t>；很高很高的台子，是从一</a:t>
            </a:r>
            <a:r>
              <a:rPr lang="zh-CN" altLang="en-US" b="1">
                <a:solidFill>
                  <a:schemeClr val="tx2">
                    <a:lumMod val="75000"/>
                  </a:schemeClr>
                </a:solidFill>
                <a:sym typeface="+mn-ea"/>
              </a:rPr>
              <a:t>筐</a:t>
            </a:r>
            <a:r>
              <a:rPr lang="zh-CN" altLang="en-US" b="1" smtClean="0">
                <a:solidFill>
                  <a:schemeClr val="tx2">
                    <a:lumMod val="75000"/>
                  </a:schemeClr>
                </a:solidFill>
                <a:sym typeface="+mn-ea"/>
              </a:rPr>
              <a:t>土开始堆积起来的；</a:t>
            </a:r>
            <a:r>
              <a:rPr lang="zh-CN" altLang="en-US" b="1">
                <a:solidFill>
                  <a:schemeClr val="tx2">
                    <a:lumMod val="75000"/>
                  </a:schemeClr>
                </a:solidFill>
                <a:sym typeface="+mn-ea"/>
              </a:rPr>
              <a:t>千里的行程</a:t>
            </a:r>
            <a:r>
              <a:rPr lang="zh-CN" altLang="en-US" b="1" smtClean="0">
                <a:solidFill>
                  <a:schemeClr val="tx2">
                    <a:lumMod val="75000"/>
                  </a:schemeClr>
                </a:solidFill>
                <a:sym typeface="+mn-ea"/>
              </a:rPr>
              <a:t>，</a:t>
            </a:r>
            <a:r>
              <a:rPr lang="zh-CN" altLang="en-US" b="1">
                <a:solidFill>
                  <a:schemeClr val="tx2">
                    <a:lumMod val="75000"/>
                  </a:schemeClr>
                </a:solidFill>
                <a:sym typeface="+mn-ea"/>
              </a:rPr>
              <a:t>是</a:t>
            </a:r>
            <a:r>
              <a:rPr lang="zh-CN" altLang="en-US" b="1" smtClean="0">
                <a:solidFill>
                  <a:schemeClr val="tx2">
                    <a:lumMod val="75000"/>
                  </a:schemeClr>
                </a:solidFill>
                <a:sym typeface="+mn-ea"/>
              </a:rPr>
              <a:t>从脚下的第一步开始走出来的。</a:t>
            </a:r>
            <a:endParaRPr lang="zh-CN" altLang="en-US" b="1">
              <a:solidFill>
                <a:schemeClr val="tx2">
                  <a:lumMod val="75000"/>
                </a:schemeClr>
              </a:solidFill>
              <a:sym typeface="+mn-ea"/>
            </a:endParaRPr>
          </a:p>
          <a:p>
            <a:pPr marL="0" indent="0">
              <a:buNone/>
            </a:pPr>
            <a:endParaRPr lang="zh-CN" altLang="en-US">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51520" y="620688"/>
            <a:ext cx="8229600" cy="5976664"/>
          </a:xfrm>
        </p:spPr>
        <p:txBody>
          <a:bodyPr>
            <a:normAutofit lnSpcReduction="20000"/>
          </a:bodyPr>
          <a:lstStyle/>
          <a:p>
            <a:pPr marL="0" indent="0">
              <a:buNone/>
            </a:pPr>
            <a:r>
              <a:rPr lang="zh-CN" altLang="en-US" b="1">
                <a:solidFill>
                  <a:srgbClr val="FF0000"/>
                </a:solidFill>
                <a:sym typeface="+mn-ea"/>
              </a:rPr>
              <a:t>为者败之</a:t>
            </a:r>
            <a:r>
              <a:rPr lang="zh-CN" altLang="en-US" b="1">
                <a:sym typeface="+mn-ea"/>
              </a:rPr>
              <a:t>，</a:t>
            </a:r>
            <a:r>
              <a:rPr lang="zh-CN" altLang="en-US" b="1">
                <a:solidFill>
                  <a:srgbClr val="FF0000"/>
                </a:solidFill>
                <a:sym typeface="+mn-ea"/>
              </a:rPr>
              <a:t>执者失之</a:t>
            </a:r>
            <a:r>
              <a:rPr lang="zh-CN" altLang="en-US" b="1">
                <a:sym typeface="+mn-ea"/>
              </a:rPr>
              <a:t>。是以圣人</a:t>
            </a:r>
            <a:r>
              <a:rPr lang="zh-CN" altLang="en-US" b="1">
                <a:solidFill>
                  <a:srgbClr val="FF0000"/>
                </a:solidFill>
                <a:sym typeface="+mn-ea"/>
              </a:rPr>
              <a:t>无为，</a:t>
            </a:r>
            <a:r>
              <a:rPr lang="zh-CN" altLang="en-US" b="1">
                <a:sym typeface="+mn-ea"/>
              </a:rPr>
              <a:t>故无败；无执，故无失。民之从事，常于</a:t>
            </a:r>
            <a:r>
              <a:rPr lang="zh-CN" altLang="en-US" b="1">
                <a:solidFill>
                  <a:srgbClr val="FF0000"/>
                </a:solidFill>
                <a:sym typeface="+mn-ea"/>
              </a:rPr>
              <a:t>几</a:t>
            </a:r>
            <a:r>
              <a:rPr lang="zh-CN" altLang="en-US" b="1">
                <a:sym typeface="+mn-ea"/>
              </a:rPr>
              <a:t>成而败之。慎终如始，则无败事。是以圣人</a:t>
            </a:r>
            <a:r>
              <a:rPr lang="zh-CN" altLang="en-US" b="1">
                <a:solidFill>
                  <a:srgbClr val="FF0000"/>
                </a:solidFill>
                <a:sym typeface="+mn-ea"/>
              </a:rPr>
              <a:t>欲不欲</a:t>
            </a:r>
            <a:r>
              <a:rPr lang="zh-CN" altLang="en-US" b="1">
                <a:sym typeface="+mn-ea"/>
              </a:rPr>
              <a:t>，不贵难得之货，</a:t>
            </a:r>
            <a:r>
              <a:rPr lang="zh-CN" altLang="en-US" b="1">
                <a:solidFill>
                  <a:srgbClr val="FF0000"/>
                </a:solidFill>
                <a:sym typeface="+mn-ea"/>
              </a:rPr>
              <a:t>学不学</a:t>
            </a:r>
            <a:r>
              <a:rPr lang="zh-CN" altLang="en-US" b="1">
                <a:sym typeface="+mn-ea"/>
              </a:rPr>
              <a:t>，</a:t>
            </a:r>
            <a:r>
              <a:rPr lang="zh-CN" altLang="en-US" b="1">
                <a:solidFill>
                  <a:srgbClr val="FF0000"/>
                </a:solidFill>
                <a:sym typeface="+mn-ea"/>
              </a:rPr>
              <a:t>复众人之所过</a:t>
            </a:r>
            <a:r>
              <a:rPr lang="zh-CN" altLang="en-US" b="1">
                <a:sym typeface="+mn-ea"/>
              </a:rPr>
              <a:t>，以辅万物之自然而不敢为</a:t>
            </a:r>
            <a:r>
              <a:rPr lang="zh-CN" altLang="en-US" b="1" smtClean="0">
                <a:sym typeface="+mn-ea"/>
              </a:rPr>
              <a:t>。</a:t>
            </a:r>
            <a:endParaRPr lang="zh-CN" altLang="en-US" b="1" smtClean="0">
              <a:sym typeface="+mn-ea"/>
            </a:endParaRPr>
          </a:p>
          <a:p>
            <a:pPr marL="0" indent="0">
              <a:buNone/>
            </a:pPr>
            <a:r>
              <a:rPr lang="zh-CN" altLang="en-US" b="1" smtClean="0">
                <a:solidFill>
                  <a:srgbClr val="FF0000"/>
                </a:solidFill>
                <a:sym typeface="+mn-ea"/>
              </a:rPr>
              <a:t>【为者败之】动手去做的就会坏事。</a:t>
            </a:r>
            <a:endParaRPr lang="en-US" altLang="zh-CN" b="1" smtClean="0">
              <a:solidFill>
                <a:srgbClr val="FF0000"/>
              </a:solidFill>
              <a:sym typeface="+mn-ea"/>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执者失之</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有所把持的就会失去。</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无为</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指顺应自然，不求有所作为。</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几（</a:t>
            </a:r>
            <a:r>
              <a:rPr lang="en-US" altLang="zh-CN" b="1" err="1" smtClean="0">
                <a:solidFill>
                  <a:srgbClr val="C00000"/>
                </a:solidFill>
                <a:latin typeface="楷体" panose="02010609060101010101" pitchFamily="49" charset="-122"/>
                <a:ea typeface="楷体" panose="02010609060101010101" pitchFamily="49" charset="-122"/>
              </a:rPr>
              <a:t>jī</a:t>
            </a:r>
            <a:r>
              <a:rPr lang="zh-CN" altLang="en-US" b="1" smtClean="0">
                <a:solidFill>
                  <a:srgbClr val="C00000"/>
                </a:solidFill>
                <a:latin typeface="楷体" panose="02010609060101010101" pitchFamily="49" charset="-122"/>
                <a:ea typeface="楷体" panose="02010609060101010101" pitchFamily="49" charset="-122"/>
              </a:rPr>
              <a:t>）</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接近</a:t>
            </a:r>
            <a:endParaRPr lang="en-US" alt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欲不欲</a:t>
            </a:r>
            <a:r>
              <a:rPr lang="en-US" altLang="zh-CN" b="1" smtClean="0">
                <a:solidFill>
                  <a:srgbClr val="C00000"/>
                </a:solidFill>
                <a:latin typeface="楷体" panose="02010609060101010101" pitchFamily="49" charset="-122"/>
                <a:ea typeface="楷体" panose="02010609060101010101" pitchFamily="49" charset="-122"/>
              </a:rPr>
              <a:t>】</a:t>
            </a:r>
            <a:r>
              <a:rPr lang="zh-CN" b="1" smtClean="0">
                <a:solidFill>
                  <a:srgbClr val="C00000"/>
                </a:solidFill>
                <a:latin typeface="楷体" panose="02010609060101010101" pitchFamily="49" charset="-122"/>
                <a:ea typeface="楷体" panose="02010609060101010101" pitchFamily="49" charset="-122"/>
              </a:rPr>
              <a:t>想望人所不想望的。</a:t>
            </a:r>
            <a:endParaRPr lang="zh-CN" b="1" smtClean="0">
              <a:solidFill>
                <a:srgbClr val="C00000"/>
              </a:solidFill>
              <a:latin typeface="楷体" panose="02010609060101010101" pitchFamily="49" charset="-122"/>
              <a:ea typeface="楷体" panose="02010609060101010101" pitchFamily="49" charset="-122"/>
            </a:endParaRPr>
          </a:p>
          <a:p>
            <a:pPr marL="0" indent="0">
              <a:buNone/>
            </a:pPr>
            <a:r>
              <a:rPr lang="zh-CN" b="1" smtClean="0">
                <a:solidFill>
                  <a:srgbClr val="C00000"/>
                </a:solidFill>
                <a:latin typeface="楷体" panose="02010609060101010101" pitchFamily="49" charset="-122"/>
                <a:ea typeface="楷体" panose="02010609060101010101" pitchFamily="49" charset="-122"/>
              </a:rPr>
              <a:t>【学不学】学习人所不学习的。</a:t>
            </a:r>
            <a:endParaRPr lang="zh-CN" b="1" smtClean="0">
              <a:solidFill>
                <a:srgbClr val="C00000"/>
              </a:solidFill>
              <a:latin typeface="楷体" panose="02010609060101010101" pitchFamily="49" charset="-122"/>
              <a:ea typeface="楷体" panose="02010609060101010101" pitchFamily="49" charset="-122"/>
            </a:endParaRPr>
          </a:p>
          <a:p>
            <a:pPr marL="0" indent="0">
              <a:buNone/>
            </a:pP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复众人之所过</a:t>
            </a:r>
            <a:r>
              <a:rPr lang="en-US" altLang="zh-CN" b="1" smtClean="0">
                <a:solidFill>
                  <a:srgbClr val="C00000"/>
                </a:solidFill>
                <a:latin typeface="楷体" panose="02010609060101010101" pitchFamily="49" charset="-122"/>
                <a:ea typeface="楷体" panose="02010609060101010101" pitchFamily="49" charset="-122"/>
              </a:rPr>
              <a:t>】</a:t>
            </a:r>
            <a:r>
              <a:rPr lang="zh-CN" altLang="en-US" b="1" smtClean="0">
                <a:solidFill>
                  <a:srgbClr val="C00000"/>
                </a:solidFill>
                <a:latin typeface="楷体" panose="02010609060101010101" pitchFamily="49" charset="-122"/>
                <a:ea typeface="楷体" panose="02010609060101010101" pitchFamily="49" charset="-122"/>
              </a:rPr>
              <a:t>补救众人所犯的过错。复，弥补、补救。</a:t>
            </a:r>
            <a:endParaRPr lang="en-US" altLang="zh-CN" b="1" smtClean="0">
              <a:solidFill>
                <a:srgbClr val="C00000"/>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467544" y="1124744"/>
            <a:ext cx="8229600" cy="4525963"/>
          </a:xfrm>
        </p:spPr>
        <p:txBody>
          <a:bodyPr>
            <a:normAutofit lnSpcReduction="10000"/>
          </a:bodyPr>
          <a:lstStyle/>
          <a:p>
            <a:pPr marL="0" indent="0">
              <a:buNone/>
            </a:pPr>
            <a:r>
              <a:rPr lang="zh-CN" altLang="en-US" b="1" smtClean="0">
                <a:solidFill>
                  <a:schemeClr val="tx2">
                    <a:lumMod val="75000"/>
                  </a:schemeClr>
                </a:solidFill>
              </a:rPr>
              <a:t>有所作为的人将会招致失败，有所执着的人将会遭受损害。因此圣人无所作为，所以也不会招致失败；无所执着，所以也不会遭受损害。人们做事情，总是在接近成功时失败。（如果在）快要完成时也像开始时那样谨慎，就不会让事情失败了。因此，圣人追求人所不追求的，不稀罕难以得到的东西，学习别人所不学习的，补救众人经常犯的错误，来辅助万物的自然本性而不会妄加干预。</a:t>
            </a:r>
            <a:endParaRPr lang="zh-CN" altLang="en-US" b="1">
              <a:solidFill>
                <a:schemeClr val="tx2">
                  <a:lumMod val="75000"/>
                </a:schemeClr>
              </a:solidFill>
            </a:endParaRPr>
          </a:p>
        </p:txBody>
      </p:sp>
      <p:sp>
        <p:nvSpPr>
          <p:cNvPr id="2" name="文本框 1"/>
          <p:cNvSpPr txBox="1"/>
          <p:nvPr/>
        </p:nvSpPr>
        <p:spPr>
          <a:xfrm>
            <a:off x="467360" y="479425"/>
            <a:ext cx="1125855" cy="645160"/>
          </a:xfrm>
          <a:prstGeom prst="rect">
            <a:avLst/>
          </a:prstGeom>
          <a:noFill/>
        </p:spPr>
        <p:txBody>
          <a:bodyPr wrap="square" rtlCol="0">
            <a:spAutoFit/>
          </a:bodyPr>
          <a:lstStyle/>
          <a:p>
            <a:r>
              <a:rPr lang="zh-CN" altLang="en-US" sz="3600">
                <a:solidFill>
                  <a:srgbClr val="FF0000"/>
                </a:solidFill>
              </a:rPr>
              <a:t>译文</a:t>
            </a:r>
            <a:endParaRPr lang="zh-CN" altLang="en-US" sz="36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0005" y="448310"/>
            <a:ext cx="9238615" cy="5631180"/>
          </a:xfrm>
          <a:prstGeom prst="rect">
            <a:avLst/>
          </a:prstGeom>
          <a:noFill/>
        </p:spPr>
        <p:txBody>
          <a:bodyPr wrap="square" rtlCol="0" anchor="t">
            <a:spAutoFit/>
          </a:bodyPr>
          <a:p>
            <a:pPr defTabSz="914400">
              <a:buClrTx/>
              <a:buSzPct val="100000"/>
              <a:buFontTx/>
            </a:pPr>
            <a:r>
              <a:rPr lang="zh-CN" altLang="en-US" sz="2400" b="1">
                <a:solidFill>
                  <a:srgbClr val="000000"/>
                </a:solidFill>
                <a:sym typeface="Wingdings" panose="05000000000000000000" charset="0"/>
              </a:rPr>
              <a:t>本章主要论述“为之于未有，治之于未乱”的思想，并呼吁世人遵守自然无为之道。</a:t>
            </a:r>
            <a:endParaRPr lang="zh-CN" altLang="en-US" sz="2400" b="1">
              <a:solidFill>
                <a:srgbClr val="000000"/>
              </a:solidFill>
              <a:sym typeface="Wingdings" panose="05000000000000000000" charset="0"/>
            </a:endParaRPr>
          </a:p>
          <a:p>
            <a:pPr defTabSz="914400">
              <a:buClrTx/>
              <a:buSzPct val="100000"/>
              <a:buFontTx/>
            </a:pPr>
            <a:r>
              <a:rPr lang="zh-CN" altLang="en-US" sz="2400" b="1">
                <a:solidFill>
                  <a:srgbClr val="000000"/>
                </a:solidFill>
                <a:sym typeface="Wingdings" panose="05000000000000000000" charset="0"/>
              </a:rPr>
              <a:t>分为两个层次。</a:t>
            </a:r>
            <a:r>
              <a:rPr lang="zh-CN" altLang="en-US" sz="2400" b="1">
                <a:solidFill>
                  <a:srgbClr val="00B0F0"/>
                </a:solidFill>
                <a:sym typeface="Wingdings" panose="05000000000000000000" charset="0"/>
              </a:rPr>
              <a:t>第一层</a:t>
            </a:r>
            <a:r>
              <a:rPr lang="zh-CN" altLang="en-US" sz="2400" b="1">
                <a:solidFill>
                  <a:srgbClr val="000000"/>
                </a:solidFill>
                <a:sym typeface="Wingdings" panose="05000000000000000000" charset="0"/>
              </a:rPr>
              <a:t>从开头到“无执，故无失”。这一层</a:t>
            </a:r>
            <a:r>
              <a:rPr lang="zh-CN" altLang="en-US" sz="2400" b="1">
                <a:solidFill>
                  <a:srgbClr val="FF0000"/>
                </a:solidFill>
                <a:sym typeface="Wingdings" panose="05000000000000000000" charset="0"/>
              </a:rPr>
              <a:t>先是</a:t>
            </a:r>
            <a:r>
              <a:rPr lang="zh-CN" altLang="en-US" sz="2400" b="1">
                <a:solidFill>
                  <a:srgbClr val="000000"/>
                </a:solidFill>
                <a:sym typeface="Wingdings" panose="05000000000000000000" charset="0"/>
              </a:rPr>
              <a:t>列举了四种现象，指出当事物处于安稳、脆弱、未露出征兆、刚刚萌芽的状态时，是最容易谋划对付的，人们若能把握住这个时机，就能够防患于未然、治乱于未萌。</a:t>
            </a:r>
            <a:r>
              <a:rPr lang="zh-CN" altLang="en-US" sz="2400" b="1">
                <a:solidFill>
                  <a:srgbClr val="FF0000"/>
                </a:solidFill>
                <a:sym typeface="Wingdings" panose="05000000000000000000" charset="0"/>
              </a:rPr>
              <a:t>接着</a:t>
            </a:r>
            <a:r>
              <a:rPr lang="zh-CN" altLang="en-US" sz="2400" b="1">
                <a:solidFill>
                  <a:srgbClr val="000000"/>
                </a:solidFill>
                <a:sym typeface="Wingdings" panose="05000000000000000000" charset="0"/>
              </a:rPr>
              <a:t>，老子又列举了生活中常见的三种现象：“合抱之木，生于毫末；九层之台，起于累土；千里之行，始于足下”，</a:t>
            </a:r>
            <a:r>
              <a:rPr lang="zh-CN" altLang="en-US" sz="2400" b="1">
                <a:solidFill>
                  <a:srgbClr val="FF0000"/>
                </a:solidFill>
                <a:sym typeface="Wingdings" panose="05000000000000000000" charset="0"/>
              </a:rPr>
              <a:t>旨在告诉人们，任何复杂的事物都是从细小的事物发展而来的，人们只要了解这个过程，并对可能发生祸患的环节给予特别关注，就能杜绝祸患的发生。</a:t>
            </a:r>
            <a:r>
              <a:rPr lang="zh-CN" altLang="en-US" sz="2400" b="1">
                <a:solidFill>
                  <a:srgbClr val="000000"/>
                </a:solidFill>
                <a:sym typeface="Wingdings" panose="05000000000000000000" charset="0"/>
              </a:rPr>
              <a:t>在此基础上，老子又以圣人为例提醒人们不要妄为，不要妄图执掌一切，他认为这样就不会招致失败。</a:t>
            </a:r>
            <a:endParaRPr lang="zh-CN" altLang="en-US" sz="2400" b="1">
              <a:solidFill>
                <a:srgbClr val="000000"/>
              </a:solidFill>
              <a:sym typeface="Wingdings" panose="05000000000000000000" charset="0"/>
            </a:endParaRPr>
          </a:p>
          <a:p>
            <a:pPr defTabSz="914400">
              <a:buClrTx/>
              <a:buSzPct val="100000"/>
              <a:buFontTx/>
            </a:pPr>
            <a:r>
              <a:rPr lang="zh-CN" altLang="en-US" sz="2400" b="1">
                <a:solidFill>
                  <a:srgbClr val="00B0F0"/>
                </a:solidFill>
                <a:sym typeface="Wingdings" panose="05000000000000000000" charset="0"/>
              </a:rPr>
              <a:t>第二层</a:t>
            </a:r>
            <a:r>
              <a:rPr lang="zh-CN" altLang="en-US" sz="2400" b="1">
                <a:solidFill>
                  <a:srgbClr val="000000"/>
                </a:solidFill>
                <a:sym typeface="Wingdings" panose="05000000000000000000" charset="0"/>
              </a:rPr>
              <a:t>主要总结“民之从事，常于几成而败之”的经验教训。</a:t>
            </a:r>
            <a:r>
              <a:rPr lang="zh-CN" altLang="en-US" sz="2400" b="1">
                <a:solidFill>
                  <a:srgbClr val="FF0000"/>
                </a:solidFill>
                <a:sym typeface="Wingdings" panose="05000000000000000000" charset="0"/>
              </a:rPr>
              <a:t>规劝世人无为处世</a:t>
            </a:r>
            <a:r>
              <a:rPr lang="zh-CN" altLang="en-US" sz="2400" b="1">
                <a:solidFill>
                  <a:srgbClr val="000000"/>
                </a:solidFill>
                <a:sym typeface="Wingdings" panose="05000000000000000000" charset="0"/>
              </a:rPr>
              <a:t>。</a:t>
            </a:r>
            <a:endParaRPr lang="zh-CN" altLang="en-US" sz="2400" b="1">
              <a:solidFill>
                <a:srgbClr val="000000"/>
              </a:solidFill>
              <a:sym typeface="Wingdings" panose="05000000000000000000" charset="0"/>
            </a:endParaRPr>
          </a:p>
          <a:p>
            <a:pPr defTabSz="914400">
              <a:buClrTx/>
              <a:buSzPct val="100000"/>
              <a:buFontTx/>
            </a:pPr>
            <a:endParaRPr lang="zh-CN" altLang="en-US" sz="2400" b="1"/>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95195" y="203518"/>
            <a:ext cx="8229600" cy="1143000"/>
          </a:xfrm>
        </p:spPr>
        <p:txBody>
          <a:bodyPr/>
          <a:lstStyle/>
          <a:p>
            <a:r>
              <a:rPr lang="zh-CN" altLang="en-US" b="1" smtClean="0">
                <a:solidFill>
                  <a:srgbClr val="FF0000"/>
                </a:solidFill>
              </a:rPr>
              <a:t>一、作者作品</a:t>
            </a:r>
            <a:endParaRPr lang="zh-CN" altLang="en-US" b="1">
              <a:solidFill>
                <a:srgbClr val="FF0000"/>
              </a:solidFill>
            </a:endParaRPr>
          </a:p>
        </p:txBody>
      </p:sp>
      <p:sp>
        <p:nvSpPr>
          <p:cNvPr id="3" name="内容占位符 2"/>
          <p:cNvSpPr>
            <a:spLocks noGrp="1"/>
          </p:cNvSpPr>
          <p:nvPr>
            <p:ph idx="1"/>
          </p:nvPr>
        </p:nvSpPr>
        <p:spPr>
          <a:xfrm>
            <a:off x="325051" y="1346860"/>
            <a:ext cx="8229600" cy="4525963"/>
          </a:xfrm>
        </p:spPr>
        <p:txBody>
          <a:bodyPr>
            <a:noAutofit/>
          </a:bodyPr>
          <a:lstStyle/>
          <a:p>
            <a:pPr marL="0" indent="0">
              <a:buNone/>
            </a:pPr>
            <a:r>
              <a:rPr lang="zh-CN" altLang="en-US" sz="2800" b="1" smtClean="0"/>
              <a:t>        </a:t>
            </a:r>
            <a:r>
              <a:rPr lang="zh-CN" altLang="en-US" sz="3600" b="1" smtClean="0"/>
              <a:t> 老子</a:t>
            </a:r>
            <a:r>
              <a:rPr lang="zh-CN" altLang="en-US" sz="3600" b="1"/>
              <a:t>，姓李名耳，字聃，一字伯阳，或曰谥伯阳，春秋末期人，生卒年不详，籍贯也多有争议。中国古代思想家、哲学家、文学家和史学家，</a:t>
            </a:r>
            <a:r>
              <a:rPr lang="zh-CN" altLang="en-US" sz="3600" b="1">
                <a:solidFill>
                  <a:srgbClr val="C00000"/>
                </a:solidFill>
              </a:rPr>
              <a:t>道家学派</a:t>
            </a:r>
            <a:r>
              <a:rPr lang="zh-CN" altLang="en-US" sz="3600" b="1"/>
              <a:t>创始人和主要代表人物，与庄子并称“</a:t>
            </a:r>
            <a:r>
              <a:rPr lang="zh-CN" altLang="en-US" sz="3600" b="1">
                <a:solidFill>
                  <a:srgbClr val="C00000"/>
                </a:solidFill>
              </a:rPr>
              <a:t>老庄</a:t>
            </a:r>
            <a:r>
              <a:rPr lang="zh-CN" altLang="en-US" sz="3600" b="1"/>
              <a:t>”。后被道教尊为始祖，称“太上老君”。在唐朝，被追认为李姓始祖。曾被奉为世界文化名人，世界百位历史名人之一</a:t>
            </a:r>
            <a:r>
              <a:rPr lang="zh-CN" altLang="en-US" sz="3600" b="1" smtClean="0"/>
              <a:t>。</a:t>
            </a:r>
            <a:endParaRPr lang="en-US" altLang="zh-CN" sz="3600" b="1" smtClean="0"/>
          </a:p>
          <a:p>
            <a:pPr marL="0" indent="0">
              <a:buNone/>
            </a:pPr>
            <a:r>
              <a:rPr lang="zh-CN" altLang="en-US" sz="3600" b="1" smtClean="0"/>
              <a:t>        </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230" y="-317"/>
            <a:ext cx="8229600" cy="1143000"/>
          </a:xfrm>
        </p:spPr>
        <p:txBody>
          <a:bodyPr/>
          <a:lstStyle/>
          <a:p>
            <a:pPr algn="l"/>
            <a:r>
              <a:rPr lang="zh-CN" altLang="en-US"/>
              <a:t>解读</a:t>
            </a:r>
            <a:endParaRPr lang="zh-CN" altLang="en-US"/>
          </a:p>
        </p:txBody>
      </p:sp>
      <p:sp>
        <p:nvSpPr>
          <p:cNvPr id="3" name="内容占位符 2"/>
          <p:cNvSpPr>
            <a:spLocks noGrp="1"/>
          </p:cNvSpPr>
          <p:nvPr>
            <p:ph idx="1"/>
          </p:nvPr>
        </p:nvSpPr>
        <p:spPr>
          <a:xfrm>
            <a:off x="0" y="1050290"/>
            <a:ext cx="8850630" cy="5691078"/>
          </a:xfrm>
        </p:spPr>
        <p:txBody>
          <a:bodyPr>
            <a:noAutofit/>
          </a:bodyPr>
          <a:lstStyle/>
          <a:p>
            <a:pPr marL="0" indent="0">
              <a:buNone/>
            </a:pPr>
            <a:r>
              <a:rPr lang="zh-CN" altLang="en-US" sz="2800" b="1" smtClean="0"/>
              <a:t>          这一章给我们的启示有：</a:t>
            </a:r>
            <a:endParaRPr lang="en-US" altLang="zh-CN" sz="2800" b="1" smtClean="0"/>
          </a:p>
          <a:p>
            <a:pPr marL="0" indent="0">
              <a:buNone/>
            </a:pPr>
            <a:r>
              <a:rPr lang="zh-CN" altLang="en-US" sz="2800" b="1" smtClean="0"/>
              <a:t>          ①</a:t>
            </a:r>
            <a:r>
              <a:rPr lang="zh-CN" altLang="en-US" sz="2800" b="1" smtClean="0">
                <a:solidFill>
                  <a:srgbClr val="C00000"/>
                </a:solidFill>
              </a:rPr>
              <a:t>居安思危、防微杜渐。</a:t>
            </a:r>
            <a:r>
              <a:rPr lang="zh-CN" altLang="en-US" sz="2800" b="1"/>
              <a:t>老子认为，大的事物总是始于小的东西而发展起来的，任何事物的出现，总有自身生成、变化和发展的过程，人们应该了解这个过程，对于在这个过程中事物有可能发生祸患的环节给予特别注意，杜绝它的出现</a:t>
            </a:r>
            <a:r>
              <a:rPr lang="zh-CN" altLang="en-US" sz="2800" b="1" smtClean="0"/>
              <a:t>。</a:t>
            </a:r>
            <a:endParaRPr lang="en-US" altLang="zh-CN" sz="2800" b="1" smtClean="0"/>
          </a:p>
          <a:p>
            <a:pPr marL="0" indent="0">
              <a:buNone/>
            </a:pPr>
            <a:r>
              <a:rPr lang="en-US" altLang="zh-CN" sz="2800" b="1" smtClean="0"/>
              <a:t>          </a:t>
            </a:r>
            <a:r>
              <a:rPr lang="zh-CN" altLang="en-US" sz="2800" b="1" smtClean="0"/>
              <a:t>②</a:t>
            </a:r>
            <a:r>
              <a:rPr lang="zh-CN" altLang="en-US" sz="2800" b="1" smtClean="0">
                <a:solidFill>
                  <a:srgbClr val="C00000"/>
                </a:solidFill>
              </a:rPr>
              <a:t>积少成多、脚踏实地。</a:t>
            </a:r>
            <a:r>
              <a:rPr lang="zh-CN" altLang="en-US" sz="2800" b="1"/>
              <a:t>从“大生于小”的观点出发，老子进一步阐述事物发展变化的规律，说明“合抱之木”、“九层之台”、“千里之行”的远大事情，都是从“生于毫末”、“起于累土”、“始于足下”为开端的，形象地证明了</a:t>
            </a:r>
            <a:r>
              <a:rPr lang="zh-CN" altLang="en-US" sz="2800" b="1">
                <a:solidFill>
                  <a:srgbClr val="FF0000"/>
                </a:solidFill>
              </a:rPr>
              <a:t>大的东西无不从细小的东西发展而来的</a:t>
            </a:r>
            <a:r>
              <a:rPr lang="zh-CN" altLang="en-US" sz="2800" b="1"/>
              <a:t>。同时也告诫人们，无论做什么事情，都必须具有</a:t>
            </a:r>
            <a:r>
              <a:rPr lang="zh-CN" altLang="en-US" sz="2800" b="1">
                <a:solidFill>
                  <a:srgbClr val="FF0000"/>
                </a:solidFill>
              </a:rPr>
              <a:t>坚强的毅力，从小事做起</a:t>
            </a:r>
            <a:r>
              <a:rPr lang="zh-CN" altLang="en-US" sz="2800" b="1"/>
              <a:t>，才可能成就大事业</a:t>
            </a:r>
            <a:r>
              <a:rPr lang="zh-CN" altLang="en-US" sz="2800" b="1" smtClean="0"/>
              <a:t>。</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424" y="669112"/>
            <a:ext cx="8820472" cy="4524315"/>
          </a:xfrm>
          <a:prstGeom prst="rect">
            <a:avLst/>
          </a:prstGeom>
        </p:spPr>
        <p:txBody>
          <a:bodyPr wrap="square">
            <a:spAutoFit/>
          </a:bodyPr>
          <a:lstStyle/>
          <a:p>
            <a:r>
              <a:rPr lang="en-US" altLang="zh-CN" sz="3200" b="1" smtClean="0"/>
              <a:t>          </a:t>
            </a:r>
            <a:r>
              <a:rPr lang="zh-CN" altLang="en-US" sz="3200" b="1" smtClean="0"/>
              <a:t>③</a:t>
            </a:r>
            <a:r>
              <a:rPr lang="zh-CN" altLang="en-US" sz="3200" b="1" smtClean="0">
                <a:solidFill>
                  <a:srgbClr val="C00000"/>
                </a:solidFill>
              </a:rPr>
              <a:t>要有</a:t>
            </a:r>
            <a:r>
              <a:rPr lang="zh-CN" altLang="en-US" sz="3200" b="1">
                <a:solidFill>
                  <a:srgbClr val="C00000"/>
                </a:solidFill>
              </a:rPr>
              <a:t>所为、有所不为、做事善始善终</a:t>
            </a:r>
            <a:r>
              <a:rPr lang="zh-CN" altLang="en-US" sz="3200" b="1" smtClean="0">
                <a:solidFill>
                  <a:srgbClr val="C00000"/>
                </a:solidFill>
              </a:rPr>
              <a:t>。</a:t>
            </a:r>
            <a:r>
              <a:rPr lang="zh-CN" altLang="en-US" sz="3200" b="1" smtClean="0"/>
              <a:t>有作为的人，常常因执一念而招致失败。人们做事常在将要成功的时候失败了，假如像开始一样谨慎，就不会失败。</a:t>
            </a:r>
            <a:endParaRPr lang="en-US" altLang="zh-CN" sz="3200" b="1"/>
          </a:p>
          <a:p>
            <a:r>
              <a:rPr lang="en-US" altLang="zh-CN" sz="3200" b="1"/>
              <a:t>          ④</a:t>
            </a:r>
            <a:r>
              <a:rPr lang="zh-CN" altLang="en-US" sz="3200" b="1">
                <a:solidFill>
                  <a:srgbClr val="C00000"/>
                </a:solidFill>
              </a:rPr>
              <a:t>顺应事物的自然规律</a:t>
            </a:r>
            <a:r>
              <a:rPr lang="zh-CN" altLang="en-US" sz="3200" b="1" smtClean="0">
                <a:solidFill>
                  <a:srgbClr val="C00000"/>
                </a:solidFill>
              </a:rPr>
              <a:t>。</a:t>
            </a:r>
            <a:r>
              <a:rPr lang="zh-CN" altLang="en-US" sz="3200" b="1" smtClean="0"/>
              <a:t>本章最后几句说圣人以不欲为欲、以不学为学，补救众人所经常犯的过错，要顺应万物的自然本性而不妄为。</a:t>
            </a:r>
            <a:endParaRPr lang="en-US" altLang="zh-CN" sz="3200" b="1" smtClean="0"/>
          </a:p>
          <a:p>
            <a:endParaRPr lang="en-US" altLang="zh-CN" sz="3200" b="1"/>
          </a:p>
          <a:p>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230" y="274955"/>
            <a:ext cx="8954135" cy="1143000"/>
          </a:xfrm>
        </p:spPr>
        <p:txBody>
          <a:bodyPr>
            <a:normAutofit fontScale="90000"/>
          </a:bodyPr>
          <a:lstStyle/>
          <a:p>
            <a:pPr algn="l"/>
            <a:r>
              <a:rPr lang="zh-CN" altLang="en-US" b="1"/>
              <a:t>本课内容告诉我们哪些为人处世的道理</a:t>
            </a:r>
            <a:endParaRPr lang="zh-CN" altLang="en-US" b="1"/>
          </a:p>
        </p:txBody>
      </p:sp>
      <p:sp>
        <p:nvSpPr>
          <p:cNvPr id="3" name="内容占位符 2"/>
          <p:cNvSpPr>
            <a:spLocks noGrp="1"/>
          </p:cNvSpPr>
          <p:nvPr>
            <p:ph idx="1"/>
          </p:nvPr>
        </p:nvSpPr>
        <p:spPr/>
        <p:txBody>
          <a:bodyPr/>
          <a:lstStyle/>
          <a:p>
            <a:pPr marL="0" indent="0">
              <a:buNone/>
            </a:pPr>
            <a:r>
              <a:rPr lang="zh-CN" altLang="en-US" b="1"/>
              <a:t>一、</a:t>
            </a:r>
            <a:r>
              <a:rPr lang="zh-CN" altLang="en-US" b="1">
                <a:solidFill>
                  <a:srgbClr val="FF0000"/>
                </a:solidFill>
              </a:rPr>
              <a:t>辩证地看待事物</a:t>
            </a:r>
            <a:r>
              <a:rPr lang="zh-CN" altLang="en-US" b="1"/>
              <a:t> </a:t>
            </a:r>
            <a:endParaRPr lang="zh-CN" altLang="en-US" b="1"/>
          </a:p>
          <a:p>
            <a:pPr marL="0" indent="0">
              <a:buNone/>
            </a:pPr>
            <a:r>
              <a:rPr lang="zh-CN" altLang="en-US" b="1"/>
              <a:t>   第十一章，</a:t>
            </a:r>
            <a:r>
              <a:rPr lang="en-US" altLang="zh-CN" b="1"/>
              <a:t>“</a:t>
            </a:r>
            <a:r>
              <a:rPr lang="zh-CN" altLang="en-US" b="1"/>
              <a:t>有之以为利，无之以为用</a:t>
            </a:r>
            <a:r>
              <a:rPr lang="en-US" altLang="zh-CN" b="1"/>
              <a:t>”</a:t>
            </a:r>
            <a:r>
              <a:rPr lang="zh-CN" altLang="en-US" b="1"/>
              <a:t>，要客观全面地看待事物，重视</a:t>
            </a:r>
            <a:r>
              <a:rPr lang="en-US" altLang="zh-CN" b="1"/>
              <a:t>“</a:t>
            </a:r>
            <a:r>
              <a:rPr lang="zh-CN" altLang="en-US" b="1"/>
              <a:t>无用之用</a:t>
            </a:r>
            <a:r>
              <a:rPr lang="en-US" altLang="zh-CN" b="1"/>
              <a:t>”</a:t>
            </a:r>
            <a:r>
              <a:rPr lang="zh-CN" altLang="en-US" b="1"/>
              <a:t>。</a:t>
            </a:r>
            <a:endParaRPr lang="zh-CN" altLang="en-US"/>
          </a:p>
          <a:p>
            <a:endParaRPr lang="zh-CN" altLang="en-US"/>
          </a:p>
        </p:txBody>
      </p:sp>
      <p:sp>
        <p:nvSpPr>
          <p:cNvPr id="4" name="文本框 3"/>
          <p:cNvSpPr txBox="1"/>
          <p:nvPr/>
        </p:nvSpPr>
        <p:spPr>
          <a:xfrm>
            <a:off x="457835" y="3244850"/>
            <a:ext cx="8686165" cy="1568450"/>
          </a:xfrm>
          <a:prstGeom prst="rect">
            <a:avLst/>
          </a:prstGeom>
          <a:noFill/>
        </p:spPr>
        <p:txBody>
          <a:bodyPr wrap="square" rtlCol="0">
            <a:spAutoFit/>
          </a:bodyPr>
          <a:lstStyle/>
          <a:p>
            <a:r>
              <a:rPr lang="zh-CN" altLang="en-US" sz="3200"/>
              <a:t>二、</a:t>
            </a:r>
            <a:r>
              <a:rPr lang="zh-CN" altLang="en-US" sz="3200" b="1">
                <a:solidFill>
                  <a:srgbClr val="FF0000"/>
                </a:solidFill>
              </a:rPr>
              <a:t>人贵自知</a:t>
            </a:r>
            <a:endParaRPr lang="zh-CN" altLang="en-US" sz="3200" b="1">
              <a:solidFill>
                <a:srgbClr val="FF0000"/>
              </a:solidFill>
            </a:endParaRPr>
          </a:p>
          <a:p>
            <a:r>
              <a:rPr lang="zh-CN" altLang="en-US" sz="3200" b="1"/>
              <a:t>     第二十四章</a:t>
            </a:r>
            <a:r>
              <a:rPr lang="en-US" altLang="zh-CN" sz="3200" b="1"/>
              <a:t>“</a:t>
            </a:r>
            <a:r>
              <a:rPr lang="zh-CN" altLang="en-US" sz="3200" b="1"/>
              <a:t>自者不明</a:t>
            </a:r>
            <a:r>
              <a:rPr lang="en-US" altLang="zh-CN" sz="3200" b="1"/>
              <a:t>……</a:t>
            </a:r>
            <a:r>
              <a:rPr lang="zh-CN" altLang="en-US" sz="3200" b="1"/>
              <a:t>自矜者不长</a:t>
            </a:r>
            <a:r>
              <a:rPr lang="en-US" altLang="zh-CN" sz="3200" b="1"/>
              <a:t>”</a:t>
            </a:r>
            <a:r>
              <a:rPr lang="zh-CN" altLang="en-US" sz="3200" b="1"/>
              <a:t>第三十三章</a:t>
            </a:r>
            <a:r>
              <a:rPr lang="en-US" altLang="zh-CN" sz="3200" b="1"/>
              <a:t>“</a:t>
            </a:r>
            <a:r>
              <a:rPr lang="zh-CN" altLang="en-US" sz="3200" b="1"/>
              <a:t>知人者智，自知者明。</a:t>
            </a:r>
            <a:r>
              <a:rPr lang="en-US" altLang="zh-CN" sz="3200" b="1"/>
              <a:t>”</a:t>
            </a:r>
            <a:endParaRPr lang="en-US" altLang="zh-CN" sz="3200" b="1"/>
          </a:p>
        </p:txBody>
      </p:sp>
      <p:sp>
        <p:nvSpPr>
          <p:cNvPr id="5" name="文本框 4"/>
          <p:cNvSpPr txBox="1"/>
          <p:nvPr/>
        </p:nvSpPr>
        <p:spPr>
          <a:xfrm>
            <a:off x="457835" y="4813300"/>
            <a:ext cx="3041015" cy="1076325"/>
          </a:xfrm>
          <a:prstGeom prst="rect">
            <a:avLst/>
          </a:prstGeom>
          <a:noFill/>
        </p:spPr>
        <p:txBody>
          <a:bodyPr wrap="none" rtlCol="0">
            <a:spAutoFit/>
          </a:bodyPr>
          <a:lstStyle/>
          <a:p>
            <a:r>
              <a:rPr lang="zh-CN" altLang="en-US" sz="3200" b="1"/>
              <a:t>三、</a:t>
            </a:r>
            <a:r>
              <a:rPr lang="zh-CN" altLang="en-US" sz="3200" b="1">
                <a:solidFill>
                  <a:srgbClr val="FF0000"/>
                </a:solidFill>
              </a:rPr>
              <a:t>要慎始慎终</a:t>
            </a:r>
            <a:endParaRPr lang="zh-CN" altLang="en-US" sz="3200" b="1">
              <a:solidFill>
                <a:srgbClr val="FF0000"/>
              </a:solidFill>
            </a:endParaRPr>
          </a:p>
          <a:p>
            <a:r>
              <a:rPr lang="zh-CN" altLang="en-US" sz="3200" b="1">
                <a:solidFill>
                  <a:srgbClr val="FF0000"/>
                </a:solidFill>
              </a:rPr>
              <a:t>    </a:t>
            </a:r>
            <a:endParaRPr lang="zh-CN" altLang="en-US" sz="3200" b="1"/>
          </a:p>
        </p:txBody>
      </p:sp>
      <p:pic>
        <p:nvPicPr>
          <p:cNvPr id="6" name="New picture" hidden="1"/>
          <p:cNvPicPr/>
          <p:nvPr/>
        </p:nvPicPr>
        <p:blipFill>
          <a:blip r:embed="rId1"/>
          <a:stretch>
            <a:fillRect/>
          </a:stretch>
        </p:blipFill>
        <p:spPr>
          <a:xfrm>
            <a:off x="11722100" y="12026900"/>
            <a:ext cx="406400" cy="4318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additive="base">
                                        <p:cTn id="2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anim calcmode="lin" valueType="num">
                                      <p:cBhvr additive="base">
                                        <p:cTn id="3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1"/>
          <a:stretch>
            <a:fillRect/>
          </a:stretch>
        </p:blipFill>
        <p:spPr>
          <a:xfrm rot="20958126">
            <a:off x="6335078" y="1012984"/>
            <a:ext cx="2755106" cy="2030254"/>
          </a:xfrm>
          <a:custGeom>
            <a:avLst/>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11" name="文本框 10"/>
          <p:cNvSpPr txBox="1"/>
          <p:nvPr/>
        </p:nvSpPr>
        <p:spPr>
          <a:xfrm>
            <a:off x="664418" y="2450059"/>
            <a:ext cx="8357711" cy="2999740"/>
          </a:xfrm>
          <a:prstGeom prst="rect">
            <a:avLst/>
          </a:prstGeom>
          <a:noFill/>
        </p:spPr>
        <p:txBody>
          <a:bodyPr wrap="square" rtlCol="0" anchor="ctr">
            <a:spAutoFit/>
          </a:bodyPr>
          <a:lstStyle/>
          <a:p>
            <a:pPr algn="l" fontAlgn="ctr">
              <a:lnSpc>
                <a:spcPct val="150000"/>
              </a:lnSpc>
            </a:pP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1</a:t>
            </a:r>
            <a:r>
              <a:rPr lang="zh-CN" altLang="zh-CN" sz="1800" kern="100">
                <a:effectLst/>
                <a:latin typeface="微软雅黑" panose="020B0503020204020204" charset="-122"/>
                <a:ea typeface="微软雅黑" panose="020B0503020204020204" charset="-122"/>
                <a:cs typeface="宋体" panose="02010600030101010101" pitchFamily="2" charset="-122"/>
              </a:rPr>
              <a:t>）《老子》第十一章中指出</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zh-CN" sz="1800" kern="100">
                <a:effectLst/>
                <a:latin typeface="微软雅黑" panose="020B0503020204020204" charset="-122"/>
                <a:ea typeface="微软雅黑" panose="020B0503020204020204" charset="-122"/>
                <a:cs typeface="宋体" panose="02010600030101010101" pitchFamily="2" charset="-122"/>
              </a:rPr>
              <a:t>有</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zh-CN" sz="1800" kern="100">
                <a:effectLst/>
                <a:latin typeface="微软雅黑" panose="020B0503020204020204" charset="-122"/>
                <a:ea typeface="微软雅黑" panose="020B0503020204020204" charset="-122"/>
                <a:cs typeface="宋体" panose="02010600030101010101" pitchFamily="2" charset="-122"/>
              </a:rPr>
              <a:t>给人便利，</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zh-CN" sz="1800" kern="100">
                <a:effectLst/>
                <a:latin typeface="微软雅黑" panose="020B0503020204020204" charset="-122"/>
                <a:ea typeface="微软雅黑" panose="020B0503020204020204" charset="-122"/>
                <a:cs typeface="宋体" panose="02010600030101010101" pitchFamily="2" charset="-122"/>
              </a:rPr>
              <a:t>无</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zh-CN" sz="1800" kern="100">
                <a:effectLst/>
                <a:latin typeface="微软雅黑" panose="020B0503020204020204" charset="-122"/>
                <a:ea typeface="微软雅黑" panose="020B0503020204020204" charset="-122"/>
                <a:cs typeface="宋体" panose="02010600030101010101" pitchFamily="2" charset="-122"/>
              </a:rPr>
              <a:t>也发挥了作用的两句是：</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endParaRPr lang="zh-CN" altLang="zh-CN" sz="1800" kern="100">
              <a:effectLst/>
              <a:latin typeface="微软雅黑" panose="020B0503020204020204" charset="-122"/>
              <a:ea typeface="微软雅黑" panose="020B0503020204020204" charset="-122"/>
            </a:endParaRPr>
          </a:p>
          <a:p>
            <a:pPr algn="l" fontAlgn="ctr">
              <a:lnSpc>
                <a:spcPct val="150000"/>
              </a:lnSpc>
            </a:pP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2</a:t>
            </a:r>
            <a:r>
              <a:rPr lang="zh-CN" altLang="zh-CN" sz="1800" kern="100">
                <a:effectLst/>
                <a:latin typeface="微软雅黑" panose="020B0503020204020204" charset="-122"/>
                <a:ea typeface="微软雅黑" panose="020B0503020204020204" charset="-122"/>
                <a:cs typeface="宋体" panose="02010600030101010101" pitchFamily="2" charset="-122"/>
              </a:rPr>
              <a:t>）《老子》第二十四章中指出自夸和自高自大的害处的两句是：</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endParaRPr lang="zh-CN" altLang="zh-CN" sz="1800" kern="100">
              <a:effectLst/>
              <a:latin typeface="微软雅黑" panose="020B0503020204020204" charset="-122"/>
              <a:ea typeface="微软雅黑" panose="020B0503020204020204" charset="-122"/>
            </a:endParaRPr>
          </a:p>
          <a:p>
            <a:pPr algn="l" fontAlgn="ctr">
              <a:lnSpc>
                <a:spcPct val="150000"/>
              </a:lnSpc>
            </a:pP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3</a:t>
            </a:r>
            <a:r>
              <a:rPr lang="zh-CN" altLang="zh-CN" sz="1800" kern="100">
                <a:effectLst/>
                <a:latin typeface="微软雅黑" panose="020B0503020204020204" charset="-122"/>
                <a:ea typeface="微软雅黑" panose="020B0503020204020204" charset="-122"/>
                <a:cs typeface="宋体" panose="02010600030101010101" pitchFamily="2" charset="-122"/>
              </a:rPr>
              <a:t>）《老子》第三十三章中指出能了解、认识别人叫作智慧，能认识、了解自己才算聪明的两句是：</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rPr>
              <a:t>___________________</a:t>
            </a:r>
            <a:r>
              <a:rPr lang="zh-CN" altLang="zh-CN" sz="1800" kern="100">
                <a:effectLst/>
                <a:latin typeface="微软雅黑" panose="020B0503020204020204" charset="-122"/>
                <a:ea typeface="微软雅黑" panose="020B0503020204020204" charset="-122"/>
                <a:cs typeface="宋体" panose="02010600030101010101" pitchFamily="2" charset="-122"/>
              </a:rPr>
              <a:t>。</a:t>
            </a:r>
            <a:endParaRPr lang="zh-CN" altLang="zh-CN" sz="1800" kern="100">
              <a:effectLst/>
              <a:latin typeface="微软雅黑" panose="020B0503020204020204" charset="-122"/>
              <a:ea typeface="微软雅黑" panose="020B0503020204020204" charset="-122"/>
            </a:endParaRPr>
          </a:p>
          <a:p>
            <a:pPr>
              <a:lnSpc>
                <a:spcPct val="150000"/>
              </a:lnSpc>
            </a:pPr>
            <a:endParaRPr lang="zh-CN" altLang="en-US" sz="1800">
              <a:solidFill>
                <a:schemeClr val="tx1">
                  <a:lumMod val="75000"/>
                  <a:lumOff val="25000"/>
                </a:schemeClr>
              </a:solidFill>
              <a:latin typeface="微软雅黑" panose="020B0503020204020204" charset="-122"/>
              <a:ea typeface="微软雅黑" panose="020B0503020204020204" charset="-122"/>
              <a:cs typeface="楷体" panose="02010609060101010101" pitchFamily="49" charset="-122"/>
            </a:endParaRPr>
          </a:p>
        </p:txBody>
      </p:sp>
      <p:sp>
        <p:nvSpPr>
          <p:cNvPr id="12" name="文本框 11"/>
          <p:cNvSpPr txBox="1"/>
          <p:nvPr/>
        </p:nvSpPr>
        <p:spPr>
          <a:xfrm>
            <a:off x="1382896" y="2959536"/>
            <a:ext cx="2740660"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有之以为利    无之以为用</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1382896" y="3783745"/>
            <a:ext cx="2740660"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自伐者无功    自矜者不长</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3622699" y="4610661"/>
            <a:ext cx="2351405"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 知人者智    自知者明</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35587" y="1223708"/>
            <a:ext cx="2887112" cy="321945"/>
          </a:xfrm>
          <a:prstGeom prst="rect">
            <a:avLst/>
          </a:prstGeom>
          <a:noFill/>
        </p:spPr>
        <p:txBody>
          <a:bodyPr wrap="square" rtlCol="0">
            <a:spAutoFit/>
          </a:bodyPr>
          <a:lstStyle/>
          <a:p>
            <a:r>
              <a:rPr lang="zh-CN" altLang="en-US" sz="1500">
                <a:latin typeface="微软雅黑" panose="020B0503020204020204" charset="-122"/>
                <a:ea typeface="微软雅黑" panose="020B0503020204020204" charset="-122"/>
              </a:rPr>
              <a:t>课堂巩固：理解性默写</a:t>
            </a:r>
            <a:endParaRPr lang="zh-CN" altLang="en-US" sz="1500">
              <a:latin typeface="微软雅黑" panose="020B0503020204020204" charset="-122"/>
              <a:ea typeface="微软雅黑" panose="020B050302020402020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a:blip r:embed="rId1"/>
          <a:stretch>
            <a:fillRect/>
          </a:stretch>
        </p:blipFill>
        <p:spPr>
          <a:xfrm rot="20958126">
            <a:off x="6335078" y="1012984"/>
            <a:ext cx="2755106" cy="2030254"/>
          </a:xfrm>
          <a:custGeom>
            <a:avLst/>
            <a:gdLst>
              <a:gd name="connsiteX0" fmla="*/ 4193724 w 4193724"/>
              <a:gd name="connsiteY0" fmla="*/ 0 h 3089706"/>
              <a:gd name="connsiteX1" fmla="*/ 3610035 w 4193724"/>
              <a:gd name="connsiteY1" fmla="*/ 3089706 h 3089706"/>
              <a:gd name="connsiteX2" fmla="*/ 609296 w 4193724"/>
              <a:gd name="connsiteY2" fmla="*/ 3089706 h 3089706"/>
              <a:gd name="connsiteX3" fmla="*/ 762000 w 4193724"/>
              <a:gd name="connsiteY3" fmla="*/ 2937002 h 3089706"/>
              <a:gd name="connsiteX4" fmla="*/ 762000 w 4193724"/>
              <a:gd name="connsiteY4" fmla="*/ 2326207 h 3089706"/>
              <a:gd name="connsiteX5" fmla="*/ 609296 w 4193724"/>
              <a:gd name="connsiteY5" fmla="*/ 2173503 h 3089706"/>
              <a:gd name="connsiteX6" fmla="*/ 0 w 4193724"/>
              <a:gd name="connsiteY6" fmla="*/ 2173503 h 3089706"/>
              <a:gd name="connsiteX7" fmla="*/ 0 w 4193724"/>
              <a:gd name="connsiteY7" fmla="*/ 0 h 3089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3724" h="3089706">
                <a:moveTo>
                  <a:pt x="4193724" y="0"/>
                </a:moveTo>
                <a:lnTo>
                  <a:pt x="3610035" y="3089706"/>
                </a:lnTo>
                <a:lnTo>
                  <a:pt x="609296" y="3089706"/>
                </a:lnTo>
                <a:cubicBezTo>
                  <a:pt x="693632" y="3089706"/>
                  <a:pt x="762000" y="3021338"/>
                  <a:pt x="762000" y="2937002"/>
                </a:cubicBezTo>
                <a:lnTo>
                  <a:pt x="762000" y="2326207"/>
                </a:lnTo>
                <a:cubicBezTo>
                  <a:pt x="762000" y="2241871"/>
                  <a:pt x="693632" y="2173503"/>
                  <a:pt x="609296" y="2173503"/>
                </a:cubicBezTo>
                <a:lnTo>
                  <a:pt x="0" y="2173503"/>
                </a:lnTo>
                <a:lnTo>
                  <a:pt x="0" y="0"/>
                </a:lnTo>
                <a:close/>
              </a:path>
            </a:pathLst>
          </a:custGeom>
        </p:spPr>
      </p:pic>
      <p:sp>
        <p:nvSpPr>
          <p:cNvPr id="11" name="文本框 10"/>
          <p:cNvSpPr txBox="1"/>
          <p:nvPr/>
        </p:nvSpPr>
        <p:spPr>
          <a:xfrm>
            <a:off x="664418" y="2657703"/>
            <a:ext cx="8357711" cy="2584450"/>
          </a:xfrm>
          <a:prstGeom prst="rect">
            <a:avLst/>
          </a:prstGeom>
          <a:noFill/>
        </p:spPr>
        <p:txBody>
          <a:bodyPr wrap="square" rtlCol="0" anchor="ctr">
            <a:spAutoFit/>
          </a:bodyPr>
          <a:lstStyle/>
          <a:p>
            <a:pPr algn="l" fontAlgn="ctr">
              <a:lnSpc>
                <a:spcPct val="150000"/>
              </a:lnSpc>
            </a:pP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4</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老子</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第三十三章中指出能战胜别人和能克制自己的弱点的重要性的两句是：</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endParaRPr lang="zh-CN" altLang="en-US" sz="1800" kern="100">
              <a:effectLst/>
              <a:latin typeface="微软雅黑" panose="020B0503020204020204" charset="-122"/>
              <a:ea typeface="微软雅黑" panose="020B0503020204020204" charset="-122"/>
              <a:cs typeface="宋体" panose="02010600030101010101" pitchFamily="2" charset="-122"/>
            </a:endParaRPr>
          </a:p>
          <a:p>
            <a:pPr algn="l" fontAlgn="ctr">
              <a:lnSpc>
                <a:spcPct val="150000"/>
              </a:lnSpc>
            </a:pP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5</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老子</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第六十四章中以树为喻，指出强大的事物都是从微小开始萌发的两句是：</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endParaRPr lang="zh-CN" altLang="en-US" sz="1800" kern="100">
              <a:effectLst/>
              <a:latin typeface="微软雅黑" panose="020B0503020204020204" charset="-122"/>
              <a:ea typeface="微软雅黑" panose="020B0503020204020204" charset="-122"/>
              <a:cs typeface="宋体" panose="02010600030101010101" pitchFamily="2" charset="-122"/>
            </a:endParaRPr>
          </a:p>
          <a:p>
            <a:pPr algn="l" fontAlgn="ctr">
              <a:lnSpc>
                <a:spcPct val="150000"/>
              </a:lnSpc>
            </a:pP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6</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老子</a:t>
            </a:r>
            <a:r>
              <a:rPr lang="en-US" altLang="zh-CN" sz="1800" kern="100">
                <a:effectLst/>
                <a:latin typeface="微软雅黑" panose="020B0503020204020204" charset="-122"/>
                <a:ea typeface="微软雅黑" panose="020B0503020204020204" charset="-122"/>
                <a:cs typeface="宋体" panose="02010600030101010101" pitchFamily="2" charset="-122"/>
              </a:rPr>
              <a:t>》</a:t>
            </a:r>
            <a:r>
              <a:rPr lang="zh-CN" altLang="en-US" sz="1800" kern="100">
                <a:effectLst/>
                <a:latin typeface="微软雅黑" panose="020B0503020204020204" charset="-122"/>
                <a:ea typeface="微软雅黑" panose="020B0503020204020204" charset="-122"/>
                <a:cs typeface="宋体" panose="02010600030101010101" pitchFamily="2" charset="-122"/>
              </a:rPr>
              <a:t>第六十四章中指出做事情坚持如一，就不会失败的情况的两句是：</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r>
              <a:rPr lang="en-US" altLang="zh-CN" sz="1800" kern="100">
                <a:effectLst/>
                <a:latin typeface="微软雅黑" panose="020B0503020204020204" charset="-122"/>
                <a:ea typeface="微软雅黑" panose="020B0503020204020204" charset="-122"/>
                <a:cs typeface="宋体" panose="02010600030101010101" pitchFamily="2" charset="-122"/>
              </a:rPr>
              <a:t>___________________</a:t>
            </a:r>
            <a:r>
              <a:rPr lang="zh-CN" altLang="en-US" sz="1800" kern="100">
                <a:effectLst/>
                <a:latin typeface="微软雅黑" panose="020B0503020204020204" charset="-122"/>
                <a:ea typeface="微软雅黑" panose="020B0503020204020204" charset="-122"/>
                <a:cs typeface="宋体" panose="02010600030101010101" pitchFamily="2" charset="-122"/>
              </a:rPr>
              <a:t>。</a:t>
            </a:r>
            <a:endParaRPr lang="zh-CN" altLang="en-US" sz="1800" kern="100">
              <a:effectLst/>
              <a:latin typeface="微软雅黑" panose="020B0503020204020204" charset="-122"/>
              <a:ea typeface="微软雅黑" panose="020B0503020204020204" charset="-122"/>
              <a:cs typeface="宋体" panose="02010600030101010101" pitchFamily="2" charset="-122"/>
            </a:endParaRPr>
          </a:p>
        </p:txBody>
      </p:sp>
      <p:sp>
        <p:nvSpPr>
          <p:cNvPr id="12" name="文本框 11"/>
          <p:cNvSpPr txBox="1"/>
          <p:nvPr/>
        </p:nvSpPr>
        <p:spPr>
          <a:xfrm>
            <a:off x="1859881" y="3173738"/>
            <a:ext cx="2512060"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胜人者有力    自胜者强</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2293547" y="4003139"/>
            <a:ext cx="2283460"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合抱之木    生于毫末</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14" name="文本框 13"/>
          <p:cNvSpPr txBox="1"/>
          <p:nvPr/>
        </p:nvSpPr>
        <p:spPr>
          <a:xfrm>
            <a:off x="1687436" y="4832540"/>
            <a:ext cx="2283460" cy="423545"/>
          </a:xfrm>
          <a:prstGeom prst="rect">
            <a:avLst/>
          </a:prstGeom>
          <a:noFill/>
        </p:spPr>
        <p:txBody>
          <a:bodyPr wrap="none" rtlCol="0" anchor="ctr">
            <a:spAutoFit/>
          </a:bodyPr>
          <a:lstStyle/>
          <a:p>
            <a:pPr>
              <a:lnSpc>
                <a:spcPct val="120000"/>
              </a:lnSpc>
            </a:pPr>
            <a:r>
              <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rPr>
              <a:t>慎终如始    则无败事</a:t>
            </a:r>
            <a:endParaRPr lang="zh-CN" altLang="en-US" sz="1800">
              <a:solidFill>
                <a:srgbClr val="C00000"/>
              </a:solidFill>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35587" y="1223708"/>
            <a:ext cx="2887112" cy="321945"/>
          </a:xfrm>
          <a:prstGeom prst="rect">
            <a:avLst/>
          </a:prstGeom>
          <a:noFill/>
        </p:spPr>
        <p:txBody>
          <a:bodyPr wrap="square" rtlCol="0">
            <a:spAutoFit/>
          </a:bodyPr>
          <a:lstStyle/>
          <a:p>
            <a:r>
              <a:rPr lang="zh-CN" altLang="en-US" sz="1500">
                <a:latin typeface="微软雅黑" panose="020B0503020204020204" charset="-122"/>
                <a:ea typeface="微软雅黑" panose="020B0503020204020204" charset="-122"/>
              </a:rPr>
              <a:t>课堂巩固：理解性默写</a:t>
            </a:r>
            <a:endParaRPr lang="zh-CN" altLang="en-US" sz="1500">
              <a:latin typeface="微软雅黑" panose="020B0503020204020204" charset="-122"/>
              <a:ea typeface="微软雅黑" panose="020B0503020204020204" charset="-122"/>
            </a:endParaRPr>
          </a:p>
        </p:txBody>
      </p:sp>
    </p:spTree>
  </p:cSld>
  <p:clrMapOvr>
    <a:masterClrMapping/>
  </p:clrMapOvr>
  <p:transition spd="slow" advClick="0" advTm="3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animEffect transition="in" filter="blinds(horizontal)">
                                      <p:cBhvr>
                                        <p:cTn id="19"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282575" y="640080"/>
            <a:ext cx="8229600" cy="5577840"/>
          </a:xfrm>
        </p:spPr>
        <p:txBody>
          <a:bodyPr>
            <a:noAutofit/>
          </a:bodyPr>
          <a:lstStyle/>
          <a:p>
            <a:pPr marL="0" indent="0">
              <a:buNone/>
            </a:pPr>
            <a:r>
              <a:rPr lang="zh-CN" altLang="en-US" sz="3600" b="1" smtClean="0"/>
              <a:t>         老子</a:t>
            </a:r>
            <a:r>
              <a:rPr lang="zh-CN" altLang="en-US" sz="3600" b="1"/>
              <a:t>思想对中国哲学发展具有深刻影响，其思想核心是</a:t>
            </a:r>
            <a:r>
              <a:rPr lang="zh-CN" altLang="en-US" sz="3600" b="1">
                <a:solidFill>
                  <a:srgbClr val="C00000"/>
                </a:solidFill>
              </a:rPr>
              <a:t>朴素的辩证法</a:t>
            </a:r>
            <a:r>
              <a:rPr lang="zh-CN" altLang="en-US" sz="3600" b="1"/>
              <a:t>。在</a:t>
            </a:r>
            <a:r>
              <a:rPr lang="zh-CN" altLang="en-US" sz="3600" b="1">
                <a:solidFill>
                  <a:srgbClr val="C00000"/>
                </a:solidFill>
              </a:rPr>
              <a:t>政治上，主张无为而治、不言之教</a:t>
            </a:r>
            <a:r>
              <a:rPr lang="zh-CN" altLang="en-US" sz="3600" b="1"/>
              <a:t>。在权术上，讲究</a:t>
            </a:r>
            <a:r>
              <a:rPr lang="zh-CN" altLang="en-US" sz="3600" b="1">
                <a:solidFill>
                  <a:srgbClr val="FF0000"/>
                </a:solidFill>
              </a:rPr>
              <a:t>物极必反</a:t>
            </a:r>
            <a:r>
              <a:rPr lang="zh-CN" altLang="en-US" sz="3600" b="1"/>
              <a:t>之理。在修身方面，讲究</a:t>
            </a:r>
            <a:r>
              <a:rPr lang="zh-CN" altLang="en-US" sz="3600" b="1">
                <a:solidFill>
                  <a:srgbClr val="FF0000"/>
                </a:solidFill>
              </a:rPr>
              <a:t>虚心实腹、不与人争</a:t>
            </a:r>
            <a:r>
              <a:rPr lang="zh-CN" altLang="en-US" sz="3600" b="1"/>
              <a:t>的修持，是道家性命双修的始祖。</a:t>
            </a:r>
            <a:endParaRPr lang="zh-CN" altLang="en-US" sz="3600" b="1"/>
          </a:p>
          <a:p>
            <a:pPr marL="0" indent="0">
              <a:buNone/>
            </a:pPr>
            <a:r>
              <a:rPr lang="zh-CN" altLang="en-US" sz="3600" b="1" smtClean="0"/>
              <a:t>         老子</a:t>
            </a:r>
            <a:r>
              <a:rPr lang="zh-CN" altLang="en-US" sz="3600" b="1"/>
              <a:t>的成就主要体现在</a:t>
            </a:r>
            <a:r>
              <a:rPr lang="en-US" altLang="zh-CN" sz="3600" b="1"/>
              <a:t>《</a:t>
            </a:r>
            <a:r>
              <a:rPr lang="zh-CN" altLang="en-US" sz="3600" b="1"/>
              <a:t>老子</a:t>
            </a:r>
            <a:r>
              <a:rPr lang="en-US" altLang="zh-CN" sz="3600" b="1"/>
              <a:t>》</a:t>
            </a:r>
            <a:r>
              <a:rPr lang="zh-CN" altLang="en-US" sz="3600" b="1"/>
              <a:t>一书里。</a:t>
            </a:r>
            <a:r>
              <a:rPr lang="en-US" altLang="zh-CN" sz="3600" b="1"/>
              <a:t>《</a:t>
            </a:r>
            <a:r>
              <a:rPr lang="zh-CN" altLang="en-US" sz="3600" b="1"/>
              <a:t>老子</a:t>
            </a:r>
            <a:r>
              <a:rPr lang="en-US" altLang="zh-CN" sz="3600" b="1"/>
              <a:t>》</a:t>
            </a:r>
            <a:r>
              <a:rPr lang="zh-CN" altLang="en-US" sz="3600" b="1"/>
              <a:t>，又名</a:t>
            </a:r>
            <a:r>
              <a:rPr lang="en-US" altLang="zh-CN" sz="3600" b="1"/>
              <a:t>《</a:t>
            </a:r>
            <a:r>
              <a:rPr lang="zh-CN" altLang="en-US" sz="3600" b="1"/>
              <a:t>道德经</a:t>
            </a:r>
            <a:r>
              <a:rPr lang="en-US" altLang="zh-CN" sz="3600" b="1" smtClean="0"/>
              <a:t>》</a:t>
            </a:r>
            <a:r>
              <a:rPr lang="zh-CN" altLang="en-US" sz="3600" b="1" smtClean="0"/>
              <a:t>，</a:t>
            </a:r>
            <a:r>
              <a:rPr lang="zh-CN" altLang="en-US" sz="3600" b="1"/>
              <a:t>和</a:t>
            </a:r>
            <a:r>
              <a:rPr lang="en-US" altLang="zh-CN" sz="3600" b="1"/>
              <a:t>《</a:t>
            </a:r>
            <a:r>
              <a:rPr lang="zh-CN" altLang="en-US" sz="3600" b="1">
                <a:hlinkClick r:id="rId1"/>
              </a:rPr>
              <a:t>易经</a:t>
            </a:r>
            <a:r>
              <a:rPr lang="en-US" altLang="zh-CN" sz="3600" b="1"/>
              <a:t>》《</a:t>
            </a:r>
            <a:r>
              <a:rPr lang="zh-CN" altLang="en-US" sz="3600" b="1">
                <a:hlinkClick r:id="rId2"/>
              </a:rPr>
              <a:t>论语</a:t>
            </a:r>
            <a:r>
              <a:rPr lang="en-US" altLang="zh-CN" sz="3600" b="1"/>
              <a:t>》</a:t>
            </a:r>
            <a:r>
              <a:rPr lang="zh-CN" altLang="en-US" sz="3600" b="1"/>
              <a:t>被认为是对中国人影响最深远的三部思想巨著。</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215" y="0"/>
            <a:ext cx="8229600" cy="739775"/>
          </a:xfrm>
        </p:spPr>
        <p:txBody>
          <a:bodyPr>
            <a:normAutofit fontScale="90000"/>
          </a:bodyPr>
          <a:lstStyle/>
          <a:p>
            <a:r>
              <a:rPr lang="zh-CN" altLang="en-US" b="1" smtClean="0">
                <a:solidFill>
                  <a:srgbClr val="FF0000"/>
                </a:solidFill>
              </a:rPr>
              <a:t>关于</a:t>
            </a:r>
            <a:r>
              <a:rPr lang="en-US" altLang="zh-CN" b="1" smtClean="0">
                <a:solidFill>
                  <a:srgbClr val="FF0000"/>
                </a:solidFill>
              </a:rPr>
              <a:t>《</a:t>
            </a:r>
            <a:r>
              <a:rPr lang="zh-CN" altLang="en-US" b="1" smtClean="0">
                <a:solidFill>
                  <a:srgbClr val="FF0000"/>
                </a:solidFill>
              </a:rPr>
              <a:t>老子</a:t>
            </a:r>
            <a:r>
              <a:rPr lang="en-US" altLang="zh-CN" b="1" smtClean="0">
                <a:solidFill>
                  <a:srgbClr val="FF0000"/>
                </a:solidFill>
              </a:rPr>
              <a:t>》</a:t>
            </a:r>
            <a:endParaRPr lang="zh-CN" altLang="en-US" b="1">
              <a:solidFill>
                <a:srgbClr val="FF0000"/>
              </a:solidFill>
            </a:endParaRPr>
          </a:p>
        </p:txBody>
      </p:sp>
      <p:sp>
        <p:nvSpPr>
          <p:cNvPr id="3" name="内容占位符 2"/>
          <p:cNvSpPr>
            <a:spLocks noGrp="1"/>
          </p:cNvSpPr>
          <p:nvPr>
            <p:ph idx="1"/>
          </p:nvPr>
        </p:nvSpPr>
        <p:spPr>
          <a:xfrm>
            <a:off x="-123190" y="633095"/>
            <a:ext cx="8907145" cy="5892165"/>
          </a:xfrm>
        </p:spPr>
        <p:txBody>
          <a:bodyPr>
            <a:noAutofit/>
          </a:bodyPr>
          <a:lstStyle/>
          <a:p>
            <a:pPr marL="285750" lvl="1" indent="0" algn="l" defTabSz="913130" rtl="0" eaLnBrk="1" fontAlgn="base" hangingPunct="1">
              <a:lnSpc>
                <a:spcPct val="130000"/>
              </a:lnSpc>
              <a:spcBef>
                <a:spcPct val="0"/>
              </a:spcBef>
              <a:spcAft>
                <a:spcPts val="800"/>
              </a:spcAft>
              <a:buClrTx/>
              <a:buSzPct val="100000"/>
              <a:buFontTx/>
              <a:buNone/>
            </a:pPr>
            <a:r>
              <a:rPr lang="en-US" altLang="zh-CN" sz="3600" b="1" smtClean="0"/>
              <a:t>        </a:t>
            </a:r>
            <a:r>
              <a:rPr lang="en-US" altLang="zh-CN" sz="2400" b="1" smtClean="0"/>
              <a:t>《</a:t>
            </a:r>
            <a:r>
              <a:rPr lang="zh-CN" altLang="en-US" sz="2400" b="1"/>
              <a:t>道德经</a:t>
            </a:r>
            <a:r>
              <a:rPr lang="en-US" altLang="zh-CN" sz="2400" b="1"/>
              <a:t>》</a:t>
            </a:r>
            <a:r>
              <a:rPr lang="zh-CN" altLang="en-US" sz="2400" b="1"/>
              <a:t>，春秋时期</a:t>
            </a:r>
            <a:r>
              <a:rPr lang="zh-CN" altLang="en-US" sz="2400" b="1" smtClean="0"/>
              <a:t>老子的</a:t>
            </a:r>
            <a:r>
              <a:rPr lang="zh-CN" altLang="en-US" sz="2400" b="1"/>
              <a:t>哲学作品，又称</a:t>
            </a:r>
            <a:r>
              <a:rPr lang="en-US" altLang="zh-CN" sz="2400" b="1"/>
              <a:t>《</a:t>
            </a:r>
            <a:r>
              <a:rPr lang="zh-CN" altLang="en-US" sz="2400" b="1"/>
              <a:t>道德真经</a:t>
            </a:r>
            <a:r>
              <a:rPr lang="en-US" altLang="zh-CN" sz="2400" b="1"/>
              <a:t>》</a:t>
            </a:r>
            <a:r>
              <a:rPr lang="zh-CN" altLang="en-US" sz="2400" b="1"/>
              <a:t>、</a:t>
            </a:r>
            <a:r>
              <a:rPr lang="en-US" altLang="zh-CN" sz="2400" b="1"/>
              <a:t>《</a:t>
            </a:r>
            <a:r>
              <a:rPr lang="zh-CN" altLang="en-US" sz="2400" b="1"/>
              <a:t>老子</a:t>
            </a:r>
            <a:r>
              <a:rPr lang="en-US" altLang="zh-CN" sz="2400" b="1"/>
              <a:t>》</a:t>
            </a:r>
            <a:r>
              <a:rPr lang="zh-CN" altLang="en-US" sz="2400" b="1"/>
              <a:t>、</a:t>
            </a:r>
            <a:r>
              <a:rPr lang="en-US" altLang="zh-CN" sz="2400" b="1"/>
              <a:t>《</a:t>
            </a:r>
            <a:r>
              <a:rPr lang="zh-CN" altLang="en-US" sz="2400" b="1"/>
              <a:t>五千言</a:t>
            </a:r>
            <a:r>
              <a:rPr lang="en-US" altLang="zh-CN" sz="2400" b="1"/>
              <a:t>》</a:t>
            </a:r>
            <a:r>
              <a:rPr lang="zh-CN" altLang="en-US" sz="2400" b="1"/>
              <a:t>、</a:t>
            </a:r>
            <a:r>
              <a:rPr lang="en-US" altLang="zh-CN" sz="2400" b="1"/>
              <a:t>《</a:t>
            </a:r>
            <a:r>
              <a:rPr lang="zh-CN" altLang="en-US" sz="2400" b="1"/>
              <a:t>老子五千文</a:t>
            </a:r>
            <a:r>
              <a:rPr lang="en-US" altLang="zh-CN" sz="2400" b="1"/>
              <a:t>》</a:t>
            </a:r>
            <a:r>
              <a:rPr lang="zh-CN" altLang="en-US" sz="2400" b="1"/>
              <a:t>，是中国古代先秦诸子分家前的一部著作，是道家哲学思想的重要来源。道德经分</a:t>
            </a:r>
            <a:r>
              <a:rPr lang="zh-CN" altLang="en-US" sz="2400" b="1">
                <a:solidFill>
                  <a:srgbClr val="C00000"/>
                </a:solidFill>
              </a:rPr>
              <a:t>上下两篇</a:t>
            </a:r>
            <a:r>
              <a:rPr lang="zh-CN" altLang="en-US" sz="2400" b="1"/>
              <a:t>，原文上篇</a:t>
            </a:r>
            <a:r>
              <a:rPr lang="en-US" altLang="zh-CN" sz="2400" b="1">
                <a:solidFill>
                  <a:srgbClr val="C00000"/>
                </a:solidFill>
              </a:rPr>
              <a:t>《</a:t>
            </a:r>
            <a:r>
              <a:rPr lang="zh-CN" altLang="en-US" sz="2400" b="1">
                <a:solidFill>
                  <a:srgbClr val="C00000"/>
                </a:solidFill>
              </a:rPr>
              <a:t>德经</a:t>
            </a:r>
            <a:r>
              <a:rPr lang="en-US" altLang="zh-CN" sz="2400" b="1">
                <a:solidFill>
                  <a:srgbClr val="C00000"/>
                </a:solidFill>
              </a:rPr>
              <a:t>》</a:t>
            </a:r>
            <a:r>
              <a:rPr lang="zh-CN" altLang="en-US" sz="2400" b="1"/>
              <a:t>、</a:t>
            </a:r>
            <a:r>
              <a:rPr lang="zh-CN" altLang="en-US" sz="2400" b="1">
                <a:solidFill>
                  <a:srgbClr val="C00000"/>
                </a:solidFill>
              </a:rPr>
              <a:t>下篇</a:t>
            </a:r>
            <a:r>
              <a:rPr lang="en-US" altLang="zh-CN" sz="2400" b="1">
                <a:solidFill>
                  <a:srgbClr val="C00000"/>
                </a:solidFill>
              </a:rPr>
              <a:t>《</a:t>
            </a:r>
            <a:r>
              <a:rPr lang="zh-CN" altLang="en-US" sz="2400" b="1">
                <a:solidFill>
                  <a:srgbClr val="C00000"/>
                </a:solidFill>
              </a:rPr>
              <a:t>道经</a:t>
            </a:r>
            <a:r>
              <a:rPr lang="en-US" altLang="zh-CN" sz="2400" b="1">
                <a:solidFill>
                  <a:srgbClr val="C00000"/>
                </a:solidFill>
              </a:rPr>
              <a:t>》</a:t>
            </a:r>
            <a:r>
              <a:rPr lang="zh-CN" altLang="en-US" sz="2400" b="1"/>
              <a:t>，不分章，后改为</a:t>
            </a:r>
            <a:r>
              <a:rPr lang="en-US" altLang="zh-CN" sz="2400" b="1"/>
              <a:t>《</a:t>
            </a:r>
            <a:r>
              <a:rPr lang="zh-CN" altLang="en-US" sz="2400" b="1"/>
              <a:t>道经</a:t>
            </a:r>
            <a:r>
              <a:rPr lang="en-US" altLang="zh-CN" sz="2400" b="1"/>
              <a:t>》37</a:t>
            </a:r>
            <a:r>
              <a:rPr lang="zh-CN" altLang="en-US" sz="2400" b="1"/>
              <a:t>章在前，第</a:t>
            </a:r>
            <a:r>
              <a:rPr lang="en-US" altLang="zh-CN" sz="2400" b="1"/>
              <a:t>38</a:t>
            </a:r>
            <a:r>
              <a:rPr lang="zh-CN" altLang="en-US" sz="2400" b="1"/>
              <a:t>章之后为</a:t>
            </a:r>
            <a:r>
              <a:rPr lang="en-US" altLang="zh-CN" sz="2400" b="1"/>
              <a:t>《</a:t>
            </a:r>
            <a:r>
              <a:rPr lang="zh-CN" altLang="en-US" sz="2400" b="1"/>
              <a:t>德经</a:t>
            </a:r>
            <a:r>
              <a:rPr lang="en-US" altLang="zh-CN" sz="2400" b="1"/>
              <a:t>》</a:t>
            </a:r>
            <a:r>
              <a:rPr lang="zh-CN" altLang="en-US" sz="2400" b="1" smtClean="0"/>
              <a:t>。</a:t>
            </a:r>
            <a:r>
              <a:rPr lang="zh-CN" altLang="en-US" sz="2400">
                <a:solidFill>
                  <a:srgbClr val="404040"/>
                </a:solidFill>
                <a:latin typeface="隶书" pitchFamily="49" charset="-122"/>
                <a:ea typeface="隶书" pitchFamily="49" charset="-122"/>
                <a:sym typeface="Wingdings" panose="05000000000000000000" charset="0"/>
              </a:rPr>
              <a:t>《道德经》文本以哲学意义之"道德"为纲宗，论述修身、治国、用兵、养生之道，而多以政治为旨归，乃所谓"内圣外王"之学，文意深奥，包涵广博，被誉为万经之王。</a:t>
            </a:r>
            <a:endParaRPr lang="zh-CN" altLang="en-US" sz="2400">
              <a:solidFill>
                <a:srgbClr val="404040"/>
              </a:solidFill>
              <a:latin typeface="隶书" pitchFamily="49" charset="-122"/>
              <a:ea typeface="隶书" pitchFamily="49" charset="-122"/>
              <a:sym typeface="Wingdings" panose="05000000000000000000" charset="0"/>
            </a:endParaRPr>
          </a:p>
          <a:p>
            <a:pPr marL="730250" lvl="2" indent="-222250" algn="l" defTabSz="913130" rtl="0" eaLnBrk="1" fontAlgn="ctr" hangingPunct="1">
              <a:lnSpc>
                <a:spcPct val="130000"/>
              </a:lnSpc>
              <a:spcBef>
                <a:spcPct val="0"/>
              </a:spcBef>
              <a:spcAft>
                <a:spcPct val="0"/>
              </a:spcAft>
              <a:buClrTx/>
              <a:buSzPct val="100000"/>
              <a:buFont typeface="Arial" panose="020B0604020202020204" pitchFamily="34" charset="0"/>
              <a:buChar char="●"/>
            </a:pPr>
            <a:r>
              <a:rPr lang="zh-CN" altLang="en-US" sz="2400">
                <a:solidFill>
                  <a:srgbClr val="404040"/>
                </a:solidFill>
                <a:latin typeface="隶书" pitchFamily="49" charset="-122"/>
                <a:ea typeface="隶书" pitchFamily="49" charset="-122"/>
                <a:sym typeface="Wingdings" panose="05000000000000000000" charset="0"/>
              </a:rPr>
              <a:t>《道德经》是中国历史上最伟大的名著之一，对传统哲学、科学、政治、宗教等产生了深刻影响 。   据联合国教科文组织统计，《道德经》是除了《圣经》以外被译成外国文字发布量最多的文化名著。</a:t>
            </a:r>
            <a:endParaRPr lang="zh-CN" altLang="en-US" sz="2400">
              <a:solidFill>
                <a:srgbClr val="404040"/>
              </a:solidFill>
              <a:latin typeface="隶书" pitchFamily="49" charset="-122"/>
              <a:ea typeface="隶书" pitchFamily="49" charset="-122"/>
            </a:endParaRPr>
          </a:p>
          <a:p>
            <a:pPr marL="0" indent="0">
              <a:buNone/>
            </a:pPr>
            <a:endParaRPr lang="en-US" altLang="zh-CN" sz="2400" b="1"/>
          </a:p>
          <a:p>
            <a:pPr marL="0" indent="0">
              <a:buNone/>
            </a:pPr>
            <a:r>
              <a:rPr lang="en-US" altLang="zh-CN" sz="2400" b="1" smtClean="0"/>
              <a:t>       </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083435" y="204788"/>
            <a:ext cx="8229600" cy="1143000"/>
          </a:xfrm>
        </p:spPr>
        <p:txBody>
          <a:bodyPr/>
          <a:lstStyle/>
          <a:p>
            <a:r>
              <a:rPr lang="zh-CN" altLang="en-US" b="1" smtClean="0">
                <a:solidFill>
                  <a:srgbClr val="FF0000"/>
                </a:solidFill>
              </a:rPr>
              <a:t>二、写作背景</a:t>
            </a:r>
            <a:endParaRPr lang="zh-CN" altLang="en-US" b="1">
              <a:solidFill>
                <a:srgbClr val="FF0000"/>
              </a:solidFill>
            </a:endParaRPr>
          </a:p>
        </p:txBody>
      </p:sp>
      <p:sp>
        <p:nvSpPr>
          <p:cNvPr id="3" name="内容占位符 2"/>
          <p:cNvSpPr>
            <a:spLocks noGrp="1"/>
          </p:cNvSpPr>
          <p:nvPr>
            <p:ph idx="1"/>
          </p:nvPr>
        </p:nvSpPr>
        <p:spPr/>
        <p:txBody>
          <a:bodyPr>
            <a:noAutofit/>
          </a:bodyPr>
          <a:lstStyle/>
          <a:p>
            <a:pPr marL="0" indent="0">
              <a:buNone/>
            </a:pPr>
            <a:r>
              <a:rPr lang="zh-CN" altLang="en-US" sz="3600" b="1" smtClean="0"/>
              <a:t>        老子</a:t>
            </a:r>
            <a:r>
              <a:rPr lang="zh-CN" altLang="en-US" sz="3600" b="1"/>
              <a:t>生于春秋时期，当时的环境是周朝式微，各诸侯为了争夺霸主地位，战争不断。严酷的动乱与变迁，让老子目睹到民间疾苦，作为周朝的守藏史，他提出了治国安民的一系列主张</a:t>
            </a:r>
            <a:r>
              <a:rPr lang="zh-CN" altLang="en-US" sz="3600" b="1" smtClean="0"/>
              <a:t>。老子以</a:t>
            </a:r>
            <a:r>
              <a:rPr lang="zh-CN" altLang="en-US" sz="3600" b="1"/>
              <a:t>自己的生活体验和以王朝兴衰成败、百姓安危祸福为鉴，溯其源，著上、下两篇，共五千言，即</a:t>
            </a:r>
            <a:r>
              <a:rPr lang="en-US" altLang="zh-CN" sz="3600" b="1"/>
              <a:t>《</a:t>
            </a:r>
            <a:r>
              <a:rPr lang="zh-CN" altLang="en-US" sz="3600" b="1"/>
              <a:t>道德经</a:t>
            </a:r>
            <a:r>
              <a:rPr lang="en-US" altLang="zh-CN" sz="3600" b="1"/>
              <a:t>》</a:t>
            </a:r>
            <a:r>
              <a:rPr lang="zh-CN" altLang="en-US" sz="3600" b="1"/>
              <a:t>。</a:t>
            </a:r>
            <a:endParaRPr lang="zh-CN" altLang="en-US" sz="3600"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918" y="-281940"/>
            <a:ext cx="8229600" cy="1143000"/>
          </a:xfrm>
        </p:spPr>
        <p:txBody>
          <a:bodyPr>
            <a:normAutofit/>
          </a:bodyPr>
          <a:lstStyle/>
          <a:p>
            <a:r>
              <a:rPr lang="zh-CN" altLang="en-US" sz="3200" b="1" smtClean="0">
                <a:solidFill>
                  <a:srgbClr val="FF0000"/>
                </a:solidFill>
              </a:rPr>
              <a:t>第十一章</a:t>
            </a:r>
            <a:endParaRPr lang="zh-CN" altLang="en-US" sz="3200" b="1">
              <a:solidFill>
                <a:srgbClr val="FF0000"/>
              </a:solidFill>
            </a:endParaRPr>
          </a:p>
        </p:txBody>
      </p:sp>
      <p:sp>
        <p:nvSpPr>
          <p:cNvPr id="3" name="内容占位符 2"/>
          <p:cNvSpPr>
            <a:spLocks noGrp="1"/>
          </p:cNvSpPr>
          <p:nvPr>
            <p:ph idx="1"/>
          </p:nvPr>
        </p:nvSpPr>
        <p:spPr>
          <a:xfrm>
            <a:off x="395536" y="544737"/>
            <a:ext cx="8229600" cy="2160240"/>
          </a:xfrm>
        </p:spPr>
        <p:txBody>
          <a:bodyPr/>
          <a:lstStyle/>
          <a:p>
            <a:pPr marL="0" indent="0">
              <a:buNone/>
            </a:pPr>
            <a:r>
              <a:rPr lang="zh-CN" altLang="en-US" b="1" smtClean="0"/>
              <a:t>          三十</a:t>
            </a:r>
            <a:r>
              <a:rPr lang="zh-CN" altLang="en-US" b="1" smtClean="0">
                <a:solidFill>
                  <a:srgbClr val="FF0000"/>
                </a:solidFill>
              </a:rPr>
              <a:t>辐</a:t>
            </a:r>
            <a:r>
              <a:rPr lang="zh-CN" altLang="en-US" b="1" smtClean="0"/>
              <a:t>共</a:t>
            </a:r>
            <a:r>
              <a:rPr lang="zh-CN" altLang="en-US" b="1"/>
              <a:t>一</a:t>
            </a:r>
            <a:r>
              <a:rPr lang="zh-CN" altLang="en-US" b="1" smtClean="0">
                <a:solidFill>
                  <a:srgbClr val="FF0000"/>
                </a:solidFill>
              </a:rPr>
              <a:t>毂</a:t>
            </a:r>
            <a:r>
              <a:rPr lang="zh-CN" altLang="en-US" b="1" smtClean="0"/>
              <a:t>，</a:t>
            </a:r>
            <a:r>
              <a:rPr lang="zh-CN" altLang="en-US" b="1">
                <a:solidFill>
                  <a:srgbClr val="FF0000"/>
                </a:solidFill>
              </a:rPr>
              <a:t>当其无，有车之</a:t>
            </a:r>
            <a:r>
              <a:rPr lang="zh-CN" altLang="en-US" b="1" smtClean="0">
                <a:solidFill>
                  <a:srgbClr val="FF0000"/>
                </a:solidFill>
              </a:rPr>
              <a:t>用</a:t>
            </a:r>
            <a:r>
              <a:rPr lang="zh-CN" altLang="en-US" b="1" smtClean="0"/>
              <a:t>。</a:t>
            </a:r>
            <a:r>
              <a:rPr lang="zh-CN" altLang="en-US" b="1">
                <a:solidFill>
                  <a:srgbClr val="FF0000"/>
                </a:solidFill>
              </a:rPr>
              <a:t>埏埴</a:t>
            </a:r>
            <a:r>
              <a:rPr lang="zh-CN" altLang="en-US" b="1"/>
              <a:t>以为</a:t>
            </a:r>
            <a:r>
              <a:rPr lang="zh-CN" altLang="en-US" b="1" smtClean="0"/>
              <a:t>器，</a:t>
            </a:r>
            <a:r>
              <a:rPr lang="zh-CN" altLang="en-US" b="1"/>
              <a:t>当其无，有器之用。凿</a:t>
            </a:r>
            <a:r>
              <a:rPr lang="zh-CN" altLang="en-US" b="1">
                <a:solidFill>
                  <a:srgbClr val="FF0000"/>
                </a:solidFill>
              </a:rPr>
              <a:t>户牖</a:t>
            </a:r>
            <a:r>
              <a:rPr lang="zh-CN" altLang="en-US" b="1"/>
              <a:t>以为</a:t>
            </a:r>
            <a:r>
              <a:rPr lang="zh-CN" altLang="en-US" b="1" smtClean="0"/>
              <a:t>室，</a:t>
            </a:r>
            <a:r>
              <a:rPr lang="zh-CN" altLang="en-US" b="1"/>
              <a:t>当其无，有室之用。故</a:t>
            </a:r>
            <a:r>
              <a:rPr lang="zh-CN" altLang="en-US" b="1">
                <a:solidFill>
                  <a:srgbClr val="FF0000"/>
                </a:solidFill>
              </a:rPr>
              <a:t>有之以为利，无之以为</a:t>
            </a:r>
            <a:r>
              <a:rPr lang="zh-CN" altLang="en-US" b="1" smtClean="0">
                <a:solidFill>
                  <a:srgbClr val="FF0000"/>
                </a:solidFill>
              </a:rPr>
              <a:t>用。</a:t>
            </a:r>
            <a:endParaRPr lang="zh-CN" altLang="en-US" b="1" smtClean="0">
              <a:solidFill>
                <a:srgbClr val="FF0000"/>
              </a:solidFill>
            </a:endParaRPr>
          </a:p>
        </p:txBody>
      </p:sp>
      <p:sp>
        <p:nvSpPr>
          <p:cNvPr id="5" name="TextBox 4"/>
          <p:cNvSpPr txBox="1"/>
          <p:nvPr/>
        </p:nvSpPr>
        <p:spPr>
          <a:xfrm>
            <a:off x="477322" y="2588905"/>
            <a:ext cx="8064896" cy="5692775"/>
          </a:xfrm>
          <a:prstGeom prst="rect">
            <a:avLst/>
          </a:prstGeom>
          <a:noFill/>
        </p:spPr>
        <p:txBody>
          <a:bodyPr wrap="square" rtlCol="0">
            <a:spAutoFit/>
          </a:bodyPr>
          <a:lstStyle/>
          <a:p>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辐</a:t>
            </a:r>
            <a:r>
              <a:rPr lang="en-US" altLang="zh-CN" sz="2800" b="1">
                <a:solidFill>
                  <a:srgbClr val="C00000"/>
                </a:solidFill>
                <a:latin typeface="楷体" panose="02010609060101010101" pitchFamily="49" charset="-122"/>
                <a:ea typeface="楷体" panose="02010609060101010101" pitchFamily="49" charset="-122"/>
              </a:rPr>
              <a:t>】 </a:t>
            </a:r>
            <a:r>
              <a:rPr lang="zh-CN" altLang="en-US" sz="2800" b="1" smtClean="0">
                <a:solidFill>
                  <a:srgbClr val="C00000"/>
                </a:solidFill>
              </a:rPr>
              <a:t>辐条</a:t>
            </a:r>
            <a:endParaRPr lang="en-US" altLang="zh-CN" sz="2800" b="1" smtClean="0">
              <a:solidFill>
                <a:srgbClr val="C00000"/>
              </a:solidFill>
            </a:endParaRPr>
          </a:p>
          <a:p>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毂（</a:t>
            </a:r>
            <a:r>
              <a:rPr lang="en-US" altLang="zh-CN" sz="2800" b="1" err="1" smtClean="0">
                <a:solidFill>
                  <a:srgbClr val="C00000"/>
                </a:solidFill>
              </a:rPr>
              <a:t>gǔ</a:t>
            </a:r>
            <a:r>
              <a:rPr lang="zh-CN" altLang="en-US" sz="2800" b="1" smtClean="0">
                <a:solidFill>
                  <a:srgbClr val="C00000"/>
                </a:solidFill>
              </a:rPr>
              <a:t>）</a:t>
            </a:r>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车轮的中心部位，周围与辐条的一端相接，中间的圆孔用来插车轴。</a:t>
            </a:r>
            <a:endParaRPr lang="en-US" altLang="zh-CN" sz="2800" b="1" smtClean="0">
              <a:solidFill>
                <a:srgbClr val="C00000"/>
              </a:solidFill>
            </a:endParaRPr>
          </a:p>
          <a:p>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latin typeface="+mn-ea"/>
              </a:rPr>
              <a:t>当其</a:t>
            </a:r>
            <a:r>
              <a:rPr lang="zh-CN" altLang="en-US" sz="2800" b="1">
                <a:solidFill>
                  <a:srgbClr val="C00000"/>
                </a:solidFill>
              </a:rPr>
              <a:t>无，有车之用</a:t>
            </a:r>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latin typeface="+mn-ea"/>
                <a:cs typeface="+mn-ea"/>
              </a:rPr>
              <a:t>车的功用正是产生于车毂的</a:t>
            </a:r>
            <a:r>
              <a:rPr lang="en-US" altLang="zh-CN" sz="2800" b="1" smtClean="0">
                <a:solidFill>
                  <a:srgbClr val="C00000"/>
                </a:solidFill>
                <a:latin typeface="+mn-ea"/>
                <a:cs typeface="+mn-ea"/>
              </a:rPr>
              <a:t>“</a:t>
            </a:r>
            <a:r>
              <a:rPr lang="zh-CN" altLang="en-US" sz="2800" b="1" smtClean="0">
                <a:solidFill>
                  <a:srgbClr val="C00000"/>
                </a:solidFill>
                <a:latin typeface="+mn-ea"/>
                <a:cs typeface="+mn-ea"/>
              </a:rPr>
              <a:t>无</a:t>
            </a:r>
            <a:r>
              <a:rPr lang="en-US" altLang="zh-CN" sz="2800" b="1" smtClean="0">
                <a:solidFill>
                  <a:srgbClr val="C00000"/>
                </a:solidFill>
                <a:latin typeface="+mn-ea"/>
                <a:cs typeface="+mn-ea"/>
              </a:rPr>
              <a:t>”</a:t>
            </a:r>
            <a:r>
              <a:rPr lang="zh-CN" altLang="en-US" sz="2800" b="1" smtClean="0">
                <a:solidFill>
                  <a:srgbClr val="C00000"/>
                </a:solidFill>
                <a:latin typeface="+mn-ea"/>
                <a:cs typeface="+mn-ea"/>
              </a:rPr>
              <a:t>。无，指车</a:t>
            </a:r>
            <a:r>
              <a:rPr lang="zh-CN" altLang="en-US" sz="2800" b="1">
                <a:solidFill>
                  <a:srgbClr val="C00000"/>
                </a:solidFill>
                <a:latin typeface="+mn-ea"/>
                <a:cs typeface="+mn-ea"/>
              </a:rPr>
              <a:t>毂的中空处。</a:t>
            </a:r>
            <a:endParaRPr lang="en-US" altLang="zh-CN" sz="2800" b="1" smtClean="0">
              <a:solidFill>
                <a:srgbClr val="C00000"/>
              </a:solidFill>
              <a:latin typeface="+mn-ea"/>
              <a:cs typeface="+mn-ea"/>
            </a:endParaRPr>
          </a:p>
          <a:p>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埏（</a:t>
            </a:r>
            <a:r>
              <a:rPr lang="en-US" altLang="zh-CN" sz="2800" b="1" err="1" smtClean="0">
                <a:solidFill>
                  <a:srgbClr val="C00000"/>
                </a:solidFill>
              </a:rPr>
              <a:t>shān</a:t>
            </a:r>
            <a:r>
              <a:rPr lang="zh-CN" altLang="en-US" sz="2800" b="1" smtClean="0">
                <a:solidFill>
                  <a:srgbClr val="C00000"/>
                </a:solidFill>
              </a:rPr>
              <a:t>）埴</a:t>
            </a:r>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a:solidFill>
                  <a:srgbClr val="C00000"/>
                </a:solidFill>
              </a:rPr>
              <a:t>和泥（制作陶器</a:t>
            </a:r>
            <a:r>
              <a:rPr lang="zh-CN" altLang="en-US" sz="2800" b="1" smtClean="0">
                <a:solidFill>
                  <a:srgbClr val="C00000"/>
                </a:solidFill>
              </a:rPr>
              <a:t>）。埏，揉和</a:t>
            </a:r>
            <a:r>
              <a:rPr lang="zh-CN" altLang="en-US" sz="2800" b="1">
                <a:solidFill>
                  <a:srgbClr val="C00000"/>
                </a:solidFill>
              </a:rPr>
              <a:t>；埴</a:t>
            </a:r>
            <a:r>
              <a:rPr lang="zh-CN" altLang="en-US" sz="2800" b="1" smtClean="0">
                <a:solidFill>
                  <a:srgbClr val="C00000"/>
                </a:solidFill>
              </a:rPr>
              <a:t>，黏土。</a:t>
            </a:r>
            <a:endParaRPr lang="en-US" altLang="zh-CN" sz="2800" b="1" smtClean="0">
              <a:solidFill>
                <a:srgbClr val="C00000"/>
              </a:solidFill>
            </a:endParaRPr>
          </a:p>
          <a:p>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户牖（</a:t>
            </a:r>
            <a:r>
              <a:rPr lang="en-US" altLang="zh-CN" sz="2800" b="1" err="1" smtClean="0">
                <a:solidFill>
                  <a:srgbClr val="C00000"/>
                </a:solidFill>
              </a:rPr>
              <a:t>yǒu</a:t>
            </a:r>
            <a:r>
              <a:rPr lang="zh-CN" altLang="en-US" sz="2800" b="1" smtClean="0">
                <a:solidFill>
                  <a:srgbClr val="C00000"/>
                </a:solidFill>
              </a:rPr>
              <a:t>）</a:t>
            </a:r>
            <a:r>
              <a:rPr lang="en-US" altLang="zh-CN" sz="2800" b="1" smtClean="0">
                <a:solidFill>
                  <a:srgbClr val="C00000"/>
                </a:solidFill>
                <a:latin typeface="楷体" panose="02010609060101010101" pitchFamily="49" charset="-122"/>
                <a:ea typeface="楷体" panose="02010609060101010101" pitchFamily="49" charset="-122"/>
              </a:rPr>
              <a:t>】</a:t>
            </a:r>
            <a:r>
              <a:rPr lang="zh-CN" altLang="en-US" sz="2800" b="1" smtClean="0">
                <a:solidFill>
                  <a:srgbClr val="C00000"/>
                </a:solidFill>
              </a:rPr>
              <a:t>门窗</a:t>
            </a:r>
            <a:endParaRPr lang="zh-CN" altLang="en-US" sz="2800" b="1" smtClean="0">
              <a:solidFill>
                <a:srgbClr val="C00000"/>
              </a:solidFill>
            </a:endParaRPr>
          </a:p>
          <a:p>
            <a:r>
              <a:rPr lang="zh-CN" altLang="en-US" sz="2800" b="1" smtClean="0">
                <a:solidFill>
                  <a:srgbClr val="C00000"/>
                </a:solidFill>
              </a:rPr>
              <a:t>【有之以为利，无之以为用】</a:t>
            </a:r>
            <a:r>
              <a:rPr lang="en-US" altLang="zh-CN" sz="2800" b="1" smtClean="0">
                <a:solidFill>
                  <a:srgbClr val="C00000"/>
                </a:solidFill>
              </a:rPr>
              <a:t>“</a:t>
            </a:r>
            <a:r>
              <a:rPr lang="zh-CN" altLang="en-US" sz="2800" b="1" smtClean="0">
                <a:solidFill>
                  <a:srgbClr val="C00000"/>
                </a:solidFill>
              </a:rPr>
              <a:t>有</a:t>
            </a:r>
            <a:r>
              <a:rPr lang="en-US" altLang="zh-CN" sz="2800" b="1" smtClean="0">
                <a:solidFill>
                  <a:srgbClr val="C00000"/>
                </a:solidFill>
              </a:rPr>
              <a:t>”</a:t>
            </a:r>
            <a:r>
              <a:rPr lang="zh-CN" altLang="en-US" sz="2800" b="1" smtClean="0">
                <a:solidFill>
                  <a:srgbClr val="C00000"/>
                </a:solidFill>
              </a:rPr>
              <a:t>（车子、器皿、屋室）供人方便利用，正是</a:t>
            </a:r>
            <a:r>
              <a:rPr lang="en-US" altLang="zh-CN" sz="2800" b="1" smtClean="0">
                <a:solidFill>
                  <a:srgbClr val="C00000"/>
                </a:solidFill>
              </a:rPr>
              <a:t>“</a:t>
            </a:r>
            <a:r>
              <a:rPr lang="zh-CN" altLang="en-US" sz="2800" b="1" smtClean="0">
                <a:solidFill>
                  <a:srgbClr val="C00000"/>
                </a:solidFill>
              </a:rPr>
              <a:t>无</a:t>
            </a:r>
            <a:r>
              <a:rPr lang="en-US" altLang="zh-CN" sz="2800" b="1" smtClean="0">
                <a:solidFill>
                  <a:srgbClr val="C00000"/>
                </a:solidFill>
              </a:rPr>
              <a:t>”</a:t>
            </a:r>
            <a:r>
              <a:rPr lang="zh-CN" altLang="en-US" sz="2800" b="1" smtClean="0">
                <a:solidFill>
                  <a:srgbClr val="C00000"/>
                </a:solidFill>
              </a:rPr>
              <a:t>起了作用。</a:t>
            </a:r>
            <a:endParaRPr lang="zh-CN" altLang="en-US" sz="2800" b="1" smtClean="0">
              <a:solidFill>
                <a:srgbClr val="C00000"/>
              </a:solidFill>
            </a:endParaRPr>
          </a:p>
          <a:p>
            <a:endParaRPr lang="zh-CN" altLang="en-US" sz="2800" b="1" smtClean="0">
              <a:solidFill>
                <a:srgbClr val="C00000"/>
              </a:solidFill>
            </a:endParaRPr>
          </a:p>
          <a:p>
            <a:endParaRPr lang="en-US" altLang="zh-CN" sz="2800" b="1" smtClean="0">
              <a:solidFill>
                <a:srgbClr val="C00000"/>
              </a:solidFill>
            </a:endParaRPr>
          </a:p>
          <a:p>
            <a:endParaRPr lang="zh-CN" altLang="en-US" sz="2800" b="1">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calcmode="lin" valueType="num">
                                      <p:cBhvr additive="base">
                                        <p:cTn id="2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additive="base">
                                        <p:cTn id="3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 calcmode="lin" valueType="num">
                                      <p:cBhvr additive="base">
                                        <p:cTn id="36"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5">
                                            <p:txEl>
                                              <p:pRg st="4" end="4"/>
                                            </p:txEl>
                                          </p:spTgt>
                                        </p:tgtEl>
                                        <p:attrNameLst>
                                          <p:attrName>style.visibility</p:attrName>
                                        </p:attrNameLst>
                                      </p:cBhvr>
                                      <p:to>
                                        <p:strVal val="visible"/>
                                      </p:to>
                                    </p:set>
                                    <p:anim calcmode="lin" valueType="num">
                                      <p:cBhvr additive="base">
                                        <p:cTn id="42"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5">
                                            <p:txEl>
                                              <p:pRg st="5" end="5"/>
                                            </p:txEl>
                                          </p:spTgt>
                                        </p:tgtEl>
                                        <p:attrNameLst>
                                          <p:attrName>style.visibility</p:attrName>
                                        </p:attrNameLst>
                                      </p:cBhvr>
                                      <p:to>
                                        <p:strVal val="visible"/>
                                      </p:to>
                                    </p:set>
                                    <p:anim calcmode="lin" valueType="num">
                                      <p:cBhvr additive="base">
                                        <p:cTn id="48"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60648"/>
            <a:ext cx="8229600" cy="1143000"/>
          </a:xfrm>
        </p:spPr>
        <p:txBody>
          <a:bodyPr>
            <a:normAutofit/>
          </a:bodyPr>
          <a:lstStyle/>
          <a:p>
            <a:pPr algn="l"/>
            <a:r>
              <a:rPr lang="zh-CN" altLang="en-US" sz="3200" b="1" smtClean="0">
                <a:solidFill>
                  <a:srgbClr val="FF0000"/>
                </a:solidFill>
              </a:rPr>
              <a:t>译文</a:t>
            </a:r>
            <a:endParaRPr lang="zh-CN" altLang="en-US" sz="3200" b="1">
              <a:solidFill>
                <a:srgbClr val="FF0000"/>
              </a:solidFill>
            </a:endParaRPr>
          </a:p>
        </p:txBody>
      </p:sp>
      <p:sp>
        <p:nvSpPr>
          <p:cNvPr id="3" name="内容占位符 2"/>
          <p:cNvSpPr>
            <a:spLocks noGrp="1"/>
          </p:cNvSpPr>
          <p:nvPr>
            <p:ph idx="1"/>
          </p:nvPr>
        </p:nvSpPr>
        <p:spPr>
          <a:xfrm>
            <a:off x="457200" y="1165860"/>
            <a:ext cx="8229600" cy="4525963"/>
          </a:xfrm>
        </p:spPr>
        <p:txBody>
          <a:bodyPr>
            <a:noAutofit/>
          </a:bodyPr>
          <a:lstStyle/>
          <a:p>
            <a:pPr marL="0" indent="0">
              <a:buNone/>
            </a:pPr>
            <a:r>
              <a:rPr lang="zh-CN" altLang="en-US" sz="4000" b="1" smtClean="0">
                <a:solidFill>
                  <a:schemeClr val="tx2">
                    <a:lumMod val="75000"/>
                  </a:schemeClr>
                </a:solidFill>
              </a:rPr>
              <a:t>          三十</a:t>
            </a:r>
            <a:r>
              <a:rPr lang="zh-CN" altLang="en-US" sz="4000" b="1">
                <a:solidFill>
                  <a:schemeClr val="tx2">
                    <a:lumMod val="75000"/>
                  </a:schemeClr>
                </a:solidFill>
              </a:rPr>
              <a:t>根辐条共用一根车毂，只有车毂中间是空的，才成就了车子的作用。和泥制作陶器，只有器皿中间是空的，才具备器皿的作用。开凿门窗来建造房屋，只有门窗四壁中间是空的，才具备房屋的作用。因此“有”</a:t>
            </a:r>
            <a:r>
              <a:rPr lang="zh-CN" altLang="en-US" sz="4000" b="1">
                <a:solidFill>
                  <a:schemeClr val="tx2">
                    <a:lumMod val="75000"/>
                  </a:schemeClr>
                </a:solidFill>
                <a:sym typeface="+mn-ea"/>
              </a:rPr>
              <a:t>车子、器皿、屋室等是一种</a:t>
            </a:r>
            <a:r>
              <a:rPr lang="zh-CN" altLang="en-US" sz="4000" b="1">
                <a:solidFill>
                  <a:schemeClr val="tx2">
                    <a:lumMod val="75000"/>
                  </a:schemeClr>
                </a:solidFill>
              </a:rPr>
              <a:t>便利，正是</a:t>
            </a:r>
            <a:r>
              <a:rPr lang="zh-CN" altLang="en-US" sz="4000" b="1" smtClean="0">
                <a:solidFill>
                  <a:schemeClr val="tx2">
                    <a:lumMod val="75000"/>
                  </a:schemeClr>
                </a:solidFill>
              </a:rPr>
              <a:t>“无”使它发挥了</a:t>
            </a:r>
            <a:r>
              <a:rPr lang="zh-CN" altLang="en-US" sz="4000" b="1">
                <a:solidFill>
                  <a:schemeClr val="tx2">
                    <a:lumMod val="75000"/>
                  </a:schemeClr>
                </a:solidFill>
              </a:rPr>
              <a:t>作用。</a:t>
            </a:r>
            <a:endParaRPr lang="zh-CN" altLang="en-US" sz="4000" b="1">
              <a:solidFill>
                <a:schemeClr val="tx2">
                  <a:lumMod val="75000"/>
                </a:schemeClr>
              </a:solidFill>
            </a:endParaRPr>
          </a:p>
          <a:p>
            <a:pPr marL="0" indent="0">
              <a:buNone/>
            </a:pPr>
            <a:r>
              <a:rPr lang="zh-CN" altLang="en-US" sz="4000" b="1" smtClean="0">
                <a:solidFill>
                  <a:schemeClr val="tx2">
                    <a:lumMod val="75000"/>
                  </a:schemeClr>
                </a:solidFill>
              </a:rPr>
              <a:t>。</a:t>
            </a:r>
            <a:endParaRPr lang="zh-CN" altLang="en-US" sz="4000" b="1">
              <a:solidFill>
                <a:schemeClr val="tx2">
                  <a:lumMod val="7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460" y="0"/>
            <a:ext cx="8229600" cy="465455"/>
          </a:xfrm>
        </p:spPr>
        <p:txBody>
          <a:bodyPr>
            <a:normAutofit fontScale="90000"/>
          </a:bodyPr>
          <a:lstStyle/>
          <a:p>
            <a:pPr algn="l"/>
            <a:r>
              <a:rPr lang="zh-CN" altLang="en-US" sz="3600" b="1" smtClean="0">
                <a:solidFill>
                  <a:schemeClr val="accent5">
                    <a:lumMod val="50000"/>
                  </a:schemeClr>
                </a:solidFill>
              </a:rPr>
              <a:t>解读</a:t>
            </a:r>
            <a:endParaRPr lang="zh-CN" altLang="en-US" sz="3600" b="1">
              <a:solidFill>
                <a:schemeClr val="accent5">
                  <a:lumMod val="50000"/>
                </a:schemeClr>
              </a:solidFill>
            </a:endParaRPr>
          </a:p>
        </p:txBody>
      </p:sp>
      <p:sp>
        <p:nvSpPr>
          <p:cNvPr id="3" name="内容占位符 2"/>
          <p:cNvSpPr>
            <a:spLocks noGrp="1"/>
          </p:cNvSpPr>
          <p:nvPr>
            <p:ph idx="1"/>
          </p:nvPr>
        </p:nvSpPr>
        <p:spPr>
          <a:xfrm>
            <a:off x="395605" y="464820"/>
            <a:ext cx="8229600" cy="6237605"/>
          </a:xfrm>
        </p:spPr>
        <p:txBody>
          <a:bodyPr>
            <a:normAutofit fontScale="80000"/>
          </a:bodyPr>
          <a:lstStyle/>
          <a:p>
            <a:pPr marL="0" indent="0">
              <a:lnSpc>
                <a:spcPct val="150000"/>
              </a:lnSpc>
              <a:buNone/>
            </a:pPr>
            <a:r>
              <a:rPr lang="zh-CN" altLang="en-US" b="1" smtClean="0"/>
              <a:t>         </a:t>
            </a:r>
            <a:r>
              <a:rPr lang="zh-CN" altLang="en-US" b="1" smtClean="0">
                <a:solidFill>
                  <a:srgbClr val="C00000"/>
                </a:solidFill>
              </a:rPr>
              <a:t>本章论述了“有”</a:t>
            </a:r>
            <a:r>
              <a:rPr lang="zh-CN" altLang="en-US" b="1">
                <a:solidFill>
                  <a:srgbClr val="C00000"/>
                </a:solidFill>
              </a:rPr>
              <a:t>与</a:t>
            </a:r>
            <a:r>
              <a:rPr lang="zh-CN" altLang="en-US" b="1" smtClean="0">
                <a:solidFill>
                  <a:srgbClr val="C00000"/>
                </a:solidFill>
              </a:rPr>
              <a:t>“无”的相对性。     </a:t>
            </a:r>
            <a:r>
              <a:rPr lang="zh-CN" altLang="en-US" b="1" smtClean="0"/>
              <a:t>即</a:t>
            </a:r>
            <a:r>
              <a:rPr lang="zh-CN" altLang="en-US" b="1"/>
              <a:t>实在之物与空虚</a:t>
            </a:r>
            <a:r>
              <a:rPr lang="zh-CN" altLang="en-US" b="1" smtClean="0"/>
              <a:t>部分之间的相互关系。 </a:t>
            </a:r>
            <a:endParaRPr lang="en-US" altLang="zh-CN" b="1" smtClean="0"/>
          </a:p>
          <a:p>
            <a:pPr marL="0" indent="0">
              <a:lnSpc>
                <a:spcPct val="150000"/>
              </a:lnSpc>
              <a:buNone/>
            </a:pPr>
            <a:r>
              <a:rPr lang="zh-CN" altLang="en-US" b="1" smtClean="0"/>
              <a:t>         通过</a:t>
            </a:r>
            <a:r>
              <a:rPr lang="zh-CN" altLang="en-US" b="1"/>
              <a:t>车、陶器和房屋的构成，阐述了有、无的关系。指出“无”（如陶器的中空部分，室内的空间）与“有”（如车幅，墙壁）二者同样重要，</a:t>
            </a:r>
            <a:r>
              <a:rPr lang="zh-CN" altLang="en-US" b="1" smtClean="0"/>
              <a:t>他们是</a:t>
            </a:r>
            <a:r>
              <a:rPr lang="zh-CN" altLang="en-US" b="1" smtClean="0">
                <a:solidFill>
                  <a:srgbClr val="C00000"/>
                </a:solidFill>
              </a:rPr>
              <a:t>相互依存、相互为用</a:t>
            </a:r>
            <a:r>
              <a:rPr lang="zh-CN" altLang="en-US" b="1" smtClean="0"/>
              <a:t>的，是无形的东西使有形的东西发挥作用。</a:t>
            </a:r>
            <a:r>
              <a:rPr lang="zh-CN" altLang="en-US">
                <a:solidFill>
                  <a:srgbClr val="000000"/>
                </a:solidFill>
                <a:sym typeface="Wingdings" panose="05000000000000000000" charset="0"/>
              </a:rPr>
              <a:t>本章所讲的这个观点对人们颇有启发，即不能仅仅关注有形物的价值，更要关注无形的东西（如精神，知识，智慧等）的价值。</a:t>
            </a:r>
            <a:endParaRPr lang="zh-CN" altLang="en-US"/>
          </a:p>
          <a:p>
            <a:pPr marL="0" indent="0">
              <a:lnSpc>
                <a:spcPct val="150000"/>
              </a:lnSpc>
              <a:buNone/>
            </a:pP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0685" y="-267491"/>
            <a:ext cx="8229600" cy="1143000"/>
          </a:xfrm>
        </p:spPr>
        <p:txBody>
          <a:bodyPr>
            <a:normAutofit/>
          </a:bodyPr>
          <a:lstStyle/>
          <a:p>
            <a:r>
              <a:rPr lang="zh-CN" altLang="en-US" sz="3200" b="1" smtClean="0">
                <a:solidFill>
                  <a:srgbClr val="FF0000"/>
                </a:solidFill>
              </a:rPr>
              <a:t>第二十四章</a:t>
            </a:r>
            <a:endParaRPr lang="zh-CN" altLang="en-US" sz="3200" b="1">
              <a:solidFill>
                <a:srgbClr val="FF0000"/>
              </a:solidFill>
            </a:endParaRPr>
          </a:p>
        </p:txBody>
      </p:sp>
      <p:sp>
        <p:nvSpPr>
          <p:cNvPr id="3" name="内容占位符 2"/>
          <p:cNvSpPr>
            <a:spLocks noGrp="1"/>
          </p:cNvSpPr>
          <p:nvPr>
            <p:ph idx="1"/>
          </p:nvPr>
        </p:nvSpPr>
        <p:spPr>
          <a:xfrm>
            <a:off x="-635" y="501015"/>
            <a:ext cx="9144635" cy="1728470"/>
          </a:xfrm>
        </p:spPr>
        <p:txBody>
          <a:bodyPr/>
          <a:lstStyle/>
          <a:p>
            <a:pPr marL="0" indent="0">
              <a:buNone/>
            </a:pPr>
            <a:r>
              <a:rPr lang="zh-CN" altLang="en-US" b="1" smtClean="0">
                <a:solidFill>
                  <a:srgbClr val="FF0000"/>
                </a:solidFill>
              </a:rPr>
              <a:t>企者</a:t>
            </a:r>
            <a:r>
              <a:rPr lang="zh-CN" altLang="en-US" b="1">
                <a:solidFill>
                  <a:srgbClr val="FF0000"/>
                </a:solidFill>
              </a:rPr>
              <a:t>不立</a:t>
            </a:r>
            <a:r>
              <a:rPr lang="zh-CN" altLang="en-US" b="1"/>
              <a:t>，</a:t>
            </a:r>
            <a:r>
              <a:rPr lang="zh-CN" altLang="en-US" b="1" smtClean="0">
                <a:solidFill>
                  <a:srgbClr val="FF0000"/>
                </a:solidFill>
              </a:rPr>
              <a:t>跨者</a:t>
            </a:r>
            <a:r>
              <a:rPr lang="zh-CN" altLang="en-US" b="1">
                <a:solidFill>
                  <a:srgbClr val="FF0000"/>
                </a:solidFill>
              </a:rPr>
              <a:t>不行</a:t>
            </a:r>
            <a:r>
              <a:rPr lang="zh-CN" altLang="en-US" b="1"/>
              <a:t>，</a:t>
            </a:r>
            <a:r>
              <a:rPr lang="zh-CN" altLang="en-US" b="1">
                <a:solidFill>
                  <a:srgbClr val="FF0000"/>
                </a:solidFill>
              </a:rPr>
              <a:t>自见者不明</a:t>
            </a:r>
            <a:r>
              <a:rPr lang="zh-CN" altLang="en-US" b="1"/>
              <a:t>，</a:t>
            </a:r>
            <a:r>
              <a:rPr lang="zh-CN" altLang="en-US" b="1">
                <a:solidFill>
                  <a:srgbClr val="FF0000"/>
                </a:solidFill>
              </a:rPr>
              <a:t>自是者不彰</a:t>
            </a:r>
            <a:r>
              <a:rPr lang="zh-CN" altLang="en-US" b="1"/>
              <a:t>，</a:t>
            </a:r>
            <a:r>
              <a:rPr lang="zh-CN" altLang="en-US" b="1">
                <a:solidFill>
                  <a:srgbClr val="FF0000"/>
                </a:solidFill>
              </a:rPr>
              <a:t>自伐</a:t>
            </a:r>
            <a:r>
              <a:rPr lang="zh-CN" altLang="en-US" b="1"/>
              <a:t>者无功，自矜者不</a:t>
            </a:r>
            <a:r>
              <a:rPr lang="zh-CN" altLang="en-US" b="1">
                <a:solidFill>
                  <a:srgbClr val="FF0000"/>
                </a:solidFill>
              </a:rPr>
              <a:t>长</a:t>
            </a:r>
            <a:r>
              <a:rPr lang="zh-CN" altLang="en-US" b="1"/>
              <a:t>。</a:t>
            </a:r>
            <a:r>
              <a:rPr lang="zh-CN" altLang="en-US" b="1">
                <a:solidFill>
                  <a:srgbClr val="FF0000"/>
                </a:solidFill>
              </a:rPr>
              <a:t>其在道也，曰余食赘</a:t>
            </a:r>
            <a:r>
              <a:rPr lang="zh-CN" altLang="en-US" b="1" smtClean="0">
                <a:solidFill>
                  <a:srgbClr val="FF0000"/>
                </a:solidFill>
              </a:rPr>
              <a:t>形，</a:t>
            </a:r>
            <a:r>
              <a:rPr lang="zh-CN" altLang="en-US" b="1">
                <a:solidFill>
                  <a:srgbClr val="FF0000"/>
                </a:solidFill>
              </a:rPr>
              <a:t>物或恶之</a:t>
            </a:r>
            <a:r>
              <a:rPr lang="zh-CN" altLang="en-US" b="1"/>
              <a:t>，故有道者不</a:t>
            </a:r>
            <a:r>
              <a:rPr lang="zh-CN" altLang="en-US" b="1">
                <a:solidFill>
                  <a:srgbClr val="FF0000"/>
                </a:solidFill>
              </a:rPr>
              <a:t>处</a:t>
            </a:r>
            <a:r>
              <a:rPr lang="zh-CN" altLang="en-US" b="1"/>
              <a:t>。</a:t>
            </a:r>
            <a:endParaRPr lang="zh-CN" altLang="en-US" b="1"/>
          </a:p>
        </p:txBody>
      </p:sp>
      <p:sp>
        <p:nvSpPr>
          <p:cNvPr id="4" name="TextBox 3"/>
          <p:cNvSpPr txBox="1"/>
          <p:nvPr/>
        </p:nvSpPr>
        <p:spPr>
          <a:xfrm>
            <a:off x="-38735" y="1957705"/>
            <a:ext cx="9182735" cy="5015865"/>
          </a:xfrm>
          <a:prstGeom prst="rect">
            <a:avLst/>
          </a:prstGeom>
          <a:noFill/>
        </p:spPr>
        <p:txBody>
          <a:bodyPr wrap="square" rtlCol="0">
            <a:spAutoFit/>
          </a:bodyPr>
          <a:lstStyle/>
          <a:p>
            <a:r>
              <a:rPr lang="en-US" altLang="zh-CN" sz="3200" b="1" smtClean="0">
                <a:solidFill>
                  <a:srgbClr val="C00000"/>
                </a:solidFill>
                <a:latin typeface="+mn-ea"/>
                <a:cs typeface="+mn-ea"/>
              </a:rPr>
              <a:t>【</a:t>
            </a:r>
            <a:r>
              <a:rPr lang="zh-CN" altLang="en-US" sz="3200" b="1" smtClean="0">
                <a:solidFill>
                  <a:srgbClr val="C00000"/>
                </a:solidFill>
                <a:latin typeface="+mn-ea"/>
                <a:cs typeface="+mn-ea"/>
              </a:rPr>
              <a:t>企者不立</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踮起脚的人不能久立。</a:t>
            </a:r>
            <a:endParaRPr lang="en-US" altLang="zh-CN" sz="3200" b="1" smtClean="0">
              <a:solidFill>
                <a:srgbClr val="C00000"/>
              </a:solidFill>
              <a:latin typeface="+mn-ea"/>
              <a:cs typeface="+mn-ea"/>
            </a:endParaRPr>
          </a:p>
          <a:p>
            <a:r>
              <a:rPr lang="en-US" altLang="zh-CN" sz="3200" b="1" smtClean="0">
                <a:solidFill>
                  <a:srgbClr val="C00000"/>
                </a:solidFill>
                <a:latin typeface="+mn-ea"/>
                <a:cs typeface="+mn-ea"/>
              </a:rPr>
              <a:t>【</a:t>
            </a:r>
            <a:r>
              <a:rPr lang="zh-CN" altLang="en-US" sz="3200" b="1" smtClean="0">
                <a:solidFill>
                  <a:srgbClr val="C00000"/>
                </a:solidFill>
                <a:latin typeface="+mn-ea"/>
                <a:cs typeface="+mn-ea"/>
              </a:rPr>
              <a:t>跨者不行</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跨大步的人行走不稳。</a:t>
            </a:r>
            <a:endParaRPr lang="en-US" altLang="zh-CN" sz="3200" b="1" smtClean="0">
              <a:solidFill>
                <a:srgbClr val="C00000"/>
              </a:solidFill>
              <a:latin typeface="+mn-ea"/>
              <a:cs typeface="+mn-ea"/>
            </a:endParaRPr>
          </a:p>
          <a:p>
            <a:r>
              <a:rPr lang="en-US" altLang="zh-CN" sz="3200" b="1" smtClean="0">
                <a:solidFill>
                  <a:srgbClr val="C00000"/>
                </a:solidFill>
                <a:latin typeface="+mn-ea"/>
                <a:cs typeface="+mn-ea"/>
              </a:rPr>
              <a:t>【</a:t>
            </a:r>
            <a:r>
              <a:rPr lang="zh-CN" altLang="en-US" sz="3200" b="1" smtClean="0">
                <a:solidFill>
                  <a:srgbClr val="C00000"/>
                </a:solidFill>
                <a:latin typeface="+mn-ea"/>
                <a:cs typeface="+mn-ea"/>
              </a:rPr>
              <a:t>自见者不明</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自我显露的不能显明。</a:t>
            </a:r>
            <a:endParaRPr lang="en-US" altLang="zh-CN" sz="3200" b="1" smtClean="0">
              <a:solidFill>
                <a:srgbClr val="C00000"/>
              </a:solidFill>
              <a:latin typeface="+mn-ea"/>
              <a:cs typeface="+mn-ea"/>
            </a:endParaRPr>
          </a:p>
          <a:p>
            <a:r>
              <a:rPr lang="en-US" altLang="zh-CN" sz="3200" b="1" smtClean="0">
                <a:solidFill>
                  <a:srgbClr val="C00000"/>
                </a:solidFill>
                <a:latin typeface="+mn-ea"/>
                <a:cs typeface="+mn-ea"/>
              </a:rPr>
              <a:t>【</a:t>
            </a:r>
            <a:r>
              <a:rPr lang="zh-CN" altLang="en-US" sz="3200" b="1" smtClean="0">
                <a:solidFill>
                  <a:srgbClr val="C00000"/>
                </a:solidFill>
                <a:latin typeface="+mn-ea"/>
                <a:cs typeface="+mn-ea"/>
              </a:rPr>
              <a:t>自是者不彰</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自以为是的不能彰显。</a:t>
            </a:r>
            <a:endParaRPr lang="en-US" altLang="zh-CN" sz="3200" b="1" smtClean="0">
              <a:solidFill>
                <a:srgbClr val="C00000"/>
              </a:solidFill>
              <a:latin typeface="+mn-ea"/>
              <a:cs typeface="+mn-ea"/>
            </a:endParaRPr>
          </a:p>
          <a:p>
            <a:r>
              <a:rPr lang="en-US" altLang="zh-CN" sz="3200" b="1" smtClean="0">
                <a:solidFill>
                  <a:srgbClr val="C00000"/>
                </a:solidFill>
                <a:latin typeface="+mn-ea"/>
                <a:cs typeface="+mn-ea"/>
              </a:rPr>
              <a:t>【</a:t>
            </a:r>
            <a:r>
              <a:rPr lang="zh-CN" altLang="en-US" sz="3200" b="1" smtClean="0">
                <a:solidFill>
                  <a:srgbClr val="C00000"/>
                </a:solidFill>
                <a:latin typeface="+mn-ea"/>
                <a:cs typeface="+mn-ea"/>
              </a:rPr>
              <a:t>自伐</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与下文的“自矜”都是自我夸耀的意思。</a:t>
            </a:r>
            <a:endParaRPr lang="zh-CN" altLang="en-US" sz="3200" b="1" smtClean="0">
              <a:solidFill>
                <a:srgbClr val="C00000"/>
              </a:solidFill>
              <a:latin typeface="+mn-ea"/>
              <a:cs typeface="+mn-ea"/>
            </a:endParaRPr>
          </a:p>
          <a:p>
            <a:r>
              <a:rPr lang="zh-CN" altLang="en-US" sz="3200" b="1" smtClean="0">
                <a:solidFill>
                  <a:srgbClr val="C00000"/>
                </a:solidFill>
                <a:latin typeface="+mn-ea"/>
                <a:cs typeface="+mn-ea"/>
              </a:rPr>
              <a:t>【长】长久。一说得到敬重。</a:t>
            </a:r>
            <a:endParaRPr lang="en-US" altLang="zh-CN" sz="3200" b="1" smtClean="0">
              <a:solidFill>
                <a:srgbClr val="C00000"/>
              </a:solidFill>
              <a:latin typeface="+mn-ea"/>
              <a:cs typeface="+mn-ea"/>
            </a:endParaRPr>
          </a:p>
          <a:p>
            <a:r>
              <a:rPr lang="en-US" altLang="zh-CN" sz="3200" b="1" smtClean="0">
                <a:solidFill>
                  <a:srgbClr val="C00000"/>
                </a:solidFill>
                <a:latin typeface="+mn-ea"/>
                <a:cs typeface="+mn-ea"/>
              </a:rPr>
              <a:t>【</a:t>
            </a:r>
            <a:r>
              <a:rPr lang="zh-CN" altLang="en-US" sz="3200" b="1" smtClean="0">
                <a:solidFill>
                  <a:srgbClr val="C00000"/>
                </a:solidFill>
                <a:latin typeface="+mn-ea"/>
                <a:cs typeface="+mn-ea"/>
              </a:rPr>
              <a:t>其在道也，曰余食赘（</a:t>
            </a:r>
            <a:r>
              <a:rPr lang="en-US" altLang="zh-CN" sz="3200" b="1" err="1" smtClean="0">
                <a:solidFill>
                  <a:srgbClr val="C00000"/>
                </a:solidFill>
                <a:latin typeface="+mn-ea"/>
                <a:cs typeface="+mn-ea"/>
              </a:rPr>
              <a:t>zhuì</a:t>
            </a:r>
            <a:r>
              <a:rPr lang="zh-CN" altLang="en-US" sz="3200" b="1" smtClean="0">
                <a:solidFill>
                  <a:srgbClr val="C00000"/>
                </a:solidFill>
                <a:latin typeface="+mn-ea"/>
                <a:cs typeface="+mn-ea"/>
              </a:rPr>
              <a:t>）行，物或恶之</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（自见、自是、自伐、自矜等行为）用道的观点来看，就叫作剩饭、赘瘤，人们常常厌恶它们。行，同</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形</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       </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处（</a:t>
            </a:r>
            <a:r>
              <a:rPr lang="en-US" altLang="zh-CN" sz="3200" b="1" err="1" smtClean="0">
                <a:solidFill>
                  <a:srgbClr val="C00000"/>
                </a:solidFill>
                <a:latin typeface="+mn-ea"/>
                <a:cs typeface="+mn-ea"/>
              </a:rPr>
              <a:t>chǔ</a:t>
            </a:r>
            <a:r>
              <a:rPr lang="zh-CN" altLang="en-US" sz="3200" b="1" smtClean="0">
                <a:solidFill>
                  <a:srgbClr val="C00000"/>
                </a:solidFill>
                <a:latin typeface="+mn-ea"/>
                <a:cs typeface="+mn-ea"/>
              </a:rPr>
              <a:t>）</a:t>
            </a:r>
            <a:r>
              <a:rPr lang="en-US" altLang="zh-CN" sz="3200" b="1" smtClean="0">
                <a:solidFill>
                  <a:srgbClr val="C00000"/>
                </a:solidFill>
                <a:latin typeface="+mn-ea"/>
                <a:cs typeface="+mn-ea"/>
              </a:rPr>
              <a:t>】</a:t>
            </a:r>
            <a:r>
              <a:rPr lang="zh-CN" altLang="en-US" sz="3200" b="1" smtClean="0">
                <a:solidFill>
                  <a:srgbClr val="C00000"/>
                </a:solidFill>
                <a:latin typeface="+mn-ea"/>
                <a:cs typeface="+mn-ea"/>
              </a:rPr>
              <a:t>为，做。</a:t>
            </a:r>
            <a:endParaRPr lang="zh-CN" altLang="en-US" sz="3200">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 calcmode="lin" valueType="num">
                                      <p:cBhvr additive="base">
                                        <p:cTn id="18"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 calcmode="lin" valueType="num">
                                      <p:cBhvr additive="base">
                                        <p:cTn id="24"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 calcmode="lin" valueType="num">
                                      <p:cBhvr additive="base">
                                        <p:cTn id="30"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 calcmode="lin" valueType="num">
                                      <p:cBhvr additive="base">
                                        <p:cTn id="36"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 calcmode="lin" valueType="num">
                                      <p:cBhvr additive="base">
                                        <p:cTn id="42"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4">
                                            <p:txEl>
                                              <p:pRg st="5" end="5"/>
                                            </p:txEl>
                                          </p:spTgt>
                                        </p:tgtEl>
                                        <p:attrNameLst>
                                          <p:attrName>style.visibility</p:attrName>
                                        </p:attrNameLst>
                                      </p:cBhvr>
                                      <p:to>
                                        <p:strVal val="visible"/>
                                      </p:to>
                                    </p:set>
                                    <p:anim calcmode="lin" valueType="num">
                                      <p:cBhvr additive="base">
                                        <p:cTn id="48"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xEl>
                                              <p:pRg st="6" end="6"/>
                                            </p:txEl>
                                          </p:spTgt>
                                        </p:tgtEl>
                                        <p:attrNameLst>
                                          <p:attrName>style.visibility</p:attrName>
                                        </p:attrNameLst>
                                      </p:cBhvr>
                                      <p:to>
                                        <p:strVal val="visible"/>
                                      </p:to>
                                    </p:set>
                                    <p:anim calcmode="lin" valueType="num">
                                      <p:cBhvr additive="base">
                                        <p:cTn id="54"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4821</Words>
  <Application>WPS 演示</Application>
  <PresentationFormat>On-screen Show (4:3)</PresentationFormat>
  <Paragraphs>169</Paragraphs>
  <Slides>24</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Arial</vt:lpstr>
      <vt:lpstr>宋体</vt:lpstr>
      <vt:lpstr>Wingdings</vt:lpstr>
      <vt:lpstr>楷体</vt:lpstr>
      <vt:lpstr>Calibri</vt:lpstr>
      <vt:lpstr>微软雅黑</vt:lpstr>
      <vt:lpstr>Arial Unicode MS</vt:lpstr>
      <vt:lpstr>隶书</vt:lpstr>
      <vt:lpstr>Wingdings</vt:lpstr>
      <vt:lpstr>Office 主题</vt:lpstr>
      <vt:lpstr>《老子》四章</vt:lpstr>
      <vt:lpstr>一、作者作品</vt:lpstr>
      <vt:lpstr>PowerPoint 演示文稿</vt:lpstr>
      <vt:lpstr>关于《老子》</vt:lpstr>
      <vt:lpstr>二、写作背景</vt:lpstr>
      <vt:lpstr>第十一章</vt:lpstr>
      <vt:lpstr>译文</vt:lpstr>
      <vt:lpstr>解读</vt:lpstr>
      <vt:lpstr>第二十四章</vt:lpstr>
      <vt:lpstr>译文</vt:lpstr>
      <vt:lpstr>解读</vt:lpstr>
      <vt:lpstr>第三十三章</vt:lpstr>
      <vt:lpstr>译文</vt:lpstr>
      <vt:lpstr>解读</vt:lpstr>
      <vt:lpstr>第六十四章</vt:lpstr>
      <vt:lpstr>译文</vt:lpstr>
      <vt:lpstr>PowerPoint 演示文稿</vt:lpstr>
      <vt:lpstr>PowerPoint 演示文稿</vt:lpstr>
      <vt:lpstr>PowerPoint 演示文稿</vt:lpstr>
      <vt:lpstr>解读</vt:lpstr>
      <vt:lpstr>PowerPoint 演示文稿</vt:lpstr>
      <vt:lpstr>本课内容告诉我们哪些为人处世的道理</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《老子》四章</dc:title>
  <dc:creator>Administrator</dc:creator>
  <cp:lastModifiedBy>Administrator</cp:lastModifiedBy>
  <cp:revision>36</cp:revision>
  <dcterms:created xsi:type="dcterms:W3CDTF">2020-09-03T11:35:00Z</dcterms:created>
  <dcterms:modified xsi:type="dcterms:W3CDTF">2020-09-23T07:59:07Z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2052-11.1.0.9021</vt:lpwstr>
  </property>
</Properties>
</file>