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3"/>
    <p:sldId id="271" r:id="rId4"/>
    <p:sldId id="264" r:id="rId5"/>
    <p:sldId id="263" r:id="rId6"/>
    <p:sldId id="257" r:id="rId7"/>
    <p:sldId id="371" r:id="rId8"/>
    <p:sldId id="392" r:id="rId9"/>
    <p:sldId id="393" r:id="rId10"/>
    <p:sldId id="363" r:id="rId11"/>
    <p:sldId id="394" r:id="rId12"/>
    <p:sldId id="396" r:id="rId13"/>
    <p:sldId id="397" r:id="rId14"/>
    <p:sldId id="398" r:id="rId15"/>
    <p:sldId id="395" r:id="rId16"/>
    <p:sldId id="402" r:id="rId17"/>
    <p:sldId id="408" r:id="rId18"/>
    <p:sldId id="409" r:id="rId19"/>
    <p:sldId id="410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li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6"/>
      </p:cViewPr>
      <p:guideLst>
        <p:guide orient="horz" pos="2118"/>
        <p:guide pos="28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8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88EBA1D-9E09-415D-BBCF-832E7E9BCD85}" type="datetime1">
              <a:rPr lang="zh-CN" altLang="en-US"/>
            </a:fld>
            <a:endParaRPr lang="zh-CN" altLang="en-US" sz="1200"/>
          </a:p>
        </p:txBody>
      </p:sp>
      <p:sp>
        <p:nvSpPr>
          <p:cNvPr id="1331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2560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eaLnBrk="0" hangingPunct="0">
              <a:spcBef>
                <a:spcPct val="3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3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3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3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spcBef>
                <a:spcPct val="3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8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166ADE5-8615-4FEA-ADD7-7220BD721245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908175" y="2947988"/>
            <a:ext cx="5184775" cy="1431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000000"/>
                </a:solidFill>
                <a:latin typeface="方正大标宋简体" panose="02010601030101010101" charset="-122"/>
                <a:ea typeface="方正大标宋简体" panose="02010601030101010101" charset="-122"/>
                <a:cs typeface="方正大标宋简体" panose="02010601030101010101" charset="-122"/>
                <a:sym typeface="方正大标宋简体" panose="02010601030101010101" charset="-122"/>
              </a:rPr>
              <a:t>八年级</a:t>
            </a:r>
            <a:r>
              <a:rPr lang="en-US" sz="4400">
                <a:solidFill>
                  <a:srgbClr val="000000"/>
                </a:solidFill>
                <a:latin typeface="方正大标宋简体" panose="02010601030101010101" charset="-122"/>
                <a:ea typeface="方正大标宋简体" panose="02010601030101010101" charset="-122"/>
                <a:cs typeface="方正大标宋简体" panose="02010601030101010101" charset="-122"/>
                <a:sym typeface="方正大标宋简体" panose="02010601030101010101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anose="02010601030101010101" charset="-122"/>
                <a:ea typeface="方正大标宋简体" panose="02010601030101010101" charset="-122"/>
                <a:cs typeface="方正大标宋简体" panose="02010601030101010101" charset="-122"/>
                <a:sym typeface="方正大标宋简体" panose="02010601030101010101" charset="-122"/>
              </a:rPr>
              <a:t>语文 </a:t>
            </a:r>
            <a:r>
              <a:rPr lang="en-US" sz="4400">
                <a:solidFill>
                  <a:srgbClr val="000000"/>
                </a:solidFill>
                <a:latin typeface="方正大标宋简体" panose="02010601030101010101" charset="-122"/>
                <a:ea typeface="方正大标宋简体" panose="02010601030101010101" charset="-122"/>
                <a:cs typeface="方正大标宋简体" panose="02010601030101010101" charset="-122"/>
                <a:sym typeface="方正大标宋简体" panose="02010601030101010101" charset="-122"/>
              </a:rPr>
              <a:t> </a:t>
            </a:r>
            <a:endParaRPr lang="zh-CN" altLang="en-US" sz="4400">
              <a:solidFill>
                <a:srgbClr val="000000"/>
              </a:solidFill>
              <a:latin typeface="方正大标宋简体" panose="02010601030101010101" charset="-122"/>
              <a:ea typeface="方正大标宋简体" panose="02010601030101010101" charset="-122"/>
              <a:cs typeface="方正大标宋简体" panose="02010601030101010101" charset="-122"/>
              <a:sym typeface="方正大标宋简体" panose="02010601030101010101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4400">
                <a:solidFill>
                  <a:srgbClr val="000000"/>
                </a:solidFill>
                <a:latin typeface="方正大标宋简体" panose="02010601030101010101" charset="-122"/>
                <a:ea typeface="方正大标宋简体" panose="02010601030101010101" charset="-122"/>
                <a:cs typeface="方正大标宋简体" panose="02010601030101010101" charset="-122"/>
                <a:sym typeface="方正大标宋简体" panose="02010601030101010101" charset="-122"/>
              </a:rPr>
              <a:t>上册</a:t>
            </a:r>
            <a:endParaRPr lang="zh-CN" altLang="en-US" sz="4400">
              <a:solidFill>
                <a:srgbClr val="000000"/>
              </a:solidFill>
              <a:latin typeface="方正大标宋简体" panose="02010601030101010101" charset="-122"/>
              <a:ea typeface="方正大标宋简体" panose="02010601030101010101" charset="-122"/>
              <a:cs typeface="方正大标宋简体" panose="02010601030101010101" charset="-122"/>
              <a:sym typeface="方正大标宋简体" panose="02010601030101010101" charset="-122"/>
            </a:endParaRPr>
          </a:p>
        </p:txBody>
      </p:sp>
      <p:sp>
        <p:nvSpPr>
          <p:cNvPr id="4099" name="TextBox 5"/>
          <p:cNvSpPr>
            <a:spLocks noChangeArrowheads="1"/>
          </p:cNvSpPr>
          <p:nvPr/>
        </p:nvSpPr>
        <p:spPr bwMode="auto">
          <a:xfrm>
            <a:off x="3348038" y="1844675"/>
            <a:ext cx="2286000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人教版</a:t>
            </a:r>
            <a:endParaRPr lang="zh-CN" altLang="en-US" sz="54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utoUpdateAnimBg="0"/>
      <p:bldP spid="4099" grpId="0" bldLvl="0" autoUpdateAnimBg="0"/>
      <p:bldP spid="4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/>
                <a:cs typeface="华文楷体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/>
              <a:cs typeface="华文楷体"/>
              <a:sym typeface="Candara" panose="020E0502030303020204" pitchFamily="34" charset="0"/>
            </a:endParaRPr>
          </a:p>
        </p:txBody>
      </p:sp>
      <p:grpSp>
        <p:nvGrpSpPr>
          <p:cNvPr id="46083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46084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交际</a:t>
            </a:r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指导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8685" y="2850609"/>
            <a:ext cx="8175253" cy="2677656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sz="1800" dirty="0"/>
              <a:t> </a:t>
            </a:r>
            <a:r>
              <a:rPr kumimoji="1" lang="zh-CN" altLang="en-US" sz="1800" dirty="0" smtClean="0"/>
              <a:t>          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某人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请客</a:t>
            </a:r>
            <a:r>
              <a:rPr kumimoji="1" lang="en-US" altLang="zh-CN" dirty="0">
                <a:latin typeface="华文新魏" panose="02010800040101010101" charset="-122"/>
                <a:ea typeface="华文新魏" panose="02010800040101010101" charset="-122"/>
              </a:rPr>
              <a:t>,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见有些人没来</a:t>
            </a:r>
            <a:r>
              <a:rPr kumimoji="1" lang="en-US" altLang="zh-CN" dirty="0">
                <a:latin typeface="华文新魏" panose="02010800040101010101" charset="-122"/>
                <a:ea typeface="华文新魏" panose="02010800040101010101" charset="-122"/>
              </a:rPr>
              <a:t>,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就说</a:t>
            </a:r>
            <a:r>
              <a:rPr kumimoji="1" lang="en-US" altLang="zh-CN" dirty="0">
                <a:latin typeface="华文新魏" panose="02010800040101010101" charset="-122"/>
                <a:ea typeface="华文新魏" panose="02010800040101010101" charset="-122"/>
              </a:rPr>
              <a:t>:“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该来的没来。”已经来了的一些人自感不受欢迎，拂袖而去。请客者又说：“不该走的走了。”于是，其他人也都走了。</a:t>
            </a:r>
            <a:endParaRPr kumimoji="1" lang="zh-CN" altLang="en-US" dirty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   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     </a:t>
            </a:r>
            <a:endParaRPr kumimoji="1" lang="en-US" altLang="zh-CN" dirty="0" smtClean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kumimoji="1" lang="en-US" altLang="zh-CN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 </a:t>
            </a:r>
            <a:r>
              <a:rPr kumimoji="1" lang="en-US" altLang="zh-CN" b="1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       </a:t>
            </a:r>
            <a:r>
              <a:rPr kumimoji="1" lang="zh-CN" altLang="en-US" dirty="0" smtClean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思考</a:t>
            </a:r>
            <a:r>
              <a:rPr kumimoji="1" lang="zh-CN" altLang="en-US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：主人如何说才不得罪人，才得体呢</a:t>
            </a:r>
            <a:r>
              <a:rPr kumimoji="1" lang="zh-CN" altLang="en-US" dirty="0" smtClean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？</a:t>
            </a:r>
            <a:endParaRPr kumimoji="1" lang="zh-CN" altLang="en-US" dirty="0">
              <a:solidFill>
                <a:srgbClr val="0000FF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3040063" y="336232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2" name="TextBox 1"/>
          <p:cNvSpPr txBox="1"/>
          <p:nvPr/>
        </p:nvSpPr>
        <p:spPr>
          <a:xfrm>
            <a:off x="395536" y="1484784"/>
            <a:ext cx="81915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（</a:t>
            </a: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2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）讲述的内容要适应所处的环境（自然环境、社会环境），也可以利用音乐、课件等营造氛围。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/>
                <a:cs typeface="华文楷体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/>
              <a:cs typeface="华文楷体"/>
              <a:sym typeface="Candara" panose="020E0502030303020204" pitchFamily="34" charset="0"/>
            </a:endParaRPr>
          </a:p>
        </p:txBody>
      </p:sp>
      <p:grpSp>
        <p:nvGrpSpPr>
          <p:cNvPr id="48131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48132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交际</a:t>
            </a:r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指导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95288" y="2060848"/>
            <a:ext cx="8161337" cy="4210050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1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）提前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确定中心话题，做好准备。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1800" dirty="0"/>
              <a:t>          </a:t>
            </a:r>
            <a:endParaRPr kumimoji="1" lang="zh-CN" altLang="en-US" sz="1800" dirty="0"/>
          </a:p>
          <a:p>
            <a:pPr>
              <a:buFont typeface="Arial" panose="020B0604020202020204" pitchFamily="34" charset="0"/>
              <a:buNone/>
            </a:pPr>
            <a:r>
              <a:rPr kumimoji="1" lang="zh-CN" altLang="en-US" sz="1800" dirty="0"/>
              <a:t>           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从前有个村子里有三个能说会道的人。一个是厨师，一个是裁缝，一个是车把式。谁家有什么事都请他们去帮忙。有一次，村上一哥俩分家，请这三人去“说和”。这三人先在厨师家碰头。厨师说：“去了，要快刀斩乱麻，别锅啦碗啦分不清。”赶车的接过话茬：“咱们也不是没管过这号事，前有车后有辙的，别太出格就行。”裁缝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说：“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我们办事不能太偏了，要针过得去，线过得去才行”。</a:t>
            </a:r>
            <a:endParaRPr kumimoji="1"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8313" y="1412875"/>
            <a:ext cx="8029575" cy="523220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讲述时要重点突出、条理清晰</a:t>
            </a:r>
            <a:endParaRPr lang="zh-CN" altLang="en-US" b="1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/>
                <a:cs typeface="华文楷体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/>
              <a:cs typeface="华文楷体"/>
              <a:sym typeface="Candara" panose="020E0502030303020204" pitchFamily="34" charset="0"/>
            </a:endParaRPr>
          </a:p>
        </p:txBody>
      </p:sp>
      <p:grpSp>
        <p:nvGrpSpPr>
          <p:cNvPr id="4915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49156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交际</a:t>
            </a:r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指导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39738" y="2513013"/>
            <a:ext cx="8116887" cy="519112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</a:t>
            </a:r>
            <a:endParaRPr lang="zh-CN" altLang="en-US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7050" y="1484784"/>
            <a:ext cx="8029575" cy="4785360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2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）注意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内容不能繁复，时间不宜太长，要清楚听者的注意力是有限的。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 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一次，美国著名作家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马克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·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吐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温听了一位演说家的募捐演讲，前十分钟，马克吐温被演说家的话语感动的热泪盈眶，他把自己身上所有的钱捐了出来。可一小时过去后，演说家还在重复着同样的话，马克吐温把钱拿回了一半。两个小时过去了，依然如故，最终马克吐温拿回了所有的钱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FF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</a:t>
            </a:r>
            <a:r>
              <a:rPr lang="zh-CN" altLang="en-US" dirty="0" smtClean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你</a:t>
            </a:r>
            <a:r>
              <a:rPr lang="zh-CN" altLang="en-US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知道为什么吗？</a:t>
            </a:r>
            <a:endParaRPr lang="zh-CN" altLang="en-US" dirty="0">
              <a:solidFill>
                <a:srgbClr val="0000FF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/>
                <a:cs typeface="华文楷体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/>
              <a:cs typeface="华文楷体"/>
              <a:sym typeface="Candara" panose="020E0502030303020204" pitchFamily="34" charset="0"/>
            </a:endParaRPr>
          </a:p>
        </p:txBody>
      </p:sp>
      <p:grpSp>
        <p:nvGrpSpPr>
          <p:cNvPr id="50179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50180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交际</a:t>
            </a:r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指导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39738" y="2513013"/>
            <a:ext cx="8116887" cy="3505200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1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）多用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短句，少用长句。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2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）多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用单句，少用复句。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3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）避免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使用生僻词语和专业术语。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4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）还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可以借助语速、语调、动作、表情等增加感染力。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7050" y="1557338"/>
            <a:ext cx="8029575" cy="523220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注意口语表达的特点</a:t>
            </a:r>
            <a:endParaRPr lang="zh-CN" altLang="en-US" b="1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/>
                <a:cs typeface="华文楷体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/>
              <a:cs typeface="华文楷体"/>
              <a:sym typeface="Candara" panose="020E0502030303020204" pitchFamily="34" charset="0"/>
            </a:endParaRPr>
          </a:p>
        </p:txBody>
      </p:sp>
      <p:grpSp>
        <p:nvGrpSpPr>
          <p:cNvPr id="47107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47108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交际</a:t>
            </a:r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指导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7050" y="1557338"/>
            <a:ext cx="8116888" cy="3970318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sz="1800" dirty="0">
                <a:solidFill>
                  <a:srgbClr val="800080"/>
                </a:solidFill>
              </a:rPr>
              <a:t>           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晚会帷幕徐徐拉开，女主持人姿态优美地步上舞台，不小心跌倒在地，观众哗然。此时，女主持人从容站起，神态自若地说了一句话，场内立刻掌声四起。她说的那句话是：（  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   ）</a:t>
            </a:r>
            <a:endParaRPr kumimoji="1" lang="zh-CN" altLang="en-US" dirty="0">
              <a:latin typeface="华文新魏" panose="02010800040101010101" charset="-122"/>
              <a:ea typeface="华文新魏" panose="02010800040101010101" charset="-122"/>
            </a:endParaRPr>
          </a:p>
          <a:p>
            <a:endParaRPr kumimoji="1" lang="en-US" altLang="zh-CN" dirty="0">
              <a:solidFill>
                <a:srgbClr val="0000FF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kumimoji="1" lang="en-US" altLang="zh-CN" dirty="0">
                <a:latin typeface="华文新魏" panose="02010800040101010101" charset="-122"/>
                <a:ea typeface="华文新魏" panose="02010800040101010101" charset="-122"/>
              </a:rPr>
              <a:t>    A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、对不起，我太紧张了，请不要见笑。</a:t>
            </a:r>
            <a:endParaRPr kumimoji="1" lang="zh-CN" altLang="en-US" dirty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kumimoji="1" lang="en-US" altLang="zh-CN" dirty="0">
                <a:latin typeface="华文新魏" panose="02010800040101010101" charset="-122"/>
                <a:ea typeface="华文新魏" panose="02010800040101010101" charset="-122"/>
              </a:rPr>
              <a:t>    B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、刚才，我是被大家的热情倾倒了。</a:t>
            </a:r>
            <a:endParaRPr kumimoji="1" lang="zh-CN" altLang="en-US" dirty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kumimoji="1" lang="en-US" altLang="zh-CN" dirty="0">
                <a:latin typeface="华文新魏" panose="02010800040101010101" charset="-122"/>
                <a:ea typeface="华文新魏" panose="02010800040101010101" charset="-122"/>
              </a:rPr>
              <a:t>    C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、对不起，我太激动了，失礼了。</a:t>
            </a:r>
            <a:endParaRPr kumimoji="1" lang="zh-CN" altLang="en-US" dirty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kumimoji="1" lang="en-US" altLang="zh-CN" dirty="0">
                <a:latin typeface="华文新魏" panose="02010800040101010101" charset="-122"/>
                <a:ea typeface="华文新魏" panose="02010800040101010101" charset="-122"/>
              </a:rPr>
              <a:t>    D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、不好意思，刚才我跌倒了，幸好没有扭伤脚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。</a:t>
            </a:r>
            <a:endParaRPr kumimoji="1"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3040063" y="336232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sp>
        <p:nvSpPr>
          <p:cNvPr id="2" name="TextBox 1"/>
          <p:cNvSpPr txBox="1"/>
          <p:nvPr/>
        </p:nvSpPr>
        <p:spPr>
          <a:xfrm>
            <a:off x="5292080" y="2833772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B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/>
                <a:cs typeface="华文楷体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/>
              <a:cs typeface="华文楷体"/>
              <a:sym typeface="Candara" panose="020E0502030303020204" pitchFamily="34" charset="0"/>
            </a:endParaRPr>
          </a:p>
        </p:txBody>
      </p:sp>
      <p:grpSp>
        <p:nvGrpSpPr>
          <p:cNvPr id="5427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54276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30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交际示例</a:t>
            </a:r>
            <a:endParaRPr lang="zh-CN" altLang="zh-CN" sz="30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0065" y="1483360"/>
            <a:ext cx="8036560" cy="4401205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我喜欢</a:t>
            </a:r>
            <a:r>
              <a:rPr kumimoji="1" lang="zh-CN" altLang="en-US" dirty="0" smtClean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的一位老师</a:t>
            </a:r>
            <a:endParaRPr kumimoji="1" lang="zh-CN" altLang="en-US" dirty="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        说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起我的班主任啊，嘿！第一印象就是黑，因为他黑，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所以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印象深刻。</a:t>
            </a:r>
            <a:endParaRPr kumimoji="1" lang="zh-CN" altLang="en-US" dirty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　　他是我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最喜欢的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老师。因为他身上总是散发着书香气味，也是因为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他教学生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的认真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劲儿。</a:t>
            </a:r>
            <a:endParaRPr kumimoji="1" lang="zh-CN" altLang="en-US" dirty="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　　上他的课，总是不犯困，因为他总是能把课堂上的气氛活跃起来。瞧，他又把我们都乐了，对着张骞说：“‘无能’休得无礼！”我们又一次大笑起来，就连他自己也笑了。随后，随着他的表情逐渐严肃起来，我们的笑声也戛然而止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。</a:t>
            </a:r>
            <a:endParaRPr kumimoji="1" lang="zh-CN" altLang="en-US" dirty="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3040063" y="336232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/>
                <a:cs typeface="华文楷体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/>
              <a:cs typeface="华文楷体"/>
              <a:sym typeface="Candara" panose="020E0502030303020204" pitchFamily="34" charset="0"/>
            </a:endParaRPr>
          </a:p>
        </p:txBody>
      </p:sp>
      <p:grpSp>
        <p:nvGrpSpPr>
          <p:cNvPr id="5427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54276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30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交际示例</a:t>
            </a:r>
            <a:endParaRPr lang="zh-CN" altLang="zh-CN" sz="30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7050" y="1557338"/>
            <a:ext cx="8029575" cy="3108543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        又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到我们跑操的时间了，同学们都立正站好，像军人一般，等候着长官下达命令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。</a:t>
            </a:r>
            <a:endParaRPr kumimoji="1" lang="en-US" altLang="zh-CN" dirty="0" smtClean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r>
              <a:rPr kumimoji="1" lang="en-US" altLang="zh-CN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      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“跑步走</a:t>
            </a:r>
            <a:r>
              <a:rPr kumimoji="1" lang="en-US" altLang="zh-CN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——”</a:t>
            </a:r>
            <a:r>
              <a:rPr kumimoji="1" lang="en-US" altLang="zh-CN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“121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，</a:t>
            </a:r>
            <a:r>
              <a:rPr kumimoji="1" lang="en-US" altLang="zh-CN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121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。”随着班主任的命令，我们整齐有力的号子喊了出来。“</a:t>
            </a:r>
            <a:r>
              <a:rPr kumimoji="1" lang="en-US" altLang="zh-CN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121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，</a:t>
            </a:r>
            <a:r>
              <a:rPr kumimoji="1" lang="en-US" altLang="zh-CN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121”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老师又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喊着。“立定！向左转！”我们面向着班主任，庄严的时刻，时间都凝固了。他一遍又一遍的为我们纠正着错误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。</a:t>
            </a:r>
            <a:endParaRPr kumimoji="1" lang="zh-CN" altLang="en-US" dirty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3040063" y="336232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/>
                <a:cs typeface="华文楷体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/>
              <a:cs typeface="华文楷体"/>
              <a:sym typeface="Candara" panose="020E0502030303020204" pitchFamily="34" charset="0"/>
            </a:endParaRPr>
          </a:p>
        </p:txBody>
      </p:sp>
      <p:grpSp>
        <p:nvGrpSpPr>
          <p:cNvPr id="5427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54276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30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交际示例</a:t>
            </a:r>
            <a:endParaRPr lang="zh-CN" altLang="zh-CN" sz="30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7050" y="1557338"/>
            <a:ext cx="8029575" cy="4401205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        一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次，我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同桌位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硬拉着我去班主任办公室，就在那一刻，我惊呆了，在门窗中我看到了一个中年男子在一堆堆作业中备课。我和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同桌小心地打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开门，一丝声音也不敢出。我们俩探了探头，看到老师还在书写着，我们像小偷一般慢慢探身进去了，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同桌喊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了声老师，班主任这才缓缓抬起头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来。因为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离老师很近，所以很容易看到老师满脸的皱纹，一丝莫名的感觉涌上心头，老师问：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“怎么了？”</a:t>
            </a:r>
            <a:r>
              <a:rPr kumimoji="1" lang="en-US" altLang="zh-CN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……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就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当我们出去时，我回头望了望老师，他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又</a:t>
            </a: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在伏案书写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了。</a:t>
            </a:r>
            <a:endParaRPr kumimoji="1" lang="zh-CN" altLang="en-US" dirty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3040063" y="336232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/>
                <a:cs typeface="华文楷体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/>
              <a:cs typeface="华文楷体"/>
              <a:sym typeface="Candara" panose="020E0502030303020204" pitchFamily="34" charset="0"/>
            </a:endParaRPr>
          </a:p>
        </p:txBody>
      </p:sp>
      <p:grpSp>
        <p:nvGrpSpPr>
          <p:cNvPr id="5427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54276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30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交际示例</a:t>
            </a:r>
            <a:endParaRPr lang="zh-CN" altLang="zh-CN" sz="30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7050" y="1557338"/>
            <a:ext cx="8029575" cy="1384995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　　老师啊，就是这么平凡的职业，造就了多少人才，老师啊，就是这么平凡的名称，多少人可望不可即。班主任老师，我们永远爱您！</a:t>
            </a:r>
            <a:endParaRPr kumimoji="1" lang="zh-CN" altLang="en-US" dirty="0"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3040063" y="336232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383" y="4005064"/>
            <a:ext cx="1954907" cy="1977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/>
                <a:cs typeface="华文楷体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/>
              <a:cs typeface="华文楷体"/>
              <a:sym typeface="Candara" panose="020E0502030303020204" pitchFamily="34" charset="0"/>
            </a:endParaRPr>
          </a:p>
        </p:txBody>
      </p:sp>
      <p:sp>
        <p:nvSpPr>
          <p:cNvPr id="16386" name="TextBox 1"/>
          <p:cNvSpPr>
            <a:spLocks noChangeArrowheads="1"/>
          </p:cNvSpPr>
          <p:nvPr/>
        </p:nvSpPr>
        <p:spPr bwMode="auto">
          <a:xfrm>
            <a:off x="468313" y="1155700"/>
            <a:ext cx="8175625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914400" indent="-914400" algn="ctr"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口语交际  讲述</a:t>
            </a:r>
            <a:endParaRPr lang="zh-CN" altLang="en-US" sz="4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6387" name="直线连接符 21"/>
          <p:cNvSpPr>
            <a:spLocks noChangeShapeType="1"/>
          </p:cNvSpPr>
          <p:nvPr/>
        </p:nvSpPr>
        <p:spPr bwMode="auto">
          <a:xfrm>
            <a:off x="2339975" y="1978025"/>
            <a:ext cx="4535488" cy="11113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6"/>
          <a:stretch>
            <a:fillRect/>
          </a:stretch>
        </p:blipFill>
        <p:spPr bwMode="auto">
          <a:xfrm>
            <a:off x="2267744" y="2492896"/>
            <a:ext cx="4680520" cy="3440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/>
                <a:cs typeface="华文楷体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/>
              <a:cs typeface="华文楷体"/>
              <a:sym typeface="Candara" panose="020E0502030303020204" pitchFamily="34" charset="0"/>
            </a:endParaRPr>
          </a:p>
        </p:txBody>
      </p:sp>
      <p:sp>
        <p:nvSpPr>
          <p:cNvPr id="5125" name="同侧圆角矩形 4"/>
          <p:cNvSpPr>
            <a:spLocks noChangeArrowheads="1"/>
          </p:cNvSpPr>
          <p:nvPr/>
        </p:nvSpPr>
        <p:spPr bwMode="auto">
          <a:xfrm>
            <a:off x="484188" y="757238"/>
            <a:ext cx="2000250" cy="515937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交际</a:t>
            </a:r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目标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18435" name="文本框 1"/>
          <p:cNvSpPr txBox="1">
            <a:spLocks noChangeArrowheads="1"/>
          </p:cNvSpPr>
          <p:nvPr/>
        </p:nvSpPr>
        <p:spPr bwMode="auto">
          <a:xfrm>
            <a:off x="395288" y="1628775"/>
            <a:ext cx="8248650" cy="3327400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1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．了解什么叫讲述，了解讲述在口语交际中的重要作用。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2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．学习在口语交际中讲述的基本方法，掌握口语表达的特点。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3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．进行口语实践，在实践中加深对讲述的体会。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482600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/>
                <a:cs typeface="华文楷体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/>
              <a:cs typeface="华文楷体"/>
              <a:sym typeface="Candara" panose="020E0502030303020204" pitchFamily="34" charset="0"/>
            </a:endParaRPr>
          </a:p>
        </p:txBody>
      </p:sp>
      <p:sp>
        <p:nvSpPr>
          <p:cNvPr id="17410" name="直线连接符 21"/>
          <p:cNvSpPr>
            <a:spLocks noChangeShapeType="1"/>
          </p:cNvSpPr>
          <p:nvPr/>
        </p:nvSpPr>
        <p:spPr bwMode="auto">
          <a:xfrm flipV="1">
            <a:off x="482600" y="13414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8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情景导入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68313" y="1484313"/>
            <a:ext cx="8175625" cy="2682875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同学们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，记得春晚中曾经有一句话流行了很久：一句话可以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成事，一句话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也可以败事。这足以说明语言在人与人交往中的重要作用，它能够传递信息，沟通感情。而讲述就是其中关键的一环，它能够帮助人们互相了解，真心以对。今天，我们就来学习在口语交际中如何讲述。</a:t>
            </a:r>
            <a:endParaRPr lang="en-US" altLang="zh-CN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072" y="4293096"/>
            <a:ext cx="1201999" cy="201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/>
                <a:cs typeface="华文楷体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/>
              <a:cs typeface="华文楷体"/>
              <a:sym typeface="Candara" panose="020E0502030303020204" pitchFamily="34" charset="0"/>
            </a:endParaRPr>
          </a:p>
        </p:txBody>
      </p:sp>
      <p:grpSp>
        <p:nvGrpSpPr>
          <p:cNvPr id="19458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19462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交际</a:t>
            </a:r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指导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7051" y="2513013"/>
            <a:ext cx="8141332" cy="519112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讲述就是把经历过的事情讲给别人听。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7050" y="1557338"/>
            <a:ext cx="8029575" cy="523220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一、什么</a:t>
            </a:r>
            <a:r>
              <a:rPr lang="zh-CN" altLang="en-US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是</a:t>
            </a:r>
            <a:r>
              <a:rPr lang="zh-CN" altLang="en-US" b="1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讲述</a:t>
            </a:r>
            <a:endParaRPr lang="zh-CN" altLang="en-US" b="1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" r="3067" b="5889"/>
          <a:stretch>
            <a:fillRect/>
          </a:stretch>
        </p:blipFill>
        <p:spPr bwMode="auto">
          <a:xfrm>
            <a:off x="2548219" y="3032125"/>
            <a:ext cx="3370475" cy="316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476046" y="3068960"/>
            <a:ext cx="21336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二、如何</a:t>
            </a:r>
            <a:endParaRPr lang="en-US" altLang="zh-CN" b="1" dirty="0" smtClean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讲述</a:t>
            </a:r>
            <a:endParaRPr lang="zh-CN" altLang="en-US" b="1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11267" name="AutoShape 3"/>
          <p:cNvSpPr/>
          <p:nvPr/>
        </p:nvSpPr>
        <p:spPr bwMode="auto">
          <a:xfrm>
            <a:off x="2195736" y="1916832"/>
            <a:ext cx="706438" cy="3095625"/>
          </a:xfrm>
          <a:prstGeom prst="leftBrace">
            <a:avLst>
              <a:gd name="adj1" fmla="val 3649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2771800" y="1844824"/>
            <a:ext cx="55260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注意讲述的对象和环境、氛围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826841" y="3212976"/>
            <a:ext cx="54530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讲述时做到重点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突出、条理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清晰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2915816" y="4653136"/>
            <a:ext cx="33988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注意口语表达的特点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交际</a:t>
            </a:r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指导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grpSp>
        <p:nvGrpSpPr>
          <p:cNvPr id="20491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20492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ldLvl="0" animBg="1"/>
      <p:bldP spid="11268" grpId="0" build="allAtOnce"/>
      <p:bldP spid="11269" grpId="0"/>
      <p:bldP spid="112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/>
                <a:cs typeface="华文楷体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/>
              <a:cs typeface="华文楷体"/>
              <a:sym typeface="Candara" panose="020E0502030303020204" pitchFamily="34" charset="0"/>
            </a:endParaRPr>
          </a:p>
        </p:txBody>
      </p:sp>
      <p:grpSp>
        <p:nvGrpSpPr>
          <p:cNvPr id="44035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44036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交际</a:t>
            </a:r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指导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7050" y="1557338"/>
            <a:ext cx="8116888" cy="523220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1.</a:t>
            </a:r>
            <a:r>
              <a:rPr lang="zh-CN" altLang="en-US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注意</a:t>
            </a:r>
            <a:r>
              <a:rPr lang="zh-CN" altLang="en-US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讲述的对象和环境、</a:t>
            </a:r>
            <a:r>
              <a:rPr lang="zh-CN" altLang="en-US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氛围</a:t>
            </a:r>
            <a:endParaRPr lang="en-US" altLang="zh-CN" dirty="0" smtClean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579438" y="2698874"/>
            <a:ext cx="8064500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（</a:t>
            </a:r>
            <a:r>
              <a:rPr lang="en-US" altLang="zh-CN" dirty="0" smtClean="0">
                <a:latin typeface="华文新魏" panose="02010800040101010101" charset="-122"/>
                <a:ea typeface="华文新魏" panose="02010800040101010101" charset="-122"/>
              </a:rPr>
              <a:t>1</a:t>
            </a:r>
            <a:r>
              <a:rPr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）注意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</a:rPr>
              <a:t>对象，有听众意识：听者不同，讲述的内容和方式各不相同，讲述时要有针对性。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4042" name="WordArt 10"/>
          <p:cNvSpPr>
            <a:spLocks noChangeArrowheads="1" noChangeShapeType="1" noTextEdit="1"/>
          </p:cNvSpPr>
          <p:nvPr/>
        </p:nvSpPr>
        <p:spPr bwMode="auto">
          <a:xfrm>
            <a:off x="2771775" y="4149725"/>
            <a:ext cx="3384550" cy="1295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4000" kern="10" dirty="0">
                <a:ln w="12700">
                  <a:solidFill>
                    <a:srgbClr val="FF0000"/>
                  </a:solidFill>
                  <a:round/>
                </a:ln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前车之鉴</a:t>
            </a:r>
            <a:endParaRPr lang="zh-CN" altLang="en-US" sz="4000" kern="10" dirty="0">
              <a:ln w="12700">
                <a:solidFill>
                  <a:srgbClr val="FF0000"/>
                </a:solidFill>
                <a:round/>
              </a:ln>
              <a:solidFill>
                <a:srgbClr val="0000FF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40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/>
                <a:cs typeface="华文楷体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/>
              <a:cs typeface="华文楷体"/>
              <a:sym typeface="Candara" panose="020E0502030303020204" pitchFamily="34" charset="0"/>
            </a:endParaRPr>
          </a:p>
        </p:txBody>
      </p:sp>
      <p:grpSp>
        <p:nvGrpSpPr>
          <p:cNvPr id="45059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45060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交际</a:t>
            </a:r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指导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39738" y="2513013"/>
            <a:ext cx="8116887" cy="519112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</a:t>
            </a:r>
            <a:endParaRPr lang="zh-CN" altLang="en-US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27050" y="1412776"/>
            <a:ext cx="8029575" cy="4785360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dirty="0">
                <a:latin typeface="华文新魏" panose="02010800040101010101" charset="-122"/>
                <a:ea typeface="华文新魏" panose="02010800040101010101" charset="-122"/>
              </a:rPr>
              <a:t>    </a:t>
            </a:r>
            <a:r>
              <a:rPr kumimoji="1" lang="zh-CN" altLang="en-US" dirty="0" smtClean="0">
                <a:latin typeface="华文新魏" panose="02010800040101010101" charset="-122"/>
                <a:ea typeface="华文新魏" panose="02010800040101010101" charset="-122"/>
              </a:rPr>
              <a:t>    </a:t>
            </a:r>
            <a:r>
              <a:rPr lang="zh-CN" altLang="en-US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朱元璋</a:t>
            </a:r>
            <a:r>
              <a:rPr lang="zh-CN" altLang="en-US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做了皇帝。有一天，他从前的一个苦朋友从乡下赶来找他，对他说：“我主万岁！当年微臣随驾扫荡庐州府，打破罐州城，汤元帅在逃，拿住豆将军，红孩儿当关，多亏菜将军。</a:t>
            </a:r>
            <a:r>
              <a:rPr lang="zh-CN" altLang="en-US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”朱元璋</a:t>
            </a:r>
            <a:r>
              <a:rPr lang="zh-CN" altLang="en-US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听他说得好听，就封他做了大官。</a:t>
            </a:r>
            <a:endParaRPr lang="zh-CN" altLang="en-US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    </a:t>
            </a:r>
            <a:r>
              <a:rPr lang="zh-CN" altLang="en-US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    这个</a:t>
            </a:r>
            <a:r>
              <a:rPr lang="zh-CN" altLang="en-US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消息让另一个苦朋友听见了。他心想：“同是那时一块儿玩的人，他去了有官做，我去了也不会倒霉吧。”他也就去了。和朱元璋一见面，他就直通通地说：“我主万岁！还记得吗？从前，你我都替人家看牛，有一天，我们在芦花荡里，把偷来的豆子在瓦罐里煮着。还没等煮</a:t>
            </a:r>
            <a:r>
              <a:rPr lang="zh-CN" altLang="en-US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熟，大家就抢</a:t>
            </a:r>
            <a:endParaRPr lang="zh-CN" altLang="en-US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/>
                <a:ea typeface="华文楷体"/>
                <a:cs typeface="华文楷体"/>
                <a:sym typeface="华文楷体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/>
                <a:cs typeface="华文楷体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/>
              <a:cs typeface="华文楷体"/>
              <a:sym typeface="Candara" panose="020E0502030303020204" pitchFamily="34" charset="0"/>
            </a:endParaRPr>
          </a:p>
        </p:txBody>
      </p:sp>
      <p:grpSp>
        <p:nvGrpSpPr>
          <p:cNvPr id="22530" name="组合 5"/>
          <p:cNvGrpSpPr/>
          <p:nvPr/>
        </p:nvGrpSpPr>
        <p:grpSpPr bwMode="auto">
          <a:xfrm>
            <a:off x="466725" y="1341438"/>
            <a:ext cx="2073275" cy="4762"/>
            <a:chOff x="0" y="0"/>
            <a:chExt cx="2071702" cy="5754"/>
          </a:xfrm>
        </p:grpSpPr>
        <p:sp>
          <p:nvSpPr>
            <p:cNvPr id="22534" name="直线连接符 21"/>
            <p:cNvSpPr>
              <a:spLocks noChangeShapeType="1"/>
            </p:cNvSpPr>
            <p:nvPr/>
          </p:nvSpPr>
          <p:spPr bwMode="auto">
            <a:xfrm flipV="1">
              <a:off x="0" y="0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5"/>
          <p:cNvSpPr>
            <a:spLocks noChangeArrowheads="1"/>
          </p:cNvSpPr>
          <p:nvPr/>
        </p:nvSpPr>
        <p:spPr bwMode="auto">
          <a:xfrm>
            <a:off x="452438" y="765175"/>
            <a:ext cx="2000250" cy="515938"/>
          </a:xfrm>
          <a:custGeom>
            <a:avLst/>
            <a:gdLst>
              <a:gd name="T0" fmla="*/ 86012 w 2000609"/>
              <a:gd name="T1" fmla="*/ 0 h 516419"/>
              <a:gd name="T2" fmla="*/ 1913164 w 2000609"/>
              <a:gd name="T3" fmla="*/ 0 h 516419"/>
              <a:gd name="T4" fmla="*/ 1999173 w 2000609"/>
              <a:gd name="T5" fmla="*/ 85752 h 516419"/>
              <a:gd name="T6" fmla="*/ 1999173 w 2000609"/>
              <a:gd name="T7" fmla="*/ 514497 h 516419"/>
              <a:gd name="T8" fmla="*/ 1999173 w 2000609"/>
              <a:gd name="T9" fmla="*/ 514497 h 516419"/>
              <a:gd name="T10" fmla="*/ 0 w 2000609"/>
              <a:gd name="T11" fmla="*/ 514497 h 516419"/>
              <a:gd name="T12" fmla="*/ 0 w 2000609"/>
              <a:gd name="T13" fmla="*/ 514497 h 516419"/>
              <a:gd name="T14" fmla="*/ 0 w 2000609"/>
              <a:gd name="T15" fmla="*/ 85752 h 516419"/>
              <a:gd name="T16" fmla="*/ 86012 w 2000609"/>
              <a:gd name="T17" fmla="*/ 0 h 5164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00609"/>
              <a:gd name="T28" fmla="*/ 0 h 516419"/>
              <a:gd name="T29" fmla="*/ 2000609 w 2000609"/>
              <a:gd name="T30" fmla="*/ 516419 h 5164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cubicBezTo>
                  <a:pt x="1962073" y="0"/>
                  <a:pt x="2000609" y="38536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6"/>
                  <a:pt x="38536" y="0"/>
                  <a:pt x="86072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>
            <a:noFill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交际</a:t>
            </a:r>
            <a:r>
              <a:rPr lang="zh-CN" altLang="en-US" sz="3000" b="1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指导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1970" y="1550670"/>
            <a:ext cx="8145780" cy="3539430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着吃，把罐子打破了，撒了一地的豆子，汤都泼在泥地里。你只顾从地下满</a:t>
            </a:r>
            <a:r>
              <a:rPr lang="zh-CN" altLang="en-US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把地抓</a:t>
            </a:r>
            <a:r>
              <a:rPr lang="zh-CN" altLang="en-US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豆子吃，却不小心把红草叶子也送进嘴里。叶子梗在喉咙口，最后吞</a:t>
            </a:r>
            <a:r>
              <a:rPr lang="zh-CN" altLang="en-US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了片青菜</a:t>
            </a:r>
            <a:r>
              <a:rPr lang="zh-CN" altLang="en-US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叶子才把红草带下肚里去了</a:t>
            </a:r>
            <a:r>
              <a:rPr lang="en-US" altLang="zh-CN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……”</a:t>
            </a:r>
            <a:endParaRPr lang="en-US" altLang="zh-CN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    </a:t>
            </a:r>
            <a:r>
              <a:rPr lang="en-US" altLang="zh-CN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    </a:t>
            </a:r>
            <a:r>
              <a:rPr lang="zh-CN" altLang="en-US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朱元璋</a:t>
            </a:r>
            <a:r>
              <a:rPr lang="zh-CN" altLang="en-US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没</a:t>
            </a:r>
            <a:r>
              <a:rPr lang="zh-CN" altLang="en-US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等他听</a:t>
            </a:r>
            <a:r>
              <a:rPr lang="zh-CN" altLang="en-US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完就连声大叫：“推出去斩了！推出去斩了！</a:t>
            </a:r>
            <a:r>
              <a:rPr lang="zh-CN" altLang="en-US" dirty="0" smtClean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”</a:t>
            </a:r>
            <a:endParaRPr lang="en-US" altLang="zh-CN" dirty="0" smtClean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kumimoji="1" lang="zh-CN" altLang="en-US" b="1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        </a:t>
            </a:r>
            <a:endParaRPr kumimoji="1" lang="en-US" altLang="zh-CN" b="1" dirty="0" smtClean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kumimoji="1" lang="en-US" altLang="zh-CN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 </a:t>
            </a:r>
            <a:r>
              <a:rPr kumimoji="1" lang="en-US" altLang="zh-CN" b="1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       </a:t>
            </a:r>
            <a:r>
              <a:rPr kumimoji="1" lang="zh-CN" altLang="en-US" dirty="0" smtClean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你</a:t>
            </a:r>
            <a:r>
              <a:rPr kumimoji="1" lang="zh-CN" altLang="en-US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能说说为什么会有这两种不同的结局吗</a:t>
            </a:r>
            <a:r>
              <a:rPr kumimoji="1" lang="zh-CN" altLang="en-US" dirty="0" smtClean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？</a:t>
            </a:r>
            <a:endParaRPr kumimoji="1" lang="zh-CN" altLang="en-US" dirty="0">
              <a:solidFill>
                <a:srgbClr val="0000FF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1619250" y="543750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2362</Words>
  <Application>WPS 演示</Application>
  <PresentationFormat>全屏显示(4:3)</PresentationFormat>
  <Paragraphs>157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黑体</vt:lpstr>
      <vt:lpstr>华文中宋</vt:lpstr>
      <vt:lpstr>方正大标宋简体</vt:lpstr>
      <vt:lpstr>华文楷体</vt:lpstr>
      <vt:lpstr>Candara</vt:lpstr>
      <vt:lpstr>华文新魏</vt:lpstr>
      <vt:lpstr>Arial Unicode MS</vt:lpstr>
      <vt:lpstr>微软雅黑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gaozhou</dc:creator>
  <cp:lastModifiedBy>Administrator</cp:lastModifiedBy>
  <cp:revision>243</cp:revision>
  <dcterms:created xsi:type="dcterms:W3CDTF">2015-06-24T13:23:00Z</dcterms:created>
  <dcterms:modified xsi:type="dcterms:W3CDTF">2018-07-05T04:51:11Z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