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92" r:id="rId3"/>
    <p:sldId id="257" r:id="rId4"/>
    <p:sldId id="258" r:id="rId5"/>
    <p:sldId id="259" r:id="rId6"/>
    <p:sldId id="260" r:id="rId7"/>
    <p:sldId id="261" r:id="rId8"/>
    <p:sldId id="262" r:id="rId9"/>
    <p:sldId id="278" r:id="rId10"/>
    <p:sldId id="263" r:id="rId11"/>
    <p:sldId id="279" r:id="rId12"/>
    <p:sldId id="264" r:id="rId13"/>
    <p:sldId id="280" r:id="rId14"/>
    <p:sldId id="265" r:id="rId15"/>
    <p:sldId id="281" r:id="rId16"/>
    <p:sldId id="266" r:id="rId17"/>
    <p:sldId id="282" r:id="rId18"/>
    <p:sldId id="267" r:id="rId19"/>
    <p:sldId id="268" r:id="rId20"/>
    <p:sldId id="283" r:id="rId21"/>
    <p:sldId id="284" r:id="rId22"/>
    <p:sldId id="269" r:id="rId23"/>
    <p:sldId id="285" r:id="rId24"/>
    <p:sldId id="270" r:id="rId25"/>
    <p:sldId id="286" r:id="rId26"/>
    <p:sldId id="271" r:id="rId27"/>
    <p:sldId id="287" r:id="rId28"/>
    <p:sldId id="272" r:id="rId29"/>
    <p:sldId id="288" r:id="rId30"/>
    <p:sldId id="273" r:id="rId31"/>
    <p:sldId id="289" r:id="rId32"/>
    <p:sldId id="274" r:id="rId33"/>
    <p:sldId id="290" r:id="rId34"/>
    <p:sldId id="291" r:id="rId35"/>
    <p:sldId id="275" r:id="rId36"/>
    <p:sldId id="277" r:id="rId37"/>
    <p:sldId id="276" r:id="rId38"/>
  </p:sldIdLst>
  <p:sldSz cx="9144000" cy="6858000" type="screen4x3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tags" Target="tags/tag1.xml" /><Relationship Id="rId4" Type="http://schemas.openxmlformats.org/officeDocument/2006/relationships/slide" Target="slides/slide3.xml" /><Relationship Id="rId40" Type="http://schemas.openxmlformats.org/officeDocument/2006/relationships/presProps" Target="presProps.xml" /><Relationship Id="rId41" Type="http://schemas.openxmlformats.org/officeDocument/2006/relationships/viewProps" Target="viewProps.xml" /><Relationship Id="rId42" Type="http://schemas.openxmlformats.org/officeDocument/2006/relationships/theme" Target="theme/theme1.xml" /><Relationship Id="rId43" Type="http://schemas.openxmlformats.org/officeDocument/2006/relationships/tableStyles" Target="tableStyles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5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135A-2C67-46AF-83A1-7546D4E0D01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D65AF-555C-4A04-AC74-EB654574192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135A-2C67-46AF-83A1-7546D4E0D01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D65AF-555C-4A04-AC74-EB654574192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135A-2C67-46AF-83A1-7546D4E0D01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D65AF-555C-4A04-AC74-EB6545741929}" type="slidenum">
              <a:rPr lang="zh-CN" altLang="en-US" smtClean="0"/>
              <a:t/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0" name="Freeform 19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135A-2C67-46AF-83A1-7546D4E0D01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D65AF-555C-4A04-AC74-EB6545741929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/>
          <p:nvPr/>
        </p:nvSpPr>
        <p:spPr bwMode="hidden">
          <a:xfrm>
            <a:off x="6047438" y="4203592"/>
            <a:ext cx="2876429" cy="714026"/>
          </a:xfrm>
          <a:custGeom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18"/>
          <p:cNvSpPr/>
          <p:nvPr/>
        </p:nvSpPr>
        <p:spPr bwMode="hidden">
          <a:xfrm>
            <a:off x="2619320" y="4075290"/>
            <a:ext cx="5544515" cy="850138"/>
          </a:xfrm>
          <a:custGeom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22"/>
          <p:cNvSpPr/>
          <p:nvPr/>
        </p:nvSpPr>
        <p:spPr bwMode="hidden">
          <a:xfrm>
            <a:off x="2828728" y="4087562"/>
            <a:ext cx="5467980" cy="774272"/>
          </a:xfrm>
          <a:custGeom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2" name="Freeform 26"/>
          <p:cNvSpPr/>
          <p:nvPr/>
        </p:nvSpPr>
        <p:spPr bwMode="hidden">
          <a:xfrm>
            <a:off x="5609489" y="4074174"/>
            <a:ext cx="3308000" cy="651549"/>
          </a:xfrm>
          <a:custGeom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 useBgFill="1">
        <p:nvSpPr>
          <p:cNvPr id="13" name="Freeform 10"/>
          <p:cNvSpPr/>
          <p:nvPr/>
        </p:nvSpPr>
        <p:spPr bwMode="hidden">
          <a:xfrm>
            <a:off x="211665" y="4058555"/>
            <a:ext cx="8723376" cy="1329874"/>
          </a:xfrm>
          <a:custGeom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135A-2C67-46AF-83A1-7546D4E0D01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D65AF-555C-4A04-AC74-EB654574192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135A-2C67-46AF-83A1-7546D4E0D01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D65AF-555C-4A04-AC74-EB6545741929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135A-2C67-46AF-83A1-7546D4E0D01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D65AF-555C-4A04-AC74-EB654574192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135A-2C67-46AF-83A1-7546D4E0D01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D65AF-555C-4A04-AC74-EB654574192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135A-2C67-46AF-83A1-7546D4E0D01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D65AF-555C-4A04-AC74-EB654574192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135A-2C67-46AF-83A1-7546D4E0D01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D65AF-555C-4A04-AC74-EB6545741929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ct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9" name="Freeform 28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14" name="Freeform 10"/>
            <p:cNvSpPr/>
            <p:nvPr/>
          </p:nvSpPr>
          <p:spPr bwMode="hidden">
            <a:xfrm>
              <a:off x="-3905250" y="4294188"/>
              <a:ext cx="13011150" cy="1892300"/>
            </a:xfrm>
            <a:custGeom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9135A-2C67-46AF-83A1-7546D4E0D01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D65AF-555C-4A04-AC74-EB6545741929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800000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/>
            <p:nvPr/>
          </p:nvSpPr>
          <p:spPr bwMode="hidden">
            <a:xfrm>
              <a:off x="4810125" y="4500563"/>
              <a:ext cx="4295775" cy="1016000"/>
            </a:xfrm>
            <a:custGeom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8"/>
            <p:cNvSpPr/>
            <p:nvPr/>
          </p:nvSpPr>
          <p:spPr bwMode="hidden">
            <a:xfrm>
              <a:off x="-309563" y="4318000"/>
              <a:ext cx="8280401" cy="1209675"/>
            </a:xfrm>
            <a:custGeom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22"/>
            <p:cNvSpPr/>
            <p:nvPr/>
          </p:nvSpPr>
          <p:spPr bwMode="hidden">
            <a:xfrm>
              <a:off x="3175" y="4335463"/>
              <a:ext cx="8166100" cy="1101725"/>
            </a:xfrm>
            <a:custGeom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6"/>
            <p:cNvSpPr/>
            <p:nvPr/>
          </p:nvSpPr>
          <p:spPr bwMode="hidden">
            <a:xfrm>
              <a:off x="4156075" y="4316413"/>
              <a:ext cx="4940300" cy="927100"/>
            </a:xfrm>
            <a:custGeom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 useBgFill="1">
          <p:nvSpPr>
            <p:cNvPr id="21" name="Freeform 10"/>
            <p:cNvSpPr/>
            <p:nvPr/>
          </p:nvSpPr>
          <p:spPr bwMode="hidden">
            <a:xfrm>
              <a:off x="-3905251" y="4294188"/>
              <a:ext cx="13027839" cy="1892300"/>
            </a:xfrm>
            <a:custGeom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429135A-2C67-46AF-83A1-7546D4E0D01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B7D65AF-555C-4A04-AC74-EB6545741929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Tx/>
        <a:buFont typeface="Symbol" panose="05050102010706020507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580" indent="-274320" algn="l" defTabSz="914400" rtl="0" eaLnBrk="1" latinLnBrk="0" hangingPunct="1">
        <a:spcBef>
          <a:spcPct val="20000"/>
        </a:spcBef>
        <a:buClr>
          <a:schemeClr val="accent1"/>
        </a:buClr>
        <a:buSzTx/>
        <a:buFont typeface="Symbol" panose="05050102010706020507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980" indent="-228600" algn="l" defTabSz="914400" rtl="0" eaLnBrk="1" latinLnBrk="0" hangingPunct="1">
        <a:spcBef>
          <a:spcPct val="20000"/>
        </a:spcBef>
        <a:buClr>
          <a:schemeClr val="accent1"/>
        </a:buClr>
        <a:buSzTx/>
        <a:buFont typeface="Symbol" panose="05050102010706020507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Tx/>
        <a:buFont typeface="Symbol" panose="05050102010706020507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Tx/>
        <a:buFont typeface="Symbol" panose="05050102010706020507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5"/>
        </a:spcBef>
        <a:buClr>
          <a:schemeClr val="accent1"/>
        </a:buClr>
        <a:buFont typeface="Symbol" panose="05050102010706020507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2816"/>
            <a:ext cx="7772400" cy="2448272"/>
          </a:xfrm>
        </p:spPr>
        <p:txBody>
          <a:bodyPr>
            <a:normAutofit/>
          </a:bodyPr>
          <a:lstStyle/>
          <a:p>
            <a:r>
              <a:rPr lang="zh-CN" altLang="zh-CN" b="1" smtClean="0"/>
              <a:t>高考前一个月，</a:t>
            </a:r>
            <a:br>
              <a:rPr lang="en-US" altLang="zh-CN" b="1" smtClean="0"/>
            </a:br>
            <a:r>
              <a:rPr lang="zh-CN" altLang="zh-CN" b="1" smtClean="0"/>
              <a:t>如何合理安排时间高效冲刺？</a:t>
            </a:r>
            <a:br>
              <a:rPr lang="zh-CN" altLang="zh-CN" smtClean="0"/>
            </a:b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509120"/>
            <a:ext cx="6400800" cy="1129680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404664"/>
            <a:ext cx="8748464" cy="64533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2.</a:t>
            </a:r>
            <a:r>
              <a:rPr lang="zh-CN" altLang="zh-CN" b="1" smtClean="0">
                <a:solidFill>
                  <a:srgbClr val="FF0000"/>
                </a:solidFill>
              </a:rPr>
              <a:t>数学</a:t>
            </a:r>
            <a:r>
              <a:rPr lang="zh-CN" altLang="en-US" b="1" smtClean="0">
                <a:solidFill>
                  <a:srgbClr val="FF0000"/>
                </a:solidFill>
              </a:rPr>
              <a:t>：</a:t>
            </a:r>
            <a:r>
              <a:rPr lang="zh-CN" altLang="zh-CN" b="1" smtClean="0">
                <a:solidFill>
                  <a:srgbClr val="FF0000"/>
                </a:solidFill>
              </a:rPr>
              <a:t>别</a:t>
            </a:r>
            <a:r>
              <a:rPr lang="zh-CN" altLang="zh-CN" b="1">
                <a:solidFill>
                  <a:srgbClr val="FF0000"/>
                </a:solidFill>
              </a:rPr>
              <a:t>再抠难题，要回归基础</a:t>
            </a:r>
            <a:endParaRPr lang="zh-CN" altLang="zh-CN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/>
              <a:t> </a:t>
            </a:r>
            <a:r>
              <a:rPr lang="zh-CN" altLang="zh-CN" b="1" smtClean="0"/>
              <a:t>面</a:t>
            </a:r>
            <a:r>
              <a:rPr lang="zh-CN" altLang="zh-CN" b="1"/>
              <a:t>对数学这个难啃的硬骨头：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 </a:t>
            </a:r>
            <a:r>
              <a:rPr lang="zh-CN" altLang="zh-CN" b="1" smtClean="0"/>
              <a:t>第</a:t>
            </a:r>
            <a:r>
              <a:rPr lang="zh-CN" altLang="zh-CN" b="1"/>
              <a:t>一，要有一个良好的心态。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 </a:t>
            </a:r>
            <a:r>
              <a:rPr lang="zh-CN" altLang="zh-CN" b="1" smtClean="0"/>
              <a:t>第</a:t>
            </a:r>
            <a:r>
              <a:rPr lang="zh-CN" altLang="zh-CN" b="1"/>
              <a:t>二，继续完善知识体系。更多地是做题、做</a:t>
            </a:r>
            <a:r>
              <a:rPr lang="zh-CN" altLang="zh-CN" b="1" smtClean="0"/>
              <a:t>模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拟</a:t>
            </a:r>
            <a:r>
              <a:rPr lang="zh-CN" altLang="zh-CN" b="1"/>
              <a:t>题。对于做错的问题，要分析这些题考察了</a:t>
            </a:r>
            <a:r>
              <a:rPr lang="zh-CN" altLang="zh-CN" b="1" smtClean="0"/>
              <a:t>哪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些</a:t>
            </a:r>
            <a:r>
              <a:rPr lang="zh-CN" altLang="zh-CN" b="1"/>
              <a:t>知识及哪些知识的用法，对于这个用法是否</a:t>
            </a:r>
            <a:r>
              <a:rPr lang="zh-CN" altLang="zh-CN" b="1" smtClean="0"/>
              <a:t>已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经</a:t>
            </a:r>
            <a:r>
              <a:rPr lang="zh-CN" altLang="zh-CN" b="1"/>
              <a:t>掌握，将其完善到自己的知识体系中。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 </a:t>
            </a:r>
            <a:r>
              <a:rPr lang="zh-CN" altLang="zh-CN" b="1" smtClean="0"/>
              <a:t>第</a:t>
            </a:r>
            <a:r>
              <a:rPr lang="zh-CN" altLang="zh-CN" b="1"/>
              <a:t>三，逐渐回归到基础知识、基础技能</a:t>
            </a:r>
            <a:r>
              <a:rPr lang="en-US" altLang="zh-CN" b="1"/>
              <a:t>(</a:t>
            </a:r>
            <a:r>
              <a:rPr lang="zh-CN" altLang="zh-CN" b="1"/>
              <a:t>计算的</a:t>
            </a:r>
            <a:r>
              <a:rPr lang="zh-CN" altLang="zh-CN" b="1" smtClean="0"/>
              <a:t>准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确</a:t>
            </a:r>
            <a:r>
              <a:rPr lang="zh-CN" altLang="zh-CN" b="1"/>
              <a:t>性</a:t>
            </a:r>
            <a:r>
              <a:rPr lang="en-US" altLang="zh-CN" b="1"/>
              <a:t>)</a:t>
            </a:r>
            <a:r>
              <a:rPr lang="zh-CN" altLang="zh-CN" b="1"/>
              <a:t>的练习上。</a:t>
            </a:r>
            <a:endParaRPr lang="zh-CN" altLang="zh-CN" b="1"/>
          </a:p>
          <a:p>
            <a:pPr>
              <a:buNone/>
            </a:pPr>
            <a:r>
              <a:rPr lang="en-US" altLang="zh-CN"/>
              <a:t> </a:t>
            </a:r>
            <a:endParaRPr lang="zh-CN" altLang="zh-CN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260648"/>
            <a:ext cx="8532440" cy="63367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zh-CN" b="1" smtClean="0">
                <a:solidFill>
                  <a:srgbClr val="FF0000"/>
                </a:solidFill>
              </a:rPr>
              <a:t>第四，细节是提分的考前有效手段之一。</a:t>
            </a:r>
            <a:r>
              <a:rPr lang="zh-CN" altLang="zh-CN" b="1" smtClean="0"/>
              <a:t>对于主体知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识，那些同一道解答题经常得</a:t>
            </a:r>
            <a:r>
              <a:rPr lang="en-US" altLang="zh-CN" b="1" smtClean="0"/>
              <a:t>4</a:t>
            </a:r>
            <a:r>
              <a:rPr lang="zh-CN" altLang="zh-CN" b="1" smtClean="0"/>
              <a:t>分的，在高考中也很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难拿满分；但如果你拿了</a:t>
            </a:r>
            <a:r>
              <a:rPr lang="en-US" altLang="zh-CN" b="1" smtClean="0"/>
              <a:t>8</a:t>
            </a:r>
            <a:r>
              <a:rPr lang="zh-CN" altLang="zh-CN" b="1" smtClean="0"/>
              <a:t>分、</a:t>
            </a:r>
            <a:r>
              <a:rPr lang="en-US" altLang="zh-CN" b="1" smtClean="0"/>
              <a:t>10</a:t>
            </a:r>
            <a:r>
              <a:rPr lang="zh-CN" altLang="zh-CN" b="1" smtClean="0"/>
              <a:t>分，就说明完全有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能力去拿满分，就一定要从细节入手，比如说表达形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式：集合、定义域、值域、单调区间；比如范围中的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端点值；直线与圆锥曲线位置关系的直线斜率存在与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否的计算。严谨是数学的学科特点。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 </a:t>
            </a:r>
            <a:r>
              <a:rPr lang="zh-CN" altLang="zh-CN" b="1" smtClean="0">
                <a:solidFill>
                  <a:srgbClr val="FF0000"/>
                </a:solidFill>
              </a:rPr>
              <a:t>第五，要有计划地将错题再做一遍，想一下当时做错</a:t>
            </a:r>
            <a:endParaRPr lang="en-US" altLang="zh-CN" b="1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zh-CN" b="1" smtClean="0">
                <a:solidFill>
                  <a:srgbClr val="FF0000"/>
                </a:solidFill>
              </a:rPr>
              <a:t>的原因。</a:t>
            </a:r>
            <a:r>
              <a:rPr lang="zh-CN" altLang="zh-CN" b="1" smtClean="0"/>
              <a:t>如果继续出错，做标记，过段时间再做，直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到做对为止。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 </a:t>
            </a:r>
            <a:r>
              <a:rPr lang="zh-CN" altLang="zh-CN" b="1" smtClean="0">
                <a:solidFill>
                  <a:srgbClr val="FF0000"/>
                </a:solidFill>
              </a:rPr>
              <a:t>第六，考前坚持掐点做模拟题。</a:t>
            </a:r>
            <a:r>
              <a:rPr lang="zh-CN" altLang="zh-CN" b="1" smtClean="0"/>
              <a:t>检验自己知识的掌握，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锻炼计算，调整考试心态。</a:t>
            </a:r>
            <a:endParaRPr lang="zh-CN" altLang="zh-CN" b="1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332656"/>
            <a:ext cx="8604448" cy="65253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b="1">
                <a:solidFill>
                  <a:srgbClr val="FF0000"/>
                </a:solidFill>
              </a:rPr>
              <a:t>3</a:t>
            </a:r>
            <a:r>
              <a:rPr lang="zh-CN" altLang="zh-CN" b="1">
                <a:solidFill>
                  <a:srgbClr val="FF0000"/>
                </a:solidFill>
              </a:rPr>
              <a:t>英</a:t>
            </a:r>
            <a:r>
              <a:rPr lang="zh-CN" altLang="zh-CN" b="1" smtClean="0">
                <a:solidFill>
                  <a:srgbClr val="FF0000"/>
                </a:solidFill>
              </a:rPr>
              <a:t>语</a:t>
            </a:r>
            <a:r>
              <a:rPr lang="zh-CN" altLang="en-US" b="1">
                <a:solidFill>
                  <a:srgbClr val="FF0000"/>
                </a:solidFill>
              </a:rPr>
              <a:t>：</a:t>
            </a:r>
            <a:r>
              <a:rPr lang="zh-CN" altLang="zh-CN" b="1" smtClean="0">
                <a:solidFill>
                  <a:srgbClr val="FF0000"/>
                </a:solidFill>
              </a:rPr>
              <a:t>反</a:t>
            </a:r>
            <a:r>
              <a:rPr lang="zh-CN" altLang="zh-CN" b="1">
                <a:solidFill>
                  <a:srgbClr val="FF0000"/>
                </a:solidFill>
              </a:rPr>
              <a:t>复演练历年高考真题</a:t>
            </a:r>
            <a:endParaRPr lang="zh-CN" altLang="zh-CN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/>
              <a:t> </a:t>
            </a:r>
            <a:r>
              <a:rPr lang="zh-CN" altLang="zh-CN" b="1" smtClean="0"/>
              <a:t>一</a:t>
            </a:r>
            <a:r>
              <a:rPr lang="zh-CN" altLang="zh-CN" b="1"/>
              <a:t>、紧跟老师的复习节奏，不要漫无目的地</a:t>
            </a:r>
            <a:r>
              <a:rPr lang="zh-CN" altLang="zh-CN" b="1" smtClean="0"/>
              <a:t>单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打</a:t>
            </a:r>
            <a:r>
              <a:rPr lang="zh-CN" altLang="zh-CN" b="1"/>
              <a:t>独斗，这是复习大忌。有效利用在校时间</a:t>
            </a:r>
            <a:r>
              <a:rPr lang="zh-CN" altLang="zh-CN" b="1" smtClean="0"/>
              <a:t>找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老</a:t>
            </a:r>
            <a:r>
              <a:rPr lang="zh-CN" altLang="zh-CN" b="1"/>
              <a:t>师指点，解决在家无法解决的困惑。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 </a:t>
            </a:r>
            <a:r>
              <a:rPr lang="zh-CN" altLang="zh-CN" b="1" smtClean="0"/>
              <a:t>二</a:t>
            </a:r>
            <a:r>
              <a:rPr lang="zh-CN" altLang="zh-CN" b="1"/>
              <a:t>、高考英语试题考查比较全面，偏、难、</a:t>
            </a:r>
            <a:r>
              <a:rPr lang="zh-CN" altLang="zh-CN" b="1" smtClean="0"/>
              <a:t>怪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题</a:t>
            </a:r>
            <a:r>
              <a:rPr lang="zh-CN" altLang="zh-CN" b="1"/>
              <a:t>出现的几率很小，可以反复演练历年高考</a:t>
            </a:r>
            <a:r>
              <a:rPr lang="zh-CN" altLang="zh-CN" b="1" smtClean="0"/>
              <a:t>真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题</a:t>
            </a:r>
            <a:r>
              <a:rPr lang="zh-CN" altLang="zh-CN" b="1"/>
              <a:t>，熟悉高考的思路。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 </a:t>
            </a:r>
            <a:r>
              <a:rPr lang="zh-CN" altLang="zh-CN" b="1" smtClean="0"/>
              <a:t>三</a:t>
            </a:r>
            <a:r>
              <a:rPr lang="zh-CN" altLang="zh-CN" b="1"/>
              <a:t>、每</a:t>
            </a:r>
            <a:r>
              <a:rPr lang="zh-CN" altLang="zh-CN" b="1" smtClean="0"/>
              <a:t>天</a:t>
            </a:r>
            <a:r>
              <a:rPr lang="zh-CN" altLang="en-US" b="1" smtClean="0"/>
              <a:t>练</a:t>
            </a:r>
            <a:r>
              <a:rPr lang="zh-CN" altLang="zh-CN" b="1" smtClean="0"/>
              <a:t>习</a:t>
            </a:r>
            <a:r>
              <a:rPr lang="zh-CN" altLang="zh-CN" b="1"/>
              <a:t>很重要，保持良好的“应试”感觉。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 </a:t>
            </a:r>
            <a:endParaRPr lang="zh-CN" altLang="zh-CN" b="1"/>
          </a:p>
          <a:p>
            <a:pPr>
              <a:buNone/>
            </a:pPr>
            <a:r>
              <a:rPr lang="en-US" altLang="zh-CN" b="1">
                <a:solidFill>
                  <a:srgbClr val="FF0000"/>
                </a:solidFill>
              </a:rPr>
              <a:t> </a:t>
            </a:r>
            <a:r>
              <a:rPr lang="en-US" altLang="zh-CN" b="1" smtClean="0">
                <a:solidFill>
                  <a:srgbClr val="FF0000"/>
                </a:solidFill>
              </a:rPr>
              <a:t>(</a:t>
            </a:r>
            <a:r>
              <a:rPr lang="zh-CN" altLang="zh-CN" b="1">
                <a:solidFill>
                  <a:srgbClr val="FF0000"/>
                </a:solidFill>
              </a:rPr>
              <a:t>一</a:t>
            </a:r>
            <a:r>
              <a:rPr lang="en-US" altLang="zh-CN" b="1">
                <a:solidFill>
                  <a:srgbClr val="FF0000"/>
                </a:solidFill>
              </a:rPr>
              <a:t>)</a:t>
            </a:r>
            <a:r>
              <a:rPr lang="zh-CN" altLang="zh-CN" b="1">
                <a:solidFill>
                  <a:srgbClr val="FF0000"/>
                </a:solidFill>
              </a:rPr>
              <a:t>阅读理解，</a:t>
            </a:r>
            <a:r>
              <a:rPr lang="zh-CN" altLang="zh-CN" b="1"/>
              <a:t>一定要从文章的角度出发，切莫夹杂过多的个人观点。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 </a:t>
            </a:r>
            <a:endParaRPr lang="zh-CN" altLang="zh-CN" b="1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88640"/>
            <a:ext cx="8604448" cy="64087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(</a:t>
            </a:r>
            <a:r>
              <a:rPr lang="zh-CN" altLang="zh-CN" b="1" smtClean="0">
                <a:solidFill>
                  <a:srgbClr val="FF0000"/>
                </a:solidFill>
              </a:rPr>
              <a:t>二</a:t>
            </a:r>
            <a:r>
              <a:rPr lang="en-US" altLang="zh-CN" b="1" smtClean="0">
                <a:solidFill>
                  <a:srgbClr val="FF0000"/>
                </a:solidFill>
              </a:rPr>
              <a:t>)</a:t>
            </a:r>
            <a:r>
              <a:rPr lang="zh-CN" altLang="zh-CN" b="1" smtClean="0">
                <a:solidFill>
                  <a:srgbClr val="FF0000"/>
                </a:solidFill>
              </a:rPr>
              <a:t>完形填空，</a:t>
            </a:r>
            <a:r>
              <a:rPr lang="zh-CN" altLang="zh-CN" b="1" smtClean="0"/>
              <a:t>同样要注重上下文，注意全文的情节和逻辑线索。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 (</a:t>
            </a:r>
            <a:r>
              <a:rPr lang="zh-CN" altLang="zh-CN" b="1" smtClean="0">
                <a:solidFill>
                  <a:srgbClr val="FF0000"/>
                </a:solidFill>
              </a:rPr>
              <a:t>三</a:t>
            </a:r>
            <a:r>
              <a:rPr lang="en-US" altLang="zh-CN" b="1" smtClean="0">
                <a:solidFill>
                  <a:srgbClr val="FF0000"/>
                </a:solidFill>
              </a:rPr>
              <a:t>)</a:t>
            </a:r>
            <a:r>
              <a:rPr lang="zh-CN" altLang="zh-CN" b="1" smtClean="0">
                <a:solidFill>
                  <a:srgbClr val="FF0000"/>
                </a:solidFill>
              </a:rPr>
              <a:t>写作，</a:t>
            </a:r>
            <a:r>
              <a:rPr lang="zh-CN" altLang="zh-CN" b="1" smtClean="0"/>
              <a:t>虽然只有</a:t>
            </a:r>
            <a:r>
              <a:rPr lang="en-US" altLang="zh-CN" b="1" smtClean="0"/>
              <a:t>100</a:t>
            </a:r>
            <a:r>
              <a:rPr lang="zh-CN" altLang="zh-CN" b="1" smtClean="0"/>
              <a:t>词左右，也要把握文章的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基调，确定正确的人称、时态；选用恰当的关联词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衔接，使文章结构清晰、完整；同时注意长短句结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合，避免重复使用相同词语、句式。另外，卷面要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整洁，尽量避免勾抹，避免犯低级错误。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 </a:t>
            </a:r>
            <a:r>
              <a:rPr lang="zh-CN" altLang="en-US" b="1" smtClean="0">
                <a:solidFill>
                  <a:srgbClr val="FF0000"/>
                </a:solidFill>
              </a:rPr>
              <a:t>四</a:t>
            </a:r>
            <a:r>
              <a:rPr lang="zh-CN" altLang="zh-CN" b="1" smtClean="0">
                <a:solidFill>
                  <a:srgbClr val="FF0000"/>
                </a:solidFill>
              </a:rPr>
              <a:t>、区别对待考纲中的</a:t>
            </a:r>
            <a:r>
              <a:rPr lang="en-US" altLang="zh-CN" b="1" smtClean="0">
                <a:solidFill>
                  <a:srgbClr val="FF0000"/>
                </a:solidFill>
              </a:rPr>
              <a:t>3500</a:t>
            </a:r>
            <a:r>
              <a:rPr lang="zh-CN" altLang="zh-CN" b="1" smtClean="0">
                <a:solidFill>
                  <a:srgbClr val="FF0000"/>
                </a:solidFill>
              </a:rPr>
              <a:t>词，过好单词关。</a:t>
            </a:r>
            <a:r>
              <a:rPr lang="zh-CN" altLang="zh-CN" b="1" smtClean="0"/>
              <a:t>再大批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量地死记硬背所有单词，收效甚微。所以，要精准地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把握高频词和短语的含义，对于涉及到词形变化的词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要准确掌握各个词性的拼写，特殊变化的动词的过去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式和过去分词形式也要掌握。</a:t>
            </a:r>
            <a:endParaRPr lang="zh-CN" altLang="zh-CN" b="1" smtClean="0"/>
          </a:p>
          <a:p>
            <a:pPr>
              <a:buNone/>
            </a:pPr>
            <a:endParaRPr lang="zh-CN" altLang="zh-CN" smtClean="0"/>
          </a:p>
          <a:p>
            <a:endParaRPr lang="zh-CN" altLang="en-US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4" y="620688"/>
            <a:ext cx="8316416" cy="62373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4.</a:t>
            </a:r>
            <a:r>
              <a:rPr lang="zh-CN" altLang="zh-CN" b="1" smtClean="0">
                <a:solidFill>
                  <a:srgbClr val="FF0000"/>
                </a:solidFill>
              </a:rPr>
              <a:t>物理</a:t>
            </a:r>
            <a:r>
              <a:rPr lang="zh-CN" altLang="en-US" b="1" smtClean="0">
                <a:solidFill>
                  <a:srgbClr val="FF0000"/>
                </a:solidFill>
              </a:rPr>
              <a:t>：</a:t>
            </a:r>
            <a:r>
              <a:rPr lang="zh-CN" altLang="zh-CN" b="1" smtClean="0">
                <a:solidFill>
                  <a:srgbClr val="FF0000"/>
                </a:solidFill>
              </a:rPr>
              <a:t>做</a:t>
            </a:r>
            <a:r>
              <a:rPr lang="zh-CN" altLang="zh-CN" b="1">
                <a:solidFill>
                  <a:srgbClr val="FF0000"/>
                </a:solidFill>
              </a:rPr>
              <a:t>过的错题要动手重做</a:t>
            </a:r>
            <a:endParaRPr lang="zh-CN" altLang="zh-CN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/>
              <a:t> </a:t>
            </a:r>
            <a:r>
              <a:rPr lang="zh-CN" altLang="zh-CN" b="1" smtClean="0"/>
              <a:t>要</a:t>
            </a:r>
            <a:r>
              <a:rPr lang="zh-CN" altLang="zh-CN" b="1"/>
              <a:t>认真分析每一次训练和考试，分析丢分原因</a:t>
            </a:r>
            <a:r>
              <a:rPr lang="zh-CN" altLang="zh-CN" b="1" smtClean="0"/>
              <a:t>，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有</a:t>
            </a:r>
            <a:r>
              <a:rPr lang="zh-CN" altLang="zh-CN" b="1"/>
              <a:t>意纠正自己不良审题、解题的习惯，切忌</a:t>
            </a:r>
            <a:r>
              <a:rPr lang="zh-CN" altLang="zh-CN" b="1" smtClean="0"/>
              <a:t>钻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研</a:t>
            </a:r>
            <a:r>
              <a:rPr lang="zh-CN" altLang="zh-CN" b="1"/>
              <a:t>难题好高骛远。</a:t>
            </a:r>
            <a:endParaRPr lang="zh-CN" altLang="zh-CN" b="1"/>
          </a:p>
          <a:p>
            <a:pPr>
              <a:buNone/>
            </a:pPr>
            <a:r>
              <a:rPr lang="en-US" altLang="zh-CN" b="1">
                <a:solidFill>
                  <a:srgbClr val="FF0000"/>
                </a:solidFill>
              </a:rPr>
              <a:t> </a:t>
            </a:r>
            <a:r>
              <a:rPr lang="zh-CN" altLang="zh-CN" b="1" smtClean="0">
                <a:solidFill>
                  <a:srgbClr val="FF0000"/>
                </a:solidFill>
              </a:rPr>
              <a:t>一</a:t>
            </a:r>
            <a:r>
              <a:rPr lang="zh-CN" altLang="zh-CN" b="1">
                <a:solidFill>
                  <a:srgbClr val="FF0000"/>
                </a:solidFill>
              </a:rPr>
              <a:t>、加强基础，回归教材。</a:t>
            </a:r>
            <a:endParaRPr lang="zh-CN" altLang="zh-CN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/>
              <a:t> </a:t>
            </a:r>
            <a:r>
              <a:rPr lang="zh-CN" altLang="zh-CN" b="1" smtClean="0"/>
              <a:t>二</a:t>
            </a:r>
            <a:r>
              <a:rPr lang="zh-CN" altLang="zh-CN" b="1"/>
              <a:t>、按计划复习笔记，做过的错题、典型题不</a:t>
            </a:r>
            <a:r>
              <a:rPr lang="zh-CN" altLang="zh-CN" b="1" smtClean="0"/>
              <a:t>要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只</a:t>
            </a:r>
            <a:r>
              <a:rPr lang="zh-CN" altLang="zh-CN" b="1"/>
              <a:t>看，要动手做，要有计划、有总结、有规律</a:t>
            </a:r>
            <a:r>
              <a:rPr lang="zh-CN" altLang="zh-CN" b="1" smtClean="0"/>
              <a:t>、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按</a:t>
            </a:r>
            <a:r>
              <a:rPr lang="zh-CN" altLang="zh-CN" b="1"/>
              <a:t>部就班，制定好计划，稳步推进。</a:t>
            </a:r>
            <a:endParaRPr lang="zh-CN" altLang="zh-CN" b="1"/>
          </a:p>
          <a:p>
            <a:pPr>
              <a:buNone/>
            </a:pPr>
            <a:r>
              <a:rPr lang="en-US" altLang="zh-CN"/>
              <a:t> </a:t>
            </a:r>
            <a:endParaRPr lang="zh-CN" altLang="zh-CN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404664"/>
            <a:ext cx="8676456" cy="64533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b="1" smtClean="0"/>
              <a:t> </a:t>
            </a:r>
            <a:r>
              <a:rPr lang="en-US" altLang="zh-CN" b="1" smtClean="0">
                <a:solidFill>
                  <a:srgbClr val="FF0000"/>
                </a:solidFill>
              </a:rPr>
              <a:t>1.</a:t>
            </a:r>
            <a:r>
              <a:rPr lang="zh-CN" altLang="zh-CN" b="1" smtClean="0">
                <a:solidFill>
                  <a:srgbClr val="FF0000"/>
                </a:solidFill>
              </a:rPr>
              <a:t>关注已做过的错题，</a:t>
            </a:r>
            <a:r>
              <a:rPr lang="zh-CN" altLang="zh-CN" b="1" smtClean="0"/>
              <a:t>是考前复习的重点之一。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 2.</a:t>
            </a:r>
            <a:r>
              <a:rPr lang="zh-CN" altLang="zh-CN" b="1" smtClean="0"/>
              <a:t>建议用半</a:t>
            </a:r>
            <a:r>
              <a:rPr lang="zh-CN" altLang="en-US" b="1" smtClean="0"/>
              <a:t>个</a:t>
            </a:r>
            <a:r>
              <a:rPr lang="zh-CN" altLang="zh-CN" b="1" smtClean="0"/>
              <a:t>月的时间进行专题的复习。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 3.</a:t>
            </a:r>
            <a:r>
              <a:rPr lang="zh-CN" altLang="zh-CN" b="1" smtClean="0"/>
              <a:t>研究近三年来高考试题，把握今年的命题方向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与脉搏。还要穿插如何做选择题、填空题、解答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题的专项训练，秒杀客观题，规范解答主观题。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 </a:t>
            </a:r>
            <a:r>
              <a:rPr lang="zh-CN" altLang="zh-CN" b="1" smtClean="0">
                <a:solidFill>
                  <a:srgbClr val="FF0000"/>
                </a:solidFill>
              </a:rPr>
              <a:t>三、专项填空题知识点：</a:t>
            </a:r>
            <a:endParaRPr lang="zh-CN" altLang="zh-CN" b="1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 smtClean="0"/>
              <a:t> </a:t>
            </a:r>
            <a:r>
              <a:rPr lang="zh-CN" altLang="zh-CN" b="1" smtClean="0"/>
              <a:t>磁场、电磁感应、实验</a:t>
            </a:r>
            <a:r>
              <a:rPr lang="en-US" altLang="zh-CN" b="1" smtClean="0"/>
              <a:t>(</a:t>
            </a:r>
            <a:r>
              <a:rPr lang="zh-CN" altLang="zh-CN" b="1" smtClean="0"/>
              <a:t>力学、电学</a:t>
            </a:r>
            <a:r>
              <a:rPr lang="en-US" altLang="zh-CN" b="1" smtClean="0"/>
              <a:t>)</a:t>
            </a:r>
            <a:r>
              <a:rPr lang="zh-CN" altLang="zh-CN" b="1" smtClean="0"/>
              <a:t>、电场、机械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能、运动、受力问题。具体问题例如：图象，极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值；功有哪些类型；机械能守恒有几种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典型题；磁场有几种类型；确定圆心。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 </a:t>
            </a:r>
            <a:r>
              <a:rPr lang="zh-CN" altLang="zh-CN" b="1" smtClean="0">
                <a:solidFill>
                  <a:srgbClr val="FF0000"/>
                </a:solidFill>
              </a:rPr>
              <a:t>四、规范做题、限时做题。</a:t>
            </a:r>
            <a:endParaRPr lang="zh-CN" altLang="zh-CN" b="1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836712"/>
            <a:ext cx="8244408" cy="6021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5.</a:t>
            </a:r>
            <a:r>
              <a:rPr lang="zh-CN" altLang="zh-CN" b="1" smtClean="0">
                <a:solidFill>
                  <a:srgbClr val="FF0000"/>
                </a:solidFill>
              </a:rPr>
              <a:t>化学</a:t>
            </a:r>
            <a:r>
              <a:rPr lang="zh-CN" altLang="en-US" b="1" smtClean="0">
                <a:solidFill>
                  <a:srgbClr val="FF0000"/>
                </a:solidFill>
              </a:rPr>
              <a:t>：</a:t>
            </a:r>
            <a:r>
              <a:rPr lang="zh-CN" altLang="zh-CN" b="1" smtClean="0">
                <a:solidFill>
                  <a:srgbClr val="FF0000"/>
                </a:solidFill>
              </a:rPr>
              <a:t>避</a:t>
            </a:r>
            <a:r>
              <a:rPr lang="zh-CN" altLang="zh-CN" b="1">
                <a:solidFill>
                  <a:srgbClr val="FF0000"/>
                </a:solidFill>
              </a:rPr>
              <a:t>免答题中有死记硬背的痕迹</a:t>
            </a:r>
            <a:endParaRPr lang="zh-CN" altLang="zh-CN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/>
              <a:t> </a:t>
            </a:r>
            <a:r>
              <a:rPr lang="zh-CN" altLang="zh-CN" b="1" smtClean="0"/>
              <a:t>这</a:t>
            </a:r>
            <a:r>
              <a:rPr lang="zh-CN" altLang="zh-CN" b="1"/>
              <a:t>一阶段要求建立知识框架，形成知识体系，</a:t>
            </a:r>
            <a:r>
              <a:rPr lang="zh-CN" altLang="zh-CN" b="1" smtClean="0"/>
              <a:t>形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成</a:t>
            </a:r>
            <a:r>
              <a:rPr lang="zh-CN" altLang="zh-CN" b="1"/>
              <a:t>较好</a:t>
            </a:r>
            <a:r>
              <a:rPr lang="zh-CN" altLang="zh-CN" b="1" smtClean="0"/>
              <a:t>的知识网</a:t>
            </a:r>
            <a:r>
              <a:rPr lang="zh-CN" altLang="zh-CN" b="1"/>
              <a:t>络，不能出现知识漏洞。同时</a:t>
            </a:r>
            <a:r>
              <a:rPr lang="zh-CN" altLang="zh-CN" b="1" smtClean="0"/>
              <a:t>要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安</a:t>
            </a:r>
            <a:r>
              <a:rPr lang="zh-CN" altLang="zh-CN" b="1"/>
              <a:t>排时间回归教材</a:t>
            </a:r>
            <a:r>
              <a:rPr lang="zh-CN" altLang="zh-CN" b="1" smtClean="0"/>
              <a:t>，看</a:t>
            </a:r>
            <a:r>
              <a:rPr lang="zh-CN" altLang="zh-CN" b="1"/>
              <a:t>笔记</a:t>
            </a:r>
            <a:r>
              <a:rPr lang="zh-CN" altLang="zh-CN" b="1" smtClean="0"/>
              <a:t>、看</a:t>
            </a:r>
            <a:r>
              <a:rPr lang="zh-CN" altLang="zh-CN" b="1"/>
              <a:t>错题，查缺补漏。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 </a:t>
            </a:r>
            <a:r>
              <a:rPr lang="zh-CN" altLang="zh-CN" b="1" smtClean="0"/>
              <a:t>一</a:t>
            </a:r>
            <a:r>
              <a:rPr lang="zh-CN" altLang="zh-CN" b="1"/>
              <a:t>、强化骨干知识、关注热点知识、点击冷点知识。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 </a:t>
            </a:r>
            <a:r>
              <a:rPr lang="zh-CN" altLang="zh-CN" b="1" smtClean="0"/>
              <a:t>二</a:t>
            </a:r>
            <a:r>
              <a:rPr lang="zh-CN" altLang="zh-CN" b="1"/>
              <a:t>、注重试题创新弱化传统训练培养应变能力。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 </a:t>
            </a:r>
            <a:r>
              <a:rPr lang="zh-CN" altLang="zh-CN" b="1" smtClean="0"/>
              <a:t>三</a:t>
            </a:r>
            <a:r>
              <a:rPr lang="zh-CN" altLang="zh-CN" b="1"/>
              <a:t>、注重实战演练提高审题能力规范解题过程。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 </a:t>
            </a:r>
            <a:r>
              <a:rPr lang="en-US" altLang="zh-CN"/>
              <a:t> </a:t>
            </a:r>
            <a:endParaRPr lang="zh-CN" altLang="zh-CN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620688"/>
            <a:ext cx="8244408" cy="62373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zh-CN" b="1" smtClean="0"/>
              <a:t>从历届高考阅卷中，都发现语言表达能力问题较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严重。符号系统掌握不准确、不熟练，如电子式、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结构式、结构简式等书写错误仍较多。</a:t>
            </a:r>
            <a:r>
              <a:rPr lang="en-US" altLang="zh-CN" b="1" smtClean="0"/>
              <a:t> </a:t>
            </a:r>
            <a:r>
              <a:rPr lang="zh-CN" altLang="zh-CN" b="1" smtClean="0"/>
              <a:t>要尽可能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用化学方程式或化学专用名词回答，可以研究近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几年高考题标准答案。</a:t>
            </a:r>
            <a:endParaRPr lang="zh-CN" altLang="en-US" smtClean="0"/>
          </a:p>
          <a:p>
            <a:pPr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6.</a:t>
            </a:r>
            <a:r>
              <a:rPr lang="zh-CN" altLang="zh-CN" b="1" smtClean="0">
                <a:solidFill>
                  <a:srgbClr val="FF0000"/>
                </a:solidFill>
              </a:rPr>
              <a:t>生物</a:t>
            </a:r>
            <a:r>
              <a:rPr lang="en-US" altLang="zh-CN" b="1" smtClean="0">
                <a:solidFill>
                  <a:srgbClr val="FF0000"/>
                </a:solidFill>
              </a:rPr>
              <a:t>:</a:t>
            </a:r>
            <a:r>
              <a:rPr lang="zh-CN" altLang="zh-CN" b="1" smtClean="0">
                <a:solidFill>
                  <a:srgbClr val="FF0000"/>
                </a:solidFill>
              </a:rPr>
              <a:t>重点复习必修一和必修三</a:t>
            </a:r>
            <a:endParaRPr lang="zh-CN" altLang="zh-CN" b="1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 </a:t>
            </a:r>
            <a:r>
              <a:rPr lang="zh-CN" altLang="zh-CN" b="1" smtClean="0">
                <a:solidFill>
                  <a:srgbClr val="FF0000"/>
                </a:solidFill>
              </a:rPr>
              <a:t>一、回归教材</a:t>
            </a:r>
            <a:endParaRPr lang="zh-CN" altLang="zh-CN" b="1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 (</a:t>
            </a:r>
            <a:r>
              <a:rPr lang="zh-CN" altLang="zh-CN" b="1" smtClean="0">
                <a:solidFill>
                  <a:srgbClr val="FF0000"/>
                </a:solidFill>
              </a:rPr>
              <a:t>一</a:t>
            </a:r>
            <a:r>
              <a:rPr lang="en-US" altLang="zh-CN" b="1" smtClean="0">
                <a:solidFill>
                  <a:srgbClr val="FF0000"/>
                </a:solidFill>
              </a:rPr>
              <a:t>)</a:t>
            </a:r>
            <a:r>
              <a:rPr lang="zh-CN" altLang="zh-CN" b="1" smtClean="0">
                <a:solidFill>
                  <a:srgbClr val="FF0000"/>
                </a:solidFill>
              </a:rPr>
              <a:t>看书的方法：</a:t>
            </a:r>
            <a:endParaRPr lang="zh-CN" altLang="zh-CN" b="1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 </a:t>
            </a:r>
            <a:r>
              <a:rPr lang="zh-CN" altLang="zh-CN" b="1" smtClean="0">
                <a:solidFill>
                  <a:srgbClr val="FF0000"/>
                </a:solidFill>
              </a:rPr>
              <a:t>网络构建法：</a:t>
            </a:r>
            <a:r>
              <a:rPr lang="zh-CN" altLang="zh-CN" b="1" smtClean="0"/>
              <a:t>结合考试大纲和考试说明，构建知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识网络。知识体系构建宜简不宜繁，宜小不宜大。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 </a:t>
            </a:r>
            <a:r>
              <a:rPr lang="zh-CN" altLang="zh-CN" b="1" smtClean="0">
                <a:solidFill>
                  <a:srgbClr val="FF0000"/>
                </a:solidFill>
              </a:rPr>
              <a:t>图解归纳法：</a:t>
            </a:r>
            <a:r>
              <a:rPr lang="zh-CN" altLang="zh-CN" b="1" smtClean="0"/>
              <a:t>适合原理及规律类知识。例如光合呼吸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过程、免疫调节过程等。</a:t>
            </a:r>
            <a:endParaRPr lang="zh-CN" altLang="zh-CN" b="1" smtClean="0"/>
          </a:p>
          <a:p>
            <a:pPr>
              <a:buNone/>
            </a:pPr>
            <a:endParaRPr lang="zh-CN" altLang="zh-CN" b="1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692696"/>
            <a:ext cx="8676456" cy="61653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b="1">
                <a:solidFill>
                  <a:srgbClr val="FF0000"/>
                </a:solidFill>
              </a:rPr>
              <a:t> </a:t>
            </a:r>
            <a:r>
              <a:rPr lang="zh-CN" altLang="zh-CN" b="1" smtClean="0">
                <a:solidFill>
                  <a:srgbClr val="FF0000"/>
                </a:solidFill>
              </a:rPr>
              <a:t>比</a:t>
            </a:r>
            <a:r>
              <a:rPr lang="zh-CN" altLang="zh-CN" b="1">
                <a:solidFill>
                  <a:srgbClr val="FF0000"/>
                </a:solidFill>
              </a:rPr>
              <a:t>较整理法：</a:t>
            </a:r>
            <a:r>
              <a:rPr lang="zh-CN" altLang="zh-CN" b="1"/>
              <a:t>适合概念类。例如原核细胞真核细胞</a:t>
            </a:r>
            <a:r>
              <a:rPr lang="zh-CN" altLang="zh-CN" b="1" smtClean="0"/>
              <a:t>的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比</a:t>
            </a:r>
            <a:r>
              <a:rPr lang="zh-CN" altLang="zh-CN" b="1"/>
              <a:t>较，各种细胞</a:t>
            </a:r>
            <a:r>
              <a:rPr lang="zh-CN" altLang="zh-CN" b="1" smtClean="0"/>
              <a:t>器的</a:t>
            </a:r>
            <a:r>
              <a:rPr lang="zh-CN" altLang="zh-CN" b="1"/>
              <a:t>比较。</a:t>
            </a:r>
            <a:endParaRPr lang="zh-CN" altLang="zh-CN" b="1"/>
          </a:p>
          <a:p>
            <a:pPr>
              <a:buNone/>
            </a:pPr>
            <a:r>
              <a:rPr lang="en-US" altLang="zh-CN" b="1">
                <a:solidFill>
                  <a:srgbClr val="FF0000"/>
                </a:solidFill>
              </a:rPr>
              <a:t> </a:t>
            </a:r>
            <a:r>
              <a:rPr lang="en-US" altLang="zh-CN" b="1" smtClean="0">
                <a:solidFill>
                  <a:srgbClr val="FF0000"/>
                </a:solidFill>
              </a:rPr>
              <a:t>(</a:t>
            </a:r>
            <a:r>
              <a:rPr lang="zh-CN" altLang="zh-CN" b="1">
                <a:solidFill>
                  <a:srgbClr val="FF0000"/>
                </a:solidFill>
              </a:rPr>
              <a:t>二</a:t>
            </a:r>
            <a:r>
              <a:rPr lang="en-US" altLang="zh-CN" b="1">
                <a:solidFill>
                  <a:srgbClr val="FF0000"/>
                </a:solidFill>
              </a:rPr>
              <a:t>)</a:t>
            </a:r>
            <a:r>
              <a:rPr lang="zh-CN" altLang="zh-CN" b="1">
                <a:solidFill>
                  <a:srgbClr val="FF0000"/>
                </a:solidFill>
              </a:rPr>
              <a:t>注重教材的细节：</a:t>
            </a:r>
            <a:r>
              <a:rPr lang="zh-CN" altLang="zh-CN" b="1"/>
              <a:t>黑体字、图示、资料分析等</a:t>
            </a:r>
            <a:r>
              <a:rPr lang="zh-CN" altLang="zh-CN" b="1" smtClean="0"/>
              <a:t>，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尤</a:t>
            </a:r>
            <a:r>
              <a:rPr lang="zh-CN" altLang="zh-CN" b="1"/>
              <a:t>其是图示，要能</a:t>
            </a:r>
            <a:r>
              <a:rPr lang="zh-CN" altLang="zh-CN" b="1" smtClean="0"/>
              <a:t>以图</a:t>
            </a:r>
            <a:r>
              <a:rPr lang="zh-CN" altLang="zh-CN" b="1"/>
              <a:t>转文</a:t>
            </a:r>
            <a:r>
              <a:rPr lang="zh-CN" altLang="zh-CN" b="1" smtClean="0"/>
              <a:t>，例</a:t>
            </a:r>
            <a:r>
              <a:rPr lang="zh-CN" altLang="zh-CN" b="1"/>
              <a:t>如基因表达过程中</a:t>
            </a:r>
            <a:r>
              <a:rPr lang="zh-CN" altLang="zh-CN" b="1" smtClean="0"/>
              <a:t>，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教</a:t>
            </a:r>
            <a:r>
              <a:rPr lang="zh-CN" altLang="zh-CN" b="1"/>
              <a:t>材展示的多聚核糖体图示及旁边的文字解释等。</a:t>
            </a:r>
            <a:endParaRPr lang="zh-CN" altLang="zh-CN" b="1"/>
          </a:p>
          <a:p>
            <a:pPr>
              <a:buNone/>
            </a:pPr>
            <a:r>
              <a:rPr lang="en-US" altLang="zh-CN" b="1">
                <a:solidFill>
                  <a:srgbClr val="FF0000"/>
                </a:solidFill>
              </a:rPr>
              <a:t> </a:t>
            </a:r>
            <a:r>
              <a:rPr lang="zh-CN" altLang="zh-CN" b="1" smtClean="0">
                <a:solidFill>
                  <a:srgbClr val="FF0000"/>
                </a:solidFill>
              </a:rPr>
              <a:t>二</a:t>
            </a:r>
            <a:r>
              <a:rPr lang="zh-CN" altLang="zh-CN" b="1">
                <a:solidFill>
                  <a:srgbClr val="FF0000"/>
                </a:solidFill>
              </a:rPr>
              <a:t>、限时训练</a:t>
            </a:r>
            <a:endParaRPr lang="zh-CN" altLang="zh-CN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/>
              <a:t> </a:t>
            </a:r>
            <a:r>
              <a:rPr lang="zh-CN" altLang="zh-CN" b="1" smtClean="0"/>
              <a:t>按</a:t>
            </a:r>
            <a:r>
              <a:rPr lang="zh-CN" altLang="zh-CN" b="1"/>
              <a:t>照规定时间进行理综训练，注意各科时间安排及</a:t>
            </a:r>
            <a:r>
              <a:rPr lang="zh-CN" altLang="zh-CN" b="1" smtClean="0"/>
              <a:t>答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题</a:t>
            </a:r>
            <a:r>
              <a:rPr lang="zh-CN" altLang="zh-CN" b="1"/>
              <a:t>顺序。</a:t>
            </a:r>
            <a:endParaRPr lang="zh-CN" altLang="zh-CN" b="1"/>
          </a:p>
          <a:p>
            <a:pPr>
              <a:buNone/>
            </a:pPr>
            <a:r>
              <a:rPr lang="en-US" altLang="zh-CN" b="1">
                <a:solidFill>
                  <a:srgbClr val="FF0000"/>
                </a:solidFill>
              </a:rPr>
              <a:t> </a:t>
            </a:r>
            <a:r>
              <a:rPr lang="zh-CN" altLang="zh-CN" b="1" smtClean="0">
                <a:solidFill>
                  <a:srgbClr val="FF0000"/>
                </a:solidFill>
              </a:rPr>
              <a:t>三</a:t>
            </a:r>
            <a:r>
              <a:rPr lang="zh-CN" altLang="zh-CN" b="1">
                <a:solidFill>
                  <a:srgbClr val="FF0000"/>
                </a:solidFill>
              </a:rPr>
              <a:t>、主观题答题技巧</a:t>
            </a:r>
            <a:endParaRPr lang="zh-CN" altLang="zh-CN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zh-CN" b="1" smtClean="0"/>
              <a:t>读</a:t>
            </a:r>
            <a:r>
              <a:rPr lang="zh-CN" altLang="zh-CN" b="1"/>
              <a:t>题时要获取有效信息，抓住关键字词，从而确定</a:t>
            </a:r>
            <a:r>
              <a:rPr lang="zh-CN" altLang="zh-CN" b="1" smtClean="0"/>
              <a:t>答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题</a:t>
            </a:r>
            <a:r>
              <a:rPr lang="zh-CN" altLang="zh-CN" b="1"/>
              <a:t>方向，答题时</a:t>
            </a:r>
            <a:r>
              <a:rPr lang="zh-CN" altLang="zh-CN" b="1" smtClean="0"/>
              <a:t>要语言</a:t>
            </a:r>
            <a:r>
              <a:rPr lang="zh-CN" altLang="zh-CN" b="1"/>
              <a:t>规范、表述准确，无错字、</a:t>
            </a:r>
            <a:r>
              <a:rPr lang="zh-CN" altLang="zh-CN" b="1" smtClean="0"/>
              <a:t>无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漏</a:t>
            </a:r>
            <a:r>
              <a:rPr lang="zh-CN" altLang="zh-CN" b="1"/>
              <a:t>字。</a:t>
            </a:r>
            <a:endParaRPr lang="zh-CN" altLang="zh-CN" b="1"/>
          </a:p>
          <a:p>
            <a:pPr>
              <a:buNone/>
            </a:pPr>
            <a:r>
              <a:rPr lang="en-US" altLang="zh-CN"/>
              <a:t> </a:t>
            </a:r>
            <a:endParaRPr lang="zh-CN" altLang="zh-CN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4" y="764704"/>
            <a:ext cx="8316416" cy="60932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zh-CN" b="1">
                <a:solidFill>
                  <a:srgbClr val="FF0000"/>
                </a:solidFill>
              </a:rPr>
              <a:t>如何解决各种常见生理心理问题？</a:t>
            </a:r>
            <a:endParaRPr lang="zh-CN" altLang="zh-CN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>
                <a:solidFill>
                  <a:srgbClr val="FF0000"/>
                </a:solidFill>
              </a:rPr>
              <a:t> </a:t>
            </a:r>
            <a:r>
              <a:rPr lang="zh-CN" altLang="zh-CN" b="1" smtClean="0">
                <a:solidFill>
                  <a:srgbClr val="FF0000"/>
                </a:solidFill>
              </a:rPr>
              <a:t>打</a:t>
            </a:r>
            <a:r>
              <a:rPr lang="zh-CN" altLang="zh-CN" b="1">
                <a:solidFill>
                  <a:srgbClr val="FF0000"/>
                </a:solidFill>
              </a:rPr>
              <a:t>盹</a:t>
            </a:r>
            <a:endParaRPr lang="zh-CN" altLang="zh-CN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>
                <a:solidFill>
                  <a:srgbClr val="FF0000"/>
                </a:solidFill>
              </a:rPr>
              <a:t> </a:t>
            </a:r>
            <a:r>
              <a:rPr lang="zh-CN" altLang="zh-CN" b="1" smtClean="0">
                <a:solidFill>
                  <a:srgbClr val="FF0000"/>
                </a:solidFill>
              </a:rPr>
              <a:t>解</a:t>
            </a:r>
            <a:r>
              <a:rPr lang="zh-CN" altLang="zh-CN" b="1">
                <a:solidFill>
                  <a:srgbClr val="FF0000"/>
                </a:solidFill>
              </a:rPr>
              <a:t>决办法：</a:t>
            </a:r>
            <a:endParaRPr lang="zh-CN" altLang="zh-CN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/>
              <a:t>1.</a:t>
            </a:r>
            <a:r>
              <a:rPr lang="zh-CN" altLang="zh-CN" b="1"/>
              <a:t>喝茶</a:t>
            </a:r>
            <a:r>
              <a:rPr lang="en-US" altLang="zh-CN" b="1"/>
              <a:t>(</a:t>
            </a:r>
            <a:r>
              <a:rPr lang="zh-CN" altLang="zh-CN" b="1"/>
              <a:t>不建议喝咖啡，咖啡容易形成依赖</a:t>
            </a:r>
            <a:r>
              <a:rPr lang="en-US" altLang="zh-CN" b="1"/>
              <a:t>)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2.</a:t>
            </a:r>
            <a:r>
              <a:rPr lang="zh-CN" altLang="zh-CN" b="1"/>
              <a:t>提高专注力</a:t>
            </a:r>
            <a:r>
              <a:rPr lang="en-US" altLang="zh-CN" b="1"/>
              <a:t>(</a:t>
            </a:r>
            <a:r>
              <a:rPr lang="zh-CN" altLang="zh-CN" b="1"/>
              <a:t>学习保持高度专注，一般不会困</a:t>
            </a:r>
            <a:r>
              <a:rPr lang="en-US" altLang="zh-CN" b="1"/>
              <a:t>)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3.</a:t>
            </a:r>
            <a:r>
              <a:rPr lang="zh-CN" altLang="zh-CN" b="1"/>
              <a:t>深呼吸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4.</a:t>
            </a:r>
            <a:r>
              <a:rPr lang="zh-CN" altLang="zh-CN" b="1"/>
              <a:t>做简单的运动</a:t>
            </a:r>
            <a:endParaRPr lang="zh-CN" altLang="zh-CN" b="1"/>
          </a:p>
          <a:p>
            <a:pPr>
              <a:buNone/>
            </a:pPr>
            <a:r>
              <a:rPr lang="en-US" altLang="zh-CN"/>
              <a:t> </a:t>
            </a:r>
            <a:endParaRPr lang="zh-CN" altLang="zh-CN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高考！加油！</a:t>
            </a:r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1844824"/>
            <a:ext cx="8316924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404664"/>
            <a:ext cx="8604448" cy="64533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mtClean="0">
                <a:solidFill>
                  <a:srgbClr val="FF0000"/>
                </a:solidFill>
              </a:rPr>
              <a:t> </a:t>
            </a:r>
            <a:r>
              <a:rPr lang="zh-CN" altLang="zh-CN" b="1" smtClean="0">
                <a:solidFill>
                  <a:srgbClr val="FF0000"/>
                </a:solidFill>
              </a:rPr>
              <a:t>睡觉时注重事项：</a:t>
            </a:r>
            <a:endParaRPr lang="zh-CN" altLang="zh-CN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 smtClean="0"/>
              <a:t> 1.</a:t>
            </a:r>
            <a:r>
              <a:rPr lang="zh-CN" altLang="zh-CN" b="1" smtClean="0"/>
              <a:t>热水泡足，取</a:t>
            </a:r>
            <a:r>
              <a:rPr lang="en-US" altLang="zh-CN" b="1" smtClean="0"/>
              <a:t>50</a:t>
            </a:r>
            <a:r>
              <a:rPr lang="zh-CN" altLang="zh-CN" b="1" smtClean="0"/>
              <a:t>～</a:t>
            </a:r>
            <a:r>
              <a:rPr lang="en-US" altLang="zh-CN" b="1" smtClean="0"/>
              <a:t>60℃</a:t>
            </a:r>
            <a:r>
              <a:rPr lang="zh-CN" altLang="zh-CN" b="1" smtClean="0"/>
              <a:t>的热水倒入盆中，赤足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在热水中洗浸</a:t>
            </a:r>
            <a:r>
              <a:rPr lang="en-US" altLang="zh-CN" b="1" smtClean="0"/>
              <a:t>(</a:t>
            </a:r>
            <a:r>
              <a:rPr lang="zh-CN" altLang="zh-CN" b="1" smtClean="0"/>
              <a:t>记住，要让水没过脚面</a:t>
            </a:r>
            <a:r>
              <a:rPr lang="en-US" altLang="zh-CN" b="1" smtClean="0"/>
              <a:t>)</a:t>
            </a:r>
            <a:r>
              <a:rPr lang="zh-CN" altLang="zh-CN" b="1" smtClean="0"/>
              <a:t>，每次</a:t>
            </a:r>
            <a:r>
              <a:rPr lang="en-US" altLang="zh-CN" b="1" smtClean="0"/>
              <a:t>10</a:t>
            </a:r>
            <a:r>
              <a:rPr lang="zh-CN" altLang="zh-CN" b="1" smtClean="0"/>
              <a:t>分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钟左右。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2.</a:t>
            </a:r>
            <a:r>
              <a:rPr lang="zh-CN" altLang="zh-CN" b="1" smtClean="0"/>
              <a:t>每周让自己睡一个懒觉使一个礼拜以来所累积的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倦怠，可以得到舒适的缓解，周五提早上床睡觉。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3.</a:t>
            </a:r>
            <a:r>
              <a:rPr lang="zh-CN" altLang="zh-CN" b="1" smtClean="0"/>
              <a:t>晚上睡觉之前，先坐在床上，尽量排除一切杂念，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不要去想包括学习、生活上的任何事情，特别是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不要想高考，当你真正感到又困又累的时候，就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可以上床睡觉了。</a:t>
            </a:r>
            <a:endParaRPr lang="zh-CN" altLang="zh-CN" b="1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332656"/>
            <a:ext cx="8676456" cy="6525344"/>
          </a:xfrm>
        </p:spPr>
        <p:txBody>
          <a:bodyPr/>
          <a:lstStyle/>
          <a:p>
            <a:pPr>
              <a:buNone/>
            </a:pPr>
            <a:r>
              <a:rPr lang="en-US" altLang="zh-CN" b="1" smtClean="0"/>
              <a:t>4.</a:t>
            </a:r>
            <a:r>
              <a:rPr lang="zh-CN" altLang="zh-CN" b="1" smtClean="0"/>
              <a:t>早晨醒来的时候，如果不能立刻苏醒，还是想睡，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实际上睡眠时间已经足够了，可以坐起来，尽量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的集中精神，想象每天都是新的，在深深的呼吸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之中，使自己的大脑达到一种</a:t>
            </a:r>
            <a:r>
              <a:rPr lang="zh-CN" altLang="zh-CN" b="1" smtClean="0">
                <a:solidFill>
                  <a:srgbClr val="FF0000"/>
                </a:solidFill>
              </a:rPr>
              <a:t>清新明静的状态。</a:t>
            </a:r>
            <a:endParaRPr lang="zh-CN" altLang="zh-CN" b="1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 smtClean="0"/>
              <a:t>5.</a:t>
            </a:r>
            <a:r>
              <a:rPr lang="zh-CN" altLang="zh-CN" b="1" smtClean="0"/>
              <a:t>如果有条件的话，</a:t>
            </a:r>
            <a:r>
              <a:rPr lang="zh-CN" altLang="zh-CN" b="1" smtClean="0">
                <a:solidFill>
                  <a:srgbClr val="FF0000"/>
                </a:solidFill>
              </a:rPr>
              <a:t>一定要午休。</a:t>
            </a:r>
            <a:r>
              <a:rPr lang="zh-CN" altLang="zh-CN" b="1" smtClean="0"/>
              <a:t>午休不要超过半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小时，最好能在刚好入睡一会的时候醒来，千万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不要睡得过长。</a:t>
            </a:r>
            <a:endParaRPr lang="zh-CN" altLang="zh-CN" b="1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548680"/>
            <a:ext cx="8676456" cy="63093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zh-CN" b="1">
                <a:solidFill>
                  <a:srgbClr val="FF0000"/>
                </a:solidFill>
              </a:rPr>
              <a:t>脑袋发木 精神涣散</a:t>
            </a:r>
            <a:endParaRPr lang="zh-CN" altLang="zh-CN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zh-CN" b="1" smtClean="0">
                <a:solidFill>
                  <a:srgbClr val="FF0000"/>
                </a:solidFill>
              </a:rPr>
              <a:t>发</a:t>
            </a:r>
            <a:r>
              <a:rPr lang="zh-CN" altLang="zh-CN" b="1">
                <a:solidFill>
                  <a:srgbClr val="FF0000"/>
                </a:solidFill>
              </a:rPr>
              <a:t>木症状：</a:t>
            </a:r>
            <a:endParaRPr lang="zh-CN" altLang="zh-CN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/>
              <a:t>1.</a:t>
            </a:r>
            <a:r>
              <a:rPr lang="zh-CN" altLang="zh-CN" b="1"/>
              <a:t>看了好长时间的书，结果一点都没记住。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2.</a:t>
            </a:r>
            <a:r>
              <a:rPr lang="zh-CN" altLang="zh-CN" b="1"/>
              <a:t>做题时毫无思路，往往半天做不出来。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3.</a:t>
            </a:r>
            <a:r>
              <a:rPr lang="zh-CN" altLang="zh-CN" b="1"/>
              <a:t>背东西时，背了好长时间一点都没记下来。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4.</a:t>
            </a:r>
            <a:r>
              <a:rPr lang="zh-CN" altLang="zh-CN" b="1"/>
              <a:t>下午三四点钟，经常性地性的头脑发木、呼吸</a:t>
            </a:r>
            <a:r>
              <a:rPr lang="zh-CN" altLang="zh-CN" b="1" smtClean="0"/>
              <a:t>不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畅</a:t>
            </a:r>
            <a:r>
              <a:rPr lang="zh-CN" altLang="zh-CN" b="1"/>
              <a:t>。</a:t>
            </a:r>
            <a:endParaRPr lang="zh-CN" altLang="zh-CN" b="1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548680"/>
            <a:ext cx="8532440" cy="6309320"/>
          </a:xfrm>
        </p:spPr>
        <p:txBody>
          <a:bodyPr/>
          <a:lstStyle/>
          <a:p>
            <a:pPr>
              <a:buNone/>
            </a:pPr>
            <a:r>
              <a:rPr lang="zh-CN" altLang="zh-CN" b="1" smtClean="0"/>
              <a:t>对策：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1.</a:t>
            </a:r>
            <a:r>
              <a:rPr lang="zh-CN" altLang="zh-CN" b="1" smtClean="0"/>
              <a:t>留意饮食，切莫吃多而造成消化不良。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2.</a:t>
            </a:r>
            <a:r>
              <a:rPr lang="zh-CN" altLang="zh-CN" b="1" smtClean="0"/>
              <a:t>注意养成午睡的好习惯，但午睡不要超过</a:t>
            </a:r>
            <a:r>
              <a:rPr lang="en-US" altLang="zh-CN" b="1" smtClean="0"/>
              <a:t>30</a:t>
            </a:r>
            <a:r>
              <a:rPr lang="zh-CN" altLang="zh-CN" b="1" smtClean="0"/>
              <a:t>分钟。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3.</a:t>
            </a:r>
            <a:r>
              <a:rPr lang="zh-CN" altLang="zh-CN" b="1" smtClean="0"/>
              <a:t>要提高睡眠质量，不要睡得太久，尽量早起。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4.</a:t>
            </a:r>
            <a:r>
              <a:rPr lang="zh-CN" altLang="zh-CN" b="1" smtClean="0"/>
              <a:t>做练习</a:t>
            </a:r>
            <a:r>
              <a:rPr lang="en-US" altLang="zh-CN" b="1" smtClean="0"/>
              <a:t>(</a:t>
            </a:r>
            <a:r>
              <a:rPr lang="zh-CN" altLang="zh-CN" b="1" smtClean="0"/>
              <a:t>例如数学</a:t>
            </a:r>
            <a:r>
              <a:rPr lang="en-US" altLang="zh-CN" b="1" smtClean="0"/>
              <a:t>)</a:t>
            </a:r>
            <a:r>
              <a:rPr lang="zh-CN" altLang="zh-CN" b="1" smtClean="0"/>
              <a:t>的时间要加大，光看不练是不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行的。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5.</a:t>
            </a:r>
            <a:r>
              <a:rPr lang="zh-CN" altLang="zh-CN" b="1" smtClean="0"/>
              <a:t>要多进行速度型的体育锻炼，例如：快速短跑。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6.</a:t>
            </a:r>
            <a:r>
              <a:rPr lang="zh-CN" altLang="zh-CN" b="1" smtClean="0"/>
              <a:t>不要把对考试的恐惧变成学习过程中的压力，不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妨冥想。</a:t>
            </a:r>
            <a:endParaRPr lang="zh-CN" altLang="zh-CN" b="1" smtClean="0"/>
          </a:p>
          <a:p>
            <a:pPr>
              <a:buNone/>
            </a:pPr>
            <a:endParaRPr lang="zh-CN" altLang="en-US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836712"/>
            <a:ext cx="8640960" cy="6021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zh-CN" b="1">
                <a:solidFill>
                  <a:srgbClr val="FF0000"/>
                </a:solidFill>
              </a:rPr>
              <a:t>心情烦躁 气闷</a:t>
            </a:r>
            <a:endParaRPr lang="zh-CN" altLang="zh-CN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>
                <a:solidFill>
                  <a:srgbClr val="FF0000"/>
                </a:solidFill>
              </a:rPr>
              <a:t> </a:t>
            </a:r>
            <a:r>
              <a:rPr lang="zh-CN" altLang="zh-CN" b="1" smtClean="0">
                <a:solidFill>
                  <a:srgbClr val="FF0000"/>
                </a:solidFill>
              </a:rPr>
              <a:t>症</a:t>
            </a:r>
            <a:r>
              <a:rPr lang="zh-CN" altLang="zh-CN" b="1">
                <a:solidFill>
                  <a:srgbClr val="FF0000"/>
                </a:solidFill>
              </a:rPr>
              <a:t>状：</a:t>
            </a:r>
            <a:endParaRPr lang="zh-CN" altLang="zh-CN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zh-CN" b="1"/>
              <a:t>气闷是高考最常见的一种状态，与之相伴随的是</a:t>
            </a:r>
            <a:r>
              <a:rPr lang="zh-CN" altLang="zh-CN" b="1" smtClean="0"/>
              <a:t>压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抑</a:t>
            </a:r>
            <a:r>
              <a:rPr lang="zh-CN" altLang="zh-CN" b="1"/>
              <a:t>、失眠</a:t>
            </a:r>
            <a:r>
              <a:rPr lang="zh-CN" altLang="zh-CN" b="1" smtClean="0"/>
              <a:t>、打</a:t>
            </a:r>
            <a:r>
              <a:rPr lang="zh-CN" altLang="zh-CN" b="1"/>
              <a:t>盹、记忆力下降、头脑不灵活等症状</a:t>
            </a:r>
            <a:r>
              <a:rPr lang="zh-CN" altLang="zh-CN" b="1" smtClean="0"/>
              <a:t>。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产</a:t>
            </a:r>
            <a:r>
              <a:rPr lang="zh-CN" altLang="zh-CN" b="1"/>
              <a:t>生这些症状的</a:t>
            </a:r>
            <a:r>
              <a:rPr lang="zh-CN" altLang="zh-CN" b="1" smtClean="0"/>
              <a:t>原因</a:t>
            </a:r>
            <a:r>
              <a:rPr lang="zh-CN" altLang="zh-CN" b="1"/>
              <a:t>是多种原因造成的，比如学</a:t>
            </a:r>
            <a:r>
              <a:rPr lang="zh-CN" altLang="zh-CN" b="1" smtClean="0"/>
              <a:t>习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方</a:t>
            </a:r>
            <a:r>
              <a:rPr lang="zh-CN" altLang="zh-CN" b="1"/>
              <a:t>法不好，压力太大，精</a:t>
            </a:r>
            <a:r>
              <a:rPr lang="zh-CN" altLang="zh-CN" b="1" smtClean="0"/>
              <a:t>神紧</a:t>
            </a:r>
            <a:r>
              <a:rPr lang="zh-CN" altLang="zh-CN" b="1"/>
              <a:t>张，体力不支，心</a:t>
            </a:r>
            <a:r>
              <a:rPr lang="zh-CN" altLang="zh-CN" b="1" smtClean="0"/>
              <a:t>情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不</a:t>
            </a:r>
            <a:r>
              <a:rPr lang="zh-CN" altLang="zh-CN" b="1"/>
              <a:t>佳等。</a:t>
            </a:r>
            <a:endParaRPr lang="zh-CN" altLang="zh-CN" b="1"/>
          </a:p>
          <a:p>
            <a:pPr>
              <a:buNone/>
            </a:pPr>
            <a:r>
              <a:rPr lang="en-US" altLang="zh-CN"/>
              <a:t> </a:t>
            </a:r>
            <a:endParaRPr lang="zh-CN" altLang="zh-CN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600" y="260648"/>
            <a:ext cx="8172400" cy="6597352"/>
          </a:xfrm>
        </p:spPr>
        <p:txBody>
          <a:bodyPr/>
          <a:lstStyle/>
          <a:p>
            <a:pPr>
              <a:buNone/>
            </a:pPr>
            <a:r>
              <a:rPr lang="zh-CN" altLang="zh-CN" b="1" smtClean="0">
                <a:solidFill>
                  <a:srgbClr val="FF0000"/>
                </a:solidFill>
              </a:rPr>
              <a:t>对策：</a:t>
            </a:r>
            <a:endParaRPr lang="zh-CN" altLang="zh-CN" b="1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 smtClean="0"/>
              <a:t>1.</a:t>
            </a:r>
            <a:r>
              <a:rPr lang="zh-CN" altLang="zh-CN" b="1" smtClean="0"/>
              <a:t>睡眠时室内要通风，保持室内空气清新。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2.</a:t>
            </a:r>
            <a:r>
              <a:rPr lang="zh-CN" altLang="zh-CN" b="1" smtClean="0"/>
              <a:t>学习环境一定要清静，不能太嘈杂，不要边学习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边听音乐。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3.</a:t>
            </a:r>
            <a:r>
              <a:rPr lang="zh-CN" altLang="zh-CN" b="1" smtClean="0"/>
              <a:t>学习的间歇要多做深呼吸。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4.</a:t>
            </a:r>
            <a:r>
              <a:rPr lang="zh-CN" altLang="zh-CN" b="1" smtClean="0"/>
              <a:t>无论是数学、英语、政治好的典型例题，反复的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背诵，直到熟记为止。不动大脑的记忆有利于改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变气闷的感觉。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5.</a:t>
            </a:r>
            <a:r>
              <a:rPr lang="zh-CN" altLang="zh-CN" b="1" smtClean="0"/>
              <a:t>一定要保持乐观振奋的心情。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6.</a:t>
            </a:r>
            <a:r>
              <a:rPr lang="zh-CN" altLang="zh-CN" b="1" smtClean="0"/>
              <a:t>可以在学习之余散散心，换一种心情。</a:t>
            </a:r>
            <a:endParaRPr lang="zh-CN" altLang="zh-CN" b="1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404664"/>
            <a:ext cx="8460432" cy="62646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zh-CN" b="1">
                <a:solidFill>
                  <a:srgbClr val="FF0000"/>
                </a:solidFill>
              </a:rPr>
              <a:t>头晕头痛</a:t>
            </a:r>
            <a:endParaRPr lang="zh-CN" altLang="zh-CN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>
                <a:solidFill>
                  <a:srgbClr val="FF0000"/>
                </a:solidFill>
              </a:rPr>
              <a:t> </a:t>
            </a:r>
            <a:r>
              <a:rPr lang="zh-CN" altLang="zh-CN" b="1" smtClean="0">
                <a:solidFill>
                  <a:srgbClr val="FF0000"/>
                </a:solidFill>
              </a:rPr>
              <a:t>头</a:t>
            </a:r>
            <a:r>
              <a:rPr lang="zh-CN" altLang="zh-CN" b="1">
                <a:solidFill>
                  <a:srgbClr val="FF0000"/>
                </a:solidFill>
              </a:rPr>
              <a:t>晕头痛的症状：</a:t>
            </a:r>
            <a:endParaRPr lang="zh-CN" altLang="zh-CN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zh-CN" b="1"/>
              <a:t>洗澡时感觉气闷，跑步时很快就累并且头晕目眩</a:t>
            </a:r>
            <a:r>
              <a:rPr lang="zh-CN" altLang="zh-CN" b="1" smtClean="0"/>
              <a:t>，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起</a:t>
            </a:r>
            <a:r>
              <a:rPr lang="zh-CN" altLang="zh-CN" b="1"/>
              <a:t>床后大脑发木也有点疼。</a:t>
            </a:r>
            <a:endParaRPr lang="zh-CN" altLang="zh-CN" b="1"/>
          </a:p>
          <a:p>
            <a:pPr>
              <a:buNone/>
            </a:pPr>
            <a:r>
              <a:rPr lang="zh-CN" altLang="zh-CN" b="1"/>
              <a:t>头晕头疼的原因：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1.</a:t>
            </a:r>
            <a:r>
              <a:rPr lang="zh-CN" altLang="zh-CN" b="1"/>
              <a:t>学习环镜太嘈杂，找一个比较清静的环境去学习。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2.</a:t>
            </a:r>
            <a:r>
              <a:rPr lang="zh-CN" altLang="zh-CN" b="1"/>
              <a:t>睡的太多或太少，应该提高睡眠质量。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3.</a:t>
            </a:r>
            <a:r>
              <a:rPr lang="zh-CN" altLang="zh-CN" b="1"/>
              <a:t>选的书太难，要学会买书看书。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4.</a:t>
            </a:r>
            <a:r>
              <a:rPr lang="zh-CN" altLang="zh-CN" b="1"/>
              <a:t>虽然学习时间长了，但不能超越极点。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5.</a:t>
            </a:r>
            <a:r>
              <a:rPr lang="zh-CN" altLang="zh-CN" b="1"/>
              <a:t>不要压力太大。</a:t>
            </a:r>
            <a:endParaRPr lang="zh-CN" altLang="zh-CN" b="1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4" y="404664"/>
            <a:ext cx="8136904" cy="6264696"/>
          </a:xfrm>
        </p:spPr>
        <p:txBody>
          <a:bodyPr/>
          <a:lstStyle/>
          <a:p>
            <a:pPr>
              <a:buNone/>
            </a:pPr>
            <a:r>
              <a:rPr lang="en-US" altLang="zh-CN" smtClean="0"/>
              <a:t> </a:t>
            </a:r>
            <a:endParaRPr lang="zh-CN" altLang="zh-CN" smtClean="0"/>
          </a:p>
          <a:p>
            <a:pPr>
              <a:buNone/>
            </a:pPr>
            <a:r>
              <a:rPr lang="zh-CN" altLang="zh-CN" smtClean="0">
                <a:solidFill>
                  <a:srgbClr val="FF0000"/>
                </a:solidFill>
              </a:rPr>
              <a:t>头晕头疼的解决办法：</a:t>
            </a:r>
            <a:endParaRPr lang="zh-CN" altLang="zh-CN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mtClean="0"/>
              <a:t> </a:t>
            </a:r>
            <a:endParaRPr lang="zh-CN" altLang="zh-CN" smtClean="0"/>
          </a:p>
          <a:p>
            <a:pPr>
              <a:buNone/>
            </a:pPr>
            <a:r>
              <a:rPr lang="en-US" altLang="zh-CN" b="1" smtClean="0"/>
              <a:t>1.</a:t>
            </a:r>
            <a:r>
              <a:rPr lang="zh-CN" altLang="zh-CN" b="1" smtClean="0"/>
              <a:t>到空气特殊新鲜的地方</a:t>
            </a:r>
            <a:r>
              <a:rPr lang="en-US" altLang="zh-CN" b="1" smtClean="0"/>
              <a:t>(</a:t>
            </a:r>
            <a:r>
              <a:rPr lang="zh-CN" altLang="zh-CN" b="1" smtClean="0"/>
              <a:t>公园、学校小树林</a:t>
            </a:r>
            <a:r>
              <a:rPr lang="en-US" altLang="zh-CN" b="1" smtClean="0"/>
              <a:t>)</a:t>
            </a:r>
            <a:r>
              <a:rPr lang="zh-CN" altLang="zh-CN" b="1" smtClean="0"/>
              <a:t>去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学习，边做深呼吸。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2.</a:t>
            </a:r>
            <a:r>
              <a:rPr lang="zh-CN" altLang="zh-CN" b="1" smtClean="0"/>
              <a:t>吃一些类似鱼脑之类的补脑的东西。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3.</a:t>
            </a:r>
            <a:r>
              <a:rPr lang="zh-CN" altLang="zh-CN" b="1" smtClean="0"/>
              <a:t>改变学习计划和学习方法。</a:t>
            </a:r>
            <a:endParaRPr lang="zh-CN" altLang="zh-CN" b="1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332656"/>
            <a:ext cx="8244408" cy="65253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zh-CN" b="1">
                <a:solidFill>
                  <a:srgbClr val="FF0000"/>
                </a:solidFill>
              </a:rPr>
              <a:t>易累</a:t>
            </a:r>
            <a:endParaRPr lang="zh-CN" altLang="zh-CN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>
                <a:solidFill>
                  <a:srgbClr val="FF0000"/>
                </a:solidFill>
              </a:rPr>
              <a:t> </a:t>
            </a:r>
            <a:r>
              <a:rPr lang="zh-CN" altLang="zh-CN" b="1" smtClean="0">
                <a:solidFill>
                  <a:srgbClr val="FF0000"/>
                </a:solidFill>
              </a:rPr>
              <a:t>易</a:t>
            </a:r>
            <a:r>
              <a:rPr lang="zh-CN" altLang="zh-CN" b="1">
                <a:solidFill>
                  <a:srgbClr val="FF0000"/>
                </a:solidFill>
              </a:rPr>
              <a:t>累的原因：</a:t>
            </a:r>
            <a:endParaRPr lang="zh-CN" altLang="zh-CN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/>
              <a:t>1.</a:t>
            </a:r>
            <a:r>
              <a:rPr lang="zh-CN" altLang="zh-CN" b="1"/>
              <a:t>定的计划和要求太高，对自己压力太大，使自己不能放松。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2.</a:t>
            </a:r>
            <a:r>
              <a:rPr lang="zh-CN" altLang="zh-CN" b="1"/>
              <a:t>饮食调剂不好，暴饮暴食或吃得太少。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3.</a:t>
            </a:r>
            <a:r>
              <a:rPr lang="zh-CN" altLang="zh-CN" b="1"/>
              <a:t>超强度学习，把身体搞得很虚弱，非等到身体支持不下去了，才停止学习。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4.</a:t>
            </a:r>
            <a:r>
              <a:rPr lang="zh-CN" altLang="zh-CN" b="1"/>
              <a:t>晚上学习时着凉了。</a:t>
            </a:r>
            <a:endParaRPr lang="zh-CN" altLang="zh-CN" b="1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zh-CN" altLang="zh-CN" b="1" smtClean="0">
                <a:solidFill>
                  <a:srgbClr val="FF0000"/>
                </a:solidFill>
              </a:rPr>
              <a:t>解决办法：</a:t>
            </a:r>
            <a:endParaRPr lang="zh-CN" altLang="zh-CN" b="1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 smtClean="0"/>
              <a:t>1.</a:t>
            </a:r>
            <a:r>
              <a:rPr lang="zh-CN" altLang="zh-CN" b="1" smtClean="0"/>
              <a:t>坐在椅子上一动不动，想象一股暖流在肠胃中流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动，感到肠胃在不停的运动，就说明有效果了。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2.</a:t>
            </a:r>
            <a:r>
              <a:rPr lang="zh-CN" altLang="zh-CN" b="1" smtClean="0"/>
              <a:t>多睡一会。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3.</a:t>
            </a:r>
            <a:r>
              <a:rPr lang="zh-CN" altLang="zh-CN" b="1" smtClean="0"/>
              <a:t>体育锻炼的效果至少一两个月之后才能体现出来，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所以现在的体育锻炼可能使你感到很疲惫，但你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要坚持下去。</a:t>
            </a:r>
            <a:endParaRPr lang="zh-CN" altLang="zh-CN" b="1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60648"/>
            <a:ext cx="8676456" cy="65973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>
                <a:solidFill>
                  <a:srgbClr val="FF0000"/>
                </a:solidFill>
              </a:rPr>
              <a:t> </a:t>
            </a:r>
            <a:endParaRPr lang="zh-CN" altLang="zh-CN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zh-CN" b="1" smtClean="0">
                <a:solidFill>
                  <a:srgbClr val="FF0000"/>
                </a:solidFill>
              </a:rPr>
              <a:t>一</a:t>
            </a:r>
            <a:r>
              <a:rPr lang="zh-CN" altLang="zh-CN" b="1">
                <a:solidFill>
                  <a:srgbClr val="FF0000"/>
                </a:solidFill>
              </a:rPr>
              <a:t>、延续阶段</a:t>
            </a:r>
            <a:endParaRPr lang="zh-CN" altLang="zh-CN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/>
              <a:t> </a:t>
            </a:r>
            <a:r>
              <a:rPr lang="en-US" altLang="zh-CN" b="1" smtClean="0"/>
              <a:t>5</a:t>
            </a:r>
            <a:r>
              <a:rPr lang="zh-CN" altLang="zh-CN" b="1"/>
              <a:t>月中旬以前，延续以前的学习方法，充分利用时间！</a:t>
            </a:r>
            <a:endParaRPr lang="zh-CN" altLang="zh-CN" b="1"/>
          </a:p>
          <a:p>
            <a:pPr>
              <a:buNone/>
            </a:pPr>
            <a:r>
              <a:rPr lang="zh-CN" altLang="zh-CN" b="1" smtClean="0"/>
              <a:t>对</a:t>
            </a:r>
            <a:r>
              <a:rPr lang="zh-CN" altLang="zh-CN" b="1"/>
              <a:t>于即将高考的高三学生来说，调整作息不能</a:t>
            </a:r>
            <a:r>
              <a:rPr lang="zh-CN" altLang="zh-CN" b="1" smtClean="0"/>
              <a:t>心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急</a:t>
            </a:r>
            <a:r>
              <a:rPr lang="zh-CN" altLang="zh-CN" b="1"/>
              <a:t>，初期复习要争分夺秒！</a:t>
            </a:r>
            <a:endParaRPr lang="zh-CN" altLang="zh-CN" b="1"/>
          </a:p>
          <a:p>
            <a:pPr>
              <a:buNone/>
            </a:pPr>
            <a:r>
              <a:rPr lang="zh-CN" altLang="zh-CN" b="1" smtClean="0">
                <a:solidFill>
                  <a:srgbClr val="FF0000"/>
                </a:solidFill>
              </a:rPr>
              <a:t>建议</a:t>
            </a:r>
            <a:r>
              <a:rPr lang="en-US" altLang="zh-CN" b="1" smtClean="0">
                <a:solidFill>
                  <a:srgbClr val="FF0000"/>
                </a:solidFill>
              </a:rPr>
              <a:t>:</a:t>
            </a:r>
            <a:r>
              <a:rPr lang="zh-CN" altLang="zh-CN" b="1" smtClean="0"/>
              <a:t>在</a:t>
            </a:r>
            <a:r>
              <a:rPr lang="zh-CN" altLang="zh-CN" b="1"/>
              <a:t>早上可适当早起加强学习，但以保证第</a:t>
            </a:r>
            <a:r>
              <a:rPr lang="zh-CN" altLang="zh-CN" b="1" smtClean="0"/>
              <a:t>二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天</a:t>
            </a:r>
            <a:r>
              <a:rPr lang="zh-CN" altLang="zh-CN" b="1"/>
              <a:t>上课不太疲劳为前提，中午时间视自己的具</a:t>
            </a:r>
            <a:r>
              <a:rPr lang="zh-CN" altLang="zh-CN" b="1" smtClean="0"/>
              <a:t>体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情</a:t>
            </a:r>
            <a:r>
              <a:rPr lang="zh-CN" altLang="zh-CN" b="1"/>
              <a:t>况可以学习或休息</a:t>
            </a:r>
            <a:r>
              <a:rPr lang="zh-CN" altLang="zh-CN" b="1" smtClean="0"/>
              <a:t>。</a:t>
            </a:r>
            <a:endParaRPr lang="en-US" altLang="zh-CN" b="1" smtClean="0"/>
          </a:p>
          <a:p>
            <a:pPr>
              <a:buNone/>
            </a:pPr>
            <a:r>
              <a:rPr lang="zh-CN" altLang="en-US" b="1">
                <a:solidFill>
                  <a:srgbClr val="FF0000"/>
                </a:solidFill>
              </a:rPr>
              <a:t>理</a:t>
            </a:r>
            <a:r>
              <a:rPr lang="zh-CN" altLang="en-US" b="1" smtClean="0">
                <a:solidFill>
                  <a:srgbClr val="FF0000"/>
                </a:solidFill>
              </a:rPr>
              <a:t>由：</a:t>
            </a:r>
            <a:r>
              <a:rPr lang="zh-CN" altLang="zh-CN" b="1" smtClean="0"/>
              <a:t>这</a:t>
            </a:r>
            <a:r>
              <a:rPr lang="zh-CN" altLang="zh-CN" b="1"/>
              <a:t>样做一是适当加长了学习时间，掌握更多</a:t>
            </a:r>
            <a:r>
              <a:rPr lang="zh-CN" altLang="zh-CN" b="1" smtClean="0"/>
              <a:t>知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识</a:t>
            </a:r>
            <a:r>
              <a:rPr lang="zh-CN" altLang="zh-CN" b="1"/>
              <a:t>。更重要的是增强了孩子的自信心，避免担忧失</a:t>
            </a:r>
            <a:r>
              <a:rPr lang="zh-CN" altLang="zh-CN" b="1" smtClean="0"/>
              <a:t>败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心</a:t>
            </a:r>
            <a:r>
              <a:rPr lang="zh-CN" altLang="zh-CN" b="1"/>
              <a:t>理。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 </a:t>
            </a:r>
            <a:endParaRPr lang="zh-CN" altLang="zh-CN" b="1"/>
          </a:p>
          <a:p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65973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zh-CN" b="1">
                <a:solidFill>
                  <a:srgbClr val="FF0000"/>
                </a:solidFill>
              </a:rPr>
              <a:t>高考饮食</a:t>
            </a:r>
            <a:endParaRPr lang="zh-CN" altLang="zh-CN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/>
              <a:t>1.</a:t>
            </a:r>
            <a:r>
              <a:rPr lang="zh-CN" altLang="zh-CN" b="1"/>
              <a:t>头疼时大量</a:t>
            </a:r>
            <a:r>
              <a:rPr lang="zh-CN" altLang="zh-CN" b="1" smtClean="0"/>
              <a:t>吃</a:t>
            </a:r>
            <a:r>
              <a:rPr lang="zh-CN" altLang="en-US" b="1" smtClean="0"/>
              <a:t>补</a:t>
            </a:r>
            <a:r>
              <a:rPr lang="zh-CN" altLang="zh-CN" b="1" smtClean="0"/>
              <a:t>脑</a:t>
            </a:r>
            <a:r>
              <a:rPr lang="zh-CN" altLang="en-US" b="1" smtClean="0"/>
              <a:t>品，如：</a:t>
            </a:r>
            <a:r>
              <a:rPr lang="zh-CN" altLang="zh-CN" b="1" smtClean="0"/>
              <a:t>核</a:t>
            </a:r>
            <a:r>
              <a:rPr lang="zh-CN" altLang="zh-CN" b="1"/>
              <a:t>桃</a:t>
            </a:r>
            <a:r>
              <a:rPr lang="zh-CN" altLang="zh-CN" b="1" smtClean="0"/>
              <a:t>等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2.</a:t>
            </a:r>
            <a:r>
              <a:rPr lang="zh-CN" altLang="zh-CN" b="1"/>
              <a:t>如果吃得太多，很容易犯困、打盹，所以既要</a:t>
            </a:r>
            <a:r>
              <a:rPr lang="zh-CN" altLang="zh-CN" b="1" smtClean="0"/>
              <a:t>吃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好</a:t>
            </a:r>
            <a:r>
              <a:rPr lang="zh-CN" altLang="zh-CN" b="1"/>
              <a:t>，</a:t>
            </a:r>
            <a:r>
              <a:rPr lang="zh-CN" altLang="zh-CN" b="1" smtClean="0"/>
              <a:t>但又</a:t>
            </a:r>
            <a:r>
              <a:rPr lang="zh-CN" altLang="zh-CN" b="1"/>
              <a:t>不能吃得太饱。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3.</a:t>
            </a:r>
            <a:r>
              <a:rPr lang="zh-CN" altLang="zh-CN" b="1"/>
              <a:t>偶而头疼要加营养。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4.</a:t>
            </a:r>
            <a:r>
              <a:rPr lang="zh-CN" altLang="zh-CN" b="1"/>
              <a:t>高考备考消耗体力太大，过度疲劳，很容易使</a:t>
            </a:r>
            <a:r>
              <a:rPr lang="zh-CN" altLang="zh-CN" b="1" smtClean="0"/>
              <a:t>肠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胃</a:t>
            </a:r>
            <a:r>
              <a:rPr lang="zh-CN" altLang="zh-CN" b="1"/>
              <a:t>功能失调，所以不要吃太凉的东西，保证肚</a:t>
            </a:r>
            <a:r>
              <a:rPr lang="zh-CN" altLang="zh-CN" b="1" smtClean="0"/>
              <a:t>子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圆</a:t>
            </a:r>
            <a:r>
              <a:rPr lang="zh-CN" altLang="zh-CN" b="1"/>
              <a:t>满充实</a:t>
            </a:r>
            <a:r>
              <a:rPr lang="en-US" altLang="zh-CN" b="1"/>
              <a:t>(</a:t>
            </a:r>
            <a:r>
              <a:rPr lang="zh-CN" altLang="zh-CN" b="1"/>
              <a:t>要吃好</a:t>
            </a:r>
            <a:r>
              <a:rPr lang="en-US" altLang="zh-CN" b="1"/>
              <a:t>)</a:t>
            </a:r>
            <a:r>
              <a:rPr lang="zh-CN" altLang="zh-CN" b="1"/>
              <a:t>，学习时保证肚子无涨感</a:t>
            </a:r>
            <a:r>
              <a:rPr lang="en-US" altLang="zh-CN" b="1"/>
              <a:t>(</a:t>
            </a:r>
            <a:r>
              <a:rPr lang="zh-CN" altLang="zh-CN" b="1"/>
              <a:t>别</a:t>
            </a:r>
            <a:r>
              <a:rPr lang="zh-CN" altLang="zh-CN" b="1" smtClean="0"/>
              <a:t>太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饱</a:t>
            </a:r>
            <a:r>
              <a:rPr lang="en-US" altLang="zh-CN" b="1"/>
              <a:t>)</a:t>
            </a:r>
            <a:r>
              <a:rPr lang="zh-CN" altLang="zh-CN" b="1" smtClean="0"/>
              <a:t>。</a:t>
            </a:r>
            <a:endParaRPr lang="en-US" altLang="zh-CN" b="1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692696"/>
            <a:ext cx="8460432" cy="5976664"/>
          </a:xfrm>
        </p:spPr>
        <p:txBody>
          <a:bodyPr/>
          <a:lstStyle/>
          <a:p>
            <a:pPr>
              <a:buNone/>
            </a:pPr>
            <a:r>
              <a:rPr lang="en-US" altLang="zh-CN" b="1" smtClean="0"/>
              <a:t>5.</a:t>
            </a:r>
            <a:r>
              <a:rPr lang="zh-CN" altLang="zh-CN" b="1" smtClean="0"/>
              <a:t>勿吃刺激性食物、加工食品或不新鲜、发酵的食品</a:t>
            </a:r>
            <a:r>
              <a:rPr lang="en-US" altLang="zh-CN" b="1" smtClean="0"/>
              <a:t>(</a:t>
            </a:r>
            <a:r>
              <a:rPr lang="zh-CN" altLang="zh-CN" b="1" smtClean="0"/>
              <a:t>奶酪、泡菜等</a:t>
            </a:r>
            <a:r>
              <a:rPr lang="en-US" altLang="zh-CN" b="1" smtClean="0"/>
              <a:t>)</a:t>
            </a:r>
            <a:r>
              <a:rPr lang="zh-CN" altLang="zh-CN" b="1" smtClean="0"/>
              <a:t>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6.</a:t>
            </a:r>
            <a:r>
              <a:rPr lang="zh-CN" altLang="zh-CN" b="1" smtClean="0"/>
              <a:t>生活规律化有益身心健康，所以，吃饭要有固定时间。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7.</a:t>
            </a:r>
            <a:r>
              <a:rPr lang="zh-CN" altLang="zh-CN" b="1" smtClean="0"/>
              <a:t>一日三餐搭配合理，早餐</a:t>
            </a:r>
            <a:r>
              <a:rPr lang="en-US" altLang="zh-CN" b="1" smtClean="0"/>
              <a:t>50%</a:t>
            </a:r>
            <a:r>
              <a:rPr lang="zh-CN" altLang="zh-CN" b="1" smtClean="0"/>
              <a:t>、午餐</a:t>
            </a:r>
            <a:r>
              <a:rPr lang="en-US" altLang="zh-CN" b="1" smtClean="0"/>
              <a:t>40%</a:t>
            </a:r>
            <a:r>
              <a:rPr lang="zh-CN" altLang="zh-CN" b="1" smtClean="0"/>
              <a:t>、晚饭</a:t>
            </a:r>
            <a:r>
              <a:rPr lang="en-US" altLang="zh-CN" b="1" smtClean="0"/>
              <a:t>10%</a:t>
            </a:r>
            <a:r>
              <a:rPr lang="zh-CN" altLang="zh-CN" b="1" smtClean="0"/>
              <a:t>。每天早上，吃一顿全营养谷类的早餐。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8.</a:t>
            </a:r>
            <a:r>
              <a:rPr lang="zh-CN" altLang="zh-CN" b="1" smtClean="0"/>
              <a:t>至于午餐，经常补充豆类食品，多吃奶制品。</a:t>
            </a:r>
            <a:endParaRPr lang="zh-CN" altLang="zh-CN" b="1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63367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zh-CN" b="1">
                <a:solidFill>
                  <a:srgbClr val="FF0000"/>
                </a:solidFill>
              </a:rPr>
              <a:t>变换计划</a:t>
            </a:r>
            <a:endParaRPr lang="zh-CN" altLang="zh-CN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/>
              <a:t> </a:t>
            </a:r>
            <a:r>
              <a:rPr lang="zh-CN" altLang="zh-CN" b="1" smtClean="0"/>
              <a:t>无</a:t>
            </a:r>
            <a:r>
              <a:rPr lang="zh-CN" altLang="zh-CN" b="1"/>
              <a:t>论你喜欢定计划，还是你不喜欢定计划，你</a:t>
            </a:r>
            <a:r>
              <a:rPr lang="zh-CN" altLang="zh-CN" b="1" smtClean="0"/>
              <a:t>心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里</a:t>
            </a:r>
            <a:r>
              <a:rPr lang="zh-CN" altLang="zh-CN" b="1"/>
              <a:t>总要有一大体的安排，在学习过程中你出现</a:t>
            </a:r>
            <a:r>
              <a:rPr lang="zh-CN" altLang="zh-CN" b="1" smtClean="0"/>
              <a:t>以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下几</a:t>
            </a:r>
            <a:r>
              <a:rPr lang="zh-CN" altLang="zh-CN" b="1"/>
              <a:t>种情况：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1.</a:t>
            </a:r>
            <a:r>
              <a:rPr lang="zh-CN" altLang="zh-CN" b="1"/>
              <a:t>感觉学习没有进展。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2.</a:t>
            </a:r>
            <a:r>
              <a:rPr lang="zh-CN" altLang="zh-CN" b="1"/>
              <a:t>感觉需要学的东西太多了。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3.</a:t>
            </a:r>
            <a:r>
              <a:rPr lang="zh-CN" altLang="zh-CN" b="1"/>
              <a:t>经常碰到不会的东西，无法持续学下去。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4.</a:t>
            </a:r>
            <a:r>
              <a:rPr lang="zh-CN" altLang="zh-CN" b="1"/>
              <a:t>明显感到学习效率太低</a:t>
            </a:r>
            <a:r>
              <a:rPr lang="zh-CN" altLang="zh-CN" b="1" smtClean="0"/>
              <a:t>。</a:t>
            </a:r>
            <a:endParaRPr lang="en-US" altLang="zh-CN" b="1" smtClean="0"/>
          </a:p>
          <a:p>
            <a:pPr>
              <a:buNone/>
            </a:pPr>
            <a:r>
              <a:rPr lang="en-US" altLang="zh-CN" b="1" smtClean="0"/>
              <a:t>5</a:t>
            </a:r>
            <a:r>
              <a:rPr lang="en-US" altLang="zh-CN" b="1"/>
              <a:t>.</a:t>
            </a:r>
            <a:r>
              <a:rPr lang="zh-CN" altLang="zh-CN" b="1"/>
              <a:t>经常打盹、紧张、头疼。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 </a:t>
            </a:r>
            <a:endParaRPr lang="zh-CN" altLang="zh-CN" b="1"/>
          </a:p>
          <a:p>
            <a:pPr>
              <a:buNone/>
            </a:pPr>
            <a:endParaRPr lang="zh-CN" altLang="zh-CN" b="1"/>
          </a:p>
          <a:p>
            <a:endParaRPr lang="zh-CN" altLang="zh-CN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03648" y="764704"/>
            <a:ext cx="7740352" cy="60932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zh-CN" b="1" smtClean="0">
                <a:solidFill>
                  <a:srgbClr val="FF0000"/>
                </a:solidFill>
              </a:rPr>
              <a:t>碰到上述情况之一，你不妨看看下面的建议：</a:t>
            </a:r>
            <a:endParaRPr lang="zh-CN" altLang="zh-CN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 smtClean="0"/>
              <a:t>1.</a:t>
            </a:r>
            <a:r>
              <a:rPr lang="zh-CN" altLang="zh-CN" b="1" smtClean="0"/>
              <a:t>你觉得不会的东西太多了，你就需要更退一步，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从最基础的知识开始学习</a:t>
            </a:r>
            <a:r>
              <a:rPr lang="en-US" altLang="zh-CN" b="1" smtClean="0"/>
              <a:t>(</a:t>
            </a:r>
            <a:r>
              <a:rPr lang="zh-CN" altLang="zh-CN" b="1" smtClean="0"/>
              <a:t>回归教材</a:t>
            </a:r>
            <a:r>
              <a:rPr lang="en-US" altLang="zh-CN" b="1" smtClean="0"/>
              <a:t>)</a:t>
            </a:r>
            <a:r>
              <a:rPr lang="zh-CN" altLang="zh-CN" b="1" smtClean="0"/>
              <a:t>。例如，每天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加强你背英语单词的时间，看数学的教材上的基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本概念，背政治的</a:t>
            </a:r>
            <a:r>
              <a:rPr lang="en-US" altLang="zh-CN" b="1" smtClean="0"/>
              <a:t>[</a:t>
            </a:r>
            <a:r>
              <a:rPr lang="zh-CN" altLang="zh-CN" b="1" smtClean="0"/>
              <a:t>历年真题</a:t>
            </a:r>
            <a:r>
              <a:rPr lang="en-US" altLang="zh-CN" b="1" smtClean="0"/>
              <a:t>]</a:t>
            </a:r>
            <a:r>
              <a:rPr lang="zh-CN" altLang="zh-CN" b="1" smtClean="0"/>
              <a:t>等。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2.</a:t>
            </a:r>
            <a:r>
              <a:rPr lang="zh-CN" altLang="zh-CN" b="1" smtClean="0"/>
              <a:t>如果你觉得需要学习的东西太多，很有可能是因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为你买的书太多了，你应该只选取一本精读书，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把这本精读书反复吃透、弄明白。</a:t>
            </a:r>
            <a:endParaRPr lang="zh-CN" altLang="zh-CN" b="1" smtClean="0"/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584" y="764704"/>
            <a:ext cx="8316416" cy="6093296"/>
          </a:xfrm>
        </p:spPr>
        <p:txBody>
          <a:bodyPr/>
          <a:lstStyle/>
          <a:p>
            <a:pPr>
              <a:buNone/>
            </a:pPr>
            <a:r>
              <a:rPr lang="en-US" altLang="zh-CN" b="1" smtClean="0"/>
              <a:t>3.</a:t>
            </a:r>
            <a:r>
              <a:rPr lang="zh-CN" altLang="zh-CN" b="1" smtClean="0"/>
              <a:t>应该加强体育锻炼，调剂一下饮食结构。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4.</a:t>
            </a:r>
            <a:r>
              <a:rPr lang="zh-CN" altLang="zh-CN" b="1" smtClean="0"/>
              <a:t>即使你觉得自己的学习计划很好，过一段时间，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你不妨重新制定一个计划，也许你会找到一种更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好更适合你的计划。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5.</a:t>
            </a:r>
            <a:r>
              <a:rPr lang="zh-CN" altLang="zh-CN" b="1" smtClean="0"/>
              <a:t>要勇于开拓，但也不要乱变计划，</a:t>
            </a:r>
            <a:r>
              <a:rPr lang="zh-CN" altLang="zh-CN" b="1" smtClean="0">
                <a:solidFill>
                  <a:srgbClr val="FF0000"/>
                </a:solidFill>
              </a:rPr>
              <a:t>好的要坚持</a:t>
            </a:r>
            <a:r>
              <a:rPr lang="zh-CN" altLang="zh-CN" b="1" smtClean="0"/>
              <a:t>，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>
                <a:solidFill>
                  <a:srgbClr val="FF0000"/>
                </a:solidFill>
              </a:rPr>
              <a:t>不好的要改进</a:t>
            </a:r>
            <a:r>
              <a:rPr lang="zh-CN" altLang="zh-CN" b="1" smtClean="0"/>
              <a:t>。要朝着使自己在一定的时间内学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得更多，而且使大脑运算更快、更灵活，使自己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的心情更好的方向发展</a:t>
            </a:r>
            <a:endParaRPr lang="zh-CN" altLang="en-US" b="1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692696"/>
            <a:ext cx="8604448" cy="61653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zh-CN" b="1">
                <a:solidFill>
                  <a:srgbClr val="FF0000"/>
                </a:solidFill>
              </a:rPr>
              <a:t>超越极点</a:t>
            </a:r>
            <a:endParaRPr lang="zh-CN" altLang="zh-CN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/>
              <a:t> </a:t>
            </a:r>
            <a:r>
              <a:rPr lang="zh-CN" altLang="zh-CN" b="1" smtClean="0"/>
              <a:t>在</a:t>
            </a:r>
            <a:r>
              <a:rPr lang="zh-CN" altLang="zh-CN" b="1"/>
              <a:t>学习的过程中，通过不断地积累，当感到又</a:t>
            </a:r>
            <a:r>
              <a:rPr lang="zh-CN" altLang="zh-CN" b="1" smtClean="0"/>
              <a:t>烦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闷</a:t>
            </a:r>
            <a:r>
              <a:rPr lang="zh-CN" altLang="zh-CN" b="1"/>
              <a:t>、又充实，又骄躁</a:t>
            </a:r>
            <a:r>
              <a:rPr lang="zh-CN" altLang="zh-CN" b="1" smtClean="0"/>
              <a:t>、又</a:t>
            </a:r>
            <a:r>
              <a:rPr lang="zh-CN" altLang="zh-CN" b="1"/>
              <a:t>兴奋的时候，这很可</a:t>
            </a:r>
            <a:r>
              <a:rPr lang="zh-CN" altLang="zh-CN" b="1" smtClean="0"/>
              <a:t>能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就是</a:t>
            </a:r>
            <a:r>
              <a:rPr lang="zh-CN" altLang="zh-CN" b="1"/>
              <a:t>你的学习从量变到质变的关键时刻，不妨</a:t>
            </a:r>
            <a:r>
              <a:rPr lang="zh-CN" altLang="zh-CN" b="1" smtClean="0"/>
              <a:t>称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之</a:t>
            </a:r>
            <a:r>
              <a:rPr lang="zh-CN" altLang="zh-CN" b="1"/>
              <a:t>为极点。在这段时间内你的学习，一分钟学</a:t>
            </a:r>
            <a:r>
              <a:rPr lang="zh-CN" altLang="zh-CN" b="1" smtClean="0"/>
              <a:t>到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的东</a:t>
            </a:r>
            <a:r>
              <a:rPr lang="zh-CN" altLang="zh-CN" b="1"/>
              <a:t>西可以顶得上平时</a:t>
            </a:r>
            <a:r>
              <a:rPr lang="zh-CN" altLang="zh-CN" b="1" smtClean="0"/>
              <a:t>十分</a:t>
            </a:r>
            <a:r>
              <a:rPr lang="zh-CN" altLang="zh-CN" b="1"/>
              <a:t>钟的学习，所以一</a:t>
            </a:r>
            <a:r>
              <a:rPr lang="zh-CN" altLang="zh-CN" b="1" smtClean="0"/>
              <a:t>定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要坚持</a:t>
            </a:r>
            <a:r>
              <a:rPr lang="zh-CN" altLang="zh-CN" b="1"/>
              <a:t>到底呀</a:t>
            </a:r>
            <a:r>
              <a:rPr lang="en-US" altLang="zh-CN" b="1"/>
              <a:t>!</a:t>
            </a:r>
            <a:r>
              <a:rPr lang="zh-CN" altLang="zh-CN" b="1"/>
              <a:t>所谓</a:t>
            </a:r>
            <a:r>
              <a:rPr lang="en-US" altLang="zh-CN" b="1"/>
              <a:t>“</a:t>
            </a:r>
            <a:r>
              <a:rPr lang="zh-CN" altLang="zh-CN" b="1">
                <a:solidFill>
                  <a:srgbClr val="FF0000"/>
                </a:solidFill>
              </a:rPr>
              <a:t>极处生真功</a:t>
            </a:r>
            <a:r>
              <a:rPr lang="en-US" altLang="zh-CN" b="1"/>
              <a:t>”</a:t>
            </a:r>
            <a:r>
              <a:rPr lang="zh-CN" altLang="zh-CN" b="1"/>
              <a:t>。</a:t>
            </a:r>
            <a:endParaRPr lang="zh-CN" altLang="zh-CN" b="1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548680"/>
            <a:ext cx="8748464" cy="612068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b="1" smtClean="0"/>
              <a:t>1.</a:t>
            </a:r>
            <a:r>
              <a:rPr lang="zh-CN" altLang="zh-CN" b="1" smtClean="0"/>
              <a:t>通过选书、买书、理解、记忆，找到切入点后，感到特别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兴奋。这时候，一定要放弃眼前的其他一切工作和计划，集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中所有的精力和时间，把相关的知识彻底搞清、吃透。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2.</a:t>
            </a:r>
            <a:r>
              <a:rPr lang="zh-CN" altLang="zh-CN" b="1" smtClean="0"/>
              <a:t>在平时的学习中，一旦找到了那种又烦闷又充实、又骄躁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又兴奋的感觉的时候，说明你又到了学习的极点，坚持下去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会大有收获。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3.</a:t>
            </a:r>
            <a:r>
              <a:rPr lang="zh-CN" altLang="zh-CN" b="1" smtClean="0"/>
              <a:t>在最后冲刺阶段，一定要想尽一切办法，能够把所有的知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识串起来，一旦产生那种恍然大悟、融会贯通的感觉，你一定要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坚持学习下去，集中精力把所有的知识往一个方面去想。将以前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所学的知识由</a:t>
            </a:r>
            <a:r>
              <a:rPr lang="en-US" altLang="zh-CN" b="1" smtClean="0"/>
              <a:t>“</a:t>
            </a:r>
            <a:r>
              <a:rPr lang="zh-CN" altLang="zh-CN" b="1" smtClean="0"/>
              <a:t>面</a:t>
            </a:r>
            <a:r>
              <a:rPr lang="en-US" altLang="zh-CN" b="1" smtClean="0"/>
              <a:t>”</a:t>
            </a:r>
            <a:r>
              <a:rPr lang="zh-CN" altLang="zh-CN" b="1" smtClean="0"/>
              <a:t>变成</a:t>
            </a:r>
            <a:r>
              <a:rPr lang="en-US" altLang="zh-CN" b="1" smtClean="0"/>
              <a:t>“</a:t>
            </a:r>
            <a:r>
              <a:rPr lang="zh-CN" altLang="zh-CN" b="1" smtClean="0"/>
              <a:t>点</a:t>
            </a:r>
            <a:r>
              <a:rPr lang="en-US" altLang="zh-CN" b="1" smtClean="0"/>
              <a:t>”</a:t>
            </a:r>
            <a:r>
              <a:rPr lang="zh-CN" altLang="zh-CN" b="1" smtClean="0"/>
              <a:t>，然后，所有的问题都用这个点去解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答。</a:t>
            </a:r>
            <a:endParaRPr lang="zh-CN" altLang="zh-CN" b="1" smtClean="0"/>
          </a:p>
          <a:p>
            <a:pPr>
              <a:buNone/>
            </a:pPr>
            <a:r>
              <a:rPr lang="en-US" altLang="zh-CN" smtClean="0"/>
              <a:t> </a:t>
            </a:r>
            <a:endParaRPr lang="zh-CN" altLang="zh-CN" smtClean="0"/>
          </a:p>
          <a:p>
            <a:pPr>
              <a:buNone/>
            </a:pPr>
            <a:r>
              <a:rPr lang="zh-CN" altLang="zh-CN" b="1" smtClean="0">
                <a:solidFill>
                  <a:srgbClr val="FF0000"/>
                </a:solidFill>
              </a:rPr>
              <a:t>最后的最后，希望大家好好冲呀。很久很久之后，你</a:t>
            </a:r>
            <a:endParaRPr lang="en-US" altLang="zh-CN" b="1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zh-CN" b="1" smtClean="0">
                <a:solidFill>
                  <a:srgbClr val="FF0000"/>
                </a:solidFill>
              </a:rPr>
              <a:t>们一定会很怀念这段时光的。</a:t>
            </a:r>
            <a:endParaRPr lang="zh-CN" altLang="zh-CN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 smtClean="0"/>
              <a:t> </a:t>
            </a:r>
            <a:endParaRPr lang="zh-CN" altLang="zh-CN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676456" cy="5001419"/>
          </a:xfrm>
        </p:spPr>
        <p:txBody>
          <a:bodyPr/>
          <a:lstStyle/>
          <a:p>
            <a:pPr>
              <a:buNone/>
            </a:pPr>
            <a:r>
              <a:rPr lang="en-US" altLang="zh-CN" b="1" smtClean="0"/>
              <a:t>【</a:t>
            </a:r>
            <a:r>
              <a:rPr lang="zh-CN" altLang="en-US" b="1" smtClean="0"/>
              <a:t>心语</a:t>
            </a:r>
            <a:r>
              <a:rPr lang="en-US" altLang="zh-CN" b="1" smtClean="0"/>
              <a:t>】</a:t>
            </a:r>
            <a:r>
              <a:rPr lang="zh-CN" altLang="en-US" b="1" smtClean="0"/>
              <a:t>成功的反义词不是失败，而是从未行动。</a:t>
            </a:r>
            <a:endParaRPr lang="en-US" altLang="zh-CN" b="1" smtClean="0"/>
          </a:p>
          <a:p>
            <a:pPr>
              <a:buNone/>
            </a:pPr>
            <a:r>
              <a:rPr lang="zh-CN" altLang="en-US" b="1" smtClean="0"/>
              <a:t>有一天你总会明白，遗憾比失败更让你难以面对。</a:t>
            </a:r>
            <a:endParaRPr lang="zh-CN" altLang="en-US" b="1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9672" y="2492896"/>
            <a:ext cx="5905500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214100" y="103632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0"/>
            <a:ext cx="8568952" cy="65253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zh-CN" sz="3800" b="1">
                <a:solidFill>
                  <a:srgbClr val="FF0000"/>
                </a:solidFill>
              </a:rPr>
              <a:t>二、调整阶段</a:t>
            </a:r>
            <a:endParaRPr lang="zh-CN" altLang="zh-CN" sz="380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b="1" smtClean="0"/>
          </a:p>
          <a:p>
            <a:pPr>
              <a:buNone/>
            </a:pPr>
            <a:r>
              <a:rPr lang="en-US" altLang="zh-CN" b="1"/>
              <a:t> </a:t>
            </a:r>
            <a:r>
              <a:rPr lang="en-US" altLang="zh-CN" b="1" smtClean="0"/>
              <a:t>5</a:t>
            </a:r>
            <a:r>
              <a:rPr lang="zh-CN" altLang="zh-CN" b="1"/>
              <a:t>月中到</a:t>
            </a:r>
            <a:r>
              <a:rPr lang="en-US" altLang="zh-CN" b="1"/>
              <a:t>6</a:t>
            </a:r>
            <a:r>
              <a:rPr lang="zh-CN" altLang="zh-CN" b="1"/>
              <a:t>月初，调整复习节奏，切换考试模式。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 </a:t>
            </a:r>
            <a:endParaRPr lang="zh-CN" altLang="zh-CN" b="1"/>
          </a:p>
          <a:p>
            <a:pPr>
              <a:buNone/>
            </a:pPr>
            <a:r>
              <a:rPr lang="zh-CN" altLang="zh-CN" b="1"/>
              <a:t>“答题时思路不清，精力总是不集中，烦躁苦闷。” </a:t>
            </a:r>
            <a:r>
              <a:rPr lang="zh-CN" altLang="zh-CN" b="1" smtClean="0"/>
              <a:t>很多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人</a:t>
            </a:r>
            <a:r>
              <a:rPr lang="zh-CN" altLang="zh-CN" b="1"/>
              <a:t>在这一时期会出现所谓的</a:t>
            </a:r>
            <a:r>
              <a:rPr lang="en-US" altLang="zh-CN" b="1"/>
              <a:t>“</a:t>
            </a:r>
            <a:r>
              <a:rPr lang="zh-CN" altLang="zh-CN" b="1"/>
              <a:t>答题高原期</a:t>
            </a:r>
            <a:r>
              <a:rPr lang="en-US" altLang="zh-CN" b="1"/>
              <a:t>”</a:t>
            </a:r>
            <a:r>
              <a:rPr lang="zh-CN" altLang="zh-CN" b="1"/>
              <a:t>。这是多数学生</a:t>
            </a:r>
            <a:r>
              <a:rPr lang="zh-CN" altLang="zh-CN" b="1" smtClean="0"/>
              <a:t>必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然</a:t>
            </a:r>
            <a:r>
              <a:rPr lang="zh-CN" altLang="zh-CN" b="1"/>
              <a:t>出现的情况，这时考生需要的是改变前期的学习模式，</a:t>
            </a:r>
            <a:r>
              <a:rPr lang="zh-CN" altLang="zh-CN" b="1" smtClean="0"/>
              <a:t>切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换</a:t>
            </a:r>
            <a:r>
              <a:rPr lang="zh-CN" altLang="zh-CN" b="1"/>
              <a:t>到</a:t>
            </a:r>
            <a:r>
              <a:rPr lang="en-US" altLang="zh-CN" b="1"/>
              <a:t>“</a:t>
            </a:r>
            <a:r>
              <a:rPr lang="zh-CN" altLang="zh-CN" b="1"/>
              <a:t>考试模式</a:t>
            </a:r>
            <a:r>
              <a:rPr lang="en-US" altLang="zh-CN" b="1"/>
              <a:t>”</a:t>
            </a:r>
            <a:r>
              <a:rPr lang="zh-CN" altLang="zh-CN" b="1"/>
              <a:t>，</a:t>
            </a:r>
            <a:r>
              <a:rPr lang="en-US" altLang="zh-CN" b="1"/>
              <a:t>“</a:t>
            </a:r>
            <a:r>
              <a:rPr lang="zh-CN" altLang="zh-CN" b="1"/>
              <a:t>浏览以前考过的模拟卷，真正进行查</a:t>
            </a:r>
            <a:r>
              <a:rPr lang="zh-CN" altLang="zh-CN" b="1" smtClean="0"/>
              <a:t>缺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补</a:t>
            </a:r>
            <a:r>
              <a:rPr lang="zh-CN" altLang="zh-CN" b="1"/>
              <a:t>漏工作，不要再过多地做练习了</a:t>
            </a:r>
            <a:r>
              <a:rPr lang="en-US" altLang="zh-CN" b="1"/>
              <a:t>”</a:t>
            </a:r>
            <a:r>
              <a:rPr lang="zh-CN" altLang="zh-CN" b="1"/>
              <a:t>。</a:t>
            </a:r>
            <a:endParaRPr lang="zh-CN" altLang="zh-CN" b="1"/>
          </a:p>
          <a:p>
            <a:pPr>
              <a:buNone/>
            </a:pPr>
            <a:r>
              <a:rPr lang="en-US" altLang="zh-CN" b="1"/>
              <a:t> </a:t>
            </a:r>
            <a:endParaRPr lang="zh-CN" altLang="zh-CN" b="1"/>
          </a:p>
          <a:p>
            <a:pPr>
              <a:buNone/>
            </a:pPr>
            <a:r>
              <a:rPr lang="zh-CN" altLang="zh-CN" b="1"/>
              <a:t>如果</a:t>
            </a:r>
            <a:r>
              <a:rPr lang="zh-CN" altLang="zh-CN" b="1">
                <a:solidFill>
                  <a:srgbClr val="FF0000"/>
                </a:solidFill>
              </a:rPr>
              <a:t>“高原反应”</a:t>
            </a:r>
            <a:r>
              <a:rPr lang="zh-CN" altLang="zh-CN" b="1"/>
              <a:t>特别强烈，可以“做练习时降低难度。</a:t>
            </a:r>
            <a:r>
              <a:rPr lang="zh-CN" altLang="zh-CN" b="1" smtClean="0"/>
              <a:t>因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为</a:t>
            </a:r>
            <a:r>
              <a:rPr lang="zh-CN" altLang="zh-CN" b="1"/>
              <a:t>考前的模拟题目往往安排不合理，不完全符合高考试卷</a:t>
            </a:r>
            <a:r>
              <a:rPr lang="zh-CN" altLang="zh-CN" b="1" smtClean="0"/>
              <a:t>要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求</a:t>
            </a:r>
            <a:r>
              <a:rPr lang="zh-CN" altLang="zh-CN" b="1"/>
              <a:t>，还有就是复习久了有点麻木，答题的警惕性降低。”</a:t>
            </a:r>
            <a:endParaRPr lang="zh-CN" altLang="zh-CN" b="1"/>
          </a:p>
          <a:p>
            <a:endParaRPr lang="zh-CN" altLang="zh-CN"/>
          </a:p>
          <a:p>
            <a:endParaRPr lang="zh-CN" altLang="zh-CN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548680"/>
            <a:ext cx="8820472" cy="63093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zh-CN" b="1">
                <a:solidFill>
                  <a:srgbClr val="FF0000"/>
                </a:solidFill>
              </a:rPr>
              <a:t>高考冲刺作息时间表</a:t>
            </a:r>
            <a:endParaRPr lang="zh-CN" altLang="zh-CN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>
                <a:solidFill>
                  <a:srgbClr val="FF0000"/>
                </a:solidFill>
              </a:rPr>
              <a:t> </a:t>
            </a:r>
            <a:r>
              <a:rPr lang="en-US" altLang="zh-CN" b="1" smtClean="0">
                <a:solidFill>
                  <a:srgbClr val="FF0000"/>
                </a:solidFill>
              </a:rPr>
              <a:t>☞</a:t>
            </a:r>
            <a:r>
              <a:rPr lang="en-US" altLang="zh-CN" b="1">
                <a:solidFill>
                  <a:srgbClr val="FF0000"/>
                </a:solidFill>
              </a:rPr>
              <a:t>6</a:t>
            </a:r>
            <a:r>
              <a:rPr lang="zh-CN" altLang="zh-CN" b="1">
                <a:solidFill>
                  <a:srgbClr val="FF0000"/>
                </a:solidFill>
              </a:rPr>
              <a:t>：</a:t>
            </a:r>
            <a:r>
              <a:rPr lang="en-US" altLang="zh-CN" b="1">
                <a:solidFill>
                  <a:srgbClr val="FF0000"/>
                </a:solidFill>
              </a:rPr>
              <a:t>00—8</a:t>
            </a:r>
            <a:r>
              <a:rPr lang="zh-CN" altLang="zh-CN" b="1">
                <a:solidFill>
                  <a:srgbClr val="FF0000"/>
                </a:solidFill>
              </a:rPr>
              <a:t>：</a:t>
            </a:r>
            <a:r>
              <a:rPr lang="en-US" altLang="zh-CN" b="1">
                <a:solidFill>
                  <a:srgbClr val="FF0000"/>
                </a:solidFill>
              </a:rPr>
              <a:t>00</a:t>
            </a:r>
            <a:endParaRPr lang="zh-CN" altLang="zh-CN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/>
              <a:t> </a:t>
            </a:r>
            <a:r>
              <a:rPr lang="zh-CN" altLang="zh-CN" b="1" smtClean="0"/>
              <a:t>对</a:t>
            </a:r>
            <a:r>
              <a:rPr lang="zh-CN" altLang="zh-CN" b="1"/>
              <a:t>一般人来说，疲劳已消除，头脑最清醒，体力亦</a:t>
            </a:r>
            <a:r>
              <a:rPr lang="zh-CN" altLang="zh-CN" b="1" smtClean="0"/>
              <a:t>充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沛</a:t>
            </a:r>
            <a:r>
              <a:rPr lang="zh-CN" altLang="zh-CN" b="1"/>
              <a:t>，是学习的一个黄金时段。这时候做一些计算题</a:t>
            </a:r>
            <a:r>
              <a:rPr lang="zh-CN" altLang="zh-CN" b="1" smtClean="0"/>
              <a:t>纯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粹</a:t>
            </a:r>
            <a:r>
              <a:rPr lang="zh-CN" altLang="zh-CN" b="1"/>
              <a:t>是浪费时间，根本没有效果，这个时候可以背英</a:t>
            </a:r>
            <a:r>
              <a:rPr lang="zh-CN" altLang="zh-CN" b="1" smtClean="0"/>
              <a:t>语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单</a:t>
            </a:r>
            <a:r>
              <a:rPr lang="zh-CN" altLang="zh-CN" b="1"/>
              <a:t>词，看文学常识，不要死记硬背，看就行了，不</a:t>
            </a:r>
            <a:r>
              <a:rPr lang="zh-CN" altLang="zh-CN" b="1" smtClean="0"/>
              <a:t>要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一</a:t>
            </a:r>
            <a:r>
              <a:rPr lang="zh-CN" altLang="zh-CN" b="1"/>
              <a:t>大早就和自己过不去，脑子还要留着干别的事。</a:t>
            </a:r>
            <a:endParaRPr lang="zh-CN" altLang="zh-CN" b="1"/>
          </a:p>
          <a:p>
            <a:pPr>
              <a:buNone/>
            </a:pPr>
            <a:r>
              <a:rPr lang="zh-CN" altLang="zh-CN" b="1" smtClean="0"/>
              <a:t>另</a:t>
            </a:r>
            <a:r>
              <a:rPr lang="zh-CN" altLang="zh-CN" b="1"/>
              <a:t>外，这个时候也可以安排一下对功课的全面记忆复习。</a:t>
            </a:r>
            <a:endParaRPr lang="zh-CN" altLang="zh-CN" b="1"/>
          </a:p>
          <a:p>
            <a:pPr>
              <a:buNone/>
            </a:pPr>
            <a:r>
              <a:rPr lang="en-US" altLang="zh-CN" b="1">
                <a:solidFill>
                  <a:srgbClr val="FF0000"/>
                </a:solidFill>
              </a:rPr>
              <a:t> </a:t>
            </a:r>
            <a:r>
              <a:rPr lang="en-US" altLang="zh-CN" b="1" smtClean="0">
                <a:solidFill>
                  <a:srgbClr val="FF0000"/>
                </a:solidFill>
              </a:rPr>
              <a:t>☞</a:t>
            </a:r>
            <a:r>
              <a:rPr lang="en-US" altLang="zh-CN" b="1">
                <a:solidFill>
                  <a:srgbClr val="FF0000"/>
                </a:solidFill>
              </a:rPr>
              <a:t>8</a:t>
            </a:r>
            <a:r>
              <a:rPr lang="zh-CN" altLang="zh-CN" b="1">
                <a:solidFill>
                  <a:srgbClr val="FF0000"/>
                </a:solidFill>
              </a:rPr>
              <a:t>：</a:t>
            </a:r>
            <a:r>
              <a:rPr lang="en-US" altLang="zh-CN" b="1">
                <a:solidFill>
                  <a:srgbClr val="FF0000"/>
                </a:solidFill>
              </a:rPr>
              <a:t>00—9</a:t>
            </a:r>
            <a:r>
              <a:rPr lang="zh-CN" altLang="zh-CN" b="1">
                <a:solidFill>
                  <a:srgbClr val="FF0000"/>
                </a:solidFill>
              </a:rPr>
              <a:t>：</a:t>
            </a:r>
            <a:r>
              <a:rPr lang="en-US" altLang="zh-CN" b="1">
                <a:solidFill>
                  <a:srgbClr val="FF0000"/>
                </a:solidFill>
              </a:rPr>
              <a:t>00</a:t>
            </a:r>
            <a:endParaRPr lang="zh-CN" altLang="zh-CN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/>
              <a:t> </a:t>
            </a:r>
            <a:r>
              <a:rPr lang="zh-CN" altLang="zh-CN" b="1" smtClean="0"/>
              <a:t>此</a:t>
            </a:r>
            <a:r>
              <a:rPr lang="zh-CN" altLang="zh-CN" b="1"/>
              <a:t>时人的耐力处于最佳状态，正式接受各种“考验</a:t>
            </a:r>
            <a:r>
              <a:rPr lang="zh-CN" altLang="zh-CN" b="1" smtClean="0"/>
              <a:t>”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的</a:t>
            </a:r>
            <a:r>
              <a:rPr lang="zh-CN" altLang="zh-CN" b="1"/>
              <a:t>好时间。可以安排难度大的攻坚内容。</a:t>
            </a:r>
            <a:endParaRPr lang="zh-CN" altLang="zh-CN" b="1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88640"/>
            <a:ext cx="8147248" cy="6669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b="1">
                <a:solidFill>
                  <a:srgbClr val="FF0000"/>
                </a:solidFill>
              </a:rPr>
              <a:t>☞9</a:t>
            </a:r>
            <a:r>
              <a:rPr lang="zh-CN" altLang="zh-CN" b="1">
                <a:solidFill>
                  <a:srgbClr val="FF0000"/>
                </a:solidFill>
              </a:rPr>
              <a:t>：</a:t>
            </a:r>
            <a:r>
              <a:rPr lang="en-US" altLang="zh-CN" b="1">
                <a:solidFill>
                  <a:srgbClr val="FF0000"/>
                </a:solidFill>
              </a:rPr>
              <a:t>00—11</a:t>
            </a:r>
            <a:r>
              <a:rPr lang="zh-CN" altLang="zh-CN" b="1">
                <a:solidFill>
                  <a:srgbClr val="FF0000"/>
                </a:solidFill>
              </a:rPr>
              <a:t>：</a:t>
            </a:r>
            <a:r>
              <a:rPr lang="en-US" altLang="zh-CN" b="1">
                <a:solidFill>
                  <a:srgbClr val="FF0000"/>
                </a:solidFill>
              </a:rPr>
              <a:t>00</a:t>
            </a:r>
            <a:endParaRPr lang="zh-CN" altLang="zh-CN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/>
              <a:t> </a:t>
            </a:r>
            <a:r>
              <a:rPr lang="zh-CN" altLang="zh-CN" b="1" smtClean="0"/>
              <a:t>试</a:t>
            </a:r>
            <a:r>
              <a:rPr lang="zh-CN" altLang="zh-CN" b="1"/>
              <a:t>验上说，此时短期记忆效果很奇妙。对“抢记”和</a:t>
            </a:r>
            <a:r>
              <a:rPr lang="zh-CN" altLang="zh-CN" b="1" smtClean="0"/>
              <a:t>马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上</a:t>
            </a:r>
            <a:r>
              <a:rPr lang="zh-CN" altLang="zh-CN" b="1"/>
              <a:t>要考核的东西进行一下突击，可事半功倍。</a:t>
            </a:r>
            <a:endParaRPr lang="zh-CN" altLang="zh-CN" b="1"/>
          </a:p>
          <a:p>
            <a:pPr>
              <a:buNone/>
            </a:pPr>
            <a:r>
              <a:rPr lang="en-US" altLang="zh-CN" b="1">
                <a:solidFill>
                  <a:srgbClr val="FF0000"/>
                </a:solidFill>
              </a:rPr>
              <a:t> </a:t>
            </a:r>
            <a:r>
              <a:rPr lang="en-US" altLang="zh-CN" b="1" smtClean="0">
                <a:solidFill>
                  <a:srgbClr val="FF0000"/>
                </a:solidFill>
              </a:rPr>
              <a:t>☞</a:t>
            </a:r>
            <a:r>
              <a:rPr lang="en-US" altLang="zh-CN" b="1">
                <a:solidFill>
                  <a:srgbClr val="FF0000"/>
                </a:solidFill>
              </a:rPr>
              <a:t>13</a:t>
            </a:r>
            <a:r>
              <a:rPr lang="zh-CN" altLang="zh-CN" b="1">
                <a:solidFill>
                  <a:srgbClr val="FF0000"/>
                </a:solidFill>
              </a:rPr>
              <a:t>：</a:t>
            </a:r>
            <a:r>
              <a:rPr lang="en-US" altLang="zh-CN" b="1">
                <a:solidFill>
                  <a:srgbClr val="FF0000"/>
                </a:solidFill>
              </a:rPr>
              <a:t>00—14</a:t>
            </a:r>
            <a:r>
              <a:rPr lang="zh-CN" altLang="zh-CN" b="1">
                <a:solidFill>
                  <a:srgbClr val="FF0000"/>
                </a:solidFill>
              </a:rPr>
              <a:t>：</a:t>
            </a:r>
            <a:r>
              <a:rPr lang="en-US" altLang="zh-CN" b="1">
                <a:solidFill>
                  <a:srgbClr val="FF0000"/>
                </a:solidFill>
              </a:rPr>
              <a:t>00</a:t>
            </a:r>
            <a:endParaRPr lang="zh-CN" altLang="zh-CN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/>
              <a:t> </a:t>
            </a:r>
            <a:r>
              <a:rPr lang="zh-CN" altLang="zh-CN" b="1" smtClean="0"/>
              <a:t>饭</a:t>
            </a:r>
            <a:r>
              <a:rPr lang="zh-CN" altLang="zh-CN" b="1"/>
              <a:t>后人易疲劳，夏季尤其如此。休息调整一下，养精</a:t>
            </a:r>
            <a:r>
              <a:rPr lang="zh-CN" altLang="zh-CN" b="1" smtClean="0"/>
              <a:t>蓄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锐</a:t>
            </a:r>
            <a:r>
              <a:rPr lang="zh-CN" altLang="zh-CN" b="1"/>
              <a:t>，养好神了，以利再战。休息，看个人习惯了，反</a:t>
            </a:r>
            <a:r>
              <a:rPr lang="zh-CN" altLang="zh-CN" b="1" smtClean="0"/>
              <a:t>正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怎</a:t>
            </a:r>
            <a:r>
              <a:rPr lang="zh-CN" altLang="zh-CN" b="1"/>
              <a:t>样舒服怎样来，打球也不失为一种放松方式，主要</a:t>
            </a:r>
            <a:r>
              <a:rPr lang="zh-CN" altLang="zh-CN" b="1" smtClean="0"/>
              <a:t>是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精</a:t>
            </a:r>
            <a:r>
              <a:rPr lang="zh-CN" altLang="zh-CN" b="1"/>
              <a:t>神上的。可以听听轻音乐，做做放松操，都很舒服。</a:t>
            </a:r>
            <a:endParaRPr lang="zh-CN" altLang="zh-CN" b="1"/>
          </a:p>
          <a:p>
            <a:pPr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☞</a:t>
            </a:r>
            <a:r>
              <a:rPr lang="en-US" altLang="zh-CN" b="1">
                <a:solidFill>
                  <a:srgbClr val="FF0000"/>
                </a:solidFill>
              </a:rPr>
              <a:t>15</a:t>
            </a:r>
            <a:r>
              <a:rPr lang="zh-CN" altLang="zh-CN" b="1">
                <a:solidFill>
                  <a:srgbClr val="FF0000"/>
                </a:solidFill>
              </a:rPr>
              <a:t>：</a:t>
            </a:r>
            <a:r>
              <a:rPr lang="en-US" altLang="zh-CN" b="1">
                <a:solidFill>
                  <a:srgbClr val="FF0000"/>
                </a:solidFill>
              </a:rPr>
              <a:t>00—16</a:t>
            </a:r>
            <a:r>
              <a:rPr lang="zh-CN" altLang="zh-CN" b="1">
                <a:solidFill>
                  <a:srgbClr val="FF0000"/>
                </a:solidFill>
              </a:rPr>
              <a:t>：</a:t>
            </a:r>
            <a:r>
              <a:rPr lang="en-US" altLang="zh-CN" b="1">
                <a:solidFill>
                  <a:srgbClr val="FF0000"/>
                </a:solidFill>
              </a:rPr>
              <a:t>00</a:t>
            </a:r>
            <a:endParaRPr lang="zh-CN" altLang="zh-CN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/>
              <a:t> </a:t>
            </a:r>
            <a:r>
              <a:rPr lang="zh-CN" altLang="zh-CN" b="1" smtClean="0"/>
              <a:t>调</a:t>
            </a:r>
            <a:r>
              <a:rPr lang="zh-CN" altLang="zh-CN" b="1"/>
              <a:t>整后精神又振，试验表明</a:t>
            </a:r>
            <a:r>
              <a:rPr lang="zh-CN" altLang="zh-CN" b="1" smtClean="0"/>
              <a:t>，此时长</a:t>
            </a:r>
            <a:r>
              <a:rPr lang="zh-CN" altLang="zh-CN" b="1"/>
              <a:t>期记忆效果特棒</a:t>
            </a:r>
            <a:r>
              <a:rPr lang="zh-CN" altLang="zh-CN" b="1" smtClean="0"/>
              <a:t>。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午</a:t>
            </a:r>
            <a:r>
              <a:rPr lang="zh-CN" altLang="zh-CN" b="1"/>
              <a:t>休切莫过长（</a:t>
            </a:r>
            <a:r>
              <a:rPr lang="en-US" altLang="zh-CN" b="1"/>
              <a:t>30min</a:t>
            </a:r>
            <a:r>
              <a:rPr lang="zh-CN" altLang="zh-CN" b="1"/>
              <a:t>之内），要</a:t>
            </a:r>
            <a:r>
              <a:rPr lang="zh-CN" altLang="zh-CN" b="1" smtClean="0"/>
              <a:t>不就</a:t>
            </a:r>
            <a:r>
              <a:rPr lang="zh-CN" altLang="zh-CN" b="1"/>
              <a:t>对不起这</a:t>
            </a:r>
            <a:r>
              <a:rPr lang="en-US" altLang="zh-CN" b="1"/>
              <a:t>“</a:t>
            </a:r>
            <a:r>
              <a:rPr lang="zh-CN" altLang="zh-CN" b="1"/>
              <a:t>第二</a:t>
            </a:r>
            <a:r>
              <a:rPr lang="zh-CN" altLang="zh-CN" b="1" smtClean="0"/>
              <a:t>最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佳</a:t>
            </a:r>
            <a:r>
              <a:rPr lang="zh-CN" altLang="zh-CN" b="1"/>
              <a:t>时间段</a:t>
            </a:r>
            <a:r>
              <a:rPr lang="en-US" altLang="zh-CN" b="1"/>
              <a:t>”(</a:t>
            </a:r>
            <a:r>
              <a:rPr lang="zh-CN" altLang="zh-CN" b="1"/>
              <a:t>相对于清晨而言</a:t>
            </a:r>
            <a:r>
              <a:rPr lang="en-US" altLang="zh-CN" b="1"/>
              <a:t>)</a:t>
            </a:r>
            <a:r>
              <a:rPr lang="zh-CN" altLang="zh-CN" b="1"/>
              <a:t>可合理</a:t>
            </a:r>
            <a:r>
              <a:rPr lang="zh-CN" altLang="zh-CN" b="1" smtClean="0"/>
              <a:t>安排</a:t>
            </a:r>
            <a:r>
              <a:rPr lang="zh-CN" altLang="zh-CN" b="1"/>
              <a:t>那些需要</a:t>
            </a:r>
            <a:r>
              <a:rPr lang="en-US" altLang="zh-CN" b="1"/>
              <a:t>“</a:t>
            </a:r>
            <a:r>
              <a:rPr lang="zh-CN" altLang="zh-CN" b="1"/>
              <a:t>永久</a:t>
            </a:r>
            <a:r>
              <a:rPr lang="zh-CN" altLang="zh-CN" b="1" smtClean="0"/>
              <a:t>记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忆</a:t>
            </a:r>
            <a:r>
              <a:rPr lang="en-US" altLang="zh-CN" b="1"/>
              <a:t>”</a:t>
            </a:r>
            <a:r>
              <a:rPr lang="zh-CN" altLang="zh-CN" b="1"/>
              <a:t>的东西。</a:t>
            </a:r>
            <a:endParaRPr lang="zh-CN" altLang="zh-CN" b="1"/>
          </a:p>
          <a:p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592" y="260648"/>
            <a:ext cx="7920880" cy="659735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000" b="1">
                <a:solidFill>
                  <a:srgbClr val="FF0000"/>
                </a:solidFill>
              </a:rPr>
              <a:t>☞17</a:t>
            </a:r>
            <a:r>
              <a:rPr lang="zh-CN" altLang="zh-CN" sz="2000" b="1">
                <a:solidFill>
                  <a:srgbClr val="FF0000"/>
                </a:solidFill>
              </a:rPr>
              <a:t>：</a:t>
            </a:r>
            <a:r>
              <a:rPr lang="en-US" altLang="zh-CN" sz="2000" b="1">
                <a:solidFill>
                  <a:srgbClr val="FF0000"/>
                </a:solidFill>
              </a:rPr>
              <a:t>00—18</a:t>
            </a:r>
            <a:r>
              <a:rPr lang="zh-CN" altLang="zh-CN" sz="2000" b="1">
                <a:solidFill>
                  <a:srgbClr val="FF0000"/>
                </a:solidFill>
              </a:rPr>
              <a:t>：</a:t>
            </a:r>
            <a:r>
              <a:rPr lang="en-US" altLang="zh-CN" sz="2000" b="1">
                <a:solidFill>
                  <a:srgbClr val="FF0000"/>
                </a:solidFill>
              </a:rPr>
              <a:t>00</a:t>
            </a:r>
            <a:endParaRPr lang="zh-CN" altLang="zh-CN" sz="2000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2000" b="1"/>
              <a:t> </a:t>
            </a:r>
            <a:r>
              <a:rPr lang="zh-CN" altLang="zh-CN" sz="2000" b="1" smtClean="0"/>
              <a:t>这</a:t>
            </a:r>
            <a:r>
              <a:rPr lang="zh-CN" altLang="zh-CN" sz="2000" b="1"/>
              <a:t>是完成复杂计算和费劲作业的好时间，安排得当，</a:t>
            </a:r>
            <a:r>
              <a:rPr lang="zh-CN" altLang="zh-CN" sz="2000" b="1" smtClean="0"/>
              <a:t>可</a:t>
            </a:r>
            <a:endParaRPr lang="en-US" altLang="zh-CN" sz="2000" b="1" smtClean="0"/>
          </a:p>
          <a:p>
            <a:pPr>
              <a:buNone/>
            </a:pPr>
            <a:r>
              <a:rPr lang="zh-CN" altLang="zh-CN" sz="2000" b="1" smtClean="0"/>
              <a:t>以</a:t>
            </a:r>
            <a:r>
              <a:rPr lang="zh-CN" altLang="zh-CN" sz="2000" b="1"/>
              <a:t>以一当二。</a:t>
            </a:r>
            <a:r>
              <a:rPr lang="en-US" altLang="zh-CN" sz="2000" b="1"/>
              <a:t>(</a:t>
            </a:r>
            <a:r>
              <a:rPr lang="zh-CN" altLang="zh-CN" sz="2000" b="1"/>
              <a:t>因为和学校时间</a:t>
            </a:r>
            <a:r>
              <a:rPr lang="zh-CN" altLang="zh-CN" sz="2000" b="1" smtClean="0"/>
              <a:t>有出</a:t>
            </a:r>
            <a:r>
              <a:rPr lang="zh-CN" altLang="zh-CN" sz="2000" b="1"/>
              <a:t>入，所以这还是用</a:t>
            </a:r>
            <a:r>
              <a:rPr lang="zh-CN" altLang="zh-CN" sz="2000" b="1" smtClean="0"/>
              <a:t>到</a:t>
            </a:r>
            <a:endParaRPr lang="en-US" altLang="zh-CN" sz="2000" b="1" smtClean="0"/>
          </a:p>
          <a:p>
            <a:pPr>
              <a:buNone/>
            </a:pPr>
            <a:r>
              <a:rPr lang="zh-CN" altLang="zh-CN" sz="2000" b="1" smtClean="0"/>
              <a:t>靠</a:t>
            </a:r>
            <a:r>
              <a:rPr lang="zh-CN" altLang="zh-CN" sz="2000" b="1"/>
              <a:t>前一个月的复习中比较好</a:t>
            </a:r>
            <a:r>
              <a:rPr lang="en-US" altLang="zh-CN" sz="2000" b="1"/>
              <a:t>)</a:t>
            </a:r>
            <a:r>
              <a:rPr lang="zh-CN" altLang="zh-CN" sz="2000" b="1"/>
              <a:t>做复杂计算和费劲作业。</a:t>
            </a:r>
            <a:r>
              <a:rPr lang="zh-CN" altLang="zh-CN" sz="2000" b="1" smtClean="0"/>
              <a:t>而</a:t>
            </a:r>
            <a:endParaRPr lang="en-US" altLang="zh-CN" sz="2000" b="1" smtClean="0"/>
          </a:p>
          <a:p>
            <a:pPr>
              <a:buNone/>
            </a:pPr>
            <a:r>
              <a:rPr lang="zh-CN" altLang="zh-CN" sz="2000" b="1" smtClean="0"/>
              <a:t>且</a:t>
            </a:r>
            <a:r>
              <a:rPr lang="zh-CN" altLang="zh-CN" sz="2000" b="1"/>
              <a:t>最好</a:t>
            </a:r>
            <a:r>
              <a:rPr lang="zh-CN" altLang="zh-CN" sz="2000" b="1" smtClean="0"/>
              <a:t>是饭</a:t>
            </a:r>
            <a:r>
              <a:rPr lang="zh-CN" altLang="zh-CN" sz="2000" b="1"/>
              <a:t>前，吃饭了人的血液都会集中到胃部，大脑</a:t>
            </a:r>
            <a:r>
              <a:rPr lang="zh-CN" altLang="zh-CN" sz="2000" b="1" smtClean="0"/>
              <a:t>也</a:t>
            </a:r>
            <a:endParaRPr lang="en-US" altLang="zh-CN" sz="2000" b="1" smtClean="0"/>
          </a:p>
          <a:p>
            <a:pPr>
              <a:buNone/>
            </a:pPr>
            <a:r>
              <a:rPr lang="zh-CN" altLang="zh-CN" sz="2000" b="1" smtClean="0"/>
              <a:t>不</a:t>
            </a:r>
            <a:r>
              <a:rPr lang="zh-CN" altLang="zh-CN" sz="2000" b="1"/>
              <a:t>活跃。</a:t>
            </a:r>
            <a:endParaRPr lang="zh-CN" altLang="zh-CN" sz="2000" b="1"/>
          </a:p>
          <a:p>
            <a:pPr>
              <a:buNone/>
            </a:pPr>
            <a:r>
              <a:rPr lang="en-US" altLang="zh-CN" sz="2000" b="1" smtClean="0">
                <a:solidFill>
                  <a:srgbClr val="FF0000"/>
                </a:solidFill>
              </a:rPr>
              <a:t>☞</a:t>
            </a:r>
            <a:r>
              <a:rPr lang="zh-CN" altLang="zh-CN" sz="2000" b="1">
                <a:solidFill>
                  <a:srgbClr val="FF0000"/>
                </a:solidFill>
              </a:rPr>
              <a:t>晚饭后</a:t>
            </a:r>
            <a:endParaRPr lang="zh-CN" altLang="zh-CN" sz="2000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zh-CN" sz="2000" b="1" smtClean="0"/>
              <a:t>最</a:t>
            </a:r>
            <a:r>
              <a:rPr lang="zh-CN" altLang="zh-CN" sz="2000" b="1"/>
              <a:t>好还是先放松一下再开始学</a:t>
            </a:r>
            <a:r>
              <a:rPr lang="zh-CN" altLang="zh-CN" sz="2000" b="1" smtClean="0"/>
              <a:t>，为</a:t>
            </a:r>
            <a:r>
              <a:rPr lang="zh-CN" altLang="zh-CN" sz="2000" b="1"/>
              <a:t>的是抛弃私心杂念。</a:t>
            </a:r>
            <a:r>
              <a:rPr lang="zh-CN" altLang="zh-CN" sz="2000" b="1" smtClean="0"/>
              <a:t>看</a:t>
            </a:r>
            <a:endParaRPr lang="en-US" altLang="zh-CN" sz="2000" b="1" smtClean="0"/>
          </a:p>
          <a:p>
            <a:pPr>
              <a:buNone/>
            </a:pPr>
            <a:r>
              <a:rPr lang="zh-CN" altLang="zh-CN" sz="2000" b="1" smtClean="0"/>
              <a:t>完</a:t>
            </a:r>
            <a:r>
              <a:rPr lang="zh-CN" altLang="zh-CN" sz="2000" b="1"/>
              <a:t>之后要心无旁骛的学习，</a:t>
            </a:r>
            <a:r>
              <a:rPr lang="zh-CN" altLang="zh-CN" sz="2000" b="1" smtClean="0"/>
              <a:t>可分</a:t>
            </a:r>
            <a:r>
              <a:rPr lang="zh-CN" altLang="zh-CN" sz="2000" b="1"/>
              <a:t>为两三个时间段来学习</a:t>
            </a:r>
            <a:r>
              <a:rPr lang="zh-CN" altLang="zh-CN" sz="2000" b="1" smtClean="0"/>
              <a:t>，</a:t>
            </a:r>
            <a:endParaRPr lang="en-US" altLang="zh-CN" sz="2000" b="1" smtClean="0"/>
          </a:p>
          <a:p>
            <a:pPr>
              <a:buNone/>
            </a:pPr>
            <a:r>
              <a:rPr lang="en-US" altLang="zh-CN" sz="2000" b="1" smtClean="0"/>
              <a:t>5</a:t>
            </a:r>
            <a:r>
              <a:rPr lang="zh-CN" altLang="zh-CN" sz="2000" b="1"/>
              <a:t>个小时语、数、外等文理科交叉安排；最好难易程度</a:t>
            </a:r>
            <a:r>
              <a:rPr lang="zh-CN" altLang="zh-CN" sz="2000" b="1" smtClean="0"/>
              <a:t>区</a:t>
            </a:r>
            <a:endParaRPr lang="en-US" altLang="zh-CN" sz="2000" b="1" smtClean="0"/>
          </a:p>
          <a:p>
            <a:pPr>
              <a:buNone/>
            </a:pPr>
            <a:r>
              <a:rPr lang="zh-CN" altLang="zh-CN" sz="2000" b="1" smtClean="0"/>
              <a:t>分</a:t>
            </a:r>
            <a:r>
              <a:rPr lang="zh-CN" altLang="zh-CN" sz="2000" b="1"/>
              <a:t>开</a:t>
            </a:r>
            <a:r>
              <a:rPr lang="zh-CN" altLang="zh-CN" sz="2000" b="1" smtClean="0"/>
              <a:t>。</a:t>
            </a:r>
            <a:r>
              <a:rPr lang="en-US" altLang="zh-CN" sz="2000" b="1"/>
              <a:t> </a:t>
            </a:r>
            <a:r>
              <a:rPr lang="zh-CN" altLang="zh-CN" sz="2000" b="1" smtClean="0"/>
              <a:t> “</a:t>
            </a:r>
            <a:r>
              <a:rPr lang="zh-CN" altLang="zh-CN" sz="2000" b="1"/>
              <a:t>心无旁骛，持之以恒”这时候再三天打鱼两</a:t>
            </a:r>
            <a:r>
              <a:rPr lang="zh-CN" altLang="zh-CN" sz="2000" b="1" smtClean="0"/>
              <a:t>天</a:t>
            </a:r>
            <a:endParaRPr lang="en-US" altLang="zh-CN" sz="2000" b="1" smtClean="0"/>
          </a:p>
          <a:p>
            <a:pPr>
              <a:buNone/>
            </a:pPr>
            <a:r>
              <a:rPr lang="zh-CN" altLang="zh-CN" sz="2000" b="1" smtClean="0"/>
              <a:t>晒</a:t>
            </a:r>
            <a:r>
              <a:rPr lang="zh-CN" altLang="zh-CN" sz="2000" b="1"/>
              <a:t>网就是彻底放弃</a:t>
            </a:r>
            <a:r>
              <a:rPr lang="zh-CN" altLang="zh-CN" sz="2000" b="1" smtClean="0"/>
              <a:t>。很</a:t>
            </a:r>
            <a:r>
              <a:rPr lang="zh-CN" altLang="zh-CN" sz="2000" b="1"/>
              <a:t>多时候熬夜的效果并不明显，反</a:t>
            </a:r>
            <a:r>
              <a:rPr lang="zh-CN" altLang="zh-CN" sz="2000" b="1" smtClean="0"/>
              <a:t>而</a:t>
            </a:r>
            <a:endParaRPr lang="en-US" altLang="zh-CN" sz="2000" b="1" smtClean="0"/>
          </a:p>
          <a:p>
            <a:pPr>
              <a:buNone/>
            </a:pPr>
            <a:r>
              <a:rPr lang="zh-CN" altLang="zh-CN" sz="2000" b="1" smtClean="0"/>
              <a:t>搞</a:t>
            </a:r>
            <a:r>
              <a:rPr lang="zh-CN" altLang="zh-CN" sz="2000" b="1"/>
              <a:t>得自己精神萎靡，</a:t>
            </a:r>
            <a:r>
              <a:rPr lang="zh-CN" altLang="zh-CN" sz="2000" b="1" smtClean="0"/>
              <a:t>连第</a:t>
            </a:r>
            <a:r>
              <a:rPr lang="zh-CN" altLang="zh-CN" sz="2000" b="1"/>
              <a:t>二天上课都没有精神，影响了</a:t>
            </a:r>
            <a:r>
              <a:rPr lang="zh-CN" altLang="zh-CN" sz="2000" b="1" smtClean="0"/>
              <a:t>课</a:t>
            </a:r>
            <a:endParaRPr lang="en-US" altLang="zh-CN" sz="2000" b="1" smtClean="0"/>
          </a:p>
          <a:p>
            <a:pPr>
              <a:buNone/>
            </a:pPr>
            <a:r>
              <a:rPr lang="zh-CN" altLang="zh-CN" sz="2000" b="1" smtClean="0"/>
              <a:t>堂</a:t>
            </a:r>
            <a:r>
              <a:rPr lang="zh-CN" altLang="zh-CN" sz="2000" b="1"/>
              <a:t>上的学习效率，聪明的学生都不喜欢熬夜，我们应</a:t>
            </a:r>
            <a:r>
              <a:rPr lang="zh-CN" altLang="zh-CN" sz="2000" b="1" smtClean="0"/>
              <a:t>该</a:t>
            </a:r>
            <a:endParaRPr lang="en-US" altLang="zh-CN" sz="2000" b="1" smtClean="0"/>
          </a:p>
          <a:p>
            <a:pPr>
              <a:buNone/>
            </a:pPr>
            <a:r>
              <a:rPr lang="zh-CN" altLang="zh-CN" sz="2000" b="1" smtClean="0"/>
              <a:t>都</a:t>
            </a:r>
            <a:r>
              <a:rPr lang="zh-CN" altLang="zh-CN" sz="2000" b="1"/>
              <a:t>是聪明的应考生。</a:t>
            </a:r>
            <a:endParaRPr lang="zh-CN" altLang="zh-CN" sz="2000" b="1"/>
          </a:p>
          <a:p>
            <a:r>
              <a:rPr lang="en-US" altLang="zh-CN" sz="2000"/>
              <a:t> </a:t>
            </a:r>
            <a:endParaRPr lang="zh-CN" altLang="zh-CN" sz="2000"/>
          </a:p>
          <a:p>
            <a:r>
              <a:rPr lang="en-US" altLang="zh-CN" sz="2000"/>
              <a:t> </a:t>
            </a:r>
            <a:endParaRPr lang="zh-CN" altLang="zh-CN" sz="2000"/>
          </a:p>
          <a:p>
            <a:r>
              <a:rPr lang="en-US" altLang="zh-CN" sz="2000"/>
              <a:t> </a:t>
            </a:r>
            <a:endParaRPr lang="zh-CN" altLang="zh-CN" sz="2000"/>
          </a:p>
          <a:p>
            <a:r>
              <a:rPr lang="en-US" altLang="zh-CN" sz="2000"/>
              <a:t> </a:t>
            </a:r>
            <a:endParaRPr lang="zh-CN" altLang="zh-CN" sz="2000"/>
          </a:p>
          <a:p>
            <a:r>
              <a:rPr lang="en-US" altLang="zh-CN" sz="2000"/>
              <a:t> </a:t>
            </a:r>
            <a:endParaRPr lang="zh-CN" altLang="zh-CN" sz="2000"/>
          </a:p>
          <a:p>
            <a:endParaRPr lang="zh-CN" altLang="zh-CN" sz="2000"/>
          </a:p>
          <a:p>
            <a:r>
              <a:rPr lang="en-US" altLang="zh-CN" sz="2000"/>
              <a:t> </a:t>
            </a:r>
            <a:endParaRPr lang="zh-CN" altLang="zh-CN" sz="2000"/>
          </a:p>
          <a:p>
            <a:endParaRPr lang="zh-CN" altLang="en-US" sz="2000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0"/>
            <a:ext cx="8748464" cy="68580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en-US" altLang="zh-CN" sz="5100" b="1" smtClean="0"/>
          </a:p>
          <a:p>
            <a:pPr>
              <a:buNone/>
            </a:pPr>
            <a:r>
              <a:rPr lang="zh-CN" altLang="zh-CN" sz="5100" b="1" smtClean="0">
                <a:solidFill>
                  <a:srgbClr val="FF0000"/>
                </a:solidFill>
              </a:rPr>
              <a:t>最</a:t>
            </a:r>
            <a:r>
              <a:rPr lang="zh-CN" altLang="zh-CN" sz="5100" b="1">
                <a:solidFill>
                  <a:srgbClr val="FF0000"/>
                </a:solidFill>
              </a:rPr>
              <a:t>后一个月各科如何夺回失分点</a:t>
            </a:r>
            <a:r>
              <a:rPr lang="en-US" altLang="zh-CN" sz="5100" b="1">
                <a:solidFill>
                  <a:srgbClr val="FF0000"/>
                </a:solidFill>
              </a:rPr>
              <a:t>?</a:t>
            </a:r>
            <a:endParaRPr lang="zh-CN" altLang="zh-CN" sz="5100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5100" b="1">
                <a:solidFill>
                  <a:srgbClr val="FF0000"/>
                </a:solidFill>
              </a:rPr>
              <a:t>  </a:t>
            </a:r>
            <a:r>
              <a:rPr lang="en-US" altLang="zh-CN" sz="5100" b="1" smtClean="0">
                <a:solidFill>
                  <a:srgbClr val="FF0000"/>
                </a:solidFill>
              </a:rPr>
              <a:t>1</a:t>
            </a:r>
            <a:r>
              <a:rPr lang="zh-CN" altLang="zh-CN" sz="5100" b="1">
                <a:solidFill>
                  <a:srgbClr val="FF0000"/>
                </a:solidFill>
              </a:rPr>
              <a:t>语</a:t>
            </a:r>
            <a:r>
              <a:rPr lang="zh-CN" altLang="zh-CN" sz="5100" b="1" smtClean="0">
                <a:solidFill>
                  <a:srgbClr val="FF0000"/>
                </a:solidFill>
              </a:rPr>
              <a:t>文</a:t>
            </a:r>
            <a:r>
              <a:rPr lang="zh-CN" altLang="en-US" sz="5100" b="1" smtClean="0">
                <a:solidFill>
                  <a:srgbClr val="FF0000"/>
                </a:solidFill>
              </a:rPr>
              <a:t>：</a:t>
            </a:r>
            <a:r>
              <a:rPr lang="zh-CN" altLang="zh-CN" sz="5100" b="1" smtClean="0">
                <a:solidFill>
                  <a:srgbClr val="FF0000"/>
                </a:solidFill>
              </a:rPr>
              <a:t>书</a:t>
            </a:r>
            <a:r>
              <a:rPr lang="zh-CN" altLang="zh-CN" sz="5100" b="1">
                <a:solidFill>
                  <a:srgbClr val="FF0000"/>
                </a:solidFill>
              </a:rPr>
              <a:t>写规范、思路规范</a:t>
            </a:r>
            <a:endParaRPr lang="zh-CN" altLang="zh-CN" sz="5100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5100" b="1"/>
              <a:t> </a:t>
            </a:r>
            <a:r>
              <a:rPr lang="zh-CN" altLang="zh-CN" sz="5100" b="1" smtClean="0"/>
              <a:t>一</a:t>
            </a:r>
            <a:r>
              <a:rPr lang="zh-CN" altLang="zh-CN" sz="5100" b="1"/>
              <a:t>、不管是一个字、一个标点，还是一句话</a:t>
            </a:r>
            <a:r>
              <a:rPr lang="zh-CN" altLang="zh-CN" sz="5100" b="1" smtClean="0"/>
              <a:t>、</a:t>
            </a:r>
            <a:endParaRPr lang="en-US" altLang="zh-CN" sz="5100" b="1" smtClean="0"/>
          </a:p>
          <a:p>
            <a:pPr>
              <a:buNone/>
            </a:pPr>
            <a:r>
              <a:rPr lang="zh-CN" altLang="zh-CN" sz="5100" b="1" smtClean="0"/>
              <a:t>一</a:t>
            </a:r>
            <a:r>
              <a:rPr lang="zh-CN" altLang="zh-CN" sz="5100" b="1"/>
              <a:t>段话，都要做到</a:t>
            </a:r>
            <a:r>
              <a:rPr lang="zh-CN" altLang="zh-CN" sz="5100" b="1" smtClean="0"/>
              <a:t>书写</a:t>
            </a:r>
            <a:r>
              <a:rPr lang="zh-CN" altLang="zh-CN" sz="5100" b="1"/>
              <a:t>规范、思</a:t>
            </a:r>
            <a:r>
              <a:rPr lang="zh-CN" altLang="zh-CN" sz="5100" b="1" smtClean="0"/>
              <a:t>路规</a:t>
            </a:r>
            <a:r>
              <a:rPr lang="zh-CN" altLang="zh-CN" sz="5100" b="1"/>
              <a:t>范。</a:t>
            </a:r>
            <a:endParaRPr lang="zh-CN" altLang="zh-CN" sz="5100" b="1"/>
          </a:p>
          <a:p>
            <a:pPr>
              <a:buNone/>
            </a:pPr>
            <a:r>
              <a:rPr lang="en-US" altLang="zh-CN" sz="5100" b="1"/>
              <a:t> </a:t>
            </a:r>
            <a:r>
              <a:rPr lang="zh-CN" altLang="zh-CN" sz="5100" b="1" smtClean="0"/>
              <a:t>二</a:t>
            </a:r>
            <a:r>
              <a:rPr lang="zh-CN" altLang="zh-CN" sz="5100" b="1"/>
              <a:t>、做问题的发现者。学会从模拟试卷和</a:t>
            </a:r>
            <a:r>
              <a:rPr lang="zh-CN" altLang="zh-CN" sz="5100" b="1" smtClean="0"/>
              <a:t>练</a:t>
            </a:r>
            <a:endParaRPr lang="en-US" altLang="zh-CN" sz="5100" b="1" smtClean="0"/>
          </a:p>
          <a:p>
            <a:pPr>
              <a:buNone/>
            </a:pPr>
            <a:r>
              <a:rPr lang="zh-CN" altLang="zh-CN" sz="5100" b="1" smtClean="0"/>
              <a:t>习</a:t>
            </a:r>
            <a:r>
              <a:rPr lang="zh-CN" altLang="zh-CN" sz="5100" b="1"/>
              <a:t>题中发现短板，集中攻破。</a:t>
            </a:r>
            <a:endParaRPr lang="zh-CN" altLang="zh-CN" sz="5100" b="1"/>
          </a:p>
          <a:p>
            <a:pPr>
              <a:buNone/>
            </a:pPr>
            <a:r>
              <a:rPr lang="en-US" altLang="zh-CN" sz="5100" b="1"/>
              <a:t> </a:t>
            </a:r>
            <a:r>
              <a:rPr lang="zh-CN" altLang="zh-CN" sz="5100" b="1" smtClean="0"/>
              <a:t>三</a:t>
            </a:r>
            <a:r>
              <a:rPr lang="zh-CN" altLang="zh-CN" sz="5100" b="1"/>
              <a:t>、做教材的掌控者。回归教材此时特别</a:t>
            </a:r>
            <a:r>
              <a:rPr lang="zh-CN" altLang="zh-CN" sz="5100" b="1" smtClean="0"/>
              <a:t>重</a:t>
            </a:r>
            <a:endParaRPr lang="en-US" altLang="zh-CN" sz="5100" b="1" smtClean="0"/>
          </a:p>
          <a:p>
            <a:pPr>
              <a:buNone/>
            </a:pPr>
            <a:r>
              <a:rPr lang="zh-CN" altLang="zh-CN" sz="5100" b="1" smtClean="0"/>
              <a:t>要</a:t>
            </a:r>
            <a:r>
              <a:rPr lang="zh-CN" altLang="zh-CN" sz="5100" b="1"/>
              <a:t>，从对教材的复习中考生会有“</a:t>
            </a:r>
            <a:r>
              <a:rPr lang="zh-CN" altLang="zh-CN" sz="5100" b="1" smtClean="0"/>
              <a:t>踏破</a:t>
            </a:r>
            <a:r>
              <a:rPr lang="zh-CN" altLang="zh-CN" sz="5100" b="1"/>
              <a:t>铁</a:t>
            </a:r>
            <a:r>
              <a:rPr lang="zh-CN" altLang="zh-CN" sz="5100" b="1" smtClean="0"/>
              <a:t>鞋</a:t>
            </a:r>
            <a:endParaRPr lang="en-US" altLang="zh-CN" sz="5100" b="1" smtClean="0"/>
          </a:p>
          <a:p>
            <a:pPr>
              <a:buNone/>
            </a:pPr>
            <a:r>
              <a:rPr lang="zh-CN" altLang="zh-CN" sz="5100" b="1" smtClean="0"/>
              <a:t>无</a:t>
            </a:r>
            <a:r>
              <a:rPr lang="zh-CN" altLang="zh-CN" sz="5100" b="1"/>
              <a:t>觅处，得来全不费工夫”的惊喜。</a:t>
            </a:r>
            <a:endParaRPr lang="zh-CN" altLang="zh-CN" sz="5100" b="1"/>
          </a:p>
          <a:p>
            <a:pPr>
              <a:buNone/>
            </a:pPr>
            <a:r>
              <a:rPr lang="en-US" altLang="zh-CN" sz="5100" b="1"/>
              <a:t> 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476672"/>
            <a:ext cx="8291264" cy="60486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zh-CN" b="1" smtClean="0">
                <a:solidFill>
                  <a:srgbClr val="FF0000"/>
                </a:solidFill>
              </a:rPr>
              <a:t>四、做生活的评价者。</a:t>
            </a:r>
            <a:r>
              <a:rPr lang="zh-CN" altLang="zh-CN" b="1" smtClean="0"/>
              <a:t>学会对生活中的现象和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事情进行理性思考、全面客观的分析和评价，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这也是训练思维最直接、最简单的方法。</a:t>
            </a:r>
            <a:endParaRPr lang="zh-CN" altLang="zh-CN" b="1" smtClean="0"/>
          </a:p>
          <a:p>
            <a:pPr>
              <a:buNone/>
            </a:pPr>
            <a:r>
              <a:rPr lang="en-US" altLang="zh-CN" b="1" smtClean="0"/>
              <a:t> </a:t>
            </a:r>
            <a:r>
              <a:rPr lang="zh-CN" altLang="zh-CN" b="1" smtClean="0"/>
              <a:t>五、不要以为现在的水平就是自己高考的水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平，</a:t>
            </a:r>
            <a:r>
              <a:rPr lang="zh-CN" altLang="zh-CN" b="1" smtClean="0">
                <a:solidFill>
                  <a:srgbClr val="FF0000"/>
                </a:solidFill>
              </a:rPr>
              <a:t>坚持到最后的人一定是最大的赢家。</a:t>
            </a:r>
            <a:endParaRPr lang="zh-CN" altLang="zh-CN" b="1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 </a:t>
            </a:r>
            <a:r>
              <a:rPr lang="zh-CN" altLang="zh-CN" b="1" smtClean="0">
                <a:solidFill>
                  <a:srgbClr val="FF0000"/>
                </a:solidFill>
              </a:rPr>
              <a:t>六、做老师的追随者。</a:t>
            </a:r>
            <a:r>
              <a:rPr lang="zh-CN" altLang="zh-CN" b="1" smtClean="0"/>
              <a:t>越是临近高考，越要</a:t>
            </a:r>
            <a:endParaRPr lang="en-US" altLang="zh-CN" b="1" smtClean="0"/>
          </a:p>
          <a:p>
            <a:pPr>
              <a:buNone/>
            </a:pPr>
            <a:r>
              <a:rPr lang="zh-CN" altLang="zh-CN" b="1" smtClean="0"/>
              <a:t>紧跟住老师，老师是你备考路上最好的搭档。</a:t>
            </a:r>
            <a:endParaRPr lang="zh-CN" altLang="zh-CN" b="1" smtClean="0"/>
          </a:p>
          <a:p>
            <a:pPr>
              <a:buNone/>
            </a:pPr>
            <a:r>
              <a:rPr lang="en-US" altLang="zh-CN" smtClean="0"/>
              <a:t> </a:t>
            </a:r>
            <a:endParaRPr lang="zh-CN" altLang="zh-CN" smtClean="0"/>
          </a:p>
          <a:p>
            <a:endParaRPr lang="zh-CN" altLang="en-US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/Relationships>
</file>

<file path=ppt/theme/theme1.xml><?xml version="1.0" encoding="utf-8"?>
<a:theme xmlns:r="http://schemas.openxmlformats.org/officeDocument/2006/relationships"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Arial"/>
        <a:cs typeface="Arial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Arial"/>
        <a:cs typeface="Arial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338</Paragraphs>
  <Slides>37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baseType="lpstr" size="41">
      <vt:lpstr>Arial</vt:lpstr>
      <vt:lpstr>Candara</vt:lpstr>
      <vt:lpstr>Symbol</vt:lpstr>
      <vt:lpstr>波形</vt:lpstr>
      <vt:lpstr>高考前一个月，如何合理安排时间高效冲刺？</vt:lpstr>
      <vt:lpstr>高考！加油！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2021-05-30T14:14:07.456</cp:lastPrinted>
  <dcterms:created xsi:type="dcterms:W3CDTF">2021-05-30T14:14:07Z</dcterms:created>
  <dcterms:modified xsi:type="dcterms:W3CDTF">2021-05-30T06:14:08Z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