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sldIdLst>
    <p:sldId id="275" r:id="rId4"/>
    <p:sldId id="276" r:id="rId5"/>
    <p:sldId id="264" r:id="rId7"/>
    <p:sldId id="265" r:id="rId8"/>
    <p:sldId id="256" r:id="rId9"/>
    <p:sldId id="301" r:id="rId10"/>
    <p:sldId id="282" r:id="rId11"/>
    <p:sldId id="298" r:id="rId12"/>
    <p:sldId id="280" r:id="rId13"/>
    <p:sldId id="299" r:id="rId14"/>
    <p:sldId id="281" r:id="rId15"/>
    <p:sldId id="300" r:id="rId16"/>
    <p:sldId id="324" r:id="rId17"/>
    <p:sldId id="325" r:id="rId18"/>
    <p:sldId id="326" r:id="rId19"/>
    <p:sldId id="327" r:id="rId20"/>
    <p:sldId id="328" r:id="rId21"/>
    <p:sldId id="283" r:id="rId22"/>
    <p:sldId id="268" r:id="rId23"/>
    <p:sldId id="329" r:id="rId24"/>
    <p:sldId id="330" r:id="rId25"/>
    <p:sldId id="336" r:id="rId26"/>
    <p:sldId id="337" r:id="rId27"/>
    <p:sldId id="285" r:id="rId28"/>
    <p:sldId id="288" r:id="rId29"/>
    <p:sldId id="287" r:id="rId30"/>
    <p:sldId id="286" r:id="rId31"/>
    <p:sldId id="289" r:id="rId32"/>
    <p:sldId id="290" r:id="rId33"/>
    <p:sldId id="292" r:id="rId34"/>
    <p:sldId id="291" r:id="rId35"/>
    <p:sldId id="294" r:id="rId36"/>
    <p:sldId id="293" r:id="rId37"/>
    <p:sldId id="296" r:id="rId38"/>
    <p:sldId id="331" r:id="rId39"/>
    <p:sldId id="332" r:id="rId40"/>
    <p:sldId id="333" r:id="rId41"/>
    <p:sldId id="334" r:id="rId42"/>
    <p:sldId id="335" r:id="rId43"/>
    <p:sldId id="271" r:id="rId4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3658" autoAdjust="0"/>
  </p:normalViewPr>
  <p:slideViewPr>
    <p:cSldViewPr>
      <p:cViewPr varScale="1">
        <p:scale>
          <a:sx n="84" d="100"/>
          <a:sy n="84" d="100"/>
        </p:scale>
        <p:origin x="-18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8DBF93-FD24-4505-80A1-882CD755DB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8FDFCE-75A1-4A61-B1B4-4136544EC96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8FDFCE-75A1-4A61-B1B4-4136544EC9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1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BA195-921D-4887-979A-EEBBE23E10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BFE90-4BBA-4FF6-90CA-3C09B9F1C6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BA195-921D-4887-979A-EEBBE23E10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BFE90-4BBA-4FF6-90CA-3C09B9F1C6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BA195-921D-4887-979A-EEBBE23E10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BFE90-4BBA-4FF6-90CA-3C09B9F1C6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Diapositive de titr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/>
          <p:nvPr/>
        </p:nvSpPr>
        <p:spPr bwMode="white"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zh-CN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5" name="Rectangle 10"/>
          <p:cNvSpPr/>
          <p:nvPr/>
        </p:nvSpPr>
        <p:spPr>
          <a:xfrm>
            <a:off x="-9525" y="6053138"/>
            <a:ext cx="2249488" cy="7127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zh-CN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6" name="Rectangle 11"/>
          <p:cNvSpPr/>
          <p:nvPr/>
        </p:nvSpPr>
        <p:spPr>
          <a:xfrm>
            <a:off x="2359025" y="6043613"/>
            <a:ext cx="6784975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zh-CN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8" name="Titre 7"/>
          <p:cNvSpPr>
            <a:spLocks noGrp="1"/>
          </p:cNvSpPr>
          <p:nvPr>
            <p:ph type="ctrTitle" hasCustomPrompt="1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 hasCustomPrompt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fr-FR" smtClean="0"/>
              <a:t>Cliquez pour modifier le style des sous-titres du masque</a:t>
            </a:r>
            <a:endParaRPr lang="en-US"/>
          </a:p>
        </p:txBody>
      </p:sp>
      <p:sp>
        <p:nvSpPr>
          <p:cNvPr id="7" name="Espace réservé de la date 27"/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</p:spPr>
        <p:txBody>
          <a:bodyPr>
            <a:noAutofit/>
          </a:bodyPr>
          <a:lstStyle>
            <a:lvl1pPr algn="ctr">
              <a:defRPr sz="2000" smtClean="0">
                <a:solidFill>
                  <a:srgbClr val="FFFFFF"/>
                </a:solidFill>
              </a:defRPr>
            </a:lvl1pPr>
          </a:lstStyle>
          <a:p>
            <a:fld id="{4D0BA195-921D-4887-979A-EEBBE23E10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" name="Espace réservé du pied de page 16"/>
          <p:cNvSpPr>
            <a:spLocks noGrp="1"/>
          </p:cNvSpPr>
          <p:nvPr>
            <p:ph type="ftr" sz="quarter" idx="11"/>
          </p:nvPr>
        </p:nvSpPr>
        <p:spPr>
          <a:xfrm>
            <a:off x="2085975" y="236538"/>
            <a:ext cx="5867400" cy="365125"/>
          </a:xfrm>
        </p:spPr>
        <p:txBody>
          <a:bodyPr/>
          <a:lstStyle>
            <a:lvl1pPr>
              <a:defRPr smtClean="0"/>
            </a:lvl1pPr>
          </a:lstStyle>
          <a:p>
            <a:endParaRPr lang="zh-CN" altLang="en-US"/>
          </a:p>
        </p:txBody>
      </p:sp>
      <p:sp>
        <p:nvSpPr>
          <p:cNvPr id="11" name="Espace réservé du numéro de diapositive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</a:lstStyle>
          <a:p>
            <a:fld id="{26EBFE90-4BBA-4FF6-90CA-3C09B9F1C623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8" name="Espace réservé du contenu 7"/>
          <p:cNvSpPr>
            <a:spLocks noGrp="1"/>
          </p:cNvSpPr>
          <p:nvPr>
            <p:ph sz="quarter" idx="1" hasCustomPrompt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  <a:endParaRPr lang="fr-FR" smtClean="0"/>
          </a:p>
          <a:p>
            <a:pPr lvl="1"/>
            <a:r>
              <a:rPr lang="fr-FR" smtClean="0"/>
              <a:t>Deuxième niveau</a:t>
            </a:r>
            <a:endParaRPr lang="fr-FR" smtClean="0"/>
          </a:p>
          <a:p>
            <a:pPr lvl="2"/>
            <a:r>
              <a:rPr lang="fr-FR" smtClean="0"/>
              <a:t>Troisième niveau</a:t>
            </a:r>
            <a:endParaRPr lang="fr-FR" smtClean="0"/>
          </a:p>
          <a:p>
            <a:pPr lvl="3"/>
            <a:r>
              <a:rPr lang="fr-FR" smtClean="0"/>
              <a:t>Quatrième niveau</a:t>
            </a:r>
            <a:endParaRPr lang="fr-FR" smtClean="0"/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D0BA195-921D-4887-979A-EEBBE23E10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BFE90-4BBA-4FF6-90CA-3C09B9F1C6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Titre de sec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zh-CN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5" name="Rectangle 10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zh-CN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6" name="Rectangle 11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zh-CN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  <a:endParaRPr lang="fr-FR" smtClean="0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7" name="Espace réservé de la date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4D0BA195-921D-4887-979A-EEBBE23E10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Espace réservé du numéro de diapositive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5"/>
          </a:xfrm>
        </p:spPr>
        <p:txBody>
          <a:bodyPr>
            <a:noAutofit/>
          </a:bodyPr>
          <a:lstStyle>
            <a:lvl1pPr>
              <a:defRPr sz="2400" smtClean="0"/>
            </a:lvl1pPr>
          </a:lstStyle>
          <a:p>
            <a:fld id="{26EBFE90-4BBA-4FF6-90CA-3C09B9F1C623}" type="slidenum">
              <a:rPr lang="zh-CN" altLang="en-US" smtClean="0"/>
            </a:fld>
            <a:endParaRPr lang="zh-CN" altLang="en-US"/>
          </a:p>
        </p:txBody>
      </p:sp>
      <p:sp>
        <p:nvSpPr>
          <p:cNvPr id="9" name="Espace réservé du pied de page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9" name="Espace réservé du contenu 8"/>
          <p:cNvSpPr>
            <a:spLocks noGrp="1"/>
          </p:cNvSpPr>
          <p:nvPr>
            <p:ph sz="quarter" idx="1" hasCustomPrompt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  <a:endParaRPr lang="fr-FR" smtClean="0"/>
          </a:p>
          <a:p>
            <a:pPr lvl="1"/>
            <a:r>
              <a:rPr lang="fr-FR" smtClean="0"/>
              <a:t>Deuxième niveau</a:t>
            </a:r>
            <a:endParaRPr lang="fr-FR" smtClean="0"/>
          </a:p>
          <a:p>
            <a:pPr lvl="2"/>
            <a:r>
              <a:rPr lang="fr-FR" smtClean="0"/>
              <a:t>Troisième niveau</a:t>
            </a:r>
            <a:endParaRPr lang="fr-FR" smtClean="0"/>
          </a:p>
          <a:p>
            <a:pPr lvl="3"/>
            <a:r>
              <a:rPr lang="fr-FR" smtClean="0"/>
              <a:t>Quatrième niveau</a:t>
            </a:r>
            <a:endParaRPr lang="fr-FR" smtClean="0"/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11" name="Espace réservé du contenu 10"/>
          <p:cNvSpPr>
            <a:spLocks noGrp="1"/>
          </p:cNvSpPr>
          <p:nvPr>
            <p:ph sz="quarter" idx="2" hasCustomPrompt="1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  <a:endParaRPr lang="fr-FR" smtClean="0"/>
          </a:p>
          <a:p>
            <a:pPr lvl="1"/>
            <a:r>
              <a:rPr lang="fr-FR" smtClean="0"/>
              <a:t>Deuxième niveau</a:t>
            </a:r>
            <a:endParaRPr lang="fr-FR" smtClean="0"/>
          </a:p>
          <a:p>
            <a:pPr lvl="2"/>
            <a:r>
              <a:rPr lang="fr-FR" smtClean="0"/>
              <a:t>Troisième niveau</a:t>
            </a:r>
            <a:endParaRPr lang="fr-FR" smtClean="0"/>
          </a:p>
          <a:p>
            <a:pPr lvl="3"/>
            <a:r>
              <a:rPr lang="fr-FR" smtClean="0"/>
              <a:t>Quatrième niveau</a:t>
            </a:r>
            <a:endParaRPr lang="fr-FR" smtClean="0"/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D0BA195-921D-4887-979A-EEBBE23E10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BFE90-4BBA-4FF6-90CA-3C09B9F1C6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533400" y="273050"/>
            <a:ext cx="8153400" cy="86995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11" name="Espace réservé du contenu 10"/>
          <p:cNvSpPr>
            <a:spLocks noGrp="1"/>
          </p:cNvSpPr>
          <p:nvPr>
            <p:ph sz="quarter" idx="2" hasCustomPrompt="1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  <a:endParaRPr lang="fr-FR" smtClean="0"/>
          </a:p>
          <a:p>
            <a:pPr lvl="1"/>
            <a:r>
              <a:rPr lang="fr-FR" smtClean="0"/>
              <a:t>Deuxième niveau</a:t>
            </a:r>
            <a:endParaRPr lang="fr-FR" smtClean="0"/>
          </a:p>
          <a:p>
            <a:pPr lvl="2"/>
            <a:r>
              <a:rPr lang="fr-FR" smtClean="0"/>
              <a:t>Troisième niveau</a:t>
            </a:r>
            <a:endParaRPr lang="fr-FR" smtClean="0"/>
          </a:p>
          <a:p>
            <a:pPr lvl="3"/>
            <a:r>
              <a:rPr lang="fr-FR" smtClean="0"/>
              <a:t>Quatrième niveau</a:t>
            </a:r>
            <a:endParaRPr lang="fr-FR" smtClean="0"/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13" name="Espace réservé du contenu 12"/>
          <p:cNvSpPr>
            <a:spLocks noGrp="1"/>
          </p:cNvSpPr>
          <p:nvPr>
            <p:ph sz="quarter" idx="4" hasCustomPrompt="1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  <a:endParaRPr lang="fr-FR" smtClean="0"/>
          </a:p>
          <a:p>
            <a:pPr lvl="1"/>
            <a:r>
              <a:rPr lang="fr-FR" smtClean="0"/>
              <a:t>Deuxième niveau</a:t>
            </a:r>
            <a:endParaRPr lang="fr-FR" smtClean="0"/>
          </a:p>
          <a:p>
            <a:pPr lvl="2"/>
            <a:r>
              <a:rPr lang="fr-FR" smtClean="0"/>
              <a:t>Troisième niveau</a:t>
            </a:r>
            <a:endParaRPr lang="fr-FR" smtClean="0"/>
          </a:p>
          <a:p>
            <a:pPr lvl="3"/>
            <a:r>
              <a:rPr lang="fr-FR" smtClean="0"/>
              <a:t>Quatrième niveau</a:t>
            </a:r>
            <a:endParaRPr lang="fr-FR" smtClean="0"/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16" name="Espace réservé du texte 15"/>
          <p:cNvSpPr>
            <a:spLocks noGrp="1"/>
          </p:cNvSpPr>
          <p:nvPr>
            <p:ph type="body" sz="quarter" idx="1" hasCustomPrompt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  <a:endParaRPr lang="fr-FR" smtClean="0"/>
          </a:p>
        </p:txBody>
      </p:sp>
      <p:sp>
        <p:nvSpPr>
          <p:cNvPr id="15" name="Espace réservé du texte 14"/>
          <p:cNvSpPr>
            <a:spLocks noGrp="1"/>
          </p:cNvSpPr>
          <p:nvPr>
            <p:ph type="body" sz="quarter" idx="3" hasCustomPrompt="1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  <a:endParaRPr lang="fr-FR" smtClean="0"/>
          </a:p>
        </p:txBody>
      </p:sp>
      <p:sp>
        <p:nvSpPr>
          <p:cNvPr id="7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D0BA195-921D-4887-979A-EEBBE23E10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BFE90-4BBA-4FF6-90CA-3C09B9F1C6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D0BA195-921D-4887-979A-EEBBE23E10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BFE90-4BBA-4FF6-90CA-3C09B9F1C6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4D0BA195-921D-4887-979A-EEBBE23E10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zh-CN" alt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</a:lstStyle>
          <a:p>
            <a:fld id="{26EBFE90-4BBA-4FF6-90CA-3C09B9F1C6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609600" y="273050"/>
            <a:ext cx="8077200" cy="869950"/>
          </a:xfrm>
        </p:spPr>
        <p:txBody>
          <a:bodyPr/>
          <a:lstStyle>
            <a:lvl1pPr algn="l">
              <a:buNone/>
              <a:defRPr sz="4400" b="0"/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 hasCustomPrompt="1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fr-FR" smtClean="0"/>
              <a:t>Cliquez pour modifier les styles du texte du masque</a:t>
            </a:r>
            <a:endParaRPr lang="fr-FR" smtClean="0"/>
          </a:p>
        </p:txBody>
      </p:sp>
      <p:sp>
        <p:nvSpPr>
          <p:cNvPr id="9" name="Espace réservé du contenu 8"/>
          <p:cNvSpPr>
            <a:spLocks noGrp="1"/>
          </p:cNvSpPr>
          <p:nvPr>
            <p:ph sz="quarter" idx="1" hasCustomPrompt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  <a:endParaRPr lang="fr-FR" smtClean="0"/>
          </a:p>
          <a:p>
            <a:pPr lvl="1"/>
            <a:r>
              <a:rPr lang="fr-FR" smtClean="0"/>
              <a:t>Deuxième niveau</a:t>
            </a:r>
            <a:endParaRPr lang="fr-FR" smtClean="0"/>
          </a:p>
          <a:p>
            <a:pPr lvl="2"/>
            <a:r>
              <a:rPr lang="fr-FR" smtClean="0"/>
              <a:t>Troisième niveau</a:t>
            </a:r>
            <a:endParaRPr lang="fr-FR" smtClean="0"/>
          </a:p>
          <a:p>
            <a:pPr lvl="3"/>
            <a:r>
              <a:rPr lang="fr-FR" smtClean="0"/>
              <a:t>Quatrième niveau</a:t>
            </a:r>
            <a:endParaRPr lang="fr-FR" smtClean="0"/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D0BA195-921D-4887-979A-EEBBE23E10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BFE90-4BBA-4FF6-90CA-3C09B9F1C6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BA195-921D-4887-979A-EEBBE23E10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BFE90-4BBA-4FF6-90CA-3C09B9F1C6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Image avec légen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/>
          <p:nvPr/>
        </p:nvSpPr>
        <p:spPr bwMode="white"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zh-CN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6" name="Rectangle 10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zh-CN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7" name="Rectangle 11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zh-CN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8" name="Rectangle 12"/>
          <p:cNvSpPr/>
          <p:nvPr/>
        </p:nvSpPr>
        <p:spPr bwMode="white"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zh-CN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 hasCustomPrompt="1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fr-FR" smtClean="0"/>
              <a:t>Cliquez pour modifier les styles du texte du masque</a:t>
            </a:r>
            <a:endParaRPr lang="fr-FR" smtClean="0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1600200" y="4648200"/>
            <a:ext cx="73152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 hasCustomPrompt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 dirty="0"/>
          </a:p>
        </p:txBody>
      </p:sp>
      <p:sp>
        <p:nvSpPr>
          <p:cNvPr id="9" name="Espace réservé de la date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/>
          <a:lstStyle>
            <a:lvl1pPr>
              <a:defRPr smtClean="0"/>
            </a:lvl1pPr>
          </a:lstStyle>
          <a:p>
            <a:fld id="{4D0BA195-921D-4887-979A-EEBBE23E10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" name="Espace réservé du numéro de diapositive 12"/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447800" cy="663575"/>
          </a:xfrm>
        </p:spPr>
        <p:txBody>
          <a:bodyPr/>
          <a:lstStyle>
            <a:lvl1pPr>
              <a:defRPr sz="2800" smtClean="0"/>
            </a:lvl1pPr>
          </a:lstStyle>
          <a:p>
            <a:fld id="{26EBFE90-4BBA-4FF6-90CA-3C09B9F1C623}" type="slidenum">
              <a:rPr lang="zh-CN" altLang="en-US" smtClean="0"/>
            </a:fld>
            <a:endParaRPr lang="zh-CN" altLang="en-US"/>
          </a:p>
        </p:txBody>
      </p:sp>
      <p:sp>
        <p:nvSpPr>
          <p:cNvPr id="11" name="Espace réservé du pied de page 13"/>
          <p:cNvSpPr>
            <a:spLocks noGrp="1"/>
          </p:cNvSpPr>
          <p:nvPr>
            <p:ph type="ftr" sz="quarter" idx="12"/>
          </p:nvPr>
        </p:nvSpPr>
        <p:spPr>
          <a:xfrm>
            <a:off x="1600200" y="6248400"/>
            <a:ext cx="4572000" cy="365125"/>
          </a:xfrm>
        </p:spPr>
        <p:txBody>
          <a:bodyPr/>
          <a:lstStyle>
            <a:lvl1pPr>
              <a:defRPr smtClean="0"/>
            </a:lvl1pPr>
          </a:lstStyle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  <a:endParaRPr lang="fr-FR" smtClean="0"/>
          </a:p>
          <a:p>
            <a:pPr lvl="1"/>
            <a:r>
              <a:rPr lang="fr-FR" smtClean="0"/>
              <a:t>Deuxième niveau</a:t>
            </a:r>
            <a:endParaRPr lang="fr-FR" smtClean="0"/>
          </a:p>
          <a:p>
            <a:pPr lvl="2"/>
            <a:r>
              <a:rPr lang="fr-FR" smtClean="0"/>
              <a:t>Troisième niveau</a:t>
            </a:r>
            <a:endParaRPr lang="fr-FR" smtClean="0"/>
          </a:p>
          <a:p>
            <a:pPr lvl="3"/>
            <a:r>
              <a:rPr lang="fr-FR" smtClean="0"/>
              <a:t>Quatrième niveau</a:t>
            </a:r>
            <a:endParaRPr lang="fr-FR" smtClean="0"/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D0BA195-921D-4887-979A-EEBBE23E10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BFE90-4BBA-4FF6-90CA-3C09B9F1C6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/>
          <p:nvPr/>
        </p:nvSpPr>
        <p:spPr bwMode="white">
          <a:xfrm>
            <a:off x="6096000" y="0"/>
            <a:ext cx="32067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zh-CN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5" name="Rectangle 10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zh-CN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6" name="Rectangle 11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zh-CN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" name="Titre vertical 1"/>
          <p:cNvSpPr>
            <a:spLocks noGrp="1"/>
          </p:cNvSpPr>
          <p:nvPr>
            <p:ph type="title" orient="vert" hasCustomPrompt="1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 hasCustomPrompt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  <a:endParaRPr lang="fr-FR" smtClean="0"/>
          </a:p>
          <a:p>
            <a:pPr lvl="1"/>
            <a:r>
              <a:rPr lang="fr-FR" smtClean="0"/>
              <a:t>Deuxième niveau</a:t>
            </a:r>
            <a:endParaRPr lang="fr-FR" smtClean="0"/>
          </a:p>
          <a:p>
            <a:pPr lvl="2"/>
            <a:r>
              <a:rPr lang="fr-FR" smtClean="0"/>
              <a:t>Troisième niveau</a:t>
            </a:r>
            <a:endParaRPr lang="fr-FR" smtClean="0"/>
          </a:p>
          <a:p>
            <a:pPr lvl="3"/>
            <a:r>
              <a:rPr lang="fr-FR" smtClean="0"/>
              <a:t>Quatrième niveau</a:t>
            </a:r>
            <a:endParaRPr lang="fr-FR" smtClean="0"/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553200" y="6248400"/>
            <a:ext cx="2209800" cy="365125"/>
          </a:xfrm>
        </p:spPr>
        <p:txBody>
          <a:bodyPr/>
          <a:lstStyle>
            <a:lvl1pPr>
              <a:defRPr smtClean="0"/>
            </a:lvl1pPr>
          </a:lstStyle>
          <a:p>
            <a:fld id="{4D0BA195-921D-4887-979A-EEBBE23E10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57200" y="6248400"/>
            <a:ext cx="5573713" cy="365125"/>
          </a:xfrm>
        </p:spPr>
        <p:txBody>
          <a:bodyPr/>
          <a:lstStyle>
            <a:lvl1pPr>
              <a:defRPr smtClean="0"/>
            </a:lvl1pPr>
          </a:lstStyle>
          <a:p>
            <a:endParaRPr lang="zh-CN" altLang="en-US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5"/>
          </a:xfrm>
        </p:spPr>
        <p:txBody>
          <a:bodyPr/>
          <a:lstStyle>
            <a:lvl1pPr>
              <a:defRPr smtClean="0"/>
            </a:lvl1pPr>
          </a:lstStyle>
          <a:p>
            <a:fld id="{26EBFE90-4BBA-4FF6-90CA-3C09B9F1C623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sz="1400" b="0"/>
            </a:fld>
            <a:endParaRPr lang="en-US" altLang="zh-CN" sz="1400" b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BA195-921D-4887-979A-EEBBE23E10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BFE90-4BBA-4FF6-90CA-3C09B9F1C6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BA195-921D-4887-979A-EEBBE23E10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BFE90-4BBA-4FF6-90CA-3C09B9F1C6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BA195-921D-4887-979A-EEBBE23E10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BFE90-4BBA-4FF6-90CA-3C09B9F1C6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BA195-921D-4887-979A-EEBBE23E10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BFE90-4BBA-4FF6-90CA-3C09B9F1C6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BA195-921D-4887-979A-EEBBE23E10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BFE90-4BBA-4FF6-90CA-3C09B9F1C6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BA195-921D-4887-979A-EEBBE23E10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BFE90-4BBA-4FF6-90CA-3C09B9F1C6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BA195-921D-4887-979A-EEBBE23E10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BFE90-4BBA-4FF6-90CA-3C09B9F1C6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0BA195-921D-4887-979A-EEBBE23E10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EBFE90-4BBA-4FF6-90CA-3C09B9F1C62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990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fr-CA" altLang="zh-CN" smtClean="0"/>
              <a:t>Cliquez pour modifier le style du titre</a:t>
            </a:r>
            <a:endParaRPr lang="en-US" altLang="zh-CN" smtClean="0"/>
          </a:p>
        </p:txBody>
      </p:sp>
      <p:sp>
        <p:nvSpPr>
          <p:cNvPr id="1027" name="Espace réservé du texte 12"/>
          <p:cNvSpPr>
            <a:spLocks noGrp="1"/>
          </p:cNvSpPr>
          <p:nvPr>
            <p:ph type="body" idx="1"/>
          </p:nvPr>
        </p:nvSpPr>
        <p:spPr bwMode="auto">
          <a:xfrm>
            <a:off x="612775" y="1600200"/>
            <a:ext cx="81534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fr-CA" altLang="zh-CN" smtClean="0"/>
              <a:t>Cliquez pour modifier les styles du texte du masque</a:t>
            </a:r>
            <a:endParaRPr lang="fr-CA" altLang="zh-CN" smtClean="0"/>
          </a:p>
          <a:p>
            <a:pPr lvl="1"/>
            <a:r>
              <a:rPr lang="fr-CA" altLang="zh-CN" smtClean="0"/>
              <a:t>Deuxième niveau</a:t>
            </a:r>
            <a:endParaRPr lang="fr-CA" altLang="zh-CN" smtClean="0"/>
          </a:p>
          <a:p>
            <a:pPr lvl="2"/>
            <a:r>
              <a:rPr lang="fr-CA" altLang="zh-CN" smtClean="0"/>
              <a:t>Troisième niveau</a:t>
            </a:r>
            <a:endParaRPr lang="fr-CA" altLang="zh-CN" smtClean="0"/>
          </a:p>
          <a:p>
            <a:pPr lvl="3"/>
            <a:r>
              <a:rPr lang="fr-CA" altLang="zh-CN" smtClean="0"/>
              <a:t>Quatrième niveau</a:t>
            </a:r>
            <a:endParaRPr lang="fr-CA" altLang="zh-CN" smtClean="0"/>
          </a:p>
          <a:p>
            <a:pPr lvl="4"/>
            <a:r>
              <a:rPr lang="fr-CA" altLang="zh-CN" smtClean="0"/>
              <a:t>Cinquième niveau</a:t>
            </a:r>
            <a:endParaRPr lang="en-US" altLang="zh-CN" smtClean="0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400" smtClean="0">
                <a:solidFill>
                  <a:schemeClr val="tx2"/>
                </a:solidFill>
                <a:latin typeface="Tw Cen MT" panose="020B0602020104020603" pitchFamily="34" charset="0"/>
              </a:defRPr>
            </a:lvl1pPr>
          </a:lstStyle>
          <a:p>
            <a:fld id="{4D0BA195-921D-4887-979A-EEBBE23E10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3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400" smtClean="0">
                <a:solidFill>
                  <a:schemeClr val="tx2"/>
                </a:solidFill>
                <a:latin typeface="Tw Cen MT" panose="020B0602020104020603" pitchFamily="34" charset="0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zh-CN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1279525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zh-CN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90550" y="1279525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zh-CN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0" y="1271588"/>
            <a:ext cx="533400" cy="2444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ctr">
              <a:defRPr sz="1400" b="1" smtClean="0">
                <a:solidFill>
                  <a:srgbClr val="FFFFFF"/>
                </a:solidFill>
                <a:latin typeface="Tw Cen MT" panose="020B0602020104020603" pitchFamily="34" charset="0"/>
                <a:ea typeface="宋体" panose="02010600030101010101" pitchFamily="2" charset="-122"/>
              </a:defRPr>
            </a:lvl1pPr>
          </a:lstStyle>
          <a:p>
            <a:fld id="{26EBFE90-4BBA-4FF6-90CA-3C09B9F1C62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anose="020B0602020104020603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anose="020B0602020104020603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anose="020B0602020104020603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anose="020B0602020104020603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anose="020B0602020104020603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anose="020B0602020104020603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anose="020B0602020104020603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anose="020B0602020104020603" pitchFamily="34" charset="0"/>
        </a:defRPr>
      </a:lvl9pPr>
    </p:titleStyle>
    <p:bodyStyle>
      <a:lvl1pPr marL="319405" indent="-319405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3050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anose="05000000000000000000" pitchFamily="2" charset="2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0" fontAlgn="base" hangingPunct="0">
        <a:spcBef>
          <a:spcPts val="400"/>
        </a:spcBef>
        <a:spcAft>
          <a:spcPct val="0"/>
        </a:spcAft>
        <a:buClr>
          <a:srgbClr val="E7BC29"/>
        </a:buClr>
        <a:buSzPct val="75000"/>
        <a:buFont typeface="Wingdings" panose="05000000000000000000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0" fontAlgn="base" hangingPunct="0">
        <a:spcBef>
          <a:spcPts val="400"/>
        </a:spcBef>
        <a:spcAft>
          <a:spcPct val="0"/>
        </a:spcAft>
        <a:buClr>
          <a:srgbClr val="D092A7"/>
        </a:buClr>
        <a:buSzPct val="65000"/>
        <a:buFont typeface="Wingdings" panose="05000000000000000000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 panose="05000000000000000000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 panose="05000000000000000000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 panose="05000000000000000000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 panose="05000000000000000000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8.xml"/><Relationship Id="rId3" Type="http://schemas.openxmlformats.org/officeDocument/2006/relationships/themeOverride" Target="../theme/themeOverride2.xml"/><Relationship Id="rId2" Type="http://schemas.openxmlformats.org/officeDocument/2006/relationships/image" Target="../media/image23.png"/><Relationship Id="rId1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hyperlink" Target="../../new/Local%20Settings/&#21442;&#32771;&#35838;&#20214;/&#21021;&#19977;&#19978;/&#38632;&#35828;/&#38632;&#35828;%20%20&#37197;&#20048;&#26391;&#35835;+&#31616;&#21333;&#35838;&#20214;.swf" TargetMode="External"/><Relationship Id="rId1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slide" Target="slide1.xml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18.xml"/><Relationship Id="rId5" Type="http://schemas.openxmlformats.org/officeDocument/2006/relationships/themeOverride" Target="../theme/themeOverride3.xml"/><Relationship Id="rId4" Type="http://schemas.openxmlformats.org/officeDocument/2006/relationships/image" Target="../media/image27.jpeg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22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8.xml"/><Relationship Id="rId2" Type="http://schemas.openxmlformats.org/officeDocument/2006/relationships/themeOverride" Target="../theme/themeOverride4.xml"/><Relationship Id="rId1" Type="http://schemas.openxmlformats.org/officeDocument/2006/relationships/image" Target="../media/image22.jpe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8.xml"/><Relationship Id="rId2" Type="http://schemas.openxmlformats.org/officeDocument/2006/relationships/themeOverride" Target="../theme/themeOverride5.xml"/><Relationship Id="rId1" Type="http://schemas.openxmlformats.org/officeDocument/2006/relationships/image" Target="../media/image22.jpe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8.xml"/><Relationship Id="rId2" Type="http://schemas.openxmlformats.org/officeDocument/2006/relationships/themeOverride" Target="../theme/themeOverride6.xml"/><Relationship Id="rId1" Type="http://schemas.openxmlformats.org/officeDocument/2006/relationships/image" Target="../media/image22.jpe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8.xml"/><Relationship Id="rId2" Type="http://schemas.openxmlformats.org/officeDocument/2006/relationships/themeOverride" Target="../theme/themeOverride7.xml"/><Relationship Id="rId1" Type="http://schemas.openxmlformats.org/officeDocument/2006/relationships/image" Target="../media/image22.jpe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8.xml"/><Relationship Id="rId2" Type="http://schemas.openxmlformats.org/officeDocument/2006/relationships/themeOverride" Target="../theme/themeOverride8.xml"/><Relationship Id="rId1" Type="http://schemas.openxmlformats.org/officeDocument/2006/relationships/image" Target="../media/image2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1.wav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8.xml"/><Relationship Id="rId2" Type="http://schemas.openxmlformats.org/officeDocument/2006/relationships/themeOverride" Target="../theme/themeOverride9.xml"/><Relationship Id="rId1" Type="http://schemas.openxmlformats.org/officeDocument/2006/relationships/image" Target="../media/image22.jpe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8.xml"/><Relationship Id="rId2" Type="http://schemas.openxmlformats.org/officeDocument/2006/relationships/themeOverride" Target="../theme/themeOverride10.xml"/><Relationship Id="rId1" Type="http://schemas.openxmlformats.org/officeDocument/2006/relationships/image" Target="../media/image22.jpe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8.xml"/><Relationship Id="rId2" Type="http://schemas.openxmlformats.org/officeDocument/2006/relationships/themeOverride" Target="../theme/themeOverride11.xml"/><Relationship Id="rId1" Type="http://schemas.openxmlformats.org/officeDocument/2006/relationships/image" Target="../media/image22.jpe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8.xml"/><Relationship Id="rId2" Type="http://schemas.openxmlformats.org/officeDocument/2006/relationships/themeOverride" Target="../theme/themeOverride12.xml"/><Relationship Id="rId1" Type="http://schemas.openxmlformats.org/officeDocument/2006/relationships/image" Target="../media/image22.jpe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8.xml"/><Relationship Id="rId2" Type="http://schemas.openxmlformats.org/officeDocument/2006/relationships/themeOverride" Target="../theme/themeOverride13.xml"/><Relationship Id="rId1" Type="http://schemas.openxmlformats.org/officeDocument/2006/relationships/image" Target="../media/image22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7.GIF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png"/><Relationship Id="rId3" Type="http://schemas.microsoft.com/office/2007/relationships/media" Target="file:///E:\&#38632;&#35828;\&#31192;&#23494;&#33457;&#22253;.mp3" TargetMode="External"/><Relationship Id="rId2" Type="http://schemas.openxmlformats.org/officeDocument/2006/relationships/audio" Target="file:///E:\&#38632;&#35828;\&#31192;&#23494;&#33457;&#22253;.mp3" TargetMode="External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I:\新建文件夹\u=3014735920,4078796771&amp;fm=52&amp;gp=0.jpg"/>
          <p:cNvPicPr>
            <a:picLocks noChangeAspect="1" noChangeArrowheads="1"/>
          </p:cNvPicPr>
          <p:nvPr/>
        </p:nvPicPr>
        <p:blipFill>
          <a:blip r:embed="rId1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857224" y="1285860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grpSp>
        <p:nvGrpSpPr>
          <p:cNvPr id="13" name="组合 12"/>
          <p:cNvGrpSpPr/>
          <p:nvPr/>
        </p:nvGrpSpPr>
        <p:grpSpPr>
          <a:xfrm>
            <a:off x="0" y="0"/>
            <a:ext cx="3000364" cy="3198310"/>
            <a:chOff x="0" y="428604"/>
            <a:chExt cx="3786182" cy="1908191"/>
          </a:xfrm>
        </p:grpSpPr>
        <p:sp>
          <p:nvSpPr>
            <p:cNvPr id="5" name="矩形 4"/>
            <p:cNvSpPr/>
            <p:nvPr/>
          </p:nvSpPr>
          <p:spPr>
            <a:xfrm>
              <a:off x="0" y="428604"/>
              <a:ext cx="748923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400" b="1" i="1" dirty="0" smtClean="0">
                  <a:latin typeface="幼圆" panose="02010509060101010101" pitchFamily="49" charset="-122"/>
                  <a:ea typeface="幼圆" panose="02010509060101010101" pitchFamily="49" charset="-122"/>
                </a:rPr>
                <a:t>你</a:t>
              </a:r>
              <a:endParaRPr lang="zh-CN" altLang="en-US" sz="4400" b="1" i="1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857224" y="857232"/>
              <a:ext cx="71438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 smtClean="0">
                  <a:latin typeface="幼圆" panose="02010509060101010101" pitchFamily="49" charset="-122"/>
                  <a:ea typeface="幼圆" panose="02010509060101010101" pitchFamily="49" charset="-122"/>
                </a:rPr>
                <a:t>能</a:t>
              </a:r>
              <a:endParaRPr lang="zh-CN" altLang="en-US" sz="4400" b="1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571604" y="1408888"/>
              <a:ext cx="952504" cy="4590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 smtClean="0">
                  <a:latin typeface="幼圆" panose="02010509060101010101" pitchFamily="49" charset="-122"/>
                  <a:ea typeface="幼圆" panose="02010509060101010101" pitchFamily="49" charset="-122"/>
                </a:rPr>
                <a:t>写</a:t>
              </a:r>
              <a:endParaRPr lang="zh-CN" altLang="en-US" sz="4400" b="1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704404" y="1877727"/>
              <a:ext cx="1081778" cy="4590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 smtClean="0">
                  <a:latin typeface="幼圆" panose="02010509060101010101" pitchFamily="49" charset="-122"/>
                  <a:ea typeface="幼圆" panose="02010509060101010101" pitchFamily="49" charset="-122"/>
                </a:rPr>
                <a:t>出</a:t>
              </a:r>
              <a:endParaRPr lang="zh-CN" altLang="en-US" sz="4400" b="1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5786446" y="2357430"/>
            <a:ext cx="17859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雨</a:t>
            </a:r>
            <a:endParaRPr lang="zh-CN" altLang="en-US" sz="5400" b="1" dirty="0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071802" y="2500306"/>
            <a:ext cx="5929354" cy="769441"/>
            <a:chOff x="3071802" y="2500306"/>
            <a:chExt cx="5929354" cy="769441"/>
          </a:xfrm>
        </p:grpSpPr>
        <p:sp>
          <p:nvSpPr>
            <p:cNvPr id="10" name="TextBox 9"/>
            <p:cNvSpPr txBox="1"/>
            <p:nvPr/>
          </p:nvSpPr>
          <p:spPr>
            <a:xfrm>
              <a:off x="3071802" y="2500306"/>
              <a:ext cx="285752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 smtClean="0">
                  <a:latin typeface="幼圆" panose="02010509060101010101" pitchFamily="49" charset="-122"/>
                  <a:ea typeface="幼圆" panose="02010509060101010101" pitchFamily="49" charset="-122"/>
                </a:rPr>
                <a:t>几首描写</a:t>
              </a:r>
              <a:endParaRPr lang="zh-CN" altLang="en-US" sz="4400" b="1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000892" y="2500306"/>
              <a:ext cx="200026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 smtClean="0">
                  <a:latin typeface="幼圆" panose="02010509060101010101" pitchFamily="49" charset="-122"/>
                  <a:ea typeface="幼圆" panose="02010509060101010101" pitchFamily="49" charset="-122"/>
                </a:rPr>
                <a:t>的诗句？</a:t>
              </a:r>
              <a:endParaRPr lang="zh-CN" altLang="en-US" sz="4400" b="1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86260051314805221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43042" y="2357430"/>
            <a:ext cx="607223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丢伞？踱步？。。。。。</a:t>
            </a:r>
            <a:endParaRPr lang="zh-CN" altLang="en-US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0704312313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4131816" y="0"/>
            <a:ext cx="50121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雨后。。。。</a:t>
            </a:r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advTm="20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=1285956155,3830487271&amp;fm=0&amp;gp=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4744" y="2071678"/>
            <a:ext cx="54292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散步？奔向大自然？</a:t>
            </a:r>
            <a:endParaRPr lang="zh-CN" altLang="en-US" sz="4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春天 图片的搜索结果_百度图片_20160914_13118311760234426_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245" y="317500"/>
            <a:ext cx="8825230" cy="639064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雨中漫步 图片的搜索结果_百度_20160914_13118311626499353_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545" y="319405"/>
            <a:ext cx="8505825" cy="63754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雨中漫步 图片的搜索结果_百度_20160914_13118311656446584_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9440" y="452755"/>
            <a:ext cx="8362950" cy="626554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雨中漫步 图片的搜索结果_百度_20160914_13118311423335760_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230" y="145415"/>
            <a:ext cx="8764905" cy="656717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cde0f1a14e5c58d837c496dbbd5faa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0690" y="326390"/>
            <a:ext cx="8065135" cy="605726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u=3262680810,3364355589&amp;fm=52&amp;gp=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43240" y="142852"/>
            <a:ext cx="22717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郑愁予</a:t>
            </a:r>
            <a:endParaRPr lang="zh-CN" alt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86000" y="928671"/>
            <a:ext cx="72866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altLang="en-US" sz="2800" dirty="0" smtClean="0"/>
              <a:t>郑愁予，原名郑文韬，台湾当代诗人，“现代派”中坚。</a:t>
            </a:r>
            <a:endParaRPr lang="zh-CN" alt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2357422" y="1928802"/>
            <a:ext cx="678657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dirty="0" smtClean="0"/>
              <a:t>《</a:t>
            </a:r>
            <a:r>
              <a:rPr lang="zh-CN" altLang="en-US" sz="2800" dirty="0" smtClean="0"/>
              <a:t>郑愁予诗集</a:t>
            </a:r>
            <a:r>
              <a:rPr lang="en-US" altLang="zh-CN" sz="2800" dirty="0" smtClean="0"/>
              <a:t>I》</a:t>
            </a:r>
            <a:r>
              <a:rPr lang="zh-CN" altLang="en-US" sz="2800" dirty="0" smtClean="0"/>
              <a:t>被评为“影响台湾三十年的三十本书”之一，多次被选为台湾“最受欢迎作家”榜首，多次获各种奖励，作品被译为多种文字，现任教于耶鲁大学。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9"/>
          <p:cNvSpPr>
            <a:spLocks noChangeArrowheads="1"/>
          </p:cNvSpPr>
          <p:nvPr/>
        </p:nvSpPr>
        <p:spPr bwMode="auto">
          <a:xfrm>
            <a:off x="3203575" y="2211388"/>
            <a:ext cx="5154613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endParaRPr lang="en-US" altLang="zh-CN" b="1"/>
          </a:p>
        </p:txBody>
      </p:sp>
      <p:sp>
        <p:nvSpPr>
          <p:cNvPr id="4099" name="Rectangle 10"/>
          <p:cNvSpPr>
            <a:spLocks noChangeArrowheads="1"/>
          </p:cNvSpPr>
          <p:nvPr/>
        </p:nvSpPr>
        <p:spPr bwMode="auto">
          <a:xfrm>
            <a:off x="5500688" y="2925763"/>
            <a:ext cx="2768600" cy="503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>
              <a:lnSpc>
                <a:spcPct val="130000"/>
              </a:lnSpc>
            </a:pPr>
            <a:endParaRPr lang="en-US" altLang="zh-CN" sz="1600" b="1">
              <a:ea typeface="华文细黑" panose="0201060004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215206" y="0"/>
            <a:ext cx="6500858" cy="1544633"/>
            <a:chOff x="7215206" y="0"/>
            <a:chExt cx="6500858" cy="1544633"/>
          </a:xfrm>
        </p:grpSpPr>
        <p:pic>
          <p:nvPicPr>
            <p:cNvPr id="5" name="Picture 5" descr="D:\李慧\图片素材\卡通图案\N_022.BMP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215206" y="0"/>
              <a:ext cx="1768475" cy="1544633"/>
            </a:xfrm>
            <a:prstGeom prst="rect">
              <a:avLst/>
            </a:prstGeom>
            <a:noFill/>
          </p:spPr>
        </p:pic>
        <p:sp>
          <p:nvSpPr>
            <p:cNvPr id="6" name="矩形 5"/>
            <p:cNvSpPr/>
            <p:nvPr/>
          </p:nvSpPr>
          <p:spPr>
            <a:xfrm>
              <a:off x="8715404" y="142852"/>
              <a:ext cx="5000660" cy="1015663"/>
            </a:xfrm>
            <a:prstGeom prst="rect">
              <a:avLst/>
            </a:prstGeom>
            <a:noFill/>
            <a:effectLst>
              <a:reflection blurRad="6350" stA="50000" endA="300" endPos="55500" dist="101600" dir="5400000" sy="-100000" algn="bl" rotWithShape="0"/>
            </a:effectLst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zh-CN" altLang="en-US" sz="6000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写作背景</a:t>
              </a:r>
              <a:endParaRPr lang="zh-CN" altLang="en-US" sz="60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-428660" y="2285992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雨</a:t>
            </a:r>
            <a:endParaRPr lang="zh-CN" altLang="en-US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2910" y="2285992"/>
            <a:ext cx="207170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说</a:t>
            </a:r>
            <a:endParaRPr lang="zh-CN" altLang="en-US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4282" y="2551836"/>
            <a:ext cx="8929718" cy="341632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kumimoji="1" lang="zh-CN" altLang="en-US" sz="3600" b="1" dirty="0" smtClean="0">
                <a:latin typeface="华文行楷" panose="02010800040101010101" charset="-122"/>
                <a:ea typeface="华文行楷" panose="02010800040101010101" charset="-122"/>
              </a:rPr>
              <a:t>    </a:t>
            </a:r>
            <a:r>
              <a:rPr kumimoji="1" lang="zh-CN" altLang="en-US" sz="3600" b="1" dirty="0" smtClean="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         </a:t>
            </a:r>
            <a:r>
              <a:rPr kumimoji="1" lang="zh-CN" altLang="en-US" sz="3600" b="1" dirty="0" smtClean="0">
                <a:latin typeface="华文行楷" panose="02010800040101010101" charset="-122"/>
                <a:ea typeface="华文行楷" panose="02010800040101010101" charset="-122"/>
              </a:rPr>
              <a:t> 是郑愁予复出之后于</a:t>
            </a:r>
            <a:r>
              <a:rPr kumimoji="1" lang="en-US" altLang="zh-CN" sz="3600" b="1" dirty="0" smtClean="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1979</a:t>
            </a:r>
            <a:r>
              <a:rPr kumimoji="1" lang="zh-CN" altLang="en-US" sz="3600" b="1" dirty="0" smtClean="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年</a:t>
            </a:r>
            <a:r>
              <a:rPr kumimoji="1" lang="zh-CN" altLang="en-US" sz="3600" b="1" dirty="0" smtClean="0">
                <a:latin typeface="华文行楷" panose="02010800040101010101" charset="-122"/>
                <a:ea typeface="华文行楷" panose="02010800040101010101" charset="-122"/>
              </a:rPr>
              <a:t>写成的，当时正值我国 “文革”灾难结束不久</a:t>
            </a:r>
            <a:r>
              <a:rPr kumimoji="1" lang="en-US" altLang="zh-CN" sz="3600" b="1" dirty="0" smtClean="0">
                <a:latin typeface="华文行楷" panose="02010800040101010101" charset="-122"/>
                <a:ea typeface="华文行楷" panose="02010800040101010101" charset="-122"/>
              </a:rPr>
              <a:t>, </a:t>
            </a:r>
            <a:r>
              <a:rPr kumimoji="1" lang="zh-CN" altLang="en-US" sz="3600" b="1" dirty="0" smtClean="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经历十年浩劫后的中国，一切都开始显露生机，正如春雨降临大地，万物复苏。</a:t>
            </a:r>
            <a:r>
              <a:rPr kumimoji="1" lang="zh-CN" altLang="en-US" sz="3600" b="1" dirty="0" smtClean="0">
                <a:latin typeface="华文行楷" panose="02010800040101010101" charset="-122"/>
                <a:ea typeface="华文行楷" panose="02010800040101010101" charset="-122"/>
              </a:rPr>
              <a:t>此时诗人虽身在美国，却心系祖国，以满腔的热忱关注祖国儿童的成长。</a:t>
            </a:r>
            <a:endParaRPr lang="zh-CN" altLang="en-US" sz="3600" dirty="0"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7673 -0.00093 L -0.91215 -0.00093 " pathEditMode="relative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4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7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770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5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7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51000" b="-5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57158" y="357166"/>
            <a:ext cx="778671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 smtClean="0">
                <a:solidFill>
                  <a:srgbClr val="070709"/>
                </a:solidFill>
                <a:ea typeface="华文中宋" panose="02010600040101010101" pitchFamily="2" charset="-122"/>
              </a:rPr>
              <a:t>沾衣欲湿杏花雨，吹面不寒杨柳风</a:t>
            </a:r>
            <a:endParaRPr lang="zh-CN" altLang="en-US" sz="4400" dirty="0"/>
          </a:p>
        </p:txBody>
      </p:sp>
      <p:sp>
        <p:nvSpPr>
          <p:cNvPr id="6" name="Rectangle 15"/>
          <p:cNvSpPr>
            <a:spLocks noChangeArrowheads="1"/>
          </p:cNvSpPr>
          <p:nvPr/>
        </p:nvSpPr>
        <p:spPr bwMode="auto">
          <a:xfrm>
            <a:off x="4857752" y="1142984"/>
            <a:ext cx="4500594" cy="76944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zh-CN" sz="4400" b="0" dirty="0">
                <a:solidFill>
                  <a:srgbClr val="070709"/>
                </a:solidFill>
                <a:ea typeface="华文中宋" panose="02010600040101010101" pitchFamily="2" charset="-122"/>
              </a:rPr>
              <a:t>——</a:t>
            </a:r>
            <a:r>
              <a:rPr lang="zh-CN" altLang="en-US" sz="4400" b="1" dirty="0">
                <a:solidFill>
                  <a:srgbClr val="070709"/>
                </a:solidFill>
                <a:ea typeface="华文中宋" panose="02010600040101010101" pitchFamily="2" charset="-122"/>
              </a:rPr>
              <a:t>僧</a:t>
            </a:r>
            <a:r>
              <a:rPr lang="zh-CN" altLang="en-US" sz="4400" b="0" dirty="0" smtClean="0">
                <a:solidFill>
                  <a:srgbClr val="070709"/>
                </a:solidFill>
                <a:ea typeface="华文中宋" panose="02010600040101010101" pitchFamily="2" charset="-122"/>
              </a:rPr>
              <a:t>志南</a:t>
            </a:r>
            <a:endParaRPr lang="zh-CN" altLang="en-US" sz="4400" b="0" dirty="0">
              <a:solidFill>
                <a:srgbClr val="070709"/>
              </a:solidFill>
              <a:ea typeface="华文中宋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4282" y="3244334"/>
            <a:ext cx="1163150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zh-CN" altLang="en-US" sz="4400" dirty="0" smtClean="0">
                <a:solidFill>
                  <a:srgbClr val="070709"/>
                </a:solidFill>
                <a:ea typeface="华文中宋" panose="02010600040101010101" pitchFamily="2" charset="-122"/>
              </a:rPr>
              <a:t>青箬笠，绿蓑衣，斜风细雨不须归。</a:t>
            </a:r>
            <a:endParaRPr lang="zh-CN" altLang="en-US" sz="4400" dirty="0">
              <a:solidFill>
                <a:srgbClr val="070709"/>
              </a:solidFill>
              <a:ea typeface="华文中宋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57884" y="3982998"/>
            <a:ext cx="578647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zh-CN" sz="4400" dirty="0" smtClean="0">
                <a:solidFill>
                  <a:srgbClr val="070709"/>
                </a:solidFill>
                <a:ea typeface="华文中宋" panose="02010600040101010101" pitchFamily="2" charset="-122"/>
              </a:rPr>
              <a:t>——</a:t>
            </a:r>
            <a:r>
              <a:rPr lang="zh-CN" altLang="en-US" sz="4400" dirty="0" smtClean="0">
                <a:solidFill>
                  <a:srgbClr val="070709"/>
                </a:solidFill>
                <a:ea typeface="华文中宋" panose="02010600040101010101" pitchFamily="2" charset="-122"/>
              </a:rPr>
              <a:t>韩    愈 </a:t>
            </a:r>
            <a:endParaRPr lang="zh-CN" altLang="en-US" sz="4400" dirty="0">
              <a:solidFill>
                <a:srgbClr val="070709"/>
              </a:solidFill>
              <a:ea typeface="华文中宋" panose="02010600040101010101" pitchFamily="2" charset="-122"/>
            </a:endParaRPr>
          </a:p>
        </p:txBody>
      </p:sp>
      <p:pic>
        <p:nvPicPr>
          <p:cNvPr id="10" name="图片 9" descr="u=320639277,39928810&amp;fm=0&amp;gp=0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29784" y="3000372"/>
            <a:ext cx="1123950" cy="1333500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2" descr="绿叶水珠"/>
          <p:cNvPicPr>
            <a:picLocks noChangeAspect="1"/>
          </p:cNvPicPr>
          <p:nvPr>
            <p:ph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1052513"/>
            <a:ext cx="9144000" cy="4824412"/>
          </a:xfrm>
        </p:spPr>
      </p:pic>
      <p:sp>
        <p:nvSpPr>
          <p:cNvPr id="5123" name="Text Box 3"/>
          <p:cNvSpPr txBox="1"/>
          <p:nvPr/>
        </p:nvSpPr>
        <p:spPr>
          <a:xfrm>
            <a:off x="323850" y="1196975"/>
            <a:ext cx="8496300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听读要求</a:t>
            </a:r>
            <a:r>
              <a:rPr lang="zh-CN" altLang="en-US" sz="4000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：（</a:t>
            </a:r>
            <a:r>
              <a:rPr lang="en-US" altLang="zh-CN" sz="400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000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）听准音。（</a:t>
            </a:r>
            <a:r>
              <a:rPr lang="en-US" altLang="zh-CN" sz="400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000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）注意朗读节奏与朗读时的感情基调。</a:t>
            </a:r>
            <a:endParaRPr lang="zh-CN" altLang="en-US" sz="4000" dirty="0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4" name="Text Box 4"/>
          <p:cNvSpPr txBox="1"/>
          <p:nvPr/>
        </p:nvSpPr>
        <p:spPr>
          <a:xfrm>
            <a:off x="323850" y="3644900"/>
            <a:ext cx="8497888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明确</a:t>
            </a:r>
            <a:r>
              <a:rPr lang="zh-CN" altLang="en-US" sz="4000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：感情基调是</a:t>
            </a:r>
            <a:r>
              <a:rPr lang="zh-CN" altLang="en-US" sz="4000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4000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。朗读语调是</a:t>
            </a:r>
            <a:r>
              <a:rPr lang="zh-CN" altLang="en-US" sz="4000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4000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4000" dirty="0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5" name="Rectangle 6">
            <a:hlinkClick r:id="rId2" action="ppaction://hlinkfile"/>
          </p:cNvPr>
          <p:cNvSpPr/>
          <p:nvPr/>
        </p:nvSpPr>
        <p:spPr>
          <a:xfrm>
            <a:off x="2268538" y="103188"/>
            <a:ext cx="4897437" cy="7477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algn="ctr" eaLnBrk="1" hangingPunct="1">
              <a:spcBef>
                <a:spcPct val="0"/>
              </a:spcBef>
              <a:buNone/>
            </a:pPr>
            <a:r>
              <a:rPr lang="zh-CN" altLang="en-US" sz="4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朗读欣赏</a:t>
            </a:r>
            <a:endParaRPr lang="zh-CN" altLang="en-US" sz="4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3735" name="Text Box 7"/>
          <p:cNvSpPr txBox="1"/>
          <p:nvPr/>
        </p:nvSpPr>
        <p:spPr>
          <a:xfrm>
            <a:off x="846138" y="4551363"/>
            <a:ext cx="21971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轻快的</a:t>
            </a:r>
            <a:endParaRPr lang="zh-CN" altLang="en-US" sz="4000" dirty="0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3736" name="Text Box 8"/>
          <p:cNvSpPr txBox="1"/>
          <p:nvPr/>
        </p:nvSpPr>
        <p:spPr>
          <a:xfrm>
            <a:off x="4408488" y="3656013"/>
            <a:ext cx="2341562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喜悦的</a:t>
            </a:r>
            <a:endParaRPr lang="zh-CN" altLang="en-US" sz="4000" dirty="0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3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3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5" grpId="0"/>
      <p:bldP spid="7373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Rectangle 2"/>
          <p:cNvSpPr/>
          <p:nvPr/>
        </p:nvSpPr>
        <p:spPr>
          <a:xfrm>
            <a:off x="2484438" y="260350"/>
            <a:ext cx="4319587" cy="7477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algn="ctr" eaLnBrk="1" hangingPunct="1">
              <a:spcBef>
                <a:spcPct val="0"/>
              </a:spcBef>
              <a:buNone/>
            </a:pPr>
            <a:r>
              <a:rPr lang="zh-CN" altLang="en-US" sz="4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给生字词注音</a:t>
            </a:r>
            <a:endParaRPr lang="zh-CN" altLang="en-US" sz="48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8611" name="Rectangle 3"/>
          <p:cNvSpPr>
            <a:spLocks noChangeArrowheads="1"/>
          </p:cNvSpPr>
          <p:nvPr/>
        </p:nvSpPr>
        <p:spPr bwMode="auto">
          <a:xfrm>
            <a:off x="0" y="1339850"/>
            <a:ext cx="9144000" cy="49371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田</a:t>
            </a: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圃</a:t>
            </a:r>
            <a:r>
              <a:rPr kumimoji="0" lang="en-US" altLang="zh-CN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(    ) </a:t>
            </a: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禁锢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(          )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枯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黄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(    ) 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喑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哑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(     )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留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滞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(    ) 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襁褓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(          )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蓑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衣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(    )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喧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嚷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(     )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8612" name="Text Box 4"/>
          <p:cNvSpPr txBox="1">
            <a:spLocks noChangeArrowheads="1"/>
          </p:cNvSpPr>
          <p:nvPr/>
        </p:nvSpPr>
        <p:spPr bwMode="auto">
          <a:xfrm>
            <a:off x="2133600" y="1428750"/>
            <a:ext cx="1368425" cy="8239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pǔ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8613" name="Text Box 5"/>
          <p:cNvSpPr txBox="1">
            <a:spLocks noChangeArrowheads="1"/>
          </p:cNvSpPr>
          <p:nvPr/>
        </p:nvSpPr>
        <p:spPr bwMode="auto">
          <a:xfrm>
            <a:off x="2049463" y="5214938"/>
            <a:ext cx="1584325" cy="8239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suō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8614" name="Text Box 6"/>
          <p:cNvSpPr txBox="1">
            <a:spLocks noChangeArrowheads="1"/>
          </p:cNvSpPr>
          <p:nvPr/>
        </p:nvSpPr>
        <p:spPr bwMode="auto">
          <a:xfrm>
            <a:off x="5400675" y="4000500"/>
            <a:ext cx="3132138" cy="8239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qiǎng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bǎo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8616" name="Text Box 8"/>
          <p:cNvSpPr txBox="1">
            <a:spLocks noChangeArrowheads="1"/>
          </p:cNvSpPr>
          <p:nvPr/>
        </p:nvSpPr>
        <p:spPr bwMode="auto">
          <a:xfrm>
            <a:off x="5441950" y="1500188"/>
            <a:ext cx="2303463" cy="8239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j</a:t>
            </a: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  <a:t>ì</a:t>
            </a: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n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g</a:t>
            </a: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  <a:t>ù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8617" name="Text Box 9"/>
          <p:cNvSpPr txBox="1">
            <a:spLocks noChangeArrowheads="1"/>
          </p:cNvSpPr>
          <p:nvPr/>
        </p:nvSpPr>
        <p:spPr bwMode="auto">
          <a:xfrm>
            <a:off x="5516563" y="2786063"/>
            <a:ext cx="2447925" cy="8239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yīn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8618" name="Text Box 10"/>
          <p:cNvSpPr txBox="1">
            <a:spLocks noChangeArrowheads="1"/>
          </p:cNvSpPr>
          <p:nvPr/>
        </p:nvSpPr>
        <p:spPr bwMode="auto">
          <a:xfrm>
            <a:off x="1763713" y="4071938"/>
            <a:ext cx="1584325" cy="8239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zh</a:t>
            </a: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  <a:t>ì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8619" name="Text Box 11"/>
          <p:cNvSpPr txBox="1">
            <a:spLocks noChangeArrowheads="1"/>
          </p:cNvSpPr>
          <p:nvPr/>
        </p:nvSpPr>
        <p:spPr bwMode="auto">
          <a:xfrm>
            <a:off x="5133975" y="5176838"/>
            <a:ext cx="3492500" cy="8239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rǎng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8620" name="Text Box 12"/>
          <p:cNvSpPr txBox="1">
            <a:spLocks noChangeArrowheads="1"/>
          </p:cNvSpPr>
          <p:nvPr/>
        </p:nvSpPr>
        <p:spPr bwMode="auto">
          <a:xfrm>
            <a:off x="2163763" y="2714625"/>
            <a:ext cx="1368425" cy="8239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kū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8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8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8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8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8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68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2" grpId="0" bldLvl="0" animBg="1"/>
      <p:bldP spid="68613" grpId="0" bldLvl="0" animBg="1"/>
      <p:bldP spid="68614" grpId="0" bldLvl="0" animBg="1"/>
      <p:bldP spid="68616" grpId="0" bldLvl="0" animBg="1"/>
      <p:bldP spid="68617" grpId="0" bldLvl="0" animBg="1"/>
      <p:bldP spid="68618" grpId="0" bldLvl="0" animBg="1"/>
      <p:bldP spid="68619" grpId="0" bldLvl="0" animBg="1"/>
      <p:bldP spid="6862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矩形 12289"/>
          <p:cNvSpPr/>
          <p:nvPr/>
        </p:nvSpPr>
        <p:spPr>
          <a:xfrm>
            <a:off x="539750" y="836613"/>
            <a:ext cx="3960813" cy="54705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269875">
              <a:lnSpc>
                <a:spcPct val="140000"/>
              </a:lnSpc>
            </a:pPr>
            <a:r>
              <a:rPr lang="zh-CN" altLang="en-US" sz="36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rPr>
              <a:t>解释下列词语：</a:t>
            </a:r>
            <a:endParaRPr lang="zh-CN" altLang="en-US" sz="3600" b="1">
              <a:solidFill>
                <a:schemeClr val="tx1"/>
              </a:solidFill>
              <a:latin typeface="楷体_GB2312" pitchFamily="1" charset="-122"/>
              <a:ea typeface="楷体_GB2312" pitchFamily="1" charset="-122"/>
            </a:endParaRPr>
          </a:p>
          <a:p>
            <a:pPr lvl="0" indent="269875">
              <a:lnSpc>
                <a:spcPct val="140000"/>
              </a:lnSpc>
            </a:pPr>
            <a:r>
              <a:rPr lang="en-US" altLang="zh-CN" sz="36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rPr>
              <a:t>⑴</a:t>
            </a:r>
            <a:r>
              <a:rPr lang="zh-CN" altLang="en-US" sz="36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rPr>
              <a:t>禁锢：</a:t>
            </a:r>
            <a:endParaRPr lang="zh-CN" altLang="en-US" sz="3600" b="1">
              <a:solidFill>
                <a:schemeClr val="tx1"/>
              </a:solidFill>
              <a:latin typeface="楷体_GB2312" pitchFamily="1" charset="-122"/>
              <a:ea typeface="楷体_GB2312" pitchFamily="1" charset="-122"/>
            </a:endParaRPr>
          </a:p>
          <a:p>
            <a:pPr lvl="0" indent="269875">
              <a:lnSpc>
                <a:spcPct val="140000"/>
              </a:lnSpc>
            </a:pPr>
            <a:r>
              <a:rPr lang="en-US" altLang="zh-CN" sz="36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rPr>
              <a:t>⑵</a:t>
            </a:r>
            <a:r>
              <a:rPr lang="zh-CN" altLang="en-US" sz="36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rPr>
              <a:t>寒浅：</a:t>
            </a:r>
            <a:endParaRPr lang="zh-CN" altLang="en-US" sz="3600" b="1">
              <a:solidFill>
                <a:schemeClr val="tx1"/>
              </a:solidFill>
              <a:latin typeface="楷体_GB2312" pitchFamily="1" charset="-122"/>
              <a:ea typeface="楷体_GB2312" pitchFamily="1" charset="-122"/>
            </a:endParaRPr>
          </a:p>
          <a:p>
            <a:pPr lvl="0" indent="269875">
              <a:lnSpc>
                <a:spcPct val="140000"/>
              </a:lnSpc>
            </a:pPr>
            <a:r>
              <a:rPr lang="en-US" altLang="zh-CN" sz="36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rPr>
              <a:t>⑶</a:t>
            </a:r>
            <a:r>
              <a:rPr lang="zh-CN" altLang="en-US" sz="36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rPr>
              <a:t>留滞：</a:t>
            </a:r>
            <a:endParaRPr lang="zh-CN" altLang="en-US" sz="3600" b="1">
              <a:solidFill>
                <a:schemeClr val="tx1"/>
              </a:solidFill>
              <a:latin typeface="楷体_GB2312" pitchFamily="1" charset="-122"/>
              <a:ea typeface="楷体_GB2312" pitchFamily="1" charset="-122"/>
            </a:endParaRPr>
          </a:p>
          <a:p>
            <a:pPr lvl="0" indent="269875">
              <a:lnSpc>
                <a:spcPct val="140000"/>
              </a:lnSpc>
            </a:pPr>
            <a:r>
              <a:rPr lang="en-US" altLang="zh-CN" sz="36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rPr>
              <a:t>⑷</a:t>
            </a:r>
            <a:r>
              <a:rPr lang="zh-CN" altLang="en-US" sz="36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rPr>
              <a:t>喑哑：</a:t>
            </a:r>
            <a:endParaRPr lang="zh-CN" altLang="en-US" sz="3600" b="1">
              <a:solidFill>
                <a:schemeClr val="tx1"/>
              </a:solidFill>
              <a:latin typeface="楷体_GB2312" pitchFamily="1" charset="-122"/>
              <a:ea typeface="楷体_GB2312" pitchFamily="1" charset="-122"/>
            </a:endParaRPr>
          </a:p>
          <a:p>
            <a:pPr lvl="0" indent="269875">
              <a:lnSpc>
                <a:spcPct val="140000"/>
              </a:lnSpc>
            </a:pPr>
            <a:endParaRPr lang="zh-CN" altLang="en-US" sz="3600" b="1">
              <a:solidFill>
                <a:schemeClr val="tx1"/>
              </a:solidFill>
              <a:latin typeface="楷体_GB2312" pitchFamily="1" charset="-122"/>
              <a:ea typeface="楷体_GB2312" pitchFamily="1" charset="-122"/>
            </a:endParaRPr>
          </a:p>
          <a:p>
            <a:pPr lvl="0" indent="269875">
              <a:lnSpc>
                <a:spcPct val="140000"/>
              </a:lnSpc>
            </a:pPr>
            <a:r>
              <a:rPr lang="en-US" altLang="zh-CN" sz="36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rPr>
              <a:t>⑸</a:t>
            </a:r>
            <a:r>
              <a:rPr lang="zh-CN" altLang="en-US" sz="36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rPr>
              <a:t>喧嚷：</a:t>
            </a:r>
            <a:endParaRPr lang="zh-CN" altLang="en-US" sz="3600" b="1">
              <a:solidFill>
                <a:schemeClr val="tx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grpSp>
        <p:nvGrpSpPr>
          <p:cNvPr id="12291" name="组合 12290"/>
          <p:cNvGrpSpPr/>
          <p:nvPr/>
        </p:nvGrpSpPr>
        <p:grpSpPr>
          <a:xfrm>
            <a:off x="2339975" y="1773238"/>
            <a:ext cx="6264275" cy="4529137"/>
            <a:chOff x="0" y="0"/>
            <a:chExt cx="3946" cy="2853"/>
          </a:xfrm>
        </p:grpSpPr>
        <p:sp>
          <p:nvSpPr>
            <p:cNvPr id="12292" name="矩形 12291"/>
            <p:cNvSpPr/>
            <p:nvPr/>
          </p:nvSpPr>
          <p:spPr>
            <a:xfrm>
              <a:off x="0" y="0"/>
              <a:ext cx="2428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/>
              <a:r>
                <a:rPr lang="zh-CN" altLang="en-US" sz="3600" b="1">
                  <a:solidFill>
                    <a:srgbClr val="FF0000"/>
                  </a:solidFill>
                  <a:latin typeface="楷体_GB2312" pitchFamily="1" charset="-122"/>
                  <a:ea typeface="楷体_GB2312" pitchFamily="1" charset="-122"/>
                </a:rPr>
                <a:t>束缚，强力限制。</a:t>
              </a:r>
              <a:endParaRPr lang="zh-CN" altLang="en-US" sz="36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endParaRPr>
            </a:p>
          </p:txBody>
        </p:sp>
        <p:sp>
          <p:nvSpPr>
            <p:cNvPr id="12293" name="矩形 12292"/>
            <p:cNvSpPr/>
            <p:nvPr/>
          </p:nvSpPr>
          <p:spPr>
            <a:xfrm>
              <a:off x="45" y="499"/>
              <a:ext cx="2717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/>
              <a:r>
                <a:rPr lang="zh-CN" altLang="en-US" sz="3600" b="1">
                  <a:solidFill>
                    <a:srgbClr val="FF0000"/>
                  </a:solidFill>
                  <a:latin typeface="楷体_GB2312" pitchFamily="1" charset="-122"/>
                  <a:ea typeface="楷体_GB2312" pitchFamily="1" charset="-122"/>
                </a:rPr>
                <a:t>初春时淡淡的余寒。</a:t>
              </a:r>
              <a:endParaRPr lang="zh-CN" altLang="en-US" sz="36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endParaRPr>
            </a:p>
          </p:txBody>
        </p:sp>
        <p:sp>
          <p:nvSpPr>
            <p:cNvPr id="12294" name="矩形 12293"/>
            <p:cNvSpPr/>
            <p:nvPr/>
          </p:nvSpPr>
          <p:spPr>
            <a:xfrm>
              <a:off x="0" y="998"/>
              <a:ext cx="2139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/>
              <a:r>
                <a:rPr lang="zh-CN" altLang="en-US" sz="3600" b="1">
                  <a:solidFill>
                    <a:srgbClr val="FF0000"/>
                  </a:solidFill>
                  <a:latin typeface="楷体_GB2312" pitchFamily="1" charset="-122"/>
                  <a:ea typeface="楷体_GB2312" pitchFamily="1" charset="-122"/>
                </a:rPr>
                <a:t>停滞，不流通。</a:t>
              </a:r>
              <a:endParaRPr lang="zh-CN" altLang="en-US" sz="36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endParaRPr>
            </a:p>
          </p:txBody>
        </p:sp>
        <p:sp>
          <p:nvSpPr>
            <p:cNvPr id="12295" name="矩形 12294"/>
            <p:cNvSpPr/>
            <p:nvPr/>
          </p:nvSpPr>
          <p:spPr>
            <a:xfrm>
              <a:off x="45" y="1497"/>
              <a:ext cx="3901" cy="7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zh-CN" altLang="en-US" sz="3600" b="1">
                  <a:solidFill>
                    <a:srgbClr val="FF0000"/>
                  </a:solidFill>
                  <a:latin typeface="楷体_GB2312" pitchFamily="1" charset="-122"/>
                  <a:ea typeface="楷体_GB2312" pitchFamily="1" charset="-122"/>
                </a:rPr>
                <a:t>嗓子干涩发不出声音或发音低而不清楚。</a:t>
              </a:r>
              <a:endParaRPr lang="zh-CN" altLang="en-US" sz="36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endParaRPr>
            </a:p>
          </p:txBody>
        </p:sp>
        <p:sp>
          <p:nvSpPr>
            <p:cNvPr id="12296" name="矩形 12295"/>
            <p:cNvSpPr/>
            <p:nvPr/>
          </p:nvSpPr>
          <p:spPr>
            <a:xfrm>
              <a:off x="0" y="2449"/>
              <a:ext cx="3584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/>
              <a:r>
                <a:rPr lang="zh-CN" altLang="en-US" sz="3600" b="1">
                  <a:solidFill>
                    <a:srgbClr val="FF0000"/>
                  </a:solidFill>
                  <a:latin typeface="楷体_GB2312" pitchFamily="1" charset="-122"/>
                  <a:ea typeface="楷体_GB2312" pitchFamily="1" charset="-122"/>
                </a:rPr>
                <a:t>（好些人）大声地叫或说。</a:t>
              </a:r>
              <a:endParaRPr lang="zh-CN" altLang="en-US" sz="36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endParaRPr>
            </a:p>
          </p:txBody>
        </p:sp>
      </p:grpSp>
      <p:sp>
        <p:nvSpPr>
          <p:cNvPr id="12297" name="文本框 12296"/>
          <p:cNvSpPr txBox="1"/>
          <p:nvPr/>
        </p:nvSpPr>
        <p:spPr>
          <a:xfrm>
            <a:off x="2411413" y="260350"/>
            <a:ext cx="39608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lvl="0" indent="-342900" algn="ctr">
              <a:spcBef>
                <a:spcPct val="50000"/>
              </a:spcBef>
            </a:pPr>
            <a:r>
              <a:rPr lang="zh-CN" altLang="en-US" sz="3600" b="1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扫除字词障碍</a:t>
            </a:r>
            <a:endParaRPr lang="zh-CN" altLang="en-US" sz="3600" b="1">
              <a:solidFill>
                <a:srgbClr val="00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矩形 13313"/>
          <p:cNvSpPr/>
          <p:nvPr/>
        </p:nvSpPr>
        <p:spPr>
          <a:xfrm>
            <a:off x="684213" y="1052513"/>
            <a:ext cx="7200900" cy="4216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25000"/>
              </a:lnSpc>
            </a:pPr>
            <a:r>
              <a:rPr lang="en-US" altLang="zh-CN" sz="36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rPr>
              <a:t>⑹</a:t>
            </a:r>
            <a:r>
              <a:rPr lang="zh-CN" altLang="en-US" sz="36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rPr>
              <a:t>蓑衣：</a:t>
            </a:r>
            <a:endParaRPr lang="zh-CN" altLang="en-US" sz="3600" b="1">
              <a:solidFill>
                <a:schemeClr val="tx1"/>
              </a:solidFill>
              <a:latin typeface="楷体_GB2312" pitchFamily="1" charset="-122"/>
              <a:ea typeface="楷体_GB2312" pitchFamily="1" charset="-122"/>
            </a:endParaRPr>
          </a:p>
          <a:p>
            <a:pPr lvl="0">
              <a:lnSpc>
                <a:spcPct val="125000"/>
              </a:lnSpc>
            </a:pPr>
            <a:endParaRPr lang="zh-CN" altLang="en-US" sz="3600" b="1">
              <a:solidFill>
                <a:schemeClr val="tx1"/>
              </a:solidFill>
              <a:latin typeface="楷体_GB2312" pitchFamily="1" charset="-122"/>
              <a:ea typeface="楷体_GB2312" pitchFamily="1" charset="-122"/>
            </a:endParaRPr>
          </a:p>
          <a:p>
            <a:pPr lvl="0">
              <a:lnSpc>
                <a:spcPct val="125000"/>
              </a:lnSpc>
            </a:pPr>
            <a:r>
              <a:rPr lang="en-US" altLang="zh-CN" sz="36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rPr>
              <a:t>⑺</a:t>
            </a:r>
            <a:r>
              <a:rPr lang="zh-CN" altLang="en-US" sz="36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rPr>
              <a:t>润如油膏：</a:t>
            </a:r>
            <a:endParaRPr lang="zh-CN" altLang="en-US" sz="3600" b="1">
              <a:solidFill>
                <a:schemeClr val="tx1"/>
              </a:solidFill>
              <a:latin typeface="楷体_GB2312" pitchFamily="1" charset="-122"/>
              <a:ea typeface="楷体_GB2312" pitchFamily="1" charset="-122"/>
            </a:endParaRPr>
          </a:p>
          <a:p>
            <a:pPr lvl="0">
              <a:lnSpc>
                <a:spcPct val="125000"/>
              </a:lnSpc>
            </a:pPr>
            <a:endParaRPr lang="zh-CN" altLang="en-US" sz="3600" b="1">
              <a:solidFill>
                <a:schemeClr val="tx1"/>
              </a:solidFill>
              <a:latin typeface="楷体_GB2312" pitchFamily="1" charset="-122"/>
              <a:ea typeface="楷体_GB2312" pitchFamily="1" charset="-122"/>
            </a:endParaRPr>
          </a:p>
          <a:p>
            <a:pPr lvl="0">
              <a:lnSpc>
                <a:spcPct val="125000"/>
              </a:lnSpc>
            </a:pPr>
            <a:r>
              <a:rPr lang="en-US" altLang="zh-CN" sz="36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rPr>
              <a:t>⑻</a:t>
            </a:r>
            <a:r>
              <a:rPr lang="zh-CN" altLang="en-US" sz="36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rPr>
              <a:t>安息：</a:t>
            </a:r>
            <a:endParaRPr lang="zh-CN" altLang="en-US" sz="3600" b="1">
              <a:solidFill>
                <a:schemeClr val="tx1"/>
              </a:solidFill>
              <a:latin typeface="楷体_GB2312" pitchFamily="1" charset="-122"/>
              <a:ea typeface="楷体_GB2312" pitchFamily="1" charset="-122"/>
            </a:endParaRPr>
          </a:p>
          <a:p>
            <a:pPr lvl="0">
              <a:lnSpc>
                <a:spcPct val="125000"/>
              </a:lnSpc>
            </a:pPr>
            <a:r>
              <a:rPr lang="en-US" altLang="zh-CN" sz="36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rPr>
              <a:t>⑼</a:t>
            </a:r>
            <a:r>
              <a:rPr lang="zh-CN" altLang="en-US" sz="3600" b="1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rPr>
              <a:t>祝福：</a:t>
            </a:r>
            <a:endParaRPr lang="zh-CN" altLang="en-US" sz="3600" b="1">
              <a:solidFill>
                <a:schemeClr val="tx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grpSp>
        <p:nvGrpSpPr>
          <p:cNvPr id="13315" name="组合 13314"/>
          <p:cNvGrpSpPr/>
          <p:nvPr/>
        </p:nvGrpSpPr>
        <p:grpSpPr>
          <a:xfrm>
            <a:off x="2362200" y="1052513"/>
            <a:ext cx="6781800" cy="4648200"/>
            <a:chOff x="0" y="0"/>
            <a:chExt cx="4272" cy="2928"/>
          </a:xfrm>
        </p:grpSpPr>
        <p:sp>
          <p:nvSpPr>
            <p:cNvPr id="13316" name="矩形 13315"/>
            <p:cNvSpPr/>
            <p:nvPr/>
          </p:nvSpPr>
          <p:spPr>
            <a:xfrm>
              <a:off x="0" y="0"/>
              <a:ext cx="3810" cy="7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zh-CN" altLang="en-US" sz="3600" b="1">
                  <a:solidFill>
                    <a:srgbClr val="FF0000"/>
                  </a:solidFill>
                  <a:latin typeface="楷体_GB2312" pitchFamily="1" charset="-122"/>
                  <a:ea typeface="楷体_GB2312" pitchFamily="1" charset="-122"/>
                </a:rPr>
                <a:t>用草或棕制成的，披在身上的防雨用具。</a:t>
              </a:r>
              <a:endParaRPr lang="zh-CN" altLang="en-US" sz="36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endParaRPr>
            </a:p>
          </p:txBody>
        </p:sp>
        <p:sp>
          <p:nvSpPr>
            <p:cNvPr id="13317" name="矩形 13316"/>
            <p:cNvSpPr/>
            <p:nvPr/>
          </p:nvSpPr>
          <p:spPr>
            <a:xfrm>
              <a:off x="635" y="908"/>
              <a:ext cx="3311" cy="7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zh-CN" altLang="en-US" sz="3600" b="1">
                  <a:solidFill>
                    <a:srgbClr val="FF0000"/>
                  </a:solidFill>
                  <a:latin typeface="楷体_GB2312" pitchFamily="1" charset="-122"/>
                  <a:ea typeface="楷体_GB2312" pitchFamily="1" charset="-122"/>
                </a:rPr>
                <a:t>细腻光滑的像油，像脂肪涂抹的一样。</a:t>
              </a:r>
              <a:endParaRPr lang="zh-CN" altLang="en-US" sz="36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endParaRPr>
            </a:p>
          </p:txBody>
        </p:sp>
        <p:sp>
          <p:nvSpPr>
            <p:cNvPr id="13318" name="矩形 13317"/>
            <p:cNvSpPr/>
            <p:nvPr/>
          </p:nvSpPr>
          <p:spPr>
            <a:xfrm>
              <a:off x="124" y="1769"/>
              <a:ext cx="4148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/>
              <a:r>
                <a:rPr lang="zh-CN" altLang="en-US" sz="3600" b="1">
                  <a:solidFill>
                    <a:srgbClr val="FF0000"/>
                  </a:solidFill>
                  <a:latin typeface="楷体_GB2312" pitchFamily="1" charset="-122"/>
                  <a:ea typeface="楷体_GB2312" pitchFamily="1" charset="-122"/>
                </a:rPr>
                <a:t>安静地休息，多指人睡或长眠。</a:t>
              </a:r>
              <a:endParaRPr lang="zh-CN" altLang="en-US" sz="36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endParaRPr>
            </a:p>
          </p:txBody>
        </p:sp>
        <p:sp>
          <p:nvSpPr>
            <p:cNvPr id="13319" name="矩形 13318"/>
            <p:cNvSpPr/>
            <p:nvPr/>
          </p:nvSpPr>
          <p:spPr>
            <a:xfrm>
              <a:off x="45" y="2178"/>
              <a:ext cx="4024" cy="7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zh-CN" altLang="en-US" sz="3600" b="1">
                  <a:solidFill>
                    <a:srgbClr val="FF0000"/>
                  </a:solidFill>
                  <a:latin typeface="楷体_GB2312" pitchFamily="1" charset="-122"/>
                  <a:ea typeface="楷体_GB2312" pitchFamily="1" charset="-122"/>
                </a:rPr>
                <a:t>原指祈求上帝赐福，后来指祝人平安和幸福。</a:t>
              </a:r>
              <a:endParaRPr lang="zh-CN" altLang="en-US" sz="36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endParaRPr>
            </a:p>
          </p:txBody>
        </p:sp>
      </p:grpSp>
      <p:sp>
        <p:nvSpPr>
          <p:cNvPr id="13320" name="文本框 13319"/>
          <p:cNvSpPr txBox="1"/>
          <p:nvPr/>
        </p:nvSpPr>
        <p:spPr>
          <a:xfrm>
            <a:off x="2411413" y="260350"/>
            <a:ext cx="39608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lvl="0" indent="-342900" algn="ctr">
              <a:spcBef>
                <a:spcPct val="50000"/>
              </a:spcBef>
            </a:pPr>
            <a:r>
              <a:rPr lang="zh-CN" altLang="en-US" sz="3600" b="1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扫除字词障碍</a:t>
            </a:r>
            <a:endParaRPr lang="zh-CN" altLang="en-US" sz="3600" b="1">
              <a:solidFill>
                <a:srgbClr val="00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21" name="左箭头 13320">
            <a:hlinkClick r:id="rId1" action="ppaction://hlinksldjump"/>
          </p:cNvPr>
          <p:cNvSpPr/>
          <p:nvPr/>
        </p:nvSpPr>
        <p:spPr>
          <a:xfrm>
            <a:off x="7885113" y="6372225"/>
            <a:ext cx="833437" cy="485775"/>
          </a:xfrm>
          <a:prstGeom prst="leftArrow">
            <a:avLst>
              <a:gd name="adj1" fmla="val 50000"/>
              <a:gd name="adj2" fmla="val 42892"/>
            </a:avLst>
          </a:prstGeom>
          <a:solidFill>
            <a:srgbClr val="99336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9"/>
          <p:cNvSpPr>
            <a:spLocks noChangeArrowheads="1"/>
          </p:cNvSpPr>
          <p:nvPr/>
        </p:nvSpPr>
        <p:spPr bwMode="auto">
          <a:xfrm>
            <a:off x="3203575" y="2211388"/>
            <a:ext cx="5154613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endParaRPr lang="en-US" altLang="zh-CN" b="1"/>
          </a:p>
        </p:txBody>
      </p:sp>
      <p:sp>
        <p:nvSpPr>
          <p:cNvPr id="4099" name="Rectangle 10"/>
          <p:cNvSpPr>
            <a:spLocks noChangeArrowheads="1"/>
          </p:cNvSpPr>
          <p:nvPr/>
        </p:nvSpPr>
        <p:spPr bwMode="auto">
          <a:xfrm>
            <a:off x="5500688" y="2925763"/>
            <a:ext cx="2768600" cy="503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>
              <a:lnSpc>
                <a:spcPct val="130000"/>
              </a:lnSpc>
            </a:pPr>
            <a:endParaRPr lang="en-US" altLang="zh-CN" sz="1600" b="1">
              <a:ea typeface="华文细黑" panose="0201060004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14348" y="1571612"/>
            <a:ext cx="156966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雨说</a:t>
            </a:r>
            <a:endParaRPr lang="zh-CN" altLang="en-US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7158" y="1714488"/>
            <a:ext cx="86439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《          》</a:t>
            </a:r>
            <a:r>
              <a:rPr lang="zh-CN" altLang="en-US" sz="3600" b="1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的段落层次</a:t>
            </a:r>
            <a:endParaRPr lang="zh-CN" altLang="en-US" sz="3600" b="1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57158" y="2500306"/>
            <a:ext cx="60007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方正启体简体" pitchFamily="65" charset="-122"/>
              </a:rPr>
              <a:t>雨探访四月的大地，给万物带来生机，</a:t>
            </a:r>
            <a:endParaRPr lang="zh-CN" altLang="en-US" sz="2800" b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ea typeface="方正启体简体" pitchFamily="65" charset="-122"/>
            </a:endParaRPr>
          </a:p>
          <a:p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方正启体简体" pitchFamily="65" charset="-122"/>
              </a:rPr>
              <a:t>所以雨是春天的使者。</a:t>
            </a:r>
            <a:endParaRPr lang="zh-CN" altLang="en-US" sz="28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ea typeface="方正启体简体" pitchFamily="65" charset="-122"/>
            </a:endParaRPr>
          </a:p>
        </p:txBody>
      </p:sp>
      <p:sp>
        <p:nvSpPr>
          <p:cNvPr id="18" name="七角星 17"/>
          <p:cNvSpPr/>
          <p:nvPr/>
        </p:nvSpPr>
        <p:spPr>
          <a:xfrm>
            <a:off x="214282" y="2571744"/>
            <a:ext cx="214314" cy="357190"/>
          </a:xfrm>
          <a:prstGeom prst="star7">
            <a:avLst/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</a:gra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143504" y="2928934"/>
            <a:ext cx="24288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方正硬笔行书简体" pitchFamily="65" charset="-122"/>
                <a:ea typeface="方正硬笔行书简体" pitchFamily="65" charset="-122"/>
              </a:rPr>
              <a:t>（第</a:t>
            </a:r>
            <a:r>
              <a:rPr lang="en-US" altLang="zh-CN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方正硬笔行书简体" pitchFamily="65" charset="-122"/>
                <a:ea typeface="方正硬笔行书简体" pitchFamily="65" charset="-122"/>
              </a:rPr>
              <a:t>1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方正硬笔行书简体" pitchFamily="65" charset="-122"/>
                <a:ea typeface="方正硬笔行书简体" pitchFamily="65" charset="-122"/>
              </a:rPr>
              <a:t>、</a:t>
            </a:r>
            <a:r>
              <a:rPr lang="en-US" altLang="zh-CN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方正硬笔行书简体" pitchFamily="65" charset="-122"/>
                <a:ea typeface="方正硬笔行书简体" pitchFamily="65" charset="-122"/>
              </a:rPr>
              <a:t>5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方正硬笔行书简体" pitchFamily="65" charset="-122"/>
                <a:ea typeface="方正硬笔行书简体" pitchFamily="65" charset="-122"/>
              </a:rPr>
              <a:t>节）</a:t>
            </a:r>
            <a:endParaRPr lang="zh-CN" altLang="en-US" sz="2800" b="1" dirty="0">
              <a:effectLst>
                <a:outerShdw blurRad="38100" dist="38100" dir="2700000" algn="tl">
                  <a:srgbClr val="C0C0C0"/>
                </a:outerShdw>
              </a:effectLst>
              <a:latin typeface="方正硬笔行书简体" pitchFamily="65" charset="-122"/>
              <a:ea typeface="方正硬笔行书简体" pitchFamily="65" charset="-122"/>
            </a:endParaRPr>
          </a:p>
        </p:txBody>
      </p:sp>
      <p:sp>
        <p:nvSpPr>
          <p:cNvPr id="20" name="七角星 19"/>
          <p:cNvSpPr/>
          <p:nvPr/>
        </p:nvSpPr>
        <p:spPr>
          <a:xfrm>
            <a:off x="214282" y="3429000"/>
            <a:ext cx="214314" cy="357190"/>
          </a:xfrm>
          <a:prstGeom prst="star7">
            <a:avLst/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</a:gra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28596" y="3429000"/>
            <a:ext cx="58515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方正启体简体" pitchFamily="65" charset="-122"/>
              </a:rPr>
              <a:t>雨是温柔亲切的，充满爱心的。</a:t>
            </a:r>
            <a:endParaRPr lang="zh-CN" altLang="en-US" sz="28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ea typeface="方正启体简体" pitchFamily="65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143504" y="3429000"/>
            <a:ext cx="32170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方正硬笔行书简体" pitchFamily="65" charset="-122"/>
                <a:ea typeface="方正硬笔行书简体" pitchFamily="65" charset="-122"/>
              </a:rPr>
              <a:t>（第</a:t>
            </a:r>
            <a:r>
              <a:rPr lang="en-US" altLang="zh-CN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方正硬笔行书简体" pitchFamily="65" charset="-122"/>
                <a:ea typeface="方正硬笔行书简体" pitchFamily="65" charset="-122"/>
              </a:rPr>
              <a:t>2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方正硬笔行书简体" pitchFamily="65" charset="-122"/>
                <a:ea typeface="方正硬笔行书简体" pitchFamily="65" charset="-122"/>
              </a:rPr>
              <a:t>、</a:t>
            </a:r>
            <a:r>
              <a:rPr lang="en-US" altLang="zh-CN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方正硬笔行书简体" pitchFamily="65" charset="-122"/>
                <a:ea typeface="方正硬笔行书简体" pitchFamily="65" charset="-122"/>
              </a:rPr>
              <a:t>3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方正硬笔行书简体" pitchFamily="65" charset="-122"/>
                <a:ea typeface="方正硬笔行书简体" pitchFamily="65" charset="-122"/>
              </a:rPr>
              <a:t>、</a:t>
            </a:r>
            <a:r>
              <a:rPr lang="en-US" altLang="zh-CN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方正硬笔行书简体" pitchFamily="65" charset="-122"/>
                <a:ea typeface="方正硬笔行书简体" pitchFamily="65" charset="-122"/>
              </a:rPr>
              <a:t>4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方正硬笔行书简体" pitchFamily="65" charset="-122"/>
                <a:ea typeface="方正硬笔行书简体" pitchFamily="65" charset="-122"/>
              </a:rPr>
              <a:t>节）</a:t>
            </a:r>
            <a:endParaRPr lang="zh-CN" altLang="en-US" sz="2800" b="1" dirty="0">
              <a:effectLst>
                <a:outerShdw blurRad="38100" dist="38100" dir="2700000" algn="tl">
                  <a:srgbClr val="C0C0C0"/>
                </a:outerShdw>
              </a:effectLst>
              <a:latin typeface="方正硬笔行书简体" pitchFamily="65" charset="-122"/>
              <a:ea typeface="方正硬笔行书简体" pitchFamily="65" charset="-122"/>
            </a:endParaRPr>
          </a:p>
        </p:txBody>
      </p:sp>
      <p:sp>
        <p:nvSpPr>
          <p:cNvPr id="23" name="七角星 22"/>
          <p:cNvSpPr/>
          <p:nvPr/>
        </p:nvSpPr>
        <p:spPr>
          <a:xfrm>
            <a:off x="214282" y="4071942"/>
            <a:ext cx="214314" cy="357190"/>
          </a:xfrm>
          <a:prstGeom prst="star7">
            <a:avLst/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</a:gra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28596" y="4038364"/>
            <a:ext cx="57361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方正启体简体" pitchFamily="65" charset="-122"/>
              </a:rPr>
              <a:t>雨让每个孩子学会勇敢的笑。</a:t>
            </a:r>
            <a:endParaRPr lang="zh-CN" altLang="en-US" sz="28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ea typeface="方正启体简体" pitchFamily="65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214942" y="4071942"/>
            <a:ext cx="24224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方正硬笔行书简体" pitchFamily="65" charset="-122"/>
                <a:ea typeface="方正硬笔行书简体" pitchFamily="65" charset="-122"/>
              </a:rPr>
              <a:t>（第</a:t>
            </a:r>
            <a:r>
              <a:rPr lang="en-US" altLang="zh-CN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方正硬笔行书简体" pitchFamily="65" charset="-122"/>
                <a:ea typeface="方正硬笔行书简体" pitchFamily="65" charset="-122"/>
              </a:rPr>
              <a:t>7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方正硬笔行书简体" pitchFamily="65" charset="-122"/>
                <a:ea typeface="方正硬笔行书简体" pitchFamily="65" charset="-122"/>
              </a:rPr>
              <a:t>、</a:t>
            </a:r>
            <a:r>
              <a:rPr lang="en-US" altLang="zh-CN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方正硬笔行书简体" pitchFamily="65" charset="-122"/>
                <a:ea typeface="方正硬笔行书简体" pitchFamily="65" charset="-122"/>
              </a:rPr>
              <a:t>8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方正硬笔行书简体" pitchFamily="65" charset="-122"/>
                <a:ea typeface="方正硬笔行书简体" pitchFamily="65" charset="-122"/>
              </a:rPr>
              <a:t>节）</a:t>
            </a:r>
            <a:endParaRPr lang="zh-CN" altLang="en-US" sz="2800" b="1" dirty="0">
              <a:effectLst>
                <a:outerShdw blurRad="38100" dist="38100" dir="2700000" algn="tl">
                  <a:srgbClr val="C0C0C0"/>
                </a:outerShdw>
              </a:effectLst>
              <a:latin typeface="方正硬笔行书简体" pitchFamily="65" charset="-122"/>
              <a:ea typeface="方正硬笔行书简体" pitchFamily="65" charset="-122"/>
            </a:endParaRPr>
          </a:p>
        </p:txBody>
      </p:sp>
      <p:sp>
        <p:nvSpPr>
          <p:cNvPr id="26" name="七角星 25"/>
          <p:cNvSpPr/>
          <p:nvPr/>
        </p:nvSpPr>
        <p:spPr>
          <a:xfrm>
            <a:off x="214282" y="4714884"/>
            <a:ext cx="214314" cy="357190"/>
          </a:xfrm>
          <a:prstGeom prst="star7">
            <a:avLst/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</a:gra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428596" y="4643446"/>
            <a:ext cx="59669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硬笔行书简体" pitchFamily="65" charset="-122"/>
                <a:ea typeface="方正硬笔行书简体" pitchFamily="65" charset="-122"/>
              </a:rPr>
              <a:t>雨祝福孩子们有美好幸福的生活。</a:t>
            </a:r>
            <a:endParaRPr lang="zh-CN" altLang="en-US" sz="28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硬笔行书简体" pitchFamily="65" charset="-122"/>
              <a:ea typeface="方正硬笔行书简体" pitchFamily="65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500694" y="4714884"/>
            <a:ext cx="24288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方正硬笔行书简体" pitchFamily="65" charset="-122"/>
                <a:ea typeface="方正硬笔行书简体" pitchFamily="65" charset="-122"/>
              </a:rPr>
              <a:t>（第</a:t>
            </a:r>
            <a:r>
              <a:rPr lang="en-US" altLang="zh-CN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方正硬笔行书简体" pitchFamily="65" charset="-122"/>
                <a:ea typeface="方正硬笔行书简体" pitchFamily="65" charset="-122"/>
              </a:rPr>
              <a:t>9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方正硬笔行书简体" pitchFamily="65" charset="-122"/>
                <a:ea typeface="方正硬笔行书简体" pitchFamily="65" charset="-122"/>
              </a:rPr>
              <a:t>节）</a:t>
            </a:r>
            <a:endParaRPr lang="zh-CN" altLang="en-US" sz="2800" b="1" dirty="0">
              <a:effectLst>
                <a:outerShdw blurRad="38100" dist="38100" dir="2700000" algn="tl">
                  <a:srgbClr val="C0C0C0"/>
                </a:outerShdw>
              </a:effectLst>
              <a:latin typeface="方正硬笔行书简体" pitchFamily="65" charset="-122"/>
              <a:ea typeface="方正硬笔行书简体" pitchFamily="65" charset="-122"/>
            </a:endParaRPr>
          </a:p>
        </p:txBody>
      </p:sp>
      <p:pic>
        <p:nvPicPr>
          <p:cNvPr id="1026" name="Picture 2" descr="I:\雨说\152324D48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44296" y="5072074"/>
            <a:ext cx="1857388" cy="1785926"/>
          </a:xfrm>
          <a:prstGeom prst="rect">
            <a:avLst/>
          </a:prstGeom>
          <a:noFill/>
        </p:spPr>
      </p:pic>
      <p:pic>
        <p:nvPicPr>
          <p:cNvPr id="1027" name="Picture 3" descr="I:\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0" y="5072074"/>
            <a:ext cx="2000232" cy="1785926"/>
          </a:xfrm>
          <a:prstGeom prst="rect">
            <a:avLst/>
          </a:prstGeom>
          <a:noFill/>
        </p:spPr>
      </p:pic>
      <p:pic>
        <p:nvPicPr>
          <p:cNvPr id="31" name="图片 30" descr="152324D48-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58050" y="5072074"/>
            <a:ext cx="1785950" cy="1785926"/>
          </a:xfrm>
          <a:prstGeom prst="rect">
            <a:avLst/>
          </a:prstGeom>
          <a:ln cmpd="sng">
            <a:solidFill>
              <a:srgbClr val="FFC000"/>
            </a:solidFill>
          </a:ln>
        </p:spPr>
      </p:pic>
      <p:sp>
        <p:nvSpPr>
          <p:cNvPr id="32" name="矩形 31"/>
          <p:cNvSpPr/>
          <p:nvPr/>
        </p:nvSpPr>
        <p:spPr>
          <a:xfrm>
            <a:off x="357158" y="357166"/>
            <a:ext cx="64294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第一节</a:t>
            </a:r>
            <a:endParaRPr lang="zh-CN" altLang="en-US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364 0.08187 L -1.26128 0.03978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9" y="-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82 -0.09736 C -0.10018 -0.10268 -0.11146 -0.10777 -0.12275 -0.11494 C -0.12848 -0.11864 -0.13525 -0.12003 -0.14115 -0.12326 C -0.15764 -0.13228 -0.13369 -0.11956 -0.15105 -0.13113 C -0.15365 -0.13298 -0.15695 -0.13298 -0.15955 -0.13436 C -0.17084 -0.14038 -0.18091 -0.14801 -0.19289 -0.15055 C -0.20139 -0.15819 -0.1974 -0.15587 -0.204 -0.15888 C -0.21459 -0.1679 -0.22483 -0.17391 -0.23612 -0.18154 C -0.24289 -0.18547 -0.24931 -0.19103 -0.25573 -0.19588 C -0.2566 -0.19658 -0.26407 -0.19912 -0.26441 -0.19912 C -0.27032 -0.20236 -0.26928 -0.20328 -0.27553 -0.20721 C -0.28021 -0.21022 -0.28577 -0.21045 -0.29028 -0.21369 C -0.29428 -0.21623 -0.29862 -0.21924 -0.30261 -0.22178 C -0.30504 -0.2234 -0.31007 -0.22479 -0.31007 -0.22456 C -0.31511 -0.22965 -0.32049 -0.23034 -0.32605 -0.23312 C -0.3316 -0.23612 -0.3349 -0.24075 -0.3408 -0.2426 C -0.36285 -0.26457 -0.38855 -0.28168 -0.4125 -0.29926 C -0.42014 -0.30504 -0.42553 -0.31337 -0.43455 -0.31522 C -0.43959 -0.31984 -0.44514 -0.32054 -0.45053 -0.32377 C -0.45487 -0.32585 -0.45851 -0.32955 -0.46303 -0.3314 C -0.46841 -0.33696 -0.47066 -0.3395 -0.47778 -0.34135 C -0.48455 -0.34597 -0.49185 -0.34713 -0.49879 -0.35106 C -0.50869 -0.35638 -0.51858 -0.36309 -0.5283 -0.36864 C -0.53646 -0.3735 -0.54584 -0.37627 -0.55417 -0.3802 C -0.55573 -0.38066 -0.5566 -0.38251 -0.55782 -0.38344 C -0.58056 -0.39708 -0.55886 -0.38344 -0.57257 -0.38968 C -0.59046 -0.39847 -0.60695 -0.41073 -0.6257 -0.41605 C -0.63872 -0.42484 -0.65157 -0.42969 -0.66511 -0.43663 C -0.67917 -0.4438 -0.69306 -0.45652 -0.70816 -0.45906 C -0.71945 -0.46924 -0.73264 -0.47248 -0.74514 -0.47895 C -0.76216 -0.48728 -0.77882 -0.5 -0.79688 -0.50301 C -0.80157 -0.50694 -0.80469 -0.50786 -0.81042 -0.50948 C -0.8198 -0.51596 -0.82709 -0.52266 -0.83768 -0.52544 C -0.84271 -0.53053 -0.84792 -0.53284 -0.85348 -0.53677 C -0.86025 -0.54186 -0.85435 -0.53862 -0.86216 -0.54648 C -0.86407 -0.5488 -0.8665 -0.54926 -0.86841 -0.55134 C -0.87466 -0.55805 -0.87813 -0.56753 -0.8856 -0.57054 C -0.89844 -0.59366 -0.91389 -0.60962 -0.93264 -0.62419 C -0.94132 -0.6309 -0.94914 -0.63922 -0.95834 -0.64523 C -0.96129 -0.65055 -0.96198 -0.65495 -0.9658 -0.6598 C -0.96771 -0.66744 -0.9698 -0.67576 -0.97327 -0.68224 C -0.975 -0.69033 -0.97657 -0.69611 -0.97952 -0.70328 C -0.98056 -0.7093 -0.98212 -0.71531 -0.98421 -0.72109 C -0.98577 -0.72548 -0.98907 -0.73404 -0.98907 -0.73381 C -0.9915 -0.74838 -0.99792 -0.76619 -1.00764 -0.77428 C -1.00886 -0.77659 -1.00973 -0.77914 -1.01146 -0.78076 C -1.01355 -0.78284 -1.01875 -0.78399 -1.01875 -0.78376 C -1.025 -0.79602 -1.03612 -0.79926 -1.04584 -0.80365 C -1.05035 -0.80735 -1.04844 -0.80643 -1.0533 -0.80828 C -1.05504 -0.80897 -1.05816 -0.8099 -1.05816 -0.80967 " pathEditMode="relative" rAng="0" ptsTypes="fffffffffffffffffffffffffffffffffffffffffffffffffA">
                                      <p:cBhvr>
                                        <p:cTn id="28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5" y="-3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10916E-6 L -1.66667E-6 -0.74075 " pathEditMode="relative" ptsTypes="AA">
                                      <p:cBhvr>
                                        <p:cTn id="3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1" grpId="0"/>
      <p:bldP spid="22" grpId="0"/>
      <p:bldP spid="24" grpId="0"/>
      <p:bldP spid="25" grpId="0"/>
      <p:bldP spid="27" grpId="0"/>
      <p:bldP spid="2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9"/>
          <p:cNvSpPr>
            <a:spLocks noChangeArrowheads="1"/>
          </p:cNvSpPr>
          <p:nvPr/>
        </p:nvSpPr>
        <p:spPr bwMode="auto">
          <a:xfrm>
            <a:off x="3203575" y="2211388"/>
            <a:ext cx="5154613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endParaRPr lang="en-US" altLang="zh-CN" b="1"/>
          </a:p>
        </p:txBody>
      </p:sp>
      <p:sp>
        <p:nvSpPr>
          <p:cNvPr id="4" name="矩形 3"/>
          <p:cNvSpPr/>
          <p:nvPr/>
        </p:nvSpPr>
        <p:spPr>
          <a:xfrm>
            <a:off x="214282" y="1571612"/>
            <a:ext cx="6643718" cy="4616648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57000"/>
              </a:srgbClr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b="1" dirty="0" smtClean="0">
                <a:latin typeface="Times New Roman" panose="02020603050405020304" pitchFamily="18" charset="0"/>
              </a:rPr>
              <a:t>（</a:t>
            </a:r>
            <a:r>
              <a:rPr kumimoji="1" lang="zh-CN" altLang="en-US" sz="2800" b="1" dirty="0" smtClean="0">
                <a:latin typeface="Times New Roman" panose="02020603050405020304" pitchFamily="18" charset="0"/>
              </a:rPr>
              <a:t>雨说：四月已在大地上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等待久</a:t>
            </a:r>
            <a:r>
              <a:rPr kumimoji="1" lang="zh-CN" altLang="en-US" sz="2800" b="1" dirty="0" smtClean="0">
                <a:latin typeface="Times New Roman" panose="02020603050405020304" pitchFamily="18" charset="0"/>
              </a:rPr>
              <a:t>了</a:t>
            </a:r>
            <a:r>
              <a:rPr kumimoji="1" lang="en-US" altLang="zh-CN" sz="2800" b="1" dirty="0" smtClean="0">
                <a:latin typeface="Times New Roman" panose="02020603050405020304" pitchFamily="18" charset="0"/>
              </a:rPr>
              <a:t>……</a:t>
            </a:r>
            <a:r>
              <a:rPr kumimoji="1" lang="zh-CN" altLang="en-US" sz="2800" b="1" dirty="0" smtClean="0">
                <a:latin typeface="Times New Roman" panose="02020603050405020304" pitchFamily="18" charset="0"/>
              </a:rPr>
              <a:t>）</a:t>
            </a:r>
            <a:br>
              <a:rPr kumimoji="1" lang="zh-CN" altLang="en-US" sz="2800" b="1" dirty="0" smtClean="0">
                <a:latin typeface="Times New Roman" panose="02020603050405020304" pitchFamily="18" charset="0"/>
              </a:rPr>
            </a:br>
            <a:r>
              <a:rPr kumimoji="1" lang="zh-CN" altLang="en-US" sz="2800" b="1" dirty="0" smtClean="0">
                <a:latin typeface="Times New Roman" panose="02020603050405020304" pitchFamily="18" charset="0"/>
              </a:rPr>
              <a:t>    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等待久</a:t>
            </a:r>
            <a:r>
              <a:rPr kumimoji="1" lang="zh-CN" altLang="en-US" sz="2800" b="1" dirty="0" smtClean="0">
                <a:latin typeface="Times New Roman" panose="02020603050405020304" pitchFamily="18" charset="0"/>
              </a:rPr>
              <a:t>了的田圃跟牧场</a:t>
            </a:r>
            <a:br>
              <a:rPr kumimoji="1" lang="zh-CN" altLang="en-US" sz="2800" b="1" dirty="0" smtClean="0">
                <a:latin typeface="Times New Roman" panose="02020603050405020304" pitchFamily="18" charset="0"/>
              </a:rPr>
            </a:br>
            <a:r>
              <a:rPr kumimoji="1" lang="zh-CN" altLang="en-US" sz="2800" b="1" dirty="0" smtClean="0">
                <a:latin typeface="Times New Roman" panose="02020603050405020304" pitchFamily="18" charset="0"/>
              </a:rPr>
              <a:t>    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等待久 </a:t>
            </a:r>
            <a:r>
              <a:rPr kumimoji="1" lang="zh-CN" altLang="en-US" sz="2800" b="1" dirty="0" smtClean="0">
                <a:latin typeface="Times New Roman" panose="02020603050405020304" pitchFamily="18" charset="0"/>
              </a:rPr>
              <a:t>了的鱼塘和小溪</a:t>
            </a:r>
            <a:br>
              <a:rPr kumimoji="1" lang="zh-CN" altLang="en-US" sz="2800" b="1" dirty="0" smtClean="0">
                <a:latin typeface="Times New Roman" panose="02020603050405020304" pitchFamily="18" charset="0"/>
              </a:rPr>
            </a:br>
            <a:r>
              <a:rPr kumimoji="1" lang="zh-CN" altLang="en-US" sz="2800" b="1" dirty="0" smtClean="0">
                <a:latin typeface="Times New Roman" panose="02020603050405020304" pitchFamily="18" charset="0"/>
              </a:rPr>
              <a:t>   当田圃冷冻了一冬禁锢着种子</a:t>
            </a:r>
            <a:br>
              <a:rPr kumimoji="1" lang="zh-CN" altLang="en-US" sz="2800" b="1" dirty="0" smtClean="0">
                <a:latin typeface="Times New Roman" panose="02020603050405020304" pitchFamily="18" charset="0"/>
              </a:rPr>
            </a:br>
            <a:r>
              <a:rPr kumimoji="1" lang="zh-CN" altLang="en-US" sz="2800" b="1" dirty="0" smtClean="0">
                <a:latin typeface="Times New Roman" panose="02020603050405020304" pitchFamily="18" charset="0"/>
              </a:rPr>
              <a:t>　牧场枯黄失去了牛羊的踪迹</a:t>
            </a:r>
            <a:br>
              <a:rPr kumimoji="1" lang="zh-CN" altLang="en-US" sz="2800" b="1" dirty="0" smtClean="0">
                <a:latin typeface="Times New Roman" panose="02020603050405020304" pitchFamily="18" charset="0"/>
              </a:rPr>
            </a:br>
            <a:r>
              <a:rPr kumimoji="1" lang="zh-CN" altLang="en-US" sz="2800" b="1" dirty="0" smtClean="0">
                <a:latin typeface="Times New Roman" panose="02020603050405020304" pitchFamily="18" charset="0"/>
              </a:rPr>
              <a:t>   当鱼塘寒浅留滞着游鱼</a:t>
            </a:r>
            <a:br>
              <a:rPr kumimoji="1" lang="zh-CN" altLang="en-US" sz="2800" b="1" dirty="0" smtClean="0">
                <a:latin typeface="Times New Roman" panose="02020603050405020304" pitchFamily="18" charset="0"/>
              </a:rPr>
            </a:br>
            <a:r>
              <a:rPr kumimoji="1" lang="zh-CN" altLang="en-US" sz="2800" b="1" dirty="0" smtClean="0">
                <a:latin typeface="Times New Roman" panose="02020603050405020304" pitchFamily="18" charset="0"/>
              </a:rPr>
              <a:t>   小溪渐渐哨哑歌不成调子</a:t>
            </a:r>
            <a:br>
              <a:rPr kumimoji="1" lang="zh-CN" altLang="en-US" sz="2800" b="1" dirty="0" smtClean="0">
                <a:latin typeface="Times New Roman" panose="02020603050405020304" pitchFamily="18" charset="0"/>
              </a:rPr>
            </a:br>
            <a:r>
              <a:rPr kumimoji="1" lang="zh-CN" altLang="en-US" sz="2800" b="1" dirty="0" smtClean="0">
                <a:latin typeface="Times New Roman" panose="02020603050405020304" pitchFamily="18" charset="0"/>
              </a:rPr>
              <a:t>　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雨</a:t>
            </a:r>
            <a:r>
              <a:rPr kumimoji="1" lang="zh-CN" altLang="en-US" sz="2800" b="1" dirty="0" smtClean="0">
                <a:latin typeface="Times New Roman" panose="02020603050405020304" pitchFamily="18" charset="0"/>
              </a:rPr>
              <a:t>说，我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来</a:t>
            </a:r>
            <a:r>
              <a:rPr kumimoji="1" lang="zh-CN" altLang="en-US" sz="2800" b="1" dirty="0" smtClean="0">
                <a:latin typeface="Times New Roman" panose="02020603050405020304" pitchFamily="18" charset="0"/>
              </a:rPr>
              <a:t>了，我来探访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四月</a:t>
            </a:r>
            <a:r>
              <a:rPr kumimoji="1" lang="zh-CN" altLang="en-US" sz="2800" b="1" dirty="0" smtClean="0">
                <a:latin typeface="Times New Roman" panose="02020603050405020304" pitchFamily="18" charset="0"/>
              </a:rPr>
              <a:t>的大地</a:t>
            </a:r>
            <a:br>
              <a:rPr kumimoji="1" lang="zh-CN" altLang="en-US" sz="2800" b="1" dirty="0" smtClean="0">
                <a:latin typeface="Times New Roman" panose="02020603050405020304" pitchFamily="18" charset="0"/>
              </a:rPr>
            </a:br>
            <a:endParaRPr kumimoji="1" lang="zh-CN" altLang="en-US" sz="2800" b="1" dirty="0" smtClean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kumimoji="1" lang="en-US" altLang="zh-CN" sz="2800" dirty="0">
              <a:latin typeface="Times New Roman" panose="02020603050405020304" pitchFamily="18" charset="0"/>
            </a:endParaRPr>
          </a:p>
        </p:txBody>
      </p:sp>
      <p:sp>
        <p:nvSpPr>
          <p:cNvPr id="5" name="AutoShape 9"/>
          <p:cNvSpPr/>
          <p:nvPr/>
        </p:nvSpPr>
        <p:spPr bwMode="auto">
          <a:xfrm>
            <a:off x="5072066" y="2000240"/>
            <a:ext cx="428628" cy="2571768"/>
          </a:xfrm>
          <a:prstGeom prst="rightBrace">
            <a:avLst>
              <a:gd name="adj1" fmla="val 69971"/>
              <a:gd name="adj2" fmla="val 50488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marL="342900" indent="-342900" algn="ctr">
              <a:spcBef>
                <a:spcPct val="20000"/>
              </a:spcBef>
            </a:pPr>
            <a:r>
              <a:rPr lang="en-US" altLang="zh-CN" sz="3200" b="1"/>
              <a:t> </a:t>
            </a:r>
            <a:endParaRPr lang="en-US" altLang="zh-CN" sz="3200" b="1"/>
          </a:p>
        </p:txBody>
      </p:sp>
      <p:sp>
        <p:nvSpPr>
          <p:cNvPr id="13" name="矩形 12"/>
          <p:cNvSpPr/>
          <p:nvPr/>
        </p:nvSpPr>
        <p:spPr>
          <a:xfrm>
            <a:off x="670932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70932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428860" y="357166"/>
            <a:ext cx="22621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  <a:latin typeface="幼圆" panose="02010509060101010101" pitchFamily="49" charset="-122"/>
                <a:ea typeface="幼圆" panose="02010509060101010101" pitchFamily="49" charset="-122"/>
              </a:rPr>
              <a:t>第一节</a:t>
            </a:r>
            <a:endParaRPr lang="zh-CN" altLang="en-US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8596" y="5286388"/>
            <a:ext cx="76438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70C0"/>
                </a:solidFill>
              </a:rPr>
              <a:t>雨在大地万物的期盼中及时到来</a:t>
            </a:r>
            <a:endParaRPr lang="zh-CN" altLang="en-US" sz="3600" b="1" dirty="0">
              <a:solidFill>
                <a:srgbClr val="0070C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9"/>
          <p:cNvSpPr>
            <a:spLocks noChangeArrowheads="1"/>
          </p:cNvSpPr>
          <p:nvPr/>
        </p:nvSpPr>
        <p:spPr bwMode="auto">
          <a:xfrm>
            <a:off x="3203575" y="2211388"/>
            <a:ext cx="5154613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endParaRPr lang="en-US" altLang="zh-CN" b="1"/>
          </a:p>
        </p:txBody>
      </p:sp>
      <p:sp>
        <p:nvSpPr>
          <p:cNvPr id="4099" name="Rectangle 10"/>
          <p:cNvSpPr>
            <a:spLocks noChangeArrowheads="1"/>
          </p:cNvSpPr>
          <p:nvPr/>
        </p:nvSpPr>
        <p:spPr bwMode="auto">
          <a:xfrm>
            <a:off x="5500688" y="2925763"/>
            <a:ext cx="2768600" cy="503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>
              <a:lnSpc>
                <a:spcPct val="130000"/>
              </a:lnSpc>
            </a:pPr>
            <a:endParaRPr lang="en-US" altLang="zh-CN" sz="1600" b="1">
              <a:ea typeface="华文细黑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4282" y="1571612"/>
            <a:ext cx="8715436" cy="3216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800" b="1" dirty="0" smtClean="0">
                <a:latin typeface="Times New Roman" panose="02020603050405020304" pitchFamily="18" charset="0"/>
              </a:rPr>
              <a:t>我来了，我走得很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轻</a:t>
            </a:r>
            <a:r>
              <a:rPr kumimoji="1" lang="zh-CN" altLang="en-US" sz="2800" b="1" dirty="0" smtClean="0">
                <a:latin typeface="Times New Roman" panose="02020603050405020304" pitchFamily="18" charset="0"/>
              </a:rPr>
              <a:t>，而且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温声细语</a:t>
            </a:r>
            <a:r>
              <a:rPr kumimoji="1" lang="zh-CN" altLang="en-US" sz="2800" b="1" dirty="0" smtClean="0">
                <a:latin typeface="Times New Roman" panose="02020603050405020304" pitchFamily="18" charset="0"/>
              </a:rPr>
              <a:t>的</a:t>
            </a:r>
            <a:endParaRPr kumimoji="1" lang="zh-CN" altLang="en-US" sz="2800" b="1" dirty="0" smtClean="0">
              <a:latin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r>
              <a:rPr kumimoji="1" lang="zh-CN" altLang="en-US" sz="2800" b="1" dirty="0" smtClean="0">
                <a:latin typeface="Times New Roman" panose="02020603050405020304" pitchFamily="18" charset="0"/>
              </a:rPr>
              <a:t> 我的爱心像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丝缕</a:t>
            </a:r>
            <a:r>
              <a:rPr kumimoji="1" lang="zh-CN" altLang="en-US" sz="2800" b="1" dirty="0" smtClean="0">
                <a:latin typeface="Times New Roman" panose="02020603050405020304" pitchFamily="18" charset="0"/>
              </a:rPr>
              <a:t>那样把天地织在一起</a:t>
            </a:r>
            <a:endParaRPr kumimoji="1" lang="zh-CN" altLang="en-US" sz="2800" b="1" dirty="0" smtClean="0">
              <a:latin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r>
              <a:rPr kumimoji="1" lang="zh-CN" altLang="en-US" sz="2800" b="1" dirty="0" smtClean="0">
                <a:latin typeface="Times New Roman" panose="02020603050405020304" pitchFamily="18" charset="0"/>
              </a:rPr>
              <a:t>我呼唤每一个孩子的乳名又甜又准</a:t>
            </a:r>
            <a:endParaRPr kumimoji="1" lang="zh-CN" altLang="en-US" sz="2800" b="1" dirty="0" smtClean="0">
              <a:latin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r>
              <a:rPr kumimoji="1" lang="zh-CN" altLang="en-US" sz="2800" b="1" dirty="0" smtClean="0">
                <a:latin typeface="Times New Roman" panose="02020603050405020304" pitchFamily="18" charset="0"/>
              </a:rPr>
              <a:t>我来了，雷电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不喧嚷</a:t>
            </a:r>
            <a:r>
              <a:rPr kumimoji="1" lang="zh-CN" altLang="en-US" sz="2800" b="1" dirty="0" smtClean="0">
                <a:latin typeface="Times New Roman" panose="02020603050405020304" pitchFamily="18" charset="0"/>
              </a:rPr>
              <a:t>，风也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不拥挤</a:t>
            </a:r>
            <a:br>
              <a:rPr kumimoji="1" lang="zh-CN" altLang="en-US" sz="2800" b="1" dirty="0" smtClean="0">
                <a:latin typeface="Times New Roman" panose="02020603050405020304" pitchFamily="18" charset="0"/>
              </a:rPr>
            </a:br>
            <a:endParaRPr kumimoji="1" lang="zh-CN" altLang="en-US" sz="2800" b="1" dirty="0" smtClean="0">
              <a:latin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endParaRPr kumimoji="1" lang="zh-CN" altLang="en-US" sz="1400" b="1" dirty="0"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71670" y="4143380"/>
            <a:ext cx="56436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轻盈、绵绵不断、温柔的特点</a:t>
            </a:r>
            <a:endParaRPr kumimoji="1" lang="zh-CN" altLang="en-US" sz="3200" b="1" dirty="0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85984" y="5000636"/>
            <a:ext cx="55721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比喻、拟人；形象生动、温柔可亲，亲近孩子，像爱的使者，无私博爱。</a:t>
            </a:r>
            <a:endParaRPr kumimoji="1" lang="zh-CN" altLang="en-US" sz="3200" b="1" dirty="0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71868" y="500042"/>
            <a:ext cx="22621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幼圆" panose="02010509060101010101" pitchFamily="49" charset="-122"/>
                <a:ea typeface="幼圆" panose="02010509060101010101" pitchFamily="49" charset="-122"/>
              </a:rPr>
              <a:t>第二节</a:t>
            </a:r>
            <a:endParaRPr lang="zh-CN" altLang="en-US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9"/>
          <p:cNvSpPr>
            <a:spLocks noChangeArrowheads="1"/>
          </p:cNvSpPr>
          <p:nvPr/>
        </p:nvSpPr>
        <p:spPr bwMode="auto">
          <a:xfrm>
            <a:off x="3203575" y="2211388"/>
            <a:ext cx="5154613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endParaRPr lang="en-US" altLang="zh-CN" b="1"/>
          </a:p>
        </p:txBody>
      </p:sp>
      <p:sp>
        <p:nvSpPr>
          <p:cNvPr id="4099" name="Rectangle 10"/>
          <p:cNvSpPr>
            <a:spLocks noChangeArrowheads="1"/>
          </p:cNvSpPr>
          <p:nvPr/>
        </p:nvSpPr>
        <p:spPr bwMode="auto">
          <a:xfrm>
            <a:off x="5500688" y="2925763"/>
            <a:ext cx="2768600" cy="503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>
              <a:lnSpc>
                <a:spcPct val="130000"/>
              </a:lnSpc>
            </a:pPr>
            <a:endParaRPr lang="en-US" altLang="zh-CN" sz="1600" b="1">
              <a:ea typeface="华文细黑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14414" y="1571613"/>
            <a:ext cx="7215238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latin typeface="Times New Roman" panose="02020603050405020304" pitchFamily="18" charset="0"/>
              </a:rPr>
              <a:t>当我临近的时候你们也许知悉了</a:t>
            </a:r>
            <a:endParaRPr kumimoji="1" lang="zh-CN" altLang="en-US" sz="2800" b="1" dirty="0" smtClean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latin typeface="Times New Roman" panose="02020603050405020304" pitchFamily="18" charset="0"/>
              </a:rPr>
              <a:t>可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别</a:t>
            </a:r>
            <a:r>
              <a:rPr kumimoji="1" lang="zh-CN" altLang="en-US" sz="2800" b="1" dirty="0" smtClean="0">
                <a:latin typeface="Times New Roman" panose="02020603050405020304" pitchFamily="18" charset="0"/>
              </a:rPr>
              <a:t>打开油伞将我抗拒</a:t>
            </a:r>
            <a:endParaRPr kumimoji="1" lang="zh-CN" altLang="en-US" sz="2800" b="1" dirty="0" smtClean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别</a:t>
            </a:r>
            <a:r>
              <a:rPr kumimoji="1" lang="zh-CN" altLang="en-US" sz="2800" b="1" dirty="0" smtClean="0">
                <a:latin typeface="Times New Roman" panose="02020603050405020304" pitchFamily="18" charset="0"/>
              </a:rPr>
              <a:t>关起你的门窗，放下你的帘子</a:t>
            </a:r>
            <a:endParaRPr kumimoji="1" lang="zh-CN" altLang="en-US" sz="2800" b="1" dirty="0" smtClean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别</a:t>
            </a:r>
            <a:r>
              <a:rPr kumimoji="1" lang="zh-CN" altLang="en-US" sz="2800" b="1" dirty="0" smtClean="0">
                <a:latin typeface="Times New Roman" panose="02020603050405020304" pitchFamily="18" charset="0"/>
              </a:rPr>
              <a:t>忙着披蓑衣，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急</a:t>
            </a:r>
            <a:r>
              <a:rPr kumimoji="1" lang="zh-CN" altLang="en-US" sz="2800" b="1" dirty="0" smtClean="0">
                <a:latin typeface="Times New Roman" panose="02020603050405020304" pitchFamily="18" charset="0"/>
              </a:rPr>
              <a:t>着戴斗笠</a:t>
            </a:r>
            <a:endParaRPr kumimoji="1"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85786" y="4000504"/>
            <a:ext cx="80724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雨希望孩子们不要拒绝她的到来。 春雨希望人们用真心去感知她、接受她。</a:t>
            </a:r>
            <a:endParaRPr kumimoji="1" lang="zh-CN" altLang="en-US" sz="3600" b="1" dirty="0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28926" y="428604"/>
            <a:ext cx="22621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幼圆" panose="02010509060101010101" pitchFamily="49" charset="-122"/>
                <a:ea typeface="幼圆" panose="02010509060101010101" pitchFamily="49" charset="-122"/>
              </a:rPr>
              <a:t>第三节</a:t>
            </a:r>
            <a:endParaRPr lang="zh-CN" altLang="en-US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9"/>
          <p:cNvSpPr>
            <a:spLocks noChangeArrowheads="1"/>
          </p:cNvSpPr>
          <p:nvPr/>
        </p:nvSpPr>
        <p:spPr bwMode="auto">
          <a:xfrm>
            <a:off x="3203575" y="2211388"/>
            <a:ext cx="5154613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endParaRPr lang="en-US" altLang="zh-CN" b="1"/>
          </a:p>
        </p:txBody>
      </p:sp>
      <p:sp>
        <p:nvSpPr>
          <p:cNvPr id="4099" name="Rectangle 10"/>
          <p:cNvSpPr>
            <a:spLocks noChangeArrowheads="1"/>
          </p:cNvSpPr>
          <p:nvPr/>
        </p:nvSpPr>
        <p:spPr bwMode="auto">
          <a:xfrm>
            <a:off x="5500688" y="2925763"/>
            <a:ext cx="2768600" cy="503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>
              <a:lnSpc>
                <a:spcPct val="130000"/>
              </a:lnSpc>
            </a:pPr>
            <a:endParaRPr lang="en-US" altLang="zh-CN" sz="1600" b="1">
              <a:ea typeface="华文细黑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571612"/>
            <a:ext cx="835821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latin typeface="Times New Roman" panose="02020603050405020304" pitchFamily="18" charset="0"/>
              </a:rPr>
              <a:t>雨说：我是到大地上来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亲近</a:t>
            </a:r>
            <a:r>
              <a:rPr kumimoji="1" lang="zh-CN" altLang="en-US" sz="2800" b="1" dirty="0" smtClean="0">
                <a:latin typeface="Times New Roman" panose="02020603050405020304" pitchFamily="18" charset="0"/>
              </a:rPr>
              <a:t>你们的</a:t>
            </a:r>
            <a:endParaRPr kumimoji="1" lang="zh-CN" altLang="en-US" sz="2800" b="1" dirty="0" smtClean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latin typeface="Times New Roman" panose="02020603050405020304" pitchFamily="18" charset="0"/>
              </a:rPr>
              <a:t>我是四月的客人带来春的洗礼</a:t>
            </a:r>
            <a:endParaRPr kumimoji="1" lang="zh-CN" altLang="en-US" sz="2800" b="1" dirty="0" smtClean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latin typeface="Times New Roman" panose="02020603050405020304" pitchFamily="18" charset="0"/>
              </a:rPr>
              <a:t>为什么不扬起你的脸让我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亲一亲</a:t>
            </a:r>
            <a:endParaRPr kumimoji="1" lang="zh-CN" altLang="en-US" sz="2800" b="1" dirty="0" smtClean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latin typeface="Times New Roman" panose="02020603050405020304" pitchFamily="18" charset="0"/>
              </a:rPr>
              <a:t>为什么不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跟着我走</a:t>
            </a:r>
            <a:r>
              <a:rPr kumimoji="1" lang="zh-CN" altLang="en-US" sz="2800" b="1" dirty="0" smtClean="0">
                <a:latin typeface="Times New Roman" panose="02020603050405020304" pitchFamily="18" charset="0"/>
              </a:rPr>
              <a:t>，踩着我脚步的拍子？</a:t>
            </a:r>
            <a:endParaRPr kumimoji="1" lang="zh-CN" altLang="en-US" sz="2800" b="1" dirty="0" smtClean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kumimoji="1" lang="zh-CN" altLang="en-US" sz="2800" dirty="0"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4143380"/>
            <a:ext cx="74295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雨告诉孩子们，她是来亲近他们的，请孩子们与她亲近，并与她同行。</a:t>
            </a:r>
            <a:endParaRPr kumimoji="1" lang="zh-CN" altLang="en-US" sz="3600" b="1" dirty="0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28926" y="357166"/>
            <a:ext cx="22621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a typeface="幼圆" panose="02010509060101010101" pitchFamily="49" charset="-122"/>
              </a:rPr>
              <a:t>第四节</a:t>
            </a:r>
            <a:endParaRPr lang="zh-CN" altLang="en-US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  <a:ea typeface="幼圆" panose="020105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9"/>
          <p:cNvSpPr>
            <a:spLocks noChangeArrowheads="1"/>
          </p:cNvSpPr>
          <p:nvPr/>
        </p:nvSpPr>
        <p:spPr bwMode="auto">
          <a:xfrm>
            <a:off x="3203575" y="2211388"/>
            <a:ext cx="5154613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endParaRPr lang="en-US" altLang="zh-CN" b="1"/>
          </a:p>
        </p:txBody>
      </p:sp>
      <p:sp>
        <p:nvSpPr>
          <p:cNvPr id="4099" name="Rectangle 10"/>
          <p:cNvSpPr>
            <a:spLocks noChangeArrowheads="1"/>
          </p:cNvSpPr>
          <p:nvPr/>
        </p:nvSpPr>
        <p:spPr bwMode="auto">
          <a:xfrm>
            <a:off x="5500688" y="2925763"/>
            <a:ext cx="2768600" cy="503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>
              <a:lnSpc>
                <a:spcPct val="130000"/>
              </a:lnSpc>
            </a:pPr>
            <a:endParaRPr lang="en-US" altLang="zh-CN" sz="1600" b="1">
              <a:ea typeface="华文细黑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500174"/>
            <a:ext cx="9144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latin typeface="Times New Roman" panose="02020603050405020304" pitchFamily="18" charset="0"/>
              </a:rPr>
              <a:t>跟着我去踩田圃的泥土将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润如油膏</a:t>
            </a:r>
            <a:br>
              <a:rPr kumimoji="1" lang="zh-CN" altLang="en-US" sz="2800" b="1" dirty="0" smtClean="0">
                <a:latin typeface="Times New Roman" panose="02020603050405020304" pitchFamily="18" charset="0"/>
              </a:rPr>
            </a:br>
            <a:r>
              <a:rPr kumimoji="1" lang="zh-CN" altLang="en-US" sz="2800" b="1" dirty="0" smtClean="0">
                <a:latin typeface="Times New Roman" panose="02020603050405020304" pitchFamily="18" charset="0"/>
              </a:rPr>
              <a:t>去看牧场就要抽发忍冬的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新苗</a:t>
            </a:r>
            <a:br>
              <a:rPr kumimoji="1" lang="zh-CN" altLang="en-US" sz="2800" b="1" dirty="0" smtClean="0">
                <a:latin typeface="Times New Roman" panose="02020603050405020304" pitchFamily="18" charset="0"/>
              </a:rPr>
            </a:br>
            <a:r>
              <a:rPr kumimoji="1" lang="zh-CN" altLang="en-US" sz="2800" b="1" dirty="0" smtClean="0">
                <a:latin typeface="Times New Roman" panose="02020603050405020304" pitchFamily="18" charset="0"/>
              </a:rPr>
              <a:t>绕着池塘跟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跳跃</a:t>
            </a:r>
            <a:r>
              <a:rPr kumimoji="1" lang="zh-CN" altLang="en-US" sz="2800" b="1" dirty="0" smtClean="0">
                <a:latin typeface="Times New Roman" panose="02020603050405020304" pitchFamily="18" charset="0"/>
              </a:rPr>
              <a:t>的鱼儿说声好</a:t>
            </a:r>
            <a:br>
              <a:rPr kumimoji="1" lang="zh-CN" altLang="en-US" sz="2800" b="1" dirty="0" smtClean="0">
                <a:latin typeface="Times New Roman" panose="02020603050405020304" pitchFamily="18" charset="0"/>
              </a:rPr>
            </a:br>
            <a:r>
              <a:rPr kumimoji="1" lang="zh-CN" altLang="en-US" sz="2800" b="1" dirty="0" smtClean="0">
                <a:latin typeface="Times New Roman" panose="02020603050405020304" pitchFamily="18" charset="0"/>
              </a:rPr>
              <a:t>去听听溪水练习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新</a:t>
            </a:r>
            <a:r>
              <a:rPr kumimoji="1" lang="zh-CN" altLang="en-US" sz="2800" b="1" dirty="0" smtClean="0">
                <a:latin typeface="Times New Roman" panose="02020603050405020304" pitchFamily="18" charset="0"/>
              </a:rPr>
              <a:t>编的洗衣谣</a:t>
            </a:r>
            <a:endParaRPr kumimoji="1"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2844" y="3500438"/>
            <a:ext cx="678661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雨请孩子们跟着她去迎接春天。大地因春雨的降临而焕发生机。</a:t>
            </a:r>
            <a:endParaRPr kumimoji="1" lang="zh-CN" altLang="en-US" sz="3200" b="1" dirty="0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7158" y="500042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zh-CN" altLang="en-US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71802" y="500042"/>
            <a:ext cx="22621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第五节</a:t>
            </a:r>
            <a:endParaRPr lang="zh-CN" altLang="en-US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:\新建文件夹\u=784649773,4027593094&amp;fm=52&amp;gp=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28794" y="838200"/>
            <a:ext cx="3714776" cy="1143000"/>
          </a:xfrm>
        </p:spPr>
        <p:txBody>
          <a:bodyPr/>
          <a:lstStyle/>
          <a:p>
            <a:r>
              <a:rPr lang="zh-CN" altLang="en-US" b="1" dirty="0">
                <a:solidFill>
                  <a:schemeClr val="accent6">
                    <a:lumMod val="60000"/>
                    <a:lumOff val="40000"/>
                  </a:schemeClr>
                </a:solidFill>
                <a:ea typeface="隶书" panose="02010509060101010101" pitchFamily="49" charset="-122"/>
              </a:rPr>
              <a:t>夜雨寄北</a:t>
            </a:r>
            <a:endParaRPr lang="zh-CN" altLang="en-US" b="1" dirty="0">
              <a:solidFill>
                <a:schemeClr val="accent6">
                  <a:lumMod val="60000"/>
                  <a:lumOff val="40000"/>
                </a:schemeClr>
              </a:solidFill>
              <a:ea typeface="隶书" panose="02010509060101010101" pitchFamily="49" charset="-122"/>
            </a:endParaRP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2071670" y="2209800"/>
            <a:ext cx="6462730" cy="31085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altLang="en-US" sz="2800" dirty="0">
                <a:solidFill>
                  <a:srgbClr val="000000"/>
                </a:solidFill>
                <a:ea typeface="隶书" panose="02010509060101010101" pitchFamily="49" charset="-122"/>
              </a:rPr>
              <a:t>君问归期未有期，</a:t>
            </a:r>
            <a:endParaRPr lang="zh-CN" altLang="en-US" sz="2800" dirty="0">
              <a:solidFill>
                <a:srgbClr val="000000"/>
              </a:solidFill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lang="zh-CN" altLang="en-US" sz="2800" dirty="0">
                <a:solidFill>
                  <a:srgbClr val="000000"/>
                </a:solidFill>
                <a:ea typeface="隶书" panose="02010509060101010101" pitchFamily="49" charset="-122"/>
              </a:rPr>
              <a:t>巴山夜雨涨秋池。</a:t>
            </a:r>
            <a:endParaRPr lang="zh-CN" altLang="en-US" sz="2800" dirty="0">
              <a:solidFill>
                <a:srgbClr val="000000"/>
              </a:solidFill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lang="zh-CN" altLang="en-US" sz="2800" dirty="0">
                <a:solidFill>
                  <a:srgbClr val="000000"/>
                </a:solidFill>
                <a:ea typeface="隶书" panose="02010509060101010101" pitchFamily="49" charset="-122"/>
              </a:rPr>
              <a:t>何当共剪西窗烛，</a:t>
            </a:r>
            <a:endParaRPr lang="zh-CN" altLang="en-US" sz="2800" dirty="0">
              <a:solidFill>
                <a:srgbClr val="000000"/>
              </a:solidFill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lang="zh-CN" altLang="en-US" sz="2800" dirty="0">
                <a:solidFill>
                  <a:srgbClr val="000000"/>
                </a:solidFill>
                <a:ea typeface="隶书" panose="02010509060101010101" pitchFamily="49" charset="-122"/>
              </a:rPr>
              <a:t>却话巴山夜雨时。</a:t>
            </a:r>
            <a:endParaRPr lang="zh-CN" altLang="en-US" sz="2800" dirty="0">
              <a:solidFill>
                <a:srgbClr val="000000"/>
              </a:solidFill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en-US" altLang="zh-CN" sz="2800" dirty="0">
              <a:solidFill>
                <a:schemeClr val="tx1"/>
              </a:solidFill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>
    <p:sndAc>
      <p:stSnd>
        <p:snd r:embed="rId2" name="breez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utoUpdateAnimBg="0"/>
      <p:bldP spid="2052" grpId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9"/>
          <p:cNvSpPr>
            <a:spLocks noChangeArrowheads="1"/>
          </p:cNvSpPr>
          <p:nvPr/>
        </p:nvSpPr>
        <p:spPr bwMode="auto">
          <a:xfrm>
            <a:off x="3203575" y="2211388"/>
            <a:ext cx="5154613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endParaRPr lang="en-US" altLang="zh-CN" b="1"/>
          </a:p>
        </p:txBody>
      </p:sp>
      <p:sp>
        <p:nvSpPr>
          <p:cNvPr id="4099" name="Rectangle 10"/>
          <p:cNvSpPr>
            <a:spLocks noChangeArrowheads="1"/>
          </p:cNvSpPr>
          <p:nvPr/>
        </p:nvSpPr>
        <p:spPr bwMode="auto">
          <a:xfrm>
            <a:off x="5500688" y="2925763"/>
            <a:ext cx="2768600" cy="503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>
              <a:lnSpc>
                <a:spcPct val="130000"/>
              </a:lnSpc>
            </a:pPr>
            <a:endParaRPr lang="en-US" altLang="zh-CN" sz="1600" b="1">
              <a:ea typeface="华文细黑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571612"/>
            <a:ext cx="9001156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latin typeface="Times New Roman" panose="02020603050405020304" pitchFamily="18" charset="0"/>
              </a:rPr>
              <a:t>雨说，我来了，我来的地方很遥远</a:t>
            </a:r>
            <a:endParaRPr kumimoji="1" lang="zh-CN" altLang="en-US" sz="2800" b="1" dirty="0" smtClean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latin typeface="Times New Roman" panose="02020603050405020304" pitchFamily="18" charset="0"/>
              </a:rPr>
              <a:t>那儿山峰耸立，白云满天</a:t>
            </a:r>
            <a:endParaRPr kumimoji="1" lang="zh-CN" altLang="en-US" sz="2800" b="1" dirty="0" smtClean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latin typeface="Times New Roman" panose="02020603050405020304" pitchFamily="18" charset="0"/>
              </a:rPr>
              <a:t>我也曾是孩子和你们一样地爱玩</a:t>
            </a:r>
            <a:endParaRPr kumimoji="1" lang="zh-CN" altLang="en-US" sz="2800" b="1" dirty="0" smtClean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latin typeface="Times New Roman" panose="02020603050405020304" pitchFamily="18" charset="0"/>
              </a:rPr>
              <a:t>可是，我是幸运的</a:t>
            </a:r>
            <a:endParaRPr kumimoji="1" lang="zh-CN" altLang="en-US" sz="2800" b="1" dirty="0" smtClean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latin typeface="Times New Roman" panose="02020603050405020304" pitchFamily="18" charset="0"/>
              </a:rPr>
              <a:t>我是在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白云的襁褓</a:t>
            </a:r>
            <a:r>
              <a:rPr kumimoji="1" lang="zh-CN" altLang="en-US" sz="2800" b="1" dirty="0" smtClean="0">
                <a:latin typeface="Times New Roman" panose="02020603050405020304" pitchFamily="18" charset="0"/>
              </a:rPr>
              <a:t>中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笑着长大</a:t>
            </a:r>
            <a:r>
              <a:rPr kumimoji="1" lang="zh-CN" altLang="en-US" sz="2800" b="1" dirty="0" smtClean="0">
                <a:latin typeface="Times New Roman" panose="02020603050405020304" pitchFamily="18" charset="0"/>
              </a:rPr>
              <a:t>的</a:t>
            </a:r>
            <a:endParaRPr kumimoji="1" lang="zh-CN" altLang="en-US" sz="2800" b="1" dirty="0" smtClean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kumimoji="1" lang="en-US" altLang="zh-CN" sz="2800" dirty="0"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4714884"/>
            <a:ext cx="764383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雨告诉孩子们她是笑着长大的。</a:t>
            </a:r>
            <a:endParaRPr kumimoji="1" lang="zh-CN" altLang="en-US" sz="3200" b="1" dirty="0" smtClean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无忧无虑，快乐成长。</a:t>
            </a:r>
            <a:endParaRPr kumimoji="1" lang="zh-CN" altLang="en-US" sz="3200" b="1" dirty="0" smtClean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kumimoji="1" lang="en-US" altLang="zh-CN" sz="3200" b="1" dirty="0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57488" y="428604"/>
            <a:ext cx="22621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幼圆" panose="02010509060101010101" pitchFamily="49" charset="-122"/>
                <a:ea typeface="幼圆" panose="02010509060101010101" pitchFamily="49" charset="-122"/>
              </a:rPr>
              <a:t>第六节</a:t>
            </a:r>
            <a:endParaRPr lang="zh-CN" altLang="en-US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9"/>
          <p:cNvSpPr>
            <a:spLocks noChangeArrowheads="1"/>
          </p:cNvSpPr>
          <p:nvPr/>
        </p:nvSpPr>
        <p:spPr bwMode="auto">
          <a:xfrm>
            <a:off x="3203575" y="2211388"/>
            <a:ext cx="5154613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endParaRPr lang="en-US" altLang="zh-CN" b="1"/>
          </a:p>
        </p:txBody>
      </p:sp>
      <p:sp>
        <p:nvSpPr>
          <p:cNvPr id="4099" name="Rectangle 10"/>
          <p:cNvSpPr>
            <a:spLocks noChangeArrowheads="1"/>
          </p:cNvSpPr>
          <p:nvPr/>
        </p:nvSpPr>
        <p:spPr bwMode="auto">
          <a:xfrm>
            <a:off x="5500688" y="2925763"/>
            <a:ext cx="2768600" cy="503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>
              <a:lnSpc>
                <a:spcPct val="130000"/>
              </a:lnSpc>
            </a:pPr>
            <a:endParaRPr lang="en-US" altLang="zh-CN" sz="1600" b="1">
              <a:ea typeface="华文细黑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571612"/>
            <a:ext cx="9001156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latin typeface="Times New Roman" panose="02020603050405020304" pitchFamily="18" charset="0"/>
              </a:rPr>
              <a:t>第一样事儿，我要教你们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勇敢地笑</a:t>
            </a:r>
            <a:r>
              <a:rPr kumimoji="1" lang="zh-CN" altLang="en-US" sz="2800" b="1" dirty="0" smtClean="0">
                <a:latin typeface="Times New Roman" panose="02020603050405020304" pitchFamily="18" charset="0"/>
              </a:rPr>
              <a:t>啊</a:t>
            </a:r>
            <a:endParaRPr kumimoji="1" lang="zh-CN" altLang="en-US" sz="2800" b="1" dirty="0" smtClean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latin typeface="Times New Roman" panose="02020603050405020304" pitchFamily="18" charset="0"/>
              </a:rPr>
              <a:t>君不见，柳条儿见了我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笑弯了腰</a:t>
            </a:r>
            <a:r>
              <a:rPr kumimoji="1" lang="zh-CN" altLang="en-US" sz="2800" b="1" dirty="0" smtClean="0">
                <a:latin typeface="Times New Roman" panose="02020603050405020304" pitchFamily="18" charset="0"/>
              </a:rPr>
              <a:t>啊</a:t>
            </a:r>
            <a:endParaRPr kumimoji="1" lang="zh-CN" altLang="en-US" sz="2800" b="1" dirty="0" smtClean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latin typeface="Times New Roman" panose="02020603050405020304" pitchFamily="18" charset="0"/>
              </a:rPr>
              <a:t>石狮子见了我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笑出了泪</a:t>
            </a:r>
            <a:r>
              <a:rPr kumimoji="1" lang="zh-CN" altLang="en-US" sz="2800" b="1" dirty="0" smtClean="0">
                <a:latin typeface="Times New Roman" panose="02020603050405020304" pitchFamily="18" charset="0"/>
              </a:rPr>
              <a:t>啊</a:t>
            </a:r>
            <a:endParaRPr kumimoji="1" lang="zh-CN" altLang="en-US" sz="2800" b="1" dirty="0" smtClean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latin typeface="Times New Roman" panose="02020603050405020304" pitchFamily="18" charset="0"/>
              </a:rPr>
              <a:t>小燕子见了我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笑斜了翅膀</a:t>
            </a:r>
            <a:r>
              <a:rPr kumimoji="1" lang="zh-CN" altLang="en-US" sz="2800" b="1" dirty="0" smtClean="0">
                <a:latin typeface="Times New Roman" panose="02020603050405020304" pitchFamily="18" charset="0"/>
              </a:rPr>
              <a:t>啊</a:t>
            </a:r>
            <a:endParaRPr kumimoji="1"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4000504"/>
            <a:ext cx="707233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雨要教孩子们勇敢地笑。</a:t>
            </a:r>
            <a:endParaRPr kumimoji="1" lang="zh-CN" altLang="en-US" sz="3200" b="1" dirty="0" smtClean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笑代表着一种快乐幸福、乐观向上的生活态度。</a:t>
            </a:r>
            <a:endParaRPr kumimoji="1" lang="zh-CN" altLang="en-US" sz="3200" b="1" dirty="0" smtClean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拟人，万物见到雨时的欣喜。</a:t>
            </a:r>
            <a:endParaRPr kumimoji="1" lang="zh-CN" altLang="en-US" sz="3200" b="1" dirty="0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86050" y="285728"/>
            <a:ext cx="22621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a typeface="幼圆" panose="02010509060101010101" pitchFamily="49" charset="-122"/>
              </a:rPr>
              <a:t>第七节</a:t>
            </a:r>
            <a:endParaRPr lang="zh-CN" altLang="en-US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  <a:ea typeface="幼圆" panose="020105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9"/>
          <p:cNvSpPr>
            <a:spLocks noChangeArrowheads="1"/>
          </p:cNvSpPr>
          <p:nvPr/>
        </p:nvSpPr>
        <p:spPr bwMode="auto">
          <a:xfrm>
            <a:off x="3203575" y="2211388"/>
            <a:ext cx="5154613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endParaRPr lang="en-US" altLang="zh-CN" b="1"/>
          </a:p>
        </p:txBody>
      </p:sp>
      <p:sp>
        <p:nvSpPr>
          <p:cNvPr id="4099" name="Rectangle 10"/>
          <p:cNvSpPr>
            <a:spLocks noChangeArrowheads="1"/>
          </p:cNvSpPr>
          <p:nvPr/>
        </p:nvSpPr>
        <p:spPr bwMode="auto">
          <a:xfrm>
            <a:off x="5500688" y="2925763"/>
            <a:ext cx="2768600" cy="503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lnSpc>
                <a:spcPct val="115000"/>
              </a:lnSpc>
              <a:spcBef>
                <a:spcPct val="20000"/>
              </a:spcBef>
            </a:pPr>
            <a:r>
              <a:rPr kumimoji="1" lang="en-US" altLang="zh-CN" sz="1600" b="1" dirty="0" smtClean="0">
                <a:solidFill>
                  <a:srgbClr val="FF0000"/>
                </a:solidFill>
              </a:rPr>
              <a:t> </a:t>
            </a:r>
            <a:r>
              <a:rPr kumimoji="1" lang="zh-CN" altLang="en-US" sz="2800" b="1" dirty="0" smtClean="0">
                <a:solidFill>
                  <a:srgbClr val="FF0000"/>
                </a:solidFill>
              </a:rPr>
              <a:t>红旗象征国家。</a:t>
            </a:r>
            <a:endParaRPr kumimoji="1" lang="zh-CN" altLang="en-US" sz="2800" b="1" dirty="0" smtClean="0">
              <a:solidFill>
                <a:srgbClr val="FF0000"/>
              </a:solidFill>
            </a:endParaRPr>
          </a:p>
          <a:p>
            <a:pPr marL="342900" indent="-342900">
              <a:lnSpc>
                <a:spcPct val="115000"/>
              </a:lnSpc>
              <a:spcBef>
                <a:spcPct val="20000"/>
              </a:spcBef>
            </a:pPr>
            <a:r>
              <a:rPr kumimoji="1" lang="zh-CN" altLang="en-US" sz="2800" b="1" dirty="0" smtClean="0">
                <a:solidFill>
                  <a:srgbClr val="FF0000"/>
                </a:solidFill>
              </a:rPr>
              <a:t>   春天象征青少年。</a:t>
            </a:r>
            <a:endParaRPr lang="en-US" altLang="zh-CN" sz="2800" b="1" dirty="0">
              <a:ea typeface="华文细黑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1472" y="1571612"/>
            <a:ext cx="4572000" cy="41857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latin typeface="Times New Roman" panose="02020603050405020304" pitchFamily="18" charset="0"/>
              </a:rPr>
              <a:t>第二样事，我</a:t>
            </a:r>
            <a:r>
              <a:rPr kumimoji="1" lang="zh-CN" altLang="en-US" sz="2800" b="1" dirty="0" smtClean="0">
                <a:solidFill>
                  <a:srgbClr val="800000"/>
                </a:solidFill>
                <a:latin typeface="Times New Roman" panose="02020603050405020304" pitchFamily="18" charset="0"/>
              </a:rPr>
              <a:t>还要教你们勇敢地笑</a:t>
            </a:r>
            <a:endParaRPr kumimoji="1" lang="zh-CN" altLang="en-US" sz="2800" b="1" dirty="0" smtClean="0">
              <a:solidFill>
                <a:srgbClr val="80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latin typeface="Times New Roman" panose="02020603050405020304" pitchFamily="18" charset="0"/>
              </a:rPr>
              <a:t>那旗子见了我</a:t>
            </a:r>
            <a:r>
              <a:rPr kumimoji="1" lang="zh-CN" altLang="en-US" sz="2800" b="1" dirty="0" smtClean="0">
                <a:solidFill>
                  <a:srgbClr val="800000"/>
                </a:solidFill>
                <a:latin typeface="Times New Roman" panose="02020603050405020304" pitchFamily="18" charset="0"/>
              </a:rPr>
              <a:t>笑</a:t>
            </a:r>
            <a:r>
              <a:rPr kumimoji="1" lang="zh-CN" altLang="en-US" sz="2800" b="1" dirty="0" smtClean="0">
                <a:latin typeface="Times New Roman" panose="02020603050405020304" pitchFamily="18" charset="0"/>
              </a:rPr>
              <a:t>得哗啦啦地响</a:t>
            </a:r>
            <a:endParaRPr kumimoji="1" lang="zh-CN" altLang="en-US" sz="2800" b="1" dirty="0" smtClean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latin typeface="Times New Roman" panose="02020603050405020304" pitchFamily="18" charset="0"/>
              </a:rPr>
              <a:t>只要旗子笑、</a:t>
            </a:r>
            <a:r>
              <a:rPr kumimoji="1" lang="zh-CN" altLang="en-US" sz="2800" b="1" dirty="0" smtClean="0">
                <a:solidFill>
                  <a:srgbClr val="800000"/>
                </a:solidFill>
                <a:latin typeface="Times New Roman" panose="02020603050405020304" pitchFamily="18" charset="0"/>
              </a:rPr>
              <a:t>春天</a:t>
            </a:r>
            <a:r>
              <a:rPr kumimoji="1" lang="zh-CN" altLang="en-US" sz="2800" b="1" dirty="0" smtClean="0">
                <a:latin typeface="Times New Roman" panose="02020603050405020304" pitchFamily="18" charset="0"/>
              </a:rPr>
              <a:t>的声音就有了</a:t>
            </a:r>
            <a:endParaRPr kumimoji="1" lang="zh-CN" altLang="en-US" sz="2800" b="1" dirty="0" smtClean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latin typeface="Times New Roman" panose="02020603050405020304" pitchFamily="18" charset="0"/>
              </a:rPr>
              <a:t>只要你们笑，大地的</a:t>
            </a:r>
            <a:r>
              <a:rPr kumimoji="1" lang="zh-CN" altLang="en-US" sz="2800" b="1" dirty="0" smtClean="0">
                <a:solidFill>
                  <a:srgbClr val="800000"/>
                </a:solidFill>
                <a:latin typeface="Times New Roman" panose="02020603050405020304" pitchFamily="18" charset="0"/>
              </a:rPr>
              <a:t>希望</a:t>
            </a:r>
            <a:r>
              <a:rPr kumimoji="1" lang="zh-CN" altLang="en-US" sz="2800" b="1" dirty="0" smtClean="0">
                <a:latin typeface="Times New Roman" panose="02020603050405020304" pitchFamily="18" charset="0"/>
              </a:rPr>
              <a:t>就有了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3357554" y="428604"/>
            <a:ext cx="22621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幼圆" panose="02010509060101010101" pitchFamily="49" charset="-122"/>
                <a:ea typeface="幼圆" panose="02010509060101010101" pitchFamily="49" charset="-122"/>
              </a:rPr>
              <a:t>第八节</a:t>
            </a:r>
            <a:endParaRPr lang="zh-CN" altLang="en-US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9"/>
          <p:cNvSpPr>
            <a:spLocks noChangeArrowheads="1"/>
          </p:cNvSpPr>
          <p:nvPr/>
        </p:nvSpPr>
        <p:spPr bwMode="auto">
          <a:xfrm>
            <a:off x="3203575" y="2211388"/>
            <a:ext cx="5154613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endParaRPr lang="en-US" altLang="zh-CN" b="1"/>
          </a:p>
        </p:txBody>
      </p:sp>
      <p:sp>
        <p:nvSpPr>
          <p:cNvPr id="4099" name="Rectangle 10"/>
          <p:cNvSpPr>
            <a:spLocks noChangeArrowheads="1"/>
          </p:cNvSpPr>
          <p:nvPr/>
        </p:nvSpPr>
        <p:spPr bwMode="auto">
          <a:xfrm>
            <a:off x="5500688" y="2925763"/>
            <a:ext cx="2768600" cy="503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>
              <a:lnSpc>
                <a:spcPct val="130000"/>
              </a:lnSpc>
            </a:pPr>
            <a:endParaRPr lang="en-US" altLang="zh-CN" sz="1600" b="1">
              <a:ea typeface="华文细黑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28662" y="2828836"/>
            <a:ext cx="721523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只要孩子始终保持快乐的童心，才意味着春天的来临，新的世界就有希望。只要我们的广大儿童勇敢面对生活，乐对人生，我们的国家，民族就有希望。这是诗人殷切的希望。</a:t>
            </a:r>
            <a:endParaRPr lang="zh-CN" altLang="en-US" sz="3200" dirty="0">
              <a:solidFill>
                <a:srgbClr val="0070C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71802" y="500042"/>
            <a:ext cx="22621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幼圆" panose="02010509060101010101" pitchFamily="49" charset="-122"/>
                <a:ea typeface="幼圆" panose="02010509060101010101" pitchFamily="49" charset="-122"/>
              </a:rPr>
              <a:t>第八节</a:t>
            </a:r>
            <a:endParaRPr lang="zh-CN" altLang="en-US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9"/>
          <p:cNvSpPr>
            <a:spLocks noChangeArrowheads="1"/>
          </p:cNvSpPr>
          <p:nvPr/>
        </p:nvSpPr>
        <p:spPr bwMode="auto">
          <a:xfrm>
            <a:off x="3203575" y="2211388"/>
            <a:ext cx="5154613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endParaRPr lang="en-US" altLang="zh-CN" b="1"/>
          </a:p>
        </p:txBody>
      </p:sp>
      <p:sp>
        <p:nvSpPr>
          <p:cNvPr id="4099" name="Rectangle 10"/>
          <p:cNvSpPr>
            <a:spLocks noChangeArrowheads="1"/>
          </p:cNvSpPr>
          <p:nvPr/>
        </p:nvSpPr>
        <p:spPr bwMode="auto">
          <a:xfrm>
            <a:off x="5500688" y="2925763"/>
            <a:ext cx="2768600" cy="503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>
              <a:lnSpc>
                <a:spcPct val="130000"/>
              </a:lnSpc>
            </a:pPr>
            <a:endParaRPr lang="en-US" altLang="zh-CN" sz="1600" b="1">
              <a:ea typeface="华文细黑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5720" y="1714488"/>
            <a:ext cx="842968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latin typeface="Times New Roman" panose="02020603050405020304" pitchFamily="18" charset="0"/>
              </a:rPr>
              <a:t>雨说，我来了，我来了就不再回去</a:t>
            </a:r>
            <a:endParaRPr kumimoji="1" lang="zh-CN" altLang="en-US" sz="2800" b="1" dirty="0" smtClean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latin typeface="Times New Roman" panose="02020603050405020304" pitchFamily="18" charset="0"/>
              </a:rPr>
              <a:t>当你们自由地笑了，我就快乐地安息</a:t>
            </a:r>
            <a:endParaRPr kumimoji="1" lang="zh-CN" altLang="en-US" sz="2800" b="1" dirty="0" smtClean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latin typeface="Times New Roman" panose="02020603050405020304" pitchFamily="18" charset="0"/>
              </a:rPr>
              <a:t>有一天，你们吃着苹果擦着嘴</a:t>
            </a:r>
            <a:endParaRPr kumimoji="1" lang="zh-CN" altLang="en-US" sz="2800" b="1" dirty="0" smtClean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latin typeface="Times New Roman" panose="02020603050405020304" pitchFamily="18" charset="0"/>
              </a:rPr>
              <a:t>要记着，你们嘴里的</a:t>
            </a:r>
            <a:r>
              <a:rPr kumimoji="1" lang="zh-CN" altLang="en-US" sz="2800" b="1" dirty="0" smtClean="0">
                <a:solidFill>
                  <a:srgbClr val="800000"/>
                </a:solidFill>
                <a:latin typeface="Times New Roman" panose="02020603050405020304" pitchFamily="18" charset="0"/>
              </a:rPr>
              <a:t>那份甜</a:t>
            </a:r>
            <a:r>
              <a:rPr kumimoji="1" lang="zh-CN" altLang="en-US" sz="2800" b="1" dirty="0" smtClean="0">
                <a:latin typeface="Times New Roman" panose="02020603050405020304" pitchFamily="18" charset="0"/>
              </a:rPr>
              <a:t>呀，就是我</a:t>
            </a:r>
            <a:r>
              <a:rPr kumimoji="1" lang="zh-CN" altLang="en-US" sz="2800" b="1" dirty="0" smtClean="0">
                <a:solidFill>
                  <a:srgbClr val="800000"/>
                </a:solidFill>
                <a:latin typeface="Times New Roman" panose="02020603050405020304" pitchFamily="18" charset="0"/>
              </a:rPr>
              <a:t>祝福的心愿</a:t>
            </a:r>
            <a:endParaRPr kumimoji="1" lang="zh-CN" altLang="en-US" sz="2800" b="1" dirty="0" smtClean="0">
              <a:solidFill>
                <a:srgbClr val="80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kumimoji="1"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2910" y="4214818"/>
            <a:ext cx="764386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 smtClean="0">
                <a:solidFill>
                  <a:srgbClr val="0070C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雨交代她最终的归宿牺牲自我，换来孩子们的幸福快乐。</a:t>
            </a:r>
            <a:endParaRPr kumimoji="1" lang="zh-CN" altLang="en-US" sz="3200" b="1" dirty="0">
              <a:solidFill>
                <a:srgbClr val="0070C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57488" y="500042"/>
            <a:ext cx="22621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幼圆" panose="02010509060101010101" pitchFamily="49" charset="-122"/>
                <a:ea typeface="幼圆" panose="02010509060101010101" pitchFamily="49" charset="-122"/>
              </a:rPr>
              <a:t>第九节</a:t>
            </a:r>
            <a:endParaRPr lang="zh-CN" altLang="en-US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 Box 2"/>
          <p:cNvSpPr txBox="1"/>
          <p:nvPr/>
        </p:nvSpPr>
        <p:spPr>
          <a:xfrm>
            <a:off x="0" y="1196975"/>
            <a:ext cx="9144000" cy="5349875"/>
          </a:xfrm>
          <a:prstGeom prst="rect">
            <a:avLst/>
          </a:prstGeom>
          <a:noFill/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>
              <a:spcBef>
                <a:spcPct val="0"/>
              </a:spcBef>
              <a:buNone/>
            </a:pPr>
            <a:endParaRPr lang="en-US" altLang="zh-CN" sz="280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0"/>
              </a:spcBef>
              <a:buNone/>
            </a:pPr>
            <a:r>
              <a:rPr lang="zh-CN" altLang="en-US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＊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在这首诗中，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雨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象征什么</a:t>
            </a:r>
            <a:r>
              <a:rPr lang="en-US" altLang="zh-CN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大地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具体指什么？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spcBef>
                <a:spcPct val="0"/>
              </a:spcBef>
              <a:buNone/>
            </a:pP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spcBef>
                <a:spcPct val="0"/>
              </a:spcBef>
              <a:buNone/>
            </a:pP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spcBef>
                <a:spcPct val="0"/>
              </a:spcBef>
              <a:buNone/>
            </a:pP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spcBef>
                <a:spcPct val="0"/>
              </a:spcBef>
              <a:buNone/>
            </a:pP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spcBef>
                <a:spcPct val="0"/>
              </a:spcBef>
              <a:buNone/>
            </a:pPr>
            <a:r>
              <a:rPr lang="zh-CN" altLang="en-US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＊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标题为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雨说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，那么，雨说了些什么呢？主要表达了什么意思？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spcBef>
                <a:spcPct val="0"/>
              </a:spcBef>
              <a:buNone/>
            </a:pP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spcBef>
                <a:spcPct val="0"/>
              </a:spcBef>
              <a:buNone/>
            </a:pP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spcBef>
                <a:spcPct val="0"/>
              </a:spcBef>
              <a:buNone/>
            </a:pP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spcBef>
                <a:spcPct val="0"/>
              </a:spcBef>
              <a:buNone/>
            </a:pPr>
            <a:endParaRPr lang="en-US" altLang="zh-CN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7043" name="Text Box 3"/>
          <p:cNvSpPr txBox="1"/>
          <p:nvPr/>
        </p:nvSpPr>
        <p:spPr>
          <a:xfrm>
            <a:off x="942975" y="2349500"/>
            <a:ext cx="773271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0"/>
              </a:spcBef>
              <a:buNone/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诗中的“雨”是爱的化身，象征自由和幸福。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7044" name="Text Box 4"/>
          <p:cNvSpPr txBox="1"/>
          <p:nvPr/>
        </p:nvSpPr>
        <p:spPr>
          <a:xfrm>
            <a:off x="989013" y="2997200"/>
            <a:ext cx="3041650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>
              <a:spcBef>
                <a:spcPct val="0"/>
              </a:spcBef>
              <a:buNone/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大地具体指中国。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197" name="Text Box 5"/>
          <p:cNvSpPr txBox="1"/>
          <p:nvPr/>
        </p:nvSpPr>
        <p:spPr>
          <a:xfrm>
            <a:off x="3276600" y="328613"/>
            <a:ext cx="31686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None/>
            </a:pPr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 容 探 究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7047" name="Text Box 7"/>
          <p:cNvSpPr txBox="1"/>
          <p:nvPr/>
        </p:nvSpPr>
        <p:spPr>
          <a:xfrm>
            <a:off x="684213" y="4868863"/>
            <a:ext cx="8135937" cy="15636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15000"/>
              </a:lnSpc>
              <a:spcBef>
                <a:spcPct val="0"/>
              </a:spcBef>
              <a:buNone/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</a:t>
            </a:r>
            <a:r>
              <a:rPr lang="zh-CN" altLang="en-US" sz="2800" u="sng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这些殷切的话语集中表达了作者对中国少年儿童的热爱，期望他们快乐自由地生活，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永远笑对人生，以蓬勃的生命力去面对人生的挑战。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870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870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870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3" grpId="0"/>
      <p:bldP spid="87044" grpId="0"/>
      <p:bldP spid="8704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ext Box 2"/>
          <p:cNvSpPr txBox="1"/>
          <p:nvPr/>
        </p:nvSpPr>
        <p:spPr>
          <a:xfrm>
            <a:off x="0" y="1196975"/>
            <a:ext cx="9144000" cy="5229225"/>
          </a:xfrm>
          <a:prstGeom prst="rect">
            <a:avLst/>
          </a:prstGeom>
          <a:noFill/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>
              <a:spcBef>
                <a:spcPct val="0"/>
              </a:spcBef>
              <a:buNone/>
            </a:pP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＊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我要教你们勇敢的笑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这句话中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笑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的内涵是什么？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spcBef>
                <a:spcPct val="0"/>
              </a:spcBef>
              <a:buNone/>
            </a:pP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spcBef>
                <a:spcPct val="0"/>
              </a:spcBef>
              <a:buNone/>
            </a:pP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spcBef>
                <a:spcPct val="0"/>
              </a:spcBef>
              <a:buNone/>
            </a:pP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spcBef>
                <a:spcPct val="0"/>
              </a:spcBef>
              <a:buNone/>
            </a:pP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＊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只要旗子笑，春天的声音就有了／只要你们笑，大地的希望就有了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句中的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旗子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春天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象征什么？这两句诗应该如何理解</a:t>
            </a:r>
            <a:r>
              <a:rPr lang="en-US" altLang="zh-CN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spcBef>
                <a:spcPct val="0"/>
              </a:spcBef>
              <a:buNone/>
            </a:pPr>
            <a:endParaRPr lang="en-US" altLang="zh-CN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spcBef>
                <a:spcPct val="0"/>
              </a:spcBef>
              <a:buNone/>
            </a:pPr>
            <a:endParaRPr lang="en-US" altLang="zh-CN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spcBef>
                <a:spcPct val="0"/>
              </a:spcBef>
              <a:buNone/>
            </a:pPr>
            <a:endParaRPr lang="en-US" altLang="zh-CN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spcBef>
                <a:spcPct val="0"/>
              </a:spcBef>
              <a:buNone/>
            </a:pPr>
            <a:endParaRPr lang="en-US" altLang="zh-CN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spcBef>
                <a:spcPct val="0"/>
              </a:spcBef>
              <a:buNone/>
            </a:pPr>
            <a:endParaRPr lang="en-US" altLang="zh-CN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0115" name="Text Box 3"/>
          <p:cNvSpPr txBox="1"/>
          <p:nvPr/>
        </p:nvSpPr>
        <p:spPr>
          <a:xfrm>
            <a:off x="611188" y="1773238"/>
            <a:ext cx="8064500" cy="1073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15000"/>
              </a:lnSpc>
              <a:spcBef>
                <a:spcPct val="0"/>
              </a:spcBef>
              <a:buNone/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笑代表一种快乐幸福、乐观向上的态度，是诗人鼓励孩子们要乐观向上地生活。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220" name="Text Box 5"/>
          <p:cNvSpPr txBox="1"/>
          <p:nvPr/>
        </p:nvSpPr>
        <p:spPr>
          <a:xfrm>
            <a:off x="3276600" y="328613"/>
            <a:ext cx="31686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None/>
            </a:pPr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 容 探 究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0118" name="Text Box 6"/>
          <p:cNvSpPr txBox="1"/>
          <p:nvPr/>
        </p:nvSpPr>
        <p:spPr>
          <a:xfrm>
            <a:off x="684213" y="4365625"/>
            <a:ext cx="8135937" cy="1735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15000"/>
              </a:lnSpc>
              <a:buNone/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红旗象征国家。春天象征青少年。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15000"/>
              </a:lnSpc>
              <a:buNone/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只要孩子们能够勇敢地表达出要求自由、幸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15000"/>
              </a:lnSpc>
              <a:buNone/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福的愿望，祖国就有希望了。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01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01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901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901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5" grpId="0"/>
      <p:bldP spid="9011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Text Box 2"/>
          <p:cNvSpPr txBox="1"/>
          <p:nvPr/>
        </p:nvSpPr>
        <p:spPr>
          <a:xfrm>
            <a:off x="0" y="1196975"/>
            <a:ext cx="9144000" cy="4862513"/>
          </a:xfrm>
          <a:prstGeom prst="rect">
            <a:avLst/>
          </a:prstGeom>
          <a:noFill/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>
              <a:spcBef>
                <a:spcPct val="0"/>
              </a:spcBef>
              <a:buNone/>
            </a:pPr>
            <a:r>
              <a:rPr lang="zh-CN" altLang="en-US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＊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请按雨的行踪：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雨前</a:t>
            </a:r>
            <a:r>
              <a:rPr lang="en-US" altLang="zh-CN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----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雨中</a:t>
            </a:r>
            <a:r>
              <a:rPr lang="en-US" altLang="zh-CN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----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雨教</a:t>
            </a:r>
            <a:r>
              <a:rPr lang="en-US" altLang="zh-CN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----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雨息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把诗分成四个部分并归纳段意。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spcBef>
                <a:spcPct val="0"/>
              </a:spcBef>
              <a:buNone/>
            </a:pP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spcBef>
                <a:spcPct val="0"/>
              </a:spcBef>
              <a:buNone/>
            </a:pP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spcBef>
                <a:spcPct val="0"/>
              </a:spcBef>
              <a:buNone/>
            </a:pP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spcBef>
                <a:spcPct val="0"/>
              </a:spcBef>
              <a:buNone/>
            </a:pP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spcBef>
                <a:spcPct val="0"/>
              </a:spcBef>
              <a:buNone/>
            </a:pP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spcBef>
                <a:spcPct val="0"/>
              </a:spcBef>
              <a:buNone/>
            </a:pP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spcBef>
                <a:spcPct val="0"/>
              </a:spcBef>
              <a:buNone/>
            </a:pP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spcBef>
                <a:spcPct val="0"/>
              </a:spcBef>
              <a:buNone/>
            </a:pP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spcBef>
                <a:spcPct val="0"/>
              </a:spcBef>
              <a:buNone/>
            </a:pPr>
            <a:endParaRPr lang="en-US" altLang="zh-CN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43" name="Text Box 5"/>
          <p:cNvSpPr txBox="1"/>
          <p:nvPr/>
        </p:nvSpPr>
        <p:spPr>
          <a:xfrm>
            <a:off x="3419475" y="328613"/>
            <a:ext cx="31686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None/>
            </a:pPr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 构 探 究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143" name="Text Box 7"/>
          <p:cNvSpPr txBox="1"/>
          <p:nvPr/>
        </p:nvSpPr>
        <p:spPr>
          <a:xfrm>
            <a:off x="34925" y="2133600"/>
            <a:ext cx="3025775" cy="3451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50000"/>
              </a:lnSpc>
              <a:spcBef>
                <a:spcPct val="50000"/>
              </a:spcBef>
              <a:buNone/>
            </a:pP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55000"/>
              </a:lnSpc>
              <a:spcBef>
                <a:spcPct val="50000"/>
              </a:spcBef>
              <a:buNone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（雨前）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—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(1)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55000"/>
              </a:lnSpc>
              <a:spcBef>
                <a:spcPct val="50000"/>
              </a:spcBef>
              <a:buNone/>
            </a:pP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55000"/>
              </a:lnSpc>
              <a:spcBef>
                <a:spcPct val="50000"/>
              </a:spcBef>
              <a:buNone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（雨中）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(2345)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55000"/>
              </a:lnSpc>
              <a:spcBef>
                <a:spcPct val="50000"/>
              </a:spcBef>
              <a:buNone/>
            </a:pP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55000"/>
              </a:lnSpc>
              <a:spcBef>
                <a:spcPct val="50000"/>
              </a:spcBef>
              <a:buNone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（雨教）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(678)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55000"/>
              </a:lnSpc>
              <a:spcBef>
                <a:spcPct val="50000"/>
              </a:spcBef>
              <a:buNone/>
            </a:pP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55000"/>
              </a:lnSpc>
              <a:spcBef>
                <a:spcPct val="50000"/>
              </a:spcBef>
              <a:buNone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（雨息）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144" name="Text Box 8"/>
          <p:cNvSpPr txBox="1"/>
          <p:nvPr/>
        </p:nvSpPr>
        <p:spPr>
          <a:xfrm>
            <a:off x="2987675" y="2466975"/>
            <a:ext cx="60848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  <a:spcBef>
                <a:spcPct val="50000"/>
              </a:spcBef>
              <a:buNone/>
            </a:pP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写春雨来前大地萧条，也因大地萧条，才来探访大地。</a:t>
            </a:r>
            <a:endParaRPr lang="zh-CN" altLang="en-US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145" name="Text Box 9"/>
          <p:cNvSpPr txBox="1"/>
          <p:nvPr/>
        </p:nvSpPr>
        <p:spPr>
          <a:xfrm>
            <a:off x="3030538" y="3284538"/>
            <a:ext cx="59055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  <a:spcBef>
                <a:spcPct val="50000"/>
              </a:spcBef>
              <a:buNone/>
            </a:pP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写春雨来临，大地更新，春雨的来临为大地带来了欢乐。</a:t>
            </a:r>
            <a:endParaRPr lang="zh-CN" altLang="en-US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146" name="Text Box 10"/>
          <p:cNvSpPr txBox="1"/>
          <p:nvPr/>
        </p:nvSpPr>
        <p:spPr>
          <a:xfrm>
            <a:off x="3044825" y="4221163"/>
            <a:ext cx="59055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  <a:spcBef>
                <a:spcPct val="50000"/>
              </a:spcBef>
              <a:buNone/>
            </a:pP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写春雨告知儿童自己曾在笑中长大，教儿童要勇敢面对生活、幸福成长。</a:t>
            </a:r>
            <a:endParaRPr lang="zh-CN" altLang="en-US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147" name="Text Box 11"/>
          <p:cNvSpPr txBox="1"/>
          <p:nvPr/>
        </p:nvSpPr>
        <p:spPr>
          <a:xfrm>
            <a:off x="3044825" y="5157788"/>
            <a:ext cx="59055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  <a:spcBef>
                <a:spcPct val="50000"/>
              </a:spcBef>
              <a:buNone/>
            </a:pP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写春雨向儿童们表达自己的最大心愿。</a:t>
            </a:r>
            <a:endParaRPr lang="zh-CN" altLang="en-US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1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1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1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911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911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911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911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911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911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911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911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911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911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911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911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3" grpId="0"/>
      <p:bldP spid="91144" grpId="0"/>
      <p:bldP spid="91145" grpId="0"/>
      <p:bldP spid="91146" grpId="0"/>
      <p:bldP spid="9114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 Box 2"/>
          <p:cNvSpPr txBox="1"/>
          <p:nvPr/>
        </p:nvSpPr>
        <p:spPr>
          <a:xfrm>
            <a:off x="0" y="1524000"/>
            <a:ext cx="9144000" cy="4708525"/>
          </a:xfrm>
          <a:prstGeom prst="rect">
            <a:avLst/>
          </a:prstGeom>
          <a:noFill/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>
              <a:spcBef>
                <a:spcPct val="0"/>
              </a:spcBef>
              <a:buNone/>
            </a:pPr>
            <a:r>
              <a:rPr lang="en-US" altLang="zh-CN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、这首诗运用了什么修辞方法？有什么作用？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spcBef>
                <a:spcPct val="0"/>
              </a:spcBef>
              <a:buNone/>
            </a:pPr>
            <a:endParaRPr lang="zh-CN" altLang="en-US" sz="24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spcBef>
                <a:spcPct val="0"/>
              </a:spcBef>
              <a:buNone/>
            </a:pPr>
            <a:endParaRPr lang="zh-CN" altLang="en-US" sz="24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spcBef>
                <a:spcPct val="0"/>
              </a:spcBef>
              <a:buNone/>
            </a:pPr>
            <a:endParaRPr lang="en-US" altLang="zh-CN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spcBef>
                <a:spcPct val="0"/>
              </a:spcBef>
              <a:buNone/>
            </a:pPr>
            <a:r>
              <a:rPr lang="en-US" altLang="zh-CN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．春雨到来的前后，大地的景色有什么变化吗</a:t>
            </a:r>
            <a:r>
              <a:rPr lang="en-US" altLang="zh-CN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spcBef>
                <a:spcPct val="0"/>
              </a:spcBef>
              <a:buNone/>
            </a:pPr>
            <a:endParaRPr lang="en-US" altLang="zh-CN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spcBef>
                <a:spcPct val="0"/>
              </a:spcBef>
              <a:buNone/>
            </a:pPr>
            <a:endParaRPr lang="en-US" altLang="zh-CN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spcBef>
                <a:spcPct val="0"/>
              </a:spcBef>
              <a:buNone/>
            </a:pPr>
            <a:endParaRPr lang="en-US" altLang="zh-CN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spcBef>
                <a:spcPct val="0"/>
              </a:spcBef>
              <a:buNone/>
            </a:pPr>
            <a:r>
              <a:rPr lang="en-US" altLang="zh-CN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、第一段和第五段是怎样相互照应的？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spcBef>
                <a:spcPct val="0"/>
              </a:spcBef>
              <a:buNone/>
            </a:pP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spcBef>
                <a:spcPct val="0"/>
              </a:spcBef>
              <a:buNone/>
            </a:pPr>
            <a:endParaRPr lang="en-US" altLang="zh-CN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267" name="Text Box 5"/>
          <p:cNvSpPr txBox="1"/>
          <p:nvPr/>
        </p:nvSpPr>
        <p:spPr>
          <a:xfrm>
            <a:off x="3203575" y="328613"/>
            <a:ext cx="33845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None/>
            </a:pPr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 法 探 究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625" y="2214563"/>
            <a:ext cx="8358188" cy="14224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运用拟人的修辞手法，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让人感到亲切，充满欢快情趣，切合儿童心理，能打动孩子们的心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——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吸引儿童读者。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313" y="3786188"/>
            <a:ext cx="8358188" cy="14224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春雨到来前，大地一片萧条；春雨来临后，大地更新，充满了生机和欢乐。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5435600"/>
            <a:ext cx="8715375" cy="461963"/>
          </a:xfrm>
          <a:prstGeom prst="rect">
            <a:avLst/>
          </a:prstGeom>
          <a:noFill/>
        </p:spPr>
        <p:txBody>
          <a:bodyPr>
            <a:spAutoFit/>
          </a:bodyPr>
          <a:p>
            <a:pPr lvl="0" eaLnBrk="1" hangingPunct="1"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方正启体简体" pitchFamily="65" charset="-122"/>
              </a:rPr>
              <a:t>      雨探访四月的大地，给万物带来生机，雨是春天的使者。</a:t>
            </a:r>
            <a:endParaRPr lang="zh-CN" altLang="en-US" sz="2400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ea typeface="方正启体简体" pitchFamily="65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 Box 2"/>
          <p:cNvSpPr txBox="1"/>
          <p:nvPr/>
        </p:nvSpPr>
        <p:spPr>
          <a:xfrm>
            <a:off x="0" y="1196975"/>
            <a:ext cx="9144000" cy="4737100"/>
          </a:xfrm>
          <a:prstGeom prst="rect">
            <a:avLst/>
          </a:prstGeom>
          <a:noFill/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en-US" altLang="zh-CN"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、请你说说这首诗的主旨。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25000"/>
              </a:lnSpc>
              <a:spcBef>
                <a:spcPct val="0"/>
              </a:spcBef>
              <a:buNone/>
            </a:pP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25000"/>
              </a:lnSpc>
              <a:spcBef>
                <a:spcPct val="0"/>
              </a:spcBef>
              <a:buNone/>
            </a:pP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25000"/>
              </a:lnSpc>
              <a:spcBef>
                <a:spcPct val="0"/>
              </a:spcBef>
              <a:buNone/>
            </a:pP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25000"/>
              </a:lnSpc>
              <a:spcBef>
                <a:spcPct val="0"/>
              </a:spcBef>
              <a:buNone/>
            </a:pP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、你认为诗歌的主旨是应该含蓄婉转，还是应该清楚明白</a:t>
            </a:r>
            <a:r>
              <a:rPr lang="en-US" altLang="zh-CN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25000"/>
              </a:lnSpc>
              <a:spcBef>
                <a:spcPct val="0"/>
              </a:spcBef>
              <a:buNone/>
            </a:pPr>
            <a:endParaRPr lang="en-US" altLang="zh-CN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spcBef>
                <a:spcPct val="0"/>
              </a:spcBef>
              <a:buNone/>
            </a:pPr>
            <a:r>
              <a:rPr lang="en-US" altLang="zh-CN"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en-US" altLang="zh-CN" sz="24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91" name="Text Box 5"/>
          <p:cNvSpPr txBox="1"/>
          <p:nvPr/>
        </p:nvSpPr>
        <p:spPr>
          <a:xfrm>
            <a:off x="3563938" y="328613"/>
            <a:ext cx="28082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None/>
            </a:pPr>
            <a:r>
              <a:rPr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 旨 探 究</a:t>
            </a:r>
            <a:endParaRPr lang="zh-CN" altLang="en-US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292" name="Picture 7" descr="2004121615598710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308725"/>
            <a:ext cx="9144000" cy="381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:\新建文件夹\u=822469758,2804694771&amp;fm=52&amp;gp=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352800" y="0"/>
            <a:ext cx="4800600" cy="1143000"/>
          </a:xfrm>
        </p:spPr>
        <p:txBody>
          <a:bodyPr/>
          <a:lstStyle/>
          <a:p>
            <a:r>
              <a:rPr lang="zh-CN" altLang="en-US" sz="4800" b="1">
                <a:solidFill>
                  <a:srgbClr val="CC0000"/>
                </a:solidFill>
                <a:ea typeface="隶书" panose="02010509060101010101" pitchFamily="49" charset="-122"/>
              </a:rPr>
              <a:t>春夜喜雨</a:t>
            </a:r>
            <a:endParaRPr lang="zh-CN" altLang="en-US" sz="4800" b="1">
              <a:solidFill>
                <a:srgbClr val="CC0000"/>
              </a:solidFill>
              <a:ea typeface="隶书" panose="02010509060101010101" pitchFamily="49" charset="-122"/>
            </a:endParaRP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3200400" y="838200"/>
            <a:ext cx="5715000" cy="31130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altLang="en-US" sz="3600" dirty="0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好雨知时节， 当春乃发生。 </a:t>
            </a:r>
            <a:endParaRPr lang="zh-CN" altLang="en-US" sz="3600" dirty="0">
              <a:solidFill>
                <a:srgbClr val="000066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lang="zh-CN" altLang="en-US" sz="3600" dirty="0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随风潜入夜，润物细无声。</a:t>
            </a:r>
            <a:endParaRPr lang="zh-CN" altLang="en-US" sz="3600" dirty="0">
              <a:solidFill>
                <a:srgbClr val="000066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lang="zh-CN" altLang="en-US" sz="3600" dirty="0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野径云俱黑，江船火独明。</a:t>
            </a:r>
            <a:endParaRPr lang="zh-CN" altLang="en-US" sz="3600" dirty="0">
              <a:solidFill>
                <a:srgbClr val="000066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lang="zh-CN" altLang="en-US" sz="3600" dirty="0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晓看红湿处，花重锦官城。</a:t>
            </a:r>
            <a:endParaRPr lang="zh-CN" altLang="en-US" sz="3600" dirty="0">
              <a:solidFill>
                <a:srgbClr val="000066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utoUpdateAnimBg="0"/>
      <p:bldP spid="3077" grpId="0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1676400" y="1312863"/>
            <a:ext cx="6054725" cy="44783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i="1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en-US" sz="3200" i="1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细腻精巧的语言美</a:t>
            </a:r>
            <a:endParaRPr lang="zh-CN" altLang="en-US" sz="3200" i="1">
              <a:solidFill>
                <a:srgbClr val="0000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3200">
                <a:solidFill>
                  <a:srgbClr val="CC00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</a:t>
            </a:r>
            <a:r>
              <a:rPr lang="zh-CN" altLang="en-US" sz="3200">
                <a:solidFill>
                  <a:srgbClr val="CC00CC"/>
                </a:solidFill>
                <a:ea typeface="华文新魏" panose="02010800040101010101" pitchFamily="2" charset="-122"/>
              </a:rPr>
              <a:t>“</a:t>
            </a:r>
            <a:r>
              <a:rPr lang="zh-CN" altLang="en-US" sz="3200">
                <a:solidFill>
                  <a:srgbClr val="CC00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我的爱心像丝缕那样把天地织</a:t>
            </a:r>
            <a:endParaRPr lang="zh-CN" altLang="en-US" sz="3200">
              <a:solidFill>
                <a:srgbClr val="CC00CC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3200">
                <a:solidFill>
                  <a:srgbClr val="CC00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在一起</a:t>
            </a:r>
            <a:r>
              <a:rPr lang="zh-CN" altLang="en-US" sz="3200">
                <a:solidFill>
                  <a:srgbClr val="CC00CC"/>
                </a:solidFill>
                <a:ea typeface="华文新魏" panose="02010800040101010101" pitchFamily="2" charset="-122"/>
              </a:rPr>
              <a:t>”</a:t>
            </a:r>
            <a:endParaRPr lang="zh-CN" altLang="en-US" sz="3200">
              <a:solidFill>
                <a:srgbClr val="CC00CC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en-US" altLang="zh-CN" sz="3200" i="1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lang="zh-CN" altLang="en-US" sz="3200" i="1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拟人化手法</a:t>
            </a:r>
            <a:endParaRPr lang="zh-CN" altLang="en-US" sz="3200" i="1">
              <a:solidFill>
                <a:srgbClr val="0000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3200">
                <a:solidFill>
                  <a:srgbClr val="CC00CC"/>
                </a:solidFill>
                <a:ea typeface="华文新魏" panose="02010800040101010101" pitchFamily="2" charset="-122"/>
              </a:rPr>
              <a:t>“</a:t>
            </a:r>
            <a:r>
              <a:rPr lang="zh-CN" altLang="en-US" sz="3200">
                <a:solidFill>
                  <a:srgbClr val="CC00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我来了，我走得很轻，而且温声</a:t>
            </a:r>
            <a:endParaRPr lang="zh-CN" altLang="en-US" sz="3200">
              <a:solidFill>
                <a:srgbClr val="CC00CC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3200">
                <a:solidFill>
                  <a:srgbClr val="CC00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细语的</a:t>
            </a:r>
            <a:r>
              <a:rPr lang="zh-CN" altLang="en-US" sz="3200">
                <a:solidFill>
                  <a:srgbClr val="CC00CC"/>
                </a:solidFill>
                <a:ea typeface="华文新魏" panose="02010800040101010101" pitchFamily="2" charset="-122"/>
              </a:rPr>
              <a:t>”</a:t>
            </a:r>
            <a:endParaRPr lang="zh-CN" altLang="en-US" sz="3200">
              <a:solidFill>
                <a:srgbClr val="CC00CC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3200">
                <a:solidFill>
                  <a:srgbClr val="CC00CC"/>
                </a:solidFill>
                <a:ea typeface="华文新魏" panose="02010800040101010101" pitchFamily="2" charset="-122"/>
              </a:rPr>
              <a:t>“</a:t>
            </a:r>
            <a:r>
              <a:rPr lang="zh-CN" altLang="en-US" sz="3200">
                <a:solidFill>
                  <a:srgbClr val="CC00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柳条儿见了我笑弯了腰啊</a:t>
            </a:r>
            <a:endParaRPr lang="zh-CN" altLang="en-US" sz="3200">
              <a:solidFill>
                <a:srgbClr val="CC00CC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3200">
                <a:solidFill>
                  <a:srgbClr val="CC00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石狮子见了我笑出了泪啊</a:t>
            </a:r>
            <a:endParaRPr lang="zh-CN" altLang="en-US" sz="3200">
              <a:solidFill>
                <a:srgbClr val="CC00CC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3200">
                <a:solidFill>
                  <a:srgbClr val="CC00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小燕子见了我笑斜了翅膀啊</a:t>
            </a:r>
            <a:r>
              <a:rPr lang="zh-CN" altLang="en-US" sz="3200">
                <a:solidFill>
                  <a:srgbClr val="CC00CC"/>
                </a:solidFill>
                <a:ea typeface="华文新魏" panose="02010800040101010101" pitchFamily="2" charset="-122"/>
              </a:rPr>
              <a:t>”</a:t>
            </a:r>
            <a:endParaRPr lang="zh-CN" altLang="en-US" sz="3200">
              <a:solidFill>
                <a:srgbClr val="CC00CC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1600200" y="609600"/>
            <a:ext cx="1828800" cy="579438"/>
          </a:xfrm>
          <a:prstGeom prst="rect">
            <a:avLst/>
          </a:prstGeom>
          <a:gradFill rotWithShape="0">
            <a:gsLst>
              <a:gs pos="0">
                <a:srgbClr val="FF00FF"/>
              </a:gs>
              <a:gs pos="50000">
                <a:schemeClr val="bg1"/>
              </a:gs>
              <a:gs pos="100000">
                <a:srgbClr val="FF00FF"/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欣赏品味</a:t>
            </a:r>
            <a:endParaRPr lang="zh-CN" altLang="en-US" sz="3200">
              <a:solidFill>
                <a:srgbClr val="FF33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20041423532574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WordArt 28"/>
          <p:cNvSpPr>
            <a:spLocks noChangeArrowheads="1" noChangeShapeType="1" noTextEdit="1"/>
          </p:cNvSpPr>
          <p:nvPr/>
        </p:nvSpPr>
        <p:spPr bwMode="auto">
          <a:xfrm>
            <a:off x="1785918" y="1785926"/>
            <a:ext cx="2857520" cy="250033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5998"/>
              </a:avLst>
            </a:prstTxWarp>
          </a:bodyPr>
          <a:lstStyle/>
          <a:p>
            <a:pPr algn="ctr"/>
            <a:r>
              <a:rPr lang="zh-CN" altLang="en-US" sz="4400" kern="10" dirty="0">
                <a:ln w="12700">
                  <a:solidFill>
                    <a:srgbClr val="000080"/>
                  </a:solidFill>
                  <a:round/>
                </a:ln>
                <a:gradFill rotWithShape="0"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雨说</a:t>
            </a:r>
            <a:endParaRPr lang="zh-CN" altLang="en-US" sz="4400" kern="10" dirty="0">
              <a:ln w="12700">
                <a:solidFill>
                  <a:srgbClr val="000080"/>
                </a:solidFill>
                <a:round/>
              </a:ln>
              <a:gradFill rotWithShape="0"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1"/>
              </a:gradFill>
              <a:effectLst>
                <a:outerShdw dist="35921" dir="2700000" sy="50000" kx="2115830" algn="bl" rotWithShape="0">
                  <a:srgbClr val="C0C0C0"/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57686" y="3357561"/>
            <a:ext cx="235745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郑愁予</a:t>
            </a:r>
            <a:endParaRPr lang="zh-CN" altLang="en-US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newsflash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09511216359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2910" y="1643050"/>
            <a:ext cx="88036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享</a:t>
            </a:r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57488" y="1785926"/>
            <a:ext cx="121444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受</a:t>
            </a:r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29058" y="3357562"/>
            <a:ext cx="7858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雨</a:t>
            </a:r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72198" y="3857628"/>
            <a:ext cx="9286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吧</a:t>
            </a:r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58082" y="485776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！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" name="秘密花园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8596" y="5357826"/>
            <a:ext cx="1428760" cy="1019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7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numSld="7">
                <p:cTn id="9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D:\新建文6\39-1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642974" y="0"/>
            <a:ext cx="10287072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-2357486" y="0"/>
            <a:ext cx="978700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雨前。。。。</a:t>
            </a:r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00927_d6c45629f60b03beeb83N5EcJUsnkWHI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857288" y="2967335"/>
            <a:ext cx="95726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等待着、等待着。。。。</a:t>
            </a:r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2003911118166896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2357422" y="857232"/>
            <a:ext cx="507209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雨中。。。。</a:t>
            </a:r>
            <a:endParaRPr lang="en-US" altLang="zh-CN" sz="54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57752" y="1857364"/>
            <a:ext cx="4000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ransition advTm="20000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Leaves Background">
  <a:themeElements>
    <a:clrScheme name="Papi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Mé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é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Papier">
    <a:dk1>
      <a:sysClr val="windowText" lastClr="000000"/>
    </a:dk1>
    <a:lt1>
      <a:sysClr val="window" lastClr="FFFFFF"/>
    </a:lt1>
    <a:dk2>
      <a:srgbClr val="444D26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ppt/theme/themeOverride10.xml><?xml version="1.0" encoding="utf-8"?>
<a:themeOverride xmlns:a="http://schemas.openxmlformats.org/drawingml/2006/main">
  <a:clrScheme name="Papier">
    <a:dk1>
      <a:sysClr val="windowText" lastClr="000000"/>
    </a:dk1>
    <a:lt1>
      <a:sysClr val="window" lastClr="FFFFFF"/>
    </a:lt1>
    <a:dk2>
      <a:srgbClr val="444D26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ppt/theme/themeOverride11.xml><?xml version="1.0" encoding="utf-8"?>
<a:themeOverride xmlns:a="http://schemas.openxmlformats.org/drawingml/2006/main">
  <a:clrScheme name="Papier">
    <a:dk1>
      <a:sysClr val="windowText" lastClr="000000"/>
    </a:dk1>
    <a:lt1>
      <a:sysClr val="window" lastClr="FFFFFF"/>
    </a:lt1>
    <a:dk2>
      <a:srgbClr val="444D26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ppt/theme/themeOverride12.xml><?xml version="1.0" encoding="utf-8"?>
<a:themeOverride xmlns:a="http://schemas.openxmlformats.org/drawingml/2006/main">
  <a:clrScheme name="Papier">
    <a:dk1>
      <a:sysClr val="windowText" lastClr="000000"/>
    </a:dk1>
    <a:lt1>
      <a:sysClr val="window" lastClr="FFFFFF"/>
    </a:lt1>
    <a:dk2>
      <a:srgbClr val="444D26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ppt/theme/themeOverride13.xml><?xml version="1.0" encoding="utf-8"?>
<a:themeOverride xmlns:a="http://schemas.openxmlformats.org/drawingml/2006/main">
  <a:clrScheme name="Papier">
    <a:dk1>
      <a:sysClr val="windowText" lastClr="000000"/>
    </a:dk1>
    <a:lt1>
      <a:sysClr val="window" lastClr="FFFFFF"/>
    </a:lt1>
    <a:dk2>
      <a:srgbClr val="444D26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ppt/theme/themeOverride2.xml><?xml version="1.0" encoding="utf-8"?>
<a:themeOverride xmlns:a="http://schemas.openxmlformats.org/drawingml/2006/main">
  <a:clrScheme name="Papier">
    <a:dk1>
      <a:sysClr val="windowText" lastClr="000000"/>
    </a:dk1>
    <a:lt1>
      <a:sysClr val="window" lastClr="FFFFFF"/>
    </a:lt1>
    <a:dk2>
      <a:srgbClr val="444D26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ppt/theme/themeOverride3.xml><?xml version="1.0" encoding="utf-8"?>
<a:themeOverride xmlns:a="http://schemas.openxmlformats.org/drawingml/2006/main">
  <a:clrScheme name="Papier">
    <a:dk1>
      <a:sysClr val="windowText" lastClr="000000"/>
    </a:dk1>
    <a:lt1>
      <a:sysClr val="window" lastClr="FFFFFF"/>
    </a:lt1>
    <a:dk2>
      <a:srgbClr val="444D26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ppt/theme/themeOverride4.xml><?xml version="1.0" encoding="utf-8"?>
<a:themeOverride xmlns:a="http://schemas.openxmlformats.org/drawingml/2006/main">
  <a:clrScheme name="Papier">
    <a:dk1>
      <a:sysClr val="windowText" lastClr="000000"/>
    </a:dk1>
    <a:lt1>
      <a:sysClr val="window" lastClr="FFFFFF"/>
    </a:lt1>
    <a:dk2>
      <a:srgbClr val="444D26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ppt/theme/themeOverride5.xml><?xml version="1.0" encoding="utf-8"?>
<a:themeOverride xmlns:a="http://schemas.openxmlformats.org/drawingml/2006/main">
  <a:clrScheme name="Papier">
    <a:dk1>
      <a:sysClr val="windowText" lastClr="000000"/>
    </a:dk1>
    <a:lt1>
      <a:sysClr val="window" lastClr="FFFFFF"/>
    </a:lt1>
    <a:dk2>
      <a:srgbClr val="444D26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ppt/theme/themeOverride6.xml><?xml version="1.0" encoding="utf-8"?>
<a:themeOverride xmlns:a="http://schemas.openxmlformats.org/drawingml/2006/main">
  <a:clrScheme name="Papier">
    <a:dk1>
      <a:sysClr val="windowText" lastClr="000000"/>
    </a:dk1>
    <a:lt1>
      <a:sysClr val="window" lastClr="FFFFFF"/>
    </a:lt1>
    <a:dk2>
      <a:srgbClr val="444D26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ppt/theme/themeOverride7.xml><?xml version="1.0" encoding="utf-8"?>
<a:themeOverride xmlns:a="http://schemas.openxmlformats.org/drawingml/2006/main">
  <a:clrScheme name="Papier">
    <a:dk1>
      <a:sysClr val="windowText" lastClr="000000"/>
    </a:dk1>
    <a:lt1>
      <a:sysClr val="window" lastClr="FFFFFF"/>
    </a:lt1>
    <a:dk2>
      <a:srgbClr val="444D26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ppt/theme/themeOverride8.xml><?xml version="1.0" encoding="utf-8"?>
<a:themeOverride xmlns:a="http://schemas.openxmlformats.org/drawingml/2006/main">
  <a:clrScheme name="Papier">
    <a:dk1>
      <a:sysClr val="windowText" lastClr="000000"/>
    </a:dk1>
    <a:lt1>
      <a:sysClr val="window" lastClr="FFFFFF"/>
    </a:lt1>
    <a:dk2>
      <a:srgbClr val="444D26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ppt/theme/themeOverride9.xml><?xml version="1.0" encoding="utf-8"?>
<a:themeOverride xmlns:a="http://schemas.openxmlformats.org/drawingml/2006/main">
  <a:clrScheme name="Papier">
    <a:dk1>
      <a:sysClr val="windowText" lastClr="000000"/>
    </a:dk1>
    <a:lt1>
      <a:sysClr val="window" lastClr="FFFFFF"/>
    </a:lt1>
    <a:dk2>
      <a:srgbClr val="444D26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2796</Words>
  <Application>WPS 演示</Application>
  <PresentationFormat>全屏显示(4:3)</PresentationFormat>
  <Paragraphs>376</Paragraphs>
  <Slides>40</Slides>
  <Notes>16</Notes>
  <HiddenSlides>0</HiddenSlides>
  <MMClips>1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40</vt:i4>
      </vt:variant>
    </vt:vector>
  </HeadingPairs>
  <TitlesOfParts>
    <vt:vector size="65" baseType="lpstr">
      <vt:lpstr>Arial</vt:lpstr>
      <vt:lpstr>宋体</vt:lpstr>
      <vt:lpstr>Wingdings</vt:lpstr>
      <vt:lpstr>Tw Cen MT</vt:lpstr>
      <vt:lpstr>Wingdings 2</vt:lpstr>
      <vt:lpstr>Wingdings</vt:lpstr>
      <vt:lpstr>幼圆</vt:lpstr>
      <vt:lpstr>华文中宋</vt:lpstr>
      <vt:lpstr>隶书</vt:lpstr>
      <vt:lpstr>华文行楷</vt:lpstr>
      <vt:lpstr>华文细黑</vt:lpstr>
      <vt:lpstr>方正姚体</vt:lpstr>
      <vt:lpstr>方正启体简体</vt:lpstr>
      <vt:lpstr>方正硬笔行书简体</vt:lpstr>
      <vt:lpstr>Times New Roman</vt:lpstr>
      <vt:lpstr>华文新魏</vt:lpstr>
      <vt:lpstr>Calibri</vt:lpstr>
      <vt:lpstr>微软雅黑</vt:lpstr>
      <vt:lpstr>华文仿宋</vt:lpstr>
      <vt:lpstr>黑体</vt:lpstr>
      <vt:lpstr>Arial</vt:lpstr>
      <vt:lpstr>楷体_GB2312</vt:lpstr>
      <vt:lpstr>新宋体</vt:lpstr>
      <vt:lpstr>Office 主题</vt:lpstr>
      <vt:lpstr>Leaves Background</vt:lpstr>
      <vt:lpstr>PowerPoint 演示文稿</vt:lpstr>
      <vt:lpstr>PowerPoint 演示文稿</vt:lpstr>
      <vt:lpstr>夜雨寄北</vt:lpstr>
      <vt:lpstr>春夜喜雨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Microsoft</dc:creator>
  <cp:lastModifiedBy>Administrator</cp:lastModifiedBy>
  <cp:revision>54</cp:revision>
  <dcterms:created xsi:type="dcterms:W3CDTF">2012-06-03T11:09:00Z</dcterms:created>
  <dcterms:modified xsi:type="dcterms:W3CDTF">2016-09-14T07:59:51Z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2052-10.1.0.5866</vt:lpwstr>
  </property>
</Properties>
</file>