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56" r:id="rId4"/>
    <p:sldId id="257" r:id="rId5"/>
    <p:sldId id="258" r:id="rId6"/>
    <p:sldId id="263" r:id="rId7"/>
    <p:sldId id="265" r:id="rId8"/>
    <p:sldId id="264" r:id="rId9"/>
    <p:sldId id="266" r:id="rId10"/>
    <p:sldId id="271" r:id="rId11"/>
    <p:sldId id="270" r:id="rId12"/>
    <p:sldId id="269" r:id="rId13"/>
    <p:sldId id="268" r:id="rId14"/>
    <p:sldId id="272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61290"/>
            <a:ext cx="10515600" cy="1325563"/>
          </a:xfrm>
        </p:spPr>
        <p:txBody>
          <a:bodyPr/>
          <a:p>
            <a:r>
              <a:rPr lang="en-US" altLang="zh-CN"/>
              <a:t>                                   </a:t>
            </a:r>
            <a:r>
              <a:rPr lang="zh-CN" altLang="en-US" sz="6600" b="1">
                <a:solidFill>
                  <a:schemeClr val="accent6">
                    <a:lumMod val="75000"/>
                  </a:schemeClr>
                </a:solidFill>
              </a:rPr>
              <a:t>竹里馆</a:t>
            </a:r>
            <a:endParaRPr lang="zh-CN" altLang="en-US" sz="66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3" descr="1-14052416024a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356995"/>
            <a:ext cx="11351895" cy="5440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en-US" altLang="zh-CN" b="1"/>
              <a:t>         </a:t>
            </a:r>
            <a:r>
              <a:rPr lang="zh-CN" altLang="en-US" b="1"/>
              <a:t>1、作者用什么修辞手法写自己“龙钟泪不干”？意在表达怎样的思想感情？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9103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4000" b="1"/>
              <a:t>         </a:t>
            </a:r>
            <a:r>
              <a:rPr lang="zh-CN" altLang="en-US" sz="4000" b="1"/>
              <a:t>夸张，“龙钟”是形容流泪的样子，这里是沾湿的意思，表达了诗人远涉边塞的思乡怀亲之情。</a:t>
            </a:r>
            <a:endParaRPr lang="zh-CN" altLang="en-US" sz="4000" b="1"/>
          </a:p>
        </p:txBody>
      </p:sp>
      <p:sp>
        <p:nvSpPr>
          <p:cNvPr id="4" name="文本框 3"/>
          <p:cNvSpPr txBox="1"/>
          <p:nvPr/>
        </p:nvSpPr>
        <p:spPr>
          <a:xfrm>
            <a:off x="838200" y="3423285"/>
            <a:ext cx="9443085" cy="1316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2</a:t>
            </a:r>
            <a:r>
              <a:rPr lang="zh-CN" altLang="en-US" sz="4000" b="1"/>
              <a:t>、</a:t>
            </a:r>
            <a:r>
              <a:rPr lang="zh-CN" altLang="en-US" sz="4000" b="1"/>
              <a:t>展开联想与想象，描绘一下前两句所展现的画面。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838200" y="4739640"/>
            <a:ext cx="10701655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</a:t>
            </a:r>
            <a:r>
              <a:rPr lang="zh-CN" altLang="en-US" sz="4000" b="1"/>
              <a:t>离开长安已经好多天了，回头一望，只觉长路漫漫，尘烟蔽天．诗人又思念起家乡和亲人，不禁掩面抽泣，泪水很快就沾湿了双袖。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4625" y="236220"/>
            <a:ext cx="11830685" cy="1316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 3</a:t>
            </a:r>
            <a:r>
              <a:rPr lang="zh-CN" altLang="en-US" sz="4000" b="1"/>
              <a:t>、</a:t>
            </a:r>
            <a:r>
              <a:rPr lang="zh-CN" altLang="en-US" sz="4000" b="1"/>
              <a:t>“凭君传语报平安” 表达了诗人怎样的心理？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174625" y="1246505"/>
            <a:ext cx="11431270" cy="14382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 b="1">
                <a:sym typeface="+mn-ea"/>
              </a:rPr>
              <a:t>         </a:t>
            </a:r>
            <a:r>
              <a:rPr lang="zh-CN" altLang="en-US" sz="4400" b="1">
                <a:sym typeface="+mn-ea"/>
              </a:rPr>
              <a:t>表达了诗人挂念亲人而又无可寄托，担心亲人挂念自己的复杂心理.</a:t>
            </a:r>
            <a:endParaRPr lang="zh-CN" altLang="en-US" sz="44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7035" y="2466340"/>
            <a:ext cx="11561445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4</a:t>
            </a:r>
            <a:r>
              <a:rPr lang="zh-CN" altLang="en-US" sz="4000" b="1"/>
              <a:t>、</a:t>
            </a:r>
            <a:r>
              <a:rPr lang="zh-CN" altLang="en-US" sz="4000" b="1"/>
              <a:t>一二句“龙钟”“泪不干”的浓重色彩与三四句“凭君传语报平安”的轻描淡写似乎有些矛盾，你是怎样理解的？</a:t>
            </a:r>
            <a:endParaRPr lang="zh-CN" altLang="en-US" sz="4000" b="1"/>
          </a:p>
        </p:txBody>
      </p:sp>
      <p:sp>
        <p:nvSpPr>
          <p:cNvPr id="7" name="文本框 6"/>
          <p:cNvSpPr txBox="1"/>
          <p:nvPr/>
        </p:nvSpPr>
        <p:spPr>
          <a:xfrm>
            <a:off x="407035" y="4392295"/>
            <a:ext cx="11365865" cy="2046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i="1"/>
              <a:t>          </a:t>
            </a:r>
            <a:r>
              <a:rPr lang="zh-CN" altLang="en-US" sz="3200" b="1"/>
              <a:t>不矛盾。“马上相逢”彼此行色匆匆，没有纸笔，赶紧托他捎回平安的口信，真切地表达了思家的深情。“传语”二字，寄托了诗人全部的思家之情；而“平安”二字，却是家人最挂怀的讯息。纯朴的描写流露出诗人远涉边塞的思乡怀亲之情。</a:t>
            </a:r>
            <a:endParaRPr lang="zh-CN" altLang="en-US" sz="3200" b="1" i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14680" y="294640"/>
            <a:ext cx="10055860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                             </a:t>
            </a:r>
            <a:r>
              <a:rPr lang="zh-CN" altLang="en-US" sz="4000" b="1"/>
              <a:t>晚春 </a:t>
            </a:r>
            <a:endParaRPr lang="zh-CN" altLang="en-US" sz="4000" b="1"/>
          </a:p>
          <a:p>
            <a:r>
              <a:rPr lang="zh-CN" altLang="en-US" sz="4000" b="1"/>
              <a:t>                                     韩愈</a:t>
            </a:r>
            <a:endParaRPr lang="zh-CN" altLang="en-US" sz="4400" b="1"/>
          </a:p>
          <a:p>
            <a:r>
              <a:rPr lang="zh-CN" altLang="en-US" sz="4000" b="1"/>
              <a:t>                        苹树知春不久归，</a:t>
            </a:r>
            <a:endParaRPr lang="zh-CN" altLang="en-US" sz="4000" b="1"/>
          </a:p>
          <a:p>
            <a:r>
              <a:rPr lang="zh-CN" altLang="en-US" sz="4000" b="1"/>
              <a:t>                        百般红紫斗芳菲。</a:t>
            </a:r>
            <a:endParaRPr lang="zh-CN" altLang="en-US" sz="4000" b="1"/>
          </a:p>
          <a:p>
            <a:r>
              <a:rPr lang="zh-CN" altLang="en-US" sz="4000" b="1"/>
              <a:t>                        杨花榆荚无才思，</a:t>
            </a:r>
            <a:endParaRPr lang="zh-CN" altLang="en-US" sz="4000" b="1"/>
          </a:p>
          <a:p>
            <a:r>
              <a:rPr lang="zh-CN" altLang="en-US" sz="4000" b="1"/>
              <a:t>                        惟解漫天作雪飞。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1124585" y="4049395"/>
            <a:ext cx="9674225" cy="8293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b="1"/>
              <a:t>1</a:t>
            </a:r>
            <a:r>
              <a:rPr lang="zh-CN" altLang="en-US" sz="4800" b="1"/>
              <a:t>、</a:t>
            </a:r>
            <a:r>
              <a:rPr lang="zh-CN" altLang="en-US" sz="4800" b="1"/>
              <a:t>全诗抒发了作者是么样的情感？</a:t>
            </a:r>
            <a:endParaRPr lang="zh-CN" altLang="en-US" sz="4800" b="1"/>
          </a:p>
        </p:txBody>
      </p:sp>
      <p:sp>
        <p:nvSpPr>
          <p:cNvPr id="6" name="文本框 5"/>
          <p:cNvSpPr txBox="1"/>
          <p:nvPr/>
        </p:nvSpPr>
        <p:spPr>
          <a:xfrm>
            <a:off x="4393565" y="4878705"/>
            <a:ext cx="1713230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恋春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p>
            <a:r>
              <a:rPr lang="en-US" altLang="zh-CN" b="1"/>
              <a:t>         2</a:t>
            </a:r>
            <a:r>
              <a:rPr lang="zh-CN" altLang="en-US" b="1"/>
              <a:t>、请说出“百般红紫斗芳菲”中的“斗”的修辞手法，并简析其妙处。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78117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4000" b="1"/>
              <a:t>         </a:t>
            </a:r>
            <a:r>
              <a:rPr lang="zh-CN" altLang="en-US" sz="4000" b="1"/>
              <a:t>拟人，赋予花木以人的性格，形象生动地写出了晚春时节花草树木竞相开花、争芳斗艳的美丽景象。</a:t>
            </a:r>
            <a:endParaRPr lang="zh-CN" altLang="en-US" sz="4000" b="1"/>
          </a:p>
        </p:txBody>
      </p:sp>
      <p:sp>
        <p:nvSpPr>
          <p:cNvPr id="4" name="文本框 3"/>
          <p:cNvSpPr txBox="1"/>
          <p:nvPr/>
        </p:nvSpPr>
        <p:spPr>
          <a:xfrm>
            <a:off x="666115" y="3606800"/>
            <a:ext cx="10860405" cy="1316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3</a:t>
            </a:r>
            <a:r>
              <a:rPr lang="zh-CN" altLang="en-US" sz="4000" b="1"/>
              <a:t>、请发挥想像，用自己的话描绘“扬花”“漫天作雪飞”的情景。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838200" y="4923155"/>
            <a:ext cx="10515600" cy="1316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</a:t>
            </a:r>
            <a:r>
              <a:rPr lang="zh-CN" altLang="en-US" sz="4000" b="1"/>
              <a:t>柳絮朵朵，像白雪一样，又轻又白，漫天飞舞，随风飘荡。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8190" y="123825"/>
            <a:ext cx="10708005" cy="4744720"/>
          </a:xfrm>
        </p:spPr>
        <p:txBody>
          <a:bodyPr>
            <a:noAutofit/>
          </a:bodyPr>
          <a:p>
            <a:r>
              <a:rPr lang="zh-CN" altLang="en-US" sz="6600"/>
              <a:t>竹里馆</a:t>
            </a:r>
            <a:endParaRPr lang="zh-CN" altLang="en-US" sz="6600"/>
          </a:p>
          <a:p>
            <a:r>
              <a:rPr lang="zh-CN" altLang="en-US" sz="6600"/>
              <a:t> </a:t>
            </a:r>
            <a:r>
              <a:rPr lang="zh-CN" altLang="en-US" sz="4000" b="1"/>
              <a:t>王维</a:t>
            </a:r>
            <a:endParaRPr lang="zh-CN" altLang="en-US" sz="4000" b="1"/>
          </a:p>
          <a:p>
            <a:r>
              <a:rPr lang="zh-CN" altLang="en-US" sz="6600"/>
              <a:t> </a:t>
            </a:r>
            <a:r>
              <a:rPr lang="zh-CN" altLang="en-US" sz="4800" b="1"/>
              <a:t>独坐</a:t>
            </a:r>
            <a:r>
              <a:rPr lang="zh-CN" altLang="en-US" sz="4800" b="1">
                <a:solidFill>
                  <a:srgbClr val="FF0000"/>
                </a:solidFill>
              </a:rPr>
              <a:t>幽</a:t>
            </a:r>
            <a:r>
              <a:rPr lang="zh-CN" altLang="en-US" sz="4800" b="1"/>
              <a:t>篁里，弹琴复长啸。</a:t>
            </a:r>
            <a:endParaRPr lang="zh-CN" altLang="en-US" sz="4800" b="1"/>
          </a:p>
          <a:p>
            <a:r>
              <a:rPr lang="zh-CN" altLang="en-US" sz="4800" b="1"/>
              <a:t> </a:t>
            </a:r>
            <a:r>
              <a:rPr lang="zh-CN" altLang="en-US" sz="4800" b="1">
                <a:solidFill>
                  <a:srgbClr val="FF0000"/>
                </a:solidFill>
              </a:rPr>
              <a:t>深</a:t>
            </a:r>
            <a:r>
              <a:rPr lang="zh-CN" altLang="en-US" sz="4800" b="1"/>
              <a:t>林人不知，明月来相照。</a:t>
            </a:r>
            <a:endParaRPr lang="zh-CN" altLang="en-US" sz="4800" b="1"/>
          </a:p>
        </p:txBody>
      </p:sp>
      <p:sp>
        <p:nvSpPr>
          <p:cNvPr id="4" name="文本框 3"/>
          <p:cNvSpPr txBox="1"/>
          <p:nvPr/>
        </p:nvSpPr>
        <p:spPr>
          <a:xfrm>
            <a:off x="141605" y="4171950"/>
            <a:ext cx="11908790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</a:t>
            </a:r>
            <a:r>
              <a:rPr lang="zh-CN" altLang="en-US" sz="4000" b="1"/>
              <a:t>译文：独自一人坐在幽深的竹林里，一边弹着</a:t>
            </a:r>
            <a:endParaRPr lang="zh-CN" altLang="en-US" sz="4000" b="1"/>
          </a:p>
          <a:p>
            <a:r>
              <a:rPr lang="zh-CN" altLang="en-US" sz="4000" b="1"/>
              <a:t>琴一边吹着口哨。在茂密幽深的竹林里，无人知晓，只有皎洁的明月在空中映照。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8105"/>
            <a:ext cx="10515600" cy="1889125"/>
          </a:xfrm>
        </p:spPr>
        <p:txBody>
          <a:bodyPr>
            <a:noAutofit/>
          </a:bodyPr>
          <a:p>
            <a:r>
              <a:rPr lang="en-US" altLang="zh-CN" b="1"/>
              <a:t>        1</a:t>
            </a:r>
            <a:r>
              <a:rPr lang="zh-CN" altLang="zh-CN" b="1"/>
              <a:t>、</a:t>
            </a:r>
            <a:r>
              <a:rPr lang="zh-CN" altLang="en-US" b="1"/>
              <a:t>诗人独自在竹林里做了哪些事情？从中可以看出诗人怎样的性情？</a:t>
            </a:r>
            <a:br>
              <a:rPr lang="zh-CN" altLang="en-US" b="1"/>
            </a:br>
            <a:r>
              <a:rPr lang="zh-CN" altLang="en-US" b="1"/>
              <a:t> 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0885" y="2546350"/>
            <a:ext cx="2310765" cy="102425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4400" b="1">
                <a:sym typeface="+mn-ea"/>
              </a:rPr>
              <a:t>      </a:t>
            </a:r>
            <a:r>
              <a:rPr lang="zh-CN" altLang="en-US" sz="4400" b="1">
                <a:sym typeface="+mn-ea"/>
              </a:rPr>
              <a:t>独坐</a:t>
            </a:r>
            <a:endParaRPr lang="zh-CN" altLang="en-US" sz="4400" b="1">
              <a:sym typeface="+mn-ea"/>
            </a:endParaRPr>
          </a:p>
          <a:p>
            <a:endParaRPr lang="zh-CN" altLang="en-US" sz="44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2525" y="2546350"/>
            <a:ext cx="120396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ym typeface="+mn-ea"/>
              </a:rPr>
              <a:t>弹琴</a:t>
            </a:r>
            <a:endParaRPr lang="zh-CN" altLang="en-US" sz="4000" b="1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04305" y="2546350"/>
            <a:ext cx="131889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ym typeface="+mn-ea"/>
              </a:rPr>
              <a:t>长啸 </a:t>
            </a:r>
            <a:endParaRPr lang="zh-CN" altLang="en-US" sz="40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6885" y="3666490"/>
            <a:ext cx="569214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4800" b="1">
                <a:sym typeface="+mn-ea"/>
              </a:rPr>
              <a:t>高雅闲适、超凡脱俗</a:t>
            </a:r>
            <a:endParaRPr lang="zh-CN" altLang="en-US" sz="4800" b="1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46885" y="4783455"/>
            <a:ext cx="569214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4800" b="1">
                <a:sym typeface="+mn-ea"/>
              </a:rPr>
              <a:t>宁静淡泊、悠然自得</a:t>
            </a:r>
            <a:endParaRPr lang="zh-CN" altLang="en-US" sz="4800" b="1"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/>
              <a:t>2</a:t>
            </a:r>
            <a:r>
              <a:rPr lang="zh-CN" altLang="en-US" b="1"/>
              <a:t>、“幽”深“渲染了怎样的意境？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95120" y="1691005"/>
            <a:ext cx="4569460" cy="735965"/>
          </a:xfrm>
        </p:spPr>
        <p:txBody>
          <a:bodyPr/>
          <a:p>
            <a:pPr marL="0" indent="0">
              <a:buNone/>
            </a:pPr>
            <a:r>
              <a:rPr lang="zh-CN" altLang="en-US" sz="4400" b="1"/>
              <a:t>幽静雅致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1860" y="1162050"/>
            <a:ext cx="10515600" cy="2849880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en-US" altLang="zh-CN" sz="3600" b="1"/>
              <a:t>                 </a:t>
            </a:r>
            <a:r>
              <a:rPr lang="zh-CN" altLang="en-US" sz="4000" b="1"/>
              <a:t>春夜洛阳城闻笛</a:t>
            </a:r>
            <a:endParaRPr lang="zh-CN" altLang="en-US" sz="4000" b="1"/>
          </a:p>
          <a:p>
            <a:pPr marL="0" indent="0" algn="ctr">
              <a:buNone/>
            </a:pPr>
            <a:r>
              <a:rPr lang="zh-CN" altLang="en-US" sz="4000" b="1"/>
              <a:t>                李白</a:t>
            </a:r>
            <a:endParaRPr lang="zh-CN" altLang="en-US" sz="4000" b="1"/>
          </a:p>
          <a:p>
            <a:pPr marL="0" indent="0" algn="ctr">
              <a:buNone/>
            </a:pPr>
            <a:endParaRPr lang="zh-CN" altLang="en-US" sz="3600" b="1"/>
          </a:p>
          <a:p>
            <a:pPr marL="0" indent="0" algn="ctr">
              <a:buNone/>
            </a:pPr>
            <a:r>
              <a:rPr lang="zh-CN" altLang="en-US" sz="4000" b="1"/>
              <a:t>                     谁家玉笛暗飞声，散入春风满洛城。 </a:t>
            </a:r>
            <a:endParaRPr lang="zh-CN" altLang="en-US" sz="4000" b="1"/>
          </a:p>
          <a:p>
            <a:pPr marL="0" indent="0" algn="ctr">
              <a:buNone/>
            </a:pPr>
            <a:r>
              <a:rPr lang="zh-CN" altLang="en-US" sz="4000" b="1"/>
              <a:t>                     </a:t>
            </a:r>
            <a:endParaRPr lang="zh-CN" altLang="en-US" sz="4000" b="1"/>
          </a:p>
          <a:p>
            <a:pPr marL="0" indent="0" algn="ctr">
              <a:buNone/>
            </a:pPr>
            <a:r>
              <a:rPr lang="zh-CN" altLang="en-US" sz="4000" b="1"/>
              <a:t>                    此夜曲中闻折柳，何人不起故园情。</a:t>
            </a:r>
            <a:endParaRPr lang="zh-CN" altLang="en-US" sz="4000" b="1"/>
          </a:p>
        </p:txBody>
      </p:sp>
      <p:pic>
        <p:nvPicPr>
          <p:cNvPr id="4" name="图片 3" descr="t01ffa81f980f8b3ab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995" y="963930"/>
            <a:ext cx="2653030" cy="35001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01040" y="1948180"/>
            <a:ext cx="534225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/>
              <a:t>不知此笛为何人所吹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504190" y="1115695"/>
            <a:ext cx="1145667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ym typeface="+mn-ea"/>
              </a:rPr>
              <a:t>1</a:t>
            </a:r>
            <a:r>
              <a:rPr lang="zh-CN" altLang="en-US" sz="4000" b="1">
                <a:sym typeface="+mn-ea"/>
              </a:rPr>
              <a:t>、</a:t>
            </a:r>
            <a:r>
              <a:rPr lang="zh-CN" altLang="en-US" sz="4000" b="1">
                <a:sym typeface="+mn-ea"/>
              </a:rPr>
              <a:t>如何理解首句“暗飞声”的“暗”字？</a:t>
            </a:r>
            <a:endParaRPr lang="zh-CN" altLang="en-US" sz="40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4065" y="2649220"/>
            <a:ext cx="426720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4000" b="1">
                <a:sym typeface="+mn-ea"/>
              </a:rPr>
              <a:t>不知笛声从何而来</a:t>
            </a:r>
            <a:endParaRPr lang="zh-CN" altLang="en-US" sz="4000" b="1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7725" y="3350260"/>
            <a:ext cx="426720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ym typeface="+mn-ea"/>
              </a:rPr>
              <a:t>指笛声断续、隐约</a:t>
            </a:r>
            <a:endParaRPr lang="zh-CN" altLang="en-US" sz="4000" b="1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7725" y="4183380"/>
            <a:ext cx="441388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/>
              <a:t>笛声传来得突然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5990" y="305435"/>
            <a:ext cx="10515600" cy="2143760"/>
          </a:xfrm>
        </p:spPr>
        <p:txBody>
          <a:bodyPr>
            <a:normAutofit/>
          </a:bodyPr>
          <a:p>
            <a:r>
              <a:rPr lang="en-US" altLang="zh-CN" b="1"/>
              <a:t>        2</a:t>
            </a:r>
            <a:r>
              <a:rPr lang="zh-CN" altLang="zh-CN" b="1"/>
              <a:t>、</a:t>
            </a:r>
            <a:r>
              <a:rPr lang="zh-CN" altLang="en-US" b="1"/>
              <a:t>用生动的语言描述诗中“谁家玉笛暗飞声，散入春风满洛城”的画面。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80975" y="2585085"/>
            <a:ext cx="11829415" cy="2292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4800" b="1">
                <a:sym typeface="+mn-ea"/>
              </a:rPr>
              <a:t>         </a:t>
            </a:r>
            <a:r>
              <a:rPr lang="zh-CN" altLang="en-US" sz="4800" b="1">
                <a:sym typeface="+mn-ea"/>
              </a:rPr>
              <a:t>在一个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春风</a:t>
            </a:r>
            <a:r>
              <a:rPr lang="zh-CN" altLang="en-US" sz="4800" b="1">
                <a:sym typeface="+mn-ea"/>
              </a:rPr>
              <a:t>沉醉的晚上，不知从何而来</a:t>
            </a:r>
            <a:endParaRPr lang="zh-CN" altLang="en-US" sz="4800" b="1">
              <a:sym typeface="+mn-ea"/>
            </a:endParaRPr>
          </a:p>
          <a:p>
            <a:r>
              <a:rPr lang="zh-CN" altLang="en-US" sz="4800" b="1">
                <a:sym typeface="+mn-ea"/>
              </a:rPr>
              <a:t>的一曲低迴呜咽的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笛声</a:t>
            </a:r>
            <a:r>
              <a:rPr lang="zh-CN" altLang="en-US" sz="4800" b="1">
                <a:sym typeface="+mn-ea"/>
              </a:rPr>
              <a:t>飘入耳际，曲声随着</a:t>
            </a:r>
            <a:endParaRPr lang="zh-CN" altLang="en-US" sz="4800" b="1">
              <a:sym typeface="+mn-ea"/>
            </a:endParaRPr>
          </a:p>
          <a:p>
            <a:r>
              <a:rPr lang="zh-CN" altLang="en-US" sz="4800" b="1">
                <a:sym typeface="+mn-ea"/>
              </a:rPr>
              <a:t>春风飘扬，传遍洛阳城的每一个角落。</a:t>
            </a:r>
            <a:endParaRPr lang="zh-CN" altLang="en-US" sz="4800" b="1"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8055" y="429895"/>
            <a:ext cx="10515600" cy="2074545"/>
          </a:xfrm>
        </p:spPr>
        <p:txBody>
          <a:bodyPr/>
          <a:p>
            <a:pPr marL="0" indent="0">
              <a:buNone/>
            </a:pPr>
            <a:r>
              <a:rPr lang="en-US" altLang="zh-CN" sz="4400" b="1"/>
              <a:t>         3</a:t>
            </a:r>
            <a:r>
              <a:rPr lang="zh-CN" altLang="en-US" sz="4400" b="1"/>
              <a:t>、</a:t>
            </a:r>
            <a:r>
              <a:rPr lang="zh-CN" altLang="en-US" sz="4400" b="1"/>
              <a:t>前人在评论这首诗时曾说，“折柳”二字是全诗的关键。你是否同意“关键”之说？为什么？</a:t>
            </a:r>
            <a:endParaRPr lang="zh-CN" altLang="en-US" sz="4400" b="1"/>
          </a:p>
        </p:txBody>
      </p:sp>
      <p:sp>
        <p:nvSpPr>
          <p:cNvPr id="4" name="文本框 3"/>
          <p:cNvSpPr txBox="1"/>
          <p:nvPr/>
        </p:nvSpPr>
        <p:spPr>
          <a:xfrm>
            <a:off x="948055" y="2820035"/>
            <a:ext cx="10276840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</a:t>
            </a:r>
            <a:r>
              <a:rPr lang="zh-CN" altLang="en-US" sz="4000" b="1"/>
              <a:t>本诗抒写了思乡之情，而这种思乡之情是从听到“折柳”曲的笛声引起的，可见“折柳”是全诗的关键。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295650" y="1745615"/>
            <a:ext cx="4338320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/>
              <a:t>故园东望路漫漫，</a:t>
            </a:r>
            <a:endParaRPr lang="zh-CN" altLang="en-US" sz="4000" b="1"/>
          </a:p>
          <a:p>
            <a:r>
              <a:rPr lang="zh-CN" altLang="en-US" sz="4000" b="1"/>
              <a:t>双袖龙钟泪不干。</a:t>
            </a:r>
            <a:endParaRPr lang="zh-CN" altLang="en-US" sz="4000" b="1"/>
          </a:p>
          <a:p>
            <a:r>
              <a:rPr lang="zh-CN" altLang="en-US" sz="4000" b="1"/>
              <a:t>马上相逢无纸笔，</a:t>
            </a:r>
            <a:endParaRPr lang="zh-CN" altLang="en-US" sz="4000" b="1"/>
          </a:p>
          <a:p>
            <a:r>
              <a:rPr lang="zh-CN" altLang="en-US" sz="4000" b="1"/>
              <a:t>凭君传语报平安。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4385945" y="551815"/>
            <a:ext cx="2907030" cy="1193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/>
              <a:t>逢入京使 </a:t>
            </a:r>
            <a:endParaRPr lang="zh-CN" altLang="en-US" sz="3600" b="1"/>
          </a:p>
          <a:p>
            <a:r>
              <a:rPr lang="zh-CN" altLang="en-US" sz="3600" b="1"/>
              <a:t>    岑参</a:t>
            </a:r>
            <a:endParaRPr lang="zh-CN" altLang="en-US" sz="3600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1505</Words>
  <Application>WPS 演示</Application>
  <PresentationFormat>宽屏</PresentationFormat>
  <Paragraphs>97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                                   竹里馆</vt:lpstr>
      <vt:lpstr>PowerPoint 演示文稿</vt:lpstr>
      <vt:lpstr>        1、诗人独自在竹林里做了哪些事情？从中可以看出诗人怎样的性情？  </vt:lpstr>
      <vt:lpstr>2、“幽”深“渲染了怎样的意境？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</cp:revision>
  <dcterms:created xsi:type="dcterms:W3CDTF">2017-02-13T03:25:00Z</dcterms:created>
  <dcterms:modified xsi:type="dcterms:W3CDTF">2017-02-13T07:45:27Z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