
<file path=[Content_Types].xml><?xml version="1.0" encoding="utf-8"?>
<Types xmlns="http://schemas.openxmlformats.org/package/2006/content-types">
  <Default Extension="docx" ContentType="application/vnd.openxmlformats-officedocument.wordprocessingml.document"/>
  <Default Extension="emf" ContentType="image/x-emf"/>
  <Default Extension="jpeg" ContentType="image/jpeg"/>
  <Default Extension="png" ContentType="image/png"/>
  <Default Extension="rels" ContentType="application/vnd.openxmlformats-package.relationships+xml"/>
  <Default Extension="vml" ContentType="application/vnd.openxmlformats-officedocument.vmlDrawing"/>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handoutMasterIdLst>
    <p:handoutMasterId r:id="rId78"/>
  </p:handoutMasterIdLst>
  <p:sldIdLst>
    <p:sldId id="260" r:id="rId2"/>
    <p:sldId id="261" r:id="rId3"/>
    <p:sldId id="494" r:id="rId4"/>
    <p:sldId id="533" r:id="rId5"/>
    <p:sldId id="534" r:id="rId6"/>
    <p:sldId id="535" r:id="rId7"/>
    <p:sldId id="565" r:id="rId8"/>
    <p:sldId id="566" r:id="rId9"/>
    <p:sldId id="725" r:id="rId10"/>
    <p:sldId id="537" r:id="rId11"/>
    <p:sldId id="538" r:id="rId12"/>
    <p:sldId id="539" r:id="rId13"/>
    <p:sldId id="540" r:id="rId14"/>
    <p:sldId id="541" r:id="rId15"/>
    <p:sldId id="542" r:id="rId16"/>
    <p:sldId id="543" r:id="rId17"/>
    <p:sldId id="567" r:id="rId18"/>
    <p:sldId id="568" r:id="rId19"/>
    <p:sldId id="569" r:id="rId20"/>
    <p:sldId id="570" r:id="rId21"/>
    <p:sldId id="571" r:id="rId22"/>
    <p:sldId id="572" r:id="rId23"/>
    <p:sldId id="573" r:id="rId24"/>
    <p:sldId id="574" r:id="rId25"/>
    <p:sldId id="575" r:id="rId26"/>
    <p:sldId id="576" r:id="rId27"/>
    <p:sldId id="577" r:id="rId28"/>
    <p:sldId id="578" r:id="rId29"/>
    <p:sldId id="579" r:id="rId30"/>
    <p:sldId id="580" r:id="rId31"/>
    <p:sldId id="581" r:id="rId32"/>
    <p:sldId id="582" r:id="rId33"/>
    <p:sldId id="544" r:id="rId34"/>
    <p:sldId id="545" r:id="rId35"/>
    <p:sldId id="546" r:id="rId36"/>
    <p:sldId id="547" r:id="rId37"/>
    <p:sldId id="548" r:id="rId38"/>
    <p:sldId id="726" r:id="rId39"/>
    <p:sldId id="583" r:id="rId40"/>
    <p:sldId id="584" r:id="rId41"/>
    <p:sldId id="585" r:id="rId42"/>
    <p:sldId id="586" r:id="rId43"/>
    <p:sldId id="587" r:id="rId44"/>
    <p:sldId id="588" r:id="rId45"/>
    <p:sldId id="589" r:id="rId46"/>
    <p:sldId id="590" r:id="rId47"/>
    <p:sldId id="591" r:id="rId48"/>
    <p:sldId id="272" r:id="rId49"/>
    <p:sldId id="592" r:id="rId50"/>
    <p:sldId id="495" r:id="rId51"/>
    <p:sldId id="496" r:id="rId52"/>
    <p:sldId id="550" r:id="rId53"/>
    <p:sldId id="727" r:id="rId54"/>
    <p:sldId id="728" r:id="rId55"/>
    <p:sldId id="729" r:id="rId56"/>
    <p:sldId id="554" r:id="rId57"/>
    <p:sldId id="555" r:id="rId58"/>
    <p:sldId id="556" r:id="rId59"/>
    <p:sldId id="557" r:id="rId60"/>
    <p:sldId id="558" r:id="rId61"/>
    <p:sldId id="559" r:id="rId62"/>
    <p:sldId id="560" r:id="rId63"/>
    <p:sldId id="561" r:id="rId64"/>
    <p:sldId id="562" r:id="rId65"/>
    <p:sldId id="563" r:id="rId66"/>
    <p:sldId id="564" r:id="rId67"/>
    <p:sldId id="593" r:id="rId68"/>
    <p:sldId id="594" r:id="rId69"/>
    <p:sldId id="595" r:id="rId70"/>
    <p:sldId id="596" r:id="rId71"/>
    <p:sldId id="597" r:id="rId72"/>
    <p:sldId id="598" r:id="rId73"/>
    <p:sldId id="599" r:id="rId74"/>
    <p:sldId id="600" r:id="rId75"/>
    <p:sldId id="601" r:id="rId76"/>
    <p:sldId id="259" r:id="rId77"/>
  </p:sldIdLst>
  <p:sldSz cx="12192000" cy="6858000"/>
  <p:notesSz cx="6858000" cy="9144000"/>
  <p:defaultTex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3366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9986" autoAdjust="0"/>
    <p:restoredTop sz="94660"/>
  </p:normalViewPr>
  <p:slideViewPr>
    <p:cSldViewPr snapToObjects="1">
      <p:cViewPr varScale="1">
        <p:scale>
          <a:sx n="75" d="100"/>
          <a:sy n="75" d="100"/>
        </p:scale>
        <p:origin x="62" y="298"/>
      </p:cViewPr>
      <p:guideLst>
        <p:guide orient="horz" pos="2160"/>
        <p:guide pos="3840"/>
      </p:guideLst>
    </p:cSldViewPr>
  </p:slideViewPr>
  <p:notesTextViewPr>
    <p:cViewPr>
      <p:scale>
        <a:sx n="1" d="1"/>
        <a:sy n="1" d="1"/>
      </p:scale>
      <p:origin x="0" y="0"/>
    </p:cViewPr>
  </p:notesTextViewPr>
  <p:notesViewPr>
    <p:cSldViewPr snapToObjects="1">
      <p:cViewPr varScale="1">
        <p:scale>
          <a:sx n="68" d="100"/>
          <a:sy n="68" d="100"/>
        </p:scale>
        <p:origin x="-2856" y="-108"/>
      </p:cViewPr>
      <p:guideLst>
        <p:guide orient="horz" pos="2880"/>
        <p:guide pos="2160"/>
      </p:guideLst>
    </p:cSldViewPr>
  </p:notesViewPr>
  <p:gridSpacing cx="72010" cy="7201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presProps" Target="presProps.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handoutMaster" Target="handoutMasters/handoutMaster1.xml"/><Relationship Id="rId8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viewProps" Target="view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7.e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32.e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35.emf"/></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38.emf"/></Relationships>
</file>

<file path=ppt/drawings/_rels/vmlDrawing13.vml.rels><?xml version="1.0" encoding="UTF-8" standalone="yes"?>
<Relationships xmlns="http://schemas.openxmlformats.org/package/2006/relationships"><Relationship Id="rId1" Type="http://schemas.openxmlformats.org/officeDocument/2006/relationships/image" Target="../media/image42.emf"/></Relationships>
</file>

<file path=ppt/drawings/_rels/vmlDrawing14.vml.rels><?xml version="1.0" encoding="UTF-8" standalone="yes"?>
<Relationships xmlns="http://schemas.openxmlformats.org/package/2006/relationships"><Relationship Id="rId1" Type="http://schemas.openxmlformats.org/officeDocument/2006/relationships/image" Target="../media/image45.emf"/></Relationships>
</file>

<file path=ppt/drawings/_rels/vmlDrawing15.vml.rels><?xml version="1.0" encoding="UTF-8" standalone="yes"?>
<Relationships xmlns="http://schemas.openxmlformats.org/package/2006/relationships"><Relationship Id="rId1" Type="http://schemas.openxmlformats.org/officeDocument/2006/relationships/image" Target="../media/image48.emf"/></Relationships>
</file>

<file path=ppt/drawings/_rels/vmlDrawing16.vml.rels><?xml version="1.0" encoding="UTF-8" standalone="yes"?>
<Relationships xmlns="http://schemas.openxmlformats.org/package/2006/relationships"><Relationship Id="rId2" Type="http://schemas.openxmlformats.org/officeDocument/2006/relationships/image" Target="../media/image52.emf"/><Relationship Id="rId1" Type="http://schemas.openxmlformats.org/officeDocument/2006/relationships/image" Target="../media/image51.emf"/></Relationships>
</file>

<file path=ppt/drawings/_rels/vmlDrawing17.vml.rels><?xml version="1.0" encoding="UTF-8" standalone="yes"?>
<Relationships xmlns="http://schemas.openxmlformats.org/package/2006/relationships"><Relationship Id="rId2" Type="http://schemas.openxmlformats.org/officeDocument/2006/relationships/image" Target="../media/image55.emf"/><Relationship Id="rId1" Type="http://schemas.openxmlformats.org/officeDocument/2006/relationships/image" Target="../media/image54.emf"/></Relationships>
</file>

<file path=ppt/drawings/_rels/vmlDrawing18.vml.rels><?xml version="1.0" encoding="UTF-8" standalone="yes"?>
<Relationships xmlns="http://schemas.openxmlformats.org/package/2006/relationships"><Relationship Id="rId2" Type="http://schemas.openxmlformats.org/officeDocument/2006/relationships/image" Target="../media/image57.emf"/><Relationship Id="rId1" Type="http://schemas.openxmlformats.org/officeDocument/2006/relationships/image" Target="../media/image56.emf"/></Relationships>
</file>

<file path=ppt/drawings/_rels/vmlDrawing19.vml.rels><?xml version="1.0" encoding="UTF-8" standalone="yes"?>
<Relationships xmlns="http://schemas.openxmlformats.org/package/2006/relationships"><Relationship Id="rId2" Type="http://schemas.openxmlformats.org/officeDocument/2006/relationships/image" Target="../media/image59.emf"/><Relationship Id="rId1" Type="http://schemas.openxmlformats.org/officeDocument/2006/relationships/image" Target="../media/image58.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20.vml.rels><?xml version="1.0" encoding="UTF-8" standalone="yes"?>
<Relationships xmlns="http://schemas.openxmlformats.org/package/2006/relationships"><Relationship Id="rId1" Type="http://schemas.openxmlformats.org/officeDocument/2006/relationships/image" Target="../media/image60.emf"/></Relationships>
</file>

<file path=ppt/drawings/_rels/vmlDrawing21.vml.rels><?xml version="1.0" encoding="UTF-8" standalone="yes"?>
<Relationships xmlns="http://schemas.openxmlformats.org/package/2006/relationships"><Relationship Id="rId2" Type="http://schemas.openxmlformats.org/officeDocument/2006/relationships/image" Target="../media/image62.emf"/><Relationship Id="rId1" Type="http://schemas.openxmlformats.org/officeDocument/2006/relationships/image" Target="../media/image61.emf"/></Relationships>
</file>

<file path=ppt/drawings/_rels/vmlDrawing22.vml.rels><?xml version="1.0" encoding="UTF-8" standalone="yes"?>
<Relationships xmlns="http://schemas.openxmlformats.org/package/2006/relationships"><Relationship Id="rId1" Type="http://schemas.openxmlformats.org/officeDocument/2006/relationships/image" Target="../media/image63.emf"/></Relationships>
</file>

<file path=ppt/drawings/_rels/vmlDrawing23.vml.rels><?xml version="1.0" encoding="UTF-8" standalone="yes"?>
<Relationships xmlns="http://schemas.openxmlformats.org/package/2006/relationships"><Relationship Id="rId2" Type="http://schemas.openxmlformats.org/officeDocument/2006/relationships/image" Target="../media/image65.emf"/><Relationship Id="rId1" Type="http://schemas.openxmlformats.org/officeDocument/2006/relationships/image" Target="../media/image64.emf"/></Relationships>
</file>

<file path=ppt/drawings/_rels/vmlDrawing24.vml.rels><?xml version="1.0" encoding="UTF-8" standalone="yes"?>
<Relationships xmlns="http://schemas.openxmlformats.org/package/2006/relationships"><Relationship Id="rId1" Type="http://schemas.openxmlformats.org/officeDocument/2006/relationships/image" Target="../media/image66.emf"/></Relationships>
</file>

<file path=ppt/drawings/_rels/vmlDrawing25.vml.rels><?xml version="1.0" encoding="UTF-8" standalone="yes"?>
<Relationships xmlns="http://schemas.openxmlformats.org/package/2006/relationships"><Relationship Id="rId1" Type="http://schemas.openxmlformats.org/officeDocument/2006/relationships/image" Target="../media/image67.emf"/></Relationships>
</file>

<file path=ppt/drawings/_rels/vmlDrawing26.vml.rels><?xml version="1.0" encoding="UTF-8" standalone="yes"?>
<Relationships xmlns="http://schemas.openxmlformats.org/package/2006/relationships"><Relationship Id="rId1" Type="http://schemas.openxmlformats.org/officeDocument/2006/relationships/image" Target="../media/image68.emf"/></Relationships>
</file>

<file path=ppt/drawings/_rels/vmlDrawing27.vml.rels><?xml version="1.0" encoding="UTF-8" standalone="yes"?>
<Relationships xmlns="http://schemas.openxmlformats.org/package/2006/relationships"><Relationship Id="rId1" Type="http://schemas.openxmlformats.org/officeDocument/2006/relationships/image" Target="../media/image69.emf"/></Relationships>
</file>

<file path=ppt/drawings/_rels/vmlDrawing28.vml.rels><?xml version="1.0" encoding="UTF-8" standalone="yes"?>
<Relationships xmlns="http://schemas.openxmlformats.org/package/2006/relationships"><Relationship Id="rId1" Type="http://schemas.openxmlformats.org/officeDocument/2006/relationships/image" Target="../media/image72.emf"/></Relationships>
</file>

<file path=ppt/drawings/_rels/vmlDrawing29.vml.rels><?xml version="1.0" encoding="UTF-8" standalone="yes"?>
<Relationships xmlns="http://schemas.openxmlformats.org/package/2006/relationships"><Relationship Id="rId1" Type="http://schemas.openxmlformats.org/officeDocument/2006/relationships/image" Target="../media/image75.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30.vml.rels><?xml version="1.0" encoding="UTF-8" standalone="yes"?>
<Relationships xmlns="http://schemas.openxmlformats.org/package/2006/relationships"><Relationship Id="rId1" Type="http://schemas.openxmlformats.org/officeDocument/2006/relationships/image" Target="../media/image79.emf"/></Relationships>
</file>

<file path=ppt/drawings/_rels/vmlDrawing31.vml.rels><?xml version="1.0" encoding="UTF-8" standalone="yes"?>
<Relationships xmlns="http://schemas.openxmlformats.org/package/2006/relationships"><Relationship Id="rId1" Type="http://schemas.openxmlformats.org/officeDocument/2006/relationships/image" Target="../media/image83.emf"/></Relationships>
</file>

<file path=ppt/drawings/_rels/vmlDrawing32.vml.rels><?xml version="1.0" encoding="UTF-8" standalone="yes"?>
<Relationships xmlns="http://schemas.openxmlformats.org/package/2006/relationships"><Relationship Id="rId1" Type="http://schemas.openxmlformats.org/officeDocument/2006/relationships/image" Target="../media/image89.emf"/></Relationships>
</file>

<file path=ppt/drawings/_rels/vmlDrawing33.vml.rels><?xml version="1.0" encoding="UTF-8" standalone="yes"?>
<Relationships xmlns="http://schemas.openxmlformats.org/package/2006/relationships"><Relationship Id="rId1" Type="http://schemas.openxmlformats.org/officeDocument/2006/relationships/image" Target="../media/image92.emf"/></Relationships>
</file>

<file path=ppt/drawings/_rels/vmlDrawing34.vml.rels><?xml version="1.0" encoding="UTF-8" standalone="yes"?>
<Relationships xmlns="http://schemas.openxmlformats.org/package/2006/relationships"><Relationship Id="rId1" Type="http://schemas.openxmlformats.org/officeDocument/2006/relationships/image" Target="../media/image99.emf"/></Relationships>
</file>

<file path=ppt/drawings/_rels/vmlDrawing35.vml.rels><?xml version="1.0" encoding="UTF-8" standalone="yes"?>
<Relationships xmlns="http://schemas.openxmlformats.org/package/2006/relationships"><Relationship Id="rId1" Type="http://schemas.openxmlformats.org/officeDocument/2006/relationships/image" Target="../media/image100.emf"/></Relationships>
</file>

<file path=ppt/drawings/_rels/vmlDrawing36.vml.rels><?xml version="1.0" encoding="UTF-8" standalone="yes"?>
<Relationships xmlns="http://schemas.openxmlformats.org/package/2006/relationships"><Relationship Id="rId1" Type="http://schemas.openxmlformats.org/officeDocument/2006/relationships/image" Target="../media/image101.emf"/></Relationships>
</file>

<file path=ppt/drawings/_rels/vmlDrawing37.vml.rels><?xml version="1.0" encoding="UTF-8" standalone="yes"?>
<Relationships xmlns="http://schemas.openxmlformats.org/package/2006/relationships"><Relationship Id="rId1" Type="http://schemas.openxmlformats.org/officeDocument/2006/relationships/image" Target="../media/image102.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0.emf"/></Relationships>
</file>

<file path=ppt/drawings/_rels/vmlDrawing5.vml.rels><?xml version="1.0" encoding="UTF-8" standalone="yes"?>
<Relationships xmlns="http://schemas.openxmlformats.org/package/2006/relationships"><Relationship Id="rId2" Type="http://schemas.openxmlformats.org/officeDocument/2006/relationships/image" Target="../media/image12.emf"/><Relationship Id="rId1" Type="http://schemas.openxmlformats.org/officeDocument/2006/relationships/image" Target="../media/image11.emf"/></Relationships>
</file>

<file path=ppt/drawings/_rels/vmlDrawing6.vml.rels><?xml version="1.0" encoding="UTF-8" standalone="yes"?>
<Relationships xmlns="http://schemas.openxmlformats.org/package/2006/relationships"><Relationship Id="rId2" Type="http://schemas.openxmlformats.org/officeDocument/2006/relationships/image" Target="../media/image14.emf"/><Relationship Id="rId1" Type="http://schemas.openxmlformats.org/officeDocument/2006/relationships/image" Target="../media/image13.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15.emf"/></Relationships>
</file>

<file path=ppt/drawings/_rels/vmlDrawing8.vml.rels><?xml version="1.0" encoding="UTF-8" standalone="yes"?>
<Relationships xmlns="http://schemas.openxmlformats.org/package/2006/relationships"><Relationship Id="rId2" Type="http://schemas.openxmlformats.org/officeDocument/2006/relationships/image" Target="../media/image17.emf"/><Relationship Id="rId1" Type="http://schemas.openxmlformats.org/officeDocument/2006/relationships/image" Target="../media/image16.emf"/></Relationships>
</file>

<file path=ppt/drawings/_rels/vmlDrawing9.vml.rels><?xml version="1.0" encoding="UTF-8" standalone="yes"?>
<Relationships xmlns="http://schemas.openxmlformats.org/package/2006/relationships"><Relationship Id="rId2" Type="http://schemas.openxmlformats.org/officeDocument/2006/relationships/image" Target="../media/image19.emf"/><Relationship Id="rId1" Type="http://schemas.openxmlformats.org/officeDocument/2006/relationships/image" Target="../media/image18.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a:extLst>
              <a:ext uri="{FF2B5EF4-FFF2-40B4-BE49-F238E27FC236}">
                <a16:creationId xmlns:a16="http://schemas.microsoft.com/office/drawing/2014/main" id="{6409F865-C3F0-4F44-8FD0-E8B5E0456C75}"/>
              </a:ext>
            </a:extLst>
          </p:cNvPr>
          <p:cNvSpPr>
            <a:spLocks noGrp="1"/>
          </p:cNvSpPr>
          <p:nvPr>
            <p:ph type="hdr" sz="quarter"/>
          </p:nvPr>
        </p:nvSpPr>
        <p:spPr>
          <a:xfrm>
            <a:off x="0" y="0"/>
            <a:ext cx="2971800" cy="457200"/>
          </a:xfrm>
          <a:prstGeom prst="rect">
            <a:avLst/>
          </a:prstGeom>
        </p:spPr>
        <p:txBody>
          <a:bodyPr vert="horz" lIns="91440" tIns="45720" rIns="91440" bIns="45720" rtlCol="0"/>
          <a:lstStyle>
            <a:lvl1pPr algn="l" eaLnBrk="1" fontAlgn="auto" hangingPunct="1">
              <a:spcBef>
                <a:spcPts val="0"/>
              </a:spcBef>
              <a:spcAft>
                <a:spcPts val="0"/>
              </a:spcAft>
              <a:defRPr sz="1200">
                <a:latin typeface="+mn-lt"/>
                <a:ea typeface="+mn-ea"/>
              </a:defRPr>
            </a:lvl1pPr>
          </a:lstStyle>
          <a:p>
            <a:pPr>
              <a:defRPr/>
            </a:pPr>
            <a:endParaRPr lang="zh-CN" altLang="en-US"/>
          </a:p>
        </p:txBody>
      </p:sp>
      <p:sp>
        <p:nvSpPr>
          <p:cNvPr id="3" name="日期占位符 2">
            <a:extLst>
              <a:ext uri="{FF2B5EF4-FFF2-40B4-BE49-F238E27FC236}">
                <a16:creationId xmlns:a16="http://schemas.microsoft.com/office/drawing/2014/main" id="{28520089-6F73-4027-89D3-539563C5C704}"/>
              </a:ext>
            </a:extLst>
          </p:cNvPr>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eaLnBrk="1" fontAlgn="auto" hangingPunct="1">
              <a:spcBef>
                <a:spcPts val="0"/>
              </a:spcBef>
              <a:spcAft>
                <a:spcPts val="0"/>
              </a:spcAft>
              <a:defRPr sz="1200">
                <a:latin typeface="+mn-lt"/>
                <a:ea typeface="+mn-ea"/>
              </a:defRPr>
            </a:lvl1pPr>
          </a:lstStyle>
          <a:p>
            <a:pPr>
              <a:defRPr/>
            </a:pPr>
            <a:fld id="{FDA9D925-B242-4992-AD50-1145FCBE1835}" type="datetimeFigureOut">
              <a:rPr lang="zh-CN" altLang="en-US"/>
              <a:pPr>
                <a:defRPr/>
              </a:pPr>
              <a:t>2019/9/14</a:t>
            </a:fld>
            <a:endParaRPr lang="zh-CN" altLang="en-US"/>
          </a:p>
        </p:txBody>
      </p:sp>
      <p:sp>
        <p:nvSpPr>
          <p:cNvPr id="4" name="页脚占位符 3">
            <a:extLst>
              <a:ext uri="{FF2B5EF4-FFF2-40B4-BE49-F238E27FC236}">
                <a16:creationId xmlns:a16="http://schemas.microsoft.com/office/drawing/2014/main" id="{541DD4D6-F5D1-4B97-9042-36D825012683}"/>
              </a:ext>
            </a:extLst>
          </p:cNvPr>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eaLnBrk="1" fontAlgn="auto" hangingPunct="1">
              <a:spcBef>
                <a:spcPts val="0"/>
              </a:spcBef>
              <a:spcAft>
                <a:spcPts val="0"/>
              </a:spcAft>
              <a:defRPr sz="1200">
                <a:latin typeface="+mn-lt"/>
                <a:ea typeface="+mn-ea"/>
              </a:defRPr>
            </a:lvl1pPr>
          </a:lstStyle>
          <a:p>
            <a:pPr>
              <a:defRPr/>
            </a:pPr>
            <a:endParaRPr lang="zh-CN" altLang="en-US"/>
          </a:p>
        </p:txBody>
      </p:sp>
      <p:sp>
        <p:nvSpPr>
          <p:cNvPr id="5" name="灯片编号占位符 4">
            <a:extLst>
              <a:ext uri="{FF2B5EF4-FFF2-40B4-BE49-F238E27FC236}">
                <a16:creationId xmlns:a16="http://schemas.microsoft.com/office/drawing/2014/main" id="{D6DD6DE3-0019-4023-9402-A7D39CF7914D}"/>
              </a:ext>
            </a:extLst>
          </p:cNvPr>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fld id="{BD49E31B-B508-4B48-8063-7D0F9CFF524B}"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4.emf"/></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slide" Target="../slides/slide5.xml"/><Relationship Id="rId2" Type="http://schemas.openxmlformats.org/officeDocument/2006/relationships/slide" Target="../slides/slide3.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spTree>
      <p:nvGrpSpPr>
        <p:cNvPr id="1" name=""/>
        <p:cNvGrpSpPr/>
        <p:nvPr/>
      </p:nvGrpSpPr>
      <p:grpSpPr>
        <a:xfrm>
          <a:off x="0" y="0"/>
          <a:ext cx="0" cy="0"/>
          <a:chOff x="0" y="0"/>
          <a:chExt cx="0" cy="0"/>
        </a:xfrm>
      </p:grpSpPr>
      <p:pic>
        <p:nvPicPr>
          <p:cNvPr id="4" name="图片 10">
            <a:extLst>
              <a:ext uri="{FF2B5EF4-FFF2-40B4-BE49-F238E27FC236}">
                <a16:creationId xmlns:a16="http://schemas.microsoft.com/office/drawing/2014/main" id="{78AF7544-9AE3-4F63-8D0D-9FD9BB6C9678}"/>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rot="1515377" flipH="1" flipV="1">
            <a:off x="-1112838" y="-349250"/>
            <a:ext cx="4527551" cy="4076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图片 11">
            <a:extLst>
              <a:ext uri="{FF2B5EF4-FFF2-40B4-BE49-F238E27FC236}">
                <a16:creationId xmlns:a16="http://schemas.microsoft.com/office/drawing/2014/main" id="{B27D8C5D-B01A-419D-A7DE-FC84670C4DF2}"/>
              </a:ext>
            </a:extLst>
          </p:cNvPr>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rot="16585734" flipH="1" flipV="1">
            <a:off x="10698956" y="5374482"/>
            <a:ext cx="1487487" cy="1339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图片 6">
            <a:extLst>
              <a:ext uri="{FF2B5EF4-FFF2-40B4-BE49-F238E27FC236}">
                <a16:creationId xmlns:a16="http://schemas.microsoft.com/office/drawing/2014/main" id="{9B4C3327-BBFA-4543-AD75-E0C8122B614F}"/>
              </a:ext>
            </a:extLst>
          </p:cNvPr>
          <p:cNvPicPr>
            <a:picLocks noChangeAspect="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992188" y="5872163"/>
            <a:ext cx="10204450" cy="66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副标题 2"/>
          <p:cNvSpPr>
            <a:spLocks noGrp="1"/>
          </p:cNvSpPr>
          <p:nvPr>
            <p:ph type="subTitle" idx="1"/>
          </p:nvPr>
        </p:nvSpPr>
        <p:spPr>
          <a:xfrm>
            <a:off x="1638309" y="3910927"/>
            <a:ext cx="9031515" cy="808237"/>
          </a:xfrm>
        </p:spPr>
        <p:txBody>
          <a:bodyPr>
            <a:normAutofit/>
          </a:bodyPr>
          <a:lstStyle>
            <a:lvl1pPr marL="0" indent="0" algn="ctr">
              <a:buNone/>
              <a:defRPr sz="4800" b="1">
                <a:solidFill>
                  <a:srgbClr val="0000FF"/>
                </a:solidFill>
                <a:latin typeface="微软雅黑" panose="020B0503020204020204" pitchFamily="34" charset="-122"/>
                <a:ea typeface="微软雅黑" panose="020B0503020204020204" pitchFamily="34" charset="-122"/>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extLst>
      <p:ext uri="{BB962C8B-B14F-4D97-AF65-F5344CB8AC3E}">
        <p14:creationId xmlns:p14="http://schemas.microsoft.com/office/powerpoint/2010/main" val="143913700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title" preserve="1">
  <p:cSld name="1_标题幻灯片">
    <p:spTree>
      <p:nvGrpSpPr>
        <p:cNvPr id="1" name=""/>
        <p:cNvGrpSpPr/>
        <p:nvPr/>
      </p:nvGrpSpPr>
      <p:grpSpPr>
        <a:xfrm>
          <a:off x="0" y="0"/>
          <a:ext cx="0" cy="0"/>
          <a:chOff x="0" y="0"/>
          <a:chExt cx="0" cy="0"/>
        </a:xfrm>
      </p:grpSpPr>
      <p:grpSp>
        <p:nvGrpSpPr>
          <p:cNvPr id="4" name="组合 10">
            <a:extLst>
              <a:ext uri="{FF2B5EF4-FFF2-40B4-BE49-F238E27FC236}">
                <a16:creationId xmlns:a16="http://schemas.microsoft.com/office/drawing/2014/main" id="{9238F64E-A414-4C87-8EDA-570E93BF2EA0}"/>
              </a:ext>
            </a:extLst>
          </p:cNvPr>
          <p:cNvGrpSpPr>
            <a:grpSpLocks/>
          </p:cNvGrpSpPr>
          <p:nvPr userDrawn="1"/>
        </p:nvGrpSpPr>
        <p:grpSpPr bwMode="auto">
          <a:xfrm>
            <a:off x="114300" y="1908175"/>
            <a:ext cx="3027363" cy="2905125"/>
            <a:chOff x="71850" y="1261711"/>
            <a:chExt cx="3026493" cy="2905010"/>
          </a:xfrm>
        </p:grpSpPr>
        <p:grpSp>
          <p:nvGrpSpPr>
            <p:cNvPr id="5" name="Group 1">
              <a:extLst>
                <a:ext uri="{FF2B5EF4-FFF2-40B4-BE49-F238E27FC236}">
                  <a16:creationId xmlns:a16="http://schemas.microsoft.com/office/drawing/2014/main" id="{73A49595-E020-43EA-A433-6B310003AF50}"/>
                </a:ext>
              </a:extLst>
            </p:cNvPr>
            <p:cNvGrpSpPr>
              <a:grpSpLocks/>
            </p:cNvGrpSpPr>
            <p:nvPr userDrawn="1"/>
          </p:nvGrpSpPr>
          <p:grpSpPr bwMode="auto">
            <a:xfrm>
              <a:off x="129104" y="1261711"/>
              <a:ext cx="2969239" cy="2905010"/>
              <a:chOff x="-949635" y="0"/>
              <a:chExt cx="7009631" cy="6858000"/>
            </a:xfrm>
          </p:grpSpPr>
          <p:sp>
            <p:nvSpPr>
              <p:cNvPr id="11" name="Diamond 3">
                <a:extLst>
                  <a:ext uri="{FF2B5EF4-FFF2-40B4-BE49-F238E27FC236}">
                    <a16:creationId xmlns:a16="http://schemas.microsoft.com/office/drawing/2014/main" id="{2801E0BE-A611-474B-A68E-393572D41E30}"/>
                  </a:ext>
                </a:extLst>
              </p:cNvPr>
              <p:cNvSpPr/>
              <p:nvPr/>
            </p:nvSpPr>
            <p:spPr bwMode="auto">
              <a:xfrm>
                <a:off x="-949918" y="0"/>
                <a:ext cx="7009914" cy="6858000"/>
              </a:xfrm>
              <a:prstGeom prst="diamond">
                <a:avLst/>
              </a:prstGeom>
              <a:solidFill>
                <a:schemeClr val="tx2">
                  <a:lumMod val="20000"/>
                  <a:lumOff val="80000"/>
                  <a:alpha val="35000"/>
                </a:schemeClr>
              </a:solidFill>
              <a:ln w="19050">
                <a:noFill/>
                <a:round/>
              </a:ln>
            </p:spPr>
            <p:txBody>
              <a:bodyPr anchor="ctr"/>
              <a:lstStyle/>
              <a:p>
                <a:pPr algn="ctr" eaLnBrk="1" fontAlgn="auto" hangingPunct="1">
                  <a:spcBef>
                    <a:spcPts val="0"/>
                  </a:spcBef>
                  <a:spcAft>
                    <a:spcPts val="0"/>
                  </a:spcAft>
                  <a:defRPr/>
                </a:pPr>
                <a:endParaRPr>
                  <a:latin typeface="+mn-lt"/>
                  <a:ea typeface="+mn-ea"/>
                </a:endParaRPr>
              </a:p>
            </p:txBody>
          </p:sp>
          <p:sp>
            <p:nvSpPr>
              <p:cNvPr id="12" name="Diamond 4">
                <a:extLst>
                  <a:ext uri="{FF2B5EF4-FFF2-40B4-BE49-F238E27FC236}">
                    <a16:creationId xmlns:a16="http://schemas.microsoft.com/office/drawing/2014/main" id="{6DBC60DD-3942-487B-9AC0-5FA8CDA7CCCB}"/>
                  </a:ext>
                </a:extLst>
              </p:cNvPr>
              <p:cNvSpPr/>
              <p:nvPr/>
            </p:nvSpPr>
            <p:spPr bwMode="auto">
              <a:xfrm>
                <a:off x="-178116" y="652072"/>
                <a:ext cx="5649892" cy="5527624"/>
              </a:xfrm>
              <a:prstGeom prst="diamond">
                <a:avLst/>
              </a:prstGeom>
              <a:solidFill>
                <a:schemeClr val="tx2">
                  <a:lumMod val="20000"/>
                  <a:lumOff val="80000"/>
                </a:schemeClr>
              </a:solidFill>
              <a:ln w="19050">
                <a:noFill/>
                <a:round/>
              </a:ln>
            </p:spPr>
            <p:txBody>
              <a:bodyPr anchor="ctr"/>
              <a:lstStyle/>
              <a:p>
                <a:pPr algn="ctr" eaLnBrk="1" fontAlgn="auto" hangingPunct="1">
                  <a:spcBef>
                    <a:spcPts val="0"/>
                  </a:spcBef>
                  <a:spcAft>
                    <a:spcPts val="0"/>
                  </a:spcAft>
                  <a:defRPr/>
                </a:pPr>
                <a:endParaRPr>
                  <a:latin typeface="+mn-lt"/>
                  <a:ea typeface="+mn-ea"/>
                </a:endParaRPr>
              </a:p>
            </p:txBody>
          </p:sp>
        </p:grpSp>
        <p:grpSp>
          <p:nvGrpSpPr>
            <p:cNvPr id="6" name="Group 2">
              <a:extLst>
                <a:ext uri="{FF2B5EF4-FFF2-40B4-BE49-F238E27FC236}">
                  <a16:creationId xmlns:a16="http://schemas.microsoft.com/office/drawing/2014/main" id="{8DBB3B50-09AA-48C1-88DF-D86062CFF294}"/>
                </a:ext>
              </a:extLst>
            </p:cNvPr>
            <p:cNvGrpSpPr>
              <a:grpSpLocks/>
            </p:cNvGrpSpPr>
            <p:nvPr userDrawn="1"/>
          </p:nvGrpSpPr>
          <p:grpSpPr bwMode="auto">
            <a:xfrm>
              <a:off x="71850" y="1824845"/>
              <a:ext cx="1778742" cy="1778742"/>
              <a:chOff x="990600" y="2044717"/>
              <a:chExt cx="2768566" cy="2768566"/>
            </a:xfrm>
          </p:grpSpPr>
          <p:sp>
            <p:nvSpPr>
              <p:cNvPr id="7" name="Diamond 5">
                <a:extLst>
                  <a:ext uri="{FF2B5EF4-FFF2-40B4-BE49-F238E27FC236}">
                    <a16:creationId xmlns:a16="http://schemas.microsoft.com/office/drawing/2014/main" id="{6C134C72-9F7A-4C44-B2FF-451EC10B442F}"/>
                  </a:ext>
                </a:extLst>
              </p:cNvPr>
              <p:cNvSpPr>
                <a:spLocks noChangeArrowheads="1"/>
              </p:cNvSpPr>
              <p:nvPr/>
            </p:nvSpPr>
            <p:spPr bwMode="auto">
              <a:xfrm>
                <a:off x="990600" y="2045350"/>
                <a:ext cx="2769087" cy="2767302"/>
              </a:xfrm>
              <a:prstGeom prst="diamond">
                <a:avLst/>
              </a:prstGeom>
              <a:solidFill>
                <a:schemeClr val="accent1"/>
              </a:solidFill>
              <a:ln>
                <a:noFill/>
              </a:ln>
              <a:extLst>
                <a:ext uri="{91240B29-F687-4F45-9708-019B960494DF}">
                  <a14:hiddenLine xmlns:a14="http://schemas.microsoft.com/office/drawing/2010/main" w="50800">
                    <a:solidFill>
                      <a:srgbClr val="000000"/>
                    </a:solidFill>
                    <a:round/>
                    <a:headEnd/>
                    <a:tailEnd/>
                  </a14:hiddenLine>
                </a:ext>
              </a:extLst>
            </p:spPr>
            <p:txBody>
              <a:bodyPr anchor="ct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endParaRPr lang="zh-CN" altLang="zh-CN"/>
              </a:p>
            </p:txBody>
          </p:sp>
          <p:grpSp>
            <p:nvGrpSpPr>
              <p:cNvPr id="8" name="Group 9">
                <a:extLst>
                  <a:ext uri="{FF2B5EF4-FFF2-40B4-BE49-F238E27FC236}">
                    <a16:creationId xmlns:a16="http://schemas.microsoft.com/office/drawing/2014/main" id="{8CB6328B-C17D-4B98-B1C5-654BD92A7A99}"/>
                  </a:ext>
                </a:extLst>
              </p:cNvPr>
              <p:cNvGrpSpPr>
                <a:grpSpLocks/>
              </p:cNvGrpSpPr>
              <p:nvPr/>
            </p:nvGrpSpPr>
            <p:grpSpPr bwMode="auto">
              <a:xfrm>
                <a:off x="1429100" y="2771847"/>
                <a:ext cx="1800200" cy="992584"/>
                <a:chOff x="2345143" y="2365645"/>
                <a:chExt cx="1800200" cy="992584"/>
              </a:xfrm>
            </p:grpSpPr>
            <p:sp>
              <p:nvSpPr>
                <p:cNvPr id="9" name="TextBox 7">
                  <a:extLst>
                    <a:ext uri="{FF2B5EF4-FFF2-40B4-BE49-F238E27FC236}">
                      <a16:creationId xmlns:a16="http://schemas.microsoft.com/office/drawing/2014/main" id="{552F8BC6-7DB4-4469-A0FA-90839320D2C5}"/>
                    </a:ext>
                  </a:extLst>
                </p:cNvPr>
                <p:cNvSpPr txBox="1"/>
                <p:nvPr/>
              </p:nvSpPr>
              <p:spPr>
                <a:xfrm>
                  <a:off x="2346338" y="2365566"/>
                  <a:ext cx="1798300" cy="677001"/>
                </a:xfrm>
                <a:prstGeom prst="rect">
                  <a:avLst/>
                </a:prstGeom>
                <a:noFill/>
              </p:spPr>
              <p:txBody>
                <a:bodyPr lIns="0" tIns="0" rIns="0" bIns="0">
                  <a:normAutofit fontScale="77500" lnSpcReduction="20000"/>
                </a:bodyPr>
                <a:lstStyle/>
                <a:p>
                  <a:pPr algn="ctr" eaLnBrk="1" fontAlgn="auto" hangingPunct="1">
                    <a:spcBef>
                      <a:spcPts val="0"/>
                    </a:spcBef>
                    <a:spcAft>
                      <a:spcPts val="0"/>
                    </a:spcAft>
                    <a:defRPr/>
                  </a:pPr>
                  <a:r>
                    <a:rPr lang="zh-CN" altLang="en-US" sz="4400" dirty="0">
                      <a:solidFill>
                        <a:schemeClr val="bg1"/>
                      </a:solidFill>
                      <a:latin typeface="+mn-lt"/>
                      <a:ea typeface="+mn-ea"/>
                    </a:rPr>
                    <a:t>目录</a:t>
                  </a:r>
                </a:p>
              </p:txBody>
            </p:sp>
            <p:sp>
              <p:nvSpPr>
                <p:cNvPr id="10" name="TextBox 8">
                  <a:extLst>
                    <a:ext uri="{FF2B5EF4-FFF2-40B4-BE49-F238E27FC236}">
                      <a16:creationId xmlns:a16="http://schemas.microsoft.com/office/drawing/2014/main" id="{E55632F3-DC8A-41E3-833B-3850C2C5550F}"/>
                    </a:ext>
                  </a:extLst>
                </p:cNvPr>
                <p:cNvSpPr txBox="1"/>
                <p:nvPr/>
              </p:nvSpPr>
              <p:spPr>
                <a:xfrm>
                  <a:off x="2346338" y="3143869"/>
                  <a:ext cx="1798300" cy="214961"/>
                </a:xfrm>
                <a:prstGeom prst="rect">
                  <a:avLst/>
                </a:prstGeom>
                <a:noFill/>
              </p:spPr>
              <p:txBody>
                <a:bodyPr lIns="0" tIns="0" rIns="0" bIns="0">
                  <a:normAutofit fontScale="77500" lnSpcReduction="20000"/>
                </a:bodyPr>
                <a:lstStyle/>
                <a:p>
                  <a:pPr algn="ctr" eaLnBrk="1" fontAlgn="auto" hangingPunct="1">
                    <a:spcBef>
                      <a:spcPts val="0"/>
                    </a:spcBef>
                    <a:spcAft>
                      <a:spcPts val="0"/>
                    </a:spcAft>
                    <a:defRPr/>
                  </a:pPr>
                  <a:r>
                    <a:rPr lang="en-US" altLang="zh-CN" sz="1400">
                      <a:solidFill>
                        <a:schemeClr val="bg1"/>
                      </a:solidFill>
                      <a:latin typeface="+mn-lt"/>
                      <a:ea typeface="+mn-ea"/>
                    </a:rPr>
                    <a:t>CONTENTS</a:t>
                  </a:r>
                </a:p>
              </p:txBody>
            </p:sp>
          </p:grpSp>
        </p:grpSp>
      </p:grpSp>
      <p:sp>
        <p:nvSpPr>
          <p:cNvPr id="13" name="动作按钮: 后退或前一项 12">
            <a:hlinkClick r:id="" action="ppaction://hlinkshowjump?jump=previousslide" highlightClick="1"/>
            <a:extLst>
              <a:ext uri="{FF2B5EF4-FFF2-40B4-BE49-F238E27FC236}">
                <a16:creationId xmlns:a16="http://schemas.microsoft.com/office/drawing/2014/main" id="{F7788AD1-4FF6-44B7-9790-D20E754CCD1A}"/>
              </a:ext>
            </a:extLst>
          </p:cNvPr>
          <p:cNvSpPr/>
          <p:nvPr userDrawn="1"/>
        </p:nvSpPr>
        <p:spPr>
          <a:xfrm>
            <a:off x="10990263" y="6513513"/>
            <a:ext cx="279400" cy="304800"/>
          </a:xfrm>
          <a:prstGeom prst="actionButtonBackPrevious">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4" name="动作按钮: 前进或下一项 13">
            <a:hlinkClick r:id="" action="ppaction://hlinkshowjump?jump=nextslide" highlightClick="1"/>
            <a:extLst>
              <a:ext uri="{FF2B5EF4-FFF2-40B4-BE49-F238E27FC236}">
                <a16:creationId xmlns:a16="http://schemas.microsoft.com/office/drawing/2014/main" id="{03166455-EC33-49BE-BCB6-0E4A8B49A9B2}"/>
              </a:ext>
            </a:extLst>
          </p:cNvPr>
          <p:cNvSpPr/>
          <p:nvPr userDrawn="1"/>
        </p:nvSpPr>
        <p:spPr>
          <a:xfrm>
            <a:off x="11353800" y="6526213"/>
            <a:ext cx="269875" cy="279400"/>
          </a:xfrm>
          <a:prstGeom prst="actionButtonForwardNex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5" name="动作按钮: 结束 21">
            <a:hlinkClick r:id="" action="ppaction://hlinkshowjump?jump=endshow" highlightClick="1"/>
            <a:extLst>
              <a:ext uri="{FF2B5EF4-FFF2-40B4-BE49-F238E27FC236}">
                <a16:creationId xmlns:a16="http://schemas.microsoft.com/office/drawing/2014/main" id="{ECE32909-F52E-418D-8BC6-8737A75EF8E5}"/>
              </a:ext>
            </a:extLst>
          </p:cNvPr>
          <p:cNvSpPr/>
          <p:nvPr userDrawn="1"/>
        </p:nvSpPr>
        <p:spPr>
          <a:xfrm>
            <a:off x="11707813" y="6515100"/>
            <a:ext cx="254000" cy="301625"/>
          </a:xfrm>
          <a:prstGeom prst="actionButtonEnd">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cxnSp>
        <p:nvCxnSpPr>
          <p:cNvPr id="16" name="直接连接符 15">
            <a:extLst>
              <a:ext uri="{FF2B5EF4-FFF2-40B4-BE49-F238E27FC236}">
                <a16:creationId xmlns:a16="http://schemas.microsoft.com/office/drawing/2014/main" id="{4CC0657B-D330-40AC-AB8D-9C973C3D3D44}"/>
              </a:ext>
            </a:extLst>
          </p:cNvPr>
          <p:cNvCxnSpPr/>
          <p:nvPr userDrawn="1"/>
        </p:nvCxnSpPr>
        <p:spPr>
          <a:xfrm>
            <a:off x="2808288" y="1104900"/>
            <a:ext cx="9153525" cy="0"/>
          </a:xfrm>
          <a:prstGeom prst="line">
            <a:avLst/>
          </a:prstGeom>
          <a:ln w="28575">
            <a:solidFill>
              <a:srgbClr val="00B050"/>
            </a:solidFill>
          </a:ln>
        </p:spPr>
        <p:style>
          <a:lnRef idx="1">
            <a:schemeClr val="accent1"/>
          </a:lnRef>
          <a:fillRef idx="0">
            <a:schemeClr val="accent1"/>
          </a:fillRef>
          <a:effectRef idx="0">
            <a:schemeClr val="accent1"/>
          </a:effectRef>
          <a:fontRef idx="minor">
            <a:schemeClr val="tx1"/>
          </a:fontRef>
        </p:style>
      </p:cxnSp>
      <p:sp>
        <p:nvSpPr>
          <p:cNvPr id="2" name="标题 1"/>
          <p:cNvSpPr>
            <a:spLocks noGrp="1"/>
          </p:cNvSpPr>
          <p:nvPr>
            <p:ph type="ctrTitle"/>
          </p:nvPr>
        </p:nvSpPr>
        <p:spPr>
          <a:xfrm>
            <a:off x="2807854" y="317359"/>
            <a:ext cx="9144000" cy="761855"/>
          </a:xfrm>
        </p:spPr>
        <p:txBody>
          <a:bodyPr anchor="b">
            <a:normAutofit/>
          </a:bodyPr>
          <a:lstStyle>
            <a:lvl1pPr algn="ctr">
              <a:defRPr sz="3200" b="1"/>
            </a:lvl1pPr>
          </a:lstStyle>
          <a:p>
            <a:r>
              <a:rPr lang="zh-CN" altLang="en-US"/>
              <a:t>单击此处编辑母版标题样式</a:t>
            </a:r>
            <a:endParaRPr lang="zh-CN" altLang="en-US" dirty="0"/>
          </a:p>
        </p:txBody>
      </p:sp>
      <p:sp>
        <p:nvSpPr>
          <p:cNvPr id="3" name="副标题 2"/>
          <p:cNvSpPr>
            <a:spLocks noGrp="1"/>
          </p:cNvSpPr>
          <p:nvPr>
            <p:ph type="subTitle" idx="1"/>
          </p:nvPr>
        </p:nvSpPr>
        <p:spPr>
          <a:xfrm>
            <a:off x="2807854" y="1147313"/>
            <a:ext cx="9144000" cy="5322498"/>
          </a:xfrm>
        </p:spPr>
        <p:txBody>
          <a:bodyPr/>
          <a:lstStyle>
            <a:lvl1pPr marL="0" indent="0" algn="l">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extLst>
      <p:ext uri="{BB962C8B-B14F-4D97-AF65-F5344CB8AC3E}">
        <p14:creationId xmlns:p14="http://schemas.microsoft.com/office/powerpoint/2010/main" val="301348549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标题和内容">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A09C981F-1207-4615-A7C9-9B5162B8C654}"/>
              </a:ext>
            </a:extLst>
          </p:cNvPr>
          <p:cNvGrpSpPr>
            <a:grpSpLocks/>
          </p:cNvGrpSpPr>
          <p:nvPr userDrawn="1"/>
        </p:nvGrpSpPr>
        <p:grpSpPr bwMode="auto">
          <a:xfrm>
            <a:off x="822325" y="1262063"/>
            <a:ext cx="2968625" cy="2905125"/>
            <a:chOff x="-949635" y="0"/>
            <a:chExt cx="7009631" cy="6858000"/>
          </a:xfrm>
        </p:grpSpPr>
        <p:sp>
          <p:nvSpPr>
            <p:cNvPr id="3" name="Diamond 3">
              <a:extLst>
                <a:ext uri="{FF2B5EF4-FFF2-40B4-BE49-F238E27FC236}">
                  <a16:creationId xmlns:a16="http://schemas.microsoft.com/office/drawing/2014/main" id="{A61CEC08-9C96-4C0A-8F5E-D0029CADFBE1}"/>
                </a:ext>
              </a:extLst>
            </p:cNvPr>
            <p:cNvSpPr/>
            <p:nvPr/>
          </p:nvSpPr>
          <p:spPr bwMode="auto">
            <a:xfrm>
              <a:off x="-949635" y="0"/>
              <a:ext cx="7009631" cy="6858000"/>
            </a:xfrm>
            <a:prstGeom prst="diamond">
              <a:avLst/>
            </a:prstGeom>
            <a:solidFill>
              <a:schemeClr val="tx2">
                <a:lumMod val="20000"/>
                <a:lumOff val="80000"/>
                <a:alpha val="35000"/>
              </a:schemeClr>
            </a:solidFill>
            <a:ln w="19050">
              <a:noFill/>
              <a:round/>
            </a:ln>
          </p:spPr>
          <p:txBody>
            <a:bodyPr anchor="ctr"/>
            <a:lstStyle/>
            <a:p>
              <a:pPr algn="ctr" eaLnBrk="1" fontAlgn="auto" hangingPunct="1">
                <a:spcBef>
                  <a:spcPts val="0"/>
                </a:spcBef>
                <a:spcAft>
                  <a:spcPts val="0"/>
                </a:spcAft>
                <a:defRPr/>
              </a:pPr>
              <a:endParaRPr>
                <a:latin typeface="+mn-lt"/>
                <a:ea typeface="+mn-ea"/>
              </a:endParaRPr>
            </a:p>
          </p:txBody>
        </p:sp>
        <p:sp>
          <p:nvSpPr>
            <p:cNvPr id="4" name="Diamond 4">
              <a:extLst>
                <a:ext uri="{FF2B5EF4-FFF2-40B4-BE49-F238E27FC236}">
                  <a16:creationId xmlns:a16="http://schemas.microsoft.com/office/drawing/2014/main" id="{75AAEF03-528E-4F26-8F00-E826D7507265}"/>
                </a:ext>
              </a:extLst>
            </p:cNvPr>
            <p:cNvSpPr/>
            <p:nvPr/>
          </p:nvSpPr>
          <p:spPr bwMode="auto">
            <a:xfrm>
              <a:off x="-177451" y="652072"/>
              <a:ext cx="5648939" cy="5527622"/>
            </a:xfrm>
            <a:prstGeom prst="diamond">
              <a:avLst/>
            </a:prstGeom>
            <a:solidFill>
              <a:schemeClr val="tx2">
                <a:lumMod val="20000"/>
                <a:lumOff val="80000"/>
              </a:schemeClr>
            </a:solidFill>
            <a:ln w="19050">
              <a:noFill/>
              <a:round/>
            </a:ln>
          </p:spPr>
          <p:txBody>
            <a:bodyPr anchor="ctr"/>
            <a:lstStyle/>
            <a:p>
              <a:pPr algn="ctr" eaLnBrk="1" fontAlgn="auto" hangingPunct="1">
                <a:spcBef>
                  <a:spcPts val="0"/>
                </a:spcBef>
                <a:spcAft>
                  <a:spcPts val="0"/>
                </a:spcAft>
                <a:defRPr/>
              </a:pPr>
              <a:endParaRPr>
                <a:latin typeface="+mn-lt"/>
                <a:ea typeface="+mn-ea"/>
              </a:endParaRPr>
            </a:p>
          </p:txBody>
        </p:sp>
      </p:grpSp>
      <p:grpSp>
        <p:nvGrpSpPr>
          <p:cNvPr id="5" name="Group 2">
            <a:extLst>
              <a:ext uri="{FF2B5EF4-FFF2-40B4-BE49-F238E27FC236}">
                <a16:creationId xmlns:a16="http://schemas.microsoft.com/office/drawing/2014/main" id="{A2776BB1-26CF-4754-8153-DDC1D008A296}"/>
              </a:ext>
            </a:extLst>
          </p:cNvPr>
          <p:cNvGrpSpPr>
            <a:grpSpLocks/>
          </p:cNvGrpSpPr>
          <p:nvPr userDrawn="1"/>
        </p:nvGrpSpPr>
        <p:grpSpPr bwMode="auto">
          <a:xfrm>
            <a:off x="765175" y="1825625"/>
            <a:ext cx="1778000" cy="1778000"/>
            <a:chOff x="990600" y="2044717"/>
            <a:chExt cx="2768566" cy="2768566"/>
          </a:xfrm>
        </p:grpSpPr>
        <p:sp>
          <p:nvSpPr>
            <p:cNvPr id="6" name="Diamond 5">
              <a:extLst>
                <a:ext uri="{FF2B5EF4-FFF2-40B4-BE49-F238E27FC236}">
                  <a16:creationId xmlns:a16="http://schemas.microsoft.com/office/drawing/2014/main" id="{A730E127-EA83-4E25-9ABD-10700585132C}"/>
                </a:ext>
              </a:extLst>
            </p:cNvPr>
            <p:cNvSpPr>
              <a:spLocks noChangeArrowheads="1"/>
            </p:cNvSpPr>
            <p:nvPr/>
          </p:nvSpPr>
          <p:spPr bwMode="auto">
            <a:xfrm>
              <a:off x="990600" y="2044717"/>
              <a:ext cx="2768566" cy="2768566"/>
            </a:xfrm>
            <a:prstGeom prst="diamond">
              <a:avLst/>
            </a:prstGeom>
            <a:solidFill>
              <a:schemeClr val="accent1"/>
            </a:solidFill>
            <a:ln>
              <a:noFill/>
            </a:ln>
            <a:extLst>
              <a:ext uri="{91240B29-F687-4F45-9708-019B960494DF}">
                <a14:hiddenLine xmlns:a14="http://schemas.microsoft.com/office/drawing/2010/main" w="50800">
                  <a:solidFill>
                    <a:srgbClr val="000000"/>
                  </a:solidFill>
                  <a:round/>
                  <a:headEnd/>
                  <a:tailEnd/>
                </a14:hiddenLine>
              </a:ext>
            </a:extLst>
          </p:spPr>
          <p:txBody>
            <a:bodyPr anchor="ct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endParaRPr lang="zh-CN" altLang="zh-CN"/>
            </a:p>
          </p:txBody>
        </p:sp>
        <p:grpSp>
          <p:nvGrpSpPr>
            <p:cNvPr id="7" name="Group 9">
              <a:extLst>
                <a:ext uri="{FF2B5EF4-FFF2-40B4-BE49-F238E27FC236}">
                  <a16:creationId xmlns:a16="http://schemas.microsoft.com/office/drawing/2014/main" id="{5D4F411C-775E-4AF3-A5F5-84C53F98DA48}"/>
                </a:ext>
              </a:extLst>
            </p:cNvPr>
            <p:cNvGrpSpPr>
              <a:grpSpLocks/>
            </p:cNvGrpSpPr>
            <p:nvPr/>
          </p:nvGrpSpPr>
          <p:grpSpPr bwMode="auto">
            <a:xfrm>
              <a:off x="1429100" y="2771847"/>
              <a:ext cx="1800200" cy="992584"/>
              <a:chOff x="2345143" y="2365645"/>
              <a:chExt cx="1800200" cy="992584"/>
            </a:xfrm>
          </p:grpSpPr>
          <p:sp>
            <p:nvSpPr>
              <p:cNvPr id="8" name="TextBox 16">
                <a:extLst>
                  <a:ext uri="{FF2B5EF4-FFF2-40B4-BE49-F238E27FC236}">
                    <a16:creationId xmlns:a16="http://schemas.microsoft.com/office/drawing/2014/main" id="{B02C752C-A31C-4207-AC99-1C764D3B25DD}"/>
                  </a:ext>
                </a:extLst>
              </p:cNvPr>
              <p:cNvSpPr txBox="1"/>
              <p:nvPr/>
            </p:nvSpPr>
            <p:spPr>
              <a:xfrm>
                <a:off x="2344176" y="2365264"/>
                <a:ext cx="1802039" cy="677310"/>
              </a:xfrm>
              <a:prstGeom prst="rect">
                <a:avLst/>
              </a:prstGeom>
              <a:noFill/>
            </p:spPr>
            <p:txBody>
              <a:bodyPr lIns="0" tIns="0" rIns="0" bIns="0">
                <a:normAutofit fontScale="77500" lnSpcReduction="20000"/>
              </a:bodyPr>
              <a:lstStyle/>
              <a:p>
                <a:pPr algn="ctr" eaLnBrk="1" fontAlgn="auto" hangingPunct="1">
                  <a:spcBef>
                    <a:spcPts val="0"/>
                  </a:spcBef>
                  <a:spcAft>
                    <a:spcPts val="0"/>
                  </a:spcAft>
                  <a:defRPr/>
                </a:pPr>
                <a:r>
                  <a:rPr lang="zh-CN" altLang="en-US" sz="4400" dirty="0">
                    <a:solidFill>
                      <a:schemeClr val="bg1"/>
                    </a:solidFill>
                    <a:latin typeface="+mn-lt"/>
                    <a:ea typeface="+mn-ea"/>
                  </a:rPr>
                  <a:t>目录</a:t>
                </a:r>
              </a:p>
            </p:txBody>
          </p:sp>
          <p:sp>
            <p:nvSpPr>
              <p:cNvPr id="9" name="TextBox 17">
                <a:extLst>
                  <a:ext uri="{FF2B5EF4-FFF2-40B4-BE49-F238E27FC236}">
                    <a16:creationId xmlns:a16="http://schemas.microsoft.com/office/drawing/2014/main" id="{F2E4300E-4A8E-4EF9-AB8A-C10C4575871D}"/>
                  </a:ext>
                </a:extLst>
              </p:cNvPr>
              <p:cNvSpPr txBox="1"/>
              <p:nvPr/>
            </p:nvSpPr>
            <p:spPr>
              <a:xfrm>
                <a:off x="2344176" y="3143924"/>
                <a:ext cx="1802039" cy="215058"/>
              </a:xfrm>
              <a:prstGeom prst="rect">
                <a:avLst/>
              </a:prstGeom>
              <a:noFill/>
            </p:spPr>
            <p:txBody>
              <a:bodyPr lIns="0" tIns="0" rIns="0" bIns="0">
                <a:normAutofit fontScale="77500" lnSpcReduction="20000"/>
              </a:bodyPr>
              <a:lstStyle/>
              <a:p>
                <a:pPr algn="ctr" eaLnBrk="1" fontAlgn="auto" hangingPunct="1">
                  <a:spcBef>
                    <a:spcPts val="0"/>
                  </a:spcBef>
                  <a:spcAft>
                    <a:spcPts val="0"/>
                  </a:spcAft>
                  <a:defRPr/>
                </a:pPr>
                <a:r>
                  <a:rPr lang="en-US" altLang="zh-CN" sz="1400">
                    <a:solidFill>
                      <a:schemeClr val="bg1"/>
                    </a:solidFill>
                    <a:latin typeface="+mn-lt"/>
                    <a:ea typeface="+mn-ea"/>
                  </a:rPr>
                  <a:t>CONTENTS</a:t>
                </a:r>
              </a:p>
            </p:txBody>
          </p:sp>
        </p:grpSp>
      </p:grpSp>
      <p:sp>
        <p:nvSpPr>
          <p:cNvPr id="10" name="Diamond 11">
            <a:extLst>
              <a:ext uri="{FF2B5EF4-FFF2-40B4-BE49-F238E27FC236}">
                <a16:creationId xmlns:a16="http://schemas.microsoft.com/office/drawing/2014/main" id="{C925617A-82C3-4B47-B4E8-BBA21D03EAFB}"/>
              </a:ext>
            </a:extLst>
          </p:cNvPr>
          <p:cNvSpPr/>
          <p:nvPr userDrawn="1"/>
        </p:nvSpPr>
        <p:spPr bwMode="auto">
          <a:xfrm>
            <a:off x="1879600" y="950913"/>
            <a:ext cx="739775" cy="739775"/>
          </a:xfrm>
          <a:prstGeom prst="diamond">
            <a:avLst/>
          </a:prstGeom>
          <a:solidFill>
            <a:schemeClr val="accent2"/>
          </a:solidFill>
          <a:ln w="19050">
            <a:noFill/>
            <a:round/>
          </a:ln>
        </p:spPr>
        <p:txBody>
          <a:bodyPr wrap="none" anchor="ctr" anchorCtr="1">
            <a:normAutofit fontScale="92500" lnSpcReduction="20000"/>
          </a:bodyPr>
          <a:lstStyle/>
          <a:p>
            <a:pPr algn="ctr" eaLnBrk="1" fontAlgn="auto" hangingPunct="1">
              <a:spcBef>
                <a:spcPts val="0"/>
              </a:spcBef>
              <a:spcAft>
                <a:spcPts val="0"/>
              </a:spcAft>
              <a:defRPr/>
            </a:pPr>
            <a:r>
              <a:rPr lang="en-US" altLang="zh-CN" sz="2400" b="1">
                <a:solidFill>
                  <a:schemeClr val="bg1"/>
                </a:solidFill>
                <a:latin typeface="Impact" panose="020B0806030902050204" pitchFamily="34" charset="0"/>
                <a:ea typeface="+mn-ea"/>
              </a:rPr>
              <a:t>01</a:t>
            </a:r>
          </a:p>
        </p:txBody>
      </p:sp>
      <p:sp>
        <p:nvSpPr>
          <p:cNvPr id="11" name="Diamond 12">
            <a:extLst>
              <a:ext uri="{FF2B5EF4-FFF2-40B4-BE49-F238E27FC236}">
                <a16:creationId xmlns:a16="http://schemas.microsoft.com/office/drawing/2014/main" id="{FC22061E-F631-43D7-8F7A-43FEDB7871AE}"/>
              </a:ext>
            </a:extLst>
          </p:cNvPr>
          <p:cNvSpPr/>
          <p:nvPr userDrawn="1"/>
        </p:nvSpPr>
        <p:spPr bwMode="auto">
          <a:xfrm>
            <a:off x="2706688" y="1762125"/>
            <a:ext cx="739775" cy="739775"/>
          </a:xfrm>
          <a:prstGeom prst="diamond">
            <a:avLst/>
          </a:prstGeom>
          <a:solidFill>
            <a:schemeClr val="accent3"/>
          </a:solidFill>
          <a:ln w="19050">
            <a:noFill/>
            <a:round/>
          </a:ln>
        </p:spPr>
        <p:txBody>
          <a:bodyPr wrap="none" anchor="ctr" anchorCtr="1">
            <a:normAutofit fontScale="92500" lnSpcReduction="20000"/>
          </a:bodyPr>
          <a:lstStyle/>
          <a:p>
            <a:pPr algn="ctr" eaLnBrk="1" fontAlgn="auto" hangingPunct="1">
              <a:spcBef>
                <a:spcPts val="0"/>
              </a:spcBef>
              <a:spcAft>
                <a:spcPts val="0"/>
              </a:spcAft>
              <a:defRPr/>
            </a:pPr>
            <a:r>
              <a:rPr lang="en-US" altLang="zh-CN" sz="2400" b="1">
                <a:solidFill>
                  <a:schemeClr val="bg1"/>
                </a:solidFill>
                <a:latin typeface="Impact" panose="020B0806030902050204" pitchFamily="34" charset="0"/>
                <a:ea typeface="+mn-ea"/>
              </a:rPr>
              <a:t>02</a:t>
            </a:r>
          </a:p>
        </p:txBody>
      </p:sp>
      <p:sp>
        <p:nvSpPr>
          <p:cNvPr id="12" name="Diamond 13">
            <a:extLst>
              <a:ext uri="{FF2B5EF4-FFF2-40B4-BE49-F238E27FC236}">
                <a16:creationId xmlns:a16="http://schemas.microsoft.com/office/drawing/2014/main" id="{2ABCFF2D-62AC-4F69-B9B1-0842421A081E}"/>
              </a:ext>
            </a:extLst>
          </p:cNvPr>
          <p:cNvSpPr/>
          <p:nvPr userDrawn="1"/>
        </p:nvSpPr>
        <p:spPr bwMode="auto">
          <a:xfrm>
            <a:off x="2706688" y="2908300"/>
            <a:ext cx="739775" cy="739775"/>
          </a:xfrm>
          <a:prstGeom prst="diamond">
            <a:avLst/>
          </a:prstGeom>
          <a:solidFill>
            <a:schemeClr val="accent4"/>
          </a:solidFill>
          <a:ln w="19050">
            <a:noFill/>
            <a:round/>
          </a:ln>
        </p:spPr>
        <p:txBody>
          <a:bodyPr wrap="none" anchor="ctr" anchorCtr="1">
            <a:normAutofit fontScale="92500" lnSpcReduction="20000"/>
          </a:bodyPr>
          <a:lstStyle/>
          <a:p>
            <a:pPr algn="ctr" eaLnBrk="1" fontAlgn="auto" hangingPunct="1">
              <a:spcBef>
                <a:spcPts val="0"/>
              </a:spcBef>
              <a:spcAft>
                <a:spcPts val="0"/>
              </a:spcAft>
              <a:defRPr/>
            </a:pPr>
            <a:r>
              <a:rPr lang="en-US" altLang="zh-CN" sz="2400" b="1">
                <a:solidFill>
                  <a:schemeClr val="bg1"/>
                </a:solidFill>
                <a:latin typeface="Impact" panose="020B0806030902050204" pitchFamily="34" charset="0"/>
                <a:ea typeface="+mn-ea"/>
              </a:rPr>
              <a:t>03</a:t>
            </a:r>
          </a:p>
        </p:txBody>
      </p:sp>
      <p:sp>
        <p:nvSpPr>
          <p:cNvPr id="13" name="Diamond 14">
            <a:extLst>
              <a:ext uri="{FF2B5EF4-FFF2-40B4-BE49-F238E27FC236}">
                <a16:creationId xmlns:a16="http://schemas.microsoft.com/office/drawing/2014/main" id="{A8274B7D-9EFF-41CC-8525-32F342D850EE}"/>
              </a:ext>
            </a:extLst>
          </p:cNvPr>
          <p:cNvSpPr/>
          <p:nvPr userDrawn="1"/>
        </p:nvSpPr>
        <p:spPr bwMode="auto">
          <a:xfrm>
            <a:off x="1879600" y="3768725"/>
            <a:ext cx="739775" cy="739775"/>
          </a:xfrm>
          <a:prstGeom prst="diamond">
            <a:avLst/>
          </a:prstGeom>
          <a:solidFill>
            <a:schemeClr val="accent5"/>
          </a:solidFill>
          <a:ln w="19050">
            <a:noFill/>
            <a:round/>
          </a:ln>
        </p:spPr>
        <p:txBody>
          <a:bodyPr wrap="none" anchor="ctr" anchorCtr="1">
            <a:normAutofit fontScale="92500" lnSpcReduction="20000"/>
          </a:bodyPr>
          <a:lstStyle/>
          <a:p>
            <a:pPr algn="ctr" eaLnBrk="1" fontAlgn="auto" hangingPunct="1">
              <a:spcBef>
                <a:spcPts val="0"/>
              </a:spcBef>
              <a:spcAft>
                <a:spcPts val="0"/>
              </a:spcAft>
              <a:defRPr/>
            </a:pPr>
            <a:r>
              <a:rPr lang="en-US" altLang="zh-CN" sz="2400" b="1">
                <a:solidFill>
                  <a:schemeClr val="bg1"/>
                </a:solidFill>
                <a:latin typeface="Impact" panose="020B0806030902050204" pitchFamily="34" charset="0"/>
                <a:ea typeface="+mn-ea"/>
              </a:rPr>
              <a:t>04</a:t>
            </a:r>
          </a:p>
        </p:txBody>
      </p:sp>
      <p:grpSp>
        <p:nvGrpSpPr>
          <p:cNvPr id="14" name="Group 21">
            <a:extLst>
              <a:ext uri="{FF2B5EF4-FFF2-40B4-BE49-F238E27FC236}">
                <a16:creationId xmlns:a16="http://schemas.microsoft.com/office/drawing/2014/main" id="{50B9E243-D135-44B0-BBD8-58B4BC286593}"/>
              </a:ext>
            </a:extLst>
          </p:cNvPr>
          <p:cNvGrpSpPr>
            <a:grpSpLocks/>
          </p:cNvGrpSpPr>
          <p:nvPr userDrawn="1"/>
        </p:nvGrpSpPr>
        <p:grpSpPr bwMode="auto">
          <a:xfrm>
            <a:off x="2619375" y="1135063"/>
            <a:ext cx="2544763" cy="361950"/>
            <a:chOff x="3943834" y="704409"/>
            <a:chExt cx="3962574" cy="563232"/>
          </a:xfrm>
        </p:grpSpPr>
        <p:sp>
          <p:nvSpPr>
            <p:cNvPr id="15" name="TextBox 23">
              <a:extLst>
                <a:ext uri="{FF2B5EF4-FFF2-40B4-BE49-F238E27FC236}">
                  <a16:creationId xmlns:a16="http://schemas.microsoft.com/office/drawing/2014/main" id="{CCE78D31-9925-405B-96DC-239A3DF245EE}"/>
                </a:ext>
              </a:extLst>
            </p:cNvPr>
            <p:cNvSpPr txBox="1"/>
            <p:nvPr/>
          </p:nvSpPr>
          <p:spPr>
            <a:xfrm>
              <a:off x="3943834" y="704409"/>
              <a:ext cx="3962574" cy="242091"/>
            </a:xfrm>
            <a:prstGeom prst="rect">
              <a:avLst/>
            </a:prstGeom>
            <a:noFill/>
          </p:spPr>
          <p:txBody>
            <a:bodyPr wrap="none" lIns="360000" tIns="0" rIns="0" bIns="0" anchor="b">
              <a:normAutofit fontScale="77500" lnSpcReduction="20000"/>
            </a:bodyPr>
            <a:lstStyle/>
            <a:p>
              <a:pPr eaLnBrk="1" fontAlgn="auto" hangingPunct="1">
                <a:spcBef>
                  <a:spcPts val="0"/>
                </a:spcBef>
                <a:spcAft>
                  <a:spcPts val="0"/>
                </a:spcAft>
                <a:defRPr/>
              </a:pPr>
              <a:r>
                <a:rPr lang="zh-CN" altLang="en-US" sz="1600" b="1" dirty="0">
                  <a:solidFill>
                    <a:schemeClr val="accent1">
                      <a:lumMod val="100000"/>
                    </a:schemeClr>
                  </a:solidFill>
                  <a:latin typeface="+mn-lt"/>
                  <a:ea typeface="+mn-ea"/>
                </a:rPr>
                <a:t>标题文本预设</a:t>
              </a:r>
            </a:p>
          </p:txBody>
        </p:sp>
        <p:sp>
          <p:nvSpPr>
            <p:cNvPr id="16" name="TextBox 24">
              <a:extLst>
                <a:ext uri="{FF2B5EF4-FFF2-40B4-BE49-F238E27FC236}">
                  <a16:creationId xmlns:a16="http://schemas.microsoft.com/office/drawing/2014/main" id="{DC1852FD-D83D-4EB7-B62C-B63837FAED23}"/>
                </a:ext>
              </a:extLst>
            </p:cNvPr>
            <p:cNvSpPr txBox="1"/>
            <p:nvPr/>
          </p:nvSpPr>
          <p:spPr>
            <a:xfrm>
              <a:off x="3943834" y="946500"/>
              <a:ext cx="3962574" cy="321141"/>
            </a:xfrm>
            <a:prstGeom prst="rect">
              <a:avLst/>
            </a:prstGeom>
          </p:spPr>
          <p:txBody>
            <a:bodyPr lIns="360000" tIns="0" rIns="0" bIns="0" anchor="ctr">
              <a:normAutofit fontScale="70000" lnSpcReduction="20000"/>
            </a:bodyPr>
            <a:lstStyle/>
            <a:p>
              <a:pPr eaLnBrk="1" fontAlgn="auto" hangingPunct="1">
                <a:lnSpc>
                  <a:spcPct val="120000"/>
                </a:lnSpc>
                <a:spcBef>
                  <a:spcPts val="0"/>
                </a:spcBef>
                <a:spcAft>
                  <a:spcPts val="0"/>
                </a:spcAft>
                <a:defRPr/>
              </a:pPr>
              <a:r>
                <a:rPr lang="zh-CN" altLang="en-US" sz="1050">
                  <a:solidFill>
                    <a:schemeClr val="dk1">
                      <a:lumMod val="100000"/>
                    </a:schemeClr>
                  </a:solidFill>
                  <a:latin typeface="+mn-lt"/>
                  <a:ea typeface="+mn-ea"/>
                </a:rPr>
                <a:t>此部分内容作为文字排版占位显示 （建议使用主题字体）</a:t>
              </a:r>
            </a:p>
          </p:txBody>
        </p:sp>
      </p:grpSp>
      <p:grpSp>
        <p:nvGrpSpPr>
          <p:cNvPr id="17" name="Group 22">
            <a:extLst>
              <a:ext uri="{FF2B5EF4-FFF2-40B4-BE49-F238E27FC236}">
                <a16:creationId xmlns:a16="http://schemas.microsoft.com/office/drawing/2014/main" id="{D0668895-9B23-4356-82F2-C80A764F87B5}"/>
              </a:ext>
            </a:extLst>
          </p:cNvPr>
          <p:cNvGrpSpPr>
            <a:grpSpLocks/>
          </p:cNvGrpSpPr>
          <p:nvPr userDrawn="1"/>
        </p:nvGrpSpPr>
        <p:grpSpPr bwMode="auto">
          <a:xfrm>
            <a:off x="3446463" y="1930400"/>
            <a:ext cx="2546350" cy="361950"/>
            <a:chOff x="3943834" y="704409"/>
            <a:chExt cx="3962574" cy="563232"/>
          </a:xfrm>
        </p:grpSpPr>
        <p:sp>
          <p:nvSpPr>
            <p:cNvPr id="18" name="TextBox 23">
              <a:extLst>
                <a:ext uri="{FF2B5EF4-FFF2-40B4-BE49-F238E27FC236}">
                  <a16:creationId xmlns:a16="http://schemas.microsoft.com/office/drawing/2014/main" id="{B3348833-4125-499F-BE04-94F53508BD5B}"/>
                </a:ext>
              </a:extLst>
            </p:cNvPr>
            <p:cNvSpPr txBox="1"/>
            <p:nvPr/>
          </p:nvSpPr>
          <p:spPr>
            <a:xfrm>
              <a:off x="3943834" y="704409"/>
              <a:ext cx="3962574" cy="242091"/>
            </a:xfrm>
            <a:prstGeom prst="rect">
              <a:avLst/>
            </a:prstGeom>
            <a:noFill/>
          </p:spPr>
          <p:txBody>
            <a:bodyPr wrap="none" lIns="360000" tIns="0" rIns="0" bIns="0" anchor="b">
              <a:normAutofit fontScale="77500" lnSpcReduction="20000"/>
            </a:bodyPr>
            <a:lstStyle/>
            <a:p>
              <a:pPr eaLnBrk="1" fontAlgn="auto" hangingPunct="1">
                <a:spcBef>
                  <a:spcPts val="0"/>
                </a:spcBef>
                <a:spcAft>
                  <a:spcPts val="0"/>
                </a:spcAft>
                <a:defRPr/>
              </a:pPr>
              <a:r>
                <a:rPr lang="zh-CN" altLang="en-US" sz="1600" b="1">
                  <a:solidFill>
                    <a:schemeClr val="accent2">
                      <a:lumMod val="100000"/>
                    </a:schemeClr>
                  </a:solidFill>
                  <a:latin typeface="+mn-lt"/>
                  <a:ea typeface="+mn-ea"/>
                </a:rPr>
                <a:t>标题文本预设</a:t>
              </a:r>
            </a:p>
          </p:txBody>
        </p:sp>
        <p:sp>
          <p:nvSpPr>
            <p:cNvPr id="19" name="TextBox 24">
              <a:extLst>
                <a:ext uri="{FF2B5EF4-FFF2-40B4-BE49-F238E27FC236}">
                  <a16:creationId xmlns:a16="http://schemas.microsoft.com/office/drawing/2014/main" id="{9CCE47EA-71D1-4DDC-96A9-C1C449C43F02}"/>
                </a:ext>
              </a:extLst>
            </p:cNvPr>
            <p:cNvSpPr txBox="1"/>
            <p:nvPr/>
          </p:nvSpPr>
          <p:spPr>
            <a:xfrm>
              <a:off x="3943834" y="946500"/>
              <a:ext cx="3962574" cy="321141"/>
            </a:xfrm>
            <a:prstGeom prst="rect">
              <a:avLst/>
            </a:prstGeom>
          </p:spPr>
          <p:txBody>
            <a:bodyPr lIns="360000" tIns="0" rIns="0" bIns="0" anchor="ctr">
              <a:normAutofit fontScale="70000" lnSpcReduction="20000"/>
            </a:bodyPr>
            <a:lstStyle/>
            <a:p>
              <a:pPr eaLnBrk="1" fontAlgn="auto" hangingPunct="1">
                <a:lnSpc>
                  <a:spcPct val="120000"/>
                </a:lnSpc>
                <a:spcBef>
                  <a:spcPts val="0"/>
                </a:spcBef>
                <a:spcAft>
                  <a:spcPts val="0"/>
                </a:spcAft>
                <a:defRPr/>
              </a:pPr>
              <a:r>
                <a:rPr lang="zh-CN" altLang="en-US" sz="1050">
                  <a:solidFill>
                    <a:schemeClr val="dk1">
                      <a:lumMod val="100000"/>
                    </a:schemeClr>
                  </a:solidFill>
                  <a:latin typeface="+mn-lt"/>
                  <a:ea typeface="+mn-ea"/>
                </a:rPr>
                <a:t>此部分内容作为文字排版占位显示 （建议使用主题字体）</a:t>
              </a:r>
            </a:p>
          </p:txBody>
        </p:sp>
      </p:grpSp>
      <p:grpSp>
        <p:nvGrpSpPr>
          <p:cNvPr id="20" name="Group 25">
            <a:extLst>
              <a:ext uri="{FF2B5EF4-FFF2-40B4-BE49-F238E27FC236}">
                <a16:creationId xmlns:a16="http://schemas.microsoft.com/office/drawing/2014/main" id="{9C7FA226-4E0E-4471-B04B-EF45F4791C63}"/>
              </a:ext>
            </a:extLst>
          </p:cNvPr>
          <p:cNvGrpSpPr>
            <a:grpSpLocks/>
          </p:cNvGrpSpPr>
          <p:nvPr userDrawn="1"/>
        </p:nvGrpSpPr>
        <p:grpSpPr bwMode="auto">
          <a:xfrm>
            <a:off x="3446463" y="3149600"/>
            <a:ext cx="2546350" cy="361950"/>
            <a:chOff x="3943834" y="704409"/>
            <a:chExt cx="3962574" cy="563232"/>
          </a:xfrm>
        </p:grpSpPr>
        <p:sp>
          <p:nvSpPr>
            <p:cNvPr id="21" name="TextBox 26">
              <a:extLst>
                <a:ext uri="{FF2B5EF4-FFF2-40B4-BE49-F238E27FC236}">
                  <a16:creationId xmlns:a16="http://schemas.microsoft.com/office/drawing/2014/main" id="{930CEDCC-7BA1-492B-9DCE-489203238838}"/>
                </a:ext>
              </a:extLst>
            </p:cNvPr>
            <p:cNvSpPr txBox="1"/>
            <p:nvPr/>
          </p:nvSpPr>
          <p:spPr>
            <a:xfrm>
              <a:off x="3943834" y="704409"/>
              <a:ext cx="3962574" cy="242091"/>
            </a:xfrm>
            <a:prstGeom prst="rect">
              <a:avLst/>
            </a:prstGeom>
            <a:noFill/>
          </p:spPr>
          <p:txBody>
            <a:bodyPr wrap="none" lIns="360000" tIns="0" rIns="0" bIns="0" anchor="b">
              <a:normAutofit fontScale="77500" lnSpcReduction="20000"/>
            </a:bodyPr>
            <a:lstStyle/>
            <a:p>
              <a:pPr eaLnBrk="1" fontAlgn="auto" hangingPunct="1">
                <a:spcBef>
                  <a:spcPts val="0"/>
                </a:spcBef>
                <a:spcAft>
                  <a:spcPts val="0"/>
                </a:spcAft>
                <a:defRPr/>
              </a:pPr>
              <a:r>
                <a:rPr lang="zh-CN" altLang="en-US" sz="1600" b="1">
                  <a:solidFill>
                    <a:schemeClr val="accent3">
                      <a:lumMod val="100000"/>
                    </a:schemeClr>
                  </a:solidFill>
                  <a:latin typeface="+mn-lt"/>
                  <a:ea typeface="+mn-ea"/>
                </a:rPr>
                <a:t>标题文本预设</a:t>
              </a:r>
            </a:p>
          </p:txBody>
        </p:sp>
        <p:sp>
          <p:nvSpPr>
            <p:cNvPr id="22" name="TextBox 27">
              <a:extLst>
                <a:ext uri="{FF2B5EF4-FFF2-40B4-BE49-F238E27FC236}">
                  <a16:creationId xmlns:a16="http://schemas.microsoft.com/office/drawing/2014/main" id="{7904E416-9F08-4669-AAB0-160A9D5C4402}"/>
                </a:ext>
              </a:extLst>
            </p:cNvPr>
            <p:cNvSpPr txBox="1"/>
            <p:nvPr/>
          </p:nvSpPr>
          <p:spPr>
            <a:xfrm>
              <a:off x="3943834" y="946500"/>
              <a:ext cx="3962574" cy="321141"/>
            </a:xfrm>
            <a:prstGeom prst="rect">
              <a:avLst/>
            </a:prstGeom>
          </p:spPr>
          <p:txBody>
            <a:bodyPr lIns="360000" tIns="0" rIns="0" bIns="0" anchor="ctr">
              <a:normAutofit fontScale="70000" lnSpcReduction="20000"/>
            </a:bodyPr>
            <a:lstStyle/>
            <a:p>
              <a:pPr eaLnBrk="1" fontAlgn="auto" hangingPunct="1">
                <a:lnSpc>
                  <a:spcPct val="120000"/>
                </a:lnSpc>
                <a:spcBef>
                  <a:spcPts val="0"/>
                </a:spcBef>
                <a:spcAft>
                  <a:spcPts val="0"/>
                </a:spcAft>
                <a:defRPr/>
              </a:pPr>
              <a:r>
                <a:rPr lang="zh-CN" altLang="en-US" sz="1050">
                  <a:solidFill>
                    <a:schemeClr val="dk1">
                      <a:lumMod val="100000"/>
                    </a:schemeClr>
                  </a:solidFill>
                  <a:latin typeface="+mn-lt"/>
                  <a:ea typeface="+mn-ea"/>
                </a:rPr>
                <a:t>此部分内容作为文字排版占位显示 （建议使用主题字体）</a:t>
              </a:r>
            </a:p>
          </p:txBody>
        </p:sp>
      </p:grpSp>
      <p:grpSp>
        <p:nvGrpSpPr>
          <p:cNvPr id="23" name="Group 28">
            <a:extLst>
              <a:ext uri="{FF2B5EF4-FFF2-40B4-BE49-F238E27FC236}">
                <a16:creationId xmlns:a16="http://schemas.microsoft.com/office/drawing/2014/main" id="{A5A38DF2-269B-470C-B495-5B68719CE1CE}"/>
              </a:ext>
            </a:extLst>
          </p:cNvPr>
          <p:cNvGrpSpPr>
            <a:grpSpLocks/>
          </p:cNvGrpSpPr>
          <p:nvPr userDrawn="1"/>
        </p:nvGrpSpPr>
        <p:grpSpPr bwMode="auto">
          <a:xfrm>
            <a:off x="2619375" y="4024313"/>
            <a:ext cx="2544763" cy="361950"/>
            <a:chOff x="3943834" y="704409"/>
            <a:chExt cx="3962574" cy="563232"/>
          </a:xfrm>
        </p:grpSpPr>
        <p:sp>
          <p:nvSpPr>
            <p:cNvPr id="24" name="TextBox 29">
              <a:extLst>
                <a:ext uri="{FF2B5EF4-FFF2-40B4-BE49-F238E27FC236}">
                  <a16:creationId xmlns:a16="http://schemas.microsoft.com/office/drawing/2014/main" id="{BFE0C8A9-8F23-431D-8AE5-C93ADD78B07B}"/>
                </a:ext>
              </a:extLst>
            </p:cNvPr>
            <p:cNvSpPr txBox="1"/>
            <p:nvPr/>
          </p:nvSpPr>
          <p:spPr>
            <a:xfrm>
              <a:off x="3943834" y="704409"/>
              <a:ext cx="3962574" cy="242091"/>
            </a:xfrm>
            <a:prstGeom prst="rect">
              <a:avLst/>
            </a:prstGeom>
            <a:noFill/>
          </p:spPr>
          <p:txBody>
            <a:bodyPr wrap="none" lIns="360000" tIns="0" rIns="0" bIns="0" anchor="b">
              <a:normAutofit fontScale="77500" lnSpcReduction="20000"/>
            </a:bodyPr>
            <a:lstStyle/>
            <a:p>
              <a:pPr eaLnBrk="1" fontAlgn="auto" hangingPunct="1">
                <a:spcBef>
                  <a:spcPts val="0"/>
                </a:spcBef>
                <a:spcAft>
                  <a:spcPts val="0"/>
                </a:spcAft>
                <a:defRPr/>
              </a:pPr>
              <a:r>
                <a:rPr lang="zh-CN" altLang="en-US" sz="1600" b="1">
                  <a:solidFill>
                    <a:schemeClr val="accent4">
                      <a:lumMod val="100000"/>
                    </a:schemeClr>
                  </a:solidFill>
                  <a:latin typeface="+mn-lt"/>
                  <a:ea typeface="+mn-ea"/>
                </a:rPr>
                <a:t>标题文本预设</a:t>
              </a:r>
            </a:p>
          </p:txBody>
        </p:sp>
        <p:sp>
          <p:nvSpPr>
            <p:cNvPr id="25" name="TextBox 30">
              <a:extLst>
                <a:ext uri="{FF2B5EF4-FFF2-40B4-BE49-F238E27FC236}">
                  <a16:creationId xmlns:a16="http://schemas.microsoft.com/office/drawing/2014/main" id="{3F8B566F-E07F-428E-B880-33971B689165}"/>
                </a:ext>
              </a:extLst>
            </p:cNvPr>
            <p:cNvSpPr txBox="1"/>
            <p:nvPr/>
          </p:nvSpPr>
          <p:spPr>
            <a:xfrm>
              <a:off x="3943834" y="946500"/>
              <a:ext cx="3962574" cy="321141"/>
            </a:xfrm>
            <a:prstGeom prst="rect">
              <a:avLst/>
            </a:prstGeom>
          </p:spPr>
          <p:txBody>
            <a:bodyPr lIns="360000" tIns="0" rIns="0" bIns="0" anchor="ctr">
              <a:normAutofit fontScale="70000" lnSpcReduction="20000"/>
            </a:bodyPr>
            <a:lstStyle/>
            <a:p>
              <a:pPr eaLnBrk="1" fontAlgn="auto" hangingPunct="1">
                <a:lnSpc>
                  <a:spcPct val="120000"/>
                </a:lnSpc>
                <a:spcBef>
                  <a:spcPts val="0"/>
                </a:spcBef>
                <a:spcAft>
                  <a:spcPts val="0"/>
                </a:spcAft>
                <a:defRPr/>
              </a:pPr>
              <a:r>
                <a:rPr lang="zh-CN" altLang="en-US" sz="1050">
                  <a:solidFill>
                    <a:schemeClr val="dk1">
                      <a:lumMod val="100000"/>
                    </a:schemeClr>
                  </a:solidFill>
                  <a:latin typeface="+mn-lt"/>
                  <a:ea typeface="+mn-ea"/>
                </a:rPr>
                <a:t>此部分内容作为文字排版占位显示 （建议使用主题字体）</a:t>
              </a:r>
            </a:p>
          </p:txBody>
        </p:sp>
      </p:grpSp>
      <p:sp>
        <p:nvSpPr>
          <p:cNvPr id="26" name="动作按钮: 后退或前一项 25">
            <a:hlinkClick r:id="" action="ppaction://hlinkshowjump?jump=previousslide" highlightClick="1"/>
            <a:extLst>
              <a:ext uri="{FF2B5EF4-FFF2-40B4-BE49-F238E27FC236}">
                <a16:creationId xmlns:a16="http://schemas.microsoft.com/office/drawing/2014/main" id="{D391C3EC-144A-4A2F-AEE4-0EB76B7CB75E}"/>
              </a:ext>
            </a:extLst>
          </p:cNvPr>
          <p:cNvSpPr/>
          <p:nvPr userDrawn="1"/>
        </p:nvSpPr>
        <p:spPr>
          <a:xfrm>
            <a:off x="11042650" y="6513513"/>
            <a:ext cx="279400" cy="304800"/>
          </a:xfrm>
          <a:prstGeom prst="actionButtonBackPrevious">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7" name="动作按钮: 前进或下一项 26">
            <a:hlinkClick r:id="" action="ppaction://hlinkshowjump?jump=nextslide" highlightClick="1"/>
            <a:extLst>
              <a:ext uri="{FF2B5EF4-FFF2-40B4-BE49-F238E27FC236}">
                <a16:creationId xmlns:a16="http://schemas.microsoft.com/office/drawing/2014/main" id="{C73390B4-0E60-4DA2-95C9-8B837C0B9CBC}"/>
              </a:ext>
            </a:extLst>
          </p:cNvPr>
          <p:cNvSpPr/>
          <p:nvPr userDrawn="1"/>
        </p:nvSpPr>
        <p:spPr>
          <a:xfrm>
            <a:off x="11406188" y="6526213"/>
            <a:ext cx="269875" cy="279400"/>
          </a:xfrm>
          <a:prstGeom prst="actionButtonForwardNex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8" name="动作按钮: 结束 36">
            <a:hlinkClick r:id="" action="ppaction://hlinkshowjump?jump=endshow" highlightClick="1"/>
            <a:extLst>
              <a:ext uri="{FF2B5EF4-FFF2-40B4-BE49-F238E27FC236}">
                <a16:creationId xmlns:a16="http://schemas.microsoft.com/office/drawing/2014/main" id="{FD86E311-ABA1-4627-805B-6A059347138B}"/>
              </a:ext>
            </a:extLst>
          </p:cNvPr>
          <p:cNvSpPr/>
          <p:nvPr userDrawn="1"/>
        </p:nvSpPr>
        <p:spPr>
          <a:xfrm>
            <a:off x="11760200" y="6515100"/>
            <a:ext cx="254000" cy="301625"/>
          </a:xfrm>
          <a:prstGeom prst="actionButtonEnd">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Tree>
    <p:extLst>
      <p:ext uri="{BB962C8B-B14F-4D97-AF65-F5344CB8AC3E}">
        <p14:creationId xmlns:p14="http://schemas.microsoft.com/office/powerpoint/2010/main" val="13053484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4" presetClass="entr" presetSubtype="10"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randombar(horizontal)">
                                      <p:cBhvr>
                                        <p:cTn id="13" dur="500"/>
                                        <p:tgtEl>
                                          <p:spTgt spid="2"/>
                                        </p:tgtEl>
                                      </p:cBhvr>
                                    </p:animEffect>
                                  </p:childTnLst>
                                </p:cTn>
                              </p:par>
                            </p:childTnLst>
                          </p:cTn>
                        </p:par>
                        <p:par>
                          <p:cTn id="14" fill="hold">
                            <p:stCondLst>
                              <p:cond delay="1500"/>
                            </p:stCondLst>
                            <p:childTnLst>
                              <p:par>
                                <p:cTn id="15" presetID="2" presetClass="entr" presetSubtype="8" fill="hold" grpId="0" nodeType="afterEffect">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cBhvr additive="base">
                                        <p:cTn id="17" dur="500" fill="hold"/>
                                        <p:tgtEl>
                                          <p:spTgt spid="10"/>
                                        </p:tgtEl>
                                        <p:attrNameLst>
                                          <p:attrName>ppt_x</p:attrName>
                                        </p:attrNameLst>
                                      </p:cBhvr>
                                      <p:tavLst>
                                        <p:tav tm="0">
                                          <p:val>
                                            <p:strVal val="0-#ppt_w/2"/>
                                          </p:val>
                                        </p:tav>
                                        <p:tav tm="100000">
                                          <p:val>
                                            <p:strVal val="#ppt_x"/>
                                          </p:val>
                                        </p:tav>
                                      </p:tavLst>
                                    </p:anim>
                                    <p:anim calcmode="lin" valueType="num">
                                      <p:cBhvr additive="base">
                                        <p:cTn id="18" dur="500" fill="hold"/>
                                        <p:tgtEl>
                                          <p:spTgt spid="10"/>
                                        </p:tgtEl>
                                        <p:attrNameLst>
                                          <p:attrName>ppt_y</p:attrName>
                                        </p:attrNameLst>
                                      </p:cBhvr>
                                      <p:tavLst>
                                        <p:tav tm="0">
                                          <p:val>
                                            <p:strVal val="#ppt_y"/>
                                          </p:val>
                                        </p:tav>
                                        <p:tav tm="100000">
                                          <p:val>
                                            <p:strVal val="#ppt_y"/>
                                          </p:val>
                                        </p:tav>
                                      </p:tavLst>
                                    </p:anim>
                                  </p:childTnLst>
                                </p:cTn>
                              </p:par>
                              <p:par>
                                <p:cTn id="19" presetID="2" presetClass="entr" presetSubtype="8" fill="hold" grpId="0" nodeType="withEffect">
                                  <p:stCondLst>
                                    <p:cond delay="0"/>
                                  </p:stCondLst>
                                  <p:childTnLst>
                                    <p:set>
                                      <p:cBhvr>
                                        <p:cTn id="20" dur="1" fill="hold">
                                          <p:stCondLst>
                                            <p:cond delay="0"/>
                                          </p:stCondLst>
                                        </p:cTn>
                                        <p:tgtEl>
                                          <p:spTgt spid="11"/>
                                        </p:tgtEl>
                                        <p:attrNameLst>
                                          <p:attrName>style.visibility</p:attrName>
                                        </p:attrNameLst>
                                      </p:cBhvr>
                                      <p:to>
                                        <p:strVal val="visible"/>
                                      </p:to>
                                    </p:set>
                                    <p:anim calcmode="lin" valueType="num">
                                      <p:cBhvr additive="base">
                                        <p:cTn id="21" dur="500" fill="hold"/>
                                        <p:tgtEl>
                                          <p:spTgt spid="11"/>
                                        </p:tgtEl>
                                        <p:attrNameLst>
                                          <p:attrName>ppt_x</p:attrName>
                                        </p:attrNameLst>
                                      </p:cBhvr>
                                      <p:tavLst>
                                        <p:tav tm="0">
                                          <p:val>
                                            <p:strVal val="0-#ppt_w/2"/>
                                          </p:val>
                                        </p:tav>
                                        <p:tav tm="100000">
                                          <p:val>
                                            <p:strVal val="#ppt_x"/>
                                          </p:val>
                                        </p:tav>
                                      </p:tavLst>
                                    </p:anim>
                                    <p:anim calcmode="lin" valueType="num">
                                      <p:cBhvr additive="base">
                                        <p:cTn id="22" dur="500" fill="hold"/>
                                        <p:tgtEl>
                                          <p:spTgt spid="11"/>
                                        </p:tgtEl>
                                        <p:attrNameLst>
                                          <p:attrName>ppt_y</p:attrName>
                                        </p:attrNameLst>
                                      </p:cBhvr>
                                      <p:tavLst>
                                        <p:tav tm="0">
                                          <p:val>
                                            <p:strVal val="#ppt_y"/>
                                          </p:val>
                                        </p:tav>
                                        <p:tav tm="100000">
                                          <p:val>
                                            <p:strVal val="#ppt_y"/>
                                          </p:val>
                                        </p:tav>
                                      </p:tavLst>
                                    </p:anim>
                                  </p:childTnLst>
                                </p:cTn>
                              </p:par>
                              <p:par>
                                <p:cTn id="23" presetID="2" presetClass="entr" presetSubtype="8" fill="hold" grpId="0" nodeType="withEffect">
                                  <p:stCondLst>
                                    <p:cond delay="0"/>
                                  </p:stCondLst>
                                  <p:childTnLst>
                                    <p:set>
                                      <p:cBhvr>
                                        <p:cTn id="24" dur="1" fill="hold">
                                          <p:stCondLst>
                                            <p:cond delay="0"/>
                                          </p:stCondLst>
                                        </p:cTn>
                                        <p:tgtEl>
                                          <p:spTgt spid="12"/>
                                        </p:tgtEl>
                                        <p:attrNameLst>
                                          <p:attrName>style.visibility</p:attrName>
                                        </p:attrNameLst>
                                      </p:cBhvr>
                                      <p:to>
                                        <p:strVal val="visible"/>
                                      </p:to>
                                    </p:set>
                                    <p:anim calcmode="lin" valueType="num">
                                      <p:cBhvr additive="base">
                                        <p:cTn id="25" dur="500" fill="hold"/>
                                        <p:tgtEl>
                                          <p:spTgt spid="12"/>
                                        </p:tgtEl>
                                        <p:attrNameLst>
                                          <p:attrName>ppt_x</p:attrName>
                                        </p:attrNameLst>
                                      </p:cBhvr>
                                      <p:tavLst>
                                        <p:tav tm="0">
                                          <p:val>
                                            <p:strVal val="0-#ppt_w/2"/>
                                          </p:val>
                                        </p:tav>
                                        <p:tav tm="100000">
                                          <p:val>
                                            <p:strVal val="#ppt_x"/>
                                          </p:val>
                                        </p:tav>
                                      </p:tavLst>
                                    </p:anim>
                                    <p:anim calcmode="lin" valueType="num">
                                      <p:cBhvr additive="base">
                                        <p:cTn id="26" dur="500" fill="hold"/>
                                        <p:tgtEl>
                                          <p:spTgt spid="12"/>
                                        </p:tgtEl>
                                        <p:attrNameLst>
                                          <p:attrName>ppt_y</p:attrName>
                                        </p:attrNameLst>
                                      </p:cBhvr>
                                      <p:tavLst>
                                        <p:tav tm="0">
                                          <p:val>
                                            <p:strVal val="#ppt_y"/>
                                          </p:val>
                                        </p:tav>
                                        <p:tav tm="100000">
                                          <p:val>
                                            <p:strVal val="#ppt_y"/>
                                          </p:val>
                                        </p:tav>
                                      </p:tavLst>
                                    </p:anim>
                                  </p:childTnLst>
                                </p:cTn>
                              </p:par>
                              <p:par>
                                <p:cTn id="27" presetID="2" presetClass="entr" presetSubtype="8" fill="hold" grpId="0" nodeType="withEffect">
                                  <p:stCondLst>
                                    <p:cond delay="0"/>
                                  </p:stCondLst>
                                  <p:childTnLst>
                                    <p:set>
                                      <p:cBhvr>
                                        <p:cTn id="28" dur="1" fill="hold">
                                          <p:stCondLst>
                                            <p:cond delay="0"/>
                                          </p:stCondLst>
                                        </p:cTn>
                                        <p:tgtEl>
                                          <p:spTgt spid="13"/>
                                        </p:tgtEl>
                                        <p:attrNameLst>
                                          <p:attrName>style.visibility</p:attrName>
                                        </p:attrNameLst>
                                      </p:cBhvr>
                                      <p:to>
                                        <p:strVal val="visible"/>
                                      </p:to>
                                    </p:set>
                                    <p:anim calcmode="lin" valueType="num">
                                      <p:cBhvr additive="base">
                                        <p:cTn id="29" dur="500" fill="hold"/>
                                        <p:tgtEl>
                                          <p:spTgt spid="13"/>
                                        </p:tgtEl>
                                        <p:attrNameLst>
                                          <p:attrName>ppt_x</p:attrName>
                                        </p:attrNameLst>
                                      </p:cBhvr>
                                      <p:tavLst>
                                        <p:tav tm="0">
                                          <p:val>
                                            <p:strVal val="0-#ppt_w/2"/>
                                          </p:val>
                                        </p:tav>
                                        <p:tav tm="100000">
                                          <p:val>
                                            <p:strVal val="#ppt_x"/>
                                          </p:val>
                                        </p:tav>
                                      </p:tavLst>
                                    </p:anim>
                                    <p:anim calcmode="lin" valueType="num">
                                      <p:cBhvr additive="base">
                                        <p:cTn id="30" dur="500" fill="hold"/>
                                        <p:tgtEl>
                                          <p:spTgt spid="13"/>
                                        </p:tgtEl>
                                        <p:attrNameLst>
                                          <p:attrName>ppt_y</p:attrName>
                                        </p:attrNameLst>
                                      </p:cBhvr>
                                      <p:tavLst>
                                        <p:tav tm="0">
                                          <p:val>
                                            <p:strVal val="#ppt_y"/>
                                          </p:val>
                                        </p:tav>
                                        <p:tav tm="100000">
                                          <p:val>
                                            <p:strVal val="#ppt_y"/>
                                          </p:val>
                                        </p:tav>
                                      </p:tavLst>
                                    </p:anim>
                                  </p:childTnLst>
                                </p:cTn>
                              </p:par>
                              <p:par>
                                <p:cTn id="31" presetID="2" presetClass="entr" presetSubtype="8" fill="hold" nodeType="withEffect">
                                  <p:stCondLst>
                                    <p:cond delay="0"/>
                                  </p:stCondLst>
                                  <p:childTnLst>
                                    <p:set>
                                      <p:cBhvr>
                                        <p:cTn id="32" dur="1" fill="hold">
                                          <p:stCondLst>
                                            <p:cond delay="0"/>
                                          </p:stCondLst>
                                        </p:cTn>
                                        <p:tgtEl>
                                          <p:spTgt spid="23"/>
                                        </p:tgtEl>
                                        <p:attrNameLst>
                                          <p:attrName>style.visibility</p:attrName>
                                        </p:attrNameLst>
                                      </p:cBhvr>
                                      <p:to>
                                        <p:strVal val="visible"/>
                                      </p:to>
                                    </p:set>
                                    <p:anim calcmode="lin" valueType="num">
                                      <p:cBhvr additive="base">
                                        <p:cTn id="33" dur="500" fill="hold"/>
                                        <p:tgtEl>
                                          <p:spTgt spid="23"/>
                                        </p:tgtEl>
                                        <p:attrNameLst>
                                          <p:attrName>ppt_x</p:attrName>
                                        </p:attrNameLst>
                                      </p:cBhvr>
                                      <p:tavLst>
                                        <p:tav tm="0">
                                          <p:val>
                                            <p:strVal val="0-#ppt_w/2"/>
                                          </p:val>
                                        </p:tav>
                                        <p:tav tm="100000">
                                          <p:val>
                                            <p:strVal val="#ppt_x"/>
                                          </p:val>
                                        </p:tav>
                                      </p:tavLst>
                                    </p:anim>
                                    <p:anim calcmode="lin" valueType="num">
                                      <p:cBhvr additive="base">
                                        <p:cTn id="34" dur="500" fill="hold"/>
                                        <p:tgtEl>
                                          <p:spTgt spid="23"/>
                                        </p:tgtEl>
                                        <p:attrNameLst>
                                          <p:attrName>ppt_y</p:attrName>
                                        </p:attrNameLst>
                                      </p:cBhvr>
                                      <p:tavLst>
                                        <p:tav tm="0">
                                          <p:val>
                                            <p:strVal val="#ppt_y"/>
                                          </p:val>
                                        </p:tav>
                                        <p:tav tm="100000">
                                          <p:val>
                                            <p:strVal val="#ppt_y"/>
                                          </p:val>
                                        </p:tav>
                                      </p:tavLst>
                                    </p:anim>
                                  </p:childTnLst>
                                </p:cTn>
                              </p:par>
                              <p:par>
                                <p:cTn id="35" presetID="2" presetClass="entr" presetSubtype="8" fill="hold" nodeType="withEffect">
                                  <p:stCondLst>
                                    <p:cond delay="0"/>
                                  </p:stCondLst>
                                  <p:childTnLst>
                                    <p:set>
                                      <p:cBhvr>
                                        <p:cTn id="36" dur="1" fill="hold">
                                          <p:stCondLst>
                                            <p:cond delay="0"/>
                                          </p:stCondLst>
                                        </p:cTn>
                                        <p:tgtEl>
                                          <p:spTgt spid="20"/>
                                        </p:tgtEl>
                                        <p:attrNameLst>
                                          <p:attrName>style.visibility</p:attrName>
                                        </p:attrNameLst>
                                      </p:cBhvr>
                                      <p:to>
                                        <p:strVal val="visible"/>
                                      </p:to>
                                    </p:set>
                                    <p:anim calcmode="lin" valueType="num">
                                      <p:cBhvr additive="base">
                                        <p:cTn id="37" dur="500" fill="hold"/>
                                        <p:tgtEl>
                                          <p:spTgt spid="20"/>
                                        </p:tgtEl>
                                        <p:attrNameLst>
                                          <p:attrName>ppt_x</p:attrName>
                                        </p:attrNameLst>
                                      </p:cBhvr>
                                      <p:tavLst>
                                        <p:tav tm="0">
                                          <p:val>
                                            <p:strVal val="0-#ppt_w/2"/>
                                          </p:val>
                                        </p:tav>
                                        <p:tav tm="100000">
                                          <p:val>
                                            <p:strVal val="#ppt_x"/>
                                          </p:val>
                                        </p:tav>
                                      </p:tavLst>
                                    </p:anim>
                                    <p:anim calcmode="lin" valueType="num">
                                      <p:cBhvr additive="base">
                                        <p:cTn id="38" dur="500" fill="hold"/>
                                        <p:tgtEl>
                                          <p:spTgt spid="20"/>
                                        </p:tgtEl>
                                        <p:attrNameLst>
                                          <p:attrName>ppt_y</p:attrName>
                                        </p:attrNameLst>
                                      </p:cBhvr>
                                      <p:tavLst>
                                        <p:tav tm="0">
                                          <p:val>
                                            <p:strVal val="#ppt_y"/>
                                          </p:val>
                                        </p:tav>
                                        <p:tav tm="100000">
                                          <p:val>
                                            <p:strVal val="#ppt_y"/>
                                          </p:val>
                                        </p:tav>
                                      </p:tavLst>
                                    </p:anim>
                                  </p:childTnLst>
                                </p:cTn>
                              </p:par>
                              <p:par>
                                <p:cTn id="39" presetID="2" presetClass="entr" presetSubtype="8" fill="hold" nodeType="withEffect">
                                  <p:stCondLst>
                                    <p:cond delay="0"/>
                                  </p:stCondLst>
                                  <p:childTnLst>
                                    <p:set>
                                      <p:cBhvr>
                                        <p:cTn id="40" dur="1" fill="hold">
                                          <p:stCondLst>
                                            <p:cond delay="0"/>
                                          </p:stCondLst>
                                        </p:cTn>
                                        <p:tgtEl>
                                          <p:spTgt spid="17"/>
                                        </p:tgtEl>
                                        <p:attrNameLst>
                                          <p:attrName>style.visibility</p:attrName>
                                        </p:attrNameLst>
                                      </p:cBhvr>
                                      <p:to>
                                        <p:strVal val="visible"/>
                                      </p:to>
                                    </p:set>
                                    <p:anim calcmode="lin" valueType="num">
                                      <p:cBhvr additive="base">
                                        <p:cTn id="41" dur="500" fill="hold"/>
                                        <p:tgtEl>
                                          <p:spTgt spid="17"/>
                                        </p:tgtEl>
                                        <p:attrNameLst>
                                          <p:attrName>ppt_x</p:attrName>
                                        </p:attrNameLst>
                                      </p:cBhvr>
                                      <p:tavLst>
                                        <p:tav tm="0">
                                          <p:val>
                                            <p:strVal val="0-#ppt_w/2"/>
                                          </p:val>
                                        </p:tav>
                                        <p:tav tm="100000">
                                          <p:val>
                                            <p:strVal val="#ppt_x"/>
                                          </p:val>
                                        </p:tav>
                                      </p:tavLst>
                                    </p:anim>
                                    <p:anim calcmode="lin" valueType="num">
                                      <p:cBhvr additive="base">
                                        <p:cTn id="42" dur="500" fill="hold"/>
                                        <p:tgtEl>
                                          <p:spTgt spid="17"/>
                                        </p:tgtEl>
                                        <p:attrNameLst>
                                          <p:attrName>ppt_y</p:attrName>
                                        </p:attrNameLst>
                                      </p:cBhvr>
                                      <p:tavLst>
                                        <p:tav tm="0">
                                          <p:val>
                                            <p:strVal val="#ppt_y"/>
                                          </p:val>
                                        </p:tav>
                                        <p:tav tm="100000">
                                          <p:val>
                                            <p:strVal val="#ppt_y"/>
                                          </p:val>
                                        </p:tav>
                                      </p:tavLst>
                                    </p:anim>
                                  </p:childTnLst>
                                </p:cTn>
                              </p:par>
                              <p:par>
                                <p:cTn id="43" presetID="2" presetClass="entr" presetSubtype="8" fill="hold" nodeType="withEffect">
                                  <p:stCondLst>
                                    <p:cond delay="0"/>
                                  </p:stCondLst>
                                  <p:childTnLst>
                                    <p:set>
                                      <p:cBhvr>
                                        <p:cTn id="44" dur="1" fill="hold">
                                          <p:stCondLst>
                                            <p:cond delay="0"/>
                                          </p:stCondLst>
                                        </p:cTn>
                                        <p:tgtEl>
                                          <p:spTgt spid="14"/>
                                        </p:tgtEl>
                                        <p:attrNameLst>
                                          <p:attrName>style.visibility</p:attrName>
                                        </p:attrNameLst>
                                      </p:cBhvr>
                                      <p:to>
                                        <p:strVal val="visible"/>
                                      </p:to>
                                    </p:set>
                                    <p:anim calcmode="lin" valueType="num">
                                      <p:cBhvr additive="base">
                                        <p:cTn id="45" dur="500" fill="hold"/>
                                        <p:tgtEl>
                                          <p:spTgt spid="14"/>
                                        </p:tgtEl>
                                        <p:attrNameLst>
                                          <p:attrName>ppt_x</p:attrName>
                                        </p:attrNameLst>
                                      </p:cBhvr>
                                      <p:tavLst>
                                        <p:tav tm="0">
                                          <p:val>
                                            <p:strVal val="0-#ppt_w/2"/>
                                          </p:val>
                                        </p:tav>
                                        <p:tav tm="100000">
                                          <p:val>
                                            <p:strVal val="#ppt_x"/>
                                          </p:val>
                                        </p:tav>
                                      </p:tavLst>
                                    </p:anim>
                                    <p:anim calcmode="lin" valueType="num">
                                      <p:cBhvr additive="base">
                                        <p:cTn id="46" dur="500" fill="hold"/>
                                        <p:tgtEl>
                                          <p:spTgt spid="1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2" grpId="0" animBg="1"/>
      <p:bldP spid="13" grpId="0" animBg="1"/>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自定义版式">
    <p:spTree>
      <p:nvGrpSpPr>
        <p:cNvPr id="1" name=""/>
        <p:cNvGrpSpPr/>
        <p:nvPr/>
      </p:nvGrpSpPr>
      <p:grpSpPr>
        <a:xfrm>
          <a:off x="0" y="0"/>
          <a:ext cx="0" cy="0"/>
          <a:chOff x="0" y="0"/>
          <a:chExt cx="0" cy="0"/>
        </a:xfrm>
      </p:grpSpPr>
      <p:sp>
        <p:nvSpPr>
          <p:cNvPr id="3" name="动作按钮: 自定义 10">
            <a:hlinkClick r:id="" action="ppaction://noaction" highlightClick="1"/>
            <a:extLst>
              <a:ext uri="{FF2B5EF4-FFF2-40B4-BE49-F238E27FC236}">
                <a16:creationId xmlns:a16="http://schemas.microsoft.com/office/drawing/2014/main" id="{14D9A11E-FC11-4C47-A79B-E6C872E9A775}"/>
              </a:ext>
            </a:extLst>
          </p:cNvPr>
          <p:cNvSpPr/>
          <p:nvPr userDrawn="1"/>
        </p:nvSpPr>
        <p:spPr>
          <a:xfrm>
            <a:off x="752475" y="5360988"/>
            <a:ext cx="1706563" cy="368300"/>
          </a:xfrm>
          <a:prstGeom prst="actionButtonBlank">
            <a:avLst/>
          </a:prstGeom>
        </p:spPr>
        <p:style>
          <a:lnRef idx="1">
            <a:schemeClr val="accent3"/>
          </a:lnRef>
          <a:fillRef idx="2">
            <a:schemeClr val="accent3"/>
          </a:fillRef>
          <a:effectRef idx="1">
            <a:schemeClr val="accent3"/>
          </a:effectRef>
          <a:fontRef idx="minor">
            <a:schemeClr val="dk1"/>
          </a:fontRef>
        </p:style>
        <p:txBody>
          <a:bodyPr anchor="ctr"/>
          <a:lstStyle/>
          <a:p>
            <a:pPr algn="ctr" eaLnBrk="1" fontAlgn="auto" hangingPunct="1">
              <a:spcBef>
                <a:spcPts val="0"/>
              </a:spcBef>
              <a:spcAft>
                <a:spcPts val="0"/>
              </a:spcAft>
              <a:defRPr/>
            </a:pPr>
            <a:endParaRPr lang="zh-CN" altLang="en-US"/>
          </a:p>
        </p:txBody>
      </p:sp>
      <p:sp>
        <p:nvSpPr>
          <p:cNvPr id="4" name="动作按钮: 后退或前一项 3">
            <a:hlinkClick r:id="" action="ppaction://hlinkshowjump?jump=previousslide" highlightClick="1"/>
            <a:extLst>
              <a:ext uri="{FF2B5EF4-FFF2-40B4-BE49-F238E27FC236}">
                <a16:creationId xmlns:a16="http://schemas.microsoft.com/office/drawing/2014/main" id="{466F240F-4269-4FEF-9BA4-C7729D844A1B}"/>
              </a:ext>
            </a:extLst>
          </p:cNvPr>
          <p:cNvSpPr/>
          <p:nvPr userDrawn="1"/>
        </p:nvSpPr>
        <p:spPr>
          <a:xfrm>
            <a:off x="11042650" y="6513513"/>
            <a:ext cx="279400" cy="304800"/>
          </a:xfrm>
          <a:prstGeom prst="actionButtonBackPrevious">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5" name="动作按钮: 前进或下一项 4">
            <a:hlinkClick r:id="" action="ppaction://hlinkshowjump?jump=nextslide" highlightClick="1"/>
            <a:extLst>
              <a:ext uri="{FF2B5EF4-FFF2-40B4-BE49-F238E27FC236}">
                <a16:creationId xmlns:a16="http://schemas.microsoft.com/office/drawing/2014/main" id="{05B67119-EC6D-43B1-B9DA-F41B2AB8F78D}"/>
              </a:ext>
            </a:extLst>
          </p:cNvPr>
          <p:cNvSpPr/>
          <p:nvPr userDrawn="1"/>
        </p:nvSpPr>
        <p:spPr>
          <a:xfrm>
            <a:off x="11406188" y="6526213"/>
            <a:ext cx="269875" cy="279400"/>
          </a:xfrm>
          <a:prstGeom prst="actionButtonForwardNex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6" name="动作按钮: 结束 13">
            <a:hlinkClick r:id="" action="ppaction://hlinkshowjump?jump=endshow" highlightClick="1"/>
            <a:extLst>
              <a:ext uri="{FF2B5EF4-FFF2-40B4-BE49-F238E27FC236}">
                <a16:creationId xmlns:a16="http://schemas.microsoft.com/office/drawing/2014/main" id="{136B3450-1E1D-4164-BD60-C76BE8134928}"/>
              </a:ext>
            </a:extLst>
          </p:cNvPr>
          <p:cNvSpPr/>
          <p:nvPr userDrawn="1"/>
        </p:nvSpPr>
        <p:spPr>
          <a:xfrm>
            <a:off x="11760200" y="6515100"/>
            <a:ext cx="254000" cy="301625"/>
          </a:xfrm>
          <a:prstGeom prst="actionButtonEnd">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cxnSp>
        <p:nvCxnSpPr>
          <p:cNvPr id="7" name="直接连接符 6">
            <a:extLst>
              <a:ext uri="{FF2B5EF4-FFF2-40B4-BE49-F238E27FC236}">
                <a16:creationId xmlns:a16="http://schemas.microsoft.com/office/drawing/2014/main" id="{2C89D740-887A-4493-88B8-8847A9AD2F4E}"/>
              </a:ext>
            </a:extLst>
          </p:cNvPr>
          <p:cNvCxnSpPr/>
          <p:nvPr userDrawn="1"/>
        </p:nvCxnSpPr>
        <p:spPr>
          <a:xfrm>
            <a:off x="139700" y="6292850"/>
            <a:ext cx="11874500" cy="0"/>
          </a:xfrm>
          <a:prstGeom prst="line">
            <a:avLst/>
          </a:prstGeom>
          <a:ln w="1905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8" name="直接连接符 7">
            <a:extLst>
              <a:ext uri="{FF2B5EF4-FFF2-40B4-BE49-F238E27FC236}">
                <a16:creationId xmlns:a16="http://schemas.microsoft.com/office/drawing/2014/main" id="{FB137588-3F1C-4AEB-A096-68734CAF893F}"/>
              </a:ext>
            </a:extLst>
          </p:cNvPr>
          <p:cNvCxnSpPr/>
          <p:nvPr userDrawn="1"/>
        </p:nvCxnSpPr>
        <p:spPr>
          <a:xfrm>
            <a:off x="139700" y="792163"/>
            <a:ext cx="11874500" cy="0"/>
          </a:xfrm>
          <a:prstGeom prst="line">
            <a:avLst/>
          </a:prstGeom>
          <a:ln w="1905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9" name="直接连接符 8">
            <a:extLst>
              <a:ext uri="{FF2B5EF4-FFF2-40B4-BE49-F238E27FC236}">
                <a16:creationId xmlns:a16="http://schemas.microsoft.com/office/drawing/2014/main" id="{A7E19827-9812-4D78-B5C9-A6D458EA2956}"/>
              </a:ext>
            </a:extLst>
          </p:cNvPr>
          <p:cNvCxnSpPr/>
          <p:nvPr userDrawn="1"/>
        </p:nvCxnSpPr>
        <p:spPr>
          <a:xfrm>
            <a:off x="3130550" y="1222375"/>
            <a:ext cx="0" cy="4640263"/>
          </a:xfrm>
          <a:prstGeom prst="line">
            <a:avLst/>
          </a:prstGeom>
          <a:ln>
            <a:solidFill>
              <a:srgbClr val="00B050"/>
            </a:solidFill>
            <a:prstDash val="dashDot"/>
          </a:ln>
        </p:spPr>
        <p:style>
          <a:lnRef idx="1">
            <a:schemeClr val="accent1"/>
          </a:lnRef>
          <a:fillRef idx="0">
            <a:schemeClr val="accent1"/>
          </a:fillRef>
          <a:effectRef idx="0">
            <a:schemeClr val="accent1"/>
          </a:effectRef>
          <a:fontRef idx="minor">
            <a:schemeClr val="tx1"/>
          </a:fontRef>
        </p:style>
      </p:cxnSp>
      <p:grpSp>
        <p:nvGrpSpPr>
          <p:cNvPr id="10" name="组合 20">
            <a:extLst>
              <a:ext uri="{FF2B5EF4-FFF2-40B4-BE49-F238E27FC236}">
                <a16:creationId xmlns:a16="http://schemas.microsoft.com/office/drawing/2014/main" id="{AF66F526-731E-4610-85E7-93A45266A8A2}"/>
              </a:ext>
            </a:extLst>
          </p:cNvPr>
          <p:cNvGrpSpPr>
            <a:grpSpLocks/>
          </p:cNvGrpSpPr>
          <p:nvPr userDrawn="1"/>
        </p:nvGrpSpPr>
        <p:grpSpPr bwMode="auto">
          <a:xfrm>
            <a:off x="107950" y="2106613"/>
            <a:ext cx="3027363" cy="2905125"/>
            <a:chOff x="755951" y="2210607"/>
            <a:chExt cx="3026493" cy="2905010"/>
          </a:xfrm>
        </p:grpSpPr>
        <p:grpSp>
          <p:nvGrpSpPr>
            <p:cNvPr id="11" name="Group 1">
              <a:extLst>
                <a:ext uri="{FF2B5EF4-FFF2-40B4-BE49-F238E27FC236}">
                  <a16:creationId xmlns:a16="http://schemas.microsoft.com/office/drawing/2014/main" id="{1219A8DF-A29A-4E65-BF85-B03C7C0A40D4}"/>
                </a:ext>
              </a:extLst>
            </p:cNvPr>
            <p:cNvGrpSpPr>
              <a:grpSpLocks/>
            </p:cNvGrpSpPr>
            <p:nvPr/>
          </p:nvGrpSpPr>
          <p:grpSpPr bwMode="auto">
            <a:xfrm>
              <a:off x="813205" y="2210607"/>
              <a:ext cx="2969239" cy="2905010"/>
              <a:chOff x="-949635" y="0"/>
              <a:chExt cx="7009631" cy="6858000"/>
            </a:xfrm>
          </p:grpSpPr>
          <p:sp>
            <p:nvSpPr>
              <p:cNvPr id="17" name="Diamond 3">
                <a:extLst>
                  <a:ext uri="{FF2B5EF4-FFF2-40B4-BE49-F238E27FC236}">
                    <a16:creationId xmlns:a16="http://schemas.microsoft.com/office/drawing/2014/main" id="{A6699213-5B1E-4DF6-9EB3-F5D8B4A6222F}"/>
                  </a:ext>
                </a:extLst>
              </p:cNvPr>
              <p:cNvSpPr/>
              <p:nvPr/>
            </p:nvSpPr>
            <p:spPr bwMode="auto">
              <a:xfrm>
                <a:off x="-949918" y="0"/>
                <a:ext cx="7009914" cy="6858000"/>
              </a:xfrm>
              <a:prstGeom prst="diamond">
                <a:avLst/>
              </a:prstGeom>
              <a:solidFill>
                <a:schemeClr val="tx2">
                  <a:lumMod val="20000"/>
                  <a:lumOff val="80000"/>
                  <a:alpha val="35000"/>
                </a:schemeClr>
              </a:solidFill>
              <a:ln w="19050">
                <a:noFill/>
                <a:round/>
              </a:ln>
            </p:spPr>
            <p:txBody>
              <a:bodyPr anchor="ctr"/>
              <a:lstStyle/>
              <a:p>
                <a:pPr algn="ctr" eaLnBrk="1" fontAlgn="auto" hangingPunct="1">
                  <a:spcBef>
                    <a:spcPts val="0"/>
                  </a:spcBef>
                  <a:spcAft>
                    <a:spcPts val="0"/>
                  </a:spcAft>
                  <a:defRPr/>
                </a:pPr>
                <a:endParaRPr>
                  <a:latin typeface="+mn-lt"/>
                  <a:ea typeface="+mn-ea"/>
                </a:endParaRPr>
              </a:p>
            </p:txBody>
          </p:sp>
          <p:sp>
            <p:nvSpPr>
              <p:cNvPr id="18" name="Diamond 4">
                <a:extLst>
                  <a:ext uri="{FF2B5EF4-FFF2-40B4-BE49-F238E27FC236}">
                    <a16:creationId xmlns:a16="http://schemas.microsoft.com/office/drawing/2014/main" id="{091E4ADF-A59C-4E8C-86AA-FCCAEAC6007F}"/>
                  </a:ext>
                </a:extLst>
              </p:cNvPr>
              <p:cNvSpPr/>
              <p:nvPr/>
            </p:nvSpPr>
            <p:spPr bwMode="auto">
              <a:xfrm>
                <a:off x="-178116" y="652072"/>
                <a:ext cx="5649892" cy="5527622"/>
              </a:xfrm>
              <a:prstGeom prst="diamond">
                <a:avLst/>
              </a:prstGeom>
              <a:solidFill>
                <a:schemeClr val="tx2">
                  <a:lumMod val="20000"/>
                  <a:lumOff val="80000"/>
                </a:schemeClr>
              </a:solidFill>
              <a:ln w="19050">
                <a:noFill/>
                <a:round/>
              </a:ln>
            </p:spPr>
            <p:txBody>
              <a:bodyPr anchor="ctr"/>
              <a:lstStyle/>
              <a:p>
                <a:pPr algn="ctr" eaLnBrk="1" fontAlgn="auto" hangingPunct="1">
                  <a:spcBef>
                    <a:spcPts val="0"/>
                  </a:spcBef>
                  <a:spcAft>
                    <a:spcPts val="0"/>
                  </a:spcAft>
                  <a:defRPr/>
                </a:pPr>
                <a:endParaRPr>
                  <a:latin typeface="+mn-lt"/>
                  <a:ea typeface="+mn-ea"/>
                </a:endParaRPr>
              </a:p>
            </p:txBody>
          </p:sp>
        </p:grpSp>
        <p:grpSp>
          <p:nvGrpSpPr>
            <p:cNvPr id="12" name="Group 2">
              <a:extLst>
                <a:ext uri="{FF2B5EF4-FFF2-40B4-BE49-F238E27FC236}">
                  <a16:creationId xmlns:a16="http://schemas.microsoft.com/office/drawing/2014/main" id="{033D3641-B7A8-49C5-AFA8-18CCBEF6B61B}"/>
                </a:ext>
              </a:extLst>
            </p:cNvPr>
            <p:cNvGrpSpPr>
              <a:grpSpLocks/>
            </p:cNvGrpSpPr>
            <p:nvPr/>
          </p:nvGrpSpPr>
          <p:grpSpPr bwMode="auto">
            <a:xfrm>
              <a:off x="755951" y="2773741"/>
              <a:ext cx="1778742" cy="1778742"/>
              <a:chOff x="990600" y="2044717"/>
              <a:chExt cx="2768566" cy="2768566"/>
            </a:xfrm>
          </p:grpSpPr>
          <p:sp>
            <p:nvSpPr>
              <p:cNvPr id="13" name="Diamond 5">
                <a:extLst>
                  <a:ext uri="{FF2B5EF4-FFF2-40B4-BE49-F238E27FC236}">
                    <a16:creationId xmlns:a16="http://schemas.microsoft.com/office/drawing/2014/main" id="{C5CF366D-285C-49AC-8671-B533E1140927}"/>
                  </a:ext>
                </a:extLst>
              </p:cNvPr>
              <p:cNvSpPr>
                <a:spLocks noChangeArrowheads="1"/>
              </p:cNvSpPr>
              <p:nvPr/>
            </p:nvSpPr>
            <p:spPr bwMode="auto">
              <a:xfrm>
                <a:off x="990600" y="2045349"/>
                <a:ext cx="2769087" cy="2767302"/>
              </a:xfrm>
              <a:prstGeom prst="diamond">
                <a:avLst/>
              </a:prstGeom>
              <a:solidFill>
                <a:schemeClr val="accent1"/>
              </a:solidFill>
              <a:ln>
                <a:noFill/>
              </a:ln>
              <a:extLst>
                <a:ext uri="{91240B29-F687-4F45-9708-019B960494DF}">
                  <a14:hiddenLine xmlns:a14="http://schemas.microsoft.com/office/drawing/2010/main" w="50800">
                    <a:solidFill>
                      <a:srgbClr val="000000"/>
                    </a:solidFill>
                    <a:round/>
                    <a:headEnd/>
                    <a:tailEnd/>
                  </a14:hiddenLine>
                </a:ext>
              </a:extLst>
            </p:spPr>
            <p:txBody>
              <a:bodyPr anchor="ct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endParaRPr lang="zh-CN" altLang="zh-CN"/>
              </a:p>
            </p:txBody>
          </p:sp>
          <p:grpSp>
            <p:nvGrpSpPr>
              <p:cNvPr id="14" name="Group 9">
                <a:extLst>
                  <a:ext uri="{FF2B5EF4-FFF2-40B4-BE49-F238E27FC236}">
                    <a16:creationId xmlns:a16="http://schemas.microsoft.com/office/drawing/2014/main" id="{383151C9-F0BA-4ED4-A974-804002FFF5B1}"/>
                  </a:ext>
                </a:extLst>
              </p:cNvPr>
              <p:cNvGrpSpPr>
                <a:grpSpLocks/>
              </p:cNvGrpSpPr>
              <p:nvPr/>
            </p:nvGrpSpPr>
            <p:grpSpPr bwMode="auto">
              <a:xfrm>
                <a:off x="1429100" y="2771847"/>
                <a:ext cx="1800200" cy="992584"/>
                <a:chOff x="2345143" y="2365645"/>
                <a:chExt cx="1800200" cy="992584"/>
              </a:xfrm>
            </p:grpSpPr>
            <p:sp>
              <p:nvSpPr>
                <p:cNvPr id="15" name="TextBox 7">
                  <a:extLst>
                    <a:ext uri="{FF2B5EF4-FFF2-40B4-BE49-F238E27FC236}">
                      <a16:creationId xmlns:a16="http://schemas.microsoft.com/office/drawing/2014/main" id="{A1E21803-0340-4C85-8A9D-47724F924BF9}"/>
                    </a:ext>
                  </a:extLst>
                </p:cNvPr>
                <p:cNvSpPr txBox="1"/>
                <p:nvPr/>
              </p:nvSpPr>
              <p:spPr>
                <a:xfrm>
                  <a:off x="2346338" y="2365564"/>
                  <a:ext cx="1798300" cy="677001"/>
                </a:xfrm>
                <a:prstGeom prst="rect">
                  <a:avLst/>
                </a:prstGeom>
                <a:noFill/>
              </p:spPr>
              <p:txBody>
                <a:bodyPr lIns="0" tIns="0" rIns="0" bIns="0">
                  <a:normAutofit fontScale="77500" lnSpcReduction="20000"/>
                </a:bodyPr>
                <a:lstStyle/>
                <a:p>
                  <a:pPr algn="ctr" eaLnBrk="1" fontAlgn="auto" hangingPunct="1">
                    <a:spcBef>
                      <a:spcPts val="0"/>
                    </a:spcBef>
                    <a:spcAft>
                      <a:spcPts val="0"/>
                    </a:spcAft>
                    <a:defRPr/>
                  </a:pPr>
                  <a:r>
                    <a:rPr lang="zh-CN" altLang="en-US" sz="4400" dirty="0">
                      <a:solidFill>
                        <a:schemeClr val="bg1"/>
                      </a:solidFill>
                      <a:latin typeface="+mn-lt"/>
                      <a:ea typeface="+mn-ea"/>
                    </a:rPr>
                    <a:t>目录</a:t>
                  </a:r>
                </a:p>
              </p:txBody>
            </p:sp>
            <p:sp>
              <p:nvSpPr>
                <p:cNvPr id="16" name="TextBox 8">
                  <a:extLst>
                    <a:ext uri="{FF2B5EF4-FFF2-40B4-BE49-F238E27FC236}">
                      <a16:creationId xmlns:a16="http://schemas.microsoft.com/office/drawing/2014/main" id="{E5E19A4B-9483-4EDB-864A-34E8D1FFA8BF}"/>
                    </a:ext>
                  </a:extLst>
                </p:cNvPr>
                <p:cNvSpPr txBox="1"/>
                <p:nvPr/>
              </p:nvSpPr>
              <p:spPr>
                <a:xfrm>
                  <a:off x="2346338" y="3143869"/>
                  <a:ext cx="1798300" cy="214959"/>
                </a:xfrm>
                <a:prstGeom prst="rect">
                  <a:avLst/>
                </a:prstGeom>
                <a:noFill/>
              </p:spPr>
              <p:txBody>
                <a:bodyPr lIns="0" tIns="0" rIns="0" bIns="0">
                  <a:normAutofit fontScale="77500" lnSpcReduction="20000"/>
                </a:bodyPr>
                <a:lstStyle/>
                <a:p>
                  <a:pPr algn="ctr" eaLnBrk="1" fontAlgn="auto" hangingPunct="1">
                    <a:spcBef>
                      <a:spcPts val="0"/>
                    </a:spcBef>
                    <a:spcAft>
                      <a:spcPts val="0"/>
                    </a:spcAft>
                    <a:defRPr/>
                  </a:pPr>
                  <a:r>
                    <a:rPr lang="en-US" altLang="zh-CN" sz="1400" dirty="0">
                      <a:solidFill>
                        <a:schemeClr val="bg1"/>
                      </a:solidFill>
                      <a:latin typeface="+mn-lt"/>
                      <a:ea typeface="+mn-ea"/>
                    </a:rPr>
                    <a:t>CONTENTS</a:t>
                  </a:r>
                </a:p>
              </p:txBody>
            </p:sp>
          </p:grpSp>
        </p:grpSp>
      </p:grpSp>
      <p:sp>
        <p:nvSpPr>
          <p:cNvPr id="2" name="标题 1"/>
          <p:cNvSpPr>
            <a:spLocks noGrp="1"/>
          </p:cNvSpPr>
          <p:nvPr>
            <p:ph type="title"/>
          </p:nvPr>
        </p:nvSpPr>
        <p:spPr>
          <a:xfrm>
            <a:off x="108222" y="80457"/>
            <a:ext cx="11905977" cy="644166"/>
          </a:xfrm>
        </p:spPr>
        <p:txBody>
          <a:bodyPr/>
          <a:lstStyle>
            <a:lvl1pPr algn="ctr">
              <a:defRPr/>
            </a:lvl1pPr>
          </a:lstStyle>
          <a:p>
            <a:r>
              <a:rPr lang="zh-CN" altLang="en-US"/>
              <a:t>单击此处编辑母版标题样式</a:t>
            </a:r>
            <a:endParaRPr lang="zh-CN" altLang="en-US" dirty="0"/>
          </a:p>
        </p:txBody>
      </p:sp>
      <p:sp>
        <p:nvSpPr>
          <p:cNvPr id="19" name="灯片编号占位符 4">
            <a:extLst>
              <a:ext uri="{FF2B5EF4-FFF2-40B4-BE49-F238E27FC236}">
                <a16:creationId xmlns:a16="http://schemas.microsoft.com/office/drawing/2014/main" id="{A9EFAC7B-7F00-4C25-803A-B89C5B689709}"/>
              </a:ext>
            </a:extLst>
          </p:cNvPr>
          <p:cNvSpPr>
            <a:spLocks noGrp="1"/>
          </p:cNvSpPr>
          <p:nvPr>
            <p:ph type="sldNum" sz="quarter" idx="10"/>
          </p:nvPr>
        </p:nvSpPr>
        <p:spPr>
          <a:xfrm>
            <a:off x="488950" y="6430963"/>
            <a:ext cx="373063" cy="365125"/>
          </a:xfrm>
        </p:spPr>
        <p:txBody>
          <a:bodyPr/>
          <a:lstStyle>
            <a:lvl1pPr>
              <a:defRPr/>
            </a:lvl1pPr>
          </a:lstStyle>
          <a:p>
            <a:pPr>
              <a:defRPr/>
            </a:pPr>
            <a:fld id="{D4FE3A08-98F2-4A58-A608-0C67FE457730}" type="slidenum">
              <a:rPr lang="zh-CN" altLang="en-US"/>
              <a:pPr>
                <a:defRPr/>
              </a:pPr>
              <a:t>‹#›</a:t>
            </a:fld>
            <a:endParaRPr lang="zh-CN" altLang="en-US"/>
          </a:p>
        </p:txBody>
      </p:sp>
    </p:spTree>
    <p:extLst>
      <p:ext uri="{BB962C8B-B14F-4D97-AF65-F5344CB8AC3E}">
        <p14:creationId xmlns:p14="http://schemas.microsoft.com/office/powerpoint/2010/main" val="355761634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节标题">
    <p:spTree>
      <p:nvGrpSpPr>
        <p:cNvPr id="1" name=""/>
        <p:cNvGrpSpPr/>
        <p:nvPr/>
      </p:nvGrpSpPr>
      <p:grpSpPr>
        <a:xfrm>
          <a:off x="0" y="0"/>
          <a:ext cx="0" cy="0"/>
          <a:chOff x="0" y="0"/>
          <a:chExt cx="0" cy="0"/>
        </a:xfrm>
      </p:grpSpPr>
      <p:sp>
        <p:nvSpPr>
          <p:cNvPr id="4" name="动作按钮: 后退或前一项 3">
            <a:hlinkClick r:id="" action="ppaction://hlinkshowjump?jump=previousslide" highlightClick="1"/>
            <a:extLst>
              <a:ext uri="{FF2B5EF4-FFF2-40B4-BE49-F238E27FC236}">
                <a16:creationId xmlns:a16="http://schemas.microsoft.com/office/drawing/2014/main" id="{121703BA-C783-4DBB-8EFC-4B177312EB2B}"/>
              </a:ext>
            </a:extLst>
          </p:cNvPr>
          <p:cNvSpPr/>
          <p:nvPr userDrawn="1"/>
        </p:nvSpPr>
        <p:spPr>
          <a:xfrm>
            <a:off x="11042650" y="6513513"/>
            <a:ext cx="279400" cy="304800"/>
          </a:xfrm>
          <a:prstGeom prst="actionButtonBackPrevious">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5" name="动作按钮: 前进或下一项 4">
            <a:hlinkClick r:id="" action="ppaction://hlinkshowjump?jump=nextslide" highlightClick="1"/>
            <a:extLst>
              <a:ext uri="{FF2B5EF4-FFF2-40B4-BE49-F238E27FC236}">
                <a16:creationId xmlns:a16="http://schemas.microsoft.com/office/drawing/2014/main" id="{14C4AA4A-20D3-4F19-9027-3F21C8D732F4}"/>
              </a:ext>
            </a:extLst>
          </p:cNvPr>
          <p:cNvSpPr/>
          <p:nvPr userDrawn="1"/>
        </p:nvSpPr>
        <p:spPr>
          <a:xfrm>
            <a:off x="11406188" y="6526213"/>
            <a:ext cx="269875" cy="279400"/>
          </a:xfrm>
          <a:prstGeom prst="actionButtonForwardNex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6" name="动作按钮: 结束 12">
            <a:hlinkClick r:id="" action="ppaction://hlinkshowjump?jump=endshow" highlightClick="1"/>
            <a:extLst>
              <a:ext uri="{FF2B5EF4-FFF2-40B4-BE49-F238E27FC236}">
                <a16:creationId xmlns:a16="http://schemas.microsoft.com/office/drawing/2014/main" id="{9F50F2BF-4514-4221-B468-B613B16D072F}"/>
              </a:ext>
            </a:extLst>
          </p:cNvPr>
          <p:cNvSpPr/>
          <p:nvPr userDrawn="1"/>
        </p:nvSpPr>
        <p:spPr>
          <a:xfrm>
            <a:off x="11760200" y="6515100"/>
            <a:ext cx="254000" cy="301625"/>
          </a:xfrm>
          <a:prstGeom prst="actionButtonEnd">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cxnSp>
        <p:nvCxnSpPr>
          <p:cNvPr id="7" name="直接连接符 6">
            <a:extLst>
              <a:ext uri="{FF2B5EF4-FFF2-40B4-BE49-F238E27FC236}">
                <a16:creationId xmlns:a16="http://schemas.microsoft.com/office/drawing/2014/main" id="{D5ADB6DD-29E2-4BE2-A27D-74F682F3DF28}"/>
              </a:ext>
            </a:extLst>
          </p:cNvPr>
          <p:cNvCxnSpPr/>
          <p:nvPr userDrawn="1"/>
        </p:nvCxnSpPr>
        <p:spPr>
          <a:xfrm>
            <a:off x="241300" y="406400"/>
            <a:ext cx="11701463" cy="0"/>
          </a:xfrm>
          <a:prstGeom prst="line">
            <a:avLst/>
          </a:prstGeom>
          <a:ln w="28575">
            <a:solidFill>
              <a:srgbClr val="00B050"/>
            </a:solidFill>
          </a:ln>
        </p:spPr>
        <p:style>
          <a:lnRef idx="1">
            <a:schemeClr val="accent1"/>
          </a:lnRef>
          <a:fillRef idx="0">
            <a:schemeClr val="accent1"/>
          </a:fillRef>
          <a:effectRef idx="0">
            <a:schemeClr val="accent1"/>
          </a:effectRef>
          <a:fontRef idx="minor">
            <a:schemeClr val="tx1"/>
          </a:fontRef>
        </p:style>
      </p:cxnSp>
      <p:sp>
        <p:nvSpPr>
          <p:cNvPr id="8" name="燕尾形 15">
            <a:hlinkClick r:id="rId2" action="ppaction://hlinksldjump"/>
            <a:extLst>
              <a:ext uri="{FF2B5EF4-FFF2-40B4-BE49-F238E27FC236}">
                <a16:creationId xmlns:a16="http://schemas.microsoft.com/office/drawing/2014/main" id="{B45A0469-631A-498D-8D31-6BC12E361FA6}"/>
              </a:ext>
            </a:extLst>
          </p:cNvPr>
          <p:cNvSpPr/>
          <p:nvPr userDrawn="1"/>
        </p:nvSpPr>
        <p:spPr>
          <a:xfrm>
            <a:off x="6456363" y="6505575"/>
            <a:ext cx="2084387" cy="352425"/>
          </a:xfrm>
          <a:prstGeom prst="chevron">
            <a:avLst/>
          </a:prstGeom>
          <a:solidFill>
            <a:schemeClr val="accent6"/>
          </a:solidFill>
          <a:ln>
            <a:noFill/>
          </a:ln>
        </p:spPr>
        <p:txBody>
          <a:bodyPr anchor="ctr"/>
          <a:lstStyle/>
          <a:p>
            <a:pPr algn="ctr" defTabSz="687070" eaLnBrk="1" hangingPunct="1">
              <a:defRPr/>
            </a:pPr>
            <a:r>
              <a:rPr lang="zh-CN" altLang="en-US" dirty="0">
                <a:solidFill>
                  <a:srgbClr val="FFFFFF"/>
                </a:solidFill>
                <a:latin typeface="微软雅黑" panose="020B0503020204020204" pitchFamily="34" charset="-122"/>
                <a:ea typeface="微软雅黑" panose="020B0503020204020204" pitchFamily="34" charset="-122"/>
              </a:rPr>
              <a:t>基础</a:t>
            </a:r>
            <a:r>
              <a:rPr lang="en-US" altLang="zh-CN" dirty="0">
                <a:solidFill>
                  <a:srgbClr val="FFFFFF"/>
                </a:solidFill>
                <a:latin typeface="微软雅黑" panose="020B0503020204020204" pitchFamily="34" charset="-122"/>
                <a:ea typeface="微软雅黑" panose="020B0503020204020204" pitchFamily="34" charset="-122"/>
              </a:rPr>
              <a:t>·</a:t>
            </a:r>
            <a:r>
              <a:rPr lang="zh-CN" altLang="en-US" dirty="0">
                <a:solidFill>
                  <a:srgbClr val="FFFFFF"/>
                </a:solidFill>
                <a:latin typeface="微软雅黑" panose="020B0503020204020204" pitchFamily="34" charset="-122"/>
                <a:ea typeface="微软雅黑" panose="020B0503020204020204" pitchFamily="34" charset="-122"/>
              </a:rPr>
              <a:t>自主学习</a:t>
            </a:r>
          </a:p>
        </p:txBody>
      </p:sp>
      <p:sp>
        <p:nvSpPr>
          <p:cNvPr id="9" name="燕尾形 16">
            <a:hlinkClick r:id="rId3" action="ppaction://hlinksldjump"/>
            <a:extLst>
              <a:ext uri="{FF2B5EF4-FFF2-40B4-BE49-F238E27FC236}">
                <a16:creationId xmlns:a16="http://schemas.microsoft.com/office/drawing/2014/main" id="{B53263D2-8567-4DAB-9132-8A6A06D5D24F}"/>
              </a:ext>
            </a:extLst>
          </p:cNvPr>
          <p:cNvSpPr/>
          <p:nvPr userDrawn="1"/>
        </p:nvSpPr>
        <p:spPr>
          <a:xfrm>
            <a:off x="8731250" y="6505575"/>
            <a:ext cx="2084388" cy="352425"/>
          </a:xfrm>
          <a:prstGeom prst="chevron">
            <a:avLst/>
          </a:prstGeom>
          <a:solidFill>
            <a:schemeClr val="accent6"/>
          </a:solidFill>
          <a:ln>
            <a:noFill/>
          </a:ln>
        </p:spPr>
        <p:txBody>
          <a:bodyPr anchor="ctr"/>
          <a:lstStyle/>
          <a:p>
            <a:pPr algn="ctr" defTabSz="687070" eaLnBrk="1" hangingPunct="1">
              <a:defRPr/>
            </a:pPr>
            <a:r>
              <a:rPr lang="zh-CN" altLang="en-US" dirty="0">
                <a:solidFill>
                  <a:srgbClr val="FFFFFF"/>
                </a:solidFill>
                <a:latin typeface="微软雅黑" panose="020B0503020204020204" pitchFamily="34" charset="-122"/>
                <a:ea typeface="微软雅黑" panose="020B0503020204020204" pitchFamily="34" charset="-122"/>
              </a:rPr>
              <a:t>核心</a:t>
            </a:r>
            <a:r>
              <a:rPr lang="en-US" altLang="zh-CN" dirty="0">
                <a:solidFill>
                  <a:srgbClr val="FFFFFF"/>
                </a:solidFill>
                <a:latin typeface="微软雅黑" panose="020B0503020204020204" pitchFamily="34" charset="-122"/>
                <a:ea typeface="微软雅黑" panose="020B0503020204020204" pitchFamily="34" charset="-122"/>
              </a:rPr>
              <a:t>·</a:t>
            </a:r>
            <a:r>
              <a:rPr lang="zh-CN" altLang="en-US" dirty="0">
                <a:solidFill>
                  <a:srgbClr val="FFFFFF"/>
                </a:solidFill>
                <a:latin typeface="微软雅黑" panose="020B0503020204020204" pitchFamily="34" charset="-122"/>
                <a:ea typeface="微软雅黑" panose="020B0503020204020204" pitchFamily="34" charset="-122"/>
              </a:rPr>
              <a:t>互动探究</a:t>
            </a:r>
          </a:p>
        </p:txBody>
      </p:sp>
      <p:sp>
        <p:nvSpPr>
          <p:cNvPr id="3" name="文本占位符 2"/>
          <p:cNvSpPr>
            <a:spLocks noGrp="1"/>
          </p:cNvSpPr>
          <p:nvPr>
            <p:ph type="body" idx="1"/>
          </p:nvPr>
        </p:nvSpPr>
        <p:spPr>
          <a:xfrm>
            <a:off x="241540" y="534838"/>
            <a:ext cx="11701077" cy="5911999"/>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单击此处编辑母版文本样式</a:t>
            </a:r>
          </a:p>
        </p:txBody>
      </p:sp>
    </p:spTree>
    <p:extLst>
      <p:ext uri="{BB962C8B-B14F-4D97-AF65-F5344CB8AC3E}">
        <p14:creationId xmlns:p14="http://schemas.microsoft.com/office/powerpoint/2010/main" val="397547593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pic>
        <p:nvPicPr>
          <p:cNvPr id="2" name="图片 6">
            <a:extLst>
              <a:ext uri="{FF2B5EF4-FFF2-40B4-BE49-F238E27FC236}">
                <a16:creationId xmlns:a16="http://schemas.microsoft.com/office/drawing/2014/main" id="{919A3EEC-235C-44B3-A693-DFD9B1F68CFF}"/>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992188" y="5872163"/>
            <a:ext cx="10204450" cy="66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图片 11">
            <a:extLst>
              <a:ext uri="{FF2B5EF4-FFF2-40B4-BE49-F238E27FC236}">
                <a16:creationId xmlns:a16="http://schemas.microsoft.com/office/drawing/2014/main" id="{909C6D5C-B895-42B1-8649-6853D12A72DC}"/>
              </a:ext>
            </a:extLst>
          </p:cNvPr>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rot="20784402" flipH="1" flipV="1">
            <a:off x="7824788" y="3403600"/>
            <a:ext cx="4000500" cy="3602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矩形 3">
            <a:extLst>
              <a:ext uri="{FF2B5EF4-FFF2-40B4-BE49-F238E27FC236}">
                <a16:creationId xmlns:a16="http://schemas.microsoft.com/office/drawing/2014/main" id="{C53C2CF4-9302-4BB9-B0A7-CB30C86D2C9A}"/>
              </a:ext>
            </a:extLst>
          </p:cNvPr>
          <p:cNvSpPr/>
          <p:nvPr userDrawn="1"/>
        </p:nvSpPr>
        <p:spPr>
          <a:xfrm>
            <a:off x="0" y="2489200"/>
            <a:ext cx="12192000" cy="830263"/>
          </a:xfrm>
          <a:prstGeom prst="rect">
            <a:avLst/>
          </a:prstGeom>
        </p:spPr>
        <p:txBody>
          <a:bodyPr>
            <a:spAutoFit/>
          </a:bodyPr>
          <a:lstStyle/>
          <a:p>
            <a:pPr algn="ctr" eaLnBrk="1" fontAlgn="auto" hangingPunct="1">
              <a:spcBef>
                <a:spcPts val="0"/>
              </a:spcBef>
              <a:spcAft>
                <a:spcPts val="0"/>
              </a:spcAft>
              <a:defRPr/>
            </a:pPr>
            <a:r>
              <a:rPr lang="zh-CN" altLang="en-US" sz="4800" spc="300" dirty="0">
                <a:solidFill>
                  <a:srgbClr val="778495"/>
                </a:solidFill>
                <a:latin typeface="华文中宋" panose="02010600040101010101" pitchFamily="2" charset="-122"/>
                <a:ea typeface="华文中宋" panose="02010600040101010101" pitchFamily="2" charset="-122"/>
                <a:sym typeface="微软雅黑" panose="020B0503020204020204" pitchFamily="34" charset="-122"/>
              </a:rPr>
              <a:t>本节内容结束</a:t>
            </a:r>
          </a:p>
        </p:txBody>
      </p:sp>
    </p:spTree>
    <p:extLst>
      <p:ext uri="{BB962C8B-B14F-4D97-AF65-F5344CB8AC3E}">
        <p14:creationId xmlns:p14="http://schemas.microsoft.com/office/powerpoint/2010/main" val="13787540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标题占位符 1">
            <a:extLst>
              <a:ext uri="{FF2B5EF4-FFF2-40B4-BE49-F238E27FC236}">
                <a16:creationId xmlns:a16="http://schemas.microsoft.com/office/drawing/2014/main" id="{D4CCE2FF-4A44-4E0B-93E1-3D857CD122D6}"/>
              </a:ext>
            </a:extLst>
          </p:cNvPr>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a:t>单击此处编辑母版标题样式</a:t>
            </a:r>
          </a:p>
        </p:txBody>
      </p:sp>
      <p:sp>
        <p:nvSpPr>
          <p:cNvPr id="1027" name="文本占位符 2">
            <a:extLst>
              <a:ext uri="{FF2B5EF4-FFF2-40B4-BE49-F238E27FC236}">
                <a16:creationId xmlns:a16="http://schemas.microsoft.com/office/drawing/2014/main" id="{32D18413-8ADC-46F7-B744-055D366204A1}"/>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0A72397B-6E4B-4E0B-99A3-1F883C4E3E16}"/>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eaLnBrk="1" fontAlgn="auto" hangingPunct="1">
              <a:spcBef>
                <a:spcPts val="0"/>
              </a:spcBef>
              <a:spcAft>
                <a:spcPts val="0"/>
              </a:spcAft>
              <a:defRPr sz="1200">
                <a:solidFill>
                  <a:schemeClr val="tx1">
                    <a:tint val="75000"/>
                  </a:schemeClr>
                </a:solidFill>
                <a:latin typeface="+mn-lt"/>
                <a:ea typeface="+mn-ea"/>
              </a:defRPr>
            </a:lvl1pPr>
          </a:lstStyle>
          <a:p>
            <a:pPr>
              <a:defRPr/>
            </a:pPr>
            <a:fld id="{0366D781-8797-420F-B653-19802EEBAD5E}" type="datetimeFigureOut">
              <a:rPr lang="zh-CN" altLang="en-US"/>
              <a:pPr>
                <a:defRPr/>
              </a:pPr>
              <a:t>2019/9/14</a:t>
            </a:fld>
            <a:endParaRPr lang="zh-CN" altLang="en-US"/>
          </a:p>
        </p:txBody>
      </p:sp>
      <p:sp>
        <p:nvSpPr>
          <p:cNvPr id="5" name="页脚占位符 4">
            <a:extLst>
              <a:ext uri="{FF2B5EF4-FFF2-40B4-BE49-F238E27FC236}">
                <a16:creationId xmlns:a16="http://schemas.microsoft.com/office/drawing/2014/main" id="{A81585E4-42B5-4709-AC80-1662F2B749DF}"/>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ea typeface="+mn-ea"/>
              </a:defRPr>
            </a:lvl1pPr>
          </a:lstStyle>
          <a:p>
            <a:pPr>
              <a:defRPr/>
            </a:pPr>
            <a:endParaRPr lang="zh-CN" altLang="en-US"/>
          </a:p>
        </p:txBody>
      </p:sp>
      <p:sp>
        <p:nvSpPr>
          <p:cNvPr id="6" name="灯片编号占位符 5">
            <a:extLst>
              <a:ext uri="{FF2B5EF4-FFF2-40B4-BE49-F238E27FC236}">
                <a16:creationId xmlns:a16="http://schemas.microsoft.com/office/drawing/2014/main" id="{CB89C45E-AB79-4CBE-B7A8-8978273DA7BF}"/>
              </a:ext>
            </a:extLst>
          </p:cNvPr>
          <p:cNvSpPr>
            <a:spLocks noGrp="1"/>
          </p:cNvSpPr>
          <p:nvPr>
            <p:ph type="sldNum" sz="quarter" idx="4"/>
          </p:nvPr>
        </p:nvSpPr>
        <p:spPr>
          <a:xfrm>
            <a:off x="8610600" y="6356350"/>
            <a:ext cx="27432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defRPr>
            </a:lvl1pPr>
          </a:lstStyle>
          <a:p>
            <a:pPr>
              <a:defRPr/>
            </a:pPr>
            <a:fld id="{E56702AB-4D40-43C4-8FEE-45CE40A56750}" type="slidenum">
              <a:rPr lang="zh-CN" altLang="en-US"/>
              <a:pPr>
                <a:defRPr/>
              </a:pPr>
              <a:t>‹#›</a:t>
            </a:fld>
            <a:endParaRPr lang="zh-CN" altLang="en-US"/>
          </a:p>
        </p:txBody>
      </p:sp>
      <p:pic>
        <p:nvPicPr>
          <p:cNvPr id="1031" name="图片 6">
            <a:extLst>
              <a:ext uri="{FF2B5EF4-FFF2-40B4-BE49-F238E27FC236}">
                <a16:creationId xmlns:a16="http://schemas.microsoft.com/office/drawing/2014/main" id="{F1AA144B-246E-44F9-86DB-B8EFC6F9BCFC}"/>
              </a:ext>
            </a:extLst>
          </p:cNvPr>
          <p:cNvPicPr>
            <a:picLocks noChangeAspect="1"/>
          </p:cNvPicPr>
          <p:nvPr userDrawn="1"/>
        </p:nvPicPr>
        <p:blipFill>
          <a:blip r:embed="rId8">
            <a:extLst>
              <a:ext uri="{28A0092B-C50C-407E-A947-70E740481C1C}">
                <a14:useLocalDpi xmlns:a14="http://schemas.microsoft.com/office/drawing/2010/main" val="0"/>
              </a:ext>
            </a:extLst>
          </a:blip>
          <a:srcRect/>
          <a:stretch>
            <a:fillRect/>
          </a:stretch>
        </p:blipFill>
        <p:spPr bwMode="auto">
          <a:xfrm>
            <a:off x="3175" y="0"/>
            <a:ext cx="12188825"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2" name="文本框 7">
            <a:extLst>
              <a:ext uri="{FF2B5EF4-FFF2-40B4-BE49-F238E27FC236}">
                <a16:creationId xmlns:a16="http://schemas.microsoft.com/office/drawing/2014/main" id="{5AEE6A53-7BE2-43C0-99E0-8A07F3E84F95}"/>
              </a:ext>
            </a:extLst>
          </p:cNvPr>
          <p:cNvSpPr txBox="1">
            <a:spLocks noChangeArrowheads="1"/>
          </p:cNvSpPr>
          <p:nvPr userDrawn="1"/>
        </p:nvSpPr>
        <p:spPr bwMode="auto">
          <a:xfrm>
            <a:off x="433388" y="6500813"/>
            <a:ext cx="427037"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fld id="{0B65C450-5196-4562-AF79-1EF612C3E8C5}" type="slidenum">
              <a:rPr lang="zh-CN" altLang="en-US" sz="1400" smtClean="0">
                <a:latin typeface="Times New Roman" panose="02020603050405020304" pitchFamily="18" charset="0"/>
                <a:cs typeface="Times New Roman" panose="02020603050405020304" pitchFamily="18" charset="0"/>
              </a:rPr>
              <a:pPr algn="ctr" eaLnBrk="1" hangingPunct="1">
                <a:defRPr/>
              </a:pPr>
              <a:t>‹#›</a:t>
            </a:fld>
            <a:endParaRPr lang="zh-CN" altLang="en-US" sz="1400">
              <a:latin typeface="Times New Roman" panose="02020603050405020304" pitchFamily="18" charset="0"/>
              <a:cs typeface="Times New Roman" panose="02020603050405020304" pitchFamily="18" charset="0"/>
            </a:endParaRPr>
          </a:p>
        </p:txBody>
      </p:sp>
      <p:sp>
        <p:nvSpPr>
          <p:cNvPr id="9" name="矩形 8">
            <a:hlinkClick r:id="" action="ppaction://hlinkshowjump?jump=previousslide"/>
            <a:extLst>
              <a:ext uri="{FF2B5EF4-FFF2-40B4-BE49-F238E27FC236}">
                <a16:creationId xmlns:a16="http://schemas.microsoft.com/office/drawing/2014/main" id="{BE0A47A6-E684-43F5-B84D-C546FF46E593}"/>
              </a:ext>
            </a:extLst>
          </p:cNvPr>
          <p:cNvSpPr/>
          <p:nvPr userDrawn="1"/>
        </p:nvSpPr>
        <p:spPr>
          <a:xfrm>
            <a:off x="0" y="6280150"/>
            <a:ext cx="458788" cy="3683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0" name="矩形 9">
            <a:hlinkClick r:id="" action="ppaction://hlinkshowjump?jump=nextslide"/>
            <a:extLst>
              <a:ext uri="{FF2B5EF4-FFF2-40B4-BE49-F238E27FC236}">
                <a16:creationId xmlns:a16="http://schemas.microsoft.com/office/drawing/2014/main" id="{4DEB804A-74DC-46BB-856C-8B34C4859BB0}"/>
              </a:ext>
            </a:extLst>
          </p:cNvPr>
          <p:cNvSpPr/>
          <p:nvPr userDrawn="1"/>
        </p:nvSpPr>
        <p:spPr>
          <a:xfrm>
            <a:off x="835025" y="6280150"/>
            <a:ext cx="458788" cy="3683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Tree>
  </p:cSld>
  <p:clrMap bg1="lt1" tx1="dk1" bg2="lt2" tx2="dk2" accent1="accent1" accent2="accent2" accent3="accent3" accent4="accent4" accent5="accent5" accent6="accent6" hlink="hlink" folHlink="folHlink"/>
  <p:sldLayoutIdLst>
    <p:sldLayoutId id="2147483901" r:id="rId1"/>
    <p:sldLayoutId id="2147483902" r:id="rId2"/>
    <p:sldLayoutId id="2147483903" r:id="rId3"/>
    <p:sldLayoutId id="2147483904" r:id="rId4"/>
    <p:sldLayoutId id="2147483905" r:id="rId5"/>
    <p:sldLayoutId id="2147483906" r:id="rId6"/>
  </p:sldLayoutIdLst>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a:ea typeface="宋体" pitchFamily="2" charset="-122"/>
        </a:defRPr>
      </a:lvl2pPr>
      <a:lvl3pPr algn="l" rtl="0" eaLnBrk="0" fontAlgn="base" hangingPunct="0">
        <a:lnSpc>
          <a:spcPct val="90000"/>
        </a:lnSpc>
        <a:spcBef>
          <a:spcPct val="0"/>
        </a:spcBef>
        <a:spcAft>
          <a:spcPct val="0"/>
        </a:spcAft>
        <a:defRPr sz="4400">
          <a:solidFill>
            <a:schemeClr val="tx1"/>
          </a:solidFill>
          <a:latin typeface="Calibri Light"/>
          <a:ea typeface="宋体" pitchFamily="2" charset="-122"/>
        </a:defRPr>
      </a:lvl3pPr>
      <a:lvl4pPr algn="l" rtl="0" eaLnBrk="0" fontAlgn="base" hangingPunct="0">
        <a:lnSpc>
          <a:spcPct val="90000"/>
        </a:lnSpc>
        <a:spcBef>
          <a:spcPct val="0"/>
        </a:spcBef>
        <a:spcAft>
          <a:spcPct val="0"/>
        </a:spcAft>
        <a:defRPr sz="4400">
          <a:solidFill>
            <a:schemeClr val="tx1"/>
          </a:solidFill>
          <a:latin typeface="Calibri Light"/>
          <a:ea typeface="宋体" pitchFamily="2" charset="-122"/>
        </a:defRPr>
      </a:lvl4pPr>
      <a:lvl5pPr algn="l" rtl="0" eaLnBrk="0" fontAlgn="base" hangingPunct="0">
        <a:lnSpc>
          <a:spcPct val="90000"/>
        </a:lnSpc>
        <a:spcBef>
          <a:spcPct val="0"/>
        </a:spcBef>
        <a:spcAft>
          <a:spcPct val="0"/>
        </a:spcAft>
        <a:defRPr sz="4400">
          <a:solidFill>
            <a:schemeClr val="tx1"/>
          </a:solidFill>
          <a:latin typeface="Calibri Light"/>
          <a:ea typeface="宋体" pitchFamily="2" charset="-122"/>
        </a:defRPr>
      </a:lvl5pPr>
      <a:lvl6pPr marL="457200" algn="l" rtl="0" fontAlgn="base">
        <a:lnSpc>
          <a:spcPct val="90000"/>
        </a:lnSpc>
        <a:spcBef>
          <a:spcPct val="0"/>
        </a:spcBef>
        <a:spcAft>
          <a:spcPct val="0"/>
        </a:spcAft>
        <a:defRPr sz="4400">
          <a:solidFill>
            <a:schemeClr val="tx1"/>
          </a:solidFill>
          <a:latin typeface="Calibri Light"/>
          <a:ea typeface="宋体" pitchFamily="2" charset="-122"/>
        </a:defRPr>
      </a:lvl6pPr>
      <a:lvl7pPr marL="914400" algn="l" rtl="0" fontAlgn="base">
        <a:lnSpc>
          <a:spcPct val="90000"/>
        </a:lnSpc>
        <a:spcBef>
          <a:spcPct val="0"/>
        </a:spcBef>
        <a:spcAft>
          <a:spcPct val="0"/>
        </a:spcAft>
        <a:defRPr sz="4400">
          <a:solidFill>
            <a:schemeClr val="tx1"/>
          </a:solidFill>
          <a:latin typeface="Calibri Light"/>
          <a:ea typeface="宋体" pitchFamily="2" charset="-122"/>
        </a:defRPr>
      </a:lvl7pPr>
      <a:lvl8pPr marL="1371600" algn="l" rtl="0" fontAlgn="base">
        <a:lnSpc>
          <a:spcPct val="90000"/>
        </a:lnSpc>
        <a:spcBef>
          <a:spcPct val="0"/>
        </a:spcBef>
        <a:spcAft>
          <a:spcPct val="0"/>
        </a:spcAft>
        <a:defRPr sz="4400">
          <a:solidFill>
            <a:schemeClr val="tx1"/>
          </a:solidFill>
          <a:latin typeface="Calibri Light"/>
          <a:ea typeface="宋体" pitchFamily="2" charset="-122"/>
        </a:defRPr>
      </a:lvl8pPr>
      <a:lvl9pPr marL="1828800" algn="l" rtl="0" fontAlgn="base">
        <a:lnSpc>
          <a:spcPct val="90000"/>
        </a:lnSpc>
        <a:spcBef>
          <a:spcPct val="0"/>
        </a:spcBef>
        <a:spcAft>
          <a:spcPct val="0"/>
        </a:spcAft>
        <a:defRPr sz="4400">
          <a:solidFill>
            <a:schemeClr val="tx1"/>
          </a:solidFill>
          <a:latin typeface="Calibri Light"/>
          <a:ea typeface="宋体" pitchFamily="2" charset="-122"/>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0.xml.rels><?xml version="1.0" encoding="UTF-8" standalone="yes"?>
<Relationships xmlns="http://schemas.openxmlformats.org/package/2006/relationships"><Relationship Id="rId3" Type="http://schemas.openxmlformats.org/officeDocument/2006/relationships/package" Target="../embeddings/Microsoft_Word_Document3.docx"/><Relationship Id="rId2" Type="http://schemas.openxmlformats.org/officeDocument/2006/relationships/slideLayout" Target="../slideLayouts/slideLayout5.xml"/><Relationship Id="rId1" Type="http://schemas.openxmlformats.org/officeDocument/2006/relationships/vmlDrawing" Target="../drawings/vmlDrawing4.vml"/><Relationship Id="rId4" Type="http://schemas.openxmlformats.org/officeDocument/2006/relationships/image" Target="../media/image10.emf"/></Relationships>
</file>

<file path=ppt/slides/_rels/slide11.xml.rels><?xml version="1.0" encoding="UTF-8" standalone="yes"?>
<Relationships xmlns="http://schemas.openxmlformats.org/package/2006/relationships"><Relationship Id="rId3" Type="http://schemas.openxmlformats.org/officeDocument/2006/relationships/package" Target="../embeddings/Microsoft_Word_Document4.docx"/><Relationship Id="rId2" Type="http://schemas.openxmlformats.org/officeDocument/2006/relationships/slideLayout" Target="../slideLayouts/slideLayout5.xml"/><Relationship Id="rId1" Type="http://schemas.openxmlformats.org/officeDocument/2006/relationships/vmlDrawing" Target="../drawings/vmlDrawing5.vml"/><Relationship Id="rId6" Type="http://schemas.openxmlformats.org/officeDocument/2006/relationships/image" Target="../media/image12.emf"/><Relationship Id="rId5" Type="http://schemas.openxmlformats.org/officeDocument/2006/relationships/package" Target="../embeddings/Microsoft_Word_Document5.docx"/><Relationship Id="rId4" Type="http://schemas.openxmlformats.org/officeDocument/2006/relationships/image" Target="../media/image11.emf"/></Relationships>
</file>

<file path=ppt/slides/_rels/slide12.xml.rels><?xml version="1.0" encoding="UTF-8" standalone="yes"?>
<Relationships xmlns="http://schemas.openxmlformats.org/package/2006/relationships"><Relationship Id="rId3" Type="http://schemas.openxmlformats.org/officeDocument/2006/relationships/package" Target="../embeddings/Microsoft_Word_Document6.docx"/><Relationship Id="rId2" Type="http://schemas.openxmlformats.org/officeDocument/2006/relationships/slideLayout" Target="../slideLayouts/slideLayout5.xml"/><Relationship Id="rId1" Type="http://schemas.openxmlformats.org/officeDocument/2006/relationships/vmlDrawing" Target="../drawings/vmlDrawing6.vml"/><Relationship Id="rId6" Type="http://schemas.openxmlformats.org/officeDocument/2006/relationships/image" Target="../media/image14.emf"/><Relationship Id="rId5" Type="http://schemas.openxmlformats.org/officeDocument/2006/relationships/package" Target="../embeddings/Microsoft_Word_Document7.docx"/><Relationship Id="rId4" Type="http://schemas.openxmlformats.org/officeDocument/2006/relationships/image" Target="../media/image13.emf"/></Relationships>
</file>

<file path=ppt/slides/_rels/slide13.xml.rels><?xml version="1.0" encoding="UTF-8" standalone="yes"?>
<Relationships xmlns="http://schemas.openxmlformats.org/package/2006/relationships"><Relationship Id="rId3" Type="http://schemas.openxmlformats.org/officeDocument/2006/relationships/package" Target="../embeddings/Microsoft_Word_Document8.docx"/><Relationship Id="rId2" Type="http://schemas.openxmlformats.org/officeDocument/2006/relationships/slideLayout" Target="../slideLayouts/slideLayout5.xml"/><Relationship Id="rId1" Type="http://schemas.openxmlformats.org/officeDocument/2006/relationships/vmlDrawing" Target="../drawings/vmlDrawing7.vml"/><Relationship Id="rId4" Type="http://schemas.openxmlformats.org/officeDocument/2006/relationships/image" Target="../media/image15.emf"/></Relationships>
</file>

<file path=ppt/slides/_rels/slide14.xml.rels><?xml version="1.0" encoding="UTF-8" standalone="yes"?>
<Relationships xmlns="http://schemas.openxmlformats.org/package/2006/relationships"><Relationship Id="rId3" Type="http://schemas.openxmlformats.org/officeDocument/2006/relationships/package" Target="../embeddings/Microsoft_Word_Document9.docx"/><Relationship Id="rId2" Type="http://schemas.openxmlformats.org/officeDocument/2006/relationships/slideLayout" Target="../slideLayouts/slideLayout5.xml"/><Relationship Id="rId1" Type="http://schemas.openxmlformats.org/officeDocument/2006/relationships/vmlDrawing" Target="../drawings/vmlDrawing8.vml"/><Relationship Id="rId6" Type="http://schemas.openxmlformats.org/officeDocument/2006/relationships/image" Target="../media/image17.emf"/><Relationship Id="rId5" Type="http://schemas.openxmlformats.org/officeDocument/2006/relationships/package" Target="../embeddings/Microsoft_Word_Document10.docx"/><Relationship Id="rId4" Type="http://schemas.openxmlformats.org/officeDocument/2006/relationships/image" Target="../media/image16.emf"/></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3" Type="http://schemas.openxmlformats.org/officeDocument/2006/relationships/package" Target="../embeddings/Microsoft_Word_Document11.docx"/><Relationship Id="rId2" Type="http://schemas.openxmlformats.org/officeDocument/2006/relationships/slideLayout" Target="../slideLayouts/slideLayout5.xml"/><Relationship Id="rId1" Type="http://schemas.openxmlformats.org/officeDocument/2006/relationships/vmlDrawing" Target="../drawings/vmlDrawing9.vml"/><Relationship Id="rId6" Type="http://schemas.openxmlformats.org/officeDocument/2006/relationships/image" Target="../media/image19.emf"/><Relationship Id="rId5" Type="http://schemas.openxmlformats.org/officeDocument/2006/relationships/package" Target="../embeddings/Microsoft_Word_Document12.docx"/><Relationship Id="rId4" Type="http://schemas.openxmlformats.org/officeDocument/2006/relationships/image" Target="../media/image18.emf"/></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5.xml"/><Relationship Id="rId4" Type="http://schemas.openxmlformats.org/officeDocument/2006/relationships/image" Target="../media/image24.png"/></Relationships>
</file>

<file path=ppt/slides/_rels/slide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5.xml"/><Relationship Id="rId4" Type="http://schemas.openxmlformats.org/officeDocument/2006/relationships/image" Target="../media/image27.png"/></Relationships>
</file>

<file path=ppt/slides/_rels/slide21.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slideLayout" Target="../slideLayouts/slideLayout5.xml"/><Relationship Id="rId1" Type="http://schemas.openxmlformats.org/officeDocument/2006/relationships/vmlDrawing" Target="../drawings/vmlDrawing10.vml"/><Relationship Id="rId6" Type="http://schemas.openxmlformats.org/officeDocument/2006/relationships/image" Target="../media/image34.png"/><Relationship Id="rId5" Type="http://schemas.openxmlformats.org/officeDocument/2006/relationships/image" Target="../media/image32.emf"/><Relationship Id="rId4" Type="http://schemas.openxmlformats.org/officeDocument/2006/relationships/package" Target="../embeddings/Microsoft_Word_Document13.docx"/></Relationships>
</file>

<file path=ppt/slides/_rels/slide24.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slideLayout" Target="../slideLayouts/slideLayout5.xml"/><Relationship Id="rId1" Type="http://schemas.openxmlformats.org/officeDocument/2006/relationships/vmlDrawing" Target="../drawings/vmlDrawing11.vml"/><Relationship Id="rId6" Type="http://schemas.openxmlformats.org/officeDocument/2006/relationships/image" Target="../media/image35.emf"/><Relationship Id="rId5" Type="http://schemas.openxmlformats.org/officeDocument/2006/relationships/package" Target="../embeddings/Microsoft_Word_Document14.docx"/><Relationship Id="rId4" Type="http://schemas.openxmlformats.org/officeDocument/2006/relationships/image" Target="../media/image37.png"/></Relationships>
</file>

<file path=ppt/slides/_rels/slide25.xml.rels><?xml version="1.0" encoding="UTF-8" standalone="yes"?>
<Relationships xmlns="http://schemas.openxmlformats.org/package/2006/relationships"><Relationship Id="rId3" Type="http://schemas.openxmlformats.org/officeDocument/2006/relationships/image" Target="../media/image39.png"/><Relationship Id="rId7" Type="http://schemas.openxmlformats.org/officeDocument/2006/relationships/image" Target="../media/image41.png"/><Relationship Id="rId2" Type="http://schemas.openxmlformats.org/officeDocument/2006/relationships/slideLayout" Target="../slideLayouts/slideLayout5.xml"/><Relationship Id="rId1" Type="http://schemas.openxmlformats.org/officeDocument/2006/relationships/vmlDrawing" Target="../drawings/vmlDrawing12.vml"/><Relationship Id="rId6" Type="http://schemas.openxmlformats.org/officeDocument/2006/relationships/image" Target="../media/image40.png"/><Relationship Id="rId5" Type="http://schemas.openxmlformats.org/officeDocument/2006/relationships/image" Target="../media/image38.emf"/><Relationship Id="rId4" Type="http://schemas.openxmlformats.org/officeDocument/2006/relationships/package" Target="../embeddings/Microsoft_Word_Document15.docx"/></Relationships>
</file>

<file path=ppt/slides/_rels/slide26.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slideLayout" Target="../slideLayouts/slideLayout5.xml"/><Relationship Id="rId1" Type="http://schemas.openxmlformats.org/officeDocument/2006/relationships/vmlDrawing" Target="../drawings/vmlDrawing13.vml"/><Relationship Id="rId6" Type="http://schemas.openxmlformats.org/officeDocument/2006/relationships/image" Target="../media/image42.emf"/><Relationship Id="rId5" Type="http://schemas.openxmlformats.org/officeDocument/2006/relationships/package" Target="../embeddings/Microsoft_Word_Document16.docx"/><Relationship Id="rId4" Type="http://schemas.openxmlformats.org/officeDocument/2006/relationships/image" Target="../media/image44.png"/></Relationships>
</file>

<file path=ppt/slides/_rels/slide27.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slideLayout" Target="../slideLayouts/slideLayout5.xml"/><Relationship Id="rId1" Type="http://schemas.openxmlformats.org/officeDocument/2006/relationships/vmlDrawing" Target="../drawings/vmlDrawing14.vml"/><Relationship Id="rId6" Type="http://schemas.openxmlformats.org/officeDocument/2006/relationships/image" Target="../media/image47.png"/><Relationship Id="rId5" Type="http://schemas.openxmlformats.org/officeDocument/2006/relationships/image" Target="../media/image45.emf"/><Relationship Id="rId4" Type="http://schemas.openxmlformats.org/officeDocument/2006/relationships/package" Target="../embeddings/Microsoft_Word_Document17.docx"/></Relationships>
</file>

<file path=ppt/slides/_rels/slide28.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slideLayout" Target="../slideLayouts/slideLayout5.xml"/><Relationship Id="rId1" Type="http://schemas.openxmlformats.org/officeDocument/2006/relationships/vmlDrawing" Target="../drawings/vmlDrawing15.vml"/><Relationship Id="rId6" Type="http://schemas.openxmlformats.org/officeDocument/2006/relationships/image" Target="../media/image50.png"/><Relationship Id="rId5" Type="http://schemas.openxmlformats.org/officeDocument/2006/relationships/image" Target="../media/image48.emf"/><Relationship Id="rId4" Type="http://schemas.openxmlformats.org/officeDocument/2006/relationships/package" Target="../embeddings/Microsoft_Word_Document18.docx"/></Relationships>
</file>

<file path=ppt/slides/_rels/slide29.xml.rels><?xml version="1.0" encoding="UTF-8" standalone="yes"?>
<Relationships xmlns="http://schemas.openxmlformats.org/package/2006/relationships"><Relationship Id="rId8" Type="http://schemas.openxmlformats.org/officeDocument/2006/relationships/image" Target="../media/image52.emf"/><Relationship Id="rId3" Type="http://schemas.openxmlformats.org/officeDocument/2006/relationships/image" Target="../media/image53.png"/><Relationship Id="rId7" Type="http://schemas.openxmlformats.org/officeDocument/2006/relationships/package" Target="../embeddings/Microsoft_Word_Document20.docx"/><Relationship Id="rId2" Type="http://schemas.openxmlformats.org/officeDocument/2006/relationships/slideLayout" Target="../slideLayouts/slideLayout5.xml"/><Relationship Id="rId1" Type="http://schemas.openxmlformats.org/officeDocument/2006/relationships/vmlDrawing" Target="../drawings/vmlDrawing16.vml"/><Relationship Id="rId6" Type="http://schemas.openxmlformats.org/officeDocument/2006/relationships/image" Target="../media/image51.emf"/><Relationship Id="rId5" Type="http://schemas.openxmlformats.org/officeDocument/2006/relationships/package" Target="../embeddings/Microsoft_Word_Document19.docx"/><Relationship Id="rId4" Type="http://schemas.openxmlformats.org/officeDocument/2006/relationships/image" Target="file:///D:\&#26753;&#36154;\2019\&#35838;&#20214;\2019&#65288;&#31179;&#65289;&#35821;&#25991;&#12288;&#36873;&#20462;&#12288;&#19978;&#20876;&#65288;&#26032;&#25945;&#26448;&#26032;&#26631;&#20934;&#65289;\A118.TIF" TargetMode="Externa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3" Type="http://schemas.openxmlformats.org/officeDocument/2006/relationships/package" Target="../embeddings/Microsoft_Word_Document21.docx"/><Relationship Id="rId2" Type="http://schemas.openxmlformats.org/officeDocument/2006/relationships/slideLayout" Target="../slideLayouts/slideLayout5.xml"/><Relationship Id="rId1" Type="http://schemas.openxmlformats.org/officeDocument/2006/relationships/vmlDrawing" Target="../drawings/vmlDrawing17.vml"/><Relationship Id="rId6" Type="http://schemas.openxmlformats.org/officeDocument/2006/relationships/image" Target="../media/image55.emf"/><Relationship Id="rId5" Type="http://schemas.openxmlformats.org/officeDocument/2006/relationships/package" Target="../embeddings/Microsoft_Word_Document22.docx"/><Relationship Id="rId4" Type="http://schemas.openxmlformats.org/officeDocument/2006/relationships/image" Target="../media/image54.emf"/></Relationships>
</file>

<file path=ppt/slides/_rels/slide31.xml.rels><?xml version="1.0" encoding="UTF-8" standalone="yes"?>
<Relationships xmlns="http://schemas.openxmlformats.org/package/2006/relationships"><Relationship Id="rId3" Type="http://schemas.openxmlformats.org/officeDocument/2006/relationships/package" Target="../embeddings/Microsoft_Word_Document23.docx"/><Relationship Id="rId2" Type="http://schemas.openxmlformats.org/officeDocument/2006/relationships/slideLayout" Target="../slideLayouts/slideLayout5.xml"/><Relationship Id="rId1" Type="http://schemas.openxmlformats.org/officeDocument/2006/relationships/vmlDrawing" Target="../drawings/vmlDrawing18.vml"/><Relationship Id="rId6" Type="http://schemas.openxmlformats.org/officeDocument/2006/relationships/image" Target="../media/image57.emf"/><Relationship Id="rId5" Type="http://schemas.openxmlformats.org/officeDocument/2006/relationships/package" Target="../embeddings/Microsoft_Word_Document24.docx"/><Relationship Id="rId4" Type="http://schemas.openxmlformats.org/officeDocument/2006/relationships/image" Target="../media/image56.emf"/></Relationships>
</file>

<file path=ppt/slides/_rels/slide32.xml.rels><?xml version="1.0" encoding="UTF-8" standalone="yes"?>
<Relationships xmlns="http://schemas.openxmlformats.org/package/2006/relationships"><Relationship Id="rId3" Type="http://schemas.openxmlformats.org/officeDocument/2006/relationships/package" Target="../embeddings/Microsoft_Word_Document25.docx"/><Relationship Id="rId2" Type="http://schemas.openxmlformats.org/officeDocument/2006/relationships/slideLayout" Target="../slideLayouts/slideLayout5.xml"/><Relationship Id="rId1" Type="http://schemas.openxmlformats.org/officeDocument/2006/relationships/vmlDrawing" Target="../drawings/vmlDrawing19.vml"/><Relationship Id="rId6" Type="http://schemas.openxmlformats.org/officeDocument/2006/relationships/image" Target="../media/image59.emf"/><Relationship Id="rId5" Type="http://schemas.openxmlformats.org/officeDocument/2006/relationships/package" Target="../embeddings/Microsoft_Word_Document26.docx"/><Relationship Id="rId4" Type="http://schemas.openxmlformats.org/officeDocument/2006/relationships/image" Target="../media/image58.emf"/></Relationships>
</file>

<file path=ppt/slides/_rels/slide33.xml.rels><?xml version="1.0" encoding="UTF-8" standalone="yes"?>
<Relationships xmlns="http://schemas.openxmlformats.org/package/2006/relationships"><Relationship Id="rId3" Type="http://schemas.openxmlformats.org/officeDocument/2006/relationships/package" Target="../embeddings/Microsoft_Word_Document27.docx"/><Relationship Id="rId2" Type="http://schemas.openxmlformats.org/officeDocument/2006/relationships/slideLayout" Target="../slideLayouts/slideLayout5.xml"/><Relationship Id="rId1" Type="http://schemas.openxmlformats.org/officeDocument/2006/relationships/vmlDrawing" Target="../drawings/vmlDrawing20.vml"/><Relationship Id="rId4" Type="http://schemas.openxmlformats.org/officeDocument/2006/relationships/image" Target="../media/image60.emf"/></Relationships>
</file>

<file path=ppt/slides/_rels/slide34.xml.rels><?xml version="1.0" encoding="UTF-8" standalone="yes"?>
<Relationships xmlns="http://schemas.openxmlformats.org/package/2006/relationships"><Relationship Id="rId3" Type="http://schemas.openxmlformats.org/officeDocument/2006/relationships/package" Target="../embeddings/Microsoft_Word_Document28.docx"/><Relationship Id="rId2" Type="http://schemas.openxmlformats.org/officeDocument/2006/relationships/slideLayout" Target="../slideLayouts/slideLayout5.xml"/><Relationship Id="rId1" Type="http://schemas.openxmlformats.org/officeDocument/2006/relationships/vmlDrawing" Target="../drawings/vmlDrawing21.vml"/><Relationship Id="rId6" Type="http://schemas.openxmlformats.org/officeDocument/2006/relationships/image" Target="../media/image62.emf"/><Relationship Id="rId5" Type="http://schemas.openxmlformats.org/officeDocument/2006/relationships/package" Target="../embeddings/Microsoft_Word_Document29.docx"/><Relationship Id="rId4" Type="http://schemas.openxmlformats.org/officeDocument/2006/relationships/image" Target="../media/image61.emf"/></Relationships>
</file>

<file path=ppt/slides/_rels/slide35.xml.rels><?xml version="1.0" encoding="UTF-8" standalone="yes"?>
<Relationships xmlns="http://schemas.openxmlformats.org/package/2006/relationships"><Relationship Id="rId3" Type="http://schemas.openxmlformats.org/officeDocument/2006/relationships/package" Target="../embeddings/Microsoft_Word_Document30.docx"/><Relationship Id="rId2" Type="http://schemas.openxmlformats.org/officeDocument/2006/relationships/slideLayout" Target="../slideLayouts/slideLayout5.xml"/><Relationship Id="rId1" Type="http://schemas.openxmlformats.org/officeDocument/2006/relationships/vmlDrawing" Target="../drawings/vmlDrawing22.vml"/><Relationship Id="rId4" Type="http://schemas.openxmlformats.org/officeDocument/2006/relationships/image" Target="../media/image63.emf"/></Relationships>
</file>

<file path=ppt/slides/_rels/slide36.xml.rels><?xml version="1.0" encoding="UTF-8" standalone="yes"?>
<Relationships xmlns="http://schemas.openxmlformats.org/package/2006/relationships"><Relationship Id="rId3" Type="http://schemas.openxmlformats.org/officeDocument/2006/relationships/package" Target="../embeddings/Microsoft_Word_Document31.docx"/><Relationship Id="rId2" Type="http://schemas.openxmlformats.org/officeDocument/2006/relationships/slideLayout" Target="../slideLayouts/slideLayout5.xml"/><Relationship Id="rId1" Type="http://schemas.openxmlformats.org/officeDocument/2006/relationships/vmlDrawing" Target="../drawings/vmlDrawing23.vml"/><Relationship Id="rId6" Type="http://schemas.openxmlformats.org/officeDocument/2006/relationships/image" Target="../media/image65.emf"/><Relationship Id="rId5" Type="http://schemas.openxmlformats.org/officeDocument/2006/relationships/package" Target="../embeddings/Microsoft_Word_Document32.docx"/><Relationship Id="rId4" Type="http://schemas.openxmlformats.org/officeDocument/2006/relationships/image" Target="../media/image64.emf"/></Relationships>
</file>

<file path=ppt/slides/_rels/slide37.xml.rels><?xml version="1.0" encoding="UTF-8" standalone="yes"?>
<Relationships xmlns="http://schemas.openxmlformats.org/package/2006/relationships"><Relationship Id="rId3" Type="http://schemas.openxmlformats.org/officeDocument/2006/relationships/package" Target="../embeddings/Microsoft_Word_Document33.docx"/><Relationship Id="rId2" Type="http://schemas.openxmlformats.org/officeDocument/2006/relationships/slideLayout" Target="../slideLayouts/slideLayout5.xml"/><Relationship Id="rId1" Type="http://schemas.openxmlformats.org/officeDocument/2006/relationships/vmlDrawing" Target="../drawings/vmlDrawing24.vml"/><Relationship Id="rId4" Type="http://schemas.openxmlformats.org/officeDocument/2006/relationships/image" Target="../media/image66.emf"/></Relationships>
</file>

<file path=ppt/slides/_rels/slide38.xml.rels><?xml version="1.0" encoding="UTF-8" standalone="yes"?>
<Relationships xmlns="http://schemas.openxmlformats.org/package/2006/relationships"><Relationship Id="rId3" Type="http://schemas.openxmlformats.org/officeDocument/2006/relationships/package" Target="../embeddings/Microsoft_Word_Document34.docx"/><Relationship Id="rId2" Type="http://schemas.openxmlformats.org/officeDocument/2006/relationships/slideLayout" Target="../slideLayouts/slideLayout5.xml"/><Relationship Id="rId1" Type="http://schemas.openxmlformats.org/officeDocument/2006/relationships/vmlDrawing" Target="../drawings/vmlDrawing25.vml"/><Relationship Id="rId4" Type="http://schemas.openxmlformats.org/officeDocument/2006/relationships/image" Target="../media/image67.emf"/></Relationships>
</file>

<file path=ppt/slides/_rels/slide39.xml.rels><?xml version="1.0" encoding="UTF-8" standalone="yes"?>
<Relationships xmlns="http://schemas.openxmlformats.org/package/2006/relationships"><Relationship Id="rId3" Type="http://schemas.openxmlformats.org/officeDocument/2006/relationships/package" Target="../embeddings/Microsoft_Word_Document35.docx"/><Relationship Id="rId2" Type="http://schemas.openxmlformats.org/officeDocument/2006/relationships/slideLayout" Target="../slideLayouts/slideLayout5.xml"/><Relationship Id="rId1" Type="http://schemas.openxmlformats.org/officeDocument/2006/relationships/vmlDrawing" Target="../drawings/vmlDrawing26.vml"/><Relationship Id="rId4" Type="http://schemas.openxmlformats.org/officeDocument/2006/relationships/image" Target="../media/image68.emf"/></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0.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slideLayout" Target="../slideLayouts/slideLayout5.xml"/><Relationship Id="rId1" Type="http://schemas.openxmlformats.org/officeDocument/2006/relationships/vmlDrawing" Target="../drawings/vmlDrawing27.vml"/><Relationship Id="rId6" Type="http://schemas.openxmlformats.org/officeDocument/2006/relationships/image" Target="../media/image69.emf"/><Relationship Id="rId5" Type="http://schemas.openxmlformats.org/officeDocument/2006/relationships/package" Target="../embeddings/Microsoft_Word_Document36.docx"/><Relationship Id="rId4" Type="http://schemas.openxmlformats.org/officeDocument/2006/relationships/image" Target="../media/image71.png"/></Relationships>
</file>

<file path=ppt/slides/_rels/slide41.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slideLayout" Target="../slideLayouts/slideLayout5.xml"/><Relationship Id="rId1" Type="http://schemas.openxmlformats.org/officeDocument/2006/relationships/vmlDrawing" Target="../drawings/vmlDrawing28.vml"/><Relationship Id="rId6" Type="http://schemas.openxmlformats.org/officeDocument/2006/relationships/image" Target="../media/image74.png"/><Relationship Id="rId5" Type="http://schemas.openxmlformats.org/officeDocument/2006/relationships/image" Target="../media/image72.emf"/><Relationship Id="rId4" Type="http://schemas.openxmlformats.org/officeDocument/2006/relationships/package" Target="../embeddings/Microsoft_Word_Document37.docx"/></Relationships>
</file>

<file path=ppt/slides/_rels/slide42.xml.rels><?xml version="1.0" encoding="UTF-8" standalone="yes"?>
<Relationships xmlns="http://schemas.openxmlformats.org/package/2006/relationships"><Relationship Id="rId3" Type="http://schemas.openxmlformats.org/officeDocument/2006/relationships/image" Target="../media/image76.png"/><Relationship Id="rId7" Type="http://schemas.openxmlformats.org/officeDocument/2006/relationships/image" Target="../media/image78.png"/><Relationship Id="rId2" Type="http://schemas.openxmlformats.org/officeDocument/2006/relationships/slideLayout" Target="../slideLayouts/slideLayout5.xml"/><Relationship Id="rId1" Type="http://schemas.openxmlformats.org/officeDocument/2006/relationships/vmlDrawing" Target="../drawings/vmlDrawing29.vml"/><Relationship Id="rId6" Type="http://schemas.openxmlformats.org/officeDocument/2006/relationships/image" Target="../media/image75.emf"/><Relationship Id="rId5" Type="http://schemas.openxmlformats.org/officeDocument/2006/relationships/package" Target="../embeddings/Microsoft_Word_Document38.docx"/><Relationship Id="rId4" Type="http://schemas.openxmlformats.org/officeDocument/2006/relationships/image" Target="../media/image77.png"/></Relationships>
</file>

<file path=ppt/slides/_rels/slide43.xml.rels><?xml version="1.0" encoding="UTF-8" standalone="yes"?>
<Relationships xmlns="http://schemas.openxmlformats.org/package/2006/relationships"><Relationship Id="rId3" Type="http://schemas.openxmlformats.org/officeDocument/2006/relationships/image" Target="../media/image80.png"/><Relationship Id="rId7" Type="http://schemas.openxmlformats.org/officeDocument/2006/relationships/image" Target="../media/image82.png"/><Relationship Id="rId2" Type="http://schemas.openxmlformats.org/officeDocument/2006/relationships/slideLayout" Target="../slideLayouts/slideLayout5.xml"/><Relationship Id="rId1" Type="http://schemas.openxmlformats.org/officeDocument/2006/relationships/vmlDrawing" Target="../drawings/vmlDrawing30.vml"/><Relationship Id="rId6" Type="http://schemas.openxmlformats.org/officeDocument/2006/relationships/image" Target="../media/image79.emf"/><Relationship Id="rId5" Type="http://schemas.openxmlformats.org/officeDocument/2006/relationships/package" Target="../embeddings/Microsoft_Word_Document39.docx"/><Relationship Id="rId4" Type="http://schemas.openxmlformats.org/officeDocument/2006/relationships/image" Target="../media/image81.png"/></Relationships>
</file>

<file path=ppt/slides/_rels/slide44.xml.rels><?xml version="1.0" encoding="UTF-8" standalone="yes"?>
<Relationships xmlns="http://schemas.openxmlformats.org/package/2006/relationships"><Relationship Id="rId3" Type="http://schemas.openxmlformats.org/officeDocument/2006/relationships/image" Target="../media/image84.png"/><Relationship Id="rId7" Type="http://schemas.openxmlformats.org/officeDocument/2006/relationships/image" Target="../media/image86.png"/><Relationship Id="rId2" Type="http://schemas.openxmlformats.org/officeDocument/2006/relationships/slideLayout" Target="../slideLayouts/slideLayout5.xml"/><Relationship Id="rId1" Type="http://schemas.openxmlformats.org/officeDocument/2006/relationships/vmlDrawing" Target="../drawings/vmlDrawing31.vml"/><Relationship Id="rId6" Type="http://schemas.openxmlformats.org/officeDocument/2006/relationships/image" Target="../media/image83.emf"/><Relationship Id="rId5" Type="http://schemas.openxmlformats.org/officeDocument/2006/relationships/package" Target="../embeddings/Microsoft_Word_Document40.docx"/><Relationship Id="rId4" Type="http://schemas.openxmlformats.org/officeDocument/2006/relationships/image" Target="../media/image85.png"/></Relationships>
</file>

<file path=ppt/slides/_rels/slide45.xml.rels><?xml version="1.0" encoding="UTF-8" standalone="yes"?>
<Relationships xmlns="http://schemas.openxmlformats.org/package/2006/relationships"><Relationship Id="rId3" Type="http://schemas.openxmlformats.org/officeDocument/2006/relationships/image" Target="../media/image88.png"/><Relationship Id="rId2" Type="http://schemas.openxmlformats.org/officeDocument/2006/relationships/image" Target="../media/image87.png"/><Relationship Id="rId1" Type="http://schemas.openxmlformats.org/officeDocument/2006/relationships/slideLayout" Target="../slideLayouts/slideLayout5.xml"/></Relationships>
</file>

<file path=ppt/slides/_rels/slide46.xml.rels><?xml version="1.0" encoding="UTF-8" standalone="yes"?>
<Relationships xmlns="http://schemas.openxmlformats.org/package/2006/relationships"><Relationship Id="rId3" Type="http://schemas.openxmlformats.org/officeDocument/2006/relationships/image" Target="../media/image90.png"/><Relationship Id="rId2" Type="http://schemas.openxmlformats.org/officeDocument/2006/relationships/slideLayout" Target="../slideLayouts/slideLayout5.xml"/><Relationship Id="rId1" Type="http://schemas.openxmlformats.org/officeDocument/2006/relationships/vmlDrawing" Target="../drawings/vmlDrawing32.vml"/><Relationship Id="rId6" Type="http://schemas.openxmlformats.org/officeDocument/2006/relationships/image" Target="../media/image89.emf"/><Relationship Id="rId5" Type="http://schemas.openxmlformats.org/officeDocument/2006/relationships/package" Target="../embeddings/Microsoft_Word_Document41.docx"/><Relationship Id="rId4" Type="http://schemas.openxmlformats.org/officeDocument/2006/relationships/image" Target="../media/image91.png"/></Relationships>
</file>

<file path=ppt/slides/_rels/slide47.xml.rels><?xml version="1.0" encoding="UTF-8" standalone="yes"?>
<Relationships xmlns="http://schemas.openxmlformats.org/package/2006/relationships"><Relationship Id="rId3" Type="http://schemas.openxmlformats.org/officeDocument/2006/relationships/image" Target="../media/image93.png"/><Relationship Id="rId7" Type="http://schemas.openxmlformats.org/officeDocument/2006/relationships/image" Target="../media/image95.png"/><Relationship Id="rId2" Type="http://schemas.openxmlformats.org/officeDocument/2006/relationships/slideLayout" Target="../slideLayouts/slideLayout5.xml"/><Relationship Id="rId1" Type="http://schemas.openxmlformats.org/officeDocument/2006/relationships/vmlDrawing" Target="../drawings/vmlDrawing33.vml"/><Relationship Id="rId6" Type="http://schemas.openxmlformats.org/officeDocument/2006/relationships/image" Target="../media/image92.emf"/><Relationship Id="rId5" Type="http://schemas.openxmlformats.org/officeDocument/2006/relationships/package" Target="../embeddings/Microsoft_Word_Document42.docx"/><Relationship Id="rId4" Type="http://schemas.openxmlformats.org/officeDocument/2006/relationships/image" Target="../media/image94.png"/></Relationships>
</file>

<file path=ppt/slides/_rels/slide48.xml.rels><?xml version="1.0" encoding="UTF-8" standalone="yes"?>
<Relationships xmlns="http://schemas.openxmlformats.org/package/2006/relationships"><Relationship Id="rId3" Type="http://schemas.openxmlformats.org/officeDocument/2006/relationships/image" Target="../media/image97.png"/><Relationship Id="rId2" Type="http://schemas.openxmlformats.org/officeDocument/2006/relationships/image" Target="../media/image96.png"/><Relationship Id="rId1" Type="http://schemas.openxmlformats.org/officeDocument/2006/relationships/slideLayout" Target="../slideLayouts/slideLayout5.xml"/></Relationships>
</file>

<file path=ppt/slides/_rels/slide49.xml.rels><?xml version="1.0" encoding="UTF-8" standalone="yes"?>
<Relationships xmlns="http://schemas.openxmlformats.org/package/2006/relationships"><Relationship Id="rId2" Type="http://schemas.openxmlformats.org/officeDocument/2006/relationships/image" Target="../media/image98.png"/><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3" Type="http://schemas.openxmlformats.org/officeDocument/2006/relationships/image" Target="file:///D:\&#26753;&#36154;\2019\&#35838;&#20214;\2019&#65288;&#31179;&#65289;&#35821;&#25991;&#12288;&#36873;&#20462;&#12288;&#19978;&#20876;&#65288;&#26032;&#25945;&#26448;&#26032;&#26631;&#20934;&#65289;\A117.TIF" TargetMode="External"/><Relationship Id="rId2" Type="http://schemas.openxmlformats.org/officeDocument/2006/relationships/image" Target="../media/image6.png"/><Relationship Id="rId1" Type="http://schemas.openxmlformats.org/officeDocument/2006/relationships/slideLayout" Target="../slideLayouts/slideLayout5.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7.xml.rels><?xml version="1.0" encoding="UTF-8" standalone="yes"?>
<Relationships xmlns="http://schemas.openxmlformats.org/package/2006/relationships"><Relationship Id="rId3" Type="http://schemas.openxmlformats.org/officeDocument/2006/relationships/package" Target="../embeddings/Microsoft_Word_Document43.docx"/><Relationship Id="rId2" Type="http://schemas.openxmlformats.org/officeDocument/2006/relationships/slideLayout" Target="../slideLayouts/slideLayout5.xml"/><Relationship Id="rId1" Type="http://schemas.openxmlformats.org/officeDocument/2006/relationships/vmlDrawing" Target="../drawings/vmlDrawing34.vml"/><Relationship Id="rId4" Type="http://schemas.openxmlformats.org/officeDocument/2006/relationships/image" Target="../media/image99.emf"/></Relationships>
</file>

<file path=ppt/slides/_rels/slide68.xml.rels><?xml version="1.0" encoding="UTF-8" standalone="yes"?>
<Relationships xmlns="http://schemas.openxmlformats.org/package/2006/relationships"><Relationship Id="rId3" Type="http://schemas.openxmlformats.org/officeDocument/2006/relationships/package" Target="../embeddings/Microsoft_Word_Document44.docx"/><Relationship Id="rId2" Type="http://schemas.openxmlformats.org/officeDocument/2006/relationships/slideLayout" Target="../slideLayouts/slideLayout5.xml"/><Relationship Id="rId1" Type="http://schemas.openxmlformats.org/officeDocument/2006/relationships/vmlDrawing" Target="../drawings/vmlDrawing35.vml"/><Relationship Id="rId4" Type="http://schemas.openxmlformats.org/officeDocument/2006/relationships/image" Target="../media/image100.emf"/></Relationships>
</file>

<file path=ppt/slides/_rels/slide69.xml.rels><?xml version="1.0" encoding="UTF-8" standalone="yes"?>
<Relationships xmlns="http://schemas.openxmlformats.org/package/2006/relationships"><Relationship Id="rId3" Type="http://schemas.openxmlformats.org/officeDocument/2006/relationships/package" Target="../embeddings/Microsoft_Word_Document45.docx"/><Relationship Id="rId2" Type="http://schemas.openxmlformats.org/officeDocument/2006/relationships/slideLayout" Target="../slideLayouts/slideLayout5.xml"/><Relationship Id="rId1" Type="http://schemas.openxmlformats.org/officeDocument/2006/relationships/vmlDrawing" Target="../drawings/vmlDrawing36.vml"/><Relationship Id="rId4" Type="http://schemas.openxmlformats.org/officeDocument/2006/relationships/image" Target="../media/image101.emf"/></Relationships>
</file>

<file path=ppt/slides/_rels/slide7.xml.rels><?xml version="1.0" encoding="UTF-8" standalone="yes"?>
<Relationships xmlns="http://schemas.openxmlformats.org/package/2006/relationships"><Relationship Id="rId3" Type="http://schemas.openxmlformats.org/officeDocument/2006/relationships/package" Target="../embeddings/Microsoft_Word_Document.docx"/><Relationship Id="rId2" Type="http://schemas.openxmlformats.org/officeDocument/2006/relationships/slideLayout" Target="../slideLayouts/slideLayout5.xml"/><Relationship Id="rId1" Type="http://schemas.openxmlformats.org/officeDocument/2006/relationships/vmlDrawing" Target="../drawings/vmlDrawing1.vml"/><Relationship Id="rId4" Type="http://schemas.openxmlformats.org/officeDocument/2006/relationships/image" Target="../media/image7.emf"/></Relationships>
</file>

<file path=ppt/slides/_rels/slide70.xml.rels><?xml version="1.0" encoding="UTF-8" standalone="yes"?>
<Relationships xmlns="http://schemas.openxmlformats.org/package/2006/relationships"><Relationship Id="rId3" Type="http://schemas.openxmlformats.org/officeDocument/2006/relationships/package" Target="../embeddings/Microsoft_Word_Document46.docx"/><Relationship Id="rId2" Type="http://schemas.openxmlformats.org/officeDocument/2006/relationships/slideLayout" Target="../slideLayouts/slideLayout5.xml"/><Relationship Id="rId1" Type="http://schemas.openxmlformats.org/officeDocument/2006/relationships/vmlDrawing" Target="../drawings/vmlDrawing37.vml"/><Relationship Id="rId4" Type="http://schemas.openxmlformats.org/officeDocument/2006/relationships/image" Target="../media/image102.emf"/></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openxmlformats.org/officeDocument/2006/relationships/package" Target="../embeddings/Microsoft_Word_Document1.docx"/><Relationship Id="rId2" Type="http://schemas.openxmlformats.org/officeDocument/2006/relationships/slideLayout" Target="../slideLayouts/slideLayout5.xml"/><Relationship Id="rId1" Type="http://schemas.openxmlformats.org/officeDocument/2006/relationships/vmlDrawing" Target="../drawings/vmlDrawing2.vml"/><Relationship Id="rId4" Type="http://schemas.openxmlformats.org/officeDocument/2006/relationships/image" Target="../media/image8.emf"/></Relationships>
</file>

<file path=ppt/slides/_rels/slide9.xml.rels><?xml version="1.0" encoding="UTF-8" standalone="yes"?>
<Relationships xmlns="http://schemas.openxmlformats.org/package/2006/relationships"><Relationship Id="rId3" Type="http://schemas.openxmlformats.org/officeDocument/2006/relationships/package" Target="../embeddings/Microsoft_Word_Document2.docx"/><Relationship Id="rId2" Type="http://schemas.openxmlformats.org/officeDocument/2006/relationships/slideLayout" Target="../slideLayouts/slideLayout5.xml"/><Relationship Id="rId1" Type="http://schemas.openxmlformats.org/officeDocument/2006/relationships/vmlDrawing" Target="../drawings/vmlDrawing3.vml"/><Relationship Id="rId4" Type="http://schemas.openxmlformats.org/officeDocument/2006/relationships/image" Target="../media/image9.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3466247" y="2528885"/>
            <a:ext cx="4969630" cy="1217834"/>
          </a:xfrm>
          <a:prstGeom prst="rect">
            <a:avLst/>
          </a:prstGeom>
        </p:spPr>
        <p:txBody>
          <a:bodyPr wrap="none">
            <a:spAutoFit/>
          </a:bodyPr>
          <a:lstStyle/>
          <a:p>
            <a:pPr algn="ctr">
              <a:lnSpc>
                <a:spcPct val="240000"/>
              </a:lnSpc>
              <a:spcBef>
                <a:spcPts val="1700"/>
              </a:spcBef>
              <a:spcAft>
                <a:spcPts val="1650"/>
              </a:spcAft>
            </a:pPr>
            <a:r>
              <a:rPr lang="en-US" altLang="zh-CN" sz="3600" b="1" kern="2200" dirty="0">
                <a:latin typeface="Times New Roman"/>
                <a:ea typeface="方正小标宋_GBK"/>
              </a:rPr>
              <a:t>16</a:t>
            </a:r>
            <a:r>
              <a:rPr lang="zh-CN" altLang="zh-CN" sz="3600" b="1" kern="2200" dirty="0">
                <a:latin typeface="Times New Roman"/>
                <a:ea typeface="方正小标宋_GBK"/>
              </a:rPr>
              <a:t>　赤壁赋　</a:t>
            </a:r>
            <a:r>
              <a:rPr lang="en-US" altLang="zh-CN" sz="3600" b="1" kern="2200" baseline="30000" dirty="0">
                <a:latin typeface="Times New Roman"/>
                <a:ea typeface="方正小标宋_GBK"/>
              </a:rPr>
              <a:t>*</a:t>
            </a:r>
            <a:r>
              <a:rPr lang="zh-CN" altLang="zh-CN" sz="3600" b="1" kern="2200" dirty="0">
                <a:latin typeface="Times New Roman"/>
                <a:ea typeface="方正小标宋_GBK"/>
              </a:rPr>
              <a:t>登泰山记</a:t>
            </a:r>
            <a:endParaRPr lang="zh-CN" altLang="zh-CN" sz="2800" b="1" kern="2200" dirty="0">
              <a:effectLst/>
              <a:latin typeface="Times New Roman"/>
              <a:ea typeface="方正小标宋_GBK"/>
            </a:endParaRPr>
          </a:p>
        </p:txBody>
      </p:sp>
    </p:spTree>
    <p:extLst>
      <p:ext uri="{BB962C8B-B14F-4D97-AF65-F5344CB8AC3E}">
        <p14:creationId xmlns:p14="http://schemas.microsoft.com/office/powerpoint/2010/main" val="257402642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430643" y="512453"/>
            <a:ext cx="9625863" cy="576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260475" algn="l"/>
                <a:tab pos="2610485" algn="l"/>
                <a:tab pos="3870960" algn="l"/>
              </a:tabLst>
            </a:pPr>
            <a:r>
              <a:rPr lang="en-US" altLang="zh-CN" sz="2400" b="1" kern="100">
                <a:latin typeface="Times New Roman"/>
                <a:ea typeface="黑体"/>
                <a:cs typeface="Courier New"/>
              </a:rPr>
              <a:t>3</a:t>
            </a:r>
            <a:r>
              <a:rPr lang="en-US" altLang="zh-CN" sz="2400" b="1" kern="100">
                <a:latin typeface="Times New Roman"/>
                <a:cs typeface="Courier New"/>
              </a:rPr>
              <a:t>.</a:t>
            </a:r>
            <a:r>
              <a:rPr lang="zh-CN" altLang="zh-CN" sz="2400" b="1" kern="100" dirty="0">
                <a:latin typeface="Times New Roman"/>
                <a:ea typeface="黑体"/>
                <a:cs typeface="Times New Roman"/>
              </a:rPr>
              <a:t>古今异义</a:t>
            </a:r>
            <a:endParaRPr lang="zh-CN" altLang="zh-CN" sz="1050" kern="100" dirty="0">
              <a:effectLst/>
              <a:latin typeface="宋体"/>
              <a:cs typeface="Courier New"/>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766275220"/>
              </p:ext>
            </p:extLst>
          </p:nvPr>
        </p:nvGraphicFramePr>
        <p:xfrm>
          <a:off x="769938" y="1136650"/>
          <a:ext cx="5265737" cy="5264150"/>
        </p:xfrm>
        <a:graphic>
          <a:graphicData uri="http://schemas.openxmlformats.org/presentationml/2006/ole">
            <mc:AlternateContent xmlns:mc="http://schemas.openxmlformats.org/markup-compatibility/2006">
              <mc:Choice xmlns:v="urn:schemas-microsoft-com:vml" Requires="v">
                <p:oleObj spid="_x0000_s65538" name="文档" r:id="rId3" imgW="5329141" imgH="5333503" progId="Word.Document.12">
                  <p:embed/>
                </p:oleObj>
              </mc:Choice>
              <mc:Fallback>
                <p:oleObj name="文档" r:id="rId3" imgW="5329141" imgH="5333503" progId="Word.Document.12">
                  <p:embed/>
                  <p:pic>
                    <p:nvPicPr>
                      <p:cNvPr id="2" name="对象 1"/>
                      <p:cNvPicPr/>
                      <p:nvPr/>
                    </p:nvPicPr>
                    <p:blipFill>
                      <a:blip r:embed="rId4"/>
                      <a:stretch>
                        <a:fillRect/>
                      </a:stretch>
                    </p:blipFill>
                    <p:spPr>
                      <a:xfrm>
                        <a:off x="769938" y="1136650"/>
                        <a:ext cx="5265737" cy="5264150"/>
                      </a:xfrm>
                      <a:prstGeom prst="rect">
                        <a:avLst/>
                      </a:prstGeom>
                    </p:spPr>
                  </p:pic>
                </p:oleObj>
              </mc:Fallback>
            </mc:AlternateContent>
          </a:graphicData>
        </a:graphic>
      </p:graphicFrame>
      <p:sp>
        <p:nvSpPr>
          <p:cNvPr id="5" name="矩形 4"/>
          <p:cNvSpPr/>
          <p:nvPr/>
        </p:nvSpPr>
        <p:spPr>
          <a:xfrm>
            <a:off x="1586363" y="1661821"/>
            <a:ext cx="2350323" cy="461665"/>
          </a:xfrm>
          <a:prstGeom prst="rect">
            <a:avLst/>
          </a:prstGeom>
        </p:spPr>
        <p:txBody>
          <a:bodyPr wrap="none">
            <a:spAutoFit/>
          </a:bodyPr>
          <a:lstStyle/>
          <a:p>
            <a:r>
              <a:rPr lang="zh-CN" altLang="en-US" sz="2400" b="1" dirty="0">
                <a:solidFill>
                  <a:srgbClr val="FF0000"/>
                </a:solidFill>
              </a:rPr>
              <a:t>白茫茫的水汽。</a:t>
            </a:r>
          </a:p>
        </p:txBody>
      </p:sp>
      <p:sp>
        <p:nvSpPr>
          <p:cNvPr id="6" name="矩形 5"/>
          <p:cNvSpPr/>
          <p:nvPr/>
        </p:nvSpPr>
        <p:spPr>
          <a:xfrm>
            <a:off x="1573391" y="3429000"/>
            <a:ext cx="2040943" cy="461665"/>
          </a:xfrm>
          <a:prstGeom prst="rect">
            <a:avLst/>
          </a:prstGeom>
        </p:spPr>
        <p:txBody>
          <a:bodyPr wrap="none">
            <a:spAutoFit/>
          </a:bodyPr>
          <a:lstStyle/>
          <a:p>
            <a:r>
              <a:rPr lang="zh-CN" altLang="en-US" sz="2400" b="1" dirty="0">
                <a:solidFill>
                  <a:srgbClr val="FF0000"/>
                </a:solidFill>
              </a:rPr>
              <a:t>旷远的样子。</a:t>
            </a:r>
          </a:p>
        </p:txBody>
      </p:sp>
      <p:sp>
        <p:nvSpPr>
          <p:cNvPr id="7" name="矩形 6"/>
          <p:cNvSpPr/>
          <p:nvPr/>
        </p:nvSpPr>
        <p:spPr>
          <a:xfrm>
            <a:off x="1595425" y="5171679"/>
            <a:ext cx="2350323" cy="461665"/>
          </a:xfrm>
          <a:prstGeom prst="rect">
            <a:avLst/>
          </a:prstGeom>
        </p:spPr>
        <p:txBody>
          <a:bodyPr wrap="none">
            <a:spAutoFit/>
          </a:bodyPr>
          <a:lstStyle/>
          <a:p>
            <a:r>
              <a:rPr lang="zh-CN" altLang="en-US" sz="2400" b="1" dirty="0">
                <a:solidFill>
                  <a:srgbClr val="FF0000"/>
                </a:solidFill>
              </a:rPr>
              <a:t>指所思慕的人。</a:t>
            </a:r>
          </a:p>
        </p:txBody>
      </p:sp>
    </p:spTree>
    <p:extLst>
      <p:ext uri="{BB962C8B-B14F-4D97-AF65-F5344CB8AC3E}">
        <p14:creationId xmlns:p14="http://schemas.microsoft.com/office/powerpoint/2010/main" val="18376080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blinds(horizontal)">
                                      <p:cBhvr>
                                        <p:cTn id="1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226537" y="764871"/>
            <a:ext cx="11647294" cy="576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260475" algn="l"/>
                <a:tab pos="2610485" algn="l"/>
                <a:tab pos="3870960" algn="l"/>
              </a:tabLst>
            </a:pPr>
            <a:r>
              <a:rPr lang="en-US" altLang="zh-CN" sz="2400" b="1" kern="100">
                <a:latin typeface="Times New Roman"/>
                <a:ea typeface="黑体"/>
                <a:cs typeface="Courier New"/>
              </a:rPr>
              <a:t>4</a:t>
            </a:r>
            <a:r>
              <a:rPr lang="en-US" altLang="zh-CN" sz="2400" b="1" kern="100">
                <a:latin typeface="Times New Roman"/>
                <a:cs typeface="Courier New"/>
              </a:rPr>
              <a:t>.</a:t>
            </a:r>
            <a:r>
              <a:rPr lang="zh-CN" altLang="zh-CN" sz="2400" b="1" kern="100" dirty="0">
                <a:latin typeface="Times New Roman"/>
                <a:ea typeface="黑体"/>
                <a:cs typeface="Times New Roman"/>
              </a:rPr>
              <a:t>一词多义</a:t>
            </a:r>
            <a:endParaRPr lang="zh-CN" altLang="zh-CN" sz="1050" kern="100" dirty="0">
              <a:effectLst/>
              <a:latin typeface="宋体"/>
              <a:cs typeface="Courier New"/>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2864267519"/>
              </p:ext>
            </p:extLst>
          </p:nvPr>
        </p:nvGraphicFramePr>
        <p:xfrm>
          <a:off x="586740" y="1470781"/>
          <a:ext cx="5329237" cy="2962275"/>
        </p:xfrm>
        <a:graphic>
          <a:graphicData uri="http://schemas.openxmlformats.org/presentationml/2006/ole">
            <mc:AlternateContent xmlns:mc="http://schemas.openxmlformats.org/markup-compatibility/2006">
              <mc:Choice xmlns:v="urn:schemas-microsoft-com:vml" Requires="v">
                <p:oleObj spid="_x0000_s66562" name="文档" r:id="rId3" imgW="5329141" imgH="2963057" progId="Word.Document.12">
                  <p:embed/>
                </p:oleObj>
              </mc:Choice>
              <mc:Fallback>
                <p:oleObj name="文档" r:id="rId3" imgW="5329141" imgH="2963057" progId="Word.Document.12">
                  <p:embed/>
                  <p:pic>
                    <p:nvPicPr>
                      <p:cNvPr id="2" name="对象 1"/>
                      <p:cNvPicPr/>
                      <p:nvPr/>
                    </p:nvPicPr>
                    <p:blipFill>
                      <a:blip r:embed="rId4"/>
                      <a:stretch>
                        <a:fillRect/>
                      </a:stretch>
                    </p:blipFill>
                    <p:spPr>
                      <a:xfrm>
                        <a:off x="586740" y="1470781"/>
                        <a:ext cx="5329237" cy="2962275"/>
                      </a:xfrm>
                      <a:prstGeom prst="rect">
                        <a:avLst/>
                      </a:prstGeom>
                    </p:spPr>
                  </p:pic>
                </p:oleObj>
              </mc:Fallback>
            </mc:AlternateContent>
          </a:graphicData>
        </a:graphic>
      </p:graphicFrame>
      <p:graphicFrame>
        <p:nvGraphicFramePr>
          <p:cNvPr id="5" name="对象 4"/>
          <p:cNvGraphicFramePr>
            <a:graphicFrameLocks noChangeAspect="1"/>
          </p:cNvGraphicFramePr>
          <p:nvPr>
            <p:extLst>
              <p:ext uri="{D42A27DB-BD31-4B8C-83A1-F6EECF244321}">
                <p14:modId xmlns:p14="http://schemas.microsoft.com/office/powerpoint/2010/main" val="154819237"/>
              </p:ext>
            </p:extLst>
          </p:nvPr>
        </p:nvGraphicFramePr>
        <p:xfrm>
          <a:off x="5663914" y="1513179"/>
          <a:ext cx="6269037" cy="3683000"/>
        </p:xfrm>
        <a:graphic>
          <a:graphicData uri="http://schemas.openxmlformats.org/presentationml/2006/ole">
            <mc:AlternateContent xmlns:mc="http://schemas.openxmlformats.org/markup-compatibility/2006">
              <mc:Choice xmlns:v="urn:schemas-microsoft-com:vml" Requires="v">
                <p:oleObj spid="_x0000_s66563" name="文档" r:id="rId5" imgW="6456860" imgH="3783144" progId="Word.Document.12">
                  <p:embed/>
                </p:oleObj>
              </mc:Choice>
              <mc:Fallback>
                <p:oleObj name="文档" r:id="rId5" imgW="6456860" imgH="3783144" progId="Word.Document.12">
                  <p:embed/>
                  <p:pic>
                    <p:nvPicPr>
                      <p:cNvPr id="5" name="对象 4"/>
                      <p:cNvPicPr/>
                      <p:nvPr/>
                    </p:nvPicPr>
                    <p:blipFill>
                      <a:blip r:embed="rId6"/>
                      <a:stretch>
                        <a:fillRect/>
                      </a:stretch>
                    </p:blipFill>
                    <p:spPr>
                      <a:xfrm>
                        <a:off x="5663914" y="1513179"/>
                        <a:ext cx="6269037" cy="3683000"/>
                      </a:xfrm>
                      <a:prstGeom prst="rect">
                        <a:avLst/>
                      </a:prstGeom>
                    </p:spPr>
                  </p:pic>
                </p:oleObj>
              </mc:Fallback>
            </mc:AlternateContent>
          </a:graphicData>
        </a:graphic>
      </p:graphicFrame>
      <p:sp>
        <p:nvSpPr>
          <p:cNvPr id="6" name="矩形 5"/>
          <p:cNvSpPr/>
          <p:nvPr/>
        </p:nvSpPr>
        <p:spPr>
          <a:xfrm>
            <a:off x="2541563" y="2056203"/>
            <a:ext cx="494046" cy="461665"/>
          </a:xfrm>
          <a:prstGeom prst="rect">
            <a:avLst/>
          </a:prstGeom>
        </p:spPr>
        <p:txBody>
          <a:bodyPr wrap="none">
            <a:spAutoFit/>
          </a:bodyPr>
          <a:lstStyle/>
          <a:p>
            <a:r>
              <a:rPr lang="zh-CN" altLang="en-US" sz="2400" b="1" dirty="0">
                <a:solidFill>
                  <a:srgbClr val="FF0000"/>
                </a:solidFill>
              </a:rPr>
              <a:t>唱</a:t>
            </a:r>
          </a:p>
        </p:txBody>
      </p:sp>
      <p:sp>
        <p:nvSpPr>
          <p:cNvPr id="7" name="矩形 6"/>
          <p:cNvSpPr/>
          <p:nvPr/>
        </p:nvSpPr>
        <p:spPr>
          <a:xfrm>
            <a:off x="4392460" y="2650072"/>
            <a:ext cx="803425" cy="461665"/>
          </a:xfrm>
          <a:prstGeom prst="rect">
            <a:avLst/>
          </a:prstGeom>
        </p:spPr>
        <p:txBody>
          <a:bodyPr wrap="none">
            <a:spAutoFit/>
          </a:bodyPr>
          <a:lstStyle/>
          <a:p>
            <a:r>
              <a:rPr lang="zh-CN" altLang="en-US" sz="2400" b="1" dirty="0">
                <a:solidFill>
                  <a:srgbClr val="FF0000"/>
                </a:solidFill>
              </a:rPr>
              <a:t>歌词</a:t>
            </a:r>
          </a:p>
        </p:txBody>
      </p:sp>
      <p:sp>
        <p:nvSpPr>
          <p:cNvPr id="8" name="矩形 7"/>
          <p:cNvSpPr/>
          <p:nvPr/>
        </p:nvSpPr>
        <p:spPr>
          <a:xfrm>
            <a:off x="2586240" y="3259994"/>
            <a:ext cx="1731564" cy="461665"/>
          </a:xfrm>
          <a:prstGeom prst="rect">
            <a:avLst/>
          </a:prstGeom>
        </p:spPr>
        <p:txBody>
          <a:bodyPr wrap="none">
            <a:spAutoFit/>
          </a:bodyPr>
          <a:lstStyle/>
          <a:p>
            <a:r>
              <a:rPr lang="zh-CN" altLang="en-US" sz="2400" b="1" dirty="0">
                <a:solidFill>
                  <a:srgbClr val="FF0000"/>
                </a:solidFill>
              </a:rPr>
              <a:t>歌曲的韵律</a:t>
            </a:r>
          </a:p>
        </p:txBody>
      </p:sp>
      <p:sp>
        <p:nvSpPr>
          <p:cNvPr id="9" name="矩形 8"/>
          <p:cNvSpPr/>
          <p:nvPr/>
        </p:nvSpPr>
        <p:spPr>
          <a:xfrm>
            <a:off x="3132299" y="3822097"/>
            <a:ext cx="1422184" cy="461665"/>
          </a:xfrm>
          <a:prstGeom prst="rect">
            <a:avLst/>
          </a:prstGeom>
        </p:spPr>
        <p:txBody>
          <a:bodyPr wrap="none">
            <a:spAutoFit/>
          </a:bodyPr>
          <a:lstStyle/>
          <a:p>
            <a:r>
              <a:rPr lang="zh-CN" altLang="en-US" sz="2400" b="1" dirty="0">
                <a:solidFill>
                  <a:srgbClr val="FF0000"/>
                </a:solidFill>
              </a:rPr>
              <a:t>能唱的诗</a:t>
            </a:r>
          </a:p>
        </p:txBody>
      </p:sp>
      <p:sp>
        <p:nvSpPr>
          <p:cNvPr id="10" name="矩形 9"/>
          <p:cNvSpPr/>
          <p:nvPr/>
        </p:nvSpPr>
        <p:spPr>
          <a:xfrm>
            <a:off x="7209189" y="2067220"/>
            <a:ext cx="2040943" cy="461665"/>
          </a:xfrm>
          <a:prstGeom prst="rect">
            <a:avLst/>
          </a:prstGeom>
        </p:spPr>
        <p:txBody>
          <a:bodyPr wrap="none">
            <a:spAutoFit/>
          </a:bodyPr>
          <a:lstStyle/>
          <a:p>
            <a:r>
              <a:rPr lang="zh-CN" altLang="en-US" sz="2400" b="1" dirty="0">
                <a:solidFill>
                  <a:srgbClr val="FF0000"/>
                </a:solidFill>
              </a:rPr>
              <a:t>农历每月十五</a:t>
            </a:r>
          </a:p>
        </p:txBody>
      </p:sp>
      <p:sp>
        <p:nvSpPr>
          <p:cNvPr id="11" name="矩形 10"/>
          <p:cNvSpPr/>
          <p:nvPr/>
        </p:nvSpPr>
        <p:spPr>
          <a:xfrm>
            <a:off x="7238206" y="2651357"/>
            <a:ext cx="1422184" cy="461665"/>
          </a:xfrm>
          <a:prstGeom prst="rect">
            <a:avLst/>
          </a:prstGeom>
        </p:spPr>
        <p:txBody>
          <a:bodyPr wrap="none">
            <a:spAutoFit/>
          </a:bodyPr>
          <a:lstStyle/>
          <a:p>
            <a:r>
              <a:rPr lang="zh-CN" altLang="en-US" sz="2400" b="1" dirty="0">
                <a:solidFill>
                  <a:srgbClr val="FF0000"/>
                </a:solidFill>
              </a:rPr>
              <a:t>向远处看</a:t>
            </a:r>
          </a:p>
        </p:txBody>
      </p:sp>
      <p:sp>
        <p:nvSpPr>
          <p:cNvPr id="12" name="矩形 11"/>
          <p:cNvSpPr/>
          <p:nvPr/>
        </p:nvSpPr>
        <p:spPr>
          <a:xfrm>
            <a:off x="7845948" y="3224477"/>
            <a:ext cx="803425" cy="461665"/>
          </a:xfrm>
          <a:prstGeom prst="rect">
            <a:avLst/>
          </a:prstGeom>
        </p:spPr>
        <p:txBody>
          <a:bodyPr wrap="none">
            <a:spAutoFit/>
          </a:bodyPr>
          <a:lstStyle/>
          <a:p>
            <a:r>
              <a:rPr lang="zh-CN" altLang="en-US" sz="2400" b="1" dirty="0">
                <a:solidFill>
                  <a:srgbClr val="FF0000"/>
                </a:solidFill>
              </a:rPr>
              <a:t>盼望</a:t>
            </a:r>
          </a:p>
        </p:txBody>
      </p:sp>
      <p:sp>
        <p:nvSpPr>
          <p:cNvPr id="13" name="矩形 12"/>
          <p:cNvSpPr/>
          <p:nvPr/>
        </p:nvSpPr>
        <p:spPr>
          <a:xfrm>
            <a:off x="7209189" y="3800063"/>
            <a:ext cx="1731564" cy="461665"/>
          </a:xfrm>
          <a:prstGeom prst="rect">
            <a:avLst/>
          </a:prstGeom>
        </p:spPr>
        <p:txBody>
          <a:bodyPr wrap="none">
            <a:spAutoFit/>
          </a:bodyPr>
          <a:lstStyle/>
          <a:p>
            <a:r>
              <a:rPr lang="zh-CN" altLang="en-US" sz="2400" b="1" dirty="0">
                <a:solidFill>
                  <a:srgbClr val="FF0000"/>
                </a:solidFill>
              </a:rPr>
              <a:t>名望，声望</a:t>
            </a:r>
          </a:p>
        </p:txBody>
      </p:sp>
      <p:sp>
        <p:nvSpPr>
          <p:cNvPr id="14" name="矩形 13"/>
          <p:cNvSpPr/>
          <p:nvPr/>
        </p:nvSpPr>
        <p:spPr>
          <a:xfrm>
            <a:off x="9602110" y="4385485"/>
            <a:ext cx="1731564" cy="461665"/>
          </a:xfrm>
          <a:prstGeom prst="rect">
            <a:avLst/>
          </a:prstGeom>
        </p:spPr>
        <p:txBody>
          <a:bodyPr wrap="none">
            <a:spAutoFit/>
          </a:bodyPr>
          <a:lstStyle/>
          <a:p>
            <a:r>
              <a:rPr lang="zh-CN" altLang="en-US" sz="2400" b="1" dirty="0">
                <a:solidFill>
                  <a:srgbClr val="FF0000"/>
                </a:solidFill>
              </a:rPr>
              <a:t>希望</a:t>
            </a:r>
            <a:r>
              <a:rPr lang="en-US" altLang="zh-CN" sz="2400" b="1" dirty="0">
                <a:solidFill>
                  <a:srgbClr val="FF0000"/>
                </a:solidFill>
              </a:rPr>
              <a:t>，</a:t>
            </a:r>
            <a:r>
              <a:rPr lang="zh-CN" altLang="en-US" sz="2400" b="1" dirty="0">
                <a:solidFill>
                  <a:srgbClr val="FF0000"/>
                </a:solidFill>
              </a:rPr>
              <a:t>念头</a:t>
            </a:r>
          </a:p>
        </p:txBody>
      </p:sp>
    </p:spTree>
    <p:extLst>
      <p:ext uri="{BB962C8B-B14F-4D97-AF65-F5344CB8AC3E}">
        <p14:creationId xmlns:p14="http://schemas.microsoft.com/office/powerpoint/2010/main" val="11756448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linds(horizontal)">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blinds(horizontal)">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blinds(horizontal)">
                                      <p:cBhvr>
                                        <p:cTn id="22" dur="500"/>
                                        <p:tgtEl>
                                          <p:spTgt spid="9"/>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blinds(horizontal)">
                                      <p:cBhvr>
                                        <p:cTn id="27" dur="500"/>
                                        <p:tgtEl>
                                          <p:spTgt spid="10"/>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blinds(horizontal)">
                                      <p:cBhvr>
                                        <p:cTn id="32" dur="500"/>
                                        <p:tgtEl>
                                          <p:spTgt spid="11"/>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blinds(horizontal)">
                                      <p:cBhvr>
                                        <p:cTn id="37" dur="500"/>
                                        <p:tgtEl>
                                          <p:spTgt spid="12"/>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13"/>
                                        </p:tgtEl>
                                        <p:attrNameLst>
                                          <p:attrName>style.visibility</p:attrName>
                                        </p:attrNameLst>
                                      </p:cBhvr>
                                      <p:to>
                                        <p:strVal val="visible"/>
                                      </p:to>
                                    </p:set>
                                    <p:animEffect transition="in" filter="blinds(horizontal)">
                                      <p:cBhvr>
                                        <p:cTn id="42" dur="500"/>
                                        <p:tgtEl>
                                          <p:spTgt spid="13"/>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14"/>
                                        </p:tgtEl>
                                        <p:attrNameLst>
                                          <p:attrName>style.visibility</p:attrName>
                                        </p:attrNameLst>
                                      </p:cBhvr>
                                      <p:to>
                                        <p:strVal val="visible"/>
                                      </p:to>
                                    </p:set>
                                    <p:animEffect transition="in" filter="blinds(horizontal)">
                                      <p:cBhvr>
                                        <p:cTn id="4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P spid="10" grpId="0"/>
      <p:bldP spid="11" grpId="0"/>
      <p:bldP spid="12" grpId="0"/>
      <p:bldP spid="13" grpId="0"/>
      <p:bldP spid="1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extLst>
              <p:ext uri="{D42A27DB-BD31-4B8C-83A1-F6EECF244321}">
                <p14:modId xmlns:p14="http://schemas.microsoft.com/office/powerpoint/2010/main" val="1776062626"/>
              </p:ext>
            </p:extLst>
          </p:nvPr>
        </p:nvGraphicFramePr>
        <p:xfrm>
          <a:off x="509588" y="1266825"/>
          <a:ext cx="6008687" cy="3697288"/>
        </p:xfrm>
        <a:graphic>
          <a:graphicData uri="http://schemas.openxmlformats.org/presentationml/2006/ole">
            <mc:AlternateContent xmlns:mc="http://schemas.openxmlformats.org/markup-compatibility/2006">
              <mc:Choice xmlns:v="urn:schemas-microsoft-com:vml" Requires="v">
                <p:oleObj spid="_x0000_s67586" name="文档" r:id="rId3" imgW="6264783" imgH="3864149" progId="Word.Document.12">
                  <p:embed/>
                </p:oleObj>
              </mc:Choice>
              <mc:Fallback>
                <p:oleObj name="文档" r:id="rId3" imgW="6264783" imgH="3864149" progId="Word.Document.12">
                  <p:embed/>
                  <p:pic>
                    <p:nvPicPr>
                      <p:cNvPr id="2" name="对象 1"/>
                      <p:cNvPicPr/>
                      <p:nvPr/>
                    </p:nvPicPr>
                    <p:blipFill>
                      <a:blip r:embed="rId4"/>
                      <a:stretch>
                        <a:fillRect/>
                      </a:stretch>
                    </p:blipFill>
                    <p:spPr>
                      <a:xfrm>
                        <a:off x="509588" y="1266825"/>
                        <a:ext cx="6008687" cy="3697288"/>
                      </a:xfrm>
                      <a:prstGeom prst="rect">
                        <a:avLst/>
                      </a:prstGeom>
                    </p:spPr>
                  </p:pic>
                </p:oleObj>
              </mc:Fallback>
            </mc:AlternateContent>
          </a:graphicData>
        </a:graphic>
      </p:graphicFrame>
      <p:graphicFrame>
        <p:nvGraphicFramePr>
          <p:cNvPr id="5" name="对象 4"/>
          <p:cNvGraphicFramePr>
            <a:graphicFrameLocks noChangeAspect="1"/>
          </p:cNvGraphicFramePr>
          <p:nvPr>
            <p:extLst>
              <p:ext uri="{D42A27DB-BD31-4B8C-83A1-F6EECF244321}">
                <p14:modId xmlns:p14="http://schemas.microsoft.com/office/powerpoint/2010/main" val="3543760576"/>
              </p:ext>
            </p:extLst>
          </p:nvPr>
        </p:nvGraphicFramePr>
        <p:xfrm>
          <a:off x="6530975" y="1227138"/>
          <a:ext cx="5264150" cy="4089400"/>
        </p:xfrm>
        <a:graphic>
          <a:graphicData uri="http://schemas.openxmlformats.org/presentationml/2006/ole">
            <mc:AlternateContent xmlns:mc="http://schemas.openxmlformats.org/markup-compatibility/2006">
              <mc:Choice xmlns:v="urn:schemas-microsoft-com:vml" Requires="v">
                <p:oleObj spid="_x0000_s67587" name="文档" r:id="rId5" imgW="5329141" imgH="4148280" progId="Word.Document.12">
                  <p:embed/>
                </p:oleObj>
              </mc:Choice>
              <mc:Fallback>
                <p:oleObj name="文档" r:id="rId5" imgW="5329141" imgH="4148280" progId="Word.Document.12">
                  <p:embed/>
                  <p:pic>
                    <p:nvPicPr>
                      <p:cNvPr id="5" name="对象 4"/>
                      <p:cNvPicPr/>
                      <p:nvPr/>
                    </p:nvPicPr>
                    <p:blipFill>
                      <a:blip r:embed="rId6"/>
                      <a:stretch>
                        <a:fillRect/>
                      </a:stretch>
                    </p:blipFill>
                    <p:spPr>
                      <a:xfrm>
                        <a:off x="6530975" y="1227138"/>
                        <a:ext cx="5264150" cy="4089400"/>
                      </a:xfrm>
                      <a:prstGeom prst="rect">
                        <a:avLst/>
                      </a:prstGeom>
                    </p:spPr>
                  </p:pic>
                </p:oleObj>
              </mc:Fallback>
            </mc:AlternateContent>
          </a:graphicData>
        </a:graphic>
      </p:graphicFrame>
      <p:sp>
        <p:nvSpPr>
          <p:cNvPr id="6" name="矩形 5"/>
          <p:cNvSpPr/>
          <p:nvPr/>
        </p:nvSpPr>
        <p:spPr>
          <a:xfrm>
            <a:off x="2699552" y="1808793"/>
            <a:ext cx="494046" cy="461665"/>
          </a:xfrm>
          <a:prstGeom prst="rect">
            <a:avLst/>
          </a:prstGeom>
        </p:spPr>
        <p:txBody>
          <a:bodyPr wrap="none">
            <a:spAutoFit/>
          </a:bodyPr>
          <a:lstStyle/>
          <a:p>
            <a:r>
              <a:rPr lang="zh-CN" altLang="en-US" sz="2400" b="1" dirty="0">
                <a:solidFill>
                  <a:srgbClr val="FF0000"/>
                </a:solidFill>
              </a:rPr>
              <a:t>往</a:t>
            </a:r>
          </a:p>
        </p:txBody>
      </p:sp>
      <p:sp>
        <p:nvSpPr>
          <p:cNvPr id="7" name="矩形 6"/>
          <p:cNvSpPr/>
          <p:nvPr/>
        </p:nvSpPr>
        <p:spPr>
          <a:xfrm>
            <a:off x="3220435" y="2381913"/>
            <a:ext cx="1731564" cy="461665"/>
          </a:xfrm>
          <a:prstGeom prst="rect">
            <a:avLst/>
          </a:prstGeom>
        </p:spPr>
        <p:txBody>
          <a:bodyPr wrap="none">
            <a:spAutoFit/>
          </a:bodyPr>
          <a:lstStyle/>
          <a:p>
            <a:r>
              <a:rPr lang="zh-CN" altLang="en-US" sz="2400" b="1" dirty="0">
                <a:solidFill>
                  <a:srgbClr val="FF0000"/>
                </a:solidFill>
              </a:rPr>
              <a:t>如同，好像</a:t>
            </a:r>
          </a:p>
        </p:txBody>
      </p:sp>
      <p:sp>
        <p:nvSpPr>
          <p:cNvPr id="8" name="矩形 7"/>
          <p:cNvSpPr/>
          <p:nvPr/>
        </p:nvSpPr>
        <p:spPr>
          <a:xfrm>
            <a:off x="3788752" y="2945301"/>
            <a:ext cx="2040943" cy="461665"/>
          </a:xfrm>
          <a:prstGeom prst="rect">
            <a:avLst/>
          </a:prstGeom>
        </p:spPr>
        <p:txBody>
          <a:bodyPr wrap="none">
            <a:spAutoFit/>
          </a:bodyPr>
          <a:lstStyle/>
          <a:p>
            <a:r>
              <a:rPr lang="zh-CN" altLang="en-US" sz="2400" b="1" dirty="0">
                <a:solidFill>
                  <a:srgbClr val="FF0000"/>
                </a:solidFill>
              </a:rPr>
              <a:t>表假设</a:t>
            </a:r>
            <a:r>
              <a:rPr lang="en-US" altLang="zh-CN" sz="2400" b="1" dirty="0">
                <a:solidFill>
                  <a:srgbClr val="FF0000"/>
                </a:solidFill>
              </a:rPr>
              <a:t>，</a:t>
            </a:r>
            <a:r>
              <a:rPr lang="zh-CN" altLang="en-US" sz="2400" b="1" dirty="0">
                <a:solidFill>
                  <a:srgbClr val="FF0000"/>
                </a:solidFill>
              </a:rPr>
              <a:t>如果</a:t>
            </a:r>
          </a:p>
        </p:txBody>
      </p:sp>
      <p:sp>
        <p:nvSpPr>
          <p:cNvPr id="9" name="矩形 8"/>
          <p:cNvSpPr/>
          <p:nvPr/>
        </p:nvSpPr>
        <p:spPr>
          <a:xfrm>
            <a:off x="2108195" y="3507404"/>
            <a:ext cx="4031873" cy="461665"/>
          </a:xfrm>
          <a:prstGeom prst="rect">
            <a:avLst/>
          </a:prstGeom>
        </p:spPr>
        <p:txBody>
          <a:bodyPr wrap="none">
            <a:spAutoFit/>
          </a:bodyPr>
          <a:lstStyle/>
          <a:p>
            <a:r>
              <a:rPr lang="zh-CN" altLang="en-US" sz="2400" b="1" dirty="0">
                <a:solidFill>
                  <a:srgbClr val="FF0000"/>
                </a:solidFill>
              </a:rPr>
              <a:t>形容词词尾</a:t>
            </a:r>
            <a:r>
              <a:rPr lang="en-US" altLang="zh-CN" sz="2400" b="1" dirty="0">
                <a:solidFill>
                  <a:srgbClr val="FF0000"/>
                </a:solidFill>
              </a:rPr>
              <a:t>，“</a:t>
            </a:r>
            <a:r>
              <a:rPr lang="en-US" altLang="zh-CN" sz="2400" b="1" dirty="0">
                <a:solidFill>
                  <a:srgbClr val="FF0000"/>
                </a:solidFill>
                <a:latin typeface="+mj-ea"/>
                <a:ea typeface="+mj-ea"/>
              </a:rPr>
              <a:t>……</a:t>
            </a:r>
            <a:r>
              <a:rPr lang="zh-CN" altLang="en-US" sz="2400" b="1" dirty="0">
                <a:solidFill>
                  <a:srgbClr val="FF0000"/>
                </a:solidFill>
              </a:rPr>
              <a:t>的样子”</a:t>
            </a:r>
          </a:p>
        </p:txBody>
      </p:sp>
      <p:sp>
        <p:nvSpPr>
          <p:cNvPr id="10" name="矩形 9"/>
          <p:cNvSpPr/>
          <p:nvPr/>
        </p:nvSpPr>
        <p:spPr>
          <a:xfrm>
            <a:off x="2326534" y="4091541"/>
            <a:ext cx="1731564" cy="461665"/>
          </a:xfrm>
          <a:prstGeom prst="rect">
            <a:avLst/>
          </a:prstGeom>
        </p:spPr>
        <p:txBody>
          <a:bodyPr wrap="none">
            <a:spAutoFit/>
          </a:bodyPr>
          <a:lstStyle/>
          <a:p>
            <a:r>
              <a:rPr lang="zh-CN" altLang="en-US" sz="2400" b="1" dirty="0">
                <a:solidFill>
                  <a:srgbClr val="FF0000"/>
                </a:solidFill>
              </a:rPr>
              <a:t>及</a:t>
            </a:r>
            <a:r>
              <a:rPr lang="en-US" altLang="zh-CN" sz="2400" b="1" dirty="0">
                <a:solidFill>
                  <a:srgbClr val="FF0000"/>
                </a:solidFill>
              </a:rPr>
              <a:t>，</a:t>
            </a:r>
            <a:r>
              <a:rPr lang="zh-CN" altLang="en-US" sz="2400" b="1" dirty="0">
                <a:solidFill>
                  <a:srgbClr val="FF0000"/>
                </a:solidFill>
              </a:rPr>
              <a:t>比得上</a:t>
            </a:r>
          </a:p>
        </p:txBody>
      </p:sp>
      <p:sp>
        <p:nvSpPr>
          <p:cNvPr id="11" name="矩形 10"/>
          <p:cNvSpPr/>
          <p:nvPr/>
        </p:nvSpPr>
        <p:spPr>
          <a:xfrm>
            <a:off x="8183960" y="1808793"/>
            <a:ext cx="803425" cy="461665"/>
          </a:xfrm>
          <a:prstGeom prst="rect">
            <a:avLst/>
          </a:prstGeom>
        </p:spPr>
        <p:txBody>
          <a:bodyPr wrap="none">
            <a:spAutoFit/>
          </a:bodyPr>
          <a:lstStyle/>
          <a:p>
            <a:r>
              <a:rPr lang="zh-CN" altLang="en-US" sz="2400" b="1" dirty="0">
                <a:solidFill>
                  <a:srgbClr val="FF0000"/>
                </a:solidFill>
              </a:rPr>
              <a:t>劝请</a:t>
            </a:r>
          </a:p>
        </p:txBody>
      </p:sp>
      <p:sp>
        <p:nvSpPr>
          <p:cNvPr id="12" name="矩形 11"/>
          <p:cNvSpPr/>
          <p:nvPr/>
        </p:nvSpPr>
        <p:spPr>
          <a:xfrm>
            <a:off x="9073058" y="2381913"/>
            <a:ext cx="803425" cy="461665"/>
          </a:xfrm>
          <a:prstGeom prst="rect">
            <a:avLst/>
          </a:prstGeom>
        </p:spPr>
        <p:txBody>
          <a:bodyPr wrap="none">
            <a:spAutoFit/>
          </a:bodyPr>
          <a:lstStyle/>
          <a:p>
            <a:r>
              <a:rPr lang="zh-CN" altLang="en-US" sz="2400" b="1" dirty="0">
                <a:solidFill>
                  <a:srgbClr val="FF0000"/>
                </a:solidFill>
              </a:rPr>
              <a:t>隶属</a:t>
            </a:r>
          </a:p>
        </p:txBody>
      </p:sp>
      <p:sp>
        <p:nvSpPr>
          <p:cNvPr id="13" name="矩形 12"/>
          <p:cNvSpPr/>
          <p:nvPr/>
        </p:nvSpPr>
        <p:spPr>
          <a:xfrm>
            <a:off x="9073058" y="2945301"/>
            <a:ext cx="803425" cy="461665"/>
          </a:xfrm>
          <a:prstGeom prst="rect">
            <a:avLst/>
          </a:prstGeom>
        </p:spPr>
        <p:txBody>
          <a:bodyPr wrap="none">
            <a:spAutoFit/>
          </a:bodyPr>
          <a:lstStyle/>
          <a:p>
            <a:r>
              <a:rPr lang="zh-CN" altLang="en-US" sz="2400" b="1" dirty="0">
                <a:solidFill>
                  <a:srgbClr val="FF0000"/>
                </a:solidFill>
              </a:rPr>
              <a:t>类似</a:t>
            </a:r>
          </a:p>
        </p:txBody>
      </p:sp>
      <p:sp>
        <p:nvSpPr>
          <p:cNvPr id="14" name="矩形 13"/>
          <p:cNvSpPr/>
          <p:nvPr/>
        </p:nvSpPr>
        <p:spPr>
          <a:xfrm>
            <a:off x="9053487" y="3551472"/>
            <a:ext cx="2350323" cy="461665"/>
          </a:xfrm>
          <a:prstGeom prst="rect">
            <a:avLst/>
          </a:prstGeom>
        </p:spPr>
        <p:txBody>
          <a:bodyPr wrap="none">
            <a:spAutoFit/>
          </a:bodyPr>
          <a:lstStyle/>
          <a:p>
            <a:r>
              <a:rPr lang="zh-CN" altLang="en-US" sz="2400" b="1" dirty="0">
                <a:solidFill>
                  <a:srgbClr val="FF0000"/>
                </a:solidFill>
              </a:rPr>
              <a:t>同“嘱”</a:t>
            </a:r>
            <a:r>
              <a:rPr lang="en-US" altLang="zh-CN" sz="2400" b="1" dirty="0">
                <a:solidFill>
                  <a:srgbClr val="FF0000"/>
                </a:solidFill>
              </a:rPr>
              <a:t>，</a:t>
            </a:r>
            <a:r>
              <a:rPr lang="zh-CN" altLang="en-US" sz="2400" b="1" dirty="0">
                <a:solidFill>
                  <a:srgbClr val="FF0000"/>
                </a:solidFill>
              </a:rPr>
              <a:t>嘱托</a:t>
            </a:r>
          </a:p>
        </p:txBody>
      </p:sp>
      <p:sp>
        <p:nvSpPr>
          <p:cNvPr id="15" name="矩形 14"/>
          <p:cNvSpPr/>
          <p:nvPr/>
        </p:nvSpPr>
        <p:spPr>
          <a:xfrm>
            <a:off x="9718494" y="4149092"/>
            <a:ext cx="1112805" cy="461665"/>
          </a:xfrm>
          <a:prstGeom prst="rect">
            <a:avLst/>
          </a:prstGeom>
        </p:spPr>
        <p:txBody>
          <a:bodyPr wrap="none">
            <a:spAutoFit/>
          </a:bodyPr>
          <a:lstStyle/>
          <a:p>
            <a:r>
              <a:rPr lang="zh-CN" altLang="en-US" sz="2400" b="1" dirty="0">
                <a:solidFill>
                  <a:srgbClr val="FF0000"/>
                </a:solidFill>
              </a:rPr>
              <a:t>类，辈</a:t>
            </a:r>
          </a:p>
        </p:txBody>
      </p:sp>
      <p:sp>
        <p:nvSpPr>
          <p:cNvPr id="16" name="矩形 15"/>
          <p:cNvSpPr/>
          <p:nvPr/>
        </p:nvSpPr>
        <p:spPr>
          <a:xfrm>
            <a:off x="9045034" y="4722212"/>
            <a:ext cx="1731564" cy="461665"/>
          </a:xfrm>
          <a:prstGeom prst="rect">
            <a:avLst/>
          </a:prstGeom>
        </p:spPr>
        <p:txBody>
          <a:bodyPr wrap="none">
            <a:spAutoFit/>
          </a:bodyPr>
          <a:lstStyle/>
          <a:p>
            <a:r>
              <a:rPr lang="zh-CN" altLang="en-US" sz="2400" b="1" dirty="0">
                <a:solidFill>
                  <a:srgbClr val="FF0000"/>
                </a:solidFill>
              </a:rPr>
              <a:t>家属，亲属</a:t>
            </a:r>
          </a:p>
        </p:txBody>
      </p:sp>
    </p:spTree>
    <p:extLst>
      <p:ext uri="{BB962C8B-B14F-4D97-AF65-F5344CB8AC3E}">
        <p14:creationId xmlns:p14="http://schemas.microsoft.com/office/powerpoint/2010/main" val="32263074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linds(horizontal)">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blinds(horizontal)">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blinds(horizontal)">
                                      <p:cBhvr>
                                        <p:cTn id="22" dur="500"/>
                                        <p:tgtEl>
                                          <p:spTgt spid="9"/>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blinds(horizontal)">
                                      <p:cBhvr>
                                        <p:cTn id="27" dur="500"/>
                                        <p:tgtEl>
                                          <p:spTgt spid="10"/>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blinds(horizontal)">
                                      <p:cBhvr>
                                        <p:cTn id="32" dur="500"/>
                                        <p:tgtEl>
                                          <p:spTgt spid="11"/>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blinds(horizontal)">
                                      <p:cBhvr>
                                        <p:cTn id="37" dur="500"/>
                                        <p:tgtEl>
                                          <p:spTgt spid="12"/>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13"/>
                                        </p:tgtEl>
                                        <p:attrNameLst>
                                          <p:attrName>style.visibility</p:attrName>
                                        </p:attrNameLst>
                                      </p:cBhvr>
                                      <p:to>
                                        <p:strVal val="visible"/>
                                      </p:to>
                                    </p:set>
                                    <p:animEffect transition="in" filter="blinds(horizontal)">
                                      <p:cBhvr>
                                        <p:cTn id="42" dur="500"/>
                                        <p:tgtEl>
                                          <p:spTgt spid="13"/>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14"/>
                                        </p:tgtEl>
                                        <p:attrNameLst>
                                          <p:attrName>style.visibility</p:attrName>
                                        </p:attrNameLst>
                                      </p:cBhvr>
                                      <p:to>
                                        <p:strVal val="visible"/>
                                      </p:to>
                                    </p:set>
                                    <p:animEffect transition="in" filter="blinds(horizontal)">
                                      <p:cBhvr>
                                        <p:cTn id="47" dur="500"/>
                                        <p:tgtEl>
                                          <p:spTgt spid="14"/>
                                        </p:tgtEl>
                                      </p:cBhvr>
                                    </p:animEffect>
                                  </p:childTnLst>
                                </p:cTn>
                              </p:par>
                            </p:childTnLst>
                          </p:cTn>
                        </p:par>
                      </p:childTnLst>
                    </p:cTn>
                  </p:par>
                  <p:par>
                    <p:cTn id="48" fill="hold">
                      <p:stCondLst>
                        <p:cond delay="indefinite"/>
                      </p:stCondLst>
                      <p:childTnLst>
                        <p:par>
                          <p:cTn id="49" fill="hold">
                            <p:stCondLst>
                              <p:cond delay="0"/>
                            </p:stCondLst>
                            <p:childTnLst>
                              <p:par>
                                <p:cTn id="50" presetID="3" presetClass="entr" presetSubtype="10" fill="hold" grpId="0" nodeType="clickEffect">
                                  <p:stCondLst>
                                    <p:cond delay="0"/>
                                  </p:stCondLst>
                                  <p:childTnLst>
                                    <p:set>
                                      <p:cBhvr>
                                        <p:cTn id="51" dur="1" fill="hold">
                                          <p:stCondLst>
                                            <p:cond delay="0"/>
                                          </p:stCondLst>
                                        </p:cTn>
                                        <p:tgtEl>
                                          <p:spTgt spid="15"/>
                                        </p:tgtEl>
                                        <p:attrNameLst>
                                          <p:attrName>style.visibility</p:attrName>
                                        </p:attrNameLst>
                                      </p:cBhvr>
                                      <p:to>
                                        <p:strVal val="visible"/>
                                      </p:to>
                                    </p:set>
                                    <p:animEffect transition="in" filter="blinds(horizontal)">
                                      <p:cBhvr>
                                        <p:cTn id="52" dur="500"/>
                                        <p:tgtEl>
                                          <p:spTgt spid="15"/>
                                        </p:tgtEl>
                                      </p:cBhvr>
                                    </p:animEffect>
                                  </p:childTnLst>
                                </p:cTn>
                              </p:par>
                            </p:childTnLst>
                          </p:cTn>
                        </p:par>
                      </p:childTnLst>
                    </p:cTn>
                  </p:par>
                  <p:par>
                    <p:cTn id="53" fill="hold">
                      <p:stCondLst>
                        <p:cond delay="indefinite"/>
                      </p:stCondLst>
                      <p:childTnLst>
                        <p:par>
                          <p:cTn id="54" fill="hold">
                            <p:stCondLst>
                              <p:cond delay="0"/>
                            </p:stCondLst>
                            <p:childTnLst>
                              <p:par>
                                <p:cTn id="55" presetID="3" presetClass="entr" presetSubtype="10" fill="hold" grpId="0" nodeType="clickEffect">
                                  <p:stCondLst>
                                    <p:cond delay="0"/>
                                  </p:stCondLst>
                                  <p:childTnLst>
                                    <p:set>
                                      <p:cBhvr>
                                        <p:cTn id="56" dur="1" fill="hold">
                                          <p:stCondLst>
                                            <p:cond delay="0"/>
                                          </p:stCondLst>
                                        </p:cTn>
                                        <p:tgtEl>
                                          <p:spTgt spid="16"/>
                                        </p:tgtEl>
                                        <p:attrNameLst>
                                          <p:attrName>style.visibility</p:attrName>
                                        </p:attrNameLst>
                                      </p:cBhvr>
                                      <p:to>
                                        <p:strVal val="visible"/>
                                      </p:to>
                                    </p:set>
                                    <p:animEffect transition="in" filter="blinds(horizontal)">
                                      <p:cBhvr>
                                        <p:cTn id="5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P spid="10" grpId="0"/>
      <p:bldP spid="11" grpId="0"/>
      <p:bldP spid="12" grpId="0"/>
      <p:bldP spid="13" grpId="0"/>
      <p:bldP spid="14" grpId="0"/>
      <p:bldP spid="15" grpId="0"/>
      <p:bldP spid="16"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extLst>
              <p:ext uri="{D42A27DB-BD31-4B8C-83A1-F6EECF244321}">
                <p14:modId xmlns:p14="http://schemas.microsoft.com/office/powerpoint/2010/main" val="1876731745"/>
              </p:ext>
            </p:extLst>
          </p:nvPr>
        </p:nvGraphicFramePr>
        <p:xfrm>
          <a:off x="692150" y="1454155"/>
          <a:ext cx="7392988" cy="3775075"/>
        </p:xfrm>
        <a:graphic>
          <a:graphicData uri="http://schemas.openxmlformats.org/presentationml/2006/ole">
            <mc:AlternateContent xmlns:mc="http://schemas.openxmlformats.org/markup-compatibility/2006">
              <mc:Choice xmlns:v="urn:schemas-microsoft-com:vml" Requires="v">
                <p:oleObj spid="_x0000_s68610" name="文档" r:id="rId3" imgW="7608958" imgH="3877110" progId="Word.Document.12">
                  <p:embed/>
                </p:oleObj>
              </mc:Choice>
              <mc:Fallback>
                <p:oleObj name="文档" r:id="rId3" imgW="7608958" imgH="3877110" progId="Word.Document.12">
                  <p:embed/>
                  <p:pic>
                    <p:nvPicPr>
                      <p:cNvPr id="2" name="对象 1"/>
                      <p:cNvPicPr/>
                      <p:nvPr/>
                    </p:nvPicPr>
                    <p:blipFill>
                      <a:blip r:embed="rId4"/>
                      <a:stretch>
                        <a:fillRect/>
                      </a:stretch>
                    </p:blipFill>
                    <p:spPr>
                      <a:xfrm>
                        <a:off x="692150" y="1454155"/>
                        <a:ext cx="7392988" cy="3775075"/>
                      </a:xfrm>
                      <a:prstGeom prst="rect">
                        <a:avLst/>
                      </a:prstGeom>
                    </p:spPr>
                  </p:pic>
                </p:oleObj>
              </mc:Fallback>
            </mc:AlternateContent>
          </a:graphicData>
        </a:graphic>
      </p:graphicFrame>
      <p:sp>
        <p:nvSpPr>
          <p:cNvPr id="5" name="矩形 4"/>
          <p:cNvSpPr/>
          <p:nvPr/>
        </p:nvSpPr>
        <p:spPr>
          <a:xfrm>
            <a:off x="3165350" y="2018157"/>
            <a:ext cx="1422184" cy="461665"/>
          </a:xfrm>
          <a:prstGeom prst="rect">
            <a:avLst/>
          </a:prstGeom>
        </p:spPr>
        <p:txBody>
          <a:bodyPr wrap="none">
            <a:spAutoFit/>
          </a:bodyPr>
          <a:lstStyle/>
          <a:p>
            <a:r>
              <a:rPr lang="zh-CN" altLang="en-US" sz="2400" b="1" dirty="0">
                <a:solidFill>
                  <a:srgbClr val="FF0000"/>
                </a:solidFill>
              </a:rPr>
              <a:t>介词，从</a:t>
            </a:r>
          </a:p>
        </p:txBody>
      </p:sp>
      <p:sp>
        <p:nvSpPr>
          <p:cNvPr id="6" name="矩形 5"/>
          <p:cNvSpPr/>
          <p:nvPr/>
        </p:nvSpPr>
        <p:spPr>
          <a:xfrm>
            <a:off x="3154333" y="2592562"/>
            <a:ext cx="1422184" cy="461665"/>
          </a:xfrm>
          <a:prstGeom prst="rect">
            <a:avLst/>
          </a:prstGeom>
        </p:spPr>
        <p:txBody>
          <a:bodyPr wrap="none">
            <a:spAutoFit/>
          </a:bodyPr>
          <a:lstStyle/>
          <a:p>
            <a:r>
              <a:rPr lang="zh-CN" altLang="en-US" sz="2400" b="1" dirty="0">
                <a:solidFill>
                  <a:srgbClr val="FF0000"/>
                </a:solidFill>
              </a:rPr>
              <a:t>介词，在</a:t>
            </a:r>
          </a:p>
        </p:txBody>
      </p:sp>
      <p:sp>
        <p:nvSpPr>
          <p:cNvPr id="7" name="矩形 6"/>
          <p:cNvSpPr/>
          <p:nvPr/>
        </p:nvSpPr>
        <p:spPr>
          <a:xfrm>
            <a:off x="4339838" y="3165682"/>
            <a:ext cx="2040943" cy="461665"/>
          </a:xfrm>
          <a:prstGeom prst="rect">
            <a:avLst/>
          </a:prstGeom>
        </p:spPr>
        <p:txBody>
          <a:bodyPr wrap="none">
            <a:spAutoFit/>
          </a:bodyPr>
          <a:lstStyle/>
          <a:p>
            <a:r>
              <a:rPr lang="zh-CN" altLang="en-US" sz="2400" b="1" dirty="0">
                <a:solidFill>
                  <a:srgbClr val="FF0000"/>
                </a:solidFill>
              </a:rPr>
              <a:t>介词，表被动</a:t>
            </a:r>
          </a:p>
        </p:txBody>
      </p:sp>
      <p:sp>
        <p:nvSpPr>
          <p:cNvPr id="8" name="矩形 7"/>
          <p:cNvSpPr/>
          <p:nvPr/>
        </p:nvSpPr>
        <p:spPr>
          <a:xfrm>
            <a:off x="2866603" y="3727785"/>
            <a:ext cx="1422184" cy="461665"/>
          </a:xfrm>
          <a:prstGeom prst="rect">
            <a:avLst/>
          </a:prstGeom>
        </p:spPr>
        <p:txBody>
          <a:bodyPr wrap="none">
            <a:spAutoFit/>
          </a:bodyPr>
          <a:lstStyle/>
          <a:p>
            <a:r>
              <a:rPr lang="zh-CN" altLang="en-US" sz="2400" b="1" dirty="0">
                <a:solidFill>
                  <a:srgbClr val="FF0000"/>
                </a:solidFill>
              </a:rPr>
              <a:t>介词，比</a:t>
            </a:r>
          </a:p>
        </p:txBody>
      </p:sp>
      <p:sp>
        <p:nvSpPr>
          <p:cNvPr id="9" name="矩形 8"/>
          <p:cNvSpPr/>
          <p:nvPr/>
        </p:nvSpPr>
        <p:spPr>
          <a:xfrm>
            <a:off x="2265235" y="4311922"/>
            <a:ext cx="1422184" cy="461665"/>
          </a:xfrm>
          <a:prstGeom prst="rect">
            <a:avLst/>
          </a:prstGeom>
        </p:spPr>
        <p:txBody>
          <a:bodyPr wrap="none">
            <a:spAutoFit/>
          </a:bodyPr>
          <a:lstStyle/>
          <a:p>
            <a:r>
              <a:rPr lang="zh-CN" altLang="en-US" sz="2400" b="1" dirty="0">
                <a:solidFill>
                  <a:srgbClr val="FF0000"/>
                </a:solidFill>
              </a:rPr>
              <a:t>介词，向</a:t>
            </a:r>
          </a:p>
        </p:txBody>
      </p:sp>
    </p:spTree>
    <p:extLst>
      <p:ext uri="{BB962C8B-B14F-4D97-AF65-F5344CB8AC3E}">
        <p14:creationId xmlns:p14="http://schemas.microsoft.com/office/powerpoint/2010/main" val="8693096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blinds(horizontal)">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blinds(horizontal)">
                                      <p:cBhvr>
                                        <p:cTn id="22" dur="5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blinds(horizontal)">
                                      <p:cBhvr>
                                        <p:cTn id="2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P spid="9"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226537" y="603717"/>
            <a:ext cx="11647294" cy="576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260475" algn="l"/>
                <a:tab pos="2610485" algn="l"/>
                <a:tab pos="3870960" algn="l"/>
              </a:tabLst>
            </a:pPr>
            <a:r>
              <a:rPr lang="en-US" altLang="zh-CN" sz="2400" b="1" kern="100" dirty="0">
                <a:latin typeface="Times New Roman"/>
                <a:ea typeface="黑体"/>
                <a:cs typeface="Courier New"/>
              </a:rPr>
              <a:t>5</a:t>
            </a:r>
            <a:r>
              <a:rPr lang="en-US" altLang="zh-CN" sz="2400" b="1" kern="100" dirty="0">
                <a:latin typeface="Times New Roman"/>
                <a:cs typeface="Courier New"/>
              </a:rPr>
              <a:t>.</a:t>
            </a:r>
            <a:r>
              <a:rPr lang="zh-CN" altLang="zh-CN" sz="2400" b="1" kern="100" dirty="0">
                <a:latin typeface="Times New Roman"/>
                <a:ea typeface="黑体"/>
                <a:cs typeface="Times New Roman"/>
              </a:rPr>
              <a:t>词类活用</a:t>
            </a:r>
            <a:endParaRPr lang="zh-CN" altLang="zh-CN" sz="1050" kern="100" dirty="0">
              <a:effectLst/>
              <a:latin typeface="宋体"/>
              <a:cs typeface="Courier New"/>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2847835428"/>
              </p:ext>
            </p:extLst>
          </p:nvPr>
        </p:nvGraphicFramePr>
        <p:xfrm>
          <a:off x="509588" y="1214438"/>
          <a:ext cx="8869362" cy="2535237"/>
        </p:xfrm>
        <a:graphic>
          <a:graphicData uri="http://schemas.openxmlformats.org/presentationml/2006/ole">
            <mc:AlternateContent xmlns:mc="http://schemas.openxmlformats.org/markup-compatibility/2006">
              <mc:Choice xmlns:v="urn:schemas-microsoft-com:vml" Requires="v">
                <p:oleObj spid="_x0000_s69634" name="文档" r:id="rId3" imgW="9511018" imgH="2719630" progId="Word.Document.12">
                  <p:embed/>
                </p:oleObj>
              </mc:Choice>
              <mc:Fallback>
                <p:oleObj name="文档" r:id="rId3" imgW="9511018" imgH="2719630" progId="Word.Document.12">
                  <p:embed/>
                  <p:pic>
                    <p:nvPicPr>
                      <p:cNvPr id="2" name="对象 1"/>
                      <p:cNvPicPr/>
                      <p:nvPr/>
                    </p:nvPicPr>
                    <p:blipFill>
                      <a:blip r:embed="rId4"/>
                      <a:stretch>
                        <a:fillRect/>
                      </a:stretch>
                    </p:blipFill>
                    <p:spPr>
                      <a:xfrm>
                        <a:off x="509588" y="1214438"/>
                        <a:ext cx="8869362" cy="2535237"/>
                      </a:xfrm>
                      <a:prstGeom prst="rect">
                        <a:avLst/>
                      </a:prstGeom>
                    </p:spPr>
                  </p:pic>
                </p:oleObj>
              </mc:Fallback>
            </mc:AlternateContent>
          </a:graphicData>
        </a:graphic>
      </p:graphicFrame>
      <p:graphicFrame>
        <p:nvGraphicFramePr>
          <p:cNvPr id="5" name="对象 4"/>
          <p:cNvGraphicFramePr>
            <a:graphicFrameLocks noChangeAspect="1"/>
          </p:cNvGraphicFramePr>
          <p:nvPr>
            <p:extLst>
              <p:ext uri="{D42A27DB-BD31-4B8C-83A1-F6EECF244321}">
                <p14:modId xmlns:p14="http://schemas.microsoft.com/office/powerpoint/2010/main" val="2892194185"/>
              </p:ext>
            </p:extLst>
          </p:nvPr>
        </p:nvGraphicFramePr>
        <p:xfrm>
          <a:off x="509588" y="3570479"/>
          <a:ext cx="9758362" cy="2586037"/>
        </p:xfrm>
        <a:graphic>
          <a:graphicData uri="http://schemas.openxmlformats.org/presentationml/2006/ole">
            <mc:AlternateContent xmlns:mc="http://schemas.openxmlformats.org/markup-compatibility/2006">
              <mc:Choice xmlns:v="urn:schemas-microsoft-com:vml" Requires="v">
                <p:oleObj spid="_x0000_s69635" name="文档" r:id="rId5" imgW="10311696" imgH="2735471" progId="Word.Document.12">
                  <p:embed/>
                </p:oleObj>
              </mc:Choice>
              <mc:Fallback>
                <p:oleObj name="文档" r:id="rId5" imgW="10311696" imgH="2735471" progId="Word.Document.12">
                  <p:embed/>
                  <p:pic>
                    <p:nvPicPr>
                      <p:cNvPr id="5" name="对象 4"/>
                      <p:cNvPicPr/>
                      <p:nvPr/>
                    </p:nvPicPr>
                    <p:blipFill>
                      <a:blip r:embed="rId6"/>
                      <a:stretch>
                        <a:fillRect/>
                      </a:stretch>
                    </p:blipFill>
                    <p:spPr>
                      <a:xfrm>
                        <a:off x="509588" y="3570479"/>
                        <a:ext cx="9758362" cy="2586037"/>
                      </a:xfrm>
                      <a:prstGeom prst="rect">
                        <a:avLst/>
                      </a:prstGeom>
                    </p:spPr>
                  </p:pic>
                </p:oleObj>
              </mc:Fallback>
            </mc:AlternateContent>
          </a:graphicData>
        </a:graphic>
      </p:graphicFrame>
      <p:sp>
        <p:nvSpPr>
          <p:cNvPr id="6" name="矩形 5"/>
          <p:cNvSpPr/>
          <p:nvPr/>
        </p:nvSpPr>
        <p:spPr>
          <a:xfrm>
            <a:off x="3935724" y="1268724"/>
            <a:ext cx="3587842" cy="461665"/>
          </a:xfrm>
          <a:prstGeom prst="rect">
            <a:avLst/>
          </a:prstGeom>
        </p:spPr>
        <p:txBody>
          <a:bodyPr wrap="none">
            <a:spAutoFit/>
          </a:bodyPr>
          <a:lstStyle/>
          <a:p>
            <a:r>
              <a:rPr lang="zh-CN" altLang="en-US" sz="2400" b="1" dirty="0">
                <a:solidFill>
                  <a:srgbClr val="FF0000"/>
                </a:solidFill>
              </a:rPr>
              <a:t>名词用作动词，打鱼砍柴</a:t>
            </a:r>
          </a:p>
        </p:txBody>
      </p:sp>
      <p:sp>
        <p:nvSpPr>
          <p:cNvPr id="7" name="矩形 6"/>
          <p:cNvSpPr/>
          <p:nvPr/>
        </p:nvSpPr>
        <p:spPr>
          <a:xfrm>
            <a:off x="1670081" y="1740225"/>
            <a:ext cx="2969083" cy="461665"/>
          </a:xfrm>
          <a:prstGeom prst="rect">
            <a:avLst/>
          </a:prstGeom>
        </p:spPr>
        <p:txBody>
          <a:bodyPr wrap="none">
            <a:spAutoFit/>
          </a:bodyPr>
          <a:lstStyle/>
          <a:p>
            <a:r>
              <a:rPr lang="zh-CN" altLang="en-US" sz="2400" b="1" dirty="0">
                <a:solidFill>
                  <a:srgbClr val="FF0000"/>
                </a:solidFill>
              </a:rPr>
              <a:t>名词用作动词，攻占</a:t>
            </a:r>
          </a:p>
        </p:txBody>
      </p:sp>
      <p:sp>
        <p:nvSpPr>
          <p:cNvPr id="8" name="矩形 7"/>
          <p:cNvSpPr/>
          <p:nvPr/>
        </p:nvSpPr>
        <p:spPr>
          <a:xfrm>
            <a:off x="2232184" y="2190873"/>
            <a:ext cx="3587842" cy="461665"/>
          </a:xfrm>
          <a:prstGeom prst="rect">
            <a:avLst/>
          </a:prstGeom>
        </p:spPr>
        <p:txBody>
          <a:bodyPr wrap="none">
            <a:spAutoFit/>
          </a:bodyPr>
          <a:lstStyle/>
          <a:p>
            <a:r>
              <a:rPr lang="zh-CN" altLang="en-US" sz="2400" b="1" dirty="0">
                <a:solidFill>
                  <a:srgbClr val="FF0000"/>
                </a:solidFill>
              </a:rPr>
              <a:t>名词用作动词，向东进军</a:t>
            </a:r>
          </a:p>
        </p:txBody>
      </p:sp>
      <p:sp>
        <p:nvSpPr>
          <p:cNvPr id="9" name="矩形 8"/>
          <p:cNvSpPr/>
          <p:nvPr/>
        </p:nvSpPr>
        <p:spPr>
          <a:xfrm>
            <a:off x="2232184" y="2653823"/>
            <a:ext cx="2969083" cy="461665"/>
          </a:xfrm>
          <a:prstGeom prst="rect">
            <a:avLst/>
          </a:prstGeom>
        </p:spPr>
        <p:txBody>
          <a:bodyPr wrap="none">
            <a:spAutoFit/>
          </a:bodyPr>
          <a:lstStyle/>
          <a:p>
            <a:r>
              <a:rPr lang="zh-CN" altLang="en-US" sz="2400" b="1" dirty="0">
                <a:solidFill>
                  <a:srgbClr val="FF0000"/>
                </a:solidFill>
              </a:rPr>
              <a:t>名词用作动词，吟诵</a:t>
            </a:r>
          </a:p>
        </p:txBody>
      </p:sp>
      <p:sp>
        <p:nvSpPr>
          <p:cNvPr id="10" name="矩形 9"/>
          <p:cNvSpPr/>
          <p:nvPr/>
        </p:nvSpPr>
        <p:spPr>
          <a:xfrm>
            <a:off x="3426243" y="3124039"/>
            <a:ext cx="2659702" cy="461665"/>
          </a:xfrm>
          <a:prstGeom prst="rect">
            <a:avLst/>
          </a:prstGeom>
        </p:spPr>
        <p:txBody>
          <a:bodyPr wrap="none">
            <a:spAutoFit/>
          </a:bodyPr>
          <a:lstStyle/>
          <a:p>
            <a:r>
              <a:rPr lang="zh-CN" altLang="en-US" sz="2400" b="1" dirty="0">
                <a:solidFill>
                  <a:srgbClr val="FF0000"/>
                </a:solidFill>
              </a:rPr>
              <a:t>名词作状语，向南</a:t>
            </a:r>
          </a:p>
        </p:txBody>
      </p:sp>
      <p:sp>
        <p:nvSpPr>
          <p:cNvPr id="11" name="矩形 10"/>
          <p:cNvSpPr/>
          <p:nvPr/>
        </p:nvSpPr>
        <p:spPr>
          <a:xfrm>
            <a:off x="3448277" y="3643359"/>
            <a:ext cx="3587842" cy="461665"/>
          </a:xfrm>
          <a:prstGeom prst="rect">
            <a:avLst/>
          </a:prstGeom>
        </p:spPr>
        <p:txBody>
          <a:bodyPr wrap="none">
            <a:spAutoFit/>
          </a:bodyPr>
          <a:lstStyle/>
          <a:p>
            <a:r>
              <a:rPr lang="zh-CN" altLang="en-US" sz="2400" b="1" dirty="0">
                <a:solidFill>
                  <a:srgbClr val="FF0000"/>
                </a:solidFill>
              </a:rPr>
              <a:t>名词作状语，向西；向东</a:t>
            </a:r>
          </a:p>
        </p:txBody>
      </p:sp>
      <p:sp>
        <p:nvSpPr>
          <p:cNvPr id="12" name="矩形 11"/>
          <p:cNvSpPr/>
          <p:nvPr/>
        </p:nvSpPr>
        <p:spPr>
          <a:xfrm>
            <a:off x="2550625" y="4091541"/>
            <a:ext cx="4206601" cy="461665"/>
          </a:xfrm>
          <a:prstGeom prst="rect">
            <a:avLst/>
          </a:prstGeom>
        </p:spPr>
        <p:txBody>
          <a:bodyPr wrap="none">
            <a:spAutoFit/>
          </a:bodyPr>
          <a:lstStyle/>
          <a:p>
            <a:r>
              <a:rPr lang="zh-CN" altLang="en-US" sz="2400" b="1" dirty="0">
                <a:solidFill>
                  <a:srgbClr val="FF0000"/>
                </a:solidFill>
              </a:rPr>
              <a:t>动词的使动用法，使</a:t>
            </a:r>
            <a:r>
              <a:rPr lang="en-US" altLang="zh-CN" sz="2400" b="1" dirty="0">
                <a:solidFill>
                  <a:srgbClr val="FF0000"/>
                </a:solidFill>
                <a:latin typeface="+mj-ea"/>
                <a:ea typeface="+mj-ea"/>
              </a:rPr>
              <a:t>……</a:t>
            </a:r>
            <a:r>
              <a:rPr lang="zh-CN" altLang="en-US" sz="2400" b="1" dirty="0">
                <a:solidFill>
                  <a:srgbClr val="FF0000"/>
                </a:solidFill>
              </a:rPr>
              <a:t>起舞</a:t>
            </a:r>
          </a:p>
        </p:txBody>
      </p:sp>
      <p:sp>
        <p:nvSpPr>
          <p:cNvPr id="13" name="矩形 12"/>
          <p:cNvSpPr/>
          <p:nvPr/>
        </p:nvSpPr>
        <p:spPr>
          <a:xfrm>
            <a:off x="2572659" y="4565508"/>
            <a:ext cx="4206601" cy="461665"/>
          </a:xfrm>
          <a:prstGeom prst="rect">
            <a:avLst/>
          </a:prstGeom>
        </p:spPr>
        <p:txBody>
          <a:bodyPr wrap="none">
            <a:spAutoFit/>
          </a:bodyPr>
          <a:lstStyle/>
          <a:p>
            <a:r>
              <a:rPr lang="zh-CN" altLang="en-US" sz="2400" b="1" dirty="0">
                <a:solidFill>
                  <a:srgbClr val="FF0000"/>
                </a:solidFill>
              </a:rPr>
              <a:t>动词的使动用法，使</a:t>
            </a:r>
            <a:r>
              <a:rPr lang="en-US" altLang="zh-CN" sz="2400" b="1" dirty="0">
                <a:solidFill>
                  <a:srgbClr val="FF0000"/>
                </a:solidFill>
                <a:latin typeface="+mj-ea"/>
                <a:ea typeface="+mj-ea"/>
              </a:rPr>
              <a:t>……</a:t>
            </a:r>
            <a:r>
              <a:rPr lang="zh-CN" altLang="en-US" sz="2400" b="1" dirty="0">
                <a:solidFill>
                  <a:srgbClr val="FF0000"/>
                </a:solidFill>
              </a:rPr>
              <a:t>哭泣</a:t>
            </a:r>
          </a:p>
        </p:txBody>
      </p:sp>
      <p:sp>
        <p:nvSpPr>
          <p:cNvPr id="14" name="矩形 13"/>
          <p:cNvSpPr/>
          <p:nvPr/>
        </p:nvSpPr>
        <p:spPr>
          <a:xfrm>
            <a:off x="2855586" y="5038190"/>
            <a:ext cx="5908990" cy="461665"/>
          </a:xfrm>
          <a:prstGeom prst="rect">
            <a:avLst/>
          </a:prstGeom>
        </p:spPr>
        <p:txBody>
          <a:bodyPr wrap="none">
            <a:spAutoFit/>
          </a:bodyPr>
          <a:lstStyle/>
          <a:p>
            <a:r>
              <a:rPr lang="zh-CN" altLang="en-US" sz="2400" b="1" dirty="0">
                <a:solidFill>
                  <a:srgbClr val="FF0000"/>
                </a:solidFill>
              </a:rPr>
              <a:t>名词的意动用法，以</a:t>
            </a:r>
            <a:r>
              <a:rPr lang="en-US" altLang="zh-CN" sz="2400" b="1" dirty="0">
                <a:solidFill>
                  <a:srgbClr val="FF0000"/>
                </a:solidFill>
                <a:latin typeface="+mj-ea"/>
                <a:ea typeface="+mj-ea"/>
              </a:rPr>
              <a:t>……</a:t>
            </a:r>
            <a:r>
              <a:rPr lang="zh-CN" altLang="en-US" sz="2400" b="1" dirty="0">
                <a:solidFill>
                  <a:srgbClr val="FF0000"/>
                </a:solidFill>
              </a:rPr>
              <a:t>为侣</a:t>
            </a:r>
            <a:r>
              <a:rPr lang="en-US" altLang="zh-CN" sz="2400" b="1" dirty="0">
                <a:solidFill>
                  <a:srgbClr val="FF0000"/>
                </a:solidFill>
                <a:latin typeface="+mn-ea"/>
              </a:rPr>
              <a:t>;</a:t>
            </a:r>
            <a:r>
              <a:rPr lang="zh-CN" altLang="en-US" sz="2400" b="1" dirty="0">
                <a:solidFill>
                  <a:srgbClr val="FF0000"/>
                </a:solidFill>
              </a:rPr>
              <a:t>以</a:t>
            </a:r>
            <a:r>
              <a:rPr lang="en-US" altLang="zh-CN" sz="2400" b="1" dirty="0">
                <a:solidFill>
                  <a:srgbClr val="FF0000"/>
                </a:solidFill>
                <a:latin typeface="+mj-ea"/>
                <a:ea typeface="+mj-ea"/>
              </a:rPr>
              <a:t>……</a:t>
            </a:r>
            <a:r>
              <a:rPr lang="zh-CN" altLang="en-US" sz="2400" b="1" dirty="0">
                <a:solidFill>
                  <a:srgbClr val="FF0000"/>
                </a:solidFill>
              </a:rPr>
              <a:t>为友</a:t>
            </a:r>
          </a:p>
        </p:txBody>
      </p:sp>
      <p:sp>
        <p:nvSpPr>
          <p:cNvPr id="15" name="矩形 14"/>
          <p:cNvSpPr/>
          <p:nvPr/>
        </p:nvSpPr>
        <p:spPr>
          <a:xfrm>
            <a:off x="1986059" y="5498674"/>
            <a:ext cx="3278462" cy="461665"/>
          </a:xfrm>
          <a:prstGeom prst="rect">
            <a:avLst/>
          </a:prstGeom>
        </p:spPr>
        <p:txBody>
          <a:bodyPr wrap="none">
            <a:spAutoFit/>
          </a:bodyPr>
          <a:lstStyle/>
          <a:p>
            <a:r>
              <a:rPr lang="zh-CN" altLang="en-US" sz="2400" b="1" dirty="0">
                <a:solidFill>
                  <a:srgbClr val="FF0000"/>
                </a:solidFill>
              </a:rPr>
              <a:t>形容词用作动词，整理</a:t>
            </a:r>
          </a:p>
        </p:txBody>
      </p:sp>
    </p:spTree>
    <p:extLst>
      <p:ext uri="{BB962C8B-B14F-4D97-AF65-F5344CB8AC3E}">
        <p14:creationId xmlns:p14="http://schemas.microsoft.com/office/powerpoint/2010/main" val="6923762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linds(horizontal)">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blinds(horizontal)">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blinds(horizontal)">
                                      <p:cBhvr>
                                        <p:cTn id="22" dur="500"/>
                                        <p:tgtEl>
                                          <p:spTgt spid="9"/>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blinds(horizontal)">
                                      <p:cBhvr>
                                        <p:cTn id="27" dur="500"/>
                                        <p:tgtEl>
                                          <p:spTgt spid="10"/>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blinds(horizontal)">
                                      <p:cBhvr>
                                        <p:cTn id="32" dur="500"/>
                                        <p:tgtEl>
                                          <p:spTgt spid="11"/>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blinds(horizontal)">
                                      <p:cBhvr>
                                        <p:cTn id="37" dur="500"/>
                                        <p:tgtEl>
                                          <p:spTgt spid="12"/>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13"/>
                                        </p:tgtEl>
                                        <p:attrNameLst>
                                          <p:attrName>style.visibility</p:attrName>
                                        </p:attrNameLst>
                                      </p:cBhvr>
                                      <p:to>
                                        <p:strVal val="visible"/>
                                      </p:to>
                                    </p:set>
                                    <p:animEffect transition="in" filter="blinds(horizontal)">
                                      <p:cBhvr>
                                        <p:cTn id="42" dur="500"/>
                                        <p:tgtEl>
                                          <p:spTgt spid="13"/>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14"/>
                                        </p:tgtEl>
                                        <p:attrNameLst>
                                          <p:attrName>style.visibility</p:attrName>
                                        </p:attrNameLst>
                                      </p:cBhvr>
                                      <p:to>
                                        <p:strVal val="visible"/>
                                      </p:to>
                                    </p:set>
                                    <p:animEffect transition="in" filter="blinds(horizontal)">
                                      <p:cBhvr>
                                        <p:cTn id="47" dur="500"/>
                                        <p:tgtEl>
                                          <p:spTgt spid="14"/>
                                        </p:tgtEl>
                                      </p:cBhvr>
                                    </p:animEffect>
                                  </p:childTnLst>
                                </p:cTn>
                              </p:par>
                            </p:childTnLst>
                          </p:cTn>
                        </p:par>
                      </p:childTnLst>
                    </p:cTn>
                  </p:par>
                  <p:par>
                    <p:cTn id="48" fill="hold">
                      <p:stCondLst>
                        <p:cond delay="indefinite"/>
                      </p:stCondLst>
                      <p:childTnLst>
                        <p:par>
                          <p:cTn id="49" fill="hold">
                            <p:stCondLst>
                              <p:cond delay="0"/>
                            </p:stCondLst>
                            <p:childTnLst>
                              <p:par>
                                <p:cTn id="50" presetID="3" presetClass="entr" presetSubtype="10" fill="hold" grpId="0" nodeType="clickEffect">
                                  <p:stCondLst>
                                    <p:cond delay="0"/>
                                  </p:stCondLst>
                                  <p:childTnLst>
                                    <p:set>
                                      <p:cBhvr>
                                        <p:cTn id="51" dur="1" fill="hold">
                                          <p:stCondLst>
                                            <p:cond delay="0"/>
                                          </p:stCondLst>
                                        </p:cTn>
                                        <p:tgtEl>
                                          <p:spTgt spid="15"/>
                                        </p:tgtEl>
                                        <p:attrNameLst>
                                          <p:attrName>style.visibility</p:attrName>
                                        </p:attrNameLst>
                                      </p:cBhvr>
                                      <p:to>
                                        <p:strVal val="visible"/>
                                      </p:to>
                                    </p:set>
                                    <p:animEffect transition="in" filter="blinds(horizontal)">
                                      <p:cBhvr>
                                        <p:cTn id="5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P spid="10" grpId="0"/>
      <p:bldP spid="11" grpId="0"/>
      <p:bldP spid="12" grpId="0"/>
      <p:bldP spid="13" grpId="0"/>
      <p:bldP spid="14" grpId="0"/>
      <p:bldP spid="1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226537" y="1005314"/>
            <a:ext cx="11647294" cy="576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260475" algn="l"/>
                <a:tab pos="2610485" algn="l"/>
                <a:tab pos="3870960" algn="l"/>
              </a:tabLst>
            </a:pPr>
            <a:r>
              <a:rPr lang="en-US" altLang="zh-CN" sz="2400" b="1" kern="100" dirty="0">
                <a:latin typeface="Times New Roman"/>
                <a:ea typeface="黑体"/>
                <a:cs typeface="Courier New"/>
              </a:rPr>
              <a:t>6</a:t>
            </a:r>
            <a:r>
              <a:rPr lang="en-US" altLang="zh-CN" sz="2400" b="1" kern="100" dirty="0">
                <a:latin typeface="Times New Roman"/>
                <a:cs typeface="Courier New"/>
              </a:rPr>
              <a:t>.</a:t>
            </a:r>
            <a:r>
              <a:rPr lang="zh-CN" altLang="zh-CN" sz="2400" b="1" kern="100" dirty="0">
                <a:latin typeface="Times New Roman"/>
                <a:ea typeface="黑体"/>
                <a:cs typeface="Times New Roman"/>
              </a:rPr>
              <a:t>文言句式</a:t>
            </a:r>
            <a:endParaRPr lang="zh-CN" altLang="zh-CN" sz="1050" kern="100" dirty="0">
              <a:effectLst/>
              <a:latin typeface="宋体"/>
              <a:cs typeface="Courier New"/>
            </a:endParaRPr>
          </a:p>
        </p:txBody>
      </p:sp>
      <p:sp>
        <p:nvSpPr>
          <p:cNvPr id="4" name="矩形 3"/>
          <p:cNvSpPr>
            <a:spLocks noChangeArrowheads="1"/>
          </p:cNvSpPr>
          <p:nvPr/>
        </p:nvSpPr>
        <p:spPr bwMode="auto">
          <a:xfrm>
            <a:off x="550210" y="1525498"/>
            <a:ext cx="11304749" cy="38837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260475" algn="l"/>
                <a:tab pos="2610485" algn="l"/>
                <a:tab pos="3870960" algn="l"/>
              </a:tabLst>
            </a:pPr>
            <a:r>
              <a:rPr lang="en-US" altLang="zh-CN" sz="2400" b="1" kern="100" dirty="0">
                <a:latin typeface="宋体"/>
                <a:cs typeface="Times New Roman"/>
              </a:rPr>
              <a:t>①</a:t>
            </a:r>
            <a:r>
              <a:rPr lang="zh-CN" altLang="zh-CN" sz="2400" b="1" kern="100" dirty="0">
                <a:latin typeface="Times New Roman"/>
                <a:cs typeface="Times New Roman"/>
              </a:rPr>
              <a:t>固一世之雄也　</a:t>
            </a:r>
            <a:r>
              <a:rPr lang="en-US" altLang="zh-CN" sz="2400" b="1" kern="100" dirty="0">
                <a:latin typeface="Times New Roman"/>
                <a:cs typeface="Times New Roman"/>
              </a:rPr>
              <a:t>________</a:t>
            </a:r>
            <a:endParaRPr lang="zh-CN" altLang="zh-CN" sz="1050" kern="100" dirty="0">
              <a:latin typeface="宋体"/>
              <a:cs typeface="Courier New"/>
            </a:endParaRPr>
          </a:p>
          <a:p>
            <a:pPr algn="just">
              <a:lnSpc>
                <a:spcPct val="150000"/>
              </a:lnSpc>
              <a:spcAft>
                <a:spcPts val="0"/>
              </a:spcAft>
              <a:tabLst>
                <a:tab pos="1260475" algn="l"/>
                <a:tab pos="2610485" algn="l"/>
                <a:tab pos="3870960" algn="l"/>
              </a:tabLst>
            </a:pPr>
            <a:r>
              <a:rPr lang="en-US" altLang="zh-CN" sz="2400" b="1" kern="100" dirty="0">
                <a:latin typeface="宋体"/>
                <a:cs typeface="Times New Roman"/>
              </a:rPr>
              <a:t>②</a:t>
            </a:r>
            <a:r>
              <a:rPr lang="zh-CN" altLang="zh-CN" sz="2400" b="1" kern="100" dirty="0">
                <a:latin typeface="Times New Roman"/>
                <a:cs typeface="Times New Roman"/>
              </a:rPr>
              <a:t>此非孟德之困于周郎者乎？　</a:t>
            </a:r>
            <a:r>
              <a:rPr lang="en-US" altLang="zh-CN" sz="2400" b="1" kern="100" dirty="0">
                <a:latin typeface="Times New Roman"/>
                <a:cs typeface="Times New Roman"/>
              </a:rPr>
              <a:t>________</a:t>
            </a:r>
            <a:endParaRPr lang="zh-CN" altLang="zh-CN" sz="1050" kern="100" dirty="0">
              <a:latin typeface="宋体"/>
              <a:cs typeface="Courier New"/>
            </a:endParaRPr>
          </a:p>
          <a:p>
            <a:pPr algn="just">
              <a:lnSpc>
                <a:spcPct val="150000"/>
              </a:lnSpc>
              <a:spcAft>
                <a:spcPts val="0"/>
              </a:spcAft>
              <a:tabLst>
                <a:tab pos="1260475" algn="l"/>
                <a:tab pos="2610485" algn="l"/>
                <a:tab pos="3870960" algn="l"/>
              </a:tabLst>
            </a:pPr>
            <a:r>
              <a:rPr lang="en-US" altLang="zh-CN" sz="2400" b="1" kern="100" dirty="0">
                <a:latin typeface="宋体"/>
                <a:cs typeface="Times New Roman"/>
              </a:rPr>
              <a:t>③</a:t>
            </a:r>
            <a:r>
              <a:rPr lang="zh-CN" altLang="zh-CN" sz="2400" b="1" kern="100" dirty="0">
                <a:latin typeface="Times New Roman"/>
                <a:cs typeface="Times New Roman"/>
              </a:rPr>
              <a:t>何为其然也？　</a:t>
            </a:r>
            <a:r>
              <a:rPr lang="en-US" altLang="zh-CN" sz="2400" b="1" kern="100" dirty="0">
                <a:latin typeface="Times New Roman"/>
                <a:cs typeface="Times New Roman"/>
              </a:rPr>
              <a:t>___________</a:t>
            </a:r>
            <a:endParaRPr lang="zh-CN" altLang="zh-CN" sz="1050" kern="100" dirty="0">
              <a:latin typeface="宋体"/>
              <a:cs typeface="Courier New"/>
            </a:endParaRPr>
          </a:p>
          <a:p>
            <a:pPr algn="just">
              <a:lnSpc>
                <a:spcPct val="150000"/>
              </a:lnSpc>
              <a:spcAft>
                <a:spcPts val="0"/>
              </a:spcAft>
              <a:tabLst>
                <a:tab pos="1260475" algn="l"/>
                <a:tab pos="2610485" algn="l"/>
                <a:tab pos="3870960" algn="l"/>
              </a:tabLst>
            </a:pPr>
            <a:r>
              <a:rPr lang="en-US" altLang="zh-CN" sz="2400" b="1" kern="100" dirty="0">
                <a:latin typeface="宋体"/>
                <a:cs typeface="Times New Roman"/>
              </a:rPr>
              <a:t>④</a:t>
            </a:r>
            <a:r>
              <a:rPr lang="zh-CN" altLang="zh-CN" sz="2400" b="1" kern="100" dirty="0">
                <a:latin typeface="Times New Roman"/>
                <a:cs typeface="Times New Roman"/>
              </a:rPr>
              <a:t>苏子与客泛舟游于赤壁之下　</a:t>
            </a:r>
            <a:r>
              <a:rPr lang="en-US" altLang="zh-CN" sz="2400" b="1" kern="100" dirty="0">
                <a:latin typeface="Times New Roman"/>
                <a:cs typeface="Times New Roman"/>
              </a:rPr>
              <a:t>___________</a:t>
            </a:r>
            <a:endParaRPr lang="zh-CN" altLang="zh-CN" sz="1050" kern="100" dirty="0">
              <a:latin typeface="宋体"/>
              <a:cs typeface="Courier New"/>
            </a:endParaRPr>
          </a:p>
          <a:p>
            <a:pPr algn="just">
              <a:lnSpc>
                <a:spcPct val="150000"/>
              </a:lnSpc>
              <a:spcAft>
                <a:spcPts val="0"/>
              </a:spcAft>
              <a:tabLst>
                <a:tab pos="1260475" algn="l"/>
                <a:tab pos="2610485" algn="l"/>
                <a:tab pos="3870960" algn="l"/>
              </a:tabLst>
            </a:pPr>
            <a:r>
              <a:rPr lang="en-US" altLang="zh-CN" sz="2400" b="1" kern="100" dirty="0">
                <a:latin typeface="宋体"/>
                <a:cs typeface="Times New Roman"/>
              </a:rPr>
              <a:t>⑤</a:t>
            </a:r>
            <a:r>
              <a:rPr lang="zh-CN" altLang="zh-CN" sz="2400" b="1" kern="100" dirty="0">
                <a:latin typeface="Times New Roman"/>
                <a:cs typeface="Times New Roman"/>
              </a:rPr>
              <a:t>而今安在哉？　</a:t>
            </a:r>
            <a:r>
              <a:rPr lang="en-US" altLang="zh-CN" sz="2400" b="1" kern="100" dirty="0">
                <a:latin typeface="Times New Roman"/>
                <a:cs typeface="Times New Roman"/>
              </a:rPr>
              <a:t>____________</a:t>
            </a:r>
            <a:endParaRPr lang="zh-CN" altLang="zh-CN" sz="1050" kern="100" dirty="0">
              <a:latin typeface="宋体"/>
              <a:cs typeface="Courier New"/>
            </a:endParaRPr>
          </a:p>
          <a:p>
            <a:pPr algn="just">
              <a:lnSpc>
                <a:spcPct val="150000"/>
              </a:lnSpc>
              <a:spcAft>
                <a:spcPts val="0"/>
              </a:spcAft>
              <a:tabLst>
                <a:tab pos="1260475" algn="l"/>
                <a:tab pos="2610485" algn="l"/>
                <a:tab pos="3870960" algn="l"/>
              </a:tabLst>
            </a:pPr>
            <a:r>
              <a:rPr lang="en-US" altLang="zh-CN" sz="2400" b="1" kern="100" dirty="0">
                <a:latin typeface="宋体"/>
                <a:cs typeface="Times New Roman"/>
              </a:rPr>
              <a:t>⑥</a:t>
            </a:r>
            <a:r>
              <a:rPr lang="zh-CN" altLang="zh-CN" sz="2400" b="1" kern="100" dirty="0">
                <a:latin typeface="Times New Roman"/>
                <a:cs typeface="Times New Roman"/>
              </a:rPr>
              <a:t>月出于东山之上，徘徊于斗牛之间　</a:t>
            </a:r>
            <a:r>
              <a:rPr lang="en-US" altLang="zh-CN" sz="2400" b="1" kern="100" dirty="0">
                <a:latin typeface="Times New Roman"/>
                <a:cs typeface="Times New Roman"/>
              </a:rPr>
              <a:t>____________</a:t>
            </a:r>
            <a:endParaRPr lang="zh-CN" altLang="zh-CN" sz="1050" kern="100" dirty="0">
              <a:latin typeface="宋体"/>
              <a:cs typeface="Courier New"/>
            </a:endParaRPr>
          </a:p>
          <a:p>
            <a:pPr algn="just">
              <a:lnSpc>
                <a:spcPct val="150000"/>
              </a:lnSpc>
              <a:spcAft>
                <a:spcPts val="0"/>
              </a:spcAft>
              <a:tabLst>
                <a:tab pos="1260475" algn="l"/>
                <a:tab pos="2610485" algn="l"/>
                <a:tab pos="3870960" algn="l"/>
              </a:tabLst>
            </a:pPr>
            <a:r>
              <a:rPr lang="en-US" altLang="zh-CN" sz="2400" b="1" kern="100" dirty="0">
                <a:latin typeface="宋体"/>
                <a:cs typeface="Times New Roman"/>
              </a:rPr>
              <a:t>⑦</a:t>
            </a:r>
            <a:r>
              <a:rPr lang="zh-CN" altLang="zh-CN" sz="2400" b="1" kern="100" dirty="0">
                <a:latin typeface="Times New Roman"/>
                <a:cs typeface="Times New Roman"/>
              </a:rPr>
              <a:t>是造物者之无尽藏也　</a:t>
            </a:r>
            <a:r>
              <a:rPr lang="en-US" altLang="zh-CN" sz="2400" b="1" kern="100" dirty="0">
                <a:latin typeface="Times New Roman"/>
                <a:cs typeface="Times New Roman"/>
              </a:rPr>
              <a:t>________</a:t>
            </a:r>
            <a:endParaRPr lang="zh-CN" altLang="zh-CN" sz="1050" kern="100" dirty="0">
              <a:effectLst/>
              <a:latin typeface="宋体"/>
              <a:cs typeface="Courier New"/>
            </a:endParaRPr>
          </a:p>
        </p:txBody>
      </p:sp>
      <p:sp>
        <p:nvSpPr>
          <p:cNvPr id="5" name="矩形 4"/>
          <p:cNvSpPr/>
          <p:nvPr/>
        </p:nvSpPr>
        <p:spPr>
          <a:xfrm>
            <a:off x="3035609" y="1628770"/>
            <a:ext cx="1112805" cy="461665"/>
          </a:xfrm>
          <a:prstGeom prst="rect">
            <a:avLst/>
          </a:prstGeom>
        </p:spPr>
        <p:txBody>
          <a:bodyPr wrap="none">
            <a:spAutoFit/>
          </a:bodyPr>
          <a:lstStyle/>
          <a:p>
            <a:r>
              <a:rPr lang="zh-CN" altLang="en-US" sz="2400" b="1" dirty="0">
                <a:solidFill>
                  <a:srgbClr val="FF0000"/>
                </a:solidFill>
              </a:rPr>
              <a:t>判断句</a:t>
            </a:r>
          </a:p>
        </p:txBody>
      </p:sp>
      <p:sp>
        <p:nvSpPr>
          <p:cNvPr id="6" name="矩形 5"/>
          <p:cNvSpPr/>
          <p:nvPr/>
        </p:nvSpPr>
        <p:spPr>
          <a:xfrm>
            <a:off x="4862676" y="2168839"/>
            <a:ext cx="1112805" cy="461665"/>
          </a:xfrm>
          <a:prstGeom prst="rect">
            <a:avLst/>
          </a:prstGeom>
        </p:spPr>
        <p:txBody>
          <a:bodyPr wrap="none">
            <a:spAutoFit/>
          </a:bodyPr>
          <a:lstStyle/>
          <a:p>
            <a:r>
              <a:rPr lang="zh-CN" altLang="en-US" sz="2400" b="1" dirty="0">
                <a:solidFill>
                  <a:srgbClr val="FF0000"/>
                </a:solidFill>
              </a:rPr>
              <a:t>被动句</a:t>
            </a:r>
          </a:p>
        </p:txBody>
      </p:sp>
      <p:sp>
        <p:nvSpPr>
          <p:cNvPr id="7" name="矩形 6"/>
          <p:cNvSpPr/>
          <p:nvPr/>
        </p:nvSpPr>
        <p:spPr>
          <a:xfrm>
            <a:off x="3035609" y="2730942"/>
            <a:ext cx="1731564" cy="461665"/>
          </a:xfrm>
          <a:prstGeom prst="rect">
            <a:avLst/>
          </a:prstGeom>
        </p:spPr>
        <p:txBody>
          <a:bodyPr wrap="none">
            <a:spAutoFit/>
          </a:bodyPr>
          <a:lstStyle/>
          <a:p>
            <a:r>
              <a:rPr lang="zh-CN" altLang="en-US" sz="2400" b="1" dirty="0">
                <a:solidFill>
                  <a:srgbClr val="FF0000"/>
                </a:solidFill>
              </a:rPr>
              <a:t>宾语前置句</a:t>
            </a:r>
          </a:p>
        </p:txBody>
      </p:sp>
      <p:sp>
        <p:nvSpPr>
          <p:cNvPr id="8" name="矩形 7"/>
          <p:cNvSpPr/>
          <p:nvPr/>
        </p:nvSpPr>
        <p:spPr>
          <a:xfrm>
            <a:off x="4844393" y="3294330"/>
            <a:ext cx="1731564" cy="461665"/>
          </a:xfrm>
          <a:prstGeom prst="rect">
            <a:avLst/>
          </a:prstGeom>
        </p:spPr>
        <p:txBody>
          <a:bodyPr wrap="none">
            <a:spAutoFit/>
          </a:bodyPr>
          <a:lstStyle/>
          <a:p>
            <a:r>
              <a:rPr lang="zh-CN" altLang="en-US" sz="2400" b="1" dirty="0">
                <a:solidFill>
                  <a:srgbClr val="FF0000"/>
                </a:solidFill>
              </a:rPr>
              <a:t>状语后置句</a:t>
            </a:r>
          </a:p>
        </p:txBody>
      </p:sp>
      <p:sp>
        <p:nvSpPr>
          <p:cNvPr id="9" name="矩形 8"/>
          <p:cNvSpPr/>
          <p:nvPr/>
        </p:nvSpPr>
        <p:spPr>
          <a:xfrm>
            <a:off x="3057643" y="3845416"/>
            <a:ext cx="1731564" cy="461665"/>
          </a:xfrm>
          <a:prstGeom prst="rect">
            <a:avLst/>
          </a:prstGeom>
        </p:spPr>
        <p:txBody>
          <a:bodyPr wrap="none">
            <a:spAutoFit/>
          </a:bodyPr>
          <a:lstStyle/>
          <a:p>
            <a:r>
              <a:rPr lang="zh-CN" altLang="en-US" sz="2400" b="1" dirty="0">
                <a:solidFill>
                  <a:srgbClr val="FF0000"/>
                </a:solidFill>
              </a:rPr>
              <a:t>宾语前置句</a:t>
            </a:r>
          </a:p>
        </p:txBody>
      </p:sp>
      <p:sp>
        <p:nvSpPr>
          <p:cNvPr id="10" name="矩形 9"/>
          <p:cNvSpPr/>
          <p:nvPr/>
        </p:nvSpPr>
        <p:spPr>
          <a:xfrm>
            <a:off x="5799593" y="4374468"/>
            <a:ext cx="1731564" cy="461665"/>
          </a:xfrm>
          <a:prstGeom prst="rect">
            <a:avLst/>
          </a:prstGeom>
        </p:spPr>
        <p:txBody>
          <a:bodyPr wrap="none">
            <a:spAutoFit/>
          </a:bodyPr>
          <a:lstStyle/>
          <a:p>
            <a:r>
              <a:rPr lang="zh-CN" altLang="en-US" sz="2400" b="1" dirty="0">
                <a:solidFill>
                  <a:srgbClr val="FF0000"/>
                </a:solidFill>
              </a:rPr>
              <a:t>状语后置句</a:t>
            </a:r>
          </a:p>
        </p:txBody>
      </p:sp>
      <p:sp>
        <p:nvSpPr>
          <p:cNvPr id="11" name="矩形 10"/>
          <p:cNvSpPr/>
          <p:nvPr/>
        </p:nvSpPr>
        <p:spPr>
          <a:xfrm>
            <a:off x="3940527" y="4936571"/>
            <a:ext cx="1112805" cy="461665"/>
          </a:xfrm>
          <a:prstGeom prst="rect">
            <a:avLst/>
          </a:prstGeom>
        </p:spPr>
        <p:txBody>
          <a:bodyPr wrap="none">
            <a:spAutoFit/>
          </a:bodyPr>
          <a:lstStyle/>
          <a:p>
            <a:r>
              <a:rPr lang="zh-CN" altLang="en-US" sz="2400" b="1" dirty="0">
                <a:solidFill>
                  <a:srgbClr val="FF0000"/>
                </a:solidFill>
              </a:rPr>
              <a:t>判断句</a:t>
            </a:r>
          </a:p>
        </p:txBody>
      </p:sp>
    </p:spTree>
    <p:extLst>
      <p:ext uri="{BB962C8B-B14F-4D97-AF65-F5344CB8AC3E}">
        <p14:creationId xmlns:p14="http://schemas.microsoft.com/office/powerpoint/2010/main" val="22042813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blinds(horizontal)">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blinds(horizontal)">
                                      <p:cBhvr>
                                        <p:cTn id="22" dur="5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blinds(horizontal)">
                                      <p:cBhvr>
                                        <p:cTn id="27" dur="500"/>
                                        <p:tgtEl>
                                          <p:spTgt spid="9"/>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blinds(horizontal)">
                                      <p:cBhvr>
                                        <p:cTn id="32" dur="500"/>
                                        <p:tgtEl>
                                          <p:spTgt spid="10"/>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blinds(horizontal)">
                                      <p:cBhvr>
                                        <p:cTn id="3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P spid="9" grpId="0"/>
      <p:bldP spid="10" grpId="0"/>
      <p:bldP spid="11"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226537" y="750689"/>
            <a:ext cx="11647294" cy="576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260475" algn="l"/>
                <a:tab pos="2610485" algn="l"/>
                <a:tab pos="3870960" algn="l"/>
              </a:tabLst>
            </a:pPr>
            <a:r>
              <a:rPr lang="en-US" altLang="zh-CN" sz="2400" b="1" kern="100">
                <a:latin typeface="Times New Roman"/>
                <a:ea typeface="黑体"/>
                <a:cs typeface="Courier New"/>
              </a:rPr>
              <a:t>7</a:t>
            </a:r>
            <a:r>
              <a:rPr lang="en-US" altLang="zh-CN" sz="2400" b="1" kern="100">
                <a:latin typeface="Times New Roman"/>
                <a:cs typeface="Courier New"/>
              </a:rPr>
              <a:t>.</a:t>
            </a:r>
            <a:r>
              <a:rPr lang="zh-CN" altLang="zh-CN" sz="2400" b="1" kern="100" dirty="0">
                <a:latin typeface="Times New Roman"/>
                <a:ea typeface="黑体"/>
                <a:cs typeface="Times New Roman"/>
              </a:rPr>
              <a:t>积成语</a:t>
            </a:r>
            <a:endParaRPr lang="zh-CN" altLang="zh-CN" sz="1050" kern="100" dirty="0">
              <a:effectLst/>
              <a:latin typeface="宋体"/>
              <a:cs typeface="Courier New"/>
            </a:endParaRPr>
          </a:p>
        </p:txBody>
      </p:sp>
      <p:sp>
        <p:nvSpPr>
          <p:cNvPr id="4" name="矩形 3"/>
          <p:cNvSpPr>
            <a:spLocks noChangeArrowheads="1"/>
          </p:cNvSpPr>
          <p:nvPr/>
        </p:nvSpPr>
        <p:spPr bwMode="auto">
          <a:xfrm>
            <a:off x="550210" y="1270873"/>
            <a:ext cx="11304749" cy="576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260475" algn="l"/>
                <a:tab pos="2610485" algn="l"/>
                <a:tab pos="3870960" algn="l"/>
              </a:tabLst>
            </a:pPr>
            <a:r>
              <a:rPr lang="en-US" altLang="zh-CN" sz="2400" b="1" kern="100">
                <a:latin typeface="Times New Roman"/>
                <a:ea typeface="黑体"/>
                <a:cs typeface="Courier New"/>
              </a:rPr>
              <a:t>[</a:t>
            </a:r>
            <a:r>
              <a:rPr lang="zh-CN" altLang="zh-CN" sz="2400" b="1" kern="100" dirty="0">
                <a:latin typeface="Times New Roman"/>
                <a:ea typeface="黑体"/>
                <a:cs typeface="Times New Roman"/>
              </a:rPr>
              <a:t>语境呈现</a:t>
            </a:r>
            <a:r>
              <a:rPr lang="en-US" altLang="zh-CN" sz="2400" b="1" kern="100" dirty="0">
                <a:latin typeface="Times New Roman"/>
                <a:ea typeface="黑体"/>
                <a:cs typeface="Courier New"/>
              </a:rPr>
              <a:t>]</a:t>
            </a:r>
            <a:endParaRPr lang="zh-CN" altLang="zh-CN" sz="1050" kern="100" dirty="0">
              <a:effectLst/>
              <a:latin typeface="宋体"/>
              <a:cs typeface="Courier New"/>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1938164234"/>
              </p:ext>
            </p:extLst>
          </p:nvPr>
        </p:nvGraphicFramePr>
        <p:xfrm>
          <a:off x="692150" y="1965770"/>
          <a:ext cx="10593388" cy="3082925"/>
        </p:xfrm>
        <a:graphic>
          <a:graphicData uri="http://schemas.openxmlformats.org/presentationml/2006/ole">
            <mc:AlternateContent xmlns:mc="http://schemas.openxmlformats.org/markup-compatibility/2006">
              <mc:Choice xmlns:v="urn:schemas-microsoft-com:vml" Requires="v">
                <p:oleObj spid="_x0000_s70658" name="文档" r:id="rId3" imgW="10899435" imgH="3166061" progId="Word.Document.12">
                  <p:embed/>
                </p:oleObj>
              </mc:Choice>
              <mc:Fallback>
                <p:oleObj name="文档" r:id="rId3" imgW="10899435" imgH="3166061" progId="Word.Document.12">
                  <p:embed/>
                  <p:pic>
                    <p:nvPicPr>
                      <p:cNvPr id="2" name="对象 1"/>
                      <p:cNvPicPr/>
                      <p:nvPr/>
                    </p:nvPicPr>
                    <p:blipFill>
                      <a:blip r:embed="rId4"/>
                      <a:stretch>
                        <a:fillRect/>
                      </a:stretch>
                    </p:blipFill>
                    <p:spPr>
                      <a:xfrm>
                        <a:off x="692150" y="1965770"/>
                        <a:ext cx="10593388" cy="3082925"/>
                      </a:xfrm>
                      <a:prstGeom prst="rect">
                        <a:avLst/>
                      </a:prstGeom>
                    </p:spPr>
                  </p:pic>
                </p:oleObj>
              </mc:Fallback>
            </mc:AlternateContent>
          </a:graphicData>
        </a:graphic>
      </p:graphicFrame>
      <p:graphicFrame>
        <p:nvGraphicFramePr>
          <p:cNvPr id="5" name="对象 4"/>
          <p:cNvGraphicFramePr>
            <a:graphicFrameLocks noChangeAspect="1"/>
          </p:cNvGraphicFramePr>
          <p:nvPr>
            <p:extLst>
              <p:ext uri="{D42A27DB-BD31-4B8C-83A1-F6EECF244321}">
                <p14:modId xmlns:p14="http://schemas.microsoft.com/office/powerpoint/2010/main" val="2591297121"/>
              </p:ext>
            </p:extLst>
          </p:nvPr>
        </p:nvGraphicFramePr>
        <p:xfrm>
          <a:off x="719138" y="4796091"/>
          <a:ext cx="10868025" cy="1346200"/>
        </p:xfrm>
        <a:graphic>
          <a:graphicData uri="http://schemas.openxmlformats.org/presentationml/2006/ole">
            <mc:AlternateContent xmlns:mc="http://schemas.openxmlformats.org/markup-compatibility/2006">
              <mc:Choice xmlns:v="urn:schemas-microsoft-com:vml" Requires="v">
                <p:oleObj spid="_x0000_s70659" name="文档" r:id="rId5" imgW="11183593" imgH="1381776" progId="Word.Document.12">
                  <p:embed/>
                </p:oleObj>
              </mc:Choice>
              <mc:Fallback>
                <p:oleObj name="文档" r:id="rId5" imgW="11183593" imgH="1381776" progId="Word.Document.12">
                  <p:embed/>
                  <p:pic>
                    <p:nvPicPr>
                      <p:cNvPr id="5" name="对象 4"/>
                      <p:cNvPicPr/>
                      <p:nvPr/>
                    </p:nvPicPr>
                    <p:blipFill>
                      <a:blip r:embed="rId6"/>
                      <a:stretch>
                        <a:fillRect/>
                      </a:stretch>
                    </p:blipFill>
                    <p:spPr>
                      <a:xfrm>
                        <a:off x="719138" y="4796091"/>
                        <a:ext cx="10868025" cy="1346200"/>
                      </a:xfrm>
                      <a:prstGeom prst="rect">
                        <a:avLst/>
                      </a:prstGeom>
                    </p:spPr>
                  </p:pic>
                </p:oleObj>
              </mc:Fallback>
            </mc:AlternateContent>
          </a:graphicData>
        </a:graphic>
      </p:graphicFrame>
    </p:spTree>
    <p:extLst>
      <p:ext uri="{BB962C8B-B14F-4D97-AF65-F5344CB8AC3E}">
        <p14:creationId xmlns:p14="http://schemas.microsoft.com/office/powerpoint/2010/main" val="57611404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509184" y="1258912"/>
            <a:ext cx="11082001" cy="39703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260475" algn="l"/>
                <a:tab pos="2610485" algn="l"/>
                <a:tab pos="3870960" algn="l"/>
              </a:tabLst>
            </a:pPr>
            <a:r>
              <a:rPr lang="en-US" altLang="zh-CN" sz="2400" b="1" kern="100" dirty="0">
                <a:latin typeface="Times New Roman"/>
                <a:ea typeface="黑体"/>
                <a:cs typeface="Courier New"/>
              </a:rPr>
              <a:t>[</a:t>
            </a:r>
            <a:r>
              <a:rPr lang="zh-CN" altLang="zh-CN" sz="2400" b="1" kern="100" dirty="0">
                <a:latin typeface="Times New Roman"/>
                <a:ea typeface="黑体"/>
                <a:cs typeface="Times New Roman"/>
              </a:rPr>
              <a:t>释义</a:t>
            </a:r>
            <a:r>
              <a:rPr lang="en-US" altLang="zh-CN" sz="2400" b="1" kern="100" dirty="0">
                <a:latin typeface="Times New Roman"/>
                <a:ea typeface="黑体"/>
                <a:cs typeface="Courier New"/>
              </a:rPr>
              <a:t>]</a:t>
            </a:r>
            <a:endParaRPr lang="zh-CN" altLang="zh-CN" sz="1050" kern="100" dirty="0">
              <a:latin typeface="宋体"/>
              <a:cs typeface="Courier New"/>
            </a:endParaRPr>
          </a:p>
          <a:p>
            <a:pPr algn="just">
              <a:lnSpc>
                <a:spcPct val="150000"/>
              </a:lnSpc>
              <a:spcAft>
                <a:spcPts val="0"/>
              </a:spcAft>
              <a:tabLst>
                <a:tab pos="1260475" algn="l"/>
                <a:tab pos="2610485" algn="l"/>
                <a:tab pos="3870960" algn="l"/>
              </a:tabLst>
            </a:pPr>
            <a:r>
              <a:rPr lang="en-US" altLang="zh-CN" sz="2400" b="1" kern="100" dirty="0">
                <a:latin typeface="宋体"/>
                <a:cs typeface="Times New Roman"/>
              </a:rPr>
              <a:t>①</a:t>
            </a:r>
            <a:r>
              <a:rPr lang="zh-CN" altLang="zh-CN" sz="2400" b="1" kern="100" dirty="0">
                <a:latin typeface="Times New Roman"/>
                <a:cs typeface="Times New Roman"/>
              </a:rPr>
              <a:t>沧海一粟：</a:t>
            </a:r>
            <a:endParaRPr lang="zh-CN" altLang="zh-CN" sz="1050" kern="100" dirty="0">
              <a:latin typeface="宋体"/>
              <a:cs typeface="Courier New"/>
            </a:endParaRPr>
          </a:p>
          <a:p>
            <a:pPr algn="just">
              <a:lnSpc>
                <a:spcPct val="150000"/>
              </a:lnSpc>
              <a:spcAft>
                <a:spcPts val="0"/>
              </a:spcAft>
              <a:tabLst>
                <a:tab pos="1260475" algn="l"/>
                <a:tab pos="2610485" algn="l"/>
                <a:tab pos="3870960" algn="l"/>
              </a:tabLst>
            </a:pPr>
            <a:r>
              <a:rPr lang="en-US" altLang="zh-CN" sz="2400" b="1" kern="100" dirty="0">
                <a:latin typeface="宋体"/>
                <a:cs typeface="Times New Roman"/>
              </a:rPr>
              <a:t>②</a:t>
            </a:r>
            <a:r>
              <a:rPr lang="zh-CN" altLang="zh-CN" sz="2400" b="1" kern="100" dirty="0">
                <a:latin typeface="Times New Roman"/>
                <a:cs typeface="Times New Roman"/>
              </a:rPr>
              <a:t>取之不尽，用之不竭：</a:t>
            </a:r>
            <a:endParaRPr lang="zh-CN" altLang="zh-CN" sz="1050" kern="100" dirty="0">
              <a:latin typeface="宋体"/>
              <a:cs typeface="Courier New"/>
            </a:endParaRPr>
          </a:p>
          <a:p>
            <a:pPr algn="just">
              <a:lnSpc>
                <a:spcPct val="150000"/>
              </a:lnSpc>
              <a:spcAft>
                <a:spcPts val="0"/>
              </a:spcAft>
              <a:tabLst>
                <a:tab pos="1260475" algn="l"/>
                <a:tab pos="2610485" algn="l"/>
                <a:tab pos="3870960" algn="l"/>
              </a:tabLst>
            </a:pPr>
            <a:r>
              <a:rPr lang="en-US" altLang="zh-CN" sz="2400" b="1" kern="100" dirty="0">
                <a:latin typeface="宋体"/>
                <a:cs typeface="Times New Roman"/>
              </a:rPr>
              <a:t>③</a:t>
            </a:r>
            <a:r>
              <a:rPr lang="zh-CN" altLang="zh-CN" sz="2400" b="1" kern="100" dirty="0">
                <a:latin typeface="Times New Roman"/>
                <a:cs typeface="Times New Roman"/>
              </a:rPr>
              <a:t>如泣如诉：</a:t>
            </a:r>
            <a:endParaRPr lang="zh-CN" altLang="zh-CN" sz="1050" kern="100" dirty="0">
              <a:latin typeface="宋体"/>
              <a:cs typeface="Courier New"/>
            </a:endParaRPr>
          </a:p>
          <a:p>
            <a:pPr algn="just">
              <a:lnSpc>
                <a:spcPct val="150000"/>
              </a:lnSpc>
              <a:spcAft>
                <a:spcPts val="0"/>
              </a:spcAft>
              <a:tabLst>
                <a:tab pos="1260475" algn="l"/>
                <a:tab pos="2610485" algn="l"/>
                <a:tab pos="3870960" algn="l"/>
              </a:tabLst>
            </a:pPr>
            <a:r>
              <a:rPr lang="en-US" altLang="zh-CN" sz="2400" b="1" kern="100" dirty="0">
                <a:latin typeface="宋体"/>
                <a:cs typeface="Times New Roman"/>
              </a:rPr>
              <a:t>④</a:t>
            </a:r>
            <a:r>
              <a:rPr lang="zh-CN" altLang="zh-CN" sz="2400" b="1" kern="100" dirty="0">
                <a:latin typeface="Times New Roman"/>
                <a:cs typeface="Times New Roman"/>
              </a:rPr>
              <a:t>遗世独立：</a:t>
            </a:r>
            <a:endParaRPr lang="zh-CN" altLang="zh-CN" sz="1050" kern="100" dirty="0">
              <a:latin typeface="宋体"/>
              <a:cs typeface="Courier New"/>
            </a:endParaRPr>
          </a:p>
          <a:p>
            <a:pPr algn="just">
              <a:lnSpc>
                <a:spcPct val="150000"/>
              </a:lnSpc>
              <a:spcAft>
                <a:spcPts val="0"/>
              </a:spcAft>
              <a:tabLst>
                <a:tab pos="1260475" algn="l"/>
                <a:tab pos="2610485" algn="l"/>
                <a:tab pos="3870960" algn="l"/>
              </a:tabLst>
            </a:pPr>
            <a:r>
              <a:rPr lang="zh-CN" altLang="zh-CN" sz="2400" b="1" kern="100" dirty="0">
                <a:latin typeface="宋体"/>
                <a:cs typeface="Times New Roman"/>
              </a:rPr>
              <a:t>⑤</a:t>
            </a:r>
            <a:r>
              <a:rPr lang="zh-CN" altLang="zh-CN" sz="2400" b="1" kern="100" dirty="0">
                <a:latin typeface="Times New Roman"/>
                <a:cs typeface="Times New Roman"/>
              </a:rPr>
              <a:t>余音袅袅：</a:t>
            </a:r>
            <a:endParaRPr lang="zh-CN" altLang="zh-CN" sz="1050" kern="100" dirty="0">
              <a:latin typeface="宋体"/>
              <a:cs typeface="Courier New"/>
            </a:endParaRPr>
          </a:p>
          <a:p>
            <a:pPr algn="just">
              <a:lnSpc>
                <a:spcPct val="150000"/>
              </a:lnSpc>
              <a:spcAft>
                <a:spcPts val="0"/>
              </a:spcAft>
              <a:tabLst>
                <a:tab pos="1260475" algn="l"/>
                <a:tab pos="2610485" algn="l"/>
                <a:tab pos="3870960" algn="l"/>
              </a:tabLst>
            </a:pPr>
            <a:r>
              <a:rPr lang="zh-CN" altLang="zh-CN" sz="2400" b="1" kern="100" dirty="0">
                <a:latin typeface="宋体"/>
                <a:cs typeface="Times New Roman"/>
              </a:rPr>
              <a:t>⑥</a:t>
            </a:r>
            <a:r>
              <a:rPr lang="zh-CN" altLang="zh-CN" sz="2400" b="1" kern="100" dirty="0">
                <a:latin typeface="Times New Roman"/>
                <a:cs typeface="Times New Roman"/>
              </a:rPr>
              <a:t>不绝如缕：</a:t>
            </a:r>
            <a:endParaRPr lang="zh-CN" altLang="zh-CN" sz="1050" kern="100" dirty="0">
              <a:effectLst/>
              <a:latin typeface="宋体"/>
              <a:cs typeface="Courier New"/>
            </a:endParaRPr>
          </a:p>
        </p:txBody>
      </p:sp>
      <p:sp>
        <p:nvSpPr>
          <p:cNvPr id="5" name="矩形 4"/>
          <p:cNvSpPr/>
          <p:nvPr/>
        </p:nvSpPr>
        <p:spPr>
          <a:xfrm>
            <a:off x="2412207" y="1902253"/>
            <a:ext cx="5134739" cy="461665"/>
          </a:xfrm>
          <a:prstGeom prst="rect">
            <a:avLst/>
          </a:prstGeom>
        </p:spPr>
        <p:txBody>
          <a:bodyPr wrap="none">
            <a:spAutoFit/>
          </a:bodyPr>
          <a:lstStyle/>
          <a:p>
            <a:r>
              <a:rPr lang="zh-CN" altLang="zh-CN" sz="2400" b="1" kern="100" dirty="0">
                <a:solidFill>
                  <a:srgbClr val="FF0000"/>
                </a:solidFill>
                <a:latin typeface="Times New Roman"/>
                <a:cs typeface="Times New Roman"/>
              </a:rPr>
              <a:t>大海里的一颗谷粒。比喻非常渺小。</a:t>
            </a:r>
            <a:endParaRPr lang="zh-CN" altLang="en-US" sz="2400" b="1" dirty="0">
              <a:solidFill>
                <a:srgbClr val="FF0000"/>
              </a:solidFill>
            </a:endParaRPr>
          </a:p>
        </p:txBody>
      </p:sp>
      <p:sp>
        <p:nvSpPr>
          <p:cNvPr id="6" name="矩形 5"/>
          <p:cNvSpPr/>
          <p:nvPr/>
        </p:nvSpPr>
        <p:spPr>
          <a:xfrm>
            <a:off x="3880639" y="2465641"/>
            <a:ext cx="3587842" cy="461665"/>
          </a:xfrm>
          <a:prstGeom prst="rect">
            <a:avLst/>
          </a:prstGeom>
        </p:spPr>
        <p:txBody>
          <a:bodyPr wrap="none">
            <a:spAutoFit/>
          </a:bodyPr>
          <a:lstStyle/>
          <a:p>
            <a:r>
              <a:rPr lang="zh-CN" altLang="zh-CN" sz="2400" b="1" kern="100" dirty="0">
                <a:solidFill>
                  <a:srgbClr val="FF0000"/>
                </a:solidFill>
                <a:latin typeface="Times New Roman"/>
                <a:cs typeface="Times New Roman"/>
              </a:rPr>
              <a:t>无限取用而不会使用完。</a:t>
            </a:r>
            <a:endParaRPr lang="zh-CN" altLang="en-US" sz="2400" b="1" dirty="0">
              <a:solidFill>
                <a:srgbClr val="FF0000"/>
              </a:solidFill>
            </a:endParaRPr>
          </a:p>
        </p:txBody>
      </p:sp>
      <p:sp>
        <p:nvSpPr>
          <p:cNvPr id="7" name="矩形 6"/>
          <p:cNvSpPr/>
          <p:nvPr/>
        </p:nvSpPr>
        <p:spPr>
          <a:xfrm>
            <a:off x="2412207" y="3005710"/>
            <a:ext cx="6062878" cy="461665"/>
          </a:xfrm>
          <a:prstGeom prst="rect">
            <a:avLst/>
          </a:prstGeom>
        </p:spPr>
        <p:txBody>
          <a:bodyPr wrap="none">
            <a:spAutoFit/>
          </a:bodyPr>
          <a:lstStyle/>
          <a:p>
            <a:r>
              <a:rPr lang="zh-CN" altLang="zh-CN" sz="2400" b="1" kern="100" dirty="0">
                <a:solidFill>
                  <a:srgbClr val="FF0000"/>
                </a:solidFill>
                <a:latin typeface="Times New Roman"/>
                <a:cs typeface="Times New Roman"/>
              </a:rPr>
              <a:t>好像在哭泣，又像在诉说。形容声音悲切。</a:t>
            </a:r>
            <a:endParaRPr lang="zh-CN" altLang="en-US" sz="2400" b="1" dirty="0">
              <a:solidFill>
                <a:srgbClr val="FF0000"/>
              </a:solidFill>
            </a:endParaRPr>
          </a:p>
        </p:txBody>
      </p:sp>
      <p:sp>
        <p:nvSpPr>
          <p:cNvPr id="8" name="矩形 7"/>
          <p:cNvSpPr/>
          <p:nvPr/>
        </p:nvSpPr>
        <p:spPr>
          <a:xfrm>
            <a:off x="2401190" y="3555511"/>
            <a:ext cx="4825360" cy="461665"/>
          </a:xfrm>
          <a:prstGeom prst="rect">
            <a:avLst/>
          </a:prstGeom>
        </p:spPr>
        <p:txBody>
          <a:bodyPr wrap="none">
            <a:spAutoFit/>
          </a:bodyPr>
          <a:lstStyle/>
          <a:p>
            <a:r>
              <a:rPr lang="zh-CN" altLang="zh-CN" sz="2400" b="1" kern="100" dirty="0">
                <a:solidFill>
                  <a:srgbClr val="FF0000"/>
                </a:solidFill>
                <a:latin typeface="Times New Roman"/>
                <a:cs typeface="Times New Roman"/>
              </a:rPr>
              <a:t>超自然独自生活于现实社会之外。</a:t>
            </a:r>
            <a:endParaRPr lang="zh-CN" altLang="en-US" sz="2400" b="1" dirty="0">
              <a:solidFill>
                <a:srgbClr val="FF0000"/>
              </a:solidFill>
            </a:endParaRPr>
          </a:p>
        </p:txBody>
      </p:sp>
      <p:sp>
        <p:nvSpPr>
          <p:cNvPr id="9" name="矩形 8"/>
          <p:cNvSpPr/>
          <p:nvPr/>
        </p:nvSpPr>
        <p:spPr>
          <a:xfrm>
            <a:off x="2401190" y="4140933"/>
            <a:ext cx="4515980" cy="461665"/>
          </a:xfrm>
          <a:prstGeom prst="rect">
            <a:avLst/>
          </a:prstGeom>
        </p:spPr>
        <p:txBody>
          <a:bodyPr wrap="none">
            <a:spAutoFit/>
          </a:bodyPr>
          <a:lstStyle/>
          <a:p>
            <a:r>
              <a:rPr lang="zh-CN" altLang="zh-CN" sz="2400" b="1" kern="100" dirty="0">
                <a:solidFill>
                  <a:srgbClr val="FF0000"/>
                </a:solidFill>
                <a:latin typeface="Times New Roman"/>
                <a:cs typeface="Times New Roman"/>
              </a:rPr>
              <a:t>形容音乐悦耳动听，令人沉醉。</a:t>
            </a:r>
            <a:endParaRPr lang="zh-CN" altLang="en-US" sz="2400" b="1" dirty="0">
              <a:solidFill>
                <a:srgbClr val="FF0000"/>
              </a:solidFill>
            </a:endParaRPr>
          </a:p>
        </p:txBody>
      </p:sp>
      <p:sp>
        <p:nvSpPr>
          <p:cNvPr id="10" name="矩形 9"/>
          <p:cNvSpPr/>
          <p:nvPr/>
        </p:nvSpPr>
        <p:spPr>
          <a:xfrm>
            <a:off x="2401190" y="4657683"/>
            <a:ext cx="4825360" cy="461665"/>
          </a:xfrm>
          <a:prstGeom prst="rect">
            <a:avLst/>
          </a:prstGeom>
        </p:spPr>
        <p:txBody>
          <a:bodyPr wrap="none">
            <a:spAutoFit/>
          </a:bodyPr>
          <a:lstStyle/>
          <a:p>
            <a:r>
              <a:rPr lang="zh-CN" altLang="zh-CN" sz="2400" b="1" kern="100" dirty="0">
                <a:solidFill>
                  <a:srgbClr val="FF0000"/>
                </a:solidFill>
                <a:latin typeface="Times New Roman"/>
                <a:cs typeface="Times New Roman"/>
              </a:rPr>
              <a:t>多形容局势危急或声音细微悠长。</a:t>
            </a:r>
            <a:endParaRPr lang="zh-CN" altLang="en-US" sz="2400" b="1" dirty="0">
              <a:solidFill>
                <a:srgbClr val="FF0000"/>
              </a:solidFill>
            </a:endParaRPr>
          </a:p>
        </p:txBody>
      </p:sp>
    </p:spTree>
    <p:extLst>
      <p:ext uri="{BB962C8B-B14F-4D97-AF65-F5344CB8AC3E}">
        <p14:creationId xmlns:p14="http://schemas.microsoft.com/office/powerpoint/2010/main" val="244603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blinds(horizontal)">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blinds(horizontal)">
                                      <p:cBhvr>
                                        <p:cTn id="22" dur="5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blinds(horizontal)">
                                      <p:cBhvr>
                                        <p:cTn id="27" dur="500"/>
                                        <p:tgtEl>
                                          <p:spTgt spid="9"/>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blinds(horizontal)">
                                      <p:cBhvr>
                                        <p:cTn id="3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P spid="9" grpId="0"/>
      <p:bldP spid="10"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226537" y="692696"/>
            <a:ext cx="11647294" cy="5597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260475" algn="l"/>
                <a:tab pos="2610485" algn="l"/>
                <a:tab pos="3870960" algn="l"/>
              </a:tabLst>
            </a:pPr>
            <a:r>
              <a:rPr lang="zh-CN" altLang="zh-CN" sz="2400" b="1" kern="100">
                <a:latin typeface="Times New Roman"/>
                <a:ea typeface="黑体"/>
                <a:cs typeface="Times New Roman"/>
              </a:rPr>
              <a:t>附文白对译</a:t>
            </a:r>
            <a:endParaRPr lang="zh-CN" altLang="zh-CN" sz="1050" kern="100">
              <a:effectLst/>
              <a:latin typeface="宋体"/>
              <a:cs typeface="Courier New"/>
            </a:endParaRPr>
          </a:p>
        </p:txBody>
      </p:sp>
      <p:pic>
        <p:nvPicPr>
          <p:cNvPr id="10242" name="图片 1"/>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54882" y="1412836"/>
            <a:ext cx="11644144" cy="1900259"/>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矩形 4"/>
          <p:cNvSpPr>
            <a:spLocks noChangeArrowheads="1"/>
          </p:cNvSpPr>
          <p:nvPr/>
        </p:nvSpPr>
        <p:spPr bwMode="auto">
          <a:xfrm>
            <a:off x="209442" y="3315237"/>
            <a:ext cx="11647294" cy="5974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260475" algn="l"/>
                <a:tab pos="2610485" algn="l"/>
                <a:tab pos="3870960" algn="l"/>
              </a:tabLst>
            </a:pPr>
            <a:r>
              <a:rPr lang="en-US" altLang="zh-CN" sz="2400" b="1" kern="100" dirty="0">
                <a:solidFill>
                  <a:srgbClr val="3366FF"/>
                </a:solidFill>
                <a:latin typeface="宋体"/>
                <a:ea typeface="华文行楷"/>
                <a:cs typeface="Times New Roman"/>
              </a:rPr>
              <a:t>⑤</a:t>
            </a:r>
            <a:r>
              <a:rPr lang="zh-CN" altLang="zh-CN" sz="2400" b="1" kern="100" dirty="0">
                <a:solidFill>
                  <a:srgbClr val="3366FF"/>
                </a:solidFill>
                <a:latin typeface="Times New Roman"/>
                <a:ea typeface="华文行楷"/>
                <a:cs typeface="Times New Roman"/>
              </a:rPr>
              <a:t>文人好像天生与酒有缘，这大概是因为文人骨子里的刚性与酒的烈性是相通的吧。</a:t>
            </a:r>
            <a:endParaRPr lang="zh-CN" altLang="zh-CN" sz="1050" kern="100" dirty="0">
              <a:solidFill>
                <a:srgbClr val="3366FF"/>
              </a:solidFill>
              <a:effectLst/>
              <a:latin typeface="宋体"/>
              <a:cs typeface="Courier New"/>
            </a:endParaRPr>
          </a:p>
        </p:txBody>
      </p:sp>
      <p:pic>
        <p:nvPicPr>
          <p:cNvPr id="10243" name="图片 1"/>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88718" y="4081678"/>
            <a:ext cx="11528855" cy="1801384"/>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516989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图片 1"/>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70972" y="679192"/>
            <a:ext cx="11515513" cy="1774699"/>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267" name="图片 1"/>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78870" y="2475877"/>
            <a:ext cx="11542201" cy="1934821"/>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268" name="图片 1"/>
          <p:cNvPicPr>
            <a:picLocks noChangeAspect="1" noChangeArrowheads="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35264" y="4471317"/>
            <a:ext cx="11414708" cy="964440"/>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矩形 6"/>
          <p:cNvSpPr>
            <a:spLocks noChangeArrowheads="1"/>
          </p:cNvSpPr>
          <p:nvPr/>
        </p:nvSpPr>
        <p:spPr bwMode="auto">
          <a:xfrm>
            <a:off x="226537" y="5349797"/>
            <a:ext cx="11647294" cy="11514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260475" algn="l"/>
                <a:tab pos="2610485" algn="l"/>
                <a:tab pos="3870960" algn="l"/>
              </a:tabLst>
            </a:pPr>
            <a:r>
              <a:rPr lang="en-US" altLang="zh-CN" sz="2400" b="1" kern="100" dirty="0">
                <a:solidFill>
                  <a:srgbClr val="3366FF"/>
                </a:solidFill>
                <a:latin typeface="宋体"/>
                <a:ea typeface="华文行楷"/>
                <a:cs typeface="Times New Roman"/>
              </a:rPr>
              <a:t>⑥</a:t>
            </a:r>
            <a:r>
              <a:rPr lang="en-US" altLang="zh-CN" sz="2400" b="1" kern="100" dirty="0">
                <a:solidFill>
                  <a:srgbClr val="3366FF"/>
                </a:solidFill>
                <a:latin typeface="宋体"/>
                <a:cs typeface="Times New Roman"/>
              </a:rPr>
              <a:t>“</a:t>
            </a:r>
            <a:r>
              <a:rPr lang="zh-CN" altLang="zh-CN" sz="2400" b="1" kern="100" dirty="0">
                <a:solidFill>
                  <a:srgbClr val="3366FF"/>
                </a:solidFill>
                <a:latin typeface="Times New Roman"/>
                <a:ea typeface="华文行楷"/>
                <a:cs typeface="Times New Roman"/>
              </a:rPr>
              <a:t>浩浩</a:t>
            </a:r>
            <a:r>
              <a:rPr lang="en-US" altLang="zh-CN" sz="2400" b="1" kern="100" dirty="0">
                <a:solidFill>
                  <a:srgbClr val="3366FF"/>
                </a:solidFill>
                <a:latin typeface="宋体"/>
                <a:cs typeface="Times New Roman"/>
              </a:rPr>
              <a:t>”“</a:t>
            </a:r>
            <a:r>
              <a:rPr lang="zh-CN" altLang="zh-CN" sz="2400" b="1" kern="100" dirty="0">
                <a:solidFill>
                  <a:srgbClr val="3366FF"/>
                </a:solidFill>
                <a:latin typeface="Times New Roman"/>
                <a:ea typeface="华文行楷"/>
                <a:cs typeface="Times New Roman"/>
              </a:rPr>
              <a:t>飘飘</a:t>
            </a:r>
            <a:r>
              <a:rPr lang="en-US" altLang="zh-CN" sz="2400" b="1" kern="100" dirty="0">
                <a:solidFill>
                  <a:srgbClr val="3366FF"/>
                </a:solidFill>
                <a:latin typeface="宋体"/>
                <a:cs typeface="Times New Roman"/>
              </a:rPr>
              <a:t>”</a:t>
            </a:r>
            <a:r>
              <a:rPr lang="zh-CN" altLang="zh-CN" sz="2400" b="1" kern="100" dirty="0">
                <a:solidFill>
                  <a:srgbClr val="3366FF"/>
                </a:solidFill>
                <a:latin typeface="Times New Roman"/>
                <a:ea typeface="华文行楷"/>
                <a:cs typeface="Times New Roman"/>
              </a:rPr>
              <a:t>两个叠词颇见功力，笔势流畅，如信手拈来，词句皆有出典却不着痕迹。</a:t>
            </a:r>
            <a:endParaRPr lang="zh-CN" altLang="zh-CN" sz="1050" kern="100" dirty="0">
              <a:solidFill>
                <a:srgbClr val="3366FF"/>
              </a:solidFill>
              <a:effectLst/>
              <a:latin typeface="宋体"/>
              <a:cs typeface="Courier New"/>
            </a:endParaRPr>
          </a:p>
        </p:txBody>
      </p:sp>
    </p:spTree>
    <p:extLst>
      <p:ext uri="{BB962C8B-B14F-4D97-AF65-F5344CB8AC3E}">
        <p14:creationId xmlns:p14="http://schemas.microsoft.com/office/powerpoint/2010/main" val="22885724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a:spLocks noChangeArrowheads="1"/>
          </p:cNvSpPr>
          <p:nvPr/>
        </p:nvSpPr>
        <p:spPr bwMode="auto">
          <a:xfrm>
            <a:off x="226537" y="1448747"/>
            <a:ext cx="11647294" cy="5863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spcAft>
                <a:spcPts val="0"/>
              </a:spcAft>
              <a:tabLst>
                <a:tab pos="1260475" algn="l"/>
                <a:tab pos="2610485" algn="l"/>
                <a:tab pos="3870960" algn="l"/>
              </a:tabLst>
            </a:pPr>
            <a:r>
              <a:rPr lang="zh-CN" altLang="zh-CN" sz="2400" b="1" kern="100" dirty="0">
                <a:latin typeface="Times New Roman"/>
                <a:ea typeface="华文新魏"/>
                <a:cs typeface="Times New Roman"/>
              </a:rPr>
              <a:t>赤壁赋</a:t>
            </a:r>
            <a:endParaRPr lang="zh-CN" altLang="zh-CN" sz="1050" kern="100" dirty="0">
              <a:effectLst/>
              <a:latin typeface="宋体"/>
              <a:cs typeface="Courier New"/>
            </a:endParaRPr>
          </a:p>
        </p:txBody>
      </p:sp>
      <p:pic>
        <p:nvPicPr>
          <p:cNvPr id="2050" name="Picture 2"/>
          <p:cNvPicPr>
            <a:picLocks noChangeAspect="1" noChangeArrowheads="1"/>
          </p:cNvPicPr>
          <p:nvPr/>
        </p:nvPicPr>
        <p:blipFill>
          <a:blip r:embed="rId2"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82398" y="692696"/>
            <a:ext cx="11566527" cy="7220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矩形 4"/>
          <p:cNvSpPr>
            <a:spLocks noChangeArrowheads="1"/>
          </p:cNvSpPr>
          <p:nvPr/>
        </p:nvSpPr>
        <p:spPr bwMode="auto">
          <a:xfrm>
            <a:off x="242493" y="2172956"/>
            <a:ext cx="11647294" cy="3416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260475" algn="l"/>
                <a:tab pos="2610485" algn="l"/>
                <a:tab pos="3870960" algn="l"/>
              </a:tabLst>
            </a:pPr>
            <a:r>
              <a:rPr lang="zh-CN" altLang="zh-CN" sz="2400" b="1" kern="100" dirty="0">
                <a:latin typeface="Times New Roman"/>
                <a:ea typeface="黑体"/>
                <a:cs typeface="Times New Roman"/>
              </a:rPr>
              <a:t>一、知背景</a:t>
            </a:r>
            <a:endParaRPr lang="zh-CN" altLang="zh-CN" sz="1050" kern="100" dirty="0">
              <a:latin typeface="宋体"/>
              <a:cs typeface="Courier New"/>
            </a:endParaRPr>
          </a:p>
          <a:p>
            <a:pPr indent="612140" algn="just">
              <a:lnSpc>
                <a:spcPct val="150000"/>
              </a:lnSpc>
              <a:spcAft>
                <a:spcPts val="0"/>
              </a:spcAft>
              <a:tabLst>
                <a:tab pos="1260475" algn="l"/>
                <a:tab pos="2610485" algn="l"/>
                <a:tab pos="3870960" algn="l"/>
              </a:tabLst>
            </a:pPr>
            <a:r>
              <a:rPr lang="zh-CN" altLang="zh-CN" sz="2400" b="1" kern="100" dirty="0">
                <a:latin typeface="Times New Roman"/>
                <a:cs typeface="Times New Roman"/>
              </a:rPr>
              <a:t>宋神宗元丰二年</a:t>
            </a:r>
            <a:r>
              <a:rPr lang="en-US" altLang="zh-CN" sz="2400" b="1" kern="100" dirty="0">
                <a:latin typeface="Times New Roman"/>
                <a:cs typeface="Courier New"/>
              </a:rPr>
              <a:t>(1079)</a:t>
            </a:r>
            <a:r>
              <a:rPr lang="zh-CN" altLang="zh-CN" sz="2400" b="1" kern="100" dirty="0">
                <a:latin typeface="Times New Roman"/>
                <a:cs typeface="Times New Roman"/>
              </a:rPr>
              <a:t>，</a:t>
            </a:r>
            <a:r>
              <a:rPr lang="zh-CN" altLang="zh-CN" sz="2400" b="1" u="sng" kern="100" dirty="0">
                <a:latin typeface="Times New Roman"/>
                <a:ea typeface="黑体"/>
                <a:cs typeface="Times New Roman"/>
              </a:rPr>
              <a:t>苏轼因反对王安石新法</a:t>
            </a:r>
            <a:r>
              <a:rPr lang="en-US" altLang="zh-CN" sz="2400" b="1" kern="100" baseline="30000" dirty="0">
                <a:latin typeface="宋体"/>
                <a:cs typeface="Times New Roman"/>
              </a:rPr>
              <a:t>①</a:t>
            </a:r>
            <a:r>
              <a:rPr lang="zh-CN" altLang="zh-CN" sz="2400" b="1" kern="100" dirty="0">
                <a:latin typeface="Times New Roman"/>
                <a:cs typeface="Times New Roman"/>
              </a:rPr>
              <a:t>，被贬到黄州</a:t>
            </a:r>
            <a:r>
              <a:rPr lang="en-US" altLang="zh-CN" sz="2400" b="1" kern="100" dirty="0">
                <a:latin typeface="Times New Roman"/>
                <a:cs typeface="Courier New"/>
              </a:rPr>
              <a:t>(</a:t>
            </a:r>
            <a:r>
              <a:rPr lang="zh-CN" altLang="zh-CN" sz="2400" b="1" kern="100" dirty="0">
                <a:latin typeface="Times New Roman"/>
                <a:cs typeface="Times New Roman"/>
              </a:rPr>
              <a:t>今湖北黄冈</a:t>
            </a:r>
            <a:r>
              <a:rPr lang="en-US" altLang="zh-CN" sz="2400" b="1" kern="100" dirty="0">
                <a:latin typeface="Times New Roman"/>
                <a:cs typeface="Courier New"/>
              </a:rPr>
              <a:t>)</a:t>
            </a:r>
            <a:r>
              <a:rPr lang="zh-CN" altLang="zh-CN" sz="2400" b="1" kern="100" dirty="0">
                <a:latin typeface="Times New Roman"/>
                <a:cs typeface="Times New Roman"/>
              </a:rPr>
              <a:t>任团练副使。元丰五年</a:t>
            </a:r>
            <a:r>
              <a:rPr lang="en-US" altLang="zh-CN" sz="2400" b="1" kern="100" dirty="0">
                <a:latin typeface="Times New Roman"/>
                <a:cs typeface="Courier New"/>
              </a:rPr>
              <a:t>(1082)</a:t>
            </a:r>
            <a:r>
              <a:rPr lang="zh-CN" altLang="zh-CN" sz="2400" b="1" kern="100" dirty="0">
                <a:latin typeface="Times New Roman"/>
                <a:cs typeface="Times New Roman"/>
              </a:rPr>
              <a:t>秋冬，苏轼先后两次游览了黄州附近的赤壁，写下两篇赋，后人习惯称前一篇为《赤壁赋》或《前赤壁赋》，称后一篇为《后赤壁赋》。</a:t>
            </a:r>
            <a:endParaRPr lang="zh-CN" altLang="zh-CN" sz="1050" kern="100" dirty="0">
              <a:latin typeface="宋体"/>
              <a:cs typeface="Courier New"/>
            </a:endParaRPr>
          </a:p>
          <a:p>
            <a:pPr indent="612140" algn="just">
              <a:lnSpc>
                <a:spcPct val="150000"/>
              </a:lnSpc>
              <a:spcAft>
                <a:spcPts val="0"/>
              </a:spcAft>
              <a:tabLst>
                <a:tab pos="1260475" algn="l"/>
                <a:tab pos="2610485" algn="l"/>
                <a:tab pos="3870960" algn="l"/>
              </a:tabLst>
            </a:pPr>
            <a:r>
              <a:rPr lang="en-US" altLang="zh-CN" sz="2400" b="1" kern="100" dirty="0">
                <a:solidFill>
                  <a:srgbClr val="3366FF"/>
                </a:solidFill>
                <a:latin typeface="Times New Roman"/>
                <a:ea typeface="黑体"/>
                <a:cs typeface="Courier New"/>
              </a:rPr>
              <a:t>[</a:t>
            </a:r>
            <a:r>
              <a:rPr lang="zh-CN" altLang="zh-CN" sz="2400" b="1" kern="100" dirty="0">
                <a:solidFill>
                  <a:srgbClr val="3366FF"/>
                </a:solidFill>
                <a:latin typeface="Times New Roman"/>
                <a:ea typeface="黑体"/>
                <a:cs typeface="Times New Roman"/>
              </a:rPr>
              <a:t>伴读</a:t>
            </a:r>
            <a:r>
              <a:rPr lang="en-US" altLang="zh-CN" sz="2400" b="1" kern="100" dirty="0">
                <a:solidFill>
                  <a:srgbClr val="3366FF"/>
                </a:solidFill>
                <a:latin typeface="Times New Roman"/>
                <a:ea typeface="黑体"/>
                <a:cs typeface="Courier New"/>
              </a:rPr>
              <a:t>] </a:t>
            </a:r>
            <a:r>
              <a:rPr lang="en-US" altLang="zh-CN" sz="2400" b="1" kern="100" dirty="0">
                <a:solidFill>
                  <a:srgbClr val="3366FF"/>
                </a:solidFill>
                <a:latin typeface="宋体"/>
                <a:ea typeface="华文行楷"/>
                <a:cs typeface="Times New Roman"/>
              </a:rPr>
              <a:t>①</a:t>
            </a:r>
            <a:r>
              <a:rPr lang="zh-CN" altLang="zh-CN" sz="2400" b="1" kern="100" dirty="0">
                <a:solidFill>
                  <a:srgbClr val="3366FF"/>
                </a:solidFill>
                <a:latin typeface="Times New Roman"/>
                <a:ea typeface="华文行楷"/>
                <a:cs typeface="Times New Roman"/>
              </a:rPr>
              <a:t>这两位文坛奇才因为在朝辅政意识形态及文学风格的迥然不同，导致个人是非恩怨不断。好在二人在晚年能握手言和啊。</a:t>
            </a:r>
            <a:endParaRPr lang="zh-CN" altLang="zh-CN" sz="1050" kern="100" dirty="0">
              <a:solidFill>
                <a:srgbClr val="3366FF"/>
              </a:solidFill>
              <a:effectLst/>
              <a:latin typeface="宋体"/>
              <a:cs typeface="Courier New"/>
            </a:endParaRPr>
          </a:p>
        </p:txBody>
      </p:sp>
    </p:spTree>
    <p:extLst>
      <p:ext uri="{BB962C8B-B14F-4D97-AF65-F5344CB8AC3E}">
        <p14:creationId xmlns:p14="http://schemas.microsoft.com/office/powerpoint/2010/main" val="39860152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5">
                                            <p:txEl>
                                              <p:pRg st="2" end="2"/>
                                            </p:txEl>
                                          </p:spTgt>
                                        </p:tgtEl>
                                        <p:attrNameLst>
                                          <p:attrName>style.visibility</p:attrName>
                                        </p:attrNameLst>
                                      </p:cBhvr>
                                      <p:to>
                                        <p:strVal val="visible"/>
                                      </p:to>
                                    </p:set>
                                    <p:animEffect transition="in" filter="blinds(horizontal)">
                                      <p:cBhvr>
                                        <p:cTn id="7" dur="500"/>
                                        <p:tgtEl>
                                          <p:spTgt spid="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a:spLocks noChangeArrowheads="1"/>
          </p:cNvSpPr>
          <p:nvPr/>
        </p:nvSpPr>
        <p:spPr bwMode="auto">
          <a:xfrm>
            <a:off x="515287" y="3435804"/>
            <a:ext cx="11304749" cy="5974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260475" algn="l"/>
                <a:tab pos="2610485" algn="l"/>
                <a:tab pos="3870960" algn="l"/>
              </a:tabLst>
            </a:pPr>
            <a:r>
              <a:rPr lang="en-US" altLang="zh-CN" sz="2400" b="1" kern="100">
                <a:solidFill>
                  <a:srgbClr val="3366FF"/>
                </a:solidFill>
                <a:latin typeface="宋体"/>
                <a:ea typeface="华文行楷"/>
                <a:cs typeface="Times New Roman"/>
              </a:rPr>
              <a:t>⑦</a:t>
            </a:r>
            <a:r>
              <a:rPr lang="zh-CN" altLang="zh-CN" sz="2400" b="1" kern="100" dirty="0">
                <a:solidFill>
                  <a:srgbClr val="3366FF"/>
                </a:solidFill>
                <a:latin typeface="Times New Roman"/>
                <a:ea typeface="华文行楷"/>
                <a:cs typeface="Times New Roman"/>
              </a:rPr>
              <a:t>屈原开创了</a:t>
            </a:r>
            <a:r>
              <a:rPr lang="en-US" altLang="zh-CN" sz="2400" b="1" kern="100" dirty="0">
                <a:solidFill>
                  <a:srgbClr val="3366FF"/>
                </a:solidFill>
                <a:latin typeface="宋体"/>
                <a:cs typeface="Times New Roman"/>
              </a:rPr>
              <a:t>“</a:t>
            </a:r>
            <a:r>
              <a:rPr lang="zh-CN" altLang="zh-CN" sz="2400" b="1" kern="100" dirty="0">
                <a:solidFill>
                  <a:srgbClr val="3366FF"/>
                </a:solidFill>
                <a:latin typeface="Times New Roman"/>
                <a:ea typeface="华文行楷"/>
                <a:cs typeface="Times New Roman"/>
              </a:rPr>
              <a:t>香草美人</a:t>
            </a:r>
            <a:r>
              <a:rPr lang="en-US" altLang="zh-CN" sz="2400" b="1" kern="100" dirty="0">
                <a:solidFill>
                  <a:srgbClr val="3366FF"/>
                </a:solidFill>
                <a:latin typeface="宋体"/>
                <a:cs typeface="Times New Roman"/>
              </a:rPr>
              <a:t>”</a:t>
            </a:r>
            <a:r>
              <a:rPr lang="zh-CN" altLang="zh-CN" sz="2400" b="1" kern="100" dirty="0">
                <a:solidFill>
                  <a:srgbClr val="3366FF"/>
                </a:solidFill>
                <a:latin typeface="Times New Roman"/>
                <a:ea typeface="华文行楷"/>
                <a:cs typeface="Times New Roman"/>
              </a:rPr>
              <a:t>的先河。美人，君恩，此先生眷眷不忘朝廷之心也。</a:t>
            </a:r>
            <a:endParaRPr lang="zh-CN" altLang="zh-CN" sz="1050" kern="100" dirty="0">
              <a:solidFill>
                <a:srgbClr val="3366FF"/>
              </a:solidFill>
              <a:effectLst/>
              <a:latin typeface="宋体"/>
              <a:cs typeface="Courier New"/>
            </a:endParaRPr>
          </a:p>
        </p:txBody>
      </p:sp>
      <p:pic>
        <p:nvPicPr>
          <p:cNvPr id="12290" name="图片 1"/>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35264" y="728655"/>
            <a:ext cx="11528855" cy="1734668"/>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291" name="图片 1"/>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515287" y="2547079"/>
            <a:ext cx="11236812" cy="988426"/>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292" name="图片 1"/>
          <p:cNvPicPr>
            <a:picLocks noChangeAspect="1" noChangeArrowheads="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504756" y="4147265"/>
            <a:ext cx="11125556" cy="1931522"/>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5406832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a:spLocks noChangeArrowheads="1"/>
          </p:cNvSpPr>
          <p:nvPr/>
        </p:nvSpPr>
        <p:spPr bwMode="auto">
          <a:xfrm>
            <a:off x="335264" y="2671645"/>
            <a:ext cx="11304749" cy="5974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260475" algn="l"/>
                <a:tab pos="2610485" algn="l"/>
                <a:tab pos="3870960" algn="l"/>
              </a:tabLst>
            </a:pPr>
            <a:r>
              <a:rPr lang="en-US" altLang="zh-CN" sz="2400" b="1" kern="100">
                <a:solidFill>
                  <a:srgbClr val="3366FF"/>
                </a:solidFill>
                <a:latin typeface="宋体"/>
                <a:ea typeface="华文行楷"/>
                <a:cs typeface="Times New Roman"/>
              </a:rPr>
              <a:t>⑧</a:t>
            </a:r>
            <a:r>
              <a:rPr lang="zh-CN" altLang="zh-CN" sz="2400" b="1" kern="100" dirty="0">
                <a:solidFill>
                  <a:srgbClr val="3366FF"/>
                </a:solidFill>
                <a:latin typeface="Times New Roman"/>
                <a:ea typeface="华文行楷"/>
                <a:cs typeface="Times New Roman"/>
              </a:rPr>
              <a:t>作者的感情骤然变化，由欢乐转入悲凉，文章也因之波澜起伏，文气一振。</a:t>
            </a:r>
            <a:endParaRPr lang="zh-CN" altLang="zh-CN" sz="1050" kern="100" dirty="0">
              <a:solidFill>
                <a:srgbClr val="3366FF"/>
              </a:solidFill>
              <a:effectLst/>
              <a:latin typeface="宋体"/>
              <a:cs typeface="Courier New"/>
            </a:endParaRPr>
          </a:p>
        </p:txBody>
      </p:sp>
      <p:pic>
        <p:nvPicPr>
          <p:cNvPr id="13314" name="图片 1"/>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35264" y="871415"/>
            <a:ext cx="11528855" cy="1801384"/>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15" name="图片 1"/>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52283" y="3382816"/>
            <a:ext cx="11528855" cy="1040799"/>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矩形 5"/>
          <p:cNvSpPr>
            <a:spLocks noChangeArrowheads="1"/>
          </p:cNvSpPr>
          <p:nvPr/>
        </p:nvSpPr>
        <p:spPr bwMode="auto">
          <a:xfrm>
            <a:off x="335264" y="4388947"/>
            <a:ext cx="11304749"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260475" algn="l"/>
                <a:tab pos="2610485" algn="l"/>
                <a:tab pos="3870960" algn="l"/>
              </a:tabLst>
            </a:pPr>
            <a:r>
              <a:rPr lang="zh-CN" altLang="zh-CN" sz="2400" b="1" kern="100" dirty="0">
                <a:solidFill>
                  <a:srgbClr val="3366FF"/>
                </a:solidFill>
                <a:latin typeface="宋体"/>
                <a:cs typeface="Times New Roman"/>
              </a:rPr>
              <a:t>⑨</a:t>
            </a:r>
            <a:r>
              <a:rPr lang="zh-CN" altLang="zh-CN" sz="2400" b="1" kern="100" dirty="0">
                <a:solidFill>
                  <a:srgbClr val="3366FF"/>
                </a:solidFill>
                <a:latin typeface="Times New Roman"/>
                <a:ea typeface="华文行楷"/>
                <a:cs typeface="Times New Roman"/>
              </a:rPr>
              <a:t>我想起了白居易笔下的琵琶女了。</a:t>
            </a:r>
            <a:endParaRPr lang="zh-CN" altLang="zh-CN" sz="1050" kern="100" dirty="0">
              <a:solidFill>
                <a:srgbClr val="3366FF"/>
              </a:solidFill>
              <a:latin typeface="宋体"/>
              <a:cs typeface="Courier New"/>
            </a:endParaRPr>
          </a:p>
          <a:p>
            <a:pPr algn="just">
              <a:lnSpc>
                <a:spcPct val="150000"/>
              </a:lnSpc>
              <a:spcAft>
                <a:spcPts val="0"/>
              </a:spcAft>
              <a:tabLst>
                <a:tab pos="1260475" algn="l"/>
                <a:tab pos="2610485" algn="l"/>
                <a:tab pos="3870960" algn="l"/>
              </a:tabLst>
            </a:pPr>
            <a:r>
              <a:rPr lang="zh-CN" altLang="zh-CN" sz="2400" b="1" kern="100" dirty="0">
                <a:solidFill>
                  <a:srgbClr val="3366FF"/>
                </a:solidFill>
                <a:latin typeface="宋体"/>
                <a:cs typeface="Times New Roman"/>
              </a:rPr>
              <a:t>⑩</a:t>
            </a:r>
            <a:r>
              <a:rPr lang="zh-CN" altLang="zh-CN" sz="2400" b="1" kern="100" dirty="0">
                <a:solidFill>
                  <a:srgbClr val="3366FF"/>
                </a:solidFill>
                <a:latin typeface="Times New Roman"/>
                <a:ea typeface="华文行楷"/>
                <a:cs typeface="Times New Roman"/>
              </a:rPr>
              <a:t>此一段一气呵成，如同行云流水，挥洒自如，读来铿锵似作金石声。</a:t>
            </a:r>
            <a:endParaRPr lang="zh-CN" altLang="zh-CN" sz="1050" kern="100" dirty="0">
              <a:solidFill>
                <a:srgbClr val="3366FF"/>
              </a:solidFill>
              <a:effectLst/>
              <a:latin typeface="宋体"/>
              <a:cs typeface="Courier New"/>
            </a:endParaRPr>
          </a:p>
        </p:txBody>
      </p:sp>
    </p:spTree>
    <p:extLst>
      <p:ext uri="{BB962C8B-B14F-4D97-AF65-F5344CB8AC3E}">
        <p14:creationId xmlns:p14="http://schemas.microsoft.com/office/powerpoint/2010/main" val="18942708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图片 1"/>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22806" y="1285405"/>
            <a:ext cx="11414708" cy="1783549"/>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339" name="图片 1"/>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43143" y="3061012"/>
            <a:ext cx="11528855" cy="1988195"/>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03579815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1"/>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62005" y="817523"/>
            <a:ext cx="11414708" cy="1955297"/>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6" name="对象 5"/>
          <p:cNvGraphicFramePr>
            <a:graphicFrameLocks noChangeAspect="1"/>
          </p:cNvGraphicFramePr>
          <p:nvPr>
            <p:extLst>
              <p:ext uri="{D42A27DB-BD31-4B8C-83A1-F6EECF244321}">
                <p14:modId xmlns:p14="http://schemas.microsoft.com/office/powerpoint/2010/main" val="2943454989"/>
              </p:ext>
            </p:extLst>
          </p:nvPr>
        </p:nvGraphicFramePr>
        <p:xfrm>
          <a:off x="365125" y="2806300"/>
          <a:ext cx="11209338" cy="1449388"/>
        </p:xfrm>
        <a:graphic>
          <a:graphicData uri="http://schemas.openxmlformats.org/presentationml/2006/ole">
            <mc:AlternateContent xmlns:mc="http://schemas.openxmlformats.org/markup-compatibility/2006">
              <mc:Choice xmlns:v="urn:schemas-microsoft-com:vml" Requires="v">
                <p:oleObj spid="_x0000_s71682" name="文档" r:id="rId4" imgW="11705149" imgH="1509945" progId="Word.Document.12">
                  <p:embed/>
                </p:oleObj>
              </mc:Choice>
              <mc:Fallback>
                <p:oleObj name="文档" r:id="rId4" imgW="11705149" imgH="1509945" progId="Word.Document.12">
                  <p:embed/>
                  <p:pic>
                    <p:nvPicPr>
                      <p:cNvPr id="6" name="对象 5"/>
                      <p:cNvPicPr/>
                      <p:nvPr/>
                    </p:nvPicPr>
                    <p:blipFill>
                      <a:blip r:embed="rId5"/>
                      <a:stretch>
                        <a:fillRect/>
                      </a:stretch>
                    </p:blipFill>
                    <p:spPr>
                      <a:xfrm>
                        <a:off x="365125" y="2806300"/>
                        <a:ext cx="11209338" cy="1449388"/>
                      </a:xfrm>
                      <a:prstGeom prst="rect">
                        <a:avLst/>
                      </a:prstGeom>
                    </p:spPr>
                  </p:pic>
                </p:oleObj>
              </mc:Fallback>
            </mc:AlternateContent>
          </a:graphicData>
        </a:graphic>
      </p:graphicFrame>
      <p:pic>
        <p:nvPicPr>
          <p:cNvPr id="16386" name="图片 1"/>
          <p:cNvPicPr>
            <a:picLocks noChangeAspect="1" noChangeArrowheads="1"/>
          </p:cNvPicPr>
          <p:nvPr/>
        </p:nvPicPr>
        <p:blipFill>
          <a:blip r:embed="rId6">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96356" y="3878116"/>
            <a:ext cx="11349180" cy="1930939"/>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258511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图片 1"/>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88718" y="1056320"/>
            <a:ext cx="11528855" cy="1788040"/>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411" name="图片 1"/>
          <p:cNvPicPr>
            <a:picLocks noChangeAspect="1" noChangeArrowheads="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36112" y="2939842"/>
            <a:ext cx="11349180" cy="801272"/>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2" name="对象 1"/>
          <p:cNvGraphicFramePr>
            <a:graphicFrameLocks noChangeAspect="1"/>
          </p:cNvGraphicFramePr>
          <p:nvPr>
            <p:extLst>
              <p:ext uri="{D42A27DB-BD31-4B8C-83A1-F6EECF244321}">
                <p14:modId xmlns:p14="http://schemas.microsoft.com/office/powerpoint/2010/main" val="2944099558"/>
              </p:ext>
            </p:extLst>
          </p:nvPr>
        </p:nvGraphicFramePr>
        <p:xfrm>
          <a:off x="404813" y="3932878"/>
          <a:ext cx="11064875" cy="1476375"/>
        </p:xfrm>
        <a:graphic>
          <a:graphicData uri="http://schemas.openxmlformats.org/presentationml/2006/ole">
            <mc:AlternateContent xmlns:mc="http://schemas.openxmlformats.org/markup-compatibility/2006">
              <mc:Choice xmlns:v="urn:schemas-microsoft-com:vml" Requires="v">
                <p:oleObj spid="_x0000_s72706" name="文档" r:id="rId5" imgW="11383943" imgH="1515346" progId="Word.Document.12">
                  <p:embed/>
                </p:oleObj>
              </mc:Choice>
              <mc:Fallback>
                <p:oleObj name="文档" r:id="rId5" imgW="11383943" imgH="1515346" progId="Word.Document.12">
                  <p:embed/>
                  <p:pic>
                    <p:nvPicPr>
                      <p:cNvPr id="2" name="对象 1"/>
                      <p:cNvPicPr/>
                      <p:nvPr/>
                    </p:nvPicPr>
                    <p:blipFill>
                      <a:blip r:embed="rId6"/>
                      <a:stretch>
                        <a:fillRect/>
                      </a:stretch>
                    </p:blipFill>
                    <p:spPr>
                      <a:xfrm>
                        <a:off x="404813" y="3932878"/>
                        <a:ext cx="11064875" cy="1476375"/>
                      </a:xfrm>
                      <a:prstGeom prst="rect">
                        <a:avLst/>
                      </a:prstGeom>
                    </p:spPr>
                  </p:pic>
                </p:oleObj>
              </mc:Fallback>
            </mc:AlternateContent>
          </a:graphicData>
        </a:graphic>
      </p:graphicFrame>
    </p:spTree>
    <p:extLst>
      <p:ext uri="{BB962C8B-B14F-4D97-AF65-F5344CB8AC3E}">
        <p14:creationId xmlns:p14="http://schemas.microsoft.com/office/powerpoint/2010/main" val="41375673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4" name="图片 1"/>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88718" y="821057"/>
            <a:ext cx="11528855" cy="1667950"/>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2" name="对象 1"/>
          <p:cNvGraphicFramePr>
            <a:graphicFrameLocks noChangeAspect="1"/>
          </p:cNvGraphicFramePr>
          <p:nvPr>
            <p:extLst>
              <p:ext uri="{D42A27DB-BD31-4B8C-83A1-F6EECF244321}">
                <p14:modId xmlns:p14="http://schemas.microsoft.com/office/powerpoint/2010/main" val="2781991286"/>
              </p:ext>
            </p:extLst>
          </p:nvPr>
        </p:nvGraphicFramePr>
        <p:xfrm>
          <a:off x="392113" y="2612771"/>
          <a:ext cx="11102975" cy="849312"/>
        </p:xfrm>
        <a:graphic>
          <a:graphicData uri="http://schemas.openxmlformats.org/presentationml/2006/ole">
            <mc:AlternateContent xmlns:mc="http://schemas.openxmlformats.org/markup-compatibility/2006">
              <mc:Choice xmlns:v="urn:schemas-microsoft-com:vml" Requires="v">
                <p:oleObj spid="_x0000_s73730" name="文档" r:id="rId4" imgW="11426027" imgH="871621" progId="Word.Document.12">
                  <p:embed/>
                </p:oleObj>
              </mc:Choice>
              <mc:Fallback>
                <p:oleObj name="文档" r:id="rId4" imgW="11426027" imgH="871621" progId="Word.Document.12">
                  <p:embed/>
                  <p:pic>
                    <p:nvPicPr>
                      <p:cNvPr id="2" name="对象 1"/>
                      <p:cNvPicPr/>
                      <p:nvPr/>
                    </p:nvPicPr>
                    <p:blipFill>
                      <a:blip r:embed="rId5"/>
                      <a:stretch>
                        <a:fillRect/>
                      </a:stretch>
                    </p:blipFill>
                    <p:spPr>
                      <a:xfrm>
                        <a:off x="392113" y="2612771"/>
                        <a:ext cx="11102975" cy="849312"/>
                      </a:xfrm>
                      <a:prstGeom prst="rect">
                        <a:avLst/>
                      </a:prstGeom>
                    </p:spPr>
                  </p:pic>
                </p:oleObj>
              </mc:Fallback>
            </mc:AlternateContent>
          </a:graphicData>
        </a:graphic>
      </p:graphicFrame>
      <p:pic>
        <p:nvPicPr>
          <p:cNvPr id="18435" name="图片 1"/>
          <p:cNvPicPr>
            <a:picLocks noChangeAspect="1" noChangeArrowheads="1"/>
          </p:cNvPicPr>
          <p:nvPr/>
        </p:nvPicPr>
        <p:blipFill>
          <a:blip r:embed="rId6">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62005" y="3100807"/>
            <a:ext cx="11414708" cy="1004072"/>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436" name="图片 1"/>
          <p:cNvPicPr>
            <a:picLocks noChangeAspect="1" noChangeArrowheads="1"/>
          </p:cNvPicPr>
          <p:nvPr/>
        </p:nvPicPr>
        <p:blipFill>
          <a:blip r:embed="rId7">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27979" y="4205489"/>
            <a:ext cx="11401498" cy="1770337"/>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1228910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图片 1"/>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35264" y="1088701"/>
            <a:ext cx="11528855" cy="1801384"/>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459" name="图片 1"/>
          <p:cNvPicPr>
            <a:picLocks noChangeAspect="1" noChangeArrowheads="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35264" y="2888931"/>
            <a:ext cx="11414708" cy="1017284"/>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2" name="对象 1"/>
          <p:cNvGraphicFramePr>
            <a:graphicFrameLocks noChangeAspect="1"/>
          </p:cNvGraphicFramePr>
          <p:nvPr>
            <p:extLst>
              <p:ext uri="{D42A27DB-BD31-4B8C-83A1-F6EECF244321}">
                <p14:modId xmlns:p14="http://schemas.microsoft.com/office/powerpoint/2010/main" val="645408153"/>
              </p:ext>
            </p:extLst>
          </p:nvPr>
        </p:nvGraphicFramePr>
        <p:xfrm>
          <a:off x="496888" y="3992246"/>
          <a:ext cx="11077575" cy="1501775"/>
        </p:xfrm>
        <a:graphic>
          <a:graphicData uri="http://schemas.openxmlformats.org/presentationml/2006/ole">
            <mc:AlternateContent xmlns:mc="http://schemas.openxmlformats.org/markup-compatibility/2006">
              <mc:Choice xmlns:v="urn:schemas-microsoft-com:vml" Requires="v">
                <p:oleObj spid="_x0000_s74754" name="文档" r:id="rId5" imgW="11401208" imgH="1542347" progId="Word.Document.12">
                  <p:embed/>
                </p:oleObj>
              </mc:Choice>
              <mc:Fallback>
                <p:oleObj name="文档" r:id="rId5" imgW="11401208" imgH="1542347" progId="Word.Document.12">
                  <p:embed/>
                  <p:pic>
                    <p:nvPicPr>
                      <p:cNvPr id="2" name="对象 1"/>
                      <p:cNvPicPr/>
                      <p:nvPr/>
                    </p:nvPicPr>
                    <p:blipFill>
                      <a:blip r:embed="rId6"/>
                      <a:stretch>
                        <a:fillRect/>
                      </a:stretch>
                    </p:blipFill>
                    <p:spPr>
                      <a:xfrm>
                        <a:off x="496888" y="3992246"/>
                        <a:ext cx="11077575" cy="1501775"/>
                      </a:xfrm>
                      <a:prstGeom prst="rect">
                        <a:avLst/>
                      </a:prstGeom>
                    </p:spPr>
                  </p:pic>
                </p:oleObj>
              </mc:Fallback>
            </mc:AlternateContent>
          </a:graphicData>
        </a:graphic>
      </p:graphicFrame>
    </p:spTree>
    <p:extLst>
      <p:ext uri="{BB962C8B-B14F-4D97-AF65-F5344CB8AC3E}">
        <p14:creationId xmlns:p14="http://schemas.microsoft.com/office/powerpoint/2010/main" val="27578015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图片 1"/>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13394" y="872412"/>
            <a:ext cx="11630668" cy="916439"/>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2" name="对象 1"/>
          <p:cNvGraphicFramePr>
            <a:graphicFrameLocks noChangeAspect="1"/>
          </p:cNvGraphicFramePr>
          <p:nvPr>
            <p:extLst>
              <p:ext uri="{D42A27DB-BD31-4B8C-83A1-F6EECF244321}">
                <p14:modId xmlns:p14="http://schemas.microsoft.com/office/powerpoint/2010/main" val="2435866791"/>
              </p:ext>
            </p:extLst>
          </p:nvPr>
        </p:nvGraphicFramePr>
        <p:xfrm>
          <a:off x="339725" y="1894149"/>
          <a:ext cx="11220450" cy="1331913"/>
        </p:xfrm>
        <a:graphic>
          <a:graphicData uri="http://schemas.openxmlformats.org/presentationml/2006/ole">
            <mc:AlternateContent xmlns:mc="http://schemas.openxmlformats.org/markup-compatibility/2006">
              <mc:Choice xmlns:v="urn:schemas-microsoft-com:vml" Requires="v">
                <p:oleObj spid="_x0000_s75778" name="文档" r:id="rId4" imgW="11542567" imgH="1368095" progId="Word.Document.12">
                  <p:embed/>
                </p:oleObj>
              </mc:Choice>
              <mc:Fallback>
                <p:oleObj name="文档" r:id="rId4" imgW="11542567" imgH="1368095" progId="Word.Document.12">
                  <p:embed/>
                  <p:pic>
                    <p:nvPicPr>
                      <p:cNvPr id="2" name="对象 1"/>
                      <p:cNvPicPr/>
                      <p:nvPr/>
                    </p:nvPicPr>
                    <p:blipFill>
                      <a:blip r:embed="rId5"/>
                      <a:stretch>
                        <a:fillRect/>
                      </a:stretch>
                    </p:blipFill>
                    <p:spPr>
                      <a:xfrm>
                        <a:off x="339725" y="1894149"/>
                        <a:ext cx="11220450" cy="1331913"/>
                      </a:xfrm>
                      <a:prstGeom prst="rect">
                        <a:avLst/>
                      </a:prstGeom>
                    </p:spPr>
                  </p:pic>
                </p:oleObj>
              </mc:Fallback>
            </mc:AlternateContent>
          </a:graphicData>
        </a:graphic>
      </p:graphicFrame>
      <p:pic>
        <p:nvPicPr>
          <p:cNvPr id="20483" name="图片 1"/>
          <p:cNvPicPr>
            <a:picLocks noChangeAspect="1" noChangeArrowheads="1"/>
          </p:cNvPicPr>
          <p:nvPr/>
        </p:nvPicPr>
        <p:blipFill>
          <a:blip r:embed="rId6">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88509" y="3034565"/>
            <a:ext cx="11414708" cy="2747986"/>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118852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图片 1"/>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27881" y="1267256"/>
            <a:ext cx="11528855" cy="800614"/>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2" name="对象 1"/>
          <p:cNvGraphicFramePr>
            <a:graphicFrameLocks noChangeAspect="1"/>
          </p:cNvGraphicFramePr>
          <p:nvPr>
            <p:extLst>
              <p:ext uri="{D42A27DB-BD31-4B8C-83A1-F6EECF244321}">
                <p14:modId xmlns:p14="http://schemas.microsoft.com/office/powerpoint/2010/main" val="2295716689"/>
              </p:ext>
            </p:extLst>
          </p:nvPr>
        </p:nvGraphicFramePr>
        <p:xfrm>
          <a:off x="509588" y="2207127"/>
          <a:ext cx="11050587" cy="1409700"/>
        </p:xfrm>
        <a:graphic>
          <a:graphicData uri="http://schemas.openxmlformats.org/presentationml/2006/ole">
            <mc:AlternateContent xmlns:mc="http://schemas.openxmlformats.org/markup-compatibility/2006">
              <mc:Choice xmlns:v="urn:schemas-microsoft-com:vml" Requires="v">
                <p:oleObj spid="_x0000_s76802" name="文档" r:id="rId4" imgW="11367037" imgH="1448381" progId="Word.Document.12">
                  <p:embed/>
                </p:oleObj>
              </mc:Choice>
              <mc:Fallback>
                <p:oleObj name="文档" r:id="rId4" imgW="11367037" imgH="1448381" progId="Word.Document.12">
                  <p:embed/>
                  <p:pic>
                    <p:nvPicPr>
                      <p:cNvPr id="2" name="对象 1"/>
                      <p:cNvPicPr/>
                      <p:nvPr/>
                    </p:nvPicPr>
                    <p:blipFill>
                      <a:blip r:embed="rId5"/>
                      <a:stretch>
                        <a:fillRect/>
                      </a:stretch>
                    </p:blipFill>
                    <p:spPr>
                      <a:xfrm>
                        <a:off x="509588" y="2207127"/>
                        <a:ext cx="11050587" cy="1409700"/>
                      </a:xfrm>
                      <a:prstGeom prst="rect">
                        <a:avLst/>
                      </a:prstGeom>
                    </p:spPr>
                  </p:pic>
                </p:oleObj>
              </mc:Fallback>
            </mc:AlternateContent>
          </a:graphicData>
        </a:graphic>
      </p:graphicFrame>
      <p:pic>
        <p:nvPicPr>
          <p:cNvPr id="21507" name="图片 1"/>
          <p:cNvPicPr>
            <a:picLocks noChangeAspect="1" noChangeArrowheads="1"/>
          </p:cNvPicPr>
          <p:nvPr/>
        </p:nvPicPr>
        <p:blipFill>
          <a:blip r:embed="rId6">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449112" y="3427532"/>
            <a:ext cx="11414708" cy="1981721"/>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0639929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226537" y="692696"/>
            <a:ext cx="11647294" cy="5863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spcAft>
                <a:spcPts val="0"/>
              </a:spcAft>
              <a:tabLst>
                <a:tab pos="1260475" algn="l"/>
                <a:tab pos="2610485" algn="l"/>
                <a:tab pos="3870960" algn="l"/>
              </a:tabLst>
            </a:pPr>
            <a:r>
              <a:rPr lang="en-US" altLang="zh-CN" sz="2400" b="1" kern="100" baseline="30000" dirty="0">
                <a:latin typeface="Times New Roman"/>
                <a:cs typeface="Courier New"/>
              </a:rPr>
              <a:t>*</a:t>
            </a:r>
            <a:r>
              <a:rPr lang="zh-CN" altLang="zh-CN" sz="2400" b="1" kern="100" dirty="0">
                <a:latin typeface="宋体"/>
                <a:ea typeface="华文新魏"/>
                <a:cs typeface="Times New Roman"/>
              </a:rPr>
              <a:t>登泰山记</a:t>
            </a:r>
            <a:endParaRPr lang="zh-CN" altLang="zh-CN" sz="1050" kern="100" dirty="0">
              <a:effectLst/>
              <a:latin typeface="宋体"/>
              <a:cs typeface="Courier New"/>
            </a:endParaRPr>
          </a:p>
        </p:txBody>
      </p:sp>
      <p:sp>
        <p:nvSpPr>
          <p:cNvPr id="4" name="矩形 3"/>
          <p:cNvSpPr>
            <a:spLocks noChangeArrowheads="1"/>
          </p:cNvSpPr>
          <p:nvPr/>
        </p:nvSpPr>
        <p:spPr bwMode="auto">
          <a:xfrm>
            <a:off x="335264" y="1429047"/>
            <a:ext cx="8493425" cy="5597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260475" algn="l"/>
                <a:tab pos="2610485" algn="l"/>
                <a:tab pos="3870960" algn="l"/>
              </a:tabLst>
            </a:pPr>
            <a:r>
              <a:rPr lang="zh-CN" altLang="zh-CN" sz="2400" b="1" kern="100" dirty="0">
                <a:latin typeface="Times New Roman"/>
                <a:ea typeface="黑体"/>
                <a:cs typeface="Times New Roman"/>
              </a:rPr>
              <a:t>一、识作者</a:t>
            </a:r>
            <a:endParaRPr lang="zh-CN" altLang="zh-CN" sz="1050" kern="100" dirty="0">
              <a:effectLst/>
              <a:latin typeface="宋体"/>
              <a:cs typeface="Courier New"/>
            </a:endParaRPr>
          </a:p>
        </p:txBody>
      </p:sp>
      <p:pic>
        <p:nvPicPr>
          <p:cNvPr id="22530" name="Picture 2" descr="D:\梁贺\2019\课件\2019（秋）语文　选修　上册（新教材新标准）\A118.TIF"/>
          <p:cNvPicPr>
            <a:picLocks noChangeAspect="1" noChangeArrowheads="1"/>
          </p:cNvPicPr>
          <p:nvPr/>
        </p:nvPicPr>
        <p:blipFill>
          <a:blip r:embed="rId3" r:link="rId4"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9460366" y="2144103"/>
            <a:ext cx="2036324" cy="2725081"/>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2" name="对象 1"/>
          <p:cNvGraphicFramePr>
            <a:graphicFrameLocks noChangeAspect="1"/>
          </p:cNvGraphicFramePr>
          <p:nvPr>
            <p:extLst>
              <p:ext uri="{D42A27DB-BD31-4B8C-83A1-F6EECF244321}">
                <p14:modId xmlns:p14="http://schemas.microsoft.com/office/powerpoint/2010/main" val="3768954519"/>
              </p:ext>
            </p:extLst>
          </p:nvPr>
        </p:nvGraphicFramePr>
        <p:xfrm>
          <a:off x="418548" y="2141538"/>
          <a:ext cx="8816975" cy="3057525"/>
        </p:xfrm>
        <a:graphic>
          <a:graphicData uri="http://schemas.openxmlformats.org/presentationml/2006/ole">
            <mc:AlternateContent xmlns:mc="http://schemas.openxmlformats.org/markup-compatibility/2006">
              <mc:Choice xmlns:v="urn:schemas-microsoft-com:vml" Requires="v">
                <p:oleObj spid="_x0000_s77826" name="文档" r:id="rId5" imgW="9209235" imgH="3184062" progId="Word.Document.12">
                  <p:embed/>
                </p:oleObj>
              </mc:Choice>
              <mc:Fallback>
                <p:oleObj name="文档" r:id="rId5" imgW="9209235" imgH="3184062" progId="Word.Document.12">
                  <p:embed/>
                  <p:pic>
                    <p:nvPicPr>
                      <p:cNvPr id="2" name="对象 1"/>
                      <p:cNvPicPr/>
                      <p:nvPr/>
                    </p:nvPicPr>
                    <p:blipFill>
                      <a:blip r:embed="rId6"/>
                      <a:stretch>
                        <a:fillRect/>
                      </a:stretch>
                    </p:blipFill>
                    <p:spPr>
                      <a:xfrm>
                        <a:off x="418548" y="2141538"/>
                        <a:ext cx="8816975" cy="3057525"/>
                      </a:xfrm>
                      <a:prstGeom prst="rect">
                        <a:avLst/>
                      </a:prstGeom>
                    </p:spPr>
                  </p:pic>
                </p:oleObj>
              </mc:Fallback>
            </mc:AlternateContent>
          </a:graphicData>
        </a:graphic>
      </p:graphicFrame>
      <p:graphicFrame>
        <p:nvGraphicFramePr>
          <p:cNvPr id="5" name="对象 4"/>
          <p:cNvGraphicFramePr>
            <a:graphicFrameLocks noChangeAspect="1"/>
          </p:cNvGraphicFramePr>
          <p:nvPr>
            <p:extLst>
              <p:ext uri="{D42A27DB-BD31-4B8C-83A1-F6EECF244321}">
                <p14:modId xmlns:p14="http://schemas.microsoft.com/office/powerpoint/2010/main" val="156877072"/>
              </p:ext>
            </p:extLst>
          </p:nvPr>
        </p:nvGraphicFramePr>
        <p:xfrm>
          <a:off x="404813" y="4964665"/>
          <a:ext cx="11102975" cy="1397000"/>
        </p:xfrm>
        <a:graphic>
          <a:graphicData uri="http://schemas.openxmlformats.org/presentationml/2006/ole">
            <mc:AlternateContent xmlns:mc="http://schemas.openxmlformats.org/markup-compatibility/2006">
              <mc:Choice xmlns:v="urn:schemas-microsoft-com:vml" Requires="v">
                <p:oleObj spid="_x0000_s77827" name="文档" r:id="rId7" imgW="11426027" imgH="1435420" progId="Word.Document.12">
                  <p:embed/>
                </p:oleObj>
              </mc:Choice>
              <mc:Fallback>
                <p:oleObj name="文档" r:id="rId7" imgW="11426027" imgH="1435420" progId="Word.Document.12">
                  <p:embed/>
                  <p:pic>
                    <p:nvPicPr>
                      <p:cNvPr id="5" name="对象 4"/>
                      <p:cNvPicPr/>
                      <p:nvPr/>
                    </p:nvPicPr>
                    <p:blipFill>
                      <a:blip r:embed="rId8"/>
                      <a:stretch>
                        <a:fillRect/>
                      </a:stretch>
                    </p:blipFill>
                    <p:spPr>
                      <a:xfrm>
                        <a:off x="404813" y="4964665"/>
                        <a:ext cx="11102975" cy="1397000"/>
                      </a:xfrm>
                      <a:prstGeom prst="rect">
                        <a:avLst/>
                      </a:prstGeom>
                    </p:spPr>
                  </p:pic>
                </p:oleObj>
              </mc:Fallback>
            </mc:AlternateContent>
          </a:graphicData>
        </a:graphic>
      </p:graphicFrame>
    </p:spTree>
    <p:extLst>
      <p:ext uri="{BB962C8B-B14F-4D97-AF65-F5344CB8AC3E}">
        <p14:creationId xmlns:p14="http://schemas.microsoft.com/office/powerpoint/2010/main" val="9100046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341286" y="1646816"/>
            <a:ext cx="11417796" cy="28623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indent="612140" algn="just">
              <a:lnSpc>
                <a:spcPct val="150000"/>
              </a:lnSpc>
              <a:spcAft>
                <a:spcPts val="0"/>
              </a:spcAft>
              <a:tabLst>
                <a:tab pos="1260475" algn="l"/>
                <a:tab pos="2610485" algn="l"/>
                <a:tab pos="3870960" algn="l"/>
              </a:tabLst>
            </a:pPr>
            <a:r>
              <a:rPr lang="zh-CN" altLang="zh-CN" sz="2400" b="1" kern="100" dirty="0">
                <a:latin typeface="Times New Roman"/>
                <a:cs typeface="Times New Roman"/>
              </a:rPr>
              <a:t>这里所选的是前一篇。其实，苏轼所游的并非三国时周瑜大破曹军的赤壁，而是黄州的</a:t>
            </a:r>
            <a:r>
              <a:rPr lang="zh-CN" altLang="zh-CN" sz="2400" b="1" u="sng" kern="100" dirty="0">
                <a:latin typeface="Times New Roman"/>
                <a:ea typeface="黑体"/>
                <a:cs typeface="Times New Roman"/>
              </a:rPr>
              <a:t>赤鼻矶</a:t>
            </a:r>
            <a:r>
              <a:rPr lang="en-US" altLang="zh-CN" sz="2400" b="1" kern="100" baseline="30000" dirty="0">
                <a:latin typeface="宋体"/>
                <a:cs typeface="Times New Roman"/>
              </a:rPr>
              <a:t>②</a:t>
            </a:r>
            <a:r>
              <a:rPr lang="zh-CN" altLang="zh-CN" sz="2400" b="1" kern="100" dirty="0">
                <a:latin typeface="Times New Roman"/>
                <a:cs typeface="Times New Roman"/>
              </a:rPr>
              <a:t>。作者在这里只是触景生情，采用当时的传说，借题发挥，以抒发自己被贬谪后内心的苦闷和对宇宙、人生的一种感悟。</a:t>
            </a:r>
            <a:endParaRPr lang="zh-CN" altLang="zh-CN" sz="1050" kern="100" dirty="0">
              <a:latin typeface="宋体"/>
              <a:cs typeface="Courier New"/>
            </a:endParaRPr>
          </a:p>
          <a:p>
            <a:pPr indent="612140" algn="just">
              <a:lnSpc>
                <a:spcPct val="150000"/>
              </a:lnSpc>
              <a:spcAft>
                <a:spcPts val="0"/>
              </a:spcAft>
              <a:tabLst>
                <a:tab pos="1260475" algn="l"/>
                <a:tab pos="2610485" algn="l"/>
                <a:tab pos="3870960" algn="l"/>
              </a:tabLst>
            </a:pPr>
            <a:r>
              <a:rPr lang="en-US" altLang="zh-CN" sz="2400" b="1" kern="100" dirty="0">
                <a:solidFill>
                  <a:srgbClr val="3366FF"/>
                </a:solidFill>
                <a:latin typeface="Times New Roman"/>
                <a:ea typeface="黑体"/>
                <a:cs typeface="Courier New"/>
              </a:rPr>
              <a:t>[</a:t>
            </a:r>
            <a:r>
              <a:rPr lang="zh-CN" altLang="zh-CN" sz="2400" b="1" kern="100" dirty="0">
                <a:solidFill>
                  <a:srgbClr val="3366FF"/>
                </a:solidFill>
                <a:latin typeface="Times New Roman"/>
                <a:ea typeface="黑体"/>
                <a:cs typeface="Times New Roman"/>
              </a:rPr>
              <a:t>伴读</a:t>
            </a:r>
            <a:r>
              <a:rPr lang="en-US" altLang="zh-CN" sz="2400" b="1" kern="100" dirty="0">
                <a:solidFill>
                  <a:srgbClr val="3366FF"/>
                </a:solidFill>
                <a:latin typeface="Times New Roman"/>
                <a:ea typeface="黑体"/>
                <a:cs typeface="Courier New"/>
              </a:rPr>
              <a:t>] </a:t>
            </a:r>
            <a:r>
              <a:rPr lang="en-US" altLang="zh-CN" sz="2400" b="1" kern="100" dirty="0">
                <a:solidFill>
                  <a:srgbClr val="3366FF"/>
                </a:solidFill>
                <a:latin typeface="宋体"/>
                <a:ea typeface="华文行楷"/>
                <a:cs typeface="Times New Roman"/>
              </a:rPr>
              <a:t>②</a:t>
            </a:r>
            <a:r>
              <a:rPr lang="zh-CN" altLang="zh-CN" sz="2400" b="1" kern="100" dirty="0">
                <a:solidFill>
                  <a:srgbClr val="3366FF"/>
                </a:solidFill>
                <a:latin typeface="Times New Roman"/>
                <a:ea typeface="华文行楷"/>
                <a:cs typeface="Times New Roman"/>
              </a:rPr>
              <a:t>这个曾叫</a:t>
            </a:r>
            <a:r>
              <a:rPr lang="en-US" altLang="zh-CN" sz="2400" b="1" kern="100" dirty="0">
                <a:solidFill>
                  <a:srgbClr val="3366FF"/>
                </a:solidFill>
                <a:latin typeface="宋体"/>
                <a:cs typeface="Times New Roman"/>
              </a:rPr>
              <a:t>“</a:t>
            </a:r>
            <a:r>
              <a:rPr lang="zh-CN" altLang="zh-CN" sz="2400" b="1" kern="100" dirty="0">
                <a:solidFill>
                  <a:srgbClr val="3366FF"/>
                </a:solidFill>
                <a:latin typeface="Times New Roman"/>
                <a:ea typeface="华文行楷"/>
                <a:cs typeface="Times New Roman"/>
              </a:rPr>
              <a:t>赤鼻</a:t>
            </a:r>
            <a:r>
              <a:rPr lang="en-US" altLang="zh-CN" sz="2400" b="1" kern="100" dirty="0">
                <a:solidFill>
                  <a:srgbClr val="3366FF"/>
                </a:solidFill>
                <a:latin typeface="宋体"/>
                <a:cs typeface="Times New Roman"/>
              </a:rPr>
              <a:t>”</a:t>
            </a:r>
            <a:r>
              <a:rPr lang="zh-CN" altLang="zh-CN" sz="2400" b="1" kern="100" dirty="0">
                <a:solidFill>
                  <a:srgbClr val="3366FF"/>
                </a:solidFill>
                <a:latin typeface="Times New Roman"/>
                <a:ea typeface="华文行楷"/>
                <a:cs typeface="Times New Roman"/>
              </a:rPr>
              <a:t>的地方因苏子而被誉为</a:t>
            </a:r>
            <a:r>
              <a:rPr lang="en-US" altLang="zh-CN" sz="2400" b="1" kern="100" dirty="0">
                <a:solidFill>
                  <a:srgbClr val="3366FF"/>
                </a:solidFill>
                <a:latin typeface="宋体"/>
                <a:cs typeface="Times New Roman"/>
              </a:rPr>
              <a:t>“</a:t>
            </a:r>
            <a:r>
              <a:rPr lang="zh-CN" altLang="zh-CN" sz="2400" b="1" kern="100" dirty="0">
                <a:solidFill>
                  <a:srgbClr val="3366FF"/>
                </a:solidFill>
                <a:latin typeface="Times New Roman"/>
                <a:ea typeface="华文行楷"/>
                <a:cs typeface="Times New Roman"/>
              </a:rPr>
              <a:t>文赤壁</a:t>
            </a:r>
            <a:r>
              <a:rPr lang="en-US" altLang="zh-CN" sz="2400" b="1" kern="100" dirty="0">
                <a:solidFill>
                  <a:srgbClr val="3366FF"/>
                </a:solidFill>
                <a:latin typeface="宋体"/>
                <a:cs typeface="Times New Roman"/>
              </a:rPr>
              <a:t>”</a:t>
            </a:r>
            <a:r>
              <a:rPr lang="zh-CN" altLang="zh-CN" sz="2400" b="1" kern="100" dirty="0">
                <a:solidFill>
                  <a:srgbClr val="3366FF"/>
                </a:solidFill>
                <a:latin typeface="Times New Roman"/>
                <a:ea typeface="华文行楷"/>
                <a:cs typeface="Times New Roman"/>
              </a:rPr>
              <a:t>，赤鼻之幸，黄州之幸！</a:t>
            </a:r>
            <a:endParaRPr lang="zh-CN" altLang="zh-CN" sz="1050" kern="100" dirty="0">
              <a:solidFill>
                <a:srgbClr val="3366FF"/>
              </a:solidFill>
              <a:effectLst/>
              <a:latin typeface="宋体"/>
              <a:cs typeface="Courier New"/>
            </a:endParaRPr>
          </a:p>
        </p:txBody>
      </p:sp>
    </p:spTree>
    <p:extLst>
      <p:ext uri="{BB962C8B-B14F-4D97-AF65-F5344CB8AC3E}">
        <p14:creationId xmlns:p14="http://schemas.microsoft.com/office/powerpoint/2010/main" val="39991248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blinds(horizontal)">
                                      <p:cBhvr>
                                        <p:cTn id="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extLst>
              <p:ext uri="{D42A27DB-BD31-4B8C-83A1-F6EECF244321}">
                <p14:modId xmlns:p14="http://schemas.microsoft.com/office/powerpoint/2010/main" val="1400703193"/>
              </p:ext>
            </p:extLst>
          </p:nvPr>
        </p:nvGraphicFramePr>
        <p:xfrm>
          <a:off x="509588" y="1284292"/>
          <a:ext cx="10960100" cy="2573338"/>
        </p:xfrm>
        <a:graphic>
          <a:graphicData uri="http://schemas.openxmlformats.org/presentationml/2006/ole">
            <mc:AlternateContent xmlns:mc="http://schemas.openxmlformats.org/markup-compatibility/2006">
              <mc:Choice xmlns:v="urn:schemas-microsoft-com:vml" Requires="v">
                <p:oleObj spid="_x0000_s78850" name="文档" r:id="rId3" imgW="11275675" imgH="2642584" progId="Word.Document.12">
                  <p:embed/>
                </p:oleObj>
              </mc:Choice>
              <mc:Fallback>
                <p:oleObj name="文档" r:id="rId3" imgW="11275675" imgH="2642584" progId="Word.Document.12">
                  <p:embed/>
                  <p:pic>
                    <p:nvPicPr>
                      <p:cNvPr id="2" name="对象 1"/>
                      <p:cNvPicPr/>
                      <p:nvPr/>
                    </p:nvPicPr>
                    <p:blipFill>
                      <a:blip r:embed="rId4"/>
                      <a:stretch>
                        <a:fillRect/>
                      </a:stretch>
                    </p:blipFill>
                    <p:spPr>
                      <a:xfrm>
                        <a:off x="509588" y="1284292"/>
                        <a:ext cx="10960100" cy="2573338"/>
                      </a:xfrm>
                      <a:prstGeom prst="rect">
                        <a:avLst/>
                      </a:prstGeom>
                    </p:spPr>
                  </p:pic>
                </p:oleObj>
              </mc:Fallback>
            </mc:AlternateContent>
          </a:graphicData>
        </a:graphic>
      </p:graphicFrame>
      <p:graphicFrame>
        <p:nvGraphicFramePr>
          <p:cNvPr id="5" name="对象 4"/>
          <p:cNvGraphicFramePr>
            <a:graphicFrameLocks noChangeAspect="1"/>
          </p:cNvGraphicFramePr>
          <p:nvPr>
            <p:extLst>
              <p:ext uri="{D42A27DB-BD31-4B8C-83A1-F6EECF244321}">
                <p14:modId xmlns:p14="http://schemas.microsoft.com/office/powerpoint/2010/main" val="698903292"/>
              </p:ext>
            </p:extLst>
          </p:nvPr>
        </p:nvGraphicFramePr>
        <p:xfrm>
          <a:off x="509588" y="3622680"/>
          <a:ext cx="10880725" cy="1606550"/>
        </p:xfrm>
        <a:graphic>
          <a:graphicData uri="http://schemas.openxmlformats.org/presentationml/2006/ole">
            <mc:AlternateContent xmlns:mc="http://schemas.openxmlformats.org/markup-compatibility/2006">
              <mc:Choice xmlns:v="urn:schemas-microsoft-com:vml" Requires="v">
                <p:oleObj spid="_x0000_s78851" name="文档" r:id="rId5" imgW="11200858" imgH="1649995" progId="Word.Document.12">
                  <p:embed/>
                </p:oleObj>
              </mc:Choice>
              <mc:Fallback>
                <p:oleObj name="文档" r:id="rId5" imgW="11200858" imgH="1649995" progId="Word.Document.12">
                  <p:embed/>
                  <p:pic>
                    <p:nvPicPr>
                      <p:cNvPr id="5" name="对象 4"/>
                      <p:cNvPicPr/>
                      <p:nvPr/>
                    </p:nvPicPr>
                    <p:blipFill>
                      <a:blip r:embed="rId6"/>
                      <a:stretch>
                        <a:fillRect/>
                      </a:stretch>
                    </p:blipFill>
                    <p:spPr>
                      <a:xfrm>
                        <a:off x="509588" y="3622680"/>
                        <a:ext cx="10880725" cy="1606550"/>
                      </a:xfrm>
                      <a:prstGeom prst="rect">
                        <a:avLst/>
                      </a:prstGeom>
                    </p:spPr>
                  </p:pic>
                </p:oleObj>
              </mc:Fallback>
            </mc:AlternateContent>
          </a:graphicData>
        </a:graphic>
      </p:graphicFrame>
    </p:spTree>
    <p:extLst>
      <p:ext uri="{BB962C8B-B14F-4D97-AF65-F5344CB8AC3E}">
        <p14:creationId xmlns:p14="http://schemas.microsoft.com/office/powerpoint/2010/main" val="11403366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extLst>
              <p:ext uri="{D42A27DB-BD31-4B8C-83A1-F6EECF244321}">
                <p14:modId xmlns:p14="http://schemas.microsoft.com/office/powerpoint/2010/main" val="1314789961"/>
              </p:ext>
            </p:extLst>
          </p:nvPr>
        </p:nvGraphicFramePr>
        <p:xfrm>
          <a:off x="509588" y="975049"/>
          <a:ext cx="10815637" cy="3657600"/>
        </p:xfrm>
        <a:graphic>
          <a:graphicData uri="http://schemas.openxmlformats.org/presentationml/2006/ole">
            <mc:AlternateContent xmlns:mc="http://schemas.openxmlformats.org/markup-compatibility/2006">
              <mc:Choice xmlns:v="urn:schemas-microsoft-com:vml" Requires="v">
                <p:oleObj spid="_x0000_s79874" name="文档" r:id="rId3" imgW="11124603" imgH="3756142" progId="Word.Document.12">
                  <p:embed/>
                </p:oleObj>
              </mc:Choice>
              <mc:Fallback>
                <p:oleObj name="文档" r:id="rId3" imgW="11124603" imgH="3756142" progId="Word.Document.12">
                  <p:embed/>
                  <p:pic>
                    <p:nvPicPr>
                      <p:cNvPr id="2" name="对象 1"/>
                      <p:cNvPicPr/>
                      <p:nvPr/>
                    </p:nvPicPr>
                    <p:blipFill>
                      <a:blip r:embed="rId4"/>
                      <a:stretch>
                        <a:fillRect/>
                      </a:stretch>
                    </p:blipFill>
                    <p:spPr>
                      <a:xfrm>
                        <a:off x="509588" y="975049"/>
                        <a:ext cx="10815637" cy="3657600"/>
                      </a:xfrm>
                      <a:prstGeom prst="rect">
                        <a:avLst/>
                      </a:prstGeom>
                    </p:spPr>
                  </p:pic>
                </p:oleObj>
              </mc:Fallback>
            </mc:AlternateContent>
          </a:graphicData>
        </a:graphic>
      </p:graphicFrame>
      <p:graphicFrame>
        <p:nvGraphicFramePr>
          <p:cNvPr id="5" name="对象 4"/>
          <p:cNvGraphicFramePr>
            <a:graphicFrameLocks noChangeAspect="1"/>
          </p:cNvGraphicFramePr>
          <p:nvPr>
            <p:extLst>
              <p:ext uri="{D42A27DB-BD31-4B8C-83A1-F6EECF244321}">
                <p14:modId xmlns:p14="http://schemas.microsoft.com/office/powerpoint/2010/main" val="3202849771"/>
              </p:ext>
            </p:extLst>
          </p:nvPr>
        </p:nvGraphicFramePr>
        <p:xfrm>
          <a:off x="522288" y="4423099"/>
          <a:ext cx="10842625" cy="1346200"/>
        </p:xfrm>
        <a:graphic>
          <a:graphicData uri="http://schemas.openxmlformats.org/presentationml/2006/ole">
            <mc:AlternateContent xmlns:mc="http://schemas.openxmlformats.org/markup-compatibility/2006">
              <mc:Choice xmlns:v="urn:schemas-microsoft-com:vml" Requires="v">
                <p:oleObj spid="_x0000_s79875" name="文档" r:id="rId5" imgW="11158774" imgH="1381776" progId="Word.Document.12">
                  <p:embed/>
                </p:oleObj>
              </mc:Choice>
              <mc:Fallback>
                <p:oleObj name="文档" r:id="rId5" imgW="11158774" imgH="1381776" progId="Word.Document.12">
                  <p:embed/>
                  <p:pic>
                    <p:nvPicPr>
                      <p:cNvPr id="5" name="对象 4"/>
                      <p:cNvPicPr/>
                      <p:nvPr/>
                    </p:nvPicPr>
                    <p:blipFill>
                      <a:blip r:embed="rId6"/>
                      <a:stretch>
                        <a:fillRect/>
                      </a:stretch>
                    </p:blipFill>
                    <p:spPr>
                      <a:xfrm>
                        <a:off x="522288" y="4423099"/>
                        <a:ext cx="10842625" cy="1346200"/>
                      </a:xfrm>
                      <a:prstGeom prst="rect">
                        <a:avLst/>
                      </a:prstGeom>
                    </p:spPr>
                  </p:pic>
                </p:oleObj>
              </mc:Fallback>
            </mc:AlternateContent>
          </a:graphicData>
        </a:graphic>
      </p:graphicFrame>
    </p:spTree>
    <p:extLst>
      <p:ext uri="{BB962C8B-B14F-4D97-AF65-F5344CB8AC3E}">
        <p14:creationId xmlns:p14="http://schemas.microsoft.com/office/powerpoint/2010/main" val="24362740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extLst>
              <p:ext uri="{D42A27DB-BD31-4B8C-83A1-F6EECF244321}">
                <p14:modId xmlns:p14="http://schemas.microsoft.com/office/powerpoint/2010/main" val="346757761"/>
              </p:ext>
            </p:extLst>
          </p:nvPr>
        </p:nvGraphicFramePr>
        <p:xfrm>
          <a:off x="509588" y="1098707"/>
          <a:ext cx="11064875" cy="3095625"/>
        </p:xfrm>
        <a:graphic>
          <a:graphicData uri="http://schemas.openxmlformats.org/presentationml/2006/ole">
            <mc:AlternateContent xmlns:mc="http://schemas.openxmlformats.org/markup-compatibility/2006">
              <mc:Choice xmlns:v="urn:schemas-microsoft-com:vml" Requires="v">
                <p:oleObj spid="_x0000_s80898" name="文档" r:id="rId3" imgW="11383583" imgH="3179022" progId="Word.Document.12">
                  <p:embed/>
                </p:oleObj>
              </mc:Choice>
              <mc:Fallback>
                <p:oleObj name="文档" r:id="rId3" imgW="11383583" imgH="3179022" progId="Word.Document.12">
                  <p:embed/>
                  <p:pic>
                    <p:nvPicPr>
                      <p:cNvPr id="2" name="对象 1"/>
                      <p:cNvPicPr/>
                      <p:nvPr/>
                    </p:nvPicPr>
                    <p:blipFill>
                      <a:blip r:embed="rId4"/>
                      <a:stretch>
                        <a:fillRect/>
                      </a:stretch>
                    </p:blipFill>
                    <p:spPr>
                      <a:xfrm>
                        <a:off x="509588" y="1098707"/>
                        <a:ext cx="11064875" cy="3095625"/>
                      </a:xfrm>
                      <a:prstGeom prst="rect">
                        <a:avLst/>
                      </a:prstGeom>
                    </p:spPr>
                  </p:pic>
                </p:oleObj>
              </mc:Fallback>
            </mc:AlternateContent>
          </a:graphicData>
        </a:graphic>
      </p:graphicFrame>
      <p:graphicFrame>
        <p:nvGraphicFramePr>
          <p:cNvPr id="5" name="对象 4"/>
          <p:cNvGraphicFramePr>
            <a:graphicFrameLocks noChangeAspect="1"/>
          </p:cNvGraphicFramePr>
          <p:nvPr>
            <p:extLst>
              <p:ext uri="{D42A27DB-BD31-4B8C-83A1-F6EECF244321}">
                <p14:modId xmlns:p14="http://schemas.microsoft.com/office/powerpoint/2010/main" val="3549139873"/>
              </p:ext>
            </p:extLst>
          </p:nvPr>
        </p:nvGraphicFramePr>
        <p:xfrm>
          <a:off x="587375" y="3999069"/>
          <a:ext cx="11012488" cy="1436688"/>
        </p:xfrm>
        <a:graphic>
          <a:graphicData uri="http://schemas.openxmlformats.org/presentationml/2006/ole">
            <mc:AlternateContent xmlns:mc="http://schemas.openxmlformats.org/markup-compatibility/2006">
              <mc:Choice xmlns:v="urn:schemas-microsoft-com:vml" Requires="v">
                <p:oleObj spid="_x0000_s80899" name="文档" r:id="rId5" imgW="11334664" imgH="1475383" progId="Word.Document.12">
                  <p:embed/>
                </p:oleObj>
              </mc:Choice>
              <mc:Fallback>
                <p:oleObj name="文档" r:id="rId5" imgW="11334664" imgH="1475383" progId="Word.Document.12">
                  <p:embed/>
                  <p:pic>
                    <p:nvPicPr>
                      <p:cNvPr id="5" name="对象 4"/>
                      <p:cNvPicPr/>
                      <p:nvPr/>
                    </p:nvPicPr>
                    <p:blipFill>
                      <a:blip r:embed="rId6"/>
                      <a:stretch>
                        <a:fillRect/>
                      </a:stretch>
                    </p:blipFill>
                    <p:spPr>
                      <a:xfrm>
                        <a:off x="587375" y="3999069"/>
                        <a:ext cx="11012488" cy="1436688"/>
                      </a:xfrm>
                      <a:prstGeom prst="rect">
                        <a:avLst/>
                      </a:prstGeom>
                    </p:spPr>
                  </p:pic>
                </p:oleObj>
              </mc:Fallback>
            </mc:AlternateContent>
          </a:graphicData>
        </a:graphic>
      </p:graphicFrame>
    </p:spTree>
    <p:extLst>
      <p:ext uri="{BB962C8B-B14F-4D97-AF65-F5344CB8AC3E}">
        <p14:creationId xmlns:p14="http://schemas.microsoft.com/office/powerpoint/2010/main" val="3573372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226537" y="1063009"/>
            <a:ext cx="11647294" cy="11302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350645" algn="l"/>
                <a:tab pos="3870960" algn="l"/>
              </a:tabLst>
            </a:pPr>
            <a:r>
              <a:rPr lang="zh-CN" altLang="zh-CN" sz="2400" b="1" kern="100" dirty="0">
                <a:latin typeface="Times New Roman"/>
                <a:ea typeface="黑体"/>
                <a:cs typeface="Times New Roman"/>
              </a:rPr>
              <a:t>四、理基础</a:t>
            </a:r>
            <a:endParaRPr lang="zh-CN" altLang="zh-CN" sz="1050" kern="100" dirty="0">
              <a:latin typeface="宋体"/>
              <a:cs typeface="Courier New"/>
            </a:endParaRPr>
          </a:p>
          <a:p>
            <a:pPr algn="just">
              <a:lnSpc>
                <a:spcPct val="150000"/>
              </a:lnSpc>
              <a:spcAft>
                <a:spcPts val="0"/>
              </a:spcAft>
              <a:tabLst>
                <a:tab pos="1350645" algn="l"/>
                <a:tab pos="3870960" algn="l"/>
              </a:tabLst>
            </a:pPr>
            <a:r>
              <a:rPr lang="en-US" altLang="zh-CN" sz="2400" b="1" kern="100" dirty="0">
                <a:latin typeface="Times New Roman"/>
                <a:ea typeface="黑体"/>
                <a:cs typeface="Courier New"/>
              </a:rPr>
              <a:t>1</a:t>
            </a:r>
            <a:r>
              <a:rPr lang="en-US" altLang="zh-CN" sz="2400" b="1" kern="100" dirty="0">
                <a:latin typeface="Times New Roman"/>
                <a:cs typeface="Courier New"/>
              </a:rPr>
              <a:t>.</a:t>
            </a:r>
            <a:r>
              <a:rPr lang="zh-CN" altLang="zh-CN" sz="2400" b="1" kern="100" dirty="0">
                <a:latin typeface="Times New Roman"/>
                <a:ea typeface="黑体"/>
                <a:cs typeface="Times New Roman"/>
              </a:rPr>
              <a:t>记字音</a:t>
            </a:r>
            <a:endParaRPr lang="zh-CN" altLang="zh-CN" sz="1050" kern="100" dirty="0">
              <a:effectLst/>
              <a:latin typeface="宋体"/>
              <a:cs typeface="Courier New"/>
            </a:endParaRPr>
          </a:p>
        </p:txBody>
      </p:sp>
      <p:sp>
        <p:nvSpPr>
          <p:cNvPr id="5" name="矩形 4"/>
          <p:cNvSpPr/>
          <p:nvPr/>
        </p:nvSpPr>
        <p:spPr>
          <a:xfrm>
            <a:off x="1726805" y="2273702"/>
            <a:ext cx="595035" cy="461665"/>
          </a:xfrm>
          <a:prstGeom prst="rect">
            <a:avLst/>
          </a:prstGeom>
        </p:spPr>
        <p:txBody>
          <a:bodyPr wrap="none">
            <a:spAutoFit/>
          </a:bodyPr>
          <a:lstStyle/>
          <a:p>
            <a:r>
              <a:rPr lang="en-US" altLang="zh-CN" sz="2400" b="1" dirty="0" err="1">
                <a:solidFill>
                  <a:srgbClr val="FF0000"/>
                </a:solidFill>
                <a:latin typeface="Times New Roman" pitchFamily="18" charset="0"/>
                <a:cs typeface="Times New Roman" pitchFamily="18" charset="0"/>
              </a:rPr>
              <a:t>nài</a:t>
            </a:r>
            <a:endParaRPr lang="zh-CN" altLang="en-US" sz="2400" b="1" dirty="0">
              <a:solidFill>
                <a:srgbClr val="FF0000"/>
              </a:solidFill>
              <a:latin typeface="Times New Roman" pitchFamily="18" charset="0"/>
              <a:cs typeface="Times New Roman" pitchFamily="18" charset="0"/>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3178343631"/>
              </p:ext>
            </p:extLst>
          </p:nvPr>
        </p:nvGraphicFramePr>
        <p:xfrm>
          <a:off x="587375" y="2322201"/>
          <a:ext cx="10307638" cy="3267075"/>
        </p:xfrm>
        <a:graphic>
          <a:graphicData uri="http://schemas.openxmlformats.org/presentationml/2006/ole">
            <mc:AlternateContent xmlns:mc="http://schemas.openxmlformats.org/markup-compatibility/2006">
              <mc:Choice xmlns:v="urn:schemas-microsoft-com:vml" Requires="v">
                <p:oleObj spid="_x0000_s81922" name="文档" r:id="rId3" imgW="10603767" imgH="3353634" progId="Word.Document.12">
                  <p:embed/>
                </p:oleObj>
              </mc:Choice>
              <mc:Fallback>
                <p:oleObj name="文档" r:id="rId3" imgW="10603767" imgH="3353634" progId="Word.Document.12">
                  <p:embed/>
                  <p:pic>
                    <p:nvPicPr>
                      <p:cNvPr id="2" name="对象 1"/>
                      <p:cNvPicPr/>
                      <p:nvPr/>
                    </p:nvPicPr>
                    <p:blipFill>
                      <a:blip r:embed="rId4"/>
                      <a:stretch>
                        <a:fillRect/>
                      </a:stretch>
                    </p:blipFill>
                    <p:spPr>
                      <a:xfrm>
                        <a:off x="587375" y="2322201"/>
                        <a:ext cx="10307638" cy="3267075"/>
                      </a:xfrm>
                      <a:prstGeom prst="rect">
                        <a:avLst/>
                      </a:prstGeom>
                    </p:spPr>
                  </p:pic>
                </p:oleObj>
              </mc:Fallback>
            </mc:AlternateContent>
          </a:graphicData>
        </a:graphic>
      </p:graphicFrame>
      <p:sp>
        <p:nvSpPr>
          <p:cNvPr id="6" name="矩形 5"/>
          <p:cNvSpPr/>
          <p:nvPr/>
        </p:nvSpPr>
        <p:spPr>
          <a:xfrm>
            <a:off x="4234342" y="2264847"/>
            <a:ext cx="715260" cy="461665"/>
          </a:xfrm>
          <a:prstGeom prst="rect">
            <a:avLst/>
          </a:prstGeom>
        </p:spPr>
        <p:txBody>
          <a:bodyPr wrap="none">
            <a:spAutoFit/>
          </a:bodyPr>
          <a:lstStyle/>
          <a:p>
            <a:r>
              <a:rPr lang="en-US" altLang="zh-CN" sz="2400" b="1" dirty="0" err="1">
                <a:solidFill>
                  <a:srgbClr val="FF0000"/>
                </a:solidFill>
                <a:latin typeface="Times New Roman" pitchFamily="18" charset="0"/>
                <a:cs typeface="Times New Roman" pitchFamily="18" charset="0"/>
              </a:rPr>
              <a:t>wèn</a:t>
            </a:r>
            <a:endParaRPr lang="zh-CN" altLang="en-US" sz="2400" b="1" dirty="0">
              <a:solidFill>
                <a:srgbClr val="FF0000"/>
              </a:solidFill>
              <a:latin typeface="Times New Roman" pitchFamily="18" charset="0"/>
              <a:cs typeface="Times New Roman" pitchFamily="18" charset="0"/>
            </a:endParaRPr>
          </a:p>
        </p:txBody>
      </p:sp>
      <p:sp>
        <p:nvSpPr>
          <p:cNvPr id="7" name="矩形 6"/>
          <p:cNvSpPr/>
          <p:nvPr/>
        </p:nvSpPr>
        <p:spPr>
          <a:xfrm>
            <a:off x="7479794" y="2286954"/>
            <a:ext cx="441146" cy="461665"/>
          </a:xfrm>
          <a:prstGeom prst="rect">
            <a:avLst/>
          </a:prstGeom>
        </p:spPr>
        <p:txBody>
          <a:bodyPr wrap="none">
            <a:spAutoFit/>
          </a:bodyPr>
          <a:lstStyle/>
          <a:p>
            <a:r>
              <a:rPr lang="en-US" altLang="zh-CN" sz="2400" b="1" dirty="0" err="1">
                <a:solidFill>
                  <a:srgbClr val="FF0000"/>
                </a:solidFill>
                <a:latin typeface="Times New Roman" pitchFamily="18" charset="0"/>
                <a:cs typeface="Times New Roman" pitchFamily="18" charset="0"/>
              </a:rPr>
              <a:t>lù</a:t>
            </a:r>
            <a:endParaRPr lang="zh-CN" altLang="en-US" sz="2400" b="1" dirty="0">
              <a:solidFill>
                <a:srgbClr val="FF0000"/>
              </a:solidFill>
              <a:latin typeface="Times New Roman" pitchFamily="18" charset="0"/>
              <a:cs typeface="Times New Roman" pitchFamily="18" charset="0"/>
            </a:endParaRPr>
          </a:p>
        </p:txBody>
      </p:sp>
      <p:sp>
        <p:nvSpPr>
          <p:cNvPr id="8" name="矩形 7"/>
          <p:cNvSpPr/>
          <p:nvPr/>
        </p:nvSpPr>
        <p:spPr>
          <a:xfrm>
            <a:off x="1635181" y="2853527"/>
            <a:ext cx="817853" cy="461665"/>
          </a:xfrm>
          <a:prstGeom prst="rect">
            <a:avLst/>
          </a:prstGeom>
        </p:spPr>
        <p:txBody>
          <a:bodyPr wrap="none">
            <a:spAutoFit/>
          </a:bodyPr>
          <a:lstStyle/>
          <a:p>
            <a:r>
              <a:rPr lang="en-US" altLang="zh-CN" sz="2400" b="1" dirty="0" err="1">
                <a:solidFill>
                  <a:srgbClr val="FF0000"/>
                </a:solidFill>
                <a:latin typeface="Times New Roman" pitchFamily="18" charset="0"/>
                <a:cs typeface="Times New Roman" pitchFamily="18" charset="0"/>
              </a:rPr>
              <a:t>dèng</a:t>
            </a:r>
            <a:endParaRPr lang="zh-CN" altLang="en-US" sz="2400" b="1" dirty="0">
              <a:solidFill>
                <a:srgbClr val="FF0000"/>
              </a:solidFill>
              <a:latin typeface="Times New Roman" pitchFamily="18" charset="0"/>
              <a:cs typeface="Times New Roman" pitchFamily="18" charset="0"/>
            </a:endParaRPr>
          </a:p>
        </p:txBody>
      </p:sp>
      <p:sp>
        <p:nvSpPr>
          <p:cNvPr id="9" name="矩形 8"/>
          <p:cNvSpPr/>
          <p:nvPr/>
        </p:nvSpPr>
        <p:spPr>
          <a:xfrm>
            <a:off x="4963934" y="2818168"/>
            <a:ext cx="372218" cy="461665"/>
          </a:xfrm>
          <a:prstGeom prst="rect">
            <a:avLst/>
          </a:prstGeom>
        </p:spPr>
        <p:txBody>
          <a:bodyPr wrap="none">
            <a:spAutoFit/>
          </a:bodyPr>
          <a:lstStyle/>
          <a:p>
            <a:r>
              <a:rPr lang="en-US" altLang="zh-CN" sz="2400" b="1" dirty="0" err="1">
                <a:solidFill>
                  <a:srgbClr val="FF0000"/>
                </a:solidFill>
                <a:latin typeface="Times New Roman" pitchFamily="18" charset="0"/>
                <a:cs typeface="Times New Roman" pitchFamily="18" charset="0"/>
              </a:rPr>
              <a:t>jī</a:t>
            </a:r>
            <a:endParaRPr lang="zh-CN" altLang="en-US" sz="2400" b="1" dirty="0">
              <a:solidFill>
                <a:srgbClr val="FF0000"/>
              </a:solidFill>
              <a:latin typeface="Times New Roman" pitchFamily="18" charset="0"/>
              <a:cs typeface="Times New Roman" pitchFamily="18" charset="0"/>
            </a:endParaRPr>
          </a:p>
        </p:txBody>
      </p:sp>
      <p:sp>
        <p:nvSpPr>
          <p:cNvPr id="10" name="矩形 9"/>
          <p:cNvSpPr/>
          <p:nvPr/>
        </p:nvSpPr>
        <p:spPr>
          <a:xfrm>
            <a:off x="7242398" y="2857924"/>
            <a:ext cx="893193" cy="461665"/>
          </a:xfrm>
          <a:prstGeom prst="rect">
            <a:avLst/>
          </a:prstGeom>
        </p:spPr>
        <p:txBody>
          <a:bodyPr wrap="none">
            <a:spAutoFit/>
          </a:bodyPr>
          <a:lstStyle/>
          <a:p>
            <a:r>
              <a:rPr lang="en-US" altLang="zh-CN" sz="2400" b="1" dirty="0" err="1">
                <a:solidFill>
                  <a:srgbClr val="FF0000"/>
                </a:solidFill>
                <a:latin typeface="Times New Roman" pitchFamily="18" charset="0"/>
                <a:cs typeface="Times New Roman" pitchFamily="18" charset="0"/>
              </a:rPr>
              <a:t>cú</a:t>
            </a:r>
            <a:r>
              <a:rPr lang="en-US" altLang="zh-CN" sz="2400" b="1" dirty="0">
                <a:solidFill>
                  <a:srgbClr val="FF0000"/>
                </a:solidFill>
                <a:latin typeface="Times New Roman" pitchFamily="18" charset="0"/>
                <a:cs typeface="Times New Roman" pitchFamily="18" charset="0"/>
              </a:rPr>
              <a:t> </a:t>
            </a:r>
            <a:r>
              <a:rPr lang="en-US" altLang="zh-CN" sz="2400" b="1" dirty="0" err="1">
                <a:solidFill>
                  <a:srgbClr val="FF0000"/>
                </a:solidFill>
                <a:latin typeface="Times New Roman" pitchFamily="18" charset="0"/>
                <a:cs typeface="Times New Roman" pitchFamily="18" charset="0"/>
              </a:rPr>
              <a:t>lái</a:t>
            </a:r>
            <a:endParaRPr lang="zh-CN" altLang="en-US" sz="2400" b="1" dirty="0">
              <a:solidFill>
                <a:srgbClr val="FF0000"/>
              </a:solidFill>
              <a:latin typeface="Times New Roman" pitchFamily="18" charset="0"/>
              <a:cs typeface="Times New Roman" pitchFamily="18" charset="0"/>
            </a:endParaRPr>
          </a:p>
        </p:txBody>
      </p:sp>
      <p:sp>
        <p:nvSpPr>
          <p:cNvPr id="11" name="矩形 10"/>
          <p:cNvSpPr/>
          <p:nvPr/>
        </p:nvSpPr>
        <p:spPr>
          <a:xfrm>
            <a:off x="1415402" y="3420100"/>
            <a:ext cx="612668" cy="461665"/>
          </a:xfrm>
          <a:prstGeom prst="rect">
            <a:avLst/>
          </a:prstGeom>
        </p:spPr>
        <p:txBody>
          <a:bodyPr wrap="none">
            <a:spAutoFit/>
          </a:bodyPr>
          <a:lstStyle/>
          <a:p>
            <a:r>
              <a:rPr lang="en-US" altLang="zh-CN" sz="2400" b="1" dirty="0" err="1">
                <a:solidFill>
                  <a:srgbClr val="FF0000"/>
                </a:solidFill>
                <a:latin typeface="Times New Roman" pitchFamily="18" charset="0"/>
                <a:cs typeface="Times New Roman" pitchFamily="18" charset="0"/>
              </a:rPr>
              <a:t>huì</a:t>
            </a:r>
            <a:endParaRPr lang="zh-CN" altLang="en-US" sz="2400" b="1" dirty="0">
              <a:solidFill>
                <a:srgbClr val="FF0000"/>
              </a:solidFill>
              <a:latin typeface="Times New Roman" pitchFamily="18" charset="0"/>
              <a:cs typeface="Times New Roman" pitchFamily="18" charset="0"/>
            </a:endParaRPr>
          </a:p>
        </p:txBody>
      </p:sp>
      <p:sp>
        <p:nvSpPr>
          <p:cNvPr id="12" name="矩形 11"/>
          <p:cNvSpPr/>
          <p:nvPr/>
        </p:nvSpPr>
        <p:spPr>
          <a:xfrm>
            <a:off x="3997619" y="3424497"/>
            <a:ext cx="1083951" cy="461665"/>
          </a:xfrm>
          <a:prstGeom prst="rect">
            <a:avLst/>
          </a:prstGeom>
        </p:spPr>
        <p:txBody>
          <a:bodyPr wrap="none">
            <a:spAutoFit/>
          </a:bodyPr>
          <a:lstStyle/>
          <a:p>
            <a:r>
              <a:rPr lang="en-US" altLang="zh-CN" sz="2400" b="1" dirty="0" err="1">
                <a:solidFill>
                  <a:srgbClr val="FF0000"/>
                </a:solidFill>
                <a:latin typeface="Times New Roman" pitchFamily="18" charset="0"/>
                <a:cs typeface="Times New Roman" pitchFamily="18" charset="0"/>
              </a:rPr>
              <a:t>chū</a:t>
            </a:r>
            <a:r>
              <a:rPr lang="en-US" altLang="zh-CN" sz="2400" b="1" dirty="0">
                <a:solidFill>
                  <a:srgbClr val="FF0000"/>
                </a:solidFill>
                <a:latin typeface="Times New Roman" pitchFamily="18" charset="0"/>
                <a:cs typeface="Times New Roman" pitchFamily="18" charset="0"/>
              </a:rPr>
              <a:t> </a:t>
            </a:r>
            <a:r>
              <a:rPr lang="en-US" altLang="zh-CN" sz="2400" b="1" dirty="0" err="1">
                <a:solidFill>
                  <a:srgbClr val="FF0000"/>
                </a:solidFill>
                <a:latin typeface="Times New Roman" pitchFamily="18" charset="0"/>
                <a:cs typeface="Times New Roman" pitchFamily="18" charset="0"/>
              </a:rPr>
              <a:t>pú</a:t>
            </a:r>
            <a:endParaRPr lang="zh-CN" altLang="en-US" sz="2400" b="1" dirty="0">
              <a:solidFill>
                <a:srgbClr val="FF0000"/>
              </a:solidFill>
              <a:latin typeface="Times New Roman" pitchFamily="18" charset="0"/>
              <a:cs typeface="Times New Roman" pitchFamily="18" charset="0"/>
            </a:endParaRPr>
          </a:p>
        </p:txBody>
      </p:sp>
      <p:sp>
        <p:nvSpPr>
          <p:cNvPr id="13" name="矩形 12"/>
          <p:cNvSpPr/>
          <p:nvPr/>
        </p:nvSpPr>
        <p:spPr>
          <a:xfrm>
            <a:off x="7264494" y="3411245"/>
            <a:ext cx="851515" cy="461665"/>
          </a:xfrm>
          <a:prstGeom prst="rect">
            <a:avLst/>
          </a:prstGeom>
        </p:spPr>
        <p:txBody>
          <a:bodyPr wrap="none">
            <a:spAutoFit/>
          </a:bodyPr>
          <a:lstStyle/>
          <a:p>
            <a:r>
              <a:rPr lang="en-US" altLang="zh-CN" sz="2400" b="1" dirty="0" err="1">
                <a:solidFill>
                  <a:srgbClr val="FF0000"/>
                </a:solidFill>
                <a:latin typeface="Times New Roman" pitchFamily="18" charset="0"/>
                <a:cs typeface="Times New Roman" pitchFamily="18" charset="0"/>
              </a:rPr>
              <a:t>jiàng</a:t>
            </a:r>
            <a:endParaRPr lang="zh-CN" altLang="en-US" sz="2400" b="1" dirty="0">
              <a:solidFill>
                <a:srgbClr val="FF0000"/>
              </a:solidFill>
              <a:latin typeface="Times New Roman" pitchFamily="18" charset="0"/>
              <a:cs typeface="Times New Roman" pitchFamily="18" charset="0"/>
            </a:endParaRPr>
          </a:p>
        </p:txBody>
      </p:sp>
      <p:sp>
        <p:nvSpPr>
          <p:cNvPr id="14" name="矩形 13"/>
          <p:cNvSpPr/>
          <p:nvPr/>
        </p:nvSpPr>
        <p:spPr>
          <a:xfrm>
            <a:off x="1753309" y="4034176"/>
            <a:ext cx="441146" cy="461665"/>
          </a:xfrm>
          <a:prstGeom prst="rect">
            <a:avLst/>
          </a:prstGeom>
        </p:spPr>
        <p:txBody>
          <a:bodyPr wrap="none">
            <a:spAutoFit/>
          </a:bodyPr>
          <a:lstStyle/>
          <a:p>
            <a:r>
              <a:rPr lang="en-US" altLang="zh-CN" sz="2400" b="1" dirty="0" err="1">
                <a:solidFill>
                  <a:srgbClr val="FF0000"/>
                </a:solidFill>
                <a:latin typeface="Times New Roman" pitchFamily="18" charset="0"/>
                <a:cs typeface="Times New Roman" pitchFamily="18" charset="0"/>
              </a:rPr>
              <a:t>lǚ</a:t>
            </a:r>
            <a:endParaRPr lang="zh-CN" altLang="en-US" sz="2400" b="1" dirty="0">
              <a:solidFill>
                <a:srgbClr val="FF0000"/>
              </a:solidFill>
              <a:latin typeface="Times New Roman" pitchFamily="18" charset="0"/>
              <a:cs typeface="Times New Roman" pitchFamily="18" charset="0"/>
            </a:endParaRPr>
          </a:p>
        </p:txBody>
      </p:sp>
      <p:sp>
        <p:nvSpPr>
          <p:cNvPr id="15" name="矩形 14"/>
          <p:cNvSpPr/>
          <p:nvPr/>
        </p:nvSpPr>
        <p:spPr>
          <a:xfrm>
            <a:off x="4282518" y="4012069"/>
            <a:ext cx="595035" cy="461665"/>
          </a:xfrm>
          <a:prstGeom prst="rect">
            <a:avLst/>
          </a:prstGeom>
        </p:spPr>
        <p:txBody>
          <a:bodyPr wrap="none">
            <a:spAutoFit/>
          </a:bodyPr>
          <a:lstStyle/>
          <a:p>
            <a:r>
              <a:rPr lang="en-US" altLang="zh-CN" sz="2400" b="1" dirty="0" err="1">
                <a:solidFill>
                  <a:srgbClr val="FF0000"/>
                </a:solidFill>
                <a:latin typeface="Times New Roman" pitchFamily="18" charset="0"/>
                <a:cs typeface="Times New Roman" pitchFamily="18" charset="0"/>
              </a:rPr>
              <a:t>dài</a:t>
            </a:r>
            <a:endParaRPr lang="zh-CN" altLang="en-US" sz="2400" b="1" dirty="0">
              <a:solidFill>
                <a:srgbClr val="FF0000"/>
              </a:solidFill>
              <a:latin typeface="Times New Roman" pitchFamily="18" charset="0"/>
              <a:cs typeface="Times New Roman" pitchFamily="18" charset="0"/>
            </a:endParaRPr>
          </a:p>
        </p:txBody>
      </p:sp>
      <p:sp>
        <p:nvSpPr>
          <p:cNvPr id="16" name="矩形 15"/>
          <p:cNvSpPr/>
          <p:nvPr/>
        </p:nvSpPr>
        <p:spPr>
          <a:xfrm>
            <a:off x="7356161" y="4025321"/>
            <a:ext cx="835485" cy="461665"/>
          </a:xfrm>
          <a:prstGeom prst="rect">
            <a:avLst/>
          </a:prstGeom>
        </p:spPr>
        <p:txBody>
          <a:bodyPr wrap="none">
            <a:spAutoFit/>
          </a:bodyPr>
          <a:lstStyle/>
          <a:p>
            <a:r>
              <a:rPr lang="en-US" altLang="zh-CN" sz="2400" b="1">
                <a:solidFill>
                  <a:srgbClr val="FF0000"/>
                </a:solidFill>
                <a:latin typeface="Times New Roman" pitchFamily="18" charset="0"/>
                <a:cs typeface="Times New Roman" pitchFamily="18" charset="0"/>
              </a:rPr>
              <a:t>yuán</a:t>
            </a:r>
            <a:endParaRPr lang="zh-CN" altLang="en-US" sz="2400" b="1" dirty="0">
              <a:solidFill>
                <a:srgbClr val="FF0000"/>
              </a:solidFill>
              <a:latin typeface="Times New Roman" pitchFamily="18" charset="0"/>
              <a:cs typeface="Times New Roman" pitchFamily="18" charset="0"/>
            </a:endParaRPr>
          </a:p>
        </p:txBody>
      </p:sp>
      <p:sp>
        <p:nvSpPr>
          <p:cNvPr id="17" name="矩形 16"/>
          <p:cNvSpPr/>
          <p:nvPr/>
        </p:nvSpPr>
        <p:spPr>
          <a:xfrm>
            <a:off x="1748944" y="4627253"/>
            <a:ext cx="577402" cy="461665"/>
          </a:xfrm>
          <a:prstGeom prst="rect">
            <a:avLst/>
          </a:prstGeom>
        </p:spPr>
        <p:txBody>
          <a:bodyPr wrap="none">
            <a:spAutoFit/>
          </a:bodyPr>
          <a:lstStyle/>
          <a:p>
            <a:r>
              <a:rPr lang="en-US" altLang="zh-CN" sz="2400" b="1" dirty="0" err="1">
                <a:solidFill>
                  <a:srgbClr val="FF0000"/>
                </a:solidFill>
                <a:latin typeface="Times New Roman" pitchFamily="18" charset="0"/>
                <a:cs typeface="Times New Roman" pitchFamily="18" charset="0"/>
              </a:rPr>
              <a:t>xià</a:t>
            </a:r>
            <a:endParaRPr lang="zh-CN" altLang="en-US" sz="2400" b="1" dirty="0">
              <a:solidFill>
                <a:srgbClr val="FF0000"/>
              </a:solidFill>
              <a:latin typeface="Times New Roman" pitchFamily="18" charset="0"/>
              <a:cs typeface="Times New Roman" pitchFamily="18" charset="0"/>
            </a:endParaRPr>
          </a:p>
        </p:txBody>
      </p:sp>
    </p:spTree>
    <p:extLst>
      <p:ext uri="{BB962C8B-B14F-4D97-AF65-F5344CB8AC3E}">
        <p14:creationId xmlns:p14="http://schemas.microsoft.com/office/powerpoint/2010/main" val="27725110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blinds(horizontal)">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blinds(horizontal)">
                                      <p:cBhvr>
                                        <p:cTn id="22" dur="5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blinds(horizontal)">
                                      <p:cBhvr>
                                        <p:cTn id="27" dur="500"/>
                                        <p:tgtEl>
                                          <p:spTgt spid="9"/>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blinds(horizontal)">
                                      <p:cBhvr>
                                        <p:cTn id="32" dur="500"/>
                                        <p:tgtEl>
                                          <p:spTgt spid="10"/>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blinds(horizontal)">
                                      <p:cBhvr>
                                        <p:cTn id="37" dur="500"/>
                                        <p:tgtEl>
                                          <p:spTgt spid="11"/>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12"/>
                                        </p:tgtEl>
                                        <p:attrNameLst>
                                          <p:attrName>style.visibility</p:attrName>
                                        </p:attrNameLst>
                                      </p:cBhvr>
                                      <p:to>
                                        <p:strVal val="visible"/>
                                      </p:to>
                                    </p:set>
                                    <p:animEffect transition="in" filter="blinds(horizontal)">
                                      <p:cBhvr>
                                        <p:cTn id="42" dur="500"/>
                                        <p:tgtEl>
                                          <p:spTgt spid="12"/>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13"/>
                                        </p:tgtEl>
                                        <p:attrNameLst>
                                          <p:attrName>style.visibility</p:attrName>
                                        </p:attrNameLst>
                                      </p:cBhvr>
                                      <p:to>
                                        <p:strVal val="visible"/>
                                      </p:to>
                                    </p:set>
                                    <p:animEffect transition="in" filter="blinds(horizontal)">
                                      <p:cBhvr>
                                        <p:cTn id="47" dur="500"/>
                                        <p:tgtEl>
                                          <p:spTgt spid="13"/>
                                        </p:tgtEl>
                                      </p:cBhvr>
                                    </p:animEffect>
                                  </p:childTnLst>
                                </p:cTn>
                              </p:par>
                            </p:childTnLst>
                          </p:cTn>
                        </p:par>
                      </p:childTnLst>
                    </p:cTn>
                  </p:par>
                  <p:par>
                    <p:cTn id="48" fill="hold">
                      <p:stCondLst>
                        <p:cond delay="indefinite"/>
                      </p:stCondLst>
                      <p:childTnLst>
                        <p:par>
                          <p:cTn id="49" fill="hold">
                            <p:stCondLst>
                              <p:cond delay="0"/>
                            </p:stCondLst>
                            <p:childTnLst>
                              <p:par>
                                <p:cTn id="50" presetID="3" presetClass="entr" presetSubtype="10" fill="hold" grpId="0" nodeType="clickEffect">
                                  <p:stCondLst>
                                    <p:cond delay="0"/>
                                  </p:stCondLst>
                                  <p:childTnLst>
                                    <p:set>
                                      <p:cBhvr>
                                        <p:cTn id="51" dur="1" fill="hold">
                                          <p:stCondLst>
                                            <p:cond delay="0"/>
                                          </p:stCondLst>
                                        </p:cTn>
                                        <p:tgtEl>
                                          <p:spTgt spid="14"/>
                                        </p:tgtEl>
                                        <p:attrNameLst>
                                          <p:attrName>style.visibility</p:attrName>
                                        </p:attrNameLst>
                                      </p:cBhvr>
                                      <p:to>
                                        <p:strVal val="visible"/>
                                      </p:to>
                                    </p:set>
                                    <p:animEffect transition="in" filter="blinds(horizontal)">
                                      <p:cBhvr>
                                        <p:cTn id="52" dur="500"/>
                                        <p:tgtEl>
                                          <p:spTgt spid="14"/>
                                        </p:tgtEl>
                                      </p:cBhvr>
                                    </p:animEffect>
                                  </p:childTnLst>
                                </p:cTn>
                              </p:par>
                            </p:childTnLst>
                          </p:cTn>
                        </p:par>
                      </p:childTnLst>
                    </p:cTn>
                  </p:par>
                  <p:par>
                    <p:cTn id="53" fill="hold">
                      <p:stCondLst>
                        <p:cond delay="indefinite"/>
                      </p:stCondLst>
                      <p:childTnLst>
                        <p:par>
                          <p:cTn id="54" fill="hold">
                            <p:stCondLst>
                              <p:cond delay="0"/>
                            </p:stCondLst>
                            <p:childTnLst>
                              <p:par>
                                <p:cTn id="55" presetID="3" presetClass="entr" presetSubtype="10" fill="hold" grpId="0" nodeType="clickEffect">
                                  <p:stCondLst>
                                    <p:cond delay="0"/>
                                  </p:stCondLst>
                                  <p:childTnLst>
                                    <p:set>
                                      <p:cBhvr>
                                        <p:cTn id="56" dur="1" fill="hold">
                                          <p:stCondLst>
                                            <p:cond delay="0"/>
                                          </p:stCondLst>
                                        </p:cTn>
                                        <p:tgtEl>
                                          <p:spTgt spid="15"/>
                                        </p:tgtEl>
                                        <p:attrNameLst>
                                          <p:attrName>style.visibility</p:attrName>
                                        </p:attrNameLst>
                                      </p:cBhvr>
                                      <p:to>
                                        <p:strVal val="visible"/>
                                      </p:to>
                                    </p:set>
                                    <p:animEffect transition="in" filter="blinds(horizontal)">
                                      <p:cBhvr>
                                        <p:cTn id="57" dur="500"/>
                                        <p:tgtEl>
                                          <p:spTgt spid="15"/>
                                        </p:tgtEl>
                                      </p:cBhvr>
                                    </p:animEffect>
                                  </p:childTnLst>
                                </p:cTn>
                              </p:par>
                            </p:childTnLst>
                          </p:cTn>
                        </p:par>
                      </p:childTnLst>
                    </p:cTn>
                  </p:par>
                  <p:par>
                    <p:cTn id="58" fill="hold">
                      <p:stCondLst>
                        <p:cond delay="indefinite"/>
                      </p:stCondLst>
                      <p:childTnLst>
                        <p:par>
                          <p:cTn id="59" fill="hold">
                            <p:stCondLst>
                              <p:cond delay="0"/>
                            </p:stCondLst>
                            <p:childTnLst>
                              <p:par>
                                <p:cTn id="60" presetID="3" presetClass="entr" presetSubtype="10" fill="hold" grpId="0" nodeType="clickEffect">
                                  <p:stCondLst>
                                    <p:cond delay="0"/>
                                  </p:stCondLst>
                                  <p:childTnLst>
                                    <p:set>
                                      <p:cBhvr>
                                        <p:cTn id="61" dur="1" fill="hold">
                                          <p:stCondLst>
                                            <p:cond delay="0"/>
                                          </p:stCondLst>
                                        </p:cTn>
                                        <p:tgtEl>
                                          <p:spTgt spid="16"/>
                                        </p:tgtEl>
                                        <p:attrNameLst>
                                          <p:attrName>style.visibility</p:attrName>
                                        </p:attrNameLst>
                                      </p:cBhvr>
                                      <p:to>
                                        <p:strVal val="visible"/>
                                      </p:to>
                                    </p:set>
                                    <p:animEffect transition="in" filter="blinds(horizontal)">
                                      <p:cBhvr>
                                        <p:cTn id="62" dur="500"/>
                                        <p:tgtEl>
                                          <p:spTgt spid="16"/>
                                        </p:tgtEl>
                                      </p:cBhvr>
                                    </p:animEffect>
                                  </p:childTnLst>
                                </p:cTn>
                              </p:par>
                            </p:childTnLst>
                          </p:cTn>
                        </p:par>
                      </p:childTnLst>
                    </p:cTn>
                  </p:par>
                  <p:par>
                    <p:cTn id="63" fill="hold">
                      <p:stCondLst>
                        <p:cond delay="indefinite"/>
                      </p:stCondLst>
                      <p:childTnLst>
                        <p:par>
                          <p:cTn id="64" fill="hold">
                            <p:stCondLst>
                              <p:cond delay="0"/>
                            </p:stCondLst>
                            <p:childTnLst>
                              <p:par>
                                <p:cTn id="65" presetID="3" presetClass="entr" presetSubtype="10" fill="hold" grpId="0" nodeType="clickEffect">
                                  <p:stCondLst>
                                    <p:cond delay="0"/>
                                  </p:stCondLst>
                                  <p:childTnLst>
                                    <p:set>
                                      <p:cBhvr>
                                        <p:cTn id="66" dur="1" fill="hold">
                                          <p:stCondLst>
                                            <p:cond delay="0"/>
                                          </p:stCondLst>
                                        </p:cTn>
                                        <p:tgtEl>
                                          <p:spTgt spid="17"/>
                                        </p:tgtEl>
                                        <p:attrNameLst>
                                          <p:attrName>style.visibility</p:attrName>
                                        </p:attrNameLst>
                                      </p:cBhvr>
                                      <p:to>
                                        <p:strVal val="visible"/>
                                      </p:to>
                                    </p:set>
                                    <p:animEffect transition="in" filter="blinds(horizontal)">
                                      <p:cBhvr>
                                        <p:cTn id="6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P spid="9" grpId="0"/>
      <p:bldP spid="10" grpId="0"/>
      <p:bldP spid="11" grpId="0"/>
      <p:bldP spid="12" grpId="0"/>
      <p:bldP spid="13" grpId="0"/>
      <p:bldP spid="14" grpId="0"/>
      <p:bldP spid="15" grpId="0"/>
      <p:bldP spid="16" grpId="0"/>
      <p:bldP spid="17"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226537" y="561884"/>
            <a:ext cx="11647294" cy="576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260475" algn="l"/>
                <a:tab pos="2610485" algn="l"/>
                <a:tab pos="3870960" algn="l"/>
              </a:tabLst>
            </a:pPr>
            <a:r>
              <a:rPr lang="en-US" altLang="zh-CN" sz="2400" b="1" kern="100">
                <a:latin typeface="Times New Roman"/>
                <a:ea typeface="黑体"/>
                <a:cs typeface="Courier New"/>
              </a:rPr>
              <a:t>2</a:t>
            </a:r>
            <a:r>
              <a:rPr lang="en-US" altLang="zh-CN" sz="2400" b="1" kern="100">
                <a:latin typeface="Times New Roman"/>
                <a:cs typeface="Courier New"/>
              </a:rPr>
              <a:t>.</a:t>
            </a:r>
            <a:r>
              <a:rPr lang="zh-CN" altLang="zh-CN" sz="2400" b="1" kern="100" dirty="0">
                <a:latin typeface="Times New Roman"/>
                <a:ea typeface="黑体"/>
                <a:cs typeface="Times New Roman"/>
              </a:rPr>
              <a:t>通假字</a:t>
            </a:r>
            <a:endParaRPr lang="zh-CN" altLang="zh-CN" sz="1050" kern="100" dirty="0">
              <a:effectLst/>
              <a:latin typeface="宋体"/>
              <a:cs typeface="Courier New"/>
            </a:endParaRPr>
          </a:p>
        </p:txBody>
      </p:sp>
      <p:sp>
        <p:nvSpPr>
          <p:cNvPr id="5" name="矩形 4"/>
          <p:cNvSpPr/>
          <p:nvPr/>
        </p:nvSpPr>
        <p:spPr>
          <a:xfrm>
            <a:off x="3022357" y="1193609"/>
            <a:ext cx="494046" cy="461665"/>
          </a:xfrm>
          <a:prstGeom prst="rect">
            <a:avLst/>
          </a:prstGeom>
        </p:spPr>
        <p:txBody>
          <a:bodyPr wrap="none">
            <a:spAutoFit/>
          </a:bodyPr>
          <a:lstStyle/>
          <a:p>
            <a:r>
              <a:rPr lang="zh-CN" altLang="en-US" sz="2400" b="1" dirty="0">
                <a:solidFill>
                  <a:srgbClr val="FF0000"/>
                </a:solidFill>
              </a:rPr>
              <a:t>采</a:t>
            </a:r>
          </a:p>
        </p:txBody>
      </p:sp>
      <p:graphicFrame>
        <p:nvGraphicFramePr>
          <p:cNvPr id="2" name="对象 1"/>
          <p:cNvGraphicFramePr>
            <a:graphicFrameLocks noChangeAspect="1"/>
          </p:cNvGraphicFramePr>
          <p:nvPr>
            <p:extLst>
              <p:ext uri="{D42A27DB-BD31-4B8C-83A1-F6EECF244321}">
                <p14:modId xmlns:p14="http://schemas.microsoft.com/office/powerpoint/2010/main" val="1376397717"/>
              </p:ext>
            </p:extLst>
          </p:nvPr>
        </p:nvGraphicFramePr>
        <p:xfrm>
          <a:off x="560236" y="1245760"/>
          <a:ext cx="5329237" cy="1185863"/>
        </p:xfrm>
        <a:graphic>
          <a:graphicData uri="http://schemas.openxmlformats.org/presentationml/2006/ole">
            <mc:AlternateContent xmlns:mc="http://schemas.openxmlformats.org/markup-compatibility/2006">
              <mc:Choice xmlns:v="urn:schemas-microsoft-com:vml" Requires="v">
                <p:oleObj spid="_x0000_s82946" name="文档" r:id="rId3" imgW="5329141" imgH="1185223" progId="Word.Document.12">
                  <p:embed/>
                </p:oleObj>
              </mc:Choice>
              <mc:Fallback>
                <p:oleObj name="文档" r:id="rId3" imgW="5329141" imgH="1185223" progId="Word.Document.12">
                  <p:embed/>
                  <p:pic>
                    <p:nvPicPr>
                      <p:cNvPr id="2" name="对象 1"/>
                      <p:cNvPicPr/>
                      <p:nvPr/>
                    </p:nvPicPr>
                    <p:blipFill>
                      <a:blip r:embed="rId4"/>
                      <a:stretch>
                        <a:fillRect/>
                      </a:stretch>
                    </p:blipFill>
                    <p:spPr>
                      <a:xfrm>
                        <a:off x="560236" y="1245760"/>
                        <a:ext cx="5329237" cy="1185863"/>
                      </a:xfrm>
                      <a:prstGeom prst="rect">
                        <a:avLst/>
                      </a:prstGeom>
                    </p:spPr>
                  </p:pic>
                </p:oleObj>
              </mc:Fallback>
            </mc:AlternateContent>
          </a:graphicData>
        </a:graphic>
      </p:graphicFrame>
      <p:sp>
        <p:nvSpPr>
          <p:cNvPr id="7" name="矩形 6"/>
          <p:cNvSpPr>
            <a:spLocks noChangeArrowheads="1"/>
          </p:cNvSpPr>
          <p:nvPr/>
        </p:nvSpPr>
        <p:spPr bwMode="auto">
          <a:xfrm>
            <a:off x="209442" y="2228673"/>
            <a:ext cx="11647294" cy="576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260475" algn="l"/>
                <a:tab pos="2610485" algn="l"/>
                <a:tab pos="3870960" algn="l"/>
              </a:tabLst>
            </a:pPr>
            <a:r>
              <a:rPr lang="en-US" altLang="zh-CN" sz="2400" b="1" kern="100">
                <a:latin typeface="Times New Roman"/>
                <a:ea typeface="黑体"/>
                <a:cs typeface="Courier New"/>
              </a:rPr>
              <a:t>3</a:t>
            </a:r>
            <a:r>
              <a:rPr lang="en-US" altLang="zh-CN" sz="2400" b="1" kern="100">
                <a:latin typeface="Times New Roman"/>
                <a:cs typeface="Courier New"/>
              </a:rPr>
              <a:t>.</a:t>
            </a:r>
            <a:r>
              <a:rPr lang="zh-CN" altLang="zh-CN" sz="2400" b="1" kern="100" dirty="0">
                <a:latin typeface="Times New Roman"/>
                <a:ea typeface="黑体"/>
                <a:cs typeface="Times New Roman"/>
              </a:rPr>
              <a:t>古今异义</a:t>
            </a:r>
            <a:endParaRPr lang="zh-CN" altLang="zh-CN" sz="1050" kern="100" dirty="0">
              <a:effectLst/>
              <a:latin typeface="宋体"/>
              <a:cs typeface="Courier New"/>
            </a:endParaRPr>
          </a:p>
        </p:txBody>
      </p:sp>
      <p:graphicFrame>
        <p:nvGraphicFramePr>
          <p:cNvPr id="8" name="对象 7"/>
          <p:cNvGraphicFramePr>
            <a:graphicFrameLocks noChangeAspect="1"/>
          </p:cNvGraphicFramePr>
          <p:nvPr>
            <p:extLst>
              <p:ext uri="{D42A27DB-BD31-4B8C-83A1-F6EECF244321}">
                <p14:modId xmlns:p14="http://schemas.microsoft.com/office/powerpoint/2010/main" val="4027100838"/>
              </p:ext>
            </p:extLst>
          </p:nvPr>
        </p:nvGraphicFramePr>
        <p:xfrm>
          <a:off x="587375" y="2925763"/>
          <a:ext cx="8256588" cy="3409950"/>
        </p:xfrm>
        <a:graphic>
          <a:graphicData uri="http://schemas.openxmlformats.org/presentationml/2006/ole">
            <mc:AlternateContent xmlns:mc="http://schemas.openxmlformats.org/markup-compatibility/2006">
              <mc:Choice xmlns:v="urn:schemas-microsoft-com:vml" Requires="v">
                <p:oleObj spid="_x0000_s82947" name="文档" r:id="rId5" imgW="8603151" imgH="3557768" progId="Word.Document.12">
                  <p:embed/>
                </p:oleObj>
              </mc:Choice>
              <mc:Fallback>
                <p:oleObj name="文档" r:id="rId5" imgW="8603151" imgH="3557768" progId="Word.Document.12">
                  <p:embed/>
                  <p:pic>
                    <p:nvPicPr>
                      <p:cNvPr id="8" name="对象 7"/>
                      <p:cNvPicPr/>
                      <p:nvPr/>
                    </p:nvPicPr>
                    <p:blipFill>
                      <a:blip r:embed="rId6"/>
                      <a:stretch>
                        <a:fillRect/>
                      </a:stretch>
                    </p:blipFill>
                    <p:spPr>
                      <a:xfrm>
                        <a:off x="587375" y="2925763"/>
                        <a:ext cx="8256588" cy="3409950"/>
                      </a:xfrm>
                      <a:prstGeom prst="rect">
                        <a:avLst/>
                      </a:prstGeom>
                    </p:spPr>
                  </p:pic>
                </p:oleObj>
              </mc:Fallback>
            </mc:AlternateContent>
          </a:graphicData>
        </a:graphic>
      </p:graphicFrame>
      <p:sp>
        <p:nvSpPr>
          <p:cNvPr id="9" name="矩形 8"/>
          <p:cNvSpPr/>
          <p:nvPr/>
        </p:nvSpPr>
        <p:spPr>
          <a:xfrm>
            <a:off x="4405712" y="1180357"/>
            <a:ext cx="494046" cy="461665"/>
          </a:xfrm>
          <a:prstGeom prst="rect">
            <a:avLst/>
          </a:prstGeom>
        </p:spPr>
        <p:txBody>
          <a:bodyPr wrap="none">
            <a:spAutoFit/>
          </a:bodyPr>
          <a:lstStyle/>
          <a:p>
            <a:r>
              <a:rPr lang="zh-CN" altLang="en-US" sz="2400" b="1" dirty="0">
                <a:solidFill>
                  <a:srgbClr val="FF0000"/>
                </a:solidFill>
              </a:rPr>
              <a:t>彩</a:t>
            </a:r>
          </a:p>
        </p:txBody>
      </p:sp>
      <p:sp>
        <p:nvSpPr>
          <p:cNvPr id="10" name="矩形 9"/>
          <p:cNvSpPr/>
          <p:nvPr/>
        </p:nvSpPr>
        <p:spPr>
          <a:xfrm>
            <a:off x="3325574" y="1782289"/>
            <a:ext cx="494046" cy="461665"/>
          </a:xfrm>
          <a:prstGeom prst="rect">
            <a:avLst/>
          </a:prstGeom>
        </p:spPr>
        <p:txBody>
          <a:bodyPr wrap="none">
            <a:spAutoFit/>
          </a:bodyPr>
          <a:lstStyle/>
          <a:p>
            <a:r>
              <a:rPr lang="zh-CN" altLang="en-US" sz="2400" b="1" dirty="0">
                <a:solidFill>
                  <a:srgbClr val="FF0000"/>
                </a:solidFill>
              </a:rPr>
              <a:t>圜</a:t>
            </a:r>
          </a:p>
        </p:txBody>
      </p:sp>
      <p:sp>
        <p:nvSpPr>
          <p:cNvPr id="11" name="矩形 10"/>
          <p:cNvSpPr/>
          <p:nvPr/>
        </p:nvSpPr>
        <p:spPr>
          <a:xfrm>
            <a:off x="4655816" y="1782289"/>
            <a:ext cx="494046" cy="461665"/>
          </a:xfrm>
          <a:prstGeom prst="rect">
            <a:avLst/>
          </a:prstGeom>
        </p:spPr>
        <p:txBody>
          <a:bodyPr wrap="none">
            <a:spAutoFit/>
          </a:bodyPr>
          <a:lstStyle/>
          <a:p>
            <a:r>
              <a:rPr lang="zh-CN" altLang="en-US" sz="2400" b="1" dirty="0">
                <a:solidFill>
                  <a:srgbClr val="FF0000"/>
                </a:solidFill>
              </a:rPr>
              <a:t>圆</a:t>
            </a:r>
          </a:p>
        </p:txBody>
      </p:sp>
      <p:sp>
        <p:nvSpPr>
          <p:cNvPr id="12" name="矩形 11"/>
          <p:cNvSpPr/>
          <p:nvPr/>
        </p:nvSpPr>
        <p:spPr>
          <a:xfrm>
            <a:off x="1392824" y="3429000"/>
            <a:ext cx="1112805" cy="461665"/>
          </a:xfrm>
          <a:prstGeom prst="rect">
            <a:avLst/>
          </a:prstGeom>
        </p:spPr>
        <p:txBody>
          <a:bodyPr wrap="none">
            <a:spAutoFit/>
          </a:bodyPr>
          <a:lstStyle/>
          <a:p>
            <a:r>
              <a:rPr lang="zh-CN" altLang="en-US" sz="2400" b="1" dirty="0">
                <a:solidFill>
                  <a:srgbClr val="FF0000"/>
                </a:solidFill>
              </a:rPr>
              <a:t>到达。</a:t>
            </a:r>
          </a:p>
        </p:txBody>
      </p:sp>
      <p:sp>
        <p:nvSpPr>
          <p:cNvPr id="13" name="矩形 12"/>
          <p:cNvSpPr/>
          <p:nvPr/>
        </p:nvSpPr>
        <p:spPr>
          <a:xfrm>
            <a:off x="1388898" y="5127611"/>
            <a:ext cx="4206601" cy="461665"/>
          </a:xfrm>
          <a:prstGeom prst="rect">
            <a:avLst/>
          </a:prstGeom>
        </p:spPr>
        <p:txBody>
          <a:bodyPr wrap="none">
            <a:spAutoFit/>
          </a:bodyPr>
          <a:lstStyle/>
          <a:p>
            <a:r>
              <a:rPr lang="zh-CN" altLang="en-US" sz="2400" b="1" dirty="0">
                <a:solidFill>
                  <a:srgbClr val="FF0000"/>
                </a:solidFill>
              </a:rPr>
              <a:t>平的方形的，指山石的形状。</a:t>
            </a:r>
          </a:p>
        </p:txBody>
      </p:sp>
    </p:spTree>
    <p:extLst>
      <p:ext uri="{BB962C8B-B14F-4D97-AF65-F5344CB8AC3E}">
        <p14:creationId xmlns:p14="http://schemas.microsoft.com/office/powerpoint/2010/main" val="21455827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linds(horizontal)">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blinds(horizontal)">
                                      <p:cBhvr>
                                        <p:cTn id="17" dur="500"/>
                                        <p:tgtEl>
                                          <p:spTgt spid="10"/>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blinds(horizontal)">
                                      <p:cBhvr>
                                        <p:cTn id="22" dur="500"/>
                                        <p:tgtEl>
                                          <p:spTgt spid="11"/>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blinds(horizontal)">
                                      <p:cBhvr>
                                        <p:cTn id="27" dur="500"/>
                                        <p:tgtEl>
                                          <p:spTgt spid="12"/>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3"/>
                                        </p:tgtEl>
                                        <p:attrNameLst>
                                          <p:attrName>style.visibility</p:attrName>
                                        </p:attrNameLst>
                                      </p:cBhvr>
                                      <p:to>
                                        <p:strVal val="visible"/>
                                      </p:to>
                                    </p:set>
                                    <p:animEffect transition="in" filter="blinds(horizontal)">
                                      <p:cBhvr>
                                        <p:cTn id="32"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9" grpId="0"/>
      <p:bldP spid="10" grpId="0"/>
      <p:bldP spid="11" grpId="0"/>
      <p:bldP spid="12" grpId="0"/>
      <p:bldP spid="13"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226537" y="882103"/>
            <a:ext cx="11647294" cy="576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260475" algn="l"/>
                <a:tab pos="2610485" algn="l"/>
                <a:tab pos="3870960" algn="l"/>
              </a:tabLst>
            </a:pPr>
            <a:r>
              <a:rPr lang="en-US" altLang="zh-CN" sz="2400" b="1" kern="100">
                <a:latin typeface="Times New Roman"/>
                <a:ea typeface="黑体"/>
                <a:cs typeface="Courier New"/>
              </a:rPr>
              <a:t>4</a:t>
            </a:r>
            <a:r>
              <a:rPr lang="en-US" altLang="zh-CN" sz="2400" b="1" kern="100">
                <a:latin typeface="Times New Roman"/>
                <a:cs typeface="Courier New"/>
              </a:rPr>
              <a:t>.</a:t>
            </a:r>
            <a:r>
              <a:rPr lang="zh-CN" altLang="zh-CN" sz="2400" b="1" kern="100" dirty="0">
                <a:latin typeface="Times New Roman"/>
                <a:ea typeface="黑体"/>
                <a:cs typeface="Times New Roman"/>
              </a:rPr>
              <a:t>一词多义</a:t>
            </a:r>
            <a:endParaRPr lang="zh-CN" altLang="zh-CN" sz="1050" kern="100" dirty="0">
              <a:effectLst/>
              <a:latin typeface="宋体"/>
              <a:cs typeface="Courier New"/>
            </a:endParaRPr>
          </a:p>
        </p:txBody>
      </p:sp>
      <p:sp>
        <p:nvSpPr>
          <p:cNvPr id="4" name="矩形 3"/>
          <p:cNvSpPr>
            <a:spLocks noChangeArrowheads="1"/>
          </p:cNvSpPr>
          <p:nvPr/>
        </p:nvSpPr>
        <p:spPr bwMode="auto">
          <a:xfrm>
            <a:off x="550210" y="1402287"/>
            <a:ext cx="11304749" cy="576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260475" algn="l"/>
                <a:tab pos="2610485" algn="l"/>
                <a:tab pos="3870960" algn="l"/>
              </a:tabLst>
            </a:pPr>
            <a:r>
              <a:rPr lang="en-US" altLang="zh-CN" sz="2400" b="1" kern="100">
                <a:latin typeface="Times New Roman"/>
                <a:cs typeface="Courier New"/>
              </a:rPr>
              <a:t>(1)</a:t>
            </a:r>
            <a:r>
              <a:rPr lang="zh-CN" altLang="zh-CN" sz="2400" b="1" kern="100" dirty="0">
                <a:latin typeface="Times New Roman"/>
                <a:cs typeface="Times New Roman"/>
              </a:rPr>
              <a:t>阴</a:t>
            </a:r>
            <a:endParaRPr lang="zh-CN" altLang="zh-CN" sz="1050" kern="100" dirty="0">
              <a:effectLst/>
              <a:latin typeface="宋体"/>
              <a:cs typeface="Courier New"/>
            </a:endParaRPr>
          </a:p>
        </p:txBody>
      </p:sp>
      <p:sp>
        <p:nvSpPr>
          <p:cNvPr id="5" name="矩形 4"/>
          <p:cNvSpPr/>
          <p:nvPr/>
        </p:nvSpPr>
        <p:spPr>
          <a:xfrm>
            <a:off x="3141625" y="2079544"/>
            <a:ext cx="1422184" cy="461665"/>
          </a:xfrm>
          <a:prstGeom prst="rect">
            <a:avLst/>
          </a:prstGeom>
        </p:spPr>
        <p:txBody>
          <a:bodyPr wrap="none">
            <a:spAutoFit/>
          </a:bodyPr>
          <a:lstStyle/>
          <a:p>
            <a:r>
              <a:rPr lang="zh-CN" altLang="en-US" sz="2400" b="1" dirty="0">
                <a:solidFill>
                  <a:srgbClr val="FF0000"/>
                </a:solidFill>
              </a:rPr>
              <a:t>山的北面</a:t>
            </a:r>
          </a:p>
        </p:txBody>
      </p:sp>
      <p:graphicFrame>
        <p:nvGraphicFramePr>
          <p:cNvPr id="2" name="对象 1"/>
          <p:cNvGraphicFramePr>
            <a:graphicFrameLocks noChangeAspect="1"/>
          </p:cNvGraphicFramePr>
          <p:nvPr>
            <p:extLst>
              <p:ext uri="{D42A27DB-BD31-4B8C-83A1-F6EECF244321}">
                <p14:modId xmlns:p14="http://schemas.microsoft.com/office/powerpoint/2010/main" val="2090438039"/>
              </p:ext>
            </p:extLst>
          </p:nvPr>
        </p:nvGraphicFramePr>
        <p:xfrm>
          <a:off x="639763" y="2090495"/>
          <a:ext cx="6427787" cy="3538537"/>
        </p:xfrm>
        <a:graphic>
          <a:graphicData uri="http://schemas.openxmlformats.org/presentationml/2006/ole">
            <mc:AlternateContent xmlns:mc="http://schemas.openxmlformats.org/markup-compatibility/2006">
              <mc:Choice xmlns:v="urn:schemas-microsoft-com:vml" Requires="v">
                <p:oleObj spid="_x0000_s83970" name="文档" r:id="rId3" imgW="6514770" imgH="3598091" progId="Word.Document.12">
                  <p:embed/>
                </p:oleObj>
              </mc:Choice>
              <mc:Fallback>
                <p:oleObj name="文档" r:id="rId3" imgW="6514770" imgH="3598091" progId="Word.Document.12">
                  <p:embed/>
                  <p:pic>
                    <p:nvPicPr>
                      <p:cNvPr id="2" name="对象 1"/>
                      <p:cNvPicPr/>
                      <p:nvPr/>
                    </p:nvPicPr>
                    <p:blipFill>
                      <a:blip r:embed="rId4"/>
                      <a:stretch>
                        <a:fillRect/>
                      </a:stretch>
                    </p:blipFill>
                    <p:spPr>
                      <a:xfrm>
                        <a:off x="639763" y="2090495"/>
                        <a:ext cx="6427787" cy="3538537"/>
                      </a:xfrm>
                      <a:prstGeom prst="rect">
                        <a:avLst/>
                      </a:prstGeom>
                    </p:spPr>
                  </p:pic>
                </p:oleObj>
              </mc:Fallback>
            </mc:AlternateContent>
          </a:graphicData>
        </a:graphic>
      </p:graphicFrame>
      <p:sp>
        <p:nvSpPr>
          <p:cNvPr id="6" name="矩形 5"/>
          <p:cNvSpPr/>
          <p:nvPr/>
        </p:nvSpPr>
        <p:spPr>
          <a:xfrm>
            <a:off x="3738628" y="2672621"/>
            <a:ext cx="2350323" cy="461665"/>
          </a:xfrm>
          <a:prstGeom prst="rect">
            <a:avLst/>
          </a:prstGeom>
        </p:spPr>
        <p:txBody>
          <a:bodyPr wrap="none">
            <a:spAutoFit/>
          </a:bodyPr>
          <a:lstStyle/>
          <a:p>
            <a:r>
              <a:rPr lang="zh-CN" altLang="en-US" sz="2400" b="1" dirty="0">
                <a:solidFill>
                  <a:srgbClr val="FF0000"/>
                </a:solidFill>
              </a:rPr>
              <a:t>阴天，没有阳光</a:t>
            </a:r>
          </a:p>
        </p:txBody>
      </p:sp>
      <p:sp>
        <p:nvSpPr>
          <p:cNvPr id="7" name="矩形 6"/>
          <p:cNvSpPr/>
          <p:nvPr/>
        </p:nvSpPr>
        <p:spPr>
          <a:xfrm>
            <a:off x="4388534" y="3224834"/>
            <a:ext cx="803425" cy="461665"/>
          </a:xfrm>
          <a:prstGeom prst="rect">
            <a:avLst/>
          </a:prstGeom>
        </p:spPr>
        <p:txBody>
          <a:bodyPr wrap="none">
            <a:spAutoFit/>
          </a:bodyPr>
          <a:lstStyle/>
          <a:p>
            <a:r>
              <a:rPr lang="zh-CN" altLang="en-US" sz="2400" b="1" dirty="0">
                <a:solidFill>
                  <a:srgbClr val="FF0000"/>
                </a:solidFill>
              </a:rPr>
              <a:t>暗中</a:t>
            </a:r>
          </a:p>
        </p:txBody>
      </p:sp>
      <p:sp>
        <p:nvSpPr>
          <p:cNvPr id="8" name="矩形 7"/>
          <p:cNvSpPr/>
          <p:nvPr/>
        </p:nvSpPr>
        <p:spPr>
          <a:xfrm>
            <a:off x="3784611" y="3817911"/>
            <a:ext cx="1731564" cy="461665"/>
          </a:xfrm>
          <a:prstGeom prst="rect">
            <a:avLst/>
          </a:prstGeom>
        </p:spPr>
        <p:txBody>
          <a:bodyPr wrap="none">
            <a:spAutoFit/>
          </a:bodyPr>
          <a:lstStyle/>
          <a:p>
            <a:r>
              <a:rPr lang="zh-CN" altLang="en-US" sz="2400" b="1" dirty="0">
                <a:solidFill>
                  <a:srgbClr val="FF0000"/>
                </a:solidFill>
              </a:rPr>
              <a:t>阴影，树荫</a:t>
            </a:r>
          </a:p>
        </p:txBody>
      </p:sp>
      <p:sp>
        <p:nvSpPr>
          <p:cNvPr id="9" name="矩形 8"/>
          <p:cNvSpPr/>
          <p:nvPr/>
        </p:nvSpPr>
        <p:spPr>
          <a:xfrm>
            <a:off x="3797863" y="4410988"/>
            <a:ext cx="1731564" cy="461665"/>
          </a:xfrm>
          <a:prstGeom prst="rect">
            <a:avLst/>
          </a:prstGeom>
        </p:spPr>
        <p:txBody>
          <a:bodyPr wrap="none">
            <a:spAutoFit/>
          </a:bodyPr>
          <a:lstStyle/>
          <a:p>
            <a:r>
              <a:rPr lang="zh-CN" altLang="en-US" sz="2400" b="1" dirty="0">
                <a:solidFill>
                  <a:srgbClr val="FF0000"/>
                </a:solidFill>
              </a:rPr>
              <a:t>阴冷，寒冷</a:t>
            </a:r>
          </a:p>
        </p:txBody>
      </p:sp>
      <p:sp>
        <p:nvSpPr>
          <p:cNvPr id="10" name="矩形 9"/>
          <p:cNvSpPr/>
          <p:nvPr/>
        </p:nvSpPr>
        <p:spPr>
          <a:xfrm>
            <a:off x="4348778" y="4973164"/>
            <a:ext cx="1731564" cy="461665"/>
          </a:xfrm>
          <a:prstGeom prst="rect">
            <a:avLst/>
          </a:prstGeom>
        </p:spPr>
        <p:txBody>
          <a:bodyPr wrap="none">
            <a:spAutoFit/>
          </a:bodyPr>
          <a:lstStyle/>
          <a:p>
            <a:r>
              <a:rPr lang="zh-CN" altLang="en-US" sz="2400" b="1" dirty="0">
                <a:solidFill>
                  <a:srgbClr val="FF0000"/>
                </a:solidFill>
              </a:rPr>
              <a:t>光阴，时间</a:t>
            </a:r>
          </a:p>
        </p:txBody>
      </p:sp>
    </p:spTree>
    <p:extLst>
      <p:ext uri="{BB962C8B-B14F-4D97-AF65-F5344CB8AC3E}">
        <p14:creationId xmlns:p14="http://schemas.microsoft.com/office/powerpoint/2010/main" val="24847642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blinds(horizontal)">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blinds(horizontal)">
                                      <p:cBhvr>
                                        <p:cTn id="22" dur="5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blinds(horizontal)">
                                      <p:cBhvr>
                                        <p:cTn id="27" dur="500"/>
                                        <p:tgtEl>
                                          <p:spTgt spid="9"/>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blinds(horizontal)">
                                      <p:cBhvr>
                                        <p:cTn id="3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P spid="9" grpId="0"/>
      <p:bldP spid="10"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4155503" y="1439892"/>
            <a:ext cx="803425" cy="461665"/>
          </a:xfrm>
          <a:prstGeom prst="rect">
            <a:avLst/>
          </a:prstGeom>
        </p:spPr>
        <p:txBody>
          <a:bodyPr wrap="none">
            <a:spAutoFit/>
          </a:bodyPr>
          <a:lstStyle/>
          <a:p>
            <a:r>
              <a:rPr lang="zh-CN" altLang="en-US" sz="2400" b="1" dirty="0">
                <a:solidFill>
                  <a:srgbClr val="FF0000"/>
                </a:solidFill>
              </a:rPr>
              <a:t>坐在</a:t>
            </a:r>
          </a:p>
        </p:txBody>
      </p:sp>
      <p:graphicFrame>
        <p:nvGraphicFramePr>
          <p:cNvPr id="2" name="对象 1"/>
          <p:cNvGraphicFramePr>
            <a:graphicFrameLocks noChangeAspect="1"/>
          </p:cNvGraphicFramePr>
          <p:nvPr>
            <p:extLst>
              <p:ext uri="{D42A27DB-BD31-4B8C-83A1-F6EECF244321}">
                <p14:modId xmlns:p14="http://schemas.microsoft.com/office/powerpoint/2010/main" val="526383990"/>
              </p:ext>
            </p:extLst>
          </p:nvPr>
        </p:nvGraphicFramePr>
        <p:xfrm>
          <a:off x="509588" y="914400"/>
          <a:ext cx="7627937" cy="3095625"/>
        </p:xfrm>
        <a:graphic>
          <a:graphicData uri="http://schemas.openxmlformats.org/presentationml/2006/ole">
            <mc:AlternateContent xmlns:mc="http://schemas.openxmlformats.org/markup-compatibility/2006">
              <mc:Choice xmlns:v="urn:schemas-microsoft-com:vml" Requires="v">
                <p:oleObj spid="_x0000_s84994" name="文档" r:id="rId3" imgW="7942754" imgH="3234105" progId="Word.Document.12">
                  <p:embed/>
                </p:oleObj>
              </mc:Choice>
              <mc:Fallback>
                <p:oleObj name="文档" r:id="rId3" imgW="7942754" imgH="3234105" progId="Word.Document.12">
                  <p:embed/>
                  <p:pic>
                    <p:nvPicPr>
                      <p:cNvPr id="2" name="对象 1"/>
                      <p:cNvPicPr/>
                      <p:nvPr/>
                    </p:nvPicPr>
                    <p:blipFill>
                      <a:blip r:embed="rId4"/>
                      <a:stretch>
                        <a:fillRect/>
                      </a:stretch>
                    </p:blipFill>
                    <p:spPr>
                      <a:xfrm>
                        <a:off x="509588" y="914400"/>
                        <a:ext cx="7627937" cy="3095625"/>
                      </a:xfrm>
                      <a:prstGeom prst="rect">
                        <a:avLst/>
                      </a:prstGeom>
                    </p:spPr>
                  </p:pic>
                </p:oleObj>
              </mc:Fallback>
            </mc:AlternateContent>
          </a:graphicData>
        </a:graphic>
      </p:graphicFrame>
      <p:graphicFrame>
        <p:nvGraphicFramePr>
          <p:cNvPr id="6" name="对象 5"/>
          <p:cNvGraphicFramePr>
            <a:graphicFrameLocks noChangeAspect="1"/>
          </p:cNvGraphicFramePr>
          <p:nvPr>
            <p:extLst>
              <p:ext uri="{D42A27DB-BD31-4B8C-83A1-F6EECF244321}">
                <p14:modId xmlns:p14="http://schemas.microsoft.com/office/powerpoint/2010/main" val="3284539110"/>
              </p:ext>
            </p:extLst>
          </p:nvPr>
        </p:nvGraphicFramePr>
        <p:xfrm>
          <a:off x="515287" y="3732704"/>
          <a:ext cx="5329237" cy="2370137"/>
        </p:xfrm>
        <a:graphic>
          <a:graphicData uri="http://schemas.openxmlformats.org/presentationml/2006/ole">
            <mc:AlternateContent xmlns:mc="http://schemas.openxmlformats.org/markup-compatibility/2006">
              <mc:Choice xmlns:v="urn:schemas-microsoft-com:vml" Requires="v">
                <p:oleObj spid="_x0000_s84995" name="文档" r:id="rId5" imgW="5329141" imgH="2370446" progId="Word.Document.12">
                  <p:embed/>
                </p:oleObj>
              </mc:Choice>
              <mc:Fallback>
                <p:oleObj name="文档" r:id="rId5" imgW="5329141" imgH="2370446" progId="Word.Document.12">
                  <p:embed/>
                  <p:pic>
                    <p:nvPicPr>
                      <p:cNvPr id="6" name="对象 5"/>
                      <p:cNvPicPr/>
                      <p:nvPr/>
                    </p:nvPicPr>
                    <p:blipFill>
                      <a:blip r:embed="rId6"/>
                      <a:stretch>
                        <a:fillRect/>
                      </a:stretch>
                    </p:blipFill>
                    <p:spPr>
                      <a:xfrm>
                        <a:off x="515287" y="3732704"/>
                        <a:ext cx="5329237" cy="2370137"/>
                      </a:xfrm>
                      <a:prstGeom prst="rect">
                        <a:avLst/>
                      </a:prstGeom>
                    </p:spPr>
                  </p:pic>
                </p:oleObj>
              </mc:Fallback>
            </mc:AlternateContent>
          </a:graphicData>
        </a:graphic>
      </p:graphicFrame>
      <p:sp>
        <p:nvSpPr>
          <p:cNvPr id="7" name="矩形 6"/>
          <p:cNvSpPr/>
          <p:nvPr/>
        </p:nvSpPr>
        <p:spPr>
          <a:xfrm>
            <a:off x="3795457" y="2015320"/>
            <a:ext cx="2350323" cy="461665"/>
          </a:xfrm>
          <a:prstGeom prst="rect">
            <a:avLst/>
          </a:prstGeom>
        </p:spPr>
        <p:txBody>
          <a:bodyPr wrap="none">
            <a:spAutoFit/>
          </a:bodyPr>
          <a:lstStyle/>
          <a:p>
            <a:r>
              <a:rPr lang="zh-CN" altLang="en-US" sz="2400" b="1" dirty="0">
                <a:solidFill>
                  <a:srgbClr val="FF0000"/>
                </a:solidFill>
              </a:rPr>
              <a:t>同“座”，座位</a:t>
            </a:r>
          </a:p>
        </p:txBody>
      </p:sp>
      <p:sp>
        <p:nvSpPr>
          <p:cNvPr id="8" name="矩形 7"/>
          <p:cNvSpPr/>
          <p:nvPr/>
        </p:nvSpPr>
        <p:spPr>
          <a:xfrm>
            <a:off x="5275397" y="2595145"/>
            <a:ext cx="2040943" cy="461665"/>
          </a:xfrm>
          <a:prstGeom prst="rect">
            <a:avLst/>
          </a:prstGeom>
        </p:spPr>
        <p:txBody>
          <a:bodyPr wrap="none">
            <a:spAutoFit/>
          </a:bodyPr>
          <a:lstStyle/>
          <a:p>
            <a:r>
              <a:rPr lang="zh-CN" altLang="en-US" sz="2400" b="1" dirty="0">
                <a:solidFill>
                  <a:srgbClr val="FF0000"/>
                </a:solidFill>
              </a:rPr>
              <a:t>因</a:t>
            </a:r>
            <a:r>
              <a:rPr lang="en-US" altLang="zh-CN" sz="2400" b="1" dirty="0">
                <a:solidFill>
                  <a:srgbClr val="FF0000"/>
                </a:solidFill>
                <a:latin typeface="+mj-ea"/>
                <a:ea typeface="+mj-ea"/>
              </a:rPr>
              <a:t>……</a:t>
            </a:r>
            <a:r>
              <a:rPr lang="zh-CN" altLang="en-US" sz="2400" b="1" dirty="0">
                <a:solidFill>
                  <a:srgbClr val="FF0000"/>
                </a:solidFill>
              </a:rPr>
              <a:t>而获罪</a:t>
            </a:r>
          </a:p>
        </p:txBody>
      </p:sp>
      <p:sp>
        <p:nvSpPr>
          <p:cNvPr id="9" name="矩形 8"/>
          <p:cNvSpPr/>
          <p:nvPr/>
        </p:nvSpPr>
        <p:spPr>
          <a:xfrm>
            <a:off x="4159429" y="3147358"/>
            <a:ext cx="803425" cy="461665"/>
          </a:xfrm>
          <a:prstGeom prst="rect">
            <a:avLst/>
          </a:prstGeom>
        </p:spPr>
        <p:txBody>
          <a:bodyPr wrap="none">
            <a:spAutoFit/>
          </a:bodyPr>
          <a:lstStyle/>
          <a:p>
            <a:r>
              <a:rPr lang="zh-CN" altLang="en-US" sz="2400" b="1" dirty="0">
                <a:solidFill>
                  <a:srgbClr val="FF0000"/>
                </a:solidFill>
              </a:rPr>
              <a:t>因为</a:t>
            </a:r>
          </a:p>
        </p:txBody>
      </p:sp>
      <p:sp>
        <p:nvSpPr>
          <p:cNvPr id="10" name="矩形 9"/>
          <p:cNvSpPr/>
          <p:nvPr/>
        </p:nvSpPr>
        <p:spPr>
          <a:xfrm>
            <a:off x="1875959" y="4320260"/>
            <a:ext cx="803425" cy="461665"/>
          </a:xfrm>
          <a:prstGeom prst="rect">
            <a:avLst/>
          </a:prstGeom>
        </p:spPr>
        <p:txBody>
          <a:bodyPr wrap="none">
            <a:spAutoFit/>
          </a:bodyPr>
          <a:lstStyle/>
          <a:p>
            <a:r>
              <a:rPr lang="zh-CN" altLang="en-US" sz="2400" b="1" dirty="0">
                <a:solidFill>
                  <a:srgbClr val="FF0000"/>
                </a:solidFill>
              </a:rPr>
              <a:t>等到</a:t>
            </a:r>
          </a:p>
        </p:txBody>
      </p:sp>
      <p:sp>
        <p:nvSpPr>
          <p:cNvPr id="11" name="矩形 10"/>
          <p:cNvSpPr/>
          <p:nvPr/>
        </p:nvSpPr>
        <p:spPr>
          <a:xfrm>
            <a:off x="3395655" y="4908940"/>
            <a:ext cx="494046" cy="461665"/>
          </a:xfrm>
          <a:prstGeom prst="rect">
            <a:avLst/>
          </a:prstGeom>
        </p:spPr>
        <p:txBody>
          <a:bodyPr wrap="none">
            <a:spAutoFit/>
          </a:bodyPr>
          <a:lstStyle/>
          <a:p>
            <a:r>
              <a:rPr lang="zh-CN" altLang="en-US" sz="2400" b="1" dirty="0">
                <a:solidFill>
                  <a:srgbClr val="FF0000"/>
                </a:solidFill>
              </a:rPr>
              <a:t>和</a:t>
            </a:r>
          </a:p>
        </p:txBody>
      </p:sp>
      <p:sp>
        <p:nvSpPr>
          <p:cNvPr id="12" name="矩形 11"/>
          <p:cNvSpPr/>
          <p:nvPr/>
        </p:nvSpPr>
        <p:spPr>
          <a:xfrm>
            <a:off x="2755075" y="5474405"/>
            <a:ext cx="1112805" cy="461665"/>
          </a:xfrm>
          <a:prstGeom prst="rect">
            <a:avLst/>
          </a:prstGeom>
        </p:spPr>
        <p:txBody>
          <a:bodyPr wrap="none">
            <a:spAutoFit/>
          </a:bodyPr>
          <a:lstStyle/>
          <a:p>
            <a:r>
              <a:rPr lang="zh-CN" altLang="en-US" sz="2400" b="1" dirty="0">
                <a:solidFill>
                  <a:srgbClr val="FF0000"/>
                </a:solidFill>
              </a:rPr>
              <a:t>比得上</a:t>
            </a:r>
          </a:p>
        </p:txBody>
      </p:sp>
    </p:spTree>
    <p:extLst>
      <p:ext uri="{BB962C8B-B14F-4D97-AF65-F5344CB8AC3E}">
        <p14:creationId xmlns:p14="http://schemas.microsoft.com/office/powerpoint/2010/main" val="27394438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linds(horizontal)">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blinds(horizontal)">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blinds(horizontal)">
                                      <p:cBhvr>
                                        <p:cTn id="22" dur="500"/>
                                        <p:tgtEl>
                                          <p:spTgt spid="9"/>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blinds(horizontal)">
                                      <p:cBhvr>
                                        <p:cTn id="27" dur="500"/>
                                        <p:tgtEl>
                                          <p:spTgt spid="10"/>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blinds(horizontal)">
                                      <p:cBhvr>
                                        <p:cTn id="32" dur="500"/>
                                        <p:tgtEl>
                                          <p:spTgt spid="11"/>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blinds(horizontal)">
                                      <p:cBhvr>
                                        <p:cTn id="3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P spid="8" grpId="0"/>
      <p:bldP spid="9" grpId="0"/>
      <p:bldP spid="10" grpId="0"/>
      <p:bldP spid="11" grpId="0"/>
      <p:bldP spid="12"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4098674" y="2002068"/>
            <a:ext cx="803425" cy="461665"/>
          </a:xfrm>
          <a:prstGeom prst="rect">
            <a:avLst/>
          </a:prstGeom>
        </p:spPr>
        <p:txBody>
          <a:bodyPr wrap="none">
            <a:spAutoFit/>
          </a:bodyPr>
          <a:lstStyle/>
          <a:p>
            <a:r>
              <a:rPr lang="zh-CN" altLang="en-US" sz="2400" b="1">
                <a:solidFill>
                  <a:srgbClr val="FF0000"/>
                </a:solidFill>
              </a:rPr>
              <a:t>道路</a:t>
            </a:r>
            <a:endParaRPr lang="zh-CN" altLang="en-US" sz="2400" b="1" dirty="0">
              <a:solidFill>
                <a:srgbClr val="FF0000"/>
              </a:solidFill>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1100843387"/>
              </p:ext>
            </p:extLst>
          </p:nvPr>
        </p:nvGraphicFramePr>
        <p:xfrm>
          <a:off x="939800" y="1449388"/>
          <a:ext cx="6388100" cy="3554412"/>
        </p:xfrm>
        <a:graphic>
          <a:graphicData uri="http://schemas.openxmlformats.org/presentationml/2006/ole">
            <mc:AlternateContent xmlns:mc="http://schemas.openxmlformats.org/markup-compatibility/2006">
              <mc:Choice xmlns:v="urn:schemas-microsoft-com:vml" Requires="v">
                <p:oleObj spid="_x0000_s86018" name="文档" r:id="rId3" imgW="6474485" imgH="3598091" progId="Word.Document.12">
                  <p:embed/>
                </p:oleObj>
              </mc:Choice>
              <mc:Fallback>
                <p:oleObj name="文档" r:id="rId3" imgW="6474485" imgH="3598091" progId="Word.Document.12">
                  <p:embed/>
                  <p:pic>
                    <p:nvPicPr>
                      <p:cNvPr id="2" name="对象 1"/>
                      <p:cNvPicPr/>
                      <p:nvPr/>
                    </p:nvPicPr>
                    <p:blipFill>
                      <a:blip r:embed="rId4"/>
                      <a:stretch>
                        <a:fillRect/>
                      </a:stretch>
                    </p:blipFill>
                    <p:spPr>
                      <a:xfrm>
                        <a:off x="939800" y="1449388"/>
                        <a:ext cx="6388100" cy="3554412"/>
                      </a:xfrm>
                      <a:prstGeom prst="rect">
                        <a:avLst/>
                      </a:prstGeom>
                    </p:spPr>
                  </p:pic>
                </p:oleObj>
              </mc:Fallback>
            </mc:AlternateContent>
          </a:graphicData>
        </a:graphic>
      </p:graphicFrame>
      <p:sp>
        <p:nvSpPr>
          <p:cNvPr id="6" name="矩形 5"/>
          <p:cNvSpPr/>
          <p:nvPr/>
        </p:nvSpPr>
        <p:spPr>
          <a:xfrm>
            <a:off x="4085422" y="2607289"/>
            <a:ext cx="803425" cy="461665"/>
          </a:xfrm>
          <a:prstGeom prst="rect">
            <a:avLst/>
          </a:prstGeom>
        </p:spPr>
        <p:txBody>
          <a:bodyPr wrap="none">
            <a:spAutoFit/>
          </a:bodyPr>
          <a:lstStyle/>
          <a:p>
            <a:r>
              <a:rPr lang="zh-CN" altLang="en-US" sz="2400" b="1" dirty="0">
                <a:solidFill>
                  <a:srgbClr val="FF0000"/>
                </a:solidFill>
              </a:rPr>
              <a:t>道义</a:t>
            </a:r>
          </a:p>
        </p:txBody>
      </p:sp>
      <p:sp>
        <p:nvSpPr>
          <p:cNvPr id="7" name="矩形 6"/>
          <p:cNvSpPr/>
          <p:nvPr/>
        </p:nvSpPr>
        <p:spPr>
          <a:xfrm>
            <a:off x="4669068" y="3187114"/>
            <a:ext cx="1731564" cy="461665"/>
          </a:xfrm>
          <a:prstGeom prst="rect">
            <a:avLst/>
          </a:prstGeom>
        </p:spPr>
        <p:txBody>
          <a:bodyPr wrap="none">
            <a:spAutoFit/>
          </a:bodyPr>
          <a:lstStyle/>
          <a:p>
            <a:r>
              <a:rPr lang="zh-CN" altLang="en-US" sz="2400" b="1" dirty="0">
                <a:solidFill>
                  <a:srgbClr val="FF0000"/>
                </a:solidFill>
              </a:rPr>
              <a:t>政策，方法</a:t>
            </a:r>
          </a:p>
        </p:txBody>
      </p:sp>
      <p:sp>
        <p:nvSpPr>
          <p:cNvPr id="8" name="矩形 7"/>
          <p:cNvSpPr/>
          <p:nvPr/>
        </p:nvSpPr>
        <p:spPr>
          <a:xfrm>
            <a:off x="4392460" y="3789046"/>
            <a:ext cx="803425" cy="461665"/>
          </a:xfrm>
          <a:prstGeom prst="rect">
            <a:avLst/>
          </a:prstGeom>
        </p:spPr>
        <p:txBody>
          <a:bodyPr wrap="none">
            <a:spAutoFit/>
          </a:bodyPr>
          <a:lstStyle/>
          <a:p>
            <a:r>
              <a:rPr lang="zh-CN" altLang="en-US" sz="2400" b="1" dirty="0">
                <a:solidFill>
                  <a:srgbClr val="FF0000"/>
                </a:solidFill>
              </a:rPr>
              <a:t>取道</a:t>
            </a:r>
          </a:p>
        </p:txBody>
      </p:sp>
      <p:sp>
        <p:nvSpPr>
          <p:cNvPr id="9" name="矩形 8"/>
          <p:cNvSpPr/>
          <p:nvPr/>
        </p:nvSpPr>
        <p:spPr>
          <a:xfrm>
            <a:off x="3492345" y="4368871"/>
            <a:ext cx="803425" cy="461665"/>
          </a:xfrm>
          <a:prstGeom prst="rect">
            <a:avLst/>
          </a:prstGeom>
        </p:spPr>
        <p:txBody>
          <a:bodyPr wrap="none">
            <a:spAutoFit/>
          </a:bodyPr>
          <a:lstStyle/>
          <a:p>
            <a:r>
              <a:rPr lang="zh-CN" altLang="en-US" sz="2400" b="1" dirty="0">
                <a:solidFill>
                  <a:srgbClr val="FF0000"/>
                </a:solidFill>
              </a:rPr>
              <a:t>称道</a:t>
            </a:r>
          </a:p>
        </p:txBody>
      </p:sp>
    </p:spTree>
    <p:extLst>
      <p:ext uri="{BB962C8B-B14F-4D97-AF65-F5344CB8AC3E}">
        <p14:creationId xmlns:p14="http://schemas.microsoft.com/office/powerpoint/2010/main" val="42824599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blinds(horizontal)">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blinds(horizontal)">
                                      <p:cBhvr>
                                        <p:cTn id="22" dur="5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blinds(horizontal)">
                                      <p:cBhvr>
                                        <p:cTn id="2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P spid="9"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4765758" y="1488503"/>
            <a:ext cx="1422184" cy="461665"/>
          </a:xfrm>
          <a:prstGeom prst="rect">
            <a:avLst/>
          </a:prstGeom>
        </p:spPr>
        <p:txBody>
          <a:bodyPr wrap="none">
            <a:spAutoFit/>
          </a:bodyPr>
          <a:lstStyle/>
          <a:p>
            <a:r>
              <a:rPr lang="zh-CN" altLang="en-US" sz="2400" b="1" dirty="0">
                <a:solidFill>
                  <a:srgbClr val="FF0000"/>
                </a:solidFill>
              </a:rPr>
              <a:t>介词，在</a:t>
            </a:r>
          </a:p>
        </p:txBody>
      </p:sp>
      <p:graphicFrame>
        <p:nvGraphicFramePr>
          <p:cNvPr id="2" name="对象 1"/>
          <p:cNvGraphicFramePr>
            <a:graphicFrameLocks noChangeAspect="1"/>
          </p:cNvGraphicFramePr>
          <p:nvPr>
            <p:extLst>
              <p:ext uri="{D42A27DB-BD31-4B8C-83A1-F6EECF244321}">
                <p14:modId xmlns:p14="http://schemas.microsoft.com/office/powerpoint/2010/main" val="2386210085"/>
              </p:ext>
            </p:extLst>
          </p:nvPr>
        </p:nvGraphicFramePr>
        <p:xfrm>
          <a:off x="1058863" y="914400"/>
          <a:ext cx="7118350" cy="5316538"/>
        </p:xfrm>
        <a:graphic>
          <a:graphicData uri="http://schemas.openxmlformats.org/presentationml/2006/ole">
            <mc:AlternateContent xmlns:mc="http://schemas.openxmlformats.org/markup-compatibility/2006">
              <mc:Choice xmlns:v="urn:schemas-microsoft-com:vml" Requires="v">
                <p:oleObj spid="_x0000_s87042" name="文档" r:id="rId3" imgW="7216173" imgH="5397856" progId="Word.Document.12">
                  <p:embed/>
                </p:oleObj>
              </mc:Choice>
              <mc:Fallback>
                <p:oleObj name="文档" r:id="rId3" imgW="7216173" imgH="5397856" progId="Word.Document.12">
                  <p:embed/>
                  <p:pic>
                    <p:nvPicPr>
                      <p:cNvPr id="2" name="对象 1"/>
                      <p:cNvPicPr/>
                      <p:nvPr/>
                    </p:nvPicPr>
                    <p:blipFill>
                      <a:blip r:embed="rId4"/>
                      <a:stretch>
                        <a:fillRect/>
                      </a:stretch>
                    </p:blipFill>
                    <p:spPr>
                      <a:xfrm>
                        <a:off x="1058863" y="914400"/>
                        <a:ext cx="7118350" cy="5316538"/>
                      </a:xfrm>
                      <a:prstGeom prst="rect">
                        <a:avLst/>
                      </a:prstGeom>
                    </p:spPr>
                  </p:pic>
                </p:oleObj>
              </mc:Fallback>
            </mc:AlternateContent>
          </a:graphicData>
        </a:graphic>
      </p:graphicFrame>
      <p:sp>
        <p:nvSpPr>
          <p:cNvPr id="6" name="矩形 5"/>
          <p:cNvSpPr/>
          <p:nvPr/>
        </p:nvSpPr>
        <p:spPr>
          <a:xfrm>
            <a:off x="2935098" y="2067220"/>
            <a:ext cx="2659702" cy="461665"/>
          </a:xfrm>
          <a:prstGeom prst="rect">
            <a:avLst/>
          </a:prstGeom>
        </p:spPr>
        <p:txBody>
          <a:bodyPr wrap="none">
            <a:spAutoFit/>
          </a:bodyPr>
          <a:lstStyle/>
          <a:p>
            <a:r>
              <a:rPr lang="zh-CN" altLang="en-US" sz="2400" b="1" dirty="0">
                <a:solidFill>
                  <a:srgbClr val="FF0000"/>
                </a:solidFill>
              </a:rPr>
              <a:t>连词，表顺承关系</a:t>
            </a:r>
          </a:p>
        </p:txBody>
      </p:sp>
      <p:sp>
        <p:nvSpPr>
          <p:cNvPr id="7" name="矩形 6"/>
          <p:cNvSpPr/>
          <p:nvPr/>
        </p:nvSpPr>
        <p:spPr>
          <a:xfrm>
            <a:off x="3588930" y="2660297"/>
            <a:ext cx="2040943" cy="461665"/>
          </a:xfrm>
          <a:prstGeom prst="rect">
            <a:avLst/>
          </a:prstGeom>
        </p:spPr>
        <p:txBody>
          <a:bodyPr wrap="none">
            <a:spAutoFit/>
          </a:bodyPr>
          <a:lstStyle/>
          <a:p>
            <a:r>
              <a:rPr lang="zh-CN" altLang="en-US" sz="2400" b="1" dirty="0">
                <a:solidFill>
                  <a:srgbClr val="FF0000"/>
                </a:solidFill>
              </a:rPr>
              <a:t>助词，表方位</a:t>
            </a:r>
          </a:p>
        </p:txBody>
      </p:sp>
      <p:sp>
        <p:nvSpPr>
          <p:cNvPr id="8" name="矩形 7"/>
          <p:cNvSpPr/>
          <p:nvPr/>
        </p:nvSpPr>
        <p:spPr>
          <a:xfrm>
            <a:off x="4185933" y="3235725"/>
            <a:ext cx="1731564" cy="461665"/>
          </a:xfrm>
          <a:prstGeom prst="rect">
            <a:avLst/>
          </a:prstGeom>
        </p:spPr>
        <p:txBody>
          <a:bodyPr wrap="none">
            <a:spAutoFit/>
          </a:bodyPr>
          <a:lstStyle/>
          <a:p>
            <a:r>
              <a:rPr lang="zh-CN" altLang="en-US" sz="2400" b="1" dirty="0">
                <a:solidFill>
                  <a:srgbClr val="FF0000"/>
                </a:solidFill>
              </a:rPr>
              <a:t>介词，因为</a:t>
            </a:r>
          </a:p>
        </p:txBody>
      </p:sp>
      <p:sp>
        <p:nvSpPr>
          <p:cNvPr id="9" name="矩形 8"/>
          <p:cNvSpPr/>
          <p:nvPr/>
        </p:nvSpPr>
        <p:spPr>
          <a:xfrm>
            <a:off x="4159429" y="3815550"/>
            <a:ext cx="2040943" cy="461665"/>
          </a:xfrm>
          <a:prstGeom prst="rect">
            <a:avLst/>
          </a:prstGeom>
        </p:spPr>
        <p:txBody>
          <a:bodyPr wrap="none">
            <a:spAutoFit/>
          </a:bodyPr>
          <a:lstStyle/>
          <a:p>
            <a:r>
              <a:rPr lang="zh-CN" altLang="en-US" sz="2400" b="1" dirty="0">
                <a:solidFill>
                  <a:srgbClr val="FF0000"/>
                </a:solidFill>
              </a:rPr>
              <a:t>连词，表并列</a:t>
            </a:r>
          </a:p>
        </p:txBody>
      </p:sp>
      <p:sp>
        <p:nvSpPr>
          <p:cNvPr id="10" name="矩形 9"/>
          <p:cNvSpPr/>
          <p:nvPr/>
        </p:nvSpPr>
        <p:spPr>
          <a:xfrm>
            <a:off x="2965528" y="4382123"/>
            <a:ext cx="2040943" cy="461665"/>
          </a:xfrm>
          <a:prstGeom prst="rect">
            <a:avLst/>
          </a:prstGeom>
        </p:spPr>
        <p:txBody>
          <a:bodyPr wrap="none">
            <a:spAutoFit/>
          </a:bodyPr>
          <a:lstStyle/>
          <a:p>
            <a:r>
              <a:rPr lang="zh-CN" altLang="en-US" sz="2400" b="1" dirty="0">
                <a:solidFill>
                  <a:srgbClr val="FF0000"/>
                </a:solidFill>
              </a:rPr>
              <a:t>介词，拿、用</a:t>
            </a:r>
          </a:p>
        </p:txBody>
      </p:sp>
      <p:sp>
        <p:nvSpPr>
          <p:cNvPr id="11" name="矩形 10"/>
          <p:cNvSpPr/>
          <p:nvPr/>
        </p:nvSpPr>
        <p:spPr>
          <a:xfrm>
            <a:off x="3549174" y="4960840"/>
            <a:ext cx="2350323" cy="461665"/>
          </a:xfrm>
          <a:prstGeom prst="rect">
            <a:avLst/>
          </a:prstGeom>
        </p:spPr>
        <p:txBody>
          <a:bodyPr wrap="none">
            <a:spAutoFit/>
          </a:bodyPr>
          <a:lstStyle/>
          <a:p>
            <a:r>
              <a:rPr lang="zh-CN" altLang="en-US" sz="2400" b="1" dirty="0">
                <a:solidFill>
                  <a:srgbClr val="FF0000"/>
                </a:solidFill>
              </a:rPr>
              <a:t>连词，来、用来</a:t>
            </a:r>
          </a:p>
        </p:txBody>
      </p:sp>
      <p:sp>
        <p:nvSpPr>
          <p:cNvPr id="12" name="矩形 11"/>
          <p:cNvSpPr/>
          <p:nvPr/>
        </p:nvSpPr>
        <p:spPr>
          <a:xfrm>
            <a:off x="3255388" y="5515269"/>
            <a:ext cx="2659702" cy="461665"/>
          </a:xfrm>
          <a:prstGeom prst="rect">
            <a:avLst/>
          </a:prstGeom>
        </p:spPr>
        <p:txBody>
          <a:bodyPr wrap="none">
            <a:spAutoFit/>
          </a:bodyPr>
          <a:lstStyle/>
          <a:p>
            <a:r>
              <a:rPr lang="zh-CN" altLang="en-US" sz="2400" b="1" dirty="0">
                <a:solidFill>
                  <a:srgbClr val="FF0000"/>
                </a:solidFill>
              </a:rPr>
              <a:t>动词，认为、以为</a:t>
            </a:r>
          </a:p>
        </p:txBody>
      </p:sp>
    </p:spTree>
    <p:extLst>
      <p:ext uri="{BB962C8B-B14F-4D97-AF65-F5344CB8AC3E}">
        <p14:creationId xmlns:p14="http://schemas.microsoft.com/office/powerpoint/2010/main" val="22879545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blinds(horizontal)">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blinds(horizontal)">
                                      <p:cBhvr>
                                        <p:cTn id="22" dur="5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blinds(horizontal)">
                                      <p:cBhvr>
                                        <p:cTn id="27" dur="500"/>
                                        <p:tgtEl>
                                          <p:spTgt spid="9"/>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blinds(horizontal)">
                                      <p:cBhvr>
                                        <p:cTn id="32" dur="500"/>
                                        <p:tgtEl>
                                          <p:spTgt spid="10"/>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blinds(horizontal)">
                                      <p:cBhvr>
                                        <p:cTn id="37" dur="500"/>
                                        <p:tgtEl>
                                          <p:spTgt spid="11"/>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12"/>
                                        </p:tgtEl>
                                        <p:attrNameLst>
                                          <p:attrName>style.visibility</p:attrName>
                                        </p:attrNameLst>
                                      </p:cBhvr>
                                      <p:to>
                                        <p:strVal val="visible"/>
                                      </p:to>
                                    </p:set>
                                    <p:animEffect transition="in" filter="blinds(horizontal)">
                                      <p:cBhvr>
                                        <p:cTn id="4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P spid="9" grpId="0"/>
      <p:bldP spid="10" grpId="0"/>
      <p:bldP spid="11" grpId="0"/>
      <p:bldP spid="12"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226537" y="1088701"/>
            <a:ext cx="11647294" cy="576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260475" algn="l"/>
                <a:tab pos="2610485" algn="l"/>
                <a:tab pos="3870960" algn="l"/>
              </a:tabLst>
            </a:pPr>
            <a:r>
              <a:rPr lang="en-US" altLang="zh-CN" sz="2400" b="1" kern="100">
                <a:latin typeface="Times New Roman"/>
                <a:ea typeface="黑体"/>
                <a:cs typeface="Courier New"/>
              </a:rPr>
              <a:t>5</a:t>
            </a:r>
            <a:r>
              <a:rPr lang="en-US" altLang="zh-CN" sz="2400" b="1" kern="100">
                <a:latin typeface="Times New Roman"/>
                <a:cs typeface="Courier New"/>
              </a:rPr>
              <a:t>.</a:t>
            </a:r>
            <a:r>
              <a:rPr lang="zh-CN" altLang="zh-CN" sz="2400" b="1" kern="100" dirty="0">
                <a:latin typeface="Times New Roman"/>
                <a:ea typeface="黑体"/>
                <a:cs typeface="Times New Roman"/>
              </a:rPr>
              <a:t>词类活用</a:t>
            </a:r>
            <a:endParaRPr lang="zh-CN" altLang="zh-CN" sz="1050" kern="100" dirty="0">
              <a:effectLst/>
              <a:latin typeface="宋体"/>
              <a:cs typeface="Courier New"/>
            </a:endParaRPr>
          </a:p>
        </p:txBody>
      </p:sp>
      <p:sp>
        <p:nvSpPr>
          <p:cNvPr id="4" name="矩形 3"/>
          <p:cNvSpPr>
            <a:spLocks noChangeArrowheads="1"/>
          </p:cNvSpPr>
          <p:nvPr/>
        </p:nvSpPr>
        <p:spPr bwMode="auto">
          <a:xfrm>
            <a:off x="191941" y="3419288"/>
            <a:ext cx="11304749" cy="576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260475" algn="l"/>
                <a:tab pos="2610485" algn="l"/>
                <a:tab pos="3870960" algn="l"/>
              </a:tabLst>
            </a:pPr>
            <a:r>
              <a:rPr lang="en-US" altLang="zh-CN" sz="2400" b="1" kern="100" dirty="0">
                <a:latin typeface="Times New Roman"/>
                <a:ea typeface="黑体"/>
                <a:cs typeface="Courier New"/>
              </a:rPr>
              <a:t>6</a:t>
            </a:r>
            <a:r>
              <a:rPr lang="en-US" altLang="zh-CN" sz="2400" b="1" kern="100" dirty="0">
                <a:latin typeface="Times New Roman"/>
                <a:cs typeface="Courier New"/>
              </a:rPr>
              <a:t>.</a:t>
            </a:r>
            <a:r>
              <a:rPr lang="zh-CN" altLang="zh-CN" sz="2400" b="1" kern="100" dirty="0">
                <a:latin typeface="Times New Roman"/>
                <a:ea typeface="黑体"/>
                <a:cs typeface="Times New Roman"/>
              </a:rPr>
              <a:t>文言句式</a:t>
            </a:r>
            <a:endParaRPr lang="zh-CN" altLang="zh-CN" sz="1050" kern="100" dirty="0">
              <a:effectLst/>
              <a:latin typeface="宋体"/>
              <a:cs typeface="Courier New"/>
            </a:endParaRPr>
          </a:p>
        </p:txBody>
      </p:sp>
      <p:sp>
        <p:nvSpPr>
          <p:cNvPr id="5" name="矩形 4"/>
          <p:cNvSpPr/>
          <p:nvPr/>
        </p:nvSpPr>
        <p:spPr>
          <a:xfrm>
            <a:off x="6095366" y="1759325"/>
            <a:ext cx="3587842" cy="461665"/>
          </a:xfrm>
          <a:prstGeom prst="rect">
            <a:avLst/>
          </a:prstGeom>
        </p:spPr>
        <p:txBody>
          <a:bodyPr wrap="none">
            <a:spAutoFit/>
          </a:bodyPr>
          <a:lstStyle/>
          <a:p>
            <a:r>
              <a:rPr lang="zh-CN" altLang="en-US" sz="2400" b="1" dirty="0">
                <a:solidFill>
                  <a:srgbClr val="FF0000"/>
                </a:solidFill>
              </a:rPr>
              <a:t>名词作状语，向西；向东</a:t>
            </a:r>
          </a:p>
        </p:txBody>
      </p:sp>
      <p:graphicFrame>
        <p:nvGraphicFramePr>
          <p:cNvPr id="2" name="对象 1"/>
          <p:cNvGraphicFramePr>
            <a:graphicFrameLocks noChangeAspect="1"/>
          </p:cNvGraphicFramePr>
          <p:nvPr>
            <p:extLst>
              <p:ext uri="{D42A27DB-BD31-4B8C-83A1-F6EECF244321}">
                <p14:modId xmlns:p14="http://schemas.microsoft.com/office/powerpoint/2010/main" val="3789370522"/>
              </p:ext>
            </p:extLst>
          </p:nvPr>
        </p:nvGraphicFramePr>
        <p:xfrm>
          <a:off x="534988" y="1800205"/>
          <a:ext cx="10045700" cy="1933575"/>
        </p:xfrm>
        <a:graphic>
          <a:graphicData uri="http://schemas.openxmlformats.org/presentationml/2006/ole">
            <mc:AlternateContent xmlns:mc="http://schemas.openxmlformats.org/markup-compatibility/2006">
              <mc:Choice xmlns:v="urn:schemas-microsoft-com:vml" Requires="v">
                <p:oleObj spid="_x0000_s88066" name="文档" r:id="rId3" imgW="10457012" imgH="2025861" progId="Word.Document.12">
                  <p:embed/>
                </p:oleObj>
              </mc:Choice>
              <mc:Fallback>
                <p:oleObj name="文档" r:id="rId3" imgW="10457012" imgH="2025861" progId="Word.Document.12">
                  <p:embed/>
                  <p:pic>
                    <p:nvPicPr>
                      <p:cNvPr id="2" name="对象 1"/>
                      <p:cNvPicPr/>
                      <p:nvPr/>
                    </p:nvPicPr>
                    <p:blipFill>
                      <a:blip r:embed="rId4"/>
                      <a:stretch>
                        <a:fillRect/>
                      </a:stretch>
                    </p:blipFill>
                    <p:spPr>
                      <a:xfrm>
                        <a:off x="534988" y="1800205"/>
                        <a:ext cx="10045700" cy="1933575"/>
                      </a:xfrm>
                      <a:prstGeom prst="rect">
                        <a:avLst/>
                      </a:prstGeom>
                    </p:spPr>
                  </p:pic>
                </p:oleObj>
              </mc:Fallback>
            </mc:AlternateContent>
          </a:graphicData>
        </a:graphic>
      </p:graphicFrame>
      <p:sp>
        <p:nvSpPr>
          <p:cNvPr id="6" name="矩形 5"/>
          <p:cNvSpPr>
            <a:spLocks noChangeArrowheads="1"/>
          </p:cNvSpPr>
          <p:nvPr/>
        </p:nvSpPr>
        <p:spPr bwMode="auto">
          <a:xfrm>
            <a:off x="510576" y="3936430"/>
            <a:ext cx="10972278"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260475" algn="l"/>
                <a:tab pos="2610485" algn="l"/>
                <a:tab pos="3870960" algn="l"/>
              </a:tabLst>
            </a:pPr>
            <a:r>
              <a:rPr lang="en-US" altLang="zh-CN" sz="2400" b="1" kern="100" dirty="0">
                <a:latin typeface="Times New Roman"/>
                <a:cs typeface="Courier New"/>
              </a:rPr>
              <a:t>(1)</a:t>
            </a:r>
            <a:r>
              <a:rPr lang="zh-CN" altLang="zh-CN" sz="2400" b="1" kern="100" dirty="0">
                <a:latin typeface="Times New Roman"/>
                <a:cs typeface="Times New Roman"/>
              </a:rPr>
              <a:t>崖限当道者　</a:t>
            </a:r>
            <a:r>
              <a:rPr lang="en-US" altLang="zh-CN" sz="2400" b="1" kern="100" dirty="0">
                <a:latin typeface="Times New Roman"/>
                <a:cs typeface="Times New Roman"/>
              </a:rPr>
              <a:t>____________</a:t>
            </a:r>
            <a:endParaRPr lang="zh-CN" altLang="zh-CN" sz="1050" kern="100" dirty="0">
              <a:latin typeface="宋体"/>
              <a:cs typeface="Courier New"/>
            </a:endParaRPr>
          </a:p>
          <a:p>
            <a:pPr algn="just">
              <a:lnSpc>
                <a:spcPct val="150000"/>
              </a:lnSpc>
              <a:spcAft>
                <a:spcPts val="0"/>
              </a:spcAft>
              <a:tabLst>
                <a:tab pos="1260475" algn="l"/>
                <a:tab pos="2610485" algn="l"/>
                <a:tab pos="3870960" algn="l"/>
              </a:tabLst>
            </a:pPr>
            <a:r>
              <a:rPr lang="en-US" altLang="zh-CN" sz="2400" b="1" kern="100" dirty="0">
                <a:latin typeface="Times New Roman"/>
                <a:cs typeface="Courier New"/>
              </a:rPr>
              <a:t>(2)</a:t>
            </a:r>
            <a:r>
              <a:rPr lang="zh-CN" altLang="zh-CN" sz="2400" b="1" kern="100" dirty="0">
                <a:latin typeface="Times New Roman"/>
                <a:cs typeface="Times New Roman"/>
              </a:rPr>
              <a:t>此东海也　</a:t>
            </a:r>
            <a:r>
              <a:rPr lang="en-US" altLang="zh-CN" sz="2400" b="1" kern="100" dirty="0">
                <a:latin typeface="Times New Roman"/>
                <a:cs typeface="Times New Roman"/>
              </a:rPr>
              <a:t>_________</a:t>
            </a:r>
            <a:endParaRPr lang="zh-CN" altLang="zh-CN" sz="1050" kern="100" dirty="0">
              <a:effectLst/>
              <a:latin typeface="宋体"/>
              <a:cs typeface="Courier New"/>
            </a:endParaRPr>
          </a:p>
        </p:txBody>
      </p:sp>
      <p:sp>
        <p:nvSpPr>
          <p:cNvPr id="7" name="矩形 6"/>
          <p:cNvSpPr/>
          <p:nvPr/>
        </p:nvSpPr>
        <p:spPr>
          <a:xfrm>
            <a:off x="3642825" y="2312646"/>
            <a:ext cx="2659702" cy="461665"/>
          </a:xfrm>
          <a:prstGeom prst="rect">
            <a:avLst/>
          </a:prstGeom>
        </p:spPr>
        <p:txBody>
          <a:bodyPr wrap="none">
            <a:spAutoFit/>
          </a:bodyPr>
          <a:lstStyle/>
          <a:p>
            <a:r>
              <a:rPr lang="zh-CN" altLang="en-US" sz="2400" b="1" dirty="0">
                <a:solidFill>
                  <a:srgbClr val="FF0000"/>
                </a:solidFill>
              </a:rPr>
              <a:t>名词用作动词，照</a:t>
            </a:r>
          </a:p>
        </p:txBody>
      </p:sp>
      <p:sp>
        <p:nvSpPr>
          <p:cNvPr id="8" name="矩形 7"/>
          <p:cNvSpPr/>
          <p:nvPr/>
        </p:nvSpPr>
        <p:spPr>
          <a:xfrm>
            <a:off x="2789514" y="2891363"/>
            <a:ext cx="4206601" cy="461665"/>
          </a:xfrm>
          <a:prstGeom prst="rect">
            <a:avLst/>
          </a:prstGeom>
        </p:spPr>
        <p:txBody>
          <a:bodyPr wrap="none">
            <a:spAutoFit/>
          </a:bodyPr>
          <a:lstStyle/>
          <a:p>
            <a:r>
              <a:rPr lang="zh-CN" altLang="en-US" sz="2400" b="1" dirty="0">
                <a:solidFill>
                  <a:srgbClr val="FF0000"/>
                </a:solidFill>
              </a:rPr>
              <a:t>形容词用作动词，多有；少有</a:t>
            </a:r>
          </a:p>
        </p:txBody>
      </p:sp>
      <p:sp>
        <p:nvSpPr>
          <p:cNvPr id="9" name="矩形 8"/>
          <p:cNvSpPr/>
          <p:nvPr/>
        </p:nvSpPr>
        <p:spPr>
          <a:xfrm>
            <a:off x="2785505" y="4011257"/>
            <a:ext cx="1731564" cy="461665"/>
          </a:xfrm>
          <a:prstGeom prst="rect">
            <a:avLst/>
          </a:prstGeom>
        </p:spPr>
        <p:txBody>
          <a:bodyPr wrap="none">
            <a:spAutoFit/>
          </a:bodyPr>
          <a:lstStyle/>
          <a:p>
            <a:r>
              <a:rPr lang="zh-CN" altLang="en-US" sz="2400" b="1" dirty="0">
                <a:solidFill>
                  <a:srgbClr val="FF0000"/>
                </a:solidFill>
              </a:rPr>
              <a:t>定语后置句</a:t>
            </a:r>
          </a:p>
        </p:txBody>
      </p:sp>
      <p:sp>
        <p:nvSpPr>
          <p:cNvPr id="10" name="矩形 9"/>
          <p:cNvSpPr/>
          <p:nvPr/>
        </p:nvSpPr>
        <p:spPr>
          <a:xfrm>
            <a:off x="2489377" y="4577830"/>
            <a:ext cx="1112805" cy="461665"/>
          </a:xfrm>
          <a:prstGeom prst="rect">
            <a:avLst/>
          </a:prstGeom>
        </p:spPr>
        <p:txBody>
          <a:bodyPr wrap="none">
            <a:spAutoFit/>
          </a:bodyPr>
          <a:lstStyle/>
          <a:p>
            <a:r>
              <a:rPr lang="zh-CN" altLang="en-US" sz="2400" b="1" dirty="0">
                <a:solidFill>
                  <a:srgbClr val="FF0000"/>
                </a:solidFill>
              </a:rPr>
              <a:t>判断句</a:t>
            </a:r>
          </a:p>
        </p:txBody>
      </p:sp>
    </p:spTree>
    <p:extLst>
      <p:ext uri="{BB962C8B-B14F-4D97-AF65-F5344CB8AC3E}">
        <p14:creationId xmlns:p14="http://schemas.microsoft.com/office/powerpoint/2010/main" val="14409071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linds(horizontal)">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blinds(horizontal)">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blinds(horizontal)">
                                      <p:cBhvr>
                                        <p:cTn id="22" dur="500"/>
                                        <p:tgtEl>
                                          <p:spTgt spid="9"/>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blinds(horizontal)">
                                      <p:cBhvr>
                                        <p:cTn id="2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P spid="8" grpId="0"/>
      <p:bldP spid="9" grpId="0"/>
      <p:bldP spid="10"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226537" y="368609"/>
            <a:ext cx="11647294" cy="61373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260475" algn="l"/>
                <a:tab pos="2610485" algn="l"/>
                <a:tab pos="3870960" algn="l"/>
              </a:tabLst>
            </a:pPr>
            <a:r>
              <a:rPr lang="zh-CN" altLang="zh-CN" sz="2400" b="1" kern="100" dirty="0">
                <a:latin typeface="Times New Roman"/>
                <a:ea typeface="黑体"/>
                <a:cs typeface="Times New Roman"/>
              </a:rPr>
              <a:t>二、拓知识</a:t>
            </a:r>
            <a:endParaRPr lang="zh-CN" altLang="zh-CN" sz="1050" kern="100" dirty="0">
              <a:latin typeface="宋体"/>
              <a:cs typeface="Courier New"/>
            </a:endParaRPr>
          </a:p>
          <a:p>
            <a:pPr indent="612140" algn="just">
              <a:lnSpc>
                <a:spcPct val="150000"/>
              </a:lnSpc>
              <a:spcAft>
                <a:spcPts val="0"/>
              </a:spcAft>
              <a:tabLst>
                <a:tab pos="1260475" algn="l"/>
                <a:tab pos="2610485" algn="l"/>
                <a:tab pos="3870960" algn="l"/>
              </a:tabLst>
            </a:pPr>
            <a:r>
              <a:rPr lang="en-US" altLang="zh-CN" sz="2400" b="1" kern="100" dirty="0">
                <a:latin typeface="Times New Roman"/>
                <a:ea typeface="黑体"/>
                <a:cs typeface="Courier New"/>
              </a:rPr>
              <a:t>1</a:t>
            </a:r>
            <a:r>
              <a:rPr lang="en-US" altLang="zh-CN" sz="2400" b="1" kern="100" dirty="0">
                <a:latin typeface="Times New Roman"/>
                <a:cs typeface="Courier New"/>
              </a:rPr>
              <a:t>.</a:t>
            </a:r>
            <a:r>
              <a:rPr lang="zh-CN" altLang="zh-CN" sz="2400" b="1" kern="100" dirty="0">
                <a:latin typeface="Times New Roman"/>
                <a:ea typeface="黑体"/>
                <a:cs typeface="Times New Roman"/>
              </a:rPr>
              <a:t>乌台诗案</a:t>
            </a:r>
            <a:endParaRPr lang="zh-CN" altLang="zh-CN" sz="1050" kern="100" dirty="0">
              <a:latin typeface="宋体"/>
              <a:cs typeface="Courier New"/>
            </a:endParaRPr>
          </a:p>
          <a:p>
            <a:pPr indent="612140" algn="just">
              <a:lnSpc>
                <a:spcPct val="150000"/>
              </a:lnSpc>
              <a:spcAft>
                <a:spcPts val="0"/>
              </a:spcAft>
              <a:tabLst>
                <a:tab pos="1260475" algn="l"/>
                <a:tab pos="2610485" algn="l"/>
                <a:tab pos="3870960" algn="l"/>
              </a:tabLst>
            </a:pPr>
            <a:r>
              <a:rPr lang="en-US" altLang="zh-CN" sz="2400" b="1" kern="100" dirty="0">
                <a:latin typeface="宋体"/>
                <a:cs typeface="Times New Roman"/>
              </a:rPr>
              <a:t>“</a:t>
            </a:r>
            <a:r>
              <a:rPr lang="zh-CN" altLang="zh-CN" sz="2400" b="1" kern="100" dirty="0">
                <a:latin typeface="Times New Roman"/>
                <a:cs typeface="Times New Roman"/>
              </a:rPr>
              <a:t>乌台诗案</a:t>
            </a:r>
            <a:r>
              <a:rPr lang="en-US" altLang="zh-CN" sz="2400" b="1" kern="100" dirty="0">
                <a:latin typeface="宋体"/>
                <a:cs typeface="Times New Roman"/>
              </a:rPr>
              <a:t>”</a:t>
            </a:r>
            <a:r>
              <a:rPr lang="zh-CN" altLang="zh-CN" sz="2400" b="1" kern="100" dirty="0">
                <a:latin typeface="Times New Roman"/>
                <a:cs typeface="Times New Roman"/>
              </a:rPr>
              <a:t>是北宋一场有名的文字狱，苏轼有志于改变北宋积贫积弱的状况，但在思想上和王安石变法革新派发生分歧，于是求为外任，先后在杭州、密州、徐州、湖州等地任职，对于新法实行中的一些疏弊，也</a:t>
            </a:r>
            <a:r>
              <a:rPr lang="zh-CN" altLang="zh-CN" sz="2400" b="1" kern="100" dirty="0">
                <a:latin typeface="宋体"/>
                <a:cs typeface="Times New Roman"/>
              </a:rPr>
              <a:t>“</a:t>
            </a:r>
            <a:r>
              <a:rPr lang="zh-CN" altLang="zh-CN" sz="2400" b="1" kern="100" dirty="0">
                <a:latin typeface="Times New Roman"/>
                <a:cs typeface="Times New Roman"/>
              </a:rPr>
              <a:t>不敢默视</a:t>
            </a:r>
            <a:r>
              <a:rPr lang="zh-CN" altLang="zh-CN" sz="2400" b="1" kern="100" dirty="0">
                <a:latin typeface="宋体"/>
                <a:cs typeface="Times New Roman"/>
              </a:rPr>
              <a:t>”</a:t>
            </a:r>
            <a:r>
              <a:rPr lang="zh-CN" altLang="zh-CN" sz="2400" b="1" kern="100" dirty="0">
                <a:latin typeface="Times New Roman"/>
                <a:cs typeface="Times New Roman"/>
              </a:rPr>
              <a:t>，后因</a:t>
            </a:r>
            <a:r>
              <a:rPr lang="zh-CN" altLang="zh-CN" sz="2400" b="1" kern="100" dirty="0">
                <a:latin typeface="宋体"/>
                <a:cs typeface="Times New Roman"/>
              </a:rPr>
              <a:t>“</a:t>
            </a:r>
            <a:r>
              <a:rPr lang="zh-CN" altLang="zh-CN" sz="2400" b="1" kern="100" dirty="0">
                <a:latin typeface="Times New Roman"/>
                <a:cs typeface="Times New Roman"/>
              </a:rPr>
              <a:t>托事以讽</a:t>
            </a:r>
            <a:r>
              <a:rPr lang="zh-CN" altLang="zh-CN" sz="2400" b="1" kern="100" dirty="0">
                <a:latin typeface="宋体"/>
                <a:cs typeface="Times New Roman"/>
              </a:rPr>
              <a:t>”</a:t>
            </a:r>
            <a:r>
              <a:rPr lang="zh-CN" altLang="zh-CN" sz="2400" b="1" kern="100" dirty="0">
                <a:latin typeface="Times New Roman"/>
                <a:cs typeface="Times New Roman"/>
              </a:rPr>
              <a:t>写了一些与新法有关的诗文，被言官何正臣等人弹劾为</a:t>
            </a:r>
            <a:r>
              <a:rPr lang="zh-CN" altLang="zh-CN" sz="2400" b="1" kern="100" dirty="0">
                <a:latin typeface="宋体"/>
                <a:cs typeface="Times New Roman"/>
              </a:rPr>
              <a:t>“</a:t>
            </a:r>
            <a:r>
              <a:rPr lang="zh-CN" altLang="zh-CN" sz="2400" b="1" kern="100" dirty="0">
                <a:latin typeface="Times New Roman"/>
                <a:cs typeface="Times New Roman"/>
              </a:rPr>
              <a:t>包藏祸心</a:t>
            </a:r>
            <a:r>
              <a:rPr lang="zh-CN" altLang="zh-CN" sz="2400" b="1" kern="100" dirty="0">
                <a:latin typeface="宋体"/>
                <a:cs typeface="Times New Roman"/>
              </a:rPr>
              <a:t>”“</a:t>
            </a:r>
            <a:r>
              <a:rPr lang="zh-CN" altLang="zh-CN" sz="2400" b="1" kern="100" dirty="0">
                <a:latin typeface="Times New Roman"/>
                <a:cs typeface="Times New Roman"/>
              </a:rPr>
              <a:t>指斥乘舆</a:t>
            </a:r>
            <a:r>
              <a:rPr lang="zh-CN" altLang="zh-CN" sz="2400" b="1" kern="100" dirty="0">
                <a:latin typeface="宋体"/>
                <a:cs typeface="Times New Roman"/>
              </a:rPr>
              <a:t>”</a:t>
            </a:r>
            <a:r>
              <a:rPr lang="zh-CN" altLang="zh-CN" sz="2400" b="1" kern="100" dirty="0">
                <a:latin typeface="Times New Roman"/>
                <a:cs typeface="Times New Roman"/>
              </a:rPr>
              <a:t>，于是在湖州任上被突然逮捕送交御史台治罪，在狱中备受诟辱，几乎被置于死地，后来经多方</a:t>
            </a:r>
            <a:r>
              <a:rPr lang="en-US" altLang="zh-CN" sz="2400" b="1" kern="100" dirty="0">
                <a:latin typeface="Times New Roman"/>
                <a:cs typeface="Courier New"/>
              </a:rPr>
              <a:t>(</a:t>
            </a:r>
            <a:r>
              <a:rPr lang="zh-CN" altLang="zh-CN" sz="2400" b="1" kern="100" dirty="0">
                <a:latin typeface="Times New Roman"/>
                <a:cs typeface="Times New Roman"/>
              </a:rPr>
              <a:t>包括王安石</a:t>
            </a:r>
            <a:r>
              <a:rPr lang="en-US" altLang="zh-CN" sz="2400" b="1" kern="100" dirty="0">
                <a:latin typeface="Times New Roman"/>
                <a:cs typeface="Courier New"/>
              </a:rPr>
              <a:t>)</a:t>
            </a:r>
            <a:r>
              <a:rPr lang="zh-CN" altLang="zh-CN" sz="2400" b="1" kern="100" dirty="0">
                <a:latin typeface="Times New Roman"/>
                <a:cs typeface="Times New Roman"/>
              </a:rPr>
              <a:t>营救，被释放，贬为黄州团练副使。受此牵连的有苏辙、司马光等多人。因</a:t>
            </a:r>
            <a:r>
              <a:rPr lang="zh-CN" altLang="zh-CN" sz="2400" b="1" u="sng" kern="100" dirty="0">
                <a:latin typeface="Times New Roman"/>
                <a:ea typeface="黑体"/>
                <a:cs typeface="Times New Roman"/>
              </a:rPr>
              <a:t>御史台又称</a:t>
            </a:r>
            <a:r>
              <a:rPr lang="en-US" altLang="zh-CN" sz="2400" b="1" u="sng" kern="100" dirty="0">
                <a:latin typeface="宋体"/>
                <a:cs typeface="Times New Roman"/>
              </a:rPr>
              <a:t>“</a:t>
            </a:r>
            <a:r>
              <a:rPr lang="zh-CN" altLang="zh-CN" sz="2400" b="1" u="sng" kern="100" dirty="0">
                <a:latin typeface="Times New Roman"/>
                <a:ea typeface="黑体"/>
                <a:cs typeface="Times New Roman"/>
              </a:rPr>
              <a:t>乌台</a:t>
            </a:r>
            <a:r>
              <a:rPr lang="en-US" altLang="zh-CN" sz="2400" b="1" u="sng" kern="100" dirty="0">
                <a:latin typeface="宋体"/>
                <a:cs typeface="Times New Roman"/>
              </a:rPr>
              <a:t>”</a:t>
            </a:r>
            <a:r>
              <a:rPr lang="en-US" altLang="zh-CN" sz="2400" b="1" kern="100" baseline="30000" dirty="0">
                <a:latin typeface="宋体"/>
                <a:cs typeface="Times New Roman"/>
              </a:rPr>
              <a:t>③</a:t>
            </a:r>
            <a:r>
              <a:rPr lang="zh-CN" altLang="zh-CN" sz="2400" b="1" kern="100" dirty="0">
                <a:latin typeface="Times New Roman"/>
                <a:cs typeface="Times New Roman"/>
              </a:rPr>
              <a:t>，所以此次事件被称为</a:t>
            </a:r>
            <a:r>
              <a:rPr lang="zh-CN" altLang="zh-CN" sz="2400" b="1" kern="100" dirty="0">
                <a:latin typeface="宋体"/>
                <a:cs typeface="Times New Roman"/>
              </a:rPr>
              <a:t>“</a:t>
            </a:r>
            <a:r>
              <a:rPr lang="zh-CN" altLang="zh-CN" sz="2400" b="1" kern="100" dirty="0">
                <a:latin typeface="Times New Roman"/>
                <a:cs typeface="Times New Roman"/>
              </a:rPr>
              <a:t>乌台诗案</a:t>
            </a:r>
            <a:r>
              <a:rPr lang="zh-CN" altLang="zh-CN" sz="2400" b="1" kern="100" dirty="0">
                <a:latin typeface="宋体"/>
                <a:cs typeface="Times New Roman"/>
              </a:rPr>
              <a:t>”</a:t>
            </a:r>
            <a:r>
              <a:rPr lang="zh-CN" altLang="zh-CN" sz="2400" b="1" kern="100" dirty="0">
                <a:latin typeface="Times New Roman"/>
                <a:cs typeface="Times New Roman"/>
              </a:rPr>
              <a:t>。</a:t>
            </a:r>
            <a:endParaRPr lang="zh-CN" altLang="zh-CN" sz="1050" kern="100" dirty="0">
              <a:latin typeface="宋体"/>
              <a:cs typeface="Courier New"/>
            </a:endParaRPr>
          </a:p>
          <a:p>
            <a:pPr indent="612140" algn="just">
              <a:lnSpc>
                <a:spcPct val="150000"/>
              </a:lnSpc>
              <a:spcAft>
                <a:spcPts val="0"/>
              </a:spcAft>
              <a:tabLst>
                <a:tab pos="1260475" algn="l"/>
                <a:tab pos="2610485" algn="l"/>
                <a:tab pos="3870960" algn="l"/>
              </a:tabLst>
            </a:pPr>
            <a:r>
              <a:rPr lang="en-US" altLang="zh-CN" sz="2400" b="1" kern="100" dirty="0">
                <a:solidFill>
                  <a:srgbClr val="3366FF"/>
                </a:solidFill>
                <a:latin typeface="Times New Roman"/>
                <a:ea typeface="黑体"/>
                <a:cs typeface="Courier New"/>
              </a:rPr>
              <a:t>[</a:t>
            </a:r>
            <a:r>
              <a:rPr lang="zh-CN" altLang="zh-CN" sz="2400" b="1" kern="100" dirty="0">
                <a:solidFill>
                  <a:srgbClr val="3366FF"/>
                </a:solidFill>
                <a:latin typeface="Times New Roman"/>
                <a:ea typeface="黑体"/>
                <a:cs typeface="Times New Roman"/>
              </a:rPr>
              <a:t>伴读</a:t>
            </a:r>
            <a:r>
              <a:rPr lang="en-US" altLang="zh-CN" sz="2400" b="1" kern="100" dirty="0">
                <a:solidFill>
                  <a:srgbClr val="3366FF"/>
                </a:solidFill>
                <a:latin typeface="Times New Roman"/>
                <a:ea typeface="黑体"/>
                <a:cs typeface="Courier New"/>
              </a:rPr>
              <a:t>] </a:t>
            </a:r>
            <a:r>
              <a:rPr lang="en-US" altLang="zh-CN" sz="2400" b="1" kern="100" dirty="0">
                <a:solidFill>
                  <a:srgbClr val="3366FF"/>
                </a:solidFill>
                <a:latin typeface="宋体"/>
                <a:ea typeface="华文行楷"/>
                <a:cs typeface="Times New Roman"/>
              </a:rPr>
              <a:t>③</a:t>
            </a:r>
            <a:r>
              <a:rPr lang="zh-CN" altLang="zh-CN" sz="2400" b="1" kern="100" dirty="0">
                <a:solidFill>
                  <a:srgbClr val="3366FF"/>
                </a:solidFill>
                <a:latin typeface="Times New Roman"/>
                <a:ea typeface="华文行楷"/>
                <a:cs typeface="Times New Roman"/>
              </a:rPr>
              <a:t>御史台因官署内遍植柏树，柏树上常有乌鸦栖息筑巢，乃称乌台。也戏指御史们都是乌鸦嘴，令人不禁莞尔。</a:t>
            </a:r>
            <a:endParaRPr lang="zh-CN" altLang="zh-CN" sz="1050" kern="100" dirty="0">
              <a:solidFill>
                <a:srgbClr val="3366FF"/>
              </a:solidFill>
              <a:effectLst/>
              <a:latin typeface="宋体"/>
              <a:cs typeface="Courier New"/>
            </a:endParaRPr>
          </a:p>
        </p:txBody>
      </p:sp>
    </p:spTree>
    <p:extLst>
      <p:ext uri="{BB962C8B-B14F-4D97-AF65-F5344CB8AC3E}">
        <p14:creationId xmlns:p14="http://schemas.microsoft.com/office/powerpoint/2010/main" val="33486145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animEffect transition="in" filter="blinds(horizontal)">
                                      <p:cBhvr>
                                        <p:cTn id="7"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226537" y="715403"/>
            <a:ext cx="11647294" cy="5597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260475" algn="l"/>
                <a:tab pos="2610485" algn="l"/>
                <a:tab pos="3870960" algn="l"/>
              </a:tabLst>
            </a:pPr>
            <a:r>
              <a:rPr lang="zh-CN" altLang="zh-CN" sz="2400" b="1" kern="100" dirty="0">
                <a:latin typeface="Times New Roman"/>
                <a:ea typeface="黑体"/>
                <a:cs typeface="Times New Roman"/>
              </a:rPr>
              <a:t>附文白对译</a:t>
            </a:r>
            <a:endParaRPr lang="zh-CN" altLang="zh-CN" sz="1050" kern="100" dirty="0">
              <a:effectLst/>
              <a:latin typeface="宋体"/>
              <a:cs typeface="Courier New"/>
            </a:endParaRPr>
          </a:p>
        </p:txBody>
      </p:sp>
      <p:pic>
        <p:nvPicPr>
          <p:cNvPr id="33794" name="图片 1"/>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71106" y="1448747"/>
            <a:ext cx="11528855" cy="1761351"/>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3795" name="图片 1"/>
          <p:cNvPicPr>
            <a:picLocks noChangeAspect="1" noChangeArrowheads="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78555" y="3248977"/>
            <a:ext cx="11349180" cy="1747040"/>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2" name="对象 1"/>
          <p:cNvGraphicFramePr>
            <a:graphicFrameLocks noChangeAspect="1"/>
          </p:cNvGraphicFramePr>
          <p:nvPr>
            <p:extLst>
              <p:ext uri="{D42A27DB-BD31-4B8C-83A1-F6EECF244321}">
                <p14:modId xmlns:p14="http://schemas.microsoft.com/office/powerpoint/2010/main" val="3460063650"/>
              </p:ext>
            </p:extLst>
          </p:nvPr>
        </p:nvGraphicFramePr>
        <p:xfrm>
          <a:off x="509588" y="5121275"/>
          <a:ext cx="11195050" cy="900113"/>
        </p:xfrm>
        <a:graphic>
          <a:graphicData uri="http://schemas.openxmlformats.org/presentationml/2006/ole">
            <mc:AlternateContent xmlns:mc="http://schemas.openxmlformats.org/markup-compatibility/2006">
              <mc:Choice xmlns:v="urn:schemas-microsoft-com:vml" Requires="v">
                <p:oleObj spid="_x0000_s89090" name="文档" r:id="rId5" imgW="11517389" imgH="925624" progId="Word.Document.12">
                  <p:embed/>
                </p:oleObj>
              </mc:Choice>
              <mc:Fallback>
                <p:oleObj name="文档" r:id="rId5" imgW="11517389" imgH="925624" progId="Word.Document.12">
                  <p:embed/>
                  <p:pic>
                    <p:nvPicPr>
                      <p:cNvPr id="2" name="对象 1"/>
                      <p:cNvPicPr/>
                      <p:nvPr/>
                    </p:nvPicPr>
                    <p:blipFill>
                      <a:blip r:embed="rId6"/>
                      <a:stretch>
                        <a:fillRect/>
                      </a:stretch>
                    </p:blipFill>
                    <p:spPr>
                      <a:xfrm>
                        <a:off x="509588" y="5121275"/>
                        <a:ext cx="11195050" cy="900113"/>
                      </a:xfrm>
                      <a:prstGeom prst="rect">
                        <a:avLst/>
                      </a:prstGeom>
                    </p:spPr>
                  </p:pic>
                </p:oleObj>
              </mc:Fallback>
            </mc:AlternateContent>
          </a:graphicData>
        </a:graphic>
      </p:graphicFrame>
    </p:spTree>
    <p:extLst>
      <p:ext uri="{BB962C8B-B14F-4D97-AF65-F5344CB8AC3E}">
        <p14:creationId xmlns:p14="http://schemas.microsoft.com/office/powerpoint/2010/main" val="8035562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818" name="图片 1"/>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35264" y="985973"/>
            <a:ext cx="11414708" cy="1704281"/>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2" name="对象 1"/>
          <p:cNvGraphicFramePr>
            <a:graphicFrameLocks noChangeAspect="1"/>
          </p:cNvGraphicFramePr>
          <p:nvPr>
            <p:extLst>
              <p:ext uri="{D42A27DB-BD31-4B8C-83A1-F6EECF244321}">
                <p14:modId xmlns:p14="http://schemas.microsoft.com/office/powerpoint/2010/main" val="2716682393"/>
              </p:ext>
            </p:extLst>
          </p:nvPr>
        </p:nvGraphicFramePr>
        <p:xfrm>
          <a:off x="509588" y="2792522"/>
          <a:ext cx="11050587" cy="1411288"/>
        </p:xfrm>
        <a:graphic>
          <a:graphicData uri="http://schemas.openxmlformats.org/presentationml/2006/ole">
            <mc:AlternateContent xmlns:mc="http://schemas.openxmlformats.org/markup-compatibility/2006">
              <mc:Choice xmlns:v="urn:schemas-microsoft-com:vml" Requires="v">
                <p:oleObj spid="_x0000_s90114" name="文档" r:id="rId4" imgW="11367037" imgH="1448021" progId="Word.Document.12">
                  <p:embed/>
                </p:oleObj>
              </mc:Choice>
              <mc:Fallback>
                <p:oleObj name="文档" r:id="rId4" imgW="11367037" imgH="1448021" progId="Word.Document.12">
                  <p:embed/>
                  <p:pic>
                    <p:nvPicPr>
                      <p:cNvPr id="2" name="对象 1"/>
                      <p:cNvPicPr/>
                      <p:nvPr/>
                    </p:nvPicPr>
                    <p:blipFill>
                      <a:blip r:embed="rId5"/>
                      <a:stretch>
                        <a:fillRect/>
                      </a:stretch>
                    </p:blipFill>
                    <p:spPr>
                      <a:xfrm>
                        <a:off x="509588" y="2792522"/>
                        <a:ext cx="11050587" cy="1411288"/>
                      </a:xfrm>
                      <a:prstGeom prst="rect">
                        <a:avLst/>
                      </a:prstGeom>
                    </p:spPr>
                  </p:pic>
                </p:oleObj>
              </mc:Fallback>
            </mc:AlternateContent>
          </a:graphicData>
        </a:graphic>
      </p:graphicFrame>
      <p:pic>
        <p:nvPicPr>
          <p:cNvPr id="34819" name="图片 1"/>
          <p:cNvPicPr>
            <a:picLocks noChangeAspect="1" noChangeArrowheads="1"/>
          </p:cNvPicPr>
          <p:nvPr/>
        </p:nvPicPr>
        <p:blipFill>
          <a:blip r:embed="rId6">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475531" y="3941112"/>
            <a:ext cx="11301691" cy="1648164"/>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7572558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842" name="图片 1"/>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61939" y="705498"/>
            <a:ext cx="11314774" cy="1674325"/>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5843" name="图片 1"/>
          <p:cNvPicPr>
            <a:picLocks noChangeAspect="1" noChangeArrowheads="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78555" y="2462625"/>
            <a:ext cx="11349180" cy="1668228"/>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2" name="对象 1"/>
          <p:cNvGraphicFramePr>
            <a:graphicFrameLocks noChangeAspect="1"/>
          </p:cNvGraphicFramePr>
          <p:nvPr>
            <p:extLst>
              <p:ext uri="{D42A27DB-BD31-4B8C-83A1-F6EECF244321}">
                <p14:modId xmlns:p14="http://schemas.microsoft.com/office/powerpoint/2010/main" val="241483176"/>
              </p:ext>
            </p:extLst>
          </p:nvPr>
        </p:nvGraphicFramePr>
        <p:xfrm>
          <a:off x="509588" y="4262855"/>
          <a:ext cx="11064875" cy="639763"/>
        </p:xfrm>
        <a:graphic>
          <a:graphicData uri="http://schemas.openxmlformats.org/presentationml/2006/ole">
            <mc:AlternateContent xmlns:mc="http://schemas.openxmlformats.org/markup-compatibility/2006">
              <mc:Choice xmlns:v="urn:schemas-microsoft-com:vml" Requires="v">
                <p:oleObj spid="_x0000_s91138" name="文档" r:id="rId5" imgW="11383943" imgH="683328" progId="Word.Document.12">
                  <p:embed/>
                </p:oleObj>
              </mc:Choice>
              <mc:Fallback>
                <p:oleObj name="文档" r:id="rId5" imgW="11383943" imgH="683328" progId="Word.Document.12">
                  <p:embed/>
                  <p:pic>
                    <p:nvPicPr>
                      <p:cNvPr id="2" name="对象 1"/>
                      <p:cNvPicPr/>
                      <p:nvPr/>
                    </p:nvPicPr>
                    <p:blipFill>
                      <a:blip r:embed="rId6"/>
                      <a:stretch>
                        <a:fillRect/>
                      </a:stretch>
                    </p:blipFill>
                    <p:spPr>
                      <a:xfrm>
                        <a:off x="509588" y="4262855"/>
                        <a:ext cx="11064875" cy="639763"/>
                      </a:xfrm>
                      <a:prstGeom prst="rect">
                        <a:avLst/>
                      </a:prstGeom>
                    </p:spPr>
                  </p:pic>
                </p:oleObj>
              </mc:Fallback>
            </mc:AlternateContent>
          </a:graphicData>
        </a:graphic>
      </p:graphicFrame>
      <p:pic>
        <p:nvPicPr>
          <p:cNvPr id="35844" name="图片 1"/>
          <p:cNvPicPr>
            <a:picLocks noChangeAspect="1" noChangeArrowheads="1"/>
          </p:cNvPicPr>
          <p:nvPr/>
        </p:nvPicPr>
        <p:blipFill>
          <a:blip r:embed="rId7">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478503" y="4771019"/>
            <a:ext cx="11112682" cy="1635357"/>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65495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866" name="图片 1"/>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71106" y="609387"/>
            <a:ext cx="11528855" cy="1707979"/>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6867" name="图片 1"/>
          <p:cNvPicPr>
            <a:picLocks noChangeAspect="1" noChangeArrowheads="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09694" y="2335082"/>
            <a:ext cx="11462672" cy="1671641"/>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2" name="对象 1"/>
          <p:cNvGraphicFramePr>
            <a:graphicFrameLocks noChangeAspect="1"/>
          </p:cNvGraphicFramePr>
          <p:nvPr>
            <p:extLst>
              <p:ext uri="{D42A27DB-BD31-4B8C-83A1-F6EECF244321}">
                <p14:modId xmlns:p14="http://schemas.microsoft.com/office/powerpoint/2010/main" val="2581536188"/>
              </p:ext>
            </p:extLst>
          </p:nvPr>
        </p:nvGraphicFramePr>
        <p:xfrm>
          <a:off x="404813" y="4190795"/>
          <a:ext cx="11142662" cy="1385887"/>
        </p:xfrm>
        <a:graphic>
          <a:graphicData uri="http://schemas.openxmlformats.org/presentationml/2006/ole">
            <mc:AlternateContent xmlns:mc="http://schemas.openxmlformats.org/markup-compatibility/2006">
              <mc:Choice xmlns:v="urn:schemas-microsoft-com:vml" Requires="v">
                <p:oleObj spid="_x0000_s92162" name="文档" r:id="rId5" imgW="11468470" imgH="1421739" progId="Word.Document.12">
                  <p:embed/>
                </p:oleObj>
              </mc:Choice>
              <mc:Fallback>
                <p:oleObj name="文档" r:id="rId5" imgW="11468470" imgH="1421739" progId="Word.Document.12">
                  <p:embed/>
                  <p:pic>
                    <p:nvPicPr>
                      <p:cNvPr id="2" name="对象 1"/>
                      <p:cNvPicPr/>
                      <p:nvPr/>
                    </p:nvPicPr>
                    <p:blipFill>
                      <a:blip r:embed="rId6"/>
                      <a:stretch>
                        <a:fillRect/>
                      </a:stretch>
                    </p:blipFill>
                    <p:spPr>
                      <a:xfrm>
                        <a:off x="404813" y="4190795"/>
                        <a:ext cx="11142662" cy="1385887"/>
                      </a:xfrm>
                      <a:prstGeom prst="rect">
                        <a:avLst/>
                      </a:prstGeom>
                    </p:spPr>
                  </p:pic>
                </p:oleObj>
              </mc:Fallback>
            </mc:AlternateContent>
          </a:graphicData>
        </a:graphic>
      </p:graphicFrame>
      <p:pic>
        <p:nvPicPr>
          <p:cNvPr id="36868" name="图片 1"/>
          <p:cNvPicPr>
            <a:picLocks noChangeAspect="1" noChangeArrowheads="1"/>
          </p:cNvPicPr>
          <p:nvPr/>
        </p:nvPicPr>
        <p:blipFill>
          <a:blip r:embed="rId7">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25473" y="5323230"/>
            <a:ext cx="11223809" cy="884381"/>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5497195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890" name="图片 1"/>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35264" y="948853"/>
            <a:ext cx="11349180" cy="1628818"/>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7891" name="图片 1"/>
          <p:cNvPicPr>
            <a:picLocks noChangeAspect="1" noChangeArrowheads="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84688" y="2658959"/>
            <a:ext cx="11301691" cy="797920"/>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2" name="对象 1"/>
          <p:cNvGraphicFramePr>
            <a:graphicFrameLocks noChangeAspect="1"/>
          </p:cNvGraphicFramePr>
          <p:nvPr>
            <p:extLst>
              <p:ext uri="{D42A27DB-BD31-4B8C-83A1-F6EECF244321}">
                <p14:modId xmlns:p14="http://schemas.microsoft.com/office/powerpoint/2010/main" val="2351212082"/>
              </p:ext>
            </p:extLst>
          </p:nvPr>
        </p:nvGraphicFramePr>
        <p:xfrm>
          <a:off x="482600" y="3588257"/>
          <a:ext cx="10999788" cy="1227137"/>
        </p:xfrm>
        <a:graphic>
          <a:graphicData uri="http://schemas.openxmlformats.org/presentationml/2006/ole">
            <mc:AlternateContent xmlns:mc="http://schemas.openxmlformats.org/markup-compatibility/2006">
              <mc:Choice xmlns:v="urn:schemas-microsoft-com:vml" Requires="v">
                <p:oleObj spid="_x0000_s93186" name="文档" r:id="rId5" imgW="11317399" imgH="1307611" progId="Word.Document.12">
                  <p:embed/>
                </p:oleObj>
              </mc:Choice>
              <mc:Fallback>
                <p:oleObj name="文档" r:id="rId5" imgW="11317399" imgH="1307611" progId="Word.Document.12">
                  <p:embed/>
                  <p:pic>
                    <p:nvPicPr>
                      <p:cNvPr id="2" name="对象 1"/>
                      <p:cNvPicPr/>
                      <p:nvPr/>
                    </p:nvPicPr>
                    <p:blipFill>
                      <a:blip r:embed="rId6"/>
                      <a:stretch>
                        <a:fillRect/>
                      </a:stretch>
                    </p:blipFill>
                    <p:spPr>
                      <a:xfrm>
                        <a:off x="482600" y="3588257"/>
                        <a:ext cx="10999788" cy="1227137"/>
                      </a:xfrm>
                      <a:prstGeom prst="rect">
                        <a:avLst/>
                      </a:prstGeom>
                    </p:spPr>
                  </p:pic>
                </p:oleObj>
              </mc:Fallback>
            </mc:AlternateContent>
          </a:graphicData>
        </a:graphic>
      </p:graphicFrame>
      <p:pic>
        <p:nvPicPr>
          <p:cNvPr id="37892" name="图片 1"/>
          <p:cNvPicPr>
            <a:picLocks noChangeAspect="1" noChangeArrowheads="1"/>
          </p:cNvPicPr>
          <p:nvPr/>
        </p:nvPicPr>
        <p:blipFill>
          <a:blip r:embed="rId7">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08760" y="4690895"/>
            <a:ext cx="11401498" cy="898381"/>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3757241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914" name="图片 1"/>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67490" y="1102268"/>
            <a:ext cx="11630668" cy="1752015"/>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8915" name="图片 1"/>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24114" y="2920559"/>
            <a:ext cx="11528855" cy="2668717"/>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856187663"/>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938" name="图片 1"/>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35264" y="852335"/>
            <a:ext cx="11515513" cy="1694639"/>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9939" name="图片 1"/>
          <p:cNvPicPr>
            <a:picLocks noChangeAspect="1" noChangeArrowheads="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18013" y="2644043"/>
            <a:ext cx="11515513" cy="1721324"/>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2" name="对象 1"/>
          <p:cNvGraphicFramePr>
            <a:graphicFrameLocks noChangeAspect="1"/>
          </p:cNvGraphicFramePr>
          <p:nvPr>
            <p:extLst>
              <p:ext uri="{D42A27DB-BD31-4B8C-83A1-F6EECF244321}">
                <p14:modId xmlns:p14="http://schemas.microsoft.com/office/powerpoint/2010/main" val="899654922"/>
              </p:ext>
            </p:extLst>
          </p:nvPr>
        </p:nvGraphicFramePr>
        <p:xfrm>
          <a:off x="469900" y="4617893"/>
          <a:ext cx="11104563" cy="1304925"/>
        </p:xfrm>
        <a:graphic>
          <a:graphicData uri="http://schemas.openxmlformats.org/presentationml/2006/ole">
            <mc:AlternateContent xmlns:mc="http://schemas.openxmlformats.org/markup-compatibility/2006">
              <mc:Choice xmlns:v="urn:schemas-microsoft-com:vml" Requires="v">
                <p:oleObj spid="_x0000_s94210" name="文档" r:id="rId5" imgW="11426027" imgH="1341093" progId="Word.Document.12">
                  <p:embed/>
                </p:oleObj>
              </mc:Choice>
              <mc:Fallback>
                <p:oleObj name="文档" r:id="rId5" imgW="11426027" imgH="1341093" progId="Word.Document.12">
                  <p:embed/>
                  <p:pic>
                    <p:nvPicPr>
                      <p:cNvPr id="2" name="对象 1"/>
                      <p:cNvPicPr/>
                      <p:nvPr/>
                    </p:nvPicPr>
                    <p:blipFill>
                      <a:blip r:embed="rId6"/>
                      <a:stretch>
                        <a:fillRect/>
                      </a:stretch>
                    </p:blipFill>
                    <p:spPr>
                      <a:xfrm>
                        <a:off x="469900" y="4617893"/>
                        <a:ext cx="11104563" cy="1304925"/>
                      </a:xfrm>
                      <a:prstGeom prst="rect">
                        <a:avLst/>
                      </a:prstGeom>
                    </p:spPr>
                  </p:pic>
                </p:oleObj>
              </mc:Fallback>
            </mc:AlternateContent>
          </a:graphicData>
        </a:graphic>
      </p:graphicFrame>
    </p:spTree>
    <p:extLst>
      <p:ext uri="{BB962C8B-B14F-4D97-AF65-F5344CB8AC3E}">
        <p14:creationId xmlns:p14="http://schemas.microsoft.com/office/powerpoint/2010/main" val="21612575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62" name="图片 1"/>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67560" y="842418"/>
            <a:ext cx="11462672" cy="1552239"/>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0963" name="图片 1"/>
          <p:cNvPicPr>
            <a:picLocks noChangeAspect="1" noChangeArrowheads="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402300" y="2484295"/>
            <a:ext cx="11301691" cy="1661248"/>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2" name="对象 1"/>
          <p:cNvGraphicFramePr>
            <a:graphicFrameLocks noChangeAspect="1"/>
          </p:cNvGraphicFramePr>
          <p:nvPr>
            <p:extLst>
              <p:ext uri="{D42A27DB-BD31-4B8C-83A1-F6EECF244321}">
                <p14:modId xmlns:p14="http://schemas.microsoft.com/office/powerpoint/2010/main" val="1899592790"/>
              </p:ext>
            </p:extLst>
          </p:nvPr>
        </p:nvGraphicFramePr>
        <p:xfrm>
          <a:off x="509588" y="4218232"/>
          <a:ext cx="11195050" cy="1344612"/>
        </p:xfrm>
        <a:graphic>
          <a:graphicData uri="http://schemas.openxmlformats.org/presentationml/2006/ole">
            <mc:AlternateContent xmlns:mc="http://schemas.openxmlformats.org/markup-compatibility/2006">
              <mc:Choice xmlns:v="urn:schemas-microsoft-com:vml" Requires="v">
                <p:oleObj spid="_x0000_s95234" name="文档" r:id="rId5" imgW="11517389" imgH="1381776" progId="Word.Document.12">
                  <p:embed/>
                </p:oleObj>
              </mc:Choice>
              <mc:Fallback>
                <p:oleObj name="文档" r:id="rId5" imgW="11517389" imgH="1381776" progId="Word.Document.12">
                  <p:embed/>
                  <p:pic>
                    <p:nvPicPr>
                      <p:cNvPr id="2" name="对象 1"/>
                      <p:cNvPicPr/>
                      <p:nvPr/>
                    </p:nvPicPr>
                    <p:blipFill>
                      <a:blip r:embed="rId6"/>
                      <a:stretch>
                        <a:fillRect/>
                      </a:stretch>
                    </p:blipFill>
                    <p:spPr>
                      <a:xfrm>
                        <a:off x="509588" y="4218232"/>
                        <a:ext cx="11195050" cy="1344612"/>
                      </a:xfrm>
                      <a:prstGeom prst="rect">
                        <a:avLst/>
                      </a:prstGeom>
                    </p:spPr>
                  </p:pic>
                </p:oleObj>
              </mc:Fallback>
            </mc:AlternateContent>
          </a:graphicData>
        </a:graphic>
      </p:graphicFrame>
      <p:pic>
        <p:nvPicPr>
          <p:cNvPr id="40964" name="图片 1"/>
          <p:cNvPicPr>
            <a:picLocks noChangeAspect="1" noChangeArrowheads="1"/>
          </p:cNvPicPr>
          <p:nvPr/>
        </p:nvPicPr>
        <p:blipFill>
          <a:blip r:embed="rId7">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422608" y="5362946"/>
            <a:ext cx="11414708" cy="832324"/>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1203966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a:spLocks noChangeArrowheads="1"/>
          </p:cNvSpPr>
          <p:nvPr/>
        </p:nvSpPr>
        <p:spPr bwMode="auto">
          <a:xfrm>
            <a:off x="1775520" y="1326717"/>
            <a:ext cx="7721295" cy="11137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spcAft>
                <a:spcPts val="0"/>
              </a:spcAft>
              <a:tabLst>
                <a:tab pos="1350645" algn="l"/>
                <a:tab pos="3870960" algn="l"/>
              </a:tabLst>
            </a:pPr>
            <a:r>
              <a:rPr lang="zh-CN" altLang="zh-CN" sz="2400" b="1" kern="100" dirty="0">
                <a:latin typeface="Times New Roman"/>
                <a:ea typeface="华文新魏"/>
                <a:cs typeface="Times New Roman"/>
              </a:rPr>
              <a:t>任务群构建与探究</a:t>
            </a:r>
            <a:endParaRPr lang="zh-CN" altLang="zh-CN" sz="1050" kern="100" dirty="0">
              <a:latin typeface="宋体"/>
              <a:cs typeface="Courier New"/>
            </a:endParaRPr>
          </a:p>
          <a:p>
            <a:pPr algn="ctr">
              <a:lnSpc>
                <a:spcPct val="150000"/>
              </a:lnSpc>
              <a:spcAft>
                <a:spcPts val="0"/>
              </a:spcAft>
              <a:tabLst>
                <a:tab pos="1350645" algn="l"/>
                <a:tab pos="3870960" algn="l"/>
              </a:tabLst>
            </a:pPr>
            <a:r>
              <a:rPr lang="zh-CN" altLang="zh-CN" sz="2400" b="1" kern="100" dirty="0">
                <a:latin typeface="Times New Roman"/>
                <a:ea typeface="黑体"/>
                <a:cs typeface="Times New Roman"/>
              </a:rPr>
              <a:t>文本构建</a:t>
            </a:r>
            <a:endParaRPr lang="zh-CN" altLang="zh-CN" sz="1050" kern="100" dirty="0">
              <a:effectLst/>
              <a:latin typeface="宋体"/>
              <a:cs typeface="Courier New"/>
            </a:endParaRPr>
          </a:p>
        </p:txBody>
      </p:sp>
      <p:pic>
        <p:nvPicPr>
          <p:cNvPr id="3074" name="Picture 2"/>
          <p:cNvPicPr>
            <a:picLocks noChangeAspect="1" noChangeArrowheads="1"/>
          </p:cNvPicPr>
          <p:nvPr/>
        </p:nvPicPr>
        <p:blipFill>
          <a:blip r:embed="rId2"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71381" y="578697"/>
            <a:ext cx="11566527" cy="7220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矩形 5"/>
          <p:cNvSpPr>
            <a:spLocks noChangeArrowheads="1"/>
          </p:cNvSpPr>
          <p:nvPr/>
        </p:nvSpPr>
        <p:spPr bwMode="auto">
          <a:xfrm>
            <a:off x="407368" y="2855979"/>
            <a:ext cx="4490537" cy="5597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350645" algn="l"/>
                <a:tab pos="3870960" algn="l"/>
              </a:tabLst>
            </a:pPr>
            <a:r>
              <a:rPr lang="zh-CN" altLang="zh-CN" sz="2400" b="1" kern="100" dirty="0">
                <a:latin typeface="Times New Roman"/>
                <a:ea typeface="黑体"/>
                <a:cs typeface="Times New Roman"/>
              </a:rPr>
              <a:t>结构图示</a:t>
            </a:r>
            <a:endParaRPr lang="zh-CN" altLang="zh-CN" sz="1050" kern="100" dirty="0">
              <a:effectLst/>
              <a:latin typeface="宋体"/>
              <a:cs typeface="Courier New"/>
            </a:endParaRPr>
          </a:p>
        </p:txBody>
      </p:sp>
      <p:sp>
        <p:nvSpPr>
          <p:cNvPr id="9" name="矩形 8"/>
          <p:cNvSpPr>
            <a:spLocks noChangeArrowheads="1"/>
          </p:cNvSpPr>
          <p:nvPr/>
        </p:nvSpPr>
        <p:spPr bwMode="auto">
          <a:xfrm>
            <a:off x="5812703" y="2903709"/>
            <a:ext cx="6097041" cy="35201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ts val="3900"/>
              </a:lnSpc>
              <a:spcAft>
                <a:spcPts val="0"/>
              </a:spcAft>
              <a:tabLst>
                <a:tab pos="1260475" algn="l"/>
                <a:tab pos="2610485" algn="l"/>
                <a:tab pos="3870960" algn="l"/>
              </a:tabLst>
            </a:pPr>
            <a:r>
              <a:rPr lang="zh-CN" altLang="zh-CN" sz="2400" b="1" kern="100" dirty="0">
                <a:latin typeface="Times New Roman"/>
                <a:ea typeface="黑体"/>
                <a:cs typeface="Times New Roman"/>
              </a:rPr>
              <a:t>主旨归纳</a:t>
            </a:r>
            <a:endParaRPr lang="zh-CN" altLang="zh-CN" sz="1050" kern="100" dirty="0">
              <a:latin typeface="宋体"/>
              <a:cs typeface="Courier New"/>
            </a:endParaRPr>
          </a:p>
          <a:p>
            <a:pPr indent="612140" algn="just">
              <a:lnSpc>
                <a:spcPts val="3900"/>
              </a:lnSpc>
              <a:spcAft>
                <a:spcPts val="0"/>
              </a:spcAft>
              <a:tabLst>
                <a:tab pos="1260475" algn="l"/>
                <a:tab pos="2610485" algn="l"/>
                <a:tab pos="3870960" algn="l"/>
              </a:tabLst>
            </a:pPr>
            <a:r>
              <a:rPr lang="zh-CN" altLang="zh-CN" sz="2400" b="1" kern="100" dirty="0">
                <a:latin typeface="Times New Roman"/>
                <a:cs typeface="Times New Roman"/>
              </a:rPr>
              <a:t>此赋记叙了作者与朋友们月夜泛舟游赤壁的所见所感，以作者的主观感受为线索，通过主客问答的形式，反映了作者由月夜泛舟的舒畅、到怀古伤今的悲咽、再到精神解脱的达观的思想过程，表现了作者虽身处逆境却仍然热爱生活的积极乐观的人生态度。</a:t>
            </a:r>
            <a:endParaRPr lang="zh-CN" altLang="zh-CN" sz="1050" kern="100" dirty="0">
              <a:effectLst/>
              <a:latin typeface="宋体"/>
              <a:cs typeface="Courier New"/>
            </a:endParaRPr>
          </a:p>
        </p:txBody>
      </p:sp>
      <p:sp>
        <p:nvSpPr>
          <p:cNvPr id="7" name="矩形 6"/>
          <p:cNvSpPr>
            <a:spLocks noChangeArrowheads="1"/>
          </p:cNvSpPr>
          <p:nvPr/>
        </p:nvSpPr>
        <p:spPr bwMode="auto">
          <a:xfrm>
            <a:off x="2675563" y="2322358"/>
            <a:ext cx="5976905" cy="5863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spcAft>
                <a:spcPts val="0"/>
              </a:spcAft>
              <a:tabLst>
                <a:tab pos="1260475" algn="l"/>
                <a:tab pos="2610485" algn="l"/>
                <a:tab pos="3870960" algn="l"/>
              </a:tabLst>
            </a:pPr>
            <a:r>
              <a:rPr lang="zh-CN" altLang="zh-CN" sz="2400" b="1" kern="100" dirty="0">
                <a:latin typeface="Times New Roman"/>
                <a:ea typeface="华文新魏"/>
                <a:cs typeface="Times New Roman"/>
              </a:rPr>
              <a:t>赤壁赋</a:t>
            </a:r>
            <a:endParaRPr lang="zh-CN" altLang="zh-CN" sz="1050" kern="100" dirty="0">
              <a:effectLst/>
              <a:latin typeface="宋体"/>
              <a:cs typeface="Courier New"/>
            </a:endParaRPr>
          </a:p>
        </p:txBody>
      </p:sp>
      <p:pic>
        <p:nvPicPr>
          <p:cNvPr id="41986" name="Picture 2"/>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775448" y="3227674"/>
            <a:ext cx="3439904" cy="3207478"/>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189696454"/>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226537" y="692696"/>
            <a:ext cx="11647294" cy="5863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spcAft>
                <a:spcPts val="0"/>
              </a:spcAft>
              <a:tabLst>
                <a:tab pos="1260475" algn="l"/>
                <a:tab pos="2610485" algn="l"/>
                <a:tab pos="3870960" algn="l"/>
              </a:tabLst>
            </a:pPr>
            <a:r>
              <a:rPr lang="en-US" altLang="zh-CN" sz="2400" b="1" kern="100" baseline="30000" dirty="0">
                <a:latin typeface="Times New Roman"/>
                <a:cs typeface="Courier New"/>
              </a:rPr>
              <a:t>*</a:t>
            </a:r>
            <a:r>
              <a:rPr lang="zh-CN" altLang="zh-CN" sz="2400" b="1" kern="100" dirty="0">
                <a:latin typeface="宋体"/>
                <a:ea typeface="华文新魏"/>
                <a:cs typeface="Times New Roman"/>
              </a:rPr>
              <a:t>登泰山记</a:t>
            </a:r>
            <a:endParaRPr lang="zh-CN" altLang="zh-CN" sz="1050" kern="100" dirty="0">
              <a:effectLst/>
              <a:latin typeface="宋体"/>
              <a:cs typeface="Courier New"/>
            </a:endParaRPr>
          </a:p>
        </p:txBody>
      </p:sp>
      <p:sp>
        <p:nvSpPr>
          <p:cNvPr id="4" name="矩形 3"/>
          <p:cNvSpPr>
            <a:spLocks noChangeArrowheads="1"/>
          </p:cNvSpPr>
          <p:nvPr/>
        </p:nvSpPr>
        <p:spPr bwMode="auto">
          <a:xfrm>
            <a:off x="513548" y="1448747"/>
            <a:ext cx="3962245" cy="5597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260475" algn="l"/>
                <a:tab pos="2610485" algn="l"/>
                <a:tab pos="3870960" algn="l"/>
              </a:tabLst>
            </a:pPr>
            <a:r>
              <a:rPr lang="zh-CN" altLang="zh-CN" sz="2400" b="1" kern="100">
                <a:latin typeface="Times New Roman"/>
                <a:ea typeface="黑体"/>
                <a:cs typeface="Times New Roman"/>
              </a:rPr>
              <a:t>结构图示</a:t>
            </a:r>
            <a:endParaRPr lang="zh-CN" altLang="zh-CN" sz="1050" kern="100">
              <a:effectLst/>
              <a:latin typeface="宋体"/>
              <a:cs typeface="Courier New"/>
            </a:endParaRPr>
          </a:p>
        </p:txBody>
      </p:sp>
      <p:pic>
        <p:nvPicPr>
          <p:cNvPr id="43010" name="Picture 2"/>
          <p:cNvPicPr>
            <a:picLocks noChangeAspect="1" noChangeArrowheads="1"/>
          </p:cNvPicPr>
          <p:nvPr/>
        </p:nvPicPr>
        <p:blipFill>
          <a:blip r:embed="rId2"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901165" y="2263597"/>
            <a:ext cx="3892972" cy="3865748"/>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矩形 4"/>
          <p:cNvSpPr>
            <a:spLocks noChangeArrowheads="1"/>
          </p:cNvSpPr>
          <p:nvPr/>
        </p:nvSpPr>
        <p:spPr bwMode="auto">
          <a:xfrm>
            <a:off x="6702373" y="1448747"/>
            <a:ext cx="4794317" cy="44377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260475" algn="l"/>
                <a:tab pos="2610485" algn="l"/>
                <a:tab pos="3870960" algn="l"/>
              </a:tabLst>
            </a:pPr>
            <a:r>
              <a:rPr lang="zh-CN" altLang="zh-CN" sz="2400" b="1" kern="100" dirty="0">
                <a:latin typeface="Times New Roman"/>
                <a:ea typeface="黑体"/>
                <a:cs typeface="Times New Roman"/>
              </a:rPr>
              <a:t>主旨归纳</a:t>
            </a:r>
            <a:endParaRPr lang="zh-CN" altLang="zh-CN" sz="1050" kern="100" dirty="0">
              <a:latin typeface="宋体"/>
              <a:cs typeface="Courier New"/>
            </a:endParaRPr>
          </a:p>
          <a:p>
            <a:pPr indent="612140" algn="just">
              <a:lnSpc>
                <a:spcPct val="150000"/>
              </a:lnSpc>
              <a:spcAft>
                <a:spcPts val="0"/>
              </a:spcAft>
              <a:tabLst>
                <a:tab pos="1260475" algn="l"/>
                <a:tab pos="2610485" algn="l"/>
                <a:tab pos="3870960" algn="l"/>
              </a:tabLst>
            </a:pPr>
            <a:r>
              <a:rPr lang="zh-CN" altLang="zh-CN" sz="2400" b="1" kern="100" dirty="0">
                <a:latin typeface="Times New Roman"/>
                <a:cs typeface="Times New Roman"/>
              </a:rPr>
              <a:t>本文是一篇山水游记，叙述作者偕友人冬日登泰山观日出的经过。文章以精练的语言，生动地描写了泰山雪后初晴的瑰丽景色和日出时的雄浑景象，写出了泰山的神秀壮丽，能唤起人们对泰山的向往，感受到祖国山河的壮美。</a:t>
            </a:r>
            <a:endParaRPr lang="zh-CN" altLang="zh-CN" sz="1050" kern="100" dirty="0">
              <a:effectLst/>
              <a:latin typeface="宋体"/>
              <a:cs typeface="Courier New"/>
            </a:endParaRPr>
          </a:p>
        </p:txBody>
      </p:sp>
    </p:spTree>
    <p:extLst>
      <p:ext uri="{BB962C8B-B14F-4D97-AF65-F5344CB8AC3E}">
        <p14:creationId xmlns:p14="http://schemas.microsoft.com/office/powerpoint/2010/main" val="151906455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335264" y="971500"/>
            <a:ext cx="7721296" cy="44377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indent="612140" algn="just">
              <a:lnSpc>
                <a:spcPct val="150000"/>
              </a:lnSpc>
              <a:spcAft>
                <a:spcPts val="0"/>
              </a:spcAft>
              <a:tabLst>
                <a:tab pos="1260475" algn="l"/>
                <a:tab pos="2610485" algn="l"/>
                <a:tab pos="3870960" algn="l"/>
              </a:tabLst>
            </a:pPr>
            <a:r>
              <a:rPr lang="en-US" altLang="zh-CN" sz="2400" b="1" kern="100" dirty="0">
                <a:latin typeface="Times New Roman"/>
                <a:ea typeface="黑体"/>
                <a:cs typeface="Courier New"/>
              </a:rPr>
              <a:t>2</a:t>
            </a:r>
            <a:r>
              <a:rPr lang="en-US" altLang="zh-CN" sz="2400" b="1" kern="100" dirty="0">
                <a:latin typeface="Times New Roman"/>
                <a:cs typeface="Courier New"/>
              </a:rPr>
              <a:t>.</a:t>
            </a:r>
            <a:r>
              <a:rPr lang="zh-CN" altLang="zh-CN" sz="2400" b="1" kern="100" dirty="0">
                <a:latin typeface="Times New Roman"/>
                <a:ea typeface="黑体"/>
                <a:cs typeface="Times New Roman"/>
              </a:rPr>
              <a:t>干支纪年法</a:t>
            </a:r>
            <a:endParaRPr lang="zh-CN" altLang="zh-CN" sz="1050" kern="100" dirty="0">
              <a:latin typeface="宋体"/>
              <a:cs typeface="Courier New"/>
            </a:endParaRPr>
          </a:p>
          <a:p>
            <a:pPr indent="612140">
              <a:lnSpc>
                <a:spcPct val="150000"/>
              </a:lnSpc>
              <a:tabLst>
                <a:tab pos="1260475" algn="l"/>
                <a:tab pos="2610485" algn="l"/>
                <a:tab pos="3870960" algn="l"/>
              </a:tabLst>
            </a:pPr>
            <a:r>
              <a:rPr lang="en-US" altLang="zh-CN" sz="2400" b="1" kern="100" dirty="0">
                <a:latin typeface="宋体"/>
                <a:cs typeface="Times New Roman"/>
              </a:rPr>
              <a:t>“</a:t>
            </a:r>
            <a:r>
              <a:rPr lang="zh-CN" altLang="zh-CN" sz="2400" b="1" kern="100" dirty="0">
                <a:latin typeface="Times New Roman"/>
                <a:cs typeface="Times New Roman"/>
              </a:rPr>
              <a:t>壬戌之秋</a:t>
            </a:r>
            <a:r>
              <a:rPr lang="en-US" altLang="zh-CN" sz="2400" b="1" kern="100" dirty="0">
                <a:latin typeface="宋体"/>
                <a:cs typeface="Times New Roman"/>
              </a:rPr>
              <a:t>”</a:t>
            </a:r>
            <a:r>
              <a:rPr lang="zh-CN" altLang="zh-CN" sz="2400" b="1" kern="100" dirty="0">
                <a:latin typeface="Times New Roman"/>
                <a:cs typeface="Times New Roman"/>
              </a:rPr>
              <a:t>中的</a:t>
            </a:r>
            <a:r>
              <a:rPr lang="en-US" altLang="zh-CN" sz="2400" b="1" kern="100" dirty="0">
                <a:latin typeface="宋体"/>
                <a:cs typeface="Times New Roman"/>
              </a:rPr>
              <a:t>“</a:t>
            </a:r>
            <a:r>
              <a:rPr lang="zh-CN" altLang="zh-CN" sz="2400" b="1" kern="100" dirty="0">
                <a:latin typeface="Times New Roman"/>
                <a:cs typeface="Times New Roman"/>
              </a:rPr>
              <a:t>壬戌</a:t>
            </a:r>
            <a:r>
              <a:rPr lang="en-US" altLang="zh-CN" sz="2400" b="1" kern="100" dirty="0">
                <a:latin typeface="宋体"/>
                <a:cs typeface="Times New Roman"/>
              </a:rPr>
              <a:t>”</a:t>
            </a:r>
            <a:r>
              <a:rPr lang="zh-CN" altLang="zh-CN" sz="2400" b="1" kern="100" dirty="0">
                <a:latin typeface="Times New Roman"/>
                <a:cs typeface="Times New Roman"/>
              </a:rPr>
              <a:t>是古代采用天干地支的纪年方法。就是把天干和地支按照一定的顺序而不重复地搭配起来作为纪年、纪月、纪日、纪时的代号。天干</a:t>
            </a:r>
            <a:r>
              <a:rPr lang="en-US" altLang="zh-CN" sz="2400" b="1" kern="100" dirty="0">
                <a:latin typeface="Times New Roman"/>
                <a:cs typeface="Courier New"/>
              </a:rPr>
              <a:t>(10</a:t>
            </a:r>
            <a:r>
              <a:rPr lang="zh-CN" altLang="zh-CN" sz="2400" b="1" kern="100" dirty="0">
                <a:latin typeface="Times New Roman"/>
                <a:cs typeface="Times New Roman"/>
              </a:rPr>
              <a:t>个</a:t>
            </a:r>
            <a:r>
              <a:rPr lang="en-US" altLang="zh-CN" sz="2400" b="1" kern="100" dirty="0">
                <a:latin typeface="Times New Roman"/>
                <a:cs typeface="Courier New"/>
              </a:rPr>
              <a:t>)</a:t>
            </a:r>
            <a:r>
              <a:rPr lang="zh-CN" altLang="zh-CN" sz="2400" b="1" kern="100" dirty="0">
                <a:latin typeface="Times New Roman"/>
                <a:cs typeface="Times New Roman"/>
              </a:rPr>
              <a:t>排列顺序为：甲、乙、丙、丁、戊、己、庚、辛、壬、癸。地支</a:t>
            </a:r>
            <a:r>
              <a:rPr lang="en-US" altLang="zh-CN" sz="2400" b="1" kern="100" dirty="0">
                <a:latin typeface="Times New Roman"/>
                <a:cs typeface="Courier New"/>
              </a:rPr>
              <a:t>(12</a:t>
            </a:r>
            <a:r>
              <a:rPr lang="zh-CN" altLang="zh-CN" sz="2400" b="1" kern="100" dirty="0">
                <a:latin typeface="Times New Roman"/>
                <a:cs typeface="Times New Roman"/>
              </a:rPr>
              <a:t>个</a:t>
            </a:r>
            <a:r>
              <a:rPr lang="en-US" altLang="zh-CN" sz="2400" b="1" kern="100" dirty="0">
                <a:latin typeface="Times New Roman"/>
                <a:cs typeface="Courier New"/>
              </a:rPr>
              <a:t>)</a:t>
            </a:r>
            <a:r>
              <a:rPr lang="zh-CN" altLang="zh-CN" sz="2400" b="1" kern="100" dirty="0">
                <a:latin typeface="Times New Roman"/>
                <a:cs typeface="Times New Roman"/>
              </a:rPr>
              <a:t>排列顺序为：子、丑、寅、卯、辰、巳、午、未、申、酉、戌、亥。</a:t>
            </a:r>
            <a:r>
              <a:rPr lang="en-US" altLang="zh-CN" sz="2400" b="1" kern="100" dirty="0">
                <a:latin typeface="Times New Roman"/>
                <a:cs typeface="Courier New"/>
              </a:rPr>
              <a:t>60</a:t>
            </a:r>
            <a:r>
              <a:rPr lang="zh-CN" altLang="zh-CN" sz="2400" b="1" kern="100" dirty="0">
                <a:latin typeface="Times New Roman"/>
                <a:cs typeface="Times New Roman"/>
              </a:rPr>
              <a:t>年一个循环，故有</a:t>
            </a:r>
            <a:r>
              <a:rPr lang="en-US" altLang="zh-CN" sz="2400" b="1" kern="100" dirty="0">
                <a:latin typeface="宋体"/>
                <a:cs typeface="Times New Roman"/>
              </a:rPr>
              <a:t>“</a:t>
            </a:r>
            <a:r>
              <a:rPr lang="zh-CN" altLang="zh-CN" sz="2400" b="1" kern="100" dirty="0">
                <a:latin typeface="Times New Roman"/>
                <a:cs typeface="Times New Roman"/>
              </a:rPr>
              <a:t>六十甲子</a:t>
            </a:r>
            <a:r>
              <a:rPr lang="en-US" altLang="zh-CN" sz="2400" b="1" kern="100" dirty="0">
                <a:latin typeface="宋体"/>
                <a:cs typeface="Times New Roman"/>
              </a:rPr>
              <a:t>”</a:t>
            </a:r>
            <a:r>
              <a:rPr lang="zh-CN" altLang="zh-CN" sz="2400" b="1" kern="100" dirty="0">
                <a:latin typeface="Times New Roman"/>
                <a:cs typeface="Times New Roman"/>
              </a:rPr>
              <a:t>的说法。</a:t>
            </a:r>
            <a:endParaRPr lang="zh-CN" altLang="zh-CN" sz="1050" kern="100" dirty="0">
              <a:effectLst/>
              <a:latin typeface="宋体"/>
              <a:cs typeface="Courier New"/>
            </a:endParaRPr>
          </a:p>
        </p:txBody>
      </p:sp>
      <p:pic>
        <p:nvPicPr>
          <p:cNvPr id="1026" name="Picture 2" descr="D:\梁贺\2019\课件\2019（秋）语文　选修　上册（新教材新标准）\A117.TIF"/>
          <p:cNvPicPr>
            <a:picLocks noChangeAspect="1" noChangeArrowheads="1"/>
          </p:cNvPicPr>
          <p:nvPr/>
        </p:nvPicPr>
        <p:blipFill>
          <a:blip r:embed="rId2" r:link="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8209318" y="1262279"/>
            <a:ext cx="3705811" cy="3705811"/>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053206880"/>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rrowheads="1"/>
          </p:cNvSpPr>
          <p:nvPr/>
        </p:nvSpPr>
        <p:spPr bwMode="auto">
          <a:xfrm>
            <a:off x="397810" y="1179380"/>
            <a:ext cx="11304749" cy="33297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spcAft>
                <a:spcPts val="0"/>
              </a:spcAft>
              <a:tabLst>
                <a:tab pos="1260475" algn="l"/>
                <a:tab pos="2610485" algn="l"/>
                <a:tab pos="3870960" algn="l"/>
              </a:tabLst>
            </a:pPr>
            <a:r>
              <a:rPr lang="zh-CN" altLang="zh-CN" sz="2400" b="1" kern="100" dirty="0">
                <a:latin typeface="Times New Roman"/>
                <a:ea typeface="黑体"/>
                <a:cs typeface="Times New Roman"/>
              </a:rPr>
              <a:t>任务探究</a:t>
            </a:r>
            <a:endParaRPr lang="zh-CN" altLang="zh-CN" sz="1050" kern="100" dirty="0">
              <a:latin typeface="宋体"/>
              <a:cs typeface="Courier New"/>
            </a:endParaRPr>
          </a:p>
          <a:p>
            <a:pPr algn="ctr">
              <a:lnSpc>
                <a:spcPct val="150000"/>
              </a:lnSpc>
              <a:spcAft>
                <a:spcPts val="0"/>
              </a:spcAft>
              <a:tabLst>
                <a:tab pos="1260475" algn="l"/>
                <a:tab pos="2610485" algn="l"/>
                <a:tab pos="3870960" algn="l"/>
              </a:tabLst>
            </a:pPr>
            <a:r>
              <a:rPr lang="zh-CN" altLang="zh-CN" sz="2400" b="1" kern="100" dirty="0">
                <a:latin typeface="宋体"/>
                <a:ea typeface="黑体"/>
                <a:cs typeface="Times New Roman"/>
              </a:rPr>
              <a:t>任务探究一　月照为玉，日出为明——赏析散文写景</a:t>
            </a:r>
            <a:endParaRPr lang="zh-CN" altLang="zh-CN" sz="1050" kern="100" dirty="0">
              <a:latin typeface="宋体"/>
              <a:cs typeface="Courier New"/>
            </a:endParaRPr>
          </a:p>
          <a:p>
            <a:pPr algn="ctr">
              <a:lnSpc>
                <a:spcPct val="150000"/>
              </a:lnSpc>
              <a:spcAft>
                <a:spcPts val="0"/>
              </a:spcAft>
              <a:tabLst>
                <a:tab pos="1260475" algn="l"/>
                <a:tab pos="2610485" algn="l"/>
                <a:tab pos="3870960" algn="l"/>
              </a:tabLst>
            </a:pPr>
            <a:r>
              <a:rPr lang="zh-CN" altLang="zh-CN" sz="2400" b="1" kern="100" dirty="0">
                <a:latin typeface="Times New Roman"/>
                <a:ea typeface="黑体"/>
                <a:cs typeface="Times New Roman"/>
              </a:rPr>
              <a:t>任务导引</a:t>
            </a:r>
            <a:endParaRPr lang="zh-CN" altLang="zh-CN" sz="1050" kern="100" dirty="0">
              <a:latin typeface="宋体"/>
              <a:cs typeface="Courier New"/>
            </a:endParaRPr>
          </a:p>
          <a:p>
            <a:pPr indent="612140" algn="just">
              <a:lnSpc>
                <a:spcPct val="150000"/>
              </a:lnSpc>
              <a:spcAft>
                <a:spcPts val="0"/>
              </a:spcAft>
              <a:tabLst>
                <a:tab pos="1260475" algn="l"/>
                <a:tab pos="2610485" algn="l"/>
                <a:tab pos="3870960" algn="l"/>
              </a:tabLst>
            </a:pPr>
            <a:r>
              <a:rPr lang="zh-CN" altLang="zh-CN" sz="2400" b="1" kern="100" dirty="0">
                <a:latin typeface="Times New Roman"/>
                <a:ea typeface="楷体_GB2312"/>
                <a:cs typeface="Times New Roman"/>
              </a:rPr>
              <a:t>古人把太阳形容为</a:t>
            </a:r>
            <a:r>
              <a:rPr lang="en-US" altLang="zh-CN" sz="2400" b="1" kern="100" dirty="0">
                <a:latin typeface="宋体"/>
                <a:cs typeface="Times New Roman"/>
              </a:rPr>
              <a:t>“</a:t>
            </a:r>
            <a:r>
              <a:rPr lang="zh-CN" altLang="zh-CN" sz="2400" b="1" kern="100" dirty="0">
                <a:latin typeface="Times New Roman"/>
                <a:ea typeface="楷体_GB2312"/>
                <a:cs typeface="Times New Roman"/>
              </a:rPr>
              <a:t>金乌</a:t>
            </a:r>
            <a:r>
              <a:rPr lang="en-US" altLang="zh-CN" sz="2400" b="1" kern="100" dirty="0">
                <a:latin typeface="宋体"/>
                <a:cs typeface="Times New Roman"/>
              </a:rPr>
              <a:t>”</a:t>
            </a:r>
            <a:r>
              <a:rPr lang="zh-CN" altLang="zh-CN" sz="2400" b="1" kern="100" dirty="0">
                <a:latin typeface="Times New Roman"/>
                <a:ea typeface="楷体_GB2312"/>
                <a:cs typeface="Times New Roman"/>
              </a:rPr>
              <a:t>，把月亮形容为</a:t>
            </a:r>
            <a:r>
              <a:rPr lang="en-US" altLang="zh-CN" sz="2400" b="1" kern="100" dirty="0">
                <a:latin typeface="宋体"/>
                <a:cs typeface="Times New Roman"/>
              </a:rPr>
              <a:t>“</a:t>
            </a:r>
            <a:r>
              <a:rPr lang="zh-CN" altLang="zh-CN" sz="2400" b="1" kern="100" dirty="0">
                <a:latin typeface="Times New Roman"/>
                <a:ea typeface="楷体_GB2312"/>
                <a:cs typeface="Times New Roman"/>
              </a:rPr>
              <a:t>玉兔</a:t>
            </a:r>
            <a:r>
              <a:rPr lang="en-US" altLang="zh-CN" sz="2400" b="1" kern="100" dirty="0">
                <a:latin typeface="宋体"/>
                <a:cs typeface="Times New Roman"/>
              </a:rPr>
              <a:t>”</a:t>
            </a:r>
            <a:r>
              <a:rPr lang="zh-CN" altLang="zh-CN" sz="2400" b="1" kern="100" dirty="0">
                <a:latin typeface="Times New Roman"/>
                <a:ea typeface="楷体_GB2312"/>
                <a:cs typeface="Times New Roman"/>
              </a:rPr>
              <a:t>。玉兔东升，金乌西坠。日出为明堂，月照为玉堂。两篇文章在描写</a:t>
            </a:r>
            <a:r>
              <a:rPr lang="en-US" altLang="zh-CN" sz="2400" b="1" kern="100" dirty="0">
                <a:latin typeface="宋体"/>
                <a:cs typeface="Times New Roman"/>
              </a:rPr>
              <a:t>“</a:t>
            </a:r>
            <a:r>
              <a:rPr lang="zh-CN" altLang="zh-CN" sz="2400" b="1" kern="100" dirty="0">
                <a:latin typeface="Times New Roman"/>
                <a:ea typeface="楷体_GB2312"/>
                <a:cs typeface="Times New Roman"/>
              </a:rPr>
              <a:t>月出</a:t>
            </a:r>
            <a:r>
              <a:rPr lang="en-US" altLang="zh-CN" sz="2400" b="1" kern="100" dirty="0">
                <a:latin typeface="宋体"/>
                <a:cs typeface="Times New Roman"/>
              </a:rPr>
              <a:t>”</a:t>
            </a:r>
            <a:r>
              <a:rPr lang="zh-CN" altLang="zh-CN" sz="2400" b="1" kern="100" dirty="0">
                <a:latin typeface="Times New Roman"/>
                <a:ea typeface="楷体_GB2312"/>
                <a:cs typeface="Times New Roman"/>
              </a:rPr>
              <a:t>和</a:t>
            </a:r>
            <a:r>
              <a:rPr lang="en-US" altLang="zh-CN" sz="2400" b="1" kern="100" dirty="0">
                <a:latin typeface="宋体"/>
                <a:cs typeface="Times New Roman"/>
              </a:rPr>
              <a:t>“</a:t>
            </a:r>
            <a:r>
              <a:rPr lang="zh-CN" altLang="zh-CN" sz="2400" b="1" kern="100" dirty="0">
                <a:latin typeface="Times New Roman"/>
                <a:ea typeface="楷体_GB2312"/>
                <a:cs typeface="Times New Roman"/>
              </a:rPr>
              <a:t>日出</a:t>
            </a:r>
            <a:r>
              <a:rPr lang="en-US" altLang="zh-CN" sz="2400" b="1" kern="100" dirty="0">
                <a:latin typeface="宋体"/>
                <a:cs typeface="Times New Roman"/>
              </a:rPr>
              <a:t>”</a:t>
            </a:r>
            <a:r>
              <a:rPr lang="zh-CN" altLang="zh-CN" sz="2400" b="1" kern="100" dirty="0">
                <a:latin typeface="Times New Roman"/>
                <a:ea typeface="楷体_GB2312"/>
                <a:cs typeface="Times New Roman"/>
              </a:rPr>
              <a:t>的景象时笔法各异，各有千秋，值得我们细细探究和鉴赏。</a:t>
            </a:r>
            <a:endParaRPr lang="zh-CN" altLang="zh-CN" sz="1050" kern="100" dirty="0">
              <a:effectLst/>
              <a:latin typeface="宋体"/>
              <a:cs typeface="Courier New"/>
            </a:endParaRPr>
          </a:p>
        </p:txBody>
      </p:sp>
    </p:spTree>
    <p:extLst>
      <p:ext uri="{BB962C8B-B14F-4D97-AF65-F5344CB8AC3E}">
        <p14:creationId xmlns:p14="http://schemas.microsoft.com/office/powerpoint/2010/main" val="3074744000"/>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226537" y="758956"/>
            <a:ext cx="11647294" cy="11302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spcAft>
                <a:spcPts val="0"/>
              </a:spcAft>
              <a:tabLst>
                <a:tab pos="1260475" algn="l"/>
                <a:tab pos="2610485" algn="l"/>
                <a:tab pos="3870960" algn="l"/>
              </a:tabLst>
            </a:pPr>
            <a:r>
              <a:rPr lang="zh-CN" altLang="zh-CN" sz="2400" b="1" kern="100">
                <a:latin typeface="Times New Roman"/>
                <a:ea typeface="黑体"/>
                <a:cs typeface="Times New Roman"/>
              </a:rPr>
              <a:t>任务设计</a:t>
            </a:r>
            <a:endParaRPr lang="zh-CN" altLang="zh-CN" sz="1050" kern="100">
              <a:latin typeface="宋体"/>
              <a:cs typeface="Courier New"/>
            </a:endParaRPr>
          </a:p>
          <a:p>
            <a:pPr algn="just">
              <a:lnSpc>
                <a:spcPct val="150000"/>
              </a:lnSpc>
              <a:spcAft>
                <a:spcPts val="0"/>
              </a:spcAft>
              <a:tabLst>
                <a:tab pos="1260475" algn="l"/>
                <a:tab pos="2610485" algn="l"/>
                <a:tab pos="3870960" algn="l"/>
              </a:tabLst>
            </a:pPr>
            <a:r>
              <a:rPr lang="en-US" altLang="zh-CN" sz="2400" b="1" kern="100" dirty="0">
                <a:latin typeface="Times New Roman"/>
                <a:cs typeface="Courier New"/>
              </a:rPr>
              <a:t>1.</a:t>
            </a:r>
            <a:r>
              <a:rPr lang="zh-CN" altLang="zh-CN" sz="2400" b="1" kern="100" dirty="0">
                <a:latin typeface="Times New Roman"/>
                <a:cs typeface="Times New Roman"/>
              </a:rPr>
              <a:t>两篇文章分别是</a:t>
            </a:r>
            <a:r>
              <a:rPr lang="zh-CN" altLang="zh-CN" sz="2400" b="1" u="sng" kern="100" dirty="0">
                <a:latin typeface="Times New Roman"/>
                <a:ea typeface="黑体"/>
                <a:cs typeface="Times New Roman"/>
              </a:rPr>
              <a:t>如何描写</a:t>
            </a:r>
            <a:r>
              <a:rPr lang="en-US" altLang="zh-CN" sz="2400" b="1" kern="100" dirty="0">
                <a:latin typeface="宋体"/>
                <a:cs typeface="Times New Roman"/>
              </a:rPr>
              <a:t>“</a:t>
            </a:r>
            <a:r>
              <a:rPr lang="zh-CN" altLang="zh-CN" sz="2400" b="1" kern="100" dirty="0">
                <a:latin typeface="Times New Roman"/>
                <a:cs typeface="Times New Roman"/>
              </a:rPr>
              <a:t>月出</a:t>
            </a:r>
            <a:r>
              <a:rPr lang="en-US" altLang="zh-CN" sz="2400" b="1" kern="100" dirty="0">
                <a:latin typeface="宋体"/>
                <a:cs typeface="Times New Roman"/>
              </a:rPr>
              <a:t>”</a:t>
            </a:r>
            <a:r>
              <a:rPr lang="zh-CN" altLang="zh-CN" sz="2400" b="1" kern="100" dirty="0">
                <a:latin typeface="Times New Roman"/>
                <a:cs typeface="Times New Roman"/>
              </a:rPr>
              <a:t>和</a:t>
            </a:r>
            <a:r>
              <a:rPr lang="en-US" altLang="zh-CN" sz="2400" b="1" kern="100" dirty="0">
                <a:latin typeface="宋体"/>
                <a:cs typeface="Times New Roman"/>
              </a:rPr>
              <a:t>“</a:t>
            </a:r>
            <a:r>
              <a:rPr lang="zh-CN" altLang="zh-CN" sz="2400" b="1" kern="100" dirty="0">
                <a:latin typeface="Times New Roman"/>
                <a:cs typeface="Times New Roman"/>
              </a:rPr>
              <a:t>日出</a:t>
            </a:r>
            <a:r>
              <a:rPr lang="en-US" altLang="zh-CN" sz="2400" b="1" kern="100" dirty="0">
                <a:latin typeface="宋体"/>
                <a:cs typeface="Times New Roman"/>
              </a:rPr>
              <a:t>”</a:t>
            </a:r>
            <a:r>
              <a:rPr lang="zh-CN" altLang="zh-CN" sz="2400" b="1" kern="100" dirty="0">
                <a:latin typeface="Times New Roman"/>
                <a:cs typeface="Times New Roman"/>
              </a:rPr>
              <a:t>的美景的？</a:t>
            </a:r>
            <a:endParaRPr lang="zh-CN" altLang="zh-CN" sz="1050" kern="100" dirty="0">
              <a:effectLst/>
              <a:latin typeface="宋体"/>
              <a:cs typeface="Courier New"/>
            </a:endParaRPr>
          </a:p>
        </p:txBody>
      </p:sp>
      <p:sp>
        <p:nvSpPr>
          <p:cNvPr id="4" name="矩形 3"/>
          <p:cNvSpPr>
            <a:spLocks noChangeArrowheads="1"/>
          </p:cNvSpPr>
          <p:nvPr/>
        </p:nvSpPr>
        <p:spPr bwMode="auto">
          <a:xfrm>
            <a:off x="550210" y="1855353"/>
            <a:ext cx="11304749" cy="39703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260475" algn="l"/>
                <a:tab pos="2610485" algn="l"/>
                <a:tab pos="3870960" algn="l"/>
              </a:tabLst>
            </a:pPr>
            <a:r>
              <a:rPr lang="zh-CN" altLang="zh-CN" sz="2400" b="1" kern="100" dirty="0">
                <a:solidFill>
                  <a:srgbClr val="3366FF"/>
                </a:solidFill>
                <a:latin typeface="Times New Roman"/>
                <a:ea typeface="华文行楷"/>
                <a:cs typeface="Times New Roman"/>
              </a:rPr>
              <a:t>从写景顺序、写景角度、修辞运用、用词炼字等角度赏析。</a:t>
            </a:r>
            <a:endParaRPr lang="zh-CN" altLang="zh-CN" sz="1050" kern="100" dirty="0">
              <a:solidFill>
                <a:srgbClr val="3366FF"/>
              </a:solidFill>
              <a:latin typeface="宋体"/>
              <a:cs typeface="Courier New"/>
            </a:endParaRPr>
          </a:p>
          <a:p>
            <a:pPr algn="just">
              <a:lnSpc>
                <a:spcPct val="150000"/>
              </a:lnSpc>
              <a:spcAft>
                <a:spcPts val="0"/>
              </a:spcAft>
              <a:tabLst>
                <a:tab pos="1260475" algn="l"/>
                <a:tab pos="2610485" algn="l"/>
                <a:tab pos="3870960" algn="l"/>
              </a:tabLst>
            </a:pPr>
            <a:r>
              <a:rPr lang="zh-CN" altLang="zh-CN" sz="2400" b="1" kern="100" dirty="0">
                <a:solidFill>
                  <a:srgbClr val="FF0000"/>
                </a:solidFill>
                <a:latin typeface="Times New Roman"/>
                <a:ea typeface="黑体"/>
                <a:cs typeface="Times New Roman"/>
              </a:rPr>
              <a:t>答案　</a:t>
            </a:r>
            <a:r>
              <a:rPr lang="zh-CN" altLang="zh-CN" sz="2400" b="1" kern="100" dirty="0">
                <a:solidFill>
                  <a:srgbClr val="FF0000"/>
                </a:solidFill>
                <a:latin typeface="Times New Roman"/>
                <a:cs typeface="Times New Roman"/>
              </a:rPr>
              <a:t>《赤壁赋》对</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月出</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的描写主要集中在第一段，写月之前，先写主客秋夜荡舟，把酒诵诗，把明月比喻成体态娇好的美人，期盼着她的冉冉升起。与《月出》诗相回应，</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少焉，月出于东山之上，徘徊于斗牛之间</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徘徊</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二字，生动、形象地描绘出柔和的月光似对游人极为依恋和脉脉含情。接着写月出后的夜景，在皎洁的月光照耀下白茫茫的水汽笼罩江面，天光、水色连成一片。游人这时心胸开阔，舒畅，无拘无束，泛舟而游之乐，溢于言表。</a:t>
            </a:r>
            <a:endParaRPr lang="zh-CN" altLang="zh-CN" sz="1050" kern="100" dirty="0">
              <a:solidFill>
                <a:srgbClr val="FF0000"/>
              </a:solidFill>
              <a:effectLst/>
              <a:latin typeface="宋体"/>
              <a:cs typeface="Courier New"/>
            </a:endParaRPr>
          </a:p>
        </p:txBody>
      </p:sp>
    </p:spTree>
    <p:extLst>
      <p:ext uri="{BB962C8B-B14F-4D97-AF65-F5344CB8AC3E}">
        <p14:creationId xmlns:p14="http://schemas.microsoft.com/office/powerpoint/2010/main" val="30957069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linds(horizontal)">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blinds(horizontal)">
                                      <p:cBhvr>
                                        <p:cTn id="12" dur="5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a:spLocks noChangeArrowheads="1"/>
          </p:cNvSpPr>
          <p:nvPr/>
        </p:nvSpPr>
        <p:spPr bwMode="auto">
          <a:xfrm>
            <a:off x="371964" y="895426"/>
            <a:ext cx="11304749" cy="5078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260475" algn="l"/>
                <a:tab pos="2610485" algn="l"/>
                <a:tab pos="3870960" algn="l"/>
              </a:tabLst>
            </a:pPr>
            <a:r>
              <a:rPr lang="zh-CN" altLang="zh-CN" sz="2400" b="1" kern="100" dirty="0">
                <a:solidFill>
                  <a:srgbClr val="FF0000"/>
                </a:solidFill>
                <a:latin typeface="Times New Roman"/>
                <a:cs typeface="Times New Roman"/>
              </a:rPr>
              <a:t>《登泰山记》对</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日出</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的描写，分为</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日出前</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日正上</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日出后</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三个阶段。</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日出前</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是：</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稍见云中白若摴蒱数十立者，山也。</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作者从山巅向下俯视，众山如骰子，这是从对面落笔写出日观亭位于最高处。</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白</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字写出了白雪覆盖群山的概貌。这太阳未出的昏暗景象对日出奇景起了烘托作用。太阳将出时的景色是</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极天云一线异色，须臾成五采</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，这霞光的背景为欲出的太阳蓄了势。</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日正上</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是</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日上，正赤如丹，下有红光动摇承之。或曰，此东海也</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。这几句描写了太阳正出来，颜色赤红，有红光托着，写出朝阳的生气和力量。这富有想象力的描写，把太阳的形象表现得气势磅礴。写日出还不就此为止，</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日出后</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，作者回头西望，以山峰作映衬，更凸显日出带来的光明天地。</a:t>
            </a:r>
            <a:endParaRPr lang="zh-CN" altLang="zh-CN" sz="1050" kern="100" dirty="0">
              <a:solidFill>
                <a:srgbClr val="FF0000"/>
              </a:solidFill>
              <a:effectLst/>
              <a:latin typeface="宋体"/>
              <a:cs typeface="Courier New"/>
            </a:endParaRPr>
          </a:p>
        </p:txBody>
      </p:sp>
    </p:spTree>
    <p:extLst>
      <p:ext uri="{BB962C8B-B14F-4D97-AF65-F5344CB8AC3E}">
        <p14:creationId xmlns:p14="http://schemas.microsoft.com/office/powerpoint/2010/main" val="1299046797"/>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226537" y="548632"/>
            <a:ext cx="11647294" cy="5358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ts val="3900"/>
              </a:lnSpc>
              <a:spcAft>
                <a:spcPts val="0"/>
              </a:spcAft>
              <a:tabLst>
                <a:tab pos="1260475" algn="l"/>
                <a:tab pos="2610485" algn="l"/>
                <a:tab pos="3870960" algn="l"/>
              </a:tabLst>
            </a:pPr>
            <a:r>
              <a:rPr lang="en-US" altLang="zh-CN" sz="2400" b="1" kern="100" dirty="0">
                <a:latin typeface="Times New Roman"/>
                <a:cs typeface="Courier New"/>
              </a:rPr>
              <a:t>2.</a:t>
            </a:r>
            <a:r>
              <a:rPr lang="zh-CN" altLang="zh-CN" sz="2400" b="1" kern="100" dirty="0">
                <a:latin typeface="Times New Roman"/>
                <a:cs typeface="Times New Roman"/>
              </a:rPr>
              <a:t>《登泰山记》在写景时使用比喻和拟人手法，各具特点。请举例</a:t>
            </a:r>
            <a:r>
              <a:rPr lang="zh-CN" altLang="zh-CN" sz="2400" b="1" u="sng" kern="100" dirty="0">
                <a:latin typeface="Times New Roman"/>
                <a:ea typeface="黑体"/>
                <a:cs typeface="Times New Roman"/>
              </a:rPr>
              <a:t>赏析</a:t>
            </a:r>
            <a:r>
              <a:rPr lang="zh-CN" altLang="zh-CN" sz="2400" b="1" kern="100" dirty="0">
                <a:latin typeface="Times New Roman"/>
                <a:cs typeface="Times New Roman"/>
              </a:rPr>
              <a:t>。</a:t>
            </a:r>
            <a:endParaRPr lang="zh-CN" altLang="zh-CN" sz="1050" kern="100" dirty="0">
              <a:effectLst/>
              <a:latin typeface="宋体"/>
              <a:cs typeface="Courier New"/>
            </a:endParaRPr>
          </a:p>
        </p:txBody>
      </p:sp>
      <p:sp>
        <p:nvSpPr>
          <p:cNvPr id="4" name="矩形 3"/>
          <p:cNvSpPr>
            <a:spLocks noChangeArrowheads="1"/>
          </p:cNvSpPr>
          <p:nvPr/>
        </p:nvSpPr>
        <p:spPr bwMode="auto">
          <a:xfrm>
            <a:off x="550210" y="989304"/>
            <a:ext cx="11304749" cy="55207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lnSpc>
                <a:spcPts val="3900"/>
              </a:lnSpc>
              <a:spcAft>
                <a:spcPts val="0"/>
              </a:spcAft>
              <a:tabLst>
                <a:tab pos="1260475" algn="l"/>
                <a:tab pos="2610485" algn="l"/>
                <a:tab pos="3870960" algn="l"/>
              </a:tabLst>
            </a:pPr>
            <a:r>
              <a:rPr lang="zh-CN" altLang="zh-CN" sz="2400" b="1" kern="100" dirty="0">
                <a:solidFill>
                  <a:srgbClr val="3366FF"/>
                </a:solidFill>
                <a:latin typeface="Times New Roman"/>
                <a:ea typeface="华文行楷"/>
                <a:cs typeface="Times New Roman"/>
              </a:rPr>
              <a:t>赏析时，要抓住句子特点，从修辞入手寻找突破口。</a:t>
            </a:r>
            <a:endParaRPr lang="zh-CN" altLang="zh-CN" sz="1050" kern="100" dirty="0">
              <a:solidFill>
                <a:srgbClr val="3366FF"/>
              </a:solidFill>
              <a:latin typeface="宋体"/>
              <a:cs typeface="Courier New"/>
            </a:endParaRPr>
          </a:p>
          <a:p>
            <a:pPr algn="just">
              <a:lnSpc>
                <a:spcPts val="3900"/>
              </a:lnSpc>
              <a:spcAft>
                <a:spcPts val="0"/>
              </a:spcAft>
              <a:tabLst>
                <a:tab pos="1260475" algn="l"/>
                <a:tab pos="2610485" algn="l"/>
                <a:tab pos="3870960" algn="l"/>
              </a:tabLst>
            </a:pPr>
            <a:r>
              <a:rPr lang="zh-CN" altLang="zh-CN" sz="2400" b="1" kern="100" dirty="0">
                <a:solidFill>
                  <a:srgbClr val="FF0000"/>
                </a:solidFill>
                <a:latin typeface="Times New Roman"/>
                <a:ea typeface="黑体"/>
                <a:cs typeface="Times New Roman"/>
              </a:rPr>
              <a:t>答案　</a:t>
            </a:r>
            <a:r>
              <a:rPr lang="en-US" altLang="zh-CN" sz="2400" b="1" kern="100" dirty="0">
                <a:solidFill>
                  <a:srgbClr val="FF0000"/>
                </a:solidFill>
                <a:latin typeface="宋体"/>
                <a:cs typeface="Times New Roman"/>
              </a:rPr>
              <a:t>①“</a:t>
            </a:r>
            <a:r>
              <a:rPr lang="zh-CN" altLang="zh-CN" sz="2400" b="1" kern="100" dirty="0">
                <a:solidFill>
                  <a:srgbClr val="FF0000"/>
                </a:solidFill>
                <a:latin typeface="Times New Roman"/>
                <a:cs typeface="Times New Roman"/>
              </a:rPr>
              <a:t>苍山负雪，明烛天南。</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这是初登山顶时刹那间的感受。作者不言冰雪覆盖青山，却说青山背负着冰雪，赋予静态的青山以人的动态，用语新颖、传神。进而说苍山上的雪像蜡烛一样照着天南，形象、生动地绘出了积雪的光彩。</a:t>
            </a:r>
            <a:endParaRPr lang="zh-CN" altLang="zh-CN" sz="1050" kern="100" dirty="0">
              <a:solidFill>
                <a:srgbClr val="FF0000"/>
              </a:solidFill>
              <a:latin typeface="宋体"/>
              <a:cs typeface="Courier New"/>
            </a:endParaRPr>
          </a:p>
          <a:p>
            <a:pPr algn="just">
              <a:lnSpc>
                <a:spcPts val="3900"/>
              </a:lnSpc>
              <a:spcAft>
                <a:spcPts val="0"/>
              </a:spcAft>
              <a:tabLst>
                <a:tab pos="1260475" algn="l"/>
                <a:tab pos="2610485" algn="l"/>
                <a:tab pos="3870960" algn="l"/>
              </a:tabLst>
            </a:pPr>
            <a:r>
              <a:rPr lang="en-US" altLang="zh-CN" sz="2400" b="1" kern="100" dirty="0">
                <a:solidFill>
                  <a:srgbClr val="FF0000"/>
                </a:solidFill>
                <a:latin typeface="宋体"/>
                <a:cs typeface="Times New Roman"/>
              </a:rPr>
              <a:t>②“</a:t>
            </a:r>
            <a:r>
              <a:rPr lang="zh-CN" altLang="zh-CN" sz="2400" b="1" kern="100" dirty="0">
                <a:solidFill>
                  <a:srgbClr val="FF0000"/>
                </a:solidFill>
                <a:latin typeface="Times New Roman"/>
                <a:cs typeface="Times New Roman"/>
              </a:rPr>
              <a:t>望晚日照城郭，汶水、徂徕如画，而半山居雾若带然。</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这是在山顶上远望和俯视所得的画面。作者纵目远眺，夕阳照耀着泰安城，汶水、徂徕好像自然天成的山水画，而山腰间停留着的云雾好像飘带一般。</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半山居雾</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，不仅把动态的物写成静态，使人感受到那种特有的宁静气息，而且设喻新奇，给人以美的享受。</a:t>
            </a:r>
            <a:endParaRPr lang="zh-CN" altLang="zh-CN" sz="1050" kern="100" dirty="0">
              <a:solidFill>
                <a:srgbClr val="FF0000"/>
              </a:solidFill>
              <a:latin typeface="宋体"/>
              <a:cs typeface="Courier New"/>
            </a:endParaRPr>
          </a:p>
          <a:p>
            <a:pPr algn="just">
              <a:lnSpc>
                <a:spcPts val="3900"/>
              </a:lnSpc>
              <a:spcAft>
                <a:spcPts val="0"/>
              </a:spcAft>
              <a:tabLst>
                <a:tab pos="1260475" algn="l"/>
                <a:tab pos="2610485" algn="l"/>
                <a:tab pos="3870960" algn="l"/>
              </a:tabLst>
            </a:pPr>
            <a:r>
              <a:rPr lang="zh-CN" altLang="zh-CN" sz="2400" b="1" kern="100" dirty="0">
                <a:solidFill>
                  <a:srgbClr val="FF0000"/>
                </a:solidFill>
                <a:latin typeface="宋体"/>
                <a:cs typeface="Times New Roman"/>
              </a:rPr>
              <a:t>③“</a:t>
            </a:r>
            <a:r>
              <a:rPr lang="zh-CN" altLang="zh-CN" sz="2400" b="1" kern="100" dirty="0">
                <a:solidFill>
                  <a:srgbClr val="FF0000"/>
                </a:solidFill>
                <a:latin typeface="Times New Roman"/>
                <a:cs typeface="Times New Roman"/>
              </a:rPr>
              <a:t>回视日观以西峰，或得日或否，绛皓驳色，而皆若偻。</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或得日或否</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的山峰，色彩各有不同，而神态却是相同的，所谓</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皆若偻</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。这一比喻，写出了西面诸峰的特点，更显出日观峰的雄峻，且赋予山峰以人的感情，形象而生动。</a:t>
            </a:r>
            <a:endParaRPr lang="zh-CN" altLang="zh-CN" sz="1050" kern="100" dirty="0">
              <a:solidFill>
                <a:srgbClr val="FF0000"/>
              </a:solidFill>
              <a:effectLst/>
              <a:latin typeface="宋体"/>
              <a:cs typeface="Courier New"/>
            </a:endParaRPr>
          </a:p>
        </p:txBody>
      </p:sp>
    </p:spTree>
    <p:extLst>
      <p:ext uri="{BB962C8B-B14F-4D97-AF65-F5344CB8AC3E}">
        <p14:creationId xmlns:p14="http://schemas.microsoft.com/office/powerpoint/2010/main" val="28308878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linds(horizontal)">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blinds(horizontal)">
                                      <p:cBhvr>
                                        <p:cTn id="12" dur="500"/>
                                        <p:tgtEl>
                                          <p:spTgt spid="4">
                                            <p:txEl>
                                              <p:pRg st="1" end="1"/>
                                            </p:txEl>
                                          </p:spTgt>
                                        </p:tgtEl>
                                      </p:cBhvr>
                                    </p:animEffect>
                                  </p:childTnLst>
                                </p:cTn>
                              </p:par>
                              <p:par>
                                <p:cTn id="13" presetID="3" presetClass="entr" presetSubtype="10" fill="hold" nodeType="with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animEffect transition="in" filter="blinds(horizontal)">
                                      <p:cBhvr>
                                        <p:cTn id="15" dur="500"/>
                                        <p:tgtEl>
                                          <p:spTgt spid="4">
                                            <p:txEl>
                                              <p:pRg st="2" end="2"/>
                                            </p:txEl>
                                          </p:spTgt>
                                        </p:tgtEl>
                                      </p:cBhvr>
                                    </p:animEffect>
                                  </p:childTnLst>
                                </p:cTn>
                              </p:par>
                              <p:par>
                                <p:cTn id="16" presetID="3" presetClass="entr" presetSubtype="10" fill="hold" nodeType="withEffect">
                                  <p:stCondLst>
                                    <p:cond delay="0"/>
                                  </p:stCondLst>
                                  <p:childTnLst>
                                    <p:set>
                                      <p:cBhvr>
                                        <p:cTn id="17" dur="1" fill="hold">
                                          <p:stCondLst>
                                            <p:cond delay="0"/>
                                          </p:stCondLst>
                                        </p:cTn>
                                        <p:tgtEl>
                                          <p:spTgt spid="4">
                                            <p:txEl>
                                              <p:pRg st="3" end="3"/>
                                            </p:txEl>
                                          </p:spTgt>
                                        </p:tgtEl>
                                        <p:attrNameLst>
                                          <p:attrName>style.visibility</p:attrName>
                                        </p:attrNameLst>
                                      </p:cBhvr>
                                      <p:to>
                                        <p:strVal val="visible"/>
                                      </p:to>
                                    </p:set>
                                    <p:animEffect transition="in" filter="blinds(horizontal)">
                                      <p:cBhvr>
                                        <p:cTn id="18" dur="500"/>
                                        <p:tgtEl>
                                          <p:spTgt spid="4">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226537" y="535380"/>
            <a:ext cx="11647294" cy="952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252000" indent="-457200" algn="just">
              <a:lnSpc>
                <a:spcPts val="3600"/>
              </a:lnSpc>
              <a:spcAft>
                <a:spcPts val="0"/>
              </a:spcAft>
              <a:tabLst>
                <a:tab pos="1260475" algn="l"/>
                <a:tab pos="2610485" algn="l"/>
                <a:tab pos="3870960" algn="l"/>
              </a:tabLst>
            </a:pPr>
            <a:r>
              <a:rPr lang="en-US" altLang="zh-CN" sz="2400" b="1" kern="100" dirty="0">
                <a:latin typeface="Times New Roman"/>
                <a:cs typeface="Courier New"/>
              </a:rPr>
              <a:t>3.</a:t>
            </a:r>
            <a:r>
              <a:rPr lang="en-US" altLang="zh-CN" sz="2400" b="1" kern="100" dirty="0">
                <a:latin typeface="Times New Roman"/>
                <a:ea typeface="黑体"/>
                <a:cs typeface="Courier New"/>
              </a:rPr>
              <a:t>(</a:t>
            </a:r>
            <a:r>
              <a:rPr lang="zh-CN" altLang="zh-CN" sz="2400" b="1" kern="100" dirty="0">
                <a:latin typeface="Times New Roman"/>
                <a:ea typeface="黑体"/>
                <a:cs typeface="Times New Roman"/>
              </a:rPr>
              <a:t>拓展延伸</a:t>
            </a:r>
            <a:r>
              <a:rPr lang="en-US" altLang="zh-CN" sz="2400" b="1" kern="100" dirty="0">
                <a:latin typeface="Times New Roman"/>
                <a:ea typeface="黑体"/>
                <a:cs typeface="Courier New"/>
              </a:rPr>
              <a:t>)</a:t>
            </a:r>
            <a:r>
              <a:rPr lang="zh-CN" altLang="zh-CN" sz="2400" b="1" kern="100" dirty="0">
                <a:latin typeface="Times New Roman"/>
                <a:cs typeface="Times New Roman"/>
              </a:rPr>
              <a:t>面对亘古的月亮，不同的诗人，不同的环境，各有不同的感受。课外积累写月的诗句或者散文片段，并总结一下人们在写月时寄托了哪些情感。</a:t>
            </a:r>
            <a:endParaRPr lang="zh-CN" altLang="zh-CN" sz="1050" kern="100" dirty="0">
              <a:effectLst/>
              <a:latin typeface="宋体"/>
              <a:cs typeface="Courier New"/>
            </a:endParaRPr>
          </a:p>
        </p:txBody>
      </p:sp>
      <p:sp>
        <p:nvSpPr>
          <p:cNvPr id="5" name="矩形 4"/>
          <p:cNvSpPr>
            <a:spLocks noChangeArrowheads="1"/>
          </p:cNvSpPr>
          <p:nvPr/>
        </p:nvSpPr>
        <p:spPr bwMode="auto">
          <a:xfrm>
            <a:off x="550210" y="1408991"/>
            <a:ext cx="11304749" cy="51071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ts val="3600"/>
              </a:lnSpc>
              <a:spcAft>
                <a:spcPts val="0"/>
              </a:spcAft>
              <a:tabLst>
                <a:tab pos="1260475" algn="l"/>
                <a:tab pos="2610485" algn="l"/>
                <a:tab pos="3870960" algn="l"/>
              </a:tabLst>
            </a:pPr>
            <a:r>
              <a:rPr lang="zh-CN" altLang="zh-CN" sz="2400" b="1" kern="100" dirty="0">
                <a:solidFill>
                  <a:srgbClr val="FF0000"/>
                </a:solidFill>
                <a:latin typeface="Times New Roman"/>
                <a:ea typeface="黑体"/>
                <a:cs typeface="Times New Roman"/>
              </a:rPr>
              <a:t>答案　</a:t>
            </a:r>
            <a:r>
              <a:rPr lang="en-US" altLang="zh-CN" sz="2400" b="1" kern="100" dirty="0">
                <a:solidFill>
                  <a:srgbClr val="FF0000"/>
                </a:solidFill>
                <a:latin typeface="Times New Roman"/>
                <a:cs typeface="Courier New"/>
              </a:rPr>
              <a:t>(</a:t>
            </a:r>
            <a:r>
              <a:rPr lang="zh-CN" altLang="zh-CN" sz="2400" b="1" kern="100" dirty="0">
                <a:solidFill>
                  <a:srgbClr val="FF0000"/>
                </a:solidFill>
                <a:latin typeface="Times New Roman"/>
                <a:cs typeface="Times New Roman"/>
              </a:rPr>
              <a:t>示例</a:t>
            </a:r>
            <a:r>
              <a:rPr lang="en-US" altLang="zh-CN" sz="2400" b="1" kern="100" dirty="0">
                <a:solidFill>
                  <a:srgbClr val="FF0000"/>
                </a:solidFill>
                <a:latin typeface="Times New Roman"/>
                <a:cs typeface="Courier New"/>
              </a:rPr>
              <a:t>)</a:t>
            </a:r>
            <a:r>
              <a:rPr lang="en-US" altLang="zh-CN" sz="2400" b="1" kern="100" dirty="0">
                <a:solidFill>
                  <a:srgbClr val="FF0000"/>
                </a:solidFill>
                <a:latin typeface="宋体"/>
                <a:cs typeface="Times New Roman"/>
              </a:rPr>
              <a:t>①</a:t>
            </a:r>
            <a:r>
              <a:rPr lang="zh-CN" altLang="zh-CN" sz="2400" b="1" kern="100" dirty="0">
                <a:solidFill>
                  <a:srgbClr val="FF0000"/>
                </a:solidFill>
                <a:latin typeface="Times New Roman"/>
                <a:cs typeface="Times New Roman"/>
              </a:rPr>
              <a:t>寄托思人怀乡之情。如唐人李益《从军北征》：</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碛里征人三十万，一时回首月中看。</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茫茫大漠中几十万战士一时间都抬头望着东升的月亮，抑制不住悲苦的思乡之情。</a:t>
            </a:r>
            <a:r>
              <a:rPr lang="en-US" altLang="zh-CN" sz="2400" b="1" kern="100" dirty="0">
                <a:solidFill>
                  <a:srgbClr val="FF0000"/>
                </a:solidFill>
                <a:latin typeface="宋体"/>
                <a:cs typeface="Times New Roman"/>
              </a:rPr>
              <a:t>②</a:t>
            </a:r>
            <a:r>
              <a:rPr lang="zh-CN" altLang="zh-CN" sz="2400" b="1" kern="100" dirty="0">
                <a:solidFill>
                  <a:srgbClr val="FF0000"/>
                </a:solidFill>
                <a:latin typeface="Times New Roman"/>
                <a:cs typeface="Times New Roman"/>
              </a:rPr>
              <a:t>象征高洁的品质和独特的人生追求。如屈原</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与天地兮比寿，与日月兮齐光</a:t>
            </a:r>
            <a:r>
              <a:rPr lang="en-US" altLang="zh-CN" sz="2400" b="1" kern="100" dirty="0">
                <a:solidFill>
                  <a:srgbClr val="FF0000"/>
                </a:solidFill>
                <a:latin typeface="宋体"/>
                <a:cs typeface="Times New Roman"/>
              </a:rPr>
              <a:t>”</a:t>
            </a:r>
            <a:r>
              <a:rPr lang="en-US" altLang="zh-CN" sz="2400" b="1" kern="100" dirty="0">
                <a:solidFill>
                  <a:srgbClr val="FF0000"/>
                </a:solidFill>
                <a:latin typeface="Times New Roman"/>
                <a:cs typeface="Courier New"/>
              </a:rPr>
              <a:t>(</a:t>
            </a:r>
            <a:r>
              <a:rPr lang="zh-CN" altLang="zh-CN" sz="2400" b="1" kern="100" dirty="0">
                <a:solidFill>
                  <a:srgbClr val="FF0000"/>
                </a:solidFill>
                <a:latin typeface="Times New Roman"/>
                <a:cs typeface="Times New Roman"/>
              </a:rPr>
              <a:t>《涉江》</a:t>
            </a:r>
            <a:r>
              <a:rPr lang="en-US" altLang="zh-CN" sz="2400" b="1" kern="100" dirty="0">
                <a:solidFill>
                  <a:srgbClr val="FF0000"/>
                </a:solidFill>
                <a:latin typeface="Times New Roman"/>
                <a:cs typeface="Courier New"/>
              </a:rPr>
              <a:t>)</a:t>
            </a:r>
            <a:r>
              <a:rPr lang="zh-CN" altLang="zh-CN" sz="2400" b="1" kern="100" dirty="0">
                <a:solidFill>
                  <a:srgbClr val="FF0000"/>
                </a:solidFill>
                <a:latin typeface="Times New Roman"/>
                <a:cs typeface="Times New Roman"/>
              </a:rPr>
              <a:t>的诗句，表明了诗人坚守节操的信念如天地一样长久，高洁的品质如日月一般永远散发着光辉。</a:t>
            </a:r>
            <a:r>
              <a:rPr lang="en-US" altLang="zh-CN" sz="2400" b="1" kern="100" dirty="0">
                <a:solidFill>
                  <a:srgbClr val="FF0000"/>
                </a:solidFill>
                <a:latin typeface="宋体"/>
                <a:cs typeface="Times New Roman"/>
              </a:rPr>
              <a:t>③</a:t>
            </a:r>
            <a:r>
              <a:rPr lang="zh-CN" altLang="zh-CN" sz="2400" b="1" kern="100" dirty="0">
                <a:solidFill>
                  <a:srgbClr val="FF0000"/>
                </a:solidFill>
                <a:latin typeface="Times New Roman"/>
                <a:cs typeface="Times New Roman"/>
              </a:rPr>
              <a:t>渲染清幽气氛，烘托悠闲自在、旷达的情怀。如王维《山居秋暝》：</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明月松间照，清泉石上流。</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描绘了一幅多么幽雅、明净而又充满情趣的画面啊！在这里，一切都显得自在安然、新鲜活泼，洋溢着诗人对自然山水的热爱和隐逸山水间的飘逸情怀。</a:t>
            </a:r>
            <a:r>
              <a:rPr lang="zh-CN" altLang="zh-CN" sz="2400" b="1" kern="100" dirty="0">
                <a:solidFill>
                  <a:srgbClr val="FF0000"/>
                </a:solidFill>
                <a:latin typeface="宋体"/>
                <a:cs typeface="Times New Roman"/>
              </a:rPr>
              <a:t>④</a:t>
            </a:r>
            <a:r>
              <a:rPr lang="zh-CN" altLang="zh-CN" sz="2400" b="1" kern="100" dirty="0">
                <a:solidFill>
                  <a:srgbClr val="FF0000"/>
                </a:solidFill>
                <a:latin typeface="Times New Roman"/>
                <a:cs typeface="Times New Roman"/>
              </a:rPr>
              <a:t>渲染凄清气氛，烘托孤苦的情怀。如张继《枫桥夜泊》：</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月落乌啼霜满天，江枫渔火对愁眠。</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秋深，夜静，西天的上弦月渐渐落下去了，天色变得漆黑，此情此景，使诗人越发感到凄凉难耐，触发了诗人远游的孤独、思乡的愁绪，使他不能入睡。等等。</a:t>
            </a:r>
            <a:endParaRPr lang="zh-CN" altLang="zh-CN" sz="1050" kern="100" dirty="0">
              <a:solidFill>
                <a:srgbClr val="FF0000"/>
              </a:solidFill>
              <a:effectLst/>
              <a:latin typeface="宋体"/>
              <a:cs typeface="Courier New"/>
            </a:endParaRPr>
          </a:p>
        </p:txBody>
      </p:sp>
    </p:spTree>
    <p:extLst>
      <p:ext uri="{BB962C8B-B14F-4D97-AF65-F5344CB8AC3E}">
        <p14:creationId xmlns:p14="http://schemas.microsoft.com/office/powerpoint/2010/main" val="8517496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341286" y="1359403"/>
            <a:ext cx="11417796" cy="33297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spcAft>
                <a:spcPts val="0"/>
              </a:spcAft>
              <a:tabLst>
                <a:tab pos="1260475" algn="l"/>
                <a:tab pos="2610485" algn="l"/>
                <a:tab pos="3870960" algn="l"/>
              </a:tabLst>
            </a:pPr>
            <a:r>
              <a:rPr lang="zh-CN" altLang="zh-CN" sz="2400" b="1" kern="100" dirty="0">
                <a:latin typeface="宋体"/>
                <a:ea typeface="黑体"/>
                <a:cs typeface="Times New Roman"/>
              </a:rPr>
              <a:t>任务探究二　掷地作金石之声——品读散文的语言美</a:t>
            </a:r>
            <a:endParaRPr lang="zh-CN" altLang="zh-CN" sz="1050" kern="100" dirty="0">
              <a:latin typeface="宋体"/>
              <a:cs typeface="Courier New"/>
            </a:endParaRPr>
          </a:p>
          <a:p>
            <a:pPr algn="ctr">
              <a:lnSpc>
                <a:spcPct val="150000"/>
              </a:lnSpc>
              <a:spcAft>
                <a:spcPts val="0"/>
              </a:spcAft>
              <a:tabLst>
                <a:tab pos="1260475" algn="l"/>
                <a:tab pos="2610485" algn="l"/>
                <a:tab pos="3870960" algn="l"/>
              </a:tabLst>
            </a:pPr>
            <a:r>
              <a:rPr lang="zh-CN" altLang="zh-CN" sz="2400" b="1" kern="100" dirty="0">
                <a:latin typeface="Times New Roman"/>
                <a:ea typeface="黑体"/>
                <a:cs typeface="Times New Roman"/>
              </a:rPr>
              <a:t>任务导引</a:t>
            </a:r>
            <a:endParaRPr lang="zh-CN" altLang="zh-CN" sz="1050" kern="100" dirty="0">
              <a:latin typeface="宋体"/>
              <a:cs typeface="Courier New"/>
            </a:endParaRPr>
          </a:p>
          <a:p>
            <a:pPr indent="612140" algn="just">
              <a:lnSpc>
                <a:spcPct val="150000"/>
              </a:lnSpc>
              <a:spcAft>
                <a:spcPts val="0"/>
              </a:spcAft>
              <a:tabLst>
                <a:tab pos="1260475" algn="l"/>
                <a:tab pos="2610485" algn="l"/>
                <a:tab pos="3870960" algn="l"/>
              </a:tabLst>
            </a:pPr>
            <a:r>
              <a:rPr lang="zh-CN" altLang="zh-CN" sz="2400" b="1" kern="100" dirty="0">
                <a:latin typeface="Times New Roman"/>
                <a:ea typeface="楷体_GB2312"/>
                <a:cs typeface="Times New Roman"/>
              </a:rPr>
              <a:t>优美的语言能够给人带来美感，当你欣赏《赤壁赋》时，你读到的不是纯粹的散文，而是一首散文诗，饱含着浓浓的诗意；当你在欣赏《登泰山记》时，你感觉到的不仅是作者为你描写的山景，而且还有作者那简洁、流畅的语言，描摹生动，色彩鲜明。两篇散文读起来都是字字珠玑，声声铿锵，掷地作金石之声。</a:t>
            </a:r>
            <a:endParaRPr lang="zh-CN" altLang="zh-CN" sz="1050" kern="100" dirty="0">
              <a:effectLst/>
              <a:latin typeface="宋体"/>
              <a:cs typeface="Courier New"/>
            </a:endParaRPr>
          </a:p>
        </p:txBody>
      </p:sp>
    </p:spTree>
    <p:extLst>
      <p:ext uri="{BB962C8B-B14F-4D97-AF65-F5344CB8AC3E}">
        <p14:creationId xmlns:p14="http://schemas.microsoft.com/office/powerpoint/2010/main" val="1871376072"/>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226537" y="908678"/>
            <a:ext cx="11647294" cy="11302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spcAft>
                <a:spcPts val="0"/>
              </a:spcAft>
              <a:tabLst>
                <a:tab pos="1260475" algn="l"/>
                <a:tab pos="2610485" algn="l"/>
                <a:tab pos="3870960" algn="l"/>
              </a:tabLst>
            </a:pPr>
            <a:r>
              <a:rPr lang="zh-CN" altLang="zh-CN" sz="2400" b="1" kern="100" dirty="0">
                <a:latin typeface="Times New Roman"/>
                <a:ea typeface="黑体"/>
                <a:cs typeface="Times New Roman"/>
              </a:rPr>
              <a:t>任务设计</a:t>
            </a:r>
            <a:endParaRPr lang="zh-CN" altLang="zh-CN" sz="1050" kern="100" dirty="0">
              <a:latin typeface="宋体"/>
              <a:cs typeface="Courier New"/>
            </a:endParaRPr>
          </a:p>
          <a:p>
            <a:pPr algn="just">
              <a:lnSpc>
                <a:spcPct val="150000"/>
              </a:lnSpc>
              <a:spcAft>
                <a:spcPts val="0"/>
              </a:spcAft>
              <a:tabLst>
                <a:tab pos="1260475" algn="l"/>
                <a:tab pos="2610485" algn="l"/>
                <a:tab pos="3870960" algn="l"/>
              </a:tabLst>
            </a:pPr>
            <a:r>
              <a:rPr lang="en-US" altLang="zh-CN" sz="2400" b="1" kern="100" dirty="0">
                <a:latin typeface="Times New Roman"/>
                <a:cs typeface="Courier New"/>
              </a:rPr>
              <a:t>1.</a:t>
            </a:r>
            <a:r>
              <a:rPr lang="zh-CN" altLang="zh-CN" sz="2400" b="1" kern="100" dirty="0">
                <a:latin typeface="Times New Roman"/>
                <a:cs typeface="Times New Roman"/>
              </a:rPr>
              <a:t>《赤壁赋》呈现的美是多方面的，请你就</a:t>
            </a:r>
            <a:r>
              <a:rPr lang="zh-CN" altLang="zh-CN" sz="2400" b="1" u="sng" kern="100" dirty="0">
                <a:latin typeface="Times New Roman"/>
                <a:ea typeface="黑体"/>
                <a:cs typeface="Times New Roman"/>
              </a:rPr>
              <a:t>语言方面</a:t>
            </a:r>
            <a:r>
              <a:rPr lang="zh-CN" altLang="zh-CN" sz="2400" b="1" kern="100" dirty="0">
                <a:latin typeface="Times New Roman"/>
                <a:cs typeface="Times New Roman"/>
              </a:rPr>
              <a:t>来简单谈谈本文之美。</a:t>
            </a:r>
            <a:endParaRPr lang="zh-CN" altLang="zh-CN" sz="1050" kern="100" dirty="0">
              <a:effectLst/>
              <a:latin typeface="宋体"/>
              <a:cs typeface="Courier New"/>
            </a:endParaRPr>
          </a:p>
        </p:txBody>
      </p:sp>
      <p:sp>
        <p:nvSpPr>
          <p:cNvPr id="4" name="矩形 3"/>
          <p:cNvSpPr>
            <a:spLocks noChangeArrowheads="1"/>
          </p:cNvSpPr>
          <p:nvPr/>
        </p:nvSpPr>
        <p:spPr bwMode="auto">
          <a:xfrm>
            <a:off x="550210" y="2018327"/>
            <a:ext cx="11304749" cy="3416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spcAft>
                <a:spcPts val="0"/>
              </a:spcAft>
              <a:tabLst>
                <a:tab pos="1260475" algn="l"/>
                <a:tab pos="2610485" algn="l"/>
                <a:tab pos="3870960" algn="l"/>
              </a:tabLst>
            </a:pPr>
            <a:r>
              <a:rPr lang="zh-CN" altLang="zh-CN" sz="2400" b="1" kern="100" dirty="0">
                <a:solidFill>
                  <a:srgbClr val="3366FF"/>
                </a:solidFill>
                <a:latin typeface="Times New Roman"/>
                <a:ea typeface="华文行楷"/>
                <a:cs typeface="Times New Roman"/>
              </a:rPr>
              <a:t>语言方面包括用词、句式、修辞等。</a:t>
            </a:r>
            <a:endParaRPr lang="zh-CN" altLang="zh-CN" sz="1050" kern="100" dirty="0">
              <a:solidFill>
                <a:srgbClr val="3366FF"/>
              </a:solidFill>
              <a:latin typeface="宋体"/>
              <a:cs typeface="Courier New"/>
            </a:endParaRPr>
          </a:p>
          <a:p>
            <a:pPr algn="just">
              <a:lnSpc>
                <a:spcPct val="150000"/>
              </a:lnSpc>
              <a:spcAft>
                <a:spcPts val="0"/>
              </a:spcAft>
              <a:tabLst>
                <a:tab pos="1260475" algn="l"/>
                <a:tab pos="2610485" algn="l"/>
                <a:tab pos="3870960" algn="l"/>
              </a:tabLst>
            </a:pPr>
            <a:r>
              <a:rPr lang="zh-CN" altLang="zh-CN" sz="2400" b="1" kern="100" dirty="0">
                <a:solidFill>
                  <a:srgbClr val="FF0000"/>
                </a:solidFill>
                <a:latin typeface="Times New Roman"/>
                <a:ea typeface="黑体"/>
                <a:cs typeface="Times New Roman"/>
              </a:rPr>
              <a:t>答案　</a:t>
            </a:r>
            <a:r>
              <a:rPr lang="en-US" altLang="zh-CN" sz="2400" b="1" kern="100" dirty="0">
                <a:solidFill>
                  <a:srgbClr val="FF0000"/>
                </a:solidFill>
                <a:latin typeface="Times New Roman"/>
                <a:cs typeface="Courier New"/>
              </a:rPr>
              <a:t>(1)</a:t>
            </a:r>
            <a:r>
              <a:rPr lang="zh-CN" altLang="zh-CN" sz="2400" b="1" kern="100" dirty="0">
                <a:solidFill>
                  <a:srgbClr val="FF0000"/>
                </a:solidFill>
                <a:latin typeface="Times New Roman"/>
                <a:cs typeface="Times New Roman"/>
              </a:rPr>
              <a:t>骈散相间形成句式参差之美。如《赤壁赋》第一段，句子有整句，有散句。整散之间，错落有致，体现了语言的参差美。</a:t>
            </a:r>
            <a:endParaRPr lang="zh-CN" altLang="zh-CN" sz="1050" kern="100" dirty="0">
              <a:solidFill>
                <a:srgbClr val="FF0000"/>
              </a:solidFill>
              <a:latin typeface="宋体"/>
              <a:cs typeface="Courier New"/>
            </a:endParaRPr>
          </a:p>
          <a:p>
            <a:pPr algn="just">
              <a:lnSpc>
                <a:spcPct val="150000"/>
              </a:lnSpc>
              <a:spcAft>
                <a:spcPts val="0"/>
              </a:spcAft>
              <a:tabLst>
                <a:tab pos="1260475" algn="l"/>
                <a:tab pos="2610485" algn="l"/>
                <a:tab pos="3870960" algn="l"/>
              </a:tabLst>
            </a:pPr>
            <a:r>
              <a:rPr lang="en-US" altLang="zh-CN" sz="2400" b="1" kern="100" dirty="0">
                <a:solidFill>
                  <a:srgbClr val="FF0000"/>
                </a:solidFill>
                <a:latin typeface="Times New Roman"/>
                <a:cs typeface="Courier New"/>
              </a:rPr>
              <a:t>(2)</a:t>
            </a:r>
            <a:r>
              <a:rPr lang="zh-CN" altLang="zh-CN" sz="2400" b="1" kern="100" dirty="0">
                <a:solidFill>
                  <a:srgbClr val="FF0000"/>
                </a:solidFill>
                <a:latin typeface="Times New Roman"/>
                <a:cs typeface="Times New Roman"/>
              </a:rPr>
              <a:t>比喻连缀形成情感流转之美。如作者予以全力刻画的箫声：</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如怨如慕，如泣如诉，余音袅袅，不绝如缕。</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五个比喻连缀而下，将抽象而不可捉摸的声、情写得具体可感。</a:t>
            </a:r>
            <a:endParaRPr lang="zh-CN" altLang="zh-CN" sz="1050" kern="100" dirty="0">
              <a:solidFill>
                <a:srgbClr val="FF0000"/>
              </a:solidFill>
              <a:effectLst/>
              <a:latin typeface="宋体"/>
              <a:cs typeface="Courier New"/>
            </a:endParaRPr>
          </a:p>
        </p:txBody>
      </p:sp>
    </p:spTree>
    <p:extLst>
      <p:ext uri="{BB962C8B-B14F-4D97-AF65-F5344CB8AC3E}">
        <p14:creationId xmlns:p14="http://schemas.microsoft.com/office/powerpoint/2010/main" val="35128025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linds(horizontal)">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blinds(horizontal)">
                                      <p:cBhvr>
                                        <p:cTn id="12" dur="500"/>
                                        <p:tgtEl>
                                          <p:spTgt spid="4">
                                            <p:txEl>
                                              <p:pRg st="1" end="1"/>
                                            </p:txEl>
                                          </p:spTgt>
                                        </p:tgtEl>
                                      </p:cBhvr>
                                    </p:animEffect>
                                  </p:childTnLst>
                                </p:cTn>
                              </p:par>
                              <p:par>
                                <p:cTn id="13" presetID="3" presetClass="entr" presetSubtype="10" fill="hold" nodeType="with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animEffect transition="in" filter="blinds(horizontal)">
                                      <p:cBhvr>
                                        <p:cTn id="15" dur="500"/>
                                        <p:tgtEl>
                                          <p:spTgt spid="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a:spLocks noChangeArrowheads="1"/>
          </p:cNvSpPr>
          <p:nvPr/>
        </p:nvSpPr>
        <p:spPr bwMode="auto">
          <a:xfrm>
            <a:off x="371964" y="868922"/>
            <a:ext cx="11304749" cy="5078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260475" algn="l"/>
                <a:tab pos="2610485" algn="l"/>
                <a:tab pos="3870960" algn="l"/>
              </a:tabLst>
            </a:pPr>
            <a:r>
              <a:rPr lang="en-US" altLang="zh-CN" sz="2400" b="1" kern="100" dirty="0">
                <a:solidFill>
                  <a:srgbClr val="FF0000"/>
                </a:solidFill>
                <a:latin typeface="Times New Roman"/>
                <a:cs typeface="Courier New"/>
              </a:rPr>
              <a:t>(3)</a:t>
            </a:r>
            <a:r>
              <a:rPr lang="zh-CN" altLang="zh-CN" sz="2400" b="1" kern="100" dirty="0">
                <a:solidFill>
                  <a:srgbClr val="FF0000"/>
                </a:solidFill>
                <a:latin typeface="Times New Roman"/>
                <a:cs typeface="Times New Roman"/>
              </a:rPr>
              <a:t>反问叠用形成文势起伏之美。</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何为其然也？</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主人的发问引起了客人的滔滔议论。该段议论中三个反问句蝉联叠用，结构上形成排比，文笔一气而下，纵横驰骋，全力以赴铺陈曹操英姿勃发、踌躇满志的形象。</a:t>
            </a:r>
            <a:endParaRPr lang="zh-CN" altLang="zh-CN" sz="1050" kern="100" dirty="0">
              <a:solidFill>
                <a:srgbClr val="FF0000"/>
              </a:solidFill>
              <a:latin typeface="宋体"/>
              <a:cs typeface="Courier New"/>
            </a:endParaRPr>
          </a:p>
          <a:p>
            <a:pPr algn="just">
              <a:lnSpc>
                <a:spcPct val="150000"/>
              </a:lnSpc>
              <a:spcAft>
                <a:spcPts val="0"/>
              </a:spcAft>
              <a:tabLst>
                <a:tab pos="1260475" algn="l"/>
                <a:tab pos="2610485" algn="l"/>
                <a:tab pos="3870960" algn="l"/>
              </a:tabLst>
            </a:pPr>
            <a:r>
              <a:rPr lang="en-US" altLang="zh-CN" sz="2400" b="1" kern="100" dirty="0">
                <a:solidFill>
                  <a:srgbClr val="FF0000"/>
                </a:solidFill>
                <a:latin typeface="Times New Roman"/>
                <a:cs typeface="Courier New"/>
              </a:rPr>
              <a:t>(4)</a:t>
            </a:r>
            <a:r>
              <a:rPr lang="zh-CN" altLang="zh-CN" sz="2400" b="1" kern="100" dirty="0">
                <a:solidFill>
                  <a:srgbClr val="FF0000"/>
                </a:solidFill>
                <a:latin typeface="Times New Roman"/>
                <a:cs typeface="Times New Roman"/>
              </a:rPr>
              <a:t>关联相扣形成音节铿锵之美。客的议论自然引发了主人的人生感慨。在这段本该枯燥的议论性文字中，作者巧妙运用了</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而</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盖</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则</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且夫</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苟非</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虽</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等关联词语，造成了一种回荡的气势。</a:t>
            </a:r>
            <a:endParaRPr lang="zh-CN" altLang="zh-CN" sz="1050" kern="100" dirty="0">
              <a:solidFill>
                <a:srgbClr val="FF0000"/>
              </a:solidFill>
              <a:latin typeface="宋体"/>
              <a:cs typeface="Courier New"/>
            </a:endParaRPr>
          </a:p>
          <a:p>
            <a:pPr algn="just">
              <a:lnSpc>
                <a:spcPct val="150000"/>
              </a:lnSpc>
              <a:spcAft>
                <a:spcPts val="0"/>
              </a:spcAft>
              <a:tabLst>
                <a:tab pos="1260475" algn="l"/>
                <a:tab pos="2610485" algn="l"/>
                <a:tab pos="3870960" algn="l"/>
              </a:tabLst>
            </a:pPr>
            <a:r>
              <a:rPr lang="en-US" altLang="zh-CN" sz="2400" b="1" kern="100" dirty="0">
                <a:solidFill>
                  <a:srgbClr val="FF0000"/>
                </a:solidFill>
                <a:latin typeface="Times New Roman"/>
                <a:cs typeface="Courier New"/>
              </a:rPr>
              <a:t>(5)</a:t>
            </a:r>
            <a:r>
              <a:rPr lang="zh-CN" altLang="zh-CN" sz="2400" b="1" kern="100" dirty="0">
                <a:solidFill>
                  <a:srgbClr val="FF0000"/>
                </a:solidFill>
                <a:latin typeface="Times New Roman"/>
                <a:cs typeface="Times New Roman"/>
              </a:rPr>
              <a:t>前后呼应形成文脉贯通之美。文末</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客喜而笑</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的</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喜</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和</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笑</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，与前文</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饮酒乐甚</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的</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乐</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，以及</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怨</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慕</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泣</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诉</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愀然</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哀</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羡</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等描写感情变化的词语是联属一气的。此乃全文情感发展的线索，直贯通篇。</a:t>
            </a:r>
            <a:endParaRPr lang="zh-CN" altLang="zh-CN" sz="1050" kern="100" dirty="0">
              <a:solidFill>
                <a:srgbClr val="FF0000"/>
              </a:solidFill>
              <a:effectLst/>
              <a:latin typeface="宋体"/>
              <a:cs typeface="Courier New"/>
            </a:endParaRPr>
          </a:p>
        </p:txBody>
      </p:sp>
    </p:spTree>
    <p:extLst>
      <p:ext uri="{BB962C8B-B14F-4D97-AF65-F5344CB8AC3E}">
        <p14:creationId xmlns:p14="http://schemas.microsoft.com/office/powerpoint/2010/main" val="1708995584"/>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226537" y="768411"/>
            <a:ext cx="11647294" cy="11137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252000" indent="-457200" algn="just">
              <a:lnSpc>
                <a:spcPct val="150000"/>
              </a:lnSpc>
              <a:spcAft>
                <a:spcPts val="0"/>
              </a:spcAft>
              <a:tabLst>
                <a:tab pos="1260475" algn="l"/>
                <a:tab pos="2610485" algn="l"/>
                <a:tab pos="3870960" algn="l"/>
              </a:tabLst>
            </a:pPr>
            <a:r>
              <a:rPr lang="en-US" altLang="zh-CN" sz="2400" b="1" kern="100">
                <a:latin typeface="Times New Roman"/>
                <a:cs typeface="Courier New"/>
              </a:rPr>
              <a:t>2.</a:t>
            </a:r>
            <a:r>
              <a:rPr lang="zh-CN" altLang="zh-CN" sz="2400" b="1" kern="100" dirty="0">
                <a:latin typeface="Times New Roman"/>
                <a:cs typeface="Times New Roman"/>
              </a:rPr>
              <a:t>《登泰山记》在桐城派古文中风格独具，这和姚鼐对语言的灵活运用是分不开的，请分析本文的语言特色。</a:t>
            </a:r>
            <a:endParaRPr lang="zh-CN" altLang="zh-CN" sz="1050" kern="100" dirty="0">
              <a:effectLst/>
              <a:latin typeface="宋体"/>
              <a:cs typeface="Courier New"/>
            </a:endParaRPr>
          </a:p>
        </p:txBody>
      </p:sp>
      <p:sp>
        <p:nvSpPr>
          <p:cNvPr id="4" name="矩形 3"/>
          <p:cNvSpPr>
            <a:spLocks noChangeArrowheads="1"/>
          </p:cNvSpPr>
          <p:nvPr/>
        </p:nvSpPr>
        <p:spPr bwMode="auto">
          <a:xfrm>
            <a:off x="550210" y="1851556"/>
            <a:ext cx="11304749" cy="39703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260475" algn="l"/>
                <a:tab pos="2610485" algn="l"/>
                <a:tab pos="3870960" algn="l"/>
              </a:tabLst>
            </a:pPr>
            <a:r>
              <a:rPr lang="zh-CN" altLang="zh-CN" sz="2400" b="1" kern="100" dirty="0">
                <a:solidFill>
                  <a:srgbClr val="FF0000"/>
                </a:solidFill>
                <a:latin typeface="Times New Roman"/>
                <a:ea typeface="黑体"/>
                <a:cs typeface="Times New Roman"/>
              </a:rPr>
              <a:t>答案　</a:t>
            </a:r>
            <a:r>
              <a:rPr lang="en-US" altLang="zh-CN" sz="2400" b="1" kern="100" dirty="0">
                <a:solidFill>
                  <a:srgbClr val="FF0000"/>
                </a:solidFill>
                <a:latin typeface="Times New Roman"/>
                <a:cs typeface="Courier New"/>
              </a:rPr>
              <a:t>(1)</a:t>
            </a:r>
            <a:r>
              <a:rPr lang="zh-CN" altLang="zh-CN" sz="2400" b="1" kern="100" dirty="0">
                <a:solidFill>
                  <a:srgbClr val="FF0000"/>
                </a:solidFill>
                <a:latin typeface="Times New Roman"/>
                <a:cs typeface="Times New Roman"/>
              </a:rPr>
              <a:t>善用传神的动词。如</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乘风雪</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的</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乘</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字，从人身不由己，只能随风雪而行的动作里，渲染了风狂雪紧的隆冬景象和风雪的巨大威力。</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自</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历</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穿</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越</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至</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几个动词蝉联而下，既吻合描写对象，又充分表现了旅途的艰苦，活画出了作者风尘仆仆的神态，写出了他急于登泰山的浓厚游兴。</a:t>
            </a:r>
            <a:endParaRPr lang="zh-CN" altLang="zh-CN" sz="1050" kern="100" dirty="0">
              <a:solidFill>
                <a:srgbClr val="FF0000"/>
              </a:solidFill>
              <a:latin typeface="宋体"/>
              <a:cs typeface="Courier New"/>
            </a:endParaRPr>
          </a:p>
          <a:p>
            <a:pPr algn="just">
              <a:lnSpc>
                <a:spcPct val="150000"/>
              </a:lnSpc>
              <a:spcAft>
                <a:spcPts val="0"/>
              </a:spcAft>
              <a:tabLst>
                <a:tab pos="1260475" algn="l"/>
                <a:tab pos="2610485" algn="l"/>
                <a:tab pos="3870960" algn="l"/>
              </a:tabLst>
            </a:pPr>
            <a:r>
              <a:rPr lang="en-US" altLang="zh-CN" sz="2400" b="1" kern="100" dirty="0">
                <a:solidFill>
                  <a:srgbClr val="FF0000"/>
                </a:solidFill>
                <a:latin typeface="Times New Roman"/>
                <a:cs typeface="Courier New"/>
              </a:rPr>
              <a:t>(2)</a:t>
            </a:r>
            <a:r>
              <a:rPr lang="zh-CN" altLang="zh-CN" sz="2400" b="1" kern="100" dirty="0">
                <a:solidFill>
                  <a:srgbClr val="FF0000"/>
                </a:solidFill>
                <a:latin typeface="Times New Roman"/>
                <a:cs typeface="Times New Roman"/>
              </a:rPr>
              <a:t>善用准确、凝练的语言。作者善于把握住泰山独特的自然景象，选用准确的词语表达出来。如文中写傍晚雪山的光亮是</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明烛天南</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，而写夕阳余辉则称</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晚日照城郭</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，一个</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烛</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字，一个</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照</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字，很细致地区分出两种不同光亮的强弱。</a:t>
            </a:r>
            <a:endParaRPr lang="zh-CN" altLang="zh-CN" sz="1050" kern="100" dirty="0">
              <a:solidFill>
                <a:srgbClr val="FF0000"/>
              </a:solidFill>
              <a:latin typeface="宋体"/>
              <a:cs typeface="Courier New"/>
            </a:endParaRPr>
          </a:p>
        </p:txBody>
      </p:sp>
    </p:spTree>
    <p:extLst>
      <p:ext uri="{BB962C8B-B14F-4D97-AF65-F5344CB8AC3E}">
        <p14:creationId xmlns:p14="http://schemas.microsoft.com/office/powerpoint/2010/main" val="3720211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linds(horizontal)">
                                      <p:cBhvr>
                                        <p:cTn id="7" dur="500"/>
                                        <p:tgtEl>
                                          <p:spTgt spid="4">
                                            <p:txEl>
                                              <p:pRg st="0" end="0"/>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4">
                                            <p:txEl>
                                              <p:pRg st="1" end="1"/>
                                            </p:txEl>
                                          </p:spTgt>
                                        </p:tgtEl>
                                        <p:attrNameLst>
                                          <p:attrName>style.visibility</p:attrName>
                                        </p:attrNameLst>
                                      </p:cBhvr>
                                      <p:to>
                                        <p:strVal val="visible"/>
                                      </p:to>
                                    </p:set>
                                    <p:animEffect transition="in" filter="blinds(horizontal)">
                                      <p:cBhvr>
                                        <p:cTn id="10" dur="5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a:spLocks noChangeArrowheads="1"/>
          </p:cNvSpPr>
          <p:nvPr/>
        </p:nvSpPr>
        <p:spPr bwMode="auto">
          <a:xfrm>
            <a:off x="525483" y="1840768"/>
            <a:ext cx="11304749" cy="23083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lvl="0" algn="just">
              <a:lnSpc>
                <a:spcPct val="150000"/>
              </a:lnSpc>
              <a:tabLst>
                <a:tab pos="1260475" algn="l"/>
                <a:tab pos="2610485" algn="l"/>
                <a:tab pos="3870960" algn="l"/>
              </a:tabLst>
            </a:pPr>
            <a:r>
              <a:rPr lang="en-US" altLang="zh-CN" sz="2400" b="1" kern="100" dirty="0">
                <a:solidFill>
                  <a:srgbClr val="FF0000"/>
                </a:solidFill>
                <a:latin typeface="Times New Roman"/>
                <a:cs typeface="Courier New"/>
              </a:rPr>
              <a:t>(3)</a:t>
            </a:r>
            <a:r>
              <a:rPr lang="zh-CN" altLang="zh-CN" sz="2400" b="1" kern="100" dirty="0">
                <a:solidFill>
                  <a:srgbClr val="FF0000"/>
                </a:solidFill>
                <a:latin typeface="Times New Roman"/>
                <a:cs typeface="Times New Roman"/>
              </a:rPr>
              <a:t>善用修辞，巧于衬托、照应。文中所记多为静景，但作者往往能运用修辞来化静为动。如白雪覆盖着山峰，是一幅静谧的图景，作者却称之为</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苍山负雪</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，赋予了它蓬勃旺盛的生命力。再如以夕阳晚照的幽静美来衬托日出的雄奇美，以旅途的艰辛、气候的恶劣来反衬游志之坚。</a:t>
            </a:r>
            <a:endParaRPr lang="zh-CN" altLang="zh-CN" sz="1050" kern="100" dirty="0">
              <a:solidFill>
                <a:srgbClr val="FF0000"/>
              </a:solidFill>
              <a:latin typeface="宋体"/>
              <a:cs typeface="Courier New"/>
            </a:endParaRPr>
          </a:p>
        </p:txBody>
      </p:sp>
    </p:spTree>
    <p:extLst>
      <p:ext uri="{BB962C8B-B14F-4D97-AF65-F5344CB8AC3E}">
        <p14:creationId xmlns:p14="http://schemas.microsoft.com/office/powerpoint/2010/main" val="398270858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226537" y="440980"/>
            <a:ext cx="11647294" cy="60585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ts val="3900"/>
              </a:lnSpc>
              <a:spcAft>
                <a:spcPts val="0"/>
              </a:spcAft>
              <a:tabLst>
                <a:tab pos="1260475" algn="l"/>
                <a:tab pos="2610485" algn="l"/>
                <a:tab pos="3870960" algn="l"/>
              </a:tabLst>
            </a:pPr>
            <a:r>
              <a:rPr lang="zh-CN" altLang="zh-CN" sz="2400" b="1" kern="100" dirty="0">
                <a:latin typeface="Times New Roman"/>
                <a:ea typeface="黑体"/>
                <a:cs typeface="Times New Roman"/>
              </a:rPr>
              <a:t>三、明文体</a:t>
            </a:r>
            <a:endParaRPr lang="zh-CN" altLang="zh-CN" sz="1050" kern="100" dirty="0">
              <a:latin typeface="宋体"/>
              <a:cs typeface="Courier New"/>
            </a:endParaRPr>
          </a:p>
          <a:p>
            <a:pPr algn="ctr">
              <a:lnSpc>
                <a:spcPts val="3900"/>
              </a:lnSpc>
              <a:spcAft>
                <a:spcPts val="0"/>
              </a:spcAft>
              <a:tabLst>
                <a:tab pos="1260475" algn="l"/>
                <a:tab pos="2610485" algn="l"/>
                <a:tab pos="3870960" algn="l"/>
              </a:tabLst>
            </a:pPr>
            <a:r>
              <a:rPr lang="zh-CN" altLang="zh-CN" sz="2400" b="1" kern="100" dirty="0">
                <a:latin typeface="Times New Roman"/>
                <a:ea typeface="黑体"/>
                <a:cs typeface="Times New Roman"/>
              </a:rPr>
              <a:t>赋</a:t>
            </a:r>
            <a:endParaRPr lang="zh-CN" altLang="zh-CN" sz="1050" kern="100" dirty="0">
              <a:latin typeface="宋体"/>
              <a:cs typeface="Courier New"/>
            </a:endParaRPr>
          </a:p>
          <a:p>
            <a:pPr indent="612140" algn="just">
              <a:lnSpc>
                <a:spcPts val="3900"/>
              </a:lnSpc>
              <a:spcAft>
                <a:spcPts val="0"/>
              </a:spcAft>
              <a:tabLst>
                <a:tab pos="1260475" algn="l"/>
                <a:tab pos="2610485" algn="l"/>
                <a:tab pos="3870960" algn="l"/>
              </a:tabLst>
            </a:pPr>
            <a:r>
              <a:rPr lang="zh-CN" altLang="zh-CN" sz="2400" b="1" u="sng" kern="100" dirty="0">
                <a:latin typeface="Times New Roman"/>
                <a:ea typeface="黑体"/>
                <a:cs typeface="Times New Roman"/>
              </a:rPr>
              <a:t>赋是中国古典文学的一种重要文体，其特点是</a:t>
            </a:r>
            <a:r>
              <a:rPr lang="en-US" altLang="zh-CN" sz="2400" b="1" u="sng" kern="100" dirty="0">
                <a:latin typeface="宋体"/>
                <a:cs typeface="Times New Roman"/>
              </a:rPr>
              <a:t>“</a:t>
            </a:r>
            <a:r>
              <a:rPr lang="zh-CN" altLang="zh-CN" sz="2400" b="1" u="sng" kern="100" dirty="0">
                <a:latin typeface="Times New Roman"/>
                <a:ea typeface="黑体"/>
                <a:cs typeface="Times New Roman"/>
              </a:rPr>
              <a:t>铺采摛文，体物写志</a:t>
            </a:r>
            <a:r>
              <a:rPr lang="en-US" altLang="zh-CN" sz="2400" b="1" u="sng" kern="100" dirty="0">
                <a:latin typeface="宋体"/>
                <a:cs typeface="Times New Roman"/>
              </a:rPr>
              <a:t>”</a:t>
            </a:r>
            <a:r>
              <a:rPr lang="zh-CN" altLang="zh-CN" sz="2400" b="1" u="sng" kern="100" dirty="0">
                <a:latin typeface="Times New Roman"/>
                <a:ea typeface="黑体"/>
                <a:cs typeface="Times New Roman"/>
              </a:rPr>
              <a:t>，侧重于写景，借景抒情。</a:t>
            </a:r>
            <a:r>
              <a:rPr lang="en-US" altLang="zh-CN" sz="2400" b="1" kern="100" baseline="30000" dirty="0">
                <a:latin typeface="宋体"/>
                <a:cs typeface="Times New Roman"/>
              </a:rPr>
              <a:t>④</a:t>
            </a:r>
            <a:r>
              <a:rPr lang="zh-CN" altLang="zh-CN" sz="2400" b="1" kern="100" dirty="0">
                <a:latin typeface="Times New Roman"/>
                <a:cs typeface="Times New Roman"/>
              </a:rPr>
              <a:t>赋萌生于战国，兴盛于汉唐，衰于宋元明清。赋是汉代最具代表性、最能彰显其时代精神的一种文学样式。</a:t>
            </a:r>
            <a:endParaRPr lang="zh-CN" altLang="zh-CN" sz="1050" kern="100" dirty="0">
              <a:latin typeface="宋体"/>
              <a:cs typeface="Courier New"/>
            </a:endParaRPr>
          </a:p>
          <a:p>
            <a:pPr indent="612140" algn="just">
              <a:lnSpc>
                <a:spcPts val="3900"/>
              </a:lnSpc>
              <a:spcAft>
                <a:spcPts val="0"/>
              </a:spcAft>
              <a:tabLst>
                <a:tab pos="1260475" algn="l"/>
                <a:tab pos="2610485" algn="l"/>
                <a:tab pos="3870960" algn="l"/>
              </a:tabLst>
            </a:pPr>
            <a:r>
              <a:rPr lang="zh-CN" altLang="zh-CN" sz="2400" b="1" kern="100" dirty="0">
                <a:latin typeface="Times New Roman"/>
                <a:cs typeface="Times New Roman"/>
              </a:rPr>
              <a:t>赋有以下几个方面的特点：语句上以四、六字句为主，句式错落有致并追求骈偶；语音上要求声律谐协；文辞上讲究藻饰和用典；内容上侧重于写景，借景抒情。</a:t>
            </a:r>
            <a:endParaRPr lang="zh-CN" altLang="zh-CN" sz="1050" kern="100" dirty="0">
              <a:latin typeface="宋体"/>
              <a:cs typeface="Courier New"/>
            </a:endParaRPr>
          </a:p>
          <a:p>
            <a:pPr indent="612140" algn="just">
              <a:lnSpc>
                <a:spcPts val="3900"/>
              </a:lnSpc>
              <a:spcAft>
                <a:spcPts val="0"/>
              </a:spcAft>
              <a:tabLst>
                <a:tab pos="1260475" algn="l"/>
                <a:tab pos="2610485" algn="l"/>
                <a:tab pos="3870960" algn="l"/>
              </a:tabLst>
            </a:pPr>
            <a:r>
              <a:rPr lang="zh-CN" altLang="zh-CN" sz="2400" b="1" kern="100" dirty="0">
                <a:latin typeface="Times New Roman"/>
                <a:cs typeface="Times New Roman"/>
              </a:rPr>
              <a:t>经历长期的演变过程，发展到中唐，在古文运动的影响下，又出现了散文化的趋势，不讲骈偶、音律，句式参差，押韵也比较自由，形成散文式的清新流畅的气势，叫作</a:t>
            </a:r>
            <a:r>
              <a:rPr lang="zh-CN" altLang="zh-CN" sz="2400" b="1" kern="100" dirty="0">
                <a:latin typeface="宋体"/>
                <a:cs typeface="Times New Roman"/>
              </a:rPr>
              <a:t>“</a:t>
            </a:r>
            <a:r>
              <a:rPr lang="zh-CN" altLang="zh-CN" sz="2400" b="1" kern="100" dirty="0">
                <a:latin typeface="Times New Roman"/>
                <a:cs typeface="Times New Roman"/>
              </a:rPr>
              <a:t>文赋</a:t>
            </a:r>
            <a:r>
              <a:rPr lang="zh-CN" altLang="zh-CN" sz="2400" b="1" kern="100" dirty="0">
                <a:latin typeface="宋体"/>
                <a:cs typeface="Times New Roman"/>
              </a:rPr>
              <a:t>”</a:t>
            </a:r>
            <a:r>
              <a:rPr lang="zh-CN" altLang="zh-CN" sz="2400" b="1" kern="100" dirty="0">
                <a:latin typeface="Times New Roman"/>
                <a:cs typeface="Times New Roman"/>
              </a:rPr>
              <a:t>。</a:t>
            </a:r>
            <a:endParaRPr lang="zh-CN" altLang="zh-CN" sz="1050" kern="100" dirty="0">
              <a:latin typeface="宋体"/>
              <a:cs typeface="Courier New"/>
            </a:endParaRPr>
          </a:p>
          <a:p>
            <a:pPr indent="612140" algn="just">
              <a:lnSpc>
                <a:spcPts val="3900"/>
              </a:lnSpc>
              <a:spcAft>
                <a:spcPts val="0"/>
              </a:spcAft>
              <a:tabLst>
                <a:tab pos="1260475" algn="l"/>
                <a:tab pos="2610485" algn="l"/>
                <a:tab pos="3870960" algn="l"/>
              </a:tabLst>
            </a:pPr>
            <a:r>
              <a:rPr lang="en-US" altLang="zh-CN" sz="2400" b="1" kern="100" dirty="0">
                <a:solidFill>
                  <a:srgbClr val="3366FF"/>
                </a:solidFill>
                <a:latin typeface="Times New Roman"/>
                <a:ea typeface="黑体"/>
                <a:cs typeface="Courier New"/>
              </a:rPr>
              <a:t>[</a:t>
            </a:r>
            <a:r>
              <a:rPr lang="zh-CN" altLang="zh-CN" sz="2400" b="1" kern="100" dirty="0">
                <a:solidFill>
                  <a:srgbClr val="3366FF"/>
                </a:solidFill>
                <a:latin typeface="Times New Roman"/>
                <a:ea typeface="黑体"/>
                <a:cs typeface="Times New Roman"/>
              </a:rPr>
              <a:t>伴读</a:t>
            </a:r>
            <a:r>
              <a:rPr lang="en-US" altLang="zh-CN" sz="2400" b="1" kern="100" dirty="0">
                <a:solidFill>
                  <a:srgbClr val="3366FF"/>
                </a:solidFill>
                <a:latin typeface="Times New Roman"/>
                <a:ea typeface="黑体"/>
                <a:cs typeface="Courier New"/>
              </a:rPr>
              <a:t>] </a:t>
            </a:r>
            <a:r>
              <a:rPr lang="en-US" altLang="zh-CN" sz="2400" b="1" kern="100" dirty="0">
                <a:solidFill>
                  <a:srgbClr val="3366FF"/>
                </a:solidFill>
                <a:latin typeface="宋体"/>
                <a:ea typeface="华文行楷"/>
                <a:cs typeface="Times New Roman"/>
              </a:rPr>
              <a:t>④</a:t>
            </a:r>
            <a:r>
              <a:rPr lang="zh-CN" altLang="zh-CN" sz="2400" b="1" kern="100" dirty="0">
                <a:solidFill>
                  <a:srgbClr val="3366FF"/>
                </a:solidFill>
                <a:latin typeface="Times New Roman"/>
                <a:ea typeface="华文行楷"/>
                <a:cs typeface="Times New Roman"/>
              </a:rPr>
              <a:t>有时间可以读一读如下名赋：左思《两都赋》、张衡《二京赋》、杜牧《阿房宫赋》。</a:t>
            </a:r>
            <a:endParaRPr lang="zh-CN" altLang="zh-CN" sz="1050" kern="100" dirty="0">
              <a:solidFill>
                <a:srgbClr val="3366FF"/>
              </a:solidFill>
              <a:effectLst/>
              <a:latin typeface="宋体"/>
              <a:cs typeface="Courier New"/>
            </a:endParaRPr>
          </a:p>
        </p:txBody>
      </p:sp>
    </p:spTree>
    <p:extLst>
      <p:ext uri="{BB962C8B-B14F-4D97-AF65-F5344CB8AC3E}">
        <p14:creationId xmlns:p14="http://schemas.microsoft.com/office/powerpoint/2010/main" val="35562551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5" end="5"/>
                                            </p:txEl>
                                          </p:spTgt>
                                        </p:tgtEl>
                                        <p:attrNameLst>
                                          <p:attrName>style.visibility</p:attrName>
                                        </p:attrNameLst>
                                      </p:cBhvr>
                                      <p:to>
                                        <p:strVal val="visible"/>
                                      </p:to>
                                    </p:set>
                                    <p:animEffect transition="in" filter="blinds(horizontal)">
                                      <p:cBhvr>
                                        <p:cTn id="7"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226537" y="480023"/>
            <a:ext cx="11647294" cy="5262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ts val="3600"/>
              </a:lnSpc>
              <a:spcAft>
                <a:spcPts val="0"/>
              </a:spcAft>
              <a:tabLst>
                <a:tab pos="1260475" algn="l"/>
                <a:tab pos="2610485" algn="l"/>
                <a:tab pos="3870960" algn="l"/>
              </a:tabLst>
            </a:pPr>
            <a:r>
              <a:rPr lang="en-US" altLang="zh-CN" sz="2400" b="1" kern="100">
                <a:latin typeface="Times New Roman"/>
                <a:cs typeface="Courier New"/>
              </a:rPr>
              <a:t>3.</a:t>
            </a:r>
            <a:r>
              <a:rPr lang="en-US" altLang="zh-CN" sz="2400" b="1" kern="100">
                <a:latin typeface="Times New Roman"/>
                <a:ea typeface="黑体"/>
                <a:cs typeface="Courier New"/>
              </a:rPr>
              <a:t>(</a:t>
            </a:r>
            <a:r>
              <a:rPr lang="zh-CN" altLang="zh-CN" sz="2400" b="1" kern="100" dirty="0">
                <a:latin typeface="Times New Roman"/>
                <a:ea typeface="黑体"/>
                <a:cs typeface="Times New Roman"/>
              </a:rPr>
              <a:t>拓展延伸</a:t>
            </a:r>
            <a:r>
              <a:rPr lang="en-US" altLang="zh-CN" sz="2400" b="1" kern="100" dirty="0">
                <a:latin typeface="Times New Roman"/>
                <a:ea typeface="黑体"/>
                <a:cs typeface="Courier New"/>
              </a:rPr>
              <a:t>)</a:t>
            </a:r>
            <a:r>
              <a:rPr lang="zh-CN" altLang="zh-CN" sz="2400" b="1" kern="100" dirty="0">
                <a:latin typeface="Times New Roman"/>
                <a:cs typeface="Times New Roman"/>
              </a:rPr>
              <a:t>请从语言方面赏析下面一段写景的文字。</a:t>
            </a:r>
            <a:endParaRPr lang="zh-CN" altLang="zh-CN" sz="1050" kern="100" dirty="0">
              <a:effectLst/>
              <a:latin typeface="宋体"/>
              <a:cs typeface="Courier New"/>
            </a:endParaRPr>
          </a:p>
        </p:txBody>
      </p:sp>
      <p:sp>
        <p:nvSpPr>
          <p:cNvPr id="4" name="矩形 3"/>
          <p:cNvSpPr>
            <a:spLocks noChangeArrowheads="1"/>
          </p:cNvSpPr>
          <p:nvPr/>
        </p:nvSpPr>
        <p:spPr bwMode="auto">
          <a:xfrm>
            <a:off x="550210" y="968062"/>
            <a:ext cx="11304749" cy="5568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indent="612140" algn="just">
              <a:lnSpc>
                <a:spcPts val="3600"/>
              </a:lnSpc>
              <a:spcAft>
                <a:spcPts val="0"/>
              </a:spcAft>
              <a:tabLst>
                <a:tab pos="1260475" algn="l"/>
                <a:tab pos="2610485" algn="l"/>
                <a:tab pos="3870960" algn="l"/>
              </a:tabLst>
            </a:pPr>
            <a:r>
              <a:rPr lang="zh-CN" altLang="zh-CN" sz="2400" b="1" kern="100" dirty="0">
                <a:latin typeface="Times New Roman"/>
                <a:ea typeface="楷体_GB2312"/>
                <a:cs typeface="Times New Roman"/>
              </a:rPr>
              <a:t>崇祯五年十二月，余住西湖。大雪三日，湖中人鸟声俱绝。是日更定矣，余</a:t>
            </a:r>
            <a:r>
              <a:rPr lang="zh-CN" altLang="zh-CN" sz="2400" b="1" kern="100" dirty="0">
                <a:latin typeface="宋体"/>
                <a:cs typeface="宋体"/>
              </a:rPr>
              <a:t>拏</a:t>
            </a:r>
            <a:r>
              <a:rPr lang="zh-CN" altLang="zh-CN" sz="2400" b="1" kern="100" dirty="0">
                <a:latin typeface="宋体"/>
                <a:ea typeface="楷体_GB2312"/>
                <a:cs typeface="楷体_GB2312"/>
              </a:rPr>
              <a:t>一小舟，拥毳衣炉火，独往湖心亭看雪。雾凇沆砀，天与云与山与水，上下一白。湖上影子，惟长堤一痕、湖心亭一点，与余舟一芥、舟中人两三粒而已。</a:t>
            </a:r>
            <a:endParaRPr lang="zh-CN" altLang="zh-CN" sz="1050" kern="100" dirty="0">
              <a:latin typeface="宋体"/>
              <a:cs typeface="Courier New"/>
            </a:endParaRPr>
          </a:p>
          <a:p>
            <a:pPr algn="r">
              <a:lnSpc>
                <a:spcPts val="3600"/>
              </a:lnSpc>
              <a:spcAft>
                <a:spcPts val="0"/>
              </a:spcAft>
              <a:tabLst>
                <a:tab pos="1260475" algn="l"/>
                <a:tab pos="2610485" algn="l"/>
                <a:tab pos="3870960" algn="l"/>
              </a:tabLst>
            </a:pPr>
            <a:r>
              <a:rPr lang="en-US" altLang="zh-CN" sz="2400" b="1" kern="100" dirty="0">
                <a:latin typeface="Times New Roman"/>
                <a:cs typeface="Courier New"/>
              </a:rPr>
              <a:t>——</a:t>
            </a:r>
            <a:r>
              <a:rPr lang="zh-CN" altLang="zh-CN" sz="2400" b="1" kern="100" dirty="0">
                <a:latin typeface="Times New Roman"/>
                <a:cs typeface="Times New Roman"/>
              </a:rPr>
              <a:t>节选自张岱《湖心亭看雪》</a:t>
            </a:r>
            <a:endParaRPr lang="zh-CN" altLang="zh-CN" sz="1050" kern="100" dirty="0">
              <a:latin typeface="宋体"/>
              <a:cs typeface="Courier New"/>
            </a:endParaRPr>
          </a:p>
          <a:p>
            <a:pPr algn="just">
              <a:lnSpc>
                <a:spcPts val="3600"/>
              </a:lnSpc>
              <a:spcAft>
                <a:spcPts val="0"/>
              </a:spcAft>
              <a:tabLst>
                <a:tab pos="1260475" algn="l"/>
                <a:tab pos="2610485" algn="l"/>
                <a:tab pos="3870960" algn="l"/>
              </a:tabLst>
            </a:pPr>
            <a:r>
              <a:rPr lang="zh-CN" altLang="zh-CN" sz="2400" b="1" kern="100" dirty="0">
                <a:solidFill>
                  <a:srgbClr val="FF0000"/>
                </a:solidFill>
                <a:latin typeface="Times New Roman"/>
                <a:ea typeface="黑体"/>
                <a:cs typeface="Times New Roman"/>
              </a:rPr>
              <a:t>答案　</a:t>
            </a:r>
            <a:r>
              <a:rPr lang="en-US" altLang="zh-CN" sz="2400" b="1" kern="100" dirty="0">
                <a:solidFill>
                  <a:srgbClr val="FF0000"/>
                </a:solidFill>
                <a:latin typeface="Times New Roman"/>
                <a:cs typeface="Courier New"/>
              </a:rPr>
              <a:t>(1)</a:t>
            </a:r>
            <a:r>
              <a:rPr lang="zh-CN" altLang="zh-CN" sz="2400" b="1" kern="100" dirty="0">
                <a:solidFill>
                  <a:srgbClr val="FF0000"/>
                </a:solidFill>
                <a:latin typeface="Times New Roman"/>
                <a:cs typeface="Times New Roman"/>
              </a:rPr>
              <a:t>运用富有表现力的词语。</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湖中人鸟声俱绝</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，通过听觉来写，写出大雪后湖山封冻，人、鸟都瑟缩着不敢外出，寒嗦得不敢作声，连空气也仿佛冻结了。一个</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绝</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字，传出冰天雪地、万籁无声的森然寒意。</a:t>
            </a:r>
            <a:endParaRPr lang="zh-CN" altLang="zh-CN" sz="1050" kern="100" dirty="0">
              <a:solidFill>
                <a:srgbClr val="FF0000"/>
              </a:solidFill>
              <a:latin typeface="宋体"/>
              <a:cs typeface="Courier New"/>
            </a:endParaRPr>
          </a:p>
          <a:p>
            <a:pPr algn="just">
              <a:lnSpc>
                <a:spcPts val="3600"/>
              </a:lnSpc>
              <a:spcAft>
                <a:spcPts val="0"/>
              </a:spcAft>
              <a:tabLst>
                <a:tab pos="1260475" algn="l"/>
                <a:tab pos="2610485" algn="l"/>
                <a:tab pos="3870960" algn="l"/>
              </a:tabLst>
            </a:pPr>
            <a:r>
              <a:rPr lang="en-US" altLang="zh-CN" sz="2400" b="1" kern="100" dirty="0">
                <a:solidFill>
                  <a:srgbClr val="FF0000"/>
                </a:solidFill>
                <a:latin typeface="Times New Roman"/>
                <a:cs typeface="Courier New"/>
              </a:rPr>
              <a:t>(2)</a:t>
            </a:r>
            <a:r>
              <a:rPr lang="zh-CN" altLang="zh-CN" sz="2400" b="1" kern="100" dirty="0">
                <a:solidFill>
                  <a:srgbClr val="FF0000"/>
                </a:solidFill>
                <a:latin typeface="Times New Roman"/>
                <a:cs typeface="Times New Roman"/>
              </a:rPr>
              <a:t>妙用量词。</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痕</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点</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芥</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粒</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等量词，一个小似一个，写出视线的移动、小船的荡漾、景物的变化，着笔空灵，使人浑然不觉。</a:t>
            </a:r>
            <a:endParaRPr lang="zh-CN" altLang="zh-CN" sz="1050" kern="100" dirty="0">
              <a:solidFill>
                <a:srgbClr val="FF0000"/>
              </a:solidFill>
              <a:latin typeface="宋体"/>
              <a:cs typeface="Courier New"/>
            </a:endParaRPr>
          </a:p>
          <a:p>
            <a:pPr algn="just">
              <a:lnSpc>
                <a:spcPts val="3600"/>
              </a:lnSpc>
              <a:spcAft>
                <a:spcPts val="0"/>
              </a:spcAft>
              <a:tabLst>
                <a:tab pos="1260475" algn="l"/>
                <a:tab pos="2610485" algn="l"/>
                <a:tab pos="3870960" algn="l"/>
              </a:tabLst>
            </a:pPr>
            <a:r>
              <a:rPr lang="en-US" altLang="zh-CN" sz="2400" b="1" kern="100" dirty="0">
                <a:solidFill>
                  <a:srgbClr val="FF0000"/>
                </a:solidFill>
                <a:latin typeface="Times New Roman"/>
                <a:cs typeface="Courier New"/>
              </a:rPr>
              <a:t>(3)</a:t>
            </a:r>
            <a:r>
              <a:rPr lang="zh-CN" altLang="zh-CN" sz="2400" b="1" kern="100" dirty="0">
                <a:solidFill>
                  <a:srgbClr val="FF0000"/>
                </a:solidFill>
                <a:latin typeface="Times New Roman"/>
                <a:cs typeface="Times New Roman"/>
              </a:rPr>
              <a:t>叠用介词。</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天与云与山与水，上下一白</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，叠用三个</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与</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字，似觉天、云、山、水一齐活动起来，意趣盎然，生动地写出天空、云层、群山、湖水之间白茫茫浑然难辨的景象。</a:t>
            </a:r>
            <a:endParaRPr lang="zh-CN" altLang="zh-CN" sz="1050" kern="100" dirty="0">
              <a:solidFill>
                <a:srgbClr val="FF0000"/>
              </a:solidFill>
              <a:effectLst/>
              <a:latin typeface="宋体"/>
              <a:cs typeface="Courier New"/>
            </a:endParaRPr>
          </a:p>
        </p:txBody>
      </p:sp>
    </p:spTree>
    <p:extLst>
      <p:ext uri="{BB962C8B-B14F-4D97-AF65-F5344CB8AC3E}">
        <p14:creationId xmlns:p14="http://schemas.microsoft.com/office/powerpoint/2010/main" val="35685427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xEl>
                                              <p:pRg st="2" end="2"/>
                                            </p:txEl>
                                          </p:spTgt>
                                        </p:tgtEl>
                                        <p:attrNameLst>
                                          <p:attrName>style.visibility</p:attrName>
                                        </p:attrNameLst>
                                      </p:cBhvr>
                                      <p:to>
                                        <p:strVal val="visible"/>
                                      </p:to>
                                    </p:set>
                                    <p:animEffect transition="in" filter="blinds(horizontal)">
                                      <p:cBhvr>
                                        <p:cTn id="7" dur="500"/>
                                        <p:tgtEl>
                                          <p:spTgt spid="4">
                                            <p:txEl>
                                              <p:pRg st="2" end="2"/>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4">
                                            <p:txEl>
                                              <p:pRg st="3" end="3"/>
                                            </p:txEl>
                                          </p:spTgt>
                                        </p:tgtEl>
                                        <p:attrNameLst>
                                          <p:attrName>style.visibility</p:attrName>
                                        </p:attrNameLst>
                                      </p:cBhvr>
                                      <p:to>
                                        <p:strVal val="visible"/>
                                      </p:to>
                                    </p:set>
                                    <p:animEffect transition="in" filter="blinds(horizontal)">
                                      <p:cBhvr>
                                        <p:cTn id="10" dur="500"/>
                                        <p:tgtEl>
                                          <p:spTgt spid="4">
                                            <p:txEl>
                                              <p:pRg st="3" end="3"/>
                                            </p:txEl>
                                          </p:spTgt>
                                        </p:tgtEl>
                                      </p:cBhvr>
                                    </p:animEffect>
                                  </p:childTnLst>
                                </p:cTn>
                              </p:par>
                              <p:par>
                                <p:cTn id="11" presetID="3" presetClass="entr" presetSubtype="10" fill="hold" nodeType="withEffect">
                                  <p:stCondLst>
                                    <p:cond delay="0"/>
                                  </p:stCondLst>
                                  <p:childTnLst>
                                    <p:set>
                                      <p:cBhvr>
                                        <p:cTn id="12" dur="1" fill="hold">
                                          <p:stCondLst>
                                            <p:cond delay="0"/>
                                          </p:stCondLst>
                                        </p:cTn>
                                        <p:tgtEl>
                                          <p:spTgt spid="4">
                                            <p:txEl>
                                              <p:pRg st="4" end="4"/>
                                            </p:txEl>
                                          </p:spTgt>
                                        </p:tgtEl>
                                        <p:attrNameLst>
                                          <p:attrName>style.visibility</p:attrName>
                                        </p:attrNameLst>
                                      </p:cBhvr>
                                      <p:to>
                                        <p:strVal val="visible"/>
                                      </p:to>
                                    </p:set>
                                    <p:animEffect transition="in" filter="blinds(horizontal)">
                                      <p:cBhvr>
                                        <p:cTn id="13" dur="500"/>
                                        <p:tgtEl>
                                          <p:spTgt spid="4">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341286" y="1452864"/>
            <a:ext cx="11417796" cy="3416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spcAft>
                <a:spcPts val="0"/>
              </a:spcAft>
              <a:tabLst>
                <a:tab pos="1260475" algn="l"/>
                <a:tab pos="2610485" algn="l"/>
                <a:tab pos="3870960" algn="l"/>
              </a:tabLst>
            </a:pPr>
            <a:r>
              <a:rPr lang="zh-CN" altLang="zh-CN" sz="2400" b="1" kern="100" dirty="0">
                <a:latin typeface="宋体"/>
                <a:ea typeface="黑体"/>
                <a:cs typeface="Times New Roman"/>
              </a:rPr>
              <a:t>任务探究三　一水一月皆世界——探究苏轼的情感变化</a:t>
            </a:r>
            <a:endParaRPr lang="zh-CN" altLang="zh-CN" sz="1050" kern="100" dirty="0">
              <a:latin typeface="宋体"/>
              <a:cs typeface="Courier New"/>
            </a:endParaRPr>
          </a:p>
          <a:p>
            <a:pPr algn="ctr">
              <a:lnSpc>
                <a:spcPct val="150000"/>
              </a:lnSpc>
              <a:spcAft>
                <a:spcPts val="0"/>
              </a:spcAft>
              <a:tabLst>
                <a:tab pos="1260475" algn="l"/>
                <a:tab pos="2610485" algn="l"/>
                <a:tab pos="3870960" algn="l"/>
              </a:tabLst>
            </a:pPr>
            <a:r>
              <a:rPr lang="zh-CN" altLang="zh-CN" sz="2400" b="1" kern="100" dirty="0">
                <a:latin typeface="Times New Roman"/>
                <a:ea typeface="黑体"/>
                <a:cs typeface="Times New Roman"/>
              </a:rPr>
              <a:t>任务导引</a:t>
            </a:r>
            <a:endParaRPr lang="zh-CN" altLang="zh-CN" sz="1050" kern="100" dirty="0">
              <a:latin typeface="宋体"/>
              <a:cs typeface="Courier New"/>
            </a:endParaRPr>
          </a:p>
          <a:p>
            <a:pPr indent="612140" algn="just">
              <a:lnSpc>
                <a:spcPct val="150000"/>
              </a:lnSpc>
              <a:spcAft>
                <a:spcPts val="0"/>
              </a:spcAft>
              <a:tabLst>
                <a:tab pos="1260475" algn="l"/>
                <a:tab pos="2610485" algn="l"/>
                <a:tab pos="3870960" algn="l"/>
              </a:tabLst>
            </a:pPr>
            <a:r>
              <a:rPr lang="zh-CN" altLang="zh-CN" sz="2400" b="1" kern="100" dirty="0">
                <a:latin typeface="Times New Roman"/>
                <a:ea typeface="楷体_GB2312"/>
                <a:cs typeface="Times New Roman"/>
              </a:rPr>
              <a:t>《赤壁赋》中苏轼化身为一主一客，面对赤壁的山水风月、主客的扁舟渔唱等可入诗境的各种物象，着重描写了水、月两种优美的意象。水状茫茫无际而雍容舒展，月色浓华可人而与水相照。水若无际，月若无际。水月之间表现人物悲与喜的消长的同时再现了作者矛盾心理的变化过程。</a:t>
            </a:r>
            <a:endParaRPr lang="zh-CN" altLang="zh-CN" sz="1050" kern="100" dirty="0">
              <a:effectLst/>
              <a:latin typeface="宋体"/>
              <a:cs typeface="Courier New"/>
            </a:endParaRPr>
          </a:p>
        </p:txBody>
      </p:sp>
    </p:spTree>
    <p:extLst>
      <p:ext uri="{BB962C8B-B14F-4D97-AF65-F5344CB8AC3E}">
        <p14:creationId xmlns:p14="http://schemas.microsoft.com/office/powerpoint/2010/main" val="3826536102"/>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226537" y="1271188"/>
            <a:ext cx="11647294" cy="11302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spcAft>
                <a:spcPts val="0"/>
              </a:spcAft>
              <a:tabLst>
                <a:tab pos="1260475" algn="l"/>
                <a:tab pos="2610485" algn="l"/>
                <a:tab pos="3870960" algn="l"/>
              </a:tabLst>
            </a:pPr>
            <a:r>
              <a:rPr lang="zh-CN" altLang="zh-CN" sz="2400" b="1" kern="100">
                <a:latin typeface="Times New Roman"/>
                <a:ea typeface="黑体"/>
                <a:cs typeface="Times New Roman"/>
              </a:rPr>
              <a:t>任务设计</a:t>
            </a:r>
            <a:endParaRPr lang="zh-CN" altLang="zh-CN" sz="1050" kern="100">
              <a:latin typeface="宋体"/>
              <a:cs typeface="Courier New"/>
            </a:endParaRPr>
          </a:p>
          <a:p>
            <a:pPr algn="just">
              <a:lnSpc>
                <a:spcPct val="150000"/>
              </a:lnSpc>
              <a:spcAft>
                <a:spcPts val="0"/>
              </a:spcAft>
              <a:tabLst>
                <a:tab pos="1260475" algn="l"/>
                <a:tab pos="2610485" algn="l"/>
                <a:tab pos="3870960" algn="l"/>
              </a:tabLst>
            </a:pPr>
            <a:r>
              <a:rPr lang="en-US" altLang="zh-CN" sz="2400" b="1" kern="100" dirty="0">
                <a:latin typeface="Times New Roman"/>
                <a:cs typeface="Courier New"/>
              </a:rPr>
              <a:t>1.</a:t>
            </a:r>
            <a:r>
              <a:rPr lang="zh-CN" altLang="zh-CN" sz="2400" b="1" kern="100" dirty="0">
                <a:latin typeface="Times New Roman"/>
                <a:cs typeface="Times New Roman"/>
              </a:rPr>
              <a:t>在夜游赤壁的过程中，</a:t>
            </a:r>
            <a:r>
              <a:rPr lang="zh-CN" altLang="zh-CN" sz="2400" b="1" u="sng" kern="100" dirty="0">
                <a:latin typeface="Times New Roman"/>
                <a:ea typeface="黑体"/>
                <a:cs typeface="Times New Roman"/>
              </a:rPr>
              <a:t>主客的感情</a:t>
            </a:r>
            <a:r>
              <a:rPr lang="zh-CN" altLang="zh-CN" sz="2400" b="1" kern="100" dirty="0">
                <a:latin typeface="Times New Roman"/>
                <a:cs typeface="Times New Roman"/>
              </a:rPr>
              <a:t>发生了哪些变化？</a:t>
            </a:r>
            <a:endParaRPr lang="zh-CN" altLang="zh-CN" sz="1050" kern="100" dirty="0">
              <a:effectLst/>
              <a:latin typeface="宋体"/>
              <a:cs typeface="Courier New"/>
            </a:endParaRPr>
          </a:p>
        </p:txBody>
      </p:sp>
      <p:sp>
        <p:nvSpPr>
          <p:cNvPr id="4" name="矩形 3"/>
          <p:cNvSpPr>
            <a:spLocks noChangeArrowheads="1"/>
          </p:cNvSpPr>
          <p:nvPr/>
        </p:nvSpPr>
        <p:spPr bwMode="auto">
          <a:xfrm>
            <a:off x="550210" y="2380837"/>
            <a:ext cx="11304749" cy="23083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260475" algn="l"/>
                <a:tab pos="2610485" algn="l"/>
                <a:tab pos="3870960" algn="l"/>
              </a:tabLst>
            </a:pPr>
            <a:r>
              <a:rPr lang="zh-CN" altLang="zh-CN" sz="2400" b="1" kern="100" dirty="0">
                <a:solidFill>
                  <a:srgbClr val="3366FF"/>
                </a:solidFill>
                <a:latin typeface="Times New Roman"/>
                <a:ea typeface="华文行楷"/>
                <a:cs typeface="Times New Roman"/>
              </a:rPr>
              <a:t>面上是主客问答，实际上是作者自己表达思想的方法，是作者借问答来表达自己的观点的。</a:t>
            </a:r>
            <a:endParaRPr lang="zh-CN" altLang="zh-CN" sz="1050" kern="100" dirty="0">
              <a:solidFill>
                <a:srgbClr val="3366FF"/>
              </a:solidFill>
              <a:latin typeface="宋体"/>
              <a:cs typeface="Courier New"/>
            </a:endParaRPr>
          </a:p>
          <a:p>
            <a:pPr algn="just">
              <a:lnSpc>
                <a:spcPct val="150000"/>
              </a:lnSpc>
              <a:spcAft>
                <a:spcPts val="0"/>
              </a:spcAft>
              <a:tabLst>
                <a:tab pos="1260475" algn="l"/>
                <a:tab pos="2610485" algn="l"/>
                <a:tab pos="3870960" algn="l"/>
              </a:tabLst>
            </a:pPr>
            <a:r>
              <a:rPr lang="zh-CN" altLang="zh-CN" sz="2400" b="1" kern="100" dirty="0">
                <a:solidFill>
                  <a:srgbClr val="FF0000"/>
                </a:solidFill>
                <a:latin typeface="Times New Roman"/>
                <a:ea typeface="黑体"/>
                <a:cs typeface="Times New Roman"/>
              </a:rPr>
              <a:t>答案　</a:t>
            </a:r>
            <a:r>
              <a:rPr lang="zh-CN" altLang="zh-CN" sz="2400" b="1" kern="100" dirty="0">
                <a:solidFill>
                  <a:srgbClr val="FF0000"/>
                </a:solidFill>
                <a:latin typeface="Times New Roman"/>
                <a:cs typeface="Times New Roman"/>
              </a:rPr>
              <a:t>文章先由清风明月之美写玩赏之乐；再以主客问答写历史人物的兴亡和现实苦闷的</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悲</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，阐明变与不变的道理，以寻求解脱；最后归于豁达乐观。</a:t>
            </a:r>
            <a:endParaRPr lang="zh-CN" altLang="zh-CN" sz="1050" kern="100" dirty="0">
              <a:solidFill>
                <a:srgbClr val="FF0000"/>
              </a:solidFill>
              <a:effectLst/>
              <a:latin typeface="宋体"/>
              <a:cs typeface="Courier New"/>
            </a:endParaRPr>
          </a:p>
        </p:txBody>
      </p:sp>
    </p:spTree>
    <p:extLst>
      <p:ext uri="{BB962C8B-B14F-4D97-AF65-F5344CB8AC3E}">
        <p14:creationId xmlns:p14="http://schemas.microsoft.com/office/powerpoint/2010/main" val="7115618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linds(horizontal)">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blinds(horizontal)">
                                      <p:cBhvr>
                                        <p:cTn id="12" dur="5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341286" y="692696"/>
            <a:ext cx="11417796" cy="11137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252000" indent="-457200" algn="just">
              <a:lnSpc>
                <a:spcPct val="150000"/>
              </a:lnSpc>
              <a:spcAft>
                <a:spcPts val="0"/>
              </a:spcAft>
              <a:tabLst>
                <a:tab pos="1260475" algn="l"/>
                <a:tab pos="2610485" algn="l"/>
                <a:tab pos="3870960" algn="l"/>
              </a:tabLst>
            </a:pPr>
            <a:r>
              <a:rPr lang="en-US" altLang="zh-CN" sz="2400" b="1" kern="100">
                <a:latin typeface="Times New Roman"/>
                <a:cs typeface="Courier New"/>
              </a:rPr>
              <a:t>2.</a:t>
            </a:r>
            <a:r>
              <a:rPr lang="zh-CN" altLang="zh-CN" sz="2400" b="1" kern="100" dirty="0">
                <a:latin typeface="Times New Roman"/>
                <a:cs typeface="Times New Roman"/>
              </a:rPr>
              <a:t>结合第</a:t>
            </a:r>
            <a:r>
              <a:rPr lang="en-US" altLang="zh-CN" sz="2400" b="1" kern="100" dirty="0">
                <a:latin typeface="Times New Roman"/>
                <a:cs typeface="Courier New"/>
              </a:rPr>
              <a:t>3</a:t>
            </a:r>
            <a:r>
              <a:rPr lang="zh-CN" altLang="zh-CN" sz="2400" b="1" kern="100" dirty="0">
                <a:latin typeface="Times New Roman"/>
                <a:cs typeface="Times New Roman"/>
              </a:rPr>
              <a:t>、</a:t>
            </a:r>
            <a:r>
              <a:rPr lang="en-US" altLang="zh-CN" sz="2400" b="1" kern="100" dirty="0">
                <a:latin typeface="Times New Roman"/>
                <a:cs typeface="Courier New"/>
              </a:rPr>
              <a:t>4</a:t>
            </a:r>
            <a:r>
              <a:rPr lang="zh-CN" altLang="zh-CN" sz="2400" b="1" kern="100" dirty="0">
                <a:latin typeface="Times New Roman"/>
                <a:cs typeface="Times New Roman"/>
              </a:rPr>
              <a:t>段，说说作者借江上清风、山间明月抒发了什么感情，阐发了怎样的哲理。</a:t>
            </a:r>
            <a:endParaRPr lang="zh-CN" altLang="zh-CN" sz="1050" kern="100" dirty="0">
              <a:effectLst/>
              <a:latin typeface="宋体"/>
              <a:cs typeface="Courier New"/>
            </a:endParaRPr>
          </a:p>
        </p:txBody>
      </p:sp>
      <p:sp>
        <p:nvSpPr>
          <p:cNvPr id="4" name="矩形 3"/>
          <p:cNvSpPr>
            <a:spLocks noChangeArrowheads="1"/>
          </p:cNvSpPr>
          <p:nvPr/>
        </p:nvSpPr>
        <p:spPr bwMode="auto">
          <a:xfrm>
            <a:off x="550210" y="1762589"/>
            <a:ext cx="11304749" cy="45243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260475" algn="l"/>
                <a:tab pos="2610485" algn="l"/>
                <a:tab pos="3870960" algn="l"/>
              </a:tabLst>
            </a:pPr>
            <a:r>
              <a:rPr lang="zh-CN" altLang="zh-CN" sz="2400" b="1" kern="100" dirty="0">
                <a:solidFill>
                  <a:srgbClr val="FF0000"/>
                </a:solidFill>
                <a:latin typeface="Times New Roman"/>
                <a:ea typeface="黑体"/>
                <a:cs typeface="Times New Roman"/>
              </a:rPr>
              <a:t>答案　</a:t>
            </a:r>
            <a:r>
              <a:rPr lang="zh-CN" altLang="zh-CN" sz="2400" b="1" kern="100" dirty="0">
                <a:solidFill>
                  <a:srgbClr val="FF0000"/>
                </a:solidFill>
                <a:latin typeface="Times New Roman"/>
                <a:cs typeface="Times New Roman"/>
              </a:rPr>
              <a:t>第</a:t>
            </a:r>
            <a:r>
              <a:rPr lang="en-US" altLang="zh-CN" sz="2400" b="1" kern="100" dirty="0">
                <a:solidFill>
                  <a:srgbClr val="FF0000"/>
                </a:solidFill>
                <a:latin typeface="Times New Roman"/>
                <a:cs typeface="Courier New"/>
              </a:rPr>
              <a:t>3</a:t>
            </a:r>
            <a:r>
              <a:rPr lang="zh-CN" altLang="zh-CN" sz="2400" b="1" kern="100" dirty="0">
                <a:solidFill>
                  <a:srgbClr val="FF0000"/>
                </a:solidFill>
                <a:latin typeface="Times New Roman"/>
                <a:cs typeface="Times New Roman"/>
              </a:rPr>
              <a:t>段由眼前的江水明月想到曹操、周瑜两个英雄人物和他们的事迹，而两位英雄已杳然长逝，化为陈迹。世间万物，英雄豪杰也不过是过眼云烟，随着岁月的流逝而灰飞烟灭，风流云散。而自己作为远谪黄州的小人物更感</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哀吾生之须臾，羡长江之无穷</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，从而抒发了人生短促无常的悲观情怀。第</a:t>
            </a:r>
            <a:r>
              <a:rPr lang="en-US" altLang="zh-CN" sz="2400" b="1" kern="100" dirty="0">
                <a:solidFill>
                  <a:srgbClr val="FF0000"/>
                </a:solidFill>
                <a:latin typeface="Times New Roman"/>
                <a:cs typeface="Courier New"/>
              </a:rPr>
              <a:t>4</a:t>
            </a:r>
            <a:r>
              <a:rPr lang="zh-CN" altLang="zh-CN" sz="2400" b="1" kern="100" dirty="0">
                <a:solidFill>
                  <a:srgbClr val="FF0000"/>
                </a:solidFill>
                <a:latin typeface="Times New Roman"/>
                <a:cs typeface="Times New Roman"/>
              </a:rPr>
              <a:t>段丢开个人愁怀，以江水明月作比，说明世间万物和人生，既有变的一面，又有不变的一面。从变的角度看，天地万物连一眨眼的工夫都不能保持不变；从不变的角度看，万物和人类都是永久存在的，不必羡慕长江的无穷和明月的永不增减，不必谈人生的短促，而应保持豁达乐观的态度，阐发了变化与永恒的辩证哲理。</a:t>
            </a:r>
            <a:endParaRPr lang="zh-CN" altLang="zh-CN" sz="1050" kern="100" dirty="0">
              <a:solidFill>
                <a:srgbClr val="FF0000"/>
              </a:solidFill>
              <a:effectLst/>
              <a:latin typeface="宋体"/>
              <a:cs typeface="Courier New"/>
            </a:endParaRPr>
          </a:p>
        </p:txBody>
      </p:sp>
    </p:spTree>
    <p:extLst>
      <p:ext uri="{BB962C8B-B14F-4D97-AF65-F5344CB8AC3E}">
        <p14:creationId xmlns:p14="http://schemas.microsoft.com/office/powerpoint/2010/main" val="37188471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226537" y="821419"/>
            <a:ext cx="11647294" cy="576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260475" algn="l"/>
                <a:tab pos="2610485" algn="l"/>
                <a:tab pos="3870960" algn="l"/>
              </a:tabLst>
            </a:pPr>
            <a:r>
              <a:rPr lang="en-US" altLang="zh-CN" sz="2400" b="1" kern="100">
                <a:latin typeface="Times New Roman"/>
                <a:cs typeface="Courier New"/>
              </a:rPr>
              <a:t>3.</a:t>
            </a:r>
            <a:r>
              <a:rPr lang="zh-CN" altLang="zh-CN" sz="2400" b="1" kern="100" dirty="0">
                <a:latin typeface="Times New Roman"/>
                <a:cs typeface="Times New Roman"/>
              </a:rPr>
              <a:t>怎样理解第</a:t>
            </a:r>
            <a:r>
              <a:rPr lang="en-US" altLang="zh-CN" sz="2400" b="1" kern="100" dirty="0">
                <a:latin typeface="Times New Roman"/>
                <a:cs typeface="Courier New"/>
              </a:rPr>
              <a:t>4</a:t>
            </a:r>
            <a:r>
              <a:rPr lang="zh-CN" altLang="zh-CN" sz="2400" b="1" kern="100" dirty="0">
                <a:latin typeface="Times New Roman"/>
                <a:cs typeface="Times New Roman"/>
              </a:rPr>
              <a:t>段中苏子回答客人的话？他的话</a:t>
            </a:r>
            <a:r>
              <a:rPr lang="zh-CN" altLang="zh-CN" sz="2400" b="1" u="sng" kern="100" dirty="0">
                <a:latin typeface="Times New Roman"/>
                <a:ea typeface="黑体"/>
                <a:cs typeface="Times New Roman"/>
              </a:rPr>
              <a:t>是否全都正确</a:t>
            </a:r>
            <a:r>
              <a:rPr lang="zh-CN" altLang="zh-CN" sz="2400" b="1" kern="100" dirty="0">
                <a:latin typeface="Times New Roman"/>
                <a:cs typeface="Times New Roman"/>
              </a:rPr>
              <a:t>？</a:t>
            </a:r>
            <a:endParaRPr lang="zh-CN" altLang="zh-CN" sz="1050" kern="100" dirty="0">
              <a:effectLst/>
              <a:latin typeface="宋体"/>
              <a:cs typeface="Courier New"/>
            </a:endParaRPr>
          </a:p>
        </p:txBody>
      </p:sp>
      <p:sp>
        <p:nvSpPr>
          <p:cNvPr id="4" name="矩形 3"/>
          <p:cNvSpPr>
            <a:spLocks noChangeArrowheads="1"/>
          </p:cNvSpPr>
          <p:nvPr/>
        </p:nvSpPr>
        <p:spPr bwMode="auto">
          <a:xfrm>
            <a:off x="550210" y="1341603"/>
            <a:ext cx="11304749" cy="45243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260475" algn="l"/>
                <a:tab pos="2610485" algn="l"/>
                <a:tab pos="3870960" algn="l"/>
              </a:tabLst>
            </a:pPr>
            <a:r>
              <a:rPr lang="zh-CN" altLang="zh-CN" sz="2400" b="1" kern="100" dirty="0">
                <a:solidFill>
                  <a:srgbClr val="3366FF"/>
                </a:solidFill>
                <a:latin typeface="Times New Roman"/>
                <a:ea typeface="华文行楷"/>
                <a:cs typeface="Times New Roman"/>
              </a:rPr>
              <a:t>解说时要联系苏轼彼时的人生经历、思想境遇，不能一味肯定或否定。</a:t>
            </a:r>
            <a:endParaRPr lang="zh-CN" altLang="zh-CN" sz="1050" kern="100" dirty="0">
              <a:solidFill>
                <a:srgbClr val="3366FF"/>
              </a:solidFill>
              <a:latin typeface="宋体"/>
              <a:cs typeface="Courier New"/>
            </a:endParaRPr>
          </a:p>
          <a:p>
            <a:pPr algn="just">
              <a:lnSpc>
                <a:spcPct val="150000"/>
              </a:lnSpc>
              <a:spcAft>
                <a:spcPts val="0"/>
              </a:spcAft>
              <a:tabLst>
                <a:tab pos="1260475" algn="l"/>
                <a:tab pos="2610485" algn="l"/>
                <a:tab pos="3870960" algn="l"/>
              </a:tabLst>
            </a:pPr>
            <a:r>
              <a:rPr lang="zh-CN" altLang="zh-CN" sz="2400" b="1" kern="100" dirty="0">
                <a:solidFill>
                  <a:srgbClr val="FF0000"/>
                </a:solidFill>
                <a:latin typeface="Times New Roman"/>
                <a:ea typeface="黑体"/>
                <a:cs typeface="Times New Roman"/>
              </a:rPr>
              <a:t>答案　</a:t>
            </a:r>
            <a:r>
              <a:rPr lang="zh-CN" altLang="zh-CN" sz="2400" b="1" kern="100" dirty="0">
                <a:solidFill>
                  <a:srgbClr val="FF0000"/>
                </a:solidFill>
                <a:latin typeface="Times New Roman"/>
                <a:cs typeface="Times New Roman"/>
              </a:rPr>
              <a:t>苏子的话有两层意思。</a:t>
            </a:r>
            <a:r>
              <a:rPr lang="zh-CN" altLang="zh-CN" sz="2400" b="1" kern="100" dirty="0">
                <a:solidFill>
                  <a:srgbClr val="FF0000"/>
                </a:solidFill>
                <a:latin typeface="宋体"/>
                <a:cs typeface="Times New Roman"/>
              </a:rPr>
              <a:t>①“</a:t>
            </a:r>
            <a:r>
              <a:rPr lang="zh-CN" altLang="zh-CN" sz="2400" b="1" kern="100" dirty="0">
                <a:solidFill>
                  <a:srgbClr val="FF0000"/>
                </a:solidFill>
                <a:latin typeface="Times New Roman"/>
                <a:cs typeface="Times New Roman"/>
              </a:rPr>
              <a:t>变</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与</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不变</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是相对的。无论水、月还是人自身，都时时在变，又皆可无尽，因此不必为</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吾生之须臾</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与</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长江之无穷</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悲伤。</a:t>
            </a:r>
            <a:r>
              <a:rPr lang="zh-CN" altLang="zh-CN" sz="2400" b="1" kern="100" dirty="0">
                <a:solidFill>
                  <a:srgbClr val="FF0000"/>
                </a:solidFill>
                <a:latin typeface="宋体"/>
                <a:cs typeface="Times New Roman"/>
              </a:rPr>
              <a:t>②</a:t>
            </a:r>
            <a:r>
              <a:rPr lang="zh-CN" altLang="zh-CN" sz="2400" b="1" kern="100" dirty="0">
                <a:solidFill>
                  <a:srgbClr val="FF0000"/>
                </a:solidFill>
                <a:latin typeface="Times New Roman"/>
                <a:cs typeface="Times New Roman"/>
              </a:rPr>
              <a:t>要知足常乐，非吾所有者一毫莫取，可取用不竭者</a:t>
            </a:r>
            <a:r>
              <a:rPr lang="en-US" altLang="zh-CN" sz="2400" b="1" kern="100" dirty="0">
                <a:solidFill>
                  <a:srgbClr val="FF0000"/>
                </a:solidFill>
                <a:latin typeface="Times New Roman"/>
                <a:cs typeface="Courier New"/>
              </a:rPr>
              <a:t>——</a:t>
            </a:r>
            <a:r>
              <a:rPr lang="zh-CN" altLang="zh-CN" sz="2400" b="1" kern="100" dirty="0">
                <a:solidFill>
                  <a:srgbClr val="FF0000"/>
                </a:solidFill>
                <a:latin typeface="Times New Roman"/>
                <a:cs typeface="Times New Roman"/>
              </a:rPr>
              <a:t>如清风明月</a:t>
            </a:r>
            <a:r>
              <a:rPr lang="en-US" altLang="zh-CN" sz="2400" b="1" kern="100" dirty="0">
                <a:solidFill>
                  <a:srgbClr val="FF0000"/>
                </a:solidFill>
                <a:latin typeface="Times New Roman"/>
                <a:cs typeface="Courier New"/>
              </a:rPr>
              <a:t>——</a:t>
            </a:r>
            <a:r>
              <a:rPr lang="zh-CN" altLang="zh-CN" sz="2400" b="1" kern="100" dirty="0">
                <a:solidFill>
                  <a:srgbClr val="FF0000"/>
                </a:solidFill>
                <a:latin typeface="Times New Roman"/>
                <a:cs typeface="Times New Roman"/>
              </a:rPr>
              <a:t>则尽情享用。他的人生态度是乐观的，但也有负面因素，一方面是关于</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变</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与</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不变</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的解释是相对主义而非真正意义上的辩证法，另一方面是主张随遇而安也可能导致斗志的消减。但苏轼是在走出监狱到达流放地而几乎丧失自由的情况下说这番话的，反映了他的坦荡、旷达和强烈的生活信念，值得肯定的方面是主流。</a:t>
            </a:r>
            <a:endParaRPr lang="zh-CN" altLang="zh-CN" sz="1050" kern="100" dirty="0">
              <a:solidFill>
                <a:srgbClr val="FF0000"/>
              </a:solidFill>
              <a:effectLst/>
              <a:latin typeface="宋体"/>
              <a:cs typeface="Courier New"/>
            </a:endParaRPr>
          </a:p>
        </p:txBody>
      </p:sp>
    </p:spTree>
    <p:extLst>
      <p:ext uri="{BB962C8B-B14F-4D97-AF65-F5344CB8AC3E}">
        <p14:creationId xmlns:p14="http://schemas.microsoft.com/office/powerpoint/2010/main" val="11366073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linds(horizontal)">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blinds(horizontal)">
                                      <p:cBhvr>
                                        <p:cTn id="12" dur="5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226537" y="666192"/>
            <a:ext cx="11647294" cy="576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260475" algn="l"/>
                <a:tab pos="2610485" algn="l"/>
                <a:tab pos="3870960" algn="l"/>
              </a:tabLst>
            </a:pPr>
            <a:r>
              <a:rPr lang="en-US" altLang="zh-CN" sz="2400" b="1" kern="100">
                <a:latin typeface="Times New Roman"/>
                <a:cs typeface="Courier New"/>
              </a:rPr>
              <a:t>4.</a:t>
            </a:r>
            <a:r>
              <a:rPr lang="en-US" altLang="zh-CN" sz="2400" b="1" kern="100">
                <a:latin typeface="Times New Roman"/>
                <a:ea typeface="黑体"/>
                <a:cs typeface="Courier New"/>
              </a:rPr>
              <a:t>(</a:t>
            </a:r>
            <a:r>
              <a:rPr lang="zh-CN" altLang="zh-CN" sz="2400" b="1" kern="100" dirty="0">
                <a:latin typeface="Times New Roman"/>
                <a:ea typeface="黑体"/>
                <a:cs typeface="Times New Roman"/>
              </a:rPr>
              <a:t>拓展延伸</a:t>
            </a:r>
            <a:r>
              <a:rPr lang="en-US" altLang="zh-CN" sz="2400" b="1" kern="100" dirty="0">
                <a:latin typeface="Times New Roman"/>
                <a:ea typeface="黑体"/>
                <a:cs typeface="Courier New"/>
              </a:rPr>
              <a:t>)</a:t>
            </a:r>
            <a:r>
              <a:rPr lang="zh-CN" altLang="zh-CN" sz="2400" b="1" kern="100" dirty="0">
                <a:latin typeface="Times New Roman"/>
                <a:cs typeface="Times New Roman"/>
              </a:rPr>
              <a:t>请课下搜集有关苏轼的资料，完成以下任务。</a:t>
            </a:r>
            <a:endParaRPr lang="zh-CN" altLang="zh-CN" sz="1050" kern="100" dirty="0">
              <a:effectLst/>
              <a:latin typeface="宋体"/>
              <a:cs typeface="Courier New"/>
            </a:endParaRPr>
          </a:p>
        </p:txBody>
      </p:sp>
      <p:sp>
        <p:nvSpPr>
          <p:cNvPr id="4" name="矩形 3"/>
          <p:cNvSpPr>
            <a:spLocks noChangeArrowheads="1"/>
          </p:cNvSpPr>
          <p:nvPr/>
        </p:nvSpPr>
        <p:spPr bwMode="auto">
          <a:xfrm>
            <a:off x="550210" y="1186376"/>
            <a:ext cx="11304749" cy="5078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260475" algn="l"/>
                <a:tab pos="2610485" algn="l"/>
                <a:tab pos="3870960" algn="l"/>
              </a:tabLst>
            </a:pPr>
            <a:r>
              <a:rPr lang="en-US" altLang="zh-CN" sz="2400" b="1" kern="100" dirty="0">
                <a:latin typeface="Times New Roman"/>
                <a:cs typeface="Courier New"/>
              </a:rPr>
              <a:t>(1)</a:t>
            </a:r>
            <a:r>
              <a:rPr lang="zh-CN" altLang="zh-CN" sz="2400" b="1" kern="100" dirty="0">
                <a:latin typeface="Times New Roman"/>
                <a:cs typeface="Times New Roman"/>
              </a:rPr>
              <a:t>请搜集苏轼一生主要走过的地方，画出苏东坡的</a:t>
            </a:r>
            <a:r>
              <a:rPr lang="en-US" altLang="zh-CN" sz="2400" b="1" kern="100" dirty="0">
                <a:latin typeface="宋体"/>
                <a:cs typeface="Times New Roman"/>
              </a:rPr>
              <a:t>“</a:t>
            </a:r>
            <a:r>
              <a:rPr lang="zh-CN" altLang="zh-CN" sz="2400" b="1" kern="100" dirty="0">
                <a:latin typeface="Times New Roman"/>
                <a:cs typeface="Times New Roman"/>
              </a:rPr>
              <a:t>人生地图</a:t>
            </a:r>
            <a:r>
              <a:rPr lang="en-US" altLang="zh-CN" sz="2400" b="1" kern="100" dirty="0">
                <a:latin typeface="宋体"/>
                <a:cs typeface="Times New Roman"/>
              </a:rPr>
              <a:t>”</a:t>
            </a:r>
            <a:r>
              <a:rPr lang="zh-CN" altLang="zh-CN" sz="2400" b="1" kern="100" dirty="0">
                <a:latin typeface="Times New Roman"/>
                <a:cs typeface="Times New Roman"/>
              </a:rPr>
              <a:t>。</a:t>
            </a:r>
            <a:endParaRPr lang="zh-CN" altLang="zh-CN" sz="1050" kern="100" dirty="0">
              <a:latin typeface="宋体"/>
              <a:cs typeface="Courier New"/>
            </a:endParaRPr>
          </a:p>
          <a:p>
            <a:pPr algn="just">
              <a:lnSpc>
                <a:spcPct val="150000"/>
              </a:lnSpc>
              <a:spcAft>
                <a:spcPts val="0"/>
              </a:spcAft>
              <a:tabLst>
                <a:tab pos="1260475" algn="l"/>
                <a:tab pos="2610485" algn="l"/>
                <a:tab pos="3870960" algn="l"/>
              </a:tabLst>
            </a:pPr>
            <a:r>
              <a:rPr lang="en-US" altLang="zh-CN" sz="2400" b="1" kern="100" dirty="0">
                <a:solidFill>
                  <a:srgbClr val="FF0000"/>
                </a:solidFill>
                <a:latin typeface="Times New Roman"/>
                <a:ea typeface="黑体"/>
                <a:cs typeface="Courier New"/>
              </a:rPr>
              <a:t>[</a:t>
            </a:r>
            <a:r>
              <a:rPr lang="zh-CN" altLang="zh-CN" sz="2400" b="1" kern="100" dirty="0">
                <a:solidFill>
                  <a:srgbClr val="FF0000"/>
                </a:solidFill>
                <a:latin typeface="Times New Roman"/>
                <a:ea typeface="黑体"/>
                <a:cs typeface="Times New Roman"/>
              </a:rPr>
              <a:t>提示</a:t>
            </a:r>
            <a:r>
              <a:rPr lang="en-US" altLang="zh-CN" sz="2400" b="1" kern="100" dirty="0">
                <a:solidFill>
                  <a:srgbClr val="FF0000"/>
                </a:solidFill>
                <a:latin typeface="Times New Roman"/>
                <a:ea typeface="黑体"/>
                <a:cs typeface="Courier New"/>
              </a:rPr>
              <a:t>]</a:t>
            </a:r>
            <a:r>
              <a:rPr lang="en-US" altLang="zh-CN" sz="2400" b="1" kern="100" dirty="0">
                <a:solidFill>
                  <a:srgbClr val="FF0000"/>
                </a:solidFill>
                <a:latin typeface="Times New Roman"/>
                <a:cs typeface="Courier New"/>
              </a:rPr>
              <a:t> </a:t>
            </a:r>
            <a:r>
              <a:rPr lang="zh-CN" altLang="zh-CN" sz="2400" b="1" kern="100" dirty="0">
                <a:solidFill>
                  <a:srgbClr val="FF0000"/>
                </a:solidFill>
                <a:latin typeface="Times New Roman"/>
                <a:cs typeface="Times New Roman"/>
              </a:rPr>
              <a:t>苏轼一生主要走过的地方：</a:t>
            </a:r>
            <a:endParaRPr lang="zh-CN" altLang="zh-CN" sz="1050" kern="100" dirty="0">
              <a:solidFill>
                <a:srgbClr val="FF0000"/>
              </a:solidFill>
              <a:latin typeface="宋体"/>
              <a:cs typeface="Courier New"/>
            </a:endParaRPr>
          </a:p>
          <a:p>
            <a:pPr algn="just">
              <a:lnSpc>
                <a:spcPct val="150000"/>
              </a:lnSpc>
              <a:spcAft>
                <a:spcPts val="0"/>
              </a:spcAft>
              <a:tabLst>
                <a:tab pos="1260475" algn="l"/>
                <a:tab pos="2610485" algn="l"/>
                <a:tab pos="3870960" algn="l"/>
              </a:tabLst>
            </a:pPr>
            <a:r>
              <a:rPr lang="zh-CN" altLang="zh-CN" sz="2400" b="1" kern="100" dirty="0">
                <a:solidFill>
                  <a:srgbClr val="FF0000"/>
                </a:solidFill>
                <a:latin typeface="Times New Roman"/>
                <a:cs typeface="Times New Roman"/>
              </a:rPr>
              <a:t>眉山</a:t>
            </a:r>
            <a:r>
              <a:rPr lang="en-US" altLang="zh-CN" sz="2400" b="1" kern="100" dirty="0">
                <a:solidFill>
                  <a:srgbClr val="FF0000"/>
                </a:solidFill>
                <a:latin typeface="Times New Roman"/>
                <a:cs typeface="Courier New"/>
              </a:rPr>
              <a:t>—</a:t>
            </a:r>
            <a:r>
              <a:rPr lang="zh-CN" altLang="zh-CN" sz="2400" b="1" kern="100" dirty="0">
                <a:solidFill>
                  <a:srgbClr val="FF0000"/>
                </a:solidFill>
                <a:latin typeface="Times New Roman"/>
                <a:cs typeface="Times New Roman"/>
              </a:rPr>
              <a:t>开封</a:t>
            </a:r>
            <a:r>
              <a:rPr lang="en-US" altLang="zh-CN" sz="2400" b="1" kern="100" dirty="0">
                <a:solidFill>
                  <a:srgbClr val="FF0000"/>
                </a:solidFill>
                <a:latin typeface="Times New Roman"/>
                <a:cs typeface="Courier New"/>
              </a:rPr>
              <a:t>—</a:t>
            </a:r>
            <a:r>
              <a:rPr lang="zh-CN" altLang="zh-CN" sz="2400" b="1" kern="100" dirty="0">
                <a:solidFill>
                  <a:srgbClr val="FF0000"/>
                </a:solidFill>
                <a:latin typeface="Times New Roman"/>
                <a:cs typeface="Times New Roman"/>
              </a:rPr>
              <a:t>凤翔</a:t>
            </a:r>
            <a:r>
              <a:rPr lang="en-US" altLang="zh-CN" sz="2400" b="1" kern="100" dirty="0">
                <a:solidFill>
                  <a:srgbClr val="FF0000"/>
                </a:solidFill>
                <a:latin typeface="Times New Roman"/>
                <a:cs typeface="Courier New"/>
              </a:rPr>
              <a:t>(</a:t>
            </a:r>
            <a:r>
              <a:rPr lang="zh-CN" altLang="zh-CN" sz="2400" b="1" kern="100" dirty="0">
                <a:solidFill>
                  <a:srgbClr val="FF0000"/>
                </a:solidFill>
                <a:latin typeface="Times New Roman"/>
                <a:cs typeface="Times New Roman"/>
              </a:rPr>
              <a:t>今宝鸡附近</a:t>
            </a:r>
            <a:r>
              <a:rPr lang="en-US" altLang="zh-CN" sz="2400" b="1" kern="100" dirty="0">
                <a:solidFill>
                  <a:srgbClr val="FF0000"/>
                </a:solidFill>
                <a:latin typeface="Times New Roman"/>
                <a:cs typeface="Courier New"/>
              </a:rPr>
              <a:t>)—</a:t>
            </a:r>
            <a:r>
              <a:rPr lang="zh-CN" altLang="zh-CN" sz="2400" b="1" kern="100" dirty="0">
                <a:solidFill>
                  <a:srgbClr val="FF0000"/>
                </a:solidFill>
                <a:latin typeface="Times New Roman"/>
                <a:cs typeface="Times New Roman"/>
              </a:rPr>
              <a:t>杭州</a:t>
            </a:r>
            <a:r>
              <a:rPr lang="en-US" altLang="zh-CN" sz="2400" b="1" kern="100" dirty="0">
                <a:solidFill>
                  <a:srgbClr val="FF0000"/>
                </a:solidFill>
                <a:latin typeface="Times New Roman"/>
                <a:cs typeface="Courier New"/>
              </a:rPr>
              <a:t>—</a:t>
            </a:r>
            <a:r>
              <a:rPr lang="zh-CN" altLang="zh-CN" sz="2400" b="1" kern="100" dirty="0">
                <a:solidFill>
                  <a:srgbClr val="FF0000"/>
                </a:solidFill>
                <a:latin typeface="Times New Roman"/>
                <a:cs typeface="Times New Roman"/>
              </a:rPr>
              <a:t>密州</a:t>
            </a:r>
            <a:r>
              <a:rPr lang="en-US" altLang="zh-CN" sz="2400" b="1" kern="100" dirty="0">
                <a:solidFill>
                  <a:srgbClr val="FF0000"/>
                </a:solidFill>
                <a:latin typeface="Times New Roman"/>
                <a:cs typeface="Courier New"/>
              </a:rPr>
              <a:t>(</a:t>
            </a:r>
            <a:r>
              <a:rPr lang="zh-CN" altLang="zh-CN" sz="2400" b="1" kern="100" dirty="0">
                <a:solidFill>
                  <a:srgbClr val="FF0000"/>
                </a:solidFill>
                <a:latin typeface="Times New Roman"/>
                <a:cs typeface="Times New Roman"/>
              </a:rPr>
              <a:t>今山东诸城</a:t>
            </a:r>
            <a:r>
              <a:rPr lang="en-US" altLang="zh-CN" sz="2400" b="1" kern="100" dirty="0">
                <a:solidFill>
                  <a:srgbClr val="FF0000"/>
                </a:solidFill>
                <a:latin typeface="Times New Roman"/>
                <a:cs typeface="Courier New"/>
              </a:rPr>
              <a:t>)—</a:t>
            </a:r>
            <a:r>
              <a:rPr lang="zh-CN" altLang="zh-CN" sz="2400" b="1" kern="100" dirty="0">
                <a:solidFill>
                  <a:srgbClr val="FF0000"/>
                </a:solidFill>
                <a:latin typeface="Times New Roman"/>
                <a:cs typeface="Times New Roman"/>
              </a:rPr>
              <a:t>徐州</a:t>
            </a:r>
            <a:r>
              <a:rPr lang="en-US" altLang="zh-CN" sz="2400" b="1" kern="100" dirty="0">
                <a:solidFill>
                  <a:srgbClr val="FF0000"/>
                </a:solidFill>
                <a:latin typeface="Times New Roman"/>
                <a:cs typeface="Courier New"/>
              </a:rPr>
              <a:t>—</a:t>
            </a:r>
            <a:r>
              <a:rPr lang="zh-CN" altLang="zh-CN" sz="2400" b="1" kern="100" dirty="0">
                <a:solidFill>
                  <a:srgbClr val="FF0000"/>
                </a:solidFill>
                <a:latin typeface="Times New Roman"/>
                <a:cs typeface="Times New Roman"/>
              </a:rPr>
              <a:t>湖州</a:t>
            </a:r>
            <a:r>
              <a:rPr lang="en-US" altLang="zh-CN" sz="2400" b="1" kern="100" dirty="0">
                <a:solidFill>
                  <a:srgbClr val="FF0000"/>
                </a:solidFill>
                <a:latin typeface="Times New Roman"/>
                <a:cs typeface="Courier New"/>
              </a:rPr>
              <a:t>—</a:t>
            </a:r>
            <a:r>
              <a:rPr lang="zh-CN" altLang="zh-CN" sz="2400" b="1" kern="100" dirty="0">
                <a:solidFill>
                  <a:srgbClr val="FF0000"/>
                </a:solidFill>
                <a:latin typeface="Times New Roman"/>
                <a:cs typeface="Times New Roman"/>
              </a:rPr>
              <a:t>黄州</a:t>
            </a:r>
            <a:r>
              <a:rPr lang="en-US" altLang="zh-CN" sz="2400" b="1" kern="100" dirty="0">
                <a:solidFill>
                  <a:srgbClr val="FF0000"/>
                </a:solidFill>
                <a:latin typeface="Times New Roman"/>
                <a:cs typeface="Courier New"/>
              </a:rPr>
              <a:t>—</a:t>
            </a:r>
            <a:r>
              <a:rPr lang="zh-CN" altLang="zh-CN" sz="2400" b="1" kern="100" dirty="0">
                <a:solidFill>
                  <a:srgbClr val="FF0000"/>
                </a:solidFill>
                <a:latin typeface="Times New Roman"/>
                <a:cs typeface="Times New Roman"/>
              </a:rPr>
              <a:t>南京</a:t>
            </a:r>
            <a:r>
              <a:rPr lang="en-US" altLang="zh-CN" sz="2400" b="1" kern="100" dirty="0">
                <a:solidFill>
                  <a:srgbClr val="FF0000"/>
                </a:solidFill>
                <a:latin typeface="Times New Roman"/>
                <a:cs typeface="Courier New"/>
              </a:rPr>
              <a:t>—</a:t>
            </a:r>
            <a:r>
              <a:rPr lang="zh-CN" altLang="zh-CN" sz="2400" b="1" kern="100" dirty="0">
                <a:solidFill>
                  <a:srgbClr val="FF0000"/>
                </a:solidFill>
                <a:latin typeface="Times New Roman"/>
                <a:cs typeface="Times New Roman"/>
              </a:rPr>
              <a:t>颍州</a:t>
            </a:r>
            <a:r>
              <a:rPr lang="en-US" altLang="zh-CN" sz="2400" b="1" kern="100" dirty="0">
                <a:solidFill>
                  <a:srgbClr val="FF0000"/>
                </a:solidFill>
                <a:latin typeface="Times New Roman"/>
                <a:cs typeface="Courier New"/>
              </a:rPr>
              <a:t>(</a:t>
            </a:r>
            <a:r>
              <a:rPr lang="zh-CN" altLang="zh-CN" sz="2400" b="1" kern="100" dirty="0">
                <a:solidFill>
                  <a:srgbClr val="FF0000"/>
                </a:solidFill>
                <a:latin typeface="Times New Roman"/>
                <a:cs typeface="Times New Roman"/>
              </a:rPr>
              <a:t>今安徽阜阳</a:t>
            </a:r>
            <a:r>
              <a:rPr lang="en-US" altLang="zh-CN" sz="2400" b="1" kern="100" dirty="0">
                <a:solidFill>
                  <a:srgbClr val="FF0000"/>
                </a:solidFill>
                <a:latin typeface="Times New Roman"/>
                <a:cs typeface="Courier New"/>
              </a:rPr>
              <a:t>)—</a:t>
            </a:r>
            <a:r>
              <a:rPr lang="zh-CN" altLang="zh-CN" sz="2400" b="1" kern="100" dirty="0">
                <a:solidFill>
                  <a:srgbClr val="FF0000"/>
                </a:solidFill>
                <a:latin typeface="Times New Roman"/>
                <a:cs typeface="Times New Roman"/>
              </a:rPr>
              <a:t>扬州</a:t>
            </a:r>
            <a:r>
              <a:rPr lang="en-US" altLang="zh-CN" sz="2400" b="1" kern="100" dirty="0">
                <a:solidFill>
                  <a:srgbClr val="FF0000"/>
                </a:solidFill>
                <a:latin typeface="Times New Roman"/>
                <a:cs typeface="Courier New"/>
              </a:rPr>
              <a:t>—</a:t>
            </a:r>
            <a:r>
              <a:rPr lang="zh-CN" altLang="zh-CN" sz="2400" b="1" kern="100" dirty="0">
                <a:solidFill>
                  <a:srgbClr val="FF0000"/>
                </a:solidFill>
                <a:latin typeface="Times New Roman"/>
                <a:cs typeface="Times New Roman"/>
              </a:rPr>
              <a:t>定州</a:t>
            </a:r>
            <a:r>
              <a:rPr lang="en-US" altLang="zh-CN" sz="2400" b="1" kern="100" dirty="0">
                <a:solidFill>
                  <a:srgbClr val="FF0000"/>
                </a:solidFill>
                <a:latin typeface="Times New Roman"/>
                <a:cs typeface="Courier New"/>
              </a:rPr>
              <a:t>—</a:t>
            </a:r>
            <a:r>
              <a:rPr lang="zh-CN" altLang="zh-CN" sz="2400" b="1" kern="100" dirty="0">
                <a:solidFill>
                  <a:srgbClr val="FF0000"/>
                </a:solidFill>
                <a:latin typeface="Times New Roman"/>
                <a:cs typeface="Times New Roman"/>
              </a:rPr>
              <a:t>惠州</a:t>
            </a:r>
            <a:r>
              <a:rPr lang="en-US" altLang="zh-CN" sz="2400" b="1" kern="100" dirty="0">
                <a:solidFill>
                  <a:srgbClr val="FF0000"/>
                </a:solidFill>
                <a:latin typeface="Times New Roman"/>
                <a:cs typeface="Courier New"/>
              </a:rPr>
              <a:t>—</a:t>
            </a:r>
            <a:r>
              <a:rPr lang="zh-CN" altLang="zh-CN" sz="2400" b="1" kern="100" dirty="0">
                <a:solidFill>
                  <a:srgbClr val="FF0000"/>
                </a:solidFill>
                <a:latin typeface="Times New Roman"/>
                <a:cs typeface="Times New Roman"/>
              </a:rPr>
              <a:t>儋州</a:t>
            </a:r>
            <a:r>
              <a:rPr lang="en-US" altLang="zh-CN" sz="2400" b="1" kern="100" dirty="0">
                <a:solidFill>
                  <a:srgbClr val="FF0000"/>
                </a:solidFill>
                <a:latin typeface="Times New Roman"/>
                <a:cs typeface="Courier New"/>
              </a:rPr>
              <a:t>(</a:t>
            </a:r>
            <a:r>
              <a:rPr lang="zh-CN" altLang="zh-CN" sz="2400" b="1" kern="100" dirty="0">
                <a:solidFill>
                  <a:srgbClr val="FF0000"/>
                </a:solidFill>
                <a:latin typeface="Times New Roman"/>
                <a:cs typeface="Times New Roman"/>
              </a:rPr>
              <a:t>今海南岛内</a:t>
            </a:r>
            <a:r>
              <a:rPr lang="en-US" altLang="zh-CN" sz="2400" b="1" kern="100" dirty="0">
                <a:solidFill>
                  <a:srgbClr val="FF0000"/>
                </a:solidFill>
                <a:latin typeface="Times New Roman"/>
                <a:cs typeface="Courier New"/>
              </a:rPr>
              <a:t>)—</a:t>
            </a:r>
            <a:r>
              <a:rPr lang="zh-CN" altLang="zh-CN" sz="2400" b="1" kern="100" dirty="0">
                <a:solidFill>
                  <a:srgbClr val="FF0000"/>
                </a:solidFill>
                <a:latin typeface="Times New Roman"/>
                <a:cs typeface="Times New Roman"/>
              </a:rPr>
              <a:t>常州</a:t>
            </a:r>
            <a:endParaRPr lang="zh-CN" altLang="zh-CN" sz="1050" kern="100" dirty="0">
              <a:solidFill>
                <a:srgbClr val="FF0000"/>
              </a:solidFill>
              <a:latin typeface="宋体"/>
              <a:cs typeface="Courier New"/>
            </a:endParaRPr>
          </a:p>
          <a:p>
            <a:pPr algn="just">
              <a:lnSpc>
                <a:spcPct val="150000"/>
              </a:lnSpc>
              <a:spcAft>
                <a:spcPts val="0"/>
              </a:spcAft>
              <a:tabLst>
                <a:tab pos="1260475" algn="l"/>
                <a:tab pos="2610485" algn="l"/>
                <a:tab pos="3870960" algn="l"/>
              </a:tabLst>
            </a:pPr>
            <a:r>
              <a:rPr lang="zh-CN" altLang="zh-CN" sz="2400" b="1" kern="100" dirty="0">
                <a:solidFill>
                  <a:srgbClr val="FF0000"/>
                </a:solidFill>
                <a:latin typeface="Times New Roman"/>
                <a:cs typeface="Times New Roman"/>
              </a:rPr>
              <a:t>人生地图：略。</a:t>
            </a:r>
            <a:endParaRPr lang="zh-CN" altLang="zh-CN" sz="1050" kern="100" dirty="0">
              <a:solidFill>
                <a:srgbClr val="FF0000"/>
              </a:solidFill>
              <a:latin typeface="宋体"/>
              <a:cs typeface="Courier New"/>
            </a:endParaRPr>
          </a:p>
          <a:p>
            <a:pPr algn="just">
              <a:lnSpc>
                <a:spcPct val="150000"/>
              </a:lnSpc>
              <a:spcAft>
                <a:spcPts val="0"/>
              </a:spcAft>
              <a:tabLst>
                <a:tab pos="1260475" algn="l"/>
                <a:tab pos="2610485" algn="l"/>
                <a:tab pos="3870960" algn="l"/>
              </a:tabLst>
            </a:pPr>
            <a:r>
              <a:rPr lang="en-US" altLang="zh-CN" sz="2400" b="1" kern="100" dirty="0">
                <a:latin typeface="Times New Roman"/>
                <a:cs typeface="Courier New"/>
              </a:rPr>
              <a:t>(2)</a:t>
            </a:r>
            <a:r>
              <a:rPr lang="zh-CN" altLang="zh-CN" sz="2400" b="1" kern="100" dirty="0">
                <a:latin typeface="Times New Roman"/>
                <a:cs typeface="Times New Roman"/>
              </a:rPr>
              <a:t>为苏东坡纪念馆选址并陈述理由。</a:t>
            </a:r>
            <a:endParaRPr lang="zh-CN" altLang="zh-CN" sz="1050" kern="100" dirty="0">
              <a:latin typeface="宋体"/>
              <a:cs typeface="Courier New"/>
            </a:endParaRPr>
          </a:p>
          <a:p>
            <a:pPr algn="just">
              <a:lnSpc>
                <a:spcPct val="150000"/>
              </a:lnSpc>
              <a:spcAft>
                <a:spcPts val="0"/>
              </a:spcAft>
              <a:tabLst>
                <a:tab pos="1260475" algn="l"/>
                <a:tab pos="2610485" algn="l"/>
                <a:tab pos="3870960" algn="l"/>
              </a:tabLst>
            </a:pPr>
            <a:r>
              <a:rPr lang="en-US" altLang="zh-CN" sz="2400" b="1" kern="100" dirty="0">
                <a:solidFill>
                  <a:srgbClr val="FF0000"/>
                </a:solidFill>
                <a:latin typeface="Times New Roman"/>
                <a:ea typeface="黑体"/>
                <a:cs typeface="Courier New"/>
              </a:rPr>
              <a:t>[</a:t>
            </a:r>
            <a:r>
              <a:rPr lang="zh-CN" altLang="zh-CN" sz="2400" b="1" kern="100" dirty="0">
                <a:solidFill>
                  <a:srgbClr val="FF0000"/>
                </a:solidFill>
                <a:latin typeface="Times New Roman"/>
                <a:ea typeface="黑体"/>
                <a:cs typeface="Times New Roman"/>
              </a:rPr>
              <a:t>提示</a:t>
            </a:r>
            <a:r>
              <a:rPr lang="en-US" altLang="zh-CN" sz="2400" b="1" kern="100" dirty="0">
                <a:solidFill>
                  <a:srgbClr val="FF0000"/>
                </a:solidFill>
                <a:latin typeface="Times New Roman"/>
                <a:ea typeface="黑体"/>
                <a:cs typeface="Courier New"/>
              </a:rPr>
              <a:t>]</a:t>
            </a:r>
            <a:r>
              <a:rPr lang="en-US" altLang="zh-CN" sz="2400" b="1" kern="100" dirty="0">
                <a:solidFill>
                  <a:srgbClr val="FF0000"/>
                </a:solidFill>
                <a:latin typeface="Times New Roman"/>
                <a:cs typeface="Courier New"/>
              </a:rPr>
              <a:t> </a:t>
            </a:r>
            <a:r>
              <a:rPr lang="zh-CN" altLang="zh-CN" sz="2400" b="1" kern="100" dirty="0">
                <a:solidFill>
                  <a:srgbClr val="FF0000"/>
                </a:solidFill>
                <a:latin typeface="Times New Roman"/>
                <a:cs typeface="Times New Roman"/>
              </a:rPr>
              <a:t>黄州。苏轼的名作前后《赤壁赋》和《念奴娇</a:t>
            </a:r>
            <a:r>
              <a:rPr lang="en-US" altLang="zh-CN" sz="2400" b="1" kern="100" dirty="0">
                <a:solidFill>
                  <a:srgbClr val="FF0000"/>
                </a:solidFill>
                <a:latin typeface="Times New Roman"/>
                <a:cs typeface="Courier New"/>
              </a:rPr>
              <a:t>·</a:t>
            </a:r>
            <a:r>
              <a:rPr lang="zh-CN" altLang="zh-CN" sz="2400" b="1" kern="100" dirty="0">
                <a:solidFill>
                  <a:srgbClr val="FF0000"/>
                </a:solidFill>
                <a:latin typeface="Times New Roman"/>
                <a:cs typeface="Times New Roman"/>
              </a:rPr>
              <a:t>赤壁怀古》都是在黄州时创作。苏轼在《自题金山画像》中提到</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问汝平生功业，黄州惠州儋州</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，把黄州当作自己平生功业的起点。</a:t>
            </a:r>
            <a:endParaRPr lang="zh-CN" altLang="zh-CN" sz="1050" kern="100" dirty="0">
              <a:solidFill>
                <a:srgbClr val="FF0000"/>
              </a:solidFill>
              <a:effectLst/>
              <a:latin typeface="宋体"/>
              <a:cs typeface="Courier New"/>
            </a:endParaRPr>
          </a:p>
        </p:txBody>
      </p:sp>
    </p:spTree>
    <p:extLst>
      <p:ext uri="{BB962C8B-B14F-4D97-AF65-F5344CB8AC3E}">
        <p14:creationId xmlns:p14="http://schemas.microsoft.com/office/powerpoint/2010/main" val="34675000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animEffect transition="in" filter="blinds(horizontal)">
                                      <p:cBhvr>
                                        <p:cTn id="7" dur="500"/>
                                        <p:tgtEl>
                                          <p:spTgt spid="4">
                                            <p:txEl>
                                              <p:pRg st="1" end="1"/>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4">
                                            <p:txEl>
                                              <p:pRg st="2" end="2"/>
                                            </p:txEl>
                                          </p:spTgt>
                                        </p:tgtEl>
                                        <p:attrNameLst>
                                          <p:attrName>style.visibility</p:attrName>
                                        </p:attrNameLst>
                                      </p:cBhvr>
                                      <p:to>
                                        <p:strVal val="visible"/>
                                      </p:to>
                                    </p:set>
                                    <p:animEffect transition="in" filter="blinds(horizontal)">
                                      <p:cBhvr>
                                        <p:cTn id="10" dur="500"/>
                                        <p:tgtEl>
                                          <p:spTgt spid="4">
                                            <p:txEl>
                                              <p:pRg st="2" end="2"/>
                                            </p:txEl>
                                          </p:spTgt>
                                        </p:tgtEl>
                                      </p:cBhvr>
                                    </p:animEffect>
                                  </p:childTnLst>
                                </p:cTn>
                              </p:par>
                              <p:par>
                                <p:cTn id="11" presetID="3" presetClass="entr" presetSubtype="10" fill="hold" nodeType="withEffect">
                                  <p:stCondLst>
                                    <p:cond delay="0"/>
                                  </p:stCondLst>
                                  <p:childTnLst>
                                    <p:set>
                                      <p:cBhvr>
                                        <p:cTn id="12" dur="1" fill="hold">
                                          <p:stCondLst>
                                            <p:cond delay="0"/>
                                          </p:stCondLst>
                                        </p:cTn>
                                        <p:tgtEl>
                                          <p:spTgt spid="4">
                                            <p:txEl>
                                              <p:pRg st="3" end="3"/>
                                            </p:txEl>
                                          </p:spTgt>
                                        </p:tgtEl>
                                        <p:attrNameLst>
                                          <p:attrName>style.visibility</p:attrName>
                                        </p:attrNameLst>
                                      </p:cBhvr>
                                      <p:to>
                                        <p:strVal val="visible"/>
                                      </p:to>
                                    </p:set>
                                    <p:animEffect transition="in" filter="blinds(horizontal)">
                                      <p:cBhvr>
                                        <p:cTn id="13" dur="500"/>
                                        <p:tgtEl>
                                          <p:spTgt spid="4">
                                            <p:txEl>
                                              <p:pRg st="3" end="3"/>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3" presetClass="entr" presetSubtype="10" fill="hold" nodeType="clickEffect">
                                  <p:stCondLst>
                                    <p:cond delay="0"/>
                                  </p:stCondLst>
                                  <p:childTnLst>
                                    <p:set>
                                      <p:cBhvr>
                                        <p:cTn id="17" dur="1" fill="hold">
                                          <p:stCondLst>
                                            <p:cond delay="0"/>
                                          </p:stCondLst>
                                        </p:cTn>
                                        <p:tgtEl>
                                          <p:spTgt spid="4">
                                            <p:txEl>
                                              <p:pRg st="5" end="5"/>
                                            </p:txEl>
                                          </p:spTgt>
                                        </p:tgtEl>
                                        <p:attrNameLst>
                                          <p:attrName>style.visibility</p:attrName>
                                        </p:attrNameLst>
                                      </p:cBhvr>
                                      <p:to>
                                        <p:strVal val="visible"/>
                                      </p:to>
                                    </p:set>
                                    <p:animEffect transition="in" filter="blinds(horizontal)">
                                      <p:cBhvr>
                                        <p:cTn id="18" dur="500"/>
                                        <p:tgtEl>
                                          <p:spTgt spid="4">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a:spLocks noChangeArrowheads="1"/>
          </p:cNvSpPr>
          <p:nvPr/>
        </p:nvSpPr>
        <p:spPr bwMode="auto">
          <a:xfrm>
            <a:off x="371964" y="1646816"/>
            <a:ext cx="11304749" cy="28623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260475" algn="l"/>
                <a:tab pos="2610485" algn="l"/>
                <a:tab pos="3870960" algn="l"/>
              </a:tabLst>
            </a:pPr>
            <a:r>
              <a:rPr lang="en-US" altLang="zh-CN" sz="2400" b="1" kern="100" dirty="0">
                <a:latin typeface="Times New Roman"/>
                <a:cs typeface="Courier New"/>
              </a:rPr>
              <a:t>(3)</a:t>
            </a:r>
            <a:r>
              <a:rPr lang="zh-CN" altLang="zh-CN" sz="2400" b="1" kern="100" dirty="0">
                <a:latin typeface="Times New Roman"/>
                <a:cs typeface="Times New Roman"/>
              </a:rPr>
              <a:t>为苏东坡纪念馆展厅撰写对联。</a:t>
            </a:r>
            <a:endParaRPr lang="zh-CN" altLang="zh-CN" sz="1050" kern="100" dirty="0">
              <a:latin typeface="宋体"/>
              <a:cs typeface="Courier New"/>
            </a:endParaRPr>
          </a:p>
          <a:p>
            <a:pPr algn="just">
              <a:lnSpc>
                <a:spcPct val="150000"/>
              </a:lnSpc>
              <a:spcAft>
                <a:spcPts val="0"/>
              </a:spcAft>
              <a:tabLst>
                <a:tab pos="1260475" algn="l"/>
                <a:tab pos="2610485" algn="l"/>
                <a:tab pos="3870960" algn="l"/>
              </a:tabLst>
            </a:pPr>
            <a:r>
              <a:rPr lang="en-US" altLang="zh-CN" sz="2400" b="1" kern="100" dirty="0">
                <a:solidFill>
                  <a:srgbClr val="FF0000"/>
                </a:solidFill>
                <a:latin typeface="Times New Roman"/>
                <a:ea typeface="黑体"/>
                <a:cs typeface="Courier New"/>
              </a:rPr>
              <a:t>[</a:t>
            </a:r>
            <a:r>
              <a:rPr lang="zh-CN" altLang="zh-CN" sz="2400" b="1" kern="100" dirty="0">
                <a:solidFill>
                  <a:srgbClr val="FF0000"/>
                </a:solidFill>
                <a:latin typeface="Times New Roman"/>
                <a:ea typeface="黑体"/>
                <a:cs typeface="Times New Roman"/>
              </a:rPr>
              <a:t>提示</a:t>
            </a:r>
            <a:r>
              <a:rPr lang="en-US" altLang="zh-CN" sz="2400" b="1" kern="100" dirty="0">
                <a:solidFill>
                  <a:srgbClr val="FF0000"/>
                </a:solidFill>
                <a:latin typeface="Times New Roman"/>
                <a:ea typeface="黑体"/>
                <a:cs typeface="Courier New"/>
              </a:rPr>
              <a:t>1]</a:t>
            </a:r>
            <a:r>
              <a:rPr lang="en-US" altLang="zh-CN" sz="2400" b="1" kern="100" dirty="0">
                <a:solidFill>
                  <a:srgbClr val="FF0000"/>
                </a:solidFill>
                <a:latin typeface="Times New Roman"/>
                <a:cs typeface="Courier New"/>
              </a:rPr>
              <a:t> </a:t>
            </a:r>
            <a:r>
              <a:rPr lang="zh-CN" altLang="zh-CN" sz="2400" b="1" kern="100" dirty="0">
                <a:solidFill>
                  <a:srgbClr val="FF0000"/>
                </a:solidFill>
                <a:latin typeface="Times New Roman"/>
                <a:cs typeface="Times New Roman"/>
              </a:rPr>
              <a:t>五年间谪宦栖迟，试较量惠州麦饭、儋耳蛮花，那得此清幽山水；</a:t>
            </a:r>
            <a:endParaRPr lang="zh-CN" altLang="zh-CN" sz="1050" kern="100" dirty="0">
              <a:solidFill>
                <a:srgbClr val="FF0000"/>
              </a:solidFill>
              <a:latin typeface="宋体"/>
              <a:cs typeface="Courier New"/>
            </a:endParaRPr>
          </a:p>
          <a:p>
            <a:pPr algn="just">
              <a:lnSpc>
                <a:spcPct val="150000"/>
              </a:lnSpc>
              <a:spcAft>
                <a:spcPts val="0"/>
              </a:spcAft>
              <a:tabLst>
                <a:tab pos="1260475" algn="l"/>
                <a:tab pos="2610485" algn="l"/>
                <a:tab pos="3870960" algn="l"/>
              </a:tabLst>
            </a:pPr>
            <a:r>
              <a:rPr lang="zh-CN" altLang="zh-CN" sz="2400" b="1" kern="100" dirty="0">
                <a:solidFill>
                  <a:srgbClr val="FF0000"/>
                </a:solidFill>
                <a:latin typeface="Times New Roman"/>
                <a:cs typeface="Times New Roman"/>
              </a:rPr>
              <a:t>三苏中天才独绝，若尚论东坡八诗、赤壁两赋，是我公游戏文章。</a:t>
            </a:r>
            <a:endParaRPr lang="zh-CN" altLang="zh-CN" sz="1050" kern="100" dirty="0">
              <a:solidFill>
                <a:srgbClr val="FF0000"/>
              </a:solidFill>
              <a:latin typeface="宋体"/>
              <a:cs typeface="Courier New"/>
            </a:endParaRPr>
          </a:p>
          <a:p>
            <a:pPr algn="just">
              <a:lnSpc>
                <a:spcPct val="150000"/>
              </a:lnSpc>
              <a:spcAft>
                <a:spcPts val="0"/>
              </a:spcAft>
              <a:tabLst>
                <a:tab pos="1260475" algn="l"/>
                <a:tab pos="2610485" algn="l"/>
                <a:tab pos="3870960" algn="l"/>
              </a:tabLst>
            </a:pPr>
            <a:r>
              <a:rPr lang="en-US" altLang="zh-CN" sz="2400" b="1" kern="100" dirty="0">
                <a:solidFill>
                  <a:srgbClr val="FF0000"/>
                </a:solidFill>
                <a:latin typeface="Times New Roman"/>
                <a:ea typeface="黑体"/>
                <a:cs typeface="Courier New"/>
              </a:rPr>
              <a:t>[</a:t>
            </a:r>
            <a:r>
              <a:rPr lang="zh-CN" altLang="zh-CN" sz="2400" b="1" kern="100" dirty="0">
                <a:solidFill>
                  <a:srgbClr val="FF0000"/>
                </a:solidFill>
                <a:latin typeface="Times New Roman"/>
                <a:ea typeface="黑体"/>
                <a:cs typeface="Times New Roman"/>
              </a:rPr>
              <a:t>提示</a:t>
            </a:r>
            <a:r>
              <a:rPr lang="en-US" altLang="zh-CN" sz="2400" b="1" kern="100" dirty="0">
                <a:solidFill>
                  <a:srgbClr val="FF0000"/>
                </a:solidFill>
                <a:latin typeface="Times New Roman"/>
                <a:ea typeface="黑体"/>
                <a:cs typeface="Courier New"/>
              </a:rPr>
              <a:t>2]</a:t>
            </a:r>
            <a:r>
              <a:rPr lang="en-US" altLang="zh-CN" sz="2400" b="1" kern="100" dirty="0">
                <a:solidFill>
                  <a:srgbClr val="FF0000"/>
                </a:solidFill>
                <a:latin typeface="Times New Roman"/>
                <a:cs typeface="Courier New"/>
              </a:rPr>
              <a:t> </a:t>
            </a:r>
            <a:r>
              <a:rPr lang="zh-CN" altLang="zh-CN" sz="2400" b="1" kern="100" dirty="0">
                <a:solidFill>
                  <a:srgbClr val="FF0000"/>
                </a:solidFill>
                <a:latin typeface="Times New Roman"/>
                <a:cs typeface="Times New Roman"/>
              </a:rPr>
              <a:t>纸落云烟自有清才对风月；</a:t>
            </a:r>
            <a:endParaRPr lang="zh-CN" altLang="zh-CN" sz="1050" kern="100" dirty="0">
              <a:solidFill>
                <a:srgbClr val="FF0000"/>
              </a:solidFill>
              <a:latin typeface="宋体"/>
              <a:cs typeface="Courier New"/>
            </a:endParaRPr>
          </a:p>
          <a:p>
            <a:pPr>
              <a:lnSpc>
                <a:spcPct val="150000"/>
              </a:lnSpc>
              <a:tabLst>
                <a:tab pos="1260475" algn="l"/>
                <a:tab pos="2610485" algn="l"/>
                <a:tab pos="3870960" algn="l"/>
              </a:tabLst>
            </a:pPr>
            <a:r>
              <a:rPr lang="zh-CN" altLang="zh-CN" sz="2400" b="1" kern="100" dirty="0">
                <a:solidFill>
                  <a:srgbClr val="FF0000"/>
                </a:solidFill>
                <a:latin typeface="Times New Roman"/>
                <a:cs typeface="Times New Roman"/>
              </a:rPr>
              <a:t>墨翻衫袖不妨便腹贮诗书。</a:t>
            </a:r>
            <a:endParaRPr lang="zh-CN" altLang="zh-CN" sz="1050" kern="100" dirty="0">
              <a:solidFill>
                <a:srgbClr val="FF0000"/>
              </a:solidFill>
              <a:effectLst/>
              <a:latin typeface="宋体"/>
              <a:cs typeface="Courier New"/>
            </a:endParaRPr>
          </a:p>
        </p:txBody>
      </p:sp>
    </p:spTree>
    <p:extLst>
      <p:ext uri="{BB962C8B-B14F-4D97-AF65-F5344CB8AC3E}">
        <p14:creationId xmlns:p14="http://schemas.microsoft.com/office/powerpoint/2010/main" val="41894207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animEffect transition="in" filter="blinds(horizontal)">
                                      <p:cBhvr>
                                        <p:cTn id="7" dur="500"/>
                                        <p:tgtEl>
                                          <p:spTgt spid="4">
                                            <p:txEl>
                                              <p:pRg st="1" end="1"/>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4">
                                            <p:txEl>
                                              <p:pRg st="2" end="2"/>
                                            </p:txEl>
                                          </p:spTgt>
                                        </p:tgtEl>
                                        <p:attrNameLst>
                                          <p:attrName>style.visibility</p:attrName>
                                        </p:attrNameLst>
                                      </p:cBhvr>
                                      <p:to>
                                        <p:strVal val="visible"/>
                                      </p:to>
                                    </p:set>
                                    <p:animEffect transition="in" filter="blinds(horizontal)">
                                      <p:cBhvr>
                                        <p:cTn id="10" dur="500"/>
                                        <p:tgtEl>
                                          <p:spTgt spid="4">
                                            <p:txEl>
                                              <p:pRg st="2" end="2"/>
                                            </p:txEl>
                                          </p:spTgt>
                                        </p:tgtEl>
                                      </p:cBhvr>
                                    </p:animEffect>
                                  </p:childTnLst>
                                </p:cTn>
                              </p:par>
                              <p:par>
                                <p:cTn id="11" presetID="3" presetClass="entr" presetSubtype="10" fill="hold" nodeType="withEffect">
                                  <p:stCondLst>
                                    <p:cond delay="0"/>
                                  </p:stCondLst>
                                  <p:childTnLst>
                                    <p:set>
                                      <p:cBhvr>
                                        <p:cTn id="12" dur="1" fill="hold">
                                          <p:stCondLst>
                                            <p:cond delay="0"/>
                                          </p:stCondLst>
                                        </p:cTn>
                                        <p:tgtEl>
                                          <p:spTgt spid="4">
                                            <p:txEl>
                                              <p:pRg st="3" end="3"/>
                                            </p:txEl>
                                          </p:spTgt>
                                        </p:tgtEl>
                                        <p:attrNameLst>
                                          <p:attrName>style.visibility</p:attrName>
                                        </p:attrNameLst>
                                      </p:cBhvr>
                                      <p:to>
                                        <p:strVal val="visible"/>
                                      </p:to>
                                    </p:set>
                                    <p:animEffect transition="in" filter="blinds(horizontal)">
                                      <p:cBhvr>
                                        <p:cTn id="13" dur="500"/>
                                        <p:tgtEl>
                                          <p:spTgt spid="4">
                                            <p:txEl>
                                              <p:pRg st="3" end="3"/>
                                            </p:txEl>
                                          </p:spTgt>
                                        </p:tgtEl>
                                      </p:cBhvr>
                                    </p:animEffect>
                                  </p:childTnLst>
                                </p:cTn>
                              </p:par>
                              <p:par>
                                <p:cTn id="14" presetID="3" presetClass="entr" presetSubtype="10" fill="hold" nodeType="withEffect">
                                  <p:stCondLst>
                                    <p:cond delay="0"/>
                                  </p:stCondLst>
                                  <p:childTnLst>
                                    <p:set>
                                      <p:cBhvr>
                                        <p:cTn id="15" dur="1" fill="hold">
                                          <p:stCondLst>
                                            <p:cond delay="0"/>
                                          </p:stCondLst>
                                        </p:cTn>
                                        <p:tgtEl>
                                          <p:spTgt spid="4">
                                            <p:txEl>
                                              <p:pRg st="4" end="4"/>
                                            </p:txEl>
                                          </p:spTgt>
                                        </p:tgtEl>
                                        <p:attrNameLst>
                                          <p:attrName>style.visibility</p:attrName>
                                        </p:attrNameLst>
                                      </p:cBhvr>
                                      <p:to>
                                        <p:strVal val="visible"/>
                                      </p:to>
                                    </p:set>
                                    <p:animEffect transition="in" filter="blinds(horizontal)">
                                      <p:cBhvr>
                                        <p:cTn id="16" dur="500"/>
                                        <p:tgtEl>
                                          <p:spTgt spid="4">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295508" y="915586"/>
            <a:ext cx="11647294" cy="16677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spcAft>
                <a:spcPts val="0"/>
              </a:spcAft>
              <a:tabLst>
                <a:tab pos="1260475" algn="l"/>
                <a:tab pos="2610485" algn="l"/>
                <a:tab pos="3870960" algn="l"/>
              </a:tabLst>
            </a:pPr>
            <a:r>
              <a:rPr lang="zh-CN" altLang="zh-CN" sz="2400" b="1" kern="100" dirty="0">
                <a:latin typeface="Times New Roman"/>
                <a:ea typeface="华文新魏"/>
                <a:cs typeface="Times New Roman"/>
              </a:rPr>
              <a:t>任务群阅读与实践</a:t>
            </a:r>
            <a:endParaRPr lang="zh-CN" altLang="zh-CN" sz="1050" kern="100" dirty="0">
              <a:latin typeface="宋体"/>
              <a:cs typeface="Courier New"/>
            </a:endParaRPr>
          </a:p>
          <a:p>
            <a:pPr indent="612140" algn="just">
              <a:lnSpc>
                <a:spcPct val="150000"/>
              </a:lnSpc>
              <a:spcAft>
                <a:spcPts val="0"/>
              </a:spcAft>
              <a:tabLst>
                <a:tab pos="1260475" algn="l"/>
                <a:tab pos="2610485" algn="l"/>
                <a:tab pos="3870960" algn="l"/>
              </a:tabLst>
            </a:pPr>
            <a:r>
              <a:rPr lang="zh-CN" altLang="zh-CN" sz="2400" b="1" kern="100" dirty="0">
                <a:latin typeface="Times New Roman"/>
                <a:cs typeface="Times New Roman"/>
              </a:rPr>
              <a:t>阅读下面三则材料，完成后面的学习任务。</a:t>
            </a:r>
            <a:endParaRPr lang="zh-CN" altLang="zh-CN" sz="1050" kern="100" dirty="0">
              <a:latin typeface="宋体"/>
              <a:cs typeface="Courier New"/>
            </a:endParaRPr>
          </a:p>
          <a:p>
            <a:pPr indent="612140" algn="just">
              <a:lnSpc>
                <a:spcPct val="150000"/>
              </a:lnSpc>
              <a:spcAft>
                <a:spcPts val="0"/>
              </a:spcAft>
              <a:tabLst>
                <a:tab pos="1260475" algn="l"/>
                <a:tab pos="2610485" algn="l"/>
                <a:tab pos="3870960" algn="l"/>
              </a:tabLst>
            </a:pPr>
            <a:r>
              <a:rPr lang="zh-CN" altLang="zh-CN" sz="2400" b="1" kern="100" dirty="0">
                <a:latin typeface="Times New Roman"/>
                <a:ea typeface="黑体"/>
                <a:cs typeface="Times New Roman"/>
              </a:rPr>
              <a:t>材料一</a:t>
            </a:r>
            <a:endParaRPr lang="zh-CN" altLang="zh-CN" sz="1050" kern="100" dirty="0">
              <a:effectLst/>
              <a:latin typeface="宋体"/>
              <a:cs typeface="Courier New"/>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3910843260"/>
              </p:ext>
            </p:extLst>
          </p:nvPr>
        </p:nvGraphicFramePr>
        <p:xfrm>
          <a:off x="421948" y="2743840"/>
          <a:ext cx="11299825" cy="2665413"/>
        </p:xfrm>
        <a:graphic>
          <a:graphicData uri="http://schemas.openxmlformats.org/presentationml/2006/ole">
            <mc:AlternateContent xmlns:mc="http://schemas.openxmlformats.org/markup-compatibility/2006">
              <mc:Choice xmlns:v="urn:schemas-microsoft-com:vml" Requires="v">
                <p:oleObj spid="_x0000_s96258" name="文档" r:id="rId3" imgW="11628894" imgH="2736551" progId="Word.Document.12">
                  <p:embed/>
                </p:oleObj>
              </mc:Choice>
              <mc:Fallback>
                <p:oleObj name="文档" r:id="rId3" imgW="11628894" imgH="2736551" progId="Word.Document.12">
                  <p:embed/>
                  <p:pic>
                    <p:nvPicPr>
                      <p:cNvPr id="2" name="对象 1"/>
                      <p:cNvPicPr/>
                      <p:nvPr/>
                    </p:nvPicPr>
                    <p:blipFill>
                      <a:blip r:embed="rId4"/>
                      <a:stretch>
                        <a:fillRect/>
                      </a:stretch>
                    </p:blipFill>
                    <p:spPr>
                      <a:xfrm>
                        <a:off x="421948" y="2743840"/>
                        <a:ext cx="11299825" cy="2665413"/>
                      </a:xfrm>
                      <a:prstGeom prst="rect">
                        <a:avLst/>
                      </a:prstGeom>
                    </p:spPr>
                  </p:pic>
                </p:oleObj>
              </mc:Fallback>
            </mc:AlternateContent>
          </a:graphicData>
        </a:graphic>
      </p:graphicFrame>
    </p:spTree>
    <p:extLst>
      <p:ext uri="{BB962C8B-B14F-4D97-AF65-F5344CB8AC3E}">
        <p14:creationId xmlns:p14="http://schemas.microsoft.com/office/powerpoint/2010/main" val="832788048"/>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extLst>
              <p:ext uri="{D42A27DB-BD31-4B8C-83A1-F6EECF244321}">
                <p14:modId xmlns:p14="http://schemas.microsoft.com/office/powerpoint/2010/main" val="2395603081"/>
              </p:ext>
            </p:extLst>
          </p:nvPr>
        </p:nvGraphicFramePr>
        <p:xfrm>
          <a:off x="745158" y="1199838"/>
          <a:ext cx="10660063" cy="4389438"/>
        </p:xfrm>
        <a:graphic>
          <a:graphicData uri="http://schemas.openxmlformats.org/presentationml/2006/ole">
            <mc:AlternateContent xmlns:mc="http://schemas.openxmlformats.org/markup-compatibility/2006">
              <mc:Choice xmlns:v="urn:schemas-microsoft-com:vml" Requires="v">
                <p:oleObj spid="_x0000_s97282" name="文档" r:id="rId3" imgW="10804836" imgH="4445230" progId="Word.Document.12">
                  <p:embed/>
                </p:oleObj>
              </mc:Choice>
              <mc:Fallback>
                <p:oleObj name="文档" r:id="rId3" imgW="10804836" imgH="4445230" progId="Word.Document.12">
                  <p:embed/>
                  <p:pic>
                    <p:nvPicPr>
                      <p:cNvPr id="2" name="对象 1"/>
                      <p:cNvPicPr/>
                      <p:nvPr/>
                    </p:nvPicPr>
                    <p:blipFill>
                      <a:blip r:embed="rId4"/>
                      <a:stretch>
                        <a:fillRect/>
                      </a:stretch>
                    </p:blipFill>
                    <p:spPr>
                      <a:xfrm>
                        <a:off x="745158" y="1199838"/>
                        <a:ext cx="10660063" cy="4389438"/>
                      </a:xfrm>
                      <a:prstGeom prst="rect">
                        <a:avLst/>
                      </a:prstGeom>
                    </p:spPr>
                  </p:pic>
                </p:oleObj>
              </mc:Fallback>
            </mc:AlternateContent>
          </a:graphicData>
        </a:graphic>
      </p:graphicFrame>
    </p:spTree>
    <p:extLst>
      <p:ext uri="{BB962C8B-B14F-4D97-AF65-F5344CB8AC3E}">
        <p14:creationId xmlns:p14="http://schemas.microsoft.com/office/powerpoint/2010/main" val="2899958872"/>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253041" y="2056375"/>
            <a:ext cx="11647294" cy="33297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indent="612140" algn="just">
              <a:lnSpc>
                <a:spcPct val="150000"/>
              </a:lnSpc>
              <a:spcAft>
                <a:spcPts val="0"/>
              </a:spcAft>
              <a:tabLst>
                <a:tab pos="1260475" algn="l"/>
                <a:tab pos="2610485" algn="l"/>
                <a:tab pos="3870960" algn="l"/>
              </a:tabLst>
            </a:pPr>
            <a:r>
              <a:rPr lang="zh-CN" altLang="zh-CN" sz="2400" b="1" kern="100" dirty="0">
                <a:latin typeface="Times New Roman"/>
                <a:ea typeface="楷体_GB2312"/>
                <a:cs typeface="Times New Roman"/>
              </a:rPr>
              <a:t>循山而东，少北，有悬水百仞，山八九折，折处辄为潭，深者缒石五丈，不得其所止；雪溅雷怒，可喜可畏。水际有巨人迹数十，所谓佛迹也。</a:t>
            </a:r>
            <a:endParaRPr lang="zh-CN" altLang="zh-CN" sz="1050" kern="100" dirty="0">
              <a:latin typeface="宋体"/>
              <a:cs typeface="Courier New"/>
            </a:endParaRPr>
          </a:p>
          <a:p>
            <a:pPr indent="612140" algn="just">
              <a:lnSpc>
                <a:spcPct val="150000"/>
              </a:lnSpc>
              <a:spcAft>
                <a:spcPts val="0"/>
              </a:spcAft>
              <a:tabLst>
                <a:tab pos="1260475" algn="l"/>
                <a:tab pos="2610485" algn="l"/>
                <a:tab pos="3870960" algn="l"/>
              </a:tabLst>
            </a:pPr>
            <a:r>
              <a:rPr lang="zh-CN" altLang="zh-CN" sz="2400" b="1" kern="100" dirty="0">
                <a:latin typeface="Times New Roman"/>
                <a:ea typeface="楷体_GB2312"/>
                <a:cs typeface="Times New Roman"/>
              </a:rPr>
              <a:t>暮归倒行，观山烧，火甚，俯仰度数谷。至江上月出，击汰中流，掬弄珠璧。</a:t>
            </a:r>
            <a:endParaRPr lang="zh-CN" altLang="zh-CN" sz="1050" kern="100" dirty="0">
              <a:latin typeface="宋体"/>
              <a:cs typeface="Courier New"/>
            </a:endParaRPr>
          </a:p>
          <a:p>
            <a:pPr indent="612140" algn="just">
              <a:lnSpc>
                <a:spcPct val="150000"/>
              </a:lnSpc>
              <a:spcAft>
                <a:spcPts val="0"/>
              </a:spcAft>
              <a:tabLst>
                <a:tab pos="1260475" algn="l"/>
                <a:tab pos="2610485" algn="l"/>
                <a:tab pos="3870960" algn="l"/>
              </a:tabLst>
            </a:pPr>
            <a:r>
              <a:rPr lang="zh-CN" altLang="zh-CN" sz="2400" b="1" kern="100" dirty="0">
                <a:latin typeface="Times New Roman"/>
                <a:ea typeface="楷体_GB2312"/>
                <a:cs typeface="Times New Roman"/>
              </a:rPr>
              <a:t>到家二鼓，复与过饮酒，食馀甘煮菜，顾影颓然，不复甚寐，书以付过。东坡翁。</a:t>
            </a:r>
            <a:endParaRPr lang="zh-CN" altLang="zh-CN" sz="1050" kern="100" dirty="0">
              <a:latin typeface="宋体"/>
              <a:cs typeface="Courier New"/>
            </a:endParaRPr>
          </a:p>
          <a:p>
            <a:pPr indent="612140" algn="r">
              <a:lnSpc>
                <a:spcPct val="150000"/>
              </a:lnSpc>
              <a:spcAft>
                <a:spcPts val="0"/>
              </a:spcAft>
              <a:tabLst>
                <a:tab pos="1260475" algn="l"/>
                <a:tab pos="2610485" algn="l"/>
                <a:tab pos="3870960" algn="l"/>
              </a:tabLst>
            </a:pPr>
            <a:r>
              <a:rPr lang="en-US" altLang="zh-CN" sz="2400" b="1" kern="100" dirty="0">
                <a:latin typeface="Times New Roman"/>
                <a:cs typeface="Courier New"/>
              </a:rPr>
              <a:t>——</a:t>
            </a:r>
            <a:r>
              <a:rPr lang="zh-CN" altLang="zh-CN" sz="2400" b="1" kern="100" dirty="0">
                <a:latin typeface="Times New Roman"/>
                <a:cs typeface="Times New Roman"/>
              </a:rPr>
              <a:t>苏轼《游白水书付过》</a:t>
            </a:r>
            <a:endParaRPr lang="zh-CN" altLang="zh-CN" sz="1050" kern="100" dirty="0">
              <a:latin typeface="宋体"/>
              <a:cs typeface="Courier New"/>
            </a:endParaRPr>
          </a:p>
          <a:p>
            <a:pPr algn="just">
              <a:lnSpc>
                <a:spcPct val="150000"/>
              </a:lnSpc>
              <a:spcAft>
                <a:spcPts val="0"/>
              </a:spcAft>
              <a:tabLst>
                <a:tab pos="1260475" algn="l"/>
                <a:tab pos="2610485" algn="l"/>
                <a:tab pos="3870960" algn="l"/>
              </a:tabLst>
            </a:pPr>
            <a:r>
              <a:rPr lang="zh-CN" altLang="zh-CN" sz="2400" b="1" kern="100" dirty="0">
                <a:latin typeface="Times New Roman"/>
                <a:ea typeface="黑体"/>
                <a:cs typeface="Times New Roman"/>
              </a:rPr>
              <a:t>【注】</a:t>
            </a:r>
            <a:r>
              <a:rPr lang="zh-CN" altLang="zh-CN" sz="2400" b="1" kern="100" dirty="0">
                <a:latin typeface="宋体"/>
                <a:ea typeface="Times New Roman"/>
                <a:cs typeface="Courier New"/>
              </a:rPr>
              <a:t> </a:t>
            </a:r>
            <a:r>
              <a:rPr lang="zh-CN" altLang="zh-CN" sz="2400" b="1" kern="100" dirty="0">
                <a:latin typeface="Times New Roman"/>
                <a:ea typeface="仿宋_GB2312"/>
                <a:cs typeface="Times New Roman"/>
              </a:rPr>
              <a:t>幼子过：苏轼的第三子苏过。</a:t>
            </a:r>
            <a:endParaRPr lang="zh-CN" altLang="zh-CN" sz="1050" kern="100" dirty="0">
              <a:effectLst/>
              <a:latin typeface="宋体"/>
              <a:cs typeface="Courier New"/>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1154800110"/>
              </p:ext>
            </p:extLst>
          </p:nvPr>
        </p:nvGraphicFramePr>
        <p:xfrm>
          <a:off x="404813" y="1084263"/>
          <a:ext cx="11364912" cy="1319212"/>
        </p:xfrm>
        <a:graphic>
          <a:graphicData uri="http://schemas.openxmlformats.org/presentationml/2006/ole">
            <mc:AlternateContent xmlns:mc="http://schemas.openxmlformats.org/markup-compatibility/2006">
              <mc:Choice xmlns:v="urn:schemas-microsoft-com:vml" Requires="v">
                <p:oleObj spid="_x0000_s98306" name="文档" r:id="rId3" imgW="11697595" imgH="1354774" progId="Word.Document.12">
                  <p:embed/>
                </p:oleObj>
              </mc:Choice>
              <mc:Fallback>
                <p:oleObj name="文档" r:id="rId3" imgW="11697595" imgH="1354774" progId="Word.Document.12">
                  <p:embed/>
                  <p:pic>
                    <p:nvPicPr>
                      <p:cNvPr id="2" name="对象 1"/>
                      <p:cNvPicPr/>
                      <p:nvPr/>
                    </p:nvPicPr>
                    <p:blipFill>
                      <a:blip r:embed="rId4"/>
                      <a:stretch>
                        <a:fillRect/>
                      </a:stretch>
                    </p:blipFill>
                    <p:spPr>
                      <a:xfrm>
                        <a:off x="404813" y="1084263"/>
                        <a:ext cx="11364912" cy="1319212"/>
                      </a:xfrm>
                      <a:prstGeom prst="rect">
                        <a:avLst/>
                      </a:prstGeom>
                    </p:spPr>
                  </p:pic>
                </p:oleObj>
              </mc:Fallback>
            </mc:AlternateContent>
          </a:graphicData>
        </a:graphic>
      </p:graphicFrame>
    </p:spTree>
    <p:extLst>
      <p:ext uri="{BB962C8B-B14F-4D97-AF65-F5344CB8AC3E}">
        <p14:creationId xmlns:p14="http://schemas.microsoft.com/office/powerpoint/2010/main" val="339152858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226537" y="1088701"/>
            <a:ext cx="11647294" cy="11302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350645" algn="l"/>
                <a:tab pos="3870960" algn="l"/>
              </a:tabLst>
            </a:pPr>
            <a:r>
              <a:rPr lang="zh-CN" altLang="zh-CN" sz="2400" b="1" kern="100" dirty="0">
                <a:latin typeface="Times New Roman"/>
                <a:ea typeface="黑体"/>
                <a:cs typeface="Times New Roman"/>
              </a:rPr>
              <a:t>四、理基础</a:t>
            </a:r>
            <a:endParaRPr lang="zh-CN" altLang="zh-CN" sz="1050" kern="100" dirty="0">
              <a:latin typeface="宋体"/>
              <a:cs typeface="Courier New"/>
            </a:endParaRPr>
          </a:p>
          <a:p>
            <a:pPr algn="just">
              <a:lnSpc>
                <a:spcPct val="150000"/>
              </a:lnSpc>
              <a:spcAft>
                <a:spcPts val="0"/>
              </a:spcAft>
              <a:tabLst>
                <a:tab pos="1350645" algn="l"/>
                <a:tab pos="3870960" algn="l"/>
              </a:tabLst>
            </a:pPr>
            <a:r>
              <a:rPr lang="en-US" altLang="zh-CN" sz="2400" b="1" kern="100" dirty="0">
                <a:latin typeface="Times New Roman"/>
                <a:ea typeface="黑体"/>
                <a:cs typeface="Courier New"/>
              </a:rPr>
              <a:t>1</a:t>
            </a:r>
            <a:r>
              <a:rPr lang="en-US" altLang="zh-CN" sz="2400" b="1" kern="100" dirty="0">
                <a:latin typeface="Times New Roman"/>
                <a:cs typeface="Courier New"/>
              </a:rPr>
              <a:t>.</a:t>
            </a:r>
            <a:r>
              <a:rPr lang="zh-CN" altLang="zh-CN" sz="2400" b="1" kern="100" dirty="0">
                <a:latin typeface="Times New Roman"/>
                <a:ea typeface="黑体"/>
                <a:cs typeface="Times New Roman"/>
              </a:rPr>
              <a:t>记字音</a:t>
            </a:r>
            <a:endParaRPr lang="zh-CN" altLang="zh-CN" sz="1050" kern="100" dirty="0">
              <a:effectLst/>
              <a:latin typeface="宋体"/>
              <a:cs typeface="Courier New"/>
            </a:endParaRPr>
          </a:p>
        </p:txBody>
      </p:sp>
      <p:sp>
        <p:nvSpPr>
          <p:cNvPr id="5" name="矩形 4"/>
          <p:cNvSpPr/>
          <p:nvPr/>
        </p:nvSpPr>
        <p:spPr>
          <a:xfrm>
            <a:off x="2146511" y="2255095"/>
            <a:ext cx="1031051" cy="461665"/>
          </a:xfrm>
          <a:prstGeom prst="rect">
            <a:avLst/>
          </a:prstGeom>
        </p:spPr>
        <p:txBody>
          <a:bodyPr wrap="none">
            <a:spAutoFit/>
          </a:bodyPr>
          <a:lstStyle/>
          <a:p>
            <a:r>
              <a:rPr lang="en-US" altLang="zh-CN" sz="2400" b="1">
                <a:solidFill>
                  <a:srgbClr val="FF0000"/>
                </a:solidFill>
                <a:latin typeface="Times New Roman" pitchFamily="18" charset="0"/>
                <a:cs typeface="Times New Roman" pitchFamily="18" charset="0"/>
              </a:rPr>
              <a:t>rén</a:t>
            </a:r>
            <a:r>
              <a:rPr lang="en-US" altLang="zh-CN" sz="2400" b="1" dirty="0">
                <a:solidFill>
                  <a:srgbClr val="FF0000"/>
                </a:solidFill>
                <a:latin typeface="Times New Roman" pitchFamily="18" charset="0"/>
                <a:cs typeface="Times New Roman" pitchFamily="18" charset="0"/>
              </a:rPr>
              <a:t> </a:t>
            </a:r>
            <a:r>
              <a:rPr lang="en-US" altLang="zh-CN" sz="2400" b="1" dirty="0" err="1">
                <a:solidFill>
                  <a:srgbClr val="FF0000"/>
                </a:solidFill>
                <a:latin typeface="Times New Roman" pitchFamily="18" charset="0"/>
                <a:cs typeface="Times New Roman" pitchFamily="18" charset="0"/>
              </a:rPr>
              <a:t>xū</a:t>
            </a:r>
            <a:endParaRPr lang="zh-CN" altLang="en-US" sz="2400" b="1" dirty="0">
              <a:solidFill>
                <a:srgbClr val="FF0000"/>
              </a:solidFill>
              <a:latin typeface="Times New Roman" pitchFamily="18" charset="0"/>
              <a:cs typeface="Times New Roman" pitchFamily="18" charset="0"/>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1369296924"/>
              </p:ext>
            </p:extLst>
          </p:nvPr>
        </p:nvGraphicFramePr>
        <p:xfrm>
          <a:off x="509588" y="2282805"/>
          <a:ext cx="10123487" cy="3449638"/>
        </p:xfrm>
        <a:graphic>
          <a:graphicData uri="http://schemas.openxmlformats.org/presentationml/2006/ole">
            <mc:AlternateContent xmlns:mc="http://schemas.openxmlformats.org/markup-compatibility/2006">
              <mc:Choice xmlns:v="urn:schemas-microsoft-com:vml" Requires="v">
                <p:oleObj spid="_x0000_s62466" name="文档" r:id="rId3" imgW="10549094" imgH="3594490" progId="Word.Document.12">
                  <p:embed/>
                </p:oleObj>
              </mc:Choice>
              <mc:Fallback>
                <p:oleObj name="文档" r:id="rId3" imgW="10549094" imgH="3594490" progId="Word.Document.12">
                  <p:embed/>
                  <p:pic>
                    <p:nvPicPr>
                      <p:cNvPr id="2" name="对象 1"/>
                      <p:cNvPicPr/>
                      <p:nvPr/>
                    </p:nvPicPr>
                    <p:blipFill>
                      <a:blip r:embed="rId4"/>
                      <a:stretch>
                        <a:fillRect/>
                      </a:stretch>
                    </p:blipFill>
                    <p:spPr>
                      <a:xfrm>
                        <a:off x="509588" y="2282805"/>
                        <a:ext cx="10123487" cy="3449638"/>
                      </a:xfrm>
                      <a:prstGeom prst="rect">
                        <a:avLst/>
                      </a:prstGeom>
                    </p:spPr>
                  </p:pic>
                </p:oleObj>
              </mc:Fallback>
            </mc:AlternateContent>
          </a:graphicData>
        </a:graphic>
      </p:graphicFrame>
      <p:sp>
        <p:nvSpPr>
          <p:cNvPr id="6" name="矩形 5"/>
          <p:cNvSpPr/>
          <p:nvPr/>
        </p:nvSpPr>
        <p:spPr>
          <a:xfrm>
            <a:off x="5960045" y="2246544"/>
            <a:ext cx="663964" cy="461665"/>
          </a:xfrm>
          <a:prstGeom prst="rect">
            <a:avLst/>
          </a:prstGeom>
        </p:spPr>
        <p:txBody>
          <a:bodyPr wrap="none">
            <a:spAutoFit/>
          </a:bodyPr>
          <a:lstStyle/>
          <a:p>
            <a:r>
              <a:rPr lang="en-US" altLang="zh-CN" sz="2400" b="1">
                <a:solidFill>
                  <a:srgbClr val="FF0000"/>
                </a:solidFill>
                <a:latin typeface="Times New Roman" pitchFamily="18" charset="0"/>
                <a:cs typeface="Times New Roman" pitchFamily="18" charset="0"/>
              </a:rPr>
              <a:t>zhǔ</a:t>
            </a:r>
            <a:endParaRPr lang="zh-CN" altLang="en-US" sz="2400" b="1" dirty="0">
              <a:solidFill>
                <a:srgbClr val="FF0000"/>
              </a:solidFill>
              <a:latin typeface="Times New Roman" pitchFamily="18" charset="0"/>
              <a:cs typeface="Times New Roman" pitchFamily="18" charset="0"/>
            </a:endParaRPr>
          </a:p>
        </p:txBody>
      </p:sp>
      <p:sp>
        <p:nvSpPr>
          <p:cNvPr id="7" name="矩形 6"/>
          <p:cNvSpPr/>
          <p:nvPr/>
        </p:nvSpPr>
        <p:spPr>
          <a:xfrm>
            <a:off x="1551357" y="2795164"/>
            <a:ext cx="784189" cy="461665"/>
          </a:xfrm>
          <a:prstGeom prst="rect">
            <a:avLst/>
          </a:prstGeom>
        </p:spPr>
        <p:txBody>
          <a:bodyPr wrap="none">
            <a:spAutoFit/>
          </a:bodyPr>
          <a:lstStyle/>
          <a:p>
            <a:r>
              <a:rPr lang="en-US" altLang="zh-CN" sz="2400" b="1" dirty="0" err="1">
                <a:solidFill>
                  <a:srgbClr val="FF0000"/>
                </a:solidFill>
                <a:latin typeface="Times New Roman" pitchFamily="18" charset="0"/>
                <a:cs typeface="Times New Roman" pitchFamily="18" charset="0"/>
              </a:rPr>
              <a:t>shǎo</a:t>
            </a:r>
            <a:endParaRPr lang="zh-CN" altLang="en-US" sz="2400" b="1" dirty="0">
              <a:solidFill>
                <a:srgbClr val="FF0000"/>
              </a:solidFill>
              <a:latin typeface="Times New Roman" pitchFamily="18" charset="0"/>
              <a:cs typeface="Times New Roman" pitchFamily="18" charset="0"/>
            </a:endParaRPr>
          </a:p>
        </p:txBody>
      </p:sp>
      <p:sp>
        <p:nvSpPr>
          <p:cNvPr id="8" name="矩形 7"/>
          <p:cNvSpPr/>
          <p:nvPr/>
        </p:nvSpPr>
        <p:spPr>
          <a:xfrm>
            <a:off x="5987523" y="2806181"/>
            <a:ext cx="681597" cy="461665"/>
          </a:xfrm>
          <a:prstGeom prst="rect">
            <a:avLst/>
          </a:prstGeom>
        </p:spPr>
        <p:txBody>
          <a:bodyPr wrap="none">
            <a:spAutoFit/>
          </a:bodyPr>
          <a:lstStyle/>
          <a:p>
            <a:r>
              <a:rPr lang="en-US" altLang="zh-CN" sz="2400" b="1">
                <a:solidFill>
                  <a:srgbClr val="FF0000"/>
                </a:solidFill>
                <a:latin typeface="Times New Roman" pitchFamily="18" charset="0"/>
                <a:cs typeface="Times New Roman" pitchFamily="18" charset="0"/>
              </a:rPr>
              <a:t>dǒu</a:t>
            </a:r>
            <a:endParaRPr lang="zh-CN" altLang="en-US" sz="2400" b="1" dirty="0">
              <a:solidFill>
                <a:srgbClr val="FF0000"/>
              </a:solidFill>
              <a:latin typeface="Times New Roman" pitchFamily="18" charset="0"/>
              <a:cs typeface="Times New Roman" pitchFamily="18" charset="0"/>
            </a:endParaRPr>
          </a:p>
        </p:txBody>
      </p:sp>
      <p:sp>
        <p:nvSpPr>
          <p:cNvPr id="9" name="矩形 8"/>
          <p:cNvSpPr/>
          <p:nvPr/>
        </p:nvSpPr>
        <p:spPr>
          <a:xfrm>
            <a:off x="2124477" y="3335233"/>
            <a:ext cx="766557" cy="461665"/>
          </a:xfrm>
          <a:prstGeom prst="rect">
            <a:avLst/>
          </a:prstGeom>
        </p:spPr>
        <p:txBody>
          <a:bodyPr wrap="none">
            <a:spAutoFit/>
          </a:bodyPr>
          <a:lstStyle/>
          <a:p>
            <a:r>
              <a:rPr lang="en-US" altLang="zh-CN" sz="2400" b="1">
                <a:solidFill>
                  <a:srgbClr val="FF0000"/>
                </a:solidFill>
                <a:latin typeface="Times New Roman" pitchFamily="18" charset="0"/>
                <a:cs typeface="Times New Roman" pitchFamily="18" charset="0"/>
              </a:rPr>
              <a:t>píng</a:t>
            </a:r>
            <a:endParaRPr lang="zh-CN" altLang="en-US" sz="2400" b="1" dirty="0">
              <a:solidFill>
                <a:srgbClr val="FF0000"/>
              </a:solidFill>
              <a:latin typeface="Times New Roman" pitchFamily="18" charset="0"/>
              <a:cs typeface="Times New Roman" pitchFamily="18" charset="0"/>
            </a:endParaRPr>
          </a:p>
        </p:txBody>
      </p:sp>
      <p:sp>
        <p:nvSpPr>
          <p:cNvPr id="10" name="矩形 9"/>
          <p:cNvSpPr/>
          <p:nvPr/>
        </p:nvSpPr>
        <p:spPr>
          <a:xfrm>
            <a:off x="5375908" y="3368284"/>
            <a:ext cx="800219" cy="461665"/>
          </a:xfrm>
          <a:prstGeom prst="rect">
            <a:avLst/>
          </a:prstGeom>
        </p:spPr>
        <p:txBody>
          <a:bodyPr wrap="none">
            <a:spAutoFit/>
          </a:bodyPr>
          <a:lstStyle/>
          <a:p>
            <a:r>
              <a:rPr lang="en-US" altLang="zh-CN" sz="2400" b="1">
                <a:solidFill>
                  <a:srgbClr val="FF0000"/>
                </a:solidFill>
                <a:latin typeface="Times New Roman" pitchFamily="18" charset="0"/>
                <a:cs typeface="Times New Roman" pitchFamily="18" charset="0"/>
              </a:rPr>
              <a:t>zhào</a:t>
            </a:r>
            <a:endParaRPr lang="zh-CN" altLang="en-US" sz="2400" b="1" dirty="0">
              <a:solidFill>
                <a:srgbClr val="FF0000"/>
              </a:solidFill>
              <a:latin typeface="Times New Roman" pitchFamily="18" charset="0"/>
              <a:cs typeface="Times New Roman" pitchFamily="18" charset="0"/>
            </a:endParaRPr>
          </a:p>
        </p:txBody>
      </p:sp>
      <p:sp>
        <p:nvSpPr>
          <p:cNvPr id="11" name="矩形 10"/>
          <p:cNvSpPr/>
          <p:nvPr/>
        </p:nvSpPr>
        <p:spPr>
          <a:xfrm>
            <a:off x="1710171" y="3943870"/>
            <a:ext cx="354584" cy="461665"/>
          </a:xfrm>
          <a:prstGeom prst="rect">
            <a:avLst/>
          </a:prstGeom>
        </p:spPr>
        <p:txBody>
          <a:bodyPr wrap="none">
            <a:spAutoFit/>
          </a:bodyPr>
          <a:lstStyle/>
          <a:p>
            <a:r>
              <a:rPr lang="en-US" altLang="zh-CN" sz="2400" b="1">
                <a:solidFill>
                  <a:srgbClr val="FF0000"/>
                </a:solidFill>
                <a:latin typeface="Times New Roman" pitchFamily="18" charset="0"/>
                <a:cs typeface="Times New Roman" pitchFamily="18" charset="0"/>
              </a:rPr>
              <a:t>lí</a:t>
            </a:r>
            <a:endParaRPr lang="zh-CN" altLang="en-US" sz="2400" b="1" dirty="0">
              <a:solidFill>
                <a:srgbClr val="FF0000"/>
              </a:solidFill>
              <a:latin typeface="Times New Roman" pitchFamily="18" charset="0"/>
              <a:cs typeface="Times New Roman" pitchFamily="18" charset="0"/>
            </a:endParaRPr>
          </a:p>
        </p:txBody>
      </p:sp>
      <p:sp>
        <p:nvSpPr>
          <p:cNvPr id="12" name="矩形 11"/>
          <p:cNvSpPr/>
          <p:nvPr/>
        </p:nvSpPr>
        <p:spPr>
          <a:xfrm>
            <a:off x="5389213" y="3932853"/>
            <a:ext cx="748923" cy="461665"/>
          </a:xfrm>
          <a:prstGeom prst="rect">
            <a:avLst/>
          </a:prstGeom>
        </p:spPr>
        <p:txBody>
          <a:bodyPr wrap="none">
            <a:spAutoFit/>
          </a:bodyPr>
          <a:lstStyle/>
          <a:p>
            <a:r>
              <a:rPr lang="en-US" altLang="zh-CN" sz="2400" b="1">
                <a:solidFill>
                  <a:srgbClr val="FF0000"/>
                </a:solidFill>
                <a:latin typeface="Times New Roman" pitchFamily="18" charset="0"/>
                <a:cs typeface="Times New Roman" pitchFamily="18" charset="0"/>
              </a:rPr>
              <a:t>qiǎo</a:t>
            </a:r>
            <a:endParaRPr lang="zh-CN" altLang="en-US" sz="2400" b="1" dirty="0">
              <a:solidFill>
                <a:srgbClr val="FF0000"/>
              </a:solidFill>
              <a:latin typeface="Times New Roman" pitchFamily="18" charset="0"/>
              <a:cs typeface="Times New Roman" pitchFamily="18" charset="0"/>
            </a:endParaRPr>
          </a:p>
        </p:txBody>
      </p:sp>
      <p:sp>
        <p:nvSpPr>
          <p:cNvPr id="13" name="矩形 12"/>
          <p:cNvSpPr/>
          <p:nvPr/>
        </p:nvSpPr>
        <p:spPr>
          <a:xfrm>
            <a:off x="2193225" y="4505973"/>
            <a:ext cx="662361" cy="461665"/>
          </a:xfrm>
          <a:prstGeom prst="rect">
            <a:avLst/>
          </a:prstGeom>
        </p:spPr>
        <p:txBody>
          <a:bodyPr wrap="none">
            <a:spAutoFit/>
          </a:bodyPr>
          <a:lstStyle/>
          <a:p>
            <a:r>
              <a:rPr lang="en-US" altLang="zh-CN" sz="2400" b="1">
                <a:solidFill>
                  <a:srgbClr val="FF0000"/>
                </a:solidFill>
                <a:latin typeface="Times New Roman" pitchFamily="18" charset="0"/>
                <a:cs typeface="Times New Roman" pitchFamily="18" charset="0"/>
              </a:rPr>
              <a:t>liáo</a:t>
            </a:r>
            <a:endParaRPr lang="zh-CN" altLang="en-US" sz="2400" b="1" dirty="0">
              <a:solidFill>
                <a:srgbClr val="FF0000"/>
              </a:solidFill>
              <a:latin typeface="Times New Roman" pitchFamily="18" charset="0"/>
              <a:cs typeface="Times New Roman" pitchFamily="18" charset="0"/>
            </a:endParaRPr>
          </a:p>
        </p:txBody>
      </p:sp>
      <p:sp>
        <p:nvSpPr>
          <p:cNvPr id="14" name="矩形 13"/>
          <p:cNvSpPr/>
          <p:nvPr/>
        </p:nvSpPr>
        <p:spPr>
          <a:xfrm>
            <a:off x="5984367" y="4516990"/>
            <a:ext cx="997389" cy="461665"/>
          </a:xfrm>
          <a:prstGeom prst="rect">
            <a:avLst/>
          </a:prstGeom>
        </p:spPr>
        <p:txBody>
          <a:bodyPr wrap="none">
            <a:spAutoFit/>
          </a:bodyPr>
          <a:lstStyle/>
          <a:p>
            <a:r>
              <a:rPr lang="en-US" altLang="zh-CN" sz="2400" b="1">
                <a:solidFill>
                  <a:srgbClr val="FF0000"/>
                </a:solidFill>
                <a:latin typeface="Times New Roman" pitchFamily="18" charset="0"/>
                <a:cs typeface="Times New Roman" pitchFamily="18" charset="0"/>
              </a:rPr>
              <a:t>zhú</a:t>
            </a:r>
            <a:r>
              <a:rPr lang="en-US" altLang="zh-CN" sz="2400" b="1" dirty="0">
                <a:solidFill>
                  <a:srgbClr val="FF0000"/>
                </a:solidFill>
                <a:latin typeface="Times New Roman" pitchFamily="18" charset="0"/>
                <a:cs typeface="Times New Roman" pitchFamily="18" charset="0"/>
              </a:rPr>
              <a:t> </a:t>
            </a:r>
            <a:r>
              <a:rPr lang="en-US" altLang="zh-CN" sz="2400" b="1" dirty="0" err="1">
                <a:solidFill>
                  <a:srgbClr val="FF0000"/>
                </a:solidFill>
                <a:latin typeface="Times New Roman" pitchFamily="18" charset="0"/>
                <a:cs typeface="Times New Roman" pitchFamily="18" charset="0"/>
              </a:rPr>
              <a:t>lú</a:t>
            </a:r>
            <a:endParaRPr lang="zh-CN" altLang="en-US" sz="2400" b="1" dirty="0">
              <a:solidFill>
                <a:srgbClr val="FF0000"/>
              </a:solidFill>
              <a:latin typeface="Times New Roman" pitchFamily="18" charset="0"/>
              <a:cs typeface="Times New Roman" pitchFamily="18" charset="0"/>
            </a:endParaRPr>
          </a:p>
        </p:txBody>
      </p:sp>
    </p:spTree>
    <p:extLst>
      <p:ext uri="{BB962C8B-B14F-4D97-AF65-F5344CB8AC3E}">
        <p14:creationId xmlns:p14="http://schemas.microsoft.com/office/powerpoint/2010/main" val="27070472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blinds(horizontal)">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blinds(horizontal)">
                                      <p:cBhvr>
                                        <p:cTn id="22" dur="5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blinds(horizontal)">
                                      <p:cBhvr>
                                        <p:cTn id="27" dur="500"/>
                                        <p:tgtEl>
                                          <p:spTgt spid="9"/>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blinds(horizontal)">
                                      <p:cBhvr>
                                        <p:cTn id="32" dur="500"/>
                                        <p:tgtEl>
                                          <p:spTgt spid="10"/>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blinds(horizontal)">
                                      <p:cBhvr>
                                        <p:cTn id="37" dur="500"/>
                                        <p:tgtEl>
                                          <p:spTgt spid="11"/>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12"/>
                                        </p:tgtEl>
                                        <p:attrNameLst>
                                          <p:attrName>style.visibility</p:attrName>
                                        </p:attrNameLst>
                                      </p:cBhvr>
                                      <p:to>
                                        <p:strVal val="visible"/>
                                      </p:to>
                                    </p:set>
                                    <p:animEffect transition="in" filter="blinds(horizontal)">
                                      <p:cBhvr>
                                        <p:cTn id="42" dur="500"/>
                                        <p:tgtEl>
                                          <p:spTgt spid="12"/>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13"/>
                                        </p:tgtEl>
                                        <p:attrNameLst>
                                          <p:attrName>style.visibility</p:attrName>
                                        </p:attrNameLst>
                                      </p:cBhvr>
                                      <p:to>
                                        <p:strVal val="visible"/>
                                      </p:to>
                                    </p:set>
                                    <p:animEffect transition="in" filter="blinds(horizontal)">
                                      <p:cBhvr>
                                        <p:cTn id="47" dur="500"/>
                                        <p:tgtEl>
                                          <p:spTgt spid="13"/>
                                        </p:tgtEl>
                                      </p:cBhvr>
                                    </p:animEffect>
                                  </p:childTnLst>
                                </p:cTn>
                              </p:par>
                            </p:childTnLst>
                          </p:cTn>
                        </p:par>
                      </p:childTnLst>
                    </p:cTn>
                  </p:par>
                  <p:par>
                    <p:cTn id="48" fill="hold">
                      <p:stCondLst>
                        <p:cond delay="indefinite"/>
                      </p:stCondLst>
                      <p:childTnLst>
                        <p:par>
                          <p:cTn id="49" fill="hold">
                            <p:stCondLst>
                              <p:cond delay="0"/>
                            </p:stCondLst>
                            <p:childTnLst>
                              <p:par>
                                <p:cTn id="50" presetID="3" presetClass="entr" presetSubtype="10" fill="hold" grpId="0" nodeType="clickEffect">
                                  <p:stCondLst>
                                    <p:cond delay="0"/>
                                  </p:stCondLst>
                                  <p:childTnLst>
                                    <p:set>
                                      <p:cBhvr>
                                        <p:cTn id="51" dur="1" fill="hold">
                                          <p:stCondLst>
                                            <p:cond delay="0"/>
                                          </p:stCondLst>
                                        </p:cTn>
                                        <p:tgtEl>
                                          <p:spTgt spid="14"/>
                                        </p:tgtEl>
                                        <p:attrNameLst>
                                          <p:attrName>style.visibility</p:attrName>
                                        </p:attrNameLst>
                                      </p:cBhvr>
                                      <p:to>
                                        <p:strVal val="visible"/>
                                      </p:to>
                                    </p:set>
                                    <p:animEffect transition="in" filter="blinds(horizontal)">
                                      <p:cBhvr>
                                        <p:cTn id="5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P spid="9" grpId="0"/>
      <p:bldP spid="10" grpId="0"/>
      <p:bldP spid="11" grpId="0"/>
      <p:bldP spid="12" grpId="0"/>
      <p:bldP spid="13" grpId="0"/>
      <p:bldP spid="14" grpId="0"/>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226537" y="1125826"/>
            <a:ext cx="11647294" cy="576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260475" algn="l"/>
                <a:tab pos="2610485" algn="l"/>
                <a:tab pos="3870960" algn="l"/>
              </a:tabLst>
            </a:pPr>
            <a:r>
              <a:rPr lang="en-US" altLang="zh-CN" sz="2400" b="1" kern="100">
                <a:latin typeface="Times New Roman"/>
                <a:cs typeface="Courier New"/>
              </a:rPr>
              <a:t>1.</a:t>
            </a:r>
            <a:r>
              <a:rPr lang="zh-CN" altLang="zh-CN" sz="2400" b="1" kern="100" dirty="0">
                <a:latin typeface="Times New Roman"/>
                <a:cs typeface="Times New Roman"/>
              </a:rPr>
              <a:t>下列对文中加点词的解释，不正确的一项是</a:t>
            </a:r>
            <a:r>
              <a:rPr lang="en-US" altLang="zh-CN" sz="2400" b="1" kern="100" dirty="0">
                <a:latin typeface="Times New Roman"/>
                <a:cs typeface="Courier New"/>
              </a:rPr>
              <a:t>(</a:t>
            </a:r>
            <a:r>
              <a:rPr lang="zh-CN" altLang="zh-CN" sz="2400" b="1" kern="100" dirty="0">
                <a:latin typeface="Times New Roman"/>
                <a:cs typeface="Times New Roman"/>
              </a:rPr>
              <a:t>　　</a:t>
            </a:r>
            <a:r>
              <a:rPr lang="en-US" altLang="zh-CN" sz="2400" b="1" kern="100" dirty="0">
                <a:latin typeface="Times New Roman"/>
                <a:cs typeface="Courier New"/>
              </a:rPr>
              <a:t>)</a:t>
            </a:r>
            <a:endParaRPr lang="zh-CN" altLang="zh-CN" sz="1050" kern="100" dirty="0">
              <a:effectLst/>
              <a:latin typeface="宋体"/>
              <a:cs typeface="Courier New"/>
            </a:endParaRPr>
          </a:p>
        </p:txBody>
      </p:sp>
      <p:sp>
        <p:nvSpPr>
          <p:cNvPr id="4" name="矩形 3"/>
          <p:cNvSpPr>
            <a:spLocks noChangeArrowheads="1"/>
          </p:cNvSpPr>
          <p:nvPr/>
        </p:nvSpPr>
        <p:spPr bwMode="auto">
          <a:xfrm>
            <a:off x="550210" y="4068657"/>
            <a:ext cx="11304749"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260475" algn="l"/>
                <a:tab pos="2610485" algn="l"/>
                <a:tab pos="3870960" algn="l"/>
              </a:tabLst>
            </a:pPr>
            <a:r>
              <a:rPr lang="zh-CN" altLang="zh-CN" sz="2400" b="1" kern="100" dirty="0">
                <a:solidFill>
                  <a:srgbClr val="0000FF"/>
                </a:solidFill>
                <a:latin typeface="Times New Roman"/>
                <a:ea typeface="黑体"/>
                <a:cs typeface="Times New Roman"/>
              </a:rPr>
              <a:t>解析　</a:t>
            </a:r>
            <a:r>
              <a:rPr lang="en-US" altLang="zh-CN" sz="2400" b="1" kern="100" dirty="0">
                <a:solidFill>
                  <a:srgbClr val="0000FF"/>
                </a:solidFill>
                <a:latin typeface="Times New Roman"/>
                <a:ea typeface="仿宋_GB2312"/>
                <a:cs typeface="Courier New"/>
              </a:rPr>
              <a:t>C</a:t>
            </a:r>
            <a:r>
              <a:rPr lang="zh-CN" altLang="zh-CN" sz="2400" b="1" kern="100" dirty="0">
                <a:solidFill>
                  <a:srgbClr val="0000FF"/>
                </a:solidFill>
                <a:latin typeface="Times New Roman"/>
                <a:ea typeface="仿宋_GB2312"/>
                <a:cs typeface="Times New Roman"/>
              </a:rPr>
              <a:t>项，应该是惊讶的样子。</a:t>
            </a:r>
            <a:endParaRPr lang="zh-CN" altLang="zh-CN" sz="1050" kern="100" dirty="0">
              <a:solidFill>
                <a:srgbClr val="0000FF"/>
              </a:solidFill>
              <a:latin typeface="宋体"/>
              <a:cs typeface="Courier New"/>
            </a:endParaRPr>
          </a:p>
          <a:p>
            <a:pPr algn="just">
              <a:lnSpc>
                <a:spcPct val="150000"/>
              </a:lnSpc>
              <a:spcAft>
                <a:spcPts val="0"/>
              </a:spcAft>
              <a:tabLst>
                <a:tab pos="1260475" algn="l"/>
                <a:tab pos="2610485" algn="l"/>
                <a:tab pos="3870960" algn="l"/>
              </a:tabLst>
            </a:pPr>
            <a:r>
              <a:rPr lang="zh-CN" altLang="zh-CN" sz="2400" b="1" kern="100" dirty="0">
                <a:solidFill>
                  <a:srgbClr val="FF0000"/>
                </a:solidFill>
                <a:latin typeface="Times New Roman"/>
                <a:ea typeface="黑体"/>
                <a:cs typeface="Times New Roman"/>
              </a:rPr>
              <a:t>答案　</a:t>
            </a:r>
            <a:r>
              <a:rPr lang="en-US" altLang="zh-CN" sz="2400" b="1" kern="100" dirty="0">
                <a:solidFill>
                  <a:srgbClr val="FF0000"/>
                </a:solidFill>
                <a:latin typeface="Times New Roman"/>
                <a:cs typeface="Courier New"/>
              </a:rPr>
              <a:t>C</a:t>
            </a:r>
            <a:endParaRPr lang="zh-CN" altLang="zh-CN" sz="1050" kern="100" dirty="0">
              <a:solidFill>
                <a:srgbClr val="FF0000"/>
              </a:solidFill>
              <a:effectLst/>
              <a:latin typeface="宋体"/>
              <a:cs typeface="Courier New"/>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3690205271"/>
              </p:ext>
            </p:extLst>
          </p:nvPr>
        </p:nvGraphicFramePr>
        <p:xfrm>
          <a:off x="587375" y="1882518"/>
          <a:ext cx="8726488" cy="2547937"/>
        </p:xfrm>
        <a:graphic>
          <a:graphicData uri="http://schemas.openxmlformats.org/presentationml/2006/ole">
            <mc:AlternateContent xmlns:mc="http://schemas.openxmlformats.org/markup-compatibility/2006">
              <mc:Choice xmlns:v="urn:schemas-microsoft-com:vml" Requires="v">
                <p:oleObj spid="_x0000_s99330" name="文档" r:id="rId3" imgW="8979031" imgH="2615942" progId="Word.Document.12">
                  <p:embed/>
                </p:oleObj>
              </mc:Choice>
              <mc:Fallback>
                <p:oleObj name="文档" r:id="rId3" imgW="8979031" imgH="2615942" progId="Word.Document.12">
                  <p:embed/>
                  <p:pic>
                    <p:nvPicPr>
                      <p:cNvPr id="2" name="对象 1"/>
                      <p:cNvPicPr/>
                      <p:nvPr/>
                    </p:nvPicPr>
                    <p:blipFill>
                      <a:blip r:embed="rId4"/>
                      <a:stretch>
                        <a:fillRect/>
                      </a:stretch>
                    </p:blipFill>
                    <p:spPr>
                      <a:xfrm>
                        <a:off x="587375" y="1882518"/>
                        <a:ext cx="8726488" cy="2547937"/>
                      </a:xfrm>
                      <a:prstGeom prst="rect">
                        <a:avLst/>
                      </a:prstGeom>
                    </p:spPr>
                  </p:pic>
                </p:oleObj>
              </mc:Fallback>
            </mc:AlternateContent>
          </a:graphicData>
        </a:graphic>
      </p:graphicFrame>
    </p:spTree>
    <p:extLst>
      <p:ext uri="{BB962C8B-B14F-4D97-AF65-F5344CB8AC3E}">
        <p14:creationId xmlns:p14="http://schemas.microsoft.com/office/powerpoint/2010/main" val="19177883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linds(horizontal)">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blinds(horizontal)">
                                      <p:cBhvr>
                                        <p:cTn id="12" dur="5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226537" y="455868"/>
            <a:ext cx="11647294" cy="5358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ts val="3900"/>
              </a:lnSpc>
              <a:spcAft>
                <a:spcPts val="0"/>
              </a:spcAft>
              <a:tabLst>
                <a:tab pos="1260475" algn="l"/>
                <a:tab pos="2610485" algn="l"/>
                <a:tab pos="3870960" algn="l"/>
              </a:tabLst>
            </a:pPr>
            <a:r>
              <a:rPr lang="en-US" altLang="zh-CN" sz="2400" b="1" kern="100">
                <a:latin typeface="Times New Roman"/>
                <a:cs typeface="Courier New"/>
              </a:rPr>
              <a:t>2.</a:t>
            </a:r>
            <a:r>
              <a:rPr lang="zh-CN" altLang="zh-CN" sz="2400" b="1" kern="100" dirty="0">
                <a:latin typeface="Times New Roman"/>
                <a:cs typeface="Times New Roman"/>
              </a:rPr>
              <a:t>下列各项对文意的分析，不正确的一项是</a:t>
            </a:r>
            <a:r>
              <a:rPr lang="en-US" altLang="zh-CN" sz="2400" b="1" kern="100" dirty="0">
                <a:latin typeface="Times New Roman"/>
                <a:cs typeface="Courier New"/>
              </a:rPr>
              <a:t>(</a:t>
            </a:r>
            <a:r>
              <a:rPr lang="zh-CN" altLang="zh-CN" sz="2400" b="1" kern="100" dirty="0">
                <a:latin typeface="Times New Roman"/>
                <a:cs typeface="Times New Roman"/>
              </a:rPr>
              <a:t>　　</a:t>
            </a:r>
            <a:r>
              <a:rPr lang="en-US" altLang="zh-CN" sz="2400" b="1" kern="100" dirty="0">
                <a:latin typeface="Times New Roman"/>
                <a:cs typeface="Courier New"/>
              </a:rPr>
              <a:t>)</a:t>
            </a:r>
            <a:endParaRPr lang="zh-CN" altLang="zh-CN" sz="1050" kern="100" dirty="0">
              <a:effectLst/>
              <a:latin typeface="宋体"/>
              <a:cs typeface="Courier New"/>
            </a:endParaRPr>
          </a:p>
        </p:txBody>
      </p:sp>
      <p:sp>
        <p:nvSpPr>
          <p:cNvPr id="4" name="矩形 3"/>
          <p:cNvSpPr>
            <a:spLocks noChangeArrowheads="1"/>
          </p:cNvSpPr>
          <p:nvPr/>
        </p:nvSpPr>
        <p:spPr bwMode="auto">
          <a:xfrm>
            <a:off x="550210" y="936296"/>
            <a:ext cx="11304749" cy="55938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ts val="3900"/>
              </a:lnSpc>
              <a:spcAft>
                <a:spcPts val="0"/>
              </a:spcAft>
              <a:tabLst>
                <a:tab pos="1260475" algn="l"/>
                <a:tab pos="2610485" algn="l"/>
                <a:tab pos="3870960" algn="l"/>
              </a:tabLst>
            </a:pPr>
            <a:r>
              <a:rPr lang="en-US" altLang="zh-CN" sz="2400" b="1" kern="100" dirty="0">
                <a:latin typeface="Times New Roman"/>
                <a:cs typeface="Courier New"/>
              </a:rPr>
              <a:t>A.</a:t>
            </a:r>
            <a:r>
              <a:rPr lang="en-US" altLang="zh-CN" sz="2400" b="1" kern="100" dirty="0">
                <a:latin typeface="宋体"/>
                <a:cs typeface="Times New Roman"/>
              </a:rPr>
              <a:t>“</a:t>
            </a:r>
            <a:r>
              <a:rPr lang="zh-CN" altLang="zh-CN" sz="2400" b="1" kern="100" dirty="0">
                <a:latin typeface="Times New Roman"/>
                <a:cs typeface="Times New Roman"/>
              </a:rPr>
              <a:t>月色入户</a:t>
            </a:r>
            <a:r>
              <a:rPr lang="en-US" altLang="zh-CN" sz="2400" b="1" kern="100" dirty="0">
                <a:latin typeface="宋体"/>
                <a:cs typeface="Times New Roman"/>
              </a:rPr>
              <a:t>”</a:t>
            </a:r>
            <a:r>
              <a:rPr lang="zh-CN" altLang="zh-CN" sz="2400" b="1" kern="100" dirty="0">
                <a:latin typeface="Times New Roman"/>
                <a:cs typeface="Times New Roman"/>
              </a:rPr>
              <a:t>把月光拟人化，写得自然而生动。月光似乎懂得这位迁客的寂寞无聊，主动地与他做伴，有意慰藉这位失意的诗人。</a:t>
            </a:r>
            <a:endParaRPr lang="zh-CN" altLang="zh-CN" sz="1050" kern="100" dirty="0">
              <a:latin typeface="宋体"/>
              <a:cs typeface="Courier New"/>
            </a:endParaRPr>
          </a:p>
          <a:p>
            <a:pPr algn="just">
              <a:lnSpc>
                <a:spcPts val="3900"/>
              </a:lnSpc>
              <a:spcAft>
                <a:spcPts val="0"/>
              </a:spcAft>
              <a:tabLst>
                <a:tab pos="1260475" algn="l"/>
                <a:tab pos="2610485" algn="l"/>
                <a:tab pos="3870960" algn="l"/>
              </a:tabLst>
            </a:pPr>
            <a:r>
              <a:rPr lang="en-US" altLang="zh-CN" sz="2400" b="1" kern="100" dirty="0">
                <a:latin typeface="Times New Roman"/>
                <a:cs typeface="Courier New"/>
              </a:rPr>
              <a:t>B.</a:t>
            </a:r>
            <a:r>
              <a:rPr lang="en-US" altLang="zh-CN" sz="2400" b="1" kern="100" dirty="0">
                <a:latin typeface="宋体"/>
                <a:cs typeface="Times New Roman"/>
              </a:rPr>
              <a:t>“</a:t>
            </a:r>
            <a:r>
              <a:rPr lang="zh-CN" altLang="zh-CN" sz="2400" b="1" kern="100" dirty="0">
                <a:latin typeface="Times New Roman"/>
                <a:cs typeface="Times New Roman"/>
              </a:rPr>
              <a:t>念无与为乐者</a:t>
            </a:r>
            <a:r>
              <a:rPr lang="en-US" altLang="zh-CN" sz="2400" b="1" kern="100" dirty="0">
                <a:latin typeface="宋体"/>
                <a:cs typeface="Times New Roman"/>
              </a:rPr>
              <a:t>”</a:t>
            </a:r>
            <a:r>
              <a:rPr lang="zh-CN" altLang="zh-CN" sz="2400" b="1" kern="100" dirty="0">
                <a:latin typeface="Times New Roman"/>
                <a:cs typeface="Times New Roman"/>
              </a:rPr>
              <a:t>写出作者被贬期间难寻知己，迫不得已才去找正好也睡不着的叫张怀民的人。</a:t>
            </a:r>
            <a:endParaRPr lang="zh-CN" altLang="zh-CN" sz="1050" kern="100" dirty="0">
              <a:latin typeface="宋体"/>
              <a:cs typeface="Courier New"/>
            </a:endParaRPr>
          </a:p>
          <a:p>
            <a:pPr algn="just">
              <a:lnSpc>
                <a:spcPts val="3900"/>
              </a:lnSpc>
              <a:spcAft>
                <a:spcPts val="0"/>
              </a:spcAft>
              <a:tabLst>
                <a:tab pos="1260475" algn="l"/>
                <a:tab pos="2610485" algn="l"/>
                <a:tab pos="3870960" algn="l"/>
              </a:tabLst>
            </a:pPr>
            <a:r>
              <a:rPr lang="en-US" altLang="zh-CN" sz="2400" b="1" kern="100" dirty="0">
                <a:latin typeface="Times New Roman"/>
                <a:cs typeface="Courier New"/>
              </a:rPr>
              <a:t>C.</a:t>
            </a:r>
            <a:r>
              <a:rPr lang="zh-CN" altLang="zh-CN" sz="2400" b="1" kern="100" dirty="0">
                <a:latin typeface="Times New Roman"/>
                <a:cs typeface="Times New Roman"/>
              </a:rPr>
              <a:t>方山子少年、壮年时血气方刚，意气风发，一身侠气；晚年时安贫乐道，心境恬淡。作者有意识地选择这两种具有对比性的行为表现来丰富其形象。</a:t>
            </a:r>
            <a:endParaRPr lang="zh-CN" altLang="zh-CN" sz="1050" kern="100" dirty="0">
              <a:latin typeface="宋体"/>
              <a:cs typeface="Courier New"/>
            </a:endParaRPr>
          </a:p>
          <a:p>
            <a:pPr algn="just">
              <a:lnSpc>
                <a:spcPts val="3900"/>
              </a:lnSpc>
              <a:spcAft>
                <a:spcPts val="0"/>
              </a:spcAft>
              <a:tabLst>
                <a:tab pos="1260475" algn="l"/>
                <a:tab pos="2610485" algn="l"/>
                <a:tab pos="3870960" algn="l"/>
              </a:tabLst>
            </a:pPr>
            <a:r>
              <a:rPr lang="en-US" altLang="zh-CN" sz="2400" b="1" kern="100" dirty="0">
                <a:latin typeface="Times New Roman"/>
                <a:cs typeface="Courier New"/>
              </a:rPr>
              <a:t>D.</a:t>
            </a:r>
            <a:r>
              <a:rPr lang="zh-CN" altLang="zh-CN" sz="2400" b="1" kern="100" dirty="0">
                <a:latin typeface="Times New Roman"/>
                <a:cs typeface="Times New Roman"/>
              </a:rPr>
              <a:t>《游白水书付过》结构上以时间为线索，写法上以叙述为主，兼有状景抒情。文章取材详略得当，选语简练隽永。</a:t>
            </a:r>
            <a:endParaRPr lang="zh-CN" altLang="zh-CN" sz="1050" kern="100" dirty="0">
              <a:latin typeface="宋体"/>
              <a:cs typeface="Courier New"/>
            </a:endParaRPr>
          </a:p>
          <a:p>
            <a:pPr algn="just">
              <a:lnSpc>
                <a:spcPts val="3900"/>
              </a:lnSpc>
              <a:spcAft>
                <a:spcPts val="0"/>
              </a:spcAft>
              <a:tabLst>
                <a:tab pos="1260475" algn="l"/>
                <a:tab pos="2610485" algn="l"/>
                <a:tab pos="3870960" algn="l"/>
              </a:tabLst>
            </a:pPr>
            <a:r>
              <a:rPr lang="zh-CN" altLang="zh-CN" sz="2400" b="1" kern="100" dirty="0">
                <a:solidFill>
                  <a:srgbClr val="0000FF"/>
                </a:solidFill>
                <a:latin typeface="Times New Roman"/>
                <a:ea typeface="黑体"/>
                <a:cs typeface="Times New Roman"/>
              </a:rPr>
              <a:t>解析　</a:t>
            </a:r>
            <a:r>
              <a:rPr lang="en-US" altLang="zh-CN" sz="2400" b="1" kern="100" dirty="0">
                <a:solidFill>
                  <a:srgbClr val="0000FF"/>
                </a:solidFill>
                <a:latin typeface="Times New Roman"/>
                <a:ea typeface="仿宋_GB2312"/>
                <a:cs typeface="Courier New"/>
              </a:rPr>
              <a:t>C</a:t>
            </a:r>
            <a:r>
              <a:rPr lang="zh-CN" altLang="zh-CN" sz="2400" b="1" kern="100" dirty="0">
                <a:solidFill>
                  <a:srgbClr val="0000FF"/>
                </a:solidFill>
                <a:latin typeface="Times New Roman"/>
                <a:ea typeface="仿宋_GB2312"/>
                <a:cs typeface="Times New Roman"/>
              </a:rPr>
              <a:t>项，</a:t>
            </a:r>
            <a:r>
              <a:rPr lang="en-US" altLang="zh-CN" sz="2400" b="1" kern="100" dirty="0">
                <a:solidFill>
                  <a:srgbClr val="0000FF"/>
                </a:solidFill>
                <a:latin typeface="宋体"/>
                <a:cs typeface="Times New Roman"/>
              </a:rPr>
              <a:t>“</a:t>
            </a:r>
            <a:r>
              <a:rPr lang="zh-CN" altLang="zh-CN" sz="2400" b="1" kern="100" dirty="0">
                <a:solidFill>
                  <a:srgbClr val="0000FF"/>
                </a:solidFill>
                <a:latin typeface="Times New Roman"/>
                <a:ea typeface="仿宋_GB2312"/>
                <a:cs typeface="Times New Roman"/>
              </a:rPr>
              <a:t>方山子少年、壮年时血气方刚，意气风发，一身侠气</a:t>
            </a:r>
            <a:r>
              <a:rPr lang="en-US" altLang="zh-CN" sz="2400" b="1" kern="100" dirty="0">
                <a:solidFill>
                  <a:srgbClr val="0000FF"/>
                </a:solidFill>
                <a:latin typeface="宋体"/>
                <a:cs typeface="Times New Roman"/>
              </a:rPr>
              <a:t>”</a:t>
            </a:r>
            <a:r>
              <a:rPr lang="zh-CN" altLang="zh-CN" sz="2400" b="1" kern="100" dirty="0">
                <a:solidFill>
                  <a:srgbClr val="0000FF"/>
                </a:solidFill>
                <a:latin typeface="Times New Roman"/>
                <a:ea typeface="仿宋_GB2312"/>
                <a:cs typeface="Times New Roman"/>
              </a:rPr>
              <a:t>错误，原文应该是他壮年时</a:t>
            </a:r>
            <a:r>
              <a:rPr lang="en-US" altLang="zh-CN" sz="2400" b="1" kern="100" dirty="0">
                <a:solidFill>
                  <a:srgbClr val="0000FF"/>
                </a:solidFill>
                <a:latin typeface="宋体"/>
                <a:cs typeface="Times New Roman"/>
              </a:rPr>
              <a:t>“</a:t>
            </a:r>
            <a:r>
              <a:rPr lang="zh-CN" altLang="zh-CN" sz="2400" b="1" kern="100" dirty="0">
                <a:solidFill>
                  <a:srgbClr val="0000FF"/>
                </a:solidFill>
                <a:latin typeface="Times New Roman"/>
                <a:ea typeface="仿宋_GB2312"/>
                <a:cs typeface="Times New Roman"/>
              </a:rPr>
              <a:t>折节读书，欲以此驰骋当世</a:t>
            </a:r>
            <a:r>
              <a:rPr lang="en-US" altLang="zh-CN" sz="2400" b="1" kern="100" dirty="0">
                <a:solidFill>
                  <a:srgbClr val="0000FF"/>
                </a:solidFill>
                <a:latin typeface="宋体"/>
                <a:cs typeface="Times New Roman"/>
              </a:rPr>
              <a:t>”</a:t>
            </a:r>
            <a:r>
              <a:rPr lang="zh-CN" altLang="zh-CN" sz="2400" b="1" kern="100" dirty="0">
                <a:solidFill>
                  <a:srgbClr val="0000FF"/>
                </a:solidFill>
                <a:latin typeface="Times New Roman"/>
                <a:ea typeface="仿宋_GB2312"/>
                <a:cs typeface="Times New Roman"/>
              </a:rPr>
              <a:t>。</a:t>
            </a:r>
            <a:endParaRPr lang="zh-CN" altLang="zh-CN" sz="1050" kern="100" dirty="0">
              <a:solidFill>
                <a:srgbClr val="0000FF"/>
              </a:solidFill>
              <a:latin typeface="宋体"/>
              <a:cs typeface="Courier New"/>
            </a:endParaRPr>
          </a:p>
          <a:p>
            <a:pPr algn="just">
              <a:lnSpc>
                <a:spcPts val="3900"/>
              </a:lnSpc>
              <a:spcAft>
                <a:spcPts val="0"/>
              </a:spcAft>
              <a:tabLst>
                <a:tab pos="1260475" algn="l"/>
                <a:tab pos="2610485" algn="l"/>
                <a:tab pos="3870960" algn="l"/>
              </a:tabLst>
            </a:pPr>
            <a:r>
              <a:rPr lang="zh-CN" altLang="zh-CN" sz="2400" b="1" kern="100" dirty="0">
                <a:solidFill>
                  <a:srgbClr val="FF0000"/>
                </a:solidFill>
                <a:latin typeface="Times New Roman"/>
                <a:ea typeface="黑体"/>
                <a:cs typeface="Times New Roman"/>
              </a:rPr>
              <a:t>答案　</a:t>
            </a:r>
            <a:r>
              <a:rPr lang="en-US" altLang="zh-CN" sz="2400" b="1" kern="100" dirty="0">
                <a:solidFill>
                  <a:srgbClr val="FF0000"/>
                </a:solidFill>
                <a:latin typeface="Times New Roman"/>
                <a:cs typeface="Courier New"/>
              </a:rPr>
              <a:t>C</a:t>
            </a:r>
            <a:endParaRPr lang="zh-CN" altLang="zh-CN" sz="1050" kern="100" dirty="0">
              <a:solidFill>
                <a:srgbClr val="FF0000"/>
              </a:solidFill>
              <a:effectLst/>
              <a:latin typeface="宋体"/>
              <a:cs typeface="Courier New"/>
            </a:endParaRPr>
          </a:p>
        </p:txBody>
      </p:sp>
    </p:spTree>
    <p:extLst>
      <p:ext uri="{BB962C8B-B14F-4D97-AF65-F5344CB8AC3E}">
        <p14:creationId xmlns:p14="http://schemas.microsoft.com/office/powerpoint/2010/main" val="31108076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xEl>
                                              <p:pRg st="4" end="4"/>
                                            </p:txEl>
                                          </p:spTgt>
                                        </p:tgtEl>
                                        <p:attrNameLst>
                                          <p:attrName>style.visibility</p:attrName>
                                        </p:attrNameLst>
                                      </p:cBhvr>
                                      <p:to>
                                        <p:strVal val="visible"/>
                                      </p:to>
                                    </p:set>
                                    <p:animEffect transition="in" filter="blinds(horizontal)">
                                      <p:cBhvr>
                                        <p:cTn id="7" dur="500"/>
                                        <p:tgtEl>
                                          <p:spTgt spid="4">
                                            <p:txEl>
                                              <p:pRg st="4" end="4"/>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4">
                                            <p:txEl>
                                              <p:pRg st="5" end="5"/>
                                            </p:txEl>
                                          </p:spTgt>
                                        </p:tgtEl>
                                        <p:attrNameLst>
                                          <p:attrName>style.visibility</p:attrName>
                                        </p:attrNameLst>
                                      </p:cBhvr>
                                      <p:to>
                                        <p:strVal val="visible"/>
                                      </p:to>
                                    </p:set>
                                    <p:animEffect transition="in" filter="blinds(horizontal)">
                                      <p:cBhvr>
                                        <p:cTn id="12" dur="500"/>
                                        <p:tgtEl>
                                          <p:spTgt spid="4">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226537" y="764871"/>
            <a:ext cx="11647294" cy="11137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252000" indent="-457200" algn="just">
              <a:lnSpc>
                <a:spcPct val="150000"/>
              </a:lnSpc>
              <a:spcAft>
                <a:spcPts val="0"/>
              </a:spcAft>
              <a:tabLst>
                <a:tab pos="1260475" algn="l"/>
                <a:tab pos="2610485" algn="l"/>
                <a:tab pos="3870960" algn="l"/>
              </a:tabLst>
            </a:pPr>
            <a:r>
              <a:rPr lang="en-US" altLang="zh-CN" sz="2400" b="1" kern="100">
                <a:latin typeface="Times New Roman"/>
                <a:cs typeface="Courier New"/>
              </a:rPr>
              <a:t>3.</a:t>
            </a:r>
            <a:r>
              <a:rPr lang="zh-CN" altLang="zh-CN" sz="2400" b="1" kern="100" dirty="0">
                <a:latin typeface="Times New Roman"/>
                <a:cs typeface="Times New Roman"/>
              </a:rPr>
              <a:t>阅读材料一和材料二回答：苏轼和方山子的人生际遇有何不同？他们自我排遣的方式分别是什么？</a:t>
            </a:r>
            <a:endParaRPr lang="zh-CN" altLang="zh-CN" sz="1050" kern="100" dirty="0">
              <a:effectLst/>
              <a:latin typeface="宋体"/>
              <a:cs typeface="Courier New"/>
            </a:endParaRPr>
          </a:p>
        </p:txBody>
      </p:sp>
      <p:sp>
        <p:nvSpPr>
          <p:cNvPr id="4" name="矩形 3"/>
          <p:cNvSpPr>
            <a:spLocks noChangeArrowheads="1"/>
          </p:cNvSpPr>
          <p:nvPr/>
        </p:nvSpPr>
        <p:spPr bwMode="auto">
          <a:xfrm>
            <a:off x="510454" y="1815597"/>
            <a:ext cx="11304749"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260475" algn="l"/>
                <a:tab pos="2610485" algn="l"/>
                <a:tab pos="3870960" algn="l"/>
              </a:tabLst>
            </a:pPr>
            <a:r>
              <a:rPr lang="zh-CN" altLang="zh-CN" sz="2400" b="1" kern="100">
                <a:solidFill>
                  <a:srgbClr val="FF0000"/>
                </a:solidFill>
                <a:latin typeface="Times New Roman"/>
                <a:ea typeface="黑体"/>
                <a:cs typeface="Times New Roman"/>
              </a:rPr>
              <a:t>答案　</a:t>
            </a:r>
            <a:r>
              <a:rPr lang="en-US" altLang="zh-CN" sz="2400" b="1" kern="100" dirty="0">
                <a:solidFill>
                  <a:srgbClr val="FF0000"/>
                </a:solidFill>
                <a:latin typeface="宋体"/>
                <a:cs typeface="Times New Roman"/>
              </a:rPr>
              <a:t>①</a:t>
            </a:r>
            <a:r>
              <a:rPr lang="zh-CN" altLang="zh-CN" sz="2400" b="1" kern="100" dirty="0">
                <a:solidFill>
                  <a:srgbClr val="FF0000"/>
                </a:solidFill>
                <a:latin typeface="Times New Roman"/>
                <a:cs typeface="Times New Roman"/>
              </a:rPr>
              <a:t>人生际遇：苏轼被贬官，方山子</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不遇</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a:t>
            </a:r>
            <a:endParaRPr lang="zh-CN" altLang="zh-CN" sz="1050" kern="100" dirty="0">
              <a:solidFill>
                <a:srgbClr val="FF0000"/>
              </a:solidFill>
              <a:latin typeface="宋体"/>
              <a:cs typeface="Courier New"/>
            </a:endParaRPr>
          </a:p>
          <a:p>
            <a:pPr algn="just">
              <a:lnSpc>
                <a:spcPct val="150000"/>
              </a:lnSpc>
              <a:spcAft>
                <a:spcPts val="0"/>
              </a:spcAft>
              <a:tabLst>
                <a:tab pos="1260475" algn="l"/>
                <a:tab pos="2610485" algn="l"/>
                <a:tab pos="3870960" algn="l"/>
              </a:tabLst>
            </a:pPr>
            <a:r>
              <a:rPr lang="zh-CN" altLang="zh-CN" sz="2400" b="1" kern="100" dirty="0">
                <a:solidFill>
                  <a:srgbClr val="FF0000"/>
                </a:solidFill>
                <a:latin typeface="宋体"/>
                <a:cs typeface="Times New Roman"/>
              </a:rPr>
              <a:t>②</a:t>
            </a:r>
            <a:r>
              <a:rPr lang="zh-CN" altLang="zh-CN" sz="2400" b="1" kern="100" dirty="0">
                <a:solidFill>
                  <a:srgbClr val="FF0000"/>
                </a:solidFill>
                <a:latin typeface="Times New Roman"/>
                <a:cs typeface="Times New Roman"/>
              </a:rPr>
              <a:t>排遣方式：苏轼寻友、赏景，方山子隐居。</a:t>
            </a:r>
            <a:endParaRPr lang="zh-CN" altLang="zh-CN" sz="1050" kern="100" dirty="0">
              <a:solidFill>
                <a:srgbClr val="FF0000"/>
              </a:solidFill>
              <a:effectLst/>
              <a:latin typeface="宋体"/>
              <a:cs typeface="Courier New"/>
            </a:endParaRPr>
          </a:p>
        </p:txBody>
      </p:sp>
      <p:sp>
        <p:nvSpPr>
          <p:cNvPr id="6" name="矩形 5"/>
          <p:cNvSpPr>
            <a:spLocks noChangeArrowheads="1"/>
          </p:cNvSpPr>
          <p:nvPr/>
        </p:nvSpPr>
        <p:spPr bwMode="auto">
          <a:xfrm>
            <a:off x="209442" y="2902183"/>
            <a:ext cx="11647294" cy="11137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252000" indent="-457200" algn="just">
              <a:lnSpc>
                <a:spcPct val="150000"/>
              </a:lnSpc>
              <a:spcAft>
                <a:spcPts val="0"/>
              </a:spcAft>
              <a:tabLst>
                <a:tab pos="1260475" algn="l"/>
                <a:tab pos="2610485" algn="l"/>
                <a:tab pos="3870960" algn="l"/>
              </a:tabLst>
            </a:pPr>
            <a:r>
              <a:rPr lang="en-US" altLang="zh-CN" sz="2400" b="1" kern="100">
                <a:latin typeface="Times New Roman"/>
                <a:cs typeface="Courier New"/>
              </a:rPr>
              <a:t>4.</a:t>
            </a:r>
            <a:r>
              <a:rPr lang="zh-CN" altLang="zh-CN" sz="2400" b="1" kern="100" dirty="0">
                <a:latin typeface="Times New Roman"/>
                <a:cs typeface="Times New Roman"/>
              </a:rPr>
              <a:t>材料一和材料三都是苏轼的写景文，但表达的感情却不同，请概括两文分别表达了作者怎样的思想感情？</a:t>
            </a:r>
            <a:endParaRPr lang="zh-CN" altLang="zh-CN" sz="1050" kern="100" dirty="0">
              <a:effectLst/>
              <a:latin typeface="宋体"/>
              <a:cs typeface="Courier New"/>
            </a:endParaRPr>
          </a:p>
        </p:txBody>
      </p:sp>
      <p:sp>
        <p:nvSpPr>
          <p:cNvPr id="7" name="矩形 6"/>
          <p:cNvSpPr>
            <a:spLocks noChangeArrowheads="1"/>
          </p:cNvSpPr>
          <p:nvPr/>
        </p:nvSpPr>
        <p:spPr bwMode="auto">
          <a:xfrm>
            <a:off x="506611" y="3949369"/>
            <a:ext cx="11304749" cy="23083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260475" algn="l"/>
                <a:tab pos="2610485" algn="l"/>
                <a:tab pos="3870960" algn="l"/>
              </a:tabLst>
            </a:pPr>
            <a:r>
              <a:rPr lang="zh-CN" altLang="zh-CN" sz="2400" b="1" kern="100">
                <a:solidFill>
                  <a:srgbClr val="FF0000"/>
                </a:solidFill>
                <a:latin typeface="Times New Roman"/>
                <a:ea typeface="黑体"/>
                <a:cs typeface="Times New Roman"/>
              </a:rPr>
              <a:t>答案　</a:t>
            </a:r>
            <a:r>
              <a:rPr lang="zh-CN" altLang="zh-CN" sz="2400" b="1" kern="100">
                <a:solidFill>
                  <a:srgbClr val="FF0000"/>
                </a:solidFill>
                <a:latin typeface="Times New Roman"/>
                <a:cs typeface="Times New Roman"/>
              </a:rPr>
              <a:t>材料一有贬谪的悲凉、人生的感慨、赏月的欢喜、漫步的悠闲等种种微妙复杂的感情。</a:t>
            </a:r>
            <a:endParaRPr lang="zh-CN" altLang="zh-CN" sz="1050" kern="100">
              <a:solidFill>
                <a:srgbClr val="FF0000"/>
              </a:solidFill>
              <a:latin typeface="宋体"/>
              <a:cs typeface="Courier New"/>
            </a:endParaRPr>
          </a:p>
          <a:p>
            <a:pPr algn="just">
              <a:lnSpc>
                <a:spcPct val="150000"/>
              </a:lnSpc>
              <a:spcAft>
                <a:spcPts val="0"/>
              </a:spcAft>
              <a:tabLst>
                <a:tab pos="1260475" algn="l"/>
                <a:tab pos="2610485" algn="l"/>
                <a:tab pos="3870960" algn="l"/>
              </a:tabLst>
            </a:pPr>
            <a:r>
              <a:rPr lang="zh-CN" altLang="zh-CN" sz="2400" b="1" kern="100" dirty="0">
                <a:solidFill>
                  <a:srgbClr val="FF0000"/>
                </a:solidFill>
                <a:latin typeface="Times New Roman"/>
                <a:cs typeface="Times New Roman"/>
              </a:rPr>
              <a:t>材料三表达了作者对自然的亲近和热爱。</a:t>
            </a:r>
            <a:r>
              <a:rPr lang="en-US" altLang="zh-CN" sz="2400" b="1" kern="100" dirty="0">
                <a:solidFill>
                  <a:srgbClr val="FF0000"/>
                </a:solidFill>
                <a:latin typeface="Times New Roman"/>
                <a:cs typeface="Courier New"/>
              </a:rPr>
              <a:t>(</a:t>
            </a:r>
            <a:r>
              <a:rPr lang="zh-CN" altLang="zh-CN" sz="2400" b="1" kern="100" dirty="0">
                <a:solidFill>
                  <a:srgbClr val="FF0000"/>
                </a:solidFill>
                <a:latin typeface="Times New Roman"/>
                <a:cs typeface="Times New Roman"/>
              </a:rPr>
              <a:t>或者：表现了东坡老人随遇而安、游兴不减的情感。</a:t>
            </a:r>
            <a:r>
              <a:rPr lang="en-US" altLang="zh-CN" sz="2400" b="1" kern="100" dirty="0">
                <a:solidFill>
                  <a:srgbClr val="FF0000"/>
                </a:solidFill>
                <a:latin typeface="Times New Roman"/>
                <a:cs typeface="Courier New"/>
              </a:rPr>
              <a:t>)</a:t>
            </a:r>
            <a:endParaRPr lang="zh-CN" altLang="zh-CN" sz="1050" kern="100" dirty="0">
              <a:solidFill>
                <a:srgbClr val="FF0000"/>
              </a:solidFill>
              <a:effectLst/>
              <a:latin typeface="宋体"/>
              <a:cs typeface="Courier New"/>
            </a:endParaRPr>
          </a:p>
        </p:txBody>
      </p:sp>
    </p:spTree>
    <p:extLst>
      <p:ext uri="{BB962C8B-B14F-4D97-AF65-F5344CB8AC3E}">
        <p14:creationId xmlns:p14="http://schemas.microsoft.com/office/powerpoint/2010/main" val="40150631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linds(horizontal)">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7" grpId="0"/>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341286" y="1165452"/>
            <a:ext cx="11417796" cy="39703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260475" algn="l"/>
                <a:tab pos="2610485" algn="l"/>
                <a:tab pos="3870960" algn="l"/>
              </a:tabLst>
            </a:pPr>
            <a:r>
              <a:rPr lang="zh-CN" altLang="zh-CN" sz="2400" b="1" kern="100">
                <a:solidFill>
                  <a:srgbClr val="FF0000"/>
                </a:solidFill>
                <a:latin typeface="Times New Roman"/>
                <a:ea typeface="黑体"/>
                <a:cs typeface="Times New Roman"/>
              </a:rPr>
              <a:t>【参考译文】</a:t>
            </a:r>
            <a:endParaRPr lang="zh-CN" altLang="zh-CN" sz="1050" kern="100">
              <a:solidFill>
                <a:srgbClr val="FF0000"/>
              </a:solidFill>
              <a:latin typeface="宋体"/>
              <a:cs typeface="Courier New"/>
            </a:endParaRPr>
          </a:p>
          <a:p>
            <a:pPr indent="612140" algn="just">
              <a:lnSpc>
                <a:spcPct val="150000"/>
              </a:lnSpc>
              <a:spcAft>
                <a:spcPts val="0"/>
              </a:spcAft>
              <a:tabLst>
                <a:tab pos="1260475" algn="l"/>
                <a:tab pos="2610485" algn="l"/>
                <a:tab pos="3870960" algn="l"/>
              </a:tabLst>
            </a:pPr>
            <a:r>
              <a:rPr lang="zh-CN" altLang="zh-CN" sz="2400" b="1" kern="100" dirty="0">
                <a:solidFill>
                  <a:srgbClr val="FF0000"/>
                </a:solidFill>
                <a:latin typeface="Times New Roman"/>
                <a:ea typeface="黑体"/>
                <a:cs typeface="Times New Roman"/>
              </a:rPr>
              <a:t>材料一　</a:t>
            </a:r>
            <a:r>
              <a:rPr lang="zh-CN" altLang="zh-CN" sz="2400" b="1" kern="100" dirty="0">
                <a:solidFill>
                  <a:srgbClr val="FF0000"/>
                </a:solidFill>
                <a:latin typeface="Times New Roman"/>
                <a:ea typeface="楷体_GB2312"/>
                <a:cs typeface="Times New Roman"/>
              </a:rPr>
              <a:t>元丰六年十月十二日夜晚，我正准备脱衣入睡，恰好看到这时月光从门户照进来，于是高兴地起身出门。考虑到没有和我一起游乐的人，就到承天寺寻找张怀民。张怀民也还没有入睡，就一同在庭院里散步。月光照在庭院里像积满的清水一样澄澈透明，水中水藻、水草纵横交错，原来是院中竹子和柏树的影子。哪一个夜晚没有月亮？又有哪个地方没有竹子和柏树呢？只是缺少像我们两个这样清闲的人罢了。</a:t>
            </a:r>
            <a:endParaRPr lang="zh-CN" altLang="zh-CN" sz="1050" kern="100" dirty="0">
              <a:solidFill>
                <a:srgbClr val="FF0000"/>
              </a:solidFill>
              <a:effectLst/>
              <a:latin typeface="宋体"/>
              <a:cs typeface="Courier New"/>
            </a:endParaRPr>
          </a:p>
        </p:txBody>
      </p:sp>
    </p:spTree>
    <p:extLst>
      <p:ext uri="{BB962C8B-B14F-4D97-AF65-F5344CB8AC3E}">
        <p14:creationId xmlns:p14="http://schemas.microsoft.com/office/powerpoint/2010/main" val="1393194221"/>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341286" y="1165452"/>
            <a:ext cx="11417796" cy="39703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indent="612140" algn="just">
              <a:lnSpc>
                <a:spcPct val="150000"/>
              </a:lnSpc>
              <a:spcAft>
                <a:spcPts val="0"/>
              </a:spcAft>
              <a:tabLst>
                <a:tab pos="1260475" algn="l"/>
                <a:tab pos="2610485" algn="l"/>
                <a:tab pos="3870960" algn="l"/>
              </a:tabLst>
            </a:pPr>
            <a:r>
              <a:rPr lang="zh-CN" altLang="zh-CN" sz="2400" b="1" kern="100" dirty="0">
                <a:solidFill>
                  <a:srgbClr val="FF0000"/>
                </a:solidFill>
                <a:latin typeface="Times New Roman"/>
                <a:ea typeface="黑体"/>
                <a:cs typeface="Times New Roman"/>
              </a:rPr>
              <a:t>材料二　</a:t>
            </a:r>
            <a:r>
              <a:rPr lang="zh-CN" altLang="zh-CN" sz="2400" b="1" kern="100" dirty="0">
                <a:solidFill>
                  <a:srgbClr val="FF0000"/>
                </a:solidFill>
                <a:latin typeface="Times New Roman"/>
                <a:ea typeface="楷体_GB2312"/>
                <a:cs typeface="Times New Roman"/>
              </a:rPr>
              <a:t>方山子，是光州、黄州一带的隐士。年轻时，仰慕汉代游侠朱家、郭解的品行，乡里的游侠之士都推崇他。</a:t>
            </a:r>
            <a:r>
              <a:rPr lang="en-US" altLang="zh-CN" sz="2400" b="1" kern="100" dirty="0">
                <a:solidFill>
                  <a:srgbClr val="FF0000"/>
                </a:solidFill>
                <a:latin typeface="Times New Roman"/>
                <a:ea typeface="楷体_GB2312"/>
                <a:cs typeface="Courier New"/>
              </a:rPr>
              <a:t>(</a:t>
            </a:r>
            <a:r>
              <a:rPr lang="zh-CN" altLang="zh-CN" sz="2400" b="1" kern="100" dirty="0">
                <a:solidFill>
                  <a:srgbClr val="FF0000"/>
                </a:solidFill>
                <a:latin typeface="Times New Roman"/>
                <a:ea typeface="楷体_GB2312"/>
                <a:cs typeface="Times New Roman"/>
              </a:rPr>
              <a:t>等到他</a:t>
            </a:r>
            <a:r>
              <a:rPr lang="en-US" altLang="zh-CN" sz="2400" b="1" kern="100" dirty="0">
                <a:solidFill>
                  <a:srgbClr val="FF0000"/>
                </a:solidFill>
                <a:latin typeface="Times New Roman"/>
                <a:ea typeface="楷体_GB2312"/>
                <a:cs typeface="Courier New"/>
              </a:rPr>
              <a:t>)</a:t>
            </a:r>
            <a:r>
              <a:rPr lang="zh-CN" altLang="zh-CN" sz="2400" b="1" kern="100" dirty="0">
                <a:solidFill>
                  <a:srgbClr val="FF0000"/>
                </a:solidFill>
                <a:latin typeface="Times New Roman"/>
                <a:ea typeface="楷体_GB2312"/>
                <a:cs typeface="Times New Roman"/>
              </a:rPr>
              <a:t>年岁稍长，就改变志趣，发奋读书，想以此来驰名当代，但是一直没有交上好运。到了晚年隐居在光州、黄州一带名叫岐亭的地方。我因贬官居住在黄州，有一次经过岐亭时，正巧碰见了他。我说：</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ea typeface="楷体_GB2312"/>
                <a:cs typeface="Times New Roman"/>
              </a:rPr>
              <a:t>哎，这是我的老朋友陈</a:t>
            </a:r>
            <a:r>
              <a:rPr lang="zh-CN" altLang="zh-CN" sz="2400" b="1" kern="100" dirty="0">
                <a:solidFill>
                  <a:srgbClr val="FF0000"/>
                </a:solidFill>
                <a:latin typeface="宋体"/>
                <a:cs typeface="宋体"/>
              </a:rPr>
              <a:t>慥</a:t>
            </a:r>
            <a:r>
              <a:rPr lang="zh-CN" altLang="zh-CN" sz="2400" b="1" kern="100" dirty="0">
                <a:solidFill>
                  <a:srgbClr val="FF0000"/>
                </a:solidFill>
                <a:latin typeface="宋体"/>
                <a:ea typeface="楷体_GB2312"/>
                <a:cs typeface="楷体_GB2312"/>
              </a:rPr>
              <a:t>陈季常呀，怎么会在这里呢？</a:t>
            </a:r>
            <a:r>
              <a:rPr lang="zh-CN" altLang="zh-CN" sz="2400" b="1" kern="100" dirty="0">
                <a:solidFill>
                  <a:srgbClr val="FF0000"/>
                </a:solidFill>
                <a:latin typeface="宋体"/>
                <a:cs typeface="楷体_GB2312"/>
              </a:rPr>
              <a:t>”</a:t>
            </a:r>
            <a:r>
              <a:rPr lang="zh-CN" altLang="zh-CN" sz="2400" b="1" kern="100" dirty="0">
                <a:solidFill>
                  <a:srgbClr val="FF0000"/>
                </a:solidFill>
                <a:latin typeface="宋体"/>
                <a:ea typeface="楷体_GB2312"/>
                <a:cs typeface="楷体_GB2312"/>
              </a:rPr>
              <a:t>方山子也很惊讶，问我到这里来的原因。我把原因告诉了他。他低头不回答，继而仰天大笑，请我住到他家去。他的家里四壁萧条，然而他的妻子儿女奴仆都显出怡然自得的样子。</a:t>
            </a:r>
            <a:endParaRPr lang="zh-CN" altLang="zh-CN" sz="1050" kern="100" dirty="0">
              <a:solidFill>
                <a:srgbClr val="FF0000"/>
              </a:solidFill>
              <a:effectLst/>
              <a:latin typeface="宋体"/>
              <a:cs typeface="Courier New"/>
            </a:endParaRPr>
          </a:p>
        </p:txBody>
      </p:sp>
    </p:spTree>
    <p:extLst>
      <p:ext uri="{BB962C8B-B14F-4D97-AF65-F5344CB8AC3E}">
        <p14:creationId xmlns:p14="http://schemas.microsoft.com/office/powerpoint/2010/main" val="3712223421"/>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226537" y="368609"/>
            <a:ext cx="11647294" cy="61863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indent="612140" algn="just">
              <a:lnSpc>
                <a:spcPct val="150000"/>
              </a:lnSpc>
              <a:spcAft>
                <a:spcPts val="0"/>
              </a:spcAft>
              <a:tabLst>
                <a:tab pos="1260475" algn="l"/>
                <a:tab pos="2610485" algn="l"/>
                <a:tab pos="3870960" algn="l"/>
              </a:tabLst>
            </a:pPr>
            <a:r>
              <a:rPr lang="zh-CN" altLang="zh-CN" sz="2400" b="1" kern="100" dirty="0">
                <a:solidFill>
                  <a:srgbClr val="FF0000"/>
                </a:solidFill>
                <a:latin typeface="Times New Roman"/>
                <a:ea typeface="黑体"/>
                <a:cs typeface="Times New Roman"/>
              </a:rPr>
              <a:t>材料三　</a:t>
            </a:r>
            <a:r>
              <a:rPr lang="zh-CN" altLang="zh-CN" sz="2400" b="1" kern="100" dirty="0">
                <a:solidFill>
                  <a:srgbClr val="FF0000"/>
                </a:solidFill>
                <a:latin typeface="Times New Roman"/>
                <a:ea typeface="楷体_GB2312"/>
                <a:cs typeface="Times New Roman"/>
              </a:rPr>
              <a:t>绍圣元年十月十二日，我与小儿子苏过游白水佛迹院，在温泉中沐浴，水很热，它的源头大概能把东西煮熟。</a:t>
            </a:r>
            <a:endParaRPr lang="zh-CN" altLang="zh-CN" sz="1050" kern="100" dirty="0">
              <a:solidFill>
                <a:srgbClr val="FF0000"/>
              </a:solidFill>
              <a:latin typeface="宋体"/>
              <a:cs typeface="Courier New"/>
            </a:endParaRPr>
          </a:p>
          <a:p>
            <a:pPr indent="612140" algn="just">
              <a:lnSpc>
                <a:spcPct val="150000"/>
              </a:lnSpc>
              <a:spcAft>
                <a:spcPts val="0"/>
              </a:spcAft>
              <a:tabLst>
                <a:tab pos="1260475" algn="l"/>
                <a:tab pos="2610485" algn="l"/>
                <a:tab pos="3870960" algn="l"/>
              </a:tabLst>
            </a:pPr>
            <a:r>
              <a:rPr lang="zh-CN" altLang="zh-CN" sz="2400" b="1" kern="100" dirty="0">
                <a:solidFill>
                  <a:srgbClr val="FF0000"/>
                </a:solidFill>
                <a:latin typeface="Times New Roman"/>
                <a:ea typeface="楷体_GB2312"/>
                <a:cs typeface="Times New Roman"/>
              </a:rPr>
              <a:t>沿着山向东走，在稍稍偏北的地方，有一道瀑布高一百丈，山上有八九个弯道，每个弯道处都有潭水，潭水深的地方，用绳子拴住石头从上往下送入五丈，还到不了底；潭水像雪花般飞溅，声音如雷鸣般轰响，令人既欢喜又畏惧。水边的悬崖上有几十处巨大的脚印，这就是人们所说的佛迹。</a:t>
            </a:r>
            <a:endParaRPr lang="zh-CN" altLang="zh-CN" sz="1050" kern="100" dirty="0">
              <a:solidFill>
                <a:srgbClr val="FF0000"/>
              </a:solidFill>
              <a:latin typeface="宋体"/>
              <a:cs typeface="Courier New"/>
            </a:endParaRPr>
          </a:p>
          <a:p>
            <a:pPr indent="612140" algn="just">
              <a:lnSpc>
                <a:spcPct val="150000"/>
              </a:lnSpc>
              <a:spcAft>
                <a:spcPts val="0"/>
              </a:spcAft>
              <a:tabLst>
                <a:tab pos="1260475" algn="l"/>
                <a:tab pos="2610485" algn="l"/>
                <a:tab pos="3870960" algn="l"/>
              </a:tabLst>
            </a:pPr>
            <a:r>
              <a:rPr lang="zh-CN" altLang="zh-CN" sz="2400" b="1" kern="100" dirty="0">
                <a:solidFill>
                  <a:srgbClr val="FF0000"/>
                </a:solidFill>
                <a:latin typeface="Times New Roman"/>
                <a:ea typeface="楷体_GB2312"/>
                <a:cs typeface="Times New Roman"/>
              </a:rPr>
              <a:t>傍晚时我们顺来路返回，在夕阳映照下山仿佛在燃烧，十分的壮观，或弯腰或抬头看过这些山谷。到了江边，此时月亮从山后面出来，我用船桨击打着江心，用双手捧着像碧玉般的水倒映着月亮。</a:t>
            </a:r>
            <a:endParaRPr lang="zh-CN" altLang="zh-CN" sz="1050" kern="100" dirty="0">
              <a:solidFill>
                <a:srgbClr val="FF0000"/>
              </a:solidFill>
              <a:latin typeface="宋体"/>
              <a:cs typeface="Courier New"/>
            </a:endParaRPr>
          </a:p>
          <a:p>
            <a:pPr indent="612140" algn="just">
              <a:lnSpc>
                <a:spcPct val="150000"/>
              </a:lnSpc>
              <a:spcAft>
                <a:spcPts val="0"/>
              </a:spcAft>
              <a:tabLst>
                <a:tab pos="1260475" algn="l"/>
                <a:tab pos="2610485" algn="l"/>
                <a:tab pos="3870960" algn="l"/>
              </a:tabLst>
            </a:pPr>
            <a:r>
              <a:rPr lang="zh-CN" altLang="zh-CN" sz="2400" b="1" kern="100" dirty="0">
                <a:solidFill>
                  <a:srgbClr val="FF0000"/>
                </a:solidFill>
                <a:latin typeface="Times New Roman"/>
                <a:ea typeface="楷体_GB2312"/>
                <a:cs typeface="Times New Roman"/>
              </a:rPr>
              <a:t>回到家已是二更时分，我与苏过再次饮酒，吃着橄榄菜，回头看自己的影子，有种萧索感，就再也睡不着了，写下这些文字交给过儿。东坡记。</a:t>
            </a:r>
            <a:endParaRPr lang="zh-CN" altLang="zh-CN" sz="1050" kern="100" dirty="0">
              <a:solidFill>
                <a:srgbClr val="FF0000"/>
              </a:solidFill>
              <a:effectLst/>
              <a:latin typeface="宋体"/>
              <a:cs typeface="Courier New"/>
            </a:endParaRPr>
          </a:p>
        </p:txBody>
      </p:sp>
    </p:spTree>
    <p:extLst>
      <p:ext uri="{BB962C8B-B14F-4D97-AF65-F5344CB8AC3E}">
        <p14:creationId xmlns:p14="http://schemas.microsoft.com/office/powerpoint/2010/main" val="4254212785"/>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20784402" flipH="1" flipV="1">
            <a:off x="7824363" y="3403693"/>
            <a:ext cx="4000325" cy="3602451"/>
          </a:xfrm>
          <a:prstGeom prst="rect">
            <a:avLst/>
          </a:prstGeom>
        </p:spPr>
      </p:pic>
    </p:spTree>
    <p:extLst>
      <p:ext uri="{BB962C8B-B14F-4D97-AF65-F5344CB8AC3E}">
        <p14:creationId xmlns:p14="http://schemas.microsoft.com/office/powerpoint/2010/main" val="201039052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2540039" y="1503832"/>
            <a:ext cx="697627" cy="461665"/>
          </a:xfrm>
          <a:prstGeom prst="rect">
            <a:avLst/>
          </a:prstGeom>
        </p:spPr>
        <p:txBody>
          <a:bodyPr wrap="none">
            <a:spAutoFit/>
          </a:bodyPr>
          <a:lstStyle/>
          <a:p>
            <a:r>
              <a:rPr lang="en-US" altLang="zh-CN" sz="2400" b="1">
                <a:solidFill>
                  <a:srgbClr val="FF0000"/>
                </a:solidFill>
                <a:latin typeface="Times New Roman" pitchFamily="18" charset="0"/>
                <a:cs typeface="Times New Roman" pitchFamily="18" charset="0"/>
              </a:rPr>
              <a:t>jīng</a:t>
            </a:r>
            <a:endParaRPr lang="zh-CN" altLang="en-US" sz="2400" b="1" dirty="0">
              <a:solidFill>
                <a:srgbClr val="FF0000"/>
              </a:solidFill>
              <a:latin typeface="Times New Roman" pitchFamily="18" charset="0"/>
              <a:cs typeface="Times New Roman"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val="1812848064"/>
              </p:ext>
            </p:extLst>
          </p:nvPr>
        </p:nvGraphicFramePr>
        <p:xfrm>
          <a:off x="874713" y="1544643"/>
          <a:ext cx="8661400" cy="3684587"/>
        </p:xfrm>
        <a:graphic>
          <a:graphicData uri="http://schemas.openxmlformats.org/presentationml/2006/ole">
            <mc:AlternateContent xmlns:mc="http://schemas.openxmlformats.org/markup-compatibility/2006">
              <mc:Choice xmlns:v="urn:schemas-microsoft-com:vml" Requires="v">
                <p:oleObj spid="_x0000_s63490" name="文档" r:id="rId3" imgW="9020036" imgH="3850108" progId="Word.Document.12">
                  <p:embed/>
                </p:oleObj>
              </mc:Choice>
              <mc:Fallback>
                <p:oleObj name="文档" r:id="rId3" imgW="9020036" imgH="3850108" progId="Word.Document.12">
                  <p:embed/>
                  <p:pic>
                    <p:nvPicPr>
                      <p:cNvPr id="4" name="对象 3"/>
                      <p:cNvPicPr/>
                      <p:nvPr/>
                    </p:nvPicPr>
                    <p:blipFill>
                      <a:blip r:embed="rId4"/>
                      <a:stretch>
                        <a:fillRect/>
                      </a:stretch>
                    </p:blipFill>
                    <p:spPr>
                      <a:xfrm>
                        <a:off x="874713" y="1544643"/>
                        <a:ext cx="8661400" cy="3684587"/>
                      </a:xfrm>
                      <a:prstGeom prst="rect">
                        <a:avLst/>
                      </a:prstGeom>
                    </p:spPr>
                  </p:pic>
                </p:oleObj>
              </mc:Fallback>
            </mc:AlternateContent>
          </a:graphicData>
        </a:graphic>
      </p:graphicFrame>
      <p:sp>
        <p:nvSpPr>
          <p:cNvPr id="6" name="矩形 5"/>
          <p:cNvSpPr/>
          <p:nvPr/>
        </p:nvSpPr>
        <p:spPr>
          <a:xfrm>
            <a:off x="6434012" y="1538168"/>
            <a:ext cx="561372" cy="461665"/>
          </a:xfrm>
          <a:prstGeom prst="rect">
            <a:avLst/>
          </a:prstGeom>
        </p:spPr>
        <p:txBody>
          <a:bodyPr wrap="none">
            <a:spAutoFit/>
          </a:bodyPr>
          <a:lstStyle/>
          <a:p>
            <a:r>
              <a:rPr lang="en-US" altLang="zh-CN" sz="2400" b="1">
                <a:solidFill>
                  <a:srgbClr val="FF0000"/>
                </a:solidFill>
                <a:latin typeface="Times New Roman" pitchFamily="18" charset="0"/>
                <a:cs typeface="Times New Roman" pitchFamily="18" charset="0"/>
              </a:rPr>
              <a:t>shī</a:t>
            </a:r>
            <a:endParaRPr lang="zh-CN" altLang="en-US" sz="2400" b="1" dirty="0">
              <a:solidFill>
                <a:srgbClr val="FF0000"/>
              </a:solidFill>
              <a:latin typeface="Times New Roman" pitchFamily="18" charset="0"/>
              <a:cs typeface="Times New Roman" pitchFamily="18" charset="0"/>
            </a:endParaRPr>
          </a:p>
        </p:txBody>
      </p:sp>
      <p:sp>
        <p:nvSpPr>
          <p:cNvPr id="7" name="矩形 6"/>
          <p:cNvSpPr/>
          <p:nvPr/>
        </p:nvSpPr>
        <p:spPr>
          <a:xfrm>
            <a:off x="2495540" y="2132037"/>
            <a:ext cx="801823" cy="461665"/>
          </a:xfrm>
          <a:prstGeom prst="rect">
            <a:avLst/>
          </a:prstGeom>
        </p:spPr>
        <p:txBody>
          <a:bodyPr wrap="none">
            <a:spAutoFit/>
          </a:bodyPr>
          <a:lstStyle/>
          <a:p>
            <a:r>
              <a:rPr lang="en-US" altLang="zh-CN" sz="2400" b="1">
                <a:solidFill>
                  <a:srgbClr val="FF0000"/>
                </a:solidFill>
                <a:latin typeface="Times New Roman" pitchFamily="18" charset="0"/>
                <a:cs typeface="Times New Roman" pitchFamily="18" charset="0"/>
              </a:rPr>
              <a:t>shuò</a:t>
            </a:r>
            <a:endParaRPr lang="zh-CN" altLang="en-US" sz="2400" b="1" dirty="0">
              <a:solidFill>
                <a:srgbClr val="FF0000"/>
              </a:solidFill>
              <a:latin typeface="Times New Roman" pitchFamily="18" charset="0"/>
              <a:cs typeface="Times New Roman" pitchFamily="18" charset="0"/>
            </a:endParaRPr>
          </a:p>
        </p:txBody>
      </p:sp>
      <p:sp>
        <p:nvSpPr>
          <p:cNvPr id="8" name="矩形 7"/>
          <p:cNvSpPr/>
          <p:nvPr/>
        </p:nvSpPr>
        <p:spPr>
          <a:xfrm>
            <a:off x="5769005" y="2111288"/>
            <a:ext cx="748923" cy="461665"/>
          </a:xfrm>
          <a:prstGeom prst="rect">
            <a:avLst/>
          </a:prstGeom>
        </p:spPr>
        <p:txBody>
          <a:bodyPr wrap="none">
            <a:spAutoFit/>
          </a:bodyPr>
          <a:lstStyle/>
          <a:p>
            <a:r>
              <a:rPr lang="en-US" altLang="zh-CN" sz="2400" b="1" dirty="0" err="1">
                <a:solidFill>
                  <a:srgbClr val="FF0000"/>
                </a:solidFill>
                <a:latin typeface="Times New Roman" pitchFamily="18" charset="0"/>
                <a:cs typeface="Times New Roman" pitchFamily="18" charset="0"/>
              </a:rPr>
              <a:t>qiáo</a:t>
            </a:r>
            <a:endParaRPr lang="zh-CN" altLang="en-US" sz="2400" b="1" dirty="0">
              <a:solidFill>
                <a:srgbClr val="FF0000"/>
              </a:solidFill>
              <a:latin typeface="Times New Roman" pitchFamily="18" charset="0"/>
              <a:cs typeface="Times New Roman" pitchFamily="18" charset="0"/>
            </a:endParaRPr>
          </a:p>
        </p:txBody>
      </p:sp>
      <p:sp>
        <p:nvSpPr>
          <p:cNvPr id="9" name="矩形 8"/>
          <p:cNvSpPr/>
          <p:nvPr/>
        </p:nvSpPr>
        <p:spPr>
          <a:xfrm>
            <a:off x="1968776" y="2763993"/>
            <a:ext cx="663964" cy="461665"/>
          </a:xfrm>
          <a:prstGeom prst="rect">
            <a:avLst/>
          </a:prstGeom>
        </p:spPr>
        <p:txBody>
          <a:bodyPr wrap="none">
            <a:spAutoFit/>
          </a:bodyPr>
          <a:lstStyle/>
          <a:p>
            <a:r>
              <a:rPr lang="en-US" altLang="zh-CN" sz="2400" b="1">
                <a:solidFill>
                  <a:srgbClr val="FF0000"/>
                </a:solidFill>
                <a:latin typeface="Times New Roman" pitchFamily="18" charset="0"/>
                <a:cs typeface="Times New Roman" pitchFamily="18" charset="0"/>
              </a:rPr>
              <a:t>zhǔ</a:t>
            </a:r>
            <a:endParaRPr lang="zh-CN" altLang="en-US" sz="2400" b="1" dirty="0">
              <a:solidFill>
                <a:srgbClr val="FF0000"/>
              </a:solidFill>
              <a:latin typeface="Times New Roman" pitchFamily="18" charset="0"/>
              <a:cs typeface="Times New Roman" pitchFamily="18" charset="0"/>
            </a:endParaRPr>
          </a:p>
        </p:txBody>
      </p:sp>
      <p:sp>
        <p:nvSpPr>
          <p:cNvPr id="10" name="矩形 9"/>
          <p:cNvSpPr/>
          <p:nvPr/>
        </p:nvSpPr>
        <p:spPr>
          <a:xfrm>
            <a:off x="5837395" y="2765278"/>
            <a:ext cx="526106" cy="461665"/>
          </a:xfrm>
          <a:prstGeom prst="rect">
            <a:avLst/>
          </a:prstGeom>
        </p:spPr>
        <p:txBody>
          <a:bodyPr wrap="none">
            <a:spAutoFit/>
          </a:bodyPr>
          <a:lstStyle/>
          <a:p>
            <a:r>
              <a:rPr lang="en-US" altLang="zh-CN" sz="2400" b="1">
                <a:solidFill>
                  <a:srgbClr val="FF0000"/>
                </a:solidFill>
                <a:latin typeface="Times New Roman" pitchFamily="18" charset="0"/>
                <a:cs typeface="Times New Roman" pitchFamily="18" charset="0"/>
              </a:rPr>
              <a:t>mí</a:t>
            </a:r>
            <a:endParaRPr lang="zh-CN" altLang="en-US" sz="2400" b="1" dirty="0">
              <a:solidFill>
                <a:srgbClr val="FF0000"/>
              </a:solidFill>
              <a:latin typeface="Times New Roman" pitchFamily="18" charset="0"/>
              <a:cs typeface="Times New Roman" pitchFamily="18" charset="0"/>
            </a:endParaRPr>
          </a:p>
        </p:txBody>
      </p:sp>
      <p:sp>
        <p:nvSpPr>
          <p:cNvPr id="11" name="矩形 10"/>
          <p:cNvSpPr/>
          <p:nvPr/>
        </p:nvSpPr>
        <p:spPr>
          <a:xfrm>
            <a:off x="2012844" y="3337113"/>
            <a:ext cx="663964" cy="461665"/>
          </a:xfrm>
          <a:prstGeom prst="rect">
            <a:avLst/>
          </a:prstGeom>
        </p:spPr>
        <p:txBody>
          <a:bodyPr wrap="none">
            <a:spAutoFit/>
          </a:bodyPr>
          <a:lstStyle/>
          <a:p>
            <a:r>
              <a:rPr lang="en-US" altLang="zh-CN" sz="2400" b="1">
                <a:solidFill>
                  <a:srgbClr val="FF0000"/>
                </a:solidFill>
                <a:latin typeface="Times New Roman" pitchFamily="18" charset="0"/>
                <a:cs typeface="Times New Roman" pitchFamily="18" charset="0"/>
              </a:rPr>
              <a:t>páo</a:t>
            </a:r>
            <a:endParaRPr lang="zh-CN" altLang="en-US" sz="2400" b="1" dirty="0">
              <a:solidFill>
                <a:srgbClr val="FF0000"/>
              </a:solidFill>
              <a:latin typeface="Times New Roman" pitchFamily="18" charset="0"/>
              <a:cs typeface="Times New Roman" pitchFamily="18" charset="0"/>
            </a:endParaRPr>
          </a:p>
        </p:txBody>
      </p:sp>
      <p:sp>
        <p:nvSpPr>
          <p:cNvPr id="12" name="矩形 11"/>
          <p:cNvSpPr/>
          <p:nvPr/>
        </p:nvSpPr>
        <p:spPr>
          <a:xfrm>
            <a:off x="5643082" y="3371449"/>
            <a:ext cx="1015021" cy="461665"/>
          </a:xfrm>
          <a:prstGeom prst="rect">
            <a:avLst/>
          </a:prstGeom>
        </p:spPr>
        <p:txBody>
          <a:bodyPr wrap="none">
            <a:spAutoFit/>
          </a:bodyPr>
          <a:lstStyle/>
          <a:p>
            <a:r>
              <a:rPr lang="en-US" altLang="zh-CN" sz="2400" b="1">
                <a:solidFill>
                  <a:srgbClr val="FF0000"/>
                </a:solidFill>
                <a:latin typeface="Times New Roman" pitchFamily="18" charset="0"/>
                <a:cs typeface="Times New Roman" pitchFamily="18" charset="0"/>
              </a:rPr>
              <a:t>fú</a:t>
            </a:r>
            <a:r>
              <a:rPr lang="en-US" altLang="zh-CN" sz="2400" b="1" dirty="0">
                <a:solidFill>
                  <a:srgbClr val="FF0000"/>
                </a:solidFill>
                <a:latin typeface="Times New Roman" pitchFamily="18" charset="0"/>
                <a:cs typeface="Times New Roman" pitchFamily="18" charset="0"/>
              </a:rPr>
              <a:t> </a:t>
            </a:r>
            <a:r>
              <a:rPr lang="en-US" altLang="zh-CN" sz="2400" b="1" dirty="0" err="1">
                <a:solidFill>
                  <a:srgbClr val="FF0000"/>
                </a:solidFill>
                <a:latin typeface="Times New Roman" pitchFamily="18" charset="0"/>
                <a:cs typeface="Times New Roman" pitchFamily="18" charset="0"/>
              </a:rPr>
              <a:t>yóu</a:t>
            </a:r>
            <a:endParaRPr lang="zh-CN" altLang="en-US" sz="2400" b="1" dirty="0">
              <a:solidFill>
                <a:srgbClr val="FF0000"/>
              </a:solidFill>
              <a:latin typeface="Times New Roman" pitchFamily="18" charset="0"/>
              <a:cs typeface="Times New Roman" pitchFamily="18" charset="0"/>
            </a:endParaRPr>
          </a:p>
        </p:txBody>
      </p:sp>
      <p:sp>
        <p:nvSpPr>
          <p:cNvPr id="13" name="矩形 12"/>
          <p:cNvSpPr/>
          <p:nvPr/>
        </p:nvSpPr>
        <p:spPr>
          <a:xfrm>
            <a:off x="2213356" y="3969069"/>
            <a:ext cx="800219" cy="461665"/>
          </a:xfrm>
          <a:prstGeom prst="rect">
            <a:avLst/>
          </a:prstGeom>
        </p:spPr>
        <p:txBody>
          <a:bodyPr wrap="none">
            <a:spAutoFit/>
          </a:bodyPr>
          <a:lstStyle/>
          <a:p>
            <a:r>
              <a:rPr lang="en-US" altLang="zh-CN" sz="2400" b="1">
                <a:solidFill>
                  <a:srgbClr val="FF0000"/>
                </a:solidFill>
                <a:latin typeface="Times New Roman" pitchFamily="18" charset="0"/>
                <a:cs typeface="Times New Roman" pitchFamily="18" charset="0"/>
              </a:rPr>
              <a:t>zàng</a:t>
            </a:r>
            <a:endParaRPr lang="zh-CN" altLang="en-US" sz="2400" b="1" dirty="0">
              <a:solidFill>
                <a:srgbClr val="FF0000"/>
              </a:solidFill>
              <a:latin typeface="Times New Roman" pitchFamily="18" charset="0"/>
              <a:cs typeface="Times New Roman" pitchFamily="18" charset="0"/>
            </a:endParaRPr>
          </a:p>
        </p:txBody>
      </p:sp>
      <p:sp>
        <p:nvSpPr>
          <p:cNvPr id="14" name="矩形 13"/>
          <p:cNvSpPr/>
          <p:nvPr/>
        </p:nvSpPr>
        <p:spPr>
          <a:xfrm>
            <a:off x="5938011" y="3981371"/>
            <a:ext cx="508473" cy="461665"/>
          </a:xfrm>
          <a:prstGeom prst="rect">
            <a:avLst/>
          </a:prstGeom>
        </p:spPr>
        <p:txBody>
          <a:bodyPr wrap="none">
            <a:spAutoFit/>
          </a:bodyPr>
          <a:lstStyle/>
          <a:p>
            <a:r>
              <a:rPr lang="en-US" altLang="zh-CN" sz="2400" b="1">
                <a:solidFill>
                  <a:srgbClr val="FF0000"/>
                </a:solidFill>
                <a:latin typeface="Times New Roman" pitchFamily="18" charset="0"/>
                <a:cs typeface="Times New Roman" pitchFamily="18" charset="0"/>
              </a:rPr>
              <a:t>jiè</a:t>
            </a:r>
            <a:endParaRPr lang="zh-CN" altLang="en-US" sz="2400" b="1" dirty="0">
              <a:solidFill>
                <a:srgbClr val="FF0000"/>
              </a:solidFill>
              <a:latin typeface="Times New Roman" pitchFamily="18" charset="0"/>
              <a:cs typeface="Times New Roman" pitchFamily="18" charset="0"/>
            </a:endParaRPr>
          </a:p>
        </p:txBody>
      </p:sp>
    </p:spTree>
    <p:extLst>
      <p:ext uri="{BB962C8B-B14F-4D97-AF65-F5344CB8AC3E}">
        <p14:creationId xmlns:p14="http://schemas.microsoft.com/office/powerpoint/2010/main" val="21749884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blinds(horizontal)">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blinds(horizontal)">
                                      <p:cBhvr>
                                        <p:cTn id="22" dur="5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blinds(horizontal)">
                                      <p:cBhvr>
                                        <p:cTn id="27" dur="500"/>
                                        <p:tgtEl>
                                          <p:spTgt spid="9"/>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blinds(horizontal)">
                                      <p:cBhvr>
                                        <p:cTn id="32" dur="500"/>
                                        <p:tgtEl>
                                          <p:spTgt spid="10"/>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blinds(horizontal)">
                                      <p:cBhvr>
                                        <p:cTn id="37" dur="500"/>
                                        <p:tgtEl>
                                          <p:spTgt spid="11"/>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12"/>
                                        </p:tgtEl>
                                        <p:attrNameLst>
                                          <p:attrName>style.visibility</p:attrName>
                                        </p:attrNameLst>
                                      </p:cBhvr>
                                      <p:to>
                                        <p:strVal val="visible"/>
                                      </p:to>
                                    </p:set>
                                    <p:animEffect transition="in" filter="blinds(horizontal)">
                                      <p:cBhvr>
                                        <p:cTn id="42" dur="500"/>
                                        <p:tgtEl>
                                          <p:spTgt spid="12"/>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13"/>
                                        </p:tgtEl>
                                        <p:attrNameLst>
                                          <p:attrName>style.visibility</p:attrName>
                                        </p:attrNameLst>
                                      </p:cBhvr>
                                      <p:to>
                                        <p:strVal val="visible"/>
                                      </p:to>
                                    </p:set>
                                    <p:animEffect transition="in" filter="blinds(horizontal)">
                                      <p:cBhvr>
                                        <p:cTn id="47" dur="500"/>
                                        <p:tgtEl>
                                          <p:spTgt spid="13"/>
                                        </p:tgtEl>
                                      </p:cBhvr>
                                    </p:animEffect>
                                  </p:childTnLst>
                                </p:cTn>
                              </p:par>
                            </p:childTnLst>
                          </p:cTn>
                        </p:par>
                      </p:childTnLst>
                    </p:cTn>
                  </p:par>
                  <p:par>
                    <p:cTn id="48" fill="hold">
                      <p:stCondLst>
                        <p:cond delay="indefinite"/>
                      </p:stCondLst>
                      <p:childTnLst>
                        <p:par>
                          <p:cTn id="49" fill="hold">
                            <p:stCondLst>
                              <p:cond delay="0"/>
                            </p:stCondLst>
                            <p:childTnLst>
                              <p:par>
                                <p:cTn id="50" presetID="3" presetClass="entr" presetSubtype="10" fill="hold" grpId="0" nodeType="clickEffect">
                                  <p:stCondLst>
                                    <p:cond delay="0"/>
                                  </p:stCondLst>
                                  <p:childTnLst>
                                    <p:set>
                                      <p:cBhvr>
                                        <p:cTn id="51" dur="1" fill="hold">
                                          <p:stCondLst>
                                            <p:cond delay="0"/>
                                          </p:stCondLst>
                                        </p:cTn>
                                        <p:tgtEl>
                                          <p:spTgt spid="14"/>
                                        </p:tgtEl>
                                        <p:attrNameLst>
                                          <p:attrName>style.visibility</p:attrName>
                                        </p:attrNameLst>
                                      </p:cBhvr>
                                      <p:to>
                                        <p:strVal val="visible"/>
                                      </p:to>
                                    </p:set>
                                    <p:animEffect transition="in" filter="blinds(horizontal)">
                                      <p:cBhvr>
                                        <p:cTn id="5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P spid="9" grpId="0"/>
      <p:bldP spid="10" grpId="0"/>
      <p:bldP spid="11" grpId="0"/>
      <p:bldP spid="12" grpId="0"/>
      <p:bldP spid="13" grpId="0"/>
      <p:bldP spid="1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226537" y="1843738"/>
            <a:ext cx="11647294" cy="576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260475" algn="l"/>
                <a:tab pos="2610485" algn="l"/>
                <a:tab pos="3870960" algn="l"/>
              </a:tabLst>
            </a:pPr>
            <a:r>
              <a:rPr lang="en-US" altLang="zh-CN" sz="2400" b="1" kern="100">
                <a:latin typeface="Times New Roman"/>
                <a:ea typeface="黑体"/>
                <a:cs typeface="Courier New"/>
              </a:rPr>
              <a:t>2</a:t>
            </a:r>
            <a:r>
              <a:rPr lang="en-US" altLang="zh-CN" sz="2400" b="1" kern="100">
                <a:latin typeface="Times New Roman"/>
                <a:cs typeface="Courier New"/>
              </a:rPr>
              <a:t>.</a:t>
            </a:r>
            <a:r>
              <a:rPr lang="zh-CN" altLang="zh-CN" sz="2400" b="1" kern="100" dirty="0">
                <a:latin typeface="Times New Roman"/>
                <a:ea typeface="黑体"/>
                <a:cs typeface="Times New Roman"/>
              </a:rPr>
              <a:t>通假字</a:t>
            </a:r>
            <a:endParaRPr lang="zh-CN" altLang="zh-CN" sz="1050" kern="100" dirty="0">
              <a:effectLst/>
              <a:latin typeface="宋体"/>
              <a:cs typeface="Courier New"/>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3671286611"/>
              </p:ext>
            </p:extLst>
          </p:nvPr>
        </p:nvGraphicFramePr>
        <p:xfrm>
          <a:off x="509588" y="2555242"/>
          <a:ext cx="9286875" cy="1593850"/>
        </p:xfrm>
        <a:graphic>
          <a:graphicData uri="http://schemas.openxmlformats.org/presentationml/2006/ole">
            <mc:AlternateContent xmlns:mc="http://schemas.openxmlformats.org/markup-compatibility/2006">
              <mc:Choice xmlns:v="urn:schemas-microsoft-com:vml" Requires="v">
                <p:oleObj spid="_x0000_s64514" name="文档" r:id="rId3" imgW="9559577" imgH="1636314" progId="Word.Document.12">
                  <p:embed/>
                </p:oleObj>
              </mc:Choice>
              <mc:Fallback>
                <p:oleObj name="文档" r:id="rId3" imgW="9559577" imgH="1636314" progId="Word.Document.12">
                  <p:embed/>
                  <p:pic>
                    <p:nvPicPr>
                      <p:cNvPr id="2" name="对象 1"/>
                      <p:cNvPicPr/>
                      <p:nvPr/>
                    </p:nvPicPr>
                    <p:blipFill>
                      <a:blip r:embed="rId4"/>
                      <a:stretch>
                        <a:fillRect/>
                      </a:stretch>
                    </p:blipFill>
                    <p:spPr>
                      <a:xfrm>
                        <a:off x="509588" y="2555242"/>
                        <a:ext cx="9286875" cy="1593850"/>
                      </a:xfrm>
                      <a:prstGeom prst="rect">
                        <a:avLst/>
                      </a:prstGeom>
                    </p:spPr>
                  </p:pic>
                </p:oleObj>
              </mc:Fallback>
            </mc:AlternateContent>
          </a:graphicData>
        </a:graphic>
      </p:graphicFrame>
      <p:sp>
        <p:nvSpPr>
          <p:cNvPr id="5" name="矩形 4"/>
          <p:cNvSpPr/>
          <p:nvPr/>
        </p:nvSpPr>
        <p:spPr>
          <a:xfrm>
            <a:off x="3823758" y="2506851"/>
            <a:ext cx="494046" cy="461665"/>
          </a:xfrm>
          <a:prstGeom prst="rect">
            <a:avLst/>
          </a:prstGeom>
        </p:spPr>
        <p:txBody>
          <a:bodyPr wrap="none">
            <a:spAutoFit/>
          </a:bodyPr>
          <a:lstStyle/>
          <a:p>
            <a:r>
              <a:rPr lang="zh-CN" altLang="en-US" sz="2400" b="1" dirty="0">
                <a:solidFill>
                  <a:srgbClr val="FF0000"/>
                </a:solidFill>
              </a:rPr>
              <a:t>冯</a:t>
            </a:r>
          </a:p>
        </p:txBody>
      </p:sp>
      <p:sp>
        <p:nvSpPr>
          <p:cNvPr id="6" name="矩形 5"/>
          <p:cNvSpPr/>
          <p:nvPr/>
        </p:nvSpPr>
        <p:spPr>
          <a:xfrm>
            <a:off x="5285976" y="2517868"/>
            <a:ext cx="494046" cy="461665"/>
          </a:xfrm>
          <a:prstGeom prst="rect">
            <a:avLst/>
          </a:prstGeom>
        </p:spPr>
        <p:txBody>
          <a:bodyPr wrap="none">
            <a:spAutoFit/>
          </a:bodyPr>
          <a:lstStyle/>
          <a:p>
            <a:r>
              <a:rPr lang="zh-CN" altLang="en-US" sz="2400" b="1" dirty="0">
                <a:solidFill>
                  <a:srgbClr val="FF0000"/>
                </a:solidFill>
              </a:rPr>
              <a:t>凭</a:t>
            </a:r>
          </a:p>
        </p:txBody>
      </p:sp>
      <p:sp>
        <p:nvSpPr>
          <p:cNvPr id="7" name="矩形 6"/>
          <p:cNvSpPr/>
          <p:nvPr/>
        </p:nvSpPr>
        <p:spPr>
          <a:xfrm>
            <a:off x="6489097" y="2528885"/>
            <a:ext cx="494046" cy="461665"/>
          </a:xfrm>
          <a:prstGeom prst="rect">
            <a:avLst/>
          </a:prstGeom>
        </p:spPr>
        <p:txBody>
          <a:bodyPr wrap="none">
            <a:spAutoFit/>
          </a:bodyPr>
          <a:lstStyle/>
          <a:p>
            <a:r>
              <a:rPr lang="zh-CN" altLang="en-US" sz="2400" b="1" dirty="0">
                <a:solidFill>
                  <a:srgbClr val="FF0000"/>
                </a:solidFill>
              </a:rPr>
              <a:t>乘</a:t>
            </a:r>
          </a:p>
        </p:txBody>
      </p:sp>
      <p:sp>
        <p:nvSpPr>
          <p:cNvPr id="8" name="矩形 7"/>
          <p:cNvSpPr/>
          <p:nvPr/>
        </p:nvSpPr>
        <p:spPr>
          <a:xfrm>
            <a:off x="4172787" y="3092273"/>
            <a:ext cx="494046" cy="461665"/>
          </a:xfrm>
          <a:prstGeom prst="rect">
            <a:avLst/>
          </a:prstGeom>
        </p:spPr>
        <p:txBody>
          <a:bodyPr wrap="none">
            <a:spAutoFit/>
          </a:bodyPr>
          <a:lstStyle/>
          <a:p>
            <a:r>
              <a:rPr lang="zh-CN" altLang="en-US" sz="2400" b="1" dirty="0">
                <a:solidFill>
                  <a:srgbClr val="FF0000"/>
                </a:solidFill>
              </a:rPr>
              <a:t>缪</a:t>
            </a:r>
          </a:p>
        </p:txBody>
      </p:sp>
      <p:sp>
        <p:nvSpPr>
          <p:cNvPr id="9" name="矩形 8"/>
          <p:cNvSpPr/>
          <p:nvPr/>
        </p:nvSpPr>
        <p:spPr>
          <a:xfrm>
            <a:off x="5612971" y="3090988"/>
            <a:ext cx="494046" cy="461665"/>
          </a:xfrm>
          <a:prstGeom prst="rect">
            <a:avLst/>
          </a:prstGeom>
        </p:spPr>
        <p:txBody>
          <a:bodyPr wrap="none">
            <a:spAutoFit/>
          </a:bodyPr>
          <a:lstStyle/>
          <a:p>
            <a:r>
              <a:rPr lang="zh-CN" altLang="en-US" sz="2400" b="1" dirty="0">
                <a:solidFill>
                  <a:srgbClr val="FF0000"/>
                </a:solidFill>
              </a:rPr>
              <a:t>缭</a:t>
            </a:r>
          </a:p>
        </p:txBody>
      </p:sp>
      <p:sp>
        <p:nvSpPr>
          <p:cNvPr id="10" name="矩形 9"/>
          <p:cNvSpPr/>
          <p:nvPr/>
        </p:nvSpPr>
        <p:spPr>
          <a:xfrm>
            <a:off x="6684940" y="3081256"/>
            <a:ext cx="1731564" cy="461665"/>
          </a:xfrm>
          <a:prstGeom prst="rect">
            <a:avLst/>
          </a:prstGeom>
        </p:spPr>
        <p:txBody>
          <a:bodyPr wrap="none">
            <a:spAutoFit/>
          </a:bodyPr>
          <a:lstStyle/>
          <a:p>
            <a:r>
              <a:rPr lang="zh-CN" altLang="en-US" sz="2400" b="1" dirty="0">
                <a:solidFill>
                  <a:srgbClr val="FF0000"/>
                </a:solidFill>
              </a:rPr>
              <a:t>盘绕、围绕</a:t>
            </a:r>
          </a:p>
        </p:txBody>
      </p:sp>
    </p:spTree>
    <p:extLst>
      <p:ext uri="{BB962C8B-B14F-4D97-AF65-F5344CB8AC3E}">
        <p14:creationId xmlns:p14="http://schemas.microsoft.com/office/powerpoint/2010/main" val="5153884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blinds(horizontal)">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blinds(horizontal)">
                                      <p:cBhvr>
                                        <p:cTn id="22" dur="5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blinds(horizontal)">
                                      <p:cBhvr>
                                        <p:cTn id="27" dur="500"/>
                                        <p:tgtEl>
                                          <p:spTgt spid="9"/>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blinds(horizontal)">
                                      <p:cBhvr>
                                        <p:cTn id="3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P spid="9" grpId="0"/>
      <p:bldP spid="10"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429</TotalTime>
  <Words>3168</Words>
  <Application>Microsoft Office PowerPoint</Application>
  <PresentationFormat>宽屏</PresentationFormat>
  <Paragraphs>291</Paragraphs>
  <Slides>76</Slides>
  <Notes>0</Notes>
  <HiddenSlides>0</HiddenSlides>
  <MMClips>0</MMClips>
  <ScaleCrop>false</ScaleCrop>
  <HeadingPairs>
    <vt:vector size="8" baseType="variant">
      <vt:variant>
        <vt:lpstr>已用的字体</vt:lpstr>
      </vt:variant>
      <vt:variant>
        <vt:i4>17</vt:i4>
      </vt:variant>
      <vt:variant>
        <vt:lpstr>主题</vt:lpstr>
      </vt:variant>
      <vt:variant>
        <vt:i4>1</vt:i4>
      </vt:variant>
      <vt:variant>
        <vt:lpstr>嵌入 OLE 服务器</vt:lpstr>
      </vt:variant>
      <vt:variant>
        <vt:i4>1</vt:i4>
      </vt:variant>
      <vt:variant>
        <vt:lpstr>幻灯片标题</vt:lpstr>
      </vt:variant>
      <vt:variant>
        <vt:i4>76</vt:i4>
      </vt:variant>
    </vt:vector>
  </HeadingPairs>
  <TitlesOfParts>
    <vt:vector size="95" baseType="lpstr">
      <vt:lpstr>Calibri</vt:lpstr>
      <vt:lpstr>宋体</vt:lpstr>
      <vt:lpstr>Arial</vt:lpstr>
      <vt:lpstr>Calibri Light</vt:lpstr>
      <vt:lpstr>等线</vt:lpstr>
      <vt:lpstr>Times New Roman</vt:lpstr>
      <vt:lpstr>Impact</vt:lpstr>
      <vt:lpstr>微软雅黑</vt:lpstr>
      <vt:lpstr>华文中宋</vt:lpstr>
      <vt:lpstr>Cambria</vt:lpstr>
      <vt:lpstr>方正黑体_GBK</vt:lpstr>
      <vt:lpstr>黑体</vt:lpstr>
      <vt:lpstr>Courier New</vt:lpstr>
      <vt:lpstr>楷体_GB2312</vt:lpstr>
      <vt:lpstr>仿宋_GB2312</vt:lpstr>
      <vt:lpstr>方正书宋_GBK</vt:lpstr>
      <vt:lpstr>Cambria Math</vt:lpstr>
      <vt:lpstr>Office 主题</vt:lpstr>
      <vt:lpstr>文档</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china</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AutoBVT</dc:creator>
  <cp:lastModifiedBy> </cp:lastModifiedBy>
  <cp:revision>115</cp:revision>
  <dcterms:created xsi:type="dcterms:W3CDTF">2018-01-02T04:06:00Z</dcterms:created>
  <dcterms:modified xsi:type="dcterms:W3CDTF">2019-09-14T06:10:44Z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2052-10.1.0.7106</vt:lpwstr>
  </property>
</Properties>
</file>