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39"/>
  </p:notesMasterIdLst>
  <p:sldIdLst>
    <p:sldId id="261" r:id="rId4"/>
    <p:sldId id="287" r:id="rId5"/>
    <p:sldId id="288" r:id="rId6"/>
    <p:sldId id="263" r:id="rId7"/>
    <p:sldId id="265" r:id="rId8"/>
    <p:sldId id="274" r:id="rId9"/>
    <p:sldId id="359" r:id="rId10"/>
    <p:sldId id="258" r:id="rId11"/>
    <p:sldId id="333" r:id="rId12"/>
    <p:sldId id="360" r:id="rId13"/>
    <p:sldId id="259" r:id="rId14"/>
    <p:sldId id="260" r:id="rId15"/>
    <p:sldId id="334" r:id="rId16"/>
    <p:sldId id="361" r:id="rId17"/>
    <p:sldId id="266" r:id="rId18"/>
    <p:sldId id="337" r:id="rId19"/>
    <p:sldId id="267" r:id="rId20"/>
    <p:sldId id="268" r:id="rId21"/>
    <p:sldId id="338" r:id="rId22"/>
    <p:sldId id="270" r:id="rId23"/>
    <p:sldId id="335" r:id="rId24"/>
    <p:sldId id="340" r:id="rId25"/>
    <p:sldId id="339" r:id="rId26"/>
    <p:sldId id="332" r:id="rId27"/>
    <p:sldId id="341" r:id="rId28"/>
    <p:sldId id="342" r:id="rId29"/>
    <p:sldId id="345" r:id="rId30"/>
    <p:sldId id="347" r:id="rId31"/>
    <p:sldId id="348" r:id="rId32"/>
    <p:sldId id="349" r:id="rId33"/>
    <p:sldId id="350" r:id="rId34"/>
    <p:sldId id="346" r:id="rId35"/>
    <p:sldId id="343" r:id="rId36"/>
    <p:sldId id="344" r:id="rId37"/>
    <p:sldId id="269"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notesMaster" Target="notesMasters/notes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rcRect/>
          <a:stretch>
            <a:fillRect/>
          </a:stretch>
        </a:blip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miter/>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09600" y="1600200"/>
            <a:ext cx="10972800" cy="4525963"/>
          </a:xfrm>
          <a:prstGeom prst="rect">
            <a:avLst/>
          </a:prstGeom>
          <a:noFill/>
          <a:ln w="9525">
            <a:noFill/>
            <a:miter/>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rcRect/>
          <a:stretch>
            <a:fillRect/>
          </a:stretch>
        </a:blipFill>
        <a:effectLst/>
      </p:bgPr>
    </p:bg>
    <p:spTree>
      <p:nvGrpSpPr>
        <p:cNvPr id="1" name=""/>
        <p:cNvGrpSpPr/>
        <p:nvPr/>
      </p:nvGrpSpPr>
      <p:grpSpPr/>
      <p:pic>
        <p:nvPicPr>
          <p:cNvPr id="3074" name="图片 3073" descr="mz雕像"/>
          <p:cNvPicPr>
            <a:picLocks noChangeAspect="1"/>
          </p:cNvPicPr>
          <p:nvPr/>
        </p:nvPicPr>
        <p:blipFill>
          <a:blip r:embed="rId2"/>
          <a:srcRect/>
          <a:stretch>
            <a:fillRect/>
          </a:stretch>
        </p:blipFill>
        <p:spPr>
          <a:xfrm>
            <a:off x="7043420" y="428943"/>
            <a:ext cx="3527425" cy="5761037"/>
          </a:xfrm>
          <a:prstGeom prst="rect">
            <a:avLst/>
          </a:prstGeom>
          <a:noFill/>
          <a:ln w="9525">
            <a:noFill/>
            <a:miter/>
          </a:ln>
        </p:spPr>
      </p:pic>
      <p:sp>
        <p:nvSpPr>
          <p:cNvPr id="2" name="文本框 1"/>
          <p:cNvSpPr txBox="1"/>
          <p:nvPr/>
        </p:nvSpPr>
        <p:spPr>
          <a:xfrm>
            <a:off x="833120" y="2028825"/>
            <a:ext cx="5760720" cy="1198880"/>
          </a:xfrm>
          <a:prstGeom prst="rect">
            <a:avLst/>
          </a:prstGeom>
          <a:noFill/>
        </p:spPr>
        <p:txBody>
          <a:bodyPr wrap="square" rtlCol="0">
            <a:spAutoFit/>
          </a:bodyPr>
          <a:p>
            <a:r>
              <a:rPr lang="zh-CN" altLang="en-US" sz="7200" b="1">
                <a:ln/>
                <a:solidFill>
                  <a:srgbClr val="FF0000"/>
                </a:solidFill>
                <a:effectLst>
                  <a:outerShdw blurRad="38100" dist="25400" dir="5400000" algn="ctr" rotWithShape="0">
                    <a:srgbClr val="6E747A">
                      <a:alpha val="43000"/>
                    </a:srgbClr>
                  </a:outerShdw>
                </a:effectLst>
              </a:rPr>
              <a:t>寡人之于国也</a:t>
            </a:r>
            <a:endParaRPr lang="zh-CN" altLang="en-US" sz="7200" b="1">
              <a:ln/>
              <a:solidFill>
                <a:srgbClr val="FF0000"/>
              </a:solidFill>
              <a:effectLst>
                <a:outerShdw blurRad="38100" dist="25400" dir="5400000" algn="ctr" rotWithShape="0">
                  <a:srgbClr val="6E747A">
                    <a:alpha val="43000"/>
                  </a:srgbClr>
                </a:outerShdw>
              </a:effectLst>
            </a:endParaRPr>
          </a:p>
        </p:txBody>
      </p:sp>
      <p:sp>
        <p:nvSpPr>
          <p:cNvPr id="3" name="文本框 2"/>
          <p:cNvSpPr txBox="1"/>
          <p:nvPr/>
        </p:nvSpPr>
        <p:spPr>
          <a:xfrm>
            <a:off x="4877435" y="3553460"/>
            <a:ext cx="2165985" cy="645160"/>
          </a:xfrm>
          <a:prstGeom prst="rect">
            <a:avLst/>
          </a:prstGeom>
          <a:noFill/>
        </p:spPr>
        <p:txBody>
          <a:bodyPr wrap="square" rtlCol="0">
            <a:spAutoFit/>
          </a:bodyPr>
          <a:p>
            <a:r>
              <a:rPr lang="en-US" altLang="zh-CN" sz="3600" b="1">
                <a:solidFill>
                  <a:schemeClr val="tx1"/>
                </a:solidFill>
              </a:rPr>
              <a:t>——</a:t>
            </a:r>
            <a:r>
              <a:rPr lang="zh-CN" altLang="en-US" sz="3600" b="1">
                <a:solidFill>
                  <a:schemeClr val="tx1"/>
                </a:solidFill>
              </a:rPr>
              <a:t>孟子</a:t>
            </a:r>
            <a:endParaRPr lang="zh-CN" altLang="en-US" sz="3600" b="1">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374265"/>
            <a:ext cx="10515600" cy="1325563"/>
          </a:xfrm>
        </p:spPr>
        <p:txBody>
          <a:bodyPr/>
          <a:p>
            <a:pPr algn="ctr"/>
            <a:r>
              <a:rPr lang="zh-CN" altLang="en-US" b="1"/>
              <a:t>翻译分析第二、三、四段</a:t>
            </a:r>
            <a:endParaRPr lang="zh-CN" altLang="en-US"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8470" y="241300"/>
            <a:ext cx="10895965" cy="5920740"/>
          </a:xfrm>
        </p:spPr>
        <p:txBody>
          <a:bodyPr>
            <a:normAutofit fontScale="90000"/>
          </a:bodyPr>
          <a:p>
            <a:pPr marL="342900" indent="-342900" algn="l" fontAlgn="base">
              <a:spcBef>
                <a:spcPct val="20000"/>
              </a:spcBef>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342900" indent="-342900" algn="l" fontAlgn="base">
              <a:spcBef>
                <a:spcPct val="20000"/>
              </a:spcBef>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r>
              <a:rPr lang="zh-CN" altLang="en-US" b="1" dirty="0">
                <a:solidFill>
                  <a:srgbClr val="000000"/>
                </a:solidFill>
                <a:latin typeface="Arial" panose="020B0604020202020204" pitchFamily="34" charset="0"/>
                <a:ea typeface="宋体" panose="02010600030101010101" pitchFamily="2" charset="-122"/>
                <a:cs typeface="+mn-ea"/>
                <a:sym typeface="+mn-ea"/>
              </a:rPr>
              <a:t>孟子对曰：“王好战，</a:t>
            </a:r>
            <a:r>
              <a:rPr lang="zh-CN" altLang="en-US" b="1" dirty="0">
                <a:solidFill>
                  <a:srgbClr val="FF0000"/>
                </a:solidFill>
                <a:latin typeface="Arial" panose="020B0604020202020204" pitchFamily="34" charset="0"/>
                <a:ea typeface="宋体" panose="02010600030101010101" pitchFamily="2" charset="-122"/>
                <a:cs typeface="+mn-ea"/>
                <a:sym typeface="+mn-ea"/>
              </a:rPr>
              <a:t>请</a:t>
            </a:r>
            <a:r>
              <a:rPr lang="zh-CN" altLang="en-US" b="1" dirty="0">
                <a:solidFill>
                  <a:srgbClr val="000000"/>
                </a:solidFill>
                <a:latin typeface="Arial" panose="020B0604020202020204" pitchFamily="34" charset="0"/>
                <a:ea typeface="宋体" panose="02010600030101010101" pitchFamily="2" charset="-122"/>
                <a:cs typeface="+mn-ea"/>
                <a:sym typeface="+mn-ea"/>
              </a:rPr>
              <a:t>以战</a:t>
            </a:r>
            <a:r>
              <a:rPr lang="zh-CN" altLang="en-US" b="1" dirty="0">
                <a:solidFill>
                  <a:srgbClr val="FF0000"/>
                </a:solidFill>
                <a:latin typeface="Arial" panose="020B0604020202020204" pitchFamily="34" charset="0"/>
                <a:ea typeface="宋体" panose="02010600030101010101" pitchFamily="2" charset="-122"/>
                <a:cs typeface="+mn-ea"/>
                <a:sym typeface="+mn-ea"/>
              </a:rPr>
              <a:t>喻</a:t>
            </a:r>
            <a:r>
              <a:rPr lang="zh-CN" altLang="en-US" b="1" dirty="0">
                <a:solidFill>
                  <a:srgbClr val="000000"/>
                </a:solidFill>
                <a:latin typeface="Arial" panose="020B0604020202020204" pitchFamily="34" charset="0"/>
                <a:ea typeface="宋体" panose="02010600030101010101" pitchFamily="2" charset="-122"/>
                <a:cs typeface="+mn-ea"/>
                <a:sym typeface="+mn-ea"/>
              </a:rPr>
              <a:t>。</a:t>
            </a:r>
            <a:r>
              <a:rPr lang="zh-CN" altLang="en-US" b="1" dirty="0">
                <a:solidFill>
                  <a:srgbClr val="FF0000"/>
                </a:solidFill>
                <a:latin typeface="Arial" panose="020B0604020202020204" pitchFamily="34" charset="0"/>
                <a:ea typeface="宋体" panose="02010600030101010101" pitchFamily="2" charset="-122"/>
                <a:cs typeface="+mn-ea"/>
                <a:sym typeface="+mn-ea"/>
              </a:rPr>
              <a:t>填</a:t>
            </a:r>
            <a:r>
              <a:rPr lang="zh-CN" altLang="en-US" b="1" dirty="0">
                <a:solidFill>
                  <a:schemeClr val="tx1"/>
                </a:solidFill>
                <a:latin typeface="Arial" panose="020B0604020202020204" pitchFamily="34" charset="0"/>
                <a:ea typeface="宋体" panose="02010600030101010101" pitchFamily="2" charset="-122"/>
                <a:cs typeface="+mn-ea"/>
                <a:sym typeface="+mn-ea"/>
              </a:rPr>
              <a:t>然</a:t>
            </a:r>
            <a:r>
              <a:rPr lang="zh-CN" altLang="en-US" b="1" dirty="0">
                <a:solidFill>
                  <a:srgbClr val="FF3300"/>
                </a:solidFill>
                <a:latin typeface="Arial" panose="020B0604020202020204" pitchFamily="34" charset="0"/>
                <a:ea typeface="宋体" panose="02010600030101010101" pitchFamily="2" charset="-122"/>
                <a:cs typeface="+mn-ea"/>
                <a:sym typeface="+mn-ea"/>
              </a:rPr>
              <a:t>鼓</a:t>
            </a:r>
            <a:r>
              <a:rPr lang="zh-CN" altLang="en-US" b="1" dirty="0">
                <a:solidFill>
                  <a:schemeClr val="tx1"/>
                </a:solidFill>
                <a:latin typeface="Arial" panose="020B0604020202020204" pitchFamily="34" charset="0"/>
                <a:ea typeface="宋体" panose="02010600030101010101" pitchFamily="2" charset="-122"/>
                <a:cs typeface="+mn-ea"/>
                <a:sym typeface="+mn-ea"/>
              </a:rPr>
              <a:t>之</a:t>
            </a:r>
            <a:r>
              <a:rPr lang="zh-CN" altLang="en-US" b="1" dirty="0">
                <a:solidFill>
                  <a:srgbClr val="000000"/>
                </a:solidFill>
                <a:latin typeface="Arial" panose="020B0604020202020204" pitchFamily="34" charset="0"/>
                <a:ea typeface="宋体" panose="02010600030101010101" pitchFamily="2" charset="-122"/>
                <a:cs typeface="+mn-ea"/>
                <a:sym typeface="+mn-ea"/>
              </a:rPr>
              <a:t>，</a:t>
            </a:r>
            <a:r>
              <a:rPr lang="zh-CN" altLang="en-US" b="1" dirty="0">
                <a:solidFill>
                  <a:srgbClr val="FF0000"/>
                </a:solidFill>
                <a:latin typeface="Arial" panose="020B0604020202020204" pitchFamily="34" charset="0"/>
                <a:ea typeface="宋体" panose="02010600030101010101" pitchFamily="2" charset="-122"/>
                <a:cs typeface="+mn-ea"/>
                <a:sym typeface="+mn-ea"/>
              </a:rPr>
              <a:t>兵</a:t>
            </a:r>
            <a:r>
              <a:rPr lang="zh-CN" altLang="en-US" b="1" dirty="0">
                <a:solidFill>
                  <a:srgbClr val="000000"/>
                </a:solidFill>
                <a:latin typeface="Arial" panose="020B0604020202020204" pitchFamily="34" charset="0"/>
                <a:ea typeface="宋体" panose="02010600030101010101" pitchFamily="2" charset="-122"/>
                <a:cs typeface="+mn-ea"/>
                <a:sym typeface="+mn-ea"/>
              </a:rPr>
              <a:t>刃既接，弃甲</a:t>
            </a:r>
            <a:r>
              <a:rPr lang="zh-CN" altLang="en-US" b="1" dirty="0">
                <a:solidFill>
                  <a:srgbClr val="FF3300"/>
                </a:solidFill>
                <a:latin typeface="Arial" panose="020B0604020202020204" pitchFamily="34" charset="0"/>
                <a:ea typeface="宋体" panose="02010600030101010101" pitchFamily="2" charset="-122"/>
                <a:cs typeface="+mn-ea"/>
                <a:sym typeface="+mn-ea"/>
              </a:rPr>
              <a:t>曳</a:t>
            </a:r>
            <a:r>
              <a:rPr lang="zh-CN" altLang="en-US" b="1" dirty="0">
                <a:solidFill>
                  <a:srgbClr val="000000"/>
                </a:solidFill>
                <a:latin typeface="Arial" panose="020B0604020202020204" pitchFamily="34" charset="0"/>
                <a:ea typeface="宋体" panose="02010600030101010101" pitchFamily="2" charset="-122"/>
                <a:cs typeface="+mn-ea"/>
                <a:sym typeface="+mn-ea"/>
              </a:rPr>
              <a:t>兵</a:t>
            </a: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r>
              <a:rPr lang="zh-CN" altLang="en-US" b="1" dirty="0">
                <a:solidFill>
                  <a:schemeClr val="tx1"/>
                </a:solidFill>
                <a:latin typeface="Arial" panose="020B0604020202020204" pitchFamily="34" charset="0"/>
                <a:ea typeface="宋体" panose="02010600030101010101" pitchFamily="2" charset="-122"/>
                <a:cs typeface="+mn-ea"/>
                <a:sym typeface="+mn-ea"/>
              </a:rPr>
              <a:t>而</a:t>
            </a:r>
            <a:r>
              <a:rPr lang="zh-CN" altLang="en-US" b="1" dirty="0">
                <a:solidFill>
                  <a:srgbClr val="FF0000"/>
                </a:solidFill>
                <a:latin typeface="Arial" panose="020B0604020202020204" pitchFamily="34" charset="0"/>
                <a:ea typeface="宋体" panose="02010600030101010101" pitchFamily="2" charset="-122"/>
                <a:cs typeface="+mn-ea"/>
                <a:sym typeface="+mn-ea"/>
              </a:rPr>
              <a:t>走</a:t>
            </a:r>
            <a:r>
              <a:rPr lang="zh-CN" altLang="en-US" b="1" dirty="0">
                <a:solidFill>
                  <a:srgbClr val="000000"/>
                </a:solidFill>
                <a:latin typeface="Arial" panose="020B0604020202020204" pitchFamily="34" charset="0"/>
                <a:ea typeface="宋体" panose="02010600030101010101" pitchFamily="2" charset="-122"/>
                <a:cs typeface="+mn-ea"/>
                <a:sym typeface="+mn-ea"/>
              </a:rPr>
              <a:t>，</a:t>
            </a:r>
            <a:r>
              <a:rPr lang="zh-CN" altLang="en-US" b="1" dirty="0">
                <a:solidFill>
                  <a:srgbClr val="FF3300"/>
                </a:solidFill>
                <a:latin typeface="Arial" panose="020B0604020202020204" pitchFamily="34" charset="0"/>
                <a:ea typeface="宋体" panose="02010600030101010101" pitchFamily="2" charset="-122"/>
                <a:cs typeface="+mn-ea"/>
                <a:sym typeface="+mn-ea"/>
              </a:rPr>
              <a:t>或</a:t>
            </a:r>
            <a:r>
              <a:rPr lang="zh-CN" altLang="en-US" b="1" dirty="0">
                <a:solidFill>
                  <a:srgbClr val="000000"/>
                </a:solidFill>
                <a:latin typeface="Arial" panose="020B0604020202020204" pitchFamily="34" charset="0"/>
                <a:ea typeface="宋体" panose="02010600030101010101" pitchFamily="2" charset="-122"/>
                <a:cs typeface="+mn-ea"/>
                <a:sym typeface="+mn-ea"/>
              </a:rPr>
              <a:t>百步而后止，</a:t>
            </a:r>
            <a:r>
              <a:rPr lang="zh-CN" altLang="en-US" b="1" dirty="0">
                <a:solidFill>
                  <a:schemeClr val="tx1"/>
                </a:solidFill>
                <a:latin typeface="Arial" panose="020B0604020202020204" pitchFamily="34" charset="0"/>
                <a:ea typeface="宋体" panose="02010600030101010101" pitchFamily="2" charset="-122"/>
                <a:cs typeface="+mn-ea"/>
                <a:sym typeface="+mn-ea"/>
              </a:rPr>
              <a:t>或</a:t>
            </a:r>
            <a:r>
              <a:rPr lang="zh-CN" altLang="en-US" b="1" dirty="0">
                <a:solidFill>
                  <a:srgbClr val="000000"/>
                </a:solidFill>
                <a:latin typeface="Arial" panose="020B0604020202020204" pitchFamily="34" charset="0"/>
                <a:ea typeface="宋体" panose="02010600030101010101" pitchFamily="2" charset="-122"/>
                <a:cs typeface="+mn-ea"/>
                <a:sym typeface="+mn-ea"/>
              </a:rPr>
              <a:t>五十步而后止。</a:t>
            </a:r>
            <a:r>
              <a:rPr lang="zh-CN" altLang="en-US" b="1" dirty="0">
                <a:solidFill>
                  <a:srgbClr val="FF0000"/>
                </a:solidFill>
                <a:latin typeface="Arial" panose="020B0604020202020204" pitchFamily="34" charset="0"/>
                <a:ea typeface="宋体" panose="02010600030101010101" pitchFamily="2" charset="-122"/>
                <a:cs typeface="+mn-ea"/>
                <a:sym typeface="+mn-ea"/>
              </a:rPr>
              <a:t>以</a:t>
            </a:r>
            <a:r>
              <a:rPr lang="zh-CN" altLang="en-US" b="1" dirty="0">
                <a:solidFill>
                  <a:srgbClr val="000000"/>
                </a:solidFill>
                <a:latin typeface="Arial" panose="020B0604020202020204" pitchFamily="34" charset="0"/>
                <a:ea typeface="宋体" panose="02010600030101010101" pitchFamily="2" charset="-122"/>
                <a:cs typeface="+mn-ea"/>
                <a:sym typeface="+mn-ea"/>
              </a:rPr>
              <a:t>五十步笑百步，则</a:t>
            </a:r>
            <a:r>
              <a:rPr lang="zh-CN" altLang="en-US" b="1" dirty="0">
                <a:solidFill>
                  <a:srgbClr val="FF3300"/>
                </a:solidFill>
                <a:latin typeface="Arial" panose="020B0604020202020204" pitchFamily="34" charset="0"/>
                <a:ea typeface="宋体" panose="02010600030101010101" pitchFamily="2" charset="-122"/>
                <a:cs typeface="+mn-ea"/>
                <a:sym typeface="+mn-ea"/>
              </a:rPr>
              <a:t>何如</a:t>
            </a:r>
            <a:r>
              <a:rPr lang="zh-CN" altLang="en-US" b="1" dirty="0">
                <a:solidFill>
                  <a:srgbClr val="000000"/>
                </a:solidFill>
                <a:latin typeface="Arial" panose="020B0604020202020204" pitchFamily="34" charset="0"/>
                <a:ea typeface="宋体" panose="02010600030101010101" pitchFamily="2" charset="-122"/>
                <a:cs typeface="+mn-ea"/>
                <a:sym typeface="+mn-ea"/>
              </a:rPr>
              <a:t>？”</a:t>
            </a: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r>
              <a:rPr lang="zh-CN" altLang="en-US" b="1" dirty="0">
                <a:solidFill>
                  <a:srgbClr val="C00000"/>
                </a:solidFill>
                <a:latin typeface="Arial" panose="020B0604020202020204" pitchFamily="34" charset="0"/>
                <a:ea typeface="宋体" panose="02010600030101010101" pitchFamily="2" charset="-122"/>
                <a:cs typeface="+mn-ea"/>
                <a:sym typeface="+mn-ea"/>
              </a:rPr>
              <a:t>译文：孟子回答说：</a:t>
            </a:r>
            <a:r>
              <a:rPr lang="en-US" altLang="zh-CN" b="1" dirty="0">
                <a:solidFill>
                  <a:srgbClr val="C00000"/>
                </a:solidFill>
                <a:latin typeface="Arial" panose="020B0604020202020204" pitchFamily="34" charset="0"/>
                <a:ea typeface="宋体" panose="02010600030101010101" pitchFamily="2" charset="-122"/>
                <a:cs typeface="+mn-ea"/>
                <a:sym typeface="+mn-ea"/>
              </a:rPr>
              <a:t>“</a:t>
            </a:r>
            <a:r>
              <a:rPr lang="zh-CN" altLang="en-US" b="1" dirty="0">
                <a:solidFill>
                  <a:srgbClr val="C00000"/>
                </a:solidFill>
                <a:latin typeface="Arial" panose="020B0604020202020204" pitchFamily="34" charset="0"/>
                <a:ea typeface="宋体" panose="02010600030101010101" pitchFamily="2" charset="-122"/>
                <a:cs typeface="+mn-ea"/>
                <a:sym typeface="+mn-ea"/>
              </a:rPr>
              <a:t>大王喜欢打战，让我用战争作比喻吧。咚咚地敲响战鼓，两军的兵器已经接触，扔掉盔甲拖着武器逃跑。有的人逃跑了一百步然后停下来，有的人逃跑了五十步然后停下来。凭自己只跑了五十步而耻笑别人跑了一百步，那怎么样呢？</a:t>
            </a:r>
            <a:r>
              <a:rPr lang="en-US" altLang="zh-CN" b="1" dirty="0">
                <a:solidFill>
                  <a:srgbClr val="C00000"/>
                </a:solidFill>
                <a:latin typeface="Arial" panose="020B0604020202020204" pitchFamily="34" charset="0"/>
                <a:ea typeface="宋体" panose="02010600030101010101" pitchFamily="2" charset="-122"/>
                <a:cs typeface="+mn-ea"/>
                <a:sym typeface="+mn-ea"/>
              </a:rPr>
              <a:t>”</a:t>
            </a:r>
            <a:endParaRPr lang="en-US" altLang="zh-CN" b="1" dirty="0">
              <a:solidFill>
                <a:srgbClr val="C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en-US" altLang="zh-CN" b="1" dirty="0">
              <a:solidFill>
                <a:srgbClr val="C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b="1" kern="1200" dirty="0">
              <a:solidFill>
                <a:srgbClr val="000000"/>
              </a:solidFill>
            </a:endParaRPr>
          </a:p>
          <a:p>
            <a:endParaRPr lang="zh-CN" altLang="en-US"/>
          </a:p>
        </p:txBody>
      </p:sp>
      <p:sp>
        <p:nvSpPr>
          <p:cNvPr id="2" name="矩形标注 1"/>
          <p:cNvSpPr/>
          <p:nvPr/>
        </p:nvSpPr>
        <p:spPr>
          <a:xfrm>
            <a:off x="3582670" y="472440"/>
            <a:ext cx="989330" cy="502920"/>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请允许我</a:t>
            </a:r>
            <a:endParaRPr lang="zh-CN" altLang="en-US" sz="2000" b="1">
              <a:solidFill>
                <a:schemeClr val="accent2"/>
              </a:solidFill>
            </a:endParaRPr>
          </a:p>
        </p:txBody>
      </p:sp>
      <p:sp>
        <p:nvSpPr>
          <p:cNvPr id="4" name="矩形标注 3"/>
          <p:cNvSpPr/>
          <p:nvPr/>
        </p:nvSpPr>
        <p:spPr>
          <a:xfrm>
            <a:off x="4693285" y="412115"/>
            <a:ext cx="869315" cy="624205"/>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打比方</a:t>
            </a:r>
            <a:endParaRPr lang="zh-CN" altLang="en-US" sz="2000" b="1">
              <a:solidFill>
                <a:schemeClr val="accent2"/>
              </a:solidFill>
            </a:endParaRPr>
          </a:p>
        </p:txBody>
      </p:sp>
      <p:sp>
        <p:nvSpPr>
          <p:cNvPr id="5" name="上箭头标注 4"/>
          <p:cNvSpPr/>
          <p:nvPr/>
        </p:nvSpPr>
        <p:spPr>
          <a:xfrm>
            <a:off x="5044440" y="1472565"/>
            <a:ext cx="944880" cy="70167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拟声词</a:t>
            </a:r>
            <a:endParaRPr lang="zh-CN" altLang="en-US" b="1">
              <a:solidFill>
                <a:schemeClr val="accent2"/>
              </a:solidFill>
            </a:endParaRPr>
          </a:p>
        </p:txBody>
      </p:sp>
      <p:sp>
        <p:nvSpPr>
          <p:cNvPr id="6" name="下箭头标注 5"/>
          <p:cNvSpPr/>
          <p:nvPr/>
        </p:nvSpPr>
        <p:spPr>
          <a:xfrm>
            <a:off x="5684520" y="327660"/>
            <a:ext cx="1051560" cy="7620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击鼓</a:t>
            </a:r>
            <a:endParaRPr lang="zh-CN" altLang="en-US" b="1">
              <a:solidFill>
                <a:schemeClr val="accent2"/>
              </a:solidFill>
            </a:endParaRPr>
          </a:p>
        </p:txBody>
      </p:sp>
      <p:sp>
        <p:nvSpPr>
          <p:cNvPr id="7" name="下箭头标注 6"/>
          <p:cNvSpPr/>
          <p:nvPr/>
        </p:nvSpPr>
        <p:spPr>
          <a:xfrm>
            <a:off x="6736080" y="289560"/>
            <a:ext cx="914400" cy="74676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兵器</a:t>
            </a:r>
            <a:endParaRPr lang="zh-CN" altLang="en-US" b="1">
              <a:solidFill>
                <a:schemeClr val="accent2"/>
              </a:solidFill>
            </a:endParaRPr>
          </a:p>
        </p:txBody>
      </p:sp>
      <p:sp>
        <p:nvSpPr>
          <p:cNvPr id="8" name="下箭头标注 7"/>
          <p:cNvSpPr/>
          <p:nvPr/>
        </p:nvSpPr>
        <p:spPr>
          <a:xfrm>
            <a:off x="8823960" y="327660"/>
            <a:ext cx="914400" cy="7924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拖着</a:t>
            </a:r>
            <a:endParaRPr lang="zh-CN" altLang="en-US" b="1">
              <a:solidFill>
                <a:schemeClr val="accent2"/>
              </a:solidFill>
            </a:endParaRPr>
          </a:p>
        </p:txBody>
      </p:sp>
      <p:sp>
        <p:nvSpPr>
          <p:cNvPr id="9" name="下箭头标注 8"/>
          <p:cNvSpPr/>
          <p:nvPr/>
        </p:nvSpPr>
        <p:spPr>
          <a:xfrm>
            <a:off x="458470" y="1579245"/>
            <a:ext cx="1219200" cy="838835"/>
          </a:xfrm>
          <a:prstGeom prst="downArrowCallout">
            <a:avLst>
              <a:gd name="adj1" fmla="val 25000"/>
              <a:gd name="adj2" fmla="val 25000"/>
              <a:gd name="adj3" fmla="val 25000"/>
              <a:gd name="adj4" fmla="val 6266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跑，这里指逃跑</a:t>
            </a:r>
            <a:endParaRPr lang="zh-CN" altLang="en-US" b="1">
              <a:solidFill>
                <a:schemeClr val="accent2"/>
              </a:solidFill>
            </a:endParaRPr>
          </a:p>
        </p:txBody>
      </p:sp>
      <p:sp>
        <p:nvSpPr>
          <p:cNvPr id="10" name="上箭头标注 9"/>
          <p:cNvSpPr/>
          <p:nvPr/>
        </p:nvSpPr>
        <p:spPr>
          <a:xfrm>
            <a:off x="1264920" y="2782570"/>
            <a:ext cx="914400" cy="8382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有的人</a:t>
            </a:r>
            <a:endParaRPr lang="zh-CN" altLang="en-US" b="1">
              <a:solidFill>
                <a:schemeClr val="accent2"/>
              </a:solidFill>
            </a:endParaRPr>
          </a:p>
        </p:txBody>
      </p:sp>
      <p:sp>
        <p:nvSpPr>
          <p:cNvPr id="11" name="上箭头标注 10"/>
          <p:cNvSpPr/>
          <p:nvPr/>
        </p:nvSpPr>
        <p:spPr>
          <a:xfrm>
            <a:off x="5989320" y="2782570"/>
            <a:ext cx="914400" cy="71628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accent2"/>
                </a:solidFill>
              </a:rPr>
              <a:t>凭借</a:t>
            </a:r>
            <a:endParaRPr lang="zh-CN" altLang="en-US" b="1">
              <a:solidFill>
                <a:schemeClr val="accent2"/>
              </a:solidFill>
            </a:endParaRPr>
          </a:p>
        </p:txBody>
      </p:sp>
      <p:sp>
        <p:nvSpPr>
          <p:cNvPr id="13" name="上箭头标注 12"/>
          <p:cNvSpPr/>
          <p:nvPr/>
        </p:nvSpPr>
        <p:spPr>
          <a:xfrm>
            <a:off x="9022080" y="2721610"/>
            <a:ext cx="914400" cy="77724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怎么样</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linds(horizont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8600" y="1186180"/>
            <a:ext cx="11064240" cy="4991100"/>
          </a:xfrm>
        </p:spPr>
        <p:txBody>
          <a:bodyPr>
            <a:normAutofit fontScale="90000"/>
          </a:bodyPr>
          <a:p>
            <a:pPr marL="0" indent="0" algn="l" fontAlgn="base">
              <a:spcBef>
                <a:spcPct val="20000"/>
              </a:spcBef>
              <a:buNone/>
            </a:pPr>
            <a:r>
              <a:rPr lang="zh-CN" altLang="en-US" sz="3600" b="1" dirty="0">
                <a:solidFill>
                  <a:srgbClr val="000000"/>
                </a:solidFill>
                <a:latin typeface="Arial" panose="020B0604020202020204" pitchFamily="34" charset="0"/>
                <a:ea typeface="宋体" panose="02010600030101010101" pitchFamily="2" charset="-122"/>
                <a:cs typeface="+mn-ea"/>
                <a:sym typeface="+mn-ea"/>
              </a:rPr>
              <a:t>曰：“不可。</a:t>
            </a:r>
            <a:r>
              <a:rPr lang="zh-CN" altLang="en-US" sz="3600" b="1" dirty="0">
                <a:solidFill>
                  <a:srgbClr val="FF3300"/>
                </a:solidFill>
                <a:latin typeface="Arial" panose="020B0604020202020204" pitchFamily="34" charset="0"/>
                <a:ea typeface="宋体" panose="02010600030101010101" pitchFamily="2" charset="-122"/>
                <a:cs typeface="+mn-ea"/>
                <a:sym typeface="+mn-ea"/>
              </a:rPr>
              <a:t>直</a:t>
            </a:r>
            <a:r>
              <a:rPr lang="zh-CN" altLang="en-US" sz="3600" b="1" dirty="0">
                <a:solidFill>
                  <a:srgbClr val="000000"/>
                </a:solidFill>
                <a:latin typeface="Arial" panose="020B0604020202020204" pitchFamily="34" charset="0"/>
                <a:ea typeface="宋体" panose="02010600030101010101" pitchFamily="2" charset="-122"/>
                <a:cs typeface="+mn-ea"/>
                <a:sym typeface="+mn-ea"/>
              </a:rPr>
              <a:t>不百步</a:t>
            </a:r>
            <a:r>
              <a:rPr lang="zh-CN" altLang="en-US" sz="3600" b="1" dirty="0">
                <a:solidFill>
                  <a:srgbClr val="FF3300"/>
                </a:solidFill>
                <a:latin typeface="Arial" panose="020B0604020202020204" pitchFamily="34" charset="0"/>
                <a:ea typeface="宋体" panose="02010600030101010101" pitchFamily="2" charset="-122"/>
                <a:cs typeface="+mn-ea"/>
                <a:sym typeface="+mn-ea"/>
              </a:rPr>
              <a:t>耳</a:t>
            </a:r>
            <a:r>
              <a:rPr lang="zh-CN" altLang="en-US" sz="3600" b="1" dirty="0">
                <a:solidFill>
                  <a:srgbClr val="000000"/>
                </a:solidFill>
                <a:latin typeface="Arial" panose="020B0604020202020204" pitchFamily="34" charset="0"/>
                <a:ea typeface="宋体" panose="02010600030101010101" pitchFamily="2" charset="-122"/>
                <a:cs typeface="+mn-ea"/>
                <a:sym typeface="+mn-ea"/>
              </a:rPr>
              <a:t>，</a:t>
            </a:r>
            <a:r>
              <a:rPr lang="zh-CN" altLang="en-US" sz="3600" b="1" dirty="0">
                <a:solidFill>
                  <a:srgbClr val="FF0000"/>
                </a:solidFill>
                <a:latin typeface="Arial" panose="020B0604020202020204" pitchFamily="34" charset="0"/>
                <a:ea typeface="宋体" panose="02010600030101010101" pitchFamily="2" charset="-122"/>
                <a:cs typeface="+mn-ea"/>
                <a:sym typeface="+mn-ea"/>
              </a:rPr>
              <a:t>是</a:t>
            </a:r>
            <a:r>
              <a:rPr lang="zh-CN" altLang="en-US" sz="3600" b="1" dirty="0">
                <a:solidFill>
                  <a:srgbClr val="000000"/>
                </a:solidFill>
                <a:latin typeface="Arial" panose="020B0604020202020204" pitchFamily="34" charset="0"/>
                <a:ea typeface="宋体" panose="02010600030101010101" pitchFamily="2" charset="-122"/>
                <a:cs typeface="+mn-ea"/>
                <a:sym typeface="+mn-ea"/>
              </a:rPr>
              <a:t>亦走也。”</a:t>
            </a:r>
            <a:endParaRPr lang="zh-CN" altLang="en-US" sz="3600"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sz="3600"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endParaRPr lang="zh-CN" altLang="en-US" sz="3600" b="1" dirty="0">
              <a:solidFill>
                <a:srgbClr val="000000"/>
              </a:solidFill>
              <a:latin typeface="Arial" panose="020B0604020202020204" pitchFamily="34" charset="0"/>
              <a:ea typeface="宋体" panose="02010600030101010101" pitchFamily="2" charset="-122"/>
              <a:cs typeface="+mn-ea"/>
              <a:sym typeface="+mn-ea"/>
            </a:endParaRPr>
          </a:p>
          <a:p>
            <a:pPr marL="0" indent="0" algn="l" fontAlgn="base">
              <a:spcBef>
                <a:spcPct val="20000"/>
              </a:spcBef>
              <a:buNone/>
            </a:pPr>
            <a:r>
              <a:rPr lang="zh-CN" altLang="en-US" sz="3600" b="1" dirty="0">
                <a:solidFill>
                  <a:srgbClr val="000000"/>
                </a:solidFill>
                <a:latin typeface="Arial" panose="020B0604020202020204" pitchFamily="34" charset="0"/>
                <a:ea typeface="宋体" panose="02010600030101010101" pitchFamily="2" charset="-122"/>
                <a:cs typeface="+mn-ea"/>
                <a:sym typeface="+mn-ea"/>
              </a:rPr>
              <a:t>曰：“王如知此，则</a:t>
            </a:r>
            <a:r>
              <a:rPr lang="zh-CN" altLang="en-US" sz="3600" b="1" dirty="0">
                <a:solidFill>
                  <a:srgbClr val="FF3300"/>
                </a:solidFill>
                <a:latin typeface="Arial" panose="020B0604020202020204" pitchFamily="34" charset="0"/>
                <a:ea typeface="宋体" panose="02010600030101010101" pitchFamily="2" charset="-122"/>
                <a:cs typeface="+mn-ea"/>
                <a:sym typeface="+mn-ea"/>
              </a:rPr>
              <a:t>无</a:t>
            </a:r>
            <a:r>
              <a:rPr lang="zh-CN" altLang="en-US" sz="3600" b="1" dirty="0">
                <a:solidFill>
                  <a:srgbClr val="FF0000"/>
                </a:solidFill>
                <a:latin typeface="Arial" panose="020B0604020202020204" pitchFamily="34" charset="0"/>
                <a:ea typeface="宋体" panose="02010600030101010101" pitchFamily="2" charset="-122"/>
                <a:cs typeface="+mn-ea"/>
                <a:sym typeface="+mn-ea"/>
              </a:rPr>
              <a:t>望</a:t>
            </a:r>
            <a:r>
              <a:rPr lang="zh-CN" altLang="en-US" sz="3600" b="1" dirty="0">
                <a:solidFill>
                  <a:srgbClr val="000000"/>
                </a:solidFill>
                <a:latin typeface="Arial" panose="020B0604020202020204" pitchFamily="34" charset="0"/>
                <a:ea typeface="宋体" panose="02010600030101010101" pitchFamily="2" charset="-122"/>
                <a:cs typeface="+mn-ea"/>
                <a:sym typeface="+mn-ea"/>
              </a:rPr>
              <a:t>民之多</a:t>
            </a:r>
            <a:r>
              <a:rPr lang="zh-CN" altLang="en-US" sz="3600" b="1" dirty="0">
                <a:solidFill>
                  <a:srgbClr val="FF0000"/>
                </a:solidFill>
                <a:latin typeface="Arial" panose="020B0604020202020204" pitchFamily="34" charset="0"/>
                <a:ea typeface="宋体" panose="02010600030101010101" pitchFamily="2" charset="-122"/>
                <a:cs typeface="+mn-ea"/>
                <a:sym typeface="+mn-ea"/>
              </a:rPr>
              <a:t>于</a:t>
            </a:r>
            <a:r>
              <a:rPr lang="zh-CN" altLang="en-US" sz="3600" b="1" dirty="0">
                <a:solidFill>
                  <a:srgbClr val="000000"/>
                </a:solidFill>
                <a:latin typeface="Arial" panose="020B0604020202020204" pitchFamily="34" charset="0"/>
                <a:ea typeface="宋体" panose="02010600030101010101" pitchFamily="2" charset="-122"/>
                <a:cs typeface="+mn-ea"/>
                <a:sym typeface="+mn-ea"/>
              </a:rPr>
              <a:t>邻国也。</a:t>
            </a:r>
            <a:endParaRPr lang="zh-CN" altLang="en-US" sz="3600"/>
          </a:p>
          <a:p>
            <a:pPr marL="342900" indent="-342900" algn="l" fontAlgn="base">
              <a:spcBef>
                <a:spcPct val="20000"/>
              </a:spcBef>
            </a:pPr>
            <a:endParaRPr lang="zh-CN" altLang="en-US" sz="3600"/>
          </a:p>
          <a:p>
            <a:pPr marL="342900" indent="-342900" algn="l" fontAlgn="base">
              <a:spcBef>
                <a:spcPct val="20000"/>
              </a:spcBef>
            </a:pPr>
            <a:endParaRPr lang="zh-CN" altLang="en-US" sz="3600"/>
          </a:p>
          <a:p>
            <a:pPr marL="342900" indent="-342900" algn="l" fontAlgn="base">
              <a:spcBef>
                <a:spcPct val="20000"/>
              </a:spcBef>
            </a:pPr>
            <a:endParaRPr lang="zh-CN" altLang="en-US" sz="3600"/>
          </a:p>
          <a:p>
            <a:pPr marL="0" indent="0" algn="l" fontAlgn="base">
              <a:spcBef>
                <a:spcPct val="20000"/>
              </a:spcBef>
              <a:buNone/>
            </a:pPr>
            <a:r>
              <a:rPr lang="zh-CN" altLang="en-US" b="1">
                <a:solidFill>
                  <a:srgbClr val="C00000"/>
                </a:solidFill>
              </a:rPr>
              <a:t>译文：梁惠王说：</a:t>
            </a:r>
            <a:r>
              <a:rPr lang="en-US" altLang="zh-CN" b="1">
                <a:solidFill>
                  <a:srgbClr val="C00000"/>
                </a:solidFill>
              </a:rPr>
              <a:t>“</a:t>
            </a:r>
            <a:r>
              <a:rPr lang="zh-CN" altLang="en-US" b="1">
                <a:solidFill>
                  <a:srgbClr val="C00000"/>
                </a:solidFill>
              </a:rPr>
              <a:t>不行。只不过没有跑上一百步罢了，这也是逃跑啊。</a:t>
            </a:r>
            <a:r>
              <a:rPr lang="en-US" altLang="zh-CN" b="1">
                <a:solidFill>
                  <a:srgbClr val="C00000"/>
                </a:solidFill>
              </a:rPr>
              <a:t>”</a:t>
            </a:r>
            <a:r>
              <a:rPr lang="zh-CN" altLang="en-US" b="1">
                <a:solidFill>
                  <a:srgbClr val="C00000"/>
                </a:solidFill>
              </a:rPr>
              <a:t>孟子说：</a:t>
            </a:r>
            <a:r>
              <a:rPr lang="en-US" altLang="zh-CN" b="1">
                <a:solidFill>
                  <a:srgbClr val="C00000"/>
                </a:solidFill>
              </a:rPr>
              <a:t>“</a:t>
            </a:r>
            <a:r>
              <a:rPr lang="zh-CN" altLang="en-US" b="1">
                <a:solidFill>
                  <a:srgbClr val="C00000"/>
                </a:solidFill>
              </a:rPr>
              <a:t>大王如果懂得这个道理，就不要指望自己的百姓比邻国多了。</a:t>
            </a:r>
            <a:endParaRPr lang="zh-CN" altLang="en-US" b="1">
              <a:solidFill>
                <a:srgbClr val="C00000"/>
              </a:solidFill>
            </a:endParaRPr>
          </a:p>
        </p:txBody>
      </p:sp>
      <p:sp>
        <p:nvSpPr>
          <p:cNvPr id="4" name="下箭头标注 3"/>
          <p:cNvSpPr/>
          <p:nvPr/>
        </p:nvSpPr>
        <p:spPr>
          <a:xfrm>
            <a:off x="2240280" y="297180"/>
            <a:ext cx="1432560" cy="92964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只是，不过</a:t>
            </a:r>
            <a:endParaRPr lang="zh-CN" altLang="en-US" sz="2000" b="1">
              <a:solidFill>
                <a:schemeClr val="accent2"/>
              </a:solidFill>
            </a:endParaRPr>
          </a:p>
        </p:txBody>
      </p:sp>
      <p:sp>
        <p:nvSpPr>
          <p:cNvPr id="5" name="下箭头标注 4"/>
          <p:cNvSpPr/>
          <p:nvPr/>
        </p:nvSpPr>
        <p:spPr>
          <a:xfrm>
            <a:off x="4024630" y="251460"/>
            <a:ext cx="1203325" cy="9448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罢了，语气助词</a:t>
            </a:r>
            <a:endParaRPr lang="zh-CN" altLang="en-US" sz="2000" b="1">
              <a:solidFill>
                <a:schemeClr val="accent2"/>
              </a:solidFill>
            </a:endParaRPr>
          </a:p>
        </p:txBody>
      </p:sp>
      <p:sp>
        <p:nvSpPr>
          <p:cNvPr id="6" name="上箭头标注 5"/>
          <p:cNvSpPr/>
          <p:nvPr/>
        </p:nvSpPr>
        <p:spPr>
          <a:xfrm>
            <a:off x="4923155" y="1714500"/>
            <a:ext cx="1036955" cy="73152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accent2"/>
                </a:solidFill>
              </a:rPr>
              <a:t>这</a:t>
            </a:r>
            <a:endParaRPr lang="zh-CN" altLang="en-US" sz="2400" b="1">
              <a:solidFill>
                <a:schemeClr val="accent2"/>
              </a:solidFill>
            </a:endParaRPr>
          </a:p>
        </p:txBody>
      </p:sp>
      <p:sp>
        <p:nvSpPr>
          <p:cNvPr id="7" name="上箭头标注 6"/>
          <p:cNvSpPr/>
          <p:nvPr/>
        </p:nvSpPr>
        <p:spPr>
          <a:xfrm>
            <a:off x="4160520" y="3314700"/>
            <a:ext cx="1021080" cy="9144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希望</a:t>
            </a:r>
            <a:endParaRPr lang="zh-CN" altLang="en-US" b="1">
              <a:solidFill>
                <a:schemeClr val="accent2"/>
              </a:solidFill>
            </a:endParaRPr>
          </a:p>
        </p:txBody>
      </p:sp>
      <p:sp>
        <p:nvSpPr>
          <p:cNvPr id="8" name="下箭头标注 7"/>
          <p:cNvSpPr/>
          <p:nvPr/>
        </p:nvSpPr>
        <p:spPr>
          <a:xfrm>
            <a:off x="3520440" y="1988820"/>
            <a:ext cx="118872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通</a:t>
            </a:r>
            <a:r>
              <a:rPr lang="en-US" altLang="zh-CN" b="1">
                <a:solidFill>
                  <a:schemeClr val="accent2"/>
                </a:solidFill>
              </a:rPr>
              <a:t>“</a:t>
            </a:r>
            <a:r>
              <a:rPr lang="zh-CN" altLang="en-US" b="1">
                <a:solidFill>
                  <a:schemeClr val="accent2"/>
                </a:solidFill>
              </a:rPr>
              <a:t>毋</a:t>
            </a:r>
            <a:r>
              <a:rPr lang="en-US" altLang="zh-CN" b="1">
                <a:solidFill>
                  <a:schemeClr val="accent2"/>
                </a:solidFill>
              </a:rPr>
              <a:t>”</a:t>
            </a:r>
            <a:r>
              <a:rPr lang="zh-CN" altLang="en-US" b="1">
                <a:solidFill>
                  <a:schemeClr val="accent2"/>
                </a:solidFill>
              </a:rPr>
              <a:t>，不要</a:t>
            </a:r>
            <a:endParaRPr lang="zh-CN" altLang="en-US" b="1">
              <a:solidFill>
                <a:schemeClr val="accent2"/>
              </a:solidFill>
            </a:endParaRPr>
          </a:p>
        </p:txBody>
      </p:sp>
      <p:sp>
        <p:nvSpPr>
          <p:cNvPr id="9" name="上箭头标注 8"/>
          <p:cNvSpPr/>
          <p:nvPr/>
        </p:nvSpPr>
        <p:spPr>
          <a:xfrm>
            <a:off x="5806440" y="3253740"/>
            <a:ext cx="914400" cy="9144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比，介词</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animBg="1"/>
      <p:bldP spid="8" grpId="0" animBg="1"/>
      <p:bldP spid="7"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思考</a:t>
            </a:r>
            <a:r>
              <a:rPr lang="en-US" altLang="zh-CN" b="1"/>
              <a:t>2</a:t>
            </a:r>
            <a:r>
              <a:rPr lang="zh-CN" altLang="en-US" b="1"/>
              <a:t>：</a:t>
            </a:r>
            <a:endParaRPr lang="zh-CN" altLang="en-US" b="1"/>
          </a:p>
        </p:txBody>
      </p:sp>
      <p:sp>
        <p:nvSpPr>
          <p:cNvPr id="3" name="内容占位符 2"/>
          <p:cNvSpPr>
            <a:spLocks noGrp="1"/>
          </p:cNvSpPr>
          <p:nvPr>
            <p:ph idx="1"/>
          </p:nvPr>
        </p:nvSpPr>
        <p:spPr/>
        <p:txBody>
          <a:bodyPr/>
          <a:p>
            <a:r>
              <a:rPr lang="zh-CN" altLang="en-US" b="1"/>
              <a:t>1.孟子是怎么回答梁惠王“民不加多”的疑问的？</a:t>
            </a:r>
            <a:endParaRPr lang="zh-CN" altLang="en-US" b="1"/>
          </a:p>
          <a:p>
            <a:r>
              <a:rPr lang="zh-CN" altLang="en-US" b="1">
                <a:solidFill>
                  <a:srgbClr val="FF0000"/>
                </a:solidFill>
              </a:rPr>
              <a:t>不直接回应，投其所好，以战争的话题吸引梁惠王，巧用“五十步笑百步”的比喻启发梁惠王说明梁惠王移民移粟的措施与邻国并无本质区别的。</a:t>
            </a:r>
            <a:endParaRPr lang="zh-CN" altLang="en-US" b="1">
              <a:solidFill>
                <a:srgbClr val="FF0000"/>
              </a:solidFill>
            </a:endParaRPr>
          </a:p>
          <a:p>
            <a:r>
              <a:rPr lang="zh-CN" altLang="en-US" b="1"/>
              <a:t>2.对“五十步笑百步”喻义如何理解？</a:t>
            </a:r>
            <a:endParaRPr lang="zh-CN" altLang="en-US" b="1"/>
          </a:p>
          <a:p>
            <a:r>
              <a:rPr lang="zh-CN" altLang="en-US" b="1">
                <a:solidFill>
                  <a:srgbClr val="FF0000"/>
                </a:solidFill>
              </a:rPr>
              <a:t>回答了“民不加多”的原因。梁惠王“移民移粟”与邻国的“不尽心”相比，不过是“五十步笑百步”，本质上都是相同的，只是形式上、数量上不同而已。暗示了梁惠王没有从根本上解决问题，比别的国王好不了多少。</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285365"/>
            <a:ext cx="10515600" cy="1325563"/>
          </a:xfrm>
        </p:spPr>
        <p:txBody>
          <a:bodyPr/>
          <a:p>
            <a:pPr algn="ctr"/>
            <a:r>
              <a:rPr lang="zh-CN" altLang="en-US" b="1"/>
              <a:t>翻译分析第五、六、七段</a:t>
            </a:r>
            <a:endParaRPr lang="zh-CN" altLang="en-US"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6720" y="927100"/>
            <a:ext cx="11186160" cy="5723255"/>
          </a:xfrm>
        </p:spPr>
        <p:txBody>
          <a:bodyPr>
            <a:normAutofit lnSpcReduction="10000"/>
          </a:bodyPr>
          <a:p>
            <a:pPr marL="342900" indent="-342900" algn="l" fontAlgn="base">
              <a:spcBef>
                <a:spcPct val="50000"/>
              </a:spcBef>
              <a:buClr>
                <a:srgbClr val="000000"/>
              </a:buClr>
              <a:buNone/>
            </a:pPr>
            <a:r>
              <a:rPr lang="zh-CN" altLang="en-US" b="1" dirty="0">
                <a:solidFill>
                  <a:srgbClr val="000000"/>
                </a:solidFill>
                <a:latin typeface="宋体" panose="02010600030101010101" pitchFamily="2" charset="-122"/>
                <a:ea typeface="宋体" panose="02010600030101010101" pitchFamily="2" charset="-122"/>
                <a:cs typeface="+mn-ea"/>
                <a:sym typeface="+mn-ea"/>
              </a:rPr>
              <a:t>不</a:t>
            </a:r>
            <a:r>
              <a:rPr lang="zh-CN" altLang="en-US" b="1" dirty="0">
                <a:solidFill>
                  <a:srgbClr val="FF0000"/>
                </a:solidFill>
                <a:latin typeface="宋体" panose="02010600030101010101" pitchFamily="2" charset="-122"/>
                <a:ea typeface="宋体" panose="02010600030101010101" pitchFamily="2" charset="-122"/>
                <a:cs typeface="+mn-ea"/>
                <a:sym typeface="+mn-ea"/>
              </a:rPr>
              <a:t>违</a:t>
            </a:r>
            <a:r>
              <a:rPr lang="zh-CN" altLang="en-US" b="1" dirty="0">
                <a:solidFill>
                  <a:srgbClr val="000000"/>
                </a:solidFill>
                <a:latin typeface="宋体" panose="02010600030101010101" pitchFamily="2" charset="-122"/>
                <a:ea typeface="宋体" panose="02010600030101010101" pitchFamily="2" charset="-122"/>
                <a:cs typeface="+mn-ea"/>
                <a:sym typeface="+mn-ea"/>
              </a:rPr>
              <a:t>农</a:t>
            </a:r>
            <a:r>
              <a:rPr lang="zh-CN" altLang="en-US" b="1" dirty="0">
                <a:solidFill>
                  <a:srgbClr val="FF0000"/>
                </a:solidFill>
                <a:latin typeface="宋体" panose="02010600030101010101" pitchFamily="2" charset="-122"/>
                <a:ea typeface="宋体" panose="02010600030101010101" pitchFamily="2" charset="-122"/>
                <a:cs typeface="+mn-ea"/>
                <a:sym typeface="+mn-ea"/>
              </a:rPr>
              <a:t>时</a:t>
            </a:r>
            <a:r>
              <a:rPr lang="zh-CN" altLang="en-US" b="1" dirty="0">
                <a:solidFill>
                  <a:srgbClr val="000000"/>
                </a:solidFill>
                <a:latin typeface="宋体" panose="02010600030101010101" pitchFamily="2" charset="-122"/>
                <a:ea typeface="宋体" panose="02010600030101010101" pitchFamily="2" charset="-122"/>
                <a:cs typeface="+mn-ea"/>
                <a:sym typeface="+mn-ea"/>
              </a:rPr>
              <a:t>，谷不可</a:t>
            </a:r>
            <a:r>
              <a:rPr lang="zh-CN" altLang="en-US" b="1" dirty="0">
                <a:solidFill>
                  <a:srgbClr val="FF3300"/>
                </a:solidFill>
                <a:latin typeface="宋体" panose="02010600030101010101" pitchFamily="2" charset="-122"/>
                <a:ea typeface="宋体" panose="02010600030101010101" pitchFamily="2" charset="-122"/>
                <a:cs typeface="+mn-ea"/>
                <a:sym typeface="+mn-ea"/>
              </a:rPr>
              <a:t>胜</a:t>
            </a:r>
            <a:r>
              <a:rPr lang="zh-CN" altLang="en-US" b="1" dirty="0">
                <a:solidFill>
                  <a:srgbClr val="000000"/>
                </a:solidFill>
                <a:latin typeface="宋体" panose="02010600030101010101" pitchFamily="2" charset="-122"/>
                <a:ea typeface="宋体" panose="02010600030101010101" pitchFamily="2" charset="-122"/>
                <a:cs typeface="+mn-ea"/>
                <a:sym typeface="+mn-ea"/>
              </a:rPr>
              <a:t>食也。</a:t>
            </a:r>
            <a:r>
              <a:rPr lang="zh-CN" altLang="en-US" b="1" dirty="0">
                <a:solidFill>
                  <a:srgbClr val="FF0000"/>
                </a:solidFill>
                <a:latin typeface="宋体" panose="02010600030101010101" pitchFamily="2" charset="-122"/>
                <a:ea typeface="宋体" panose="02010600030101010101" pitchFamily="2" charset="-122"/>
                <a:cs typeface="+mn-ea"/>
                <a:sym typeface="+mn-ea"/>
              </a:rPr>
              <a:t>数罟</a:t>
            </a:r>
            <a:r>
              <a:rPr lang="zh-CN" altLang="en-US" b="1" dirty="0">
                <a:solidFill>
                  <a:srgbClr val="000000"/>
                </a:solidFill>
                <a:latin typeface="宋体" panose="02010600030101010101" pitchFamily="2" charset="-122"/>
                <a:ea typeface="宋体" panose="02010600030101010101" pitchFamily="2" charset="-122"/>
                <a:cs typeface="+mn-ea"/>
                <a:sym typeface="+mn-ea"/>
              </a:rPr>
              <a:t>不入</a:t>
            </a:r>
            <a:r>
              <a:rPr lang="zh-CN" altLang="en-US" b="1" dirty="0">
                <a:solidFill>
                  <a:srgbClr val="FF0000"/>
                </a:solidFill>
                <a:latin typeface="宋体" panose="02010600030101010101" pitchFamily="2" charset="-122"/>
                <a:ea typeface="宋体" panose="02010600030101010101" pitchFamily="2" charset="-122"/>
                <a:cs typeface="+mn-ea"/>
                <a:sym typeface="+mn-ea"/>
              </a:rPr>
              <a:t>洿池</a:t>
            </a:r>
            <a:r>
              <a:rPr lang="zh-CN" altLang="en-US" b="1" dirty="0">
                <a:solidFill>
                  <a:srgbClr val="000000"/>
                </a:solidFill>
                <a:latin typeface="宋体" panose="02010600030101010101" pitchFamily="2" charset="-122"/>
                <a:ea typeface="宋体" panose="02010600030101010101" pitchFamily="2" charset="-122"/>
                <a:cs typeface="+mn-ea"/>
                <a:sym typeface="+mn-ea"/>
              </a:rPr>
              <a:t>，鱼鳖不可胜食也。斧斤</a:t>
            </a:r>
            <a:r>
              <a:rPr lang="zh-CN" altLang="en-US" b="1" dirty="0">
                <a:solidFill>
                  <a:srgbClr val="FF3300"/>
                </a:solidFill>
                <a:latin typeface="宋体" panose="02010600030101010101" pitchFamily="2" charset="-122"/>
                <a:ea typeface="宋体" panose="02010600030101010101" pitchFamily="2" charset="-122"/>
                <a:cs typeface="+mn-ea"/>
                <a:sym typeface="+mn-ea"/>
              </a:rPr>
              <a:t>以</a:t>
            </a:r>
            <a:endParaRPr lang="zh-CN" altLang="en-US" b="1" dirty="0">
              <a:solidFill>
                <a:srgbClr val="FF33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endParaRPr lang="zh-CN" altLang="en-US" b="1" dirty="0">
              <a:solidFill>
                <a:srgbClr val="FF33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r>
              <a:rPr lang="zh-CN" altLang="en-US" b="1" dirty="0">
                <a:solidFill>
                  <a:srgbClr val="000000"/>
                </a:solidFill>
                <a:latin typeface="宋体" panose="02010600030101010101" pitchFamily="2" charset="-122"/>
                <a:ea typeface="宋体" panose="02010600030101010101" pitchFamily="2" charset="-122"/>
                <a:cs typeface="+mn-ea"/>
                <a:sym typeface="+mn-ea"/>
              </a:rPr>
              <a:t>时入山林，材木不可胜用也。谷与鱼鳖不可胜食，材木不可胜用，</a:t>
            </a:r>
            <a:r>
              <a:rPr lang="zh-CN" altLang="en-US" b="1" dirty="0">
                <a:solidFill>
                  <a:srgbClr val="FF3300"/>
                </a:solidFill>
                <a:latin typeface="宋体" panose="02010600030101010101" pitchFamily="2" charset="-122"/>
                <a:ea typeface="宋体" panose="02010600030101010101" pitchFamily="2" charset="-122"/>
                <a:cs typeface="+mn-ea"/>
                <a:sym typeface="+mn-ea"/>
              </a:rPr>
              <a:t>是</a:t>
            </a:r>
            <a:endParaRPr lang="zh-CN" altLang="en-US" b="1" dirty="0">
              <a:solidFill>
                <a:srgbClr val="FF33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endParaRPr lang="zh-CN" altLang="en-US" b="1" dirty="0">
              <a:solidFill>
                <a:srgbClr val="FF33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r>
              <a:rPr lang="zh-CN" altLang="en-US" b="1" dirty="0">
                <a:solidFill>
                  <a:srgbClr val="000000"/>
                </a:solidFill>
                <a:latin typeface="宋体" panose="02010600030101010101" pitchFamily="2" charset="-122"/>
                <a:ea typeface="宋体" panose="02010600030101010101" pitchFamily="2" charset="-122"/>
                <a:cs typeface="+mn-ea"/>
                <a:sym typeface="+mn-ea"/>
              </a:rPr>
              <a:t>使民</a:t>
            </a:r>
            <a:r>
              <a:rPr lang="zh-CN" altLang="en-US" b="1" dirty="0">
                <a:solidFill>
                  <a:srgbClr val="FF0000"/>
                </a:solidFill>
                <a:latin typeface="宋体" panose="02010600030101010101" pitchFamily="2" charset="-122"/>
                <a:ea typeface="宋体" panose="02010600030101010101" pitchFamily="2" charset="-122"/>
                <a:cs typeface="+mn-ea"/>
                <a:sym typeface="+mn-ea"/>
              </a:rPr>
              <a:t>养生丧死</a:t>
            </a:r>
            <a:r>
              <a:rPr lang="zh-CN" altLang="en-US" b="1" dirty="0">
                <a:solidFill>
                  <a:srgbClr val="000000"/>
                </a:solidFill>
                <a:latin typeface="宋体" panose="02010600030101010101" pitchFamily="2" charset="-122"/>
                <a:ea typeface="宋体" panose="02010600030101010101" pitchFamily="2" charset="-122"/>
                <a:cs typeface="+mn-ea"/>
                <a:sym typeface="+mn-ea"/>
              </a:rPr>
              <a:t>无</a:t>
            </a:r>
            <a:r>
              <a:rPr lang="zh-CN" altLang="en-US" b="1" dirty="0">
                <a:solidFill>
                  <a:schemeClr val="tx1"/>
                </a:solidFill>
                <a:latin typeface="宋体" panose="02010600030101010101" pitchFamily="2" charset="-122"/>
                <a:ea typeface="宋体" panose="02010600030101010101" pitchFamily="2" charset="-122"/>
                <a:cs typeface="+mn-ea"/>
                <a:sym typeface="+mn-ea"/>
              </a:rPr>
              <a:t>憾</a:t>
            </a:r>
            <a:r>
              <a:rPr lang="zh-CN" altLang="en-US" b="1" dirty="0">
                <a:solidFill>
                  <a:srgbClr val="000000"/>
                </a:solidFill>
                <a:latin typeface="宋体" panose="02010600030101010101" pitchFamily="2" charset="-122"/>
                <a:ea typeface="宋体" panose="02010600030101010101" pitchFamily="2" charset="-122"/>
                <a:cs typeface="+mn-ea"/>
                <a:sym typeface="+mn-ea"/>
              </a:rPr>
              <a:t>也。养生丧死无憾，</a:t>
            </a:r>
            <a:r>
              <a:rPr lang="zh-CN" altLang="en-US" b="1" dirty="0">
                <a:solidFill>
                  <a:srgbClr val="FF0000"/>
                </a:solidFill>
                <a:latin typeface="宋体" panose="02010600030101010101" pitchFamily="2" charset="-122"/>
                <a:ea typeface="宋体" panose="02010600030101010101" pitchFamily="2" charset="-122"/>
                <a:cs typeface="+mn-ea"/>
                <a:sym typeface="+mn-ea"/>
              </a:rPr>
              <a:t>王道</a:t>
            </a:r>
            <a:r>
              <a:rPr lang="zh-CN" altLang="en-US" b="1" dirty="0">
                <a:solidFill>
                  <a:srgbClr val="000000"/>
                </a:solidFill>
                <a:latin typeface="宋体" panose="02010600030101010101" pitchFamily="2" charset="-122"/>
                <a:ea typeface="宋体" panose="02010600030101010101" pitchFamily="2" charset="-122"/>
                <a:cs typeface="+mn-ea"/>
                <a:sym typeface="+mn-ea"/>
              </a:rPr>
              <a:t>之始也。 </a:t>
            </a:r>
            <a:endParaRPr lang="zh-CN" altLang="en-US"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endParaRPr lang="zh-CN" altLang="en-US"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endParaRPr lang="zh-CN" altLang="en-US"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spcBef>
                <a:spcPct val="50000"/>
              </a:spcBef>
              <a:buClr>
                <a:srgbClr val="000000"/>
              </a:buClr>
              <a:buNone/>
            </a:pPr>
            <a:r>
              <a:rPr lang="zh-CN" altLang="en-US" b="1" dirty="0">
                <a:solidFill>
                  <a:srgbClr val="C00000"/>
                </a:solidFill>
                <a:latin typeface="宋体" panose="02010600030101010101" pitchFamily="2" charset="-122"/>
                <a:ea typeface="宋体" panose="02010600030101010101" pitchFamily="2" charset="-122"/>
                <a:cs typeface="+mn-ea"/>
                <a:sym typeface="+mn-ea"/>
              </a:rPr>
              <a:t>译文：不耽误农业生产的季节，粮食就吃不完。密网不下到池塘里，鱼鳖之类的水产就会吃不完。按照一定的季节入山伐林，木材就会用不完。粮食和水产吃不完，木材用不完，这就使百姓对生养死葬没有什么不满了。百姓对生养死葬没有什么不满，这是王道的开端。</a:t>
            </a:r>
            <a:endParaRPr lang="zh-CN" altLang="en-US" b="1" dirty="0">
              <a:solidFill>
                <a:srgbClr val="C00000"/>
              </a:solidFill>
              <a:latin typeface="宋体" panose="02010600030101010101" pitchFamily="2" charset="-122"/>
              <a:ea typeface="宋体" panose="02010600030101010101" pitchFamily="2" charset="-122"/>
              <a:cs typeface="+mn-ea"/>
              <a:sym typeface="+mn-ea"/>
            </a:endParaRPr>
          </a:p>
          <a:p>
            <a:pPr marL="0" indent="0">
              <a:buNone/>
            </a:pPr>
            <a:endParaRPr lang="zh-CN" altLang="en-US">
              <a:latin typeface="宋体" panose="02010600030101010101" pitchFamily="2" charset="-122"/>
              <a:ea typeface="宋体" panose="02010600030101010101" pitchFamily="2" charset="-122"/>
            </a:endParaRPr>
          </a:p>
        </p:txBody>
      </p:sp>
      <p:sp>
        <p:nvSpPr>
          <p:cNvPr id="4" name="下箭头标注 3"/>
          <p:cNvSpPr/>
          <p:nvPr/>
        </p:nvSpPr>
        <p:spPr>
          <a:xfrm>
            <a:off x="306070" y="53340"/>
            <a:ext cx="165989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违反，违背，这里指耽误</a:t>
            </a:r>
            <a:endParaRPr lang="zh-CN" altLang="en-US" b="1">
              <a:solidFill>
                <a:schemeClr val="accent2"/>
              </a:solidFill>
            </a:endParaRPr>
          </a:p>
        </p:txBody>
      </p:sp>
      <p:sp>
        <p:nvSpPr>
          <p:cNvPr id="5" name="上箭头标注 4"/>
          <p:cNvSpPr/>
          <p:nvPr/>
        </p:nvSpPr>
        <p:spPr>
          <a:xfrm>
            <a:off x="1310640" y="1320165"/>
            <a:ext cx="960120" cy="74739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季节</a:t>
            </a:r>
            <a:endParaRPr lang="zh-CN" altLang="en-US" b="1">
              <a:solidFill>
                <a:schemeClr val="accent2"/>
              </a:solidFill>
            </a:endParaRPr>
          </a:p>
        </p:txBody>
      </p:sp>
      <p:sp>
        <p:nvSpPr>
          <p:cNvPr id="6" name="下箭头标注 5"/>
          <p:cNvSpPr/>
          <p:nvPr/>
        </p:nvSpPr>
        <p:spPr>
          <a:xfrm>
            <a:off x="3093720" y="22860"/>
            <a:ext cx="91440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尽，完</a:t>
            </a:r>
            <a:endParaRPr lang="zh-CN" altLang="en-US" b="1">
              <a:solidFill>
                <a:schemeClr val="accent2"/>
              </a:solidFill>
            </a:endParaRPr>
          </a:p>
        </p:txBody>
      </p:sp>
      <p:sp>
        <p:nvSpPr>
          <p:cNvPr id="7" name="下箭头标注 6"/>
          <p:cNvSpPr/>
          <p:nvPr/>
        </p:nvSpPr>
        <p:spPr>
          <a:xfrm>
            <a:off x="4572000" y="53340"/>
            <a:ext cx="112776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细密的渔网</a:t>
            </a:r>
            <a:endParaRPr lang="zh-CN" altLang="en-US" b="1">
              <a:solidFill>
                <a:schemeClr val="accent2"/>
              </a:solidFill>
            </a:endParaRPr>
          </a:p>
        </p:txBody>
      </p:sp>
      <p:sp>
        <p:nvSpPr>
          <p:cNvPr id="8" name="下箭头标注 7"/>
          <p:cNvSpPr/>
          <p:nvPr/>
        </p:nvSpPr>
        <p:spPr>
          <a:xfrm>
            <a:off x="6172200" y="22860"/>
            <a:ext cx="91440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池塘</a:t>
            </a:r>
            <a:endParaRPr lang="zh-CN" altLang="en-US" b="1">
              <a:solidFill>
                <a:schemeClr val="accent2"/>
              </a:solidFill>
            </a:endParaRPr>
          </a:p>
        </p:txBody>
      </p:sp>
      <p:sp>
        <p:nvSpPr>
          <p:cNvPr id="9" name="下箭头标注 8"/>
          <p:cNvSpPr/>
          <p:nvPr/>
        </p:nvSpPr>
        <p:spPr>
          <a:xfrm>
            <a:off x="10546080" y="53340"/>
            <a:ext cx="91440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按照</a:t>
            </a:r>
            <a:endParaRPr lang="zh-CN" altLang="en-US" b="1">
              <a:solidFill>
                <a:schemeClr val="accent2"/>
              </a:solidFill>
            </a:endParaRPr>
          </a:p>
        </p:txBody>
      </p:sp>
      <p:sp>
        <p:nvSpPr>
          <p:cNvPr id="10" name="下箭头标注 9"/>
          <p:cNvSpPr/>
          <p:nvPr/>
        </p:nvSpPr>
        <p:spPr>
          <a:xfrm>
            <a:off x="10789920" y="1363980"/>
            <a:ext cx="853440" cy="7924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这</a:t>
            </a:r>
            <a:endParaRPr lang="zh-CN" altLang="en-US" b="1">
              <a:solidFill>
                <a:schemeClr val="accent2"/>
              </a:solidFill>
            </a:endParaRPr>
          </a:p>
        </p:txBody>
      </p:sp>
      <p:sp>
        <p:nvSpPr>
          <p:cNvPr id="11" name="上箭头标注 10"/>
          <p:cNvSpPr/>
          <p:nvPr/>
        </p:nvSpPr>
        <p:spPr>
          <a:xfrm>
            <a:off x="1709420" y="3743960"/>
            <a:ext cx="1035050" cy="91249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为死者办丧事</a:t>
            </a:r>
            <a:endParaRPr lang="zh-CN" altLang="en-US" b="1">
              <a:solidFill>
                <a:schemeClr val="accent2"/>
              </a:solidFill>
            </a:endParaRPr>
          </a:p>
        </p:txBody>
      </p:sp>
      <p:sp>
        <p:nvSpPr>
          <p:cNvPr id="12" name="下箭头标注 11"/>
          <p:cNvSpPr/>
          <p:nvPr/>
        </p:nvSpPr>
        <p:spPr>
          <a:xfrm>
            <a:off x="1066800" y="2583180"/>
            <a:ext cx="1097280" cy="7924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供养活着的人</a:t>
            </a:r>
            <a:endParaRPr lang="zh-CN" altLang="en-US" b="1">
              <a:solidFill>
                <a:schemeClr val="accent2"/>
              </a:solidFill>
            </a:endParaRPr>
          </a:p>
        </p:txBody>
      </p:sp>
      <p:sp>
        <p:nvSpPr>
          <p:cNvPr id="14" name="上箭头标注 13"/>
          <p:cNvSpPr/>
          <p:nvPr/>
        </p:nvSpPr>
        <p:spPr>
          <a:xfrm>
            <a:off x="6280150" y="3771900"/>
            <a:ext cx="1264285" cy="9144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以仁义治天下</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blinds(horizontal)">
                                      <p:cBhvr>
                                        <p:cTn id="5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1"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思考</a:t>
            </a:r>
            <a:r>
              <a:rPr lang="en-US" altLang="zh-CN" b="1"/>
              <a:t>3</a:t>
            </a:r>
            <a:r>
              <a:rPr lang="zh-CN" altLang="en-US" b="1"/>
              <a:t>：</a:t>
            </a:r>
            <a:endParaRPr lang="zh-CN" altLang="en-US" b="1"/>
          </a:p>
        </p:txBody>
      </p:sp>
      <p:sp>
        <p:nvSpPr>
          <p:cNvPr id="3" name="内容占位符 2"/>
          <p:cNvSpPr>
            <a:spLocks noGrp="1"/>
          </p:cNvSpPr>
          <p:nvPr>
            <p:ph idx="1"/>
          </p:nvPr>
        </p:nvSpPr>
        <p:spPr/>
        <p:txBody>
          <a:bodyPr/>
          <a:p>
            <a:r>
              <a:rPr lang="en-US" altLang="zh-CN" b="1">
                <a:sym typeface="+mn-ea"/>
              </a:rPr>
              <a:t>1.</a:t>
            </a:r>
            <a:r>
              <a:rPr lang="zh-CN" altLang="en-US" b="1">
                <a:sym typeface="+mn-ea"/>
              </a:rPr>
              <a:t>孟子都提出了哪些措施？</a:t>
            </a:r>
            <a:endParaRPr lang="zh-CN" altLang="en-US" b="1"/>
          </a:p>
          <a:p>
            <a:r>
              <a:rPr lang="zh-CN" altLang="en-US" b="1">
                <a:solidFill>
                  <a:srgbClr val="FF0000"/>
                </a:solidFill>
                <a:sym typeface="+mn-ea"/>
              </a:rPr>
              <a:t>不违农时；数罟不入洿池；斧斤以食入山林。</a:t>
            </a:r>
            <a:endParaRPr lang="zh-CN" altLang="en-US" b="1">
              <a:solidFill>
                <a:srgbClr val="FF0000"/>
              </a:solidFill>
              <a:sym typeface="+mn-ea"/>
            </a:endParaRPr>
          </a:p>
          <a:p>
            <a:r>
              <a:rPr lang="en-US" altLang="zh-CN" b="1">
                <a:sym typeface="+mn-ea"/>
              </a:rPr>
              <a:t>2.</a:t>
            </a:r>
            <a:r>
              <a:rPr lang="zh-CN" altLang="en-US" b="1">
                <a:sym typeface="+mn-ea"/>
              </a:rPr>
              <a:t>这些措施都有什么效果？</a:t>
            </a:r>
            <a:endParaRPr lang="zh-CN" altLang="en-US" b="1"/>
          </a:p>
          <a:p>
            <a:r>
              <a:rPr lang="zh-CN" altLang="en-US" b="1">
                <a:solidFill>
                  <a:srgbClr val="FF0000"/>
                </a:solidFill>
                <a:sym typeface="+mn-ea"/>
              </a:rPr>
              <a:t>谷不可胜食也；鱼鳖不可胜食也；材木不可胜用也。王道之始也</a:t>
            </a:r>
            <a:r>
              <a:rPr lang="zh-CN" altLang="en-US">
                <a:solidFill>
                  <a:srgbClr val="FF0000"/>
                </a:solidFill>
                <a:sym typeface="+mn-ea"/>
              </a:rPr>
              <a:t>。</a:t>
            </a:r>
            <a:endParaRPr lang="zh-CN" altLang="en-US">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65150" y="653415"/>
            <a:ext cx="10743565" cy="5525135"/>
          </a:xfrm>
        </p:spPr>
        <p:txBody>
          <a:bodyPr>
            <a:normAutofit lnSpcReduction="20000"/>
          </a:bodyPr>
          <a:p>
            <a:pPr marL="0" indent="0" algn="l">
              <a:buNone/>
            </a:pPr>
            <a:endParaRPr lang="zh-CN" altLang="en-US"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r>
              <a:rPr lang="zh-CN" altLang="en-US" sz="3200" b="1" dirty="0">
                <a:solidFill>
                  <a:srgbClr val="000000"/>
                </a:solidFill>
                <a:latin typeface="宋体" panose="02010600030101010101" pitchFamily="2" charset="-122"/>
                <a:ea typeface="宋体" panose="02010600030101010101" pitchFamily="2" charset="-122"/>
                <a:cs typeface="+mn-ea"/>
                <a:sym typeface="+mn-ea"/>
              </a:rPr>
              <a:t>五亩之宅，</a:t>
            </a:r>
            <a:r>
              <a:rPr lang="zh-CN" altLang="en-US" sz="3200" b="1" dirty="0">
                <a:solidFill>
                  <a:srgbClr val="FF0000"/>
                </a:solidFill>
                <a:latin typeface="宋体" panose="02010600030101010101" pitchFamily="2" charset="-122"/>
                <a:ea typeface="宋体" panose="02010600030101010101" pitchFamily="2" charset="-122"/>
                <a:cs typeface="+mn-ea"/>
                <a:sym typeface="+mn-ea"/>
              </a:rPr>
              <a:t>树</a:t>
            </a:r>
            <a:r>
              <a:rPr lang="zh-CN" altLang="en-US" sz="3200" b="1" dirty="0">
                <a:solidFill>
                  <a:schemeClr val="tx1"/>
                </a:solidFill>
                <a:latin typeface="宋体" panose="02010600030101010101" pitchFamily="2" charset="-122"/>
                <a:ea typeface="宋体" panose="02010600030101010101" pitchFamily="2" charset="-122"/>
                <a:cs typeface="+mn-ea"/>
                <a:sym typeface="+mn-ea"/>
              </a:rPr>
              <a:t>之</a:t>
            </a:r>
            <a:r>
              <a:rPr lang="zh-CN" altLang="en-US" sz="3200" b="1" dirty="0">
                <a:solidFill>
                  <a:srgbClr val="003300"/>
                </a:solidFill>
                <a:latin typeface="宋体" panose="02010600030101010101" pitchFamily="2" charset="-122"/>
                <a:ea typeface="宋体" panose="02010600030101010101" pitchFamily="2" charset="-122"/>
                <a:cs typeface="+mn-ea"/>
                <a:sym typeface="+mn-ea"/>
              </a:rPr>
              <a:t>以</a:t>
            </a:r>
            <a:r>
              <a:rPr lang="zh-CN" altLang="en-US" sz="3200" b="1" dirty="0">
                <a:solidFill>
                  <a:srgbClr val="000000"/>
                </a:solidFill>
                <a:latin typeface="宋体" panose="02010600030101010101" pitchFamily="2" charset="-122"/>
                <a:ea typeface="宋体" panose="02010600030101010101" pitchFamily="2" charset="-122"/>
                <a:cs typeface="+mn-ea"/>
                <a:sym typeface="+mn-ea"/>
              </a:rPr>
              <a:t>桑，五十者可</a:t>
            </a:r>
            <a:r>
              <a:rPr lang="zh-CN" altLang="en-US" sz="3200" b="1" dirty="0">
                <a:solidFill>
                  <a:schemeClr val="tx1"/>
                </a:solidFill>
                <a:latin typeface="宋体" panose="02010600030101010101" pitchFamily="2" charset="-122"/>
                <a:ea typeface="宋体" panose="02010600030101010101" pitchFamily="2" charset="-122"/>
                <a:cs typeface="+mn-ea"/>
                <a:sym typeface="+mn-ea"/>
              </a:rPr>
              <a:t>以</a:t>
            </a:r>
            <a:r>
              <a:rPr lang="zh-CN" altLang="en-US" sz="3200" b="1" dirty="0">
                <a:solidFill>
                  <a:srgbClr val="FF0000"/>
                </a:solidFill>
                <a:latin typeface="宋体" panose="02010600030101010101" pitchFamily="2" charset="-122"/>
                <a:ea typeface="宋体" panose="02010600030101010101" pitchFamily="2" charset="-122"/>
                <a:cs typeface="+mn-ea"/>
                <a:sym typeface="+mn-ea"/>
              </a:rPr>
              <a:t>衣帛</a:t>
            </a:r>
            <a:r>
              <a:rPr lang="zh-CN" altLang="en-US" sz="3200" b="1" dirty="0">
                <a:solidFill>
                  <a:srgbClr val="000000"/>
                </a:solidFill>
                <a:latin typeface="宋体" panose="02010600030101010101" pitchFamily="2" charset="-122"/>
                <a:ea typeface="宋体" panose="02010600030101010101" pitchFamily="2" charset="-122"/>
                <a:cs typeface="+mn-ea"/>
                <a:sym typeface="+mn-ea"/>
              </a:rPr>
              <a:t>矣。鸡</a:t>
            </a:r>
            <a:r>
              <a:rPr lang="zh-CN" altLang="en-US" sz="3200" b="1" dirty="0">
                <a:solidFill>
                  <a:srgbClr val="FF0000"/>
                </a:solidFill>
                <a:latin typeface="宋体" panose="02010600030101010101" pitchFamily="2" charset="-122"/>
                <a:ea typeface="宋体" panose="02010600030101010101" pitchFamily="2" charset="-122"/>
                <a:cs typeface="+mn-ea"/>
                <a:sym typeface="+mn-ea"/>
              </a:rPr>
              <a:t>豚</a:t>
            </a:r>
            <a:r>
              <a:rPr lang="zh-CN" altLang="en-US" sz="3200" b="1" dirty="0">
                <a:solidFill>
                  <a:srgbClr val="000000"/>
                </a:solidFill>
                <a:latin typeface="宋体" panose="02010600030101010101" pitchFamily="2" charset="-122"/>
                <a:ea typeface="宋体" panose="02010600030101010101" pitchFamily="2" charset="-122"/>
                <a:cs typeface="+mn-ea"/>
                <a:sym typeface="+mn-ea"/>
              </a:rPr>
              <a:t>狗</a:t>
            </a:r>
            <a:r>
              <a:rPr lang="zh-CN" altLang="en-US" sz="3200" b="1" dirty="0">
                <a:solidFill>
                  <a:srgbClr val="FF0000"/>
                </a:solidFill>
                <a:latin typeface="宋体" panose="02010600030101010101" pitchFamily="2" charset="-122"/>
                <a:ea typeface="宋体" panose="02010600030101010101" pitchFamily="2" charset="-122"/>
                <a:cs typeface="+mn-ea"/>
                <a:sym typeface="+mn-ea"/>
              </a:rPr>
              <a:t>彘</a:t>
            </a:r>
            <a:r>
              <a:rPr lang="zh-CN" altLang="en-US" sz="3200" b="1" dirty="0">
                <a:solidFill>
                  <a:schemeClr val="tx1"/>
                </a:solidFill>
                <a:latin typeface="宋体" panose="02010600030101010101" pitchFamily="2" charset="-122"/>
                <a:ea typeface="宋体" panose="02010600030101010101" pitchFamily="2" charset="-122"/>
                <a:cs typeface="+mn-ea"/>
                <a:sym typeface="+mn-ea"/>
              </a:rPr>
              <a:t>之</a:t>
            </a:r>
            <a:r>
              <a:rPr lang="zh-CN" altLang="en-US" sz="3200" b="1" dirty="0">
                <a:solidFill>
                  <a:srgbClr val="FF0000"/>
                </a:solidFill>
                <a:latin typeface="宋体" panose="02010600030101010101" pitchFamily="2" charset="-122"/>
                <a:ea typeface="宋体" panose="02010600030101010101" pitchFamily="2" charset="-122"/>
                <a:cs typeface="+mn-ea"/>
                <a:sym typeface="+mn-ea"/>
              </a:rPr>
              <a:t>畜</a:t>
            </a:r>
            <a:r>
              <a:rPr lang="zh-CN" altLang="en-US" sz="3200" b="1" dirty="0">
                <a:solidFill>
                  <a:srgbClr val="000000"/>
                </a:solidFill>
                <a:latin typeface="宋体" panose="02010600030101010101" pitchFamily="2" charset="-122"/>
                <a:ea typeface="宋体" panose="02010600030101010101" pitchFamily="2" charset="-122"/>
                <a:cs typeface="+mn-ea"/>
                <a:sym typeface="+mn-ea"/>
              </a:rPr>
              <a:t>，</a:t>
            </a:r>
            <a:endParaRPr lang="zh-CN" altLang="en-US" sz="32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endParaRPr lang="zh-CN" altLang="en-US" sz="32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r>
              <a:rPr lang="zh-CN" altLang="en-US" sz="3200" b="1" dirty="0">
                <a:solidFill>
                  <a:srgbClr val="FF0000"/>
                </a:solidFill>
                <a:latin typeface="宋体" panose="02010600030101010101" pitchFamily="2" charset="-122"/>
                <a:ea typeface="宋体" panose="02010600030101010101" pitchFamily="2" charset="-122"/>
                <a:cs typeface="+mn-ea"/>
                <a:sym typeface="+mn-ea"/>
              </a:rPr>
              <a:t>无失</a:t>
            </a:r>
            <a:r>
              <a:rPr lang="zh-CN" altLang="en-US" sz="3200" b="1" dirty="0">
                <a:solidFill>
                  <a:srgbClr val="000000"/>
                </a:solidFill>
                <a:latin typeface="宋体" panose="02010600030101010101" pitchFamily="2" charset="-122"/>
                <a:ea typeface="宋体" panose="02010600030101010101" pitchFamily="2" charset="-122"/>
                <a:cs typeface="+mn-ea"/>
                <a:sym typeface="+mn-ea"/>
              </a:rPr>
              <a:t>其时，七十者可以</a:t>
            </a:r>
            <a:r>
              <a:rPr lang="zh-CN" altLang="en-US" sz="3200" b="1" dirty="0">
                <a:solidFill>
                  <a:schemeClr val="tx1"/>
                </a:solidFill>
                <a:latin typeface="宋体" panose="02010600030101010101" pitchFamily="2" charset="-122"/>
                <a:ea typeface="宋体" panose="02010600030101010101" pitchFamily="2" charset="-122"/>
                <a:cs typeface="+mn-ea"/>
                <a:sym typeface="+mn-ea"/>
              </a:rPr>
              <a:t>食</a:t>
            </a:r>
            <a:r>
              <a:rPr lang="zh-CN" altLang="en-US" sz="3200" b="1" dirty="0">
                <a:solidFill>
                  <a:srgbClr val="000000"/>
                </a:solidFill>
                <a:latin typeface="宋体" panose="02010600030101010101" pitchFamily="2" charset="-122"/>
                <a:ea typeface="宋体" panose="02010600030101010101" pitchFamily="2" charset="-122"/>
                <a:cs typeface="+mn-ea"/>
                <a:sym typeface="+mn-ea"/>
              </a:rPr>
              <a:t>肉矣；百亩之田，勿</a:t>
            </a:r>
            <a:r>
              <a:rPr lang="zh-CN" altLang="en-US" sz="3200" b="1" dirty="0">
                <a:solidFill>
                  <a:srgbClr val="FF0000"/>
                </a:solidFill>
                <a:latin typeface="宋体" panose="02010600030101010101" pitchFamily="2" charset="-122"/>
                <a:ea typeface="宋体" panose="02010600030101010101" pitchFamily="2" charset="-122"/>
                <a:cs typeface="+mn-ea"/>
                <a:sym typeface="+mn-ea"/>
              </a:rPr>
              <a:t>夺</a:t>
            </a:r>
            <a:r>
              <a:rPr lang="zh-CN" altLang="en-US" sz="3200" b="1" dirty="0">
                <a:solidFill>
                  <a:srgbClr val="000000"/>
                </a:solidFill>
                <a:latin typeface="宋体" panose="02010600030101010101" pitchFamily="2" charset="-122"/>
                <a:ea typeface="宋体" panose="02010600030101010101" pitchFamily="2" charset="-122"/>
                <a:cs typeface="+mn-ea"/>
                <a:sym typeface="+mn-ea"/>
              </a:rPr>
              <a:t>其时，数</a:t>
            </a:r>
            <a:endParaRPr lang="zh-CN" altLang="en-US" sz="32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endParaRPr lang="zh-CN" altLang="en-US" sz="32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r>
              <a:rPr lang="zh-CN" altLang="en-US" sz="3200" b="1" dirty="0">
                <a:solidFill>
                  <a:srgbClr val="000000"/>
                </a:solidFill>
                <a:latin typeface="宋体" panose="02010600030101010101" pitchFamily="2" charset="-122"/>
                <a:ea typeface="宋体" panose="02010600030101010101" pitchFamily="2" charset="-122"/>
                <a:cs typeface="+mn-ea"/>
                <a:sym typeface="+mn-ea"/>
              </a:rPr>
              <a:t>口之家可以无饥矣；</a:t>
            </a:r>
            <a:endParaRPr lang="zh-CN" altLang="en-US" sz="3200">
              <a:latin typeface="宋体" panose="02010600030101010101" pitchFamily="2" charset="-122"/>
              <a:ea typeface="宋体" panose="02010600030101010101" pitchFamily="2" charset="-122"/>
            </a:endParaRPr>
          </a:p>
          <a:p>
            <a:pPr marL="0" indent="0">
              <a:buNone/>
            </a:pPr>
            <a:endParaRPr lang="zh-CN" altLang="en-US" sz="3200">
              <a:latin typeface="宋体" panose="02010600030101010101" pitchFamily="2" charset="-122"/>
              <a:ea typeface="宋体" panose="02010600030101010101" pitchFamily="2" charset="-122"/>
            </a:endParaRPr>
          </a:p>
          <a:p>
            <a:pPr marL="0" indent="0">
              <a:buNone/>
            </a:pPr>
            <a:endParaRPr lang="zh-CN" altLang="en-US" sz="3200">
              <a:latin typeface="宋体" panose="02010600030101010101" pitchFamily="2" charset="-122"/>
              <a:ea typeface="宋体" panose="02010600030101010101" pitchFamily="2" charset="-122"/>
            </a:endParaRPr>
          </a:p>
          <a:p>
            <a:pPr marL="0" indent="0">
              <a:buNone/>
            </a:pPr>
            <a:endParaRPr lang="zh-CN" altLang="en-US" b="1">
              <a:solidFill>
                <a:srgbClr val="C00000"/>
              </a:solidFill>
              <a:latin typeface="宋体" panose="02010600030101010101" pitchFamily="2" charset="-122"/>
              <a:ea typeface="宋体" panose="02010600030101010101" pitchFamily="2" charset="-122"/>
            </a:endParaRPr>
          </a:p>
          <a:p>
            <a:pPr marL="0" indent="0">
              <a:buNone/>
            </a:pPr>
            <a:r>
              <a:rPr lang="zh-CN" altLang="en-US" b="1">
                <a:solidFill>
                  <a:srgbClr val="C00000"/>
                </a:solidFill>
                <a:latin typeface="宋体" panose="02010600030101010101" pitchFamily="2" charset="-122"/>
                <a:ea typeface="宋体" panose="02010600030101010101" pitchFamily="2" charset="-122"/>
              </a:rPr>
              <a:t>译文：五亩大的住宅场地，种上桑树，五十岁的人就可以穿丝织品了。鸡、猪、狗的畜养，不耽误它们的繁殖时机，七十岁的人就可以吃肉食了。百亩大的田地，不耽误它的生产季节，几口之家就可以不受饥饿了。</a:t>
            </a:r>
            <a:endParaRPr lang="zh-CN" altLang="en-US" b="1">
              <a:solidFill>
                <a:srgbClr val="C00000"/>
              </a:solidFill>
              <a:latin typeface="宋体" panose="02010600030101010101" pitchFamily="2" charset="-122"/>
              <a:ea typeface="宋体" panose="02010600030101010101" pitchFamily="2" charset="-122"/>
            </a:endParaRPr>
          </a:p>
        </p:txBody>
      </p:sp>
      <p:sp>
        <p:nvSpPr>
          <p:cNvPr id="4" name="下箭头标注 3"/>
          <p:cNvSpPr/>
          <p:nvPr/>
        </p:nvSpPr>
        <p:spPr>
          <a:xfrm>
            <a:off x="2316480" y="223520"/>
            <a:ext cx="1112520" cy="701675"/>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种植</a:t>
            </a:r>
            <a:endParaRPr lang="zh-CN" altLang="en-US" b="1">
              <a:solidFill>
                <a:schemeClr val="accent2"/>
              </a:solidFill>
            </a:endParaRPr>
          </a:p>
        </p:txBody>
      </p:sp>
      <p:sp>
        <p:nvSpPr>
          <p:cNvPr id="5" name="下箭头标注 4"/>
          <p:cNvSpPr/>
          <p:nvPr/>
        </p:nvSpPr>
        <p:spPr>
          <a:xfrm>
            <a:off x="6311900" y="247015"/>
            <a:ext cx="1691005" cy="83693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衣，穿；帛，丝织物</a:t>
            </a:r>
            <a:endParaRPr lang="zh-CN" altLang="en-US" b="1">
              <a:solidFill>
                <a:schemeClr val="accent2"/>
              </a:solidFill>
            </a:endParaRPr>
          </a:p>
        </p:txBody>
      </p:sp>
      <p:sp>
        <p:nvSpPr>
          <p:cNvPr id="6" name="下箭头标注 5"/>
          <p:cNvSpPr/>
          <p:nvPr/>
        </p:nvSpPr>
        <p:spPr>
          <a:xfrm>
            <a:off x="8503920" y="205740"/>
            <a:ext cx="899160" cy="7924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小猪</a:t>
            </a:r>
            <a:endParaRPr lang="zh-CN" altLang="en-US" b="1">
              <a:solidFill>
                <a:schemeClr val="accent2"/>
              </a:solidFill>
            </a:endParaRPr>
          </a:p>
        </p:txBody>
      </p:sp>
      <p:sp>
        <p:nvSpPr>
          <p:cNvPr id="7" name="上箭头标注 6"/>
          <p:cNvSpPr/>
          <p:nvPr/>
        </p:nvSpPr>
        <p:spPr>
          <a:xfrm rot="21480000">
            <a:off x="9362440" y="1391920"/>
            <a:ext cx="801370" cy="62865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猪</a:t>
            </a:r>
            <a:endParaRPr lang="zh-CN" altLang="en-US" b="1">
              <a:solidFill>
                <a:schemeClr val="accent2"/>
              </a:solidFill>
            </a:endParaRPr>
          </a:p>
        </p:txBody>
      </p:sp>
      <p:sp>
        <p:nvSpPr>
          <p:cNvPr id="8" name="下箭头标注 7"/>
          <p:cNvSpPr/>
          <p:nvPr/>
        </p:nvSpPr>
        <p:spPr>
          <a:xfrm>
            <a:off x="10378440" y="129540"/>
            <a:ext cx="853440" cy="85344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畜养，饲养</a:t>
            </a:r>
            <a:endParaRPr lang="zh-CN" altLang="en-US" b="1">
              <a:solidFill>
                <a:schemeClr val="accent2"/>
              </a:solidFill>
            </a:endParaRPr>
          </a:p>
        </p:txBody>
      </p:sp>
      <p:sp>
        <p:nvSpPr>
          <p:cNvPr id="9" name="下箭头标注 8"/>
          <p:cNvSpPr/>
          <p:nvPr/>
        </p:nvSpPr>
        <p:spPr>
          <a:xfrm>
            <a:off x="2540" y="1379220"/>
            <a:ext cx="1584325" cy="73152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通</a:t>
            </a:r>
            <a:r>
              <a:rPr lang="en-US" altLang="zh-CN" b="1">
                <a:solidFill>
                  <a:schemeClr val="accent2"/>
                </a:solidFill>
              </a:rPr>
              <a:t>“</a:t>
            </a:r>
            <a:r>
              <a:rPr lang="zh-CN" altLang="en-US" b="1">
                <a:solidFill>
                  <a:schemeClr val="accent2"/>
                </a:solidFill>
              </a:rPr>
              <a:t>毋</a:t>
            </a:r>
            <a:r>
              <a:rPr lang="en-US" altLang="zh-CN" b="1">
                <a:solidFill>
                  <a:schemeClr val="accent2"/>
                </a:solidFill>
              </a:rPr>
              <a:t>”</a:t>
            </a:r>
            <a:r>
              <a:rPr lang="zh-CN" altLang="en-US" b="1">
                <a:solidFill>
                  <a:schemeClr val="accent2"/>
                </a:solidFill>
              </a:rPr>
              <a:t>，不要；错过</a:t>
            </a:r>
            <a:endParaRPr lang="zh-CN" altLang="en-US" b="1">
              <a:solidFill>
                <a:schemeClr val="accent2"/>
              </a:solidFill>
            </a:endParaRPr>
          </a:p>
        </p:txBody>
      </p:sp>
      <p:sp>
        <p:nvSpPr>
          <p:cNvPr id="10" name="上箭头标注 9"/>
          <p:cNvSpPr/>
          <p:nvPr/>
        </p:nvSpPr>
        <p:spPr>
          <a:xfrm>
            <a:off x="8580755" y="2370455"/>
            <a:ext cx="928370" cy="74612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耽误</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18795" y="881380"/>
            <a:ext cx="10835640" cy="4946650"/>
          </a:xfrm>
        </p:spPr>
        <p:txBody>
          <a:bodyPr>
            <a:normAutofit fontScale="30000"/>
          </a:bodyPr>
          <a:p>
            <a:pPr marL="0" indent="0" algn="l">
              <a:buNone/>
            </a:pPr>
            <a:r>
              <a:rPr lang="zh-CN" altLang="en-US" sz="8800" b="1" dirty="0">
                <a:solidFill>
                  <a:srgbClr val="FF0000"/>
                </a:solidFill>
                <a:latin typeface="宋体" panose="02010600030101010101" pitchFamily="2" charset="-122"/>
                <a:ea typeface="宋体" panose="02010600030101010101" pitchFamily="2" charset="-122"/>
                <a:cs typeface="+mn-ea"/>
                <a:sym typeface="+mn-ea"/>
              </a:rPr>
              <a:t>谨庠序</a:t>
            </a:r>
            <a:r>
              <a:rPr lang="zh-CN" altLang="en-US" sz="8800" b="1" dirty="0">
                <a:solidFill>
                  <a:srgbClr val="000000"/>
                </a:solidFill>
                <a:latin typeface="宋体" panose="02010600030101010101" pitchFamily="2" charset="-122"/>
                <a:ea typeface="宋体" panose="02010600030101010101" pitchFamily="2" charset="-122"/>
                <a:cs typeface="+mn-ea"/>
                <a:sym typeface="+mn-ea"/>
              </a:rPr>
              <a:t>之教，</a:t>
            </a:r>
            <a:r>
              <a:rPr lang="zh-CN" altLang="en-US" sz="8800" b="1" dirty="0">
                <a:solidFill>
                  <a:srgbClr val="FF0000"/>
                </a:solidFill>
                <a:latin typeface="宋体" panose="02010600030101010101" pitchFamily="2" charset="-122"/>
                <a:ea typeface="宋体" panose="02010600030101010101" pitchFamily="2" charset="-122"/>
                <a:cs typeface="+mn-ea"/>
                <a:sym typeface="+mn-ea"/>
              </a:rPr>
              <a:t>申</a:t>
            </a:r>
            <a:r>
              <a:rPr lang="zh-CN" altLang="en-US" sz="8800" b="1" dirty="0">
                <a:solidFill>
                  <a:srgbClr val="000000"/>
                </a:solidFill>
                <a:latin typeface="宋体" panose="02010600030101010101" pitchFamily="2" charset="-122"/>
                <a:ea typeface="宋体" panose="02010600030101010101" pitchFamily="2" charset="-122"/>
                <a:cs typeface="+mn-ea"/>
                <a:sym typeface="+mn-ea"/>
              </a:rPr>
              <a:t>之以</a:t>
            </a:r>
            <a:r>
              <a:rPr lang="zh-CN" altLang="en-US" sz="8800" b="1" dirty="0">
                <a:solidFill>
                  <a:srgbClr val="FF0000"/>
                </a:solidFill>
                <a:latin typeface="宋体" panose="02010600030101010101" pitchFamily="2" charset="-122"/>
                <a:ea typeface="宋体" panose="02010600030101010101" pitchFamily="2" charset="-122"/>
                <a:cs typeface="+mn-ea"/>
                <a:sym typeface="+mn-ea"/>
              </a:rPr>
              <a:t>孝悌</a:t>
            </a:r>
            <a:r>
              <a:rPr lang="zh-CN" altLang="en-US" sz="8800" b="1" dirty="0">
                <a:solidFill>
                  <a:srgbClr val="000000"/>
                </a:solidFill>
                <a:latin typeface="宋体" panose="02010600030101010101" pitchFamily="2" charset="-122"/>
                <a:ea typeface="宋体" panose="02010600030101010101" pitchFamily="2" charset="-122"/>
                <a:cs typeface="+mn-ea"/>
                <a:sym typeface="+mn-ea"/>
              </a:rPr>
              <a:t>之</a:t>
            </a:r>
            <a:r>
              <a:rPr lang="zh-CN" altLang="en-US" sz="8800" b="1" dirty="0">
                <a:solidFill>
                  <a:srgbClr val="FF0000"/>
                </a:solidFill>
                <a:latin typeface="宋体" panose="02010600030101010101" pitchFamily="2" charset="-122"/>
                <a:ea typeface="宋体" panose="02010600030101010101" pitchFamily="2" charset="-122"/>
                <a:cs typeface="+mn-ea"/>
                <a:sym typeface="+mn-ea"/>
              </a:rPr>
              <a:t>义</a:t>
            </a:r>
            <a:r>
              <a:rPr lang="zh-CN" altLang="en-US" sz="8800" b="1" dirty="0">
                <a:solidFill>
                  <a:srgbClr val="000000"/>
                </a:solidFill>
                <a:latin typeface="宋体" panose="02010600030101010101" pitchFamily="2" charset="-122"/>
                <a:ea typeface="宋体" panose="02010600030101010101" pitchFamily="2" charset="-122"/>
                <a:cs typeface="+mn-ea"/>
                <a:sym typeface="+mn-ea"/>
              </a:rPr>
              <a:t>，</a:t>
            </a:r>
            <a:r>
              <a:rPr lang="zh-CN" altLang="en-US" sz="8800" b="1" dirty="0">
                <a:solidFill>
                  <a:srgbClr val="FF0000"/>
                </a:solidFill>
                <a:latin typeface="宋体" panose="02010600030101010101" pitchFamily="2" charset="-122"/>
                <a:ea typeface="宋体" panose="02010600030101010101" pitchFamily="2" charset="-122"/>
                <a:cs typeface="+mn-ea"/>
                <a:sym typeface="+mn-ea"/>
              </a:rPr>
              <a:t>颁</a:t>
            </a:r>
            <a:r>
              <a:rPr lang="zh-CN" altLang="en-US" sz="8800" b="1" dirty="0">
                <a:solidFill>
                  <a:srgbClr val="000000"/>
                </a:solidFill>
                <a:latin typeface="宋体" panose="02010600030101010101" pitchFamily="2" charset="-122"/>
                <a:ea typeface="宋体" panose="02010600030101010101" pitchFamily="2" charset="-122"/>
                <a:cs typeface="+mn-ea"/>
                <a:sym typeface="+mn-ea"/>
              </a:rPr>
              <a:t>白者不</a:t>
            </a:r>
            <a:r>
              <a:rPr lang="zh-CN" altLang="en-US" sz="8800" b="1" dirty="0">
                <a:solidFill>
                  <a:srgbClr val="FF0000"/>
                </a:solidFill>
                <a:latin typeface="宋体" panose="02010600030101010101" pitchFamily="2" charset="-122"/>
                <a:ea typeface="宋体" panose="02010600030101010101" pitchFamily="2" charset="-122"/>
                <a:cs typeface="+mn-ea"/>
                <a:sym typeface="+mn-ea"/>
              </a:rPr>
              <a:t>负戴</a:t>
            </a:r>
            <a:r>
              <a:rPr lang="zh-CN" altLang="en-US" sz="8800" b="1" dirty="0">
                <a:solidFill>
                  <a:srgbClr val="000000"/>
                </a:solidFill>
                <a:latin typeface="宋体" panose="02010600030101010101" pitchFamily="2" charset="-122"/>
                <a:ea typeface="宋体" panose="02010600030101010101" pitchFamily="2" charset="-122"/>
                <a:cs typeface="+mn-ea"/>
                <a:sym typeface="+mn-ea"/>
              </a:rPr>
              <a:t>于道路矣。七十者</a:t>
            </a:r>
            <a:endParaRPr lang="zh-CN" altLang="en-US" sz="88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endParaRPr lang="zh-CN" altLang="en-US" sz="88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endParaRPr lang="zh-CN" altLang="en-US" sz="8800" b="1" dirty="0">
              <a:solidFill>
                <a:srgbClr val="000000"/>
              </a:solidFill>
              <a:latin typeface="宋体" panose="02010600030101010101" pitchFamily="2" charset="-122"/>
              <a:ea typeface="宋体" panose="02010600030101010101" pitchFamily="2" charset="-122"/>
              <a:cs typeface="+mn-ea"/>
              <a:sym typeface="+mn-ea"/>
            </a:endParaRPr>
          </a:p>
          <a:p>
            <a:pPr marL="0" indent="0" algn="l">
              <a:buNone/>
            </a:pPr>
            <a:r>
              <a:rPr lang="zh-CN" altLang="en-US" sz="8800" b="1" dirty="0">
                <a:solidFill>
                  <a:srgbClr val="000000"/>
                </a:solidFill>
                <a:latin typeface="宋体" panose="02010600030101010101" pitchFamily="2" charset="-122"/>
                <a:ea typeface="宋体" panose="02010600030101010101" pitchFamily="2" charset="-122"/>
                <a:cs typeface="+mn-ea"/>
                <a:sym typeface="+mn-ea"/>
              </a:rPr>
              <a:t>衣帛食肉，</a:t>
            </a:r>
            <a:r>
              <a:rPr lang="zh-CN" altLang="en-US" sz="8800" b="1" dirty="0">
                <a:solidFill>
                  <a:srgbClr val="FF0000"/>
                </a:solidFill>
                <a:latin typeface="宋体" panose="02010600030101010101" pitchFamily="2" charset="-122"/>
                <a:ea typeface="宋体" panose="02010600030101010101" pitchFamily="2" charset="-122"/>
                <a:cs typeface="+mn-ea"/>
                <a:sym typeface="+mn-ea"/>
              </a:rPr>
              <a:t>黎民</a:t>
            </a:r>
            <a:r>
              <a:rPr lang="zh-CN" altLang="en-US" sz="8800" b="1" dirty="0">
                <a:solidFill>
                  <a:srgbClr val="000000"/>
                </a:solidFill>
                <a:latin typeface="宋体" panose="02010600030101010101" pitchFamily="2" charset="-122"/>
                <a:ea typeface="宋体" panose="02010600030101010101" pitchFamily="2" charset="-122"/>
                <a:cs typeface="+mn-ea"/>
                <a:sym typeface="+mn-ea"/>
              </a:rPr>
              <a:t>不饥不寒，</a:t>
            </a:r>
            <a:r>
              <a:rPr lang="zh-CN" altLang="en-US" sz="8800" b="1" dirty="0">
                <a:latin typeface="宋体" panose="02010600030101010101" pitchFamily="2" charset="-122"/>
                <a:ea typeface="宋体" panose="02010600030101010101" pitchFamily="2" charset="-122"/>
                <a:cs typeface="+mn-ea"/>
                <a:sym typeface="+mn-ea"/>
              </a:rPr>
              <a:t>然而</a:t>
            </a:r>
            <a:r>
              <a:rPr lang="zh-CN" altLang="en-US" sz="8800" b="1" dirty="0">
                <a:solidFill>
                  <a:srgbClr val="000000"/>
                </a:solidFill>
                <a:latin typeface="宋体" panose="02010600030101010101" pitchFamily="2" charset="-122"/>
                <a:ea typeface="宋体" panose="02010600030101010101" pitchFamily="2" charset="-122"/>
                <a:cs typeface="+mn-ea"/>
                <a:sym typeface="+mn-ea"/>
              </a:rPr>
              <a:t>不</a:t>
            </a:r>
            <a:r>
              <a:rPr lang="zh-CN" altLang="en-US" sz="8800" b="1" dirty="0">
                <a:solidFill>
                  <a:srgbClr val="FF0000"/>
                </a:solidFill>
                <a:latin typeface="宋体" panose="02010600030101010101" pitchFamily="2" charset="-122"/>
                <a:ea typeface="宋体" panose="02010600030101010101" pitchFamily="2" charset="-122"/>
                <a:cs typeface="+mn-ea"/>
                <a:sym typeface="+mn-ea"/>
              </a:rPr>
              <a:t>王</a:t>
            </a:r>
            <a:r>
              <a:rPr lang="zh-CN" altLang="en-US" sz="8800" b="1" dirty="0">
                <a:solidFill>
                  <a:srgbClr val="000000"/>
                </a:solidFill>
                <a:latin typeface="宋体" panose="02010600030101010101" pitchFamily="2" charset="-122"/>
                <a:ea typeface="宋体" panose="02010600030101010101" pitchFamily="2" charset="-122"/>
                <a:cs typeface="+mn-ea"/>
                <a:sym typeface="+mn-ea"/>
              </a:rPr>
              <a:t>者，</a:t>
            </a:r>
            <a:r>
              <a:rPr lang="zh-CN" altLang="en-US" sz="8800" b="1" dirty="0">
                <a:latin typeface="宋体" panose="02010600030101010101" pitchFamily="2" charset="-122"/>
                <a:ea typeface="宋体" panose="02010600030101010101" pitchFamily="2" charset="-122"/>
                <a:cs typeface="+mn-ea"/>
                <a:sym typeface="+mn-ea"/>
              </a:rPr>
              <a:t>未之有也</a:t>
            </a:r>
            <a:r>
              <a:rPr lang="zh-CN" altLang="en-US" sz="8800" b="1" dirty="0">
                <a:solidFill>
                  <a:srgbClr val="000000"/>
                </a:solidFill>
                <a:latin typeface="宋体" panose="02010600030101010101" pitchFamily="2" charset="-122"/>
                <a:ea typeface="宋体" panose="02010600030101010101" pitchFamily="2" charset="-122"/>
                <a:cs typeface="+mn-ea"/>
                <a:sym typeface="+mn-ea"/>
              </a:rPr>
              <a:t>。</a:t>
            </a:r>
            <a:endParaRPr lang="zh-CN" altLang="en-US" sz="8800" b="1">
              <a:solidFill>
                <a:srgbClr val="C00000"/>
              </a:solidFill>
              <a:latin typeface="宋体" panose="02010600030101010101" pitchFamily="2" charset="-122"/>
              <a:ea typeface="宋体" panose="02010600030101010101" pitchFamily="2" charset="-122"/>
              <a:sym typeface="+mn-ea"/>
            </a:endParaRPr>
          </a:p>
          <a:p>
            <a:pPr marL="0" indent="0">
              <a:buNone/>
            </a:pPr>
            <a:endParaRPr lang="zh-CN" altLang="en-US" sz="8800" b="1">
              <a:solidFill>
                <a:srgbClr val="C00000"/>
              </a:solidFill>
              <a:latin typeface="宋体" panose="02010600030101010101" pitchFamily="2" charset="-122"/>
              <a:ea typeface="宋体" panose="02010600030101010101" pitchFamily="2" charset="-122"/>
              <a:sym typeface="+mn-ea"/>
            </a:endParaRPr>
          </a:p>
          <a:p>
            <a:pPr marL="0" indent="0">
              <a:buNone/>
            </a:pPr>
            <a:endParaRPr lang="zh-CN" altLang="en-US" sz="3600" b="1">
              <a:solidFill>
                <a:srgbClr val="C00000"/>
              </a:solidFill>
              <a:latin typeface="宋体" panose="02010600030101010101" pitchFamily="2" charset="-122"/>
              <a:ea typeface="宋体" panose="02010600030101010101" pitchFamily="2" charset="-122"/>
              <a:sym typeface="+mn-ea"/>
            </a:endParaRPr>
          </a:p>
          <a:p>
            <a:pPr marL="0" indent="0">
              <a:buNone/>
            </a:pPr>
            <a:endParaRPr lang="zh-CN" altLang="en-US" sz="8000" b="1">
              <a:solidFill>
                <a:srgbClr val="C00000"/>
              </a:solidFill>
              <a:latin typeface="宋体" panose="02010600030101010101" pitchFamily="2" charset="-122"/>
              <a:ea typeface="宋体" panose="02010600030101010101" pitchFamily="2" charset="-122"/>
              <a:sym typeface="+mn-ea"/>
            </a:endParaRPr>
          </a:p>
          <a:p>
            <a:pPr marL="0" indent="0">
              <a:buNone/>
            </a:pPr>
            <a:r>
              <a:rPr lang="zh-CN" altLang="en-US" sz="8000" b="1">
                <a:solidFill>
                  <a:srgbClr val="C00000"/>
                </a:solidFill>
                <a:latin typeface="宋体" panose="02010600030101010101" pitchFamily="2" charset="-122"/>
                <a:ea typeface="宋体" panose="02010600030101010101" pitchFamily="2" charset="-122"/>
                <a:sym typeface="+mn-ea"/>
              </a:rPr>
              <a:t>译文：认真地兴办学校教育，把尊敬父母、敬爱兄长的道理反复讲给百姓听，须发斑白的老人就不会背负或头顶重物在路上行走了。七十岁的人能够穿上丝织品、吃上肉食，百姓没有挨饿受冻的，这样还不能统一天下而称王，是不曾有过的事。</a:t>
            </a:r>
            <a:endParaRPr lang="zh-CN" altLang="en-US" sz="8000"/>
          </a:p>
        </p:txBody>
      </p:sp>
      <p:sp>
        <p:nvSpPr>
          <p:cNvPr id="11" name="下箭头标注 10"/>
          <p:cNvSpPr/>
          <p:nvPr/>
        </p:nvSpPr>
        <p:spPr>
          <a:xfrm>
            <a:off x="91440" y="267335"/>
            <a:ext cx="1127760" cy="67183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认真地做</a:t>
            </a:r>
            <a:endParaRPr lang="zh-CN" altLang="en-US" b="1">
              <a:solidFill>
                <a:schemeClr val="accent2"/>
              </a:solidFill>
            </a:endParaRPr>
          </a:p>
        </p:txBody>
      </p:sp>
      <p:sp>
        <p:nvSpPr>
          <p:cNvPr id="12" name="上箭头标注 11"/>
          <p:cNvSpPr/>
          <p:nvPr/>
        </p:nvSpPr>
        <p:spPr>
          <a:xfrm>
            <a:off x="688340" y="1305560"/>
            <a:ext cx="1172845" cy="868045"/>
          </a:xfrm>
          <a:prstGeom prst="upArrowCallout">
            <a:avLst>
              <a:gd name="adj1" fmla="val 25000"/>
              <a:gd name="adj2" fmla="val 75954"/>
              <a:gd name="adj3" fmla="val 25000"/>
              <a:gd name="adj4" fmla="val 6497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古代的地方学校</a:t>
            </a:r>
            <a:endParaRPr lang="zh-CN" altLang="en-US" b="1">
              <a:solidFill>
                <a:schemeClr val="accent2"/>
              </a:solidFill>
            </a:endParaRPr>
          </a:p>
        </p:txBody>
      </p:sp>
      <p:sp>
        <p:nvSpPr>
          <p:cNvPr id="13" name="下箭头标注 12"/>
          <p:cNvSpPr/>
          <p:nvPr/>
        </p:nvSpPr>
        <p:spPr>
          <a:xfrm>
            <a:off x="2120265" y="220980"/>
            <a:ext cx="1187450" cy="6858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反复陈述</a:t>
            </a:r>
            <a:endParaRPr lang="zh-CN" altLang="en-US" b="1">
              <a:solidFill>
                <a:schemeClr val="accent2"/>
              </a:solidFill>
            </a:endParaRPr>
          </a:p>
        </p:txBody>
      </p:sp>
      <p:sp>
        <p:nvSpPr>
          <p:cNvPr id="14" name="上箭头标注 13"/>
          <p:cNvSpPr/>
          <p:nvPr/>
        </p:nvSpPr>
        <p:spPr>
          <a:xfrm>
            <a:off x="3035935" y="1257300"/>
            <a:ext cx="1492250" cy="77724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尊敬父母；敬爱长兄</a:t>
            </a:r>
            <a:endParaRPr lang="zh-CN" altLang="en-US" b="1">
              <a:solidFill>
                <a:schemeClr val="accent2"/>
              </a:solidFill>
            </a:endParaRPr>
          </a:p>
        </p:txBody>
      </p:sp>
      <p:sp>
        <p:nvSpPr>
          <p:cNvPr id="15" name="下箭头标注 14"/>
          <p:cNvSpPr/>
          <p:nvPr/>
        </p:nvSpPr>
        <p:spPr>
          <a:xfrm>
            <a:off x="4343400" y="160020"/>
            <a:ext cx="777240" cy="7162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道理</a:t>
            </a:r>
            <a:endParaRPr lang="zh-CN" altLang="en-US" b="1">
              <a:solidFill>
                <a:schemeClr val="accent2"/>
              </a:solidFill>
            </a:endParaRPr>
          </a:p>
        </p:txBody>
      </p:sp>
      <p:sp>
        <p:nvSpPr>
          <p:cNvPr id="16" name="上箭头标注 15"/>
          <p:cNvSpPr/>
          <p:nvPr/>
        </p:nvSpPr>
        <p:spPr>
          <a:xfrm>
            <a:off x="4953000" y="1379220"/>
            <a:ext cx="822960" cy="6858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通</a:t>
            </a:r>
            <a:r>
              <a:rPr lang="en-US" altLang="zh-CN" b="1">
                <a:solidFill>
                  <a:schemeClr val="accent2"/>
                </a:solidFill>
              </a:rPr>
              <a:t>“</a:t>
            </a:r>
            <a:r>
              <a:rPr lang="zh-CN" altLang="en-US" b="1">
                <a:solidFill>
                  <a:schemeClr val="accent2"/>
                </a:solidFill>
              </a:rPr>
              <a:t>斑</a:t>
            </a:r>
            <a:r>
              <a:rPr lang="en-US" altLang="zh-CN" b="1">
                <a:solidFill>
                  <a:schemeClr val="accent2"/>
                </a:solidFill>
              </a:rPr>
              <a:t>”</a:t>
            </a:r>
            <a:endParaRPr lang="en-US" altLang="zh-CN" b="1">
              <a:solidFill>
                <a:schemeClr val="accent2"/>
              </a:solidFill>
            </a:endParaRPr>
          </a:p>
        </p:txBody>
      </p:sp>
      <p:sp>
        <p:nvSpPr>
          <p:cNvPr id="17" name="下箭头标注 16"/>
          <p:cNvSpPr/>
          <p:nvPr/>
        </p:nvSpPr>
        <p:spPr>
          <a:xfrm>
            <a:off x="6172200" y="236220"/>
            <a:ext cx="1051560" cy="6400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背负</a:t>
            </a:r>
            <a:endParaRPr lang="zh-CN" altLang="en-US" b="1">
              <a:solidFill>
                <a:schemeClr val="accent2"/>
              </a:solidFill>
            </a:endParaRPr>
          </a:p>
        </p:txBody>
      </p:sp>
      <p:sp>
        <p:nvSpPr>
          <p:cNvPr id="18" name="上箭头标注 17"/>
          <p:cNvSpPr/>
          <p:nvPr/>
        </p:nvSpPr>
        <p:spPr>
          <a:xfrm>
            <a:off x="6385560" y="1396365"/>
            <a:ext cx="1234440" cy="625475"/>
          </a:xfrm>
          <a:prstGeom prst="upArrowCallout">
            <a:avLst>
              <a:gd name="adj1" fmla="val 25000"/>
              <a:gd name="adj2" fmla="val 56649"/>
              <a:gd name="adj3" fmla="val 25000"/>
              <a:gd name="adj4" fmla="val 6497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顶在头上</a:t>
            </a:r>
            <a:endParaRPr lang="zh-CN" altLang="en-US" b="1">
              <a:solidFill>
                <a:schemeClr val="accent2"/>
              </a:solidFill>
            </a:endParaRPr>
          </a:p>
        </p:txBody>
      </p:sp>
      <p:sp>
        <p:nvSpPr>
          <p:cNvPr id="19" name="上箭头标注 18"/>
          <p:cNvSpPr/>
          <p:nvPr/>
        </p:nvSpPr>
        <p:spPr>
          <a:xfrm>
            <a:off x="2011680" y="2689860"/>
            <a:ext cx="914400" cy="7620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百姓</a:t>
            </a:r>
            <a:endParaRPr lang="zh-CN" altLang="en-US" b="1">
              <a:solidFill>
                <a:schemeClr val="accent2"/>
              </a:solidFill>
            </a:endParaRPr>
          </a:p>
        </p:txBody>
      </p:sp>
      <p:sp>
        <p:nvSpPr>
          <p:cNvPr id="20" name="上箭头标注 19"/>
          <p:cNvSpPr/>
          <p:nvPr/>
        </p:nvSpPr>
        <p:spPr>
          <a:xfrm>
            <a:off x="5242560" y="2827020"/>
            <a:ext cx="883920" cy="74676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动词，为王</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blinds(horizontal)">
                                      <p:cBhvr>
                                        <p:cTn id="5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思考</a:t>
            </a:r>
            <a:r>
              <a:rPr lang="en-US" altLang="zh-CN" b="1"/>
              <a:t>4</a:t>
            </a:r>
            <a:r>
              <a:rPr lang="zh-CN" altLang="en-US" b="1"/>
              <a:t>：</a:t>
            </a:r>
            <a:endParaRPr lang="zh-CN" altLang="en-US" b="1"/>
          </a:p>
        </p:txBody>
      </p:sp>
      <p:sp>
        <p:nvSpPr>
          <p:cNvPr id="3" name="内容占位符 2"/>
          <p:cNvSpPr>
            <a:spLocks noGrp="1"/>
          </p:cNvSpPr>
          <p:nvPr>
            <p:ph idx="1"/>
          </p:nvPr>
        </p:nvSpPr>
        <p:spPr/>
        <p:txBody>
          <a:bodyPr>
            <a:normAutofit fontScale="90000"/>
          </a:bodyPr>
          <a:p>
            <a:r>
              <a:rPr lang="en-US" altLang="zh-CN" b="1">
                <a:sym typeface="+mn-ea"/>
              </a:rPr>
              <a:t>1.</a:t>
            </a:r>
            <a:r>
              <a:rPr lang="zh-CN" altLang="en-US" b="1">
                <a:sym typeface="+mn-ea"/>
              </a:rPr>
              <a:t>孟子都提出了哪些措施？</a:t>
            </a:r>
            <a:endParaRPr lang="zh-CN" altLang="en-US" b="1"/>
          </a:p>
          <a:p>
            <a:r>
              <a:rPr lang="zh-CN" altLang="en-US" b="1">
                <a:solidFill>
                  <a:srgbClr val="FF0000"/>
                </a:solidFill>
                <a:sym typeface="+mn-ea"/>
              </a:rPr>
              <a:t>五亩之宅，树之以桑；鸡豚狗彘之畜，无失其时；百亩之田，勿夺其时；谨庠序之教，申之以孝悌之义。</a:t>
            </a:r>
            <a:endParaRPr lang="zh-CN" altLang="en-US" b="1">
              <a:solidFill>
                <a:srgbClr val="FF0000"/>
              </a:solidFill>
              <a:sym typeface="+mn-ea"/>
            </a:endParaRPr>
          </a:p>
          <a:p>
            <a:r>
              <a:rPr lang="en-US" altLang="zh-CN" b="1">
                <a:sym typeface="+mn-ea"/>
              </a:rPr>
              <a:t>2.</a:t>
            </a:r>
            <a:r>
              <a:rPr lang="zh-CN" altLang="en-US" b="1">
                <a:sym typeface="+mn-ea"/>
              </a:rPr>
              <a:t>这些措施都有什么效果？</a:t>
            </a:r>
            <a:endParaRPr lang="zh-CN" altLang="en-US" b="1"/>
          </a:p>
          <a:p>
            <a:r>
              <a:rPr lang="zh-CN" altLang="en-US" b="1">
                <a:solidFill>
                  <a:srgbClr val="FF0000"/>
                </a:solidFill>
                <a:sym typeface="+mn-ea"/>
              </a:rPr>
              <a:t>五十者可以衣帛矣；鸡豚狗彘之畜，无失其时；数口之家可以无饥矣；颁白者不负戴于道路矣。王道之成也。</a:t>
            </a:r>
            <a:endParaRPr lang="zh-CN" altLang="en-US" b="1">
              <a:solidFill>
                <a:srgbClr val="FF0000"/>
              </a:solidFill>
              <a:sym typeface="+mn-ea"/>
            </a:endParaRPr>
          </a:p>
          <a:p>
            <a:r>
              <a:rPr lang="en-US" altLang="zh-CN" b="1">
                <a:sym typeface="+mn-ea"/>
              </a:rPr>
              <a:t>3.</a:t>
            </a:r>
            <a:r>
              <a:rPr lang="zh-CN" altLang="en-US" b="1">
                <a:sym typeface="+mn-ea"/>
              </a:rPr>
              <a:t>这一部分用了很多排比句，有什么作用？</a:t>
            </a:r>
            <a:endParaRPr lang="zh-CN" altLang="en-US" b="1"/>
          </a:p>
          <a:p>
            <a:r>
              <a:rPr lang="zh-CN" altLang="en-US" b="1">
                <a:solidFill>
                  <a:srgbClr val="FF0000"/>
                </a:solidFill>
                <a:sym typeface="+mn-ea"/>
              </a:rPr>
              <a:t>使得文章感情强烈，气势充沛，增加了文章的说服力和感染力。作者在这些排比句</a:t>
            </a:r>
            <a:r>
              <a:rPr lang="zh-CN" altLang="en-US" b="1">
                <a:solidFill>
                  <a:srgbClr val="FF0000"/>
                </a:solidFill>
                <a:sym typeface="+mn-ea"/>
              </a:rPr>
              <a:t>里，把自己的主张层层铺叙，渲染得有声有色，为梁惠王展现了一幅美好的前景。</a:t>
            </a:r>
            <a:endParaRPr lang="zh-CN" altLang="en-US" b="1">
              <a:solidFill>
                <a:srgbClr val="FF0000"/>
              </a:solidFill>
              <a:sym typeface="+mn-ea"/>
            </a:endParaRPr>
          </a:p>
          <a:p>
            <a:endParaRPr lang="zh-CN" altLang="en-US"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rcRect/>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b="1">
                <a:sym typeface="+mn-ea"/>
              </a:rPr>
              <a:t>孟子生平及孟子思想简介</a:t>
            </a:r>
            <a:endParaRPr lang="zh-CN" altLang="en-US" b="1"/>
          </a:p>
        </p:txBody>
      </p:sp>
      <p:sp>
        <p:nvSpPr>
          <p:cNvPr id="3" name="内容占位符 2"/>
          <p:cNvSpPr>
            <a:spLocks noGrp="1"/>
          </p:cNvSpPr>
          <p:nvPr>
            <p:ph sz="half" idx="1"/>
          </p:nvPr>
        </p:nvSpPr>
        <p:spPr>
          <a:xfrm>
            <a:off x="703580" y="1417955"/>
            <a:ext cx="6142355" cy="4831080"/>
          </a:xfrm>
        </p:spPr>
        <p:txBody>
          <a:bodyPr/>
          <a:p>
            <a:pPr marL="0" indent="0">
              <a:buNone/>
            </a:pPr>
            <a:r>
              <a:rPr lang="zh-CN" altLang="en-US">
                <a:latin typeface="宋体" panose="02010600030101010101" pitchFamily="2" charset="-122"/>
                <a:ea typeface="宋体" panose="02010600030101010101" pitchFamily="2" charset="-122"/>
              </a:rPr>
              <a:t>孟子（约前372年——前289年），名</a:t>
            </a:r>
            <a:r>
              <a:rPr lang="zh-CN" altLang="en-US" b="1">
                <a:solidFill>
                  <a:srgbClr val="FF0000"/>
                </a:solidFill>
                <a:latin typeface="宋体" panose="02010600030101010101" pitchFamily="2" charset="-122"/>
                <a:ea typeface="宋体" panose="02010600030101010101" pitchFamily="2" charset="-122"/>
              </a:rPr>
              <a:t>轲</a:t>
            </a:r>
            <a:r>
              <a:rPr lang="zh-CN" altLang="en-US">
                <a:latin typeface="宋体" panose="02010600030101010101" pitchFamily="2" charset="-122"/>
                <a:ea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rPr>
              <a:t>字子舆</a:t>
            </a:r>
            <a:r>
              <a:rPr lang="zh-CN" altLang="en-US">
                <a:latin typeface="宋体" panose="02010600030101010101" pitchFamily="2" charset="-122"/>
                <a:ea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rPr>
              <a:t>战国邹（今山东邹县）人</a:t>
            </a:r>
            <a:r>
              <a:rPr lang="zh-CN" altLang="en-US">
                <a:latin typeface="宋体" panose="02010600030101010101" pitchFamily="2" charset="-122"/>
                <a:ea typeface="宋体" panose="02010600030101010101" pitchFamily="2" charset="-122"/>
              </a:rPr>
              <a:t>，生于战国前期，鲁国贵族孟孙氏的后代。孟子是战国时期伟大的</a:t>
            </a:r>
            <a:r>
              <a:rPr lang="zh-CN" altLang="en-US" b="1">
                <a:solidFill>
                  <a:srgbClr val="FF0000"/>
                </a:solidFill>
                <a:latin typeface="宋体" panose="02010600030101010101" pitchFamily="2" charset="-122"/>
                <a:ea typeface="宋体" panose="02010600030101010101" pitchFamily="2" charset="-122"/>
              </a:rPr>
              <a:t>思想家、教育家，儒家学派的代表人物。与孔子并称“孔孟”，并被尊称为</a:t>
            </a:r>
            <a:r>
              <a:rPr lang="en-US" altLang="zh-CN" b="1">
                <a:solidFill>
                  <a:srgbClr val="FF0000"/>
                </a:solidFill>
                <a:latin typeface="宋体" panose="02010600030101010101" pitchFamily="2" charset="-122"/>
                <a:ea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rPr>
              <a:t>亚圣</a:t>
            </a:r>
            <a:r>
              <a:rPr lang="en-US" altLang="zh-CN" b="1">
                <a:solidFill>
                  <a:srgbClr val="FF0000"/>
                </a:solidFill>
                <a:latin typeface="宋体" panose="02010600030101010101" pitchFamily="2" charset="-122"/>
                <a:ea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rPr>
              <a:t>。</a:t>
            </a:r>
            <a:r>
              <a:rPr lang="zh-CN" altLang="en-US">
                <a:latin typeface="宋体" panose="02010600030101010101" pitchFamily="2" charset="-122"/>
                <a:ea typeface="宋体" panose="02010600030101010101" pitchFamily="2" charset="-122"/>
              </a:rPr>
              <a:t>《孟子》是记录孟子</a:t>
            </a:r>
            <a:r>
              <a:rPr lang="zh-CN" altLang="en-US" b="1">
                <a:solidFill>
                  <a:srgbClr val="FF0000"/>
                </a:solidFill>
                <a:latin typeface="宋体" panose="02010600030101010101" pitchFamily="2" charset="-122"/>
                <a:ea typeface="宋体" panose="02010600030101010101" pitchFamily="2" charset="-122"/>
              </a:rPr>
              <a:t>仁政</a:t>
            </a:r>
            <a:r>
              <a:rPr lang="zh-CN" altLang="en-US">
                <a:latin typeface="宋体" panose="02010600030101010101" pitchFamily="2" charset="-122"/>
                <a:ea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rPr>
              <a:t>民贵君轻</a:t>
            </a:r>
            <a:r>
              <a:rPr lang="zh-CN" altLang="en-US">
                <a:latin typeface="宋体" panose="02010600030101010101" pitchFamily="2" charset="-122"/>
                <a:ea typeface="宋体" panose="02010600030101010101" pitchFamily="2" charset="-122"/>
              </a:rPr>
              <a:t>思想及其言行的一部著作。</a:t>
            </a:r>
            <a:endParaRPr lang="zh-CN" altLang="en-US">
              <a:latin typeface="宋体" panose="02010600030101010101" pitchFamily="2" charset="-122"/>
              <a:ea typeface="宋体" panose="02010600030101010101" pitchFamily="2" charset="-122"/>
            </a:endParaRPr>
          </a:p>
        </p:txBody>
      </p:sp>
      <p:pic>
        <p:nvPicPr>
          <p:cNvPr id="3080" name="内容占位符 3079" descr="222"/>
          <p:cNvPicPr>
            <a:picLocks noChangeAspect="1"/>
          </p:cNvPicPr>
          <p:nvPr>
            <p:ph sz="half" idx="2"/>
          </p:nvPr>
        </p:nvPicPr>
        <p:blipFill>
          <a:blip r:embed="rId2"/>
          <a:stretch>
            <a:fillRect/>
          </a:stretch>
        </p:blipFill>
        <p:spPr>
          <a:xfrm>
            <a:off x="7249795" y="1295400"/>
            <a:ext cx="3536950" cy="46609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4995" y="165100"/>
            <a:ext cx="11002645" cy="5951220"/>
          </a:xfrm>
        </p:spPr>
        <p:txBody>
          <a:bodyPr>
            <a:normAutofit fontScale="60000"/>
          </a:bodyPr>
          <a:p>
            <a:pPr marL="342900" indent="-342900" algn="l" fontAlgn="base">
              <a:buClr>
                <a:srgbClr val="000000"/>
              </a:buClr>
              <a:buNone/>
            </a:pPr>
            <a:endParaRPr lang="zh-CN" altLang="en-US"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r>
              <a:rPr lang="zh-CN" altLang="en-US" sz="4000" b="1" dirty="0">
                <a:solidFill>
                  <a:srgbClr val="000000"/>
                </a:solidFill>
                <a:latin typeface="宋体" panose="02010600030101010101" pitchFamily="2" charset="-122"/>
                <a:ea typeface="宋体" panose="02010600030101010101" pitchFamily="2" charset="-122"/>
                <a:cs typeface="+mn-ea"/>
                <a:sym typeface="+mn-ea"/>
              </a:rPr>
              <a:t>狗彘</a:t>
            </a:r>
            <a:r>
              <a:rPr lang="zh-CN" altLang="en-US" sz="4000" b="1" dirty="0">
                <a:solidFill>
                  <a:srgbClr val="FF0000"/>
                </a:solidFill>
                <a:latin typeface="宋体" panose="02010600030101010101" pitchFamily="2" charset="-122"/>
                <a:ea typeface="宋体" panose="02010600030101010101" pitchFamily="2" charset="-122"/>
                <a:cs typeface="+mn-ea"/>
                <a:sym typeface="+mn-ea"/>
              </a:rPr>
              <a:t>食</a:t>
            </a:r>
            <a:r>
              <a:rPr lang="zh-CN" altLang="en-US" sz="4000" b="1" dirty="0">
                <a:solidFill>
                  <a:srgbClr val="000000"/>
                </a:solidFill>
                <a:latin typeface="宋体" panose="02010600030101010101" pitchFamily="2" charset="-122"/>
                <a:ea typeface="宋体" panose="02010600030101010101" pitchFamily="2" charset="-122"/>
                <a:cs typeface="+mn-ea"/>
                <a:sym typeface="+mn-ea"/>
              </a:rPr>
              <a:t>人</a:t>
            </a:r>
            <a:r>
              <a:rPr lang="zh-CN" altLang="en-US" sz="4000" b="1" dirty="0">
                <a:solidFill>
                  <a:srgbClr val="FF0000"/>
                </a:solidFill>
                <a:latin typeface="宋体" panose="02010600030101010101" pitchFamily="2" charset="-122"/>
                <a:ea typeface="宋体" panose="02010600030101010101" pitchFamily="2" charset="-122"/>
                <a:cs typeface="+mn-ea"/>
                <a:sym typeface="+mn-ea"/>
              </a:rPr>
              <a:t>食</a:t>
            </a:r>
            <a:r>
              <a:rPr lang="zh-CN" altLang="en-US" sz="4000" b="1" dirty="0">
                <a:solidFill>
                  <a:srgbClr val="000000"/>
                </a:solidFill>
                <a:latin typeface="宋体" panose="02010600030101010101" pitchFamily="2" charset="-122"/>
                <a:ea typeface="宋体" panose="02010600030101010101" pitchFamily="2" charset="-122"/>
                <a:cs typeface="+mn-ea"/>
                <a:sym typeface="+mn-ea"/>
              </a:rPr>
              <a:t>而不知</a:t>
            </a:r>
            <a:r>
              <a:rPr lang="zh-CN" altLang="en-US" sz="4000" b="1" dirty="0">
                <a:solidFill>
                  <a:srgbClr val="FF0000"/>
                </a:solidFill>
                <a:latin typeface="宋体" panose="02010600030101010101" pitchFamily="2" charset="-122"/>
                <a:ea typeface="宋体" panose="02010600030101010101" pitchFamily="2" charset="-122"/>
                <a:cs typeface="+mn-ea"/>
                <a:sym typeface="+mn-ea"/>
              </a:rPr>
              <a:t>检</a:t>
            </a:r>
            <a:r>
              <a:rPr lang="zh-CN" altLang="en-US" sz="4000" b="1" dirty="0">
                <a:solidFill>
                  <a:srgbClr val="000000"/>
                </a:solidFill>
                <a:latin typeface="宋体" panose="02010600030101010101" pitchFamily="2" charset="-122"/>
                <a:ea typeface="宋体" panose="02010600030101010101" pitchFamily="2" charset="-122"/>
                <a:cs typeface="+mn-ea"/>
                <a:sym typeface="+mn-ea"/>
              </a:rPr>
              <a:t>，</a:t>
            </a:r>
            <a:r>
              <a:rPr lang="zh-CN" altLang="en-US" sz="4000" b="1" dirty="0">
                <a:solidFill>
                  <a:srgbClr val="FF0000"/>
                </a:solidFill>
                <a:latin typeface="宋体" panose="02010600030101010101" pitchFamily="2" charset="-122"/>
                <a:ea typeface="宋体" panose="02010600030101010101" pitchFamily="2" charset="-122"/>
                <a:cs typeface="+mn-ea"/>
                <a:sym typeface="+mn-ea"/>
              </a:rPr>
              <a:t>涂</a:t>
            </a:r>
            <a:r>
              <a:rPr lang="zh-CN" altLang="en-US" sz="4000" b="1" dirty="0">
                <a:solidFill>
                  <a:srgbClr val="000000"/>
                </a:solidFill>
                <a:latin typeface="宋体" panose="02010600030101010101" pitchFamily="2" charset="-122"/>
                <a:ea typeface="宋体" panose="02010600030101010101" pitchFamily="2" charset="-122"/>
                <a:cs typeface="+mn-ea"/>
                <a:sym typeface="+mn-ea"/>
              </a:rPr>
              <a:t>有饿</a:t>
            </a:r>
            <a:r>
              <a:rPr lang="zh-CN" altLang="en-US" sz="4000" b="1" dirty="0">
                <a:solidFill>
                  <a:srgbClr val="FF0000"/>
                </a:solidFill>
                <a:latin typeface="宋体" panose="02010600030101010101" pitchFamily="2" charset="-122"/>
                <a:ea typeface="宋体" panose="02010600030101010101" pitchFamily="2" charset="-122"/>
                <a:cs typeface="+mn-ea"/>
                <a:sym typeface="+mn-ea"/>
              </a:rPr>
              <a:t>殍</a:t>
            </a:r>
            <a:r>
              <a:rPr lang="zh-CN" altLang="en-US" sz="4000" b="1" dirty="0">
                <a:solidFill>
                  <a:srgbClr val="000000"/>
                </a:solidFill>
                <a:latin typeface="宋体" panose="02010600030101010101" pitchFamily="2" charset="-122"/>
                <a:ea typeface="宋体" panose="02010600030101010101" pitchFamily="2" charset="-122"/>
                <a:cs typeface="+mn-ea"/>
                <a:sym typeface="+mn-ea"/>
              </a:rPr>
              <a:t>而不知</a:t>
            </a:r>
            <a:r>
              <a:rPr lang="zh-CN" altLang="en-US" sz="4000" b="1" dirty="0">
                <a:solidFill>
                  <a:srgbClr val="FF0000"/>
                </a:solidFill>
                <a:latin typeface="宋体" panose="02010600030101010101" pitchFamily="2" charset="-122"/>
                <a:ea typeface="宋体" panose="02010600030101010101" pitchFamily="2" charset="-122"/>
                <a:cs typeface="+mn-ea"/>
                <a:sym typeface="+mn-ea"/>
              </a:rPr>
              <a:t>发</a:t>
            </a:r>
            <a:r>
              <a:rPr lang="zh-CN" altLang="en-US" sz="4000" b="1" dirty="0">
                <a:solidFill>
                  <a:srgbClr val="000000"/>
                </a:solidFill>
                <a:latin typeface="宋体" panose="02010600030101010101" pitchFamily="2" charset="-122"/>
                <a:ea typeface="宋体" panose="02010600030101010101" pitchFamily="2" charset="-122"/>
                <a:cs typeface="+mn-ea"/>
                <a:sym typeface="+mn-ea"/>
              </a:rPr>
              <a:t>。人死</a:t>
            </a:r>
            <a:r>
              <a:rPr lang="zh-CN" altLang="en-US" sz="4000" dirty="0">
                <a:solidFill>
                  <a:srgbClr val="000000"/>
                </a:solidFill>
                <a:latin typeface="宋体" panose="02010600030101010101" pitchFamily="2" charset="-122"/>
                <a:ea typeface="宋体" panose="02010600030101010101" pitchFamily="2" charset="-122"/>
                <a:cs typeface="+mn-ea"/>
                <a:sym typeface="+mn-ea"/>
              </a:rPr>
              <a:t>，</a:t>
            </a:r>
            <a:r>
              <a:rPr lang="zh-CN" altLang="en-US" sz="4000" dirty="0">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rPr>
              <a:t>则</a:t>
            </a:r>
            <a:r>
              <a:rPr lang="zh-CN" altLang="en-US" sz="4000" b="1" dirty="0">
                <a:solidFill>
                  <a:srgbClr val="000000"/>
                </a:solidFill>
                <a:latin typeface="宋体" panose="02010600030101010101" pitchFamily="2" charset="-122"/>
                <a:ea typeface="宋体" panose="02010600030101010101" pitchFamily="2" charset="-122"/>
                <a:cs typeface="+mn-ea"/>
                <a:sym typeface="+mn-ea"/>
              </a:rPr>
              <a:t>曰：‘非我也，</a:t>
            </a:r>
            <a:endParaRPr lang="zh-CN" altLang="en-US" sz="4000"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sz="4000" b="1" dirty="0">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r>
              <a:rPr lang="zh-CN" altLang="en-US" sz="4000" b="1" dirty="0">
                <a:solidFill>
                  <a:srgbClr val="FF0000"/>
                </a:solidFill>
                <a:latin typeface="宋体" panose="02010600030101010101" pitchFamily="2" charset="-122"/>
                <a:ea typeface="宋体" panose="02010600030101010101" pitchFamily="2" charset="-122"/>
                <a:cs typeface="+mn-ea"/>
                <a:sym typeface="+mn-ea"/>
              </a:rPr>
              <a:t>岁</a:t>
            </a:r>
            <a:r>
              <a:rPr lang="zh-CN" altLang="en-US" sz="4000" b="1" dirty="0">
                <a:solidFill>
                  <a:srgbClr val="000000"/>
                </a:solidFill>
                <a:latin typeface="宋体" panose="02010600030101010101" pitchFamily="2" charset="-122"/>
                <a:ea typeface="宋体" panose="02010600030101010101" pitchFamily="2" charset="-122"/>
                <a:cs typeface="+mn-ea"/>
                <a:sym typeface="+mn-ea"/>
              </a:rPr>
              <a:t>也。’</a:t>
            </a:r>
            <a:r>
              <a:rPr lang="zh-CN" altLang="en-US" sz="4000" b="1" dirty="0">
                <a:solidFill>
                  <a:srgbClr val="FF0000"/>
                </a:solidFill>
                <a:latin typeface="宋体" panose="02010600030101010101" pitchFamily="2" charset="-122"/>
                <a:ea typeface="宋体" panose="02010600030101010101" pitchFamily="2" charset="-122"/>
                <a:cs typeface="+mn-ea"/>
                <a:sym typeface="+mn-ea"/>
              </a:rPr>
              <a:t>是</a:t>
            </a:r>
            <a:r>
              <a:rPr lang="zh-CN" altLang="en-US" sz="4000" b="1" dirty="0">
                <a:solidFill>
                  <a:srgbClr val="000000"/>
                </a:solidFill>
                <a:latin typeface="宋体" panose="02010600030101010101" pitchFamily="2" charset="-122"/>
                <a:ea typeface="宋体" panose="02010600030101010101" pitchFamily="2" charset="-122"/>
                <a:cs typeface="+mn-ea"/>
                <a:sym typeface="+mn-ea"/>
              </a:rPr>
              <a:t>何</a:t>
            </a:r>
            <a:r>
              <a:rPr lang="zh-CN" altLang="en-US" sz="4000" b="1" dirty="0">
                <a:solidFill>
                  <a:srgbClr val="FF0000"/>
                </a:solidFill>
                <a:latin typeface="宋体" panose="02010600030101010101" pitchFamily="2" charset="-122"/>
                <a:ea typeface="宋体" panose="02010600030101010101" pitchFamily="2" charset="-122"/>
                <a:cs typeface="+mn-ea"/>
                <a:sym typeface="+mn-ea"/>
              </a:rPr>
              <a:t>异</a:t>
            </a:r>
            <a:r>
              <a:rPr lang="zh-CN" altLang="en-US" sz="4000" b="1" dirty="0">
                <a:solidFill>
                  <a:srgbClr val="000000"/>
                </a:solidFill>
                <a:latin typeface="宋体" panose="02010600030101010101" pitchFamily="2" charset="-122"/>
                <a:ea typeface="宋体" panose="02010600030101010101" pitchFamily="2" charset="-122"/>
                <a:cs typeface="+mn-ea"/>
                <a:sym typeface="+mn-ea"/>
              </a:rPr>
              <a:t>于刺人而杀之，曰：‘非我也，</a:t>
            </a:r>
            <a:r>
              <a:rPr lang="zh-CN" altLang="en-US" sz="4000" b="1" dirty="0">
                <a:solidFill>
                  <a:srgbClr val="FF0000"/>
                </a:solidFill>
                <a:latin typeface="宋体" panose="02010600030101010101" pitchFamily="2" charset="-122"/>
                <a:ea typeface="宋体" panose="02010600030101010101" pitchFamily="2" charset="-122"/>
                <a:cs typeface="+mn-ea"/>
                <a:sym typeface="+mn-ea"/>
              </a:rPr>
              <a:t>兵</a:t>
            </a:r>
            <a:r>
              <a:rPr lang="zh-CN" altLang="en-US" sz="4000" b="1" dirty="0">
                <a:solidFill>
                  <a:srgbClr val="000000"/>
                </a:solidFill>
                <a:latin typeface="宋体" panose="02010600030101010101" pitchFamily="2" charset="-122"/>
                <a:ea typeface="宋体" panose="02010600030101010101" pitchFamily="2" charset="-122"/>
                <a:cs typeface="+mn-ea"/>
                <a:sym typeface="+mn-ea"/>
              </a:rPr>
              <a:t>也。’王无</a:t>
            </a:r>
            <a:r>
              <a:rPr lang="zh-CN" altLang="en-US" sz="4000" b="1" dirty="0">
                <a:solidFill>
                  <a:srgbClr val="FF0000"/>
                </a:solidFill>
                <a:latin typeface="宋体" panose="02010600030101010101" pitchFamily="2" charset="-122"/>
                <a:ea typeface="宋体" panose="02010600030101010101" pitchFamily="2" charset="-122"/>
                <a:cs typeface="+mn-ea"/>
                <a:sym typeface="+mn-ea"/>
              </a:rPr>
              <a:t>罪</a:t>
            </a:r>
            <a:r>
              <a:rPr lang="zh-CN" altLang="en-US" sz="4000" b="1" dirty="0">
                <a:solidFill>
                  <a:srgbClr val="000000"/>
                </a:solidFill>
                <a:latin typeface="宋体" panose="02010600030101010101" pitchFamily="2" charset="-122"/>
                <a:ea typeface="宋体" panose="02010600030101010101" pitchFamily="2" charset="-122"/>
                <a:cs typeface="+mn-ea"/>
                <a:sym typeface="+mn-ea"/>
              </a:rPr>
              <a:t>岁，</a:t>
            </a:r>
            <a:endParaRPr lang="zh-CN" altLang="en-US" sz="4000"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sz="4000" b="1" dirty="0">
              <a:solidFill>
                <a:srgbClr val="000000"/>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r>
              <a:rPr lang="zh-CN" altLang="en-US" sz="4000" b="1" dirty="0">
                <a:solidFill>
                  <a:srgbClr val="FF0000"/>
                </a:solidFill>
                <a:latin typeface="宋体" panose="02010600030101010101" pitchFamily="2" charset="-122"/>
                <a:ea typeface="宋体" panose="02010600030101010101" pitchFamily="2" charset="-122"/>
                <a:cs typeface="+mn-ea"/>
                <a:sym typeface="+mn-ea"/>
              </a:rPr>
              <a:t>斯</a:t>
            </a:r>
            <a:r>
              <a:rPr lang="zh-CN" altLang="en-US" sz="4000" b="1" dirty="0">
                <a:solidFill>
                  <a:srgbClr val="000000"/>
                </a:solidFill>
                <a:latin typeface="宋体" panose="02010600030101010101" pitchFamily="2" charset="-122"/>
                <a:ea typeface="宋体" panose="02010600030101010101" pitchFamily="2" charset="-122"/>
                <a:cs typeface="+mn-ea"/>
                <a:sym typeface="+mn-ea"/>
              </a:rPr>
              <a:t>天下之民</a:t>
            </a:r>
            <a:r>
              <a:rPr lang="zh-CN" altLang="en-US" sz="4000" b="1" dirty="0">
                <a:solidFill>
                  <a:srgbClr val="FF0000"/>
                </a:solidFill>
                <a:latin typeface="宋体" panose="02010600030101010101" pitchFamily="2" charset="-122"/>
                <a:ea typeface="宋体" panose="02010600030101010101" pitchFamily="2" charset="-122"/>
                <a:cs typeface="+mn-ea"/>
                <a:sym typeface="+mn-ea"/>
              </a:rPr>
              <a:t>至焉</a:t>
            </a:r>
            <a:r>
              <a:rPr lang="zh-CN" altLang="en-US" sz="4000" b="1" dirty="0">
                <a:solidFill>
                  <a:srgbClr val="000000"/>
                </a:solidFill>
                <a:latin typeface="宋体" panose="02010600030101010101" pitchFamily="2" charset="-122"/>
                <a:ea typeface="宋体" panose="02010600030101010101" pitchFamily="2" charset="-122"/>
                <a:cs typeface="+mn-ea"/>
                <a:sym typeface="+mn-ea"/>
              </a:rPr>
              <a:t>。”</a:t>
            </a:r>
            <a:endParaRPr lang="zh-CN" altLang="en-US" sz="4000" b="1"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sz="4000"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b="1" kern="1200" dirty="0">
              <a:solidFill>
                <a:srgbClr val="0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endParaRPr lang="zh-CN" altLang="en-US" b="1" dirty="0">
              <a:solidFill>
                <a:srgbClr val="C00000"/>
              </a:solidFill>
              <a:latin typeface="宋体" panose="02010600030101010101" pitchFamily="2" charset="-122"/>
              <a:ea typeface="宋体" panose="02010600030101010101" pitchFamily="2" charset="-122"/>
              <a:cs typeface="+mn-ea"/>
              <a:sym typeface="+mn-ea"/>
            </a:endParaRPr>
          </a:p>
          <a:p>
            <a:pPr marL="342900" indent="-342900" algn="l" fontAlgn="base">
              <a:buClr>
                <a:srgbClr val="000000"/>
              </a:buClr>
              <a:buNone/>
            </a:pPr>
            <a:r>
              <a:rPr lang="zh-CN" altLang="en-US" b="1" dirty="0">
                <a:solidFill>
                  <a:srgbClr val="C00000"/>
                </a:solidFill>
                <a:latin typeface="宋体" panose="02010600030101010101" pitchFamily="2" charset="-122"/>
                <a:ea typeface="宋体" panose="02010600030101010101" pitchFamily="2" charset="-122"/>
                <a:cs typeface="+mn-ea"/>
                <a:sym typeface="+mn-ea"/>
              </a:rPr>
              <a:t>译文：贵族家的猪狗吃人所吃的食物，不知道制止；道路上有饿死的人，不知道开仓赈济。百姓死了，就说：</a:t>
            </a:r>
            <a:r>
              <a:rPr lang="en-US" altLang="zh-CN" b="1" dirty="0">
                <a:solidFill>
                  <a:srgbClr val="C00000"/>
                </a:solidFill>
                <a:latin typeface="宋体" panose="02010600030101010101" pitchFamily="2" charset="-122"/>
                <a:ea typeface="宋体" panose="02010600030101010101" pitchFamily="2" charset="-122"/>
                <a:cs typeface="+mn-ea"/>
                <a:sym typeface="+mn-ea"/>
              </a:rPr>
              <a:t>‘</a:t>
            </a:r>
            <a:r>
              <a:rPr lang="zh-CN" altLang="en-US" b="1" dirty="0">
                <a:solidFill>
                  <a:srgbClr val="C00000"/>
                </a:solidFill>
                <a:latin typeface="宋体" panose="02010600030101010101" pitchFamily="2" charset="-122"/>
                <a:ea typeface="宋体" panose="02010600030101010101" pitchFamily="2" charset="-122"/>
                <a:cs typeface="+mn-ea"/>
                <a:sym typeface="+mn-ea"/>
              </a:rPr>
              <a:t>这不是我的过错，是因为年成不好。</a:t>
            </a:r>
            <a:r>
              <a:rPr lang="en-US" altLang="zh-CN" b="1" dirty="0">
                <a:solidFill>
                  <a:srgbClr val="C00000"/>
                </a:solidFill>
                <a:latin typeface="宋体" panose="02010600030101010101" pitchFamily="2" charset="-122"/>
                <a:ea typeface="宋体" panose="02010600030101010101" pitchFamily="2" charset="-122"/>
                <a:cs typeface="+mn-ea"/>
                <a:sym typeface="+mn-ea"/>
              </a:rPr>
              <a:t>’</a:t>
            </a:r>
            <a:r>
              <a:rPr lang="zh-CN" altLang="en-US" b="1" dirty="0">
                <a:solidFill>
                  <a:srgbClr val="C00000"/>
                </a:solidFill>
                <a:latin typeface="宋体" panose="02010600030101010101" pitchFamily="2" charset="-122"/>
                <a:ea typeface="宋体" panose="02010600030101010101" pitchFamily="2" charset="-122"/>
                <a:cs typeface="+mn-ea"/>
                <a:sym typeface="+mn-ea"/>
              </a:rPr>
              <a:t>这种说法与拿刀把人杀死后，说</a:t>
            </a:r>
            <a:r>
              <a:rPr lang="en-US" altLang="zh-CN" b="1" dirty="0">
                <a:solidFill>
                  <a:srgbClr val="C00000"/>
                </a:solidFill>
                <a:latin typeface="宋体" panose="02010600030101010101" pitchFamily="2" charset="-122"/>
                <a:ea typeface="宋体" panose="02010600030101010101" pitchFamily="2" charset="-122"/>
                <a:cs typeface="+mn-ea"/>
                <a:sym typeface="+mn-ea"/>
              </a:rPr>
              <a:t>‘</a:t>
            </a:r>
            <a:r>
              <a:rPr lang="zh-CN" altLang="en-US" b="1" dirty="0">
                <a:solidFill>
                  <a:srgbClr val="C00000"/>
                </a:solidFill>
                <a:latin typeface="宋体" panose="02010600030101010101" pitchFamily="2" charset="-122"/>
                <a:ea typeface="宋体" panose="02010600030101010101" pitchFamily="2" charset="-122"/>
                <a:cs typeface="+mn-ea"/>
                <a:sym typeface="+mn-ea"/>
              </a:rPr>
              <a:t>杀死人的不是我，是兵器</a:t>
            </a:r>
            <a:r>
              <a:rPr lang="en-US" altLang="zh-CN" b="1" dirty="0">
                <a:solidFill>
                  <a:srgbClr val="C00000"/>
                </a:solidFill>
                <a:latin typeface="宋体" panose="02010600030101010101" pitchFamily="2" charset="-122"/>
                <a:ea typeface="宋体" panose="02010600030101010101" pitchFamily="2" charset="-122"/>
                <a:cs typeface="+mn-ea"/>
                <a:sym typeface="+mn-ea"/>
              </a:rPr>
              <a:t>’</a:t>
            </a:r>
            <a:r>
              <a:rPr lang="zh-CN" altLang="en-US" b="1" dirty="0">
                <a:solidFill>
                  <a:srgbClr val="C00000"/>
                </a:solidFill>
                <a:latin typeface="宋体" panose="02010600030101010101" pitchFamily="2" charset="-122"/>
                <a:ea typeface="宋体" panose="02010600030101010101" pitchFamily="2" charset="-122"/>
                <a:cs typeface="+mn-ea"/>
                <a:sym typeface="+mn-ea"/>
              </a:rPr>
              <a:t>有什么不同？大王不要归罪于年成，那么天下的百姓都会来归顺了。</a:t>
            </a:r>
            <a:endParaRPr lang="zh-CN" altLang="en-US" b="1" dirty="0">
              <a:solidFill>
                <a:srgbClr val="C00000"/>
              </a:solidFill>
              <a:latin typeface="宋体" panose="02010600030101010101" pitchFamily="2" charset="-122"/>
              <a:ea typeface="宋体" panose="02010600030101010101" pitchFamily="2" charset="-122"/>
              <a:cs typeface="+mn-ea"/>
              <a:sym typeface="+mn-ea"/>
            </a:endParaRPr>
          </a:p>
          <a:p>
            <a:pPr marL="342900" indent="-342900" algn="l" fontAlgn="base">
              <a:spcBef>
                <a:spcPct val="20000"/>
              </a:spcBef>
            </a:pPr>
            <a:endParaRPr lang="zh-CN" altLang="en-US" b="1" kern="1200" dirty="0">
              <a:solidFill>
                <a:srgbClr val="C00000"/>
              </a:solidFill>
              <a:latin typeface="宋体" panose="02010600030101010101" pitchFamily="2" charset="-122"/>
              <a:ea typeface="宋体" panose="02010600030101010101" pitchFamily="2" charset="-122"/>
              <a:cs typeface="+mn-ea"/>
              <a:sym typeface="+mn-ea"/>
            </a:endParaRPr>
          </a:p>
          <a:p>
            <a:endParaRPr lang="zh-CN" altLang="en-US" sz="3600" kern="1200" dirty="0">
              <a:latin typeface="宋体" panose="02010600030101010101" pitchFamily="2" charset="-122"/>
              <a:ea typeface="宋体" panose="02010600030101010101" pitchFamily="2" charset="-122"/>
            </a:endParaRPr>
          </a:p>
        </p:txBody>
      </p:sp>
      <p:sp>
        <p:nvSpPr>
          <p:cNvPr id="4" name="上箭头标注 3"/>
          <p:cNvSpPr/>
          <p:nvPr/>
        </p:nvSpPr>
        <p:spPr>
          <a:xfrm>
            <a:off x="1569720" y="1181100"/>
            <a:ext cx="929640" cy="67056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名词，食物</a:t>
            </a:r>
            <a:endParaRPr lang="zh-CN" altLang="en-US" b="1">
              <a:solidFill>
                <a:schemeClr val="accent2"/>
              </a:solidFill>
            </a:endParaRPr>
          </a:p>
        </p:txBody>
      </p:sp>
      <p:sp>
        <p:nvSpPr>
          <p:cNvPr id="5" name="上箭头标注 4"/>
          <p:cNvSpPr/>
          <p:nvPr/>
        </p:nvSpPr>
        <p:spPr>
          <a:xfrm>
            <a:off x="2941320" y="1211580"/>
            <a:ext cx="716280" cy="6858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约束</a:t>
            </a:r>
            <a:endParaRPr lang="zh-CN" altLang="en-US" b="1">
              <a:solidFill>
                <a:schemeClr val="accent2"/>
              </a:solidFill>
            </a:endParaRPr>
          </a:p>
        </p:txBody>
      </p:sp>
      <p:sp>
        <p:nvSpPr>
          <p:cNvPr id="6" name="下箭头标注 5"/>
          <p:cNvSpPr/>
          <p:nvPr/>
        </p:nvSpPr>
        <p:spPr>
          <a:xfrm>
            <a:off x="1066800" y="68580"/>
            <a:ext cx="914400" cy="91440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动词，吃</a:t>
            </a:r>
            <a:endParaRPr lang="zh-CN" altLang="en-US" b="1">
              <a:solidFill>
                <a:schemeClr val="accent2"/>
              </a:solidFill>
            </a:endParaRPr>
          </a:p>
        </p:txBody>
      </p:sp>
      <p:sp>
        <p:nvSpPr>
          <p:cNvPr id="7" name="下箭头标注 6"/>
          <p:cNvSpPr/>
          <p:nvPr/>
        </p:nvSpPr>
        <p:spPr>
          <a:xfrm>
            <a:off x="3337560" y="175260"/>
            <a:ext cx="1173480" cy="7924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同</a:t>
            </a:r>
            <a:r>
              <a:rPr lang="en-US" altLang="zh-CN" b="1">
                <a:solidFill>
                  <a:schemeClr val="accent2"/>
                </a:solidFill>
              </a:rPr>
              <a:t>“</a:t>
            </a:r>
            <a:r>
              <a:rPr lang="zh-CN" altLang="en-US" b="1">
                <a:solidFill>
                  <a:schemeClr val="accent2"/>
                </a:solidFill>
              </a:rPr>
              <a:t>途</a:t>
            </a:r>
            <a:r>
              <a:rPr lang="en-US" altLang="zh-CN" b="1">
                <a:solidFill>
                  <a:schemeClr val="accent2"/>
                </a:solidFill>
              </a:rPr>
              <a:t>”</a:t>
            </a:r>
            <a:r>
              <a:rPr lang="zh-CN" altLang="en-US" b="1">
                <a:solidFill>
                  <a:schemeClr val="accent2"/>
                </a:solidFill>
              </a:rPr>
              <a:t>，路上</a:t>
            </a:r>
            <a:endParaRPr lang="zh-CN" altLang="en-US" b="1">
              <a:solidFill>
                <a:schemeClr val="accent2"/>
              </a:solidFill>
            </a:endParaRPr>
          </a:p>
        </p:txBody>
      </p:sp>
      <p:sp>
        <p:nvSpPr>
          <p:cNvPr id="8" name="上箭头标注 7"/>
          <p:cNvSpPr/>
          <p:nvPr/>
        </p:nvSpPr>
        <p:spPr>
          <a:xfrm>
            <a:off x="4251960" y="1226820"/>
            <a:ext cx="1188720" cy="65532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饿死的人</a:t>
            </a:r>
            <a:endParaRPr lang="zh-CN" altLang="en-US" b="1">
              <a:solidFill>
                <a:schemeClr val="accent2"/>
              </a:solidFill>
            </a:endParaRPr>
          </a:p>
        </p:txBody>
      </p:sp>
      <p:sp>
        <p:nvSpPr>
          <p:cNvPr id="9" name="下箭头标注 8"/>
          <p:cNvSpPr/>
          <p:nvPr/>
        </p:nvSpPr>
        <p:spPr>
          <a:xfrm>
            <a:off x="5577840" y="68580"/>
            <a:ext cx="1005840" cy="868680"/>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开仓赈济</a:t>
            </a:r>
            <a:endParaRPr lang="zh-CN" altLang="en-US" b="1">
              <a:solidFill>
                <a:schemeClr val="accent2"/>
              </a:solidFill>
            </a:endParaRPr>
          </a:p>
        </p:txBody>
      </p:sp>
      <p:sp>
        <p:nvSpPr>
          <p:cNvPr id="10" name="上箭头标注 9"/>
          <p:cNvSpPr/>
          <p:nvPr/>
        </p:nvSpPr>
        <p:spPr>
          <a:xfrm>
            <a:off x="488315" y="2127250"/>
            <a:ext cx="807085" cy="65595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年成</a:t>
            </a:r>
            <a:endParaRPr lang="zh-CN" altLang="en-US" b="1">
              <a:solidFill>
                <a:schemeClr val="accent2"/>
              </a:solidFill>
            </a:endParaRPr>
          </a:p>
        </p:txBody>
      </p:sp>
      <p:sp>
        <p:nvSpPr>
          <p:cNvPr id="11" name="上箭头标注 10"/>
          <p:cNvSpPr/>
          <p:nvPr/>
        </p:nvSpPr>
        <p:spPr>
          <a:xfrm>
            <a:off x="1630680" y="2125980"/>
            <a:ext cx="762000" cy="6096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这</a:t>
            </a:r>
            <a:endParaRPr lang="zh-CN" altLang="en-US" b="1">
              <a:solidFill>
                <a:schemeClr val="accent2"/>
              </a:solidFill>
            </a:endParaRPr>
          </a:p>
        </p:txBody>
      </p:sp>
      <p:sp>
        <p:nvSpPr>
          <p:cNvPr id="12" name="上箭头标注 11"/>
          <p:cNvSpPr/>
          <p:nvPr/>
        </p:nvSpPr>
        <p:spPr>
          <a:xfrm>
            <a:off x="2362200" y="2202815"/>
            <a:ext cx="762000" cy="534035"/>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区别</a:t>
            </a:r>
            <a:endParaRPr lang="zh-CN" altLang="en-US" b="1">
              <a:solidFill>
                <a:schemeClr val="accent2"/>
              </a:solidFill>
            </a:endParaRPr>
          </a:p>
        </p:txBody>
      </p:sp>
      <p:sp>
        <p:nvSpPr>
          <p:cNvPr id="13" name="上箭头标注 12"/>
          <p:cNvSpPr/>
          <p:nvPr/>
        </p:nvSpPr>
        <p:spPr>
          <a:xfrm>
            <a:off x="6873240" y="2186940"/>
            <a:ext cx="960120" cy="73152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武器</a:t>
            </a:r>
            <a:endParaRPr lang="zh-CN" altLang="en-US" b="1">
              <a:solidFill>
                <a:schemeClr val="accent2"/>
              </a:solidFill>
            </a:endParaRPr>
          </a:p>
        </p:txBody>
      </p:sp>
      <p:sp>
        <p:nvSpPr>
          <p:cNvPr id="14" name="上箭头标注 13"/>
          <p:cNvSpPr/>
          <p:nvPr/>
        </p:nvSpPr>
        <p:spPr>
          <a:xfrm>
            <a:off x="8671560" y="2141220"/>
            <a:ext cx="883920" cy="80772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归咎，归罪</a:t>
            </a:r>
            <a:endParaRPr lang="zh-CN" altLang="en-US" b="1">
              <a:solidFill>
                <a:schemeClr val="accent2"/>
              </a:solidFill>
            </a:endParaRPr>
          </a:p>
        </p:txBody>
      </p:sp>
      <p:sp>
        <p:nvSpPr>
          <p:cNvPr id="15" name="上箭头标注 14"/>
          <p:cNvSpPr/>
          <p:nvPr/>
        </p:nvSpPr>
        <p:spPr>
          <a:xfrm>
            <a:off x="412750" y="3162935"/>
            <a:ext cx="898525" cy="68580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则，那么</a:t>
            </a:r>
            <a:endParaRPr lang="zh-CN" altLang="en-US" b="1">
              <a:solidFill>
                <a:schemeClr val="accent2"/>
              </a:solidFill>
            </a:endParaRPr>
          </a:p>
        </p:txBody>
      </p:sp>
      <p:sp>
        <p:nvSpPr>
          <p:cNvPr id="16" name="上箭头标注 15"/>
          <p:cNvSpPr/>
          <p:nvPr/>
        </p:nvSpPr>
        <p:spPr>
          <a:xfrm>
            <a:off x="1920875" y="3131820"/>
            <a:ext cx="1447165" cy="822960"/>
          </a:xfrm>
          <a:prstGeom prst="up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到，归顺；</a:t>
            </a:r>
            <a:endParaRPr lang="zh-CN" altLang="en-US" b="1">
              <a:solidFill>
                <a:schemeClr val="accent2"/>
              </a:solidFill>
            </a:endParaRPr>
          </a:p>
          <a:p>
            <a:pPr algn="ctr"/>
            <a:r>
              <a:rPr lang="zh-CN" altLang="en-US" b="1">
                <a:solidFill>
                  <a:schemeClr val="accent2"/>
                </a:solidFill>
              </a:rPr>
              <a:t>语气词，了</a:t>
            </a:r>
            <a:endParaRPr lang="zh-CN" altLang="en-US"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
                                            <p:txEl>
                                              <p:pRg st="12" end="12"/>
                                            </p:txEl>
                                          </p:spTgt>
                                        </p:tgtEl>
                                        <p:attrNameLst>
                                          <p:attrName>style.visibility</p:attrName>
                                        </p:attrNameLst>
                                      </p:cBhvr>
                                      <p:to>
                                        <p:strVal val="visible"/>
                                      </p:to>
                                    </p:set>
                                    <p:animEffect transition="in" filter="blinds(horizontal)">
                                      <p:cBhvr>
                                        <p:cTn id="7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animBg="1"/>
      <p:bldP spid="7" grpId="0" animBg="1"/>
      <p:bldP spid="8" grpId="0" animBg="1"/>
      <p:bldP spid="9" grpId="0" animBg="1"/>
      <p:bldP spid="10" grpId="0" animBg="1"/>
      <p:bldP spid="11" grpId="0" bldLvl="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latin typeface="宋体" panose="02010600030101010101" pitchFamily="2" charset="-122"/>
                <a:ea typeface="宋体" panose="02010600030101010101" pitchFamily="2" charset="-122"/>
              </a:rPr>
              <a:t>思考</a:t>
            </a:r>
            <a:r>
              <a:rPr lang="en-US" altLang="zh-CN" b="1">
                <a:latin typeface="宋体" panose="02010600030101010101" pitchFamily="2" charset="-122"/>
                <a:ea typeface="宋体" panose="02010600030101010101" pitchFamily="2" charset="-122"/>
              </a:rPr>
              <a:t>5</a:t>
            </a:r>
            <a:r>
              <a:rPr lang="zh-CN" altLang="en-US" b="1">
                <a:latin typeface="宋体" panose="02010600030101010101" pitchFamily="2" charset="-122"/>
                <a:ea typeface="宋体" panose="02010600030101010101" pitchFamily="2" charset="-122"/>
              </a:rPr>
              <a:t>：</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838200" y="1825625"/>
            <a:ext cx="10515600" cy="4351338"/>
          </a:xfrm>
        </p:spPr>
        <p:txBody>
          <a:bodyPr>
            <a:normAutofit lnSpcReduction="20000"/>
          </a:bodyPr>
          <a:p>
            <a:r>
              <a:rPr lang="en-US" altLang="zh-CN" b="1">
                <a:latin typeface="宋体" panose="02010600030101010101" pitchFamily="2" charset="-122"/>
                <a:ea typeface="宋体" panose="02010600030101010101" pitchFamily="2" charset="-122"/>
                <a:sym typeface="+mn-ea"/>
              </a:rPr>
              <a:t>1.</a:t>
            </a:r>
            <a:r>
              <a:rPr lang="zh-CN" altLang="en-US" b="1">
                <a:latin typeface="宋体" panose="02010600030101010101" pitchFamily="2" charset="-122"/>
                <a:ea typeface="宋体" panose="02010600030101010101" pitchFamily="2" charset="-122"/>
                <a:sym typeface="+mn-ea"/>
              </a:rPr>
              <a:t>在这一段中，孟子是怎样批评当时统治者不顾人民死活的？他又是用什么方法进行说理的呢？</a:t>
            </a:r>
            <a:endParaRPr lang="zh-CN" altLang="en-US" b="1">
              <a:latin typeface="宋体" panose="02010600030101010101" pitchFamily="2" charset="-122"/>
              <a:ea typeface="宋体" panose="02010600030101010101" pitchFamily="2" charset="-122"/>
            </a:endParaRPr>
          </a:p>
          <a:p>
            <a:r>
              <a:rPr lang="zh-CN" altLang="en-US" b="1">
                <a:solidFill>
                  <a:srgbClr val="FF0000"/>
                </a:solidFill>
                <a:latin typeface="宋体" panose="02010600030101010101" pitchFamily="2" charset="-122"/>
                <a:ea typeface="宋体" panose="02010600030101010101" pitchFamily="2" charset="-122"/>
                <a:sym typeface="+mn-ea"/>
              </a:rPr>
              <a:t>（1）狗彘食人食、涂有饿莩归罪于年成不好，这一段是从反面证明使民加多应有的态度。（2）①对比，“狗彘食人食”和“涂有饿莩”形成鲜明对比，深刻地揭示了当时社会的不平等；②比喻，狗彘食人食、涂有饿莩归罪于年成不好，如同刺人而杀之归罪于武器一样荒唐，害民的不是荒年而是统治者的虐政。</a:t>
            </a:r>
            <a:endParaRPr lang="zh-CN" altLang="en-US" b="1">
              <a:solidFill>
                <a:srgbClr val="FF0000"/>
              </a:solidFill>
              <a:latin typeface="宋体" panose="02010600030101010101" pitchFamily="2" charset="-122"/>
              <a:ea typeface="宋体" panose="02010600030101010101" pitchFamily="2" charset="-122"/>
              <a:sym typeface="+mn-ea"/>
            </a:endParaRPr>
          </a:p>
          <a:p>
            <a:r>
              <a:rPr lang="en-US" altLang="zh-CN" b="1">
                <a:latin typeface="宋体" panose="02010600030101010101" pitchFamily="2" charset="-122"/>
                <a:ea typeface="宋体" panose="02010600030101010101" pitchFamily="2" charset="-122"/>
                <a:sym typeface="+mn-ea"/>
              </a:rPr>
              <a:t>2.</a:t>
            </a:r>
            <a:r>
              <a:rPr lang="zh-CN" altLang="en-US" b="1">
                <a:latin typeface="宋体" panose="02010600030101010101" pitchFamily="2" charset="-122"/>
                <a:ea typeface="宋体" panose="02010600030101010101" pitchFamily="2" charset="-122"/>
                <a:sym typeface="+mn-ea"/>
              </a:rPr>
              <a:t>从“使民养生丧死无憾”、“谨庠序之教，申之孝悌之义”和“王无罪岁”这三个句子，我们可以看出孟子从哪些方面提出了使民加多的措施？</a:t>
            </a:r>
            <a:endParaRPr lang="zh-CN" altLang="en-US" b="1">
              <a:latin typeface="宋体" panose="02010600030101010101" pitchFamily="2" charset="-122"/>
              <a:ea typeface="宋体" panose="02010600030101010101" pitchFamily="2" charset="-122"/>
            </a:endParaRPr>
          </a:p>
          <a:p>
            <a:r>
              <a:rPr lang="zh-CN" altLang="en-US" b="1">
                <a:solidFill>
                  <a:srgbClr val="FF0000"/>
                </a:solidFill>
                <a:latin typeface="宋体" panose="02010600030101010101" pitchFamily="2" charset="-122"/>
                <a:ea typeface="宋体" panose="02010600030101010101" pitchFamily="2" charset="-122"/>
                <a:sym typeface="+mn-ea"/>
              </a:rPr>
              <a:t>在从物质、精神两方面论述“行王道”的具体措施的基础上，进一步提出了对统治阶级的要求。</a:t>
            </a:r>
            <a:endParaRPr lang="zh-CN" altLang="en-US" b="1">
              <a:solidFill>
                <a:srgbClr val="FF0000"/>
              </a:solidFill>
              <a:latin typeface="宋体" panose="02010600030101010101" pitchFamily="2" charset="-122"/>
              <a:ea typeface="宋体" panose="02010600030101010101" pitchFamily="2" charset="-122"/>
              <a:sym typeface="+mn-ea"/>
            </a:endParaRPr>
          </a:p>
          <a:p>
            <a:endParaRPr lang="zh-CN" altLang="en-US">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274955"/>
            <a:ext cx="5318760" cy="989965"/>
          </a:xfrm>
        </p:spPr>
        <p:txBody>
          <a:bodyPr/>
          <a:p>
            <a:r>
              <a:rPr lang="zh-CN" altLang="en-US" b="1"/>
              <a:t>概括本文结构特点</a:t>
            </a:r>
            <a:endParaRPr lang="zh-CN" altLang="en-US" b="1"/>
          </a:p>
        </p:txBody>
      </p:sp>
      <p:sp>
        <p:nvSpPr>
          <p:cNvPr id="4" name="内容占位符 3"/>
          <p:cNvSpPr/>
          <p:nvPr>
            <p:ph idx="1"/>
          </p:nvPr>
        </p:nvSpPr>
        <p:spPr/>
        <p:txBody>
          <a:bodyPr/>
          <a:p>
            <a:r>
              <a:rPr lang="zh-CN" altLang="en-US" sz="2800"/>
              <a:t>全文以</a:t>
            </a:r>
            <a:r>
              <a:rPr lang="en-US" altLang="zh-CN" sz="2800"/>
              <a:t>“</a:t>
            </a:r>
            <a:r>
              <a:rPr lang="zh-CN" altLang="en-US" sz="2800"/>
              <a:t>民不加多</a:t>
            </a:r>
            <a:r>
              <a:rPr lang="en-US" altLang="zh-CN" sz="2800"/>
              <a:t>”</a:t>
            </a:r>
            <a:r>
              <a:rPr lang="zh-CN" altLang="en-US" sz="2800"/>
              <a:t>这一问题为线索，按照</a:t>
            </a:r>
            <a:r>
              <a:rPr lang="en-US" altLang="zh-CN" sz="2800"/>
              <a:t>“</a:t>
            </a:r>
            <a:r>
              <a:rPr lang="zh-CN" altLang="en-US" sz="2800"/>
              <a:t>提出问题</a:t>
            </a:r>
            <a:r>
              <a:rPr lang="en-US" altLang="zh-CN" sz="2800"/>
              <a:t>——</a:t>
            </a:r>
            <a:r>
              <a:rPr lang="zh-CN" altLang="en-US" sz="2800"/>
              <a:t>分析问题</a:t>
            </a:r>
            <a:r>
              <a:rPr lang="en-US" altLang="zh-CN" sz="2800"/>
              <a:t>——</a:t>
            </a:r>
            <a:r>
              <a:rPr lang="zh-CN" altLang="en-US" sz="2800"/>
              <a:t>解决问题</a:t>
            </a:r>
            <a:r>
              <a:rPr lang="en-US" altLang="zh-CN" sz="2800"/>
              <a:t>”</a:t>
            </a:r>
            <a:r>
              <a:rPr lang="zh-CN" altLang="en-US" sz="2800"/>
              <a:t>的</a:t>
            </a:r>
            <a:r>
              <a:rPr lang="zh-CN" altLang="en-US" sz="2800" b="1">
                <a:solidFill>
                  <a:srgbClr val="FF0000"/>
                </a:solidFill>
              </a:rPr>
              <a:t>逻辑顺序</a:t>
            </a:r>
            <a:r>
              <a:rPr lang="zh-CN" altLang="en-US" sz="2800"/>
              <a:t>，</a:t>
            </a:r>
            <a:r>
              <a:rPr lang="zh-CN" altLang="en-US" sz="2800" b="1">
                <a:solidFill>
                  <a:srgbClr val="FF0000"/>
                </a:solidFill>
              </a:rPr>
              <a:t>层次分明</a:t>
            </a:r>
            <a:r>
              <a:rPr lang="zh-CN" altLang="en-US" sz="2800"/>
              <a:t>地展开论述，</a:t>
            </a:r>
            <a:r>
              <a:rPr lang="zh-CN" altLang="en-US" sz="2800" b="1">
                <a:solidFill>
                  <a:srgbClr val="FF0000"/>
                </a:solidFill>
              </a:rPr>
              <a:t>环环相扣</a:t>
            </a:r>
            <a:r>
              <a:rPr lang="zh-CN" altLang="en-US" sz="2800">
                <a:solidFill>
                  <a:schemeClr val="tx1"/>
                </a:solidFill>
              </a:rPr>
              <a:t>，</a:t>
            </a:r>
            <a:r>
              <a:rPr lang="zh-CN" altLang="en-US" sz="2800">
                <a:sym typeface="+mn-ea"/>
              </a:rPr>
              <a:t>充分体现了孟子文章</a:t>
            </a:r>
            <a:r>
              <a:rPr lang="zh-CN" altLang="en-US" sz="2800" b="1">
                <a:solidFill>
                  <a:srgbClr val="FF0000"/>
                </a:solidFill>
                <a:sym typeface="+mn-ea"/>
              </a:rPr>
              <a:t>结构严谨</a:t>
            </a:r>
            <a:r>
              <a:rPr lang="zh-CN" altLang="en-US" sz="2800">
                <a:sym typeface="+mn-ea"/>
              </a:rPr>
              <a:t>的特点。</a:t>
            </a:r>
            <a:r>
              <a:rPr lang="zh-CN" altLang="en-US" sz="2800"/>
              <a:t>全文可分为三部分：</a:t>
            </a:r>
            <a:endParaRPr lang="zh-CN" altLang="en-US" sz="2800"/>
          </a:p>
          <a:p>
            <a:r>
              <a:rPr lang="zh-CN" altLang="en-US" sz="2800" b="1"/>
              <a:t>第一部分（第1自然段）：</a:t>
            </a:r>
            <a:r>
              <a:rPr lang="zh-CN" altLang="en-US" sz="2800"/>
              <a:t>提出问题，提出“民不加多”的疑问。</a:t>
            </a:r>
            <a:endParaRPr lang="zh-CN" altLang="en-US" sz="2800"/>
          </a:p>
          <a:p>
            <a:r>
              <a:rPr lang="zh-CN" altLang="en-US" sz="2800" b="1"/>
              <a:t>第二部分（第2—4自然段）：</a:t>
            </a:r>
            <a:r>
              <a:rPr lang="zh-CN" altLang="en-US" sz="2800"/>
              <a:t>分析问题，分析“民不加多”的原因。</a:t>
            </a:r>
            <a:endParaRPr lang="zh-CN" altLang="en-US" sz="2800"/>
          </a:p>
          <a:p>
            <a:r>
              <a:rPr lang="zh-CN" altLang="en-US" sz="2800" b="1"/>
              <a:t>第三部分（第5—7自然段）：</a:t>
            </a:r>
            <a:r>
              <a:rPr lang="zh-CN" altLang="en-US" sz="2800"/>
              <a:t>解决问题，阐述了孟子“仁政”的具体内容——使民加多的根本措施。</a:t>
            </a:r>
            <a:endParaRPr lang="zh-CN" altLang="en-US" sz="2800"/>
          </a:p>
          <a:p>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5435" y="275590"/>
            <a:ext cx="6600825" cy="899160"/>
          </a:xfrm>
        </p:spPr>
        <p:txBody>
          <a:bodyPr/>
          <a:p>
            <a:r>
              <a:rPr lang="zh-CN" altLang="en-US" b="1">
                <a:sym typeface="+mn-ea"/>
              </a:rPr>
              <a:t>概括本文写作特点</a:t>
            </a:r>
            <a:endParaRPr lang="zh-CN" altLang="en-US" b="1"/>
          </a:p>
        </p:txBody>
      </p:sp>
      <p:sp>
        <p:nvSpPr>
          <p:cNvPr id="3" name="内容占位符 2"/>
          <p:cNvSpPr>
            <a:spLocks noGrp="1"/>
          </p:cNvSpPr>
          <p:nvPr>
            <p:ph idx="1"/>
          </p:nvPr>
        </p:nvSpPr>
        <p:spPr>
          <a:xfrm>
            <a:off x="609600" y="1508760"/>
            <a:ext cx="11033760" cy="4602480"/>
          </a:xfrm>
        </p:spPr>
        <p:txBody>
          <a:bodyPr/>
          <a:p>
            <a:pPr marL="0" indent="0">
              <a:buNone/>
            </a:pPr>
            <a:r>
              <a:rPr lang="zh-CN" altLang="en-US"/>
              <a:t>1.</a:t>
            </a:r>
            <a:r>
              <a:rPr lang="zh-CN" altLang="en-US" b="1">
                <a:solidFill>
                  <a:srgbClr val="FF0000"/>
                </a:solidFill>
              </a:rPr>
              <a:t>结构严谨 ：</a:t>
            </a:r>
            <a:r>
              <a:rPr lang="zh-CN" altLang="en-US"/>
              <a:t>孟子的文章从表面看，铺张扬厉，似乎散漫无纪，实则段落分明，层次井然，而且环环相扣，不可分割。</a:t>
            </a:r>
            <a:endParaRPr lang="zh-CN" altLang="en-US"/>
          </a:p>
          <a:p>
            <a:pPr marL="0" indent="0">
              <a:buNone/>
            </a:pPr>
            <a:r>
              <a:rPr lang="zh-CN" altLang="en-US"/>
              <a:t>2.</a:t>
            </a:r>
            <a:r>
              <a:rPr lang="zh-CN" altLang="en-US" b="1">
                <a:solidFill>
                  <a:srgbClr val="FF0000"/>
                </a:solidFill>
              </a:rPr>
              <a:t>善用比喻：</a:t>
            </a:r>
            <a:r>
              <a:rPr lang="zh-CN" altLang="en-US"/>
              <a:t>孟子善于运用比喻说理，巧设譬喻，既可以把道理讲得深入浅出，又能使文字显得从容不迫。</a:t>
            </a:r>
            <a:endParaRPr lang="zh-CN" altLang="en-US"/>
          </a:p>
          <a:p>
            <a:pPr marL="0" indent="0">
              <a:buNone/>
            </a:pPr>
            <a:r>
              <a:rPr lang="zh-CN" altLang="en-US"/>
              <a:t>3.</a:t>
            </a:r>
            <a:r>
              <a:rPr lang="zh-CN" altLang="en-US" b="1">
                <a:solidFill>
                  <a:srgbClr val="FF0000"/>
                </a:solidFill>
              </a:rPr>
              <a:t>气势充沛：</a:t>
            </a:r>
            <a:r>
              <a:rPr lang="zh-CN" altLang="en-US"/>
              <a:t>孟子的文章具有雄辩的气势，表现在语言上一是使用整齐的排偶句式，二是使用各种发问的方式方法，反问，设问，运用自如，灵活多变。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60417"/>
          <p:cNvSpPr/>
          <p:nvPr/>
        </p:nvSpPr>
        <p:spPr>
          <a:xfrm>
            <a:off x="1524000" y="2303463"/>
            <a:ext cx="9144000" cy="3967162"/>
          </a:xfrm>
          <a:prstGeom prst="rect">
            <a:avLst/>
          </a:prstGeom>
          <a:solidFill>
            <a:srgbClr val="DEE7C6"/>
          </a:solidFill>
          <a:ln w="9525" cap="flat" cmpd="sng">
            <a:solidFill>
              <a:schemeClr val="tx1"/>
            </a:solidFill>
            <a:prstDash val="solid"/>
            <a:miter/>
            <a:headEnd type="none" w="med" len="med"/>
            <a:tailEnd type="none" w="med" len="med"/>
          </a:ln>
        </p:spPr>
        <p:txBody>
          <a:bodyPr/>
          <a:p>
            <a:endParaRPr lang="zh-CN" altLang="en-US"/>
          </a:p>
        </p:txBody>
      </p:sp>
      <p:sp>
        <p:nvSpPr>
          <p:cNvPr id="60419" name="文本框 60418"/>
          <p:cNvSpPr txBox="1"/>
          <p:nvPr/>
        </p:nvSpPr>
        <p:spPr>
          <a:xfrm>
            <a:off x="1744663" y="1169988"/>
            <a:ext cx="8532812" cy="868680"/>
          </a:xfrm>
          <a:prstGeom prst="rect">
            <a:avLst/>
          </a:prstGeom>
          <a:noFill/>
          <a:ln w="9525">
            <a:noFill/>
            <a:miter/>
          </a:ln>
        </p:spPr>
        <p:txBody>
          <a:bodyPr>
            <a:spAutoFit/>
          </a:bodyPr>
          <a:p>
            <a:pPr lvl="0">
              <a:lnSpc>
                <a:spcPct val="150000"/>
              </a:lnSpc>
              <a:buClr>
                <a:srgbClr val="000000"/>
              </a:buClr>
            </a:pPr>
            <a:r>
              <a:rPr lang="zh-CN" altLang="en-US" sz="3400" b="1" dirty="0">
                <a:latin typeface="宋体" panose="02010600030101010101" pitchFamily="2" charset="-122"/>
                <a:ea typeface="宋体" panose="02010600030101010101" pitchFamily="2" charset="-122"/>
              </a:rPr>
              <a:t>孟子的仁政思想有何现实意义？ </a:t>
            </a:r>
            <a:r>
              <a:rPr lang="en-US" altLang="zh-CN" sz="3400" b="1">
                <a:latin typeface="宋体" panose="02010600030101010101" pitchFamily="2" charset="-122"/>
                <a:ea typeface="宋体" panose="02010600030101010101" pitchFamily="2" charset="-122"/>
              </a:rPr>
              <a:t>(</a:t>
            </a:r>
            <a:r>
              <a:rPr lang="zh-CN" altLang="en-US" sz="3400" b="1" dirty="0">
                <a:solidFill>
                  <a:srgbClr val="800000"/>
                </a:solidFill>
                <a:latin typeface="宋体" panose="02010600030101010101" pitchFamily="2" charset="-122"/>
                <a:ea typeface="宋体" panose="02010600030101010101" pitchFamily="2" charset="-122"/>
              </a:rPr>
              <a:t>古为今用</a:t>
            </a:r>
            <a:r>
              <a:rPr lang="en-US" altLang="zh-CN" sz="3400" b="1">
                <a:latin typeface="宋体" panose="02010600030101010101" pitchFamily="2" charset="-122"/>
                <a:ea typeface="宋体" panose="02010600030101010101" pitchFamily="2" charset="-122"/>
              </a:rPr>
              <a:t>)</a:t>
            </a:r>
            <a:endParaRPr lang="en-US" altLang="zh-CN" sz="3400" b="1">
              <a:latin typeface="宋体" panose="02010600030101010101" pitchFamily="2" charset="-122"/>
              <a:ea typeface="宋体" panose="02010600030101010101" pitchFamily="2" charset="-122"/>
            </a:endParaRPr>
          </a:p>
        </p:txBody>
      </p:sp>
      <p:sp>
        <p:nvSpPr>
          <p:cNvPr id="60420" name="文本框 60419"/>
          <p:cNvSpPr txBox="1"/>
          <p:nvPr/>
        </p:nvSpPr>
        <p:spPr>
          <a:xfrm>
            <a:off x="1801813" y="2389188"/>
            <a:ext cx="8408987" cy="1992630"/>
          </a:xfrm>
          <a:prstGeom prst="rect">
            <a:avLst/>
          </a:prstGeom>
          <a:noFill/>
          <a:ln w="9525">
            <a:noFill/>
            <a:miter/>
          </a:ln>
        </p:spPr>
        <p:txBody>
          <a:bodyPr>
            <a:spAutoFit/>
          </a:bodyPr>
          <a:p>
            <a:pPr lvl="0">
              <a:lnSpc>
                <a:spcPct val="130000"/>
              </a:lnSpc>
              <a:buClr>
                <a:srgbClr val="000000"/>
              </a:buClr>
            </a:pP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孟子的“王道”思想包括“温饱”和“教化”两部分，也就是今天的“物质文明” 和“精神文明”；</a:t>
            </a:r>
            <a:endParaRPr lang="zh-CN" altLang="en-US" sz="3200" b="1" dirty="0">
              <a:latin typeface="宋体" panose="02010600030101010101" pitchFamily="2" charset="-122"/>
              <a:ea typeface="宋体" panose="02010600030101010101" pitchFamily="2" charset="-122"/>
            </a:endParaRPr>
          </a:p>
        </p:txBody>
      </p:sp>
      <p:sp>
        <p:nvSpPr>
          <p:cNvPr id="60421" name="文本框 60420"/>
          <p:cNvSpPr txBox="1"/>
          <p:nvPr/>
        </p:nvSpPr>
        <p:spPr>
          <a:xfrm>
            <a:off x="1801813" y="4610100"/>
            <a:ext cx="8416925" cy="1358900"/>
          </a:xfrm>
          <a:prstGeom prst="rect">
            <a:avLst/>
          </a:prstGeom>
          <a:noFill/>
          <a:ln w="9525">
            <a:noFill/>
            <a:miter/>
          </a:ln>
        </p:spPr>
        <p:txBody>
          <a:bodyPr>
            <a:spAutoFit/>
          </a:bodyPr>
          <a:p>
            <a:pPr lvl="0">
              <a:lnSpc>
                <a:spcPct val="130000"/>
              </a:lnSpc>
              <a:buClr>
                <a:srgbClr val="000000"/>
              </a:buClr>
            </a:pP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开发自然资源，做到“不滥”、“不竭”，是今天的“可持续发展农业”的概念。</a:t>
            </a:r>
            <a:endParaRPr lang="zh-CN" altLang="en-US" sz="3200" b="1" dirty="0">
              <a:latin typeface="宋体" panose="02010600030101010101" pitchFamily="2" charset="-122"/>
              <a:ea typeface="宋体" panose="02010600030101010101" pitchFamily="2" charset="-122"/>
            </a:endParaRPr>
          </a:p>
        </p:txBody>
      </p:sp>
      <p:sp>
        <p:nvSpPr>
          <p:cNvPr id="60422" name="文本框 60421" descr="画布"/>
          <p:cNvSpPr txBox="1"/>
          <p:nvPr/>
        </p:nvSpPr>
        <p:spPr>
          <a:xfrm>
            <a:off x="1787525" y="322263"/>
            <a:ext cx="2233613" cy="958850"/>
          </a:xfrm>
          <a:prstGeom prst="rect">
            <a:avLst/>
          </a:prstGeom>
          <a:blipFill rotWithShape="1">
            <a:blip r:embed="rId1"/>
            <a:srcRect/>
          </a:blipFill>
          <a:ln w="25400" cap="flat" cmpd="sng">
            <a:solidFill>
              <a:schemeClr val="bg2"/>
            </a:solidFill>
            <a:prstDash val="solid"/>
            <a:miter/>
            <a:headEnd type="none" w="med" len="med"/>
            <a:tailEnd type="none" w="med" len="med"/>
          </a:ln>
        </p:spPr>
        <p:txBody>
          <a:bodyPr>
            <a:spAutoFit/>
          </a:bodyPr>
          <a:p>
            <a:pPr lvl="0" algn="ctr">
              <a:lnSpc>
                <a:spcPct val="90000"/>
              </a:lnSpc>
              <a:spcBef>
                <a:spcPct val="50000"/>
              </a:spcBef>
            </a:pPr>
            <a:r>
              <a:rPr lang="zh-CN" altLang="en-US" sz="5400" b="1" dirty="0">
                <a:latin typeface="华文隶书" pitchFamily="2" charset="-122"/>
                <a:ea typeface="华文隶书" pitchFamily="2" charset="-122"/>
              </a:rPr>
              <a:t>讨 论</a:t>
            </a:r>
            <a:endParaRPr lang="zh-CN" altLang="en-US" sz="5400" b="1" dirty="0">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circle(in)">
                                      <p:cBhvr>
                                        <p:cTn id="7" dur="1000"/>
                                        <p:tgtEl>
                                          <p:spTgt spid="604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0421"/>
                                        </p:tgtEl>
                                        <p:attrNameLst>
                                          <p:attrName>style.visibility</p:attrName>
                                        </p:attrNameLst>
                                      </p:cBhvr>
                                      <p:to>
                                        <p:strVal val="visible"/>
                                      </p:to>
                                    </p:set>
                                    <p:animEffect transition="in" filter="circle(in)">
                                      <p:cBhvr>
                                        <p:cTn id="12" dur="1000"/>
                                        <p:tgtEl>
                                          <p:spTgt spid="60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P spid="604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274955"/>
            <a:ext cx="2636520" cy="883920"/>
          </a:xfrm>
        </p:spPr>
        <p:txBody>
          <a:bodyPr/>
          <a:p>
            <a:r>
              <a:rPr lang="zh-CN" altLang="en-US" b="1"/>
              <a:t>练习</a:t>
            </a:r>
            <a:endParaRPr lang="zh-CN" altLang="en-US" b="1"/>
          </a:p>
        </p:txBody>
      </p:sp>
      <p:sp>
        <p:nvSpPr>
          <p:cNvPr id="3" name="内容占位符 2"/>
          <p:cNvSpPr>
            <a:spLocks noGrp="1"/>
          </p:cNvSpPr>
          <p:nvPr>
            <p:ph idx="1"/>
          </p:nvPr>
        </p:nvSpPr>
        <p:spPr/>
        <p:txBody>
          <a:bodyPr/>
          <a:p>
            <a:r>
              <a:rPr lang="zh-CN" altLang="en-US" b="1"/>
              <a:t>一、通假字</a:t>
            </a:r>
            <a:endParaRPr lang="zh-CN" altLang="en-US" b="1"/>
          </a:p>
          <a:p>
            <a:r>
              <a:rPr lang="en-US" altLang="zh-CN"/>
              <a:t>1.</a:t>
            </a:r>
            <a:r>
              <a:rPr lang="zh-CN" altLang="en-US"/>
              <a:t>颁白者不负戴于道路者</a:t>
            </a:r>
            <a:endParaRPr lang="zh-CN" altLang="en-US"/>
          </a:p>
          <a:p>
            <a:r>
              <a:rPr lang="zh-CN" altLang="en-US"/>
              <a:t>  </a:t>
            </a:r>
            <a:r>
              <a:rPr lang="zh-CN" altLang="en-US" b="1">
                <a:solidFill>
                  <a:srgbClr val="FF0000"/>
                </a:solidFill>
              </a:rPr>
              <a:t> 〖颁〗通“斑</a:t>
            </a:r>
            <a:r>
              <a:rPr lang="en-US" altLang="zh-CN" b="1">
                <a:solidFill>
                  <a:srgbClr val="FF0000"/>
                </a:solidFill>
              </a:rPr>
              <a:t>”</a:t>
            </a:r>
            <a:endParaRPr lang="en-US" altLang="zh-CN" b="1">
              <a:solidFill>
                <a:srgbClr val="FF0000"/>
              </a:solidFill>
            </a:endParaRPr>
          </a:p>
          <a:p>
            <a:r>
              <a:rPr lang="en-US" altLang="zh-CN"/>
              <a:t>2.</a:t>
            </a:r>
            <a:r>
              <a:rPr lang="zh-CN" altLang="en-US"/>
              <a:t>涂有饿殍而不知发</a:t>
            </a:r>
            <a:endParaRPr lang="zh-CN" altLang="en-US"/>
          </a:p>
          <a:p>
            <a:r>
              <a:rPr lang="zh-CN" altLang="en-US"/>
              <a:t>   </a:t>
            </a:r>
            <a:r>
              <a:rPr lang="zh-CN" altLang="en-US" b="1">
                <a:solidFill>
                  <a:srgbClr val="FF0000"/>
                </a:solidFill>
              </a:rPr>
              <a:t>〖涂〗通“途</a:t>
            </a:r>
            <a:r>
              <a:rPr lang="en-US" altLang="zh-CN" b="1">
                <a:solidFill>
                  <a:srgbClr val="FF0000"/>
                </a:solidFill>
              </a:rPr>
              <a:t>”</a:t>
            </a:r>
            <a:endParaRPr lang="en-US" altLang="zh-CN" b="1">
              <a:solidFill>
                <a:srgbClr val="FF0000"/>
              </a:solidFill>
            </a:endParaRPr>
          </a:p>
          <a:p>
            <a:r>
              <a:rPr lang="en-US" altLang="zh-CN"/>
              <a:t>3.</a:t>
            </a:r>
            <a:r>
              <a:rPr lang="zh-CN" altLang="en-US"/>
              <a:t>则无望民之多于邻国也</a:t>
            </a:r>
            <a:endParaRPr lang="zh-CN" altLang="en-US"/>
          </a:p>
          <a:p>
            <a:r>
              <a:rPr lang="zh-CN" altLang="en-US" b="1">
                <a:solidFill>
                  <a:schemeClr val="tx1"/>
                </a:solidFill>
              </a:rPr>
              <a:t>   </a:t>
            </a:r>
            <a:r>
              <a:rPr lang="zh-CN" altLang="en-US" b="1">
                <a:solidFill>
                  <a:srgbClr val="FF0000"/>
                </a:solidFill>
              </a:rPr>
              <a:t>〖无〗通“毋</a:t>
            </a:r>
            <a:r>
              <a:rPr lang="en-US" altLang="zh-CN" b="1">
                <a:solidFill>
                  <a:srgbClr val="FF0000"/>
                </a:solidFill>
              </a:rPr>
              <a:t>”</a:t>
            </a:r>
            <a:endParaRPr lang="en-US" altLang="zh-CN"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610870" y="275590"/>
            <a:ext cx="3795395" cy="854075"/>
          </a:xfrm>
        </p:spPr>
        <p:txBody>
          <a:bodyPr/>
          <a:p>
            <a:r>
              <a:rPr lang="zh-CN" altLang="en-US" sz="3200" b="1">
                <a:sym typeface="+mn-ea"/>
              </a:rPr>
              <a:t>二、词类活用</a:t>
            </a:r>
            <a:endParaRPr lang="zh-CN" altLang="en-US" sz="3200"/>
          </a:p>
        </p:txBody>
      </p:sp>
      <p:sp>
        <p:nvSpPr>
          <p:cNvPr id="3" name="内容占位符 2"/>
          <p:cNvSpPr>
            <a:spLocks noGrp="1"/>
          </p:cNvSpPr>
          <p:nvPr>
            <p:ph sz="half" idx="1"/>
          </p:nvPr>
        </p:nvSpPr>
        <p:spPr>
          <a:xfrm>
            <a:off x="412115" y="1342390"/>
            <a:ext cx="5574665" cy="4784725"/>
          </a:xfrm>
        </p:spPr>
        <p:txBody>
          <a:bodyPr/>
          <a:p>
            <a:pPr marL="0" indent="0">
              <a:buNone/>
            </a:pPr>
            <a:r>
              <a:rPr lang="zh-CN" altLang="en-US"/>
              <a:t>①填然</a:t>
            </a:r>
            <a:r>
              <a:rPr lang="zh-CN" altLang="en-US" b="1">
                <a:solidFill>
                  <a:srgbClr val="FF0000"/>
                </a:solidFill>
              </a:rPr>
              <a:t>鼓</a:t>
            </a:r>
            <a:r>
              <a:rPr lang="zh-CN" altLang="en-US"/>
              <a:t>之             </a:t>
            </a:r>
            <a:endParaRPr lang="zh-CN" altLang="en-US"/>
          </a:p>
          <a:p>
            <a:pPr marL="0" indent="0">
              <a:buNone/>
            </a:pPr>
            <a:r>
              <a:rPr lang="zh-CN" altLang="en-US"/>
              <a:t>②七十者</a:t>
            </a:r>
            <a:r>
              <a:rPr lang="zh-CN" altLang="en-US" b="1">
                <a:solidFill>
                  <a:srgbClr val="FF0000"/>
                </a:solidFill>
              </a:rPr>
              <a:t>衣</a:t>
            </a:r>
            <a:r>
              <a:rPr lang="zh-CN" altLang="en-US"/>
              <a:t>帛食肉</a:t>
            </a:r>
            <a:endParaRPr lang="zh-CN" altLang="en-US"/>
          </a:p>
          <a:p>
            <a:pPr marL="0" indent="0">
              <a:buNone/>
            </a:pPr>
            <a:r>
              <a:rPr lang="zh-CN" altLang="en-US"/>
              <a:t>③然而不</a:t>
            </a:r>
            <a:r>
              <a:rPr lang="zh-CN" altLang="en-US" b="1">
                <a:solidFill>
                  <a:srgbClr val="FF0000"/>
                </a:solidFill>
              </a:rPr>
              <a:t>王</a:t>
            </a:r>
            <a:r>
              <a:rPr lang="zh-CN" altLang="en-US"/>
              <a:t>者，未之有也。</a:t>
            </a:r>
            <a:endParaRPr lang="zh-CN" altLang="en-US"/>
          </a:p>
          <a:p>
            <a:pPr marL="0" indent="0">
              <a:buNone/>
            </a:pPr>
            <a:r>
              <a:rPr lang="zh-CN" altLang="en-US">
                <a:cs typeface="宋体" panose="02010600030101010101" pitchFamily="2" charset="-122"/>
              </a:rPr>
              <a:t>④</a:t>
            </a:r>
            <a:r>
              <a:rPr lang="zh-CN" altLang="en-US">
                <a:solidFill>
                  <a:schemeClr val="tx1"/>
                </a:solidFill>
              </a:rPr>
              <a:t>请</a:t>
            </a:r>
            <a:r>
              <a:rPr lang="zh-CN" altLang="en-US"/>
              <a:t>以</a:t>
            </a:r>
            <a:r>
              <a:rPr lang="zh-CN" altLang="en-US" b="1">
                <a:solidFill>
                  <a:srgbClr val="FF0000"/>
                </a:solidFill>
              </a:rPr>
              <a:t>战</a:t>
            </a:r>
            <a:r>
              <a:rPr lang="zh-CN" altLang="en-US"/>
              <a:t>喻</a:t>
            </a:r>
            <a:endParaRPr lang="zh-CN" altLang="en-US"/>
          </a:p>
          <a:p>
            <a:pPr marL="0" indent="0">
              <a:buNone/>
            </a:pPr>
            <a:r>
              <a:rPr lang="zh-CN" altLang="en-US">
                <a:cs typeface="宋体" panose="02010600030101010101" pitchFamily="2" charset="-122"/>
              </a:rPr>
              <a:t>⑤</a:t>
            </a:r>
            <a:r>
              <a:rPr lang="zh-CN" altLang="en-US"/>
              <a:t>是使民养</a:t>
            </a:r>
            <a:r>
              <a:rPr lang="zh-CN" altLang="en-US" b="1">
                <a:solidFill>
                  <a:srgbClr val="FF0000"/>
                </a:solidFill>
              </a:rPr>
              <a:t>生</a:t>
            </a:r>
            <a:r>
              <a:rPr lang="zh-CN" altLang="en-US"/>
              <a:t>丧</a:t>
            </a:r>
            <a:r>
              <a:rPr lang="zh-CN" altLang="en-US" b="1">
                <a:solidFill>
                  <a:srgbClr val="FF0000"/>
                </a:solidFill>
              </a:rPr>
              <a:t>死</a:t>
            </a:r>
            <a:r>
              <a:rPr lang="zh-CN" altLang="en-US"/>
              <a:t>无憾也。</a:t>
            </a:r>
            <a:endParaRPr lang="zh-CN" altLang="en-US"/>
          </a:p>
          <a:p>
            <a:pPr marL="0" indent="0">
              <a:buNone/>
            </a:pPr>
            <a:r>
              <a:rPr lang="zh-CN" altLang="en-US">
                <a:cs typeface="宋体" panose="02010600030101010101" pitchFamily="2" charset="-122"/>
              </a:rPr>
              <a:t>⑥</a:t>
            </a:r>
            <a:r>
              <a:rPr lang="zh-CN" altLang="en-US" b="1">
                <a:solidFill>
                  <a:srgbClr val="FF0000"/>
                </a:solidFill>
              </a:rPr>
              <a:t>谨</a:t>
            </a:r>
            <a:r>
              <a:rPr lang="zh-CN" altLang="en-US"/>
              <a:t>庠序之教</a:t>
            </a:r>
            <a:endParaRPr lang="zh-CN" altLang="en-US"/>
          </a:p>
          <a:p>
            <a:pPr marL="0" indent="0">
              <a:buNone/>
            </a:pPr>
            <a:r>
              <a:rPr lang="zh-CN" altLang="en-US">
                <a:cs typeface="宋体" panose="02010600030101010101" pitchFamily="2" charset="-122"/>
              </a:rPr>
              <a:t>⑦</a:t>
            </a:r>
            <a:r>
              <a:rPr lang="zh-CN" altLang="en-US" sz="2800"/>
              <a:t>则</a:t>
            </a:r>
            <a:r>
              <a:rPr lang="zh-CN" altLang="en-US" sz="2800" b="1">
                <a:solidFill>
                  <a:srgbClr val="FF0000"/>
                </a:solidFill>
              </a:rPr>
              <a:t>移</a:t>
            </a:r>
            <a:r>
              <a:rPr lang="zh-CN" altLang="en-US" sz="2800"/>
              <a:t>其民于河东，移其粟于河内</a:t>
            </a:r>
            <a:endParaRPr lang="zh-CN" altLang="en-US" sz="2800"/>
          </a:p>
          <a:p>
            <a:pPr marL="0" indent="0">
              <a:buNone/>
            </a:pPr>
            <a:r>
              <a:rPr lang="zh-CN" altLang="en-US">
                <a:cs typeface="宋体" panose="02010600030101010101" pitchFamily="2" charset="-122"/>
              </a:rPr>
              <a:t>⑧</a:t>
            </a:r>
            <a:r>
              <a:rPr lang="zh-CN" altLang="en-US"/>
              <a:t>王无</a:t>
            </a:r>
            <a:r>
              <a:rPr lang="zh-CN" altLang="en-US" b="1">
                <a:solidFill>
                  <a:srgbClr val="FF0000"/>
                </a:solidFill>
              </a:rPr>
              <a:t>罪</a:t>
            </a:r>
            <a:r>
              <a:rPr lang="zh-CN" altLang="en-US"/>
              <a:t>岁</a:t>
            </a:r>
            <a:endParaRPr lang="zh-CN" altLang="en-US"/>
          </a:p>
        </p:txBody>
      </p:sp>
      <p:sp>
        <p:nvSpPr>
          <p:cNvPr id="5" name="内容占位符 4"/>
          <p:cNvSpPr>
            <a:spLocks noGrp="1"/>
          </p:cNvSpPr>
          <p:nvPr>
            <p:ph sz="half" idx="2"/>
          </p:nvPr>
        </p:nvSpPr>
        <p:spPr>
          <a:xfrm>
            <a:off x="6176010" y="1403350"/>
            <a:ext cx="5406390" cy="4723765"/>
          </a:xfrm>
        </p:spPr>
        <p:txBody>
          <a:bodyPr/>
          <a:p>
            <a:r>
              <a:rPr lang="zh-CN" altLang="en-US" b="1">
                <a:solidFill>
                  <a:srgbClr val="FF0000"/>
                </a:solidFill>
              </a:rPr>
              <a:t>名词活用作动词，打鼓</a:t>
            </a:r>
            <a:endParaRPr lang="zh-CN" altLang="en-US" b="1">
              <a:solidFill>
                <a:srgbClr val="FF0000"/>
              </a:solidFill>
            </a:endParaRPr>
          </a:p>
          <a:p>
            <a:r>
              <a:rPr lang="zh-CN" altLang="en-US" b="1">
                <a:solidFill>
                  <a:srgbClr val="FF0000"/>
                </a:solidFill>
                <a:sym typeface="+mn-ea"/>
              </a:rPr>
              <a:t>名作动，穿</a:t>
            </a:r>
            <a:endParaRPr lang="zh-CN" altLang="en-US" b="1">
              <a:solidFill>
                <a:srgbClr val="FF0000"/>
              </a:solidFill>
              <a:sym typeface="+mn-ea"/>
            </a:endParaRPr>
          </a:p>
          <a:p>
            <a:r>
              <a:rPr lang="zh-CN" altLang="en-US" b="1">
                <a:solidFill>
                  <a:srgbClr val="FF0000"/>
                </a:solidFill>
                <a:sym typeface="+mn-ea"/>
              </a:rPr>
              <a:t>名作动，称王</a:t>
            </a:r>
            <a:endParaRPr lang="zh-CN" altLang="en-US" b="1">
              <a:solidFill>
                <a:srgbClr val="FF0000"/>
              </a:solidFill>
              <a:sym typeface="+mn-ea"/>
            </a:endParaRPr>
          </a:p>
          <a:p>
            <a:r>
              <a:rPr lang="zh-CN" altLang="en-US" b="1">
                <a:solidFill>
                  <a:srgbClr val="FF0000"/>
                </a:solidFill>
                <a:sym typeface="+mn-ea"/>
              </a:rPr>
              <a:t>动作名，战争</a:t>
            </a:r>
            <a:endParaRPr lang="zh-CN" altLang="en-US" b="1">
              <a:solidFill>
                <a:srgbClr val="FF0000"/>
              </a:solidFill>
              <a:sym typeface="+mn-ea"/>
            </a:endParaRPr>
          </a:p>
          <a:p>
            <a:r>
              <a:rPr lang="zh-CN" altLang="en-US" sz="2800" b="1">
                <a:solidFill>
                  <a:srgbClr val="FF0000"/>
                </a:solidFill>
                <a:sym typeface="+mn-ea"/>
              </a:rPr>
              <a:t>动作名，活着的人；死去的人</a:t>
            </a:r>
            <a:endParaRPr lang="zh-CN" altLang="en-US" sz="2800" b="1">
              <a:solidFill>
                <a:srgbClr val="FF0000"/>
              </a:solidFill>
              <a:sym typeface="+mn-ea"/>
            </a:endParaRPr>
          </a:p>
          <a:p>
            <a:r>
              <a:rPr lang="zh-CN" altLang="en-US" b="1">
                <a:solidFill>
                  <a:srgbClr val="FF0000"/>
                </a:solidFill>
                <a:sym typeface="+mn-ea"/>
              </a:rPr>
              <a:t>形作动，认真从事</a:t>
            </a:r>
            <a:endParaRPr lang="zh-CN" altLang="en-US" b="1">
              <a:solidFill>
                <a:srgbClr val="FF0000"/>
              </a:solidFill>
              <a:sym typeface="+mn-ea"/>
            </a:endParaRPr>
          </a:p>
          <a:p>
            <a:r>
              <a:rPr lang="zh-CN" altLang="en-US" b="1">
                <a:solidFill>
                  <a:srgbClr val="FF0000"/>
                </a:solidFill>
                <a:sym typeface="+mn-ea"/>
              </a:rPr>
              <a:t>使动用法，使</a:t>
            </a:r>
            <a:r>
              <a:rPr lang="zh-CN" altLang="en-US" b="1">
                <a:solidFill>
                  <a:srgbClr val="FF0000"/>
                </a:solidFill>
                <a:latin typeface="Arial" panose="020B0604020202020204" pitchFamily="34" charset="0"/>
                <a:sym typeface="+mn-ea"/>
              </a:rPr>
              <a:t>…</a:t>
            </a:r>
            <a:r>
              <a:rPr lang="zh-CN" altLang="en-US" b="1">
                <a:solidFill>
                  <a:srgbClr val="FF0000"/>
                </a:solidFill>
                <a:sym typeface="+mn-ea"/>
              </a:rPr>
              <a:t>迁移</a:t>
            </a:r>
            <a:endParaRPr lang="zh-CN" altLang="en-US" b="1">
              <a:solidFill>
                <a:srgbClr val="FF0000"/>
              </a:solidFill>
              <a:sym typeface="+mn-ea"/>
            </a:endParaRPr>
          </a:p>
          <a:p>
            <a:r>
              <a:rPr lang="zh-CN" altLang="en-US" b="1">
                <a:solidFill>
                  <a:srgbClr val="FF0000"/>
                </a:solidFill>
                <a:sym typeface="+mn-ea"/>
              </a:rPr>
              <a:t>意动用法，以</a:t>
            </a:r>
            <a:r>
              <a:rPr lang="zh-CN" altLang="en-US" b="1">
                <a:solidFill>
                  <a:srgbClr val="FF0000"/>
                </a:solidFill>
                <a:latin typeface="Arial" panose="020B0604020202020204" pitchFamily="34" charset="0"/>
                <a:sym typeface="+mn-ea"/>
              </a:rPr>
              <a:t>…</a:t>
            </a:r>
            <a:r>
              <a:rPr lang="zh-CN" altLang="en-US" b="1">
                <a:solidFill>
                  <a:srgbClr val="FF0000"/>
                </a:solidFill>
                <a:sym typeface="+mn-ea"/>
              </a:rPr>
              <a:t>为罪</a:t>
            </a:r>
            <a:endParaRPr lang="zh-CN" altLang="en-US"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0235" y="274955"/>
            <a:ext cx="3460115" cy="563880"/>
          </a:xfrm>
        </p:spPr>
        <p:txBody>
          <a:bodyPr/>
          <a:p>
            <a:r>
              <a:rPr lang="zh-CN" altLang="en-US" sz="3200" b="1"/>
              <a:t>三、一词多义</a:t>
            </a:r>
            <a:endParaRPr lang="zh-CN" altLang="en-US" sz="3200" b="1"/>
          </a:p>
        </p:txBody>
      </p:sp>
      <p:sp>
        <p:nvSpPr>
          <p:cNvPr id="3" name="内容占位符 2"/>
          <p:cNvSpPr>
            <a:spLocks noGrp="1"/>
          </p:cNvSpPr>
          <p:nvPr>
            <p:ph idx="1"/>
          </p:nvPr>
        </p:nvSpPr>
        <p:spPr>
          <a:xfrm>
            <a:off x="289560" y="946150"/>
            <a:ext cx="11292840" cy="5180965"/>
          </a:xfrm>
        </p:spPr>
        <p:txBody>
          <a:bodyPr/>
          <a:p>
            <a:r>
              <a:rPr lang="zh-CN" altLang="en-US"/>
              <a:t>  </a:t>
            </a:r>
            <a:r>
              <a:rPr lang="zh-CN" altLang="en-US" b="1">
                <a:solidFill>
                  <a:srgbClr val="FF0000"/>
                </a:solidFill>
              </a:rPr>
              <a:t>数 </a:t>
            </a:r>
            <a:endParaRPr lang="zh-CN" altLang="en-US" b="1">
              <a:solidFill>
                <a:srgbClr val="FF0000"/>
              </a:solidFill>
            </a:endParaRPr>
          </a:p>
          <a:p>
            <a:r>
              <a:rPr lang="zh-CN" altLang="en-US" b="1"/>
              <a:t>数</a:t>
            </a:r>
            <a:r>
              <a:rPr lang="zh-CN" altLang="en-US"/>
              <a:t>口之家，可以无饥矣 《寡人之于国也》</a:t>
            </a:r>
            <a:endParaRPr lang="zh-CN" altLang="en-US"/>
          </a:p>
          <a:p>
            <a:r>
              <a:rPr lang="zh-CN" altLang="en-US"/>
              <a:t> </a:t>
            </a:r>
            <a:r>
              <a:rPr lang="zh-CN" altLang="en-US" b="1">
                <a:solidFill>
                  <a:srgbClr val="FF0000"/>
                </a:solidFill>
              </a:rPr>
              <a:t>（几、若干 ）</a:t>
            </a:r>
            <a:endParaRPr lang="zh-CN" altLang="en-US" b="1">
              <a:solidFill>
                <a:srgbClr val="FF0000"/>
              </a:solidFill>
            </a:endParaRPr>
          </a:p>
          <a:p>
            <a:r>
              <a:rPr lang="zh-CN" altLang="en-US"/>
              <a:t>则胜负之</a:t>
            </a:r>
            <a:r>
              <a:rPr lang="zh-CN" altLang="en-US" b="1"/>
              <a:t>数</a:t>
            </a:r>
            <a:r>
              <a:rPr lang="zh-CN" altLang="en-US"/>
              <a:t>，存亡之理，当与秦相较，或未易量《六国论》</a:t>
            </a:r>
            <a:endParaRPr lang="zh-CN" altLang="en-US"/>
          </a:p>
          <a:p>
            <a:r>
              <a:rPr lang="zh-CN" altLang="en-US"/>
              <a:t> </a:t>
            </a:r>
            <a:r>
              <a:rPr lang="zh-CN" altLang="en-US" b="1">
                <a:solidFill>
                  <a:srgbClr val="FF0000"/>
                </a:solidFill>
              </a:rPr>
              <a:t>（命运）</a:t>
            </a:r>
            <a:endParaRPr lang="zh-CN" altLang="en-US" b="1">
              <a:solidFill>
                <a:srgbClr val="FF0000"/>
              </a:solidFill>
            </a:endParaRPr>
          </a:p>
          <a:p>
            <a:r>
              <a:rPr lang="zh-CN" altLang="en-US"/>
              <a:t>扶苏以</a:t>
            </a:r>
            <a:r>
              <a:rPr lang="zh-CN" altLang="en-US" b="1"/>
              <a:t>数</a:t>
            </a:r>
            <a:r>
              <a:rPr lang="zh-CN" altLang="en-US"/>
              <a:t>谏故，上使外将兵 《陈涉世家》</a:t>
            </a:r>
            <a:endParaRPr lang="zh-CN" altLang="en-US"/>
          </a:p>
          <a:p>
            <a:r>
              <a:rPr lang="zh-CN" altLang="en-US" b="1">
                <a:solidFill>
                  <a:schemeClr val="tx1"/>
                </a:solidFill>
              </a:rPr>
              <a:t> </a:t>
            </a:r>
            <a:r>
              <a:rPr lang="zh-CN" altLang="en-US" b="1">
                <a:solidFill>
                  <a:srgbClr val="FF0000"/>
                </a:solidFill>
              </a:rPr>
              <a:t>（shuò 屡次） </a:t>
            </a:r>
            <a:endParaRPr lang="zh-CN" altLang="en-US" b="1">
              <a:solidFill>
                <a:srgbClr val="FF0000"/>
              </a:solidFill>
            </a:endParaRPr>
          </a:p>
          <a:p>
            <a:r>
              <a:rPr lang="zh-CN" altLang="en-US" b="1"/>
              <a:t>数</a:t>
            </a:r>
            <a:r>
              <a:rPr lang="zh-CN" altLang="en-US"/>
              <a:t>罟不入洿池 《寡人之于国也》 </a:t>
            </a:r>
            <a:endParaRPr lang="zh-CN" altLang="en-US"/>
          </a:p>
          <a:p>
            <a:r>
              <a:rPr lang="zh-CN" altLang="en-US"/>
              <a:t> </a:t>
            </a:r>
            <a:r>
              <a:rPr lang="zh-CN" altLang="en-US" b="1">
                <a:solidFill>
                  <a:srgbClr val="FF0000"/>
                </a:solidFill>
              </a:rPr>
              <a:t>（cù 密、细密 ）</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6720" y="777240"/>
            <a:ext cx="11155680" cy="5349240"/>
          </a:xfrm>
        </p:spPr>
        <p:txBody>
          <a:bodyPr/>
          <a:p>
            <a:r>
              <a:rPr lang="zh-CN" altLang="en-US" b="1">
                <a:solidFill>
                  <a:srgbClr val="FF0000"/>
                </a:solidFill>
              </a:rPr>
              <a:t>直</a:t>
            </a:r>
            <a:endParaRPr lang="zh-CN" altLang="en-US" b="1">
              <a:solidFill>
                <a:srgbClr val="FF0000"/>
              </a:solidFill>
            </a:endParaRPr>
          </a:p>
          <a:p>
            <a:r>
              <a:rPr lang="zh-CN" altLang="en-US"/>
              <a:t>中通外</a:t>
            </a:r>
            <a:r>
              <a:rPr lang="zh-CN" altLang="en-US" b="1"/>
              <a:t>直</a:t>
            </a:r>
            <a:r>
              <a:rPr lang="zh-CN" altLang="en-US"/>
              <a:t>，不蔓不枝 《爱莲说》 </a:t>
            </a:r>
            <a:endParaRPr lang="zh-CN" altLang="en-US"/>
          </a:p>
          <a:p>
            <a:r>
              <a:rPr lang="zh-CN" altLang="en-US" b="1">
                <a:solidFill>
                  <a:schemeClr val="tx1"/>
                </a:solidFill>
              </a:rPr>
              <a:t>   </a:t>
            </a:r>
            <a:r>
              <a:rPr lang="zh-CN" altLang="en-US" b="1">
                <a:solidFill>
                  <a:srgbClr val="FF0000"/>
                </a:solidFill>
              </a:rPr>
              <a:t> （与“曲”相对，不弯曲）</a:t>
            </a:r>
            <a:endParaRPr lang="zh-CN" altLang="en-US" b="1">
              <a:solidFill>
                <a:srgbClr val="FF0000"/>
              </a:solidFill>
            </a:endParaRPr>
          </a:p>
          <a:p>
            <a:r>
              <a:rPr lang="zh-CN" altLang="en-US" b="1"/>
              <a:t>直</a:t>
            </a:r>
            <a:r>
              <a:rPr lang="zh-CN" altLang="en-US"/>
              <a:t>不百步耳，是亦走也 《寡人之于国也》 </a:t>
            </a:r>
            <a:endParaRPr lang="zh-CN" altLang="en-US"/>
          </a:p>
          <a:p>
            <a:r>
              <a:rPr lang="zh-CN" altLang="en-US"/>
              <a:t>    </a:t>
            </a:r>
            <a:r>
              <a:rPr lang="zh-CN" altLang="en-US" b="1">
                <a:solidFill>
                  <a:srgbClr val="FF0000"/>
                </a:solidFill>
              </a:rPr>
              <a:t>（仅、只） </a:t>
            </a:r>
            <a:endParaRPr lang="zh-CN" altLang="en-US" b="1">
              <a:solidFill>
                <a:srgbClr val="FF0000"/>
              </a:solidFill>
            </a:endParaRPr>
          </a:p>
          <a:p>
            <a:r>
              <a:rPr lang="zh-CN" altLang="en-US"/>
              <a:t>系向牛头充炭</a:t>
            </a:r>
            <a:r>
              <a:rPr lang="zh-CN" altLang="en-US" b="1"/>
              <a:t>直</a:t>
            </a:r>
            <a:r>
              <a:rPr lang="zh-CN" altLang="en-US"/>
              <a:t> 《卖炭翁》 </a:t>
            </a:r>
            <a:endParaRPr lang="zh-CN" altLang="en-US"/>
          </a:p>
          <a:p>
            <a:r>
              <a:rPr lang="zh-CN" altLang="en-US"/>
              <a:t>    </a:t>
            </a:r>
            <a:r>
              <a:rPr lang="zh-CN" altLang="en-US" b="1">
                <a:solidFill>
                  <a:srgbClr val="FF0000"/>
                </a:solidFill>
              </a:rPr>
              <a:t>（价值） </a:t>
            </a:r>
            <a:endParaRPr lang="zh-CN" altLang="en-US" b="1">
              <a:solidFill>
                <a:srgbClr val="FF0000"/>
              </a:solidFill>
            </a:endParaRPr>
          </a:p>
          <a:p>
            <a:r>
              <a:rPr lang="zh-CN" altLang="en-US"/>
              <a:t>予自度不得脱，则</a:t>
            </a:r>
            <a:r>
              <a:rPr lang="zh-CN" altLang="en-US" b="1"/>
              <a:t>直</a:t>
            </a:r>
            <a:r>
              <a:rPr lang="zh-CN" altLang="en-US"/>
              <a:t>前诟虏帅失信 《〈指南录〉后序》 </a:t>
            </a:r>
            <a:endParaRPr lang="zh-CN" altLang="en-US"/>
          </a:p>
          <a:p>
            <a:r>
              <a:rPr lang="zh-CN" altLang="en-US"/>
              <a:t>    </a:t>
            </a:r>
            <a:r>
              <a:rPr lang="zh-CN" altLang="en-US" b="1">
                <a:solidFill>
                  <a:srgbClr val="FF0000"/>
                </a:solidFill>
              </a:rPr>
              <a:t>（径直、直接）</a:t>
            </a:r>
            <a:r>
              <a:rPr lang="zh-CN" altLang="en-US"/>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7030" y="550545"/>
            <a:ext cx="11216005" cy="5576570"/>
          </a:xfrm>
        </p:spPr>
        <p:txBody>
          <a:bodyPr/>
          <a:p>
            <a:r>
              <a:rPr lang="zh-CN" altLang="en-US" b="1">
                <a:solidFill>
                  <a:srgbClr val="FF0000"/>
                </a:solidFill>
              </a:rPr>
              <a:t>发 </a:t>
            </a:r>
            <a:endParaRPr lang="zh-CN" altLang="en-US" b="1">
              <a:solidFill>
                <a:srgbClr val="FF0000"/>
              </a:solidFill>
            </a:endParaRPr>
          </a:p>
          <a:p>
            <a:r>
              <a:rPr lang="zh-CN" altLang="en-US" b="1"/>
              <a:t>发</a:t>
            </a:r>
            <a:r>
              <a:rPr lang="zh-CN" altLang="en-US"/>
              <a:t>闾左谪戌渔阳九百人 《陈涉世家》 </a:t>
            </a:r>
            <a:endParaRPr lang="zh-CN" altLang="en-US"/>
          </a:p>
          <a:p>
            <a:r>
              <a:rPr lang="zh-CN" altLang="en-US"/>
              <a:t>   </a:t>
            </a:r>
            <a:r>
              <a:rPr lang="zh-CN" altLang="en-US" b="1">
                <a:solidFill>
                  <a:srgbClr val="FF0000"/>
                </a:solidFill>
              </a:rPr>
              <a:t> （征发、派遣 ）</a:t>
            </a:r>
            <a:endParaRPr lang="zh-CN" altLang="en-US" b="1">
              <a:solidFill>
                <a:srgbClr val="FF0000"/>
              </a:solidFill>
            </a:endParaRPr>
          </a:p>
          <a:p>
            <a:r>
              <a:rPr lang="zh-CN" altLang="en-US"/>
              <a:t>涂有饿莩而不知</a:t>
            </a:r>
            <a:r>
              <a:rPr lang="zh-CN" altLang="en-US" b="1"/>
              <a:t>发</a:t>
            </a:r>
            <a:r>
              <a:rPr lang="zh-CN" altLang="en-US"/>
              <a:t> 《寡人之于国也》 </a:t>
            </a:r>
            <a:endParaRPr lang="zh-CN" altLang="en-US"/>
          </a:p>
          <a:p>
            <a:r>
              <a:rPr lang="zh-CN" altLang="en-US"/>
              <a:t>    </a:t>
            </a:r>
            <a:r>
              <a:rPr lang="zh-CN" altLang="en-US" b="1">
                <a:solidFill>
                  <a:srgbClr val="FF0000"/>
                </a:solidFill>
              </a:rPr>
              <a:t>（打开）</a:t>
            </a:r>
            <a:endParaRPr lang="zh-CN" altLang="en-US" b="1">
              <a:solidFill>
                <a:srgbClr val="FF0000"/>
              </a:solidFill>
            </a:endParaRPr>
          </a:p>
          <a:p>
            <a:r>
              <a:rPr lang="zh-CN" altLang="en-US"/>
              <a:t>野花</a:t>
            </a:r>
            <a:r>
              <a:rPr lang="zh-CN" altLang="en-US" b="1"/>
              <a:t>发</a:t>
            </a:r>
            <a:r>
              <a:rPr lang="zh-CN" altLang="en-US"/>
              <a:t>而幽香，佳木秀而繁阴 《醉翁亭记》 </a:t>
            </a:r>
            <a:endParaRPr lang="zh-CN" altLang="en-US"/>
          </a:p>
          <a:p>
            <a:r>
              <a:rPr lang="zh-CN" altLang="en-US"/>
              <a:t>    </a:t>
            </a:r>
            <a:r>
              <a:rPr lang="zh-CN" altLang="en-US" b="1">
                <a:solidFill>
                  <a:srgbClr val="FF0000"/>
                </a:solidFill>
              </a:rPr>
              <a:t>（花开）</a:t>
            </a:r>
            <a:r>
              <a:rPr lang="zh-CN" altLang="en-US"/>
              <a:t> </a:t>
            </a:r>
            <a:endParaRPr lang="zh-CN" altLang="en-US"/>
          </a:p>
          <a:p>
            <a:r>
              <a:rPr lang="zh-CN" altLang="en-US"/>
              <a:t>安能屈豪杰之流，扼腕墓道，</a:t>
            </a:r>
            <a:r>
              <a:rPr lang="zh-CN" altLang="en-US" b="1"/>
              <a:t>发</a:t>
            </a:r>
            <a:r>
              <a:rPr lang="zh-CN" altLang="en-US"/>
              <a:t>其志士之悲哉 《五人墓碑记》</a:t>
            </a:r>
            <a:endParaRPr lang="zh-CN" altLang="en-US"/>
          </a:p>
          <a:p>
            <a:r>
              <a:rPr lang="zh-CN" altLang="en-US"/>
              <a:t>   </a:t>
            </a:r>
            <a:r>
              <a:rPr lang="zh-CN" altLang="en-US" b="1">
                <a:solidFill>
                  <a:srgbClr val="FF0000"/>
                </a:solidFill>
              </a:rPr>
              <a:t>（发出、抒发）</a:t>
            </a:r>
            <a:endParaRPr lang="zh-CN" altLang="en-US" b="1">
              <a:solidFill>
                <a:srgbClr val="FF0000"/>
              </a:solidFill>
            </a:endParaRPr>
          </a:p>
          <a:p>
            <a:r>
              <a:rPr lang="zh-CN" altLang="en-US"/>
              <a:t>有贤士大夫</a:t>
            </a:r>
            <a:r>
              <a:rPr lang="zh-CN" altLang="en-US" b="1"/>
              <a:t>发</a:t>
            </a:r>
            <a:r>
              <a:rPr lang="zh-CN" altLang="en-US"/>
              <a:t>五十金  《五人墓碑记》  </a:t>
            </a:r>
            <a:endParaRPr lang="zh-CN" altLang="en-US"/>
          </a:p>
          <a:p>
            <a:r>
              <a:rPr lang="zh-CN" altLang="en-US"/>
              <a:t>    </a:t>
            </a:r>
            <a:r>
              <a:rPr lang="zh-CN" altLang="en-US" b="1">
                <a:solidFill>
                  <a:srgbClr val="FF0000"/>
                </a:solidFill>
              </a:rPr>
              <a:t>（拿出）</a:t>
            </a:r>
            <a:r>
              <a:rPr lang="zh-CN" altLang="en-US"/>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blinds(horizontal)">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sz="half" idx="2"/>
          </p:nvPr>
        </p:nvSpPr>
        <p:spPr>
          <a:xfrm>
            <a:off x="5093970" y="1007110"/>
            <a:ext cx="6229350" cy="4540885"/>
          </a:xfrm>
        </p:spPr>
        <p:txBody>
          <a:bodyPr/>
          <a:p>
            <a:r>
              <a:rPr lang="zh-CN" altLang="en-US">
                <a:latin typeface="宋体" panose="02010600030101010101" pitchFamily="2" charset="-122"/>
                <a:ea typeface="宋体" panose="02010600030101010101" pitchFamily="2" charset="-122"/>
                <a:sym typeface="+mn-ea"/>
              </a:rPr>
              <a:t>政治上，孟子</a:t>
            </a:r>
            <a:r>
              <a:rPr lang="zh-CN" altLang="en-US" b="1">
                <a:solidFill>
                  <a:srgbClr val="FF0000"/>
                </a:solidFill>
                <a:latin typeface="宋体" panose="02010600030101010101" pitchFamily="2" charset="-122"/>
                <a:ea typeface="宋体" panose="02010600030101010101" pitchFamily="2" charset="-122"/>
                <a:sym typeface="+mn-ea"/>
              </a:rPr>
              <a:t>主张法先王、行仁政</a:t>
            </a:r>
            <a:r>
              <a:rPr lang="zh-CN" altLang="en-US">
                <a:latin typeface="宋体" panose="02010600030101010101" pitchFamily="2" charset="-122"/>
                <a:ea typeface="宋体" panose="02010600030101010101" pitchFamily="2" charset="-122"/>
                <a:sym typeface="+mn-ea"/>
              </a:rPr>
              <a:t>；学说上，他</a:t>
            </a:r>
            <a:r>
              <a:rPr lang="zh-CN" altLang="en-US" b="1">
                <a:solidFill>
                  <a:srgbClr val="FF0000"/>
                </a:solidFill>
                <a:latin typeface="宋体" panose="02010600030101010101" pitchFamily="2" charset="-122"/>
                <a:ea typeface="宋体" panose="02010600030101010101" pitchFamily="2" charset="-122"/>
                <a:sym typeface="+mn-ea"/>
              </a:rPr>
              <a:t>推崇孔子，反对杨朱、墨翟</a:t>
            </a:r>
            <a:r>
              <a:rPr lang="zh-CN" altLang="en-US">
                <a:solidFill>
                  <a:schemeClr val="tx1"/>
                </a:solidFill>
                <a:latin typeface="宋体" panose="02010600030101010101" pitchFamily="2" charset="-122"/>
                <a:ea typeface="宋体" panose="02010600030101010101" pitchFamily="2" charset="-122"/>
                <a:sym typeface="+mn-ea"/>
              </a:rPr>
              <a:t>。</a:t>
            </a:r>
            <a:endParaRPr lang="zh-CN" altLang="en-US">
              <a:solidFill>
                <a:schemeClr val="tx1"/>
              </a:solidFill>
              <a:latin typeface="宋体" panose="02010600030101010101" pitchFamily="2" charset="-122"/>
              <a:ea typeface="宋体" panose="02010600030101010101" pitchFamily="2" charset="-122"/>
              <a:sym typeface="+mn-ea"/>
            </a:endParaRPr>
          </a:p>
          <a:p>
            <a:r>
              <a:rPr lang="zh-CN" altLang="en-US">
                <a:latin typeface="宋体" panose="02010600030101010101" pitchFamily="2" charset="-122"/>
                <a:ea typeface="宋体" panose="02010600030101010101" pitchFamily="2" charset="-122"/>
                <a:sym typeface="+mn-ea"/>
              </a:rPr>
              <a:t>孟子继承了孔子的学说，主张效法先王，推行仁政，宣扬性善，反对功利，反对战争，这些在当时列国纷争的形势下，被认为是脱离实际的空论。但他思想中的</a:t>
            </a:r>
            <a:r>
              <a:rPr lang="zh-CN" altLang="en-US" b="1">
                <a:solidFill>
                  <a:srgbClr val="FF0000"/>
                </a:solidFill>
                <a:latin typeface="宋体" panose="02010600030101010101" pitchFamily="2" charset="-122"/>
                <a:ea typeface="宋体" panose="02010600030101010101" pitchFamily="2" charset="-122"/>
                <a:sym typeface="+mn-ea"/>
              </a:rPr>
              <a:t>民主意识、民本思想</a:t>
            </a:r>
            <a:r>
              <a:rPr lang="zh-CN" altLang="en-US">
                <a:latin typeface="宋体" panose="02010600030101010101" pitchFamily="2" charset="-122"/>
                <a:ea typeface="宋体" panose="02010600030101010101" pitchFamily="2" charset="-122"/>
                <a:sym typeface="+mn-ea"/>
              </a:rPr>
              <a:t>等都符合人民的愿望，具有进步意义。</a:t>
            </a:r>
            <a:endParaRPr lang="zh-CN" altLang="en-US">
              <a:latin typeface="宋体" panose="02010600030101010101" pitchFamily="2" charset="-122"/>
              <a:ea typeface="宋体" panose="02010600030101010101" pitchFamily="2" charset="-122"/>
            </a:endParaRPr>
          </a:p>
          <a:p>
            <a:endParaRPr lang="zh-CN" altLang="en-US">
              <a:latin typeface="宋体" panose="02010600030101010101" pitchFamily="2" charset="-122"/>
              <a:ea typeface="宋体" panose="02010600030101010101" pitchFamily="2" charset="-122"/>
            </a:endParaRPr>
          </a:p>
        </p:txBody>
      </p:sp>
      <p:pic>
        <p:nvPicPr>
          <p:cNvPr id="98310" name="内容占位符 98309" descr="mz"/>
          <p:cNvPicPr>
            <a:picLocks noChangeAspect="1"/>
          </p:cNvPicPr>
          <p:nvPr>
            <p:ph sz="half" idx="1"/>
          </p:nvPr>
        </p:nvPicPr>
        <p:blipFill>
          <a:blip r:embed="rId1"/>
          <a:stretch>
            <a:fillRect/>
          </a:stretch>
        </p:blipFill>
        <p:spPr>
          <a:xfrm>
            <a:off x="502920" y="1181100"/>
            <a:ext cx="4333240" cy="44958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87680" y="731520"/>
            <a:ext cx="11094720" cy="5394960"/>
          </a:xfrm>
        </p:spPr>
        <p:txBody>
          <a:bodyPr/>
          <a:p>
            <a:r>
              <a:rPr lang="zh-CN" altLang="en-US" b="1">
                <a:solidFill>
                  <a:srgbClr val="FF0000"/>
                </a:solidFill>
              </a:rPr>
              <a:t>兵 </a:t>
            </a:r>
            <a:endParaRPr lang="zh-CN" altLang="en-US" b="1">
              <a:solidFill>
                <a:srgbClr val="FF0000"/>
              </a:solidFill>
            </a:endParaRPr>
          </a:p>
          <a:p>
            <a:r>
              <a:rPr lang="zh-CN" altLang="en-US"/>
              <a:t>非我也，</a:t>
            </a:r>
            <a:r>
              <a:rPr lang="zh-CN" altLang="en-US" b="1"/>
              <a:t>兵</a:t>
            </a:r>
            <a:r>
              <a:rPr lang="zh-CN" altLang="en-US"/>
              <a:t>也 《寡人之于国也》 </a:t>
            </a:r>
            <a:endParaRPr lang="zh-CN" altLang="en-US"/>
          </a:p>
          <a:p>
            <a:r>
              <a:rPr lang="zh-CN" altLang="en-US"/>
              <a:t>    </a:t>
            </a:r>
            <a:r>
              <a:rPr lang="zh-CN" altLang="en-US" b="1">
                <a:solidFill>
                  <a:srgbClr val="FF0000"/>
                </a:solidFill>
              </a:rPr>
              <a:t>（兵器）</a:t>
            </a:r>
            <a:endParaRPr lang="zh-CN" altLang="en-US" b="1">
              <a:solidFill>
                <a:srgbClr val="FF0000"/>
              </a:solidFill>
            </a:endParaRPr>
          </a:p>
          <a:p>
            <a:r>
              <a:rPr lang="zh-CN" altLang="en-US"/>
              <a:t>穷</a:t>
            </a:r>
            <a:r>
              <a:rPr lang="zh-CN" altLang="en-US" b="1"/>
              <a:t>兵</a:t>
            </a:r>
            <a:r>
              <a:rPr lang="zh-CN" altLang="en-US"/>
              <a:t>黩武 成语 </a:t>
            </a:r>
            <a:endParaRPr lang="zh-CN" altLang="en-US"/>
          </a:p>
          <a:p>
            <a:r>
              <a:rPr lang="zh-CN" altLang="en-US"/>
              <a:t>    </a:t>
            </a:r>
            <a:r>
              <a:rPr lang="zh-CN" altLang="en-US" b="1">
                <a:solidFill>
                  <a:srgbClr val="FF0000"/>
                </a:solidFill>
              </a:rPr>
              <a:t>（战争） </a:t>
            </a:r>
            <a:endParaRPr lang="zh-CN" altLang="en-US" b="1">
              <a:solidFill>
                <a:srgbClr val="FF0000"/>
              </a:solidFill>
            </a:endParaRPr>
          </a:p>
          <a:p>
            <a:r>
              <a:rPr lang="zh-CN" altLang="en-US"/>
              <a:t>必以长安君为质，</a:t>
            </a:r>
            <a:r>
              <a:rPr lang="zh-CN" altLang="en-US" b="1"/>
              <a:t>兵</a:t>
            </a:r>
            <a:r>
              <a:rPr lang="zh-CN" altLang="en-US"/>
              <a:t>乃出 《触龙说赵太后》      </a:t>
            </a:r>
            <a:endParaRPr lang="zh-CN" altLang="en-US"/>
          </a:p>
          <a:p>
            <a:r>
              <a:rPr lang="zh-CN" altLang="en-US" b="1">
                <a:solidFill>
                  <a:srgbClr val="FF0000"/>
                </a:solidFill>
              </a:rPr>
              <a:t>（军队）</a:t>
            </a:r>
            <a:endParaRPr lang="zh-CN" altLang="en-US" b="1">
              <a:solidFill>
                <a:srgbClr val="FF0000"/>
              </a:solidFill>
            </a:endParaRPr>
          </a:p>
          <a:p>
            <a:r>
              <a:rPr lang="zh-CN" altLang="en-US"/>
              <a:t>草木皆</a:t>
            </a:r>
            <a:r>
              <a:rPr lang="zh-CN" altLang="en-US" b="1"/>
              <a:t>兵   </a:t>
            </a:r>
            <a:r>
              <a:rPr lang="zh-CN" altLang="en-US"/>
              <a:t>成语 </a:t>
            </a:r>
            <a:endParaRPr lang="zh-CN" altLang="en-US"/>
          </a:p>
          <a:p>
            <a:r>
              <a:rPr lang="zh-CN" altLang="en-US"/>
              <a:t>  </a:t>
            </a:r>
            <a:r>
              <a:rPr lang="zh-CN" altLang="en-US" b="1">
                <a:solidFill>
                  <a:srgbClr val="FF0000"/>
                </a:solidFill>
              </a:rPr>
              <a:t>（士兵 ）</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1790" y="306705"/>
            <a:ext cx="11139805" cy="5882005"/>
          </a:xfrm>
        </p:spPr>
        <p:txBody>
          <a:bodyPr/>
          <a:p>
            <a:r>
              <a:rPr lang="zh-CN" altLang="en-US" b="1">
                <a:solidFill>
                  <a:srgbClr val="FF0000"/>
                </a:solidFill>
              </a:rPr>
              <a:t>胜 </a:t>
            </a:r>
            <a:endParaRPr lang="zh-CN" altLang="en-US" b="1">
              <a:solidFill>
                <a:srgbClr val="FF0000"/>
              </a:solidFill>
            </a:endParaRPr>
          </a:p>
          <a:p>
            <a:r>
              <a:rPr lang="zh-CN" altLang="en-US"/>
              <a:t>驴不</a:t>
            </a:r>
            <a:r>
              <a:rPr lang="zh-CN" altLang="en-US" b="1"/>
              <a:t>胜</a:t>
            </a:r>
            <a:r>
              <a:rPr lang="zh-CN" altLang="en-US"/>
              <a:t>怒，蹄之 《黔之驴》  </a:t>
            </a:r>
            <a:endParaRPr lang="zh-CN" altLang="en-US"/>
          </a:p>
          <a:p>
            <a:r>
              <a:rPr lang="zh-CN" altLang="en-US" b="1">
                <a:solidFill>
                  <a:srgbClr val="FF0000"/>
                </a:solidFill>
              </a:rPr>
              <a:t>（承受）</a:t>
            </a:r>
            <a:r>
              <a:rPr lang="zh-CN" altLang="en-US"/>
              <a:t> </a:t>
            </a:r>
            <a:endParaRPr lang="zh-CN" altLang="en-US"/>
          </a:p>
          <a:p>
            <a:r>
              <a:rPr lang="zh-CN" altLang="en-US"/>
              <a:t>不违农时，谷不可</a:t>
            </a:r>
            <a:r>
              <a:rPr lang="zh-CN" altLang="en-US" b="1"/>
              <a:t>胜</a:t>
            </a:r>
            <a:r>
              <a:rPr lang="zh-CN" altLang="en-US"/>
              <a:t>食也 《寡人之于国也》 </a:t>
            </a:r>
            <a:endParaRPr lang="zh-CN" altLang="en-US"/>
          </a:p>
          <a:p>
            <a:r>
              <a:rPr lang="zh-CN" altLang="en-US"/>
              <a:t>    </a:t>
            </a:r>
            <a:r>
              <a:rPr lang="zh-CN" altLang="en-US" b="1">
                <a:solidFill>
                  <a:srgbClr val="FF0000"/>
                </a:solidFill>
              </a:rPr>
              <a:t>（尽 ）</a:t>
            </a:r>
            <a:endParaRPr lang="zh-CN" altLang="en-US" b="1">
              <a:solidFill>
                <a:srgbClr val="FF0000"/>
              </a:solidFill>
            </a:endParaRPr>
          </a:p>
          <a:p>
            <a:r>
              <a:rPr lang="zh-CN" altLang="en-US"/>
              <a:t>此所谓战</a:t>
            </a:r>
            <a:r>
              <a:rPr lang="zh-CN" altLang="en-US" b="1"/>
              <a:t>胜</a:t>
            </a:r>
            <a:r>
              <a:rPr lang="zh-CN" altLang="en-US"/>
              <a:t>于朝廷 《邹忌讽齐王纳谏》 </a:t>
            </a:r>
            <a:endParaRPr lang="zh-CN" altLang="en-US"/>
          </a:p>
          <a:p>
            <a:r>
              <a:rPr lang="zh-CN" altLang="en-US"/>
              <a:t>  </a:t>
            </a:r>
            <a:r>
              <a:rPr lang="zh-CN" altLang="en-US" b="1">
                <a:solidFill>
                  <a:srgbClr val="FF0000"/>
                </a:solidFill>
              </a:rPr>
              <a:t>  （胜利） </a:t>
            </a:r>
            <a:endParaRPr lang="zh-CN" altLang="en-US" b="1">
              <a:solidFill>
                <a:srgbClr val="FF0000"/>
              </a:solidFill>
            </a:endParaRPr>
          </a:p>
          <a:p>
            <a:r>
              <a:rPr lang="zh-CN" altLang="en-US"/>
              <a:t>日出江花红</a:t>
            </a:r>
            <a:r>
              <a:rPr lang="zh-CN" altLang="en-US" b="1"/>
              <a:t>胜</a:t>
            </a:r>
            <a:r>
              <a:rPr lang="zh-CN" altLang="en-US"/>
              <a:t>火，春来江水绿如蓝《忆江南》 </a:t>
            </a:r>
            <a:endParaRPr lang="zh-CN" altLang="en-US"/>
          </a:p>
          <a:p>
            <a:r>
              <a:rPr lang="zh-CN" altLang="en-US"/>
              <a:t>    </a:t>
            </a:r>
            <a:r>
              <a:rPr lang="zh-CN" altLang="en-US" b="1">
                <a:solidFill>
                  <a:srgbClr val="FF0000"/>
                </a:solidFill>
              </a:rPr>
              <a:t>（超过）</a:t>
            </a:r>
            <a:endParaRPr lang="zh-CN" altLang="en-US" b="1">
              <a:solidFill>
                <a:srgbClr val="FF0000"/>
              </a:solidFill>
            </a:endParaRPr>
          </a:p>
          <a:p>
            <a:r>
              <a:rPr lang="zh-CN" altLang="en-US"/>
              <a:t>予观夫巴陵</a:t>
            </a:r>
            <a:r>
              <a:rPr lang="zh-CN" altLang="en-US" b="1"/>
              <a:t>胜</a:t>
            </a:r>
            <a:r>
              <a:rPr lang="zh-CN" altLang="en-US"/>
              <a:t>状，在洞庭一湖 《岳阳楼记》 </a:t>
            </a:r>
            <a:endParaRPr lang="zh-CN" altLang="en-US"/>
          </a:p>
          <a:p>
            <a:r>
              <a:rPr lang="zh-CN" altLang="en-US"/>
              <a:t>    </a:t>
            </a:r>
            <a:r>
              <a:rPr lang="zh-CN" altLang="en-US" b="1">
                <a:solidFill>
                  <a:srgbClr val="FF0000"/>
                </a:solidFill>
              </a:rPr>
              <a:t>（优美的） </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blinds(horizontal)">
                                      <p:cBhvr>
                                        <p:cTn id="2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0235" y="274955"/>
            <a:ext cx="3917315" cy="365760"/>
          </a:xfrm>
        </p:spPr>
        <p:txBody>
          <a:bodyPr/>
          <a:p>
            <a:r>
              <a:rPr lang="zh-CN" altLang="en-US" sz="3200" b="1"/>
              <a:t>四、古今异义</a:t>
            </a:r>
            <a:endParaRPr lang="zh-CN" altLang="en-US" sz="3200" b="1"/>
          </a:p>
        </p:txBody>
      </p:sp>
      <p:sp>
        <p:nvSpPr>
          <p:cNvPr id="3" name="内容占位符 2"/>
          <p:cNvSpPr>
            <a:spLocks noGrp="1"/>
          </p:cNvSpPr>
          <p:nvPr>
            <p:ph sz="half" idx="1"/>
          </p:nvPr>
        </p:nvSpPr>
        <p:spPr>
          <a:xfrm>
            <a:off x="168910" y="763270"/>
            <a:ext cx="5818505" cy="5363845"/>
          </a:xfrm>
        </p:spPr>
        <p:txBody>
          <a:bodyPr/>
          <a:p>
            <a:r>
              <a:rPr lang="zh-CN" altLang="en-US" sz="2800"/>
              <a:t>(1)河内</a:t>
            </a:r>
            <a:r>
              <a:rPr lang="zh-CN" altLang="en-US" sz="2800" b="1">
                <a:solidFill>
                  <a:srgbClr val="FF0000"/>
                </a:solidFill>
              </a:rPr>
              <a:t>凶</a:t>
            </a:r>
            <a:endParaRPr lang="zh-CN" altLang="en-US" sz="2800"/>
          </a:p>
          <a:p>
            <a:r>
              <a:rPr lang="zh-CN" altLang="en-US" sz="2800"/>
              <a:t>(2)邻国之民不</a:t>
            </a:r>
            <a:r>
              <a:rPr lang="zh-CN" altLang="en-US" sz="2800" b="1">
                <a:solidFill>
                  <a:srgbClr val="FF0000"/>
                </a:solidFill>
              </a:rPr>
              <a:t>加</a:t>
            </a:r>
            <a:r>
              <a:rPr lang="zh-CN" altLang="en-US" sz="2800"/>
              <a:t>少</a:t>
            </a:r>
            <a:endParaRPr lang="zh-CN" altLang="en-US" sz="2800"/>
          </a:p>
          <a:p>
            <a:r>
              <a:rPr lang="zh-CN" altLang="en-US" sz="2800"/>
              <a:t>(3)</a:t>
            </a:r>
            <a:r>
              <a:rPr lang="zh-CN" altLang="en-US" sz="2800" b="1">
                <a:solidFill>
                  <a:srgbClr val="FF0000"/>
                </a:solidFill>
              </a:rPr>
              <a:t>或</a:t>
            </a:r>
            <a:r>
              <a:rPr lang="zh-CN" altLang="en-US" sz="2800"/>
              <a:t>百步而后止</a:t>
            </a:r>
            <a:endParaRPr lang="zh-CN" altLang="en-US" sz="2800"/>
          </a:p>
          <a:p>
            <a:r>
              <a:rPr lang="zh-CN" altLang="en-US" sz="2800"/>
              <a:t>(4)</a:t>
            </a:r>
            <a:r>
              <a:rPr lang="zh-CN" altLang="en-US" sz="2800" b="1">
                <a:solidFill>
                  <a:srgbClr val="FF0000"/>
                </a:solidFill>
              </a:rPr>
              <a:t>兵</a:t>
            </a:r>
            <a:r>
              <a:rPr lang="zh-CN" altLang="en-US" sz="2800"/>
              <a:t>刃既接</a:t>
            </a:r>
            <a:endParaRPr lang="zh-CN" altLang="en-US" sz="2800"/>
          </a:p>
          <a:p>
            <a:r>
              <a:rPr lang="zh-CN" altLang="en-US" sz="2800"/>
              <a:t>(5)弃甲曳兵而</a:t>
            </a:r>
            <a:r>
              <a:rPr lang="zh-CN" altLang="en-US" sz="2800" b="1">
                <a:solidFill>
                  <a:srgbClr val="FF0000"/>
                </a:solidFill>
              </a:rPr>
              <a:t>走</a:t>
            </a:r>
            <a:endParaRPr lang="zh-CN" altLang="en-US" sz="2800"/>
          </a:p>
          <a:p>
            <a:r>
              <a:rPr lang="zh-CN" altLang="en-US" sz="2800"/>
              <a:t>(6)谷不可</a:t>
            </a:r>
            <a:r>
              <a:rPr lang="zh-CN" altLang="en-US" sz="2800" b="1">
                <a:solidFill>
                  <a:srgbClr val="FF0000"/>
                </a:solidFill>
              </a:rPr>
              <a:t>胜</a:t>
            </a:r>
            <a:r>
              <a:rPr lang="zh-CN" altLang="en-US" sz="2800"/>
              <a:t>食也</a:t>
            </a:r>
            <a:endParaRPr lang="zh-CN" altLang="en-US" sz="2800"/>
          </a:p>
          <a:p>
            <a:r>
              <a:rPr lang="zh-CN" altLang="en-US" sz="2800"/>
              <a:t>(7)</a:t>
            </a:r>
            <a:r>
              <a:rPr lang="zh-CN" altLang="en-US" sz="2800" b="1">
                <a:solidFill>
                  <a:srgbClr val="FF0000"/>
                </a:solidFill>
              </a:rPr>
              <a:t>数</a:t>
            </a:r>
            <a:r>
              <a:rPr lang="zh-CN" altLang="en-US" sz="2800"/>
              <a:t>罟不入洿池</a:t>
            </a:r>
            <a:endParaRPr lang="zh-CN" altLang="en-US" sz="2800"/>
          </a:p>
          <a:p>
            <a:r>
              <a:rPr lang="zh-CN" altLang="en-US" sz="2800"/>
              <a:t>(8)</a:t>
            </a:r>
            <a:r>
              <a:rPr lang="zh-CN" altLang="en-US" sz="2800" b="1">
                <a:solidFill>
                  <a:srgbClr val="FF0000"/>
                </a:solidFill>
              </a:rPr>
              <a:t>树</a:t>
            </a:r>
            <a:r>
              <a:rPr lang="zh-CN" altLang="en-US" sz="2800"/>
              <a:t>之以桑</a:t>
            </a:r>
            <a:endParaRPr lang="zh-CN" altLang="en-US" sz="2800"/>
          </a:p>
          <a:p>
            <a:r>
              <a:rPr lang="zh-CN" altLang="en-US" sz="2800"/>
              <a:t>(9)七十者</a:t>
            </a:r>
            <a:r>
              <a:rPr lang="zh-CN" altLang="en-US" sz="2800" b="1">
                <a:solidFill>
                  <a:srgbClr val="FF0000"/>
                </a:solidFill>
              </a:rPr>
              <a:t>可以</a:t>
            </a:r>
            <a:r>
              <a:rPr lang="zh-CN" altLang="en-US" sz="2800"/>
              <a:t>食肉矣</a:t>
            </a:r>
            <a:endParaRPr lang="zh-CN" altLang="en-US" sz="2800"/>
          </a:p>
        </p:txBody>
      </p:sp>
      <p:sp>
        <p:nvSpPr>
          <p:cNvPr id="4" name="内容占位符 3"/>
          <p:cNvSpPr>
            <a:spLocks noGrp="1"/>
          </p:cNvSpPr>
          <p:nvPr>
            <p:ph sz="half" idx="2"/>
          </p:nvPr>
        </p:nvSpPr>
        <p:spPr>
          <a:xfrm>
            <a:off x="4103370" y="824865"/>
            <a:ext cx="6092190" cy="5440045"/>
          </a:xfrm>
        </p:spPr>
        <p:txBody>
          <a:bodyPr/>
          <a:p>
            <a:r>
              <a:rPr lang="zh-CN" altLang="en-US" sz="2800" b="1">
                <a:solidFill>
                  <a:srgbClr val="FF0000"/>
                </a:solidFill>
              </a:rPr>
              <a:t>（荒年/常指人或动物暴躁，心肠狠）</a:t>
            </a:r>
            <a:endParaRPr lang="zh-CN" altLang="en-US" sz="2800" b="1">
              <a:solidFill>
                <a:srgbClr val="FF0000"/>
              </a:solidFill>
            </a:endParaRPr>
          </a:p>
          <a:p>
            <a:r>
              <a:rPr lang="zh-CN" altLang="en-US" sz="2800" b="1">
                <a:solidFill>
                  <a:srgbClr val="FF0000"/>
                </a:solidFill>
              </a:rPr>
              <a:t>（更，再，副词/常指增加）</a:t>
            </a:r>
            <a:endParaRPr lang="zh-CN" altLang="en-US" sz="2800" b="1">
              <a:solidFill>
                <a:srgbClr val="FF0000"/>
              </a:solidFill>
            </a:endParaRPr>
          </a:p>
          <a:p>
            <a:r>
              <a:rPr lang="zh-CN" altLang="en-US" sz="2800" b="1">
                <a:solidFill>
                  <a:srgbClr val="FF0000"/>
                </a:solidFill>
              </a:rPr>
              <a:t>（有的人，有时/选择连词）</a:t>
            </a:r>
            <a:endParaRPr lang="zh-CN" altLang="en-US" sz="2800" b="1">
              <a:solidFill>
                <a:srgbClr val="FF0000"/>
              </a:solidFill>
            </a:endParaRPr>
          </a:p>
          <a:p>
            <a:r>
              <a:rPr lang="zh-CN" altLang="en-US" sz="2800" b="1">
                <a:solidFill>
                  <a:srgbClr val="FF0000"/>
                </a:solidFill>
              </a:rPr>
              <a:t>（兵器/战士，士兵）</a:t>
            </a:r>
            <a:endParaRPr lang="zh-CN" altLang="en-US" sz="2800" b="1">
              <a:solidFill>
                <a:srgbClr val="FF0000"/>
              </a:solidFill>
            </a:endParaRPr>
          </a:p>
          <a:p>
            <a:r>
              <a:rPr lang="zh-CN" altLang="en-US" sz="2800" b="1">
                <a:solidFill>
                  <a:srgbClr val="FF0000"/>
                </a:solidFill>
              </a:rPr>
              <a:t>（逃跑/行走）</a:t>
            </a:r>
            <a:endParaRPr lang="zh-CN" altLang="en-US" sz="2800" b="1">
              <a:solidFill>
                <a:srgbClr val="FF0000"/>
              </a:solidFill>
            </a:endParaRPr>
          </a:p>
          <a:p>
            <a:r>
              <a:rPr lang="zh-CN" altLang="en-US" sz="2800" b="1">
                <a:solidFill>
                  <a:srgbClr val="FF0000"/>
                </a:solidFill>
              </a:rPr>
              <a:t>（尽/胜利）</a:t>
            </a:r>
            <a:endParaRPr lang="zh-CN" altLang="en-US" sz="2800" b="1">
              <a:solidFill>
                <a:srgbClr val="FF0000"/>
              </a:solidFill>
            </a:endParaRPr>
          </a:p>
          <a:p>
            <a:r>
              <a:rPr lang="zh-CN" altLang="en-US" sz="2800" b="1">
                <a:solidFill>
                  <a:srgbClr val="FF0000"/>
                </a:solidFill>
              </a:rPr>
              <a:t>（细、密/数字或者数数）</a:t>
            </a:r>
            <a:endParaRPr lang="zh-CN" altLang="en-US" sz="2800" b="1">
              <a:solidFill>
                <a:srgbClr val="FF0000"/>
              </a:solidFill>
            </a:endParaRPr>
          </a:p>
          <a:p>
            <a:r>
              <a:rPr lang="zh-CN" altLang="en-US" sz="2400" b="1">
                <a:solidFill>
                  <a:srgbClr val="FF0000"/>
                </a:solidFill>
              </a:rPr>
              <a:t>（种植，动词/常指较高大的林木）</a:t>
            </a:r>
            <a:endParaRPr lang="zh-CN" altLang="en-US" sz="2400" b="1">
              <a:solidFill>
                <a:srgbClr val="FF0000"/>
              </a:solidFill>
            </a:endParaRPr>
          </a:p>
          <a:p>
            <a:r>
              <a:rPr lang="zh-CN" altLang="en-US" sz="2800" b="1">
                <a:solidFill>
                  <a:srgbClr val="FF0000"/>
                </a:solidFill>
              </a:rPr>
              <a:t>（可以凭借/表同意认可）</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linds(horizontal)">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blinds(horizontal)">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三、特殊句式</a:t>
            </a:r>
            <a:endParaRPr lang="zh-CN" altLang="en-US" b="1"/>
          </a:p>
        </p:txBody>
      </p:sp>
      <p:sp>
        <p:nvSpPr>
          <p:cNvPr id="3" name="内容占位符 2"/>
          <p:cNvSpPr>
            <a:spLocks noGrp="1"/>
          </p:cNvSpPr>
          <p:nvPr>
            <p:ph sz="half" idx="1"/>
          </p:nvPr>
        </p:nvSpPr>
        <p:spPr/>
        <p:txBody>
          <a:bodyPr/>
          <a:p>
            <a:r>
              <a:rPr lang="zh-CN" altLang="en-US"/>
              <a:t>①是亦走也</a:t>
            </a:r>
            <a:endParaRPr lang="zh-CN" altLang="en-US"/>
          </a:p>
          <a:p>
            <a:r>
              <a:rPr lang="zh-CN" altLang="en-US"/>
              <a:t>②非我也，兵也                         </a:t>
            </a:r>
            <a:endParaRPr lang="zh-CN" altLang="en-US" b="1">
              <a:solidFill>
                <a:srgbClr val="FF0000"/>
              </a:solidFill>
            </a:endParaRPr>
          </a:p>
          <a:p>
            <a:r>
              <a:rPr lang="zh-CN" altLang="en-US"/>
              <a:t>③是使民养生丧死无憾也</a:t>
            </a:r>
            <a:endParaRPr lang="zh-CN" altLang="en-US"/>
          </a:p>
          <a:p>
            <a:r>
              <a:rPr lang="zh-CN" altLang="en-US">
                <a:cs typeface="宋体" panose="02010600030101010101" pitchFamily="2" charset="-122"/>
              </a:rPr>
              <a:t>④</a:t>
            </a:r>
            <a:r>
              <a:rPr lang="zh-CN" altLang="en-US"/>
              <a:t>申之以孝悌之义</a:t>
            </a:r>
            <a:endParaRPr lang="zh-CN" altLang="en-US"/>
          </a:p>
          <a:p>
            <a:r>
              <a:rPr lang="zh-CN" altLang="en-US">
                <a:cs typeface="宋体" panose="02010600030101010101" pitchFamily="2" charset="-122"/>
              </a:rPr>
              <a:t>⑤</a:t>
            </a:r>
            <a:r>
              <a:rPr lang="zh-CN" altLang="en-US"/>
              <a:t>树之以桑                                 </a:t>
            </a:r>
            <a:endParaRPr lang="zh-CN" altLang="en-US" sz="2800" b="1" dirty="0">
              <a:solidFill>
                <a:srgbClr val="FF0000"/>
              </a:solidFill>
              <a:latin typeface="宋体" panose="02010600030101010101" pitchFamily="2" charset="-122"/>
              <a:ea typeface="宋体" panose="02010600030101010101" pitchFamily="2" charset="-122"/>
              <a:sym typeface="+mn-ea"/>
            </a:endParaRPr>
          </a:p>
          <a:p>
            <a:r>
              <a:rPr lang="zh-CN" altLang="en-US">
                <a:cs typeface="宋体" panose="02010600030101010101" pitchFamily="2" charset="-122"/>
              </a:rPr>
              <a:t>⑥</a:t>
            </a:r>
            <a:r>
              <a:rPr lang="zh-CN" altLang="en-US"/>
              <a:t>则无望民之多于邻国也</a:t>
            </a:r>
            <a:endParaRPr lang="zh-CN" altLang="en-US"/>
          </a:p>
          <a:p>
            <a:r>
              <a:rPr lang="zh-CN" altLang="en-US">
                <a:cs typeface="宋体" panose="02010600030101010101" pitchFamily="2" charset="-122"/>
              </a:rPr>
              <a:t>⑦</a:t>
            </a:r>
            <a:r>
              <a:rPr lang="zh-CN" altLang="en-US"/>
              <a:t>未之有也    </a:t>
            </a:r>
            <a:endParaRPr lang="zh-CN" altLang="en-US" b="1">
              <a:solidFill>
                <a:srgbClr val="FF0000"/>
              </a:solidFill>
            </a:endParaRPr>
          </a:p>
        </p:txBody>
      </p:sp>
      <p:sp>
        <p:nvSpPr>
          <p:cNvPr id="6" name="内容占位符 5"/>
          <p:cNvSpPr>
            <a:spLocks noGrp="1"/>
          </p:cNvSpPr>
          <p:nvPr>
            <p:ph sz="half" idx="2"/>
          </p:nvPr>
        </p:nvSpPr>
        <p:spPr>
          <a:xfrm>
            <a:off x="6465570" y="1510030"/>
            <a:ext cx="5421630" cy="4739005"/>
          </a:xfrm>
        </p:spPr>
        <p:txBody>
          <a:bodyPr/>
          <a:p>
            <a:endParaRPr lang="zh-CN" altLang="en-US"/>
          </a:p>
          <a:p>
            <a:pPr marL="0" indent="0">
              <a:buNone/>
            </a:pPr>
            <a:r>
              <a:rPr lang="zh-CN" altLang="en-US" b="1">
                <a:solidFill>
                  <a:srgbClr val="FF0000"/>
                </a:solidFill>
                <a:sym typeface="+mn-ea"/>
              </a:rPr>
              <a:t>判断句</a:t>
            </a:r>
            <a:endParaRPr lang="zh-CN" altLang="en-US" b="1">
              <a:solidFill>
                <a:srgbClr val="FF0000"/>
              </a:solidFill>
              <a:sym typeface="+mn-ea"/>
            </a:endParaRPr>
          </a:p>
          <a:p>
            <a:pPr marL="0" indent="0">
              <a:buNone/>
            </a:pPr>
            <a:endParaRPr lang="zh-CN" altLang="en-US"/>
          </a:p>
          <a:p>
            <a:pPr marL="0" indent="0">
              <a:buNone/>
            </a:pPr>
            <a:endParaRPr lang="zh-CN" altLang="en-US"/>
          </a:p>
          <a:p>
            <a:pPr marL="0" indent="0">
              <a:buNone/>
            </a:pPr>
            <a:r>
              <a:rPr lang="zh-CN" altLang="en-US" b="1" dirty="0">
                <a:solidFill>
                  <a:srgbClr val="FF0000"/>
                </a:solidFill>
                <a:latin typeface="宋体" panose="02010600030101010101" pitchFamily="2" charset="-122"/>
                <a:ea typeface="宋体" panose="02010600030101010101" pitchFamily="2" charset="-122"/>
                <a:sym typeface="+mn-ea"/>
              </a:rPr>
              <a:t>介词结构后置</a:t>
            </a:r>
            <a:endParaRPr lang="zh-CN" altLang="en-US" b="1" dirty="0">
              <a:solidFill>
                <a:srgbClr val="FF0000"/>
              </a:solidFill>
              <a:latin typeface="宋体" panose="02010600030101010101" pitchFamily="2" charset="-122"/>
              <a:ea typeface="宋体" panose="02010600030101010101" pitchFamily="2" charset="-122"/>
              <a:sym typeface="+mn-ea"/>
            </a:endParaRPr>
          </a:p>
          <a:p>
            <a:pPr marL="0" indent="0">
              <a:buNone/>
            </a:pPr>
            <a:endParaRPr lang="zh-CN" altLang="en-US"/>
          </a:p>
          <a:p>
            <a:pPr marL="0" indent="0">
              <a:buNone/>
            </a:pPr>
            <a:r>
              <a:rPr lang="zh-CN" altLang="en-US">
                <a:sym typeface="+mn-ea"/>
              </a:rPr>
              <a:t> </a:t>
            </a:r>
            <a:r>
              <a:rPr lang="zh-CN" altLang="en-US" b="1">
                <a:solidFill>
                  <a:srgbClr val="FF0000"/>
                </a:solidFill>
                <a:sym typeface="+mn-ea"/>
              </a:rPr>
              <a:t>宾语前置</a:t>
            </a:r>
            <a:endParaRPr lang="zh-CN" altLang="en-US" b="1">
              <a:solidFill>
                <a:srgbClr val="FF0000"/>
              </a:solidFill>
            </a:endParaRPr>
          </a:p>
          <a:p>
            <a:pPr marL="0" indent="0">
              <a:buNone/>
            </a:pPr>
            <a:endParaRPr lang="zh-CN" altLang="en-US"/>
          </a:p>
        </p:txBody>
      </p:sp>
      <p:sp>
        <p:nvSpPr>
          <p:cNvPr id="4" name="右大括号 3"/>
          <p:cNvSpPr/>
          <p:nvPr/>
        </p:nvSpPr>
        <p:spPr>
          <a:xfrm>
            <a:off x="5716270" y="1564005"/>
            <a:ext cx="657225" cy="1615440"/>
          </a:xfrm>
          <a:prstGeom prst="righ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
        <p:nvSpPr>
          <p:cNvPr id="5" name="右大括号 4"/>
          <p:cNvSpPr/>
          <p:nvPr/>
        </p:nvSpPr>
        <p:spPr>
          <a:xfrm>
            <a:off x="5904230" y="3428365"/>
            <a:ext cx="657225" cy="1615440"/>
          </a:xfrm>
          <a:prstGeom prst="rightBrace">
            <a:avLst/>
          </a:prstGeom>
          <a:noFill/>
          <a:ln w="9525" cap="flat" cmpd="sng" algn="ctr">
            <a:solidFill>
              <a:srgbClr val="000000"/>
            </a:solidFill>
            <a:prstDash val="solid"/>
          </a:ln>
          <a:effectLst/>
        </p:spPr>
        <p:style>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 y="274955"/>
            <a:ext cx="5989320" cy="1143000"/>
          </a:xfrm>
        </p:spPr>
        <p:txBody>
          <a:bodyPr/>
          <a:p>
            <a:r>
              <a:rPr lang="zh-CN" altLang="en-US" b="1"/>
              <a:t>固定句式</a:t>
            </a:r>
            <a:endParaRPr lang="zh-CN" altLang="en-US" b="1"/>
          </a:p>
        </p:txBody>
      </p:sp>
      <p:sp>
        <p:nvSpPr>
          <p:cNvPr id="3" name="内容占位符 2"/>
          <p:cNvSpPr>
            <a:spLocks noGrp="1"/>
          </p:cNvSpPr>
          <p:nvPr>
            <p:ph idx="1"/>
          </p:nvPr>
        </p:nvSpPr>
        <p:spPr/>
        <p:txBody>
          <a:bodyPr/>
          <a:p>
            <a:r>
              <a:rPr lang="zh-CN" altLang="en-US"/>
              <a:t>①或……或……   或百步而后止，或五十步而后止。</a:t>
            </a:r>
            <a:endParaRPr lang="zh-CN" altLang="en-US"/>
          </a:p>
          <a:p>
            <a:r>
              <a:rPr lang="zh-CN" altLang="en-US" b="1">
                <a:solidFill>
                  <a:srgbClr val="FF0000"/>
                </a:solidFill>
              </a:rPr>
              <a:t>有的人</a:t>
            </a:r>
            <a:r>
              <a:rPr lang="zh-CN" altLang="en-US" b="1">
                <a:solidFill>
                  <a:srgbClr val="FF0000"/>
                </a:solidFill>
                <a:sym typeface="+mn-ea"/>
              </a:rPr>
              <a:t>……有的人……</a:t>
            </a:r>
            <a:endParaRPr lang="zh-CN" altLang="en-US" b="1">
              <a:solidFill>
                <a:srgbClr val="FF0000"/>
              </a:solidFill>
              <a:sym typeface="+mn-ea"/>
            </a:endParaRPr>
          </a:p>
          <a:p>
            <a:r>
              <a:rPr lang="zh-CN" altLang="en-US"/>
              <a:t>②直……耳   直不百步耳。</a:t>
            </a:r>
            <a:endParaRPr lang="zh-CN" altLang="en-US"/>
          </a:p>
          <a:p>
            <a:r>
              <a:rPr lang="zh-CN" altLang="en-US" b="1">
                <a:solidFill>
                  <a:srgbClr val="FF0000"/>
                </a:solidFill>
              </a:rPr>
              <a:t>只……罢了 </a:t>
            </a:r>
            <a:endParaRPr lang="zh-CN" altLang="en-US" b="1">
              <a:solidFill>
                <a:srgbClr val="FF0000"/>
              </a:solidFill>
            </a:endParaRPr>
          </a:p>
          <a:p>
            <a:r>
              <a:rPr lang="zh-CN" altLang="en-US"/>
              <a:t>③是……也   是亦走也。</a:t>
            </a:r>
            <a:endParaRPr lang="zh-CN" altLang="en-US"/>
          </a:p>
          <a:p>
            <a:r>
              <a:rPr lang="zh-CN" altLang="en-US" b="1">
                <a:solidFill>
                  <a:srgbClr val="FF0000"/>
                </a:solidFill>
              </a:rPr>
              <a:t>这是……呀 </a:t>
            </a:r>
            <a:endParaRPr lang="zh-CN" altLang="en-US" b="1">
              <a:solidFill>
                <a:srgbClr val="FF0000"/>
              </a:solidFill>
            </a:endParaRPr>
          </a:p>
          <a:p>
            <a:r>
              <a:rPr lang="zh-CN" altLang="en-US"/>
              <a:t>④是何异于……   是何异于刺人而杀之</a:t>
            </a:r>
            <a:endParaRPr lang="zh-CN" altLang="en-US"/>
          </a:p>
          <a:p>
            <a:r>
              <a:rPr lang="zh-CN" altLang="en-US" b="1">
                <a:solidFill>
                  <a:srgbClr val="FF0000"/>
                </a:solidFill>
              </a:rPr>
              <a:t>这同……有什么区别呢</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标题 133121"/>
          <p:cNvSpPr>
            <a:spLocks noGrp="1"/>
          </p:cNvSpPr>
          <p:nvPr>
            <p:ph type="title"/>
          </p:nvPr>
        </p:nvSpPr>
        <p:spPr/>
        <p:txBody>
          <a:bodyPr anchor="ctr"/>
          <a:p>
            <a:r>
              <a:rPr lang="zh-CN" altLang="en-US" b="1" dirty="0"/>
              <a:t>寡人之于学习也</a:t>
            </a:r>
            <a:r>
              <a:rPr lang="zh-CN" altLang="en-US" dirty="0"/>
              <a:t> </a:t>
            </a:r>
            <a:endParaRPr lang="zh-CN" altLang="en-US" dirty="0"/>
          </a:p>
        </p:txBody>
      </p:sp>
      <p:sp>
        <p:nvSpPr>
          <p:cNvPr id="133123" name="文本占位符 133122"/>
          <p:cNvSpPr>
            <a:spLocks noGrp="1"/>
          </p:cNvSpPr>
          <p:nvPr>
            <p:ph type="body" idx="1"/>
          </p:nvPr>
        </p:nvSpPr>
        <p:spPr>
          <a:xfrm>
            <a:off x="1068705" y="1463675"/>
            <a:ext cx="9577705" cy="5395595"/>
          </a:xfrm>
        </p:spPr>
        <p:txBody>
          <a:bodyPr/>
          <a:p>
            <a:r>
              <a:rPr lang="en-US" altLang="zh-CN" sz="2800" b="1" dirty="0"/>
              <a:t>      </a:t>
            </a:r>
            <a:r>
              <a:rPr lang="zh-CN" altLang="en-US" sz="2800" b="1" dirty="0"/>
              <a:t>寡人之于学习也，尽心焉而矣。物理差，则移其心于数学，移其力于英语；化学差亦然。察同桌之学习，无如寡人之用心者。同桌之分不加少，寡人之分不加多，何也？” </a:t>
            </a:r>
            <a:r>
              <a:rPr lang="en-US" altLang="zh-CN" sz="2800" b="1" dirty="0"/>
              <a:t>     </a:t>
            </a:r>
            <a:endParaRPr lang="en-US" altLang="zh-CN" sz="2800" b="1" dirty="0"/>
          </a:p>
          <a:p>
            <a:r>
              <a:rPr lang="en-US" altLang="zh-CN" sz="2800" b="1" dirty="0"/>
              <a:t>      </a:t>
            </a:r>
            <a:r>
              <a:rPr lang="zh-CN" altLang="en-US" sz="2800" b="1" dirty="0"/>
              <a:t>同桌对曰：“君好睡，请以睡喻。周公召之，昏昏欲睡，弃笔曳书而倒。或半节而后醒，或整节而后醒。以半节笑整节，则何如？”曰：“不可，直不整节耳，是亦睡也。”曰</a:t>
            </a:r>
            <a:r>
              <a:rPr lang="en-US" altLang="zh-CN" sz="2800" b="1" dirty="0"/>
              <a:t>:“</a:t>
            </a:r>
            <a:r>
              <a:rPr lang="zh-CN" altLang="en-US" sz="2800" b="1" dirty="0"/>
              <a:t>君如知此，则无望分多于同桌也。”</a:t>
            </a:r>
            <a:endParaRPr lang="zh-CN" altLang="en-US" sz="2800" b="1" dirty="0"/>
          </a:p>
          <a:p>
            <a:br>
              <a:rPr lang="zh-CN" altLang="en-US" sz="2800" b="1" dirty="0"/>
            </a:br>
            <a:endParaRPr lang="zh-CN" altLang="en-US" sz="2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7" name="文本占位符 103426"/>
          <p:cNvSpPr>
            <a:spLocks noGrp="1"/>
          </p:cNvSpPr>
          <p:nvPr>
            <p:ph type="body" idx="1"/>
          </p:nvPr>
        </p:nvSpPr>
        <p:spPr>
          <a:xfrm>
            <a:off x="1952625" y="1667510"/>
            <a:ext cx="5194300" cy="1612900"/>
          </a:xfrm>
          <a:solidFill>
            <a:srgbClr val="D5E13F"/>
          </a:solidFill>
          <a:ln cap="flat" cmpd="sng">
            <a:solidFill>
              <a:srgbClr val="FF0000"/>
            </a:solidFill>
            <a:prstDash val="solid"/>
            <a:headEnd type="none" w="med" len="med"/>
            <a:tailEnd type="none" w="med" len="med"/>
          </a:ln>
        </p:spPr>
        <p:txBody>
          <a:bodyPr/>
          <a:p>
            <a:r>
              <a:rPr lang="zh-CN" altLang="en-US" sz="8800" b="1" dirty="0"/>
              <a:t>朗读课文</a:t>
            </a:r>
            <a:endParaRPr lang="zh-CN" altLang="en-US" sz="88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27649"/>
          <p:cNvSpPr txBox="1"/>
          <p:nvPr/>
        </p:nvSpPr>
        <p:spPr>
          <a:xfrm>
            <a:off x="2181225" y="323850"/>
            <a:ext cx="7875588" cy="701040"/>
          </a:xfrm>
          <a:prstGeom prst="rect">
            <a:avLst/>
          </a:prstGeom>
          <a:noFill/>
          <a:ln w="9525">
            <a:noFill/>
            <a:miter/>
          </a:ln>
        </p:spPr>
        <p:txBody>
          <a:bodyPr>
            <a:spAutoFit/>
          </a:bodyPr>
          <a:p>
            <a:pPr lvl="0" algn="ctr">
              <a:buClr>
                <a:srgbClr val="000000"/>
              </a:buClr>
            </a:pPr>
            <a:r>
              <a:rPr lang="zh-CN" altLang="en-US" sz="4000" b="1" dirty="0">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rPr>
              <a:t>读准下列字音</a:t>
            </a:r>
            <a:endParaRPr lang="zh-CN" altLang="en-US" sz="4000" b="1" dirty="0">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7651" name="矩形 27650"/>
          <p:cNvSpPr/>
          <p:nvPr/>
        </p:nvSpPr>
        <p:spPr>
          <a:xfrm>
            <a:off x="6672263" y="1196975"/>
            <a:ext cx="4194175" cy="701040"/>
          </a:xfrm>
          <a:prstGeom prst="rect">
            <a:avLst/>
          </a:prstGeom>
          <a:noFill/>
          <a:ln w="9525">
            <a:noFill/>
            <a:miter/>
          </a:ln>
        </p:spPr>
        <p:txBody>
          <a:bodyPr>
            <a:spAutoFit/>
          </a:bodyPr>
          <a:p>
            <a:pPr lvl="0">
              <a:buClr>
                <a:srgbClr val="000000"/>
              </a:buClr>
            </a:pP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王</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好</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）战</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52" name="矩形 27651"/>
          <p:cNvSpPr/>
          <p:nvPr/>
        </p:nvSpPr>
        <p:spPr>
          <a:xfrm>
            <a:off x="7983538" y="1162050"/>
            <a:ext cx="1401762" cy="701040"/>
          </a:xfrm>
          <a:prstGeom prst="rect">
            <a:avLst/>
          </a:prstGeom>
          <a:noFill/>
          <a:ln w="9525">
            <a:noFill/>
            <a:miter/>
          </a:ln>
        </p:spPr>
        <p:txBody>
          <a:bodyPr>
            <a:spAutoFit/>
          </a:bodyPr>
          <a:p>
            <a:pPr lvl="0" algn="ctr">
              <a:buClr>
                <a:srgbClr val="000000"/>
              </a:buClr>
            </a:pPr>
            <a:r>
              <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hào</a:t>
            </a:r>
            <a:endPar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53" name="矩形 27652"/>
          <p:cNvSpPr/>
          <p:nvPr/>
        </p:nvSpPr>
        <p:spPr>
          <a:xfrm>
            <a:off x="1582738" y="2125663"/>
            <a:ext cx="4446587" cy="701040"/>
          </a:xfrm>
          <a:prstGeom prst="rect">
            <a:avLst/>
          </a:prstGeom>
          <a:noFill/>
          <a:ln w="9525">
            <a:noFill/>
            <a:miter/>
          </a:ln>
        </p:spPr>
        <p:txBody>
          <a:bodyPr>
            <a:spAutoFit/>
          </a:bodyPr>
          <a:p>
            <a:pPr lvl="0" eaLnBrk="0" hangingPunct="0">
              <a:buClr>
                <a:srgbClr val="000000"/>
              </a:buClr>
            </a:pP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弃甲</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曳</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）兵</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54" name="矩形 27653"/>
          <p:cNvSpPr/>
          <p:nvPr/>
        </p:nvSpPr>
        <p:spPr>
          <a:xfrm>
            <a:off x="3503613" y="2060575"/>
            <a:ext cx="962025" cy="701040"/>
          </a:xfrm>
          <a:prstGeom prst="rect">
            <a:avLst/>
          </a:prstGeom>
          <a:noFill/>
          <a:ln w="9525">
            <a:noFill/>
            <a:miter/>
          </a:ln>
        </p:spPr>
        <p:txBody>
          <a:bodyPr>
            <a:spAutoFit/>
          </a:bodyPr>
          <a:p>
            <a:pPr lvl="0" algn="ctr">
              <a:buClr>
                <a:srgbClr val="000000"/>
              </a:buClr>
            </a:pPr>
            <a:r>
              <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yè</a:t>
            </a:r>
            <a:endPar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55" name="矩形 27654"/>
          <p:cNvSpPr/>
          <p:nvPr/>
        </p:nvSpPr>
        <p:spPr>
          <a:xfrm>
            <a:off x="1641475" y="2925763"/>
            <a:ext cx="9028113" cy="701040"/>
          </a:xfrm>
          <a:prstGeom prst="rect">
            <a:avLst/>
          </a:prstGeom>
          <a:noFill/>
          <a:ln w="9525">
            <a:noFill/>
            <a:miter/>
          </a:ln>
        </p:spPr>
        <p:txBody>
          <a:bodyPr>
            <a:spAutoFit/>
          </a:bodyPr>
          <a:p>
            <a:pPr lvl="0" eaLnBrk="0" hangingPunct="0">
              <a:spcBef>
                <a:spcPct val="50000"/>
              </a:spcBef>
              <a:buClr>
                <a:srgbClr val="000000"/>
              </a:buClr>
            </a:pP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数</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罟</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）不入</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洿</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）池</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56" name="矩形 27655"/>
          <p:cNvSpPr/>
          <p:nvPr/>
        </p:nvSpPr>
        <p:spPr>
          <a:xfrm>
            <a:off x="4583113" y="2852738"/>
            <a:ext cx="1019175"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ɡǔ</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57" name="矩形 27656"/>
          <p:cNvSpPr/>
          <p:nvPr/>
        </p:nvSpPr>
        <p:spPr>
          <a:xfrm>
            <a:off x="7535863" y="2852738"/>
            <a:ext cx="1133475" cy="701040"/>
          </a:xfrm>
          <a:prstGeom prst="rect">
            <a:avLst/>
          </a:prstGeom>
          <a:noFill/>
          <a:ln w="9525">
            <a:noFill/>
            <a:miter/>
          </a:ln>
        </p:spPr>
        <p:txBody>
          <a:bodyPr>
            <a:spAutoFit/>
          </a:bodyPr>
          <a:p>
            <a:pPr lvl="0" algn="ctr">
              <a:buClr>
                <a:srgbClr val="000000"/>
              </a:buClr>
            </a:pPr>
            <a:r>
              <a:rPr lang="en-US" altLang="zh-CN" sz="4000" b="1">
                <a:solidFill>
                  <a:srgbClr val="FF3300"/>
                </a:solidFill>
                <a:effectLst>
                  <a:outerShdw blurRad="38100" dist="38100" dir="2700000">
                    <a:srgbClr val="000000"/>
                  </a:outerShdw>
                </a:effectLst>
                <a:latin typeface="宋体" panose="02010600030101010101" pitchFamily="2" charset="-122"/>
                <a:ea typeface="宋体" panose="02010600030101010101" pitchFamily="2" charset="-122"/>
              </a:rPr>
              <a:t>wū</a:t>
            </a:r>
            <a:endParaRPr lang="en-US" altLang="zh-CN" sz="4000" b="1">
              <a:solidFill>
                <a:srgbClr val="FF33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7658" name="矩形 27657"/>
          <p:cNvSpPr/>
          <p:nvPr/>
        </p:nvSpPr>
        <p:spPr>
          <a:xfrm>
            <a:off x="5510213" y="2112963"/>
            <a:ext cx="5006975" cy="701040"/>
          </a:xfrm>
          <a:prstGeom prst="rect">
            <a:avLst/>
          </a:prstGeom>
          <a:noFill/>
          <a:ln w="9525">
            <a:noFill/>
            <a:miter/>
          </a:ln>
        </p:spPr>
        <p:txBody>
          <a:bodyPr>
            <a:spAutoFit/>
          </a:bodyPr>
          <a:p>
            <a:pPr lvl="0">
              <a:buClr>
                <a:srgbClr val="000000"/>
              </a:buClr>
            </a:pP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衣</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帛</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59" name="矩形 27658"/>
          <p:cNvSpPr/>
          <p:nvPr/>
        </p:nvSpPr>
        <p:spPr>
          <a:xfrm>
            <a:off x="1641158" y="3784600"/>
            <a:ext cx="8807450" cy="701040"/>
          </a:xfrm>
          <a:prstGeom prst="rect">
            <a:avLst/>
          </a:prstGeom>
          <a:noFill/>
          <a:ln w="9525">
            <a:noFill/>
            <a:miter/>
          </a:ln>
        </p:spPr>
        <p:txBody>
          <a:bodyPr>
            <a:spAutoFit/>
          </a:bodyPr>
          <a:p>
            <a:pPr lvl="0" eaLnBrk="0" hangingPunct="0">
              <a:buClr>
                <a:srgbClr val="000000"/>
              </a:buClr>
            </a:pP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鸡</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豚</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）狗</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彘</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）之</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畜</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60" name="矩形 27659"/>
          <p:cNvSpPr/>
          <p:nvPr/>
        </p:nvSpPr>
        <p:spPr>
          <a:xfrm>
            <a:off x="2921000" y="3762375"/>
            <a:ext cx="1223963" cy="701040"/>
          </a:xfrm>
          <a:prstGeom prst="rect">
            <a:avLst/>
          </a:prstGeom>
          <a:noFill/>
          <a:ln w="9525">
            <a:noFill/>
            <a:miter/>
          </a:ln>
        </p:spPr>
        <p:txBody>
          <a:bodyPr>
            <a:spAutoFit/>
          </a:bodyPr>
          <a:p>
            <a:pPr lvl="0" algn="ctr">
              <a:buClr>
                <a:srgbClr val="000000"/>
              </a:buClr>
            </a:pPr>
            <a:r>
              <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tún</a:t>
            </a:r>
            <a:endPar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1" name="矩形 27660"/>
          <p:cNvSpPr/>
          <p:nvPr/>
        </p:nvSpPr>
        <p:spPr>
          <a:xfrm>
            <a:off x="5654675" y="3765550"/>
            <a:ext cx="1179513"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zhì</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2" name="矩形 27661"/>
          <p:cNvSpPr/>
          <p:nvPr/>
        </p:nvSpPr>
        <p:spPr>
          <a:xfrm>
            <a:off x="1631950" y="4673600"/>
            <a:ext cx="3914775" cy="701040"/>
          </a:xfrm>
          <a:prstGeom prst="rect">
            <a:avLst/>
          </a:prstGeom>
          <a:noFill/>
          <a:ln w="9525">
            <a:noFill/>
            <a:miter/>
          </a:ln>
        </p:spPr>
        <p:txBody>
          <a:bodyPr>
            <a:spAutoFit/>
          </a:bodyPr>
          <a:p>
            <a:pPr lvl="0">
              <a:buClr>
                <a:srgbClr val="000000"/>
              </a:buClr>
            </a:pP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庠</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）序</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63" name="矩形 27662"/>
          <p:cNvSpPr/>
          <p:nvPr/>
        </p:nvSpPr>
        <p:spPr>
          <a:xfrm>
            <a:off x="2566988" y="4581525"/>
            <a:ext cx="1925637"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xiánɡ</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4" name="矩形 27663"/>
          <p:cNvSpPr/>
          <p:nvPr/>
        </p:nvSpPr>
        <p:spPr>
          <a:xfrm>
            <a:off x="6953250" y="5459413"/>
            <a:ext cx="3816350" cy="701040"/>
          </a:xfrm>
          <a:prstGeom prst="rect">
            <a:avLst/>
          </a:prstGeom>
          <a:noFill/>
          <a:ln w="9525">
            <a:noFill/>
            <a:miter/>
          </a:ln>
        </p:spPr>
        <p:txBody>
          <a:bodyPr>
            <a:spAutoFit/>
          </a:bodyPr>
          <a:p>
            <a:pPr lvl="0" eaLnBrk="0" hangingPunct="0">
              <a:buClr>
                <a:srgbClr val="000000"/>
              </a:buClr>
            </a:pP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饿</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殍</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a:t>
            </a:r>
            <a:r>
              <a:rPr lang="zh-CN" altLang="en-US" sz="4000" b="1">
                <a:effectLst>
                  <a:outerShdw blurRad="38100" dist="38100" dir="2700000">
                    <a:srgbClr val="FFFFFF"/>
                  </a:outerShdw>
                </a:effectLst>
                <a:latin typeface="宋体" panose="02010600030101010101" pitchFamily="2" charset="-122"/>
                <a:ea typeface="宋体" panose="02010600030101010101" pitchFamily="2" charset="-122"/>
              </a:rPr>
              <a:t> </a:t>
            </a:r>
            <a:endParaRPr lang="zh-CN" altLang="en-US" sz="4000" b="1">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65" name="矩形 27664"/>
          <p:cNvSpPr/>
          <p:nvPr/>
        </p:nvSpPr>
        <p:spPr>
          <a:xfrm>
            <a:off x="8477250" y="5418138"/>
            <a:ext cx="1470025" cy="701040"/>
          </a:xfrm>
          <a:prstGeom prst="rect">
            <a:avLst/>
          </a:prstGeom>
          <a:noFill/>
          <a:ln w="9525">
            <a:noFill/>
            <a:miter/>
          </a:ln>
        </p:spPr>
        <p:txBody>
          <a:bodyPr>
            <a:spAutoFit/>
          </a:bodyPr>
          <a:p>
            <a:pPr lvl="0" algn="ctr">
              <a:buClr>
                <a:srgbClr val="000000"/>
              </a:buClr>
            </a:pPr>
            <a:r>
              <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piǎo</a:t>
            </a:r>
            <a:endParaRPr lang="en-US" altLang="zh-CN" sz="4000" b="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6" name="矩形 27665"/>
          <p:cNvSpPr/>
          <p:nvPr/>
        </p:nvSpPr>
        <p:spPr>
          <a:xfrm>
            <a:off x="6383338" y="2060575"/>
            <a:ext cx="1050925"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yì</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7" name="矩形 27666"/>
          <p:cNvSpPr/>
          <p:nvPr/>
        </p:nvSpPr>
        <p:spPr>
          <a:xfrm>
            <a:off x="2566988" y="2926080"/>
            <a:ext cx="863600"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cù</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68" name="矩形 27667"/>
          <p:cNvSpPr/>
          <p:nvPr/>
        </p:nvSpPr>
        <p:spPr>
          <a:xfrm>
            <a:off x="8416290" y="2091055"/>
            <a:ext cx="1084263"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bó</a:t>
            </a:r>
            <a:endParaRPr lang="en-US" altLang="zh-CN" sz="4000" b="1" dirty="0" err="1">
              <a:solidFill>
                <a:srgbClr val="FF33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7669" name="矩形 27668"/>
          <p:cNvSpPr/>
          <p:nvPr/>
        </p:nvSpPr>
        <p:spPr>
          <a:xfrm>
            <a:off x="1611313" y="5478463"/>
            <a:ext cx="5049837" cy="701040"/>
          </a:xfrm>
          <a:prstGeom prst="rect">
            <a:avLst/>
          </a:prstGeom>
          <a:noFill/>
          <a:ln w="9525">
            <a:noFill/>
            <a:miter/>
          </a:ln>
        </p:spPr>
        <p:txBody>
          <a:bodyPr>
            <a:spAutoFit/>
          </a:bodyPr>
          <a:p>
            <a:pPr lvl="0">
              <a:buClr>
                <a:srgbClr val="000000"/>
              </a:buClr>
            </a:pP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然而不</a:t>
            </a:r>
            <a:r>
              <a:rPr lang="zh-CN" altLang="en-US" sz="4000" b="1" dirty="0">
                <a:solidFill>
                  <a:srgbClr val="FF0000"/>
                </a:solidFill>
                <a:effectLst>
                  <a:outerShdw blurRad="38100" dist="38100" dir="2700000">
                    <a:srgbClr val="FFFFFF"/>
                  </a:outerShdw>
                </a:effectLst>
                <a:latin typeface="宋体" panose="02010600030101010101" pitchFamily="2" charset="-122"/>
                <a:ea typeface="宋体" panose="02010600030101010101" pitchFamily="2" charset="-122"/>
              </a:rPr>
              <a:t>王</a:t>
            </a:r>
            <a:r>
              <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rPr>
              <a:t>（     ）者</a:t>
            </a:r>
            <a:endParaRPr lang="zh-CN" altLang="en-US" sz="4000"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7670" name="矩形 27669"/>
          <p:cNvSpPr/>
          <p:nvPr/>
        </p:nvSpPr>
        <p:spPr>
          <a:xfrm>
            <a:off x="4075113" y="5427663"/>
            <a:ext cx="1692275"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wànɡ</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71" name="矩形 27670"/>
          <p:cNvSpPr/>
          <p:nvPr/>
        </p:nvSpPr>
        <p:spPr>
          <a:xfrm>
            <a:off x="8595360" y="3762375"/>
            <a:ext cx="1233488"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xù</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72" name="矩形 27671"/>
          <p:cNvSpPr/>
          <p:nvPr/>
        </p:nvSpPr>
        <p:spPr>
          <a:xfrm>
            <a:off x="1577975" y="1214438"/>
            <a:ext cx="5867400" cy="701040"/>
          </a:xfrm>
          <a:prstGeom prst="rect">
            <a:avLst/>
          </a:prstGeom>
          <a:noFill/>
          <a:ln w="9525">
            <a:noFill/>
            <a:miter/>
          </a:ln>
        </p:spPr>
        <p:txBody>
          <a:bodyPr>
            <a:spAutoFit/>
          </a:bodyPr>
          <a:p>
            <a:pPr lvl="0">
              <a:buClr>
                <a:srgbClr val="000000"/>
              </a:buClr>
            </a:pPr>
            <a:r>
              <a:rPr lang="zh-CN" altLang="en-US" sz="4000" b="1" dirty="0">
                <a:latin typeface="宋体" panose="02010600030101010101" pitchFamily="2" charset="-122"/>
                <a:ea typeface="宋体" panose="02010600030101010101" pitchFamily="2" charset="-122"/>
              </a:rPr>
              <a:t>移其</a:t>
            </a:r>
            <a:r>
              <a:rPr lang="zh-CN" altLang="en-US" sz="4000" b="1" dirty="0">
                <a:solidFill>
                  <a:srgbClr val="FF0000"/>
                </a:solidFill>
                <a:latin typeface="宋体" panose="02010600030101010101" pitchFamily="2" charset="-122"/>
                <a:ea typeface="宋体" panose="02010600030101010101" pitchFamily="2" charset="-122"/>
              </a:rPr>
              <a:t>粟</a:t>
            </a:r>
            <a:r>
              <a:rPr lang="zh-CN" altLang="en-US" sz="4000" b="1" dirty="0">
                <a:latin typeface="宋体" panose="02010600030101010101" pitchFamily="2" charset="-122"/>
                <a:ea typeface="宋体" panose="02010600030101010101" pitchFamily="2" charset="-122"/>
              </a:rPr>
              <a:t>（</a:t>
            </a:r>
            <a:r>
              <a:rPr lang="zh-CN" altLang="en-US" sz="4000" b="1" dirty="0">
                <a:solidFill>
                  <a:srgbClr val="FF0000"/>
                </a:solidFill>
                <a:latin typeface="宋体" panose="02010600030101010101" pitchFamily="2" charset="-122"/>
                <a:ea typeface="宋体" panose="02010600030101010101" pitchFamily="2" charset="-122"/>
              </a:rPr>
              <a:t>  </a:t>
            </a:r>
            <a:r>
              <a:rPr lang="zh-CN" altLang="en-US" sz="4000" b="1" dirty="0">
                <a:latin typeface="宋体" panose="02010600030101010101" pitchFamily="2" charset="-122"/>
                <a:ea typeface="宋体" panose="02010600030101010101" pitchFamily="2" charset="-122"/>
              </a:rPr>
              <a:t>）于河内</a:t>
            </a:r>
            <a:endParaRPr lang="zh-CN" altLang="en-US" sz="4000" b="1" dirty="0">
              <a:latin typeface="宋体" panose="02010600030101010101" pitchFamily="2" charset="-122"/>
              <a:ea typeface="宋体" panose="02010600030101010101" pitchFamily="2" charset="-122"/>
            </a:endParaRPr>
          </a:p>
        </p:txBody>
      </p:sp>
      <p:sp>
        <p:nvSpPr>
          <p:cNvPr id="27673" name="矩形 27672"/>
          <p:cNvSpPr/>
          <p:nvPr/>
        </p:nvSpPr>
        <p:spPr>
          <a:xfrm>
            <a:off x="3503613" y="1196975"/>
            <a:ext cx="1035050"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sù</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7674" name="矩形 27673"/>
          <p:cNvSpPr/>
          <p:nvPr/>
        </p:nvSpPr>
        <p:spPr>
          <a:xfrm>
            <a:off x="5505450" y="4646613"/>
            <a:ext cx="4984750" cy="701040"/>
          </a:xfrm>
          <a:prstGeom prst="rect">
            <a:avLst/>
          </a:prstGeom>
          <a:noFill/>
          <a:ln w="9525">
            <a:noFill/>
            <a:miter/>
          </a:ln>
        </p:spPr>
        <p:txBody>
          <a:bodyPr>
            <a:spAutoFit/>
          </a:bodyPr>
          <a:p>
            <a:pPr lvl="0">
              <a:buClr>
                <a:srgbClr val="000000"/>
              </a:buClr>
            </a:pPr>
            <a:r>
              <a:rPr lang="zh-CN" altLang="en-US" sz="4000" b="1" dirty="0">
                <a:latin typeface="宋体" panose="02010600030101010101" pitchFamily="2" charset="-122"/>
                <a:ea typeface="宋体" panose="02010600030101010101" pitchFamily="2" charset="-122"/>
              </a:rPr>
              <a:t>申之以孝</a:t>
            </a:r>
            <a:r>
              <a:rPr lang="zh-CN" altLang="en-US" sz="4000" b="1" dirty="0">
                <a:solidFill>
                  <a:srgbClr val="FF0000"/>
                </a:solidFill>
                <a:latin typeface="宋体" panose="02010600030101010101" pitchFamily="2" charset="-122"/>
                <a:ea typeface="宋体" panose="02010600030101010101" pitchFamily="2" charset="-122"/>
              </a:rPr>
              <a:t>悌</a:t>
            </a:r>
            <a:r>
              <a:rPr lang="zh-CN" altLang="en-US" sz="4000" b="1" dirty="0">
                <a:latin typeface="宋体" panose="02010600030101010101" pitchFamily="2" charset="-122"/>
                <a:ea typeface="宋体" panose="02010600030101010101" pitchFamily="2" charset="-122"/>
              </a:rPr>
              <a:t>（    ）</a:t>
            </a:r>
            <a:endParaRPr lang="zh-CN" altLang="en-US" sz="4000" b="1" dirty="0">
              <a:latin typeface="宋体" panose="02010600030101010101" pitchFamily="2" charset="-122"/>
              <a:ea typeface="宋体" panose="02010600030101010101" pitchFamily="2" charset="-122"/>
            </a:endParaRPr>
          </a:p>
        </p:txBody>
      </p:sp>
      <p:sp>
        <p:nvSpPr>
          <p:cNvPr id="27675" name="矩形 27674"/>
          <p:cNvSpPr/>
          <p:nvPr/>
        </p:nvSpPr>
        <p:spPr>
          <a:xfrm>
            <a:off x="8678863" y="4643438"/>
            <a:ext cx="1108075" cy="701040"/>
          </a:xfrm>
          <a:prstGeom prst="rect">
            <a:avLst/>
          </a:prstGeom>
          <a:noFill/>
          <a:ln w="9525">
            <a:noFill/>
            <a:miter/>
          </a:ln>
        </p:spPr>
        <p:txBody>
          <a:bodyPr>
            <a:spAutoFit/>
          </a:bodyPr>
          <a:p>
            <a:pPr lvl="0" algn="ctr">
              <a:buClr>
                <a:srgbClr val="000000"/>
              </a:buClr>
            </a:pPr>
            <a:r>
              <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rPr>
              <a:t>tì</a:t>
            </a:r>
            <a:endParaRPr lang="en-US" altLang="zh-CN" sz="4000" b="1" dirty="0" err="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72"/>
                                        </p:tgtEl>
                                        <p:attrNameLst>
                                          <p:attrName>style.visibility</p:attrName>
                                        </p:attrNameLst>
                                      </p:cBhvr>
                                      <p:to>
                                        <p:strVal val="visible"/>
                                      </p:to>
                                    </p:set>
                                    <p:anim calcmode="lin" valueType="num">
                                      <p:cBhvr additive="base">
                                        <p:cTn id="7" dur="500" fill="hold"/>
                                        <p:tgtEl>
                                          <p:spTgt spid="27672"/>
                                        </p:tgtEl>
                                        <p:attrNameLst>
                                          <p:attrName>ppt_x</p:attrName>
                                        </p:attrNameLst>
                                      </p:cBhvr>
                                      <p:tavLst>
                                        <p:tav tm="0">
                                          <p:val>
                                            <p:strVal val="0-#ppt_w/2"/>
                                          </p:val>
                                        </p:tav>
                                        <p:tav tm="100000">
                                          <p:val>
                                            <p:strVal val="#ppt_x"/>
                                          </p:val>
                                        </p:tav>
                                      </p:tavLst>
                                    </p:anim>
                                    <p:anim calcmode="lin" valueType="num">
                                      <p:cBhvr additive="base">
                                        <p:cTn id="8" dur="500" fill="hold"/>
                                        <p:tgtEl>
                                          <p:spTgt spid="276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additive="base">
                                        <p:cTn id="12" dur="500" fill="hold"/>
                                        <p:tgtEl>
                                          <p:spTgt spid="27651"/>
                                        </p:tgtEl>
                                        <p:attrNameLst>
                                          <p:attrName>ppt_x</p:attrName>
                                        </p:attrNameLst>
                                      </p:cBhvr>
                                      <p:tavLst>
                                        <p:tav tm="0">
                                          <p:val>
                                            <p:strVal val="1+#ppt_w/2"/>
                                          </p:val>
                                        </p:tav>
                                        <p:tav tm="100000">
                                          <p:val>
                                            <p:strVal val="#ppt_x"/>
                                          </p:val>
                                        </p:tav>
                                      </p:tavLst>
                                    </p:anim>
                                    <p:anim calcmode="lin" valueType="num">
                                      <p:cBhvr additive="base">
                                        <p:cTn id="13" dur="500" fill="hold"/>
                                        <p:tgtEl>
                                          <p:spTgt spid="276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7653"/>
                                        </p:tgtEl>
                                        <p:attrNameLst>
                                          <p:attrName>style.visibility</p:attrName>
                                        </p:attrNameLst>
                                      </p:cBhvr>
                                      <p:to>
                                        <p:strVal val="visible"/>
                                      </p:to>
                                    </p:set>
                                    <p:anim calcmode="lin" valueType="num">
                                      <p:cBhvr additive="base">
                                        <p:cTn id="17" dur="500" fill="hold"/>
                                        <p:tgtEl>
                                          <p:spTgt spid="27653"/>
                                        </p:tgtEl>
                                        <p:attrNameLst>
                                          <p:attrName>ppt_x</p:attrName>
                                        </p:attrNameLst>
                                      </p:cBhvr>
                                      <p:tavLst>
                                        <p:tav tm="0">
                                          <p:val>
                                            <p:strVal val="0-#ppt_w/2"/>
                                          </p:val>
                                        </p:tav>
                                        <p:tav tm="100000">
                                          <p:val>
                                            <p:strVal val="#ppt_x"/>
                                          </p:val>
                                        </p:tav>
                                      </p:tavLst>
                                    </p:anim>
                                    <p:anim calcmode="lin" valueType="num">
                                      <p:cBhvr additive="base">
                                        <p:cTn id="18" dur="500" fill="hold"/>
                                        <p:tgtEl>
                                          <p:spTgt spid="276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658"/>
                                        </p:tgtEl>
                                        <p:attrNameLst>
                                          <p:attrName>style.visibility</p:attrName>
                                        </p:attrNameLst>
                                      </p:cBhvr>
                                      <p:to>
                                        <p:strVal val="visible"/>
                                      </p:to>
                                    </p:set>
                                    <p:anim calcmode="lin" valueType="num">
                                      <p:cBhvr additive="base">
                                        <p:cTn id="22" dur="500" fill="hold"/>
                                        <p:tgtEl>
                                          <p:spTgt spid="27658"/>
                                        </p:tgtEl>
                                        <p:attrNameLst>
                                          <p:attrName>ppt_x</p:attrName>
                                        </p:attrNameLst>
                                      </p:cBhvr>
                                      <p:tavLst>
                                        <p:tav tm="0">
                                          <p:val>
                                            <p:strVal val="1+#ppt_w/2"/>
                                          </p:val>
                                        </p:tav>
                                        <p:tav tm="100000">
                                          <p:val>
                                            <p:strVal val="#ppt_x"/>
                                          </p:val>
                                        </p:tav>
                                      </p:tavLst>
                                    </p:anim>
                                    <p:anim calcmode="lin" valueType="num">
                                      <p:cBhvr additive="base">
                                        <p:cTn id="23" dur="500" fill="hold"/>
                                        <p:tgtEl>
                                          <p:spTgt spid="2765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655"/>
                                        </p:tgtEl>
                                        <p:attrNameLst>
                                          <p:attrName>style.visibility</p:attrName>
                                        </p:attrNameLst>
                                      </p:cBhvr>
                                      <p:to>
                                        <p:strVal val="visible"/>
                                      </p:to>
                                    </p:set>
                                    <p:anim calcmode="lin" valueType="num">
                                      <p:cBhvr additive="base">
                                        <p:cTn id="27" dur="500" fill="hold"/>
                                        <p:tgtEl>
                                          <p:spTgt spid="27655"/>
                                        </p:tgtEl>
                                        <p:attrNameLst>
                                          <p:attrName>ppt_x</p:attrName>
                                        </p:attrNameLst>
                                      </p:cBhvr>
                                      <p:tavLst>
                                        <p:tav tm="0">
                                          <p:val>
                                            <p:strVal val="0-#ppt_w/2"/>
                                          </p:val>
                                        </p:tav>
                                        <p:tav tm="100000">
                                          <p:val>
                                            <p:strVal val="#ppt_x"/>
                                          </p:val>
                                        </p:tav>
                                      </p:tavLst>
                                    </p:anim>
                                    <p:anim calcmode="lin" valueType="num">
                                      <p:cBhvr additive="base">
                                        <p:cTn id="28" dur="500" fill="hold"/>
                                        <p:tgtEl>
                                          <p:spTgt spid="2765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7659"/>
                                        </p:tgtEl>
                                        <p:attrNameLst>
                                          <p:attrName>style.visibility</p:attrName>
                                        </p:attrNameLst>
                                      </p:cBhvr>
                                      <p:to>
                                        <p:strVal val="visible"/>
                                      </p:to>
                                    </p:set>
                                    <p:anim calcmode="lin" valueType="num">
                                      <p:cBhvr additive="base">
                                        <p:cTn id="32" dur="500" fill="hold"/>
                                        <p:tgtEl>
                                          <p:spTgt spid="27659"/>
                                        </p:tgtEl>
                                        <p:attrNameLst>
                                          <p:attrName>ppt_x</p:attrName>
                                        </p:attrNameLst>
                                      </p:cBhvr>
                                      <p:tavLst>
                                        <p:tav tm="0">
                                          <p:val>
                                            <p:strVal val="1+#ppt_w/2"/>
                                          </p:val>
                                        </p:tav>
                                        <p:tav tm="100000">
                                          <p:val>
                                            <p:strVal val="#ppt_x"/>
                                          </p:val>
                                        </p:tav>
                                      </p:tavLst>
                                    </p:anim>
                                    <p:anim calcmode="lin" valueType="num">
                                      <p:cBhvr additive="base">
                                        <p:cTn id="33" dur="500" fill="hold"/>
                                        <p:tgtEl>
                                          <p:spTgt spid="2765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7662"/>
                                        </p:tgtEl>
                                        <p:attrNameLst>
                                          <p:attrName>style.visibility</p:attrName>
                                        </p:attrNameLst>
                                      </p:cBhvr>
                                      <p:to>
                                        <p:strVal val="visible"/>
                                      </p:to>
                                    </p:set>
                                    <p:anim calcmode="lin" valueType="num">
                                      <p:cBhvr additive="base">
                                        <p:cTn id="37" dur="500" fill="hold"/>
                                        <p:tgtEl>
                                          <p:spTgt spid="27662"/>
                                        </p:tgtEl>
                                        <p:attrNameLst>
                                          <p:attrName>ppt_x</p:attrName>
                                        </p:attrNameLst>
                                      </p:cBhvr>
                                      <p:tavLst>
                                        <p:tav tm="0">
                                          <p:val>
                                            <p:strVal val="0-#ppt_w/2"/>
                                          </p:val>
                                        </p:tav>
                                        <p:tav tm="100000">
                                          <p:val>
                                            <p:strVal val="#ppt_x"/>
                                          </p:val>
                                        </p:tav>
                                      </p:tavLst>
                                    </p:anim>
                                    <p:anim calcmode="lin" valueType="num">
                                      <p:cBhvr additive="base">
                                        <p:cTn id="38" dur="500" fill="hold"/>
                                        <p:tgtEl>
                                          <p:spTgt spid="2766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7674"/>
                                        </p:tgtEl>
                                        <p:attrNameLst>
                                          <p:attrName>style.visibility</p:attrName>
                                        </p:attrNameLst>
                                      </p:cBhvr>
                                      <p:to>
                                        <p:strVal val="visible"/>
                                      </p:to>
                                    </p:set>
                                    <p:anim calcmode="lin" valueType="num">
                                      <p:cBhvr additive="base">
                                        <p:cTn id="42" dur="500" fill="hold"/>
                                        <p:tgtEl>
                                          <p:spTgt spid="27674"/>
                                        </p:tgtEl>
                                        <p:attrNameLst>
                                          <p:attrName>ppt_x</p:attrName>
                                        </p:attrNameLst>
                                      </p:cBhvr>
                                      <p:tavLst>
                                        <p:tav tm="0">
                                          <p:val>
                                            <p:strVal val="1+#ppt_w/2"/>
                                          </p:val>
                                        </p:tav>
                                        <p:tav tm="100000">
                                          <p:val>
                                            <p:strVal val="#ppt_x"/>
                                          </p:val>
                                        </p:tav>
                                      </p:tavLst>
                                    </p:anim>
                                    <p:anim calcmode="lin" valueType="num">
                                      <p:cBhvr additive="base">
                                        <p:cTn id="43" dur="500" fill="hold"/>
                                        <p:tgtEl>
                                          <p:spTgt spid="2767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7669"/>
                                        </p:tgtEl>
                                        <p:attrNameLst>
                                          <p:attrName>style.visibility</p:attrName>
                                        </p:attrNameLst>
                                      </p:cBhvr>
                                      <p:to>
                                        <p:strVal val="visible"/>
                                      </p:to>
                                    </p:set>
                                    <p:anim calcmode="lin" valueType="num">
                                      <p:cBhvr additive="base">
                                        <p:cTn id="47" dur="500" fill="hold"/>
                                        <p:tgtEl>
                                          <p:spTgt spid="27669"/>
                                        </p:tgtEl>
                                        <p:attrNameLst>
                                          <p:attrName>ppt_x</p:attrName>
                                        </p:attrNameLst>
                                      </p:cBhvr>
                                      <p:tavLst>
                                        <p:tav tm="0">
                                          <p:val>
                                            <p:strVal val="0-#ppt_w/2"/>
                                          </p:val>
                                        </p:tav>
                                        <p:tav tm="100000">
                                          <p:val>
                                            <p:strVal val="#ppt_x"/>
                                          </p:val>
                                        </p:tav>
                                      </p:tavLst>
                                    </p:anim>
                                    <p:anim calcmode="lin" valueType="num">
                                      <p:cBhvr additive="base">
                                        <p:cTn id="48" dur="500" fill="hold"/>
                                        <p:tgtEl>
                                          <p:spTgt spid="2766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27664"/>
                                        </p:tgtEl>
                                        <p:attrNameLst>
                                          <p:attrName>style.visibility</p:attrName>
                                        </p:attrNameLst>
                                      </p:cBhvr>
                                      <p:to>
                                        <p:strVal val="visible"/>
                                      </p:to>
                                    </p:set>
                                    <p:anim calcmode="lin" valueType="num">
                                      <p:cBhvr additive="base">
                                        <p:cTn id="52" dur="500" fill="hold"/>
                                        <p:tgtEl>
                                          <p:spTgt spid="27664"/>
                                        </p:tgtEl>
                                        <p:attrNameLst>
                                          <p:attrName>ppt_x</p:attrName>
                                        </p:attrNameLst>
                                      </p:cBhvr>
                                      <p:tavLst>
                                        <p:tav tm="0">
                                          <p:val>
                                            <p:strVal val="1+#ppt_w/2"/>
                                          </p:val>
                                        </p:tav>
                                        <p:tav tm="100000">
                                          <p:val>
                                            <p:strVal val="#ppt_x"/>
                                          </p:val>
                                        </p:tav>
                                      </p:tavLst>
                                    </p:anim>
                                    <p:anim calcmode="lin" valueType="num">
                                      <p:cBhvr additive="base">
                                        <p:cTn id="53" dur="500" fill="hold"/>
                                        <p:tgtEl>
                                          <p:spTgt spid="2766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7673"/>
                                        </p:tgtEl>
                                        <p:attrNameLst>
                                          <p:attrName>style.visibility</p:attrName>
                                        </p:attrNameLst>
                                      </p:cBhvr>
                                      <p:to>
                                        <p:strVal val="visible"/>
                                      </p:to>
                                    </p:set>
                                    <p:anim calcmode="lin" valueType="num">
                                      <p:cBhvr additive="base">
                                        <p:cTn id="58" dur="500" fill="hold"/>
                                        <p:tgtEl>
                                          <p:spTgt spid="27673"/>
                                        </p:tgtEl>
                                        <p:attrNameLst>
                                          <p:attrName>ppt_x</p:attrName>
                                        </p:attrNameLst>
                                      </p:cBhvr>
                                      <p:tavLst>
                                        <p:tav tm="0">
                                          <p:val>
                                            <p:strVal val="#ppt_x"/>
                                          </p:val>
                                        </p:tav>
                                        <p:tav tm="100000">
                                          <p:val>
                                            <p:strVal val="#ppt_x"/>
                                          </p:val>
                                        </p:tav>
                                      </p:tavLst>
                                    </p:anim>
                                    <p:anim calcmode="lin" valueType="num">
                                      <p:cBhvr additive="base">
                                        <p:cTn id="59" dur="500" fill="hold"/>
                                        <p:tgtEl>
                                          <p:spTgt spid="27673"/>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7652"/>
                                        </p:tgtEl>
                                        <p:attrNameLst>
                                          <p:attrName>style.visibility</p:attrName>
                                        </p:attrNameLst>
                                      </p:cBhvr>
                                      <p:to>
                                        <p:strVal val="visible"/>
                                      </p:to>
                                    </p:set>
                                    <p:anim calcmode="lin" valueType="num">
                                      <p:cBhvr additive="base">
                                        <p:cTn id="64" dur="500" fill="hold"/>
                                        <p:tgtEl>
                                          <p:spTgt spid="27652"/>
                                        </p:tgtEl>
                                        <p:attrNameLst>
                                          <p:attrName>ppt_x</p:attrName>
                                        </p:attrNameLst>
                                      </p:cBhvr>
                                      <p:tavLst>
                                        <p:tav tm="0">
                                          <p:val>
                                            <p:strVal val="#ppt_x"/>
                                          </p:val>
                                        </p:tav>
                                        <p:tav tm="100000">
                                          <p:val>
                                            <p:strVal val="#ppt_x"/>
                                          </p:val>
                                        </p:tav>
                                      </p:tavLst>
                                    </p:anim>
                                    <p:anim calcmode="lin" valueType="num">
                                      <p:cBhvr additive="base">
                                        <p:cTn id="65"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7654"/>
                                        </p:tgtEl>
                                        <p:attrNameLst>
                                          <p:attrName>style.visibility</p:attrName>
                                        </p:attrNameLst>
                                      </p:cBhvr>
                                      <p:to>
                                        <p:strVal val="visible"/>
                                      </p:to>
                                    </p:set>
                                    <p:anim calcmode="lin" valueType="num">
                                      <p:cBhvr additive="base">
                                        <p:cTn id="70" dur="500" fill="hold"/>
                                        <p:tgtEl>
                                          <p:spTgt spid="27654"/>
                                        </p:tgtEl>
                                        <p:attrNameLst>
                                          <p:attrName>ppt_x</p:attrName>
                                        </p:attrNameLst>
                                      </p:cBhvr>
                                      <p:tavLst>
                                        <p:tav tm="0">
                                          <p:val>
                                            <p:strVal val="#ppt_x"/>
                                          </p:val>
                                        </p:tav>
                                        <p:tav tm="100000">
                                          <p:val>
                                            <p:strVal val="#ppt_x"/>
                                          </p:val>
                                        </p:tav>
                                      </p:tavLst>
                                    </p:anim>
                                    <p:anim calcmode="lin" valueType="num">
                                      <p:cBhvr additive="base">
                                        <p:cTn id="71"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7666"/>
                                        </p:tgtEl>
                                        <p:attrNameLst>
                                          <p:attrName>style.visibility</p:attrName>
                                        </p:attrNameLst>
                                      </p:cBhvr>
                                      <p:to>
                                        <p:strVal val="visible"/>
                                      </p:to>
                                    </p:set>
                                    <p:anim calcmode="lin" valueType="num">
                                      <p:cBhvr additive="base">
                                        <p:cTn id="76" dur="500" fill="hold"/>
                                        <p:tgtEl>
                                          <p:spTgt spid="27666"/>
                                        </p:tgtEl>
                                        <p:attrNameLst>
                                          <p:attrName>ppt_x</p:attrName>
                                        </p:attrNameLst>
                                      </p:cBhvr>
                                      <p:tavLst>
                                        <p:tav tm="0">
                                          <p:val>
                                            <p:strVal val="#ppt_x"/>
                                          </p:val>
                                        </p:tav>
                                        <p:tav tm="100000">
                                          <p:val>
                                            <p:strVal val="#ppt_x"/>
                                          </p:val>
                                        </p:tav>
                                      </p:tavLst>
                                    </p:anim>
                                    <p:anim calcmode="lin" valueType="num">
                                      <p:cBhvr additive="base">
                                        <p:cTn id="77" dur="500" fill="hold"/>
                                        <p:tgtEl>
                                          <p:spTgt spid="27666"/>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7668"/>
                                        </p:tgtEl>
                                        <p:attrNameLst>
                                          <p:attrName>style.visibility</p:attrName>
                                        </p:attrNameLst>
                                      </p:cBhvr>
                                      <p:to>
                                        <p:strVal val="visible"/>
                                      </p:to>
                                    </p:set>
                                    <p:anim calcmode="lin" valueType="num">
                                      <p:cBhvr additive="base">
                                        <p:cTn id="82" dur="500" fill="hold"/>
                                        <p:tgtEl>
                                          <p:spTgt spid="27668"/>
                                        </p:tgtEl>
                                        <p:attrNameLst>
                                          <p:attrName>ppt_x</p:attrName>
                                        </p:attrNameLst>
                                      </p:cBhvr>
                                      <p:tavLst>
                                        <p:tav tm="0">
                                          <p:val>
                                            <p:strVal val="#ppt_x"/>
                                          </p:val>
                                        </p:tav>
                                        <p:tav tm="100000">
                                          <p:val>
                                            <p:strVal val="#ppt_x"/>
                                          </p:val>
                                        </p:tav>
                                      </p:tavLst>
                                    </p:anim>
                                    <p:anim calcmode="lin" valueType="num">
                                      <p:cBhvr additive="base">
                                        <p:cTn id="83" dur="500" fill="hold"/>
                                        <p:tgtEl>
                                          <p:spTgt spid="27668"/>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27667"/>
                                        </p:tgtEl>
                                        <p:attrNameLst>
                                          <p:attrName>style.visibility</p:attrName>
                                        </p:attrNameLst>
                                      </p:cBhvr>
                                      <p:to>
                                        <p:strVal val="visible"/>
                                      </p:to>
                                    </p:set>
                                    <p:anim calcmode="lin" valueType="num">
                                      <p:cBhvr additive="base">
                                        <p:cTn id="88" dur="500" fill="hold"/>
                                        <p:tgtEl>
                                          <p:spTgt spid="27667"/>
                                        </p:tgtEl>
                                        <p:attrNameLst>
                                          <p:attrName>ppt_x</p:attrName>
                                        </p:attrNameLst>
                                      </p:cBhvr>
                                      <p:tavLst>
                                        <p:tav tm="0">
                                          <p:val>
                                            <p:strVal val="#ppt_x"/>
                                          </p:val>
                                        </p:tav>
                                        <p:tav tm="100000">
                                          <p:val>
                                            <p:strVal val="#ppt_x"/>
                                          </p:val>
                                        </p:tav>
                                      </p:tavLst>
                                    </p:anim>
                                    <p:anim calcmode="lin" valueType="num">
                                      <p:cBhvr additive="base">
                                        <p:cTn id="89" dur="500" fill="hold"/>
                                        <p:tgtEl>
                                          <p:spTgt spid="27667"/>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27656"/>
                                        </p:tgtEl>
                                        <p:attrNameLst>
                                          <p:attrName>style.visibility</p:attrName>
                                        </p:attrNameLst>
                                      </p:cBhvr>
                                      <p:to>
                                        <p:strVal val="visible"/>
                                      </p:to>
                                    </p:set>
                                    <p:anim calcmode="lin" valueType="num">
                                      <p:cBhvr additive="base">
                                        <p:cTn id="94" dur="500" fill="hold"/>
                                        <p:tgtEl>
                                          <p:spTgt spid="27656"/>
                                        </p:tgtEl>
                                        <p:attrNameLst>
                                          <p:attrName>ppt_x</p:attrName>
                                        </p:attrNameLst>
                                      </p:cBhvr>
                                      <p:tavLst>
                                        <p:tav tm="0">
                                          <p:val>
                                            <p:strVal val="#ppt_x"/>
                                          </p:val>
                                        </p:tav>
                                        <p:tav tm="100000">
                                          <p:val>
                                            <p:strVal val="#ppt_x"/>
                                          </p:val>
                                        </p:tav>
                                      </p:tavLst>
                                    </p:anim>
                                    <p:anim calcmode="lin" valueType="num">
                                      <p:cBhvr additive="base">
                                        <p:cTn id="95"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27657"/>
                                        </p:tgtEl>
                                        <p:attrNameLst>
                                          <p:attrName>style.visibility</p:attrName>
                                        </p:attrNameLst>
                                      </p:cBhvr>
                                      <p:to>
                                        <p:strVal val="visible"/>
                                      </p:to>
                                    </p:set>
                                    <p:anim calcmode="lin" valueType="num">
                                      <p:cBhvr additive="base">
                                        <p:cTn id="100" dur="500" fill="hold"/>
                                        <p:tgtEl>
                                          <p:spTgt spid="27657"/>
                                        </p:tgtEl>
                                        <p:attrNameLst>
                                          <p:attrName>ppt_x</p:attrName>
                                        </p:attrNameLst>
                                      </p:cBhvr>
                                      <p:tavLst>
                                        <p:tav tm="0">
                                          <p:val>
                                            <p:strVal val="#ppt_x"/>
                                          </p:val>
                                        </p:tav>
                                        <p:tav tm="100000">
                                          <p:val>
                                            <p:strVal val="#ppt_x"/>
                                          </p:val>
                                        </p:tav>
                                      </p:tavLst>
                                    </p:anim>
                                    <p:anim calcmode="lin" valueType="num">
                                      <p:cBhvr additive="base">
                                        <p:cTn id="101" dur="500" fill="hold"/>
                                        <p:tgtEl>
                                          <p:spTgt spid="27657"/>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7660"/>
                                        </p:tgtEl>
                                        <p:attrNameLst>
                                          <p:attrName>style.visibility</p:attrName>
                                        </p:attrNameLst>
                                      </p:cBhvr>
                                      <p:to>
                                        <p:strVal val="visible"/>
                                      </p:to>
                                    </p:set>
                                    <p:anim calcmode="lin" valueType="num">
                                      <p:cBhvr additive="base">
                                        <p:cTn id="106" dur="500" fill="hold"/>
                                        <p:tgtEl>
                                          <p:spTgt spid="27660"/>
                                        </p:tgtEl>
                                        <p:attrNameLst>
                                          <p:attrName>ppt_x</p:attrName>
                                        </p:attrNameLst>
                                      </p:cBhvr>
                                      <p:tavLst>
                                        <p:tav tm="0">
                                          <p:val>
                                            <p:strVal val="#ppt_x"/>
                                          </p:val>
                                        </p:tav>
                                        <p:tav tm="100000">
                                          <p:val>
                                            <p:strVal val="#ppt_x"/>
                                          </p:val>
                                        </p:tav>
                                      </p:tavLst>
                                    </p:anim>
                                    <p:anim calcmode="lin" valueType="num">
                                      <p:cBhvr additive="base">
                                        <p:cTn id="107" dur="500" fill="hold"/>
                                        <p:tgtEl>
                                          <p:spTgt spid="27660"/>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27661"/>
                                        </p:tgtEl>
                                        <p:attrNameLst>
                                          <p:attrName>style.visibility</p:attrName>
                                        </p:attrNameLst>
                                      </p:cBhvr>
                                      <p:to>
                                        <p:strVal val="visible"/>
                                      </p:to>
                                    </p:set>
                                    <p:anim calcmode="lin" valueType="num">
                                      <p:cBhvr additive="base">
                                        <p:cTn id="112" dur="500" fill="hold"/>
                                        <p:tgtEl>
                                          <p:spTgt spid="27661"/>
                                        </p:tgtEl>
                                        <p:attrNameLst>
                                          <p:attrName>ppt_x</p:attrName>
                                        </p:attrNameLst>
                                      </p:cBhvr>
                                      <p:tavLst>
                                        <p:tav tm="0">
                                          <p:val>
                                            <p:strVal val="#ppt_x"/>
                                          </p:val>
                                        </p:tav>
                                        <p:tav tm="100000">
                                          <p:val>
                                            <p:strVal val="#ppt_x"/>
                                          </p:val>
                                        </p:tav>
                                      </p:tavLst>
                                    </p:anim>
                                    <p:anim calcmode="lin" valueType="num">
                                      <p:cBhvr additive="base">
                                        <p:cTn id="113" dur="500" fill="hold"/>
                                        <p:tgtEl>
                                          <p:spTgt spid="27661"/>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27671"/>
                                        </p:tgtEl>
                                        <p:attrNameLst>
                                          <p:attrName>style.visibility</p:attrName>
                                        </p:attrNameLst>
                                      </p:cBhvr>
                                      <p:to>
                                        <p:strVal val="visible"/>
                                      </p:to>
                                    </p:set>
                                    <p:anim calcmode="lin" valueType="num">
                                      <p:cBhvr additive="base">
                                        <p:cTn id="118" dur="500" fill="hold"/>
                                        <p:tgtEl>
                                          <p:spTgt spid="27671"/>
                                        </p:tgtEl>
                                        <p:attrNameLst>
                                          <p:attrName>ppt_x</p:attrName>
                                        </p:attrNameLst>
                                      </p:cBhvr>
                                      <p:tavLst>
                                        <p:tav tm="0">
                                          <p:val>
                                            <p:strVal val="#ppt_x"/>
                                          </p:val>
                                        </p:tav>
                                        <p:tav tm="100000">
                                          <p:val>
                                            <p:strVal val="#ppt_x"/>
                                          </p:val>
                                        </p:tav>
                                      </p:tavLst>
                                    </p:anim>
                                    <p:anim calcmode="lin" valueType="num">
                                      <p:cBhvr additive="base">
                                        <p:cTn id="119" dur="500" fill="hold"/>
                                        <p:tgtEl>
                                          <p:spTgt spid="27671"/>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27663"/>
                                        </p:tgtEl>
                                        <p:attrNameLst>
                                          <p:attrName>style.visibility</p:attrName>
                                        </p:attrNameLst>
                                      </p:cBhvr>
                                      <p:to>
                                        <p:strVal val="visible"/>
                                      </p:to>
                                    </p:set>
                                    <p:anim calcmode="lin" valueType="num">
                                      <p:cBhvr additive="base">
                                        <p:cTn id="124" dur="500" fill="hold"/>
                                        <p:tgtEl>
                                          <p:spTgt spid="27663"/>
                                        </p:tgtEl>
                                        <p:attrNameLst>
                                          <p:attrName>ppt_x</p:attrName>
                                        </p:attrNameLst>
                                      </p:cBhvr>
                                      <p:tavLst>
                                        <p:tav tm="0">
                                          <p:val>
                                            <p:strVal val="#ppt_x"/>
                                          </p:val>
                                        </p:tav>
                                        <p:tav tm="100000">
                                          <p:val>
                                            <p:strVal val="#ppt_x"/>
                                          </p:val>
                                        </p:tav>
                                      </p:tavLst>
                                    </p:anim>
                                    <p:anim calcmode="lin" valueType="num">
                                      <p:cBhvr additive="base">
                                        <p:cTn id="125" dur="500" fill="hold"/>
                                        <p:tgtEl>
                                          <p:spTgt spid="27663"/>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27675"/>
                                        </p:tgtEl>
                                        <p:attrNameLst>
                                          <p:attrName>style.visibility</p:attrName>
                                        </p:attrNameLst>
                                      </p:cBhvr>
                                      <p:to>
                                        <p:strVal val="visible"/>
                                      </p:to>
                                    </p:set>
                                    <p:anim calcmode="lin" valueType="num">
                                      <p:cBhvr additive="base">
                                        <p:cTn id="130" dur="500" fill="hold"/>
                                        <p:tgtEl>
                                          <p:spTgt spid="27675"/>
                                        </p:tgtEl>
                                        <p:attrNameLst>
                                          <p:attrName>ppt_x</p:attrName>
                                        </p:attrNameLst>
                                      </p:cBhvr>
                                      <p:tavLst>
                                        <p:tav tm="0">
                                          <p:val>
                                            <p:strVal val="#ppt_x"/>
                                          </p:val>
                                        </p:tav>
                                        <p:tav tm="100000">
                                          <p:val>
                                            <p:strVal val="#ppt_x"/>
                                          </p:val>
                                        </p:tav>
                                      </p:tavLst>
                                    </p:anim>
                                    <p:anim calcmode="lin" valueType="num">
                                      <p:cBhvr additive="base">
                                        <p:cTn id="131" dur="500" fill="hold"/>
                                        <p:tgtEl>
                                          <p:spTgt spid="27675"/>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27670"/>
                                        </p:tgtEl>
                                        <p:attrNameLst>
                                          <p:attrName>style.visibility</p:attrName>
                                        </p:attrNameLst>
                                      </p:cBhvr>
                                      <p:to>
                                        <p:strVal val="visible"/>
                                      </p:to>
                                    </p:set>
                                    <p:anim calcmode="lin" valueType="num">
                                      <p:cBhvr additive="base">
                                        <p:cTn id="136" dur="500" fill="hold"/>
                                        <p:tgtEl>
                                          <p:spTgt spid="27670"/>
                                        </p:tgtEl>
                                        <p:attrNameLst>
                                          <p:attrName>ppt_x</p:attrName>
                                        </p:attrNameLst>
                                      </p:cBhvr>
                                      <p:tavLst>
                                        <p:tav tm="0">
                                          <p:val>
                                            <p:strVal val="#ppt_x"/>
                                          </p:val>
                                        </p:tav>
                                        <p:tav tm="100000">
                                          <p:val>
                                            <p:strVal val="#ppt_x"/>
                                          </p:val>
                                        </p:tav>
                                      </p:tavLst>
                                    </p:anim>
                                    <p:anim calcmode="lin" valueType="num">
                                      <p:cBhvr additive="base">
                                        <p:cTn id="137" dur="500" fill="hold"/>
                                        <p:tgtEl>
                                          <p:spTgt spid="27670"/>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27665"/>
                                        </p:tgtEl>
                                        <p:attrNameLst>
                                          <p:attrName>style.visibility</p:attrName>
                                        </p:attrNameLst>
                                      </p:cBhvr>
                                      <p:to>
                                        <p:strVal val="visible"/>
                                      </p:to>
                                    </p:set>
                                    <p:anim calcmode="lin" valueType="num">
                                      <p:cBhvr additive="base">
                                        <p:cTn id="142" dur="500" fill="hold"/>
                                        <p:tgtEl>
                                          <p:spTgt spid="27665"/>
                                        </p:tgtEl>
                                        <p:attrNameLst>
                                          <p:attrName>ppt_x</p:attrName>
                                        </p:attrNameLst>
                                      </p:cBhvr>
                                      <p:tavLst>
                                        <p:tav tm="0">
                                          <p:val>
                                            <p:strVal val="#ppt_x"/>
                                          </p:val>
                                        </p:tav>
                                        <p:tav tm="100000">
                                          <p:val>
                                            <p:strVal val="#ppt_x"/>
                                          </p:val>
                                        </p:tav>
                                      </p:tavLst>
                                    </p:anim>
                                    <p:anim calcmode="lin" valueType="num">
                                      <p:cBhvr additive="base">
                                        <p:cTn id="143" dur="500" fill="hold"/>
                                        <p:tgtEl>
                                          <p:spTgt spid="276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P spid="27656" grpId="0"/>
      <p:bldP spid="27657" grpId="0"/>
      <p:bldP spid="27658" grpId="0"/>
      <p:bldP spid="27659" grpId="0"/>
      <p:bldP spid="27660" grpId="0"/>
      <p:bldP spid="27661" grpId="0"/>
      <p:bldP spid="27662" grpId="0"/>
      <p:bldP spid="27663" grpId="0"/>
      <p:bldP spid="27664" grpId="0"/>
      <p:bldP spid="27665" grpId="0"/>
      <p:bldP spid="27666" grpId="0"/>
      <p:bldP spid="27667" grpId="0"/>
      <p:bldP spid="27668" grpId="0"/>
      <p:bldP spid="27669" grpId="0"/>
      <p:bldP spid="27670" grpId="0"/>
      <p:bldP spid="27671" grpId="0"/>
      <p:bldP spid="27672" grpId="0"/>
      <p:bldP spid="27673" grpId="0"/>
      <p:bldP spid="27674" grpId="0"/>
      <p:bldP spid="276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框 55297"/>
          <p:cNvSpPr txBox="1"/>
          <p:nvPr/>
        </p:nvSpPr>
        <p:spPr>
          <a:xfrm>
            <a:off x="2297113" y="1625600"/>
            <a:ext cx="8370887" cy="3383280"/>
          </a:xfrm>
          <a:prstGeom prst="rect">
            <a:avLst/>
          </a:prstGeom>
          <a:noFill/>
          <a:ln w="25400">
            <a:noFill/>
            <a:miter/>
          </a:ln>
        </p:spPr>
        <p:txBody>
          <a:bodyPr>
            <a:spAutoFit/>
          </a:bodyPr>
          <a:p>
            <a:pPr lvl="0">
              <a:buClr>
                <a:srgbClr val="000000"/>
              </a:buClr>
            </a:pPr>
            <a:r>
              <a:rPr lang="zh-CN" altLang="en-US" sz="3600" b="1" dirty="0">
                <a:latin typeface="Times New Roman" panose="02020603050405020304" pitchFamily="18" charset="0"/>
                <a:ea typeface="宋体" panose="02010600030101010101" pitchFamily="2" charset="-122"/>
              </a:rPr>
              <a:t>一、</a:t>
            </a:r>
            <a:r>
              <a:rPr lang="en-US" altLang="zh-CN" sz="3600" b="1" dirty="0">
                <a:latin typeface="Times New Roman" panose="02020603050405020304" pitchFamily="18" charset="0"/>
                <a:ea typeface="宋体" panose="02010600030101010101" pitchFamily="2" charset="-122"/>
              </a:rPr>
              <a:t>(1)</a:t>
            </a:r>
            <a:r>
              <a:rPr lang="zh-CN" altLang="en-US" sz="3600" b="1" dirty="0">
                <a:latin typeface="Times New Roman" panose="02020603050405020304" pitchFamily="18" charset="0"/>
                <a:ea typeface="宋体" panose="02010600030101010101" pitchFamily="2" charset="-122"/>
              </a:rPr>
              <a:t>写梁惠王提出“民不加多” 疑问。</a:t>
            </a:r>
            <a:endParaRPr lang="zh-CN" altLang="en-US" sz="3600" b="1" dirty="0">
              <a:latin typeface="Times New Roman" panose="02020603050405020304" pitchFamily="18" charset="0"/>
              <a:ea typeface="宋体" panose="02010600030101010101" pitchFamily="2" charset="-122"/>
            </a:endParaRPr>
          </a:p>
          <a:p>
            <a:pPr lvl="0">
              <a:buClr>
                <a:srgbClr val="000000"/>
              </a:buClr>
            </a:pPr>
            <a:endParaRPr lang="zh-CN" altLang="en-US" sz="3600" b="1" dirty="0">
              <a:latin typeface="Times New Roman" panose="02020603050405020304" pitchFamily="18" charset="0"/>
              <a:ea typeface="宋体" panose="02010600030101010101" pitchFamily="2" charset="-122"/>
            </a:endParaRPr>
          </a:p>
          <a:p>
            <a:pPr lvl="0">
              <a:buClr>
                <a:srgbClr val="000000"/>
              </a:buClr>
            </a:pPr>
            <a:r>
              <a:rPr lang="zh-CN" altLang="en-US" sz="3600" b="1" dirty="0">
                <a:latin typeface="Times New Roman" panose="02020603050405020304" pitchFamily="18" charset="0"/>
                <a:ea typeface="宋体" panose="02010600030101010101" pitchFamily="2" charset="-122"/>
              </a:rPr>
              <a:t>二、</a:t>
            </a:r>
            <a:r>
              <a:rPr lang="en-US" altLang="zh-CN" sz="3600" b="1" dirty="0">
                <a:latin typeface="Times New Roman" panose="02020603050405020304" pitchFamily="18" charset="0"/>
                <a:ea typeface="宋体" panose="02010600030101010101" pitchFamily="2" charset="-122"/>
              </a:rPr>
              <a:t>(2-4)</a:t>
            </a:r>
            <a:r>
              <a:rPr lang="zh-CN" altLang="en-US" sz="3600" b="1" dirty="0">
                <a:latin typeface="Times New Roman" panose="02020603050405020304" pitchFamily="18" charset="0"/>
                <a:ea typeface="宋体" panose="02010600030101010101" pitchFamily="2" charset="-122"/>
              </a:rPr>
              <a:t>孟子分析“民不加多”的原因。</a:t>
            </a:r>
            <a:endParaRPr lang="zh-CN" altLang="en-US" sz="3600" b="1" dirty="0">
              <a:latin typeface="Times New Roman" panose="02020603050405020304" pitchFamily="18" charset="0"/>
              <a:ea typeface="宋体" panose="02010600030101010101" pitchFamily="2" charset="-122"/>
            </a:endParaRPr>
          </a:p>
          <a:p>
            <a:pPr lvl="0">
              <a:buClr>
                <a:srgbClr val="000000"/>
              </a:buClr>
            </a:pPr>
            <a:endParaRPr lang="zh-CN" altLang="en-US" sz="3600" b="1" dirty="0">
              <a:latin typeface="Times New Roman" panose="02020603050405020304" pitchFamily="18" charset="0"/>
              <a:ea typeface="宋体" panose="02010600030101010101" pitchFamily="2" charset="-122"/>
            </a:endParaRPr>
          </a:p>
          <a:p>
            <a:pPr lvl="0">
              <a:buClr>
                <a:srgbClr val="000000"/>
              </a:buClr>
            </a:pPr>
            <a:r>
              <a:rPr lang="zh-CN" altLang="en-US" sz="3600" b="1" dirty="0">
                <a:latin typeface="Times New Roman" panose="02020603050405020304" pitchFamily="18" charset="0"/>
                <a:ea typeface="宋体" panose="02010600030101010101" pitchFamily="2" charset="-122"/>
              </a:rPr>
              <a:t>三、</a:t>
            </a:r>
            <a:r>
              <a:rPr lang="en-US" altLang="zh-CN" sz="3600" b="1" dirty="0">
                <a:latin typeface="Times New Roman" panose="02020603050405020304" pitchFamily="18" charset="0"/>
                <a:ea typeface="宋体" panose="02010600030101010101" pitchFamily="2" charset="-122"/>
              </a:rPr>
              <a:t>(5-7)</a:t>
            </a:r>
            <a:r>
              <a:rPr lang="zh-CN" altLang="en-US" sz="3600" b="1" dirty="0">
                <a:latin typeface="Times New Roman" panose="02020603050405020304" pitchFamily="18" charset="0"/>
                <a:ea typeface="宋体" panose="02010600030101010101" pitchFamily="2" charset="-122"/>
              </a:rPr>
              <a:t>孟子阐述“仁政”具体内容，   </a:t>
            </a:r>
            <a:endParaRPr lang="zh-CN" altLang="en-US" sz="3600" b="1" dirty="0">
              <a:latin typeface="Times New Roman" panose="02020603050405020304" pitchFamily="18" charset="0"/>
              <a:ea typeface="宋体" panose="02010600030101010101" pitchFamily="2" charset="-122"/>
            </a:endParaRPr>
          </a:p>
          <a:p>
            <a:pPr lvl="0">
              <a:buClr>
                <a:srgbClr val="000000"/>
              </a:buClr>
            </a:pPr>
            <a:r>
              <a:rPr lang="zh-CN" altLang="en-US" sz="3600" b="1" dirty="0">
                <a:latin typeface="Times New Roman" panose="02020603050405020304" pitchFamily="18" charset="0"/>
                <a:ea typeface="宋体" panose="02010600030101010101" pitchFamily="2" charset="-122"/>
              </a:rPr>
              <a:t>         即使“民加多”的根本措施。</a:t>
            </a:r>
            <a:endParaRPr lang="zh-CN" altLang="en-US" sz="3600" b="1" dirty="0">
              <a:latin typeface="Times New Roman" panose="02020603050405020304" pitchFamily="18" charset="0"/>
              <a:ea typeface="宋体" panose="02010600030101010101" pitchFamily="2" charset="-122"/>
            </a:endParaRPr>
          </a:p>
        </p:txBody>
      </p:sp>
      <p:sp>
        <p:nvSpPr>
          <p:cNvPr id="55299" name="左大括号 55298"/>
          <p:cNvSpPr/>
          <p:nvPr/>
        </p:nvSpPr>
        <p:spPr>
          <a:xfrm>
            <a:off x="1738313" y="1881188"/>
            <a:ext cx="260350" cy="3128962"/>
          </a:xfrm>
          <a:prstGeom prst="leftBrace">
            <a:avLst>
              <a:gd name="adj1" fmla="val 100152"/>
              <a:gd name="adj2" fmla="val 50000"/>
            </a:avLst>
          </a:prstGeom>
          <a:noFill/>
          <a:ln w="25400" cap="flat" cmpd="sng">
            <a:solidFill>
              <a:schemeClr val="tx1"/>
            </a:solidFill>
            <a:prstDash val="solid"/>
            <a:headEnd type="none" w="med" len="med"/>
            <a:tailEnd type="none" w="med" len="med"/>
          </a:ln>
        </p:spPr>
        <p:txBody>
          <a:bodyPr/>
          <a:p>
            <a:endParaRPr lang="zh-CN" altLang="en-US"/>
          </a:p>
        </p:txBody>
      </p:sp>
      <p:grpSp>
        <p:nvGrpSpPr>
          <p:cNvPr id="55300" name="组合 55299"/>
          <p:cNvGrpSpPr/>
          <p:nvPr/>
        </p:nvGrpSpPr>
        <p:grpSpPr>
          <a:xfrm>
            <a:off x="4583113" y="333375"/>
            <a:ext cx="3143250" cy="1004888"/>
            <a:chOff x="1791" y="164"/>
            <a:chExt cx="1980" cy="633"/>
          </a:xfrm>
        </p:grpSpPr>
        <p:sp>
          <p:nvSpPr>
            <p:cNvPr id="55301" name="圆角矩形 55300"/>
            <p:cNvSpPr/>
            <p:nvPr/>
          </p:nvSpPr>
          <p:spPr>
            <a:xfrm rot="5400000">
              <a:off x="2507" y="-552"/>
              <a:ext cx="547" cy="1980"/>
            </a:xfrm>
            <a:prstGeom prst="roundRect">
              <a:avLst>
                <a:gd name="adj" fmla="val 33773"/>
              </a:avLst>
            </a:prstGeom>
            <a:solidFill>
              <a:srgbClr val="663300"/>
            </a:solidFill>
            <a:ln w="25400" cap="flat" cmpd="sng">
              <a:solidFill>
                <a:srgbClr val="993300"/>
              </a:solidFill>
              <a:prstDash val="solid"/>
              <a:headEnd type="none" w="med" len="med"/>
              <a:tailEnd type="none" w="med" len="med"/>
            </a:ln>
          </p:spPr>
          <p:txBody>
            <a:bodyPr/>
            <a:p>
              <a:endParaRPr lang="zh-CN" altLang="en-US"/>
            </a:p>
          </p:txBody>
        </p:sp>
        <p:sp>
          <p:nvSpPr>
            <p:cNvPr id="55302" name="文本框 55301"/>
            <p:cNvSpPr txBox="1"/>
            <p:nvPr/>
          </p:nvSpPr>
          <p:spPr>
            <a:xfrm>
              <a:off x="1791" y="164"/>
              <a:ext cx="1966" cy="633"/>
            </a:xfrm>
            <a:prstGeom prst="rect">
              <a:avLst/>
            </a:prstGeom>
            <a:noFill/>
            <a:ln w="25400">
              <a:noFill/>
              <a:miter/>
            </a:ln>
          </p:spPr>
          <p:txBody>
            <a:bodyPr>
              <a:spAutoFit/>
            </a:bodyPr>
            <a:p>
              <a:pPr lvl="0">
                <a:spcBef>
                  <a:spcPct val="50000"/>
                </a:spcBef>
              </a:pPr>
              <a:r>
                <a:rPr lang="zh-CN" altLang="en-US" sz="5600" b="1" dirty="0">
                  <a:solidFill>
                    <a:schemeClr val="bg1"/>
                  </a:solidFill>
                  <a:latin typeface="华文隶书" pitchFamily="2" charset="-122"/>
                  <a:ea typeface="华文隶书" pitchFamily="2" charset="-122"/>
                </a:rPr>
                <a:t>文章思路</a:t>
              </a:r>
              <a:endParaRPr lang="zh-CN" altLang="en-US" sz="5600" b="1" dirty="0">
                <a:solidFill>
                  <a:schemeClr val="bg1"/>
                </a:solidFill>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xEl>
                                              <p:charRg st="0" end="22"/>
                                            </p:txEl>
                                          </p:spTgt>
                                        </p:tgtEl>
                                        <p:attrNameLst>
                                          <p:attrName>style.visibility</p:attrName>
                                        </p:attrNameLst>
                                      </p:cBhvr>
                                      <p:to>
                                        <p:strVal val="visible"/>
                                      </p:to>
                                    </p:set>
                                    <p:animEffect transition="in" filter="blinds(horizontal)">
                                      <p:cBhvr>
                                        <p:cTn id="7" dur="500"/>
                                        <p:tgtEl>
                                          <p:spTgt spid="55298">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8">
                                            <p:txEl>
                                              <p:charRg st="23" end="45"/>
                                            </p:txEl>
                                          </p:spTgt>
                                        </p:tgtEl>
                                        <p:attrNameLst>
                                          <p:attrName>style.visibility</p:attrName>
                                        </p:attrNameLst>
                                      </p:cBhvr>
                                      <p:to>
                                        <p:strVal val="visible"/>
                                      </p:to>
                                    </p:set>
                                    <p:animEffect transition="in" filter="blinds(horizontal)">
                                      <p:cBhvr>
                                        <p:cTn id="12" dur="500"/>
                                        <p:tgtEl>
                                          <p:spTgt spid="55298">
                                            <p:txEl>
                                              <p:charRg st="23" end="4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5298">
                                            <p:txEl>
                                              <p:charRg st="46" end="80"/>
                                            </p:txEl>
                                          </p:spTgt>
                                        </p:tgtEl>
                                        <p:attrNameLst>
                                          <p:attrName>style.visibility</p:attrName>
                                        </p:attrNameLst>
                                      </p:cBhvr>
                                      <p:to>
                                        <p:strVal val="visible"/>
                                      </p:to>
                                    </p:set>
                                    <p:animEffect transition="in" filter="blinds(horizontal)">
                                      <p:cBhvr>
                                        <p:cTn id="17" dur="500"/>
                                        <p:tgtEl>
                                          <p:spTgt spid="55298">
                                            <p:txEl>
                                              <p:charRg st="46" end="8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5298">
                                            <p:txEl>
                                              <p:charRg st="5" end="5"/>
                                            </p:txEl>
                                          </p:spTgt>
                                        </p:tgtEl>
                                        <p:attrNameLst>
                                          <p:attrName>style.visibility</p:attrName>
                                        </p:attrNameLst>
                                      </p:cBhvr>
                                      <p:to>
                                        <p:strVal val="visible"/>
                                      </p:to>
                                    </p:set>
                                    <p:animEffect transition="in" filter="blinds(horizontal)">
                                      <p:cBhvr>
                                        <p:cTn id="22" dur="500"/>
                                        <p:tgtEl>
                                          <p:spTgt spid="55298">
                                            <p:txEl>
                                              <p:char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5298">
                                            <p:txEl>
                                              <p:pRg st="5" end="5"/>
                                            </p:txEl>
                                          </p:spTgt>
                                        </p:tgtEl>
                                        <p:attrNameLst>
                                          <p:attrName>style.visibility</p:attrName>
                                        </p:attrNameLst>
                                      </p:cBhvr>
                                      <p:to>
                                        <p:strVal val="visible"/>
                                      </p:to>
                                    </p:set>
                                    <p:animEffect transition="in" filter="blinds(horizontal)">
                                      <p:cBhvr>
                                        <p:cTn id="27" dur="500"/>
                                        <p:tgtEl>
                                          <p:spTgt spid="552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1560" y="2713355"/>
            <a:ext cx="10820400" cy="1112520"/>
          </a:xfrm>
        </p:spPr>
        <p:txBody>
          <a:bodyPr/>
          <a:p>
            <a:r>
              <a:rPr lang="zh-CN" altLang="en-US" sz="5400" b="1">
                <a:latin typeface="宋体" panose="02010600030101010101" pitchFamily="2" charset="-122"/>
                <a:ea typeface="宋体" panose="02010600030101010101" pitchFamily="2" charset="-122"/>
                <a:sym typeface="+mn-ea"/>
              </a:rPr>
              <a:t>翻译分析第一段</a:t>
            </a:r>
            <a:br>
              <a:rPr lang="zh-CN" altLang="en-US"/>
            </a:b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9715" y="346710"/>
            <a:ext cx="11017885" cy="5829300"/>
          </a:xfrm>
        </p:spPr>
        <p:txBody>
          <a:bodyPr>
            <a:normAutofit fontScale="90000" lnSpcReduction="10000"/>
          </a:bodyPr>
          <a:p>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r>
              <a:rPr lang="zh-CN" altLang="en-US" sz="3200" b="1" dirty="0">
                <a:solidFill>
                  <a:srgbClr val="000000"/>
                </a:solidFill>
                <a:latin typeface="Arial" panose="020B0604020202020204" pitchFamily="34" charset="0"/>
                <a:ea typeface="宋体" panose="02010600030101010101" pitchFamily="2" charset="-122"/>
                <a:cs typeface="+mn-ea"/>
                <a:sym typeface="+mn-ea"/>
              </a:rPr>
              <a:t>梁惠王曰：“寡人之</a:t>
            </a:r>
            <a:r>
              <a:rPr lang="zh-CN" altLang="en-US" sz="3200" b="1" dirty="0">
                <a:solidFill>
                  <a:srgbClr val="FF0000"/>
                </a:solidFill>
                <a:latin typeface="Arial" panose="020B0604020202020204" pitchFamily="34" charset="0"/>
                <a:ea typeface="宋体" panose="02010600030101010101" pitchFamily="2" charset="-122"/>
                <a:cs typeface="+mn-ea"/>
                <a:sym typeface="+mn-ea"/>
              </a:rPr>
              <a:t>于</a:t>
            </a:r>
            <a:r>
              <a:rPr lang="zh-CN" altLang="en-US" sz="3200" b="1" dirty="0">
                <a:solidFill>
                  <a:srgbClr val="000000"/>
                </a:solidFill>
                <a:latin typeface="Arial" panose="020B0604020202020204" pitchFamily="34" charset="0"/>
                <a:ea typeface="宋体" panose="02010600030101010101" pitchFamily="2" charset="-122"/>
                <a:cs typeface="+mn-ea"/>
                <a:sym typeface="+mn-ea"/>
              </a:rPr>
              <a:t>国也，尽心</a:t>
            </a:r>
            <a:r>
              <a:rPr lang="zh-CN" altLang="en-US" sz="3200" b="1" dirty="0">
                <a:solidFill>
                  <a:srgbClr val="FF0000"/>
                </a:solidFill>
                <a:latin typeface="Arial" panose="020B0604020202020204" pitchFamily="34" charset="0"/>
                <a:ea typeface="宋体" panose="02010600030101010101" pitchFamily="2" charset="-122"/>
                <a:cs typeface="+mn-ea"/>
                <a:sym typeface="+mn-ea"/>
              </a:rPr>
              <a:t>焉耳矣</a:t>
            </a:r>
            <a:r>
              <a:rPr lang="zh-CN" altLang="en-US" sz="3200" b="1" dirty="0">
                <a:solidFill>
                  <a:srgbClr val="000000"/>
                </a:solidFill>
                <a:latin typeface="Arial" panose="020B0604020202020204" pitchFamily="34" charset="0"/>
                <a:ea typeface="宋体" panose="02010600030101010101" pitchFamily="2" charset="-122"/>
                <a:cs typeface="+mn-ea"/>
                <a:sym typeface="+mn-ea"/>
              </a:rPr>
              <a:t>。</a:t>
            </a:r>
            <a:r>
              <a:rPr lang="zh-CN" altLang="en-US" sz="3200" b="1" dirty="0">
                <a:solidFill>
                  <a:srgbClr val="FF0000"/>
                </a:solidFill>
                <a:latin typeface="Arial" panose="020B0604020202020204" pitchFamily="34" charset="0"/>
                <a:ea typeface="宋体" panose="02010600030101010101" pitchFamily="2" charset="-122"/>
                <a:cs typeface="+mn-ea"/>
                <a:sym typeface="+mn-ea"/>
              </a:rPr>
              <a:t>河内凶</a:t>
            </a:r>
            <a:r>
              <a:rPr lang="zh-CN" altLang="en-US" sz="3200" b="1" dirty="0">
                <a:solidFill>
                  <a:srgbClr val="000000"/>
                </a:solidFill>
                <a:latin typeface="Arial" panose="020B0604020202020204" pitchFamily="34" charset="0"/>
                <a:ea typeface="宋体" panose="02010600030101010101" pitchFamily="2" charset="-122"/>
                <a:cs typeface="+mn-ea"/>
                <a:sym typeface="+mn-ea"/>
              </a:rPr>
              <a:t>，则移其</a:t>
            </a:r>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r>
              <a:rPr lang="zh-CN" altLang="en-US" sz="3200" b="1" dirty="0">
                <a:solidFill>
                  <a:srgbClr val="000000"/>
                </a:solidFill>
                <a:latin typeface="Arial" panose="020B0604020202020204" pitchFamily="34" charset="0"/>
                <a:ea typeface="宋体" panose="02010600030101010101" pitchFamily="2" charset="-122"/>
                <a:cs typeface="+mn-ea"/>
                <a:sym typeface="+mn-ea"/>
              </a:rPr>
              <a:t>民于</a:t>
            </a:r>
            <a:r>
              <a:rPr lang="zh-CN" altLang="en-US" sz="3200" b="1" dirty="0">
                <a:solidFill>
                  <a:srgbClr val="FF0000"/>
                </a:solidFill>
                <a:latin typeface="Arial" panose="020B0604020202020204" pitchFamily="34" charset="0"/>
                <a:ea typeface="宋体" panose="02010600030101010101" pitchFamily="2" charset="-122"/>
                <a:cs typeface="+mn-ea"/>
                <a:sym typeface="+mn-ea"/>
              </a:rPr>
              <a:t>河东</a:t>
            </a:r>
            <a:r>
              <a:rPr lang="zh-CN" altLang="en-US" sz="3200" b="1" dirty="0">
                <a:solidFill>
                  <a:srgbClr val="000000"/>
                </a:solidFill>
                <a:latin typeface="Arial" panose="020B0604020202020204" pitchFamily="34" charset="0"/>
                <a:ea typeface="宋体" panose="02010600030101010101" pitchFamily="2" charset="-122"/>
                <a:cs typeface="+mn-ea"/>
                <a:sym typeface="+mn-ea"/>
              </a:rPr>
              <a:t>，移其</a:t>
            </a:r>
            <a:r>
              <a:rPr lang="zh-CN" altLang="en-US" sz="3200" b="1" dirty="0">
                <a:solidFill>
                  <a:srgbClr val="FF0000"/>
                </a:solidFill>
                <a:latin typeface="Arial" panose="020B0604020202020204" pitchFamily="34" charset="0"/>
                <a:ea typeface="宋体" panose="02010600030101010101" pitchFamily="2" charset="-122"/>
                <a:cs typeface="+mn-ea"/>
                <a:sym typeface="+mn-ea"/>
              </a:rPr>
              <a:t>粟</a:t>
            </a:r>
            <a:r>
              <a:rPr lang="zh-CN" altLang="en-US" sz="3200" b="1" dirty="0">
                <a:solidFill>
                  <a:srgbClr val="000000"/>
                </a:solidFill>
                <a:latin typeface="Arial" panose="020B0604020202020204" pitchFamily="34" charset="0"/>
                <a:ea typeface="宋体" panose="02010600030101010101" pitchFamily="2" charset="-122"/>
                <a:cs typeface="+mn-ea"/>
                <a:sym typeface="+mn-ea"/>
              </a:rPr>
              <a:t>于河内。河东凶亦然。</a:t>
            </a:r>
            <a:r>
              <a:rPr lang="zh-CN" altLang="en-US" sz="3200" b="1" dirty="0">
                <a:solidFill>
                  <a:srgbClr val="FF0000"/>
                </a:solidFill>
                <a:latin typeface="Arial" panose="020B0604020202020204" pitchFamily="34" charset="0"/>
                <a:ea typeface="宋体" panose="02010600030101010101" pitchFamily="2" charset="-122"/>
                <a:cs typeface="+mn-ea"/>
                <a:sym typeface="+mn-ea"/>
              </a:rPr>
              <a:t>察</a:t>
            </a:r>
            <a:r>
              <a:rPr lang="zh-CN" altLang="en-US" sz="3200" b="1" dirty="0">
                <a:solidFill>
                  <a:srgbClr val="000000"/>
                </a:solidFill>
                <a:latin typeface="Arial" panose="020B0604020202020204" pitchFamily="34" charset="0"/>
                <a:ea typeface="宋体" panose="02010600030101010101" pitchFamily="2" charset="-122"/>
                <a:cs typeface="+mn-ea"/>
                <a:sym typeface="+mn-ea"/>
              </a:rPr>
              <a:t>邻国之政，</a:t>
            </a:r>
            <a:r>
              <a:rPr lang="zh-CN" altLang="en-US" sz="3200" b="1" dirty="0">
                <a:solidFill>
                  <a:srgbClr val="FF0000"/>
                </a:solidFill>
                <a:latin typeface="Arial" panose="020B0604020202020204" pitchFamily="34" charset="0"/>
                <a:ea typeface="宋体" panose="02010600030101010101" pitchFamily="2" charset="-122"/>
                <a:cs typeface="+mn-ea"/>
                <a:sym typeface="+mn-ea"/>
              </a:rPr>
              <a:t>无如</a:t>
            </a:r>
            <a:endParaRPr lang="zh-CN" altLang="en-US" sz="3200" b="1" dirty="0">
              <a:solidFill>
                <a:srgbClr val="FF0000"/>
              </a:solidFill>
              <a:latin typeface="Arial" panose="020B0604020202020204" pitchFamily="34" charset="0"/>
              <a:ea typeface="宋体" panose="02010600030101010101" pitchFamily="2" charset="-122"/>
              <a:cs typeface="+mn-ea"/>
              <a:sym typeface="+mn-ea"/>
            </a:endParaRPr>
          </a:p>
          <a:p>
            <a:endParaRPr lang="zh-CN" altLang="en-US" sz="3200" b="1" dirty="0">
              <a:solidFill>
                <a:srgbClr val="FF0000"/>
              </a:solidFill>
              <a:latin typeface="Arial" panose="020B0604020202020204" pitchFamily="34" charset="0"/>
              <a:ea typeface="宋体" panose="02010600030101010101" pitchFamily="2" charset="-122"/>
              <a:cs typeface="+mn-ea"/>
              <a:sym typeface="+mn-ea"/>
            </a:endParaRPr>
          </a:p>
          <a:p>
            <a:r>
              <a:rPr lang="zh-CN" altLang="en-US" sz="3200" b="1" dirty="0">
                <a:solidFill>
                  <a:srgbClr val="000000"/>
                </a:solidFill>
                <a:latin typeface="Arial" panose="020B0604020202020204" pitchFamily="34" charset="0"/>
                <a:ea typeface="宋体" panose="02010600030101010101" pitchFamily="2" charset="-122"/>
                <a:cs typeface="+mn-ea"/>
                <a:sym typeface="+mn-ea"/>
              </a:rPr>
              <a:t>寡人之用心者。邻国之民不</a:t>
            </a:r>
            <a:r>
              <a:rPr lang="zh-CN" altLang="en-US" sz="3200" b="1" dirty="0">
                <a:solidFill>
                  <a:srgbClr val="FF3300"/>
                </a:solidFill>
                <a:latin typeface="Arial" panose="020B0604020202020204" pitchFamily="34" charset="0"/>
                <a:ea typeface="宋体" panose="02010600030101010101" pitchFamily="2" charset="-122"/>
                <a:cs typeface="+mn-ea"/>
                <a:sym typeface="+mn-ea"/>
              </a:rPr>
              <a:t>加</a:t>
            </a:r>
            <a:r>
              <a:rPr lang="zh-CN" altLang="en-US" sz="3200" b="1" dirty="0">
                <a:solidFill>
                  <a:srgbClr val="000000"/>
                </a:solidFill>
                <a:latin typeface="Arial" panose="020B0604020202020204" pitchFamily="34" charset="0"/>
                <a:ea typeface="宋体" panose="02010600030101010101" pitchFamily="2" charset="-122"/>
                <a:cs typeface="+mn-ea"/>
                <a:sym typeface="+mn-ea"/>
              </a:rPr>
              <a:t>少，寡人之民不</a:t>
            </a:r>
            <a:r>
              <a:rPr lang="zh-CN" altLang="en-US" sz="3200" b="1" dirty="0">
                <a:solidFill>
                  <a:schemeClr val="tx1"/>
                </a:solidFill>
                <a:latin typeface="Arial" panose="020B0604020202020204" pitchFamily="34" charset="0"/>
                <a:ea typeface="宋体" panose="02010600030101010101" pitchFamily="2" charset="-122"/>
                <a:cs typeface="+mn-ea"/>
                <a:sym typeface="+mn-ea"/>
              </a:rPr>
              <a:t>加</a:t>
            </a:r>
            <a:r>
              <a:rPr lang="zh-CN" altLang="en-US" sz="3200" b="1" dirty="0">
                <a:solidFill>
                  <a:srgbClr val="000000"/>
                </a:solidFill>
                <a:latin typeface="Arial" panose="020B0604020202020204" pitchFamily="34" charset="0"/>
                <a:ea typeface="宋体" panose="02010600030101010101" pitchFamily="2" charset="-122"/>
                <a:cs typeface="+mn-ea"/>
                <a:sym typeface="+mn-ea"/>
              </a:rPr>
              <a:t>多，何也？”</a:t>
            </a:r>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pPr marL="0" indent="0">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buNone/>
            </a:pPr>
            <a:endParaRPr lang="zh-CN" altLang="en-US" b="1" dirty="0">
              <a:solidFill>
                <a:srgbClr val="000000"/>
              </a:solidFill>
              <a:latin typeface="Arial" panose="020B0604020202020204" pitchFamily="34" charset="0"/>
              <a:ea typeface="宋体" panose="02010600030101010101" pitchFamily="2" charset="-122"/>
              <a:cs typeface="+mn-ea"/>
              <a:sym typeface="+mn-ea"/>
            </a:endParaRPr>
          </a:p>
          <a:p>
            <a:pPr marL="0" indent="0">
              <a:buNone/>
            </a:pPr>
            <a:r>
              <a:rPr lang="zh-CN" altLang="en-US" b="1" dirty="0">
                <a:solidFill>
                  <a:srgbClr val="C00000"/>
                </a:solidFill>
                <a:latin typeface="Arial" panose="020B0604020202020204" pitchFamily="34" charset="0"/>
                <a:ea typeface="宋体" panose="02010600030101010101" pitchFamily="2" charset="-122"/>
                <a:cs typeface="+mn-ea"/>
                <a:sym typeface="+mn-ea"/>
              </a:rPr>
              <a:t>译文：梁惠王说：</a:t>
            </a:r>
            <a:r>
              <a:rPr lang="en-US" altLang="zh-CN" b="1" dirty="0">
                <a:solidFill>
                  <a:srgbClr val="C00000"/>
                </a:solidFill>
                <a:latin typeface="Arial" panose="020B0604020202020204" pitchFamily="34" charset="0"/>
                <a:ea typeface="宋体" panose="02010600030101010101" pitchFamily="2" charset="-122"/>
                <a:cs typeface="+mn-ea"/>
                <a:sym typeface="+mn-ea"/>
              </a:rPr>
              <a:t>“</a:t>
            </a:r>
            <a:r>
              <a:rPr lang="zh-CN" altLang="en-US" b="1" dirty="0">
                <a:solidFill>
                  <a:srgbClr val="C00000"/>
                </a:solidFill>
                <a:latin typeface="Arial" panose="020B0604020202020204" pitchFamily="34" charset="0"/>
                <a:ea typeface="宋体" panose="02010600030101010101" pitchFamily="2" charset="-122"/>
                <a:cs typeface="+mn-ea"/>
                <a:sym typeface="+mn-ea"/>
              </a:rPr>
              <a:t>我对于国家，总算是尽心啦。黄河以北遇到饥荒，就把那里的老百姓迁移到黄河以东去，把黄河以东的粮食转移到黄河以北；黄河以东遇到饥荒也是这样。我观察邻国的政治，没有像我这样用心的。邻国的百姓没有更减少，我的百姓没有更增多，这是为什么呢？</a:t>
            </a:r>
            <a:r>
              <a:rPr lang="en-US" altLang="zh-CN" b="1" dirty="0">
                <a:solidFill>
                  <a:srgbClr val="C00000"/>
                </a:solidFill>
                <a:latin typeface="Arial" panose="020B0604020202020204" pitchFamily="34" charset="0"/>
                <a:ea typeface="宋体" panose="02010600030101010101" pitchFamily="2" charset="-122"/>
                <a:cs typeface="+mn-ea"/>
                <a:sym typeface="+mn-ea"/>
              </a:rPr>
              <a:t>”</a:t>
            </a:r>
            <a:r>
              <a:rPr lang="zh-CN" altLang="en-US" b="1" dirty="0">
                <a:solidFill>
                  <a:srgbClr val="C00000"/>
                </a:solidFill>
                <a:latin typeface="Arial" panose="020B0604020202020204" pitchFamily="34" charset="0"/>
                <a:ea typeface="宋体" panose="02010600030101010101" pitchFamily="2" charset="-122"/>
                <a:cs typeface="+mn-ea"/>
                <a:sym typeface="+mn-ea"/>
              </a:rPr>
              <a:t> </a:t>
            </a:r>
            <a:endParaRPr lang="zh-CN" altLang="en-US" b="1" dirty="0">
              <a:solidFill>
                <a:srgbClr val="C00000"/>
              </a:solidFill>
              <a:latin typeface="Arial" panose="020B0604020202020204" pitchFamily="34" charset="0"/>
              <a:ea typeface="宋体" panose="02010600030101010101" pitchFamily="2" charset="-122"/>
              <a:cs typeface="+mn-ea"/>
              <a:sym typeface="+mn-ea"/>
            </a:endParaRPr>
          </a:p>
        </p:txBody>
      </p:sp>
      <p:sp>
        <p:nvSpPr>
          <p:cNvPr id="8" name="椭圆形标注 7"/>
          <p:cNvSpPr/>
          <p:nvPr/>
        </p:nvSpPr>
        <p:spPr>
          <a:xfrm>
            <a:off x="1022350" y="1578610"/>
            <a:ext cx="1325245" cy="611505"/>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黄河以东</a:t>
            </a:r>
            <a:endParaRPr lang="zh-CN" altLang="en-US" sz="2000" b="1">
              <a:solidFill>
                <a:schemeClr val="accent2"/>
              </a:solidFill>
            </a:endParaRPr>
          </a:p>
        </p:txBody>
      </p:sp>
      <p:sp>
        <p:nvSpPr>
          <p:cNvPr id="10" name="椭圆形标注 9"/>
          <p:cNvSpPr/>
          <p:nvPr/>
        </p:nvSpPr>
        <p:spPr>
          <a:xfrm>
            <a:off x="3048000" y="1654175"/>
            <a:ext cx="1188720" cy="505460"/>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小米</a:t>
            </a:r>
            <a:endParaRPr lang="zh-CN" altLang="en-US" sz="2000" b="1">
              <a:solidFill>
                <a:schemeClr val="accent2"/>
              </a:solidFill>
            </a:endParaRPr>
          </a:p>
        </p:txBody>
      </p:sp>
      <p:sp>
        <p:nvSpPr>
          <p:cNvPr id="11" name="椭圆形标注 10"/>
          <p:cNvSpPr/>
          <p:nvPr/>
        </p:nvSpPr>
        <p:spPr>
          <a:xfrm>
            <a:off x="7072630" y="1624330"/>
            <a:ext cx="1127760" cy="565785"/>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观察</a:t>
            </a:r>
            <a:endParaRPr lang="zh-CN" altLang="en-US" sz="2000" b="1">
              <a:solidFill>
                <a:schemeClr val="accent2"/>
              </a:solidFill>
            </a:endParaRPr>
          </a:p>
        </p:txBody>
      </p:sp>
      <p:sp>
        <p:nvSpPr>
          <p:cNvPr id="12" name="椭圆形标注 11"/>
          <p:cNvSpPr/>
          <p:nvPr/>
        </p:nvSpPr>
        <p:spPr>
          <a:xfrm>
            <a:off x="9800590" y="1609090"/>
            <a:ext cx="1477010" cy="611505"/>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accent2"/>
                </a:solidFill>
              </a:rPr>
              <a:t>不如，比不上</a:t>
            </a:r>
            <a:endParaRPr lang="zh-CN" altLang="en-US" sz="2000" b="1">
              <a:solidFill>
                <a:schemeClr val="accent2"/>
              </a:solidFill>
            </a:endParaRPr>
          </a:p>
        </p:txBody>
      </p:sp>
      <p:sp>
        <p:nvSpPr>
          <p:cNvPr id="13" name="椭圆形标注 12"/>
          <p:cNvSpPr/>
          <p:nvPr/>
        </p:nvSpPr>
        <p:spPr>
          <a:xfrm>
            <a:off x="3691255" y="405765"/>
            <a:ext cx="1431290" cy="732155"/>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accent2"/>
                </a:solidFill>
              </a:rPr>
              <a:t>对于</a:t>
            </a:r>
            <a:endParaRPr lang="zh-CN" altLang="en-US" sz="2400" b="1">
              <a:solidFill>
                <a:schemeClr val="accent2"/>
              </a:solidFill>
            </a:endParaRPr>
          </a:p>
        </p:txBody>
      </p:sp>
      <p:sp>
        <p:nvSpPr>
          <p:cNvPr id="14" name="椭圆形标注 13"/>
          <p:cNvSpPr/>
          <p:nvPr/>
        </p:nvSpPr>
        <p:spPr>
          <a:xfrm>
            <a:off x="5716270" y="346710"/>
            <a:ext cx="2026285" cy="762000"/>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语气词连用，加重语气</a:t>
            </a:r>
            <a:endParaRPr lang="zh-CN" altLang="en-US" b="1">
              <a:solidFill>
                <a:schemeClr val="accent2"/>
              </a:solidFill>
            </a:endParaRPr>
          </a:p>
        </p:txBody>
      </p:sp>
      <p:sp>
        <p:nvSpPr>
          <p:cNvPr id="15" name="椭圆形标注 14"/>
          <p:cNvSpPr/>
          <p:nvPr/>
        </p:nvSpPr>
        <p:spPr>
          <a:xfrm>
            <a:off x="7849870" y="434975"/>
            <a:ext cx="1598930" cy="732790"/>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chemeClr val="accent2"/>
                </a:solidFill>
              </a:rPr>
              <a:t>黄河以北；荒年</a:t>
            </a:r>
            <a:endParaRPr lang="zh-CN" altLang="en-US" b="1">
              <a:solidFill>
                <a:schemeClr val="accent2"/>
              </a:solidFill>
            </a:endParaRPr>
          </a:p>
        </p:txBody>
      </p:sp>
      <p:sp>
        <p:nvSpPr>
          <p:cNvPr id="16" name="椭圆形标注 15"/>
          <p:cNvSpPr/>
          <p:nvPr/>
        </p:nvSpPr>
        <p:spPr>
          <a:xfrm>
            <a:off x="4796790" y="2553970"/>
            <a:ext cx="1280160" cy="535305"/>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accent2"/>
                </a:solidFill>
              </a:rPr>
              <a:t>更</a:t>
            </a:r>
            <a:endParaRPr lang="zh-CN" altLang="en-US" sz="24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blinds(horizontal)">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8" grpId="0" animBg="1"/>
      <p:bldP spid="10" grpId="0" animBg="1"/>
      <p:bldP spid="11" grpId="0" animBg="1"/>
      <p:bldP spid="12" grpId="0" animBg="1"/>
      <p:bldP spid="1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思考</a:t>
            </a:r>
            <a:r>
              <a:rPr lang="en-US" altLang="zh-CN" b="1"/>
              <a:t>1</a:t>
            </a:r>
            <a:r>
              <a:rPr lang="zh-CN" altLang="en-US" b="1"/>
              <a:t>：</a:t>
            </a:r>
            <a:endParaRPr lang="zh-CN" altLang="en-US" b="1"/>
          </a:p>
        </p:txBody>
      </p:sp>
      <p:sp>
        <p:nvSpPr>
          <p:cNvPr id="3" name="内容占位符 2"/>
          <p:cNvSpPr>
            <a:spLocks noGrp="1"/>
          </p:cNvSpPr>
          <p:nvPr>
            <p:ph idx="1"/>
          </p:nvPr>
        </p:nvSpPr>
        <p:spPr/>
        <p:txBody>
          <a:bodyPr>
            <a:normAutofit/>
          </a:bodyPr>
          <a:p>
            <a:r>
              <a:rPr lang="en-US" altLang="zh-CN" b="1"/>
              <a:t>1.</a:t>
            </a:r>
            <a:r>
              <a:rPr lang="zh-CN" altLang="en-US" b="1"/>
              <a:t>这次对话是围绕什么问题展开讨论的？</a:t>
            </a:r>
            <a:endParaRPr lang="zh-CN" altLang="en-US" b="1"/>
          </a:p>
          <a:p>
            <a:r>
              <a:rPr lang="zh-CN" altLang="en-US" b="1">
                <a:solidFill>
                  <a:srgbClr val="FF0000"/>
                </a:solidFill>
              </a:rPr>
              <a:t>民不加多</a:t>
            </a:r>
            <a:endParaRPr lang="zh-CN" altLang="en-US" b="1">
              <a:solidFill>
                <a:srgbClr val="FF0000"/>
              </a:solidFill>
            </a:endParaRPr>
          </a:p>
          <a:p>
            <a:r>
              <a:rPr lang="zh-CN" altLang="en-US" b="1"/>
              <a:t>2.在提出“民不如多”疑问前，为什么说是“尽心焉耳矣”？具体做法是什么？</a:t>
            </a:r>
            <a:endParaRPr lang="zh-CN" altLang="en-US" b="1"/>
          </a:p>
          <a:p>
            <a:r>
              <a:rPr lang="zh-CN" altLang="en-US" b="1">
                <a:solidFill>
                  <a:srgbClr val="FF0000"/>
                </a:solidFill>
              </a:rPr>
              <a:t>河内凶，则移其民于河东，移其粟于河内；河东凶亦然。</a:t>
            </a:r>
            <a:endParaRPr lang="zh-CN" altLang="en-US" b="1">
              <a:solidFill>
                <a:srgbClr val="FF0000"/>
              </a:solidFill>
            </a:endParaRPr>
          </a:p>
          <a:p>
            <a:r>
              <a:rPr lang="zh-CN" altLang="en-US" b="1"/>
              <a:t>3.通过和邻国相比，梁惠王感觉如何？可以看出梁惠王的哪些性格特征？</a:t>
            </a:r>
            <a:endParaRPr lang="zh-CN" altLang="en-US" b="1"/>
          </a:p>
          <a:p>
            <a:r>
              <a:rPr lang="zh-CN" altLang="en-US" b="1">
                <a:solidFill>
                  <a:srgbClr val="FF0000"/>
                </a:solidFill>
              </a:rPr>
              <a:t>察邻国之政，无如寡人之用心者。自大自满。</a:t>
            </a:r>
            <a:endParaRPr lang="zh-CN" altLang="en-US" b="1">
              <a:solidFill>
                <a:srgbClr val="FF0000"/>
              </a:solidFill>
            </a:endParaRP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4929</Words>
  <Application>WPS 演示</Application>
  <PresentationFormat>宽屏</PresentationFormat>
  <Paragraphs>494</Paragraphs>
  <Slides>35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Arial</vt:lpstr>
      <vt:lpstr>宋体</vt:lpstr>
      <vt:lpstr>Wingdings</vt:lpstr>
      <vt:lpstr>Times New Roman</vt:lpstr>
      <vt:lpstr>楷体_GB2312</vt:lpstr>
      <vt:lpstr>新宋体</vt:lpstr>
      <vt:lpstr>黑体</vt:lpstr>
      <vt:lpstr>华文隶书</vt:lpstr>
      <vt:lpstr>微软雅黑</vt:lpstr>
      <vt:lpstr>Arial Unicode MS</vt:lpstr>
      <vt:lpstr>Calibri Light</vt:lpstr>
      <vt:lpstr>Calibri</vt:lpstr>
      <vt:lpstr>Office 主题</vt:lpstr>
      <vt:lpstr>默认设计模板</vt:lpstr>
      <vt:lpstr>PowerPoint 演示文稿</vt:lpstr>
      <vt:lpstr>孟子生平及孟子思想简介</vt:lpstr>
      <vt:lpstr>PowerPoint 演示文稿</vt:lpstr>
      <vt:lpstr>PowerPoint 演示文稿</vt:lpstr>
      <vt:lpstr>PowerPoint 演示文稿</vt:lpstr>
      <vt:lpstr>PowerPoint 演示文稿</vt:lpstr>
      <vt:lpstr>翻译分析第一段 </vt:lpstr>
      <vt:lpstr>PowerPoint 演示文稿</vt:lpstr>
      <vt:lpstr>思考1：</vt:lpstr>
      <vt:lpstr>翻译分析第二、三、四段</vt:lpstr>
      <vt:lpstr>PowerPoint 演示文稿</vt:lpstr>
      <vt:lpstr>PowerPoint 演示文稿</vt:lpstr>
      <vt:lpstr>思考2：</vt:lpstr>
      <vt:lpstr>翻译分析第五、六、七段</vt:lpstr>
      <vt:lpstr>PowerPoint 演示文稿</vt:lpstr>
      <vt:lpstr>思考3：</vt:lpstr>
      <vt:lpstr>PowerPoint 演示文稿</vt:lpstr>
      <vt:lpstr>PowerPoint 演示文稿</vt:lpstr>
      <vt:lpstr>思考4：</vt:lpstr>
      <vt:lpstr>PowerPoint 演示文稿</vt:lpstr>
      <vt:lpstr>思考5：</vt:lpstr>
      <vt:lpstr>概括本文结构特点</vt:lpstr>
      <vt:lpstr>概括本文写作特点</vt:lpstr>
      <vt:lpstr>PowerPoint 演示文稿</vt:lpstr>
      <vt:lpstr>练习</vt:lpstr>
      <vt:lpstr>二、词类活用</vt:lpstr>
      <vt:lpstr>三、一词多义</vt:lpstr>
      <vt:lpstr>PowerPoint 演示文稿</vt:lpstr>
      <vt:lpstr>PowerPoint 演示文稿</vt:lpstr>
      <vt:lpstr>PowerPoint 演示文稿</vt:lpstr>
      <vt:lpstr>PowerPoint 演示文稿</vt:lpstr>
      <vt:lpstr>四、古今异义</vt:lpstr>
      <vt:lpstr>三、特殊句式</vt:lpstr>
      <vt:lpstr>固定句式</vt:lpstr>
      <vt:lpstr>寡人之于学习也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浦仕牒</cp:lastModifiedBy>
  <cp:revision>79</cp:revision>
  <dcterms:created xsi:type="dcterms:W3CDTF">2016-09-28T03:00:00Z</dcterms:created>
  <dcterms:modified xsi:type="dcterms:W3CDTF">2020-11-22T09:29:26Z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