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80" r:id="rId6"/>
    <p:sldId id="281" r:id="rId7"/>
    <p:sldId id="260" r:id="rId8"/>
    <p:sldId id="261" r:id="rId9"/>
    <p:sldId id="282" r:id="rId10"/>
    <p:sldId id="262" r:id="rId11"/>
    <p:sldId id="263" r:id="rId12"/>
    <p:sldId id="264" r:id="rId13"/>
    <p:sldId id="266" r:id="rId14"/>
    <p:sldId id="265" r:id="rId15"/>
    <p:sldId id="267" r:id="rId16"/>
    <p:sldId id="276" r:id="rId17"/>
    <p:sldId id="268" r:id="rId18"/>
    <p:sldId id="269" r:id="rId19"/>
    <p:sldId id="270" r:id="rId20"/>
    <p:sldId id="271" r:id="rId21"/>
    <p:sldId id="273" r:id="rId22"/>
    <p:sldId id="272" r:id="rId23"/>
    <p:sldId id="274" r:id="rId24"/>
    <p:sldId id="275" r:id="rId25"/>
    <p:sldId id="277" r:id="rId26"/>
    <p:sldId id="278" r:id="rId27"/>
    <p:sldId id="27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60" y="2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tags" Target="tags/tag1.xml" /><Relationship Id="rId3" Type="http://schemas.openxmlformats.org/officeDocument/2006/relationships/slide" Target="slides/slide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5141DB-2E7B-45AE-9FD1-0EAAADAB67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F1BC3DB-7B0E-4E9C-BADB-465C117BE3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F96227-EDEA-41A3-ABB2-5DB415AA8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BB50B3-7F89-4839-A2F1-54BB2D42D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C648A7-C9DD-4EBC-9DA6-FEA142DC7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252455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5EDF77-3114-451A-8FBA-5D419E967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0301C5-9EDC-4651-95D5-846734AA9B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7726FD-7185-47C1-8E45-B2A0EA356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8EEACB-A345-4817-85C5-CCB5233E1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962113-5AC2-4963-A004-54C0C9B9E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49087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33F4241-25F1-45CC-98E9-2A2C717AB9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DB826B-FE51-48E5-A6EA-2D7DF67774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BD0B6C-DBD3-4C5D-824B-2A7DA48D8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F045B3-A0C0-47CA-BEAC-C3FD24D8E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AD1E4F-AA54-43A7-9487-A93C31D3B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51207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01115E-9D19-48ED-B525-1872E32D9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1CC2AE-B4FD-4DB3-8B60-8D41218FB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DFCB8A-6130-435D-9C42-BB0DAB5DA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55DF10-6E11-4DD7-BA85-99F4C6D65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77F753-8EAB-4EEA-B4C4-8F7B9E8FE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711427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AB1079-5C35-4192-89EB-00F9931F4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3E66B1-7CBF-4EC4-908F-12D3A0ED9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A2C6AE-C7B0-4A57-8C22-1A17ACAA7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0A47FE-27E8-4BED-AB51-6CF7BDCC6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0E1EC4-6198-4917-8F71-117642F6D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08044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B437BE-33AC-485A-A376-7EB9BE24C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DF774A-ABA5-44A3-92CA-C16064F24A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3E0CB25-6BC8-4F67-B3ED-768F914F4B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7447B26-0967-4061-844B-4BF32CAD0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8B6C5EB-532F-404A-9D83-5A1128F58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A0FBD7D-90C7-4B6C-B130-35CBAB4FB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29530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9F09D4-256D-41B7-B064-3DC383E6D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70DD09-4BD6-4778-A436-2CEE6C8D8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343DACE-892F-4936-AA96-67EA5A4E0A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384E580-FB15-4655-8909-57F2D6E2AE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CC38790-1F6D-4745-9D88-54B5392591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7F5D80C-97E7-4A19-94D2-78BC2357F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48C2524-E9DF-4E08-B203-A54FB909D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0B9D96C-F8B1-486E-9298-2E533AC57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698498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1BC064-914B-466E-B85B-73D3F1E13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B368223-C111-4235-B999-6E8F33149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3FC977F-BE00-476A-A228-678BD71EB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32BCBAC-B026-4174-9E49-BAE0FB220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418705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42F6E36-4272-477D-9ECB-3006AAA3E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70AE6DD-1414-40B6-B70D-1D13FD43E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FD3A71-3401-49D6-B205-DA637877F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19096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BF622E-A206-45A3-9C40-97347DAB1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C0FA9C-A6A4-4698-9DD9-42815B421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483ED7C-3813-4739-9992-2C7BD84FF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DA5DF1B-E359-4492-B141-D3D2A209F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B3A731F-4C64-4A4D-9BBF-64930B428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92084B-7738-4CE6-8742-DAE4F8EE1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01009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173B64-5C6B-4C6B-B1CA-284C643B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9C09264-9182-4D34-BE51-E93C5F2E45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EF51AD6-BFD7-4AF3-8AB4-AC974C87AB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A5B2168-E6C5-4CB2-A78B-A25DC51D8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FBA7F86-C01A-4F56-B5E6-8B77C9AE1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25B7EA3-41FC-4703-BEE3-B3FC2DE48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27556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9AA0DEA-8AE9-4D91-B7B3-7C00CAF74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0A57FB-38E2-4BA4-A413-02EC596A4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22DD7C-CE77-4983-8DBC-4D528C2970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FABDB-65DD-4B08-B290-42AC6B73BD55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072AAD-82FD-4ABC-831E-5F0F9450E2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C717EF-C215-4FCA-8093-CCE223AF2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1A6C8-FDAB-4FB3-9993-1B78C966A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1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microsoft.com/office/2007/relationships/hdphoto" Target="../media/image7.wdp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203" y="265918"/>
            <a:ext cx="9144000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导入：尝试提炼下列句子中的成语并解释其含义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CD6730D-C5D2-4DF9-8562-641765AD62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513" y="1547652"/>
            <a:ext cx="10034788" cy="165576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algn="l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颜渊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：“夫达也者，质直而好义，察言而观色，虑以下人。”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卫灵公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：“子曰：‘当仁，不让于师。’”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阳货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：“道听而途说，德之弃也。”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季氏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：“远人不服而不能来也，邦分崩离析而不能守也。”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CB77F7-81DE-43B8-93ED-DD59A5184944}"/>
              </a:ext>
            </a:extLst>
          </p:cNvPr>
          <p:cNvSpPr txBox="1"/>
          <p:nvPr/>
        </p:nvSpPr>
        <p:spPr>
          <a:xfrm>
            <a:off x="826127" y="3572746"/>
            <a:ext cx="7732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察言观色：察：详审。观察别人的说话或脸色。多指揣摩别人的心意。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539237-C991-4EEE-A82F-D42EF2BFC4A3}"/>
              </a:ext>
            </a:extLst>
          </p:cNvPr>
          <p:cNvSpPr txBox="1"/>
          <p:nvPr/>
        </p:nvSpPr>
        <p:spPr>
          <a:xfrm>
            <a:off x="826127" y="3942078"/>
            <a:ext cx="9090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当仁不让：原指以仁为任，无所谦让。后指遇到应该做的事就积极主动去做，不推让。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42BF90-842A-4952-B5A1-D8CEC0CF93EB}"/>
              </a:ext>
            </a:extLst>
          </p:cNvPr>
          <p:cNvSpPr txBox="1"/>
          <p:nvPr/>
        </p:nvSpPr>
        <p:spPr>
          <a:xfrm>
            <a:off x="826127" y="4311410"/>
            <a:ext cx="90007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道听途说：道、途：路。路上听来的、路上传播的话。泛指没有根据的传闻。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489751-41EF-4020-A58A-66E4A93BCBAC}"/>
              </a:ext>
            </a:extLst>
          </p:cNvPr>
          <p:cNvSpPr txBox="1"/>
          <p:nvPr/>
        </p:nvSpPr>
        <p:spPr>
          <a:xfrm>
            <a:off x="826127" y="4680742"/>
            <a:ext cx="88112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分崩离析：崩：倒塌；析：分开。崩塌解体，四分五裂。形容国家或集团分裂瓦解。</a:t>
            </a:r>
          </a:p>
        </p:txBody>
      </p:sp>
    </p:spTree>
    <p:extLst>
      <p:ext uri="{BB962C8B-B14F-4D97-AF65-F5344CB8AC3E}">
        <p14:creationId xmlns:p14="http://schemas.microsoft.com/office/powerpoint/2010/main" val="770053629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600A2DB-B773-4D24-B17A-9EC37989799D}"/>
              </a:ext>
            </a:extLst>
          </p:cNvPr>
          <p:cNvSpPr txBox="1"/>
          <p:nvPr/>
        </p:nvSpPr>
        <p:spPr>
          <a:xfrm>
            <a:off x="227794" y="1293067"/>
            <a:ext cx="67711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君子食无求饱，居无求安，敏于事而慎于言，就有道而正焉，可谓好学也已。”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学而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0D64F1-6EEA-480C-8AA5-4EC417EDAA96}"/>
              </a:ext>
            </a:extLst>
          </p:cNvPr>
          <p:cNvSpPr txBox="1"/>
          <p:nvPr/>
        </p:nvSpPr>
        <p:spPr>
          <a:xfrm>
            <a:off x="438155" y="4059514"/>
            <a:ext cx="67246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人而不仁，如礼何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人而不仁，如乐何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?”(《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八佾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  <a:p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E3003DD-E442-4676-B552-9286E886D226}"/>
              </a:ext>
            </a:extLst>
          </p:cNvPr>
          <p:cNvCxnSpPr/>
          <p:nvPr/>
        </p:nvCxnSpPr>
        <p:spPr>
          <a:xfrm flipH="1">
            <a:off x="7254240" y="927278"/>
            <a:ext cx="0" cy="5473522"/>
          </a:xfrm>
          <a:prstGeom prst="line">
            <a:avLst/>
          </a:prstGeom>
          <a:ln w="349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E8F26BD6-742B-4C27-9376-BBB4D1346420}"/>
              </a:ext>
            </a:extLst>
          </p:cNvPr>
          <p:cNvSpPr txBox="1"/>
          <p:nvPr/>
        </p:nvSpPr>
        <p:spPr>
          <a:xfrm>
            <a:off x="7677955" y="1388079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靠近、看齐。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有道：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指有道德的人。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匡正、端正。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EEE10DC-5AD8-49EB-A7AF-64B2933C90AB}"/>
              </a:ext>
            </a:extLst>
          </p:cNvPr>
          <p:cNvSpPr txBox="1"/>
          <p:nvPr/>
        </p:nvSpPr>
        <p:spPr>
          <a:xfrm>
            <a:off x="274320" y="2402622"/>
            <a:ext cx="688848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孔子说：“君子，饮食不求饱足，居住不要求舒适，对工作勤劳敏捷，说话却小心谨慎，到有道的人那里去匡正自己，这样可以说是好学了。”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B37FAF-0B61-47ED-A815-BA2FC9C29E5D}"/>
              </a:ext>
            </a:extLst>
          </p:cNvPr>
          <p:cNvSpPr txBox="1"/>
          <p:nvPr/>
        </p:nvSpPr>
        <p:spPr>
          <a:xfrm>
            <a:off x="7463790" y="3932456"/>
            <a:ext cx="469391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仁德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如礼何：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何”是古代常用句式，当中一般插入代词、名词或其他词语，意思是“把（对）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怎么样（怎么办）”。礼，指各种礼节规范。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558DB83-65E3-48F2-946E-F3187CFC10E6}"/>
              </a:ext>
            </a:extLst>
          </p:cNvPr>
          <p:cNvSpPr txBox="1"/>
          <p:nvPr/>
        </p:nvSpPr>
        <p:spPr>
          <a:xfrm>
            <a:off x="320040" y="5353735"/>
            <a:ext cx="6888480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孔子说：“一个人没有仁爱之心，遵守礼仪有什么用？一个人没有仁爱之心，礼乐有什么用？”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AC8A828-9937-4997-8B3E-7CA5BD7E7E63}"/>
              </a:ext>
            </a:extLst>
          </p:cNvPr>
          <p:cNvCxnSpPr/>
          <p:nvPr/>
        </p:nvCxnSpPr>
        <p:spPr>
          <a:xfrm>
            <a:off x="7299960" y="3429000"/>
            <a:ext cx="480822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70063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083E11-DAEC-4EEF-A2E7-FD8A45A25DC9}"/>
              </a:ext>
            </a:extLst>
          </p:cNvPr>
          <p:cNvSpPr txBox="1"/>
          <p:nvPr/>
        </p:nvSpPr>
        <p:spPr>
          <a:xfrm>
            <a:off x="365760" y="3467165"/>
            <a:ext cx="7444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君子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喻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于义，小人喻于利。”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里仁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7A3FCA3-8638-48DE-A081-4EDD3CB42199}"/>
              </a:ext>
            </a:extLst>
          </p:cNvPr>
          <p:cNvSpPr txBox="1"/>
          <p:nvPr/>
        </p:nvSpPr>
        <p:spPr>
          <a:xfrm>
            <a:off x="551645" y="181177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朝闻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，夕死可矣。”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里仁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E660DB-8783-4469-B612-008BAA4573DC}"/>
              </a:ext>
            </a:extLst>
          </p:cNvPr>
          <p:cNvSpPr txBox="1"/>
          <p:nvPr/>
        </p:nvSpPr>
        <p:spPr>
          <a:xfrm>
            <a:off x="365760" y="4968994"/>
            <a:ext cx="7764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子曰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见贤思齐焉，见不贤而内自省也。”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里仁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》)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2E28E03-51A3-43EB-BF2A-CE2F1B5CED4E}"/>
              </a:ext>
            </a:extLst>
          </p:cNvPr>
          <p:cNvSpPr txBox="1"/>
          <p:nvPr/>
        </p:nvSpPr>
        <p:spPr>
          <a:xfrm>
            <a:off x="8648700" y="1811773"/>
            <a:ext cx="362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学问、人生哲理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2D78202-C92C-451D-9C23-E31565DD1A9E}"/>
              </a:ext>
            </a:extLst>
          </p:cNvPr>
          <p:cNvSpPr txBox="1"/>
          <p:nvPr/>
        </p:nvSpPr>
        <p:spPr>
          <a:xfrm>
            <a:off x="365760" y="2427001"/>
            <a:ext cx="7405137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孔子说：“早晨能够得知真理，即使当晚死去，也没有遗憾。”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460F0F8-A087-40F1-8D48-77244DF18E31}"/>
              </a:ext>
            </a:extLst>
          </p:cNvPr>
          <p:cNvSpPr txBox="1"/>
          <p:nvPr/>
        </p:nvSpPr>
        <p:spPr>
          <a:xfrm>
            <a:off x="8648700" y="3550345"/>
            <a:ext cx="25442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喻：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通晓，明白。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0EE0101-0F4E-445F-B0D6-0A1410F76839}"/>
              </a:ext>
            </a:extLst>
          </p:cNvPr>
          <p:cNvSpPr txBox="1"/>
          <p:nvPr/>
        </p:nvSpPr>
        <p:spPr>
          <a:xfrm>
            <a:off x="365760" y="4153845"/>
            <a:ext cx="7405134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孔子说：“君子懂得大义，小人只懂得小利。”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21389F7-D68E-4030-9209-8197D25DB400}"/>
              </a:ext>
            </a:extLst>
          </p:cNvPr>
          <p:cNvSpPr txBox="1"/>
          <p:nvPr/>
        </p:nvSpPr>
        <p:spPr>
          <a:xfrm>
            <a:off x="365760" y="5637720"/>
            <a:ext cx="7405137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孔子说：“看见贤人就应该想着向他看齐；见到不贤的人，就要反省自己有没有类似的毛病。”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CCC80FF3-03A7-4C9B-AE83-10F8E82CB4EE}"/>
              </a:ext>
            </a:extLst>
          </p:cNvPr>
          <p:cNvCxnSpPr/>
          <p:nvPr/>
        </p:nvCxnSpPr>
        <p:spPr>
          <a:xfrm flipH="1">
            <a:off x="8267700" y="1040850"/>
            <a:ext cx="0" cy="564189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853378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7A3345-D9FA-4BF4-BF81-750A502CDEB3}"/>
              </a:ext>
            </a:extLst>
          </p:cNvPr>
          <p:cNvSpPr txBox="1"/>
          <p:nvPr/>
        </p:nvSpPr>
        <p:spPr>
          <a:xfrm>
            <a:off x="228600" y="1313378"/>
            <a:ext cx="7109460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则野，文胜质则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。文质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彬彬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，然后君子。”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雍也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  <a:p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DF7A4A-AB8E-4E18-B852-ABB3A2EE90F6}"/>
              </a:ext>
            </a:extLst>
          </p:cNvPr>
          <p:cNvSpPr txBox="1"/>
          <p:nvPr/>
        </p:nvSpPr>
        <p:spPr>
          <a:xfrm>
            <a:off x="139520" y="3948976"/>
            <a:ext cx="72518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曾子曰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士不可以不弘毅，任重而道远。仁以为己任，不亦重乎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死而后已，不亦远乎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?”(《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泰伯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》)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9B9BAF-11CD-4708-9554-9E93F09162CB}"/>
              </a:ext>
            </a:extLst>
          </p:cNvPr>
          <p:cNvSpPr txBox="1"/>
          <p:nvPr/>
        </p:nvSpPr>
        <p:spPr>
          <a:xfrm>
            <a:off x="130640" y="2492677"/>
            <a:ext cx="6889285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孔子说：“质朴胜过了文饰就会粗野，文饰胜过了质朴就会虚浮，质朴和文饰比例恰当，然后才可以成为君子。”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3D8B5DE-A692-4A02-BB55-4C7CDE962865}"/>
              </a:ext>
            </a:extLst>
          </p:cNvPr>
          <p:cNvSpPr txBox="1"/>
          <p:nvPr/>
        </p:nvSpPr>
        <p:spPr>
          <a:xfrm>
            <a:off x="8374380" y="1313378"/>
            <a:ext cx="40538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质：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质朴。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文饰。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虚浮不实。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彬彬：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相杂适中的样子。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F6BCAB-977A-4A4B-A2DD-DEDC67A4061E}"/>
              </a:ext>
            </a:extLst>
          </p:cNvPr>
          <p:cNvSpPr txBox="1"/>
          <p:nvPr/>
        </p:nvSpPr>
        <p:spPr>
          <a:xfrm>
            <a:off x="8458200" y="4179808"/>
            <a:ext cx="31775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弘毅：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志问远大，意志坚强。弘。广、大，这里指志向远大。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8753BFE-187E-4189-9D18-D9A9793FBFD6}"/>
              </a:ext>
            </a:extLst>
          </p:cNvPr>
          <p:cNvSpPr txBox="1"/>
          <p:nvPr/>
        </p:nvSpPr>
        <p:spPr>
          <a:xfrm>
            <a:off x="228600" y="5258405"/>
            <a:ext cx="6791325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士不可以不：志问远大，意志坚强，因为他责任重大，道路遥远。把实现仁作为自己的责任，难道还不重大吗？奋斗终身，死而后已，难道路程还不遥远吗？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F56D857-02E9-42B0-93FA-B3ED148CFC5A}"/>
              </a:ext>
            </a:extLst>
          </p:cNvPr>
          <p:cNvCxnSpPr/>
          <p:nvPr/>
        </p:nvCxnSpPr>
        <p:spPr>
          <a:xfrm>
            <a:off x="7673340" y="541020"/>
            <a:ext cx="60960" cy="60045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508233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2C48A9-0320-4345-837E-6A85908B70AB}"/>
              </a:ext>
            </a:extLst>
          </p:cNvPr>
          <p:cNvSpPr txBox="1"/>
          <p:nvPr/>
        </p:nvSpPr>
        <p:spPr>
          <a:xfrm>
            <a:off x="228600" y="4221956"/>
            <a:ext cx="92125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者不惑，仁者不忧，勇者不惧。”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子罕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5DF320-9DB9-4902-BD0C-26A0E33C0303}"/>
              </a:ext>
            </a:extLst>
          </p:cNvPr>
          <p:cNvSpPr txBox="1"/>
          <p:nvPr/>
        </p:nvSpPr>
        <p:spPr>
          <a:xfrm>
            <a:off x="400050" y="1574214"/>
            <a:ext cx="67894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譬如为山，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未成一篑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止，吾止也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。譬如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平地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。虽覆一篑，进，吾往也。”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子罕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8B4A5D-8CE7-4B0F-9983-B91BCC84E7C9}"/>
              </a:ext>
            </a:extLst>
          </p:cNvPr>
          <p:cNvSpPr txBox="1"/>
          <p:nvPr/>
        </p:nvSpPr>
        <p:spPr>
          <a:xfrm>
            <a:off x="381000" y="2805752"/>
            <a:ext cx="678942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孔子说：“好比堆土成山，只差一筐土就完成了，这时停下来，是我自己要停下来的。又好比平整土地，虽然只倒下一筐土，如果决心继续，还是要自己去干的。”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EE7957-6042-48CD-AFD1-100D39B705F8}"/>
              </a:ext>
            </a:extLst>
          </p:cNvPr>
          <p:cNvSpPr txBox="1"/>
          <p:nvPr/>
        </p:nvSpPr>
        <p:spPr>
          <a:xfrm>
            <a:off x="8176260" y="1405584"/>
            <a:ext cx="3718560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未成一篑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(kui)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：只差一筐土没有成功。篑，盛土的竹筐。</a:t>
            </a:r>
          </a:p>
          <a:p>
            <a:pPr>
              <a:spcAft>
                <a:spcPts val="1200"/>
              </a:spcAft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止，吾止也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：停下来。是我自己停下来的。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平地：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填平洼地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01E39DA-E7CB-4FB7-B210-745914F5FF1C}"/>
              </a:ext>
            </a:extLst>
          </p:cNvPr>
          <p:cNvSpPr txBox="1"/>
          <p:nvPr/>
        </p:nvSpPr>
        <p:spPr>
          <a:xfrm>
            <a:off x="381000" y="4945662"/>
            <a:ext cx="6789420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/>
              <a:t>孔子说：“智慧的人不疑惑，仁德的人不忧愁，勇敢的人不畏惧。”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D9583DD-F608-44D2-A76B-4CF287753FB6}"/>
              </a:ext>
            </a:extLst>
          </p:cNvPr>
          <p:cNvCxnSpPr/>
          <p:nvPr/>
        </p:nvCxnSpPr>
        <p:spPr>
          <a:xfrm flipH="1">
            <a:off x="7970520" y="622355"/>
            <a:ext cx="0" cy="617468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CE5D3FDD-3418-4AB8-A089-D87C1D13AFC6}"/>
              </a:ext>
            </a:extLst>
          </p:cNvPr>
          <p:cNvSpPr txBox="1"/>
          <p:nvPr/>
        </p:nvSpPr>
        <p:spPr>
          <a:xfrm>
            <a:off x="8366760" y="4739639"/>
            <a:ext cx="3044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同智</a:t>
            </a:r>
          </a:p>
        </p:txBody>
      </p:sp>
    </p:spTree>
    <p:extLst>
      <p:ext uri="{BB962C8B-B14F-4D97-AF65-F5344CB8AC3E}">
        <p14:creationId xmlns:p14="http://schemas.microsoft.com/office/powerpoint/2010/main" val="1589496280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2C48A9-0320-4345-837E-6A85908B70AB}"/>
              </a:ext>
            </a:extLst>
          </p:cNvPr>
          <p:cNvSpPr txBox="1"/>
          <p:nvPr/>
        </p:nvSpPr>
        <p:spPr>
          <a:xfrm>
            <a:off x="139520" y="1461730"/>
            <a:ext cx="662704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颜渊问仁。子曰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 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克己复礼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为仁。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克己复礼，天下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仁焉。为仁由己，而由人乎哉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颜渊曰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请问其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”。”子曰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非礼勿视，非礼勿听，非礼勿言，非礼勿动。”颜渊曰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回虽不敏，请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斯语矣。”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顏渊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  <a:p>
            <a:endParaRPr lang="en-US" altLang="zh-CN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25C2EB-4F3A-4B39-B280-18488A9F2196}"/>
              </a:ext>
            </a:extLst>
          </p:cNvPr>
          <p:cNvSpPr txBox="1"/>
          <p:nvPr/>
        </p:nvSpPr>
        <p:spPr>
          <a:xfrm>
            <a:off x="8092440" y="2323365"/>
            <a:ext cx="35280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克已复礼：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约束自我，使言行归复于先王之礼。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一日：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一旦。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称赞。称许。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条目，细则。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实践。从事。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122380A-09EB-4EFD-AB05-A211A63396EB}"/>
              </a:ext>
            </a:extLst>
          </p:cNvPr>
          <p:cNvSpPr txBox="1"/>
          <p:nvPr/>
        </p:nvSpPr>
        <p:spPr>
          <a:xfrm>
            <a:off x="139520" y="3677721"/>
            <a:ext cx="6520360" cy="2554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颜渊问什么是仁。孔子说：“抑制自己，使言语和行动都走到礼上来，就是仁。一旦做到了这些，天下的人都会称许你有仁德。实行仁德要靠自己，难道是靠别人吗？”</a:t>
            </a: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颜渊说：“请问实行仁德的具体途径。”孔子说：“不合礼的事不看，不合礼的事不听，不合礼的事不言，不合礼的事不做。”</a:t>
            </a: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颜渊说：“我虽然不聪敏，请让我照这些话去做。”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EF6031A-CF7F-4FB0-8EBB-12E94D5B5C6C}"/>
              </a:ext>
            </a:extLst>
          </p:cNvPr>
          <p:cNvCxnSpPr/>
          <p:nvPr/>
        </p:nvCxnSpPr>
        <p:spPr>
          <a:xfrm flipH="1">
            <a:off x="7322820" y="617220"/>
            <a:ext cx="0" cy="598932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414295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B7485C-6FA4-4662-AD3C-F63B28DEB025}"/>
              </a:ext>
            </a:extLst>
          </p:cNvPr>
          <p:cNvSpPr txBox="1"/>
          <p:nvPr/>
        </p:nvSpPr>
        <p:spPr>
          <a:xfrm>
            <a:off x="259080" y="1420059"/>
            <a:ext cx="752094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子贡问日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一言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而可以终身行之者乎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‘恕’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己所不欲，勿施于人。”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卫灵公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  <a:p>
            <a:endParaRPr lang="en-US" altLang="zh-CN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BD06CD-4863-489C-AC00-1CEF2E5F761E}"/>
              </a:ext>
            </a:extLst>
          </p:cNvPr>
          <p:cNvSpPr txBox="1"/>
          <p:nvPr/>
        </p:nvSpPr>
        <p:spPr>
          <a:xfrm>
            <a:off x="259080" y="3729781"/>
            <a:ext cx="7178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子日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小子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何莫学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夫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诗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》?《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诗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可以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兴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，可以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观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，可以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群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，可以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怨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迩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之事父，远之事君。多识于鸟兽草木之名。”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阳货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》)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DB85AD-DD7C-49A9-9813-F95D06B5E80D}"/>
              </a:ext>
            </a:extLst>
          </p:cNvPr>
          <p:cNvSpPr txBox="1"/>
          <p:nvPr/>
        </p:nvSpPr>
        <p:spPr>
          <a:xfrm>
            <a:off x="8183880" y="1327726"/>
            <a:ext cx="35737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一言：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一个字。言，字。</a:t>
            </a: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恕：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推己及人，即“己所不欲，勿施于人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2D34B1-3AF7-44CD-81FE-293F3179FAD2}"/>
              </a:ext>
            </a:extLst>
          </p:cNvPr>
          <p:cNvSpPr txBox="1"/>
          <p:nvPr/>
        </p:nvSpPr>
        <p:spPr>
          <a:xfrm>
            <a:off x="434340" y="2555221"/>
            <a:ext cx="6865620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子贡问道：“有一个可以终身奉行的字吗？”孔子说．“大概是‘恕’吧！自己不想要的，不要施加给别人。”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1381F81-42CD-47FF-8537-0E61E02151D1}"/>
              </a:ext>
            </a:extLst>
          </p:cNvPr>
          <p:cNvSpPr txBox="1"/>
          <p:nvPr/>
        </p:nvSpPr>
        <p:spPr>
          <a:xfrm>
            <a:off x="8027670" y="3324075"/>
            <a:ext cx="38862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小子：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老师对学生的称呼。</a:t>
            </a: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那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指激发人的感情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指观察政治的得失、风俗的盛衰。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提高人的人际交往能力。</a:t>
            </a: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⑥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怨：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指讽刺时政。</a:t>
            </a: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⑦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迩（</a:t>
            </a:r>
            <a:r>
              <a:rPr lang="en-US" altLang="zh-CN" sz="24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ěr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近。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FAF6A36-69E4-4A84-B07B-F4BFEBAB3311}"/>
              </a:ext>
            </a:extLst>
          </p:cNvPr>
          <p:cNvSpPr txBox="1"/>
          <p:nvPr/>
        </p:nvSpPr>
        <p:spPr>
          <a:xfrm>
            <a:off x="415290" y="5270468"/>
            <a:ext cx="7021830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孔子说：“学生们为什么没有人学诗呢？诗可以激发心志，可以提高观察力，可以培养群体观念，可以学得讽刺方法。近则可以用其中的道理来侍奉父母；远可以用来侍奉君主，还可以多认识鸟兽草木的名称。”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C5A493A-F9A3-4F42-B927-81FCFF3C12FB}"/>
              </a:ext>
            </a:extLst>
          </p:cNvPr>
          <p:cNvCxnSpPr/>
          <p:nvPr/>
        </p:nvCxnSpPr>
        <p:spPr>
          <a:xfrm>
            <a:off x="7719060" y="464820"/>
            <a:ext cx="30480" cy="62755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657355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BDB652-CD46-4167-9F93-670F4C04CA2D}"/>
              </a:ext>
            </a:extLst>
          </p:cNvPr>
          <p:cNvSpPr txBox="1"/>
          <p:nvPr/>
        </p:nvSpPr>
        <p:spPr>
          <a:xfrm>
            <a:off x="819150" y="1240274"/>
            <a:ext cx="7795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尝试找出文中的成语并积累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F8BBF7E-F4F1-4151-9B32-8CDAD0E2665C}"/>
              </a:ext>
            </a:extLst>
          </p:cNvPr>
          <p:cNvSpPr txBox="1"/>
          <p:nvPr/>
        </p:nvSpPr>
        <p:spPr>
          <a:xfrm>
            <a:off x="1668779" y="4699621"/>
            <a:ext cx="78937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克己复礼：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儒家约束自己，使每件事都归于“礼”。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8662D7-2F5D-4681-BDE3-F2BD4233AB34}"/>
              </a:ext>
            </a:extLst>
          </p:cNvPr>
          <p:cNvSpPr txBox="1"/>
          <p:nvPr/>
        </p:nvSpPr>
        <p:spPr>
          <a:xfrm>
            <a:off x="1671462" y="2178375"/>
            <a:ext cx="97676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朝闻夕死：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早晨闻道，晚上死去。形容对真理或某种信仰追求的迫切。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CAFA28-5DC3-463B-AED4-70194765E426}"/>
              </a:ext>
            </a:extLst>
          </p:cNvPr>
          <p:cNvSpPr txBox="1"/>
          <p:nvPr/>
        </p:nvSpPr>
        <p:spPr>
          <a:xfrm>
            <a:off x="1638300" y="2732959"/>
            <a:ext cx="74091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见贤思齐：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见到德才兼备的人就要向他（她）看齐。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10C0F7D-5B50-4BC0-AA3D-C2862CEE45E3}"/>
              </a:ext>
            </a:extLst>
          </p:cNvPr>
          <p:cNvSpPr txBox="1"/>
          <p:nvPr/>
        </p:nvSpPr>
        <p:spPr>
          <a:xfrm>
            <a:off x="1638300" y="3205706"/>
            <a:ext cx="83750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文质彬彬：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形容人既文雅又朴实，后形容人文雅有礼貌。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5ACF16B-721D-465B-ADEE-310BA77E21C0}"/>
              </a:ext>
            </a:extLst>
          </p:cNvPr>
          <p:cNvSpPr txBox="1"/>
          <p:nvPr/>
        </p:nvSpPr>
        <p:spPr>
          <a:xfrm>
            <a:off x="1638299" y="3754127"/>
            <a:ext cx="97676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任重道远：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责任重大，路途遥远。比喻责任重大，要经历长期的奋斗。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F48D14D-85A7-4D98-8EEF-820AE12D2126}"/>
              </a:ext>
            </a:extLst>
          </p:cNvPr>
          <p:cNvSpPr txBox="1"/>
          <p:nvPr/>
        </p:nvSpPr>
        <p:spPr>
          <a:xfrm>
            <a:off x="1668779" y="5161286"/>
            <a:ext cx="103326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己所不欲，勿施于人：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自己不喜欢的，也不要亲自强加给对方。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472B684-9029-49B7-B426-5722EE67E5A3}"/>
              </a:ext>
            </a:extLst>
          </p:cNvPr>
          <p:cNvSpPr txBox="1"/>
          <p:nvPr/>
        </p:nvSpPr>
        <p:spPr>
          <a:xfrm>
            <a:off x="1668779" y="422687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未成一篑：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犹功亏一篑。比喻功败垂成。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0328133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E448F2-A9D0-472C-B68E-4E485A752B01}"/>
              </a:ext>
            </a:extLst>
          </p:cNvPr>
          <p:cNvSpPr txBox="1"/>
          <p:nvPr/>
        </p:nvSpPr>
        <p:spPr>
          <a:xfrm>
            <a:off x="1592580" y="179653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君子的日常言行的基本要求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FEE28D-6A7B-46DC-85E3-173004B75DC9}"/>
              </a:ext>
            </a:extLst>
          </p:cNvPr>
          <p:cNvSpPr txBox="1"/>
          <p:nvPr/>
        </p:nvSpPr>
        <p:spPr>
          <a:xfrm>
            <a:off x="1592580" y="2352794"/>
            <a:ext cx="97764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谈论礼乐，礼、乐的核心与根本是仁，没有仁德的人，根本谈不上什么礼、乐的问题。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FD2BEA1-1FE4-4F67-9A33-C377DCC4AA81}"/>
              </a:ext>
            </a:extLst>
          </p:cNvPr>
          <p:cNvSpPr txBox="1"/>
          <p:nvPr/>
        </p:nvSpPr>
        <p:spPr>
          <a:xfrm>
            <a:off x="1592580" y="3383071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君子之道：对真理或某种信仰追求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8FCB59C-F4F8-4010-97BF-2C0CAAF24B91}"/>
              </a:ext>
            </a:extLst>
          </p:cNvPr>
          <p:cNvSpPr txBox="1"/>
          <p:nvPr/>
        </p:nvSpPr>
        <p:spPr>
          <a:xfrm>
            <a:off x="1592580" y="401776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义利的角度来区别君子与小人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BDB652-CD46-4167-9F93-670F4C04CA2D}"/>
              </a:ext>
            </a:extLst>
          </p:cNvPr>
          <p:cNvSpPr txBox="1"/>
          <p:nvPr/>
        </p:nvSpPr>
        <p:spPr>
          <a:xfrm>
            <a:off x="819150" y="1240274"/>
            <a:ext cx="7795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十二章分别阐述了什么道理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7705FF-CBB2-4146-AA46-16C4D9E0EDB7}"/>
              </a:ext>
            </a:extLst>
          </p:cNvPr>
          <p:cNvSpPr txBox="1"/>
          <p:nvPr/>
        </p:nvSpPr>
        <p:spPr>
          <a:xfrm>
            <a:off x="1592580" y="4678709"/>
            <a:ext cx="7139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君子提高道德修养的方法：自我反省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948472-8750-4E04-9540-433738106DA4}"/>
              </a:ext>
            </a:extLst>
          </p:cNvPr>
          <p:cNvSpPr txBox="1"/>
          <p:nvPr/>
        </p:nvSpPr>
        <p:spPr>
          <a:xfrm>
            <a:off x="1592580" y="5313402"/>
            <a:ext cx="76866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文与质的合理互补关系和君子的人格模式</a:t>
            </a:r>
          </a:p>
        </p:txBody>
      </p:sp>
    </p:spTree>
    <p:extLst>
      <p:ext uri="{BB962C8B-B14F-4D97-AF65-F5344CB8AC3E}">
        <p14:creationId xmlns:p14="http://schemas.microsoft.com/office/powerpoint/2010/main" val="597520579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E448F2-A9D0-472C-B68E-4E485A752B01}"/>
              </a:ext>
            </a:extLst>
          </p:cNvPr>
          <p:cNvSpPr txBox="1"/>
          <p:nvPr/>
        </p:nvSpPr>
        <p:spPr>
          <a:xfrm>
            <a:off x="1592579" y="1796534"/>
            <a:ext cx="91805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第七章：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士人主动承担社会责任的那种坚定信心和决绝勇气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FEE28D-6A7B-46DC-85E3-173004B75DC9}"/>
              </a:ext>
            </a:extLst>
          </p:cNvPr>
          <p:cNvSpPr txBox="1"/>
          <p:nvPr/>
        </p:nvSpPr>
        <p:spPr>
          <a:xfrm>
            <a:off x="1592579" y="2352794"/>
            <a:ext cx="74295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第八章：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功亏一篑与持之以恒的深刻道理。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FD2BEA1-1FE4-4F67-9A33-C377DCC4AA81}"/>
              </a:ext>
            </a:extLst>
          </p:cNvPr>
          <p:cNvSpPr txBox="1"/>
          <p:nvPr/>
        </p:nvSpPr>
        <p:spPr>
          <a:xfrm>
            <a:off x="1592579" y="29210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第九章：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君子的基本品质：仁、智、勇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8FCB59C-F4F8-4010-97BF-2C0CAAF24B91}"/>
              </a:ext>
            </a:extLst>
          </p:cNvPr>
          <p:cNvSpPr txBox="1"/>
          <p:nvPr/>
        </p:nvSpPr>
        <p:spPr>
          <a:xfrm>
            <a:off x="1592579" y="346531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第十章：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实行仁的途径：克己复礼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BDB652-CD46-4167-9F93-670F4C04CA2D}"/>
              </a:ext>
            </a:extLst>
          </p:cNvPr>
          <p:cNvSpPr txBox="1"/>
          <p:nvPr/>
        </p:nvSpPr>
        <p:spPr>
          <a:xfrm>
            <a:off x="819150" y="1120819"/>
            <a:ext cx="7795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十二章分别阐述了什么道理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7705FF-CBB2-4146-AA46-16C4D9E0EDB7}"/>
              </a:ext>
            </a:extLst>
          </p:cNvPr>
          <p:cNvSpPr txBox="1"/>
          <p:nvPr/>
        </p:nvSpPr>
        <p:spPr>
          <a:xfrm>
            <a:off x="1592579" y="4021574"/>
            <a:ext cx="6786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第十一章：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君子的品质：己所不欲，勿施于人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948472-8750-4E04-9540-433738106DA4}"/>
              </a:ext>
            </a:extLst>
          </p:cNvPr>
          <p:cNvSpPr txBox="1"/>
          <p:nvPr/>
        </p:nvSpPr>
        <p:spPr>
          <a:xfrm>
            <a:off x="1592579" y="4688141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第十二章：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概括了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诗经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的社会价值</a:t>
            </a:r>
          </a:p>
        </p:txBody>
      </p:sp>
    </p:spTree>
    <p:extLst>
      <p:ext uri="{BB962C8B-B14F-4D97-AF65-F5344CB8AC3E}">
        <p14:creationId xmlns:p14="http://schemas.microsoft.com/office/powerpoint/2010/main" val="3750570391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E6E0F8-2A5B-4C98-911A-5B9EB33F6BD8}"/>
              </a:ext>
            </a:extLst>
          </p:cNvPr>
          <p:cNvSpPr txBox="1"/>
          <p:nvPr/>
        </p:nvSpPr>
        <p:spPr>
          <a:xfrm>
            <a:off x="716280" y="1295400"/>
            <a:ext cx="998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十二章概括了君子的日常行为规范，尝试加以概括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2C16B9-0AFC-46C4-B667-5F2EB0030F83}"/>
              </a:ext>
            </a:extLst>
          </p:cNvPr>
          <p:cNvSpPr txBox="1"/>
          <p:nvPr/>
        </p:nvSpPr>
        <p:spPr>
          <a:xfrm>
            <a:off x="1146542" y="4023360"/>
            <a:ext cx="10696762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800"/>
              <a:t>“君子”是孔子的理想化的人格。君子以行仁、行义为己任。君子也尚勇，但勇的前提必须是仁义，是事业的正当性。君子处事要恰到好处，要做到中庸。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1398C0-69CB-46B5-B236-277648ED49FE}"/>
              </a:ext>
            </a:extLst>
          </p:cNvPr>
          <p:cNvSpPr txBox="1"/>
          <p:nvPr/>
        </p:nvSpPr>
        <p:spPr>
          <a:xfrm>
            <a:off x="1146542" y="2303532"/>
            <a:ext cx="10696762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君子的品质：食无求饱，居无求安、敏于事而慎于言、喻于义、见贤思齐、不惑不忧不惧、克己复礼、己所不欲勿施于人。</a:t>
            </a:r>
          </a:p>
        </p:txBody>
      </p:sp>
    </p:spTree>
    <p:extLst>
      <p:ext uri="{BB962C8B-B14F-4D97-AF65-F5344CB8AC3E}">
        <p14:creationId xmlns:p14="http://schemas.microsoft.com/office/powerpoint/2010/main" val="167465253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CD6730D-C5D2-4DF9-8562-641765AD62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21923F-0338-44EF-9136-7619B757F6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3375"/>
          <a:stretch>
            <a:fillRect/>
          </a:stretch>
        </p:blipFill>
        <p:spPr>
          <a:xfrm>
            <a:off x="0" y="0"/>
            <a:ext cx="12192000" cy="696747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8CB63434-F452-4F64-ABC2-86C2381033CF}"/>
              </a:ext>
            </a:extLst>
          </p:cNvPr>
          <p:cNvSpPr/>
          <p:nvPr/>
        </p:nvSpPr>
        <p:spPr>
          <a:xfrm>
            <a:off x="3174642" y="1951149"/>
            <a:ext cx="5209504" cy="295570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统编高中语文选择性必修上册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授课人：长郡斑马湖中学 谢忠凯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287A46D-4482-4BAA-92A1-263BAB3F8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846" y="2416843"/>
            <a:ext cx="4151736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08949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E6E0F8-2A5B-4C98-911A-5B9EB33F6BD8}"/>
              </a:ext>
            </a:extLst>
          </p:cNvPr>
          <p:cNvSpPr txBox="1"/>
          <p:nvPr/>
        </p:nvSpPr>
        <p:spPr>
          <a:xfrm>
            <a:off x="838200" y="1333400"/>
            <a:ext cx="8435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结合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论语十二章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，谈谈如何理解孔子的“仁”和“礼”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175AA5-DC5A-4C14-B9B2-2EEA8D64B26D}"/>
              </a:ext>
            </a:extLst>
          </p:cNvPr>
          <p:cNvSpPr txBox="1"/>
          <p:nvPr/>
        </p:nvSpPr>
        <p:spPr>
          <a:xfrm>
            <a:off x="624840" y="2690336"/>
            <a:ext cx="1125474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“仁”首先是指“爱人”，子曰“仁者爱人”，仁是一种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处理人与人之间关系的准则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它根源于家庭内部的血亲关系因此强调血缘纽带，强调亲亲、孝悌，故“其为人也孝弟，而好犯上者，鲜矣；不好犯上，而好作乱者，未之有也。君子务本，本立而道生。孝弟也者，其为仁之本与！”。“仁”的第二个含义是从个体的角度讲，是一种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个体人格所能达到的最高境界和全面修养的标志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，“为仁由己，而由人乎哉”；如果从社会角度来讲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仁则代表一种至善至美的“理想国”，是人类崇高的社会境界，“如有王者，必世而后仁。”</a:t>
            </a:r>
          </a:p>
        </p:txBody>
      </p:sp>
    </p:spTree>
    <p:extLst>
      <p:ext uri="{BB962C8B-B14F-4D97-AF65-F5344CB8AC3E}">
        <p14:creationId xmlns:p14="http://schemas.microsoft.com/office/powerpoint/2010/main" val="1548808812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E6E0F8-2A5B-4C98-911A-5B9EB33F6BD8}"/>
              </a:ext>
            </a:extLst>
          </p:cNvPr>
          <p:cNvSpPr txBox="1"/>
          <p:nvPr/>
        </p:nvSpPr>
        <p:spPr>
          <a:xfrm>
            <a:off x="838200" y="1333400"/>
            <a:ext cx="8435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结合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论语十二章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，谈谈如何理解孔子的“仁”和“礼”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175AA5-DC5A-4C14-B9B2-2EEA8D64B26D}"/>
              </a:ext>
            </a:extLst>
          </p:cNvPr>
          <p:cNvSpPr txBox="1"/>
          <p:nvPr/>
        </p:nvSpPr>
        <p:spPr>
          <a:xfrm>
            <a:off x="677643" y="2758470"/>
            <a:ext cx="10836713" cy="22217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“礼”首先是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一种道德准则和行为规范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是个体立身的基石，子曰“君子博学于文，约之以礼”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其次是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一种社会政治制度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即以血缘为根基、以等级为特征的统治体系。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儒家强调礼治而不是法治，子曰：“道之以政，齐之以刑，民免而无耻；道之以德，齐之以礼，有耻且格。”</a:t>
            </a:r>
          </a:p>
        </p:txBody>
      </p:sp>
    </p:spTree>
    <p:extLst>
      <p:ext uri="{BB962C8B-B14F-4D97-AF65-F5344CB8AC3E}">
        <p14:creationId xmlns:p14="http://schemas.microsoft.com/office/powerpoint/2010/main" val="1341525967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E6E0F8-2A5B-4C98-911A-5B9EB33F6BD8}"/>
              </a:ext>
            </a:extLst>
          </p:cNvPr>
          <p:cNvSpPr txBox="1"/>
          <p:nvPr/>
        </p:nvSpPr>
        <p:spPr>
          <a:xfrm>
            <a:off x="838199" y="1333400"/>
            <a:ext cx="10585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孔子的思想核心是“仁”，“仁”“礼”和“君子”之间有什么关系？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175AA5-DC5A-4C14-B9B2-2EEA8D64B26D}"/>
              </a:ext>
            </a:extLst>
          </p:cNvPr>
          <p:cNvSpPr txBox="1"/>
          <p:nvPr/>
        </p:nvSpPr>
        <p:spPr>
          <a:xfrm>
            <a:off x="644479" y="2831463"/>
            <a:ext cx="10972800" cy="2775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礼和仁的关系，简单一点说就是，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“礼”是“仁”的表现形式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如子曰：“克己复礼为仁。一日克己复礼，天下归仁焉。而“仁”是“礼”的内在精神，不仁则谈不上真正有礼，如子曰“人而不仁，如礼何？人而不仁，如乐何？”。如果说，“礼”是孔子思想的出发点，那么，“仁”则是孔子思想的核心，孔子的仁论是要靠君子论来实现的，仁论必然要指向君子论。 </a:t>
            </a:r>
          </a:p>
        </p:txBody>
      </p:sp>
    </p:spTree>
    <p:extLst>
      <p:ext uri="{BB962C8B-B14F-4D97-AF65-F5344CB8AC3E}">
        <p14:creationId xmlns:p14="http://schemas.microsoft.com/office/powerpoint/2010/main" val="54639582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E6E0F8-2A5B-4C98-911A-5B9EB33F6BD8}"/>
              </a:ext>
            </a:extLst>
          </p:cNvPr>
          <p:cNvSpPr txBox="1"/>
          <p:nvPr/>
        </p:nvSpPr>
        <p:spPr>
          <a:xfrm>
            <a:off x="683654" y="1318596"/>
            <a:ext cx="11130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孔子生活在一个战乱的年代，它为什么还要提倡这样一套显然不会被统治者采纳的体系？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175AA5-DC5A-4C14-B9B2-2EEA8D64B26D}"/>
              </a:ext>
            </a:extLst>
          </p:cNvPr>
          <p:cNvSpPr txBox="1"/>
          <p:nvPr/>
        </p:nvSpPr>
        <p:spPr>
          <a:xfrm>
            <a:off x="530717" y="3077192"/>
            <a:ext cx="11130566" cy="163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孔子所处的时代是一个“礼崩乐坏”的时代，社会秩序处于混乱状态。面对严重的社会危机，各家各派都在寻求医治社会弊病的良方。道家以无为而治为救世之方，墨家以兼爱非攻为平乱之术。以孔子为代表的儒家则认为，要维护社会秩序，必须恢复周王朝所建立的一整套礼仪规范，亦即“复礼”。如何“复礼”？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孔子感到，单纯采取强制性的手段，已经不能奏效。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因为当时诸侯割据，周天子的威仪已经丧失。</a:t>
            </a:r>
          </a:p>
        </p:txBody>
      </p:sp>
    </p:spTree>
    <p:extLst>
      <p:ext uri="{BB962C8B-B14F-4D97-AF65-F5344CB8AC3E}">
        <p14:creationId xmlns:p14="http://schemas.microsoft.com/office/powerpoint/2010/main" val="2194462536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250FCB-5F18-4F0A-9C19-305AE6770E8D}"/>
              </a:ext>
            </a:extLst>
          </p:cNvPr>
          <p:cNvSpPr txBox="1"/>
          <p:nvPr/>
        </p:nvSpPr>
        <p:spPr>
          <a:xfrm>
            <a:off x="396240" y="1128296"/>
            <a:ext cx="11513820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世纪德国著名的哲学家黑格尔，对孔子及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不以为然。他说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我们看到孔子和他的弟子们的谈话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论语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，里面所讲的是一种常识道德，这种常识道德我们在哪里都找得到，在哪一个民族里都找得到，可能还要好些，这是毫无出色之处的东西。”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105DE2-5B4E-4AF5-BDC6-BAFA29E16287}"/>
              </a:ext>
            </a:extLst>
          </p:cNvPr>
          <p:cNvSpPr txBox="1"/>
          <p:nvPr/>
        </p:nvSpPr>
        <p:spPr>
          <a:xfrm>
            <a:off x="396240" y="2898974"/>
            <a:ext cx="1151382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孔子只是一个求实惠的世间智者，在他那里思辨的哲学是一点也没有的，至于一些善良的、老练的、道德的教训，从里面我们不能获得什么特殊的东西。西塞罗留给我们的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政治义务论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，便是一本道德教训的书，比孔子的书内容丰富，而且更好。”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最后得出结论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我们根据孔子的原著可以断言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为了保持孔子的名声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假如他的书从来未曾有过翻译，那倒是更好的事情。”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F4FB14-BD4D-4331-8075-692AFFE2959C}"/>
              </a:ext>
            </a:extLst>
          </p:cNvPr>
          <p:cNvSpPr txBox="1"/>
          <p:nvPr/>
        </p:nvSpPr>
        <p:spPr>
          <a:xfrm>
            <a:off x="525780" y="5426440"/>
            <a:ext cx="112547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你如何看待康德的观点，应该怎么对待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，其是否还有当代价值？</a:t>
            </a:r>
          </a:p>
        </p:txBody>
      </p:sp>
    </p:spTree>
    <p:extLst>
      <p:ext uri="{BB962C8B-B14F-4D97-AF65-F5344CB8AC3E}">
        <p14:creationId xmlns:p14="http://schemas.microsoft.com/office/powerpoint/2010/main" val="2423892630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A83F5C-6FEF-4A1F-8ECB-C5766D2EC37A}"/>
              </a:ext>
            </a:extLst>
          </p:cNvPr>
          <p:cNvSpPr txBox="1"/>
          <p:nvPr/>
        </p:nvSpPr>
        <p:spPr>
          <a:xfrm>
            <a:off x="1219200" y="1566595"/>
            <a:ext cx="94869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论语是一个处于</a:t>
            </a:r>
            <a:r>
              <a:rPr lang="zh-CN" altLang="en-US" b="1" i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社会转型期</a:t>
            </a:r>
            <a:r>
              <a:rPr lang="zh-CN" altLang="en-US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i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伦理道德</a:t>
            </a:r>
            <a:r>
              <a:rPr lang="zh-CN" altLang="en-US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的体系</a:t>
            </a:r>
            <a:r>
              <a:rPr lang="zh-CN" altLang="en-US" b="0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。这本质上是一个有利于维护封建社会正常社会秩序的理论体系。执行这个体系的最大受益者是封建统治者集团，包括属于这个集团中的所有中间层次的个人，而不是普遍意义上的个人。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EC8C65B-1368-4F82-8442-14CCAB0FF309}"/>
              </a:ext>
            </a:extLst>
          </p:cNvPr>
          <p:cNvSpPr txBox="1"/>
          <p:nvPr/>
        </p:nvSpPr>
        <p:spPr>
          <a:xfrm>
            <a:off x="1219200" y="2828835"/>
            <a:ext cx="95402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论语是一个</a:t>
            </a:r>
            <a:r>
              <a:rPr lang="zh-CN" altLang="en-US" b="1" i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操作性差</a:t>
            </a:r>
            <a:r>
              <a:rPr lang="zh-CN" altLang="en-US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的理论体系</a:t>
            </a:r>
            <a:r>
              <a:rPr lang="zh-CN" altLang="en-US" b="0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。它的重点放在了对非此即彼的两端个别情形的论述上，而忽略了应该是大多数的中间情形。如君子和小人之分，实际上绝大多数人 既非严格意义上的君子也非严格意义上的小人，一个正人君子可能会作出小人才有的行为；一个势利小人也可能表现出君子的一面。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6FBA14-55C8-4780-ADEC-7AAE7943AD70}"/>
              </a:ext>
            </a:extLst>
          </p:cNvPr>
          <p:cNvSpPr txBox="1"/>
          <p:nvPr/>
        </p:nvSpPr>
        <p:spPr>
          <a:xfrm>
            <a:off x="1219200" y="4368074"/>
            <a:ext cx="94869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论语是一个为个人设定了</a:t>
            </a:r>
            <a:r>
              <a:rPr lang="zh-CN" altLang="en-US" b="1" i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遥不可及</a:t>
            </a:r>
            <a:r>
              <a:rPr lang="zh-CN" altLang="en-US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的目标的理论体系</a:t>
            </a:r>
            <a:r>
              <a:rPr lang="zh-CN" altLang="en-US" b="0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。孔子心目中无疑存在一个符合其最高理论要求的理想社会的影子，老百姓知书达礼，统治者宽厚仁爱。实际情 况在一定程度上正好相反，封建统治者把温良恭检让留给了百姓，而把任意的生杀大全留给了自己。问题还在于孔子认为物质产品的丰富与这个目标是相背离的，而 社会的进化恰恰是通过这样一个阶段来实现的。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2864902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6FBA14-55C8-4780-ADEC-7AAE7943AD70}"/>
              </a:ext>
            </a:extLst>
          </p:cNvPr>
          <p:cNvSpPr txBox="1"/>
          <p:nvPr/>
        </p:nvSpPr>
        <p:spPr>
          <a:xfrm>
            <a:off x="1352550" y="1403894"/>
            <a:ext cx="9486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400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的当代价值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2F2CD2-C87C-409A-8AAB-1AD6506FD472}"/>
              </a:ext>
            </a:extLst>
          </p:cNvPr>
          <p:cNvSpPr txBox="1"/>
          <p:nvPr/>
        </p:nvSpPr>
        <p:spPr>
          <a:xfrm>
            <a:off x="677000" y="2342175"/>
            <a:ext cx="10586432" cy="2775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以个人主义价值观为核心的伦理道德体系确实需要论语的智慧。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中很多精辟的论断对现代价值观的培育有借鉴意义。但是论语的理论体系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必须加入科学、民主、法律、公平等等现代文明元素并深入到它的理论内核之中去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，才能与健全的商品时代的主流文化相和谐，也才能真正建立一个和谐社会。一言以蔽之，必须“取其精华，去其糟粕”。</a:t>
            </a:r>
          </a:p>
        </p:txBody>
      </p:sp>
    </p:spTree>
    <p:extLst>
      <p:ext uri="{BB962C8B-B14F-4D97-AF65-F5344CB8AC3E}">
        <p14:creationId xmlns:p14="http://schemas.microsoft.com/office/powerpoint/2010/main" val="504031424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作业超市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2F2CD2-C87C-409A-8AAB-1AD6506FD472}"/>
              </a:ext>
            </a:extLst>
          </p:cNvPr>
          <p:cNvSpPr txBox="1"/>
          <p:nvPr/>
        </p:nvSpPr>
        <p:spPr>
          <a:xfrm>
            <a:off x="1689279" y="1655608"/>
            <a:ext cx="89535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背诵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论语十二章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仿照语录体的形式写几则“名言警句”。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6DE3D43-52FF-47B3-841E-506F97D29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279" y="3338046"/>
            <a:ext cx="3485345" cy="2788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39F6842-ABD7-4178-A2D7-E50799C4D1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263"/>
          <a:stretch>
            <a:fillRect/>
          </a:stretch>
        </p:blipFill>
        <p:spPr>
          <a:xfrm>
            <a:off x="6574666" y="3342068"/>
            <a:ext cx="3928055" cy="2784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0502900" y="12395200"/>
            <a:ext cx="3810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833021382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知识复习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C18411-353A-4301-9A71-D6D56BEE1847}"/>
              </a:ext>
            </a:extLst>
          </p:cNvPr>
          <p:cNvSpPr txBox="1"/>
          <p:nvPr/>
        </p:nvSpPr>
        <p:spPr>
          <a:xfrm>
            <a:off x="346710" y="1495336"/>
            <a:ext cx="73952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是儒家经典之一，是一部以记言为主的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语录体散文集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，主要以语录和对话文体的形式记录了孔子及其弟子的言行，集中体现了孔子的政治、审美、道德伦理和功利等价值思想。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1DF4A2-EE1D-4251-B5DA-894600C3F26B}"/>
              </a:ext>
            </a:extLst>
          </p:cNvPr>
          <p:cNvSpPr txBox="1"/>
          <p:nvPr/>
        </p:nvSpPr>
        <p:spPr>
          <a:xfrm>
            <a:off x="346710" y="2878634"/>
            <a:ext cx="739521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内容涉及政治、教育、文学、哲学以及立身处世的道理等多方面。早在春秋后期孔子设坛讲学时期，其主体内容就已初始创成；孔子去世以后，他的弟子和再传弟子代代传授他的言论，并逐渐将这些口头记诵的语录言行记录下来，因此称为“论”；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主要记载孔子及其弟子的言行，因此称为“语”。清朝赵翼解释说：“语者，圣人之语言，论者，诸儒之讨论也。”其实，“论”又有纂的意思，所谓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，是指将孔子及其弟子的言行记载下来编纂成书。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现存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篇，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492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，其中记录孔子与弟子及时人谈论之语约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444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章，记孔门弟子相互谈论之语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48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章。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E634ABB-E1D9-406E-B7C6-5436E5DE57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320" r="14480"/>
          <a:stretch>
            <a:fillRect/>
          </a:stretch>
        </p:blipFill>
        <p:spPr>
          <a:xfrm>
            <a:off x="8054340" y="1099422"/>
            <a:ext cx="3619500" cy="508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7033523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知识复习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FC7AE6-AEE7-4517-A3F1-040519996787}"/>
              </a:ext>
            </a:extLst>
          </p:cNvPr>
          <p:cNvSpPr txBox="1"/>
          <p:nvPr/>
        </p:nvSpPr>
        <p:spPr>
          <a:xfrm>
            <a:off x="5447227" y="1306173"/>
            <a:ext cx="6080760" cy="49086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作为儒家经典的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，其内容博大精深，包罗万象，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的思想主要有三个既各自独立又紧密相依的范畴：伦理道德范畴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仁，社会政治范畴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礼，认识方法论范畴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中庸。仁，首先是人内心深处的一种真实的状态，折中真的极致必然是善的，这种真和善的全体状态就是“仁”。孔子确立的仁的范畴，进而将礼阐述为适应仁、表达仁的一种合理的社会关系与待人接物的规范，进而明确“中庸”的系统方法论原则。“仁”是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的思想核心。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ECD7B5C-B6EB-454F-88D1-C589ACFFB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47" y="2198932"/>
            <a:ext cx="4604866" cy="312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62124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0" y="317433"/>
            <a:ext cx="5598339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“四书”“五经”“十三经”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F064BF-1F03-47CD-AAE2-C85096EA7597}"/>
              </a:ext>
            </a:extLst>
          </p:cNvPr>
          <p:cNvSpPr txBox="1"/>
          <p:nvPr/>
        </p:nvSpPr>
        <p:spPr>
          <a:xfrm>
            <a:off x="357808" y="1336119"/>
            <a:ext cx="11297479" cy="20928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四书名单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中庸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四部作品。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诗经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尚书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礼记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周易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，合称“五经”。五经是儒家作为研究基础的古代五本经典书籍的合称，相传它们都经过儒家创始人之一的孔子的编辑或修改。</a:t>
            </a:r>
          </a:p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秦始皇“焚书坑儒”，据说经秦火一炬，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乐经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从此失传，东汉在此基础上加上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孝经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，共七经；唐时加上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周礼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礼记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春秋公羊传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春秋谷梁传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尔雅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，共十二经；宋时加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，后有宋刻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十三经注疏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传世。“十三经”是儒家文化的基本著作。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2D1B32B-CC84-411B-B2DC-884D77A2A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812" y="3673700"/>
            <a:ext cx="3625405" cy="300764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30092DA-B9E1-4DE4-9ED5-E7E7D7ADD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28" b="92363" l="5200" r="93600">
                        <a14:foregroundMark x1="20800" y1="59189" x2="20800" y2="59189"/>
                        <a14:foregroundMark x1="18000" y1="53699" x2="17400" y2="55370"/>
                        <a14:foregroundMark x1="18200" y1="55847" x2="18200" y2="55847"/>
                        <a14:foregroundMark x1="18800" y1="55847" x2="18800" y2="55847"/>
                        <a14:foregroundMark x1="20200" y1="52029" x2="20200" y2="52029"/>
                        <a14:foregroundMark x1="20200" y1="52029" x2="20200" y2="52029"/>
                        <a14:foregroundMark x1="20200" y1="52029" x2="20200" y2="52029"/>
                        <a14:foregroundMark x1="20400" y1="51790" x2="20400" y2="51790"/>
                        <a14:foregroundMark x1="20800" y1="51313" x2="22600" y2="58711"/>
                        <a14:foregroundMark x1="22600" y1="61098" x2="23200" y2="66110"/>
                        <a14:foregroundMark x1="24400" y1="69690" x2="24400" y2="69690"/>
                        <a14:foregroundMark x1="24400" y1="70406" x2="24400" y2="71122"/>
                        <a14:foregroundMark x1="13400" y1="70644" x2="13400" y2="70644"/>
                        <a14:foregroundMark x1="13400" y1="69690" x2="13400" y2="69690"/>
                        <a14:foregroundMark x1="17600" y1="79714" x2="17600" y2="81862"/>
                        <a14:foregroundMark x1="17600" y1="81862" x2="17600" y2="81862"/>
                        <a14:foregroundMark x1="17600" y1="76850" x2="17600" y2="76850"/>
                        <a14:foregroundMark x1="11200" y1="68735" x2="11600" y2="69212"/>
                        <a14:foregroundMark x1="11800" y1="69928" x2="11800" y2="69928"/>
                        <a14:foregroundMark x1="11400" y1="75895" x2="11400" y2="75895"/>
                        <a14:foregroundMark x1="9600" y1="74224" x2="9000" y2="74702"/>
                        <a14:foregroundMark x1="9000" y1="74702" x2="8600" y2="75895"/>
                        <a14:foregroundMark x1="8400" y1="76134" x2="8400" y2="76134"/>
                        <a14:foregroundMark x1="5800" y1="76134" x2="5200" y2="75656"/>
                        <a14:foregroundMark x1="5200" y1="75656" x2="5200" y2="75656"/>
                        <a14:foregroundMark x1="5200" y1="75656" x2="5200" y2="75656"/>
                        <a14:foregroundMark x1="5200" y1="75656" x2="5200" y2="75656"/>
                        <a14:foregroundMark x1="5200" y1="75656" x2="5200" y2="75656"/>
                        <a14:foregroundMark x1="74600" y1="67303" x2="74600" y2="67303"/>
                        <a14:foregroundMark x1="76000" y1="67780" x2="76600" y2="68735"/>
                        <a14:foregroundMark x1="78000" y1="68974" x2="78000" y2="68974"/>
                        <a14:foregroundMark x1="80000" y1="69690" x2="80600" y2="70406"/>
                        <a14:foregroundMark x1="81400" y1="70883" x2="81600" y2="76850"/>
                        <a14:foregroundMark x1="73600" y1="83532" x2="72000" y2="85203"/>
                        <a14:foregroundMark x1="67200" y1="84487" x2="63200" y2="89021"/>
                        <a14:foregroundMark x1="62800" y1="86874" x2="62800" y2="86874"/>
                        <a14:foregroundMark x1="61800" y1="86158" x2="61400" y2="86396"/>
                        <a14:foregroundMark x1="60800" y1="86396" x2="60800" y2="86396"/>
                        <a14:foregroundMark x1="60000" y1="88783" x2="60000" y2="88783"/>
                        <a14:foregroundMark x1="55200" y1="89976" x2="54200" y2="91408"/>
                        <a14:foregroundMark x1="50400" y1="91408" x2="50400" y2="91408"/>
                        <a14:foregroundMark x1="49200" y1="90931" x2="49200" y2="90931"/>
                        <a14:foregroundMark x1="48400" y1="91408" x2="43200" y2="92840"/>
                        <a14:foregroundMark x1="87400" y1="71360" x2="87400" y2="71360"/>
                        <a14:foregroundMark x1="86800" y1="72554" x2="86800" y2="72554"/>
                        <a14:foregroundMark x1="87400" y1="76372" x2="87600" y2="77566"/>
                        <a14:foregroundMark x1="89200" y1="82339" x2="89200" y2="83055"/>
                        <a14:foregroundMark x1="89000" y1="85919" x2="89000" y2="85919"/>
                        <a14:foregroundMark x1="90600" y1="86396" x2="91800" y2="85919"/>
                        <a14:foregroundMark x1="93200" y1="83294" x2="93200" y2="83294"/>
                        <a14:foregroundMark x1="93200" y1="81623" x2="93600" y2="81146"/>
                        <a14:foregroundMark x1="93600" y1="77566" x2="93600" y2="77566"/>
                        <a14:foregroundMark x1="92600" y1="61337" x2="92600" y2="61337"/>
                        <a14:foregroundMark x1="92600" y1="56802" x2="92600" y2="56802"/>
                        <a14:foregroundMark x1="79200" y1="39618" x2="79200" y2="39618"/>
                        <a14:foregroundMark x1="80000" y1="37470" x2="80000" y2="37470"/>
                        <a14:foregroundMark x1="9600" y1="11217" x2="9600" y2="11217"/>
                        <a14:foregroundMark x1="36200" y1="9308" x2="36200" y2="9308"/>
                        <a14:foregroundMark x1="31600" y1="8115" x2="31600" y2="8115"/>
                        <a14:foregroundMark x1="36400" y1="8115" x2="36400" y2="8115"/>
                        <a14:foregroundMark x1="36800" y1="5728" x2="36800" y2="5728"/>
                        <a14:foregroundMark x1="45200" y1="7399" x2="45200" y2="7399"/>
                        <a14:foregroundMark x1="45600" y1="7399" x2="45600" y2="7399"/>
                        <a14:foregroundMark x1="51400" y1="7399" x2="52400" y2="7399"/>
                        <a14:foregroundMark x1="57600" y1="7399" x2="57600" y2="7399"/>
                        <a14:foregroundMark x1="65400" y1="7399" x2="65400" y2="7399"/>
                        <a14:foregroundMark x1="68600" y1="6444" x2="68600" y2="6444"/>
                        <a14:foregroundMark x1="72400" y1="6205" x2="72400" y2="6205"/>
                        <a14:foregroundMark x1="76200" y1="6205" x2="76200" y2="6205"/>
                        <a14:foregroundMark x1="81000" y1="7160" x2="81000" y2="7160"/>
                        <a14:foregroundMark x1="81000" y1="7160" x2="81000" y2="7160"/>
                        <a14:foregroundMark x1="58800" y1="7399" x2="58800" y2="7399"/>
                        <a14:foregroundMark x1="58800" y1="7399" x2="58800" y2="7399"/>
                        <a14:foregroundMark x1="30400" y1="7399" x2="30400" y2="7399"/>
                        <a14:foregroundMark x1="30400" y1="7399" x2="30400" y2="7399"/>
                        <a14:foregroundMark x1="27400" y1="7399" x2="27400" y2="7399"/>
                        <a14:foregroundMark x1="27200" y1="7399" x2="27200" y2="7399"/>
                        <a14:foregroundMark x1="20600" y1="7160" x2="20600" y2="7160"/>
                        <a14:foregroundMark x1="20600" y1="7160" x2="20600" y2="7160"/>
                        <a14:foregroundMark x1="54400" y1="36277" x2="54400" y2="36277"/>
                        <a14:foregroundMark x1="54400" y1="36277" x2="54400" y2="36277"/>
                        <a14:foregroundMark x1="58400" y1="35800" x2="58400" y2="35800"/>
                        <a14:foregroundMark x1="58400" y1="35800" x2="58400" y2="35800"/>
                        <a14:foregroundMark x1="50200" y1="35322" x2="50200" y2="35322"/>
                        <a14:foregroundMark x1="50200" y1="35322" x2="50200" y2="35322"/>
                        <a14:foregroundMark x1="42000" y1="35800" x2="42000" y2="35800"/>
                        <a14:foregroundMark x1="42000" y1="35800" x2="42000" y2="358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0043" y="3837841"/>
            <a:ext cx="3090931" cy="25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97369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0" y="317433"/>
            <a:ext cx="5598339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散文体式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8E01F8-95FE-43AA-918E-7DC88AD26B4C}"/>
              </a:ext>
            </a:extLst>
          </p:cNvPr>
          <p:cNvSpPr txBox="1"/>
          <p:nvPr/>
        </p:nvSpPr>
        <p:spPr>
          <a:xfrm>
            <a:off x="643944" y="1832986"/>
            <a:ext cx="11256134" cy="33850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语录体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中国古代散文的一种体式。常用于门人弟子记录导师的言行，有时也用于佛门的传教记录。先秦记载孔子及弟子言行的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及宋代记载程颢、程颐言行的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二程遗书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，均堪称语录体的典范。</a:t>
            </a:r>
            <a:endParaRPr lang="en-US" altLang="zh-CN" sz="20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纪传体：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亚洲史书的一种形式，通过记叙人物活动反映历史事件的体裁。以为人物立传记（皇帝的传记称“纪”，一般人的称“传”，特殊情形的人物称“载记”，记载制度、风俗、经济等称“志”，以表格排列历史大事称“表”）的方式记叙史实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论说体：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或称为议论类、论辩类文章，是中国最为重要、作品数量最多、影响最大的主要文体类别之一。广义的论说文，可以涵盖所有的说理论事之作。狭义的论说类文体，则是指以阐释、议论、辩驳为主的说理文章。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146700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至圣先师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14AB46-F55A-4A30-8D61-CEB829E8C35F}"/>
              </a:ext>
            </a:extLst>
          </p:cNvPr>
          <p:cNvSpPr txBox="1"/>
          <p:nvPr/>
        </p:nvSpPr>
        <p:spPr>
          <a:xfrm>
            <a:off x="723900" y="1382375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子姓，孔氏，名丘，字仲尼，鲁国陬邑（今山东曲阜）人，祖籍宋国栗邑（今河南夏邑），中国古代思想家、政治家、教育家，儒家学派创始人。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DB0C2E-6159-49DB-8EA9-DA2626C3C3E4}"/>
              </a:ext>
            </a:extLst>
          </p:cNvPr>
          <p:cNvSpPr txBox="1"/>
          <p:nvPr/>
        </p:nvSpPr>
        <p:spPr>
          <a:xfrm>
            <a:off x="723900" y="2599789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孔子开创私人讲学之风，倡导仁义礼智信。有弟子三千，其中贤人七十二。曾带领部分弟子周游列国十三年，晚年修订六经（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诗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礼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易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春秋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）。去世后，其弟子及再传弟子把孔子及其弟子的言行语录和思想记录下来，整理编成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。该书被奉为儒家经典。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36FF0E-E424-4709-9753-294B40385039}"/>
              </a:ext>
            </a:extLst>
          </p:cNvPr>
          <p:cNvSpPr txBox="1"/>
          <p:nvPr/>
        </p:nvSpPr>
        <p:spPr>
          <a:xfrm>
            <a:off x="723900" y="4334917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孔子是当时社会上最博学者之一，在世时就被尊奉为“天纵之圣”“天之木铎”，更被后世统治者尊为孔圣人、至圣、至圣先师、大成至圣文宣王先师、万世师表。其思想对中国和世界都有深远的影响，其人被列为“世界十大文化名人”之首。随着孔子影响力的扩大，祭祀孔子的“祭孔大典”一度成为和中国祖先神祭祀同等级别的大祀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A37163F-A048-4B31-A25F-4E17A6358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448" y="1382375"/>
            <a:ext cx="4389293" cy="501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2027662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至圣先师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C45EFA-8845-422B-8435-A933B2A12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" y="1187863"/>
            <a:ext cx="4239766" cy="53527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6CA9CB8-0380-4D44-B8A6-7109DD1C3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900" y="1187863"/>
            <a:ext cx="3645986" cy="25618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EBB06C6-6ACA-4179-B97B-02DEB5C75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3900" y="3978731"/>
            <a:ext cx="3645987" cy="255530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1ACFDA0-57F3-4E65-B9AE-BDA15FE9091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762" b="6127"/>
          <a:stretch>
            <a:fillRect/>
          </a:stretch>
        </p:blipFill>
        <p:spPr>
          <a:xfrm>
            <a:off x="8223175" y="1181334"/>
            <a:ext cx="3755466" cy="535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12439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EFC5A-0992-4F5C-95CD-50270D274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至圣先师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B89FFAA-A527-4E58-AA73-07BE51302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905" y="1020820"/>
            <a:ext cx="4153848" cy="27692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ED12200-2612-427E-92D1-1065BFA72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157" y="1020819"/>
            <a:ext cx="3948246" cy="27447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753E56-F65E-4877-AB27-36EED2E20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6764" y="3953273"/>
            <a:ext cx="4153848" cy="268316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C2FBF4B-7702-4180-A462-E8457A5457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1157" y="3953273"/>
            <a:ext cx="3898775" cy="274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1983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147</Paragraphs>
  <Slides>27</Slides>
  <Notes>0</Notes>
  <TotalTime>304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4">
      <vt:lpstr>Arial</vt:lpstr>
      <vt:lpstr>等线 Light</vt:lpstr>
      <vt:lpstr>等线</vt:lpstr>
      <vt:lpstr>微软雅黑</vt:lpstr>
      <vt:lpstr>仿宋</vt:lpstr>
      <vt:lpstr>黑体</vt:lpstr>
      <vt:lpstr>Office 主题​​</vt:lpstr>
      <vt:lpstr>导入：尝试提炼下列句子中的成语并解释其含义</vt:lpstr>
      <vt:lpstr>PowerPoint Presentation</vt:lpstr>
      <vt:lpstr>《论语》知识复习</vt:lpstr>
      <vt:lpstr>《论语》知识复习</vt:lpstr>
      <vt:lpstr>“四书”“五经”“十三经”</vt:lpstr>
      <vt:lpstr>散文体式</vt:lpstr>
      <vt:lpstr>至圣先师—孔子</vt:lpstr>
      <vt:lpstr>至圣先师—孔子</vt:lpstr>
      <vt:lpstr>至圣先师—孔子</vt:lpstr>
      <vt:lpstr>文白对译</vt:lpstr>
      <vt:lpstr>文白对译</vt:lpstr>
      <vt:lpstr>文白对译</vt:lpstr>
      <vt:lpstr>文白对译</vt:lpstr>
      <vt:lpstr>文白对译</vt:lpstr>
      <vt:lpstr>文白对译</vt:lpstr>
      <vt:lpstr>文本探究</vt:lpstr>
      <vt:lpstr>文本探究</vt:lpstr>
      <vt:lpstr>文本探究</vt:lpstr>
      <vt:lpstr>文本探究</vt:lpstr>
      <vt:lpstr>文本探究</vt:lpstr>
      <vt:lpstr>文本探究</vt:lpstr>
      <vt:lpstr>文本探究</vt:lpstr>
      <vt:lpstr>文本探究</vt:lpstr>
      <vt:lpstr>拓展提升</vt:lpstr>
      <vt:lpstr>拓展提升</vt:lpstr>
      <vt:lpstr>拓展提升</vt:lpstr>
      <vt:lpstr>作业超市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谢 忠凯</dc:creator>
  <cp:lastModifiedBy>谢 忠凯</cp:lastModifiedBy>
  <cp:revision>34</cp:revision>
  <dcterms:created xsi:type="dcterms:W3CDTF">2020-08-07T10:34:14Z</dcterms:created>
  <dcterms:modified xsi:type="dcterms:W3CDTF">2020-08-24T06:37:17Z</dcterms:modified>
</cp:coreProperties>
</file>