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400" r:id="rId4"/>
    <p:sldId id="633" r:id="rId5"/>
    <p:sldId id="318" r:id="rId6"/>
    <p:sldId id="342" r:id="rId7"/>
    <p:sldId id="755" r:id="rId8"/>
    <p:sldId id="756" r:id="rId9"/>
    <p:sldId id="757" r:id="rId10"/>
    <p:sldId id="758" r:id="rId11"/>
    <p:sldId id="760" r:id="rId12"/>
    <p:sldId id="932" r:id="rId13"/>
    <p:sldId id="906" r:id="rId14"/>
    <p:sldId id="761" r:id="rId15"/>
    <p:sldId id="762" r:id="rId16"/>
    <p:sldId id="763" r:id="rId17"/>
    <p:sldId id="953" r:id="rId18"/>
    <p:sldId id="764" r:id="rId19"/>
    <p:sldId id="765" r:id="rId20"/>
    <p:sldId id="954" r:id="rId21"/>
    <p:sldId id="766" r:id="rId22"/>
    <p:sldId id="767" r:id="rId23"/>
    <p:sldId id="901" r:id="rId24"/>
    <p:sldId id="768" r:id="rId26"/>
    <p:sldId id="908" r:id="rId27"/>
    <p:sldId id="769" r:id="rId28"/>
    <p:sldId id="955" r:id="rId29"/>
    <p:sldId id="771" r:id="rId30"/>
    <p:sldId id="772" r:id="rId31"/>
    <p:sldId id="910" r:id="rId32"/>
    <p:sldId id="773" r:id="rId33"/>
    <p:sldId id="774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66"/>
    <a:srgbClr val="3333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570" y="-84"/>
      </p:cViewPr>
      <p:guideLst>
        <p:guide orient="horz" pos="2160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765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5" name="Group 8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3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99" name="Group 8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3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9090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1032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909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09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09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9090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056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909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09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09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0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1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2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4"/>
          <p:cNvSpPr/>
          <p:nvPr/>
        </p:nvSpPr>
        <p:spPr>
          <a:xfrm>
            <a:off x="939800" y="809625"/>
            <a:ext cx="6934200" cy="5384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sz="32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高考语文一轮复习专题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古代文学文化常识之地理知识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54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54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54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3200" dirty="0">
              <a:solidFill>
                <a:srgbClr val="3333FF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en-US" altLang="zh-CN" sz="4000" dirty="0">
              <a:solidFill>
                <a:srgbClr val="3333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82575" y="320675"/>
          <a:ext cx="7783513" cy="6218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070"/>
                <a:gridCol w="1915795"/>
                <a:gridCol w="1665605"/>
                <a:gridCol w="2753360"/>
              </a:tblGrid>
              <a:tr h="11887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江</a:t>
                      </a: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+mn-ea"/>
                        </a:rPr>
                        <a:t>”</a:t>
                      </a:r>
                      <a:endParaRPr lang="zh-CN" altLang="en-US" sz="1800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专指长江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河</a:t>
                      </a: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+mn-ea"/>
                        </a:rPr>
                        <a:t>”</a:t>
                      </a:r>
                      <a:endParaRPr lang="zh-CN" altLang="en-US" sz="1800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专指黄河。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关</a:t>
                      </a: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”</a:t>
                      </a:r>
                      <a:endParaRPr lang="zh-CN" altLang="en-US" sz="1800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特指函谷关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“山”</a:t>
                      </a:r>
                      <a:endParaRPr lang="zh-CN" altLang="en-US" sz="1800" dirty="0">
                        <a:solidFill>
                          <a:srgbClr val="0000CC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特指崤山，后来有时指太行山。</a:t>
                      </a:r>
                      <a:r>
                        <a:rPr lang="zh-CN" altLang="en-US" sz="1800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7373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江南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：泛指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长江以南</a:t>
                      </a: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江西或江右</a:t>
                      </a:r>
                      <a:r>
                        <a:rPr lang="en-US" altLang="zh-CN" sz="1800" b="1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:</a:t>
                      </a:r>
                      <a:r>
                        <a:rPr lang="zh-CN" altLang="en-US" sz="1800" b="1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指</a:t>
                      </a: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长江下游</a:t>
                      </a:r>
                      <a:r>
                        <a:rPr lang="zh-CN" altLang="en-US" sz="1800" b="1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现在安徽省中部地区。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河北、河南</a:t>
                      </a:r>
                      <a:r>
                        <a:rPr lang="en-US" altLang="zh-CN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: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泛指中原之地，即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黄河流域一带。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关外：不同时期不同说法</a:t>
                      </a:r>
                      <a:r>
                        <a:rPr lang="zh-CN" altLang="en-US" sz="1800" b="1" dirty="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；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明清时以至现在称东北三省为</a:t>
                      </a:r>
                      <a:r>
                        <a:rPr lang="zh-CN" altLang="en-US" sz="1800" b="1" dirty="0"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关外</a:t>
                      </a:r>
                      <a:r>
                        <a:rPr lang="zh-CN" altLang="en-US" sz="1800" b="1" dirty="0"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。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山东：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崤山以东。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江左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：即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长江以东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河内：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黄河以北。</a:t>
                      </a: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关西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函谷关以西。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山西：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崤山以西。</a:t>
                      </a:r>
                      <a:endParaRPr lang="zh-CN" altLang="en-US" sz="1800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3341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宋体" panose="02010600030101010101" pitchFamily="2" charset="-122"/>
                        </a:rPr>
                        <a:t>江东：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sym typeface="+mn-ea"/>
                        </a:rPr>
                        <a:t>长江南岸苏南、浙江一带，又称“江东”</a:t>
                      </a:r>
                      <a:r>
                        <a:rPr lang="zh-CN" altLang="en-US" sz="1800" b="1" dirty="0">
                          <a:sym typeface="+mn-ea"/>
                        </a:rPr>
                        <a:t>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河东：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黄河以东。</a:t>
                      </a: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关东：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以东为关东</a:t>
                      </a: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887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江表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：长江以外，指江南。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长江下游以南地区。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河西：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黄河以西。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关中：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则与函谷关的变迁有关。</a:t>
                      </a: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393" name="文本框 2"/>
          <p:cNvSpPr txBox="1"/>
          <p:nvPr/>
        </p:nvSpPr>
        <p:spPr>
          <a:xfrm>
            <a:off x="8054975" y="2197100"/>
            <a:ext cx="842963" cy="28003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知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识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卡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片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3238" y="681038"/>
            <a:ext cx="2328863" cy="706438"/>
          </a:xfrm>
          <a:prstGeom prst="rect">
            <a:avLst/>
          </a:prstGeom>
          <a:solidFill>
            <a:schemeClr val="accent3">
              <a:lumMod val="65000"/>
            </a:schemeClr>
          </a:solidFill>
          <a:ln>
            <a:solidFill>
              <a:schemeClr val="accent3">
                <a:lumMod val="65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4000" noProof="1">
                <a:latin typeface="方正粗黑宋简体" charset="-122"/>
                <a:ea typeface="方正粗黑宋简体" charset="-122"/>
                <a:cs typeface="+mn-cs"/>
              </a:rPr>
              <a:t>知识卡片</a:t>
            </a:r>
            <a:endParaRPr lang="zh-CN" altLang="en-US" sz="4000" noProof="1">
              <a:latin typeface="方正粗黑宋简体" charset="-122"/>
              <a:ea typeface="方正粗黑宋简体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906463" y="1670050"/>
          <a:ext cx="6862763" cy="3074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5770"/>
                <a:gridCol w="1715770"/>
                <a:gridCol w="1715770"/>
                <a:gridCol w="1715770"/>
              </a:tblGrid>
              <a:tr h="10629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三晋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三楚</a:t>
                      </a:r>
                      <a:r>
                        <a:rPr lang="zh-CN" altLang="en-US" sz="2400" dirty="0">
                          <a:sym typeface="+mn-ea"/>
                        </a:rPr>
                        <a:t> </a:t>
                      </a:r>
                      <a:endParaRPr lang="zh-CN" altLang="en-US" sz="2400" u="sng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三秦</a:t>
                      </a:r>
                      <a:r>
                        <a:rPr lang="zh-CN" altLang="en-US" sz="2400" dirty="0">
                          <a:sym typeface="+mn-ea"/>
                        </a:rPr>
                        <a:t>  </a:t>
                      </a:r>
                      <a:endParaRPr lang="zh-CN" altLang="en-US" sz="2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三辅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20116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ym typeface="+mn-ea"/>
                        </a:rPr>
                        <a:t>战国时晋分为三（赵魏韩</a:t>
                      </a:r>
                      <a:r>
                        <a:rPr lang="en-US" altLang="zh-CN" sz="1800" b="1" dirty="0">
                          <a:sym typeface="+mn-ea"/>
                        </a:rPr>
                        <a:t>),</a:t>
                      </a:r>
                      <a:r>
                        <a:rPr lang="zh-CN" altLang="en-US" sz="1800" b="1" dirty="0">
                          <a:sym typeface="+mn-ea"/>
                        </a:rPr>
                        <a:t>后人</a:t>
                      </a:r>
                      <a:r>
                        <a:rPr lang="zh-CN" altLang="en-US" sz="1800" b="1" dirty="0">
                          <a:solidFill>
                            <a:srgbClr val="0000CC"/>
                          </a:solidFill>
                          <a:ea typeface="黑体" panose="02010609060101010101" pitchFamily="2" charset="-122"/>
                          <a:sym typeface="+mn-ea"/>
                        </a:rPr>
                        <a:t>把原晋地称为“三晋”。</a:t>
                      </a:r>
                      <a:endParaRPr lang="zh-CN" altLang="en-US" sz="1800" b="1" u="sng" dirty="0">
                        <a:solidFill>
                          <a:srgbClr val="FF0000"/>
                        </a:solidFill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u="sng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三楚</a:t>
                      </a:r>
                      <a:r>
                        <a:rPr lang="zh-CN" altLang="en-US" sz="1800" b="1" dirty="0">
                          <a:sym typeface="+mn-ea"/>
                        </a:rPr>
                        <a:t> </a:t>
                      </a:r>
                      <a:r>
                        <a:rPr lang="en-US" altLang="zh-CN" sz="1800" b="1" dirty="0">
                          <a:sym typeface="+mn-ea"/>
                        </a:rPr>
                        <a:t>:</a:t>
                      </a:r>
                      <a:r>
                        <a:rPr lang="zh-CN" altLang="en-US" sz="1800" b="1" dirty="0">
                          <a:sym typeface="+mn-ea"/>
                        </a:rPr>
                        <a:t>秦汉时分原楚地为西楚、东楚、南楚，即“三楚”。</a:t>
                      </a:r>
                      <a:endParaRPr lang="zh-CN" altLang="en-US" sz="1800" b="1" u="sng" dirty="0">
                        <a:solidFill>
                          <a:srgbClr val="FF0000"/>
                        </a:solidFill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u="sng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三秦</a:t>
                      </a:r>
                      <a:r>
                        <a:rPr lang="zh-CN" altLang="en-US" sz="1800" b="1" dirty="0">
                          <a:sym typeface="+mn-ea"/>
                        </a:rPr>
                        <a:t>  </a:t>
                      </a:r>
                      <a:r>
                        <a:rPr lang="en-US" altLang="zh-CN" sz="1800" b="1" dirty="0">
                          <a:sym typeface="+mn-ea"/>
                        </a:rPr>
                        <a:t>:</a:t>
                      </a:r>
                      <a:r>
                        <a:rPr lang="zh-CN" altLang="en-US" sz="1800" b="1" dirty="0">
                          <a:sym typeface="+mn-ea"/>
                        </a:rPr>
                        <a:t>项羽灭秦后，把关中分为三区，分封给秦的三个降将，后泛称</a:t>
                      </a:r>
                      <a:r>
                        <a:rPr lang="zh-CN" altLang="en-US" sz="1800" b="1" dirty="0">
                          <a:solidFill>
                            <a:srgbClr val="0000CC"/>
                          </a:solidFill>
                          <a:ea typeface="黑体" panose="02010609060101010101" pitchFamily="2" charset="-122"/>
                          <a:sym typeface="+mn-ea"/>
                        </a:rPr>
                        <a:t>关中地带为“三秦”。</a:t>
                      </a:r>
                      <a:r>
                        <a:rPr lang="zh-CN" altLang="en-US" sz="1800" b="1" dirty="0">
                          <a:sym typeface="+mn-ea"/>
                        </a:rPr>
                        <a:t>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西汉时</a:t>
                      </a:r>
                      <a:r>
                        <a:rPr lang="zh-CN" altLang="en-US" sz="180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本指治理京畿地区的三位官员，</a:t>
                      </a: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后指</a:t>
                      </a:r>
                      <a:r>
                        <a:rPr lang="zh-CN" altLang="en-US" sz="1800">
                          <a:solidFill>
                            <a:srgbClr val="0000CC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这三位官员管辖的地区。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492125" y="2414588"/>
            <a:ext cx="3330575" cy="768350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二、政区名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130675" y="1898650"/>
            <a:ext cx="415925" cy="1800225"/>
          </a:xfrm>
          <a:prstGeom prst="leftBrace">
            <a:avLst>
              <a:gd name="adj1" fmla="val 253781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7411" name="文本框 3"/>
          <p:cNvSpPr txBox="1"/>
          <p:nvPr/>
        </p:nvSpPr>
        <p:spPr>
          <a:xfrm>
            <a:off x="4841875" y="1708150"/>
            <a:ext cx="3541713" cy="706438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中国别称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endParaRPr lang="zh-CN" altLang="en-US" sz="40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4841875" y="3182938"/>
            <a:ext cx="3289300" cy="706437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行政区名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endParaRPr lang="zh-CN" altLang="en-US" sz="40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1095375" y="215900"/>
            <a:ext cx="4157663" cy="644525"/>
          </a:xfrm>
          <a:prstGeom prst="rect">
            <a:avLst/>
          </a:prstGeom>
          <a:solidFill>
            <a:srgbClr val="E0EBEB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（一）中国别称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336550" y="1114425"/>
            <a:ext cx="828357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1、中国：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现为“中华人民共和国”简称。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但在古代文献中它是一个多义性的词组。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从春秋战国至宋元明清，多用来泛指</a:t>
            </a:r>
            <a:r>
              <a:rPr lang="zh-CN" altLang="en-US" sz="24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中原地区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>
                <a:latin typeface="隶书" charset="-122"/>
                <a:ea typeface="隶书" charset="-122"/>
              </a:rPr>
              <a:t>如孟子《齐桓晋文之事》：“莅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中国</a:t>
            </a:r>
            <a:r>
              <a:rPr lang="zh-CN" altLang="en-US" sz="2400">
                <a:latin typeface="隶书" charset="-122"/>
                <a:ea typeface="隶书" charset="-122"/>
              </a:rPr>
              <a:t>而抚四夷也。”司马光《赤壁之战》：“若能以吴、越之众与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中国</a:t>
            </a:r>
            <a:r>
              <a:rPr lang="zh-CN" altLang="en-US" sz="2400">
                <a:latin typeface="隶书" charset="-122"/>
                <a:ea typeface="隶书" charset="-122"/>
              </a:rPr>
              <a:t>抗衡，不如早与之绝。”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2、中华：上古时期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华夏族居四方之中的黄河流域一带，故称“中华”，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后常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用来</a:t>
            </a:r>
            <a:r>
              <a:rPr lang="zh-CN" altLang="en-US" sz="24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泛指中原地区。</a:t>
            </a:r>
            <a:r>
              <a:rPr lang="zh-CN" altLang="en-US" sz="2400">
                <a:latin typeface="隶书" charset="-122"/>
                <a:ea typeface="隶书" charset="-122"/>
              </a:rPr>
              <a:t>如《三国志》：“其地东接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中华</a:t>
            </a:r>
            <a:r>
              <a:rPr lang="zh-CN" altLang="en-US" sz="2400">
                <a:latin typeface="隶书" charset="-122"/>
                <a:ea typeface="隶书" charset="-122"/>
              </a:rPr>
              <a:t>，西通西域。”今已成为中国的别称。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3、九州：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传说中的我国上古时期划分的九个行政区域，州名分别为: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冀、兖、青、徐、扬。荆、豫、粱、雍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。后成为中国的别称。</a:t>
            </a:r>
            <a:r>
              <a:rPr lang="zh-CN" altLang="en-US" sz="2400">
                <a:latin typeface="隶书" charset="-122"/>
                <a:ea typeface="隶书" charset="-122"/>
              </a:rPr>
              <a:t>陆游诗云：“死去元知万事空，但悲不见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九州</a:t>
            </a:r>
            <a:r>
              <a:rPr lang="zh-CN" altLang="en-US" sz="2400">
                <a:latin typeface="隶书" charset="-122"/>
                <a:ea typeface="隶书" charset="-122"/>
              </a:rPr>
              <a:t>同。”《过秦论》：“序八州而朝同列”，秦居雍州，加上八州即九州。《已亥杂诗》：“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九州</a:t>
            </a:r>
            <a:r>
              <a:rPr lang="zh-CN" altLang="en-US" sz="2400">
                <a:latin typeface="隶书" charset="-122"/>
                <a:ea typeface="隶书" charset="-122"/>
              </a:rPr>
              <a:t>生气恃风雷，万马齐喑究可哀。”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也作神州</a:t>
            </a:r>
            <a:r>
              <a:rPr lang="zh-CN" altLang="en-US" sz="2400">
                <a:latin typeface="隶书" charset="-122"/>
                <a:ea typeface="隶书" charset="-122"/>
              </a:rPr>
              <a:t>，辛弃疾词《南乡子》：“何处望神州，满眼风光北固楼”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endParaRPr lang="zh-CN" altLang="en-US" sz="24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152400" y="231775"/>
            <a:ext cx="83566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4、赤县：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古人把中国称作“赤县神州”。</a:t>
            </a:r>
            <a:r>
              <a:rPr lang="zh-CN" altLang="en-US" sz="2400">
                <a:latin typeface="隶书" charset="-122"/>
                <a:ea typeface="隶书" charset="-122"/>
              </a:rPr>
              <a:t>毛泽东词《淙溪沙·和柳亚于先生》：“长夜难明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赤县</a:t>
            </a:r>
            <a:r>
              <a:rPr lang="zh-CN" altLang="en-US" sz="2400">
                <a:latin typeface="隶书" charset="-122"/>
                <a:ea typeface="隶书" charset="-122"/>
              </a:rPr>
              <a:t>天。”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5、中原：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又称中土、中州。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狭义的中原指令河南省一带，广义的中原指黄河中下游地区或整个黄河流域。</a:t>
            </a:r>
            <a:r>
              <a:rPr lang="zh-CN" altLang="en-US" sz="2400">
                <a:latin typeface="隶书" charset="-122"/>
                <a:ea typeface="隶书" charset="-122"/>
              </a:rPr>
              <a:t>如《出师表》:“当奖率三军，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北定中原</a:t>
            </a:r>
            <a:r>
              <a:rPr lang="zh-CN" altLang="en-US" sz="2400">
                <a:latin typeface="隶书" charset="-122"/>
                <a:ea typeface="隶书" charset="-122"/>
              </a:rPr>
              <a:t>。”陆游《示儿》诗：“王师北定中原日，家祭无忘告乃翁。”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6、海内：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古代传说我国疆土四面环海，故称国境之内为海内。</a:t>
            </a:r>
            <a:r>
              <a:rPr lang="zh-CN" altLang="en-US" sz="2400">
                <a:latin typeface="隶书" charset="-122"/>
                <a:ea typeface="隶书" charset="-122"/>
              </a:rPr>
              <a:t>王勃《杜少府之任蜀州》：“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海内</a:t>
            </a:r>
            <a:r>
              <a:rPr lang="zh-CN" altLang="en-US" sz="2400">
                <a:latin typeface="隶书" charset="-122"/>
                <a:ea typeface="隶书" charset="-122"/>
              </a:rPr>
              <a:t>存知己，天涯若比邻。”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7、四海：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参见“海内”条。指天下、全国。</a:t>
            </a:r>
            <a:r>
              <a:rPr lang="zh-CN" altLang="en-US" sz="2400">
                <a:latin typeface="隶书" charset="-122"/>
                <a:ea typeface="隶书" charset="-122"/>
              </a:rPr>
              <a:t>如贾谊《过秦论》“有席卷天下，包举宇内，囊括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四海</a:t>
            </a:r>
            <a:r>
              <a:rPr lang="zh-CN" altLang="en-US" sz="2400">
                <a:latin typeface="隶书" charset="-122"/>
                <a:ea typeface="隶书" charset="-122"/>
              </a:rPr>
              <a:t>之意”。《阿房宫赋》：“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六王毕，四海一</a:t>
            </a:r>
            <a:r>
              <a:rPr lang="zh-CN" altLang="en-US" sz="2400">
                <a:latin typeface="隶书" charset="-122"/>
                <a:ea typeface="隶书" charset="-122"/>
              </a:rPr>
              <a:t>。”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8、六合：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上下和四方，泛指天下。</a:t>
            </a:r>
            <a:r>
              <a:rPr lang="zh-CN" altLang="en-US" sz="2400">
                <a:latin typeface="隶书" charset="-122"/>
                <a:ea typeface="隶书" charset="-122"/>
              </a:rPr>
              <a:t>如《过秦论》:“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履至尊而制六合</a:t>
            </a:r>
            <a:r>
              <a:rPr lang="zh-CN" altLang="en-US" sz="2400">
                <a:latin typeface="隶书" charset="-122"/>
                <a:ea typeface="隶书" charset="-122"/>
              </a:rPr>
              <a:t>”，“然后以六合为家，骰函为宫”。李白《古风》诗:“秦王扫六合，虎视何雄哉?”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9、八荒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四面八方遥远的地方，犹称“天下”。</a:t>
            </a:r>
            <a:r>
              <a:rPr lang="zh-CN" altLang="en-US" sz="2400">
                <a:latin typeface="隶书" charset="-122"/>
                <a:ea typeface="隶书" charset="-122"/>
              </a:rPr>
              <a:t>《过秦论》：“囊括四海之意，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并吞八荒之心。</a:t>
            </a:r>
            <a:r>
              <a:rPr lang="zh-CN" altLang="en-US" sz="2400">
                <a:latin typeface="隶书" charset="-122"/>
                <a:ea typeface="隶书" charset="-122"/>
              </a:rPr>
              <a:t>”</a:t>
            </a:r>
            <a:endParaRPr lang="zh-CN" altLang="en-US" sz="24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25425" y="415925"/>
          <a:ext cx="7669213" cy="6261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255"/>
                <a:gridCol w="1278255"/>
                <a:gridCol w="1278255"/>
                <a:gridCol w="1278255"/>
                <a:gridCol w="1278255"/>
                <a:gridCol w="1278255"/>
              </a:tblGrid>
              <a:tr h="9575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u="sng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赤县、神州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1800" u="sng" dirty="0">
                          <a:solidFill>
                            <a:srgbClr val="FF0000"/>
                          </a:solidFill>
                          <a:ea typeface="黑体" panose="02010609060101010101" pitchFamily="2" charset="-122"/>
                          <a:sym typeface="+mn-ea"/>
                        </a:rPr>
                        <a:t>九州、九土、八荒、五服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六合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九州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八方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八荒</a:t>
                      </a:r>
                      <a:endParaRPr lang="zh-CN" altLang="en-US"/>
                    </a:p>
                  </a:txBody>
                  <a:tcPr/>
                </a:tc>
              </a:tr>
              <a:tr h="53035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0000CC"/>
                          </a:solidFill>
                          <a:ea typeface="黑体" panose="02010609060101010101" pitchFamily="2" charset="-122"/>
                          <a:sym typeface="+mn-ea"/>
                        </a:rPr>
                        <a:t>代称中国</a:t>
                      </a:r>
                      <a:r>
                        <a:rPr lang="zh-CN" altLang="en-US" sz="1800" b="1" dirty="0">
                          <a:sym typeface="+mn-ea"/>
                        </a:rPr>
                        <a:t>。上古时代，华夏族建国于黄河流域，以为居天下之中，故称中国。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sym typeface="+mn-ea"/>
                        </a:rPr>
                        <a:t>中国又指春秋战国时中原各诸侯国</a:t>
                      </a:r>
                      <a:r>
                        <a:rPr lang="zh-CN" altLang="en-US" sz="1800" b="1" dirty="0">
                          <a:sym typeface="+mn-ea"/>
                        </a:rPr>
                        <a:t>，后又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sym typeface="+mn-ea"/>
                        </a:rPr>
                        <a:t>泛指中原地区。</a:t>
                      </a:r>
                      <a:r>
                        <a:rPr lang="zh-CN" altLang="en-US" sz="1800" b="1" dirty="0">
                          <a:sym typeface="+mn-ea"/>
                        </a:rPr>
                        <a:t>“国”则是古代诸侯王的封域。 </a:t>
                      </a:r>
                      <a:endParaRPr lang="zh-CN" altLang="en-US" sz="1800" b="1" dirty="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ym typeface="+mn-ea"/>
                        </a:rPr>
                        <a:t>九州九土是传说中的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sym typeface="+mn-ea"/>
                        </a:rPr>
                        <a:t>我国古代中原的行政区划</a:t>
                      </a:r>
                      <a:r>
                        <a:rPr lang="zh-CN" altLang="en-US" sz="1800" b="1" dirty="0">
                          <a:sym typeface="+mn-ea"/>
                        </a:rPr>
                        <a:t>，又可泛指中国。</a:t>
                      </a:r>
                      <a:r>
                        <a:rPr lang="zh-CN" altLang="en-US" sz="1800" b="1" dirty="0">
                          <a:solidFill>
                            <a:srgbClr val="0000CC"/>
                          </a:solidFill>
                          <a:ea typeface="黑体" panose="02010609060101010101" pitchFamily="2" charset="-122"/>
                          <a:sym typeface="+mn-ea"/>
                        </a:rPr>
                        <a:t>八荒即八方</a:t>
                      </a:r>
                      <a:r>
                        <a:rPr lang="zh-CN" altLang="en-US" sz="1800" b="1" dirty="0">
                          <a:sym typeface="+mn-ea"/>
                        </a:rPr>
                        <a:t>。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sym typeface="+mn-ea"/>
                        </a:rPr>
                        <a:t>五服</a:t>
                      </a:r>
                      <a:r>
                        <a:rPr lang="zh-CN" altLang="en-US" sz="1800" b="1" dirty="0">
                          <a:sym typeface="+mn-ea"/>
                        </a:rPr>
                        <a:t>之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sym typeface="+mn-ea"/>
                        </a:rPr>
                        <a:t>古代京畿外围的地方，每五百里为一区划，按距离的远近分为五等地带</a:t>
                      </a:r>
                      <a:r>
                        <a:rPr lang="zh-CN" altLang="en-US" sz="1800" b="1" dirty="0">
                          <a:sym typeface="+mn-ea"/>
                        </a:rPr>
                        <a:t>，叫</a:t>
                      </a:r>
                      <a:r>
                        <a:rPr lang="zh-CN" altLang="en-US" sz="1800" b="1" dirty="0">
                          <a:solidFill>
                            <a:srgbClr val="0000CC"/>
                          </a:solidFill>
                          <a:ea typeface="黑体" panose="02010609060101010101" pitchFamily="2" charset="-122"/>
                          <a:sym typeface="+mn-ea"/>
                        </a:rPr>
                        <a:t>“五服”。</a:t>
                      </a:r>
                      <a:r>
                        <a:rPr lang="zh-CN" altLang="en-US" sz="1800" b="1" dirty="0">
                          <a:sym typeface="+mn-ea"/>
                        </a:rPr>
                        <a:t> </a:t>
                      </a:r>
                      <a:endParaRPr lang="zh-CN" altLang="en-US" sz="1800" b="1" dirty="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指天地四方（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即上、下、东、南、西、北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冀州、青州、兖（</a:t>
                      </a:r>
                      <a:r>
                        <a:rPr lang="en-US" altLang="zh-CN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yǎn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）州、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徐州、豫州、荆州、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扬州、梁州、雍州。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四方和四维的合称。四方：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东、南、西、北</a:t>
                      </a: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四维：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东南、西南、西北、东北</a:t>
                      </a: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1800" b="1" dirty="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八方荒远的地方。（远离中原的地方。）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504" name="文本框 2"/>
          <p:cNvSpPr txBox="1"/>
          <p:nvPr/>
        </p:nvSpPr>
        <p:spPr>
          <a:xfrm>
            <a:off x="8131175" y="1671638"/>
            <a:ext cx="760413" cy="304641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800">
                <a:latin typeface="方正粗黑宋简体" charset="-122"/>
                <a:ea typeface="方正粗黑宋简体" charset="-122"/>
              </a:rPr>
              <a:t>知</a:t>
            </a:r>
            <a:endParaRPr lang="zh-CN" altLang="zh-CN" sz="4800">
              <a:latin typeface="方正粗黑宋简体" charset="-122"/>
              <a:ea typeface="方正粗黑宋简体" charset="-122"/>
            </a:endParaRPr>
          </a:p>
          <a:p>
            <a:r>
              <a:rPr lang="zh-CN" altLang="zh-CN" sz="4800">
                <a:latin typeface="方正粗黑宋简体" charset="-122"/>
                <a:ea typeface="方正粗黑宋简体" charset="-122"/>
              </a:rPr>
              <a:t>识</a:t>
            </a:r>
            <a:endParaRPr lang="zh-CN" altLang="zh-CN" sz="4800">
              <a:latin typeface="方正粗黑宋简体" charset="-122"/>
              <a:ea typeface="方正粗黑宋简体" charset="-122"/>
            </a:endParaRPr>
          </a:p>
          <a:p>
            <a:r>
              <a:rPr lang="zh-CN" altLang="zh-CN" sz="4800">
                <a:latin typeface="方正粗黑宋简体" charset="-122"/>
                <a:ea typeface="方正粗黑宋简体" charset="-122"/>
              </a:rPr>
              <a:t>卡</a:t>
            </a:r>
            <a:endParaRPr lang="zh-CN" altLang="zh-CN" sz="4800">
              <a:latin typeface="方正粗黑宋简体" charset="-122"/>
              <a:ea typeface="方正粗黑宋简体" charset="-122"/>
            </a:endParaRPr>
          </a:p>
          <a:p>
            <a:r>
              <a:rPr lang="zh-CN" altLang="zh-CN" sz="4800">
                <a:latin typeface="方正粗黑宋简体" charset="-122"/>
                <a:ea typeface="方正粗黑宋简体" charset="-122"/>
              </a:rPr>
              <a:t>片</a:t>
            </a:r>
            <a:endParaRPr lang="zh-CN" altLang="zh-CN" sz="4800">
              <a:latin typeface="方正粗黑宋简体" charset="-122"/>
              <a:ea typeface="方正粗黑宋简体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492125" y="773113"/>
            <a:ext cx="4259263" cy="646112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（二）行政区名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文本框 2"/>
          <p:cNvSpPr txBox="1"/>
          <p:nvPr/>
        </p:nvSpPr>
        <p:spPr>
          <a:xfrm>
            <a:off x="276225" y="2089150"/>
            <a:ext cx="8512175" cy="4522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1、郡：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古代行政区域，秦分天下为三十六郡。</a:t>
            </a:r>
            <a:r>
              <a:rPr lang="zh-CN" altLang="en-US" sz="2400">
                <a:latin typeface="隶书" charset="-122"/>
                <a:ea typeface="隶书" charset="-122"/>
              </a:rPr>
              <a:t>例如：“西举巴蜀，东割膏腴之地，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北收要害之郡</a:t>
            </a:r>
            <a:r>
              <a:rPr lang="zh-CN" altLang="en-US" sz="2400">
                <a:latin typeface="隶书" charset="-122"/>
                <a:ea typeface="隶书" charset="-122"/>
              </a:rPr>
              <a:t>”《过秦论》)。“南取百越之地，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以为桂林、象郡</a:t>
            </a:r>
            <a:r>
              <a:rPr lang="zh-CN" altLang="en-US" sz="2400">
                <a:latin typeface="隶书" charset="-122"/>
                <a:ea typeface="隶书" charset="-122"/>
              </a:rPr>
              <a:t>”(《过秦论》)。“元和十年予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左迁九江郡司马</a:t>
            </a:r>
            <a:r>
              <a:rPr lang="zh-CN" altLang="en-US" sz="2400">
                <a:latin typeface="隶书" charset="-122"/>
                <a:ea typeface="隶书" charset="-122"/>
              </a:rPr>
              <a:t>”《琵琶行》)。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2、国：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汉代诸侯王的封域，也是行政区。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国的区域略大于郡，所以“郡国”连称。</a:t>
            </a:r>
            <a:r>
              <a:rPr lang="zh-CN" altLang="en-US" sz="2400">
                <a:latin typeface="隶书" charset="-122"/>
                <a:ea typeface="隶书" charset="-122"/>
              </a:rPr>
              <a:t>例如:“时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国</a:t>
            </a:r>
            <a:r>
              <a:rPr lang="zh-CN" altLang="en-US" sz="2400">
                <a:latin typeface="隶书" charset="-122"/>
                <a:ea typeface="隶书" charset="-122"/>
              </a:rPr>
              <a:t>王骄奢，不遵典宪”(《张衡传》)。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3、道：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汉代在少数居族聚居区设道，这是一种行政特区，与县相当。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唐代</a:t>
            </a:r>
            <a:r>
              <a:rPr lang="zh-CN" altLang="en-US" sz="2400">
                <a:latin typeface="隶书" charset="-122"/>
                <a:ea typeface="隶书" charset="-122"/>
              </a:rPr>
              <a:t>的道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先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为监察区</a:t>
            </a:r>
            <a:r>
              <a:rPr lang="zh-CN" altLang="en-US" sz="2400">
                <a:latin typeface="隶书" charset="-122"/>
                <a:ea typeface="隶书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后</a:t>
            </a:r>
            <a:r>
              <a:rPr lang="zh-CN" altLang="en-US" sz="2400">
                <a:latin typeface="隶书" charset="-122"/>
                <a:ea typeface="隶书" charset="-122"/>
              </a:rPr>
              <a:t>演变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为行政区</a:t>
            </a:r>
            <a:r>
              <a:rPr lang="zh-CN" altLang="en-US" sz="2400">
                <a:latin typeface="隶书" charset="-122"/>
                <a:ea typeface="隶书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是州以上一级行政单位</a:t>
            </a:r>
            <a:r>
              <a:rPr lang="zh-CN" altLang="en-US" sz="2400">
                <a:latin typeface="隶书" charset="-122"/>
                <a:ea typeface="隶书" charset="-122"/>
              </a:rPr>
              <a:t>，相当于汉代的州。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唐代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先分天下为十道，后又分为十五道。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明清</a:t>
            </a:r>
            <a:r>
              <a:rPr lang="zh-CN" altLang="en-US" sz="2400">
                <a:latin typeface="隶书" charset="-122"/>
                <a:ea typeface="隶书" charset="-122"/>
              </a:rPr>
              <a:t>在省内设道，其中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守道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是小行政区</a:t>
            </a:r>
            <a:r>
              <a:rPr lang="zh-CN" altLang="en-US" sz="2400">
                <a:latin typeface="隶书" charset="-122"/>
                <a:ea typeface="隶书" charset="-122"/>
              </a:rPr>
              <a:t>，而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巡道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只有监察区性质</a:t>
            </a:r>
            <a:r>
              <a:rPr lang="zh-CN" altLang="en-US" sz="2400">
                <a:latin typeface="隶书" charset="-122"/>
                <a:ea typeface="隶书" charset="-122"/>
              </a:rPr>
              <a:t>。</a:t>
            </a:r>
            <a:endParaRPr lang="zh-CN" altLang="en-US" sz="24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1049338" y="1206500"/>
            <a:ext cx="69802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400050" y="663575"/>
            <a:ext cx="7629525" cy="550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4、路：</a:t>
            </a:r>
            <a:r>
              <a:rPr lang="zh-CN" altLang="en-US" sz="32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宋代的路最初是征收赋税转运漕粮的，后来带有行政区和军区的性质，相当于现在的省。</a:t>
            </a:r>
            <a:r>
              <a:rPr lang="zh-CN" altLang="en-US" sz="3200">
                <a:latin typeface="隶书" charset="-122"/>
                <a:ea typeface="隶书" charset="-122"/>
              </a:rPr>
              <a:t>例如：“四十三年，望中犹记，烽火扬州</a:t>
            </a:r>
            <a:r>
              <a:rPr lang="zh-CN" altLang="en-US" sz="3200">
                <a:solidFill>
                  <a:srgbClr val="00CC66"/>
                </a:solidFill>
                <a:latin typeface="隶书" charset="-122"/>
                <a:ea typeface="隶书" charset="-122"/>
              </a:rPr>
              <a:t>路</a:t>
            </a:r>
            <a:r>
              <a:rPr lang="zh-CN" altLang="en-US" sz="3200">
                <a:latin typeface="隶书" charset="-122"/>
                <a:ea typeface="隶书" charset="-122"/>
              </a:rPr>
              <a:t>”(《永遇乐·京回北固亭怀古》)。</a:t>
            </a:r>
            <a:endParaRPr lang="zh-CN" altLang="en-US" sz="3200">
              <a:latin typeface="隶书" charset="-122"/>
              <a:ea typeface="隶书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5、省：</a:t>
            </a:r>
            <a:r>
              <a:rPr lang="zh-CN" altLang="en-US" sz="32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本是官署名称。</a:t>
            </a:r>
            <a:r>
              <a:rPr lang="zh-CN" altLang="en-US" sz="3200">
                <a:solidFill>
                  <a:srgbClr val="FF0000"/>
                </a:solidFill>
                <a:latin typeface="隶书" charset="-122"/>
                <a:ea typeface="隶书" charset="-122"/>
              </a:rPr>
              <a:t>元代</a:t>
            </a:r>
            <a:r>
              <a:rPr lang="zh-CN" altLang="en-US" sz="3200">
                <a:latin typeface="隶书" charset="-122"/>
                <a:ea typeface="隶书" charset="-122"/>
              </a:rPr>
              <a:t>以中书省为</a:t>
            </a:r>
            <a:r>
              <a:rPr lang="zh-CN" altLang="en-US" sz="3200">
                <a:solidFill>
                  <a:srgbClr val="FF0000"/>
                </a:solidFill>
                <a:latin typeface="隶书" charset="-122"/>
                <a:ea typeface="隶书" charset="-122"/>
              </a:rPr>
              <a:t>中央政府</a:t>
            </a:r>
            <a:r>
              <a:rPr lang="zh-CN" altLang="en-US" sz="3200">
                <a:latin typeface="隶书" charset="-122"/>
                <a:ea typeface="隶书" charset="-122"/>
              </a:rPr>
              <a:t>，又在</a:t>
            </a:r>
            <a:r>
              <a:rPr lang="zh-CN" altLang="en-US" sz="3200">
                <a:solidFill>
                  <a:srgbClr val="FF0000"/>
                </a:solidFill>
                <a:latin typeface="隶书" charset="-122"/>
                <a:ea typeface="隶书" charset="-122"/>
              </a:rPr>
              <a:t>路之上分设行中书省</a:t>
            </a:r>
            <a:r>
              <a:rPr lang="zh-CN" altLang="en-US" sz="3200">
                <a:latin typeface="隶书" charset="-122"/>
                <a:ea typeface="隶书" charset="-122"/>
              </a:rPr>
              <a:t>，简称</a:t>
            </a:r>
            <a:r>
              <a:rPr lang="zh-CN" altLang="en-US" sz="3200">
                <a:solidFill>
                  <a:srgbClr val="FF0000"/>
                </a:solidFill>
                <a:latin typeface="隶书" charset="-122"/>
                <a:ea typeface="隶书" charset="-122"/>
              </a:rPr>
              <a:t>行省</a:t>
            </a:r>
            <a:r>
              <a:rPr lang="zh-CN" altLang="en-US" sz="3200">
                <a:latin typeface="隶书" charset="-122"/>
                <a:ea typeface="隶书" charset="-122"/>
              </a:rPr>
              <a:t>。后来行省成为正式的行政名称，简称省。</a:t>
            </a:r>
            <a:endParaRPr lang="zh-CN" altLang="en-US" sz="3200">
              <a:latin typeface="隶书" charset="-122"/>
              <a:ea typeface="隶书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6、县：</a:t>
            </a:r>
            <a:r>
              <a:rPr lang="zh-CN" altLang="en-US" sz="32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地方基层行政区域。</a:t>
            </a:r>
            <a:r>
              <a:rPr lang="zh-CN" altLang="en-US" sz="3200">
                <a:latin typeface="隶书" charset="-122"/>
                <a:ea typeface="隶书" charset="-122"/>
              </a:rPr>
              <a:t>例如：“欲开道</a:t>
            </a:r>
            <a:r>
              <a:rPr lang="zh-CN" altLang="en-US" sz="3200">
                <a:solidFill>
                  <a:srgbClr val="00CC66"/>
                </a:solidFill>
                <a:latin typeface="隶书" charset="-122"/>
                <a:ea typeface="隶书" charset="-122"/>
              </a:rPr>
              <a:t>置县</a:t>
            </a:r>
            <a:r>
              <a:rPr lang="zh-CN" altLang="en-US" sz="3200">
                <a:latin typeface="隶书" charset="-122"/>
                <a:ea typeface="隶书" charset="-122"/>
              </a:rPr>
              <a:t>，以靖乡士”(《海瑞传》)。</a:t>
            </a:r>
            <a:endParaRPr lang="zh-CN" altLang="en-US" sz="32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39713" y="942975"/>
          <a:ext cx="7307263" cy="5353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930"/>
                <a:gridCol w="1217930"/>
                <a:gridCol w="1217930"/>
                <a:gridCol w="1217930"/>
                <a:gridCol w="1217930"/>
                <a:gridCol w="1217930"/>
              </a:tblGrid>
              <a:tr h="11461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郡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国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道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路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省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县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  <a:tr h="1889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古代行政区域，秦分天下为三十六郡。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汉代诸侯王的封域，也是行政区。</a:t>
                      </a: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国的区域略大于郡，所以“郡国”连称。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汉代在</a:t>
                      </a: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少数居族聚居区设道</a:t>
                      </a: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，这是一种行政特区，与县相当。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宋代的路</a:t>
                      </a: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最初是征收赋税转运漕粮的，后来带有行政区和军区的性质</a:t>
                      </a: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，相当于现在的省。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本是官署名称。</a:t>
                      </a: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元代以中书省为中央政府，又在路之上分设行中书省，简称行省。</a:t>
                      </a: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后来行省成为正式的行政名称，简称省。</a:t>
                      </a:r>
                      <a:endParaRPr lang="zh-CN" altLang="en-US" sz="180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1800">
                        <a:solidFill>
                          <a:srgbClr val="3333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地方基层行政区域。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576" name="文本框 2"/>
          <p:cNvSpPr txBox="1"/>
          <p:nvPr/>
        </p:nvSpPr>
        <p:spPr>
          <a:xfrm>
            <a:off x="7883525" y="1841500"/>
            <a:ext cx="720725" cy="28003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知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识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卡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片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274638" y="2786063"/>
            <a:ext cx="3365500" cy="768350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三、城市名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759200" y="962025"/>
            <a:ext cx="858838" cy="4584700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4579" name="文本框 3"/>
          <p:cNvSpPr txBox="1"/>
          <p:nvPr/>
        </p:nvSpPr>
        <p:spPr>
          <a:xfrm>
            <a:off x="4779963" y="1066800"/>
            <a:ext cx="2816225" cy="1076325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（一）有古称、别称的地名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文本框 4"/>
          <p:cNvSpPr txBox="1"/>
          <p:nvPr/>
        </p:nvSpPr>
        <p:spPr>
          <a:xfrm>
            <a:off x="4841875" y="2800350"/>
            <a:ext cx="2827338" cy="1076325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（二）三都、两都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文本框 5"/>
          <p:cNvSpPr txBox="1"/>
          <p:nvPr/>
        </p:nvSpPr>
        <p:spPr>
          <a:xfrm>
            <a:off x="4908550" y="4962525"/>
            <a:ext cx="2687638" cy="584200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（三）古都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1031875" y="874713"/>
            <a:ext cx="60579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方正粗黑宋简体" charset="-122"/>
                <a:ea typeface="方正粗黑宋简体" charset="-122"/>
              </a:rPr>
              <a:t>教学目标</a:t>
            </a:r>
            <a:endParaRPr lang="zh-CN" altLang="en-US" sz="400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7171" name="文本框 2"/>
          <p:cNvSpPr txBox="1"/>
          <p:nvPr/>
        </p:nvSpPr>
        <p:spPr>
          <a:xfrm>
            <a:off x="1301750" y="1698625"/>
            <a:ext cx="7435850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掌握对古代文化常识中地理知识的条理及重点，并识记相关知识点。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4"/>
          <p:cNvSpPr txBox="1"/>
          <p:nvPr/>
        </p:nvSpPr>
        <p:spPr>
          <a:xfrm>
            <a:off x="1031875" y="2613025"/>
            <a:ext cx="26035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方正粗黑宋简体" charset="-122"/>
                <a:ea typeface="方正粗黑宋简体" charset="-122"/>
              </a:rPr>
              <a:t>考纲解读</a:t>
            </a:r>
            <a:endParaRPr lang="zh-CN" altLang="en-US" sz="360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7173" name="文本框 5"/>
          <p:cNvSpPr txBox="1"/>
          <p:nvPr/>
        </p:nvSpPr>
        <p:spPr>
          <a:xfrm>
            <a:off x="1296988" y="3713163"/>
            <a:ext cx="745172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2017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年普通高等学校招生全国统一大纲》对文化知识考点的考查要求是：了解并掌握常见的古代文化知识。能力层级为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级理解。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2"/>
          <p:cNvSpPr txBox="1"/>
          <p:nvPr/>
        </p:nvSpPr>
        <p:spPr>
          <a:xfrm>
            <a:off x="755650" y="711200"/>
            <a:ext cx="5549900" cy="584200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（一）有古称、别称的地名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文本框 3"/>
          <p:cNvSpPr txBox="1"/>
          <p:nvPr/>
        </p:nvSpPr>
        <p:spPr>
          <a:xfrm>
            <a:off x="338138" y="1409700"/>
            <a:ext cx="8250237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(1)南京：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又称建康、建业、金陵、江宁、白下、石头城等。</a:t>
            </a:r>
            <a:endParaRPr lang="zh-CN" altLang="en-US" sz="240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(2)杭州：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又称临安、钱塘、武林等，</a:t>
            </a:r>
            <a:r>
              <a:rPr lang="zh-CN" altLang="en-US" sz="2400">
                <a:latin typeface="隶书" charset="-122"/>
                <a:ea typeface="隶书" charset="-122"/>
              </a:rPr>
              <a:t>例如:余读《东京梦华录》《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武林</a:t>
            </a:r>
            <a:r>
              <a:rPr lang="zh-CN" altLang="en-US" sz="2400">
                <a:latin typeface="隶书" charset="-122"/>
                <a:ea typeface="隶书" charset="-122"/>
              </a:rPr>
              <a:t>旧事记》。(《柳敬亭传》)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(3)福州：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又称三山。</a:t>
            </a:r>
            <a:r>
              <a:rPr lang="zh-CN" altLang="en-US" sz="2400">
                <a:latin typeface="隶书" charset="-122"/>
                <a:ea typeface="隶书" charset="-122"/>
              </a:rPr>
              <a:t>例如：自海道至永嘉来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三山</a:t>
            </a:r>
            <a:r>
              <a:rPr lang="zh-CN" altLang="en-US" sz="2400">
                <a:latin typeface="隶书" charset="-122"/>
                <a:ea typeface="隶书" charset="-122"/>
              </a:rPr>
              <a:t>为一卷。(《＜指南录＞后序》)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(4)镇江：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又称京口。</a:t>
            </a:r>
            <a:r>
              <a:rPr lang="zh-CN" altLang="en-US" sz="2400">
                <a:latin typeface="隶书" charset="-122"/>
                <a:ea typeface="隶书" charset="-122"/>
              </a:rPr>
              <a:t>例如:去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京口</a:t>
            </a:r>
            <a:r>
              <a:rPr lang="zh-CN" altLang="en-US" sz="2400">
                <a:latin typeface="隶书" charset="-122"/>
                <a:ea typeface="隶书" charset="-122"/>
              </a:rPr>
              <a:t>，挟匕首以备不测，几自刭死。(《＜指南录＞后序》)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(5)开封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又称东京，汴京，汴州等。</a:t>
            </a:r>
            <a:r>
              <a:rPr lang="zh-CN" altLang="en-US" sz="2400">
                <a:latin typeface="隶书" charset="-122"/>
                <a:ea typeface="隶书" charset="-122"/>
              </a:rPr>
              <a:t> 余读《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东京</a:t>
            </a:r>
            <a:r>
              <a:rPr lang="zh-CN" altLang="en-US" sz="2400">
                <a:latin typeface="隶书" charset="-122"/>
                <a:ea typeface="隶书" charset="-122"/>
              </a:rPr>
              <a:t>梦华录》《武林旧事记》。(《柳敬亭传》)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(6)苏州：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又称姑苏，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今苏州别称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>
                <a:latin typeface="隶书" charset="-122"/>
                <a:ea typeface="隶书" charset="-122"/>
              </a:rPr>
              <a:t>例如：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姑苏</a:t>
            </a:r>
            <a:r>
              <a:rPr lang="zh-CN" altLang="en-US" sz="2400">
                <a:latin typeface="隶书" charset="-122"/>
                <a:ea typeface="隶书" charset="-122"/>
              </a:rPr>
              <a:t>城外寒山寺。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(7)绍兴：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又称会稽。</a:t>
            </a:r>
            <a:r>
              <a:rPr lang="zh-CN" altLang="en-US" sz="2400">
                <a:latin typeface="隶书" charset="-122"/>
                <a:ea typeface="隶书" charset="-122"/>
              </a:rPr>
              <a:t>例如：会于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会稽</a:t>
            </a:r>
            <a:r>
              <a:rPr lang="zh-CN" altLang="en-US" sz="2400">
                <a:latin typeface="隶书" charset="-122"/>
                <a:ea typeface="隶书" charset="-122"/>
              </a:rPr>
              <a:t>山阴之兰亭。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（8）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扬州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别称“维扬”“江都”；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681038"/>
            <a:ext cx="2333625" cy="706438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noProof="1">
                <a:latin typeface="方正粗黑宋简体" charset="-122"/>
                <a:ea typeface="方正粗黑宋简体" charset="-122"/>
                <a:cs typeface="+mn-cs"/>
              </a:rPr>
              <a:t>知识卡片</a:t>
            </a:r>
            <a:endParaRPr lang="zh-CN" altLang="en-US" sz="4000" noProof="1">
              <a:latin typeface="方正粗黑宋简体" charset="-122"/>
              <a:ea typeface="方正粗黑宋简体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755650" y="1639888"/>
          <a:ext cx="2716213" cy="4846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500"/>
                <a:gridCol w="1129030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古地名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今地名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大都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北京 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东京、汴京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开封 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京口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镇江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金陵、建业、建康、江宁、石头城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南京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临安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杭州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姑苏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苏州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会稽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绍兴 　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长安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西安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奉天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沈阳 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直沽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天津 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3694113" y="1619250"/>
          <a:ext cx="4718050" cy="4625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2035"/>
                <a:gridCol w="2406015"/>
              </a:tblGrid>
              <a:tr h="3702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地名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别称</a:t>
                      </a:r>
                      <a:endParaRPr lang="zh-CN" alt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哈尔滨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冰城</a:t>
                      </a:r>
                      <a:endParaRPr lang="zh-CN" altLang="en-US"/>
                    </a:p>
                  </a:txBody>
                  <a:tcPr/>
                </a:tc>
              </a:tr>
              <a:tr h="39941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广州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花城</a:t>
                      </a:r>
                      <a:endParaRPr lang="zh-CN" altLang="en-US"/>
                    </a:p>
                  </a:txBody>
                  <a:tcPr/>
                </a:tc>
              </a:tr>
              <a:tr h="4006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成都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蓉城</a:t>
                      </a:r>
                      <a:endParaRPr lang="zh-CN" altLang="en-US"/>
                    </a:p>
                  </a:txBody>
                  <a:tcPr/>
                </a:tc>
              </a:tr>
              <a:tr h="4006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昆明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春城</a:t>
                      </a:r>
                      <a:endParaRPr lang="zh-CN" alt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衡阳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雁城</a:t>
                      </a:r>
                      <a:endParaRPr lang="zh-CN" alt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湖南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芙蓉国</a:t>
                      </a:r>
                      <a:endParaRPr lang="zh-CN" altLang="en-US"/>
                    </a:p>
                  </a:txBody>
                  <a:tcPr/>
                </a:tc>
              </a:tr>
              <a:tr h="5467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长沙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星城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重庆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雾都</a:t>
                      </a:r>
                      <a:endParaRPr lang="zh-CN" altLang="en-US"/>
                    </a:p>
                  </a:txBody>
                  <a:tcPr/>
                </a:tc>
              </a:tr>
              <a:tr h="4152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苏州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水城</a:t>
                      </a:r>
                      <a:endParaRPr lang="zh-CN" alt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洛阳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牡丹城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1127125" y="763588"/>
            <a:ext cx="3984625" cy="644525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（二）三都、两都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214313" y="1703388"/>
            <a:ext cx="7742237" cy="5014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三都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两都：汉代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指</a:t>
            </a:r>
            <a:r>
              <a:rPr lang="zh-CN" altLang="en-US" sz="3200">
                <a:solidFill>
                  <a:srgbClr val="00CC66"/>
                </a:solidFill>
                <a:latin typeface="隶书" charset="-122"/>
                <a:ea typeface="隶书" charset="-122"/>
              </a:rPr>
              <a:t>长安、洛阳</a:t>
            </a:r>
            <a:r>
              <a:rPr lang="zh-CN" altLang="en-US" sz="32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东汉洛阳为东都，称西汉旧都长安为西都，合称“两都”；</a:t>
            </a:r>
            <a:r>
              <a:rPr lang="zh-CN" altLang="en-US" sz="32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又叫“两京”。</a:t>
            </a:r>
            <a:endParaRPr lang="zh-CN" altLang="en-US" sz="320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127125" y="1868488"/>
            <a:ext cx="841375" cy="14017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8676" name="文本框 2"/>
          <p:cNvSpPr txBox="1"/>
          <p:nvPr/>
        </p:nvSpPr>
        <p:spPr>
          <a:xfrm>
            <a:off x="2011363" y="1703388"/>
            <a:ext cx="5570537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>
                <a:solidFill>
                  <a:srgbClr val="00CC66"/>
                </a:solidFill>
                <a:latin typeface="隶书" charset="-122"/>
                <a:ea typeface="隶书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东汉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：东都洛阳、西都长安、南都宛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3"/>
          <p:cNvSpPr txBox="1"/>
          <p:nvPr/>
        </p:nvSpPr>
        <p:spPr>
          <a:xfrm>
            <a:off x="2011363" y="2971800"/>
            <a:ext cx="5694362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唐代：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东都洛阳、北部晋阳和京都长安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87" name="Rectangle 3"/>
          <p:cNvSpPr>
            <a:spLocks noGrp="1"/>
          </p:cNvSpPr>
          <p:nvPr>
            <p:ph idx="1"/>
          </p:nvPr>
        </p:nvSpPr>
        <p:spPr>
          <a:xfrm>
            <a:off x="92075" y="1157288"/>
            <a:ext cx="8524875" cy="2946400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05000"/>
              </a:lnSpc>
              <a:buNone/>
            </a:pPr>
            <a:r>
              <a:rPr lang="en-US" altLang="zh-CN" sz="2400" b="1" u="sng" dirty="0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endParaRPr lang="en-US" altLang="zh-CN" sz="2400" b="1" u="sng" dirty="0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400" b="1" u="sng" dirty="0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400" b="1" u="sng" dirty="0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400" b="1" dirty="0"/>
          </a:p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400" b="1" dirty="0"/>
          </a:p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400" b="1" dirty="0"/>
          </a:p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800" b="1" dirty="0"/>
          </a:p>
          <a:p>
            <a:pPr marL="0" indent="0" eaLnBrk="1" hangingPunct="1">
              <a:lnSpc>
                <a:spcPct val="105000"/>
              </a:lnSpc>
              <a:buNone/>
            </a:pP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15925" y="431800"/>
            <a:ext cx="2273300" cy="708025"/>
          </a:xfrm>
          <a:prstGeom prst="rect">
            <a:avLst/>
          </a:prstGeom>
          <a:solidFill>
            <a:schemeClr val="accent3">
              <a:lumMod val="65000"/>
            </a:schemeClr>
          </a:solidFill>
          <a:ln>
            <a:solidFill>
              <a:schemeClr val="accent3">
                <a:lumMod val="65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4000" noProof="1">
                <a:latin typeface="方正粗黑宋简体" charset="-122"/>
                <a:ea typeface="方正粗黑宋简体" charset="-122"/>
                <a:cs typeface="+mn-cs"/>
              </a:rPr>
              <a:t>知识卡片</a:t>
            </a:r>
            <a:endParaRPr lang="zh-CN" altLang="en-US" sz="4000" noProof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771650" y="1463675"/>
            <a:ext cx="504825" cy="22034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9700" name="文本框 3"/>
          <p:cNvSpPr txBox="1"/>
          <p:nvPr/>
        </p:nvSpPr>
        <p:spPr>
          <a:xfrm>
            <a:off x="2516188" y="1528763"/>
            <a:ext cx="4403725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东汉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洛阳、长安又称两京；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文本框 4"/>
          <p:cNvSpPr txBox="1"/>
          <p:nvPr/>
        </p:nvSpPr>
        <p:spPr>
          <a:xfrm>
            <a:off x="2486025" y="2305050"/>
            <a:ext cx="4462463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宋代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则以开封、洛阳为两京；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文本框 5"/>
          <p:cNvSpPr txBox="1"/>
          <p:nvPr/>
        </p:nvSpPr>
        <p:spPr>
          <a:xfrm>
            <a:off x="2486025" y="3189288"/>
            <a:ext cx="4570413" cy="4778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明以后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称北京、南京为两京。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文本框 6"/>
          <p:cNvSpPr txBox="1"/>
          <p:nvPr/>
        </p:nvSpPr>
        <p:spPr>
          <a:xfrm>
            <a:off x="685800" y="4473575"/>
            <a:ext cx="8062913" cy="865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</a:pP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五京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唐代有五京：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东京、北京、南京、西京、中京。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文本框 3"/>
          <p:cNvSpPr txBox="1"/>
          <p:nvPr/>
        </p:nvSpPr>
        <p:spPr>
          <a:xfrm>
            <a:off x="611188" y="2287588"/>
            <a:ext cx="1160462" cy="477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</a:pP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两京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charRg st="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1187">
                                            <p:txEl>
                                              <p:charRg st="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1187">
                                            <p:txEl>
                                              <p:charRg st="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charRg st="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1187">
                                            <p:txEl>
                                              <p:charRg st="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1187">
                                            <p:txEl>
                                              <p:charRg st="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895350" y="773113"/>
            <a:ext cx="2709863" cy="646112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（三）古都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384175" y="1933575"/>
            <a:ext cx="8505825" cy="440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“四大古都”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包括：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西安、洛阳、南京、北京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“六大古都”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包括：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西安、洛阳、南京、北京、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开封、杭州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“七大古都”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包括：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西安、洛阳、南京、北京、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开封、杭州、</a:t>
            </a:r>
            <a:r>
              <a:rPr lang="zh-CN" altLang="en-US" sz="2800">
                <a:solidFill>
                  <a:srgbClr val="850A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安阳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“八大古都”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包括：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西安、洛阳、南京、北京、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开封、杭州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>
                <a:solidFill>
                  <a:srgbClr val="AD5C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安阳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郑州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西安古称长安，古代六大古都之首</a:t>
            </a:r>
            <a:r>
              <a:rPr lang="zh-CN" altLang="en-US" sz="2800">
                <a:latin typeface="隶书" charset="-122"/>
                <a:ea typeface="隶书" charset="-122"/>
              </a:rPr>
              <a:t>，是浩浩千年古都，与意大利的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罗马</a:t>
            </a:r>
            <a:r>
              <a:rPr lang="zh-CN" altLang="en-US" sz="2800">
                <a:latin typeface="隶书" charset="-122"/>
                <a:ea typeface="隶书" charset="-122"/>
              </a:rPr>
              <a:t>、希腊的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雅典</a:t>
            </a:r>
            <a:r>
              <a:rPr lang="zh-CN" altLang="en-US" sz="2800">
                <a:latin typeface="隶书" charset="-122"/>
                <a:ea typeface="隶书" charset="-122"/>
              </a:rPr>
              <a:t>、埃及的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开罗</a:t>
            </a:r>
            <a:r>
              <a:rPr lang="zh-CN" altLang="en-US" sz="2800">
                <a:latin typeface="隶书" charset="-122"/>
                <a:ea typeface="隶书" charset="-122"/>
              </a:rPr>
              <a:t>并称为</a:t>
            </a:r>
            <a:r>
              <a:rPr lang="zh-CN" altLang="en-US" sz="2800">
                <a:solidFill>
                  <a:srgbClr val="3333FF"/>
                </a:solidFill>
                <a:latin typeface="隶书" charset="-122"/>
                <a:ea typeface="隶书" charset="-122"/>
              </a:rPr>
              <a:t>“世界四大古都”</a:t>
            </a:r>
            <a:r>
              <a:rPr lang="zh-CN" altLang="en-US" sz="2800">
                <a:latin typeface="隶书" charset="-122"/>
                <a:ea typeface="隶书" charset="-122"/>
              </a:rPr>
              <a:t>。 </a:t>
            </a:r>
            <a:endParaRPr lang="zh-CN" altLang="en-US" sz="28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/>
        </p:nvGraphicFramePr>
        <p:xfrm>
          <a:off x="506413" y="458788"/>
          <a:ext cx="6537325" cy="554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850"/>
                <a:gridCol w="1080135"/>
                <a:gridCol w="4625340"/>
              </a:tblGrid>
              <a:tr h="817245">
                <a:tc rowSpan="6"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六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大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古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都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北京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sym typeface="+mn-ea"/>
                        </a:rPr>
                        <a:t>古称</a:t>
                      </a:r>
                      <a:r>
                        <a:rPr lang="zh-CN" altLang="en-US" sz="1800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“蓟”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sym typeface="+mn-ea"/>
                        </a:rPr>
                        <a:t>，又称</a:t>
                      </a:r>
                      <a:r>
                        <a:rPr lang="zh-CN" altLang="en-US" sz="1800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“燕京”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</a:tr>
              <a:tr h="81724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西安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是我国历史上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建都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朝代最多、时间最久的古都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，明时始称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西安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，古称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长安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/>
                    </a:p>
                  </a:txBody>
                  <a:tcPr/>
                </a:tc>
              </a:tr>
              <a:tr h="81724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洛阳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九朝名都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1800" b="1" dirty="0">
                        <a:latin typeface="宋体" panose="0201060003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1724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南京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秦汉时称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“秣陵”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，孙吴时称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建业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，晋称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建康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，南唐时称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金陵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，朱元璋改称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应天府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，清代称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江宁府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，太平军称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天京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，另有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“石头城”“白下”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之称，为 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六代古都。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1724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开封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古称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大梁，汴梁，汴京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，宋称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东京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1800" b="1" dirty="0">
                        <a:latin typeface="宋体" panose="0201060003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1724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杭州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古称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钱塘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，又称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宋体" panose="02010600030101010101" pitchFamily="2" charset="-122"/>
                          <a:sym typeface="+mn-ea"/>
                        </a:rPr>
                        <a:t>临安</a:t>
                      </a:r>
                      <a:r>
                        <a:rPr lang="zh-CN" altLang="en-US" sz="1800" b="1" dirty="0">
                          <a:latin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772" name="文本框 3"/>
          <p:cNvSpPr txBox="1"/>
          <p:nvPr/>
        </p:nvSpPr>
        <p:spPr>
          <a:xfrm>
            <a:off x="7218363" y="1749425"/>
            <a:ext cx="901700" cy="279876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知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识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卡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  <a:p>
            <a:r>
              <a:rPr lang="zh-CN" altLang="en-US" sz="4400">
                <a:latin typeface="方正粗黑宋简体" charset="-122"/>
                <a:ea typeface="方正粗黑宋简体" charset="-122"/>
              </a:rPr>
              <a:t>片</a:t>
            </a:r>
            <a:endParaRPr lang="zh-CN" altLang="en-US" sz="4400">
              <a:latin typeface="方正粗黑宋简体" charset="-122"/>
              <a:ea typeface="方正粗黑宋简体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584200" y="479425"/>
            <a:ext cx="3403600" cy="644525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四、山川关隘名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4641850" y="479425"/>
            <a:ext cx="2713038" cy="584200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个高频考点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文本框 3"/>
          <p:cNvSpPr txBox="1"/>
          <p:nvPr/>
        </p:nvSpPr>
        <p:spPr>
          <a:xfrm>
            <a:off x="847725" y="1685925"/>
            <a:ext cx="7053263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1、江：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指长江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>
                <a:latin typeface="隶书" charset="-122"/>
                <a:ea typeface="隶书" charset="-122"/>
              </a:rPr>
              <a:t>例如：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大江</a:t>
            </a:r>
            <a:r>
              <a:rPr lang="zh-CN" altLang="en-US" sz="2400">
                <a:latin typeface="隶书" charset="-122"/>
                <a:ea typeface="隶书" charset="-122"/>
              </a:rPr>
              <a:t>东去，浪淘尽，千古风流人物。(《念奴娇·赤壁怀古》)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2、河：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指黄河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>
                <a:latin typeface="隶书" charset="-122"/>
                <a:ea typeface="隶书" charset="-122"/>
              </a:rPr>
              <a:t>例如：然后践华为城，因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河</a:t>
            </a:r>
            <a:r>
              <a:rPr lang="zh-CN" altLang="en-US" sz="2400">
                <a:latin typeface="隶书" charset="-122"/>
                <a:ea typeface="隶书" charset="-122"/>
              </a:rPr>
              <a:t>为池。(《过秦论》)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3、崤：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指崤山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>
                <a:latin typeface="隶书" charset="-122"/>
                <a:ea typeface="隶书" charset="-122"/>
              </a:rPr>
              <a:t>例如：秦孝公据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崤</a:t>
            </a:r>
            <a:r>
              <a:rPr lang="zh-CN" altLang="en-US" sz="2400">
                <a:latin typeface="隶书" charset="-122"/>
                <a:ea typeface="隶书" charset="-122"/>
              </a:rPr>
              <a:t>函之固。(《过秦论》）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4、函：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指函谷关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>
                <a:latin typeface="隶书" charset="-122"/>
                <a:ea typeface="隶书" charset="-122"/>
              </a:rPr>
              <a:t>例如：秦孝公据崤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函</a:t>
            </a:r>
            <a:r>
              <a:rPr lang="zh-CN" altLang="en-US" sz="2400">
                <a:latin typeface="隶书" charset="-122"/>
                <a:ea typeface="隶书" charset="-122"/>
              </a:rPr>
              <a:t>之固。(《过秦论》)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5、岱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：指泰山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>
                <a:latin typeface="隶书" charset="-122"/>
                <a:ea typeface="隶书" charset="-122"/>
              </a:rPr>
              <a:t>例如：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岱</a:t>
            </a:r>
            <a:r>
              <a:rPr lang="zh-CN" altLang="en-US" sz="2400">
                <a:latin typeface="隶书" charset="-122"/>
                <a:ea typeface="隶书" charset="-122"/>
              </a:rPr>
              <a:t>宗夫何如?齐鲁青未了。(《望岳》)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6、五岳：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指东岳泰山、西岳华山、南岳衡山、北岳恒山、中岳嵩山。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>
                <a:latin typeface="隶书" charset="-122"/>
                <a:ea typeface="隶书" charset="-122"/>
              </a:rPr>
              <a:t>天姥连天向天横，势拔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五岳</a:t>
            </a:r>
            <a:r>
              <a:rPr lang="zh-CN" altLang="en-US" sz="2400">
                <a:latin typeface="隶书" charset="-122"/>
                <a:ea typeface="隶书" charset="-122"/>
              </a:rPr>
              <a:t>掩赤城。(《梦游天姥吟留别》) </a:t>
            </a:r>
            <a:endParaRPr lang="zh-CN" altLang="en-US" sz="24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631825" y="261938"/>
            <a:ext cx="7493000" cy="6124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7、山水阴阳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古代以山南、水北为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阳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，以山北、水南为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阴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800">
                <a:latin typeface="隶书" charset="-122"/>
                <a:ea typeface="隶书" charset="-122"/>
              </a:rPr>
              <a:t>《愚公移山》:“指通豫南，达于汉阴。”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“汉阴”</a:t>
            </a:r>
            <a:r>
              <a:rPr lang="zh-CN" altLang="en-US" sz="2800">
                <a:latin typeface="隶书" charset="-122"/>
                <a:ea typeface="隶书" charset="-122"/>
              </a:rPr>
              <a:t>指汉水南面。《游褒禅山记》:“所谓华阳洞者，以其乃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华山之阳</a:t>
            </a:r>
            <a:r>
              <a:rPr lang="zh-CN" altLang="en-US" sz="2800">
                <a:latin typeface="隶书" charset="-122"/>
                <a:ea typeface="隶书" charset="-122"/>
              </a:rPr>
              <a:t>名之也。” </a:t>
            </a:r>
            <a:endParaRPr lang="zh-CN" altLang="en-US" sz="2800">
              <a:latin typeface="隶书" charset="-122"/>
              <a:ea typeface="隶书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8、四渎：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指长江、黄河、淮河、济水。 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9、大泽：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云梦泽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，在今湖北省长江南北，本为两泽，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江北为云，江南为泽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。后来淤为陆地，今洪湖等是其遗迹。</a:t>
            </a:r>
            <a:r>
              <a:rPr lang="zh-CN" altLang="en-US" sz="2800">
                <a:latin typeface="隶书" charset="-122"/>
                <a:ea typeface="隶书" charset="-122"/>
              </a:rPr>
              <a:t>《望洞庭湖赠张丞相》：“气蒸云梦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泽</a:t>
            </a:r>
            <a:r>
              <a:rPr lang="zh-CN" altLang="en-US" sz="2800">
                <a:latin typeface="隶书" charset="-122"/>
                <a:ea typeface="隶书" charset="-122"/>
              </a:rPr>
              <a:t>， 波撼岳阳城。”</a:t>
            </a:r>
            <a:endParaRPr lang="zh-CN" altLang="en-US" sz="2800">
              <a:latin typeface="隶书" charset="-122"/>
              <a:ea typeface="隶书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10、五湖：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一般指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具区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(又名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震泽，今太湖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洮滆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(即太湖附近的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洮湖和滆湖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澎蠡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(今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鄱阳湖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青草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(在</a:t>
            </a:r>
            <a:r>
              <a:rPr lang="zh-CN" altLang="en-US" sz="28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洞庭湖东南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洞庭湖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r>
              <a:rPr lang="zh-CN" altLang="en-US" sz="2800">
                <a:latin typeface="隶书" charset="-122"/>
                <a:ea typeface="隶书" charset="-122"/>
              </a:rPr>
              <a:t>《滕王阁序》：襟三江而带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五湖</a:t>
            </a:r>
            <a:r>
              <a:rPr lang="zh-CN" altLang="en-US" sz="2800">
                <a:latin typeface="隶书" charset="-122"/>
                <a:ea typeface="隶书" charset="-122"/>
              </a:rPr>
              <a:t>。</a:t>
            </a:r>
            <a:endParaRPr lang="zh-CN" altLang="en-US" sz="28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/>
        </p:nvSpPr>
        <p:spPr>
          <a:xfrm>
            <a:off x="654050" y="866775"/>
            <a:ext cx="2176463" cy="644525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方正粗黑宋简体" charset="-122"/>
                <a:ea typeface="方正粗黑宋简体" charset="-122"/>
              </a:rPr>
              <a:t>知识卡片</a:t>
            </a:r>
            <a:endParaRPr lang="zh-CN" altLang="en-US" sz="3600">
              <a:latin typeface="方正粗黑宋简体" charset="-122"/>
              <a:ea typeface="方正粗黑宋简体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654050" y="1708150"/>
          <a:ext cx="7451725" cy="3941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1575"/>
                <a:gridCol w="6280150"/>
              </a:tblGrid>
              <a:tr h="8578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三山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蓬莱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（蓬壶）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、方丈山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（方壶）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、瀛洲</a:t>
                      </a: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（瀛壶）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三座仙山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578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五岳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东岳泰山   西岳华山   中岳嵩山   南岳衡山   北岳恒山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578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五湖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洞庭湖，鄱阳湖，太湖，巢湖，洪泽湖。　　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（也有指彭蠡、洞庭湖、巢湖、太湖、鉴湖。）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endParaRPr lang="zh-CN" altLang="en-US"/>
                    </a:p>
                  </a:txBody>
                  <a:tcPr/>
                </a:tc>
              </a:tr>
              <a:tr h="510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四渎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长江、黄河、淮河、济水。</a:t>
                      </a:r>
                      <a:endParaRPr lang="zh-CN" altLang="en-US"/>
                    </a:p>
                  </a:txBody>
                  <a:tcPr/>
                </a:tc>
              </a:tr>
              <a:tr h="8578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阴阳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just"/>
                      <a:r>
                        <a:rPr lang="en-US" altLang="zh-CN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阴：山北水南，阳光不易照到之处；</a:t>
                      </a:r>
                      <a:endParaRPr lang="zh-CN" altLang="en-US" sz="1800" b="1" dirty="0"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 algn="just"/>
                      <a:r>
                        <a:rPr lang="zh-CN" altLang="en-US" sz="1800" b="1" dirty="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 阳：山南水北。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"/>
          <p:cNvSpPr txBox="1"/>
          <p:nvPr/>
        </p:nvSpPr>
        <p:spPr>
          <a:xfrm>
            <a:off x="771525" y="649288"/>
            <a:ext cx="3513138" cy="646112"/>
          </a:xfrm>
          <a:prstGeom prst="rect">
            <a:avLst/>
          </a:prstGeom>
          <a:solidFill>
            <a:srgbClr val="C2D6D6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五、其他类整合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060450" y="1700213"/>
          <a:ext cx="6708775" cy="3192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6470"/>
                <a:gridCol w="2236470"/>
                <a:gridCol w="2236470"/>
              </a:tblGrid>
              <a:tr h="8534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4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都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4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鄙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4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邑</a:t>
                      </a:r>
                      <a:endParaRPr lang="zh-CN" altLang="en-US" sz="4400"/>
                    </a:p>
                  </a:txBody>
                  <a:tcPr/>
                </a:tc>
              </a:tr>
              <a:tr h="23393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周时</a:t>
                      </a:r>
                      <a:r>
                        <a:rPr lang="zh-CN" altLang="en-US" sz="24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四县为都</a:t>
                      </a:r>
                      <a:r>
                        <a:rPr lang="zh-CN" altLang="en-US" sz="240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，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夏</a:t>
                      </a:r>
                      <a:r>
                        <a:rPr lang="zh-CN" altLang="en-US" sz="24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制十为都</a:t>
                      </a:r>
                      <a:r>
                        <a:rPr lang="zh-CN" altLang="en-US" sz="240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；</a:t>
                      </a:r>
                      <a:r>
                        <a:rPr lang="zh-CN" altLang="en-US" sz="2400">
                          <a:solidFill>
                            <a:srgbClr val="00CC66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“都”也指京都。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鄙</a:t>
                      </a:r>
                      <a:r>
                        <a:rPr lang="zh-CN" altLang="en-US" sz="24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是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周代</a:t>
                      </a:r>
                      <a:r>
                        <a:rPr lang="zh-CN" altLang="en-US" sz="24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地方组织之一，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五百家</a:t>
                      </a:r>
                      <a:r>
                        <a:rPr lang="zh-CN" altLang="en-US" sz="24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为鄙</a:t>
                      </a:r>
                      <a:r>
                        <a:rPr lang="zh-CN" altLang="en-US" sz="240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，</a:t>
                      </a:r>
                      <a:r>
                        <a:rPr lang="zh-CN" altLang="en-US" sz="2400">
                          <a:solidFill>
                            <a:srgbClr val="00CC66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也指小邑</a:t>
                      </a:r>
                      <a:r>
                        <a:rPr lang="zh-CN" altLang="en-US" sz="240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，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00CC66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指小邑</a:t>
                      </a:r>
                      <a:r>
                        <a:rPr lang="zh-CN" altLang="en-US" sz="2400"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，</a:t>
                      </a:r>
                      <a:r>
                        <a:rPr lang="zh-CN" altLang="en-US" sz="2400">
                          <a:solidFill>
                            <a:srgbClr val="3333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又指边远地方。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WordArt 2"/>
          <p:cNvSpPr>
            <a:spLocks noTextEdit="1"/>
          </p:cNvSpPr>
          <p:nvPr/>
        </p:nvSpPr>
        <p:spPr>
          <a:xfrm>
            <a:off x="1371600" y="381000"/>
            <a:ext cx="6705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古代文化常识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4" name="Rectangle 4"/>
          <p:cNvSpPr/>
          <p:nvPr/>
        </p:nvSpPr>
        <p:spPr>
          <a:xfrm>
            <a:off x="1066800" y="5791200"/>
            <a:ext cx="8985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官 名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Rectangle 5"/>
          <p:cNvSpPr/>
          <p:nvPr/>
        </p:nvSpPr>
        <p:spPr>
          <a:xfrm>
            <a:off x="1042988" y="2924175"/>
            <a:ext cx="21177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纪 年岁时历法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6" name="Rectangle 7"/>
          <p:cNvSpPr/>
          <p:nvPr/>
        </p:nvSpPr>
        <p:spPr>
          <a:xfrm>
            <a:off x="1042988" y="3860800"/>
            <a:ext cx="29559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古代节日及有关习俗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Rectangle 8"/>
          <p:cNvSpPr/>
          <p:nvPr/>
        </p:nvSpPr>
        <p:spPr>
          <a:xfrm>
            <a:off x="4340225" y="2009775"/>
            <a:ext cx="14319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礼仪习俗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8" name="Rectangle 9"/>
          <p:cNvSpPr/>
          <p:nvPr/>
        </p:nvSpPr>
        <p:spPr>
          <a:xfrm>
            <a:off x="6248400" y="1524000"/>
            <a:ext cx="18891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．年龄称谓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Rectangle 10"/>
          <p:cNvSpPr/>
          <p:nvPr/>
        </p:nvSpPr>
        <p:spPr>
          <a:xfrm>
            <a:off x="6248400" y="2095500"/>
            <a:ext cx="14319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２．避讳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0" name="Rectangle 11"/>
          <p:cNvSpPr/>
          <p:nvPr/>
        </p:nvSpPr>
        <p:spPr>
          <a:xfrm>
            <a:off x="6248400" y="2667000"/>
            <a:ext cx="20415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３．谦辞敬辞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1" name="Rectangle 12"/>
          <p:cNvSpPr/>
          <p:nvPr/>
        </p:nvSpPr>
        <p:spPr>
          <a:xfrm>
            <a:off x="4572000" y="5181600"/>
            <a:ext cx="14319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科举职官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2" name="Rectangle 13"/>
          <p:cNvSpPr/>
          <p:nvPr/>
        </p:nvSpPr>
        <p:spPr>
          <a:xfrm>
            <a:off x="1042988" y="4868863"/>
            <a:ext cx="14319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姓名字号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3" name="Rectangle 14"/>
          <p:cNvSpPr/>
          <p:nvPr/>
        </p:nvSpPr>
        <p:spPr>
          <a:xfrm>
            <a:off x="4572000" y="3200400"/>
            <a:ext cx="20415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古代年龄称谓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4" name="Rectangle 15"/>
          <p:cNvSpPr/>
          <p:nvPr/>
        </p:nvSpPr>
        <p:spPr>
          <a:xfrm>
            <a:off x="4572000" y="3886200"/>
            <a:ext cx="14319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文化典籍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5" name="Rectangle 16"/>
          <p:cNvSpPr/>
          <p:nvPr/>
        </p:nvSpPr>
        <p:spPr>
          <a:xfrm>
            <a:off x="4572000" y="5791200"/>
            <a:ext cx="14319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九卿三公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6" name="Rectangle 17"/>
          <p:cNvSpPr/>
          <p:nvPr/>
        </p:nvSpPr>
        <p:spPr>
          <a:xfrm>
            <a:off x="4572000" y="4495800"/>
            <a:ext cx="2651125" cy="4857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古诗文集命名例谈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7" name="AutoShape 18"/>
          <p:cNvSpPr/>
          <p:nvPr/>
        </p:nvSpPr>
        <p:spPr>
          <a:xfrm>
            <a:off x="5772150" y="1524000"/>
            <a:ext cx="304800" cy="1600200"/>
          </a:xfrm>
          <a:prstGeom prst="leftBrace">
            <a:avLst>
              <a:gd name="adj1" fmla="val 43750"/>
              <a:gd name="adj2" fmla="val 49306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8" name="Rectangle 19"/>
          <p:cNvSpPr/>
          <p:nvPr/>
        </p:nvSpPr>
        <p:spPr>
          <a:xfrm>
            <a:off x="1042988" y="2133600"/>
            <a:ext cx="2014537" cy="460375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天文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地理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山川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879475" y="1423988"/>
            <a:ext cx="1625600" cy="644525"/>
          </a:xfrm>
          <a:prstGeom prst="rect">
            <a:avLst/>
          </a:prstGeom>
          <a:solidFill>
            <a:srgbClr val="E0EBEB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方正粗黑宋简体" charset="-122"/>
                <a:ea typeface="方正粗黑宋简体" charset="-122"/>
              </a:rPr>
              <a:t>作业</a:t>
            </a:r>
            <a:endParaRPr lang="zh-CN" altLang="en-US" sz="360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771525" y="2692400"/>
            <a:ext cx="7388225" cy="2676525"/>
          </a:xfrm>
          <a:prstGeom prst="rect">
            <a:avLst/>
          </a:prstGeom>
          <a:solidFill>
            <a:srgbClr val="E0EBEB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隶书" charset="-122"/>
                <a:ea typeface="隶书" charset="-122"/>
              </a:rPr>
              <a:t>1</a:t>
            </a:r>
            <a:r>
              <a:rPr lang="zh-CN" altLang="en-US" sz="2800">
                <a:latin typeface="隶书" charset="-122"/>
                <a:ea typeface="隶书" charset="-122"/>
              </a:rPr>
              <a:t>、整理专题四地理知识的相关笔记。</a:t>
            </a:r>
            <a:r>
              <a:rPr lang="zh-CN" altLang="en-US" sz="2800">
                <a:solidFill>
                  <a:srgbClr val="3333FF"/>
                </a:solidFill>
                <a:latin typeface="隶书" charset="-122"/>
                <a:ea typeface="隶书" charset="-122"/>
              </a:rPr>
              <a:t>要求：注意条理，内容充实，方便复习背诵。</a:t>
            </a:r>
            <a:endParaRPr lang="zh-CN" altLang="en-US" sz="2800">
              <a:solidFill>
                <a:srgbClr val="3333FF"/>
              </a:solidFill>
              <a:latin typeface="隶书" charset="-122"/>
              <a:ea typeface="隶书" charset="-122"/>
            </a:endParaRPr>
          </a:p>
          <a:p>
            <a:r>
              <a:rPr lang="en-US" altLang="zh-CN" sz="2800">
                <a:latin typeface="隶书" charset="-122"/>
                <a:ea typeface="隶书" charset="-122"/>
              </a:rPr>
              <a:t>2</a:t>
            </a:r>
            <a:r>
              <a:rPr lang="zh-CN" altLang="en-US" sz="2800">
                <a:latin typeface="隶书" charset="-122"/>
                <a:ea typeface="隶书" charset="-122"/>
              </a:rPr>
              <a:t>、完成《古代文化常识训练题四》，</a:t>
            </a:r>
            <a:r>
              <a:rPr lang="zh-CN" altLang="en-US" sz="2800">
                <a:solidFill>
                  <a:srgbClr val="3333FF"/>
                </a:solidFill>
                <a:latin typeface="隶书" charset="-122"/>
                <a:ea typeface="隶书" charset="-122"/>
              </a:rPr>
              <a:t>测试自己的掌握情况。</a:t>
            </a:r>
            <a:endParaRPr lang="zh-CN" altLang="en-US" sz="2800">
              <a:latin typeface="隶书" charset="-122"/>
              <a:ea typeface="隶书" charset="-122"/>
            </a:endParaRPr>
          </a:p>
          <a:p>
            <a:r>
              <a:rPr lang="en-US" altLang="zh-CN" sz="2800">
                <a:latin typeface="隶书" charset="-122"/>
                <a:ea typeface="隶书" charset="-122"/>
              </a:rPr>
              <a:t>3</a:t>
            </a:r>
            <a:r>
              <a:rPr lang="zh-CN" altLang="en-US" sz="2800">
                <a:latin typeface="隶书" charset="-122"/>
                <a:ea typeface="隶书" charset="-122"/>
              </a:rPr>
              <a:t>、早读课背诵该专题的相关笔记和小黄书相关内容</a:t>
            </a:r>
            <a:r>
              <a:rPr lang="zh-CN" altLang="en-US" sz="2800">
                <a:solidFill>
                  <a:srgbClr val="3333FF"/>
                </a:solidFill>
                <a:latin typeface="隶书" charset="-122"/>
                <a:ea typeface="隶书" charset="-122"/>
              </a:rPr>
              <a:t>，确保扎实掌握。</a:t>
            </a:r>
            <a:endParaRPr lang="zh-CN" altLang="en-US" sz="2800">
              <a:solidFill>
                <a:srgbClr val="3333FF"/>
              </a:solidFill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WordArt 2"/>
          <p:cNvSpPr>
            <a:spLocks noTextEdit="1"/>
          </p:cNvSpPr>
          <p:nvPr/>
        </p:nvSpPr>
        <p:spPr>
          <a:xfrm>
            <a:off x="827088" y="3048000"/>
            <a:ext cx="3922712" cy="1287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/>
            <a:r>
              <a:rPr lang="zh-CN" altLang="en-US" sz="4000" b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地理常识</a:t>
            </a:r>
            <a:endParaRPr lang="zh-CN" altLang="en-US" sz="4000" b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11838" y="1830388"/>
            <a:ext cx="2144713" cy="6445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fontAlgn="base"/>
            <a:r>
              <a:rPr lang="en-US" altLang="zh-CN" sz="3600" strike="noStrike" noProof="1">
                <a:solidFill>
                  <a:schemeClr val="tx1"/>
                </a:solidFill>
                <a:latin typeface="隶书" charset="-122"/>
                <a:ea typeface="隶书" charset="-122"/>
              </a:rPr>
              <a:t>1.</a:t>
            </a:r>
            <a:r>
              <a:rPr lang="zh-CN" altLang="en-US" sz="3600" strike="noStrike" noProof="1">
                <a:solidFill>
                  <a:schemeClr val="tx1"/>
                </a:solidFill>
                <a:latin typeface="隶书" charset="-122"/>
                <a:ea typeface="隶书" charset="-122"/>
              </a:rPr>
              <a:t>地区名</a:t>
            </a:r>
            <a:endParaRPr lang="zh-CN" altLang="en-US" sz="3600" strike="noStrike" noProof="1">
              <a:solidFill>
                <a:schemeClr val="tx1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72150" y="2749550"/>
            <a:ext cx="2184400" cy="582613"/>
          </a:xfrm>
          <a:prstGeom prst="rect">
            <a:avLst/>
          </a:prstGeom>
          <a:solidFill>
            <a:srgbClr val="A3C2C2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隶书" charset="-122"/>
                <a:ea typeface="隶书" charset="-122"/>
              </a:rPr>
              <a:t>2.</a:t>
            </a:r>
            <a:r>
              <a:rPr lang="zh-CN" altLang="en-US" sz="3200">
                <a:latin typeface="隶书" charset="-122"/>
                <a:ea typeface="隶书" charset="-122"/>
              </a:rPr>
              <a:t>政区名</a:t>
            </a:r>
            <a:endParaRPr lang="zh-CN" altLang="en-US" sz="3200">
              <a:latin typeface="隶书" charset="-122"/>
              <a:ea typeface="隶书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24538" y="3606800"/>
            <a:ext cx="2132012" cy="584200"/>
          </a:xfrm>
          <a:prstGeom prst="rect">
            <a:avLst/>
          </a:prstGeom>
          <a:solidFill>
            <a:srgbClr val="A3C2C2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隶书" charset="-122"/>
                <a:ea typeface="隶书" charset="-122"/>
              </a:rPr>
              <a:t>3.</a:t>
            </a:r>
            <a:r>
              <a:rPr lang="zh-CN" altLang="en-US" sz="3200">
                <a:latin typeface="隶书" charset="-122"/>
                <a:ea typeface="隶书" charset="-122"/>
              </a:rPr>
              <a:t>城市名</a:t>
            </a:r>
            <a:endParaRPr lang="zh-CN" altLang="en-US" sz="3200">
              <a:latin typeface="隶书" charset="-122"/>
              <a:ea typeface="隶书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2150" y="4549775"/>
            <a:ext cx="2627313" cy="584200"/>
          </a:xfrm>
          <a:prstGeom prst="rect">
            <a:avLst/>
          </a:prstGeom>
          <a:solidFill>
            <a:srgbClr val="A3C2C2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隶书" charset="-122"/>
                <a:ea typeface="隶书" charset="-122"/>
              </a:rPr>
              <a:t>4.</a:t>
            </a:r>
            <a:r>
              <a:rPr lang="zh-CN" altLang="en-US" sz="3200">
                <a:latin typeface="隶书" charset="-122"/>
                <a:ea typeface="隶书" charset="-122"/>
              </a:rPr>
              <a:t>山川关隘名</a:t>
            </a:r>
            <a:endParaRPr lang="zh-CN" altLang="en-US" sz="32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823913" y="449263"/>
            <a:ext cx="3259137" cy="768350"/>
          </a:xfrm>
          <a:prstGeom prst="rect">
            <a:avLst/>
          </a:prstGeom>
          <a:solidFill>
            <a:srgbClr val="E0EBEB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一、地区名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3594" y="1657350"/>
            <a:ext cx="7144386" cy="483106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1、江东或江左：</a:t>
            </a:r>
            <a:r>
              <a:rPr lang="zh-CN" altLang="en-US" sz="2800" b="1" noProof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江”指长江，即今之江南，指长江下游江苏南部一带。</a:t>
            </a:r>
            <a:r>
              <a:rPr lang="zh-CN" altLang="en-US" sz="2800" noProof="1">
                <a:latin typeface="隶书" charset="-122"/>
                <a:ea typeface="隶书" charset="-122"/>
                <a:cs typeface="+mn-cs"/>
              </a:rPr>
              <a:t>例如：至今思项羽，不肯过</a:t>
            </a:r>
            <a:r>
              <a:rPr lang="zh-CN" altLang="en-US" sz="2800" noProof="1">
                <a:solidFill>
                  <a:srgbClr val="00CC66"/>
                </a:solidFill>
                <a:latin typeface="隶书" charset="-122"/>
                <a:ea typeface="隶书" charset="-122"/>
                <a:cs typeface="+mn-cs"/>
              </a:rPr>
              <a:t>江东</a:t>
            </a:r>
            <a:r>
              <a:rPr lang="zh-CN" altLang="en-US" sz="2800" noProof="1">
                <a:latin typeface="隶书" charset="-122"/>
                <a:ea typeface="隶书" charset="-122"/>
                <a:cs typeface="+mn-cs"/>
              </a:rPr>
              <a:t>。（《咏项羽》）</a:t>
            </a:r>
            <a:endParaRPr lang="zh-CN" altLang="en-US" sz="2800" noProof="1">
              <a:latin typeface="隶书" charset="-122"/>
              <a:ea typeface="隶书" charset="-122"/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江西或江右</a:t>
            </a:r>
            <a:r>
              <a:rPr lang="zh-CN" altLang="en-US" sz="2800" b="1" noProof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指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长江下游</a:t>
            </a:r>
            <a:r>
              <a:rPr lang="zh-CN" altLang="en-US" sz="2800" b="1" noProof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现在安徽省中部地区。</a:t>
            </a:r>
            <a:r>
              <a:rPr lang="zh-CN" altLang="en-US" sz="2800" b="1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这是由于长江流到今九江后折向东北，因此以这段江为界，来区分东西或左右。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江西即今湖广江西之地</a:t>
            </a:r>
            <a:r>
              <a:rPr lang="zh-CN" altLang="en-US" sz="2800" b="1" noProof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，泛指</a:t>
            </a:r>
            <a:r>
              <a:rPr lang="zh-CN" altLang="en-US" sz="2800" b="1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除今江苏浙江以外的江南地区。</a:t>
            </a:r>
            <a:endParaRPr lang="zh-CN" altLang="en-US" sz="2800" noProof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2、江表：</a:t>
            </a:r>
            <a:r>
              <a:rPr lang="zh-CN" altLang="en-US"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800" b="1" noProof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指长江以南的地区。</a:t>
            </a:r>
            <a:r>
              <a:rPr lang="zh-CN" altLang="en-US" sz="2800" noProof="1">
                <a:latin typeface="隶书" charset="-122"/>
                <a:ea typeface="隶书" charset="-122"/>
                <a:cs typeface="隶书" charset="-122"/>
              </a:rPr>
              <a:t>例如：</a:t>
            </a:r>
            <a:r>
              <a:rPr lang="zh-CN" altLang="en-US" sz="2800" noProof="1">
                <a:solidFill>
                  <a:srgbClr val="00CC66"/>
                </a:solidFill>
                <a:latin typeface="隶书" charset="-122"/>
                <a:ea typeface="隶书" charset="-122"/>
                <a:cs typeface="隶书" charset="-122"/>
              </a:rPr>
              <a:t>江表</a:t>
            </a:r>
            <a:r>
              <a:rPr lang="zh-CN" altLang="en-US" sz="2800" noProof="1">
                <a:latin typeface="隶书" charset="-122"/>
                <a:ea typeface="隶书" charset="-122"/>
                <a:cs typeface="隶书" charset="-122"/>
              </a:rPr>
              <a:t>英豪咸归附之。(《赤壁之战》)   </a:t>
            </a:r>
            <a:endParaRPr lang="zh-CN" altLang="en-US" sz="2800" noProof="1">
              <a:latin typeface="隶书" charset="-122"/>
              <a:ea typeface="隶书" charset="-122"/>
              <a:cs typeface="隶书" charset="-122"/>
            </a:endParaRPr>
          </a:p>
          <a:p>
            <a:endParaRPr lang="zh-CN" altLang="en-US" sz="2800" noProof="1">
              <a:latin typeface="隶书" charset="-122"/>
              <a:ea typeface="隶书" charset="-122"/>
              <a:cs typeface="隶书" charset="-122"/>
            </a:endParaRPr>
          </a:p>
        </p:txBody>
      </p:sp>
      <p:sp>
        <p:nvSpPr>
          <p:cNvPr id="10243" name="文本框 3"/>
          <p:cNvSpPr txBox="1"/>
          <p:nvPr/>
        </p:nvSpPr>
        <p:spPr>
          <a:xfrm>
            <a:off x="4641850" y="541338"/>
            <a:ext cx="3065463" cy="584200"/>
          </a:xfrm>
          <a:prstGeom prst="rect">
            <a:avLst/>
          </a:prstGeom>
          <a:solidFill>
            <a:srgbClr val="E0EBEB"/>
          </a:solidFill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18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个高频考点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1085850" y="547688"/>
            <a:ext cx="6761163" cy="5262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3、江南： 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长江以南的总称，所指区域因时而异。唐朝贞观元年</a:t>
            </a:r>
            <a:r>
              <a:rPr lang="zh-CN" altLang="en-US" sz="240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（627年），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设立江南道，范围包括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长江中下游地区的江西、湖南、湖北长江以南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部分。</a:t>
            </a:r>
            <a:r>
              <a:rPr lang="zh-CN" altLang="en-US" sz="2400">
                <a:latin typeface="隶书" charset="-122"/>
                <a:ea typeface="隶书" charset="-122"/>
              </a:rPr>
              <a:t>白居易词云：“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江南</a:t>
            </a:r>
            <a:r>
              <a:rPr lang="zh-CN" altLang="en-US" sz="2400">
                <a:latin typeface="隶书" charset="-122"/>
                <a:ea typeface="隶书" charset="-122"/>
              </a:rPr>
              <a:t>好，风景旧曾谙。”宋朝改道为路，江南路包括江西全境与皖南部分地区，分江南东路与西路。王安石诗云:“春风又绿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江南</a:t>
            </a:r>
            <a:r>
              <a:rPr lang="zh-CN" altLang="en-US" sz="2400">
                <a:latin typeface="隶书" charset="-122"/>
                <a:ea typeface="隶书" charset="-122"/>
              </a:rPr>
              <a:t>岸，明月何时照我还。”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、河北河南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： </a:t>
            </a:r>
            <a:r>
              <a:rPr lang="zh-CN" altLang="en-US" sz="24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指黄河以北和黄河以南的地区。</a:t>
            </a:r>
            <a:r>
              <a:rPr lang="zh-CN" altLang="en-US" sz="2400">
                <a:latin typeface="隶书" charset="-122"/>
                <a:ea typeface="隶书" charset="-122"/>
              </a:rPr>
              <a:t>例如:将军战河北，臣战河南。(《鸿门宴》)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、西河：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又称河西，黄河以西的地区。</a:t>
            </a:r>
            <a:r>
              <a:rPr lang="zh-CN" altLang="en-US" sz="2400">
                <a:latin typeface="隶书" charset="-122"/>
                <a:ea typeface="隶书" charset="-122"/>
              </a:rPr>
              <a:t>如《廉颇蔺相如列传》:“会于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西河</a:t>
            </a:r>
            <a:r>
              <a:rPr lang="zh-CN" altLang="en-US" sz="2400">
                <a:latin typeface="隶书" charset="-122"/>
                <a:ea typeface="隶书" charset="-122"/>
              </a:rPr>
              <a:t>外渑池。”《过秦论》：“于是秦人拱手而取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西河</a:t>
            </a:r>
            <a:r>
              <a:rPr lang="zh-CN" altLang="en-US" sz="2400">
                <a:latin typeface="隶书" charset="-122"/>
                <a:ea typeface="隶书" charset="-122"/>
              </a:rPr>
              <a:t>之外。”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、淮左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淮水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东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面。</a:t>
            </a:r>
            <a:r>
              <a:rPr lang="zh-CN" altLang="en-US" sz="2400">
                <a:latin typeface="隶书" charset="-122"/>
                <a:ea typeface="隶书" charset="-122"/>
              </a:rPr>
              <a:t>《扬州慢》“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淮左</a:t>
            </a:r>
            <a:r>
              <a:rPr lang="zh-CN" altLang="en-US" sz="2400">
                <a:latin typeface="隶书" charset="-122"/>
                <a:ea typeface="隶书" charset="-122"/>
              </a:rPr>
              <a:t>名都，竹西佳处”，</a:t>
            </a:r>
            <a:r>
              <a:rPr lang="zh-CN" altLang="en-US" sz="2400" u="sng">
                <a:latin typeface="隶书" charset="-122"/>
                <a:ea typeface="隶书" charset="-122"/>
              </a:rPr>
              <a:t>扬州在淮水东面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682625" y="304800"/>
            <a:ext cx="6823075" cy="624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、山东：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0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指崤(xiáo)山以东的地区。</a:t>
            </a:r>
            <a:r>
              <a:rPr lang="zh-CN" altLang="en-US" sz="2000">
                <a:latin typeface="隶书" charset="-122"/>
                <a:ea typeface="隶书" charset="-122"/>
              </a:rPr>
              <a:t>例如:沛公居</a:t>
            </a:r>
            <a:r>
              <a:rPr lang="zh-CN" altLang="en-US" sz="2000">
                <a:solidFill>
                  <a:srgbClr val="00CC66"/>
                </a:solidFill>
                <a:latin typeface="隶书" charset="-122"/>
                <a:ea typeface="隶书" charset="-122"/>
              </a:rPr>
              <a:t>山东</a:t>
            </a:r>
            <a:r>
              <a:rPr lang="zh-CN" altLang="en-US" sz="2000">
                <a:latin typeface="隶书" charset="-122"/>
                <a:ea typeface="隶书" charset="-122"/>
              </a:rPr>
              <a:t>时，贪于财货，好美姬。(《鸿门宴》)</a:t>
            </a:r>
            <a:endParaRPr lang="zh-CN" altLang="en-US" sz="2000">
              <a:latin typeface="隶书" charset="-122"/>
              <a:ea typeface="隶书" charset="-122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、关中：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所指范围不一，古人习惯上将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函谷关以西地区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称为关中。（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地区名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，范围较大，包括现在的巴蜀、汉中等地区）</a:t>
            </a:r>
            <a:r>
              <a:rPr lang="zh-CN" altLang="en-US" sz="2000">
                <a:latin typeface="隶书" charset="-122"/>
                <a:ea typeface="隶书" charset="-122"/>
              </a:rPr>
              <a:t>例如：自以为</a:t>
            </a:r>
            <a:r>
              <a:rPr lang="zh-CN" altLang="en-US" sz="2000">
                <a:solidFill>
                  <a:srgbClr val="00CC66"/>
                </a:solidFill>
                <a:latin typeface="隶书" charset="-122"/>
                <a:ea typeface="隶书" charset="-122"/>
              </a:rPr>
              <a:t>关中</a:t>
            </a:r>
            <a:r>
              <a:rPr lang="zh-CN" altLang="en-US" sz="2000">
                <a:latin typeface="隶书" charset="-122"/>
                <a:ea typeface="隶书" charset="-122"/>
              </a:rPr>
              <a:t>之固，金城千里，子孙帝王万世之业也。(《过秦论》) </a:t>
            </a:r>
            <a:endParaRPr lang="zh-CN" altLang="en-US" sz="2000">
              <a:latin typeface="隶书" charset="-122"/>
              <a:ea typeface="隶书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隶书" charset="-122"/>
                <a:ea typeface="隶书" charset="-122"/>
              </a:rPr>
              <a:t>“关”指古代的函谷关，</a:t>
            </a:r>
            <a:r>
              <a:rPr lang="zh-CN" altLang="en-US" sz="2000">
                <a:solidFill>
                  <a:srgbClr val="3333FF"/>
                </a:solidFill>
                <a:latin typeface="隶书" charset="-122"/>
                <a:ea typeface="隶书" charset="-122"/>
              </a:rPr>
              <a:t>以东为关东，以西为关西。</a:t>
            </a:r>
            <a:r>
              <a:rPr lang="zh-CN" altLang="en-US" sz="2000">
                <a:solidFill>
                  <a:srgbClr val="FF0000"/>
                </a:solidFill>
                <a:latin typeface="隶书" charset="-122"/>
                <a:ea typeface="隶书" charset="-122"/>
              </a:rPr>
              <a:t>关中则与函谷关的变迁有关。</a:t>
            </a:r>
            <a:r>
              <a:rPr lang="zh-CN" altLang="en-US" sz="20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春秋战国及汉初，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函谷关在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今河南灵宝县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0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汉武帝时改在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河南新安县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0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东汉末年又改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在现在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陕西的潼关县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0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现代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，人们习惯上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认为陇以东至黄河西岸、秦岭以北的泾渭流域作为关中地区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9、关外：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 不同时期有不同的说法：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秦、西汉</a:t>
            </a:r>
            <a:r>
              <a:rPr lang="zh-CN" altLang="en-US" sz="20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是定都陕西的王朝，称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函谷关或潼关以东地区</a:t>
            </a:r>
            <a:r>
              <a:rPr lang="zh-CN" altLang="en-US" sz="20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为“关外”。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唐初开始，</a:t>
            </a:r>
            <a:r>
              <a:rPr lang="zh-CN" altLang="en-US" sz="20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指山西雁门关以外的漠北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之地。明清称东北三省，</a:t>
            </a:r>
            <a:r>
              <a:rPr lang="zh-CN" altLang="en-US" sz="20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即辽宁、吉林、黑龙江三省为“关外”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因位于山海关以外而得名。</a:t>
            </a:r>
            <a:endParaRPr lang="zh-CN" altLang="en-US" sz="2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10、塞北：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00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塞指战国时期北方各国为了抵御北方游牧民旗的侵扰而分别修筑，后来由秦始皇连接起来的长城。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塞北即长城以北地区。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其北地区的自然条件比较差。</a:t>
            </a:r>
            <a:r>
              <a:rPr lang="zh-CN" altLang="en-US" sz="2000">
                <a:solidFill>
                  <a:srgbClr val="00CC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塞北亦称口北、口外，因长城关隘多称口，故名。</a:t>
            </a:r>
            <a:endParaRPr lang="zh-CN" altLang="en-US" sz="2000">
              <a:solidFill>
                <a:srgbClr val="00CC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塞外：</a:t>
            </a:r>
            <a:r>
              <a:rPr lang="zh-CN" altLang="en-US" sz="2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长城以北地区为塞外，又称塞北。</a:t>
            </a:r>
            <a:endParaRPr lang="zh-CN" altLang="en-US" sz="2000">
              <a:solidFill>
                <a:srgbClr val="00CC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238125" y="371475"/>
            <a:ext cx="8094663" cy="6369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、西域：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古代称我国新疆及其以西地区。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latin typeface="隶书" charset="-122"/>
                <a:ea typeface="隶书" charset="-122"/>
              </a:rPr>
              <a:t>雁荡山》：“按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西域</a:t>
            </a:r>
            <a:r>
              <a:rPr lang="zh-CN" altLang="en-US" sz="2400">
                <a:latin typeface="隶书" charset="-122"/>
                <a:ea typeface="隶书" charset="-122"/>
              </a:rPr>
              <a:t>书，阿罗汉诺矩罗居震旦东南大海际雁荡山芙蓉峰龙湫。” 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、岭峤：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五岭的别称，指越城、都庞、萌渚、骑田、大庾等五岭。</a:t>
            </a:r>
            <a:endParaRPr lang="zh-CN" altLang="en-US" sz="24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岭南，五岭以南，也称岭外，领表。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原是</a:t>
            </a:r>
            <a:r>
              <a:rPr lang="zh-CN" altLang="en-US" sz="2400">
                <a:solidFill>
                  <a:srgbClr val="0000CC"/>
                </a:solidFill>
                <a:latin typeface="隶书" charset="-122"/>
                <a:ea typeface="隶书" charset="-122"/>
              </a:rPr>
              <a:t>唐代行政区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岭南道之名，指中</a:t>
            </a:r>
            <a:r>
              <a:rPr lang="zh-CN" altLang="en-US" sz="2400">
                <a:solidFill>
                  <a:srgbClr val="0000CC"/>
                </a:solidFill>
                <a:latin typeface="隶书" charset="-122"/>
                <a:ea typeface="隶书" charset="-122"/>
              </a:rPr>
              <a:t>国南岭之南的地区，相当于现在广东、广西、海南全境及曾经属于中国皇朝统治的越南红河三角洲一带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后来分为岭南东道和岭南西道，是广东、广西分治的开始。</a:t>
            </a:r>
            <a:r>
              <a:rPr lang="zh-CN" altLang="en-US" sz="2400">
                <a:solidFill>
                  <a:srgbClr val="0000CC"/>
                </a:solidFill>
                <a:latin typeface="隶书" charset="-122"/>
                <a:ea typeface="隶书" charset="-122"/>
              </a:rPr>
              <a:t>五代时期，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越南独立而分离出去。</a:t>
            </a:r>
            <a:r>
              <a:rPr lang="zh-CN" altLang="en-US" sz="2400">
                <a:solidFill>
                  <a:srgbClr val="0000CC"/>
                </a:solidFill>
                <a:latin typeface="隶书" charset="-122"/>
                <a:ea typeface="隶书" charset="-122"/>
              </a:rPr>
              <a:t>宋代淳化四年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（993年）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岭南道之名改为广南路。</a:t>
            </a:r>
            <a:r>
              <a:rPr lang="zh-CN" altLang="en-US" sz="2400">
                <a:latin typeface="隶书" charset="-122"/>
                <a:ea typeface="隶书" charset="-122"/>
              </a:rPr>
              <a:t>《惠州一绝》（苏轼）：“日啖荔枝三百颗，不辞长作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岭南</a:t>
            </a:r>
            <a:r>
              <a:rPr lang="zh-CN" altLang="en-US" sz="2400">
                <a:latin typeface="隶书" charset="-122"/>
                <a:ea typeface="隶书" charset="-122"/>
              </a:rPr>
              <a:t>人”。</a:t>
            </a:r>
            <a:endParaRPr lang="zh-CN" altLang="en-US" sz="2400">
              <a:latin typeface="隶书" charset="-122"/>
              <a:ea typeface="隶书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、朔漠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原指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北方的沙漠，也可单称“朔”，有时泛指北方。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latin typeface="隶书" charset="-122"/>
                <a:ea typeface="隶书" charset="-122"/>
              </a:rPr>
              <a:t>咏怀古迹（其三）》：“一去紫台连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朔漠</a:t>
            </a:r>
            <a:r>
              <a:rPr lang="zh-CN" altLang="en-US" sz="2400">
                <a:latin typeface="隶书" charset="-122"/>
                <a:ea typeface="隶书" charset="-122"/>
              </a:rPr>
              <a:t>，独留青冢向黄昏。”《木兰诗》：“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朔气</a:t>
            </a:r>
            <a:r>
              <a:rPr lang="zh-CN" altLang="en-US" sz="2400">
                <a:latin typeface="隶书" charset="-122"/>
                <a:ea typeface="隶书" charset="-122"/>
              </a:rPr>
              <a:t>传金柝，寒光照铁衣。”朔气指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北方的风。</a:t>
            </a:r>
            <a:r>
              <a:rPr lang="zh-CN" altLang="en-US" sz="2400">
                <a:latin typeface="隶书" charset="-122"/>
                <a:ea typeface="隶书" charset="-122"/>
              </a:rPr>
              <a:t>《林教头风雪山神庙》“仍旧迎着</a:t>
            </a:r>
            <a:r>
              <a:rPr lang="zh-CN" altLang="en-US" sz="2400">
                <a:solidFill>
                  <a:srgbClr val="00CC66"/>
                </a:solidFill>
                <a:latin typeface="隶书" charset="-122"/>
                <a:ea typeface="隶书" charset="-122"/>
              </a:rPr>
              <a:t>朔风</a:t>
            </a:r>
            <a:r>
              <a:rPr lang="zh-CN" altLang="en-US" sz="2400">
                <a:latin typeface="隶书" charset="-122"/>
                <a:ea typeface="隶书" charset="-122"/>
              </a:rPr>
              <a:t>回来”，指</a:t>
            </a:r>
            <a:r>
              <a:rPr lang="zh-CN" altLang="en-US" sz="2400">
                <a:solidFill>
                  <a:srgbClr val="FF0000"/>
                </a:solidFill>
                <a:latin typeface="隶书" charset="-122"/>
                <a:ea typeface="隶书" charset="-122"/>
              </a:rPr>
              <a:t>北风</a:t>
            </a:r>
            <a:r>
              <a:rPr lang="zh-CN" altLang="en-US" sz="2400">
                <a:latin typeface="隶书" charset="-122"/>
                <a:ea typeface="隶书" charset="-122"/>
              </a:rPr>
              <a:t>。 </a:t>
            </a:r>
            <a:endParaRPr lang="zh-CN" altLang="en-US" sz="2400"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336550" y="303213"/>
            <a:ext cx="7727950" cy="6124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、百越： 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又作百粤、诸越。古代越族居住在江浙闽粤各地，统称为百越。</a:t>
            </a:r>
            <a:r>
              <a:rPr lang="zh-CN" altLang="en-US" sz="2800">
                <a:solidFill>
                  <a:srgbClr val="FF0000"/>
                </a:solidFill>
                <a:latin typeface="隶书" charset="-122"/>
                <a:ea typeface="隶书" charset="-122"/>
              </a:rPr>
              <a:t>古文中常泛指南方地区。</a:t>
            </a:r>
            <a:r>
              <a:rPr lang="zh-CN" altLang="en-US" sz="2800">
                <a:latin typeface="隶书" charset="-122"/>
                <a:ea typeface="隶书" charset="-122"/>
              </a:rPr>
              <a:t>《过秦论》“南取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百越</a:t>
            </a:r>
            <a:r>
              <a:rPr lang="zh-CN" altLang="en-US" sz="2800">
                <a:latin typeface="隶书" charset="-122"/>
                <a:ea typeface="隶书" charset="-122"/>
              </a:rPr>
              <a:t>之地”。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、京畿：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国都及其附近的地区。</a:t>
            </a:r>
            <a:r>
              <a:rPr lang="zh-CN" altLang="en-US" sz="2800">
                <a:latin typeface="隶书" charset="-122"/>
                <a:ea typeface="隶书" charset="-122"/>
              </a:rPr>
              <a:t>《左忠毅公逸事》：“乡先辈左忠毅公视学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京畿</a:t>
            </a:r>
            <a:r>
              <a:rPr lang="zh-CN" altLang="en-US" sz="2800">
                <a:latin typeface="隶书" charset="-122"/>
                <a:ea typeface="隶书" charset="-122"/>
              </a:rPr>
              <a:t>。”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、三辅：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西汉时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本指治理京畿地区的三位官员，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后指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这三位官员管辖的地区。</a:t>
            </a:r>
            <a:r>
              <a:rPr lang="zh-CN" altLang="en-US" sz="2800">
                <a:latin typeface="隶书" charset="-122"/>
                <a:ea typeface="隶书" charset="-122"/>
              </a:rPr>
              <a:t>《张衡传》：“衡少善属文，游于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三辅</a:t>
            </a:r>
            <a:r>
              <a:rPr lang="zh-CN" altLang="en-US" sz="2800">
                <a:latin typeface="隶书" charset="-122"/>
                <a:ea typeface="隶书" charset="-122"/>
              </a:rPr>
              <a:t>。”</a:t>
            </a:r>
            <a:r>
              <a:rPr lang="zh-CN" altLang="en-US" sz="2800">
                <a:solidFill>
                  <a:srgbClr val="FF0000"/>
                </a:solidFill>
                <a:latin typeface="隶书" charset="-122"/>
                <a:ea typeface="隶书" charset="-122"/>
              </a:rPr>
              <a:t>隋唐以后简称“辅”。 </a:t>
            </a:r>
            <a:endParaRPr lang="zh-CN" altLang="en-US" sz="2800">
              <a:solidFill>
                <a:srgbClr val="FF0000"/>
              </a:solidFill>
              <a:latin typeface="隶书" charset="-122"/>
              <a:ea typeface="隶书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、三秦：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指潼关以西的关中地区。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项羽灭秦后曾将此地封给秦军三位降将，故得名。</a:t>
            </a:r>
            <a:r>
              <a:rPr lang="zh-CN" altLang="en-US" sz="2800">
                <a:latin typeface="隶书" charset="-122"/>
                <a:ea typeface="隶书" charset="-122"/>
              </a:rPr>
              <a:t>《送杜少府之任蜀州》：“城阙辅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三秦</a:t>
            </a:r>
            <a:r>
              <a:rPr lang="zh-CN" altLang="en-US" sz="2800">
                <a:latin typeface="隶书" charset="-122"/>
                <a:ea typeface="隶书" charset="-122"/>
              </a:rPr>
              <a:t>，风烟望</a:t>
            </a:r>
            <a:r>
              <a:rPr lang="zh-CN" altLang="en-US" sz="2800">
                <a:solidFill>
                  <a:srgbClr val="00CC66"/>
                </a:solidFill>
                <a:latin typeface="隶书" charset="-122"/>
                <a:ea typeface="隶书" charset="-122"/>
              </a:rPr>
              <a:t>五津</a:t>
            </a:r>
            <a:r>
              <a:rPr lang="zh-CN" altLang="en-US" sz="2800">
                <a:latin typeface="隶书" charset="-122"/>
                <a:ea typeface="隶书" charset="-122"/>
              </a:rPr>
              <a:t>。”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五津:</a:t>
            </a:r>
            <a:r>
              <a:rPr lang="zh-CN" altLang="en-US" sz="2800">
                <a:solidFill>
                  <a:srgbClr val="0000CC"/>
                </a:solidFill>
                <a:latin typeface="隶书" charset="-122"/>
                <a:ea typeface="隶书" charset="-122"/>
              </a:rPr>
              <a:t>四川岷江古有白华津、万里津、江首津、涉头津、江南津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五个著名渡口,合称五津。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5688</Words>
  <Application>WPS 演示</Application>
  <PresentationFormat>全屏显示(4:3)</PresentationFormat>
  <Paragraphs>551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Times New Roman</vt:lpstr>
      <vt:lpstr>黑体</vt:lpstr>
      <vt:lpstr>华文行楷</vt:lpstr>
      <vt:lpstr>微软雅黑</vt:lpstr>
      <vt:lpstr>楷体_GB2312</vt:lpstr>
      <vt:lpstr>新宋体</vt:lpstr>
      <vt:lpstr>Arial Unicode MS</vt:lpstr>
      <vt:lpstr>华文中宋</vt:lpstr>
      <vt:lpstr>方正粗黑宋简体</vt:lpstr>
      <vt:lpstr>隶书</vt:lpstr>
      <vt:lpstr>方正舒体</vt:lpstr>
      <vt:lpstr>华文仿宋</vt:lpstr>
      <vt:lpstr>仿宋</vt:lpstr>
      <vt:lpstr>Network</vt:lpstr>
      <vt:lpstr>3_Network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yhzx</dc:creator>
  <cp:lastModifiedBy>晚街聽風</cp:lastModifiedBy>
  <cp:revision>290</cp:revision>
  <dcterms:created xsi:type="dcterms:W3CDTF">2003-06-02T06:58:49Z</dcterms:created>
  <dcterms:modified xsi:type="dcterms:W3CDTF">2020-04-01T07:05:49Z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