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657" r:id="rId3"/>
    <p:sldId id="257" r:id="rId4"/>
    <p:sldId id="658" r:id="rId5"/>
    <p:sldId id="668" r:id="rId6"/>
    <p:sldId id="260" r:id="rId7"/>
    <p:sldId id="655" r:id="rId8"/>
    <p:sldId id="612" r:id="rId9"/>
    <p:sldId id="613" r:id="rId10"/>
    <p:sldId id="614" r:id="rId11"/>
    <p:sldId id="615" r:id="rId12"/>
    <p:sldId id="656" r:id="rId13"/>
    <p:sldId id="271" r:id="rId14"/>
    <p:sldId id="659" r:id="rId15"/>
    <p:sldId id="660" r:id="rId16"/>
    <p:sldId id="662" r:id="rId17"/>
    <p:sldId id="663" r:id="rId18"/>
    <p:sldId id="586" r:id="rId19"/>
    <p:sldId id="278" r:id="rId20"/>
    <p:sldId id="588" r:id="rId21"/>
    <p:sldId id="589" r:id="rId22"/>
    <p:sldId id="590" r:id="rId23"/>
    <p:sldId id="591" r:id="rId24"/>
    <p:sldId id="592" r:id="rId25"/>
    <p:sldId id="593" r:id="rId26"/>
    <p:sldId id="594" r:id="rId27"/>
    <p:sldId id="664" r:id="rId28"/>
    <p:sldId id="665" r:id="rId29"/>
    <p:sldId id="666" r:id="rId30"/>
    <p:sldId id="618" r:id="rId31"/>
    <p:sldId id="667" r:id="rId32"/>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ww.xkb1.com" initials="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9933"/>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7" d="100"/>
          <a:sy n="107" d="100"/>
        </p:scale>
        <p:origin x="-1092" y="-84"/>
      </p:cViewPr>
      <p:guideLst>
        <p:guide orient="horz" pos="2140"/>
        <p:guide pos="283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2DF0DB0F-311F-4DA4-8CAC-562AF0A02A73}"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GIF"/><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GI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GIF"/><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GI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GIF"/><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GI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GI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GIF"/></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12.GI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image" Target="../media/image5.GI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image" Target="../media/image5.GIF"/></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GIF"/><Relationship Id="rId2" Type="http://schemas.openxmlformats.org/officeDocument/2006/relationships/image" Target="../media/image9.jpeg"/><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GIF"/><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GIF"/><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49530" y="1143000"/>
            <a:ext cx="2907030" cy="2672080"/>
          </a:xfrm>
          <a:prstGeom prst="rect">
            <a:avLst/>
          </a:prstGeom>
        </p:spPr>
      </p:pic>
      <p:pic>
        <p:nvPicPr>
          <p:cNvPr id="6" name="图片 5"/>
          <p:cNvPicPr>
            <a:picLocks noChangeAspect="1"/>
          </p:cNvPicPr>
          <p:nvPr/>
        </p:nvPicPr>
        <p:blipFill>
          <a:blip r:embed="rId2" cstate="print"/>
          <a:stretch>
            <a:fillRect/>
          </a:stretch>
        </p:blipFill>
        <p:spPr>
          <a:xfrm>
            <a:off x="2956560" y="2428240"/>
            <a:ext cx="3383280" cy="2400935"/>
          </a:xfrm>
          <a:prstGeom prst="rect">
            <a:avLst/>
          </a:prstGeom>
        </p:spPr>
      </p:pic>
      <p:sp>
        <p:nvSpPr>
          <p:cNvPr id="2" name="文本框 1"/>
          <p:cNvSpPr txBox="1"/>
          <p:nvPr/>
        </p:nvSpPr>
        <p:spPr>
          <a:xfrm>
            <a:off x="2423160" y="94615"/>
            <a:ext cx="4152265" cy="706755"/>
          </a:xfrm>
          <a:prstGeom prst="rect">
            <a:avLst/>
          </a:prstGeom>
          <a:noFill/>
        </p:spPr>
        <p:txBody>
          <a:bodyPr wrap="square" rtlCol="0" anchor="t">
            <a:spAutoFit/>
          </a:bodyPr>
          <a:p>
            <a:r>
              <a:rPr lang="en-US" altLang="zh-CN" sz="4000" b="1" dirty="0">
                <a:solidFill>
                  <a:srgbClr val="FF0000"/>
                </a:solidFill>
                <a:latin typeface="宋体" panose="02010600030101010101" pitchFamily="2" charset="-122"/>
                <a:cs typeface="宋体" panose="02010600030101010101" pitchFamily="2" charset="-122"/>
                <a:sym typeface="+mn-ea"/>
              </a:rPr>
              <a:t>19.登勃朗峰</a:t>
            </a:r>
            <a:r>
              <a:rPr lang="en-US" altLang="zh-CN" sz="4000" b="1" dirty="0">
                <a:latin typeface="宋体" panose="02010600030101010101" pitchFamily="2" charset="-122"/>
                <a:cs typeface="宋体" panose="02010600030101010101" pitchFamily="2" charset="-122"/>
                <a:sym typeface="+mn-ea"/>
              </a:rPr>
              <a:t>   </a:t>
            </a:r>
            <a:endParaRPr lang="zh-CN" altLang="en-US" sz="4000">
              <a:latin typeface="宋体" panose="02010600030101010101" pitchFamily="2" charset="-122"/>
              <a:cs typeface="宋体" panose="02010600030101010101" pitchFamily="2" charset="-122"/>
            </a:endParaRPr>
          </a:p>
        </p:txBody>
      </p:sp>
      <p:sp>
        <p:nvSpPr>
          <p:cNvPr id="3" name="文本框 2"/>
          <p:cNvSpPr txBox="1"/>
          <p:nvPr/>
        </p:nvSpPr>
        <p:spPr>
          <a:xfrm>
            <a:off x="4095750" y="814070"/>
            <a:ext cx="2479675" cy="521970"/>
          </a:xfrm>
          <a:prstGeom prst="rect">
            <a:avLst/>
          </a:prstGeom>
          <a:noFill/>
        </p:spPr>
        <p:txBody>
          <a:bodyPr wrap="square" rtlCol="0" anchor="t">
            <a:spAutoFit/>
          </a:bodyPr>
          <a:p>
            <a:r>
              <a:rPr lang="zh-CN" altLang="en-US" sz="2800" b="1" dirty="0">
                <a:sym typeface="+mn-ea"/>
              </a:rPr>
              <a:t>马克</a:t>
            </a:r>
            <a:r>
              <a:rPr lang="en-US" altLang="zh-CN" sz="2800" b="1">
                <a:latin typeface="宋体" panose="02010600030101010101" pitchFamily="2" charset="-122"/>
                <a:sym typeface="+mn-ea"/>
              </a:rPr>
              <a:t>•</a:t>
            </a:r>
            <a:r>
              <a:rPr lang="zh-CN" altLang="en-US" sz="2800" b="1" dirty="0">
                <a:sym typeface="+mn-ea"/>
              </a:rPr>
              <a:t>吐温</a:t>
            </a:r>
            <a:endParaRPr lang="zh-CN" altLang="en-US" sz="2800"/>
          </a:p>
        </p:txBody>
      </p:sp>
      <p:pic>
        <p:nvPicPr>
          <p:cNvPr id="3074" name="图片 1" descr="图片1"/>
          <p:cNvPicPr>
            <a:picLocks noChangeAspect="1"/>
          </p:cNvPicPr>
          <p:nvPr/>
        </p:nvPicPr>
        <p:blipFill>
          <a:blip r:embed="rId3"/>
          <a:stretch>
            <a:fillRect/>
          </a:stretch>
        </p:blipFill>
        <p:spPr>
          <a:xfrm>
            <a:off x="6290945" y="3196590"/>
            <a:ext cx="2842895" cy="2440940"/>
          </a:xfrm>
          <a:prstGeom prst="rect">
            <a:avLst/>
          </a:prstGeom>
          <a:noFill/>
          <a:ln w="9525">
            <a:noFill/>
          </a:ln>
        </p:spPr>
      </p:pic>
      <p:pic>
        <p:nvPicPr>
          <p:cNvPr id="7" name="图片 64535" descr="t0150e695860301ff3f"/>
          <p:cNvPicPr>
            <a:picLocks noChangeAspect="1"/>
          </p:cNvPicPr>
          <p:nvPr/>
        </p:nvPicPr>
        <p:blipFill>
          <a:blip r:embed="rId4"/>
          <a:stretch>
            <a:fillRect/>
          </a:stretch>
        </p:blipFill>
        <p:spPr>
          <a:xfrm>
            <a:off x="49213" y="6053455"/>
            <a:ext cx="4230687" cy="720725"/>
          </a:xfrm>
          <a:prstGeom prst="rect">
            <a:avLst/>
          </a:prstGeom>
          <a:noFill/>
          <a:ln w="9525">
            <a:noFill/>
          </a:ln>
        </p:spPr>
      </p:pic>
      <p:pic>
        <p:nvPicPr>
          <p:cNvPr id="9" name="图片 64535" descr="t0150e695860301ff3f"/>
          <p:cNvPicPr>
            <a:picLocks noChangeAspect="1"/>
          </p:cNvPicPr>
          <p:nvPr/>
        </p:nvPicPr>
        <p:blipFill>
          <a:blip r:embed="rId4"/>
          <a:stretch>
            <a:fillRect/>
          </a:stretch>
        </p:blipFill>
        <p:spPr>
          <a:xfrm>
            <a:off x="5044123" y="1336040"/>
            <a:ext cx="4230687" cy="720725"/>
          </a:xfrm>
          <a:prstGeom prst="rect">
            <a:avLst/>
          </a:prstGeom>
          <a:noFill/>
          <a:ln w="9525">
            <a:noFill/>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800" decel="100000"/>
                                        <p:tgtEl>
                                          <p:spTgt spid="6"/>
                                        </p:tgtEl>
                                      </p:cBhvr>
                                    </p:animEffect>
                                    <p:anim calcmode="lin" valueType="num">
                                      <p:cBhvr>
                                        <p:cTn id="14" dur="800" decel="100000" fill="hold"/>
                                        <p:tgtEl>
                                          <p:spTgt spid="6"/>
                                        </p:tgtEl>
                                        <p:attrNameLst>
                                          <p:attrName>style.rotation</p:attrName>
                                        </p:attrNameLst>
                                      </p:cBhvr>
                                      <p:tavLst>
                                        <p:tav tm="0">
                                          <p:val>
                                            <p:fltVal val="-90"/>
                                          </p:val>
                                        </p:tav>
                                        <p:tav tm="100000">
                                          <p:val>
                                            <p:fltVal val="0"/>
                                          </p:val>
                                        </p:tav>
                                      </p:tavLst>
                                    </p:anim>
                                    <p:anim calcmode="lin" valueType="num">
                                      <p:cBhvr>
                                        <p:cTn id="15" dur="800" decel="100000" fill="hold"/>
                                        <p:tgtEl>
                                          <p:spTgt spid="6"/>
                                        </p:tgtEl>
                                        <p:attrNameLst>
                                          <p:attrName>ppt_x</p:attrName>
                                        </p:attrNameLst>
                                      </p:cBhvr>
                                      <p:tavLst>
                                        <p:tav tm="0">
                                          <p:val>
                                            <p:strVal val="#ppt_x+0.4"/>
                                          </p:val>
                                        </p:tav>
                                        <p:tav tm="100000">
                                          <p:val>
                                            <p:strVal val="#ppt_x-0.05"/>
                                          </p:val>
                                        </p:tav>
                                      </p:tavLst>
                                    </p:anim>
                                    <p:anim calcmode="lin" valueType="num">
                                      <p:cBhvr>
                                        <p:cTn id="16" dur="800" decel="100000" fill="hold"/>
                                        <p:tgtEl>
                                          <p:spTgt spid="6"/>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Picture 2" descr="https://timgsa.baidu.com/timg?image&amp;quality=80&amp;size=b9999_10000&amp;sec=1514178414888&amp;di=cdf6b0a1cc7ab591ab00586450bd1bf7&amp;imgtype=0&amp;src=http%3A%2F%2Fwww.kncdn.cc%2Fdata%2FUploads%2Fcompression%2F20150522%2F20150522125820_52363.jpg"/>
          <p:cNvPicPr>
            <a:picLocks noChangeAspect="1"/>
          </p:cNvPicPr>
          <p:nvPr/>
        </p:nvPicPr>
        <p:blipFill>
          <a:blip r:embed="rId1"/>
          <a:stretch>
            <a:fillRect/>
          </a:stretch>
        </p:blipFill>
        <p:spPr>
          <a:xfrm>
            <a:off x="7299960" y="19685"/>
            <a:ext cx="1826260" cy="1650365"/>
          </a:xfrm>
          <a:prstGeom prst="rect">
            <a:avLst/>
          </a:prstGeom>
          <a:noFill/>
          <a:ln w="9525">
            <a:noFill/>
          </a:ln>
        </p:spPr>
      </p:pic>
      <p:sp>
        <p:nvSpPr>
          <p:cNvPr id="12290" name="TextBox 4"/>
          <p:cNvSpPr txBox="1"/>
          <p:nvPr/>
        </p:nvSpPr>
        <p:spPr>
          <a:xfrm>
            <a:off x="357188" y="1052513"/>
            <a:ext cx="8462962" cy="4524375"/>
          </a:xfrm>
          <a:prstGeom prst="rect">
            <a:avLst/>
          </a:prstGeom>
          <a:noFill/>
          <a:ln w="9525">
            <a:noFill/>
          </a:ln>
        </p:spPr>
        <p:txBody>
          <a:bodyPr>
            <a:spAutoFit/>
          </a:bodyPr>
          <a:p>
            <a:pPr>
              <a:lnSpc>
                <a:spcPct val="150000"/>
              </a:lnSpc>
            </a:pPr>
            <a:r>
              <a:rPr lang="en-US" altLang="zh-CN" sz="3200" dirty="0">
                <a:latin typeface="Calibri" panose="020F0502020204030204" charset="0"/>
              </a:rPr>
              <a:t>(9)</a:t>
            </a:r>
            <a:r>
              <a:rPr lang="zh-CN" altLang="en-US" sz="3200" dirty="0">
                <a:latin typeface="Calibri" panose="020F0502020204030204" charset="0"/>
              </a:rPr>
              <a:t>可又骤然反光灼灼，</a:t>
            </a:r>
            <a:r>
              <a:rPr lang="en-US" altLang="zh-CN" sz="3200" dirty="0">
                <a:latin typeface="Calibri" panose="020F0502020204030204" charset="0"/>
              </a:rPr>
              <a:t>shùn xī wàn biàn</a:t>
            </a:r>
            <a:endParaRPr lang="en-US" altLang="zh-CN" sz="3200" dirty="0">
              <a:latin typeface="Calibri" panose="020F0502020204030204" charset="0"/>
            </a:endParaRPr>
          </a:p>
          <a:p>
            <a:pPr>
              <a:lnSpc>
                <a:spcPct val="150000"/>
              </a:lnSpc>
            </a:pPr>
            <a:r>
              <a:rPr lang="en-US" altLang="zh-CN" sz="3200" dirty="0">
                <a:latin typeface="Calibri" panose="020F0502020204030204" charset="0"/>
              </a:rPr>
              <a:t>(                         )</a:t>
            </a:r>
            <a:r>
              <a:rPr lang="zh-CN" altLang="en-US" sz="3200" dirty="0">
                <a:latin typeface="Calibri" panose="020F0502020204030204" charset="0"/>
              </a:rPr>
              <a:t>，真是无穷变幻，</a:t>
            </a:r>
            <a:endParaRPr lang="en-US" altLang="zh-CN" sz="3200" dirty="0">
              <a:latin typeface="Calibri" panose="020F0502020204030204" charset="0"/>
            </a:endParaRPr>
          </a:p>
          <a:p>
            <a:pPr>
              <a:lnSpc>
                <a:spcPct val="150000"/>
              </a:lnSpc>
            </a:pPr>
            <a:r>
              <a:rPr lang="en-US" altLang="zh-CN" sz="3200" dirty="0">
                <a:latin typeface="Calibri" panose="020F0502020204030204" charset="0"/>
              </a:rPr>
              <a:t>fēn zhì tà lái(                            )</a:t>
            </a:r>
            <a:r>
              <a:rPr lang="zh-CN" altLang="en-US" sz="3200" dirty="0">
                <a:latin typeface="Calibri" panose="020F0502020204030204" charset="0"/>
              </a:rPr>
              <a:t>；洁白轻薄的云朵，微光闪烁，仿佛身披霓裳羽衣的纯洁天使。</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(10)</a:t>
            </a:r>
            <a:r>
              <a:rPr lang="zh-CN" altLang="en-US" sz="3200" dirty="0">
                <a:latin typeface="Calibri" panose="020F0502020204030204" charset="0"/>
              </a:rPr>
              <a:t>如我所说吧</a:t>
            </a:r>
            <a:r>
              <a:rPr lang="en-US" altLang="zh-CN" sz="3200" dirty="0">
                <a:latin typeface="Calibri" panose="020F0502020204030204" charset="0"/>
              </a:rPr>
              <a:t>——</a:t>
            </a:r>
            <a:r>
              <a:rPr lang="zh-CN" altLang="en-US" sz="3200" dirty="0">
                <a:latin typeface="Calibri" panose="020F0502020204030204" charset="0"/>
              </a:rPr>
              <a:t>我可是</a:t>
            </a:r>
            <a:endParaRPr lang="en-US" altLang="zh-CN" sz="3200" dirty="0">
              <a:latin typeface="Calibri" panose="020F0502020204030204" charset="0"/>
            </a:endParaRPr>
          </a:p>
          <a:p>
            <a:pPr>
              <a:lnSpc>
                <a:spcPct val="150000"/>
              </a:lnSpc>
            </a:pPr>
            <a:r>
              <a:rPr lang="en-US" altLang="zh-CN" sz="3200" dirty="0">
                <a:latin typeface="Calibri" panose="020F0502020204030204" charset="0"/>
              </a:rPr>
              <a:t>míng fù qí shí (                          )</a:t>
            </a:r>
            <a:r>
              <a:rPr lang="zh-CN" altLang="en-US" sz="3200" dirty="0">
                <a:latin typeface="Calibri" panose="020F0502020204030204" charset="0"/>
              </a:rPr>
              <a:t>的车夫之王啊。</a:t>
            </a:r>
            <a:endParaRPr lang="zh-CN" altLang="en-US" sz="3200" dirty="0">
              <a:latin typeface="Calibri" panose="020F0502020204030204" charset="0"/>
            </a:endParaRPr>
          </a:p>
        </p:txBody>
      </p:sp>
      <p:sp>
        <p:nvSpPr>
          <p:cNvPr id="7" name="TextBox 6"/>
          <p:cNvSpPr txBox="1"/>
          <p:nvPr/>
        </p:nvSpPr>
        <p:spPr>
          <a:xfrm>
            <a:off x="684213" y="1989138"/>
            <a:ext cx="2279650" cy="584200"/>
          </a:xfrm>
          <a:prstGeom prst="rect">
            <a:avLst/>
          </a:prstGeom>
          <a:noFill/>
          <a:ln w="9525">
            <a:noFill/>
          </a:ln>
        </p:spPr>
        <p:txBody>
          <a:bodyPr>
            <a:spAutoFit/>
          </a:bodyPr>
          <a:p>
            <a:r>
              <a:rPr lang="zh-CN" altLang="en-US" sz="3200" b="1" dirty="0">
                <a:solidFill>
                  <a:srgbClr val="FF0000"/>
                </a:solidFill>
                <a:latin typeface="Calibri" panose="020F0502020204030204" charset="0"/>
              </a:rPr>
              <a:t>瞬息万变 </a:t>
            </a:r>
            <a:endParaRPr lang="zh-CN" altLang="en-US" sz="3200" b="1" dirty="0">
              <a:solidFill>
                <a:srgbClr val="FF0000"/>
              </a:solidFill>
              <a:latin typeface="Calibri" panose="020F0502020204030204" charset="0"/>
            </a:endParaRPr>
          </a:p>
        </p:txBody>
      </p:sp>
      <p:sp>
        <p:nvSpPr>
          <p:cNvPr id="8" name="TextBox 7"/>
          <p:cNvSpPr txBox="1"/>
          <p:nvPr/>
        </p:nvSpPr>
        <p:spPr>
          <a:xfrm>
            <a:off x="2771775" y="2708275"/>
            <a:ext cx="2279650" cy="585788"/>
          </a:xfrm>
          <a:prstGeom prst="rect">
            <a:avLst/>
          </a:prstGeom>
          <a:noFill/>
          <a:ln w="9525">
            <a:noFill/>
          </a:ln>
        </p:spPr>
        <p:txBody>
          <a:bodyPr>
            <a:spAutoFit/>
          </a:bodyPr>
          <a:p>
            <a:r>
              <a:rPr lang="zh-CN" altLang="en-US" sz="3200" b="1" dirty="0">
                <a:solidFill>
                  <a:srgbClr val="FF0000"/>
                </a:solidFill>
                <a:latin typeface="Calibri" panose="020F0502020204030204" charset="0"/>
              </a:rPr>
              <a:t>纷至沓来 </a:t>
            </a:r>
            <a:endParaRPr lang="zh-CN" altLang="en-US" sz="3200" b="1" dirty="0">
              <a:solidFill>
                <a:srgbClr val="FF0000"/>
              </a:solidFill>
              <a:latin typeface="Calibri" panose="020F0502020204030204" charset="0"/>
            </a:endParaRPr>
          </a:p>
        </p:txBody>
      </p:sp>
      <p:sp>
        <p:nvSpPr>
          <p:cNvPr id="6" name="TextBox 5"/>
          <p:cNvSpPr txBox="1"/>
          <p:nvPr/>
        </p:nvSpPr>
        <p:spPr>
          <a:xfrm>
            <a:off x="2987675" y="4941888"/>
            <a:ext cx="2279650" cy="584200"/>
          </a:xfrm>
          <a:prstGeom prst="rect">
            <a:avLst/>
          </a:prstGeom>
          <a:noFill/>
          <a:ln w="9525">
            <a:noFill/>
          </a:ln>
        </p:spPr>
        <p:txBody>
          <a:bodyPr>
            <a:spAutoFit/>
          </a:bodyPr>
          <a:p>
            <a:r>
              <a:rPr lang="zh-CN" altLang="en-US" sz="3200" b="1" dirty="0">
                <a:solidFill>
                  <a:srgbClr val="FF0000"/>
                </a:solidFill>
                <a:latin typeface="Calibri" panose="020F0502020204030204" charset="0"/>
              </a:rPr>
              <a:t>名副其实</a:t>
            </a:r>
            <a:endParaRPr lang="zh-CN" altLang="en-US" sz="3200" b="1" dirty="0">
              <a:solidFill>
                <a:srgbClr val="FF0000"/>
              </a:solidFill>
              <a:latin typeface="Calibri" panose="020F0502020204030204" charset="0"/>
            </a:endParaRPr>
          </a:p>
        </p:txBody>
      </p:sp>
      <p:pic>
        <p:nvPicPr>
          <p:cNvPr id="38916" name="图片 64535" descr="t0150e695860301ff3f"/>
          <p:cNvPicPr>
            <a:picLocks noChangeAspect="1"/>
          </p:cNvPicPr>
          <p:nvPr/>
        </p:nvPicPr>
        <p:blipFill>
          <a:blip r:embed="rId2"/>
          <a:stretch>
            <a:fillRect/>
          </a:stretch>
        </p:blipFill>
        <p:spPr>
          <a:xfrm>
            <a:off x="2600643" y="484505"/>
            <a:ext cx="4230687" cy="720725"/>
          </a:xfrm>
          <a:prstGeom prst="rect">
            <a:avLst/>
          </a:prstGeom>
          <a:noFill/>
          <a:ln w="9525">
            <a:noFill/>
          </a:ln>
        </p:spPr>
      </p:pic>
      <p:pic>
        <p:nvPicPr>
          <p:cNvPr id="5" name="图片 64535" descr="t0150e695860301ff3f"/>
          <p:cNvPicPr>
            <a:picLocks noChangeAspect="1"/>
          </p:cNvPicPr>
          <p:nvPr/>
        </p:nvPicPr>
        <p:blipFill>
          <a:blip r:embed="rId2"/>
          <a:stretch>
            <a:fillRect/>
          </a:stretch>
        </p:blipFill>
        <p:spPr>
          <a:xfrm>
            <a:off x="684213" y="5779135"/>
            <a:ext cx="4230687" cy="720725"/>
          </a:xfrm>
          <a:prstGeom prst="rect">
            <a:avLst/>
          </a:prstGeom>
          <a:noFill/>
          <a:ln w="9525">
            <a:noFill/>
          </a:ln>
        </p:spPr>
      </p:pic>
      <p:pic>
        <p:nvPicPr>
          <p:cNvPr id="9" name="图片 64535" descr="t0150e695860301ff3f"/>
          <p:cNvPicPr>
            <a:picLocks noChangeAspect="1"/>
          </p:cNvPicPr>
          <p:nvPr/>
        </p:nvPicPr>
        <p:blipFill>
          <a:blip r:embed="rId2"/>
          <a:stretch>
            <a:fillRect/>
          </a:stretch>
        </p:blipFill>
        <p:spPr>
          <a:xfrm>
            <a:off x="42863" y="19685"/>
            <a:ext cx="4230687" cy="720725"/>
          </a:xfrm>
          <a:prstGeom prst="rect">
            <a:avLst/>
          </a:prstGeom>
          <a:noFill/>
          <a:ln w="9525">
            <a:noFill/>
          </a:ln>
        </p:spPr>
      </p:pic>
      <p:pic>
        <p:nvPicPr>
          <p:cNvPr id="10" name="图片 64535" descr="t0150e695860301ff3f"/>
          <p:cNvPicPr>
            <a:picLocks noChangeAspect="1"/>
          </p:cNvPicPr>
          <p:nvPr/>
        </p:nvPicPr>
        <p:blipFill>
          <a:blip r:embed="rId2"/>
          <a:stretch>
            <a:fillRect/>
          </a:stretch>
        </p:blipFill>
        <p:spPr>
          <a:xfrm>
            <a:off x="4273233" y="5526405"/>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67005" y="281305"/>
            <a:ext cx="8229600" cy="4525963"/>
          </a:xfrm>
        </p:spPr>
        <p:txBody>
          <a:bodyPr/>
          <a:p>
            <a:pPr marL="0" indent="0">
              <a:buNone/>
            </a:pPr>
            <a:r>
              <a:rPr lang="en-US" altLang="zh-CN" sz="2800" dirty="0">
                <a:latin typeface="Calibri" panose="020F0502020204030204" charset="0"/>
                <a:sym typeface="+mn-ea"/>
              </a:rPr>
              <a:t>3.</a:t>
            </a:r>
            <a:r>
              <a:rPr lang="zh-CN" altLang="en-US" sz="2800"/>
              <a:t>解释词语</a:t>
            </a:r>
            <a:endParaRPr lang="zh-CN" altLang="en-US" sz="2800"/>
          </a:p>
          <a:p>
            <a:pPr marL="0" indent="0">
              <a:buNone/>
            </a:pPr>
            <a:r>
              <a:rPr lang="zh-CN" altLang="en-US" sz="2800"/>
              <a:t>翌日：次日。     灼热：像火烧着、烫着那样热。</a:t>
            </a:r>
            <a:endParaRPr lang="zh-CN" altLang="en-US" sz="2800"/>
          </a:p>
          <a:p>
            <a:pPr marL="0" indent="0">
              <a:buNone/>
            </a:pPr>
            <a:r>
              <a:rPr lang="zh-CN" altLang="en-US" sz="2800"/>
              <a:t>巉峻：险峻陡峭。  拾级：逐步登阶。拾，轻步而上。</a:t>
            </a:r>
            <a:endParaRPr lang="zh-CN" altLang="en-US" sz="2800"/>
          </a:p>
          <a:p>
            <a:pPr marL="0" indent="0">
              <a:buNone/>
            </a:pPr>
            <a:r>
              <a:rPr lang="zh-CN" altLang="en-US" sz="2800"/>
              <a:t>络绎不绝：形容人、马、车、船等连续不断。</a:t>
            </a:r>
            <a:endParaRPr lang="zh-CN" altLang="en-US" sz="2800"/>
          </a:p>
          <a:p>
            <a:pPr marL="0" indent="0">
              <a:buNone/>
            </a:pPr>
            <a:r>
              <a:rPr lang="zh-CN" altLang="en-US" sz="2800"/>
              <a:t>轻歌曼舞：轻松愉快的歌声和柔和优美的舞蹈。</a:t>
            </a:r>
            <a:endParaRPr lang="zh-CN" altLang="en-US" sz="2800"/>
          </a:p>
          <a:p>
            <a:pPr marL="0" indent="0">
              <a:buNone/>
            </a:pPr>
            <a:r>
              <a:rPr lang="zh-CN" altLang="en-US" sz="2800"/>
              <a:t>瞬息万变：形容极短的时间内变化快而多。</a:t>
            </a:r>
            <a:endParaRPr lang="zh-CN" altLang="en-US" sz="2800"/>
          </a:p>
          <a:p>
            <a:pPr marL="0" indent="0">
              <a:buNone/>
            </a:pPr>
            <a:r>
              <a:rPr lang="zh-CN" altLang="en-US" sz="2800"/>
              <a:t>纷至沓来：纷纷到来，连续不断地到来。</a:t>
            </a:r>
            <a:endParaRPr lang="zh-CN" altLang="en-US" sz="2800"/>
          </a:p>
          <a:p>
            <a:pPr marL="0" indent="0">
              <a:buNone/>
            </a:pPr>
            <a:r>
              <a:rPr lang="zh-CN" altLang="en-US" sz="2800"/>
              <a:t>和颜悦色：形容态度和蔼可亲。</a:t>
            </a:r>
            <a:endParaRPr lang="zh-CN" altLang="en-US" sz="2800"/>
          </a:p>
          <a:p>
            <a:pPr marL="0" indent="0">
              <a:buNone/>
            </a:pPr>
            <a:r>
              <a:rPr lang="zh-CN" altLang="en-US" sz="2800"/>
              <a:t>色彩斑斓：形容色彩灿烂的样子或形容生活或文学作品等所包含丰富内容。</a:t>
            </a:r>
            <a:endParaRPr lang="zh-CN" altLang="en-US" sz="2800"/>
          </a:p>
          <a:p>
            <a:pPr marL="0" indent="0">
              <a:buNone/>
            </a:pPr>
            <a:r>
              <a:rPr lang="zh-CN" altLang="en-US" sz="2800"/>
              <a:t>一如既往：指态度没有变化，完全像从前一样。</a:t>
            </a:r>
            <a:endParaRPr lang="zh-CN" altLang="en-US" sz="2800"/>
          </a:p>
          <a:p>
            <a:pPr marL="0" indent="0">
              <a:buNone/>
            </a:pPr>
            <a:r>
              <a:rPr lang="zh-CN" altLang="en-US" sz="2800"/>
              <a:t>名副其实：名声或名义和实际相比。</a:t>
            </a:r>
            <a:endParaRPr lang="zh-CN" altLang="en-US" sz="2800"/>
          </a:p>
        </p:txBody>
      </p:sp>
      <p:pic>
        <p:nvPicPr>
          <p:cNvPr id="4" name="图片 64535" descr="t0150e695860301ff3f"/>
          <p:cNvPicPr>
            <a:picLocks noChangeAspect="1"/>
          </p:cNvPicPr>
          <p:nvPr/>
        </p:nvPicPr>
        <p:blipFill>
          <a:blip r:embed="rId1"/>
          <a:stretch>
            <a:fillRect/>
          </a:stretch>
        </p:blipFill>
        <p:spPr>
          <a:xfrm>
            <a:off x="2166303" y="22225"/>
            <a:ext cx="4230687" cy="720725"/>
          </a:xfrm>
          <a:prstGeom prst="rect">
            <a:avLst/>
          </a:prstGeom>
          <a:noFill/>
          <a:ln w="9525">
            <a:noFill/>
          </a:ln>
        </p:spPr>
      </p:pic>
      <p:pic>
        <p:nvPicPr>
          <p:cNvPr id="5" name="图片 64535" descr="t0150e695860301ff3f"/>
          <p:cNvPicPr>
            <a:picLocks noChangeAspect="1"/>
          </p:cNvPicPr>
          <p:nvPr/>
        </p:nvPicPr>
        <p:blipFill>
          <a:blip r:embed="rId1"/>
          <a:stretch>
            <a:fillRect/>
          </a:stretch>
        </p:blipFill>
        <p:spPr>
          <a:xfrm>
            <a:off x="4972368" y="3529965"/>
            <a:ext cx="4230687" cy="720725"/>
          </a:xfrm>
          <a:prstGeom prst="rect">
            <a:avLst/>
          </a:prstGeom>
          <a:noFill/>
          <a:ln w="9525">
            <a:noFill/>
          </a:ln>
        </p:spPr>
      </p:pic>
      <p:pic>
        <p:nvPicPr>
          <p:cNvPr id="6" name="图片 64535" descr="t0150e695860301ff3f"/>
          <p:cNvPicPr>
            <a:picLocks noChangeAspect="1"/>
          </p:cNvPicPr>
          <p:nvPr/>
        </p:nvPicPr>
        <p:blipFill>
          <a:blip r:embed="rId1"/>
          <a:stretch>
            <a:fillRect/>
          </a:stretch>
        </p:blipFill>
        <p:spPr>
          <a:xfrm>
            <a:off x="4778693" y="6118225"/>
            <a:ext cx="4230687" cy="720725"/>
          </a:xfrm>
          <a:prstGeom prst="rect">
            <a:avLst/>
          </a:prstGeom>
          <a:noFill/>
          <a:ln w="9525">
            <a:noFill/>
          </a:ln>
        </p:spPr>
      </p:pic>
    </p:spTree>
  </p:cSld>
  <p:clrMapOvr>
    <a:masterClrMapping/>
  </p:clrMapOvr>
  <p:transition spd="med">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7409"/>
          <p:cNvSpPr>
            <a:spLocks noGrp="1"/>
          </p:cNvSpPr>
          <p:nvPr>
            <p:ph type="title"/>
          </p:nvPr>
        </p:nvSpPr>
        <p:spPr>
          <a:xfrm>
            <a:off x="457200" y="0"/>
            <a:ext cx="8229600" cy="692150"/>
          </a:xfrm>
        </p:spPr>
        <p:txBody>
          <a:bodyPr anchor="ctr"/>
          <a:p>
            <a:r>
              <a:rPr lang="zh-CN" altLang="en-US" sz="4000" b="1" dirty="0">
                <a:solidFill>
                  <a:srgbClr val="FF0000"/>
                </a:solidFill>
              </a:rPr>
              <a:t>结构分析</a:t>
            </a:r>
            <a:endParaRPr lang="zh-CN" altLang="en-US" sz="4000" b="1" dirty="0">
              <a:solidFill>
                <a:srgbClr val="FF0000"/>
              </a:solidFill>
            </a:endParaRPr>
          </a:p>
        </p:txBody>
      </p:sp>
      <p:sp>
        <p:nvSpPr>
          <p:cNvPr id="15362" name="文本占位符 17410"/>
          <p:cNvSpPr>
            <a:spLocks noGrp="1"/>
          </p:cNvSpPr>
          <p:nvPr>
            <p:ph idx="1"/>
          </p:nvPr>
        </p:nvSpPr>
        <p:spPr>
          <a:xfrm>
            <a:off x="12700" y="822960"/>
            <a:ext cx="9118600" cy="5778500"/>
          </a:xfrm>
        </p:spPr>
        <p:txBody>
          <a:bodyPr anchor="t"/>
          <a:p>
            <a:pPr>
              <a:buNone/>
            </a:pPr>
            <a:r>
              <a:rPr lang="en-US" altLang="zh-CN" sz="4400" b="1" dirty="0"/>
              <a:t> </a:t>
            </a:r>
            <a:r>
              <a:rPr lang="en-US" altLang="zh-CN" b="1" dirty="0">
                <a:latin typeface="宋体" panose="02010600030101010101" pitchFamily="2" charset="-122"/>
                <a:ea typeface="宋体" panose="02010600030101010101" pitchFamily="2" charset="-122"/>
                <a:cs typeface="宋体" panose="02010600030101010101" pitchFamily="2" charset="-122"/>
              </a:rPr>
              <a:t>【第一部分（第1段）】</a:t>
            </a:r>
            <a:endParaRPr lang="en-US" altLang="zh-CN" b="1" dirty="0">
              <a:latin typeface="宋体" panose="02010600030101010101" pitchFamily="2" charset="-122"/>
              <a:ea typeface="宋体" panose="02010600030101010101" pitchFamily="2" charset="-122"/>
              <a:cs typeface="宋体" panose="02010600030101010101" pitchFamily="2" charset="-122"/>
            </a:endParaRPr>
          </a:p>
          <a:p>
            <a:pPr>
              <a:buNone/>
            </a:pPr>
            <a:r>
              <a:rPr lang="en-US" altLang="zh-CN" b="1" dirty="0">
                <a:latin typeface="宋体" panose="02010600030101010101" pitchFamily="2" charset="-122"/>
                <a:ea typeface="宋体" panose="02010600030101010101" pitchFamily="2" charset="-122"/>
                <a:cs typeface="宋体" panose="02010600030101010101" pitchFamily="2" charset="-122"/>
              </a:rPr>
              <a:t>写作者徒步前往勃朗峰时在路上的所见所想。</a:t>
            </a:r>
            <a:endParaRPr lang="en-US" altLang="zh-CN" b="1" dirty="0">
              <a:latin typeface="宋体" panose="02010600030101010101" pitchFamily="2" charset="-122"/>
              <a:ea typeface="宋体" panose="02010600030101010101" pitchFamily="2" charset="-122"/>
              <a:cs typeface="宋体" panose="02010600030101010101" pitchFamily="2" charset="-122"/>
            </a:endParaRPr>
          </a:p>
          <a:p>
            <a:pPr>
              <a:buNone/>
            </a:pPr>
            <a:r>
              <a:rPr lang="en-US" altLang="zh-CN" b="1" dirty="0">
                <a:latin typeface="宋体" panose="02010600030101010101" pitchFamily="2" charset="-122"/>
                <a:ea typeface="宋体" panose="02010600030101010101" pitchFamily="2" charset="-122"/>
                <a:cs typeface="宋体" panose="02010600030101010101" pitchFamily="2" charset="-122"/>
              </a:rPr>
              <a:t>【第二部分（2—6段）】</a:t>
            </a:r>
            <a:endParaRPr lang="en-US" altLang="zh-CN" b="1" dirty="0">
              <a:latin typeface="宋体" panose="02010600030101010101" pitchFamily="2" charset="-122"/>
              <a:ea typeface="宋体" panose="02010600030101010101" pitchFamily="2" charset="-122"/>
              <a:cs typeface="宋体" panose="02010600030101010101" pitchFamily="2" charset="-122"/>
            </a:endParaRPr>
          </a:p>
          <a:p>
            <a:pPr>
              <a:buNone/>
            </a:pPr>
            <a:r>
              <a:rPr lang="en-US" altLang="zh-CN" b="1" dirty="0">
                <a:latin typeface="宋体" panose="02010600030101010101" pitchFamily="2" charset="-122"/>
                <a:ea typeface="宋体" panose="02010600030101010101" pitchFamily="2" charset="-122"/>
                <a:cs typeface="宋体" panose="02010600030101010101" pitchFamily="2" charset="-122"/>
              </a:rPr>
              <a:t>写作者抵达阿冉提村前看到的勃朗峰变幻的美景。</a:t>
            </a:r>
            <a:endParaRPr lang="en-US" altLang="zh-CN" b="1" dirty="0">
              <a:latin typeface="宋体" panose="02010600030101010101" pitchFamily="2" charset="-122"/>
              <a:ea typeface="宋体" panose="02010600030101010101" pitchFamily="2" charset="-122"/>
              <a:cs typeface="宋体" panose="02010600030101010101" pitchFamily="2" charset="-122"/>
            </a:endParaRPr>
          </a:p>
          <a:p>
            <a:pPr>
              <a:buNone/>
            </a:pPr>
            <a:r>
              <a:rPr lang="en-US" altLang="zh-CN" b="1" dirty="0">
                <a:latin typeface="宋体" panose="02010600030101010101" pitchFamily="2" charset="-122"/>
                <a:ea typeface="宋体" panose="02010600030101010101" pitchFamily="2" charset="-122"/>
                <a:cs typeface="宋体" panose="02010600030101010101" pitchFamily="2" charset="-122"/>
              </a:rPr>
              <a:t>【 第三部分（7—11段）】</a:t>
            </a:r>
            <a:endParaRPr lang="en-US" altLang="zh-CN" b="1" dirty="0">
              <a:latin typeface="宋体" panose="02010600030101010101" pitchFamily="2" charset="-122"/>
              <a:ea typeface="宋体" panose="02010600030101010101" pitchFamily="2" charset="-122"/>
              <a:cs typeface="宋体" panose="02010600030101010101" pitchFamily="2" charset="-122"/>
            </a:endParaRPr>
          </a:p>
          <a:p>
            <a:pPr>
              <a:buNone/>
            </a:pPr>
            <a:r>
              <a:rPr lang="en-US" altLang="zh-CN" b="1" dirty="0">
                <a:latin typeface="宋体" panose="02010600030101010101" pitchFamily="2" charset="-122"/>
                <a:ea typeface="宋体" panose="02010600030101010101" pitchFamily="2" charset="-122"/>
                <a:cs typeface="宋体" panose="02010600030101010101" pitchFamily="2" charset="-122"/>
              </a:rPr>
              <a:t>写作者前往沙蒙尼途中偶遇的奇人奇事。         </a:t>
            </a:r>
            <a:endParaRPr lang="en-US" altLang="zh-CN" b="1" dirty="0">
              <a:latin typeface="宋体" panose="02010600030101010101" pitchFamily="2" charset="-122"/>
              <a:ea typeface="宋体" panose="02010600030101010101" pitchFamily="2" charset="-122"/>
              <a:cs typeface="宋体" panose="02010600030101010101" pitchFamily="2" charset="-122"/>
            </a:endParaRPr>
          </a:p>
        </p:txBody>
      </p:sp>
      <p:pic>
        <p:nvPicPr>
          <p:cNvPr id="38916" name="图片 64535" descr="t0150e695860301ff3f"/>
          <p:cNvPicPr>
            <a:picLocks noChangeAspect="1"/>
          </p:cNvPicPr>
          <p:nvPr/>
        </p:nvPicPr>
        <p:blipFill>
          <a:blip r:embed="rId1"/>
          <a:stretch>
            <a:fillRect/>
          </a:stretch>
        </p:blipFill>
        <p:spPr>
          <a:xfrm>
            <a:off x="4900613" y="566420"/>
            <a:ext cx="4230687" cy="720725"/>
          </a:xfrm>
          <a:prstGeom prst="rect">
            <a:avLst/>
          </a:prstGeom>
          <a:noFill/>
          <a:ln w="9525">
            <a:noFill/>
          </a:ln>
        </p:spPr>
      </p:pic>
      <p:pic>
        <p:nvPicPr>
          <p:cNvPr id="2" name="图片 64535" descr="t0150e695860301ff3f"/>
          <p:cNvPicPr>
            <a:picLocks noChangeAspect="1"/>
          </p:cNvPicPr>
          <p:nvPr/>
        </p:nvPicPr>
        <p:blipFill>
          <a:blip r:embed="rId1"/>
          <a:stretch>
            <a:fillRect/>
          </a:stretch>
        </p:blipFill>
        <p:spPr>
          <a:xfrm>
            <a:off x="-131127" y="5102225"/>
            <a:ext cx="4230687" cy="720725"/>
          </a:xfrm>
          <a:prstGeom prst="rect">
            <a:avLst/>
          </a:prstGeom>
          <a:noFill/>
          <a:ln w="9525">
            <a:noFill/>
          </a:ln>
        </p:spPr>
      </p:pic>
      <p:pic>
        <p:nvPicPr>
          <p:cNvPr id="3" name="图片 64535" descr="t0150e695860301ff3f"/>
          <p:cNvPicPr>
            <a:picLocks noChangeAspect="1"/>
          </p:cNvPicPr>
          <p:nvPr/>
        </p:nvPicPr>
        <p:blipFill>
          <a:blip r:embed="rId1"/>
          <a:stretch>
            <a:fillRect/>
          </a:stretch>
        </p:blipFill>
        <p:spPr>
          <a:xfrm>
            <a:off x="4621848" y="5102225"/>
            <a:ext cx="4230687" cy="720725"/>
          </a:xfrm>
          <a:prstGeom prst="rect">
            <a:avLst/>
          </a:prstGeom>
          <a:noFill/>
          <a:ln w="9525">
            <a:noFill/>
          </a:ln>
        </p:spPr>
      </p:pic>
    </p:spTree>
  </p:cSld>
  <p:clrMapOvr>
    <a:masterClrMapping/>
  </p:clrMapOvr>
  <p:transition spd="med">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5747385" y="4568190"/>
            <a:ext cx="3437890" cy="2286000"/>
          </a:xfrm>
          <a:prstGeom prst="rect">
            <a:avLst/>
          </a:prstGeom>
        </p:spPr>
      </p:pic>
      <p:sp>
        <p:nvSpPr>
          <p:cNvPr id="100" name="文本框 99"/>
          <p:cNvSpPr txBox="1"/>
          <p:nvPr/>
        </p:nvSpPr>
        <p:spPr>
          <a:xfrm>
            <a:off x="723169" y="1451609"/>
            <a:ext cx="8358392" cy="4585871"/>
          </a:xfrm>
          <a:prstGeom prst="rect">
            <a:avLst/>
          </a:prstGeom>
          <a:noFill/>
          <a:ln w="9525">
            <a:noFill/>
          </a:ln>
        </p:spPr>
        <p:txBody>
          <a:bodyPr wrap="square">
            <a:spAutoFit/>
          </a:bodyPr>
          <a:lstStyle/>
          <a:p>
            <a:r>
              <a:rPr lang="zh-CN" altLang="en-US" sz="2800" b="1" dirty="0">
                <a:solidFill>
                  <a:srgbClr val="000000"/>
                </a:solidFill>
                <a:latin typeface="宋体" panose="02010600030101010101" pitchFamily="2" charset="-122"/>
                <a:cs typeface="宋体" panose="02010600030101010101" pitchFamily="2" charset="-122"/>
              </a:rPr>
              <a:t>1.为什么作者认为乘车骑骡的游客“可怜可悯”？</a:t>
            </a:r>
            <a:endParaRPr lang="zh-CN" altLang="en-US" sz="2800" b="1" dirty="0">
              <a:solidFill>
                <a:srgbClr val="000000"/>
              </a:solidFill>
              <a:latin typeface="宋体" panose="02010600030101010101" pitchFamily="2" charset="-122"/>
              <a:cs typeface="宋体" panose="02010600030101010101" pitchFamily="2" charset="-122"/>
            </a:endParaRPr>
          </a:p>
          <a:p>
            <a:endParaRPr lang="en-US" altLang="zh-CN" sz="2800" b="1" dirty="0" smtClean="0">
              <a:solidFill>
                <a:srgbClr val="000000"/>
              </a:solidFill>
              <a:latin typeface="宋体" panose="02010600030101010101" pitchFamily="2" charset="-122"/>
              <a:cs typeface="宋体" panose="02010600030101010101" pitchFamily="2" charset="-122"/>
            </a:endParaRPr>
          </a:p>
          <a:p>
            <a:endParaRPr lang="en-US" altLang="zh-CN" sz="2800" b="1" dirty="0" smtClean="0">
              <a:solidFill>
                <a:srgbClr val="000000"/>
              </a:solidFill>
              <a:latin typeface="宋体" panose="02010600030101010101" pitchFamily="2" charset="-122"/>
              <a:cs typeface="宋体" panose="02010600030101010101" pitchFamily="2" charset="-122"/>
            </a:endParaRPr>
          </a:p>
          <a:p>
            <a:endParaRPr lang="en-US" altLang="zh-CN" sz="2800" b="1" dirty="0" smtClean="0">
              <a:solidFill>
                <a:srgbClr val="000000"/>
              </a:solidFill>
              <a:latin typeface="宋体" panose="02010600030101010101" pitchFamily="2" charset="-122"/>
              <a:cs typeface="宋体" panose="02010600030101010101" pitchFamily="2" charset="-122"/>
            </a:endParaRPr>
          </a:p>
          <a:p>
            <a:endParaRPr lang="en-US" altLang="zh-CN" sz="2800" b="1" dirty="0" smtClean="0">
              <a:solidFill>
                <a:srgbClr val="000000"/>
              </a:solidFill>
              <a:latin typeface="宋体" panose="02010600030101010101" pitchFamily="2" charset="-122"/>
              <a:cs typeface="宋体" panose="02010600030101010101" pitchFamily="2" charset="-122"/>
            </a:endParaRPr>
          </a:p>
          <a:p>
            <a:endParaRPr lang="zh-CN" altLang="en-US" sz="2800" b="1" dirty="0">
              <a:solidFill>
                <a:srgbClr val="000000"/>
              </a:solidFill>
              <a:latin typeface="宋体" panose="02010600030101010101" pitchFamily="2" charset="-122"/>
              <a:cs typeface="宋体" panose="02010600030101010101" pitchFamily="2" charset="-122"/>
            </a:endParaRPr>
          </a:p>
          <a:p>
            <a:r>
              <a:rPr lang="zh-CN" altLang="en-US" sz="2800" b="1" dirty="0">
                <a:solidFill>
                  <a:srgbClr val="000000"/>
                </a:solidFill>
                <a:latin typeface="宋体" panose="02010600030101010101" pitchFamily="2" charset="-122"/>
                <a:cs typeface="宋体" panose="02010600030101010101" pitchFamily="2" charset="-122"/>
              </a:rPr>
              <a:t>2.第2段从哪些角度写了什么景色</a:t>
            </a:r>
            <a:r>
              <a:rPr lang="zh-CN" altLang="en-US" sz="2800" b="1" dirty="0" smtClean="0">
                <a:solidFill>
                  <a:srgbClr val="000000"/>
                </a:solidFill>
                <a:latin typeface="宋体" panose="02010600030101010101" pitchFamily="2" charset="-122"/>
                <a:cs typeface="宋体" panose="02010600030101010101" pitchFamily="2" charset="-122"/>
              </a:rPr>
              <a:t>？</a:t>
            </a:r>
            <a:endParaRPr lang="en-US" altLang="zh-CN" sz="2800" b="1" dirty="0" smtClean="0">
              <a:solidFill>
                <a:srgbClr val="000000"/>
              </a:solidFill>
              <a:latin typeface="宋体" panose="02010600030101010101" pitchFamily="2" charset="-122"/>
              <a:cs typeface="宋体" panose="02010600030101010101" pitchFamily="2" charset="-122"/>
            </a:endParaRPr>
          </a:p>
          <a:p>
            <a:endParaRPr lang="en-US" altLang="zh-CN" dirty="0" smtClean="0">
              <a:solidFill>
                <a:srgbClr val="000000"/>
              </a:solidFill>
              <a:latin typeface="宋体" panose="02010600030101010101" pitchFamily="2" charset="-122"/>
              <a:cs typeface="宋体" panose="02010600030101010101" pitchFamily="2" charset="-122"/>
            </a:endParaRPr>
          </a:p>
          <a:p>
            <a:endParaRPr lang="en-US" altLang="zh-CN"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en-US" altLang="zh-CN" dirty="0" smtClean="0">
              <a:solidFill>
                <a:srgbClr val="000000"/>
              </a:solidFill>
              <a:latin typeface="宋体" panose="02010600030101010101" pitchFamily="2" charset="-122"/>
              <a:cs typeface="宋体" panose="02010600030101010101" pitchFamily="2" charset="-122"/>
            </a:endParaRPr>
          </a:p>
          <a:p>
            <a:endParaRPr lang="zh-CN" altLang="en-US"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639446" y="458538"/>
            <a:ext cx="2224683" cy="707886"/>
          </a:xfrm>
          <a:prstGeom prst="rect">
            <a:avLst/>
          </a:prstGeom>
          <a:noFill/>
        </p:spPr>
        <p:txBody>
          <a:bodyPr wrap="square" rtlCol="0">
            <a:spAutoFit/>
          </a:bodyPr>
          <a:lstStyle/>
          <a:p>
            <a:r>
              <a:rPr lang="zh-CN" altLang="en-US" sz="4000" b="1" dirty="0">
                <a:solidFill>
                  <a:srgbClr val="C00000"/>
                </a:solidFill>
                <a:latin typeface="华文行楷" panose="02010800040101010101" charset="-122"/>
                <a:ea typeface="华文行楷" panose="02010800040101010101" charset="-122"/>
              </a:rPr>
              <a:t>合作探究</a:t>
            </a:r>
            <a:endParaRPr lang="zh-CN" altLang="en-US" sz="4000" b="1" dirty="0">
              <a:solidFill>
                <a:srgbClr val="C00000"/>
              </a:solidFill>
              <a:latin typeface="华文行楷" panose="02010800040101010101" charset="-122"/>
              <a:ea typeface="华文行楷" panose="02010800040101010101" charset="-122"/>
            </a:endParaRPr>
          </a:p>
        </p:txBody>
      </p:sp>
      <p:sp>
        <p:nvSpPr>
          <p:cNvPr id="4" name="TextBox 3"/>
          <p:cNvSpPr txBox="1"/>
          <p:nvPr/>
        </p:nvSpPr>
        <p:spPr>
          <a:xfrm>
            <a:off x="881426" y="2168804"/>
            <a:ext cx="7564031" cy="1815882"/>
          </a:xfrm>
          <a:prstGeom prst="rect">
            <a:avLst/>
          </a:prstGeom>
          <a:noFill/>
        </p:spPr>
        <p:txBody>
          <a:bodyPr wrap="square" rtlCol="0">
            <a:spAutoFit/>
          </a:bodyPr>
          <a:lstStyle/>
          <a:p>
            <a:r>
              <a:rPr lang="zh-CN" altLang="en-US" sz="2800" b="1" dirty="0" smtClean="0">
                <a:solidFill>
                  <a:srgbClr val="FF0000"/>
                </a:solidFill>
                <a:latin typeface="宋体" panose="02010600030101010101" pitchFamily="2" charset="-122"/>
                <a:cs typeface="宋体" panose="02010600030101010101" pitchFamily="2" charset="-122"/>
              </a:rPr>
              <a:t>因为天气炎热，徒步的人可在树林中避暑纳凉，稍作歇息，可那些乘车骑骡的人不行。他们认为“既然花了钱坐车,就一定要使他们的旅行物有所值”。</a:t>
            </a:r>
            <a:endParaRPr lang="zh-CN" altLang="en-US" sz="2800" b="1" dirty="0">
              <a:solidFill>
                <a:srgbClr val="FF0000"/>
              </a:solidFill>
              <a:latin typeface="宋体" panose="02010600030101010101" pitchFamily="2" charset="-122"/>
              <a:cs typeface="宋体" panose="02010600030101010101" pitchFamily="2" charset="-122"/>
            </a:endParaRPr>
          </a:p>
        </p:txBody>
      </p:sp>
      <p:sp>
        <p:nvSpPr>
          <p:cNvPr id="5" name="TextBox 4"/>
          <p:cNvSpPr txBox="1"/>
          <p:nvPr/>
        </p:nvSpPr>
        <p:spPr>
          <a:xfrm>
            <a:off x="431356" y="4714041"/>
            <a:ext cx="8267008" cy="1323439"/>
          </a:xfrm>
          <a:prstGeom prst="rect">
            <a:avLst/>
          </a:prstGeom>
          <a:noFill/>
        </p:spPr>
        <p:txBody>
          <a:bodyPr wrap="square" rtlCol="0">
            <a:spAutoFit/>
          </a:bodyPr>
          <a:lstStyle/>
          <a:p>
            <a:r>
              <a:rPr lang="zh-CN" altLang="en-US" sz="2800" b="1" dirty="0" smtClean="0">
                <a:solidFill>
                  <a:srgbClr val="FF0000"/>
                </a:solidFill>
                <a:latin typeface="宋体" panose="02010600030101010101" pitchFamily="2" charset="-122"/>
                <a:cs typeface="宋体" panose="02010600030101010101" pitchFamily="2" charset="-122"/>
              </a:rPr>
              <a:t>从视觉写了沿途所见的清流急湍、岩壁巉峻、丘岗葱绿</a:t>
            </a:r>
            <a:r>
              <a:rPr lang="zh-CN" altLang="en-US" sz="2800" b="1" dirty="0" smtClean="0">
                <a:solidFill>
                  <a:srgbClr val="FF0000"/>
                </a:solidFill>
                <a:latin typeface="宋体" panose="02010600030101010101" pitchFamily="2" charset="-122"/>
                <a:cs typeface="宋体" panose="02010600030101010101" pitchFamily="2" charset="-122"/>
              </a:rPr>
              <a:t>；从</a:t>
            </a:r>
            <a:r>
              <a:rPr lang="zh-CN" altLang="en-US" sz="2800" b="1" dirty="0" smtClean="0">
                <a:solidFill>
                  <a:srgbClr val="FF0000"/>
                </a:solidFill>
                <a:latin typeface="宋体" panose="02010600030101010101" pitchFamily="2" charset="-122"/>
                <a:cs typeface="宋体" panose="02010600030101010101" pitchFamily="2" charset="-122"/>
              </a:rPr>
              <a:t>听觉写了瀑布的声响。</a:t>
            </a:r>
            <a:endParaRPr lang="zh-CN" altLang="en-US" sz="2800" b="1" dirty="0" smtClean="0">
              <a:solidFill>
                <a:srgbClr val="FF0000"/>
              </a:solidFill>
              <a:latin typeface="宋体" panose="02010600030101010101" pitchFamily="2" charset="-122"/>
              <a:cs typeface="宋体" panose="02010600030101010101" pitchFamily="2" charset="-122"/>
            </a:endParaRPr>
          </a:p>
          <a:p>
            <a:endParaRPr lang="zh-CN" altLang="en-US" dirty="0"/>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6" dur="1000" fill="hold"/>
                                        <p:tgtEl>
                                          <p:spTgt spid="3"/>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5490845" y="4362450"/>
            <a:ext cx="3662045" cy="2442210"/>
          </a:xfrm>
          <a:prstGeom prst="rect">
            <a:avLst/>
          </a:prstGeom>
        </p:spPr>
      </p:pic>
      <p:sp>
        <p:nvSpPr>
          <p:cNvPr id="100" name="文本框 99"/>
          <p:cNvSpPr txBox="1"/>
          <p:nvPr/>
        </p:nvSpPr>
        <p:spPr>
          <a:xfrm>
            <a:off x="341342" y="1254760"/>
            <a:ext cx="8416309" cy="3477875"/>
          </a:xfrm>
          <a:prstGeom prst="rect">
            <a:avLst/>
          </a:prstGeom>
          <a:noFill/>
          <a:ln w="9525">
            <a:noFill/>
          </a:ln>
        </p:spPr>
        <p:txBody>
          <a:bodyPr wrap="square">
            <a:spAutoFit/>
          </a:bodyPr>
          <a:lstStyle/>
          <a:p>
            <a:r>
              <a:rPr lang="zh-CN" altLang="en-US" sz="2800" b="1" dirty="0">
                <a:solidFill>
                  <a:srgbClr val="000000"/>
                </a:solidFill>
                <a:latin typeface="宋体" panose="02010600030101010101" pitchFamily="2" charset="-122"/>
                <a:cs typeface="宋体" panose="02010600030101010101" pitchFamily="2" charset="-122"/>
                <a:sym typeface="+mn-ea"/>
              </a:rPr>
              <a:t>3.为什么“威严的穹顶也随之愈升愈髙”？</a:t>
            </a:r>
            <a:endParaRPr lang="zh-CN" altLang="en-US" sz="2800" b="1" dirty="0">
              <a:solidFill>
                <a:srgbClr val="000000"/>
              </a:solidFill>
              <a:latin typeface="宋体" panose="02010600030101010101" pitchFamily="2" charset="-122"/>
              <a:cs typeface="宋体" panose="02010600030101010101" pitchFamily="2" charset="-122"/>
            </a:endParaRPr>
          </a:p>
          <a:p>
            <a:endParaRPr lang="en-US" altLang="zh-CN" sz="2800" b="1" dirty="0" smtClean="0">
              <a:solidFill>
                <a:srgbClr val="000000"/>
              </a:solidFill>
              <a:latin typeface="宋体" panose="02010600030101010101" pitchFamily="2" charset="-122"/>
              <a:cs typeface="宋体" panose="02010600030101010101" pitchFamily="2" charset="-122"/>
              <a:sym typeface="+mn-ea"/>
            </a:endParaRPr>
          </a:p>
          <a:p>
            <a:endParaRPr lang="en-US" altLang="zh-CN" sz="2800" b="1" dirty="0" smtClean="0">
              <a:solidFill>
                <a:srgbClr val="000000"/>
              </a:solidFill>
              <a:latin typeface="宋体" panose="02010600030101010101" pitchFamily="2" charset="-122"/>
              <a:cs typeface="宋体" panose="02010600030101010101" pitchFamily="2" charset="-122"/>
              <a:sym typeface="+mn-ea"/>
            </a:endParaRPr>
          </a:p>
          <a:p>
            <a:endParaRPr lang="en-US" altLang="zh-CN" sz="2800" b="1" dirty="0" smtClean="0">
              <a:solidFill>
                <a:srgbClr val="000000"/>
              </a:solidFill>
              <a:latin typeface="宋体" panose="02010600030101010101" pitchFamily="2" charset="-122"/>
              <a:cs typeface="宋体" panose="02010600030101010101" pitchFamily="2" charset="-122"/>
              <a:sym typeface="+mn-ea"/>
            </a:endParaRPr>
          </a:p>
          <a:p>
            <a:endParaRPr lang="en-US" altLang="zh-CN" sz="2800" b="1" dirty="0" smtClean="0">
              <a:solidFill>
                <a:srgbClr val="000000"/>
              </a:solidFill>
              <a:latin typeface="宋体" panose="02010600030101010101" pitchFamily="2" charset="-122"/>
              <a:cs typeface="宋体" panose="02010600030101010101" pitchFamily="2" charset="-122"/>
              <a:sym typeface="+mn-ea"/>
            </a:endParaRPr>
          </a:p>
          <a:p>
            <a:r>
              <a:rPr lang="zh-CN" altLang="en-US" sz="2800" b="1" dirty="0" smtClean="0">
                <a:solidFill>
                  <a:srgbClr val="000000"/>
                </a:solidFill>
                <a:latin typeface="宋体" panose="02010600030101010101" pitchFamily="2" charset="-122"/>
                <a:cs typeface="宋体" panose="02010600030101010101" pitchFamily="2" charset="-122"/>
                <a:sym typeface="+mn-ea"/>
              </a:rPr>
              <a:t>4</a:t>
            </a:r>
            <a:r>
              <a:rPr lang="zh-CN" altLang="en-US" sz="2800" b="1" dirty="0">
                <a:solidFill>
                  <a:srgbClr val="000000"/>
                </a:solidFill>
                <a:latin typeface="宋体" panose="02010600030101010101" pitchFamily="2" charset="-122"/>
                <a:cs typeface="宋体" panose="02010600030101010101" pitchFamily="2" charset="-122"/>
                <a:sym typeface="+mn-ea"/>
              </a:rPr>
              <a:t>.第4段中哪个词能体现勃朗峰周围山峰的形状？写这些内容有何作用？</a:t>
            </a:r>
            <a:endParaRPr lang="zh-CN" altLang="en-US" sz="2800" b="1" dirty="0">
              <a:solidFill>
                <a:srgbClr val="000000"/>
              </a:solidFill>
              <a:latin typeface="宋体" panose="02010600030101010101" pitchFamily="2" charset="-122"/>
              <a:cs typeface="宋体" panose="02010600030101010101" pitchFamily="2" charset="-122"/>
            </a:endParaRPr>
          </a:p>
          <a:p>
            <a:endParaRPr lang="zh-CN" altLang="en-US"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652520" y="458538"/>
            <a:ext cx="1838325" cy="583565"/>
          </a:xfrm>
          <a:prstGeom prst="rect">
            <a:avLst/>
          </a:prstGeom>
          <a:noFill/>
        </p:spPr>
        <p:txBody>
          <a:bodyPr wrap="square" rtlCol="0">
            <a:spAutoFit/>
          </a:bodyPr>
          <a:lstStyle/>
          <a:p>
            <a:r>
              <a:rPr lang="zh-CN" altLang="en-US" sz="3200" b="1" dirty="0">
                <a:solidFill>
                  <a:srgbClr val="C00000"/>
                </a:solidFill>
                <a:latin typeface="华文行楷" panose="02010800040101010101" charset="-122"/>
                <a:ea typeface="华文行楷" panose="02010800040101010101" charset="-122"/>
              </a:rPr>
              <a:t>合作探究</a:t>
            </a:r>
            <a:endParaRPr lang="zh-CN" altLang="en-US" sz="3200" b="1" dirty="0">
              <a:solidFill>
                <a:srgbClr val="C00000"/>
              </a:solidFill>
              <a:latin typeface="华文行楷" panose="02010800040101010101" charset="-122"/>
              <a:ea typeface="华文行楷" panose="02010800040101010101" charset="-122"/>
            </a:endParaRPr>
          </a:p>
        </p:txBody>
      </p:sp>
      <p:sp>
        <p:nvSpPr>
          <p:cNvPr id="4" name="TextBox 3"/>
          <p:cNvSpPr txBox="1"/>
          <p:nvPr/>
        </p:nvSpPr>
        <p:spPr>
          <a:xfrm>
            <a:off x="521370" y="1808748"/>
            <a:ext cx="8443337" cy="1384995"/>
          </a:xfrm>
          <a:prstGeom prst="rect">
            <a:avLst/>
          </a:prstGeom>
          <a:noFill/>
        </p:spPr>
        <p:txBody>
          <a:bodyPr wrap="none" rtlCol="0">
            <a:spAutoFit/>
          </a:bodyPr>
          <a:lstStyle/>
          <a:p>
            <a:r>
              <a:rPr lang="zh-CN" altLang="en-US" sz="2800" b="1" dirty="0" smtClean="0">
                <a:solidFill>
                  <a:srgbClr val="FF0000"/>
                </a:solidFill>
                <a:latin typeface="宋体" panose="02010600030101010101" pitchFamily="2" charset="-122"/>
                <a:cs typeface="宋体" panose="02010600030101010101" pitchFamily="2" charset="-122"/>
                <a:sym typeface="+mn-ea"/>
              </a:rPr>
              <a:t>“我们”不断地攀登，离勃朗峰越来越近，</a:t>
            </a:r>
            <a:endParaRPr lang="en-US" altLang="zh-CN" sz="2800" b="1" dirty="0" smtClean="0">
              <a:solidFill>
                <a:srgbClr val="FF0000"/>
              </a:solidFill>
              <a:latin typeface="宋体" panose="02010600030101010101" pitchFamily="2" charset="-122"/>
              <a:cs typeface="宋体" panose="02010600030101010101" pitchFamily="2" charset="-122"/>
              <a:sym typeface="+mn-ea"/>
            </a:endParaRPr>
          </a:p>
          <a:p>
            <a:r>
              <a:rPr lang="zh-CN" altLang="en-US" sz="2800" b="1" dirty="0" smtClean="0">
                <a:solidFill>
                  <a:srgbClr val="FF0000"/>
                </a:solidFill>
                <a:latin typeface="宋体" panose="02010600030101010101" pitchFamily="2" charset="-122"/>
                <a:cs typeface="宋体" panose="02010600030101010101" pitchFamily="2" charset="-122"/>
                <a:sym typeface="+mn-ea"/>
              </a:rPr>
              <a:t>“我们”跟它相比越来越小，给人的感觉就是“威严</a:t>
            </a:r>
            <a:endParaRPr lang="en-US" altLang="zh-CN" sz="2800" b="1" dirty="0" smtClean="0">
              <a:solidFill>
                <a:srgbClr val="FF0000"/>
              </a:solidFill>
              <a:latin typeface="宋体" panose="02010600030101010101" pitchFamily="2" charset="-122"/>
              <a:cs typeface="宋体" panose="02010600030101010101" pitchFamily="2" charset="-122"/>
              <a:sym typeface="+mn-ea"/>
            </a:endParaRPr>
          </a:p>
          <a:p>
            <a:r>
              <a:rPr lang="zh-CN" altLang="en-US" sz="2800" b="1" dirty="0" smtClean="0">
                <a:solidFill>
                  <a:srgbClr val="FF0000"/>
                </a:solidFill>
                <a:latin typeface="宋体" panose="02010600030101010101" pitchFamily="2" charset="-122"/>
                <a:cs typeface="宋体" panose="02010600030101010101" pitchFamily="2" charset="-122"/>
                <a:sym typeface="+mn-ea"/>
              </a:rPr>
              <a:t>的穹顶也随之愈升愈髙”。</a:t>
            </a:r>
            <a:endParaRPr lang="zh-CN" altLang="en-US" sz="2800" b="1" dirty="0">
              <a:solidFill>
                <a:srgbClr val="FF0000"/>
              </a:solidFill>
              <a:latin typeface="宋体" panose="02010600030101010101" pitchFamily="2" charset="-122"/>
              <a:cs typeface="宋体" panose="02010600030101010101" pitchFamily="2" charset="-122"/>
            </a:endParaRPr>
          </a:p>
        </p:txBody>
      </p:sp>
      <p:sp>
        <p:nvSpPr>
          <p:cNvPr id="5" name="TextBox 4"/>
          <p:cNvSpPr txBox="1"/>
          <p:nvPr/>
        </p:nvSpPr>
        <p:spPr>
          <a:xfrm>
            <a:off x="791411" y="4554175"/>
            <a:ext cx="7516169" cy="1077218"/>
          </a:xfrm>
          <a:prstGeom prst="rect">
            <a:avLst/>
          </a:prstGeom>
          <a:noFill/>
        </p:spPr>
        <p:txBody>
          <a:bodyPr wrap="square" rtlCol="0">
            <a:spAutoFit/>
          </a:bodyPr>
          <a:lstStyle/>
          <a:p>
            <a:r>
              <a:rPr lang="zh-CN" altLang="en-US" sz="3200" b="1" dirty="0" smtClean="0">
                <a:solidFill>
                  <a:srgbClr val="FF0000"/>
                </a:solidFill>
                <a:latin typeface="宋体" panose="02010600030101010101" pitchFamily="2" charset="-122"/>
                <a:cs typeface="宋体" panose="02010600030101010101" pitchFamily="2" charset="-122"/>
                <a:sym typeface="+mn-ea"/>
              </a:rPr>
              <a:t>奇形怪状。用比喻的手法描绘山峰的奇特形状</a:t>
            </a:r>
            <a:r>
              <a:rPr lang="zh-CN" altLang="en-US" sz="3200" b="1" dirty="0" smtClean="0">
                <a:solidFill>
                  <a:srgbClr val="FF0000"/>
                </a:solidFill>
                <a:latin typeface="宋体" panose="02010600030101010101" pitchFamily="2" charset="-122"/>
                <a:cs typeface="宋体" panose="02010600030101010101" pitchFamily="2" charset="-122"/>
                <a:sym typeface="+mn-ea"/>
              </a:rPr>
              <a:t>，表现</a:t>
            </a:r>
            <a:r>
              <a:rPr lang="zh-CN" altLang="en-US" sz="3200" b="1" dirty="0" smtClean="0">
                <a:solidFill>
                  <a:srgbClr val="FF0000"/>
                </a:solidFill>
                <a:latin typeface="宋体" panose="02010600030101010101" pitchFamily="2" charset="-122"/>
                <a:cs typeface="宋体" panose="02010600030101010101" pitchFamily="2" charset="-122"/>
                <a:sym typeface="+mn-ea"/>
              </a:rPr>
              <a:t>这里景色的特征。</a:t>
            </a:r>
            <a:endParaRPr lang="zh-CN" altLang="en-US" sz="3200" b="1" dirty="0">
              <a:solidFill>
                <a:srgbClr val="FF0000"/>
              </a:solidFill>
              <a:latin typeface="宋体" panose="02010600030101010101" pitchFamily="2" charset="-122"/>
              <a:cs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cstate="print"/>
          <a:stretch>
            <a:fillRect/>
          </a:stretch>
        </p:blipFill>
        <p:spPr>
          <a:xfrm>
            <a:off x="5417820" y="3256915"/>
            <a:ext cx="3662045" cy="2442210"/>
          </a:xfrm>
          <a:prstGeom prst="rect">
            <a:avLst/>
          </a:prstGeom>
        </p:spPr>
      </p:pic>
      <p:sp>
        <p:nvSpPr>
          <p:cNvPr id="2" name="文本框 1"/>
          <p:cNvSpPr txBox="1"/>
          <p:nvPr/>
        </p:nvSpPr>
        <p:spPr>
          <a:xfrm>
            <a:off x="315595" y="511175"/>
            <a:ext cx="8944610" cy="953135"/>
          </a:xfrm>
          <a:prstGeom prst="rect">
            <a:avLst/>
          </a:prstGeom>
          <a:noFill/>
        </p:spPr>
        <p:txBody>
          <a:bodyPr wrap="none" rtlCol="0" anchor="t">
            <a:spAutoFit/>
          </a:bodyPr>
          <a:p>
            <a:pPr algn="l"/>
            <a:r>
              <a:rPr lang="en-US" altLang="zh-CN" sz="2800" b="1" dirty="0">
                <a:solidFill>
                  <a:srgbClr val="FF0000"/>
                </a:solidFill>
                <a:latin typeface="宋体" panose="02010600030101010101" pitchFamily="2" charset="-122"/>
                <a:cs typeface="宋体" panose="02010600030101010101" pitchFamily="2" charset="-122"/>
                <a:sym typeface="+mn-ea"/>
              </a:rPr>
              <a:t>5</a:t>
            </a:r>
            <a:r>
              <a:rPr lang="zh-CN" altLang="en-US" sz="2800" b="1" dirty="0">
                <a:solidFill>
                  <a:srgbClr val="FF0000"/>
                </a:solidFill>
                <a:latin typeface="宋体" panose="02010600030101010101" pitchFamily="2" charset="-122"/>
                <a:cs typeface="宋体" panose="02010600030101010101" pitchFamily="2" charset="-122"/>
                <a:sym typeface="+mn-ea"/>
              </a:rPr>
              <a:t>.</a:t>
            </a:r>
            <a:r>
              <a:rPr lang="zh-CN" altLang="en-US" sz="2800" b="1" dirty="0">
                <a:solidFill>
                  <a:srgbClr val="FF0000"/>
                </a:solidFill>
                <a:latin typeface="宋体" panose="02010600030101010101" pitchFamily="2" charset="-122"/>
                <a:cs typeface="宋体" panose="02010600030101010101" pitchFamily="2" charset="-122"/>
                <a:sym typeface="+mn-ea"/>
              </a:rPr>
              <a:t>第</a:t>
            </a:r>
            <a:r>
              <a:rPr lang="en-US" altLang="zh-CN" sz="2800" b="1" dirty="0">
                <a:solidFill>
                  <a:srgbClr val="FF0000"/>
                </a:solidFill>
                <a:latin typeface="宋体" panose="02010600030101010101" pitchFamily="2" charset="-122"/>
                <a:cs typeface="宋体" panose="02010600030101010101" pitchFamily="2" charset="-122"/>
                <a:sym typeface="+mn-ea"/>
              </a:rPr>
              <a:t>5</a:t>
            </a:r>
            <a:r>
              <a:rPr lang="zh-CN" altLang="en-US" sz="2800" b="1" dirty="0">
                <a:solidFill>
                  <a:srgbClr val="FF0000"/>
                </a:solidFill>
                <a:latin typeface="宋体" panose="02010600030101010101" pitchFamily="2" charset="-122"/>
                <a:cs typeface="宋体" panose="02010600030101010101" pitchFamily="2" charset="-122"/>
                <a:sym typeface="+mn-ea"/>
              </a:rPr>
              <a:t>段中写“彩霞满天，白云缭绕”的斑斓景象，其视</a:t>
            </a:r>
            <a:endParaRPr lang="zh-CN" altLang="en-US" sz="2800" b="1" dirty="0">
              <a:solidFill>
                <a:srgbClr val="FF0000"/>
              </a:solidFill>
              <a:latin typeface="宋体" panose="02010600030101010101" pitchFamily="2" charset="-122"/>
              <a:cs typeface="宋体" panose="02010600030101010101" pitchFamily="2" charset="-122"/>
              <a:sym typeface="+mn-ea"/>
            </a:endParaRPr>
          </a:p>
          <a:p>
            <a:pPr algn="l"/>
            <a:r>
              <a:rPr lang="zh-CN" altLang="en-US" sz="2800" b="1" dirty="0">
                <a:solidFill>
                  <a:srgbClr val="FF0000"/>
                </a:solidFill>
                <a:latin typeface="宋体" panose="02010600030101010101" pitchFamily="2" charset="-122"/>
                <a:cs typeface="宋体" panose="02010600030101010101" pitchFamily="2" charset="-122"/>
                <a:sym typeface="+mn-ea"/>
              </a:rPr>
              <a:t>角是怎样的？</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68935" y="2225675"/>
            <a:ext cx="8405495" cy="1641475"/>
          </a:xfrm>
          <a:prstGeom prst="rect">
            <a:avLst/>
          </a:prstGeom>
          <a:noFill/>
        </p:spPr>
        <p:txBody>
          <a:bodyPr wrap="none" rtlCol="0" anchor="t">
            <a:spAutoFit/>
          </a:bodyPr>
          <a:p>
            <a:pPr>
              <a:lnSpc>
                <a:spcPct val="120000"/>
              </a:lnSpc>
            </a:pPr>
            <a:r>
              <a:rPr lang="zh-CN" altLang="en-US" sz="2800" b="1" dirty="0">
                <a:latin typeface="宋体" panose="02010600030101010101" pitchFamily="2" charset="-122"/>
                <a:cs typeface="宋体" panose="02010600030101010101" pitchFamily="2" charset="-122"/>
                <a:sym typeface="+mn-ea"/>
              </a:rPr>
              <a:t>在逗留高地、向山下的阿冉提村进发之前，我们曾</a:t>
            </a:r>
            <a:r>
              <a:rPr lang="zh-CN" altLang="en-US" sz="2800" b="1" dirty="0">
                <a:solidFill>
                  <a:srgbClr val="FF00FF"/>
                </a:solidFill>
                <a:latin typeface="宋体" panose="02010600030101010101" pitchFamily="2" charset="-122"/>
                <a:cs typeface="宋体" panose="02010600030101010101" pitchFamily="2" charset="-122"/>
                <a:sym typeface="+mn-ea"/>
              </a:rPr>
              <a:t>仰</a:t>
            </a:r>
            <a:endParaRPr lang="zh-CN" altLang="en-US" sz="2800" b="1" dirty="0">
              <a:solidFill>
                <a:srgbClr val="FF00FF"/>
              </a:solidFill>
              <a:latin typeface="宋体" panose="02010600030101010101" pitchFamily="2" charset="-122"/>
              <a:cs typeface="宋体" panose="02010600030101010101" pitchFamily="2" charset="-122"/>
              <a:sym typeface="+mn-ea"/>
            </a:endParaRPr>
          </a:p>
          <a:p>
            <a:pPr>
              <a:lnSpc>
                <a:spcPct val="120000"/>
              </a:lnSpc>
            </a:pPr>
            <a:r>
              <a:rPr lang="zh-CN" altLang="en-US" sz="2800" b="1" dirty="0">
                <a:solidFill>
                  <a:srgbClr val="FF00FF"/>
                </a:solidFill>
                <a:latin typeface="宋体" panose="02010600030101010101" pitchFamily="2" charset="-122"/>
                <a:cs typeface="宋体" panose="02010600030101010101" pitchFamily="2" charset="-122"/>
                <a:sym typeface="+mn-ea"/>
              </a:rPr>
              <a:t>面遥望</a:t>
            </a:r>
            <a:r>
              <a:rPr lang="zh-CN" altLang="en-US" sz="2800" b="1" dirty="0">
                <a:latin typeface="宋体" panose="02010600030101010101" pitchFamily="2" charset="-122"/>
                <a:cs typeface="宋体" panose="02010600030101010101" pitchFamily="2" charset="-122"/>
                <a:sym typeface="+mn-ea"/>
              </a:rPr>
              <a:t>附近的一座峰巅</a:t>
            </a:r>
            <a:r>
              <a:rPr lang="en-US" altLang="zh-CN" sz="2800" b="1" dirty="0">
                <a:latin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cs typeface="宋体" panose="02010600030101010101" pitchFamily="2" charset="-122"/>
                <a:sym typeface="+mn-ea"/>
              </a:rPr>
              <a:t>仿佛身披霓裳羽衣的纯洁</a:t>
            </a:r>
            <a:endParaRPr lang="zh-CN" altLang="en-US" sz="2800" b="1" dirty="0">
              <a:latin typeface="宋体" panose="02010600030101010101" pitchFamily="2" charset="-122"/>
              <a:cs typeface="宋体" panose="02010600030101010101" pitchFamily="2" charset="-122"/>
              <a:sym typeface="+mn-ea"/>
            </a:endParaRPr>
          </a:p>
          <a:p>
            <a:pPr>
              <a:lnSpc>
                <a:spcPct val="120000"/>
              </a:lnSpc>
            </a:pPr>
            <a:r>
              <a:rPr lang="zh-CN" altLang="en-US" sz="2800" b="1" dirty="0">
                <a:latin typeface="宋体" panose="02010600030101010101" pitchFamily="2" charset="-122"/>
                <a:cs typeface="宋体" panose="02010600030101010101" pitchFamily="2" charset="-122"/>
                <a:sym typeface="+mn-ea"/>
              </a:rPr>
              <a:t>天使。</a:t>
            </a:r>
            <a:endParaRPr lang="zh-CN" altLang="en-US" sz="2800">
              <a:latin typeface="宋体" panose="02010600030101010101" pitchFamily="2" charset="-122"/>
              <a:cs typeface="宋体" panose="02010600030101010101" pitchFamily="2" charset="-122"/>
            </a:endParaRPr>
          </a:p>
        </p:txBody>
      </p:sp>
      <p:sp>
        <p:nvSpPr>
          <p:cNvPr id="5" name="矩形 4"/>
          <p:cNvSpPr/>
          <p:nvPr/>
        </p:nvSpPr>
        <p:spPr>
          <a:xfrm>
            <a:off x="1763395" y="3640138"/>
            <a:ext cx="1849438" cy="58578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细节描写</a:t>
            </a:r>
            <a:endPar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
        <p:nvSpPr>
          <p:cNvPr id="6" name="矩形 5"/>
          <p:cNvSpPr/>
          <p:nvPr/>
        </p:nvSpPr>
        <p:spPr>
          <a:xfrm>
            <a:off x="893445" y="4402773"/>
            <a:ext cx="5151438" cy="682625"/>
          </a:xfrm>
          <a:prstGeom prst="rect">
            <a:avLst/>
          </a:prstGeom>
          <a:noFill/>
          <a:ln w="9525">
            <a:noFill/>
          </a:ln>
        </p:spPr>
        <p:txBody>
          <a:bodyPr>
            <a:spAutoFit/>
          </a:bodyPr>
          <a:p>
            <a:pPr>
              <a:lnSpc>
                <a:spcPct val="120000"/>
              </a:lnSpc>
            </a:pPr>
            <a:r>
              <a:rPr lang="zh-CN" altLang="en-US" sz="3200" b="1" dirty="0">
                <a:solidFill>
                  <a:srgbClr val="0000FF"/>
                </a:solidFill>
                <a:latin typeface="楷体" panose="02010609060101010101" pitchFamily="49" charset="-122"/>
                <a:ea typeface="楷体" panose="02010609060101010101" pitchFamily="49" charset="-122"/>
              </a:rPr>
              <a:t>变幻的光影，独特的美景。</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7" name="矩形 6"/>
          <p:cNvSpPr/>
          <p:nvPr/>
        </p:nvSpPr>
        <p:spPr>
          <a:xfrm>
            <a:off x="695325" y="5472748"/>
            <a:ext cx="6096000" cy="684212"/>
          </a:xfrm>
          <a:prstGeom prst="rect">
            <a:avLst/>
          </a:prstGeom>
          <a:noFill/>
          <a:ln w="9525">
            <a:noFill/>
          </a:ln>
        </p:spPr>
        <p:txBody>
          <a:bodyPr>
            <a:spAutoFit/>
          </a:bodyPr>
          <a:p>
            <a:pPr>
              <a:lnSpc>
                <a:spcPct val="120000"/>
              </a:lnSpc>
            </a:pPr>
            <a:r>
              <a:rPr lang="zh-CN" altLang="en-US" sz="3200" b="1" dirty="0">
                <a:solidFill>
                  <a:srgbClr val="FF00FF"/>
                </a:solidFill>
                <a:latin typeface="楷体" panose="02010609060101010101" pitchFamily="49" charset="-122"/>
                <a:ea typeface="楷体" panose="02010609060101010101" pitchFamily="49" charset="-122"/>
              </a:rPr>
              <a:t>仰面仰望，满目华彩，变幻无穷。</a:t>
            </a:r>
            <a:endParaRPr lang="zh-CN" altLang="en-US" sz="3200" b="1" dirty="0">
              <a:solidFill>
                <a:srgbClr val="FF00FF"/>
              </a:solidFill>
              <a:latin typeface="楷体" panose="02010609060101010101" pitchFamily="49" charset="-122"/>
              <a:ea typeface="楷体" panose="02010609060101010101" pitchFamily="49"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606" name="矩形 1"/>
          <p:cNvSpPr/>
          <p:nvPr/>
        </p:nvSpPr>
        <p:spPr>
          <a:xfrm>
            <a:off x="484188" y="938213"/>
            <a:ext cx="7966075" cy="1865312"/>
          </a:xfrm>
          <a:prstGeom prst="rect">
            <a:avLst/>
          </a:prstGeom>
          <a:noFill/>
          <a:ln w="9525">
            <a:noFill/>
          </a:ln>
        </p:spPr>
        <p:txBody>
          <a:bodyPr>
            <a:spAutoFit/>
          </a:bodyPr>
          <a:p>
            <a:pPr>
              <a:lnSpc>
                <a:spcPct val="120000"/>
              </a:lnSpc>
            </a:pPr>
            <a:r>
              <a:rPr lang="zh-CN" altLang="en-US" sz="3200" b="1" dirty="0">
                <a:latin typeface="楷体" panose="02010609060101010101" pitchFamily="49" charset="-122"/>
                <a:ea typeface="楷体" panose="02010609060101010101" pitchFamily="49" charset="-122"/>
              </a:rPr>
              <a:t>    良久，我们终于感悟到，眼前的绚丽色彩以及它们的无穷变幻便是我们从飘浮的肥皂泡中看到的一切</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其价值会是多少呢？</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1349375" y="3560763"/>
            <a:ext cx="6708775" cy="731837"/>
          </a:xfrm>
          <a:prstGeom prst="rect">
            <a:avLst/>
          </a:prstGeom>
          <a:noFill/>
          <a:ln w="9525">
            <a:noFill/>
          </a:ln>
        </p:spPr>
        <p:txBody>
          <a:bodyPr>
            <a:spAutoFit/>
          </a:bodyPr>
          <a:p>
            <a:pPr>
              <a:lnSpc>
                <a:spcPct val="130000"/>
              </a:lnSpc>
            </a:pPr>
            <a:r>
              <a:rPr lang="zh-CN" altLang="en-US" sz="3200" b="1" dirty="0">
                <a:solidFill>
                  <a:srgbClr val="0000FF"/>
                </a:solidFill>
                <a:latin typeface="楷体" panose="02010609060101010101" pitchFamily="49" charset="-122"/>
                <a:ea typeface="楷体" panose="02010609060101010101" pitchFamily="49" charset="-122"/>
              </a:rPr>
              <a:t>景生情，情融景，无限感慨在其中。</a:t>
            </a:r>
            <a:endParaRPr lang="zh-CN" altLang="en-US" sz="3200" b="1" dirty="0">
              <a:solidFill>
                <a:srgbClr val="0000FF"/>
              </a:solidFill>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cstate="print"/>
          <a:stretch>
            <a:fillRect/>
          </a:stretch>
        </p:blipFill>
        <p:spPr>
          <a:xfrm>
            <a:off x="46990" y="4292600"/>
            <a:ext cx="3662045" cy="2442210"/>
          </a:xfrm>
          <a:prstGeom prst="rect">
            <a:avLst/>
          </a:prstGeom>
        </p:spPr>
      </p:pic>
      <p:pic>
        <p:nvPicPr>
          <p:cNvPr id="2" name="图片 64535" descr="t0150e695860301ff3f"/>
          <p:cNvPicPr>
            <a:picLocks noChangeAspect="1"/>
          </p:cNvPicPr>
          <p:nvPr/>
        </p:nvPicPr>
        <p:blipFill>
          <a:blip r:embed="rId2"/>
          <a:stretch>
            <a:fillRect/>
          </a:stretch>
        </p:blipFill>
        <p:spPr>
          <a:xfrm>
            <a:off x="484188" y="59055"/>
            <a:ext cx="4230687" cy="720725"/>
          </a:xfrm>
          <a:prstGeom prst="rect">
            <a:avLst/>
          </a:prstGeom>
          <a:noFill/>
          <a:ln w="9525">
            <a:noFill/>
          </a:ln>
        </p:spPr>
      </p:pic>
      <p:pic>
        <p:nvPicPr>
          <p:cNvPr id="4" name="图片 64535" descr="t0150e695860301ff3f"/>
          <p:cNvPicPr>
            <a:picLocks noChangeAspect="1"/>
          </p:cNvPicPr>
          <p:nvPr/>
        </p:nvPicPr>
        <p:blipFill>
          <a:blip r:embed="rId2"/>
          <a:stretch>
            <a:fillRect/>
          </a:stretch>
        </p:blipFill>
        <p:spPr>
          <a:xfrm>
            <a:off x="4996498" y="5344795"/>
            <a:ext cx="4230687" cy="720725"/>
          </a:xfrm>
          <a:prstGeom prst="rect">
            <a:avLst/>
          </a:prstGeom>
          <a:noFill/>
          <a:ln w="9525">
            <a:noFill/>
          </a:ln>
        </p:spPr>
      </p:pic>
      <p:pic>
        <p:nvPicPr>
          <p:cNvPr id="6" name="图片 64535" descr="t0150e695860301ff3f"/>
          <p:cNvPicPr>
            <a:picLocks noChangeAspect="1"/>
          </p:cNvPicPr>
          <p:nvPr/>
        </p:nvPicPr>
        <p:blipFill>
          <a:blip r:embed="rId2"/>
          <a:stretch>
            <a:fillRect/>
          </a:stretch>
        </p:blipFill>
        <p:spPr>
          <a:xfrm>
            <a:off x="4355783" y="2574925"/>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 calcmode="lin" valueType="num">
                                      <p:cBhvr>
                                        <p:cTn id="9" dur="1000" fill="hold"/>
                                        <p:tgtEl>
                                          <p:spTgt spid="3"/>
                                        </p:tgtEl>
                                        <p:attrNameLst>
                                          <p:attrName>style.rotation</p:attrName>
                                        </p:attrNameLst>
                                      </p:cBhvr>
                                      <p:tavLst>
                                        <p:tav tm="0">
                                          <p:val>
                                            <p:fltVal val="90.000000"/>
                                          </p:val>
                                        </p:tav>
                                        <p:tav tm="100000">
                                          <p:val>
                                            <p:fltVal val="0.00000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cstate="print"/>
          <a:stretch>
            <a:fillRect/>
          </a:stretch>
        </p:blipFill>
        <p:spPr>
          <a:xfrm>
            <a:off x="5477510" y="4410710"/>
            <a:ext cx="3662045" cy="2442210"/>
          </a:xfrm>
          <a:prstGeom prst="rect">
            <a:avLst/>
          </a:prstGeom>
        </p:spPr>
      </p:pic>
      <p:sp>
        <p:nvSpPr>
          <p:cNvPr id="3" name="内容占位符 2"/>
          <p:cNvSpPr>
            <a:spLocks noGrp="1"/>
          </p:cNvSpPr>
          <p:nvPr>
            <p:ph idx="1"/>
          </p:nvPr>
        </p:nvSpPr>
        <p:spPr>
          <a:xfrm>
            <a:off x="82868" y="772160"/>
            <a:ext cx="9159875" cy="6873875"/>
          </a:xfrm>
        </p:spPr>
        <p:txBody>
          <a:bodyPr anchor="t"/>
          <a:p>
            <a:pPr marL="0" indent="0">
              <a:buNone/>
            </a:pPr>
            <a:r>
              <a:rPr lang="en-US" altLang="zh-CN" b="1"/>
              <a:t>6</a:t>
            </a:r>
            <a:r>
              <a:rPr lang="zh-CN" altLang="en-US" b="1"/>
              <a:t>、作者遥望峰巅看到美景时，为什么会联想到肥皂泡？</a:t>
            </a:r>
            <a:r>
              <a:rPr lang="zh-CN" altLang="en-US" b="1">
                <a:sym typeface="+mn-ea"/>
              </a:rPr>
              <a:t>抒发了怎样的感慨？</a:t>
            </a:r>
            <a:endParaRPr lang="zh-CN" altLang="en-US" b="1"/>
          </a:p>
          <a:p>
            <a:pPr marL="0" indent="0">
              <a:buNone/>
            </a:pPr>
            <a:r>
              <a:rPr lang="zh-CN" altLang="en-US" b="1">
                <a:solidFill>
                  <a:srgbClr val="FF0000"/>
                </a:solidFill>
              </a:rPr>
              <a:t>因为作者在遥望峰巅时，看到的美景色彩绚丽，五彩斑斓，所有的色彩轻淡柔和，交相辉映，妖媚迷人，且这一美景瞬息万变，变幻无穷。这样的美景和从飘浮的肥皂泡中看到的美景一样，所以作者会联想到肥皂泡。</a:t>
            </a:r>
            <a:r>
              <a:rPr lang="zh-CN" altLang="en-US" b="1">
                <a:solidFill>
                  <a:srgbClr val="FF0000"/>
                </a:solidFill>
                <a:sym typeface="+mn-ea"/>
              </a:rPr>
              <a:t>想象丰富奇特，表达了作者对化无穷的色彩的赞叹之情。</a:t>
            </a:r>
            <a:endParaRPr lang="zh-CN" altLang="en-US" b="1">
              <a:solidFill>
                <a:srgbClr val="FF0000"/>
              </a:solidFill>
            </a:endParaRPr>
          </a:p>
          <a:p>
            <a:pPr marL="0" indent="0">
              <a:buNone/>
            </a:pPr>
            <a:endParaRPr lang="zh-CN" altLang="en-US" b="1">
              <a:solidFill>
                <a:srgbClr val="FF0000"/>
              </a:solidFill>
            </a:endParaRPr>
          </a:p>
          <a:p>
            <a:pPr marL="0" indent="0">
              <a:buNone/>
            </a:pPr>
            <a:endParaRPr lang="zh-CN" altLang="en-US" b="1">
              <a:solidFill>
                <a:srgbClr val="FF0000"/>
              </a:solidFill>
            </a:endParaRPr>
          </a:p>
        </p:txBody>
      </p:sp>
      <p:pic>
        <p:nvPicPr>
          <p:cNvPr id="2" name="图片 64535" descr="t0150e695860301ff3f"/>
          <p:cNvPicPr>
            <a:picLocks noChangeAspect="1"/>
          </p:cNvPicPr>
          <p:nvPr/>
        </p:nvPicPr>
        <p:blipFill>
          <a:blip r:embed="rId2"/>
          <a:stretch>
            <a:fillRect/>
          </a:stretch>
        </p:blipFill>
        <p:spPr>
          <a:xfrm>
            <a:off x="4668203" y="51435"/>
            <a:ext cx="4230687" cy="720725"/>
          </a:xfrm>
          <a:prstGeom prst="rect">
            <a:avLst/>
          </a:prstGeom>
          <a:noFill/>
          <a:ln w="9525">
            <a:noFill/>
          </a:ln>
        </p:spPr>
      </p:pic>
      <p:pic>
        <p:nvPicPr>
          <p:cNvPr id="4" name="图片 64535" descr="t0150e695860301ff3f"/>
          <p:cNvPicPr>
            <a:picLocks noChangeAspect="1"/>
          </p:cNvPicPr>
          <p:nvPr/>
        </p:nvPicPr>
        <p:blipFill>
          <a:blip r:embed="rId2"/>
          <a:stretch>
            <a:fillRect/>
          </a:stretch>
        </p:blipFill>
        <p:spPr>
          <a:xfrm>
            <a:off x="712788" y="527177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26" end="130"/>
                                            </p:txEl>
                                          </p:spTgt>
                                        </p:tgtEl>
                                        <p:attrNameLst>
                                          <p:attrName>style.visibility</p:attrName>
                                        </p:attrNameLst>
                                      </p:cBhvr>
                                      <p:to>
                                        <p:strVal val="visible"/>
                                      </p:to>
                                    </p:set>
                                    <p:animEffect transition="in" filter="blinds(horizontal)">
                                      <p:cBhvr>
                                        <p:cTn id="7" dur="500"/>
                                        <p:tgtEl>
                                          <p:spTgt spid="3">
                                            <p:txEl>
                                              <p:charRg st="26" end="1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24577"/>
          <p:cNvSpPr>
            <a:spLocks noGrp="1"/>
          </p:cNvSpPr>
          <p:nvPr>
            <p:ph type="title"/>
          </p:nvPr>
        </p:nvSpPr>
        <p:spPr/>
        <p:txBody>
          <a:bodyPr anchor="ctr"/>
          <a:p>
            <a:br>
              <a:rPr lang="en-US" altLang="zh-CN" sz="4000" dirty="0"/>
            </a:br>
            <a:endParaRPr lang="en-US" altLang="zh-CN" sz="4000" dirty="0"/>
          </a:p>
        </p:txBody>
      </p:sp>
      <p:sp>
        <p:nvSpPr>
          <p:cNvPr id="22530" name="文本占位符 24578"/>
          <p:cNvSpPr>
            <a:spLocks noGrp="1"/>
          </p:cNvSpPr>
          <p:nvPr>
            <p:ph idx="1"/>
          </p:nvPr>
        </p:nvSpPr>
        <p:spPr>
          <a:xfrm>
            <a:off x="0" y="274955"/>
            <a:ext cx="9144000" cy="6858000"/>
          </a:xfrm>
        </p:spPr>
        <p:txBody>
          <a:bodyPr anchor="t"/>
          <a:p>
            <a:pPr>
              <a:buNone/>
            </a:pPr>
            <a:r>
              <a:rPr lang="en-US" altLang="zh-CN" sz="4000" b="1" dirty="0"/>
              <a:t> 7</a:t>
            </a:r>
            <a:r>
              <a:rPr lang="zh-CN" altLang="en-US" b="1" dirty="0"/>
              <a:t>、作者是如何将景物的特点描绘出来的？</a:t>
            </a:r>
            <a:endParaRPr lang="zh-CN" altLang="en-US" b="1" dirty="0"/>
          </a:p>
          <a:p>
            <a:pPr>
              <a:buNone/>
            </a:pPr>
            <a:r>
              <a:rPr lang="zh-CN" altLang="en-US" b="1" dirty="0">
                <a:solidFill>
                  <a:srgbClr val="FF0000"/>
                </a:solidFill>
              </a:rPr>
              <a:t>  ①通过视觉和听觉，写出景物的美；  </a:t>
            </a:r>
            <a:endParaRPr lang="zh-CN" altLang="en-US" b="1" dirty="0">
              <a:solidFill>
                <a:srgbClr val="FF0000"/>
              </a:solidFill>
            </a:endParaRPr>
          </a:p>
          <a:p>
            <a:pPr>
              <a:buNone/>
            </a:pPr>
            <a:r>
              <a:rPr lang="zh-CN" altLang="en-US" b="1" dirty="0">
                <a:solidFill>
                  <a:srgbClr val="FF0000"/>
                </a:solidFill>
              </a:rPr>
              <a:t> ②远观勃朗峰，“独踞苍穹”的“踞”形象地写出了其威严的特点；    </a:t>
            </a:r>
            <a:endParaRPr lang="zh-CN" altLang="en-US" b="1" dirty="0">
              <a:solidFill>
                <a:srgbClr val="FF0000"/>
              </a:solidFill>
            </a:endParaRPr>
          </a:p>
          <a:p>
            <a:pPr>
              <a:buNone/>
            </a:pPr>
            <a:r>
              <a:rPr lang="zh-CN" altLang="en-US" b="1" dirty="0"/>
              <a:t>③运用比喻，把山峰的形状比作“美女的纤指”“主教头上的帽子”，写出了山峰形状的奇特；</a:t>
            </a:r>
            <a:endParaRPr lang="zh-CN" altLang="en-US" b="1" dirty="0"/>
          </a:p>
          <a:p>
            <a:pPr>
              <a:buNone/>
            </a:pPr>
            <a:r>
              <a:rPr lang="zh-CN" altLang="en-US" b="1" dirty="0"/>
              <a:t> ④运用比喻，将“朵朵白云”比作“游丝蛛网”和“身披霓裳羽衣的纯洁天使”，突出白云的纤巧、轻柔、美丽。</a:t>
            </a:r>
            <a:endParaRPr lang="zh-CN" altLang="en-US" b="1" dirty="0"/>
          </a:p>
        </p:txBody>
      </p:sp>
      <p:pic>
        <p:nvPicPr>
          <p:cNvPr id="2" name="图片 64535" descr="t0150e695860301ff3f"/>
          <p:cNvPicPr>
            <a:picLocks noChangeAspect="1"/>
          </p:cNvPicPr>
          <p:nvPr/>
        </p:nvPicPr>
        <p:blipFill>
          <a:blip r:embed="rId1"/>
          <a:stretch>
            <a:fillRect/>
          </a:stretch>
        </p:blipFill>
        <p:spPr>
          <a:xfrm>
            <a:off x="4803458" y="5731510"/>
            <a:ext cx="4230687" cy="720725"/>
          </a:xfrm>
          <a:prstGeom prst="rect">
            <a:avLst/>
          </a:prstGeom>
          <a:noFill/>
          <a:ln w="9525">
            <a:noFill/>
          </a:ln>
        </p:spPr>
      </p:pic>
      <p:pic>
        <p:nvPicPr>
          <p:cNvPr id="3" name="图片 64535" descr="t0150e695860301ff3f"/>
          <p:cNvPicPr>
            <a:picLocks noChangeAspect="1"/>
          </p:cNvPicPr>
          <p:nvPr/>
        </p:nvPicPr>
        <p:blipFill>
          <a:blip r:embed="rId1"/>
          <a:stretch>
            <a:fillRect/>
          </a:stretch>
        </p:blipFill>
        <p:spPr>
          <a:xfrm>
            <a:off x="4137978" y="1933575"/>
            <a:ext cx="4230687" cy="720725"/>
          </a:xfrm>
          <a:prstGeom prst="rect">
            <a:avLst/>
          </a:prstGeom>
          <a:noFill/>
          <a:ln w="9525">
            <a:noFill/>
          </a:ln>
        </p:spPr>
      </p:pic>
      <p:pic>
        <p:nvPicPr>
          <p:cNvPr id="4" name="图片 64535" descr="t0150e695860301ff3f"/>
          <p:cNvPicPr>
            <a:picLocks noChangeAspect="1"/>
          </p:cNvPicPr>
          <p:nvPr/>
        </p:nvPicPr>
        <p:blipFill>
          <a:blip r:embed="rId1"/>
          <a:stretch>
            <a:fillRect/>
          </a:stretch>
        </p:blipFill>
        <p:spPr>
          <a:xfrm>
            <a:off x="183198" y="574421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xEl>
                                              <p:charRg st="21" end="40"/>
                                            </p:txEl>
                                          </p:spTgt>
                                        </p:tgtEl>
                                        <p:attrNameLst>
                                          <p:attrName>style.visibility</p:attrName>
                                        </p:attrNameLst>
                                      </p:cBhvr>
                                      <p:to>
                                        <p:strVal val="visible"/>
                                      </p:to>
                                    </p:set>
                                    <p:animEffect transition="in" filter="blinds(horizontal)">
                                      <p:cBhvr>
                                        <p:cTn id="7" dur="500"/>
                                        <p:tgtEl>
                                          <p:spTgt spid="22530">
                                            <p:txEl>
                                              <p:charRg st="21" end="4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2530">
                                            <p:txEl>
                                              <p:charRg st="40" end="75"/>
                                            </p:txEl>
                                          </p:spTgt>
                                        </p:tgtEl>
                                        <p:attrNameLst>
                                          <p:attrName>style.visibility</p:attrName>
                                        </p:attrNameLst>
                                      </p:cBhvr>
                                      <p:to>
                                        <p:strVal val="visible"/>
                                      </p:to>
                                    </p:set>
                                    <p:animEffect transition="in" filter="box(in)">
                                      <p:cBhvr>
                                        <p:cTn id="12" dur="2000"/>
                                        <p:tgtEl>
                                          <p:spTgt spid="22530">
                                            <p:txEl>
                                              <p:charRg st="40" end="7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2530">
                                            <p:txEl>
                                              <p:charRg st="75" end="119"/>
                                            </p:txEl>
                                          </p:spTgt>
                                        </p:tgtEl>
                                        <p:attrNameLst>
                                          <p:attrName>style.visibility</p:attrName>
                                        </p:attrNameLst>
                                      </p:cBhvr>
                                      <p:to>
                                        <p:strVal val="visible"/>
                                      </p:to>
                                    </p:set>
                                    <p:animEffect transition="in" filter="box(in)">
                                      <p:cBhvr>
                                        <p:cTn id="17" dur="2000"/>
                                        <p:tgtEl>
                                          <p:spTgt spid="22530">
                                            <p:txEl>
                                              <p:charRg st="75" end="11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2530">
                                            <p:txEl>
                                              <p:charRg st="119" end="170"/>
                                            </p:txEl>
                                          </p:spTgt>
                                        </p:tgtEl>
                                        <p:attrNameLst>
                                          <p:attrName>style.visibility</p:attrName>
                                        </p:attrNameLst>
                                      </p:cBhvr>
                                      <p:to>
                                        <p:strVal val="visible"/>
                                      </p:to>
                                    </p:set>
                                    <p:anim calcmode="lin" valueType="num">
                                      <p:cBhvr additive="base">
                                        <p:cTn id="22" dur="500" fill="hold"/>
                                        <p:tgtEl>
                                          <p:spTgt spid="22530">
                                            <p:txEl>
                                              <p:charRg st="119" end="17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2530">
                                            <p:txEl>
                                              <p:charRg st="119" end="17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162" y="30163"/>
            <a:ext cx="9175750" cy="6805612"/>
          </a:xfrm>
        </p:spPr>
        <p:txBody>
          <a:bodyPr anchor="t"/>
          <a:p>
            <a:pPr marL="0" indent="0">
              <a:buNone/>
            </a:pPr>
            <a:r>
              <a:rPr lang="en-US" altLang="zh-CN" sz="4000" b="1"/>
              <a:t>8</a:t>
            </a:r>
            <a:r>
              <a:rPr lang="zh-CN" altLang="en-US" sz="4000" b="1"/>
              <a:t>、</a:t>
            </a:r>
            <a:r>
              <a:rPr lang="zh-CN" altLang="en-US" sz="4000" b="1" dirty="0">
                <a:solidFill>
                  <a:srgbClr val="FF0000"/>
                </a:solidFill>
                <a:latin typeface="楷体" panose="02010609060101010101" pitchFamily="49" charset="-122"/>
                <a:ea typeface="楷体" panose="02010609060101010101" pitchFamily="49" charset="-122"/>
                <a:sym typeface="+mn-ea"/>
              </a:rPr>
              <a:t>找出文章中对“车王”的描写，他给“我们”的旅行带来了怎样的感受？</a:t>
            </a:r>
            <a:endParaRPr lang="zh-CN" altLang="en-US" sz="4000" b="1" dirty="0">
              <a:solidFill>
                <a:srgbClr val="FF0000"/>
              </a:solidFill>
              <a:latin typeface="楷体" panose="02010609060101010101" pitchFamily="49" charset="-122"/>
              <a:ea typeface="楷体" panose="02010609060101010101" pitchFamily="49" charset="-122"/>
            </a:endParaRPr>
          </a:p>
          <a:p>
            <a:pPr marL="0" indent="0">
              <a:buNone/>
            </a:pPr>
            <a:r>
              <a:rPr lang="zh-CN" altLang="en-US" sz="4000" b="1"/>
              <a:t>      </a:t>
            </a:r>
            <a:r>
              <a:rPr lang="zh-CN" altLang="en-US" sz="4000">
                <a:solidFill>
                  <a:srgbClr val="FF0000"/>
                </a:solidFill>
              </a:rPr>
              <a:t> </a:t>
            </a:r>
            <a:r>
              <a:rPr lang="zh-CN" altLang="en-US" b="1">
                <a:solidFill>
                  <a:srgbClr val="FF0000"/>
                </a:solidFill>
              </a:rPr>
              <a:t>①说话奇。</a:t>
            </a:r>
            <a:r>
              <a:rPr lang="zh-CN" altLang="en-US" b="1"/>
              <a:t>如他把握十足地说“不必为此烦恼——静下心来——不要浮躁——他们虽已扬尘远去，可不久就会消失在我们身后的。你就放下心坐好吧，一切包在我身上——我是车夫之王啊。你看着吧！”轻松之中包含着自信。</a:t>
            </a:r>
            <a:endParaRPr lang="zh-CN" altLang="en-US" b="1"/>
          </a:p>
          <a:p>
            <a:pPr marL="0" indent="0">
              <a:buNone/>
            </a:pPr>
            <a:endParaRPr lang="zh-CN" altLang="en-US" b="1"/>
          </a:p>
        </p:txBody>
      </p:sp>
      <p:sp>
        <p:nvSpPr>
          <p:cNvPr id="2" name="矩形 1"/>
          <p:cNvSpPr/>
          <p:nvPr/>
        </p:nvSpPr>
        <p:spPr>
          <a:xfrm>
            <a:off x="5824538" y="3760788"/>
            <a:ext cx="1833563" cy="58420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语言描写</a:t>
            </a:r>
            <a:endPar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pic>
        <p:nvPicPr>
          <p:cNvPr id="4" name="图片 3"/>
          <p:cNvPicPr>
            <a:picLocks noChangeAspect="1"/>
          </p:cNvPicPr>
          <p:nvPr/>
        </p:nvPicPr>
        <p:blipFill>
          <a:blip r:embed="rId1" cstate="print"/>
          <a:stretch>
            <a:fillRect/>
          </a:stretch>
        </p:blipFill>
        <p:spPr>
          <a:xfrm>
            <a:off x="83185" y="4345305"/>
            <a:ext cx="3662045" cy="2442210"/>
          </a:xfrm>
          <a:prstGeom prst="rect">
            <a:avLst/>
          </a:prstGeom>
        </p:spPr>
      </p:pic>
      <p:pic>
        <p:nvPicPr>
          <p:cNvPr id="6" name="图片 64535" descr="t0150e695860301ff3f"/>
          <p:cNvPicPr>
            <a:picLocks noChangeAspect="1"/>
          </p:cNvPicPr>
          <p:nvPr/>
        </p:nvPicPr>
        <p:blipFill>
          <a:blip r:embed="rId2"/>
          <a:stretch>
            <a:fillRect/>
          </a:stretch>
        </p:blipFill>
        <p:spPr>
          <a:xfrm>
            <a:off x="4803458" y="5731510"/>
            <a:ext cx="4230687" cy="720725"/>
          </a:xfrm>
          <a:prstGeom prst="rect">
            <a:avLst/>
          </a:prstGeom>
          <a:noFill/>
          <a:ln w="9525">
            <a:noFill/>
          </a:ln>
        </p:spPr>
      </p:pic>
      <p:pic>
        <p:nvPicPr>
          <p:cNvPr id="7" name="图片 64535" descr="t0150e695860301ff3f"/>
          <p:cNvPicPr>
            <a:picLocks noChangeAspect="1"/>
          </p:cNvPicPr>
          <p:nvPr/>
        </p:nvPicPr>
        <p:blipFill>
          <a:blip r:embed="rId2"/>
          <a:stretch>
            <a:fillRect/>
          </a:stretch>
        </p:blipFill>
        <p:spPr>
          <a:xfrm>
            <a:off x="3871913" y="4345305"/>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22" end="129"/>
                                            </p:txEl>
                                          </p:spTgt>
                                        </p:tgtEl>
                                        <p:attrNameLst>
                                          <p:attrName>style.visibility</p:attrName>
                                        </p:attrNameLst>
                                      </p:cBhvr>
                                      <p:to>
                                        <p:strVal val="visible"/>
                                      </p:to>
                                    </p:set>
                                    <p:animEffect transition="in" filter="blinds(horizontal)">
                                      <p:cBhvr>
                                        <p:cTn id="7" dur="500"/>
                                        <p:tgtEl>
                                          <p:spTgt spid="3">
                                            <p:txEl>
                                              <p:charRg st="22" end="1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标题 3073"/>
          <p:cNvSpPr>
            <a:spLocks noGrp="1"/>
          </p:cNvSpPr>
          <p:nvPr>
            <p:ph type="title"/>
          </p:nvPr>
        </p:nvSpPr>
        <p:spPr>
          <a:xfrm>
            <a:off x="457200" y="0"/>
            <a:ext cx="8229600" cy="765175"/>
          </a:xfrm>
        </p:spPr>
        <p:txBody>
          <a:bodyPr anchor="ctr"/>
          <a:p>
            <a:r>
              <a:rPr lang="zh-CN" altLang="en-US" sz="4000" b="1" dirty="0">
                <a:solidFill>
                  <a:srgbClr val="FF0000"/>
                </a:solidFill>
              </a:rPr>
              <a:t>导入新课</a:t>
            </a:r>
            <a:endParaRPr lang="zh-CN" altLang="en-US" sz="4000" b="1" dirty="0">
              <a:solidFill>
                <a:srgbClr val="FF0000"/>
              </a:solidFill>
            </a:endParaRPr>
          </a:p>
        </p:txBody>
      </p:sp>
      <p:sp>
        <p:nvSpPr>
          <p:cNvPr id="2050" name="文本占位符 3074"/>
          <p:cNvSpPr>
            <a:spLocks noGrp="1"/>
          </p:cNvSpPr>
          <p:nvPr>
            <p:ph idx="1"/>
          </p:nvPr>
        </p:nvSpPr>
        <p:spPr>
          <a:xfrm>
            <a:off x="0" y="944245"/>
            <a:ext cx="9144000" cy="6203950"/>
          </a:xfrm>
        </p:spPr>
        <p:txBody>
          <a:bodyPr anchor="t"/>
          <a:p>
            <a:pPr>
              <a:buNone/>
            </a:pPr>
            <a:r>
              <a:rPr lang="en-US" altLang="zh-CN" sz="4000" b="1" dirty="0"/>
              <a:t>         </a:t>
            </a:r>
            <a:r>
              <a:rPr lang="en-US" altLang="zh-CN" b="1" dirty="0">
                <a:latin typeface="宋体" panose="02010600030101010101" pitchFamily="2" charset="-122"/>
                <a:ea typeface="宋体" panose="02010600030101010101" pitchFamily="2" charset="-122"/>
                <a:cs typeface="宋体" panose="02010600030101010101" pitchFamily="2" charset="-122"/>
              </a:rPr>
              <a:t>我们都知道珠穆朗玛峰是中国也是世界最高的山峰，在欧洲阿尔卑斯山脉也有一座最高峰——勃朗峰，它也是西欧的最高峰。下面让我们跟随马克•吐温的脚步，走进勃朗峰，一睹勃朗峰的雄伟奇幻的风采。</a:t>
            </a:r>
            <a:endParaRPr lang="en-US" altLang="zh-CN" b="1" dirty="0">
              <a:latin typeface="宋体" panose="02010600030101010101" pitchFamily="2" charset="-122"/>
              <a:ea typeface="宋体" panose="02010600030101010101" pitchFamily="2" charset="-122"/>
              <a:cs typeface="宋体" panose="02010600030101010101" pitchFamily="2" charset="-122"/>
            </a:endParaRPr>
          </a:p>
        </p:txBody>
      </p:sp>
      <p:pic>
        <p:nvPicPr>
          <p:cNvPr id="3074" name="图片 1" descr="图片1"/>
          <p:cNvPicPr>
            <a:picLocks noChangeAspect="1"/>
          </p:cNvPicPr>
          <p:nvPr/>
        </p:nvPicPr>
        <p:blipFill>
          <a:blip r:embed="rId1"/>
          <a:stretch>
            <a:fillRect/>
          </a:stretch>
        </p:blipFill>
        <p:spPr>
          <a:xfrm>
            <a:off x="0" y="4430395"/>
            <a:ext cx="2842895" cy="2440940"/>
          </a:xfrm>
          <a:prstGeom prst="rect">
            <a:avLst/>
          </a:prstGeom>
          <a:noFill/>
          <a:ln w="9525">
            <a:noFill/>
          </a:ln>
        </p:spPr>
      </p:pic>
      <p:pic>
        <p:nvPicPr>
          <p:cNvPr id="5" name="图片 4"/>
          <p:cNvPicPr>
            <a:picLocks noChangeAspect="1"/>
          </p:cNvPicPr>
          <p:nvPr/>
        </p:nvPicPr>
        <p:blipFill>
          <a:blip r:embed="rId2" cstate="print"/>
          <a:stretch>
            <a:fillRect/>
          </a:stretch>
        </p:blipFill>
        <p:spPr>
          <a:xfrm>
            <a:off x="2842895" y="3525520"/>
            <a:ext cx="3082290" cy="2672080"/>
          </a:xfrm>
          <a:prstGeom prst="rect">
            <a:avLst/>
          </a:prstGeom>
        </p:spPr>
      </p:pic>
      <p:pic>
        <p:nvPicPr>
          <p:cNvPr id="3" name="图片 2"/>
          <p:cNvPicPr>
            <a:picLocks noChangeAspect="1"/>
          </p:cNvPicPr>
          <p:nvPr/>
        </p:nvPicPr>
        <p:blipFill>
          <a:blip r:embed="rId3" cstate="print"/>
          <a:stretch>
            <a:fillRect/>
          </a:stretch>
        </p:blipFill>
        <p:spPr>
          <a:xfrm>
            <a:off x="5925185" y="4429125"/>
            <a:ext cx="3218815" cy="2442210"/>
          </a:xfrm>
          <a:prstGeom prst="rect">
            <a:avLst/>
          </a:prstGeom>
        </p:spPr>
      </p:pic>
      <p:pic>
        <p:nvPicPr>
          <p:cNvPr id="7" name="图片 64535" descr="t0150e695860301ff3f"/>
          <p:cNvPicPr>
            <a:picLocks noChangeAspect="1"/>
          </p:cNvPicPr>
          <p:nvPr/>
        </p:nvPicPr>
        <p:blipFill>
          <a:blip r:embed="rId4"/>
          <a:stretch>
            <a:fillRect/>
          </a:stretch>
        </p:blipFill>
        <p:spPr>
          <a:xfrm>
            <a:off x="4913313" y="299085"/>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cstate="print"/>
          <a:stretch>
            <a:fillRect/>
          </a:stretch>
        </p:blipFill>
        <p:spPr>
          <a:xfrm>
            <a:off x="-1270" y="4457065"/>
            <a:ext cx="3662045" cy="2442210"/>
          </a:xfrm>
          <a:prstGeom prst="rect">
            <a:avLst/>
          </a:prstGeom>
        </p:spPr>
      </p:pic>
      <p:sp>
        <p:nvSpPr>
          <p:cNvPr id="26625" name="内容占位符 2"/>
          <p:cNvSpPr>
            <a:spLocks noGrp="1"/>
          </p:cNvSpPr>
          <p:nvPr>
            <p:ph idx="1"/>
          </p:nvPr>
        </p:nvSpPr>
        <p:spPr>
          <a:xfrm>
            <a:off x="-1587" y="28575"/>
            <a:ext cx="9147175" cy="6097588"/>
          </a:xfrm>
        </p:spPr>
        <p:txBody>
          <a:bodyPr anchor="t"/>
          <a:p>
            <a:pPr marL="0" indent="0">
              <a:buNone/>
            </a:pPr>
            <a:r>
              <a:rPr lang="en-US" altLang="zh-CN" sz="4000" b="1">
                <a:sym typeface="宋体" panose="02010600030101010101" pitchFamily="2" charset="-122"/>
              </a:rPr>
              <a:t>       </a:t>
            </a:r>
            <a:r>
              <a:rPr lang="zh-CN" altLang="en-US" b="1">
                <a:solidFill>
                  <a:srgbClr val="FF0000"/>
                </a:solidFill>
                <a:sym typeface="宋体" panose="02010600030101010101" pitchFamily="2" charset="-122"/>
              </a:rPr>
              <a:t>②车技奇。</a:t>
            </a:r>
            <a:r>
              <a:rPr lang="zh-CN" altLang="en-US" b="1">
                <a:sym typeface="宋体" panose="02010600030101010101" pitchFamily="2" charset="-122"/>
              </a:rPr>
              <a:t>“一如既往地保持着速度，疾驰向前，什么乱石废物，沟壑旷野，一概不顾——有时一两个轮子着地，但大多为腾空而起。”写出了其车技十分精湛。</a:t>
            </a:r>
            <a:endParaRPr lang="zh-CN" altLang="en-US" b="1">
              <a:sym typeface="宋体" panose="02010600030101010101" pitchFamily="2" charset="-122"/>
            </a:endParaRPr>
          </a:p>
          <a:p>
            <a:pPr marL="0" indent="0">
              <a:buNone/>
            </a:pPr>
            <a:r>
              <a:rPr lang="zh-CN" altLang="en-US" b="1">
                <a:sym typeface="宋体" panose="02010600030101010101" pitchFamily="2" charset="-122"/>
              </a:rPr>
              <a:t>       </a:t>
            </a:r>
            <a:r>
              <a:rPr lang="zh-CN" altLang="en-US" b="1">
                <a:solidFill>
                  <a:srgbClr val="FF0000"/>
                </a:solidFill>
                <a:sym typeface="宋体" panose="02010600030101010101" pitchFamily="2" charset="-122"/>
              </a:rPr>
              <a:t>③表现奇。</a:t>
            </a:r>
            <a:endParaRPr lang="zh-CN" altLang="en-US"/>
          </a:p>
        </p:txBody>
      </p:sp>
      <p:sp>
        <p:nvSpPr>
          <p:cNvPr id="4" name="矩形 3"/>
          <p:cNvSpPr/>
          <p:nvPr/>
        </p:nvSpPr>
        <p:spPr>
          <a:xfrm>
            <a:off x="4779645" y="1550353"/>
            <a:ext cx="1635125" cy="52387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动作描写</a:t>
            </a:r>
            <a:endPar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
        <p:nvSpPr>
          <p:cNvPr id="5" name="矩形 4"/>
          <p:cNvSpPr/>
          <p:nvPr/>
        </p:nvSpPr>
        <p:spPr>
          <a:xfrm>
            <a:off x="2757170" y="1938655"/>
            <a:ext cx="7404100" cy="1770380"/>
          </a:xfrm>
          <a:prstGeom prst="rect">
            <a:avLst/>
          </a:prstGeom>
          <a:noFill/>
          <a:ln w="9525">
            <a:noFill/>
          </a:ln>
        </p:spPr>
        <p:txBody>
          <a:bodyPr>
            <a:spAutoFit/>
          </a:bodyPr>
          <a:p>
            <a:pPr>
              <a:lnSpc>
                <a:spcPct val="130000"/>
              </a:lnSpc>
            </a:pPr>
            <a:r>
              <a:rPr lang="zh-CN" altLang="en-US" sz="2800" b="1" dirty="0">
                <a:latin typeface="楷体" panose="02010609060101010101" pitchFamily="49" charset="-122"/>
                <a:ea typeface="楷体" panose="02010609060101010101" pitchFamily="49" charset="-122"/>
              </a:rPr>
              <a:t>那位镇定而善良的狂车夫还时不时</a:t>
            </a:r>
            <a:endParaRPr lang="zh-CN" altLang="en-US" sz="2800" b="1" dirty="0">
              <a:latin typeface="楷体" panose="02010609060101010101" pitchFamily="49" charset="-122"/>
              <a:ea typeface="楷体" panose="02010609060101010101" pitchFamily="49" charset="-122"/>
            </a:endParaRPr>
          </a:p>
          <a:p>
            <a:pPr>
              <a:lnSpc>
                <a:spcPct val="130000"/>
              </a:lnSpc>
            </a:pPr>
            <a:r>
              <a:rPr lang="zh-CN" altLang="en-US" sz="2800" b="1" dirty="0">
                <a:latin typeface="楷体" panose="02010609060101010101" pitchFamily="49" charset="-122"/>
                <a:ea typeface="楷体" panose="02010609060101010101" pitchFamily="49" charset="-122"/>
              </a:rPr>
              <a:t>地掉转头来，神情威严地冲我们说道：</a:t>
            </a:r>
            <a:endParaRPr lang="zh-CN" altLang="en-US" sz="2800" b="1" dirty="0">
              <a:latin typeface="楷体" panose="02010609060101010101" pitchFamily="49" charset="-122"/>
              <a:ea typeface="楷体" panose="02010609060101010101" pitchFamily="49" charset="-122"/>
            </a:endParaRPr>
          </a:p>
          <a:p>
            <a:pPr>
              <a:lnSpc>
                <a:spcPct val="130000"/>
              </a:lnSpc>
            </a:pP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哈，看到了吗？</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我就是车王。</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6" name="矩形 5"/>
          <p:cNvSpPr/>
          <p:nvPr/>
        </p:nvSpPr>
        <p:spPr>
          <a:xfrm>
            <a:off x="662305" y="3299778"/>
            <a:ext cx="1635125" cy="95408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神态、语言描写</a:t>
            </a:r>
            <a:endPar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
        <p:nvSpPr>
          <p:cNvPr id="7" name="矩形 6"/>
          <p:cNvSpPr/>
          <p:nvPr/>
        </p:nvSpPr>
        <p:spPr>
          <a:xfrm>
            <a:off x="3157855" y="3542983"/>
            <a:ext cx="5772150" cy="1644650"/>
          </a:xfrm>
          <a:prstGeom prst="rect">
            <a:avLst/>
          </a:prstGeom>
          <a:noFill/>
          <a:ln w="9525">
            <a:noFill/>
          </a:ln>
        </p:spPr>
        <p:txBody>
          <a:bodyPr>
            <a:spAutoFit/>
          </a:bodyPr>
          <a:p>
            <a:pPr>
              <a:lnSpc>
                <a:spcPct val="120000"/>
              </a:lnSpc>
            </a:pPr>
            <a:r>
              <a:rPr lang="zh-CN" altLang="en-US" sz="2800" b="1" dirty="0">
                <a:solidFill>
                  <a:srgbClr val="0000FF"/>
                </a:solidFill>
                <a:latin typeface="楷体" panose="02010609060101010101" pitchFamily="49" charset="-122"/>
                <a:ea typeface="楷体" panose="02010609060101010101" pitchFamily="49" charset="-122"/>
              </a:rPr>
              <a:t>车夫“镇定”“善良”“面不改色”</a:t>
            </a:r>
            <a:endParaRPr lang="en-US" altLang="zh-CN" sz="2800" b="1" dirty="0">
              <a:solidFill>
                <a:srgbClr val="0000FF"/>
              </a:solidFill>
              <a:latin typeface="楷体" panose="02010609060101010101" pitchFamily="49" charset="-122"/>
              <a:ea typeface="楷体" panose="02010609060101010101" pitchFamily="49" charset="-122"/>
            </a:endParaRPr>
          </a:p>
          <a:p>
            <a:pPr>
              <a:lnSpc>
                <a:spcPct val="120000"/>
              </a:lnSpc>
            </a:pPr>
            <a:r>
              <a:rPr lang="zh-CN" altLang="en-US" sz="2800" b="1" dirty="0">
                <a:solidFill>
                  <a:srgbClr val="0000FF"/>
                </a:solidFill>
                <a:latin typeface="楷体" panose="02010609060101010101" pitchFamily="49" charset="-122"/>
                <a:ea typeface="楷体" panose="02010609060101010101" pitchFamily="49" charset="-122"/>
              </a:rPr>
              <a:t>“和颜悦色”，无愧于“车王”的称号。</a:t>
            </a:r>
            <a:endParaRPr lang="zh-CN" altLang="en-US" sz="2800" b="1" dirty="0">
              <a:solidFill>
                <a:srgbClr val="0000FF"/>
              </a:solidFill>
              <a:latin typeface="楷体" panose="02010609060101010101" pitchFamily="49" charset="-122"/>
              <a:ea typeface="楷体" panose="02010609060101010101" pitchFamily="49" charset="-122"/>
            </a:endParaRPr>
          </a:p>
        </p:txBody>
      </p:sp>
      <p:pic>
        <p:nvPicPr>
          <p:cNvPr id="8" name="图片 64535" descr="t0150e695860301ff3f"/>
          <p:cNvPicPr>
            <a:picLocks noChangeAspect="1"/>
          </p:cNvPicPr>
          <p:nvPr/>
        </p:nvPicPr>
        <p:blipFill>
          <a:blip r:embed="rId2"/>
          <a:stretch>
            <a:fillRect/>
          </a:stretch>
        </p:blipFill>
        <p:spPr>
          <a:xfrm>
            <a:off x="5013643" y="4776470"/>
            <a:ext cx="4230687" cy="720725"/>
          </a:xfrm>
          <a:prstGeom prst="rect">
            <a:avLst/>
          </a:prstGeom>
          <a:noFill/>
          <a:ln w="9525">
            <a:noFill/>
          </a:ln>
        </p:spPr>
      </p:pic>
      <p:pic>
        <p:nvPicPr>
          <p:cNvPr id="9" name="图片 64535" descr="t0150e695860301ff3f"/>
          <p:cNvPicPr>
            <a:picLocks noChangeAspect="1"/>
          </p:cNvPicPr>
          <p:nvPr/>
        </p:nvPicPr>
        <p:blipFill>
          <a:blip r:embed="rId2"/>
          <a:stretch>
            <a:fillRect/>
          </a:stretch>
        </p:blipFill>
        <p:spPr>
          <a:xfrm>
            <a:off x="3575368" y="600456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000000"/>
                                          </p:val>
                                        </p:tav>
                                        <p:tav tm="100000">
                                          <p:val>
                                            <p:strVal val="#ppt_w"/>
                                          </p:val>
                                        </p:tav>
                                      </p:tavLst>
                                    </p:anim>
                                    <p:anim calcmode="lin" valueType="num">
                                      <p:cBhvr>
                                        <p:cTn id="13" dur="500" fill="hold"/>
                                        <p:tgtEl>
                                          <p:spTgt spid="5"/>
                                        </p:tgtEl>
                                        <p:attrNameLst>
                                          <p:attrName>ppt_h</p:attrName>
                                        </p:attrNameLst>
                                      </p:cBhvr>
                                      <p:tavLst>
                                        <p:tav tm="0">
                                          <p:val>
                                            <p:fltVal val="0.00000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000000"/>
                                          </p:val>
                                        </p:tav>
                                        <p:tav tm="100000">
                                          <p:val>
                                            <p:strVal val="#ppt_w"/>
                                          </p:val>
                                        </p:tav>
                                      </p:tavLst>
                                    </p:anim>
                                    <p:anim calcmode="lin" valueType="num">
                                      <p:cBhvr>
                                        <p:cTn id="20" dur="500" fill="hold"/>
                                        <p:tgtEl>
                                          <p:spTgt spid="6"/>
                                        </p:tgtEl>
                                        <p:attrNameLst>
                                          <p:attrName>ppt_h</p:attrName>
                                        </p:attrNameLst>
                                      </p:cBhvr>
                                      <p:tavLst>
                                        <p:tav tm="0">
                                          <p:val>
                                            <p:fltVal val="0.000000"/>
                                          </p:val>
                                        </p:tav>
                                        <p:tav tm="100000">
                                          <p:val>
                                            <p:strVal val="#ppt_h"/>
                                          </p:val>
                                        </p:tav>
                                      </p:tavLst>
                                    </p:anim>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ircle(i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bldLvl="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p:cNvSpPr>
          <p:nvPr>
            <p:ph type="title"/>
          </p:nvPr>
        </p:nvSpPr>
        <p:spPr>
          <a:xfrm>
            <a:off x="-28575" y="25400"/>
            <a:ext cx="8715375" cy="711200"/>
          </a:xfrm>
        </p:spPr>
        <p:txBody>
          <a:bodyPr anchor="ctr"/>
          <a:p>
            <a:r>
              <a:rPr lang="zh-CN" altLang="en-US" sz="3600" b="1">
                <a:solidFill>
                  <a:srgbClr val="FF0000"/>
                </a:solidFill>
              </a:rPr>
              <a:t>分析语言</a:t>
            </a:r>
            <a:endParaRPr lang="zh-CN" altLang="en-US" sz="3600" b="1">
              <a:solidFill>
                <a:srgbClr val="FF0000"/>
              </a:solidFill>
            </a:endParaRPr>
          </a:p>
        </p:txBody>
      </p:sp>
      <p:sp>
        <p:nvSpPr>
          <p:cNvPr id="3" name="内容占位符 2"/>
          <p:cNvSpPr>
            <a:spLocks noGrp="1"/>
          </p:cNvSpPr>
          <p:nvPr>
            <p:ph idx="1"/>
          </p:nvPr>
        </p:nvSpPr>
        <p:spPr>
          <a:xfrm>
            <a:off x="-28575" y="557213"/>
            <a:ext cx="9174163" cy="6305550"/>
          </a:xfrm>
        </p:spPr>
        <p:txBody>
          <a:bodyPr anchor="t"/>
          <a:p>
            <a:pPr marL="0" indent="0">
              <a:buNone/>
            </a:pPr>
            <a:r>
              <a:rPr lang="zh-CN" altLang="en-US" b="1"/>
              <a:t>1、有些顶端尖峭，并微微倾向一旁，宛如美女的纤指；有一怪峰，形如塔糖。</a:t>
            </a:r>
            <a:endParaRPr lang="zh-CN" altLang="en-US" b="1"/>
          </a:p>
          <a:p>
            <a:pPr marL="0" indent="0">
              <a:buNone/>
            </a:pPr>
            <a:r>
              <a:rPr lang="zh-CN" altLang="en-US" b="1">
                <a:solidFill>
                  <a:srgbClr val="FF0000"/>
                </a:solidFill>
              </a:rPr>
              <a:t>       比喻，将山峰或比作“美女的纤指”，或比作“塔糖”，形象地写出了山峰的形状，突出了勃朗峰周围山峰奇形怪状、千姿百态的特点。</a:t>
            </a:r>
            <a:endParaRPr lang="zh-CN" altLang="en-US" b="1">
              <a:solidFill>
                <a:srgbClr val="FF0000"/>
              </a:solidFill>
            </a:endParaRPr>
          </a:p>
          <a:p>
            <a:pPr marL="0" indent="0">
              <a:buNone/>
            </a:pPr>
            <a:r>
              <a:rPr lang="zh-CN" altLang="en-US" b="1"/>
              <a:t>2、我们曾仰面遥望附近的一座峰巅，但见色彩斑斓，彩霞满天，白云缭绕，轻歌曼舞，那朵朵白云精美柔细，宛如游丝蛛网一般。</a:t>
            </a:r>
            <a:endParaRPr lang="zh-CN" altLang="en-US" b="1"/>
          </a:p>
          <a:p>
            <a:pPr marL="0" indent="0">
              <a:buNone/>
            </a:pPr>
            <a:r>
              <a:rPr lang="zh-CN" altLang="en-US" b="1"/>
              <a:t>     </a:t>
            </a:r>
            <a:r>
              <a:rPr lang="zh-CN" altLang="en-US" b="1">
                <a:solidFill>
                  <a:srgbClr val="FF0000"/>
                </a:solidFill>
              </a:rPr>
              <a:t> 描写峰巅的奇幻色彩和白云姿态，从侧面反映了勃朗峰景色的美丽壮观，如梦似幻。</a:t>
            </a:r>
            <a:endParaRPr lang="zh-CN" altLang="en-US" b="1">
              <a:solidFill>
                <a:srgbClr val="FF0000"/>
              </a:solidFill>
            </a:endParaRPr>
          </a:p>
        </p:txBody>
      </p:sp>
      <p:pic>
        <p:nvPicPr>
          <p:cNvPr id="9" name="图片 64535" descr="t0150e695860301ff3f"/>
          <p:cNvPicPr>
            <a:picLocks noChangeAspect="1"/>
          </p:cNvPicPr>
          <p:nvPr/>
        </p:nvPicPr>
        <p:blipFill>
          <a:blip r:embed="rId1"/>
          <a:stretch>
            <a:fillRect/>
          </a:stretch>
        </p:blipFill>
        <p:spPr>
          <a:xfrm>
            <a:off x="-113982" y="5908040"/>
            <a:ext cx="4230687" cy="720725"/>
          </a:xfrm>
          <a:prstGeom prst="rect">
            <a:avLst/>
          </a:prstGeom>
          <a:noFill/>
          <a:ln w="9525">
            <a:noFill/>
          </a:ln>
        </p:spPr>
      </p:pic>
      <p:pic>
        <p:nvPicPr>
          <p:cNvPr id="2" name="图片 64535" descr="t0150e695860301ff3f"/>
          <p:cNvPicPr>
            <a:picLocks noChangeAspect="1"/>
          </p:cNvPicPr>
          <p:nvPr/>
        </p:nvPicPr>
        <p:blipFill>
          <a:blip r:embed="rId1"/>
          <a:stretch>
            <a:fillRect/>
          </a:stretch>
        </p:blipFill>
        <p:spPr>
          <a:xfrm>
            <a:off x="4820603" y="588391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36" end="97"/>
                                            </p:txEl>
                                          </p:spTgt>
                                        </p:tgtEl>
                                        <p:attrNameLst>
                                          <p:attrName>style.visibility</p:attrName>
                                        </p:attrNameLst>
                                      </p:cBhvr>
                                      <p:to>
                                        <p:strVal val="visible"/>
                                      </p:to>
                                    </p:set>
                                    <p:animEffect transition="in" filter="blinds(horizontal)">
                                      <p:cBhvr>
                                        <p:cTn id="7" dur="500"/>
                                        <p:tgtEl>
                                          <p:spTgt spid="3">
                                            <p:txEl>
                                              <p:charRg st="36" end="9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charRg st="156" end="200"/>
                                            </p:txEl>
                                          </p:spTgt>
                                        </p:tgtEl>
                                        <p:attrNameLst>
                                          <p:attrName>style.visibility</p:attrName>
                                        </p:attrNameLst>
                                      </p:cBhvr>
                                      <p:to>
                                        <p:strVal val="visible"/>
                                      </p:to>
                                    </p:set>
                                    <p:anim calcmode="lin" valueType="num">
                                      <p:cBhvr additive="base">
                                        <p:cTn id="12" dur="500" fill="hold"/>
                                        <p:tgtEl>
                                          <p:spTgt spid="3">
                                            <p:txEl>
                                              <p:charRg st="156" end="20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charRg st="156" end="20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195" y="867410"/>
            <a:ext cx="9215438" cy="6902450"/>
          </a:xfrm>
        </p:spPr>
        <p:txBody>
          <a:bodyPr anchor="t"/>
          <a:p>
            <a:pPr marL="0" indent="0">
              <a:buNone/>
            </a:pPr>
            <a:r>
              <a:rPr lang="en-US" altLang="zh-CN" sz="4000" b="1"/>
              <a:t>       </a:t>
            </a:r>
            <a:r>
              <a:rPr lang="zh-CN" altLang="en-US" b="1"/>
              <a:t>3、自然界中最美丽最精致的造物，莫过于肥皂泡泡了：刚才空中的华丽色彩，天衣云锦，恰如那在阳光下破裂并蔓延开去的肥皂泡。”</a:t>
            </a:r>
            <a:endParaRPr lang="zh-CN" altLang="en-US" b="1"/>
          </a:p>
          <a:p>
            <a:pPr marL="0" indent="0">
              <a:buNone/>
            </a:pPr>
            <a:r>
              <a:rPr lang="zh-CN" altLang="en-US" b="1">
                <a:solidFill>
                  <a:srgbClr val="FF0000"/>
                </a:solidFill>
              </a:rPr>
              <a:t>       把眼前勃朗峰的美景——这个大自然精美的杰作比作色彩华丽、奇幻无比的肥皂泡泡，联想丰富、独特，也赞美了勃朗峰的景观真是如梦似幻，可望不可久留。</a:t>
            </a:r>
            <a:endParaRPr lang="zh-CN" altLang="en-US" b="1">
              <a:solidFill>
                <a:srgbClr val="FF0000"/>
              </a:solidFill>
            </a:endParaRPr>
          </a:p>
          <a:p>
            <a:pPr marL="0" indent="0">
              <a:buNone/>
            </a:pPr>
            <a:endParaRPr lang="zh-CN" altLang="en-US" b="1">
              <a:solidFill>
                <a:srgbClr val="FF0000"/>
              </a:solidFill>
            </a:endParaRPr>
          </a:p>
        </p:txBody>
      </p:sp>
      <p:pic>
        <p:nvPicPr>
          <p:cNvPr id="2" name="图片 1"/>
          <p:cNvPicPr>
            <a:picLocks noChangeAspect="1"/>
          </p:cNvPicPr>
          <p:nvPr/>
        </p:nvPicPr>
        <p:blipFill>
          <a:blip r:embed="rId1" cstate="print"/>
          <a:stretch>
            <a:fillRect/>
          </a:stretch>
        </p:blipFill>
        <p:spPr>
          <a:xfrm>
            <a:off x="5517515" y="4387215"/>
            <a:ext cx="3662045" cy="2442210"/>
          </a:xfrm>
          <a:prstGeom prst="rect">
            <a:avLst/>
          </a:prstGeom>
        </p:spPr>
      </p:pic>
      <p:pic>
        <p:nvPicPr>
          <p:cNvPr id="9" name="图片 64535" descr="t0150e695860301ff3f"/>
          <p:cNvPicPr>
            <a:picLocks noChangeAspect="1"/>
          </p:cNvPicPr>
          <p:nvPr/>
        </p:nvPicPr>
        <p:blipFill>
          <a:blip r:embed="rId2"/>
          <a:stretch>
            <a:fillRect/>
          </a:stretch>
        </p:blipFill>
        <p:spPr>
          <a:xfrm>
            <a:off x="1286828" y="4387215"/>
            <a:ext cx="4230687" cy="720725"/>
          </a:xfrm>
          <a:prstGeom prst="rect">
            <a:avLst/>
          </a:prstGeom>
          <a:noFill/>
          <a:ln w="9525">
            <a:noFill/>
          </a:ln>
        </p:spPr>
      </p:pic>
      <p:pic>
        <p:nvPicPr>
          <p:cNvPr id="4" name="图片 64535" descr="t0150e695860301ff3f"/>
          <p:cNvPicPr>
            <a:picLocks noChangeAspect="1"/>
          </p:cNvPicPr>
          <p:nvPr/>
        </p:nvPicPr>
        <p:blipFill>
          <a:blip r:embed="rId2"/>
          <a:stretch>
            <a:fillRect/>
          </a:stretch>
        </p:blipFill>
        <p:spPr>
          <a:xfrm>
            <a:off x="-188912" y="540385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68" end="146"/>
                                            </p:txEl>
                                          </p:spTgt>
                                        </p:tgtEl>
                                        <p:attrNameLst>
                                          <p:attrName>style.visibility</p:attrName>
                                        </p:attrNameLst>
                                      </p:cBhvr>
                                      <p:to>
                                        <p:strVal val="visible"/>
                                      </p:to>
                                    </p:set>
                                    <p:anim calcmode="lin" valueType="num">
                                      <p:cBhvr additive="base">
                                        <p:cTn id="7" dur="500" fill="hold"/>
                                        <p:tgtEl>
                                          <p:spTgt spid="3">
                                            <p:txEl>
                                              <p:charRg st="68" end="14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68" end="14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98" y="402908"/>
            <a:ext cx="9132887" cy="6821487"/>
          </a:xfrm>
        </p:spPr>
        <p:txBody>
          <a:bodyPr anchor="t"/>
          <a:p>
            <a:pPr marL="0" indent="0">
              <a:buNone/>
            </a:pPr>
            <a:r>
              <a:rPr lang="zh-CN" altLang="en-US" b="1"/>
              <a:t>4、他说的是法语，还不时地打嗝，像是在加标点符号。</a:t>
            </a:r>
            <a:endParaRPr lang="zh-CN" altLang="en-US" b="1"/>
          </a:p>
          <a:p>
            <a:pPr marL="0" indent="0">
              <a:buNone/>
            </a:pPr>
            <a:r>
              <a:rPr lang="zh-CN" altLang="en-US" b="1">
                <a:solidFill>
                  <a:srgbClr val="FF0000"/>
                </a:solidFill>
              </a:rPr>
              <a:t>      生动描写出车夫之王说话的特点。语言幽默风趣，气氛轻松愉快。</a:t>
            </a:r>
            <a:endParaRPr lang="zh-CN" altLang="en-US" b="1">
              <a:solidFill>
                <a:srgbClr val="FF0000"/>
              </a:solidFill>
            </a:endParaRPr>
          </a:p>
          <a:p>
            <a:pPr marL="0" indent="0">
              <a:buNone/>
            </a:pPr>
            <a:r>
              <a:rPr lang="zh-CN" altLang="en-US" b="1"/>
              <a:t>5、不必为此烦恼——静下心来——不要浮躁——他们虽已扬尘远去，可不久就会消失在我们身后的。你就放下心坐好吧，一切包在我身上——我是车夫之王啊。你看着吧！</a:t>
            </a:r>
            <a:endParaRPr lang="zh-CN" altLang="en-US" b="1"/>
          </a:p>
          <a:p>
            <a:pPr marL="0" indent="0">
              <a:buNone/>
            </a:pPr>
            <a:r>
              <a:rPr lang="zh-CN" altLang="en-US" b="1"/>
              <a:t>      </a:t>
            </a:r>
            <a:r>
              <a:rPr lang="zh-CN" altLang="en-US" b="1">
                <a:solidFill>
                  <a:srgbClr val="FF0000"/>
                </a:solidFill>
              </a:rPr>
              <a:t>通过语言描写，写出了“车夫之王”架车本领高超，自信自得，为人热情，乐于与人交谈的。</a:t>
            </a:r>
            <a:endParaRPr lang="zh-CN" altLang="en-US" b="1">
              <a:solidFill>
                <a:srgbClr val="FF0000"/>
              </a:solidFill>
            </a:endParaRPr>
          </a:p>
        </p:txBody>
      </p:sp>
      <p:pic>
        <p:nvPicPr>
          <p:cNvPr id="4" name="图片 64535" descr="t0150e695860301ff3f"/>
          <p:cNvPicPr>
            <a:picLocks noChangeAspect="1"/>
          </p:cNvPicPr>
          <p:nvPr/>
        </p:nvPicPr>
        <p:blipFill>
          <a:blip r:embed="rId1"/>
          <a:stretch>
            <a:fillRect/>
          </a:stretch>
        </p:blipFill>
        <p:spPr>
          <a:xfrm>
            <a:off x="1088708" y="594995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26" end="62"/>
                                            </p:txEl>
                                          </p:spTgt>
                                        </p:tgtEl>
                                        <p:attrNameLst>
                                          <p:attrName>style.visibility</p:attrName>
                                        </p:attrNameLst>
                                      </p:cBhvr>
                                      <p:to>
                                        <p:strVal val="visible"/>
                                      </p:to>
                                    </p:set>
                                    <p:animEffect transition="in" filter="blinds(horizontal)">
                                      <p:cBhvr>
                                        <p:cTn id="7" dur="500"/>
                                        <p:tgtEl>
                                          <p:spTgt spid="3">
                                            <p:txEl>
                                              <p:charRg st="26"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charRg st="139" end="187"/>
                                            </p:txEl>
                                          </p:spTgt>
                                        </p:tgtEl>
                                        <p:attrNameLst>
                                          <p:attrName>style.visibility</p:attrName>
                                        </p:attrNameLst>
                                      </p:cBhvr>
                                      <p:to>
                                        <p:strVal val="visible"/>
                                      </p:to>
                                    </p:set>
                                    <p:animEffect transition="in" filter="box(in)">
                                      <p:cBhvr>
                                        <p:cTn id="12" dur="2000"/>
                                        <p:tgtEl>
                                          <p:spTgt spid="3">
                                            <p:txEl>
                                              <p:charRg st="139" end="1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1"/>
          <p:cNvSpPr>
            <a:spLocks noGrp="1"/>
          </p:cNvSpPr>
          <p:nvPr>
            <p:ph type="title"/>
          </p:nvPr>
        </p:nvSpPr>
        <p:spPr/>
        <p:txBody>
          <a:bodyPr anchor="ctr"/>
          <a:p>
            <a:br>
              <a:rPr lang="zh-CN" altLang="en-US"/>
            </a:br>
            <a:endParaRPr lang="zh-CN" altLang="en-US"/>
          </a:p>
        </p:txBody>
      </p:sp>
      <p:sp>
        <p:nvSpPr>
          <p:cNvPr id="3" name="内容占位符 2"/>
          <p:cNvSpPr>
            <a:spLocks noGrp="1"/>
          </p:cNvSpPr>
          <p:nvPr>
            <p:ph idx="1"/>
          </p:nvPr>
        </p:nvSpPr>
        <p:spPr>
          <a:xfrm>
            <a:off x="-7620" y="274955"/>
            <a:ext cx="9159875" cy="6942138"/>
          </a:xfrm>
        </p:spPr>
        <p:txBody>
          <a:bodyPr/>
          <a:p>
            <a:pPr marL="0" indent="0" fontAlgn="base">
              <a:buNone/>
            </a:pPr>
            <a:r>
              <a:rPr lang="zh-CN" altLang="en-US" b="1" strike="noStrike" noProof="1"/>
              <a:t>6、出发前，“把握十足”；途中飞速行车时“神情威严”；险遭不测时，“面不改色，和颜悦色”。</a:t>
            </a:r>
            <a:endParaRPr lang="zh-CN" altLang="en-US" b="1" strike="noStrike" noProof="1"/>
          </a:p>
          <a:p>
            <a:pPr marL="0" indent="0" fontAlgn="base">
              <a:buNone/>
            </a:pPr>
            <a:r>
              <a:rPr lang="zh-CN" altLang="en-US" b="1" strike="noStrike" noProof="1">
                <a:solidFill>
                  <a:srgbClr val="FF0000"/>
                </a:solidFill>
              </a:rPr>
              <a:t>       通过神态描写，写出了“车夫之王”相信自己高超的驾车本领，飞速行车时的全神贯注，镇定，关心他人心理。</a:t>
            </a:r>
            <a:endParaRPr lang="zh-CN" altLang="en-US" b="1" strike="noStrike" noProof="1">
              <a:solidFill>
                <a:srgbClr val="FF0000"/>
              </a:solidFill>
            </a:endParaRPr>
          </a:p>
          <a:p>
            <a:pPr marL="0" indent="0" fontAlgn="base">
              <a:buNone/>
            </a:pPr>
            <a:r>
              <a:rPr lang="zh-CN" altLang="en-US" b="1" strike="noStrike" noProof="1"/>
              <a:t>7、有时一两个轮子着地，但大多数时候腾空而起。”这种情况下车夫之王还“时不时地掉转头来”。</a:t>
            </a:r>
            <a:endParaRPr lang="zh-CN" altLang="en-US" b="1" strike="noStrike" noProof="1"/>
          </a:p>
          <a:p>
            <a:pPr marL="0" indent="0" fontAlgn="base">
              <a:buNone/>
            </a:pPr>
            <a:r>
              <a:rPr lang="zh-CN" altLang="en-US" b="1" strike="noStrike" noProof="1"/>
              <a:t>        </a:t>
            </a:r>
            <a:r>
              <a:rPr lang="zh-CN" altLang="en-US" b="1" strike="noStrike" noProof="1">
                <a:solidFill>
                  <a:srgbClr val="FF0000"/>
                </a:solidFill>
                <a:uFillTx/>
              </a:rPr>
              <a:t>通过写行车的惊险，车夫却气定神显，突出“车夫之王”架车技术的高超。</a:t>
            </a:r>
            <a:endParaRPr lang="zh-CN" altLang="en-US" b="1" strike="noStrike" noProof="1">
              <a:solidFill>
                <a:srgbClr val="FF0000"/>
              </a:solidFill>
              <a:uFillTx/>
            </a:endParaRPr>
          </a:p>
        </p:txBody>
      </p:sp>
      <p:pic>
        <p:nvPicPr>
          <p:cNvPr id="4" name="图片 64535" descr="t0150e695860301ff3f"/>
          <p:cNvPicPr>
            <a:picLocks noChangeAspect="1"/>
          </p:cNvPicPr>
          <p:nvPr/>
        </p:nvPicPr>
        <p:blipFill>
          <a:blip r:embed="rId1"/>
          <a:stretch>
            <a:fillRect/>
          </a:stretch>
        </p:blipFill>
        <p:spPr>
          <a:xfrm>
            <a:off x="4921568" y="599948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46" end="96"/>
                                            </p:txEl>
                                          </p:spTgt>
                                        </p:tgtEl>
                                        <p:attrNameLst>
                                          <p:attrName>style.visibility</p:attrName>
                                        </p:attrNameLst>
                                      </p:cBhvr>
                                      <p:to>
                                        <p:strVal val="visible"/>
                                      </p:to>
                                    </p:set>
                                    <p:animEffect transition="in" filter="blinds(horizontal)">
                                      <p:cBhvr>
                                        <p:cTn id="7" dur="500"/>
                                        <p:tgtEl>
                                          <p:spTgt spid="3">
                                            <p:txEl>
                                              <p:charRg st="46" end="9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charRg st="142" end="177"/>
                                            </p:txEl>
                                          </p:spTgt>
                                        </p:tgtEl>
                                        <p:attrNameLst>
                                          <p:attrName>style.visibility</p:attrName>
                                        </p:attrNameLst>
                                      </p:cBhvr>
                                      <p:to>
                                        <p:strVal val="visible"/>
                                      </p:to>
                                    </p:set>
                                    <p:animEffect transition="in" filter="box(in)">
                                      <p:cBhvr>
                                        <p:cTn id="12" dur="2000"/>
                                        <p:tgtEl>
                                          <p:spTgt spid="3">
                                            <p:txEl>
                                              <p:charRg st="142" end="1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8733" y="598805"/>
            <a:ext cx="9105900" cy="6807200"/>
          </a:xfrm>
        </p:spPr>
        <p:txBody>
          <a:bodyPr anchor="t"/>
          <a:p>
            <a:pPr marL="0" indent="0">
              <a:buNone/>
            </a:pPr>
            <a:r>
              <a:rPr lang="zh-CN" altLang="en-US" b="1"/>
              <a:t>8、“如果这位王爷的车技略欠敏捷——或者说，不是老天有意安排，在他离开阿冉提时喝得酒气醺醺——结果就不会是这样的了。”你如何理解这句话所表达的情感？</a:t>
            </a:r>
            <a:endParaRPr lang="zh-CN" altLang="en-US" b="1"/>
          </a:p>
          <a:p>
            <a:pPr marL="0" indent="0">
              <a:buNone/>
            </a:pPr>
            <a:r>
              <a:rPr lang="zh-CN" altLang="en-US" b="1"/>
              <a:t>       </a:t>
            </a:r>
            <a:r>
              <a:rPr lang="zh-CN" altLang="en-US" b="1">
                <a:solidFill>
                  <a:srgbClr val="FF0000"/>
                </a:solidFill>
              </a:rPr>
              <a:t>作者认为，车王能超过游客车队，我们住进上等的房间，一是因为车王车技非常敏捷，二是因为“喝得酒气醺醺”，借着酒的力量，车才驾驶得又快又好，而这些冥冥之中，仿佛又是上天的有意安排。语言幽默诙谐。</a:t>
            </a:r>
            <a:endParaRPr lang="zh-CN" altLang="en-US" b="1">
              <a:solidFill>
                <a:srgbClr val="FF0000"/>
              </a:solidFill>
            </a:endParaRPr>
          </a:p>
        </p:txBody>
      </p:sp>
      <p:pic>
        <p:nvPicPr>
          <p:cNvPr id="31746" name="图片 73732" descr="t01cf7dce8b5c34d0dc"/>
          <p:cNvPicPr>
            <a:picLocks noChangeAspect="1"/>
          </p:cNvPicPr>
          <p:nvPr/>
        </p:nvPicPr>
        <p:blipFill>
          <a:blip r:embed="rId1"/>
          <a:stretch>
            <a:fillRect/>
          </a:stretch>
        </p:blipFill>
        <p:spPr>
          <a:xfrm>
            <a:off x="3873500" y="2365375"/>
            <a:ext cx="5472113" cy="981075"/>
          </a:xfrm>
          <a:prstGeom prst="rect">
            <a:avLst/>
          </a:prstGeom>
          <a:noFill/>
          <a:ln w="9525">
            <a:noFill/>
          </a:ln>
        </p:spPr>
      </p:pic>
      <p:pic>
        <p:nvPicPr>
          <p:cNvPr id="4" name="图片 64535" descr="t0150e695860301ff3f"/>
          <p:cNvPicPr>
            <a:picLocks noChangeAspect="1"/>
          </p:cNvPicPr>
          <p:nvPr/>
        </p:nvPicPr>
        <p:blipFill>
          <a:blip r:embed="rId2"/>
          <a:stretch>
            <a:fillRect/>
          </a:stretch>
        </p:blipFill>
        <p:spPr>
          <a:xfrm>
            <a:off x="4894263" y="5267325"/>
            <a:ext cx="4230687" cy="720725"/>
          </a:xfrm>
          <a:prstGeom prst="rect">
            <a:avLst/>
          </a:prstGeom>
          <a:noFill/>
          <a:ln w="9525">
            <a:noFill/>
          </a:ln>
        </p:spPr>
      </p:pic>
      <p:pic>
        <p:nvPicPr>
          <p:cNvPr id="2" name="图片 64535" descr="t0150e695860301ff3f"/>
          <p:cNvPicPr>
            <a:picLocks noChangeAspect="1"/>
          </p:cNvPicPr>
          <p:nvPr/>
        </p:nvPicPr>
        <p:blipFill>
          <a:blip r:embed="rId2"/>
          <a:stretch>
            <a:fillRect/>
          </a:stretch>
        </p:blipFill>
        <p:spPr>
          <a:xfrm>
            <a:off x="156528" y="555244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75" end="178"/>
                                            </p:txEl>
                                          </p:spTgt>
                                        </p:tgtEl>
                                        <p:attrNameLst>
                                          <p:attrName>style.visibility</p:attrName>
                                        </p:attrNameLst>
                                      </p:cBhvr>
                                      <p:to>
                                        <p:strVal val="visible"/>
                                      </p:to>
                                    </p:set>
                                    <p:animEffect transition="in" filter="box(in)">
                                      <p:cBhvr>
                                        <p:cTn id="7" dur="2000"/>
                                        <p:tgtEl>
                                          <p:spTgt spid="3">
                                            <p:txEl>
                                              <p:charRg st="75" end="17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0299" y="2491105"/>
            <a:ext cx="7177281" cy="3477875"/>
          </a:xfrm>
          <a:prstGeom prst="rect">
            <a:avLst/>
          </a:prstGeom>
          <a:noFill/>
        </p:spPr>
        <p:txBody>
          <a:bodyPr wrap="square" rtlCol="0">
            <a:spAutoFit/>
          </a:bodyPr>
          <a:lstStyle/>
          <a:p>
            <a:r>
              <a:rPr lang="en-US" altLang="zh-CN" sz="4400" b="1" dirty="0">
                <a:solidFill>
                  <a:srgbClr val="0033CC"/>
                </a:solidFill>
                <a:latin typeface="楷体" panose="02010609060101010101" pitchFamily="49" charset="-122"/>
                <a:ea typeface="楷体" panose="02010609060101010101" pitchFamily="49" charset="-122"/>
                <a:cs typeface="+mn-ea"/>
              </a:rPr>
              <a:t>    </a:t>
            </a:r>
            <a:r>
              <a:rPr sz="4400" b="1" dirty="0">
                <a:solidFill>
                  <a:srgbClr val="0033CC"/>
                </a:solidFill>
                <a:latin typeface="楷体" panose="02010609060101010101" pitchFamily="49" charset="-122"/>
                <a:ea typeface="楷体" panose="02010609060101010101" pitchFamily="49" charset="-122"/>
                <a:cs typeface="+mn-ea"/>
              </a:rPr>
              <a:t>这篇课文记述了作者登勃朗峰的经过，描述了沿途所见的奇景、奇人和奇事，表现作者对所见景色的赞美和对车夫车技的赞叹。</a:t>
            </a:r>
            <a:endParaRPr sz="4400" b="1" dirty="0">
              <a:solidFill>
                <a:srgbClr val="0033CC"/>
              </a:solidFill>
              <a:latin typeface="楷体" panose="02010609060101010101" pitchFamily="49" charset="-122"/>
              <a:ea typeface="楷体" panose="02010609060101010101" pitchFamily="49" charset="-122"/>
              <a:cs typeface="+mn-ea"/>
            </a:endParaRPr>
          </a:p>
        </p:txBody>
      </p:sp>
      <p:sp>
        <p:nvSpPr>
          <p:cNvPr id="3" name="文本框 2"/>
          <p:cNvSpPr txBox="1"/>
          <p:nvPr/>
        </p:nvSpPr>
        <p:spPr>
          <a:xfrm>
            <a:off x="1108059" y="876702"/>
            <a:ext cx="2657777" cy="646331"/>
          </a:xfrm>
          <a:prstGeom prst="rect">
            <a:avLst/>
          </a:prstGeom>
          <a:solidFill>
            <a:srgbClr val="00B050"/>
          </a:solidFill>
          <a:ln>
            <a:solidFill>
              <a:schemeClr val="accent1"/>
            </a:solidFill>
          </a:ln>
        </p:spPr>
        <p:txBody>
          <a:bodyPr wrap="square" rtlCol="0">
            <a:spAutoFit/>
          </a:bodyPr>
          <a:lstStyle/>
          <a:p>
            <a:r>
              <a:rPr lang="zh-CN" altLang="en-US" sz="3600" dirty="0">
                <a:ln w="22225">
                  <a:solidFill>
                    <a:schemeClr val="accent2"/>
                  </a:solidFill>
                  <a:prstDash val="solid"/>
                </a:ln>
                <a:solidFill>
                  <a:schemeClr val="accent2">
                    <a:lumMod val="40000"/>
                    <a:lumOff val="60000"/>
                  </a:schemeClr>
                </a:solidFill>
                <a:effectLst/>
              </a:rPr>
              <a:t>主旨分析</a:t>
            </a:r>
            <a:endParaRPr lang="zh-CN" altLang="en-US" sz="3600" dirty="0">
              <a:ln w="22225">
                <a:solidFill>
                  <a:schemeClr val="accent2"/>
                </a:solidFill>
                <a:prstDash val="solid"/>
              </a:ln>
              <a:solidFill>
                <a:schemeClr val="accent2">
                  <a:lumMod val="40000"/>
                  <a:lumOff val="60000"/>
                </a:schemeClr>
              </a:solidFill>
              <a:effectLst/>
            </a:endParaRPr>
          </a:p>
        </p:txBody>
      </p:sp>
      <p:pic>
        <p:nvPicPr>
          <p:cNvPr id="4" name="图片 3"/>
          <p:cNvPicPr>
            <a:picLocks noChangeAspect="1"/>
          </p:cNvPicPr>
          <p:nvPr/>
        </p:nvPicPr>
        <p:blipFill>
          <a:blip r:embed="rId1" cstate="print"/>
          <a:stretch>
            <a:fillRect/>
          </a:stretch>
        </p:blipFill>
        <p:spPr>
          <a:xfrm>
            <a:off x="5469255" y="48895"/>
            <a:ext cx="3662045" cy="2442210"/>
          </a:xfrm>
          <a:prstGeom prst="rect">
            <a:avLst/>
          </a:prstGeom>
        </p:spPr>
      </p:pic>
    </p:spTree>
    <p:custDataLst>
      <p:tags r:id="rId2"/>
    </p:custData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95" y="393247"/>
            <a:ext cx="9139505" cy="6494085"/>
          </a:xfrm>
          <a:prstGeom prst="rect">
            <a:avLst/>
          </a:prstGeom>
          <a:noFill/>
        </p:spPr>
        <p:txBody>
          <a:bodyPr wrap="square" rtlCol="0">
            <a:spAutoFit/>
          </a:bodyPr>
          <a:lstStyle/>
          <a:p>
            <a:r>
              <a:rPr sz="3200" b="1" dirty="0">
                <a:solidFill>
                  <a:schemeClr val="bg1"/>
                </a:solidFill>
                <a:latin typeface="楷体" panose="02010609060101010101" pitchFamily="49" charset="-122"/>
                <a:ea typeface="楷体" panose="02010609060101010101" pitchFamily="49" charset="-122"/>
                <a:cs typeface="+mn-ea"/>
              </a:rPr>
              <a:t>1.写景状物极其生动。</a:t>
            </a:r>
            <a:endParaRPr sz="3200" b="1" dirty="0">
              <a:solidFill>
                <a:schemeClr val="bg1"/>
              </a:solidFill>
              <a:latin typeface="楷体" panose="02010609060101010101" pitchFamily="49" charset="-122"/>
              <a:ea typeface="楷体" panose="02010609060101010101" pitchFamily="49" charset="-122"/>
              <a:cs typeface="+mn-ea"/>
            </a:endParaRPr>
          </a:p>
          <a:p>
            <a:r>
              <a:rPr sz="3200" b="1" dirty="0">
                <a:solidFill>
                  <a:srgbClr val="0033CC"/>
                </a:solidFill>
                <a:latin typeface="楷体" panose="02010609060101010101" pitchFamily="49" charset="-122"/>
                <a:ea typeface="楷体" panose="02010609060101010101" pitchFamily="49" charset="-122"/>
                <a:cs typeface="+mn-ea"/>
              </a:rPr>
              <a:t>文章描写勃朗峰所见美景，语句生动，极富诗意。如第5段，作者用神来之笔勾勒云的色彩、形态和气质，展示出一幅构图巧妙而又变幻莫测的风云画卷，令人陶醉，令人遐想。</a:t>
            </a:r>
            <a:endParaRPr sz="3200" b="1" dirty="0">
              <a:solidFill>
                <a:srgbClr val="0033CC"/>
              </a:solidFill>
              <a:latin typeface="楷体" panose="02010609060101010101" pitchFamily="49" charset="-122"/>
              <a:ea typeface="楷体" panose="02010609060101010101" pitchFamily="49" charset="-122"/>
              <a:cs typeface="+mn-ea"/>
            </a:endParaRPr>
          </a:p>
          <a:p>
            <a:r>
              <a:rPr sz="3200" b="1" dirty="0">
                <a:solidFill>
                  <a:schemeClr val="bg1"/>
                </a:solidFill>
                <a:latin typeface="楷体" panose="02010609060101010101" pitchFamily="49" charset="-122"/>
                <a:ea typeface="楷体" panose="02010609060101010101" pitchFamily="49" charset="-122"/>
                <a:cs typeface="+mn-ea"/>
              </a:rPr>
              <a:t>2.幽默风趣的语言。</a:t>
            </a:r>
            <a:endParaRPr sz="3200" b="1" dirty="0">
              <a:solidFill>
                <a:schemeClr val="bg1"/>
              </a:solidFill>
              <a:latin typeface="楷体" panose="02010609060101010101" pitchFamily="49" charset="-122"/>
              <a:ea typeface="楷体" panose="02010609060101010101" pitchFamily="49" charset="-122"/>
              <a:cs typeface="+mn-ea"/>
            </a:endParaRPr>
          </a:p>
          <a:p>
            <a:r>
              <a:rPr sz="3200" b="1" dirty="0">
                <a:solidFill>
                  <a:srgbClr val="0033CC"/>
                </a:solidFill>
                <a:latin typeface="楷体" panose="02010609060101010101" pitchFamily="49" charset="-122"/>
                <a:ea typeface="楷体" panose="02010609060101010101" pitchFamily="49" charset="-122"/>
                <a:cs typeface="+mn-ea"/>
              </a:rPr>
              <a:t>作者叙述下山的经历，用幽默风趣的语言，描绘了惊险的旅途、怪异的车夫，给人留下了深刻的印象。如：“每当我们险遭不测时，他总是面不改色，和颜悦色地说”用“我们险遭不测”的害怕和车夫的“面不改色”“和颜悦色”形成对比，表现车夫的镇定、大胆，敢于冒险，造成了幽默的效果。</a:t>
            </a:r>
            <a:endParaRPr sz="3200" b="1" dirty="0">
              <a:solidFill>
                <a:srgbClr val="0033CC"/>
              </a:solidFill>
              <a:latin typeface="楷体" panose="02010609060101010101" pitchFamily="49" charset="-122"/>
              <a:ea typeface="楷体" panose="02010609060101010101" pitchFamily="49" charset="-122"/>
              <a:cs typeface="+mn-ea"/>
            </a:endParaRPr>
          </a:p>
        </p:txBody>
      </p:sp>
      <p:sp>
        <p:nvSpPr>
          <p:cNvPr id="4" name="文本框 3"/>
          <p:cNvSpPr txBox="1"/>
          <p:nvPr/>
        </p:nvSpPr>
        <p:spPr>
          <a:xfrm>
            <a:off x="5625993" y="143489"/>
            <a:ext cx="2349779" cy="646331"/>
          </a:xfrm>
          <a:prstGeom prst="rect">
            <a:avLst/>
          </a:prstGeom>
          <a:solidFill>
            <a:srgbClr val="00B050"/>
          </a:solidFill>
          <a:ln>
            <a:solidFill>
              <a:schemeClr val="accent1"/>
            </a:solidFill>
          </a:ln>
        </p:spPr>
        <p:txBody>
          <a:bodyPr wrap="square" rtlCol="0">
            <a:spAutoFit/>
          </a:bodyPr>
          <a:lstStyle/>
          <a:p>
            <a:r>
              <a:rPr lang="zh-CN" altLang="en-US" sz="3600" dirty="0">
                <a:ln w="22225">
                  <a:solidFill>
                    <a:schemeClr val="accent2"/>
                  </a:solidFill>
                  <a:prstDash val="solid"/>
                </a:ln>
                <a:solidFill>
                  <a:schemeClr val="accent2">
                    <a:lumMod val="40000"/>
                    <a:lumOff val="60000"/>
                  </a:schemeClr>
                </a:solidFill>
                <a:effectLst/>
              </a:rPr>
              <a:t>特色品评</a:t>
            </a:r>
            <a:endParaRPr lang="zh-CN" altLang="en-US" sz="3600" dirty="0">
              <a:ln w="22225">
                <a:solidFill>
                  <a:schemeClr val="accent2"/>
                </a:solidFill>
                <a:prstDash val="solid"/>
              </a:ln>
              <a:solidFill>
                <a:schemeClr val="accent2">
                  <a:lumMod val="40000"/>
                  <a:lumOff val="60000"/>
                </a:schemeClr>
              </a:solidFill>
              <a:effectLst/>
            </a:endParaRPr>
          </a:p>
        </p:txBody>
      </p:sp>
      <p:pic>
        <p:nvPicPr>
          <p:cNvPr id="3" name="图片 64535" descr="t0150e695860301ff3f"/>
          <p:cNvPicPr>
            <a:picLocks noChangeAspect="1"/>
          </p:cNvPicPr>
          <p:nvPr/>
        </p:nvPicPr>
        <p:blipFill>
          <a:blip r:embed="rId1"/>
          <a:stretch>
            <a:fillRect/>
          </a:stretch>
        </p:blipFill>
        <p:spPr>
          <a:xfrm>
            <a:off x="4685348" y="2618105"/>
            <a:ext cx="4230687" cy="720725"/>
          </a:xfrm>
          <a:prstGeom prst="rect">
            <a:avLst/>
          </a:prstGeom>
          <a:noFill/>
          <a:ln w="9525">
            <a:noFill/>
          </a:ln>
        </p:spPr>
      </p:pic>
      <p:pic>
        <p:nvPicPr>
          <p:cNvPr id="5" name="图片 64535" descr="t0150e695860301ff3f"/>
          <p:cNvPicPr>
            <a:picLocks noChangeAspect="1"/>
          </p:cNvPicPr>
          <p:nvPr/>
        </p:nvPicPr>
        <p:blipFill>
          <a:blip r:embed="rId1"/>
          <a:stretch>
            <a:fillRect/>
          </a:stretch>
        </p:blipFill>
        <p:spPr>
          <a:xfrm>
            <a:off x="1879283" y="6166485"/>
            <a:ext cx="4230687" cy="720725"/>
          </a:xfrm>
          <a:prstGeom prst="rect">
            <a:avLst/>
          </a:prstGeom>
          <a:noFill/>
          <a:ln w="9525">
            <a:noFill/>
          </a:ln>
        </p:spPr>
      </p:pic>
      <p:pic>
        <p:nvPicPr>
          <p:cNvPr id="6" name="图片 64535" descr="t0150e695860301ff3f"/>
          <p:cNvPicPr>
            <a:picLocks noChangeAspect="1"/>
          </p:cNvPicPr>
          <p:nvPr/>
        </p:nvPicPr>
        <p:blipFill>
          <a:blip r:embed="rId1"/>
          <a:stretch>
            <a:fillRect/>
          </a:stretch>
        </p:blipFill>
        <p:spPr>
          <a:xfrm>
            <a:off x="149543" y="239395"/>
            <a:ext cx="4230687" cy="720725"/>
          </a:xfrm>
          <a:prstGeom prst="rect">
            <a:avLst/>
          </a:prstGeom>
          <a:noFill/>
          <a:ln w="9525">
            <a:noFill/>
          </a:ln>
        </p:spPr>
      </p:pic>
    </p:spTree>
    <p:custDataLst>
      <p:tags r:id="rId2"/>
    </p:custData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307" y="863601"/>
            <a:ext cx="8911385" cy="5755422"/>
          </a:xfrm>
          <a:prstGeom prst="rect">
            <a:avLst/>
          </a:prstGeom>
          <a:noFill/>
        </p:spPr>
        <p:txBody>
          <a:bodyPr wrap="square" rtlCol="0">
            <a:spAutoFit/>
          </a:bodyPr>
          <a:lstStyle/>
          <a:p>
            <a:r>
              <a:rPr lang="en-US" altLang="zh-CN" sz="3200" b="1" dirty="0">
                <a:solidFill>
                  <a:srgbClr val="0033CC"/>
                </a:solidFill>
                <a:latin typeface="楷体" panose="02010609060101010101" pitchFamily="49" charset="-122"/>
                <a:ea typeface="楷体" panose="02010609060101010101" pitchFamily="49" charset="-122"/>
                <a:cs typeface="+mn-ea"/>
              </a:rPr>
              <a:t>    </a:t>
            </a:r>
            <a:r>
              <a:rPr lang="zh-CN" altLang="en-US" sz="2800" b="1" dirty="0">
                <a:solidFill>
                  <a:srgbClr val="0033CC"/>
                </a:solidFill>
                <a:latin typeface="楷体" panose="02010609060101010101" pitchFamily="49" charset="-122"/>
                <a:ea typeface="楷体" panose="02010609060101010101" pitchFamily="49" charset="-122"/>
                <a:cs typeface="+mn-ea"/>
              </a:rPr>
              <a:t>学了这篇课文，我想到了“读万卷书，行万里路”这句名言。读书固然重要，“行万里路”也很重要。“行路”实际上是在实践中学习，在感受中感知。行路</a:t>
            </a:r>
            <a:r>
              <a:rPr lang="zh-CN" altLang="en-US" sz="2800" b="1" dirty="0">
                <a:solidFill>
                  <a:srgbClr val="FF0000"/>
                </a:solidFill>
                <a:latin typeface="楷体" panose="02010609060101010101" pitchFamily="49" charset="-122"/>
                <a:ea typeface="楷体" panose="02010609060101010101" pitchFamily="49" charset="-122"/>
                <a:cs typeface="+mn-ea"/>
              </a:rPr>
              <a:t>一可亲见亲历，增长见识；二可透过游历印证从书上得来的“知”；三可透过亲历亲见考察事物的变化及其变化原因，即孔子讲的“我之游，观其所变”；四可在游历中将自己的知识和学说施之于“行”。</a:t>
            </a:r>
            <a:r>
              <a:rPr lang="zh-CN" altLang="en-US" sz="2800" b="1" dirty="0">
                <a:solidFill>
                  <a:srgbClr val="0033CC"/>
                </a:solidFill>
                <a:latin typeface="楷体" panose="02010609060101010101" pitchFamily="49" charset="-122"/>
                <a:ea typeface="楷体" panose="02010609060101010101" pitchFamily="49" charset="-122"/>
                <a:cs typeface="+mn-ea"/>
              </a:rPr>
              <a:t>大禹是在随父治水中悟到了“宜疏不宜堵”的治洪原理。孔子十分重视实践在学习中的作用，并通过周游列国治国安邦来印证所学。李时珍、徐霞客、马可·波罗、达尔文、哥伦布都是靠“行路”写出了宏伟巨著或取得重大发现。所以，同学们，请记住，我们不但要读万卷书，还要行万里路。</a:t>
            </a:r>
            <a:endParaRPr lang="zh-CN" altLang="en-US" sz="2800" b="1" dirty="0">
              <a:solidFill>
                <a:srgbClr val="0033CC"/>
              </a:solidFill>
              <a:latin typeface="楷体" panose="02010609060101010101" pitchFamily="49" charset="-122"/>
              <a:ea typeface="楷体" panose="02010609060101010101" pitchFamily="49" charset="-122"/>
              <a:cs typeface="+mn-ea"/>
            </a:endParaRPr>
          </a:p>
        </p:txBody>
      </p:sp>
      <p:sp>
        <p:nvSpPr>
          <p:cNvPr id="4" name="文本框 3"/>
          <p:cNvSpPr txBox="1"/>
          <p:nvPr/>
        </p:nvSpPr>
        <p:spPr>
          <a:xfrm>
            <a:off x="998854" y="98482"/>
            <a:ext cx="2402964" cy="646331"/>
          </a:xfrm>
          <a:prstGeom prst="rect">
            <a:avLst/>
          </a:prstGeom>
          <a:solidFill>
            <a:srgbClr val="00B050"/>
          </a:solidFill>
          <a:ln>
            <a:solidFill>
              <a:schemeClr val="accent1"/>
            </a:solidFill>
          </a:ln>
        </p:spPr>
        <p:txBody>
          <a:bodyPr wrap="square" rtlCol="0">
            <a:spAutoFit/>
          </a:bodyPr>
          <a:lstStyle/>
          <a:p>
            <a:r>
              <a:rPr lang="zh-CN" altLang="en-US" sz="3600" dirty="0">
                <a:ln w="22225">
                  <a:solidFill>
                    <a:schemeClr val="accent2"/>
                  </a:solidFill>
                  <a:prstDash val="solid"/>
                </a:ln>
                <a:solidFill>
                  <a:schemeClr val="accent2">
                    <a:lumMod val="40000"/>
                    <a:lumOff val="60000"/>
                  </a:schemeClr>
                </a:solidFill>
                <a:effectLst/>
              </a:rPr>
              <a:t>读后感悟</a:t>
            </a:r>
            <a:endParaRPr lang="zh-CN" altLang="en-US" sz="3600" dirty="0">
              <a:ln w="22225">
                <a:solidFill>
                  <a:schemeClr val="accent2"/>
                </a:solidFill>
                <a:prstDash val="solid"/>
              </a:ln>
              <a:solidFill>
                <a:schemeClr val="accent2">
                  <a:lumMod val="40000"/>
                  <a:lumOff val="60000"/>
                </a:schemeClr>
              </a:solidFill>
              <a:effectLst/>
            </a:endParaRPr>
          </a:p>
        </p:txBody>
      </p:sp>
      <p:pic>
        <p:nvPicPr>
          <p:cNvPr id="3" name="图片 64535" descr="t0150e695860301ff3f"/>
          <p:cNvPicPr>
            <a:picLocks noChangeAspect="1"/>
          </p:cNvPicPr>
          <p:nvPr/>
        </p:nvPicPr>
        <p:blipFill>
          <a:blip r:embed="rId1"/>
          <a:stretch>
            <a:fillRect/>
          </a:stretch>
        </p:blipFill>
        <p:spPr>
          <a:xfrm>
            <a:off x="4435158" y="142875"/>
            <a:ext cx="4230687" cy="720725"/>
          </a:xfrm>
          <a:prstGeom prst="rect">
            <a:avLst/>
          </a:prstGeom>
          <a:noFill/>
          <a:ln w="9525">
            <a:noFill/>
          </a:ln>
        </p:spPr>
      </p:pic>
      <p:pic>
        <p:nvPicPr>
          <p:cNvPr id="5" name="图片 64535" descr="t0150e695860301ff3f"/>
          <p:cNvPicPr>
            <a:picLocks noChangeAspect="1"/>
          </p:cNvPicPr>
          <p:nvPr/>
        </p:nvPicPr>
        <p:blipFill>
          <a:blip r:embed="rId1"/>
          <a:stretch>
            <a:fillRect/>
          </a:stretch>
        </p:blipFill>
        <p:spPr>
          <a:xfrm>
            <a:off x="3673158" y="6009005"/>
            <a:ext cx="4230687" cy="720725"/>
          </a:xfrm>
          <a:prstGeom prst="rect">
            <a:avLst/>
          </a:prstGeom>
          <a:noFill/>
          <a:ln w="9525">
            <a:noFill/>
          </a:ln>
        </p:spPr>
      </p:pic>
    </p:spTree>
    <p:custDataLst>
      <p:tags r:id="rId2"/>
    </p:custData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edg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标题 1"/>
          <p:cNvSpPr>
            <a:spLocks noGrp="1"/>
          </p:cNvSpPr>
          <p:nvPr>
            <p:ph type="title"/>
          </p:nvPr>
        </p:nvSpPr>
        <p:spPr>
          <a:xfrm>
            <a:off x="468313" y="260350"/>
            <a:ext cx="8291512" cy="561975"/>
          </a:xfrm>
        </p:spPr>
        <p:txBody>
          <a:bodyPr vert="horz" wrap="square" lIns="91440" tIns="45720" rIns="91440" bIns="45720" anchor="ctr"/>
          <a:p>
            <a:pPr algn="l" eaLnBrk="1" hangingPunct="1"/>
            <a:r>
              <a:rPr lang="zh-CN" altLang="en-US" sz="3600" b="1" dirty="0">
                <a:solidFill>
                  <a:srgbClr val="00B050"/>
                </a:solidFill>
                <a:sym typeface="宋体" panose="02010600030101010101" pitchFamily="2" charset="-122"/>
              </a:rPr>
              <a:t>板书设计</a:t>
            </a:r>
            <a:endParaRPr lang="zh-CN" altLang="en-US" sz="3600" b="1" dirty="0">
              <a:solidFill>
                <a:srgbClr val="00B050"/>
              </a:solidFill>
              <a:sym typeface="宋体" panose="02010600030101010101" pitchFamily="2" charset="-122"/>
            </a:endParaRPr>
          </a:p>
        </p:txBody>
      </p:sp>
      <p:pic>
        <p:nvPicPr>
          <p:cNvPr id="7174" name="Picture 7"/>
          <p:cNvPicPr>
            <a:picLocks noChangeAspect="1"/>
          </p:cNvPicPr>
          <p:nvPr/>
        </p:nvPicPr>
        <p:blipFill>
          <a:blip r:embed="rId1"/>
          <a:stretch>
            <a:fillRect/>
          </a:stretch>
        </p:blipFill>
        <p:spPr>
          <a:xfrm>
            <a:off x="0" y="2276475"/>
            <a:ext cx="9045575" cy="936625"/>
          </a:xfrm>
          <a:prstGeom prst="rect">
            <a:avLst/>
          </a:prstGeom>
          <a:noFill/>
          <a:ln w="9525">
            <a:noFill/>
          </a:ln>
        </p:spPr>
      </p:pic>
      <p:sp>
        <p:nvSpPr>
          <p:cNvPr id="7" name="TextBox 6"/>
          <p:cNvSpPr txBox="1"/>
          <p:nvPr/>
        </p:nvSpPr>
        <p:spPr>
          <a:xfrm>
            <a:off x="2627313" y="2197100"/>
            <a:ext cx="4465637" cy="584200"/>
          </a:xfrm>
          <a:prstGeom prst="rect">
            <a:avLst/>
          </a:prstGeom>
          <a:noFill/>
          <a:ln w="9525">
            <a:noFill/>
          </a:ln>
        </p:spPr>
        <p:txBody>
          <a:bodyPr>
            <a:spAutoFit/>
          </a:bodyPr>
          <a:p>
            <a:r>
              <a:rPr lang="zh-CN" altLang="en-US" sz="3200" b="1" dirty="0">
                <a:solidFill>
                  <a:srgbClr val="FF0000"/>
                </a:solidFill>
                <a:latin typeface="Calibri" panose="020F0502020204030204" charset="0"/>
              </a:rPr>
              <a:t>嶙峋的怪石  变幻的光影</a:t>
            </a:r>
            <a:endParaRPr lang="zh-CN" altLang="en-US" sz="3200" b="1" dirty="0">
              <a:solidFill>
                <a:srgbClr val="FF0000"/>
              </a:solidFill>
              <a:latin typeface="Calibri" panose="020F0502020204030204" charset="0"/>
            </a:endParaRPr>
          </a:p>
        </p:txBody>
      </p:sp>
      <p:sp>
        <p:nvSpPr>
          <p:cNvPr id="8" name="TextBox 7"/>
          <p:cNvSpPr txBox="1"/>
          <p:nvPr/>
        </p:nvSpPr>
        <p:spPr>
          <a:xfrm>
            <a:off x="2627313" y="2628900"/>
            <a:ext cx="4537075" cy="584200"/>
          </a:xfrm>
          <a:prstGeom prst="rect">
            <a:avLst/>
          </a:prstGeom>
          <a:noFill/>
          <a:ln w="9525">
            <a:noFill/>
          </a:ln>
        </p:spPr>
        <p:txBody>
          <a:bodyPr>
            <a:spAutoFit/>
          </a:bodyPr>
          <a:p>
            <a:r>
              <a:rPr lang="zh-CN" altLang="en-US" sz="3200" b="1" dirty="0">
                <a:solidFill>
                  <a:srgbClr val="FF0000"/>
                </a:solidFill>
                <a:latin typeface="Calibri" panose="020F0502020204030204" charset="0"/>
              </a:rPr>
              <a:t>惊险的旅途  怪异的车夫</a:t>
            </a:r>
            <a:endParaRPr lang="zh-CN" altLang="en-US" sz="3200" b="1" dirty="0">
              <a:solidFill>
                <a:srgbClr val="FF0000"/>
              </a:solidFill>
              <a:latin typeface="Calibri" panose="020F0502020204030204" charset="0"/>
            </a:endParaRPr>
          </a:p>
        </p:txBody>
      </p:sp>
      <p:pic>
        <p:nvPicPr>
          <p:cNvPr id="33794" name="Picture 4" descr="u=1372489399,2253645366&amp;fm=27&amp;gp=0"/>
          <p:cNvPicPr>
            <a:picLocks noChangeAspect="1"/>
          </p:cNvPicPr>
          <p:nvPr/>
        </p:nvPicPr>
        <p:blipFill>
          <a:blip r:embed="rId2"/>
          <a:stretch>
            <a:fillRect/>
          </a:stretch>
        </p:blipFill>
        <p:spPr>
          <a:xfrm>
            <a:off x="-74612" y="4873625"/>
            <a:ext cx="9205912" cy="1962150"/>
          </a:xfrm>
          <a:prstGeom prst="rect">
            <a:avLst/>
          </a:prstGeom>
          <a:noFill/>
          <a:ln w="9525">
            <a:noFill/>
          </a:ln>
        </p:spPr>
      </p:pic>
      <p:pic>
        <p:nvPicPr>
          <p:cNvPr id="38916" name="图片 64535" descr="t0150e695860301ff3f"/>
          <p:cNvPicPr>
            <a:picLocks noChangeAspect="1"/>
          </p:cNvPicPr>
          <p:nvPr/>
        </p:nvPicPr>
        <p:blipFill>
          <a:blip r:embed="rId3"/>
          <a:stretch>
            <a:fillRect/>
          </a:stretch>
        </p:blipFill>
        <p:spPr>
          <a:xfrm>
            <a:off x="2406968" y="-26035"/>
            <a:ext cx="4230687" cy="720725"/>
          </a:xfrm>
          <a:prstGeom prst="rect">
            <a:avLst/>
          </a:prstGeom>
          <a:noFill/>
          <a:ln w="9525">
            <a:noFill/>
          </a:ln>
        </p:spPr>
      </p:pic>
      <p:pic>
        <p:nvPicPr>
          <p:cNvPr id="2" name="图片 64535" descr="t0150e695860301ff3f"/>
          <p:cNvPicPr>
            <a:picLocks noChangeAspect="1"/>
          </p:cNvPicPr>
          <p:nvPr/>
        </p:nvPicPr>
        <p:blipFill>
          <a:blip r:embed="rId3"/>
          <a:stretch>
            <a:fillRect/>
          </a:stretch>
        </p:blipFill>
        <p:spPr>
          <a:xfrm>
            <a:off x="5019993" y="46990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49530" y="1143000"/>
            <a:ext cx="2907030" cy="2672080"/>
          </a:xfrm>
          <a:prstGeom prst="rect">
            <a:avLst/>
          </a:prstGeom>
        </p:spPr>
      </p:pic>
      <p:pic>
        <p:nvPicPr>
          <p:cNvPr id="6" name="图片 5"/>
          <p:cNvPicPr>
            <a:picLocks noChangeAspect="1"/>
          </p:cNvPicPr>
          <p:nvPr/>
        </p:nvPicPr>
        <p:blipFill>
          <a:blip r:embed="rId2" cstate="print"/>
          <a:stretch>
            <a:fillRect/>
          </a:stretch>
        </p:blipFill>
        <p:spPr>
          <a:xfrm>
            <a:off x="2956560" y="2428240"/>
            <a:ext cx="3383280" cy="2400935"/>
          </a:xfrm>
          <a:prstGeom prst="rect">
            <a:avLst/>
          </a:prstGeom>
        </p:spPr>
      </p:pic>
      <p:sp>
        <p:nvSpPr>
          <p:cNvPr id="2" name="文本框 1"/>
          <p:cNvSpPr txBox="1"/>
          <p:nvPr/>
        </p:nvSpPr>
        <p:spPr>
          <a:xfrm>
            <a:off x="2423160" y="94615"/>
            <a:ext cx="4152265" cy="706755"/>
          </a:xfrm>
          <a:prstGeom prst="rect">
            <a:avLst/>
          </a:prstGeom>
          <a:noFill/>
        </p:spPr>
        <p:txBody>
          <a:bodyPr wrap="square" rtlCol="0" anchor="t">
            <a:spAutoFit/>
          </a:bodyPr>
          <a:p>
            <a:r>
              <a:rPr lang="en-US" altLang="zh-CN" sz="4000" b="1" dirty="0">
                <a:solidFill>
                  <a:srgbClr val="FF0000"/>
                </a:solidFill>
                <a:latin typeface="宋体" panose="02010600030101010101" pitchFamily="2" charset="-122"/>
                <a:cs typeface="宋体" panose="02010600030101010101" pitchFamily="2" charset="-122"/>
                <a:sym typeface="+mn-ea"/>
              </a:rPr>
              <a:t>19.登勃朗峰</a:t>
            </a:r>
            <a:r>
              <a:rPr lang="en-US" altLang="zh-CN" sz="4000" b="1" dirty="0">
                <a:latin typeface="宋体" panose="02010600030101010101" pitchFamily="2" charset="-122"/>
                <a:cs typeface="宋体" panose="02010600030101010101" pitchFamily="2" charset="-122"/>
                <a:sym typeface="+mn-ea"/>
              </a:rPr>
              <a:t>   </a:t>
            </a:r>
            <a:endParaRPr lang="zh-CN" altLang="en-US" sz="4000">
              <a:latin typeface="宋体" panose="02010600030101010101" pitchFamily="2" charset="-122"/>
              <a:cs typeface="宋体" panose="02010600030101010101" pitchFamily="2" charset="-122"/>
            </a:endParaRPr>
          </a:p>
        </p:txBody>
      </p:sp>
      <p:sp>
        <p:nvSpPr>
          <p:cNvPr id="3" name="文本框 2"/>
          <p:cNvSpPr txBox="1"/>
          <p:nvPr/>
        </p:nvSpPr>
        <p:spPr>
          <a:xfrm>
            <a:off x="4095750" y="814070"/>
            <a:ext cx="2479675" cy="521970"/>
          </a:xfrm>
          <a:prstGeom prst="rect">
            <a:avLst/>
          </a:prstGeom>
          <a:noFill/>
        </p:spPr>
        <p:txBody>
          <a:bodyPr wrap="square" rtlCol="0" anchor="t">
            <a:spAutoFit/>
          </a:bodyPr>
          <a:p>
            <a:r>
              <a:rPr lang="zh-CN" altLang="en-US" sz="2800" b="1" dirty="0">
                <a:sym typeface="+mn-ea"/>
              </a:rPr>
              <a:t>马克</a:t>
            </a:r>
            <a:r>
              <a:rPr lang="en-US" altLang="zh-CN" sz="2800" b="1">
                <a:latin typeface="宋体" panose="02010600030101010101" pitchFamily="2" charset="-122"/>
                <a:sym typeface="+mn-ea"/>
              </a:rPr>
              <a:t>•</a:t>
            </a:r>
            <a:r>
              <a:rPr lang="zh-CN" altLang="en-US" sz="2800" b="1" dirty="0">
                <a:sym typeface="+mn-ea"/>
              </a:rPr>
              <a:t>吐温</a:t>
            </a:r>
            <a:endParaRPr lang="zh-CN" altLang="en-US" sz="2800"/>
          </a:p>
        </p:txBody>
      </p:sp>
      <p:pic>
        <p:nvPicPr>
          <p:cNvPr id="3074" name="图片 1" descr="图片1"/>
          <p:cNvPicPr>
            <a:picLocks noChangeAspect="1"/>
          </p:cNvPicPr>
          <p:nvPr/>
        </p:nvPicPr>
        <p:blipFill>
          <a:blip r:embed="rId3"/>
          <a:stretch>
            <a:fillRect/>
          </a:stretch>
        </p:blipFill>
        <p:spPr>
          <a:xfrm>
            <a:off x="6290945" y="3196590"/>
            <a:ext cx="2842895" cy="2440940"/>
          </a:xfrm>
          <a:prstGeom prst="rect">
            <a:avLst/>
          </a:prstGeom>
          <a:noFill/>
          <a:ln w="9525">
            <a:noFill/>
          </a:ln>
        </p:spPr>
      </p:pic>
      <p:pic>
        <p:nvPicPr>
          <p:cNvPr id="4" name="图片 64535" descr="t0150e695860301ff3f"/>
          <p:cNvPicPr>
            <a:picLocks noChangeAspect="1"/>
          </p:cNvPicPr>
          <p:nvPr/>
        </p:nvPicPr>
        <p:blipFill>
          <a:blip r:embed="rId4"/>
          <a:stretch>
            <a:fillRect/>
          </a:stretch>
        </p:blipFill>
        <p:spPr>
          <a:xfrm>
            <a:off x="-134937" y="6005195"/>
            <a:ext cx="4230687" cy="720725"/>
          </a:xfrm>
          <a:prstGeom prst="rect">
            <a:avLst/>
          </a:prstGeom>
          <a:noFill/>
          <a:ln w="9525">
            <a:noFill/>
          </a:ln>
        </p:spPr>
      </p:pic>
      <p:pic>
        <p:nvPicPr>
          <p:cNvPr id="7" name="图片 64535" descr="t0150e695860301ff3f"/>
          <p:cNvPicPr>
            <a:picLocks noChangeAspect="1"/>
          </p:cNvPicPr>
          <p:nvPr/>
        </p:nvPicPr>
        <p:blipFill>
          <a:blip r:embed="rId4"/>
          <a:stretch>
            <a:fillRect/>
          </a:stretch>
        </p:blipFill>
        <p:spPr>
          <a:xfrm>
            <a:off x="5054283" y="1254125"/>
            <a:ext cx="4230687" cy="720725"/>
          </a:xfrm>
          <a:prstGeom prst="rect">
            <a:avLst/>
          </a:prstGeom>
          <a:noFill/>
          <a:ln w="9525">
            <a:noFill/>
          </a:ln>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800" decel="100000"/>
                                        <p:tgtEl>
                                          <p:spTgt spid="6"/>
                                        </p:tgtEl>
                                      </p:cBhvr>
                                    </p:animEffect>
                                    <p:anim calcmode="lin" valueType="num">
                                      <p:cBhvr>
                                        <p:cTn id="14" dur="800" decel="100000" fill="hold"/>
                                        <p:tgtEl>
                                          <p:spTgt spid="6"/>
                                        </p:tgtEl>
                                        <p:attrNameLst>
                                          <p:attrName>style.rotation</p:attrName>
                                        </p:attrNameLst>
                                      </p:cBhvr>
                                      <p:tavLst>
                                        <p:tav tm="0">
                                          <p:val>
                                            <p:fltVal val="-90"/>
                                          </p:val>
                                        </p:tav>
                                        <p:tav tm="100000">
                                          <p:val>
                                            <p:fltVal val="0"/>
                                          </p:val>
                                        </p:tav>
                                      </p:tavLst>
                                    </p:anim>
                                    <p:anim calcmode="lin" valueType="num">
                                      <p:cBhvr>
                                        <p:cTn id="15" dur="800" decel="100000" fill="hold"/>
                                        <p:tgtEl>
                                          <p:spTgt spid="6"/>
                                        </p:tgtEl>
                                        <p:attrNameLst>
                                          <p:attrName>ppt_x</p:attrName>
                                        </p:attrNameLst>
                                      </p:cBhvr>
                                      <p:tavLst>
                                        <p:tav tm="0">
                                          <p:val>
                                            <p:strVal val="#ppt_x+0.4"/>
                                          </p:val>
                                        </p:tav>
                                        <p:tav tm="100000">
                                          <p:val>
                                            <p:strVal val="#ppt_x-0.05"/>
                                          </p:val>
                                        </p:tav>
                                      </p:tavLst>
                                    </p:anim>
                                    <p:anim calcmode="lin" valueType="num">
                                      <p:cBhvr>
                                        <p:cTn id="16" dur="800" decel="100000" fill="hold"/>
                                        <p:tgtEl>
                                          <p:spTgt spid="6"/>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15" name="图片 25614" descr="Ar_012">
            <a:hlinkClick r:id="" action="ppaction://hlinkshowjump?jump=previousslide"/>
          </p:cNvPr>
          <p:cNvPicPr>
            <a:picLocks noChangeAspect="1"/>
          </p:cNvPicPr>
          <p:nvPr/>
        </p:nvPicPr>
        <p:blipFill>
          <a:blip r:embed="rId1" cstate="print"/>
          <a:stretch>
            <a:fillRect/>
          </a:stretch>
        </p:blipFill>
        <p:spPr>
          <a:xfrm>
            <a:off x="8610600" y="5867400"/>
            <a:ext cx="395288" cy="173038"/>
          </a:xfrm>
          <a:prstGeom prst="rect">
            <a:avLst/>
          </a:prstGeom>
          <a:noFill/>
          <a:ln w="9525">
            <a:noFill/>
          </a:ln>
        </p:spPr>
      </p:pic>
      <p:pic>
        <p:nvPicPr>
          <p:cNvPr id="3" name="图片 2"/>
          <p:cNvPicPr>
            <a:picLocks noChangeAspect="1"/>
          </p:cNvPicPr>
          <p:nvPr/>
        </p:nvPicPr>
        <p:blipFill>
          <a:blip r:embed="rId2" cstate="print"/>
          <a:stretch>
            <a:fillRect/>
          </a:stretch>
        </p:blipFill>
        <p:spPr>
          <a:xfrm>
            <a:off x="0" y="1673728"/>
            <a:ext cx="9143999" cy="5085790"/>
          </a:xfrm>
          <a:prstGeom prst="rect">
            <a:avLst/>
          </a:prstGeom>
        </p:spPr>
      </p:pic>
      <p:sp>
        <p:nvSpPr>
          <p:cNvPr id="2" name="标题 1"/>
          <p:cNvSpPr>
            <a:spLocks noGrp="1"/>
          </p:cNvSpPr>
          <p:nvPr>
            <p:ph type="title"/>
          </p:nvPr>
        </p:nvSpPr>
        <p:spPr>
          <a:xfrm>
            <a:off x="598580" y="143489"/>
            <a:ext cx="7772400" cy="1143000"/>
          </a:xfrm>
        </p:spPr>
        <p:txBody>
          <a:bodyPr/>
          <a:lstStyle/>
          <a:p>
            <a:r>
              <a:rPr lang="zh-CN" altLang="en-US" dirty="0" smtClean="0">
                <a:solidFill>
                  <a:srgbClr val="0033CC"/>
                </a:solidFill>
              </a:rPr>
              <a:t>作业：</a:t>
            </a:r>
            <a:r>
              <a:rPr lang="zh-CN" altLang="en-US" dirty="0" smtClean="0">
                <a:solidFill>
                  <a:srgbClr val="FF0000"/>
                </a:solidFill>
              </a:rPr>
              <a:t>课下阅读马克</a:t>
            </a:r>
            <a:r>
              <a:rPr lang="en-US" altLang="zh-CN" dirty="0" smtClean="0">
                <a:solidFill>
                  <a:srgbClr val="FF0000"/>
                </a:solidFill>
              </a:rPr>
              <a:t>-</a:t>
            </a:r>
            <a:r>
              <a:rPr lang="zh-CN" altLang="en-US" dirty="0" smtClean="0">
                <a:solidFill>
                  <a:srgbClr val="FF0000"/>
                </a:solidFill>
              </a:rPr>
              <a:t>吐温的其他作品，体会其语言特色。</a:t>
            </a:r>
            <a:endParaRPr lang="zh-CN" altLang="en-US" dirty="0" smtClean="0">
              <a:solidFill>
                <a:srgbClr val="FF0000"/>
              </a:solidFill>
            </a:endParaRPr>
          </a:p>
        </p:txBody>
      </p:sp>
    </p:spTree>
  </p:cSld>
  <p:clrMapOvr>
    <a:masterClrMapping/>
  </p:clrMapOvr>
  <p:transition spd="slow" advTm="29000">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33140" y="908608"/>
            <a:ext cx="5597103" cy="5693866"/>
          </a:xfrm>
          <a:prstGeom prst="rect">
            <a:avLst/>
          </a:prstGeom>
          <a:noFill/>
          <a:ln w="9525">
            <a:noFill/>
          </a:ln>
        </p:spPr>
        <p:txBody>
          <a:bodyPr wrap="square">
            <a:spAutoFit/>
          </a:bodyPr>
          <a:lstStyle/>
          <a:p>
            <a:r>
              <a:rPr sz="2800" b="1" dirty="0" err="1">
                <a:solidFill>
                  <a:srgbClr val="FF0000"/>
                </a:solidFill>
                <a:latin typeface="宋体" panose="02010600030101010101" pitchFamily="2" charset="-122"/>
                <a:cs typeface="宋体" panose="02010600030101010101" pitchFamily="2" charset="-122"/>
              </a:rPr>
              <a:t>勃朗峰</a:t>
            </a:r>
            <a:r>
              <a:rPr sz="2800" b="1" dirty="0">
                <a:solidFill>
                  <a:srgbClr val="FF0000"/>
                </a:solidFill>
                <a:latin typeface="宋体" panose="02010600030101010101" pitchFamily="2" charset="-122"/>
                <a:cs typeface="宋体" panose="02010600030101010101" pitchFamily="2" charset="-122"/>
              </a:rPr>
              <a:t> </a:t>
            </a:r>
            <a:r>
              <a:rPr sz="2800" b="1" dirty="0" err="1">
                <a:solidFill>
                  <a:srgbClr val="080808"/>
                </a:solidFill>
                <a:latin typeface="宋体" panose="02010600030101010101" pitchFamily="2" charset="-122"/>
                <a:cs typeface="宋体" panose="02010600030101010101" pitchFamily="2" charset="-122"/>
              </a:rPr>
              <a:t>意大利语意为白色之山，又译为白朗峰，是阿尔卑斯山的最高峰，位于法国的上萨瓦省和意大利的瓦莱达奥斯塔的交界处</a:t>
            </a:r>
            <a:r>
              <a:rPr sz="2800" b="1" dirty="0">
                <a:solidFill>
                  <a:srgbClr val="080808"/>
                </a:solidFill>
                <a:latin typeface="宋体" panose="02010600030101010101" pitchFamily="2" charset="-122"/>
                <a:cs typeface="宋体" panose="02010600030101010101" pitchFamily="2" charset="-122"/>
              </a:rPr>
              <a:t>。勃朗峰海拔4810米，是西欧的最高峰。勃朗峰每年都能够吸引大量的游客前来滑雪、登山，附近最有名的两个城镇是意大利瓦莱达奥斯塔的库马耶与法国罗纳-阿尔卑斯大区上萨瓦省的霞慕尼，这里也是第一届冬季奥运会的举办地区。</a:t>
            </a:r>
            <a:r>
              <a:rPr sz="2800" b="1" dirty="0" err="1">
                <a:solidFill>
                  <a:srgbClr val="080808"/>
                </a:solidFill>
                <a:latin typeface="宋体" panose="02010600030101010101" pitchFamily="2" charset="-122"/>
                <a:cs typeface="宋体" panose="02010600030101010101" pitchFamily="2" charset="-122"/>
              </a:rPr>
              <a:t>游客可以搭乘缆车上山，路线会经过库马耶与霞慕尼</a:t>
            </a:r>
            <a:r>
              <a:rPr sz="2800" b="1" dirty="0">
                <a:solidFill>
                  <a:srgbClr val="080808"/>
                </a:solidFill>
                <a:latin typeface="宋体" panose="02010600030101010101" pitchFamily="2" charset="-122"/>
                <a:cs typeface="宋体" panose="02010600030101010101" pitchFamily="2" charset="-122"/>
              </a:rPr>
              <a:t>。</a:t>
            </a:r>
            <a:endParaRPr lang="zh-CN" altLang="en-US" sz="2800" b="1" dirty="0">
              <a:solidFill>
                <a:srgbClr val="080808"/>
              </a:solidFill>
              <a:latin typeface="宋体" panose="02010600030101010101" pitchFamily="2" charset="-122"/>
              <a:cs typeface="宋体" panose="02010600030101010101" pitchFamily="2" charset="-122"/>
            </a:endParaRPr>
          </a:p>
        </p:txBody>
      </p:sp>
      <p:sp>
        <p:nvSpPr>
          <p:cNvPr id="2" name="文本框 1"/>
          <p:cNvSpPr txBox="1"/>
          <p:nvPr/>
        </p:nvSpPr>
        <p:spPr>
          <a:xfrm>
            <a:off x="3411220" y="201930"/>
            <a:ext cx="2593340" cy="706755"/>
          </a:xfrm>
          <a:prstGeom prst="rect">
            <a:avLst/>
          </a:prstGeom>
          <a:solidFill>
            <a:schemeClr val="bg1"/>
          </a:solidFill>
        </p:spPr>
        <p:txBody>
          <a:bodyPr wrap="square" rtlCol="0">
            <a:spAutoFit/>
          </a:bodyPr>
          <a:lstStyle/>
          <a:p>
            <a:r>
              <a:rPr lang="zh-CN" altLang="en-US" sz="4000" b="1" dirty="0">
                <a:solidFill>
                  <a:srgbClr val="00B050"/>
                </a:solidFill>
              </a:rPr>
              <a:t>知识链接</a:t>
            </a:r>
            <a:endParaRPr lang="zh-CN" altLang="en-US" sz="4000" b="1" dirty="0">
              <a:solidFill>
                <a:srgbClr val="00B050"/>
              </a:solidFill>
            </a:endParaRPr>
          </a:p>
        </p:txBody>
      </p:sp>
      <p:pic>
        <p:nvPicPr>
          <p:cNvPr id="4" name="图片 3"/>
          <p:cNvPicPr>
            <a:picLocks noChangeAspect="1"/>
          </p:cNvPicPr>
          <p:nvPr/>
        </p:nvPicPr>
        <p:blipFill>
          <a:blip r:embed="rId1" cstate="print"/>
          <a:stretch>
            <a:fillRect/>
          </a:stretch>
        </p:blipFill>
        <p:spPr>
          <a:xfrm>
            <a:off x="6212" y="908608"/>
            <a:ext cx="3526928" cy="4815749"/>
          </a:xfrm>
          <a:prstGeom prst="rect">
            <a:avLst/>
          </a:prstGeom>
        </p:spPr>
      </p:pic>
      <p:pic>
        <p:nvPicPr>
          <p:cNvPr id="3" name="图片 64535" descr="t0150e695860301ff3f"/>
          <p:cNvPicPr>
            <a:picLocks noChangeAspect="1"/>
          </p:cNvPicPr>
          <p:nvPr/>
        </p:nvPicPr>
        <p:blipFill>
          <a:blip r:embed="rId2"/>
          <a:stretch>
            <a:fillRect/>
          </a:stretch>
        </p:blipFill>
        <p:spPr>
          <a:xfrm>
            <a:off x="5087938" y="6077585"/>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cstate="print"/>
          <a:stretch>
            <a:fillRect/>
          </a:stretch>
        </p:blipFill>
        <p:spPr>
          <a:xfrm>
            <a:off x="-10693" y="1185323"/>
            <a:ext cx="2430378" cy="3330518"/>
          </a:xfrm>
          <a:prstGeom prst="rect">
            <a:avLst/>
          </a:prstGeom>
        </p:spPr>
      </p:pic>
      <p:sp>
        <p:nvSpPr>
          <p:cNvPr id="7169" name="标题 6145"/>
          <p:cNvSpPr>
            <a:spLocks noGrp="1"/>
          </p:cNvSpPr>
          <p:nvPr>
            <p:ph type="title"/>
          </p:nvPr>
        </p:nvSpPr>
        <p:spPr>
          <a:xfrm>
            <a:off x="0" y="0"/>
            <a:ext cx="2627313" cy="765175"/>
          </a:xfrm>
        </p:spPr>
        <p:txBody>
          <a:bodyPr anchor="ctr"/>
          <a:p>
            <a:r>
              <a:rPr lang="zh-CN" altLang="en-US" b="1" dirty="0">
                <a:solidFill>
                  <a:srgbClr val="FF0000"/>
                </a:solidFill>
              </a:rPr>
              <a:t>作者简介</a:t>
            </a:r>
            <a:endParaRPr lang="zh-CN" altLang="en-US" b="1" dirty="0">
              <a:solidFill>
                <a:srgbClr val="FF0000"/>
              </a:solidFill>
            </a:endParaRPr>
          </a:p>
        </p:txBody>
      </p:sp>
      <p:sp>
        <p:nvSpPr>
          <p:cNvPr id="7170" name="文本框 6148"/>
          <p:cNvSpPr txBox="1"/>
          <p:nvPr/>
        </p:nvSpPr>
        <p:spPr>
          <a:xfrm>
            <a:off x="2339975" y="0"/>
            <a:ext cx="6804025" cy="762000"/>
          </a:xfrm>
          <a:prstGeom prst="rect">
            <a:avLst/>
          </a:prstGeom>
          <a:noFill/>
          <a:ln w="9525">
            <a:noFill/>
          </a:ln>
        </p:spPr>
        <p:txBody>
          <a:bodyPr anchor="t">
            <a:spAutoFit/>
          </a:bodyPr>
          <a:p>
            <a:pPr lvl="0" indent="0">
              <a:spcBef>
                <a:spcPct val="50000"/>
              </a:spcBef>
            </a:pPr>
            <a:r>
              <a:rPr lang="en-US" altLang="zh-CN" sz="4000" b="1" dirty="0">
                <a:latin typeface="Arial" panose="020B0604020202020204" pitchFamily="34" charset="0"/>
                <a:ea typeface="宋体" panose="02010600030101010101" pitchFamily="2" charset="-122"/>
              </a:rPr>
              <a:t>     </a:t>
            </a:r>
            <a:r>
              <a:rPr lang="en-US" altLang="zh-CN" sz="4400" b="1" dirty="0">
                <a:latin typeface="Arial" panose="020B0604020202020204" pitchFamily="34" charset="0"/>
                <a:ea typeface="宋体" panose="02010600030101010101" pitchFamily="2" charset="-122"/>
              </a:rPr>
              <a:t>         </a:t>
            </a:r>
            <a:endParaRPr lang="zh-CN" altLang="en-US" sz="4400" b="1" dirty="0">
              <a:latin typeface="Arial" panose="020B0604020202020204" pitchFamily="34" charset="0"/>
              <a:ea typeface="宋体" panose="02010600030101010101" pitchFamily="2" charset="-122"/>
            </a:endParaRPr>
          </a:p>
        </p:txBody>
      </p:sp>
      <p:sp>
        <p:nvSpPr>
          <p:cNvPr id="7171" name="内容占位符 1"/>
          <p:cNvSpPr>
            <a:spLocks noGrp="1"/>
          </p:cNvSpPr>
          <p:nvPr>
            <p:ph idx="1"/>
          </p:nvPr>
        </p:nvSpPr>
        <p:spPr>
          <a:xfrm>
            <a:off x="2419350" y="668338"/>
            <a:ext cx="6267450" cy="5457825"/>
          </a:xfrm>
        </p:spPr>
        <p:txBody>
          <a:bodyPr anchor="t"/>
          <a:p>
            <a:endParaRPr lang="zh-CN" altLang="en-US"/>
          </a:p>
          <a:p>
            <a:endParaRPr lang="zh-CN" altLang="en-US"/>
          </a:p>
        </p:txBody>
      </p:sp>
      <p:sp>
        <p:nvSpPr>
          <p:cNvPr id="7172" name="文本框 99"/>
          <p:cNvSpPr txBox="1"/>
          <p:nvPr/>
        </p:nvSpPr>
        <p:spPr>
          <a:xfrm>
            <a:off x="2339975" y="0"/>
            <a:ext cx="6804025" cy="6616065"/>
          </a:xfrm>
          <a:prstGeom prst="rect">
            <a:avLst/>
          </a:prstGeom>
          <a:noFill/>
          <a:ln w="9525">
            <a:noFill/>
          </a:ln>
        </p:spPr>
        <p:txBody>
          <a:bodyPr wrap="square" anchor="t">
            <a:spAutoFit/>
          </a:bodyPr>
          <a:p>
            <a:pPr lvl="0" indent="558800"/>
            <a:r>
              <a:rPr lang="en-US" altLang="zh-CN" sz="4000" b="1">
                <a:latin typeface="宋体" panose="02010600030101010101" pitchFamily="2" charset="-122"/>
                <a:ea typeface="宋体" panose="02010600030101010101" pitchFamily="2" charset="-122"/>
              </a:rPr>
              <a:t>    </a:t>
            </a:r>
            <a:r>
              <a:rPr lang="en-US" altLang="zh-CN" sz="3200" b="1">
                <a:latin typeface="宋体" panose="02010600030101010101" pitchFamily="2" charset="-122"/>
                <a:ea typeface="宋体" panose="02010600030101010101" pitchFamily="2" charset="-122"/>
              </a:rPr>
              <a:t>马克•吐温，美国幽默大师、小说家、著名演说家。一生写了大量作品，题材涉及小说、剧本、散文、诗歌等各方面。从内容上说，他的作品批判了不合理现象或人性的丑恶之处，表达了这位来自社会底层的作家强烈的正义感和对普通人民的关心。其作品语言生动有趣，充满了喜剧的情节和智慧、幽默。而从《登勃朗峰》这篇游记也可看出，马克•吐温不仅是一位杰出的幽默作家，同时也是一位笔下极富诗意和擅长写景状物的文章妙手。。</a:t>
            </a:r>
            <a:endParaRPr lang="en-US" altLang="zh-CN" sz="3200" b="1">
              <a:latin typeface="宋体" panose="02010600030101010101" pitchFamily="2" charset="-122"/>
              <a:ea typeface="宋体" panose="02010600030101010101" pitchFamily="2" charset="-122"/>
            </a:endParaRPr>
          </a:p>
        </p:txBody>
      </p:sp>
      <p:pic>
        <p:nvPicPr>
          <p:cNvPr id="7" name="图片 64535" descr="t0150e695860301ff3f"/>
          <p:cNvPicPr>
            <a:picLocks noChangeAspect="1"/>
          </p:cNvPicPr>
          <p:nvPr/>
        </p:nvPicPr>
        <p:blipFill>
          <a:blip r:embed="rId2"/>
          <a:stretch>
            <a:fillRect/>
          </a:stretch>
        </p:blipFill>
        <p:spPr>
          <a:xfrm>
            <a:off x="4456113" y="597916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7330" y="415925"/>
            <a:ext cx="8229600" cy="4525963"/>
          </a:xfrm>
        </p:spPr>
        <p:txBody>
          <a:bodyPr/>
          <a:p>
            <a:pPr marL="0" indent="0">
              <a:buNone/>
            </a:pPr>
            <a:r>
              <a:rPr lang="en-US" altLang="zh-CN" sz="2800" dirty="0">
                <a:latin typeface="Calibri" panose="020F0502020204030204" charset="0"/>
                <a:sym typeface="+mn-ea"/>
              </a:rPr>
              <a:t>1.</a:t>
            </a:r>
            <a:r>
              <a:rPr lang="zh-CN" altLang="en-US" sz="2800"/>
              <a:t>生字注音</a:t>
            </a:r>
            <a:endParaRPr lang="zh-CN" altLang="en-US" sz="2800"/>
          </a:p>
          <a:p>
            <a:pPr marL="0" indent="0">
              <a:buNone/>
            </a:pPr>
            <a:r>
              <a:rPr lang="zh-CN" altLang="en-US" sz="2800"/>
              <a:t>雇(gù)   翌日yì rì     穹顶qióng dǐng     逗留dòu liú    </a:t>
            </a:r>
            <a:endParaRPr lang="zh-CN" altLang="en-US" sz="2800"/>
          </a:p>
          <a:p>
            <a:pPr marL="0" indent="0">
              <a:buNone/>
            </a:pPr>
            <a:r>
              <a:rPr lang="zh-CN" altLang="en-US" sz="2800"/>
              <a:t>缭绕liáo rào  妩媚wǔ mèi  浮躁fú zào   颠簸diān bǒ      </a:t>
            </a:r>
            <a:endParaRPr lang="zh-CN" altLang="en-US" sz="2800"/>
          </a:p>
          <a:p>
            <a:pPr marL="0" indent="0">
              <a:buNone/>
            </a:pPr>
            <a:r>
              <a:rPr lang="zh-CN" altLang="en-US" sz="2800"/>
              <a:t>旷野kuàng yě    俯瞰 （fǔ kàn）  灼热（zhuó rè）  焦炙（jiāo zhì）隧道（suìdào）   巉峻（chánjùn） 拾级（shè jí）     霓裳（ní cháng）沟壑（gōuhè）   打嗝（dǎgé）  醺（xūn）</a:t>
            </a:r>
            <a:endParaRPr lang="zh-CN" altLang="en-US" sz="2800"/>
          </a:p>
          <a:p>
            <a:pPr marL="0" indent="0">
              <a:buNone/>
            </a:pPr>
            <a:r>
              <a:rPr lang="zh-CN" altLang="en-US" sz="2800"/>
              <a:t>轻歌曼舞qīng gē màn wǔ         </a:t>
            </a:r>
            <a:endParaRPr lang="zh-CN" altLang="en-US" sz="2800"/>
          </a:p>
          <a:p>
            <a:pPr marL="0" indent="0">
              <a:buNone/>
            </a:pPr>
            <a:r>
              <a:rPr lang="zh-CN" altLang="en-US" sz="2800"/>
              <a:t>瞬息万变shùn xī wàn biàn         </a:t>
            </a:r>
            <a:endParaRPr lang="zh-CN" altLang="en-US" sz="2800"/>
          </a:p>
          <a:p>
            <a:pPr marL="0" indent="0">
              <a:buNone/>
            </a:pPr>
            <a:r>
              <a:rPr lang="zh-CN" altLang="en-US" sz="2800"/>
              <a:t>纷至沓来fēn zhì tà lái     </a:t>
            </a:r>
            <a:endParaRPr lang="zh-CN" altLang="en-US" sz="2800"/>
          </a:p>
          <a:p>
            <a:pPr marL="0" indent="0">
              <a:buNone/>
            </a:pPr>
            <a:r>
              <a:rPr lang="zh-CN" altLang="en-US" sz="2800"/>
              <a:t>名副其实míng fù qí shí</a:t>
            </a:r>
            <a:endParaRPr lang="zh-CN" altLang="en-US" sz="2800"/>
          </a:p>
          <a:p>
            <a:pPr marL="0" indent="0">
              <a:buNone/>
            </a:pPr>
            <a:r>
              <a:rPr lang="zh-CN" altLang="en-US" sz="2800"/>
              <a:t>络绎不绝luò yì bù jué       </a:t>
            </a:r>
            <a:endParaRPr lang="zh-CN" altLang="en-US" sz="2800"/>
          </a:p>
          <a:p>
            <a:pPr marL="0" indent="0">
              <a:buNone/>
            </a:pPr>
            <a:r>
              <a:rPr lang="zh-CN" altLang="en-US" sz="2800"/>
              <a:t>和颜悦色hé yán yuè sè</a:t>
            </a:r>
            <a:endParaRPr lang="zh-CN" altLang="en-US" sz="2800"/>
          </a:p>
        </p:txBody>
      </p:sp>
      <p:sp>
        <p:nvSpPr>
          <p:cNvPr id="4" name="文本框 3"/>
          <p:cNvSpPr txBox="1"/>
          <p:nvPr/>
        </p:nvSpPr>
        <p:spPr>
          <a:xfrm>
            <a:off x="2849245" y="60325"/>
            <a:ext cx="2011680" cy="645160"/>
          </a:xfrm>
          <a:prstGeom prst="rect">
            <a:avLst/>
          </a:prstGeom>
          <a:noFill/>
        </p:spPr>
        <p:txBody>
          <a:bodyPr wrap="none" rtlCol="0">
            <a:spAutoFit/>
          </a:bodyPr>
          <a:p>
            <a:r>
              <a:rPr lang="zh-CN" altLang="en-US" sz="3600"/>
              <a:t>检查预习</a:t>
            </a:r>
            <a:endParaRPr lang="zh-CN" altLang="en-US" sz="3600"/>
          </a:p>
        </p:txBody>
      </p:sp>
      <p:pic>
        <p:nvPicPr>
          <p:cNvPr id="5" name="图片 4"/>
          <p:cNvPicPr>
            <a:picLocks noChangeAspect="1"/>
          </p:cNvPicPr>
          <p:nvPr/>
        </p:nvPicPr>
        <p:blipFill>
          <a:blip r:embed="rId1" cstate="print"/>
          <a:stretch>
            <a:fillRect/>
          </a:stretch>
        </p:blipFill>
        <p:spPr>
          <a:xfrm>
            <a:off x="5453380" y="4301490"/>
            <a:ext cx="3662045" cy="2442210"/>
          </a:xfrm>
          <a:prstGeom prst="rect">
            <a:avLst/>
          </a:prstGeom>
        </p:spPr>
      </p:pic>
      <p:pic>
        <p:nvPicPr>
          <p:cNvPr id="7" name="图片 64535" descr="t0150e695860301ff3f"/>
          <p:cNvPicPr>
            <a:picLocks noChangeAspect="1"/>
          </p:cNvPicPr>
          <p:nvPr/>
        </p:nvPicPr>
        <p:blipFill>
          <a:blip r:embed="rId2"/>
          <a:stretch>
            <a:fillRect/>
          </a:stretch>
        </p:blipFill>
        <p:spPr>
          <a:xfrm>
            <a:off x="4769168" y="262255"/>
            <a:ext cx="4230687" cy="720725"/>
          </a:xfrm>
          <a:prstGeom prst="rect">
            <a:avLst/>
          </a:prstGeom>
          <a:noFill/>
          <a:ln w="9525">
            <a:noFill/>
          </a:ln>
        </p:spPr>
      </p:pic>
      <p:pic>
        <p:nvPicPr>
          <p:cNvPr id="6" name="图片 64535" descr="t0150e695860301ff3f"/>
          <p:cNvPicPr>
            <a:picLocks noChangeAspect="1"/>
          </p:cNvPicPr>
          <p:nvPr/>
        </p:nvPicPr>
        <p:blipFill>
          <a:blip r:embed="rId2"/>
          <a:stretch>
            <a:fillRect/>
          </a:stretch>
        </p:blipFill>
        <p:spPr>
          <a:xfrm>
            <a:off x="3640138" y="3237865"/>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4"/>
          <p:cNvSpPr txBox="1"/>
          <p:nvPr/>
        </p:nvSpPr>
        <p:spPr>
          <a:xfrm>
            <a:off x="357188" y="1052513"/>
            <a:ext cx="8462962" cy="5262245"/>
          </a:xfrm>
          <a:prstGeom prst="rect">
            <a:avLst/>
          </a:prstGeom>
          <a:noFill/>
          <a:ln w="9525">
            <a:noFill/>
          </a:ln>
        </p:spPr>
        <p:txBody>
          <a:bodyPr>
            <a:spAutoFit/>
          </a:bodyPr>
          <a:p>
            <a:pPr>
              <a:lnSpc>
                <a:spcPct val="150000"/>
              </a:lnSpc>
            </a:pPr>
            <a:endParaRPr lang="zh-CN" altLang="en-US" sz="3200" dirty="0">
              <a:latin typeface="Calibri" panose="020F0502020204030204" charset="0"/>
            </a:endParaRPr>
          </a:p>
          <a:p>
            <a:pPr>
              <a:lnSpc>
                <a:spcPct val="150000"/>
              </a:lnSpc>
            </a:pPr>
            <a:r>
              <a:rPr lang="en-US" altLang="zh-CN" sz="3200" dirty="0">
                <a:latin typeface="Calibri" panose="020F0502020204030204" charset="0"/>
              </a:rPr>
              <a:t>2.</a:t>
            </a:r>
            <a:r>
              <a:rPr lang="zh-CN" altLang="en-US" sz="3200" dirty="0">
                <a:latin typeface="Calibri" panose="020F0502020204030204" charset="0"/>
              </a:rPr>
              <a:t>根据拼音写出相应的词语。</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(1)yì rì(              )</a:t>
            </a:r>
            <a:r>
              <a:rPr lang="zh-CN" altLang="en-US" sz="3200" dirty="0">
                <a:latin typeface="Calibri" panose="020F0502020204030204" charset="0"/>
              </a:rPr>
              <a:t>早晨八点多，便徒步出发。</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(2)</a:t>
            </a:r>
            <a:r>
              <a:rPr lang="zh-CN" altLang="en-US" sz="3200" dirty="0">
                <a:latin typeface="Calibri" panose="020F0502020204030204" charset="0"/>
              </a:rPr>
              <a:t>一座巨大的白雪</a:t>
            </a:r>
            <a:r>
              <a:rPr lang="en-US" altLang="zh-CN" sz="3200" dirty="0">
                <a:latin typeface="Calibri" panose="020F0502020204030204" charset="0"/>
              </a:rPr>
              <a:t>qióng dǐng(              )</a:t>
            </a:r>
            <a:r>
              <a:rPr lang="zh-CN" altLang="en-US" sz="3200" dirty="0">
                <a:latin typeface="Calibri" panose="020F0502020204030204" charset="0"/>
              </a:rPr>
              <a:t>骤然映入眼帘，日照其上，光艳耀目。</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(3)</a:t>
            </a:r>
            <a:r>
              <a:rPr lang="zh-CN" altLang="en-US" sz="3200" dirty="0">
                <a:latin typeface="Calibri" panose="020F0502020204030204" charset="0"/>
              </a:rPr>
              <a:t>在</a:t>
            </a:r>
            <a:r>
              <a:rPr lang="en-US" altLang="zh-CN" sz="3200" dirty="0">
                <a:latin typeface="Calibri" panose="020F0502020204030204" charset="0"/>
              </a:rPr>
              <a:t>dòu liú(              )</a:t>
            </a:r>
            <a:r>
              <a:rPr lang="zh-CN" altLang="en-US" sz="3200" dirty="0">
                <a:latin typeface="Calibri" panose="020F0502020204030204" charset="0"/>
              </a:rPr>
              <a:t>高地、向山下的阿冉提村进发之前，</a:t>
            </a:r>
            <a:endParaRPr lang="zh-CN" altLang="en-US" sz="3200" dirty="0">
              <a:latin typeface="Calibri" panose="020F0502020204030204" charset="0"/>
            </a:endParaRPr>
          </a:p>
        </p:txBody>
      </p:sp>
      <p:sp>
        <p:nvSpPr>
          <p:cNvPr id="7" name="TextBox 6"/>
          <p:cNvSpPr txBox="1"/>
          <p:nvPr/>
        </p:nvSpPr>
        <p:spPr>
          <a:xfrm>
            <a:off x="1763713" y="2708275"/>
            <a:ext cx="2279650" cy="585788"/>
          </a:xfrm>
          <a:prstGeom prst="rect">
            <a:avLst/>
          </a:prstGeom>
          <a:noFill/>
          <a:ln w="9525">
            <a:noFill/>
          </a:ln>
        </p:spPr>
        <p:txBody>
          <a:bodyPr>
            <a:spAutoFit/>
          </a:bodyPr>
          <a:p>
            <a:r>
              <a:rPr lang="zh-CN" altLang="en-US" sz="3200" b="1" dirty="0">
                <a:solidFill>
                  <a:srgbClr val="FF0000"/>
                </a:solidFill>
                <a:latin typeface="Calibri" panose="020F0502020204030204" charset="0"/>
              </a:rPr>
              <a:t>翌日</a:t>
            </a:r>
            <a:endParaRPr lang="zh-CN" altLang="en-US" sz="3200" b="1" dirty="0">
              <a:solidFill>
                <a:srgbClr val="FF0000"/>
              </a:solidFill>
              <a:latin typeface="Calibri" panose="020F0502020204030204" charset="0"/>
            </a:endParaRPr>
          </a:p>
        </p:txBody>
      </p:sp>
      <p:sp>
        <p:nvSpPr>
          <p:cNvPr id="8" name="TextBox 7"/>
          <p:cNvSpPr txBox="1"/>
          <p:nvPr/>
        </p:nvSpPr>
        <p:spPr>
          <a:xfrm>
            <a:off x="5651500" y="3429000"/>
            <a:ext cx="2279650" cy="584200"/>
          </a:xfrm>
          <a:prstGeom prst="rect">
            <a:avLst/>
          </a:prstGeom>
          <a:noFill/>
          <a:ln w="9525">
            <a:noFill/>
          </a:ln>
        </p:spPr>
        <p:txBody>
          <a:bodyPr>
            <a:spAutoFit/>
          </a:bodyPr>
          <a:p>
            <a:r>
              <a:rPr lang="zh-CN" altLang="en-US" sz="3200" b="1" dirty="0">
                <a:solidFill>
                  <a:srgbClr val="FF0000"/>
                </a:solidFill>
                <a:latin typeface="Calibri" panose="020F0502020204030204" charset="0"/>
              </a:rPr>
              <a:t>穹顶 </a:t>
            </a:r>
            <a:endParaRPr lang="zh-CN" altLang="en-US" sz="3200" b="1" dirty="0">
              <a:solidFill>
                <a:srgbClr val="FF0000"/>
              </a:solidFill>
              <a:latin typeface="Calibri" panose="020F0502020204030204" charset="0"/>
            </a:endParaRPr>
          </a:p>
        </p:txBody>
      </p:sp>
      <p:sp>
        <p:nvSpPr>
          <p:cNvPr id="6" name="TextBox 5"/>
          <p:cNvSpPr txBox="1"/>
          <p:nvPr/>
        </p:nvSpPr>
        <p:spPr>
          <a:xfrm>
            <a:off x="2627313" y="4868863"/>
            <a:ext cx="2279650" cy="585787"/>
          </a:xfrm>
          <a:prstGeom prst="rect">
            <a:avLst/>
          </a:prstGeom>
          <a:noFill/>
          <a:ln w="9525">
            <a:noFill/>
          </a:ln>
        </p:spPr>
        <p:txBody>
          <a:bodyPr>
            <a:spAutoFit/>
          </a:bodyPr>
          <a:p>
            <a:r>
              <a:rPr lang="zh-CN" altLang="en-US" sz="3200" b="1" dirty="0">
                <a:solidFill>
                  <a:srgbClr val="FF0000"/>
                </a:solidFill>
                <a:latin typeface="Calibri" panose="020F0502020204030204" charset="0"/>
              </a:rPr>
              <a:t>逗留 </a:t>
            </a:r>
            <a:endParaRPr lang="zh-CN" altLang="en-US" sz="3200" b="1" dirty="0">
              <a:solidFill>
                <a:srgbClr val="FF0000"/>
              </a:solidFill>
              <a:latin typeface="Calibri" panose="020F0502020204030204" charset="0"/>
            </a:endParaRPr>
          </a:p>
        </p:txBody>
      </p:sp>
      <p:pic>
        <p:nvPicPr>
          <p:cNvPr id="33794" name="Picture 4" descr="u=1372489399,2253645366&amp;fm=27&amp;gp=0"/>
          <p:cNvPicPr>
            <a:picLocks noChangeAspect="1"/>
          </p:cNvPicPr>
          <p:nvPr/>
        </p:nvPicPr>
        <p:blipFill>
          <a:blip r:embed="rId1"/>
          <a:stretch>
            <a:fillRect/>
          </a:stretch>
        </p:blipFill>
        <p:spPr>
          <a:xfrm>
            <a:off x="-14287" y="95885"/>
            <a:ext cx="9205912" cy="1962150"/>
          </a:xfrm>
          <a:prstGeom prst="rect">
            <a:avLst/>
          </a:prstGeom>
          <a:noFill/>
          <a:ln w="9525">
            <a:noFill/>
          </a:ln>
        </p:spPr>
      </p:pic>
      <p:pic>
        <p:nvPicPr>
          <p:cNvPr id="38916" name="图片 64535" descr="t0150e695860301ff3f"/>
          <p:cNvPicPr>
            <a:picLocks noChangeAspect="1"/>
          </p:cNvPicPr>
          <p:nvPr/>
        </p:nvPicPr>
        <p:blipFill>
          <a:blip r:embed="rId2"/>
          <a:stretch>
            <a:fillRect/>
          </a:stretch>
        </p:blipFill>
        <p:spPr>
          <a:xfrm>
            <a:off x="4862513" y="592455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4"/>
          <p:cNvSpPr txBox="1"/>
          <p:nvPr/>
        </p:nvSpPr>
        <p:spPr>
          <a:xfrm>
            <a:off x="357188" y="1052513"/>
            <a:ext cx="8462962" cy="5262562"/>
          </a:xfrm>
          <a:prstGeom prst="rect">
            <a:avLst/>
          </a:prstGeom>
          <a:noFill/>
          <a:ln w="9525">
            <a:noFill/>
          </a:ln>
        </p:spPr>
        <p:txBody>
          <a:bodyPr>
            <a:spAutoFit/>
          </a:bodyPr>
          <a:p>
            <a:pPr>
              <a:lnSpc>
                <a:spcPct val="150000"/>
              </a:lnSpc>
            </a:pPr>
            <a:r>
              <a:rPr lang="zh-CN" altLang="en-US" sz="3200" dirty="0">
                <a:latin typeface="Calibri" panose="020F0502020204030204" charset="0"/>
              </a:rPr>
              <a:t>我们曾仰面遥望附近的一座峰巅，但见色彩斑斓，彩霞满天，白云</a:t>
            </a:r>
            <a:r>
              <a:rPr lang="en-US" altLang="zh-CN" sz="3200" dirty="0">
                <a:latin typeface="Calibri" panose="020F0502020204030204" charset="0"/>
              </a:rPr>
              <a:t>liáo rào(              )</a:t>
            </a:r>
            <a:r>
              <a:rPr lang="zh-CN" altLang="en-US" sz="3200" dirty="0">
                <a:latin typeface="Calibri" panose="020F0502020204030204" charset="0"/>
              </a:rPr>
              <a:t>，</a:t>
            </a:r>
            <a:endParaRPr lang="en-US" altLang="zh-CN" sz="3200" dirty="0">
              <a:latin typeface="Calibri" panose="020F0502020204030204" charset="0"/>
            </a:endParaRPr>
          </a:p>
          <a:p>
            <a:pPr>
              <a:lnSpc>
                <a:spcPct val="150000"/>
              </a:lnSpc>
            </a:pPr>
            <a:r>
              <a:rPr lang="en-US" altLang="zh-CN" sz="3200" dirty="0">
                <a:latin typeface="Calibri" panose="020F0502020204030204" charset="0"/>
              </a:rPr>
              <a:t>qīng gē màn wǔ(                         )</a:t>
            </a:r>
            <a:r>
              <a:rPr lang="zh-CN" altLang="en-US" sz="3200" dirty="0">
                <a:latin typeface="Calibri" panose="020F0502020204030204" charset="0"/>
              </a:rPr>
              <a:t>，那朵朵白云精美柔细，宛如游丝蛛网一般。</a:t>
            </a:r>
            <a:endParaRPr lang="en-US" altLang="zh-CN" sz="3200" dirty="0">
              <a:latin typeface="Calibri" panose="020F0502020204030204" charset="0"/>
            </a:endParaRPr>
          </a:p>
          <a:p>
            <a:pPr>
              <a:lnSpc>
                <a:spcPct val="150000"/>
              </a:lnSpc>
            </a:pPr>
            <a:r>
              <a:rPr lang="en-US" altLang="zh-CN" sz="3200" dirty="0">
                <a:latin typeface="Calibri" panose="020F0502020204030204" charset="0"/>
              </a:rPr>
              <a:t>(4)</a:t>
            </a:r>
            <a:r>
              <a:rPr lang="zh-CN" altLang="en-US" sz="3200" dirty="0">
                <a:latin typeface="Calibri" panose="020F0502020204030204" charset="0"/>
              </a:rPr>
              <a:t>五光十色中的粉红嫩绿，尤为</a:t>
            </a:r>
            <a:endParaRPr lang="en-US" altLang="zh-CN" sz="3200" dirty="0">
              <a:latin typeface="Calibri" panose="020F0502020204030204" charset="0"/>
            </a:endParaRPr>
          </a:p>
          <a:p>
            <a:pPr>
              <a:lnSpc>
                <a:spcPct val="150000"/>
              </a:lnSpc>
            </a:pPr>
            <a:r>
              <a:rPr lang="en-US" altLang="zh-CN" sz="3200" dirty="0">
                <a:latin typeface="Calibri" panose="020F0502020204030204" charset="0"/>
              </a:rPr>
              <a:t>wǔ mèi(              )</a:t>
            </a:r>
            <a:r>
              <a:rPr lang="zh-CN" altLang="en-US" sz="3200" dirty="0">
                <a:latin typeface="Calibri" panose="020F0502020204030204" charset="0"/>
              </a:rPr>
              <a:t>动人。</a:t>
            </a:r>
            <a:endParaRPr lang="zh-CN" altLang="en-US" sz="3200" dirty="0">
              <a:latin typeface="Calibri" panose="020F0502020204030204" charset="0"/>
            </a:endParaRPr>
          </a:p>
          <a:p>
            <a:pPr>
              <a:lnSpc>
                <a:spcPct val="150000"/>
              </a:lnSpc>
            </a:pPr>
            <a:endParaRPr lang="zh-CN" altLang="en-US" sz="3200" dirty="0">
              <a:latin typeface="Calibri" panose="020F0502020204030204" charset="0"/>
            </a:endParaRPr>
          </a:p>
        </p:txBody>
      </p:sp>
      <p:sp>
        <p:nvSpPr>
          <p:cNvPr id="7" name="TextBox 6"/>
          <p:cNvSpPr txBox="1"/>
          <p:nvPr/>
        </p:nvSpPr>
        <p:spPr>
          <a:xfrm>
            <a:off x="5580063" y="1989138"/>
            <a:ext cx="2279650" cy="584200"/>
          </a:xfrm>
          <a:prstGeom prst="rect">
            <a:avLst/>
          </a:prstGeom>
          <a:noFill/>
          <a:ln w="9525">
            <a:noFill/>
          </a:ln>
        </p:spPr>
        <p:txBody>
          <a:bodyPr>
            <a:spAutoFit/>
          </a:bodyPr>
          <a:p>
            <a:r>
              <a:rPr lang="zh-CN" altLang="en-US" sz="3200" b="1" dirty="0">
                <a:solidFill>
                  <a:srgbClr val="FF0000"/>
                </a:solidFill>
                <a:latin typeface="Calibri" panose="020F0502020204030204" charset="0"/>
              </a:rPr>
              <a:t>缭绕 </a:t>
            </a:r>
            <a:endParaRPr lang="zh-CN" altLang="en-US" sz="3200" b="1" dirty="0">
              <a:solidFill>
                <a:srgbClr val="FF0000"/>
              </a:solidFill>
              <a:latin typeface="Calibri" panose="020F0502020204030204" charset="0"/>
            </a:endParaRPr>
          </a:p>
        </p:txBody>
      </p:sp>
      <p:sp>
        <p:nvSpPr>
          <p:cNvPr id="8" name="TextBox 7"/>
          <p:cNvSpPr txBox="1"/>
          <p:nvPr/>
        </p:nvSpPr>
        <p:spPr>
          <a:xfrm>
            <a:off x="3203575" y="2708275"/>
            <a:ext cx="2279650" cy="585788"/>
          </a:xfrm>
          <a:prstGeom prst="rect">
            <a:avLst/>
          </a:prstGeom>
          <a:noFill/>
          <a:ln w="9525">
            <a:noFill/>
          </a:ln>
        </p:spPr>
        <p:txBody>
          <a:bodyPr>
            <a:spAutoFit/>
          </a:bodyPr>
          <a:p>
            <a:r>
              <a:rPr lang="zh-CN" altLang="en-US" sz="3200" b="1" dirty="0">
                <a:solidFill>
                  <a:srgbClr val="FF0000"/>
                </a:solidFill>
                <a:latin typeface="Calibri" panose="020F0502020204030204" charset="0"/>
              </a:rPr>
              <a:t>轻歌曼舞</a:t>
            </a:r>
            <a:endParaRPr lang="zh-CN" altLang="en-US" sz="3200" b="1" dirty="0">
              <a:solidFill>
                <a:srgbClr val="FF0000"/>
              </a:solidFill>
              <a:latin typeface="Calibri" panose="020F0502020204030204" charset="0"/>
            </a:endParaRPr>
          </a:p>
        </p:txBody>
      </p:sp>
      <p:sp>
        <p:nvSpPr>
          <p:cNvPr id="6" name="TextBox 5"/>
          <p:cNvSpPr txBox="1"/>
          <p:nvPr/>
        </p:nvSpPr>
        <p:spPr>
          <a:xfrm>
            <a:off x="1835150" y="4941888"/>
            <a:ext cx="2279650" cy="584200"/>
          </a:xfrm>
          <a:prstGeom prst="rect">
            <a:avLst/>
          </a:prstGeom>
          <a:noFill/>
          <a:ln w="9525">
            <a:noFill/>
          </a:ln>
        </p:spPr>
        <p:txBody>
          <a:bodyPr>
            <a:spAutoFit/>
          </a:bodyPr>
          <a:p>
            <a:r>
              <a:rPr lang="zh-CN" altLang="en-US" sz="3200" b="1" dirty="0">
                <a:solidFill>
                  <a:srgbClr val="FF0000"/>
                </a:solidFill>
                <a:latin typeface="Calibri" panose="020F0502020204030204" charset="0"/>
              </a:rPr>
              <a:t>妩媚 </a:t>
            </a:r>
            <a:endParaRPr lang="zh-CN" altLang="en-US" sz="3200" b="1" dirty="0">
              <a:solidFill>
                <a:srgbClr val="FF0000"/>
              </a:solidFill>
              <a:latin typeface="Calibri" panose="020F0502020204030204" charset="0"/>
            </a:endParaRPr>
          </a:p>
        </p:txBody>
      </p:sp>
      <p:pic>
        <p:nvPicPr>
          <p:cNvPr id="33794" name="Picture 4" descr="u=1372489399,2253645366&amp;fm=27&amp;gp=0"/>
          <p:cNvPicPr>
            <a:picLocks noChangeAspect="1"/>
          </p:cNvPicPr>
          <p:nvPr/>
        </p:nvPicPr>
        <p:blipFill>
          <a:blip r:embed="rId1"/>
          <a:stretch>
            <a:fillRect/>
          </a:stretch>
        </p:blipFill>
        <p:spPr>
          <a:xfrm>
            <a:off x="-74612" y="4873625"/>
            <a:ext cx="9205912" cy="1962150"/>
          </a:xfrm>
          <a:prstGeom prst="rect">
            <a:avLst/>
          </a:prstGeom>
          <a:noFill/>
          <a:ln w="9525">
            <a:noFill/>
          </a:ln>
        </p:spPr>
      </p:pic>
      <p:pic>
        <p:nvPicPr>
          <p:cNvPr id="38916" name="图片 64535" descr="t0150e695860301ff3f"/>
          <p:cNvPicPr>
            <a:picLocks noChangeAspect="1"/>
          </p:cNvPicPr>
          <p:nvPr/>
        </p:nvPicPr>
        <p:blipFill>
          <a:blip r:embed="rId2"/>
          <a:stretch>
            <a:fillRect/>
          </a:stretch>
        </p:blipFill>
        <p:spPr>
          <a:xfrm>
            <a:off x="84773" y="332105"/>
            <a:ext cx="4230687" cy="720725"/>
          </a:xfrm>
          <a:prstGeom prst="rect">
            <a:avLst/>
          </a:prstGeom>
          <a:noFill/>
          <a:ln w="9525">
            <a:noFill/>
          </a:ln>
        </p:spPr>
      </p:pic>
      <p:pic>
        <p:nvPicPr>
          <p:cNvPr id="3" name="图片 64535" descr="t0150e695860301ff3f"/>
          <p:cNvPicPr>
            <a:picLocks noChangeAspect="1"/>
          </p:cNvPicPr>
          <p:nvPr/>
        </p:nvPicPr>
        <p:blipFill>
          <a:blip r:embed="rId2"/>
          <a:stretch>
            <a:fillRect/>
          </a:stretch>
        </p:blipFill>
        <p:spPr>
          <a:xfrm>
            <a:off x="4293553" y="223520"/>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Picture 2" descr="https://timgsa.baidu.com/timg?image&amp;quality=80&amp;size=b9999_10000&amp;sec=1514178414888&amp;di=cdf6b0a1cc7ab591ab00586450bd1bf7&amp;imgtype=0&amp;src=http%3A%2F%2Fwww.kncdn.cc%2Fdata%2FUploads%2Fcompression%2F20150522%2F20150522125820_52363.jpg"/>
          <p:cNvPicPr>
            <a:picLocks noChangeAspect="1"/>
          </p:cNvPicPr>
          <p:nvPr/>
        </p:nvPicPr>
        <p:blipFill>
          <a:blip r:embed="rId1"/>
          <a:stretch>
            <a:fillRect/>
          </a:stretch>
        </p:blipFill>
        <p:spPr>
          <a:xfrm>
            <a:off x="7351395" y="67945"/>
            <a:ext cx="1728470" cy="1067435"/>
          </a:xfrm>
          <a:prstGeom prst="rect">
            <a:avLst/>
          </a:prstGeom>
          <a:noFill/>
          <a:ln w="9525">
            <a:noFill/>
          </a:ln>
        </p:spPr>
      </p:pic>
      <p:sp>
        <p:nvSpPr>
          <p:cNvPr id="11266" name="TextBox 4"/>
          <p:cNvSpPr txBox="1"/>
          <p:nvPr/>
        </p:nvSpPr>
        <p:spPr>
          <a:xfrm>
            <a:off x="357188" y="1052513"/>
            <a:ext cx="8462962" cy="5262562"/>
          </a:xfrm>
          <a:prstGeom prst="rect">
            <a:avLst/>
          </a:prstGeom>
          <a:noFill/>
          <a:ln w="9525">
            <a:noFill/>
          </a:ln>
        </p:spPr>
        <p:txBody>
          <a:bodyPr>
            <a:spAutoFit/>
          </a:bodyPr>
          <a:p>
            <a:pPr>
              <a:lnSpc>
                <a:spcPct val="150000"/>
              </a:lnSpc>
            </a:pPr>
            <a:r>
              <a:rPr lang="en-US" altLang="zh-CN" sz="3200" dirty="0">
                <a:latin typeface="Calibri" panose="020F0502020204030204" charset="0"/>
              </a:rPr>
              <a:t>(5)</a:t>
            </a:r>
            <a:r>
              <a:rPr lang="zh-CN" altLang="en-US" sz="3200" dirty="0">
                <a:latin typeface="Calibri" panose="020F0502020204030204" charset="0"/>
              </a:rPr>
              <a:t>不必为此烦恼</a:t>
            </a:r>
            <a:r>
              <a:rPr lang="en-US" altLang="zh-CN" sz="3200" dirty="0">
                <a:latin typeface="Calibri" panose="020F0502020204030204" charset="0"/>
              </a:rPr>
              <a:t>——</a:t>
            </a:r>
            <a:r>
              <a:rPr lang="zh-CN" altLang="en-US" sz="3200" dirty="0">
                <a:latin typeface="Calibri" panose="020F0502020204030204" charset="0"/>
              </a:rPr>
              <a:t>静下心来</a:t>
            </a:r>
            <a:r>
              <a:rPr lang="en-US" altLang="zh-CN" sz="3200" dirty="0">
                <a:latin typeface="Calibri" panose="020F0502020204030204" charset="0"/>
              </a:rPr>
              <a:t>——</a:t>
            </a:r>
            <a:r>
              <a:rPr lang="zh-CN" altLang="en-US" sz="3200" dirty="0">
                <a:latin typeface="Calibri" panose="020F0502020204030204" charset="0"/>
              </a:rPr>
              <a:t>不要</a:t>
            </a:r>
            <a:endParaRPr lang="en-US" altLang="zh-CN" sz="3200" dirty="0">
              <a:latin typeface="Calibri" panose="020F0502020204030204" charset="0"/>
            </a:endParaRPr>
          </a:p>
          <a:p>
            <a:pPr>
              <a:lnSpc>
                <a:spcPct val="150000"/>
              </a:lnSpc>
            </a:pPr>
            <a:r>
              <a:rPr lang="en-US" altLang="zh-CN" sz="3200" dirty="0">
                <a:latin typeface="Calibri" panose="020F0502020204030204" charset="0"/>
              </a:rPr>
              <a:t>fú zào(              )</a:t>
            </a:r>
            <a:r>
              <a:rPr lang="zh-CN" altLang="en-US" sz="3200" dirty="0">
                <a:latin typeface="Calibri" panose="020F0502020204030204" charset="0"/>
              </a:rPr>
              <a:t>。</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(6)</a:t>
            </a:r>
            <a:r>
              <a:rPr lang="zh-CN" altLang="en-US" sz="3200" dirty="0">
                <a:latin typeface="Calibri" panose="020F0502020204030204" charset="0"/>
              </a:rPr>
              <a:t>如此</a:t>
            </a:r>
            <a:r>
              <a:rPr lang="en-US" altLang="zh-CN" sz="3200" dirty="0">
                <a:latin typeface="Calibri" panose="020F0502020204030204" charset="0"/>
              </a:rPr>
              <a:t>diān bǒ(              )</a:t>
            </a:r>
            <a:r>
              <a:rPr lang="zh-CN" altLang="en-US" sz="3200" dirty="0">
                <a:latin typeface="Calibri" panose="020F0502020204030204" charset="0"/>
              </a:rPr>
              <a:t>，我生平从未有过。</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(7)</a:t>
            </a:r>
            <a:r>
              <a:rPr lang="zh-CN" altLang="en-US" sz="3200" dirty="0">
                <a:latin typeface="Calibri" panose="020F0502020204030204" charset="0"/>
              </a:rPr>
              <a:t>什么乱石废物，沟壑</a:t>
            </a:r>
            <a:r>
              <a:rPr lang="en-US" altLang="zh-CN" sz="3200" dirty="0">
                <a:latin typeface="Calibri" panose="020F0502020204030204" charset="0"/>
              </a:rPr>
              <a:t>kuàng yě(              )</a:t>
            </a:r>
            <a:r>
              <a:rPr lang="zh-CN" altLang="en-US" sz="3200" dirty="0">
                <a:latin typeface="Calibri" panose="020F0502020204030204" charset="0"/>
              </a:rPr>
              <a:t>，一概不顾。</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(8)</a:t>
            </a:r>
            <a:r>
              <a:rPr lang="zh-CN" altLang="en-US" sz="3200" dirty="0">
                <a:latin typeface="Calibri" panose="020F0502020204030204" charset="0"/>
              </a:rPr>
              <a:t>他说的是法语，还不时地</a:t>
            </a:r>
            <a:r>
              <a:rPr lang="en-US" altLang="zh-CN" sz="3200" dirty="0">
                <a:latin typeface="Calibri" panose="020F0502020204030204" charset="0"/>
              </a:rPr>
              <a:t>dǎ gé(              )</a:t>
            </a:r>
            <a:r>
              <a:rPr lang="zh-CN" altLang="en-US" sz="3200" dirty="0">
                <a:latin typeface="Calibri" panose="020F0502020204030204" charset="0"/>
              </a:rPr>
              <a:t>，像是在加标点符号。</a:t>
            </a:r>
            <a:endParaRPr lang="zh-CN" altLang="en-US" sz="3200" dirty="0">
              <a:latin typeface="Calibri" panose="020F0502020204030204" charset="0"/>
            </a:endParaRPr>
          </a:p>
        </p:txBody>
      </p:sp>
      <p:sp>
        <p:nvSpPr>
          <p:cNvPr id="7" name="TextBox 6"/>
          <p:cNvSpPr txBox="1"/>
          <p:nvPr/>
        </p:nvSpPr>
        <p:spPr>
          <a:xfrm>
            <a:off x="1692275" y="1989138"/>
            <a:ext cx="2279650" cy="584200"/>
          </a:xfrm>
          <a:prstGeom prst="rect">
            <a:avLst/>
          </a:prstGeom>
          <a:noFill/>
          <a:ln w="9525">
            <a:noFill/>
          </a:ln>
        </p:spPr>
        <p:txBody>
          <a:bodyPr>
            <a:spAutoFit/>
          </a:bodyPr>
          <a:p>
            <a:r>
              <a:rPr lang="zh-CN" altLang="en-US" sz="3200" b="1" dirty="0">
                <a:solidFill>
                  <a:srgbClr val="FF0000"/>
                </a:solidFill>
                <a:latin typeface="Calibri" panose="020F0502020204030204" charset="0"/>
              </a:rPr>
              <a:t>浮躁</a:t>
            </a:r>
            <a:endParaRPr lang="zh-CN" altLang="en-US" sz="3200" b="1" dirty="0">
              <a:solidFill>
                <a:srgbClr val="FF0000"/>
              </a:solidFill>
              <a:latin typeface="Calibri" panose="020F0502020204030204" charset="0"/>
            </a:endParaRPr>
          </a:p>
        </p:txBody>
      </p:sp>
      <p:sp>
        <p:nvSpPr>
          <p:cNvPr id="8" name="TextBox 7"/>
          <p:cNvSpPr txBox="1"/>
          <p:nvPr/>
        </p:nvSpPr>
        <p:spPr>
          <a:xfrm>
            <a:off x="3203575" y="2708275"/>
            <a:ext cx="2279650" cy="585788"/>
          </a:xfrm>
          <a:prstGeom prst="rect">
            <a:avLst/>
          </a:prstGeom>
          <a:noFill/>
          <a:ln w="9525">
            <a:noFill/>
          </a:ln>
        </p:spPr>
        <p:txBody>
          <a:bodyPr>
            <a:spAutoFit/>
          </a:bodyPr>
          <a:p>
            <a:r>
              <a:rPr lang="zh-CN" altLang="en-US" sz="3200" b="1" dirty="0">
                <a:solidFill>
                  <a:srgbClr val="FF0000"/>
                </a:solidFill>
                <a:latin typeface="Calibri" panose="020F0502020204030204" charset="0"/>
              </a:rPr>
              <a:t>颠簸</a:t>
            </a:r>
            <a:endParaRPr lang="zh-CN" altLang="en-US" sz="3200" b="1" dirty="0">
              <a:solidFill>
                <a:srgbClr val="FF0000"/>
              </a:solidFill>
              <a:latin typeface="Calibri" panose="020F0502020204030204" charset="0"/>
            </a:endParaRPr>
          </a:p>
        </p:txBody>
      </p:sp>
      <p:sp>
        <p:nvSpPr>
          <p:cNvPr id="6" name="TextBox 5"/>
          <p:cNvSpPr txBox="1"/>
          <p:nvPr/>
        </p:nvSpPr>
        <p:spPr>
          <a:xfrm>
            <a:off x="6156325" y="3429000"/>
            <a:ext cx="2279650" cy="584200"/>
          </a:xfrm>
          <a:prstGeom prst="rect">
            <a:avLst/>
          </a:prstGeom>
          <a:noFill/>
          <a:ln w="9525">
            <a:noFill/>
          </a:ln>
        </p:spPr>
        <p:txBody>
          <a:bodyPr>
            <a:spAutoFit/>
          </a:bodyPr>
          <a:p>
            <a:r>
              <a:rPr lang="zh-CN" altLang="en-US" sz="3200" b="1" dirty="0">
                <a:solidFill>
                  <a:srgbClr val="FF0000"/>
                </a:solidFill>
                <a:latin typeface="Calibri" panose="020F0502020204030204" charset="0"/>
              </a:rPr>
              <a:t>旷野</a:t>
            </a:r>
            <a:endParaRPr lang="zh-CN" altLang="en-US" sz="3200" b="1" dirty="0">
              <a:solidFill>
                <a:srgbClr val="FF0000"/>
              </a:solidFill>
              <a:latin typeface="Calibri" panose="020F0502020204030204" charset="0"/>
            </a:endParaRPr>
          </a:p>
        </p:txBody>
      </p:sp>
      <p:sp>
        <p:nvSpPr>
          <p:cNvPr id="9" name="TextBox 8"/>
          <p:cNvSpPr txBox="1"/>
          <p:nvPr/>
        </p:nvSpPr>
        <p:spPr>
          <a:xfrm>
            <a:off x="6443663" y="4941888"/>
            <a:ext cx="2279650" cy="584200"/>
          </a:xfrm>
          <a:prstGeom prst="rect">
            <a:avLst/>
          </a:prstGeom>
          <a:noFill/>
          <a:ln w="9525">
            <a:noFill/>
          </a:ln>
        </p:spPr>
        <p:txBody>
          <a:bodyPr>
            <a:spAutoFit/>
          </a:bodyPr>
          <a:p>
            <a:r>
              <a:rPr lang="zh-CN" altLang="en-US" sz="3200" b="1" dirty="0">
                <a:solidFill>
                  <a:srgbClr val="FF0000"/>
                </a:solidFill>
                <a:latin typeface="Calibri" panose="020F0502020204030204" charset="0"/>
              </a:rPr>
              <a:t>打嗝</a:t>
            </a:r>
            <a:endParaRPr lang="zh-CN" altLang="en-US" sz="3200" b="1" dirty="0">
              <a:solidFill>
                <a:srgbClr val="FF0000"/>
              </a:solidFill>
              <a:latin typeface="Calibri" panose="020F0502020204030204" charset="0"/>
            </a:endParaRPr>
          </a:p>
        </p:txBody>
      </p:sp>
      <p:pic>
        <p:nvPicPr>
          <p:cNvPr id="38916" name="图片 64535" descr="t0150e695860301ff3f"/>
          <p:cNvPicPr>
            <a:picLocks noChangeAspect="1"/>
          </p:cNvPicPr>
          <p:nvPr/>
        </p:nvPicPr>
        <p:blipFill>
          <a:blip r:embed="rId2"/>
          <a:stretch>
            <a:fillRect/>
          </a:stretch>
        </p:blipFill>
        <p:spPr>
          <a:xfrm>
            <a:off x="3677603" y="1703070"/>
            <a:ext cx="4230687" cy="720725"/>
          </a:xfrm>
          <a:prstGeom prst="rect">
            <a:avLst/>
          </a:prstGeom>
          <a:noFill/>
          <a:ln w="9525">
            <a:noFill/>
          </a:ln>
        </p:spPr>
      </p:pic>
      <p:pic>
        <p:nvPicPr>
          <p:cNvPr id="12" name="图片 64535" descr="t0150e695860301ff3f"/>
          <p:cNvPicPr>
            <a:picLocks noChangeAspect="1"/>
          </p:cNvPicPr>
          <p:nvPr/>
        </p:nvPicPr>
        <p:blipFill>
          <a:blip r:embed="rId2"/>
          <a:stretch>
            <a:fillRect/>
          </a:stretch>
        </p:blipFill>
        <p:spPr>
          <a:xfrm>
            <a:off x="3971608" y="5828030"/>
            <a:ext cx="4230687" cy="720725"/>
          </a:xfrm>
          <a:prstGeom prst="rect">
            <a:avLst/>
          </a:prstGeom>
          <a:noFill/>
          <a:ln w="9525">
            <a:noFill/>
          </a:ln>
        </p:spPr>
      </p:pic>
      <p:pic>
        <p:nvPicPr>
          <p:cNvPr id="13" name="图片 64535" descr="t0150e695860301ff3f"/>
          <p:cNvPicPr>
            <a:picLocks noChangeAspect="1"/>
          </p:cNvPicPr>
          <p:nvPr/>
        </p:nvPicPr>
        <p:blipFill>
          <a:blip r:embed="rId2"/>
          <a:stretch>
            <a:fillRect/>
          </a:stretch>
        </p:blipFill>
        <p:spPr>
          <a:xfrm>
            <a:off x="3762693" y="3940810"/>
            <a:ext cx="4230687" cy="720725"/>
          </a:xfrm>
          <a:prstGeom prst="rect">
            <a:avLst/>
          </a:prstGeom>
          <a:noFill/>
          <a:ln w="9525">
            <a:noFill/>
          </a:ln>
        </p:spPr>
      </p:pic>
      <p:pic>
        <p:nvPicPr>
          <p:cNvPr id="14" name="图片 64535" descr="t0150e695860301ff3f"/>
          <p:cNvPicPr>
            <a:picLocks noChangeAspect="1"/>
          </p:cNvPicPr>
          <p:nvPr/>
        </p:nvPicPr>
        <p:blipFill>
          <a:blip r:embed="rId2"/>
          <a:stretch>
            <a:fillRect/>
          </a:stretch>
        </p:blipFill>
        <p:spPr>
          <a:xfrm>
            <a:off x="4056698" y="8065770"/>
            <a:ext cx="4230687" cy="720725"/>
          </a:xfrm>
          <a:prstGeom prst="rect">
            <a:avLst/>
          </a:prstGeom>
          <a:noFill/>
          <a:ln w="9525">
            <a:noFill/>
          </a:ln>
        </p:spPr>
      </p:pic>
      <p:sp>
        <p:nvSpPr>
          <p:cNvPr id="15" name="TextBox 4"/>
          <p:cNvSpPr txBox="1"/>
          <p:nvPr/>
        </p:nvSpPr>
        <p:spPr>
          <a:xfrm>
            <a:off x="357188" y="1052513"/>
            <a:ext cx="8462962" cy="5262562"/>
          </a:xfrm>
          <a:prstGeom prst="rect">
            <a:avLst/>
          </a:prstGeom>
          <a:noFill/>
          <a:ln w="9525">
            <a:noFill/>
          </a:ln>
        </p:spPr>
        <p:txBody>
          <a:bodyPr>
            <a:spAutoFit/>
          </a:bodyPr>
          <a:p>
            <a:pPr>
              <a:lnSpc>
                <a:spcPct val="150000"/>
              </a:lnSpc>
            </a:pPr>
            <a:r>
              <a:rPr lang="en-US" altLang="zh-CN" sz="3200" dirty="0">
                <a:latin typeface="Calibri" panose="020F0502020204030204" charset="0"/>
              </a:rPr>
              <a:t>(5)</a:t>
            </a:r>
            <a:r>
              <a:rPr lang="zh-CN" altLang="en-US" sz="3200" dirty="0">
                <a:latin typeface="Calibri" panose="020F0502020204030204" charset="0"/>
              </a:rPr>
              <a:t>不必为此烦恼</a:t>
            </a:r>
            <a:r>
              <a:rPr lang="en-US" altLang="zh-CN" sz="3200" dirty="0">
                <a:latin typeface="Calibri" panose="020F0502020204030204" charset="0"/>
              </a:rPr>
              <a:t>——</a:t>
            </a:r>
            <a:r>
              <a:rPr lang="zh-CN" altLang="en-US" sz="3200" dirty="0">
                <a:latin typeface="Calibri" panose="020F0502020204030204" charset="0"/>
              </a:rPr>
              <a:t>静下心来</a:t>
            </a:r>
            <a:r>
              <a:rPr lang="en-US" altLang="zh-CN" sz="3200" dirty="0">
                <a:latin typeface="Calibri" panose="020F0502020204030204" charset="0"/>
              </a:rPr>
              <a:t>——</a:t>
            </a:r>
            <a:r>
              <a:rPr lang="zh-CN" altLang="en-US" sz="3200" dirty="0">
                <a:latin typeface="Calibri" panose="020F0502020204030204" charset="0"/>
              </a:rPr>
              <a:t>不要</a:t>
            </a:r>
            <a:endParaRPr lang="en-US" altLang="zh-CN" sz="3200" dirty="0">
              <a:latin typeface="Calibri" panose="020F0502020204030204" charset="0"/>
            </a:endParaRPr>
          </a:p>
          <a:p>
            <a:pPr>
              <a:lnSpc>
                <a:spcPct val="150000"/>
              </a:lnSpc>
            </a:pPr>
            <a:r>
              <a:rPr lang="en-US" altLang="zh-CN" sz="3200" dirty="0">
                <a:latin typeface="Calibri" panose="020F0502020204030204" charset="0"/>
              </a:rPr>
              <a:t>fú zào(              )</a:t>
            </a:r>
            <a:r>
              <a:rPr lang="zh-CN" altLang="en-US" sz="3200" dirty="0">
                <a:latin typeface="Calibri" panose="020F0502020204030204" charset="0"/>
              </a:rPr>
              <a:t>。</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(6)</a:t>
            </a:r>
            <a:r>
              <a:rPr lang="zh-CN" altLang="en-US" sz="3200" dirty="0">
                <a:latin typeface="Calibri" panose="020F0502020204030204" charset="0"/>
              </a:rPr>
              <a:t>如此</a:t>
            </a:r>
            <a:r>
              <a:rPr lang="en-US" altLang="zh-CN" sz="3200" dirty="0">
                <a:latin typeface="Calibri" panose="020F0502020204030204" charset="0"/>
              </a:rPr>
              <a:t>diān bǒ(              )</a:t>
            </a:r>
            <a:r>
              <a:rPr lang="zh-CN" altLang="en-US" sz="3200" dirty="0">
                <a:latin typeface="Calibri" panose="020F0502020204030204" charset="0"/>
              </a:rPr>
              <a:t>，我生平从未有过。</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(7)</a:t>
            </a:r>
            <a:r>
              <a:rPr lang="zh-CN" altLang="en-US" sz="3200" dirty="0">
                <a:latin typeface="Calibri" panose="020F0502020204030204" charset="0"/>
              </a:rPr>
              <a:t>什么乱石废物，沟壑</a:t>
            </a:r>
            <a:r>
              <a:rPr lang="en-US" altLang="zh-CN" sz="3200" dirty="0">
                <a:latin typeface="Calibri" panose="020F0502020204030204" charset="0"/>
              </a:rPr>
              <a:t>kuàng yě(              )</a:t>
            </a:r>
            <a:r>
              <a:rPr lang="zh-CN" altLang="en-US" sz="3200" dirty="0">
                <a:latin typeface="Calibri" panose="020F0502020204030204" charset="0"/>
              </a:rPr>
              <a:t>，一概不顾。</a:t>
            </a:r>
            <a:endParaRPr lang="zh-CN" altLang="en-US" sz="3200" dirty="0">
              <a:latin typeface="Calibri" panose="020F0502020204030204" charset="0"/>
            </a:endParaRPr>
          </a:p>
          <a:p>
            <a:pPr>
              <a:lnSpc>
                <a:spcPct val="150000"/>
              </a:lnSpc>
            </a:pPr>
            <a:r>
              <a:rPr lang="en-US" altLang="zh-CN" sz="3200" dirty="0">
                <a:latin typeface="Calibri" panose="020F0502020204030204" charset="0"/>
              </a:rPr>
              <a:t>(8)</a:t>
            </a:r>
            <a:r>
              <a:rPr lang="zh-CN" altLang="en-US" sz="3200" dirty="0">
                <a:latin typeface="Calibri" panose="020F0502020204030204" charset="0"/>
              </a:rPr>
              <a:t>他说的是法语，还不时地</a:t>
            </a:r>
            <a:r>
              <a:rPr lang="en-US" altLang="zh-CN" sz="3200" dirty="0">
                <a:latin typeface="Calibri" panose="020F0502020204030204" charset="0"/>
              </a:rPr>
              <a:t>dǎ gé(              )</a:t>
            </a:r>
            <a:r>
              <a:rPr lang="zh-CN" altLang="en-US" sz="3200" dirty="0">
                <a:latin typeface="Calibri" panose="020F0502020204030204" charset="0"/>
              </a:rPr>
              <a:t>，像是在加标点符号。</a:t>
            </a:r>
            <a:endParaRPr lang="zh-CN" altLang="en-US" sz="3200" dirty="0">
              <a:latin typeface="Calibri" panose="020F0502020204030204" charset="0"/>
            </a:endParaRPr>
          </a:p>
        </p:txBody>
      </p:sp>
      <p:pic>
        <p:nvPicPr>
          <p:cNvPr id="16" name="图片 64535" descr="t0150e695860301ff3f"/>
          <p:cNvPicPr>
            <a:picLocks noChangeAspect="1"/>
          </p:cNvPicPr>
          <p:nvPr/>
        </p:nvPicPr>
        <p:blipFill>
          <a:blip r:embed="rId2"/>
          <a:stretch>
            <a:fillRect/>
          </a:stretch>
        </p:blipFill>
        <p:spPr>
          <a:xfrm>
            <a:off x="3677603" y="1703070"/>
            <a:ext cx="4230687" cy="720725"/>
          </a:xfrm>
          <a:prstGeom prst="rect">
            <a:avLst/>
          </a:prstGeom>
          <a:noFill/>
          <a:ln w="9525">
            <a:noFill/>
          </a:ln>
        </p:spPr>
      </p:pic>
      <p:pic>
        <p:nvPicPr>
          <p:cNvPr id="17" name="图片 64535" descr="t0150e695860301ff3f"/>
          <p:cNvPicPr>
            <a:picLocks noChangeAspect="1"/>
          </p:cNvPicPr>
          <p:nvPr/>
        </p:nvPicPr>
        <p:blipFill>
          <a:blip r:embed="rId2"/>
          <a:stretch>
            <a:fillRect/>
          </a:stretch>
        </p:blipFill>
        <p:spPr>
          <a:xfrm>
            <a:off x="85408" y="67945"/>
            <a:ext cx="4230687" cy="7207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P spid="9" grpId="0"/>
    </p:bldLst>
  </p:timing>
</p:sld>
</file>

<file path=ppt/tags/tag1.xml><?xml version="1.0" encoding="utf-8"?>
<p:tagLst xmlns:p="http://schemas.openxmlformats.org/presentationml/2006/main">
  <p:tag name="KSO_WM_BEAUTIFY_FLAG" val="#wm#"/>
  <p:tag name="KSO_WM_TEMPLATE_CATEGORY" val="custom"/>
  <p:tag name="KSO_WM_TEMPLATE_INDEX" val="160539"/>
</p:tagLst>
</file>

<file path=ppt/tags/tag2.xml><?xml version="1.0" encoding="utf-8"?>
<p:tagLst xmlns:p="http://schemas.openxmlformats.org/presentationml/2006/main">
  <p:tag name="KSO_WM_BEAUTIFY_FLAG" val="#wm#"/>
  <p:tag name="KSO_WM_TEMPLATE_CATEGORY" val="custom"/>
  <p:tag name="KSO_WM_TEMPLATE_INDEX" val="160539"/>
</p:tagLst>
</file>

<file path=ppt/tags/tag3.xml><?xml version="1.0" encoding="utf-8"?>
<p:tagLst xmlns:p="http://schemas.openxmlformats.org/presentationml/2006/main">
  <p:tag name="KSO_WM_BEAUTIFY_FLAG" val="#wm#"/>
  <p:tag name="KSO_WM_TEMPLATE_CATEGORY" val="custom"/>
  <p:tag name="KSO_WM_TEMPLATE_INDEX" val="160539"/>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4797</Words>
  <Application>WPS 演示</Application>
  <PresentationFormat>在屏幕上显示</PresentationFormat>
  <Paragraphs>247</Paragraphs>
  <Slides>30</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Arial</vt:lpstr>
      <vt:lpstr>宋体</vt:lpstr>
      <vt:lpstr>Wingdings</vt:lpstr>
      <vt:lpstr>Calibri</vt:lpstr>
      <vt:lpstr>微软雅黑</vt:lpstr>
      <vt:lpstr>Arial Unicode MS</vt:lpstr>
      <vt:lpstr>华文中宋</vt:lpstr>
      <vt:lpstr>华文行楷</vt:lpstr>
      <vt:lpstr>楷体</vt:lpstr>
      <vt:lpstr>默认设计模板</vt:lpstr>
      <vt:lpstr>PowerPoint 演示文稿</vt:lpstr>
      <vt:lpstr>导入新课</vt:lpstr>
      <vt:lpstr>PowerPoint 演示文稿</vt:lpstr>
      <vt:lpstr>PowerPoint 演示文稿</vt:lpstr>
      <vt:lpstr>作者简介</vt:lpstr>
      <vt:lpstr>PowerPoint 演示文稿</vt:lpstr>
      <vt:lpstr>PowerPoint 演示文稿</vt:lpstr>
      <vt:lpstr>PowerPoint 演示文稿</vt:lpstr>
      <vt:lpstr>PowerPoint 演示文稿</vt:lpstr>
      <vt:lpstr>PowerPoint 演示文稿</vt:lpstr>
      <vt:lpstr>PowerPoint 演示文稿</vt:lpstr>
      <vt:lpstr>结构分析</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分析语言</vt:lpstr>
      <vt:lpstr>PowerPoint 演示文稿</vt:lpstr>
      <vt:lpstr>PowerPoint 演示文稿</vt:lpstr>
      <vt:lpstr> </vt:lpstr>
      <vt:lpstr>PowerPoint 演示文稿</vt:lpstr>
      <vt:lpstr>PowerPoint 演示文稿</vt:lpstr>
      <vt:lpstr>PowerPoint 演示文稿</vt:lpstr>
      <vt:lpstr>PowerPoint 演示文稿</vt:lpstr>
      <vt:lpstr>板书设计</vt:lpstr>
      <vt:lpstr>作业：课下阅读马克-吐温的其他作品，体会其语言特色。</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Win10</cp:lastModifiedBy>
  <cp:revision>57</cp:revision>
  <dcterms:created xsi:type="dcterms:W3CDTF">2015-04-09T03:38:00Z</dcterms:created>
  <dcterms:modified xsi:type="dcterms:W3CDTF">2019-08-18T05:26:21Z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